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0" r:id="rId2"/>
  </p:sldMasterIdLst>
  <p:notesMasterIdLst>
    <p:notesMasterId r:id="rId14"/>
  </p:notesMasterIdLst>
  <p:sldIdLst>
    <p:sldId id="256" r:id="rId3"/>
    <p:sldId id="264" r:id="rId4"/>
    <p:sldId id="294" r:id="rId5"/>
    <p:sldId id="295" r:id="rId6"/>
    <p:sldId id="296" r:id="rId7"/>
    <p:sldId id="297" r:id="rId8"/>
    <p:sldId id="298" r:id="rId9"/>
    <p:sldId id="299" r:id="rId10"/>
    <p:sldId id="265" r:id="rId11"/>
    <p:sldId id="300" r:id="rId12"/>
    <p:sldId id="263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83E"/>
    <a:srgbClr val="83F86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80EC970-B4FE-A2D3-6752-192663CBA267}">
  <a:tblStyle styleId="{380EC970-B4FE-A2D3-6752-192663CBA267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  <a:fill>
          <a:solidFill>
            <a:schemeClr val="accent4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25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51BCF-C391-4DDD-8637-982F028412AA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FBD80-BE2F-42C7-B715-11CF8F523EE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64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2" y="2169046"/>
            <a:ext cx="2520000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4476AD4D-29C0-4FFB-84C0-FA2D291746ED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A291B95-79DC-47CB-AAE8-1B640DBB7692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2" y="3969702"/>
            <a:ext cx="3708399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708000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708000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D9042ACF-2922-491B-9178-09F6BE1DBAF8}" type="datetime1">
              <a:rPr lang="en-US" smtClean="0"/>
              <a:t>4/30/2021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98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398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16173"/>
            <a:ext cx="3708399" cy="377983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3"/>
            <a:ext cx="3708000" cy="377983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398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16173"/>
            <a:ext cx="3708399" cy="377983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F99A2C-285D-420C-A0B1-12E348E75A62}" type="datetime1">
              <a:rPr lang="en-US" smtClean="0"/>
              <a:t>4/30/2021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1" y="2732441"/>
            <a:ext cx="3960774" cy="347729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38B7EE8E-5374-4B8C-8046-FFE04F91D0A1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3"/>
            <a:ext cx="3963664" cy="1131214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A33E9D47-6458-424E-93FD-4BCDB76553A7}" type="datetime1">
              <a:rPr lang="en-US" smtClean="0"/>
              <a:t>4/30/2021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E01FC7AB-FDCB-42C8-A1F4-236D50FA0299}" type="datetime1">
              <a:rPr lang="en-US" smtClean="0"/>
              <a:t>4/30/2021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F0478C-67D4-4FD5-A6E8-F972A2C3DFC8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366402F-0AE0-4390-9E9E-CB40D94DDD71}" type="datetime1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80456D1-71F6-4DEE-9DC5-B0042AD95319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3999" y="1046162"/>
            <a:ext cx="9144000" cy="23875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3999" y="3602037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8F08058-7B87-4AB8-9D93-B32F0AEFCC78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38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1479355-B907-4610-A644-92C801ED936A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035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6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F8F1FFB-BD43-41EE-9A79-72E467FEA3E1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15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AAF09E3-F243-42AB-999E-D9F1DD9E540B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58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4CB3192-F757-42FA-BA81-5ACD26F6C3BB}" type="datetime1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438946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7895AE8-2431-4188-AC29-84FDE652D0A5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1995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B65F2AB-6635-46B0-A049-2CEFBDC7C0C7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128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F1DDF16-D60B-4740-B88B-A7E6C9BBB97B}" type="datetime1">
              <a:rPr lang="en-US" smtClean="0"/>
              <a:t>4/30/2021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95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29" y="710116"/>
            <a:ext cx="1990423" cy="197041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6" y="3429000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0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D1D6336-29F3-49F2-9BB3-F2521E8FF72D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287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A534DCCA-7443-4B72-9CD1-52C8924AB447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616128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4FA6C79-8B10-4D51-B127-12D76B10933C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981035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4D1FC611-ECDB-4062-84AF-E14038F87272}" type="datetime1">
              <a:rPr lang="en-US" smtClean="0"/>
              <a:t>4/30/2021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92528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B3059BFE-E1D1-404E-BAD0-917C2D70F140}" type="datetime1">
              <a:rPr lang="en-US" smtClean="0"/>
              <a:t>4/30/2021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030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04AFA297-D1F9-436E-A0F3-0376923D586B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15925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EFD78C10-09B6-43A3-B1DF-DE6C6845F1CE}" type="datetime1">
              <a:rPr lang="en-US" smtClean="0"/>
              <a:t>4/30/2021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731059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95F6659B-38AF-47AB-A9B2-242A9CD7EE7E}" type="datetime1">
              <a:rPr lang="en-US" smtClean="0"/>
              <a:t>4/30/2021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774132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DAB1B91-801B-4FD1-A8D4-B895DEF40924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170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77F316B-73D4-4625-8E8C-9C032F0D6CCB}" type="datetime1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49" indent="-261937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99" indent="-260349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4" indent="-269874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B0DA41A-6AD8-4989-86E1-E8C6B7C80580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E483CE9-E59D-40B4-AE2F-0A8D98FB051A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547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7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389CC3-5A25-4FCD-B3C7-758DE38112AB}" type="datetime1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79" y="0"/>
            <a:ext cx="12191999" cy="632160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0"/>
            <a:ext cx="4116386" cy="6318352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BD41D6D-6F06-4553-AE6D-E16BE0CD2303}" type="datetime1">
              <a:rPr lang="en-US" smtClean="0"/>
              <a:t>4/30/2021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05CB699-D443-4432-B2AA-6757A1580DF5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1FA732-9E29-41C2-B5A7-D6EEF2EC3809}" type="datetime1">
              <a:rPr lang="en-US" smtClean="0"/>
              <a:t>4/30/2021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4E5BAD9-CC35-44C5-A8A6-A3F4D95BA8B5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41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2"/>
          <a:stretch/>
        </p:blipFill>
        <p:spPr bwMode="auto">
          <a:xfrm>
            <a:off x="0" y="6315997"/>
            <a:ext cx="12191999" cy="542001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2"/>
            <a:ext cx="11376023" cy="46085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4" y="6350850"/>
            <a:ext cx="867861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4D22819-C87A-4E5F-A6E2-0FEED98E0069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56349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799"/>
        </a:spcBef>
        <a:spcAft>
          <a:spcPts val="398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9" indent="-324000" algn="l" defTabSz="914400">
        <a:lnSpc>
          <a:spcPct val="100000"/>
        </a:lnSpc>
        <a:spcBef>
          <a:spcPts val="499"/>
        </a:spcBef>
        <a:spcAft>
          <a:spcPts val="299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499"/>
        </a:spcBef>
        <a:spcAft>
          <a:spcPts val="299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499"/>
        </a:spcBef>
        <a:spcAft>
          <a:spcPts val="299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599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0CC1C21-222C-4ADC-A655-A7DAF69E6962}" type="datetime1">
              <a:rPr lang="en-US" smtClean="0"/>
              <a:t>4/30/2021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‹Nº›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Sara Benitez Berrocal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186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91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765602" y="1049108"/>
            <a:ext cx="8660793" cy="2387599"/>
          </a:xfrm>
        </p:spPr>
        <p:txBody>
          <a:bodyPr/>
          <a:lstStyle/>
          <a:p>
            <a:pPr>
              <a:defRPr/>
            </a:pPr>
            <a:r>
              <a:rPr lang="en-US" sz="7200" dirty="0"/>
              <a:t>Cherenkov BLM tests  in CLEAR </a:t>
            </a:r>
            <a:br>
              <a:rPr lang="en-US" dirty="0"/>
            </a:br>
            <a:r>
              <a:rPr lang="en-US" sz="4400" dirty="0"/>
              <a:t>April 2021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30/04/21</a:t>
            </a:r>
            <a:endParaRPr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923FBFC-CD3B-4143-930E-507685191D71}"/>
              </a:ext>
            </a:extLst>
          </p:cNvPr>
          <p:cNvSpPr txBox="1"/>
          <p:nvPr/>
        </p:nvSpPr>
        <p:spPr bwMode="auto">
          <a:xfrm>
            <a:off x="3287688" y="4199084"/>
            <a:ext cx="6660231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S. Benitez, E. Effinger, E. Lima, B. Salvachua   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A3E272BF-CA61-4436-B4B6-6DBF1E016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046162"/>
            <a:ext cx="9144000" cy="2598862"/>
          </a:xfrm>
        </p:spPr>
        <p:txBody>
          <a:bodyPr/>
          <a:lstStyle/>
          <a:p>
            <a:r>
              <a:rPr lang="en-US" dirty="0"/>
              <a:t>Back 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F08058-7B87-4AB8-9D93-B32F0AEFCC78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46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58E2F05-7DA7-442E-96ED-C416B9ECB96D}" type="datetime1">
              <a:rPr lang="en-US" smtClean="0"/>
              <a:t>4/30/2021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BF4D5BD-118F-CACA-AEF3-E8967DE169A7}" type="slidenum">
              <a:rPr lang="en-US"/>
              <a:t>11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/>
        </p:nvSpPr>
        <p:spPr bwMode="auto">
          <a:xfrm>
            <a:off x="304206" y="-110849"/>
            <a:ext cx="11376024" cy="1065741"/>
          </a:xfr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s-ES" sz="4000" dirty="0" err="1"/>
              <a:t>Simulations</a:t>
            </a:r>
            <a:r>
              <a:rPr lang="es-ES" sz="4000" dirty="0"/>
              <a:t>: </a:t>
            </a:r>
            <a:r>
              <a:rPr sz="4000" dirty="0"/>
              <a:t>Target thickness selection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528975" y="4674799"/>
            <a:ext cx="2880320" cy="38076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dirty="0"/>
              <a:t>10</a:t>
            </a:r>
            <a:r>
              <a:rPr lang="es-ES" dirty="0"/>
              <a:t>0 </a:t>
            </a:r>
            <a:r>
              <a:rPr dirty="0"/>
              <a:t>M </a:t>
            </a:r>
            <a:r>
              <a:rPr lang="es-ES" dirty="0" err="1"/>
              <a:t>particle</a:t>
            </a:r>
            <a:r>
              <a:rPr dirty="0"/>
              <a:t>s</a:t>
            </a:r>
            <a:r>
              <a:rPr lang="es-ES" dirty="0"/>
              <a:t> </a:t>
            </a:r>
            <a:r>
              <a:rPr lang="es-ES" dirty="0" err="1"/>
              <a:t>simulated</a:t>
            </a:r>
            <a:endParaRPr dirty="0"/>
          </a:p>
        </p:txBody>
      </p:sp>
      <p:sp>
        <p:nvSpPr>
          <p:cNvPr id="12" name=" 11"/>
          <p:cNvSpPr/>
          <p:nvPr/>
        </p:nvSpPr>
        <p:spPr bwMode="auto">
          <a:xfrm>
            <a:off x="11788797" y="5350581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384032" y="1175681"/>
            <a:ext cx="5164408" cy="391365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DB34605-A7A7-4F7A-BA46-DEF9204E5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504" y="1231597"/>
            <a:ext cx="5974039" cy="3334031"/>
          </a:xfrm>
          <a:prstGeom prst="rect">
            <a:avLst/>
          </a:prstGeom>
        </p:spPr>
      </p:pic>
      <p:sp>
        <p:nvSpPr>
          <p:cNvPr id="14" name="CuadroTexto 10">
            <a:extLst>
              <a:ext uri="{FF2B5EF4-FFF2-40B4-BE49-F238E27FC236}">
                <a16:creationId xmlns:a16="http://schemas.microsoft.com/office/drawing/2014/main" id="{16C72B7A-CE65-4569-ADE0-651B4C5BCDEE}"/>
              </a:ext>
            </a:extLst>
          </p:cNvPr>
          <p:cNvSpPr/>
          <p:nvPr/>
        </p:nvSpPr>
        <p:spPr bwMode="auto">
          <a:xfrm>
            <a:off x="3647728" y="5055567"/>
            <a:ext cx="3888432" cy="923330"/>
          </a:xfrm>
          <a:prstGeom prst="rect">
            <a:avLst/>
          </a:prstGeom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B050"/>
                </a:solidFill>
              </a:rPr>
              <a:t>Target thickness: 1-3 cm.</a:t>
            </a:r>
          </a:p>
          <a:p>
            <a:pPr>
              <a:defRPr/>
            </a:pPr>
            <a:r>
              <a:rPr lang="en-US" b="1" dirty="0">
                <a:solidFill>
                  <a:srgbClr val="00B050"/>
                </a:solidFill>
              </a:rPr>
              <a:t>Target material: copper (?)</a:t>
            </a:r>
            <a:endParaRPr dirty="0"/>
          </a:p>
          <a:p>
            <a:pPr>
              <a:defRPr/>
            </a:pPr>
            <a:r>
              <a:rPr lang="en-US" b="1" dirty="0">
                <a:solidFill>
                  <a:srgbClr val="00B050"/>
                </a:solidFill>
              </a:rPr>
              <a:t>Distance fiber-interaction: 20 cm</a:t>
            </a:r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13B8069-58B0-45C8-947C-C8477437C69A}"/>
              </a:ext>
            </a:extLst>
          </p:cNvPr>
          <p:cNvSpPr txBox="1"/>
          <p:nvPr/>
        </p:nvSpPr>
        <p:spPr bwMode="auto">
          <a:xfrm>
            <a:off x="8470744" y="954892"/>
            <a:ext cx="2686705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Fiber of 200 um diameter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284586-6611-4EFD-AFE6-5E337D89E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E5F66FF4-666E-4929-B101-3EF0746E4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Goals of the last two weeks (first tests)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1B7D7E-EEE8-4C0C-BDC4-0097B4793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F8B7CD-DCF2-46F2-B2AF-7D784AAF3B90}" type="datetime1">
              <a:rPr lang="en-US" smtClean="0"/>
              <a:t>4/30/2021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57F493-D43F-4EFB-A01A-473F00AE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0106245-DAF9-472C-AEA4-D4FDF4DB443A}"/>
                  </a:ext>
                </a:extLst>
              </p:cNvPr>
              <p:cNvSpPr txBox="1"/>
              <p:nvPr/>
            </p:nvSpPr>
            <p:spPr bwMode="auto">
              <a:xfrm>
                <a:off x="-32387" y="1196752"/>
                <a:ext cx="7081833" cy="44935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just"/>
                <a:r>
                  <a:rPr lang="en-US" sz="2200" dirty="0"/>
                  <a:t>Installation of a rotating table holding 1 fiber equipped with </a:t>
                </a:r>
                <a:r>
                  <a:rPr lang="en-US" sz="2200" b="1" dirty="0"/>
                  <a:t>2</a:t>
                </a:r>
                <a:r>
                  <a:rPr lang="en-US" sz="2200" dirty="0"/>
                  <a:t> </a:t>
                </a:r>
                <a:r>
                  <a:rPr lang="en-US" sz="2200" b="1" dirty="0"/>
                  <a:t>new photo-sensors </a:t>
                </a:r>
                <a:r>
                  <a:rPr lang="en-US" sz="2200" dirty="0"/>
                  <a:t>(one on each side). Test of </a:t>
                </a:r>
                <a:r>
                  <a:rPr lang="en-US" sz="2200" b="1" dirty="0"/>
                  <a:t>3 fibers </a:t>
                </a:r>
                <a:r>
                  <a:rPr lang="en-US" sz="2200" dirty="0"/>
                  <a:t>with different core diameter sizes</a:t>
                </a:r>
                <a:r>
                  <a:rPr lang="en-US" sz="2200" b="1" dirty="0"/>
                  <a:t>: 50um, 105um, 200um</a:t>
                </a:r>
                <a:r>
                  <a:rPr lang="en-US" sz="2200" dirty="0"/>
                  <a:t>. Two tests performed:</a:t>
                </a:r>
              </a:p>
              <a:p>
                <a:pPr lvl="1" algn="just"/>
                <a:endParaRPr lang="en-US" sz="2200" dirty="0"/>
              </a:p>
              <a:p>
                <a:pPr marL="1200150" lvl="2" indent="-285750" algn="just">
                  <a:buFont typeface="Arial" panose="020B0604020202020204" pitchFamily="34" charset="0"/>
                  <a:buChar char="•"/>
                </a:pPr>
                <a:r>
                  <a:rPr lang="en-US" sz="2200" b="1" dirty="0"/>
                  <a:t>Angular scans</a:t>
                </a:r>
                <a:r>
                  <a:rPr lang="en-US" sz="2200" dirty="0"/>
                  <a:t> from [-80, 0, 80] degrees, to cover the downstream and upstream measurements of both photo-sensors. </a:t>
                </a:r>
              </a:p>
              <a:p>
                <a:pPr lvl="1" algn="just"/>
                <a:endParaRPr lang="en-US" sz="2200" dirty="0"/>
              </a:p>
              <a:p>
                <a:pPr marL="1200150" lvl="2" indent="-285750" algn="just">
                  <a:buFont typeface="Arial" panose="020B0604020202020204" pitchFamily="34" charset="0"/>
                  <a:buChar char="•"/>
                </a:pPr>
                <a:r>
                  <a:rPr lang="en-US" sz="2200" b="1" dirty="0"/>
                  <a:t>Intensity scans </a:t>
                </a:r>
                <a:r>
                  <a:rPr lang="en-US" sz="2200" dirty="0"/>
                  <a:t>at fixed angles (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200" dirty="0"/>
                  <a:t>40.5º,</a:t>
                </a:r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200" dirty="0"/>
                  <a:t>46.8º,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200" dirty="0"/>
                  <a:t>49.5º). Two beam configurations: </a:t>
                </a:r>
                <a:r>
                  <a:rPr lang="en-US" sz="2200" b="1" dirty="0"/>
                  <a:t>1 bunch </a:t>
                </a:r>
                <a:r>
                  <a:rPr lang="en-US" sz="2200" dirty="0"/>
                  <a:t>and </a:t>
                </a:r>
                <a:r>
                  <a:rPr lang="en-US" sz="2200" b="1" dirty="0"/>
                  <a:t>30 bunches </a:t>
                </a:r>
                <a:r>
                  <a:rPr lang="en-US" sz="2200" dirty="0"/>
                  <a:t>with </a:t>
                </a:r>
                <a:r>
                  <a:rPr lang="en-US" sz="2200" b="1" dirty="0"/>
                  <a:t>increasing intensity</a:t>
                </a:r>
                <a:r>
                  <a:rPr lang="en-US" sz="2200" dirty="0"/>
                  <a:t>. Saturation in photo-sensors.</a:t>
                </a: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0106245-DAF9-472C-AEA4-D4FDF4DB44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2387" y="1196752"/>
                <a:ext cx="7081833" cy="4493538"/>
              </a:xfrm>
              <a:prstGeom prst="rect">
                <a:avLst/>
              </a:prstGeom>
              <a:blipFill>
                <a:blip r:embed="rId2"/>
                <a:stretch>
                  <a:fillRect t="-678" r="-1206" b="-2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1880D3EF-BEF7-4645-BEBD-A7A9E03E5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1" y="6356349"/>
            <a:ext cx="6572220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Sara Benitez </a:t>
            </a:r>
            <a:r>
              <a:rPr lang="en-US" dirty="0" err="1"/>
              <a:t>Berrocal</a:t>
            </a:r>
            <a:endParaRPr lang="en-US" dirty="0"/>
          </a:p>
        </p:txBody>
      </p:sp>
      <p:pic>
        <p:nvPicPr>
          <p:cNvPr id="5" name="Imagen 4" descr="Imagen que contiene tabla, comida, cocina, hombre&#10;&#10;Descripción generada automáticamente">
            <a:extLst>
              <a:ext uri="{FF2B5EF4-FFF2-40B4-BE49-F238E27FC236}">
                <a16:creationId xmlns:a16="http://schemas.microsoft.com/office/drawing/2014/main" id="{7286EC81-F03D-4321-AA6D-43D62C1FA6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" t="23217" r="6497" b="24283"/>
          <a:stretch/>
        </p:blipFill>
        <p:spPr>
          <a:xfrm>
            <a:off x="7416343" y="1052736"/>
            <a:ext cx="4031828" cy="438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415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25DFB0C-7DF6-4590-8AFB-F20261A95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39" y="337987"/>
            <a:ext cx="11376025" cy="1065742"/>
          </a:xfrm>
        </p:spPr>
        <p:txBody>
          <a:bodyPr/>
          <a:lstStyle/>
          <a:p>
            <a:r>
              <a:rPr lang="en-US" dirty="0"/>
              <a:t> New Electronics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CCC6CE-66B7-415F-8659-EE91B3A0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AFAC4D-3319-4313-8764-E93F6A0F92E7}" type="datetime1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4/30/2021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DC10B8-172C-49DA-960A-C6F38AED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67808" y="6379562"/>
            <a:ext cx="6572221" cy="365125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Erika Lima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BD6EB79-B6A8-4579-84F1-60761A14A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49702"/>
            <a:ext cx="6328720" cy="492274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Same configuration as the previous test (2020)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New readout circuit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New casing design. </a:t>
            </a:r>
            <a:r>
              <a:rPr lang="en-US" sz="2400" b="0" u="sng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Handier device.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Two schematics to be tested (1 without amplifier &amp; 1 with transimpedance amplifier)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Two different </a:t>
            </a:r>
            <a:r>
              <a:rPr lang="en-GB" sz="2400" u="sng" dirty="0" err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SiPMs</a:t>
            </a:r>
            <a:r>
              <a:rPr lang="en-GB" sz="2400" u="sng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 </a:t>
            </a:r>
            <a:r>
              <a:rPr lang="en-GB" sz="2400" b="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 Light" panose="020F0302020204030204" pitchFamily="34" charset="0"/>
              </a:rPr>
              <a:t>(Hamamatsu S14160-3010PS, -3015 PS)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13D9AC-1142-4F1B-8F23-BD0FF6048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059" y="611247"/>
            <a:ext cx="4932464" cy="1584965"/>
          </a:xfrm>
          <a:prstGeom prst="rect">
            <a:avLst/>
          </a:prstGeom>
        </p:spPr>
      </p:pic>
      <p:pic>
        <p:nvPicPr>
          <p:cNvPr id="15" name="Picture 14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2A0C68EB-85E3-460C-BD38-49C37D049A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078" b="29611"/>
          <a:stretch/>
        </p:blipFill>
        <p:spPr>
          <a:xfrm>
            <a:off x="9452129" y="4185578"/>
            <a:ext cx="2646245" cy="19868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9ADA57-BD8E-4114-9C57-9421922C0F78}"/>
              </a:ext>
            </a:extLst>
          </p:cNvPr>
          <p:cNvSpPr txBox="1"/>
          <p:nvPr/>
        </p:nvSpPr>
        <p:spPr bwMode="auto">
          <a:xfrm>
            <a:off x="8631867" y="953721"/>
            <a:ext cx="1583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Optical Fibre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9A3E72-0260-4B5C-BB88-BB82C8916030}"/>
              </a:ext>
            </a:extLst>
          </p:cNvPr>
          <p:cNvSpPr txBox="1"/>
          <p:nvPr/>
        </p:nvSpPr>
        <p:spPr bwMode="auto">
          <a:xfrm>
            <a:off x="7012059" y="1903825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SiPM 1-Upstream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A8048F-AE06-4725-A796-97BA2351BA46}"/>
              </a:ext>
            </a:extLst>
          </p:cNvPr>
          <p:cNvSpPr txBox="1"/>
          <p:nvPr/>
        </p:nvSpPr>
        <p:spPr bwMode="auto">
          <a:xfrm>
            <a:off x="10775251" y="538223"/>
            <a:ext cx="1476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SiPM 2-Downstream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1" name="Picture 20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0F9D55F3-54A6-4544-AF09-744666A34D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007" b="21651"/>
          <a:stretch/>
        </p:blipFill>
        <p:spPr>
          <a:xfrm>
            <a:off x="6897197" y="4185578"/>
            <a:ext cx="2394444" cy="1990316"/>
          </a:xfrm>
          <a:prstGeom prst="rect">
            <a:avLst/>
          </a:prstGeom>
        </p:spPr>
      </p:pic>
      <p:pic>
        <p:nvPicPr>
          <p:cNvPr id="25" name="Picture 24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CEA4DD31-61BE-443C-AB7F-A800FE9F29C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90" t="30395" r="11803" b="30684"/>
          <a:stretch/>
        </p:blipFill>
        <p:spPr>
          <a:xfrm>
            <a:off x="8363921" y="2221576"/>
            <a:ext cx="2763772" cy="178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52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AA99EF7-6B4D-4DA5-85A6-F8443D3DD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4" y="277285"/>
            <a:ext cx="11376024" cy="1065741"/>
          </a:xfrm>
        </p:spPr>
        <p:txBody>
          <a:bodyPr/>
          <a:lstStyle/>
          <a:p>
            <a:r>
              <a:rPr lang="en-US" dirty="0"/>
              <a:t>Angular scan: first results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D91EEE-FB40-4A18-B809-9EC382A07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F7A9A-AB4F-4A4B-A176-7A1DC5D72002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443AF2-349B-4943-B7F5-A4652A6E1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9898" y="6390637"/>
            <a:ext cx="6572220" cy="365124"/>
          </a:xfrm>
        </p:spPr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708B60-1E17-434A-B88D-287D56765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407FB961-A720-40C7-9C73-8E589DE9E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86" y="1150047"/>
            <a:ext cx="6661476" cy="492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D7822D5-70A0-4CF4-9343-D081CA39FE6A}"/>
              </a:ext>
            </a:extLst>
          </p:cNvPr>
          <p:cNvSpPr txBox="1"/>
          <p:nvPr/>
        </p:nvSpPr>
        <p:spPr bwMode="auto">
          <a:xfrm>
            <a:off x="1127448" y="1316055"/>
            <a:ext cx="100811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105 µm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46CA9-AF88-482C-8029-62FAFFF73B64}"/>
              </a:ext>
            </a:extLst>
          </p:cNvPr>
          <p:cNvSpPr txBox="1"/>
          <p:nvPr/>
        </p:nvSpPr>
        <p:spPr bwMode="auto">
          <a:xfrm>
            <a:off x="917246" y="880371"/>
            <a:ext cx="517875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b="1" dirty="0"/>
              <a:t>Fixed intensity at 20 </a:t>
            </a:r>
            <a:r>
              <a:rPr lang="en-US" b="1" dirty="0" err="1"/>
              <a:t>pC</a:t>
            </a:r>
            <a:r>
              <a:rPr lang="en-US" b="1" dirty="0"/>
              <a:t>* – 1 Bunch per angle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15EDD65-FF32-4E66-B55F-DBD7E477C29F}"/>
              </a:ext>
            </a:extLst>
          </p:cNvPr>
          <p:cNvSpPr/>
          <p:nvPr/>
        </p:nvSpPr>
        <p:spPr>
          <a:xfrm>
            <a:off x="4661663" y="2273483"/>
            <a:ext cx="864096" cy="576064"/>
          </a:xfrm>
          <a:prstGeom prst="ellipse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55E62E4-5179-406D-983C-A55BD5F91C9B}"/>
              </a:ext>
            </a:extLst>
          </p:cNvPr>
          <p:cNvCxnSpPr>
            <a:cxnSpLocks/>
            <a:stCxn id="9" idx="7"/>
          </p:cNvCxnSpPr>
          <p:nvPr/>
        </p:nvCxnSpPr>
        <p:spPr>
          <a:xfrm flipV="1">
            <a:off x="5399215" y="974536"/>
            <a:ext cx="1130916" cy="1383310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85B78A8-E30F-4C1D-B9C3-6FCBB27E7238}"/>
              </a:ext>
            </a:extLst>
          </p:cNvPr>
          <p:cNvSpPr txBox="1"/>
          <p:nvPr/>
        </p:nvSpPr>
        <p:spPr bwMode="auto">
          <a:xfrm>
            <a:off x="5963387" y="692960"/>
            <a:ext cx="1411145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Saturation</a:t>
            </a:r>
          </a:p>
        </p:txBody>
      </p:sp>
      <p:pic>
        <p:nvPicPr>
          <p:cNvPr id="1042" name="Picture 18">
            <a:extLst>
              <a:ext uri="{FF2B5EF4-FFF2-40B4-BE49-F238E27FC236}">
                <a16:creationId xmlns:a16="http://schemas.microsoft.com/office/drawing/2014/main" id="{5FF67F90-4936-4FB0-B052-499298C5A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08" y="102238"/>
            <a:ext cx="3780742" cy="311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6A349A79-F8FB-436E-A3FE-F7B064357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210" y="3190196"/>
            <a:ext cx="3713940" cy="305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001D9164-C64F-4792-AC99-B22B1D7111F7}"/>
              </a:ext>
            </a:extLst>
          </p:cNvPr>
          <p:cNvSpPr txBox="1"/>
          <p:nvPr/>
        </p:nvSpPr>
        <p:spPr bwMode="auto">
          <a:xfrm>
            <a:off x="88976" y="6027490"/>
            <a:ext cx="4969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400" dirty="0"/>
              <a:t>*It fluctuates due to the single bunch shot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8544272" y="2132856"/>
            <a:ext cx="815382" cy="530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 bwMode="auto">
          <a:xfrm>
            <a:off x="9335408" y="1849127"/>
            <a:ext cx="154475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400" dirty="0"/>
              <a:t>Reflected signal in positive angles</a:t>
            </a:r>
            <a:endParaRPr lang="en-GB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8472264" y="476673"/>
            <a:ext cx="887390" cy="403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 bwMode="auto">
          <a:xfrm>
            <a:off x="9359654" y="731648"/>
            <a:ext cx="1722786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400" dirty="0"/>
              <a:t>Expected signal for negative angles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99484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EA3274DF-6531-4E01-8689-FA343C2A0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comparison: tests 2020 Vs. tests 2021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66B6BA-FD44-4CD8-ADD0-4271CB7CB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C8583-9C75-4966-82B2-40FB373C390A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10DC7F-6DC5-4EC7-B870-360110661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03A4B1-9CA6-45E0-A563-43BF7DA3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F293CA1-3EE9-41EF-A7D1-C25E56B49EB4}"/>
              </a:ext>
            </a:extLst>
          </p:cNvPr>
          <p:cNvSpPr txBox="1"/>
          <p:nvPr/>
        </p:nvSpPr>
        <p:spPr bwMode="auto">
          <a:xfrm>
            <a:off x="2279576" y="1376070"/>
            <a:ext cx="1979685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2400" b="1" dirty="0"/>
              <a:t>Nov - 2020</a:t>
            </a:r>
            <a:endParaRPr lang="en-US" b="1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F42EB2D8-4359-4C7B-AC2B-2666D05E204F}"/>
              </a:ext>
            </a:extLst>
          </p:cNvPr>
          <p:cNvSpPr txBox="1"/>
          <p:nvPr/>
        </p:nvSpPr>
        <p:spPr bwMode="auto">
          <a:xfrm>
            <a:off x="3716693" y="859480"/>
            <a:ext cx="517875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b="1" dirty="0"/>
              <a:t>Fixed intensity at 20 </a:t>
            </a:r>
            <a:r>
              <a:rPr lang="en-US" b="1" dirty="0" err="1"/>
              <a:t>pC</a:t>
            </a:r>
            <a:r>
              <a:rPr lang="en-US" b="1" dirty="0"/>
              <a:t>* – 1 Bunch per angle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8176358-D689-4BE1-9D1B-47FE5EDE4A39}"/>
              </a:ext>
            </a:extLst>
          </p:cNvPr>
          <p:cNvSpPr txBox="1"/>
          <p:nvPr/>
        </p:nvSpPr>
        <p:spPr bwMode="auto">
          <a:xfrm>
            <a:off x="4116385" y="6015494"/>
            <a:ext cx="367683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400" dirty="0"/>
              <a:t>*It fluctuates due to the single bunch shot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6" y="1979121"/>
            <a:ext cx="4608512" cy="335885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984562"/>
            <a:ext cx="4607346" cy="3358009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D8F9092E-C48E-4C4B-92E9-CD64E8C948C6}"/>
              </a:ext>
            </a:extLst>
          </p:cNvPr>
          <p:cNvSpPr txBox="1"/>
          <p:nvPr/>
        </p:nvSpPr>
        <p:spPr bwMode="auto">
          <a:xfrm>
            <a:off x="9638456" y="1199640"/>
            <a:ext cx="2089538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Beam “vibrations in the position”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ACF3ACB-7B6D-427C-8365-F5DBC9A98D60}"/>
              </a:ext>
            </a:extLst>
          </p:cNvPr>
          <p:cNvSpPr txBox="1"/>
          <p:nvPr/>
        </p:nvSpPr>
        <p:spPr bwMode="auto">
          <a:xfrm>
            <a:off x="8103911" y="1329346"/>
            <a:ext cx="1803757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2400" b="1" dirty="0"/>
              <a:t>Apr - 2021</a:t>
            </a:r>
            <a:endParaRPr lang="en-US" b="1" dirty="0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F68140DD-A7F5-4D3D-9007-8658D42B360E}"/>
              </a:ext>
            </a:extLst>
          </p:cNvPr>
          <p:cNvSpPr/>
          <p:nvPr/>
        </p:nvSpPr>
        <p:spPr>
          <a:xfrm>
            <a:off x="7552959" y="2391709"/>
            <a:ext cx="679050" cy="14082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B801888C-4B96-4EAE-AA93-B56610EBCD2D}"/>
              </a:ext>
            </a:extLst>
          </p:cNvPr>
          <p:cNvSpPr/>
          <p:nvPr/>
        </p:nvSpPr>
        <p:spPr>
          <a:xfrm>
            <a:off x="9156111" y="3303832"/>
            <a:ext cx="824577" cy="99226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3E77E80E-8984-4946-A76A-AA76E57CC41B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7892484" y="1790504"/>
            <a:ext cx="2225501" cy="6012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C8497D12-B9BE-4432-BFFF-17CB7CF37329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9568400" y="1780188"/>
            <a:ext cx="546240" cy="1523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37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contenido 1">
                <a:extLst>
                  <a:ext uri="{FF2B5EF4-FFF2-40B4-BE49-F238E27FC236}">
                    <a16:creationId xmlns:a16="http://schemas.microsoft.com/office/drawing/2014/main" id="{584DAEE1-8D63-47E8-93EF-DE9F4BF04E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995" y="1124744"/>
                <a:ext cx="5590005" cy="4608511"/>
              </a:xfrm>
            </p:spPr>
            <p:txBody>
              <a:bodyPr/>
              <a:lstStyle/>
              <a:p>
                <a:r>
                  <a:rPr lang="en-US" dirty="0"/>
                  <a:t>Different </a:t>
                </a:r>
                <a:r>
                  <a:rPr lang="en-US" sz="2000" dirty="0"/>
                  <a:t>fixed angles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/>
                  <a:t>40.5º,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/>
                  <a:t>46.8º,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/>
                  <a:t>49.5º).</a:t>
                </a:r>
              </a:p>
              <a:p>
                <a:r>
                  <a:rPr lang="en-US" sz="2000" dirty="0"/>
                  <a:t>Two beam configurations with increasing intensities: </a:t>
                </a:r>
              </a:p>
              <a:p>
                <a:pPr lvl="2"/>
                <a:r>
                  <a:rPr lang="en-US" sz="1700" dirty="0"/>
                  <a:t>1 Bunch:  from  5-10 </a:t>
                </a:r>
                <a:r>
                  <a:rPr lang="en-US" sz="1700" dirty="0" err="1"/>
                  <a:t>pC</a:t>
                </a:r>
                <a:r>
                  <a:rPr lang="en-US" sz="1700" dirty="0"/>
                  <a:t>  to   200 – 300 </a:t>
                </a:r>
                <a:r>
                  <a:rPr lang="en-US" sz="1700" dirty="0" err="1"/>
                  <a:t>pC</a:t>
                </a:r>
                <a:r>
                  <a:rPr lang="en-US" sz="1700" dirty="0"/>
                  <a:t>.</a:t>
                </a:r>
              </a:p>
              <a:p>
                <a:pPr lvl="2"/>
                <a:r>
                  <a:rPr lang="en-US" sz="1700" dirty="0"/>
                  <a:t>30 Bunches: from 10 </a:t>
                </a:r>
                <a:r>
                  <a:rPr lang="en-US" sz="1700" dirty="0" err="1"/>
                  <a:t>pC</a:t>
                </a:r>
                <a:r>
                  <a:rPr lang="en-US" sz="1700" dirty="0"/>
                  <a:t> to 3 </a:t>
                </a:r>
                <a:r>
                  <a:rPr lang="en-US" sz="1700" dirty="0" err="1"/>
                  <a:t>nC</a:t>
                </a:r>
                <a:r>
                  <a:rPr lang="en-US" sz="1700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Marcador de contenido 1">
                <a:extLst>
                  <a:ext uri="{FF2B5EF4-FFF2-40B4-BE49-F238E27FC236}">
                    <a16:creationId xmlns:a16="http://schemas.microsoft.com/office/drawing/2014/main" id="{584DAEE1-8D63-47E8-93EF-DE9F4BF04E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995" y="1124744"/>
                <a:ext cx="5590005" cy="4608511"/>
              </a:xfrm>
              <a:blipFill>
                <a:blip r:embed="rId2"/>
                <a:stretch>
                  <a:fillRect l="-2726" t="-2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2">
            <a:extLst>
              <a:ext uri="{FF2B5EF4-FFF2-40B4-BE49-F238E27FC236}">
                <a16:creationId xmlns:a16="http://schemas.microsoft.com/office/drawing/2014/main" id="{B9C54AEC-7AFF-48BD-A05E-040D32B4C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988" y="245242"/>
            <a:ext cx="11376024" cy="1065741"/>
          </a:xfrm>
        </p:spPr>
        <p:txBody>
          <a:bodyPr/>
          <a:lstStyle/>
          <a:p>
            <a:r>
              <a:rPr lang="en-US" dirty="0"/>
              <a:t>Intensity scan: short description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904035-79A0-48C0-9B97-3D27F7DF0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54042E-A2A3-4839-A538-BE9235D029A1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C7ED39-5131-475A-ABD3-F6B5FC8E3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89C6B8-D893-4C71-BA1E-3F4C12A99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1F54249-81AB-416A-B3B3-DBFF2EAD7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164" y="2132856"/>
            <a:ext cx="5067089" cy="3744634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F3B506B0-A377-4E2B-8E72-DC867A7D708D}"/>
              </a:ext>
            </a:extLst>
          </p:cNvPr>
          <p:cNvCxnSpPr>
            <a:cxnSpLocks/>
          </p:cNvCxnSpPr>
          <p:nvPr/>
        </p:nvCxnSpPr>
        <p:spPr>
          <a:xfrm flipV="1">
            <a:off x="10040952" y="2063064"/>
            <a:ext cx="0" cy="34563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FDF1516-D74D-4A13-9F84-3E38DFDB7D12}"/>
              </a:ext>
            </a:extLst>
          </p:cNvPr>
          <p:cNvCxnSpPr>
            <a:cxnSpLocks/>
          </p:cNvCxnSpPr>
          <p:nvPr/>
        </p:nvCxnSpPr>
        <p:spPr>
          <a:xfrm flipV="1">
            <a:off x="9840416" y="2081834"/>
            <a:ext cx="0" cy="345638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A978460E-95F6-40E5-944D-FE737F9F526C}"/>
              </a:ext>
            </a:extLst>
          </p:cNvPr>
          <p:cNvCxnSpPr>
            <a:cxnSpLocks/>
          </p:cNvCxnSpPr>
          <p:nvPr/>
        </p:nvCxnSpPr>
        <p:spPr>
          <a:xfrm flipV="1">
            <a:off x="9979642" y="1813574"/>
            <a:ext cx="0" cy="369226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984A4F9-DA47-4ED5-85A7-1FB021D8C54A}"/>
              </a:ext>
            </a:extLst>
          </p:cNvPr>
          <p:cNvSpPr txBox="1"/>
          <p:nvPr/>
        </p:nvSpPr>
        <p:spPr bwMode="auto">
          <a:xfrm>
            <a:off x="9433931" y="1951029"/>
            <a:ext cx="607020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050" dirty="0"/>
              <a:t>40.5º</a:t>
            </a:r>
            <a:endParaRPr lang="en-U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DBE5AC6-1298-47DB-A73D-270BEE0EC45A}"/>
              </a:ext>
            </a:extLst>
          </p:cNvPr>
          <p:cNvSpPr txBox="1"/>
          <p:nvPr/>
        </p:nvSpPr>
        <p:spPr bwMode="auto">
          <a:xfrm>
            <a:off x="9746752" y="1587253"/>
            <a:ext cx="597720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050" dirty="0"/>
              <a:t>46.8º</a:t>
            </a:r>
            <a:endParaRPr lang="en-U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11324AE-4EB6-49C1-85E9-68CD9B8ABBFB}"/>
              </a:ext>
            </a:extLst>
          </p:cNvPr>
          <p:cNvSpPr txBox="1"/>
          <p:nvPr/>
        </p:nvSpPr>
        <p:spPr bwMode="auto">
          <a:xfrm>
            <a:off x="10040952" y="1932259"/>
            <a:ext cx="591552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050" dirty="0"/>
              <a:t>49.5º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589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E84A185-879D-4F85-80A3-F9911F57D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Intensity scan: first results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A51787-9088-4FB8-9CC5-C7556DD00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01EC37-F7C5-49F0-955B-0811BC5E06BE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B07AF5-4144-46B1-88B5-E26F1348D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964598-A595-4D96-99D7-DBFFDE541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3090" name="Picture 18">
            <a:extLst>
              <a:ext uri="{FF2B5EF4-FFF2-40B4-BE49-F238E27FC236}">
                <a16:creationId xmlns:a16="http://schemas.microsoft.com/office/drawing/2014/main" id="{0AF7C0B9-3BA7-4C5B-B0F9-46C912DFD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019" y="1138466"/>
            <a:ext cx="5128855" cy="501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>
            <a:extLst>
              <a:ext uri="{FF2B5EF4-FFF2-40B4-BE49-F238E27FC236}">
                <a16:creationId xmlns:a16="http://schemas.microsoft.com/office/drawing/2014/main" id="{8273F6A8-DA7B-44E1-9325-B5EFC1C41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090099"/>
            <a:ext cx="5128855" cy="501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B82A42B-88D2-4567-94D6-B27E6BA5D2E6}"/>
              </a:ext>
            </a:extLst>
          </p:cNvPr>
          <p:cNvSpPr txBox="1"/>
          <p:nvPr/>
        </p:nvSpPr>
        <p:spPr bwMode="auto">
          <a:xfrm>
            <a:off x="914218" y="839627"/>
            <a:ext cx="214461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30 bunches setup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7FEEBEE-52B4-41EC-A2C9-473F47580AC9}"/>
              </a:ext>
            </a:extLst>
          </p:cNvPr>
          <p:cNvSpPr txBox="1"/>
          <p:nvPr/>
        </p:nvSpPr>
        <p:spPr bwMode="auto">
          <a:xfrm>
            <a:off x="6515811" y="883685"/>
            <a:ext cx="214461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 bunch setup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D52F927-2DED-4796-878E-9FD422B5E766}"/>
              </a:ext>
            </a:extLst>
          </p:cNvPr>
          <p:cNvSpPr txBox="1"/>
          <p:nvPr/>
        </p:nvSpPr>
        <p:spPr bwMode="auto">
          <a:xfrm>
            <a:off x="6600056" y="1270456"/>
            <a:ext cx="214461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105 um fiber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FFA5C05-6EBE-4FC7-9777-018AD776290A}"/>
              </a:ext>
            </a:extLst>
          </p:cNvPr>
          <p:cNvSpPr txBox="1"/>
          <p:nvPr/>
        </p:nvSpPr>
        <p:spPr bwMode="auto">
          <a:xfrm>
            <a:off x="1056575" y="1254667"/>
            <a:ext cx="214461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105 um fiber</a:t>
            </a:r>
          </a:p>
        </p:txBody>
      </p:sp>
    </p:spTree>
    <p:extLst>
      <p:ext uri="{BB962C8B-B14F-4D97-AF65-F5344CB8AC3E}">
        <p14:creationId xmlns:p14="http://schemas.microsoft.com/office/powerpoint/2010/main" val="1781463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06329C12-D0E6-4EE0-A825-CD98FDDD8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362" y="1340768"/>
            <a:ext cx="11376023" cy="4608511"/>
          </a:xfrm>
        </p:spPr>
        <p:txBody>
          <a:bodyPr/>
          <a:lstStyle/>
          <a:p>
            <a:r>
              <a:rPr lang="en-US" dirty="0"/>
              <a:t>Channels in CLEAR.  C1  &lt;—&gt; C2. Crosscheck.</a:t>
            </a:r>
          </a:p>
          <a:p>
            <a:r>
              <a:rPr lang="en-US" dirty="0"/>
              <a:t>Vibration of the beam position.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ED524FC-8177-41AB-B186-7D4F9F183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further tests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43357D-D98B-4926-B02A-FDD10C91F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B1016D-7B67-44FB-8ABA-EAD6C60026C8}" type="datetime1">
              <a:rPr lang="en-US" smtClean="0"/>
              <a:t>4/30/2021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52096A-C06E-4A31-A53B-BCDF02C9C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5EFD67-53B4-4B2B-996B-94CFF09A6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46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B8AEE574-BE89-4FE6-A3E5-FAA20EA0E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196752"/>
            <a:ext cx="11520659" cy="4608511"/>
          </a:xfrm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D2E1227-8333-47EF-B5DD-10C339085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1" y="124421"/>
            <a:ext cx="11376024" cy="1065741"/>
          </a:xfrm>
        </p:spPr>
        <p:txBody>
          <a:bodyPr/>
          <a:lstStyle/>
          <a:p>
            <a:r>
              <a:rPr lang="en-US" sz="4000" dirty="0"/>
              <a:t>Next week test: Target test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0214BA-BB03-4379-A5D9-C6FD70527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02C8B1-7823-4E12-B45B-30F133F56BF7}" type="datetime1">
              <a:rPr lang="en-US" smtClean="0"/>
              <a:t>4/30/2021</a:t>
            </a:fld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2A4229-4779-4106-9002-FB0A02F34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D9CD045-D695-433E-AEE5-C8B3A88932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78"/>
          <a:stretch/>
        </p:blipFill>
        <p:spPr>
          <a:xfrm>
            <a:off x="1127169" y="1421587"/>
            <a:ext cx="6992422" cy="199077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659979FC-7DA7-441D-8A03-C7D634DC89A6}"/>
              </a:ext>
            </a:extLst>
          </p:cNvPr>
          <p:cNvSpPr/>
          <p:nvPr/>
        </p:nvSpPr>
        <p:spPr>
          <a:xfrm>
            <a:off x="7093437" y="1667501"/>
            <a:ext cx="689114" cy="26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354357B4-5330-4BD5-8CF3-EB88DE02CB5B}"/>
              </a:ext>
            </a:extLst>
          </p:cNvPr>
          <p:cNvSpPr/>
          <p:nvPr/>
        </p:nvSpPr>
        <p:spPr>
          <a:xfrm rot="10800000">
            <a:off x="7046826" y="1582630"/>
            <a:ext cx="589666" cy="269780"/>
          </a:xfrm>
          <a:custGeom>
            <a:avLst/>
            <a:gdLst>
              <a:gd name="connsiteX0" fmla="*/ 0 w 604520"/>
              <a:gd name="connsiteY0" fmla="*/ 6055 h 249895"/>
              <a:gd name="connsiteX1" fmla="*/ 152400 w 604520"/>
              <a:gd name="connsiteY1" fmla="*/ 31455 h 249895"/>
              <a:gd name="connsiteX2" fmla="*/ 198120 w 604520"/>
              <a:gd name="connsiteY2" fmla="*/ 249895 h 249895"/>
              <a:gd name="connsiteX3" fmla="*/ 279400 w 604520"/>
              <a:gd name="connsiteY3" fmla="*/ 31455 h 249895"/>
              <a:gd name="connsiteX4" fmla="*/ 604520 w 604520"/>
              <a:gd name="connsiteY4" fmla="*/ 11135 h 24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520" h="249895">
                <a:moveTo>
                  <a:pt x="0" y="6055"/>
                </a:moveTo>
                <a:cubicBezTo>
                  <a:pt x="59690" y="-1565"/>
                  <a:pt x="119380" y="-9185"/>
                  <a:pt x="152400" y="31455"/>
                </a:cubicBezTo>
                <a:cubicBezTo>
                  <a:pt x="185420" y="72095"/>
                  <a:pt x="176953" y="249895"/>
                  <a:pt x="198120" y="249895"/>
                </a:cubicBezTo>
                <a:cubicBezTo>
                  <a:pt x="219287" y="249895"/>
                  <a:pt x="211667" y="71248"/>
                  <a:pt x="279400" y="31455"/>
                </a:cubicBezTo>
                <a:cubicBezTo>
                  <a:pt x="347133" y="-8338"/>
                  <a:pt x="475826" y="1398"/>
                  <a:pt x="604520" y="11135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098548-7FAA-4747-B23C-A59A5B824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Sara Benitez Berrocal</a:t>
            </a:r>
          </a:p>
        </p:txBody>
      </p:sp>
      <p:sp>
        <p:nvSpPr>
          <p:cNvPr id="10" name="Hexagon 9"/>
          <p:cNvSpPr/>
          <p:nvPr/>
        </p:nvSpPr>
        <p:spPr>
          <a:xfrm>
            <a:off x="767129" y="2169545"/>
            <a:ext cx="360040" cy="21602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 bwMode="auto">
          <a:xfrm>
            <a:off x="315842" y="4184852"/>
            <a:ext cx="10431695" cy="20313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dirty="0"/>
              <a:t>Wilfrid’s proposal:</a:t>
            </a:r>
          </a:p>
          <a:p>
            <a:r>
              <a:rPr lang="en-US" dirty="0"/>
              <a:t>We will implement a moving target to approach to the best point of detection on the fiber.</a:t>
            </a:r>
          </a:p>
          <a:p>
            <a:pPr algn="just"/>
            <a:r>
              <a:rPr lang="en-US" dirty="0"/>
              <a:t>Also, it will be possible to study the dependency on the distance between the fiber and the impact point.</a:t>
            </a:r>
          </a:p>
          <a:p>
            <a:endParaRPr lang="en-US" dirty="0"/>
          </a:p>
          <a:p>
            <a:r>
              <a:rPr lang="en-US" dirty="0"/>
              <a:t>Two different targets: 0.5 and 2.0 cm of thickness, both copper material.</a:t>
            </a: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4845" y="2500170"/>
            <a:ext cx="1110719" cy="8330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121" y="1937282"/>
            <a:ext cx="5514001" cy="549709"/>
          </a:xfrm>
          <a:prstGeom prst="rect">
            <a:avLst/>
          </a:prstGeom>
        </p:spPr>
      </p:pic>
      <p:sp>
        <p:nvSpPr>
          <p:cNvPr id="17" name="Flowchart: Preparation 16"/>
          <p:cNvSpPr/>
          <p:nvPr/>
        </p:nvSpPr>
        <p:spPr>
          <a:xfrm>
            <a:off x="10675529" y="2818282"/>
            <a:ext cx="360040" cy="28803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Preparation 17"/>
          <p:cNvSpPr/>
          <p:nvPr/>
        </p:nvSpPr>
        <p:spPr>
          <a:xfrm>
            <a:off x="10675529" y="3352228"/>
            <a:ext cx="360040" cy="268065"/>
          </a:xfrm>
          <a:prstGeom prst="flowChartPreparation">
            <a:avLst/>
          </a:prstGeom>
          <a:solidFill>
            <a:srgbClr val="64983E"/>
          </a:solidFill>
          <a:ln>
            <a:solidFill>
              <a:srgbClr val="649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owchart: Process 18"/>
          <p:cNvSpPr/>
          <p:nvPr/>
        </p:nvSpPr>
        <p:spPr>
          <a:xfrm>
            <a:off x="10603521" y="2939438"/>
            <a:ext cx="144016" cy="45719"/>
          </a:xfrm>
          <a:prstGeom prst="flowChart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Process 19"/>
          <p:cNvSpPr/>
          <p:nvPr/>
        </p:nvSpPr>
        <p:spPr>
          <a:xfrm>
            <a:off x="10603521" y="3448107"/>
            <a:ext cx="144016" cy="45719"/>
          </a:xfrm>
          <a:prstGeom prst="flowChart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Process 21"/>
          <p:cNvSpPr/>
          <p:nvPr/>
        </p:nvSpPr>
        <p:spPr>
          <a:xfrm>
            <a:off x="7920220" y="2612128"/>
            <a:ext cx="3403925" cy="143255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 bwMode="auto">
          <a:xfrm>
            <a:off x="7896697" y="2850608"/>
            <a:ext cx="2159744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Also, we would like to measure the background noise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27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0.14349 0.002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6 L 0.00013 -0.11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/>
      <a:bodyPr/>
      <a:lstStyle/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854</TotalTime>
  <Words>505</Words>
  <Application>Microsoft Office PowerPoint</Application>
  <DocSecurity>0</DocSecurity>
  <PresentationFormat>Panorámica</PresentationFormat>
  <Paragraphs>91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Source Sans Pro</vt:lpstr>
      <vt:lpstr>CERN Theme</vt:lpstr>
      <vt:lpstr>Tema de Office</vt:lpstr>
      <vt:lpstr>Cherenkov BLM tests  in CLEAR  April 2021</vt:lpstr>
      <vt:lpstr>Goals of the last two weeks (first tests)</vt:lpstr>
      <vt:lpstr> New Electronics</vt:lpstr>
      <vt:lpstr>Angular scan: first results</vt:lpstr>
      <vt:lpstr>Results comparison: tests 2020 Vs. tests 2021</vt:lpstr>
      <vt:lpstr>Intensity scan: short description</vt:lpstr>
      <vt:lpstr>Intensity scan: first results</vt:lpstr>
      <vt:lpstr>Considerations for further tests</vt:lpstr>
      <vt:lpstr>Next week test: Target test</vt:lpstr>
      <vt:lpstr>Back up slides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simulations &amp; SPS size fiber</dc:title>
  <dc:subject/>
  <dc:creator>Sara Benitez Berrocal</dc:creator>
  <cp:keywords/>
  <dc:description/>
  <cp:lastModifiedBy>Sara Benítez</cp:lastModifiedBy>
  <cp:revision>121</cp:revision>
  <dcterms:created xsi:type="dcterms:W3CDTF">2012-12-03T06:56:55Z</dcterms:created>
  <dcterms:modified xsi:type="dcterms:W3CDTF">2021-04-30T08:44:25Z</dcterms:modified>
  <cp:category/>
  <dc:identifier/>
  <cp:contentStatus/>
  <dc:language/>
  <cp:version/>
</cp:coreProperties>
</file>