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529" r:id="rId5"/>
    <p:sldId id="522" r:id="rId6"/>
    <p:sldId id="523" r:id="rId7"/>
    <p:sldId id="528" r:id="rId8"/>
    <p:sldId id="525" r:id="rId9"/>
    <p:sldId id="526" r:id="rId10"/>
    <p:sldId id="527" r:id="rId11"/>
  </p:sldIdLst>
  <p:sldSz cx="6858000" cy="51435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AFEE6"/>
    <a:srgbClr val="996600"/>
    <a:srgbClr val="005A5A"/>
    <a:srgbClr val="5A5A5A"/>
    <a:srgbClr val="5A0000"/>
    <a:srgbClr val="00005A"/>
    <a:srgbClr val="5A5A00"/>
    <a:srgbClr val="005A00"/>
    <a:srgbClr val="5A00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979" autoAdjust="0"/>
  </p:normalViewPr>
  <p:slideViewPr>
    <p:cSldViewPr snapToObjects="1" showGuides="1">
      <p:cViewPr varScale="1">
        <p:scale>
          <a:sx n="152" d="100"/>
          <a:sy n="152" d="100"/>
        </p:scale>
        <p:origin x="1530" y="132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06" d="100"/>
          <a:sy n="106" d="100"/>
        </p:scale>
        <p:origin x="2376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28700" y="1755150"/>
            <a:ext cx="54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028700" y="3600450"/>
            <a:ext cx="486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42950" y="4767263"/>
            <a:ext cx="50175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15100" y="4767263"/>
            <a:ext cx="27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2" y="285751"/>
            <a:ext cx="2350994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4424362"/>
            <a:ext cx="486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05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9000" y="914401"/>
            <a:ext cx="594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42900" y="911424"/>
            <a:ext cx="303014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42900" y="1543050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3483770" y="911424"/>
            <a:ext cx="3031331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3483770" y="1543050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en-GB" noProof="0" smtClean="0"/>
              <a:t>26_04_2021. N.Valverde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lang="en-GB" sz="2400" b="1" kern="1200" noProof="0" dirty="0">
                <a:solidFill>
                  <a:srgbClr val="1F4E7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 dirty="0"/>
              <a:t>SLIDE TITLE – LINE 1 – ARIAL 30 PT – HILUMI BLUE</a:t>
            </a:r>
            <a:br>
              <a:rPr lang="en-GB" noProof="0" dirty="0"/>
            </a:br>
            <a:r>
              <a:rPr lang="en-GB" noProof="0" dirty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428750" y="4767263"/>
            <a:ext cx="4970250" cy="270000"/>
          </a:xfrm>
        </p:spPr>
        <p:txBody>
          <a:bodyPr/>
          <a:lstStyle/>
          <a:p>
            <a:r>
              <a:rPr lang="en-GB" noProof="0" smtClean="0"/>
              <a:t>26_04_2021. N.Valverde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4900" cy="270000"/>
          </a:xfrm>
        </p:spPr>
        <p:txBody>
          <a:bodyPr/>
          <a:lstStyle/>
          <a:p>
            <a:r>
              <a:rPr lang="en-GB" noProof="0" smtClean="0"/>
              <a:t>26_04_2021. N.Valverde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9000" y="342900"/>
            <a:ext cx="594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59000" y="3829050"/>
            <a:ext cx="594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485900" y="4767263"/>
            <a:ext cx="4913100" cy="270000"/>
          </a:xfrm>
        </p:spPr>
        <p:txBody>
          <a:bodyPr/>
          <a:lstStyle/>
          <a:p>
            <a:r>
              <a:rPr lang="en-GB" noProof="0" smtClean="0"/>
              <a:t>26_04_2021. N.Valverde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460162" y="3486150"/>
            <a:ext cx="5938838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13850" y="2031750"/>
            <a:ext cx="48303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914400" y="4767263"/>
            <a:ext cx="4929750" cy="270000"/>
          </a:xfrm>
        </p:spPr>
        <p:txBody>
          <a:bodyPr/>
          <a:lstStyle/>
          <a:p>
            <a:r>
              <a:rPr lang="en-GB" noProof="0" smtClean="0"/>
              <a:t>26_04_2021. N.Valverde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13850" y="3714750"/>
            <a:ext cx="48303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2" y="285751"/>
            <a:ext cx="2350994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9000" y="135000"/>
            <a:ext cx="594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PT – HILUMI BLUE</a:t>
            </a:r>
            <a:br>
              <a:rPr lang="en-GB" noProof="0" dirty="0"/>
            </a:br>
            <a:r>
              <a:rPr lang="en-GB" noProof="0" dirty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9000" y="1028701"/>
            <a:ext cx="594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485900" y="4767263"/>
            <a:ext cx="49131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25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15100" y="4767263"/>
            <a:ext cx="27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02298/2" TargetMode="External"/><Relationship Id="rId7" Type="http://schemas.openxmlformats.org/officeDocument/2006/relationships/hyperlink" Target="https://edms.cern.ch/document/2370015/AA" TargetMode="External"/><Relationship Id="rId2" Type="http://schemas.openxmlformats.org/officeDocument/2006/relationships/hyperlink" Target="https://edms.cern.ch/document/2266941/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361469/AA" TargetMode="External"/><Relationship Id="rId5" Type="http://schemas.openxmlformats.org/officeDocument/2006/relationships/hyperlink" Target="https://edms.cern.ch/document/2266953/2" TargetMode="External"/><Relationship Id="rId4" Type="http://schemas.openxmlformats.org/officeDocument/2006/relationships/hyperlink" Target="https://edms.cern.ch/document/2271762/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edms5.cern.ch/pls/asbuilt/mtf_equip.eqp_main_top?cookie=36397166&amp;p_rec_id=HCACFHC007-CR0000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5.cern.ch/pls/asbuilt/mtf_equip.eqp_main_top?cookie=37522272&amp;p_rec_id=HCACFDC004-CR000002" TargetMode="External"/><Relationship Id="rId2" Type="http://schemas.openxmlformats.org/officeDocument/2006/relationships/hyperlink" Target="https://edms.cern.ch/document/1501109/1.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88213/0.9" TargetMode="External"/><Relationship Id="rId2" Type="http://schemas.openxmlformats.org/officeDocument/2006/relationships/hyperlink" Target="https://edms.cern.ch/document/2507161/0.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043014/0.3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402597/0.1" TargetMode="External"/><Relationship Id="rId3" Type="http://schemas.openxmlformats.org/officeDocument/2006/relationships/hyperlink" Target="https://edms.cern.ch/document/2414230/0.1" TargetMode="External"/><Relationship Id="rId7" Type="http://schemas.openxmlformats.org/officeDocument/2006/relationships/hyperlink" Target="https://edms.cern.ch/document/2379706/1" TargetMode="External"/><Relationship Id="rId2" Type="http://schemas.openxmlformats.org/officeDocument/2006/relationships/hyperlink" Target="https://edms.cern.ch/document/2402596/0.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407362/1" TargetMode="External"/><Relationship Id="rId11" Type="http://schemas.openxmlformats.org/officeDocument/2006/relationships/hyperlink" Target="https://edms.cern.ch/document/2419695/1" TargetMode="External"/><Relationship Id="rId5" Type="http://schemas.openxmlformats.org/officeDocument/2006/relationships/hyperlink" Target="https://edms.cern.ch/document/2365964/2" TargetMode="External"/><Relationship Id="rId10" Type="http://schemas.openxmlformats.org/officeDocument/2006/relationships/hyperlink" Target="https://edms.cern.ch/document/2402598/0.1" TargetMode="External"/><Relationship Id="rId4" Type="http://schemas.openxmlformats.org/officeDocument/2006/relationships/hyperlink" Target="https://edms.cern.ch/document/2365955/2" TargetMode="External"/><Relationship Id="rId9" Type="http://schemas.openxmlformats.org/officeDocument/2006/relationships/hyperlink" Target="https://edms.cern.ch/document/2419694/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Leak</a:t>
            </a:r>
            <a:r>
              <a:rPr lang="es-ES" dirty="0" smtClean="0"/>
              <a:t> in RFD1-DC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332656" y="675000"/>
            <a:ext cx="6066344" cy="4228823"/>
            <a:chOff x="238138" y="225308"/>
            <a:chExt cx="11292860" cy="653324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5785" y="230616"/>
              <a:ext cx="4122571" cy="231894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978543" y="1441989"/>
              <a:ext cx="5561971" cy="3128609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 flipH="1">
              <a:off x="1712657" y="1731981"/>
              <a:ext cx="514178" cy="253615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5564498" y="616908"/>
              <a:ext cx="1047277" cy="25074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290524" y="1495313"/>
              <a:ext cx="2625261" cy="35723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Fuite sur DN 40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84779" y="347967"/>
              <a:ext cx="2453586" cy="26894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Fuite sur DN 40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5785" y="2124670"/>
              <a:ext cx="7615213" cy="46338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877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HL-LHC </a:t>
            </a:r>
            <a:r>
              <a:rPr lang="en-GB" dirty="0"/>
              <a:t>follow-up/ Couplers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074953-4607-4441-B2FD-30188F23D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034" y="914400"/>
            <a:ext cx="5940000" cy="4033613"/>
          </a:xfrm>
        </p:spPr>
        <p:txBody>
          <a:bodyPr>
            <a:normAutofit/>
          </a:bodyPr>
          <a:lstStyle/>
          <a:p>
            <a:r>
              <a:rPr lang="en-GB" sz="1400" dirty="0"/>
              <a:t>HOM couplers: drawing folders to be Released: </a:t>
            </a:r>
            <a:r>
              <a:rPr lang="en-GB" sz="1400" dirty="0">
                <a:solidFill>
                  <a:srgbClr val="FFC000"/>
                </a:solidFill>
              </a:rPr>
              <a:t>URGENT!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sz="1400" dirty="0"/>
          </a:p>
          <a:p>
            <a:r>
              <a:rPr lang="en-GB" sz="1400" dirty="0"/>
              <a:t>Gasket drawings for HHOM and Pick-up/VHOM. New version created with material </a:t>
            </a:r>
            <a:r>
              <a:rPr lang="en-GB" sz="1400" dirty="0" err="1"/>
              <a:t>CuOFE</a:t>
            </a:r>
            <a:r>
              <a:rPr lang="en-GB" sz="1400" dirty="0"/>
              <a:t>, to be released.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9659955-EA49-4787-9A54-DFC390E2F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989008"/>
              </p:ext>
            </p:extLst>
          </p:nvPr>
        </p:nvGraphicFramePr>
        <p:xfrm>
          <a:off x="980728" y="1382712"/>
          <a:ext cx="5232400" cy="95250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816100">
                  <a:extLst>
                    <a:ext uri="{9D8B030D-6E8A-4147-A177-3AD203B41FA5}">
                      <a16:colId xmlns:a16="http://schemas.microsoft.com/office/drawing/2014/main" val="2553975539"/>
                    </a:ext>
                  </a:extLst>
                </a:gridCol>
                <a:gridCol w="1841500">
                  <a:extLst>
                    <a:ext uri="{9D8B030D-6E8A-4147-A177-3AD203B41FA5}">
                      <a16:colId xmlns:a16="http://schemas.microsoft.com/office/drawing/2014/main" val="1582996722"/>
                    </a:ext>
                  </a:extLst>
                </a:gridCol>
                <a:gridCol w="1574800">
                  <a:extLst>
                    <a:ext uri="{9D8B030D-6E8A-4147-A177-3AD203B41FA5}">
                      <a16:colId xmlns:a16="http://schemas.microsoft.com/office/drawing/2014/main" val="327677510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RFD HOM Couplers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CDD number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Drawing folder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9162681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H-HOMC feedthrough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LHCACFHC0324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linkClick r:id="rId2"/>
                        </a:rPr>
                        <a:t>2266941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5259146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H-HOMC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LHCACFHC0151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linkClick r:id="rId3"/>
                        </a:rPr>
                        <a:t>2302298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540847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V-HOMC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LHCACFHC0322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linkClick r:id="rId4"/>
                        </a:rPr>
                        <a:t>2271762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555916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</a:rPr>
                        <a:t>Field antenna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</a:rPr>
                        <a:t>LHCACFHC0321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hlinkClick r:id="rId5"/>
                        </a:rPr>
                        <a:t>2266953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40280132"/>
                  </a:ext>
                </a:extLst>
              </a:tr>
            </a:tbl>
          </a:graphicData>
        </a:graphic>
      </p:graphicFrame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68575F0C-038B-4449-988C-9D1E4F6CC6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935243"/>
              </p:ext>
            </p:extLst>
          </p:nvPr>
        </p:nvGraphicFramePr>
        <p:xfrm>
          <a:off x="1136034" y="3219822"/>
          <a:ext cx="4572000" cy="11125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334450692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3071734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Drawing</a:t>
                      </a:r>
                      <a:r>
                        <a:rPr lang="es-ES" sz="1100" dirty="0"/>
                        <a:t> ref.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100" dirty="0"/>
                        <a:t>Status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30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100" dirty="0">
                          <a:hlinkClick r:id="rId6"/>
                        </a:rPr>
                        <a:t>LHCACFHC0259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/>
                        <a:t>Released    DN40 special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309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100" dirty="0">
                          <a:hlinkClick r:id="rId7"/>
                        </a:rPr>
                        <a:t>LHCACFHC0261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Released    DN100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580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24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follow-up/ </a:t>
            </a:r>
            <a:r>
              <a:rPr lang="en-GB" dirty="0" smtClean="0"/>
              <a:t>MTF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074953-4607-4441-B2FD-30188F23D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303" y="601887"/>
            <a:ext cx="5940000" cy="3680222"/>
          </a:xfrm>
        </p:spPr>
        <p:txBody>
          <a:bodyPr/>
          <a:lstStyle/>
          <a:p>
            <a:r>
              <a:rPr lang="en-GB" sz="1400" dirty="0"/>
              <a:t>Missing reports in MTF: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68575F0C-038B-4449-988C-9D1E4F6CC6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696699"/>
              </p:ext>
            </p:extLst>
          </p:nvPr>
        </p:nvGraphicFramePr>
        <p:xfrm>
          <a:off x="548680" y="915566"/>
          <a:ext cx="5462364" cy="17221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12244">
                  <a:extLst>
                    <a:ext uri="{9D8B030D-6E8A-4147-A177-3AD203B41FA5}">
                      <a16:colId xmlns:a16="http://schemas.microsoft.com/office/drawing/2014/main" val="3344506925"/>
                    </a:ext>
                  </a:extLst>
                </a:gridCol>
                <a:gridCol w="4050120">
                  <a:extLst>
                    <a:ext uri="{9D8B030D-6E8A-4147-A177-3AD203B41FA5}">
                      <a16:colId xmlns:a16="http://schemas.microsoft.com/office/drawing/2014/main" val="30717344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noProof="0" dirty="0"/>
                        <a:t>Docs to be uploaded in MTF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303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>
                          <a:hlinkClick r:id="rId2"/>
                        </a:rPr>
                        <a:t>H-HOMC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noProof="0" dirty="0"/>
                        <a:t>RF measurements report (test box) (</a:t>
                      </a:r>
                      <a:r>
                        <a:rPr lang="en-GB" sz="1100" noProof="0" dirty="0">
                          <a:solidFill>
                            <a:srgbClr val="00B050"/>
                          </a:solidFill>
                        </a:rPr>
                        <a:t>James</a:t>
                      </a:r>
                      <a:r>
                        <a:rPr lang="en-GB" sz="1100" noProof="0" dirty="0"/>
                        <a:t>). EDMS 2506309</a:t>
                      </a:r>
                    </a:p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9301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smtClean="0"/>
                        <a:t>H-HOM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noProof="0" dirty="0" err="1" smtClean="0"/>
                        <a:t>Leak</a:t>
                      </a:r>
                      <a:r>
                        <a:rPr lang="es-ES" sz="1100" noProof="0" dirty="0" smtClean="0"/>
                        <a:t> test</a:t>
                      </a:r>
                      <a:r>
                        <a:rPr lang="es-ES" sz="1100" baseline="0" noProof="0" dirty="0" smtClean="0"/>
                        <a:t> </a:t>
                      </a:r>
                      <a:r>
                        <a:rPr lang="es-ES" sz="1100" baseline="0" noProof="0" dirty="0" err="1" smtClean="0"/>
                        <a:t>report</a:t>
                      </a:r>
                      <a:r>
                        <a:rPr lang="es-ES" sz="1100" baseline="0" noProof="0" dirty="0" smtClean="0"/>
                        <a:t>  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HCACFHC007-CR000002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4193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smtClean="0"/>
                        <a:t>VHOM 45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noProof="0" dirty="0" err="1" smtClean="0"/>
                        <a:t>Leak</a:t>
                      </a:r>
                      <a:r>
                        <a:rPr lang="es-ES" sz="1100" noProof="0" dirty="0" smtClean="0"/>
                        <a:t> test </a:t>
                      </a:r>
                      <a:r>
                        <a:rPr lang="es-ES" sz="1100" noProof="0" dirty="0" err="1" smtClean="0"/>
                        <a:t>report</a:t>
                      </a:r>
                      <a:r>
                        <a:rPr lang="es-ES" sz="1100" noProof="0" dirty="0" smtClean="0"/>
                        <a:t>  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HCACFHC006-CR000004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3250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smtClean="0"/>
                        <a:t>Field </a:t>
                      </a:r>
                      <a:r>
                        <a:rPr lang="es-ES" sz="1100" dirty="0" err="1" smtClean="0"/>
                        <a:t>antenna</a:t>
                      </a:r>
                      <a:r>
                        <a:rPr lang="es-ES" sz="1100" dirty="0" smtClean="0"/>
                        <a:t> 47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noProof="0" dirty="0" err="1" smtClean="0"/>
                        <a:t>Leak</a:t>
                      </a:r>
                      <a:r>
                        <a:rPr lang="es-ES" sz="1100" noProof="0" dirty="0" smtClean="0"/>
                        <a:t> test </a:t>
                      </a:r>
                      <a:r>
                        <a:rPr lang="es-ES" sz="1100" noProof="0" dirty="0" err="1" smtClean="0"/>
                        <a:t>report</a:t>
                      </a:r>
                      <a:r>
                        <a:rPr lang="es-ES" sz="1100" noProof="0" dirty="0" smtClean="0"/>
                        <a:t>  </a:t>
                      </a:r>
                      <a:r>
                        <a:rPr lang="en-GB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HCACFPU004-CR000004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5010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smtClean="0"/>
                        <a:t>HHOM </a:t>
                      </a:r>
                      <a:r>
                        <a:rPr lang="es-ES" sz="1100" dirty="0" err="1" smtClean="0"/>
                        <a:t>feedthrough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Leak</a:t>
                      </a:r>
                      <a:r>
                        <a:rPr lang="es-ES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test </a:t>
                      </a:r>
                      <a:r>
                        <a:rPr lang="es-ES" sz="11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report</a:t>
                      </a:r>
                      <a:r>
                        <a:rPr lang="es-E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– No </a:t>
                      </a:r>
                      <a:r>
                        <a:rPr lang="es-ES" sz="11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reference</a:t>
                      </a:r>
                      <a:r>
                        <a:rPr lang="es-E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s-ES" sz="11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on</a:t>
                      </a:r>
                      <a:r>
                        <a:rPr lang="es-E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s-ES" sz="11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the</a:t>
                      </a:r>
                      <a:r>
                        <a:rPr lang="es-E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es-ES" sz="1100" baseline="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piece</a:t>
                      </a:r>
                      <a:r>
                        <a:rPr lang="es-ES" sz="11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?</a:t>
                      </a:r>
                      <a:endParaRPr lang="en-GB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279169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656" y="3079499"/>
            <a:ext cx="2807593" cy="5226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664" y="3753409"/>
            <a:ext cx="3926260" cy="38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80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follow-up/ </a:t>
            </a:r>
            <a:r>
              <a:rPr lang="en-GB" dirty="0" smtClean="0"/>
              <a:t>MTF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074953-4607-4441-B2FD-30188F23D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303" y="601887"/>
            <a:ext cx="5940000" cy="3680222"/>
          </a:xfrm>
        </p:spPr>
        <p:txBody>
          <a:bodyPr/>
          <a:lstStyle/>
          <a:p>
            <a:r>
              <a:rPr lang="en-GB" sz="1400" dirty="0" smtClean="0"/>
              <a:t>Create </a:t>
            </a:r>
            <a:r>
              <a:rPr lang="en-GB" sz="1400" dirty="0"/>
              <a:t>a NCR for the RFD2_DC </a:t>
            </a:r>
            <a:r>
              <a:rPr lang="en-GB" sz="1400" dirty="0" smtClean="0"/>
              <a:t>adaptor. </a:t>
            </a:r>
            <a:r>
              <a:rPr lang="en-GB" sz="1400" dirty="0">
                <a:solidFill>
                  <a:srgbClr val="FFC000"/>
                </a:solidFill>
              </a:rPr>
              <a:t>URGENT</a:t>
            </a:r>
            <a:r>
              <a:rPr lang="en-GB" sz="1400" dirty="0" smtClean="0">
                <a:solidFill>
                  <a:srgbClr val="FFC000"/>
                </a:solidFill>
              </a:rPr>
              <a:t>!</a:t>
            </a:r>
          </a:p>
          <a:p>
            <a:pPr lvl="1"/>
            <a:r>
              <a:rPr lang="es-ES" sz="1100" dirty="0" err="1" smtClean="0">
                <a:solidFill>
                  <a:schemeClr val="bg1">
                    <a:lumMod val="50000"/>
                  </a:schemeClr>
                </a:solidFill>
              </a:rPr>
              <a:t>Template</a:t>
            </a:r>
            <a:r>
              <a:rPr lang="es-ES" sz="11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ES" sz="1100" dirty="0" err="1" smtClean="0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es-ES" sz="1100" dirty="0" smtClean="0">
                <a:solidFill>
                  <a:schemeClr val="bg1">
                    <a:lumMod val="50000"/>
                  </a:schemeClr>
                </a:solidFill>
              </a:rPr>
              <a:t> NCR: EDMS </a:t>
            </a:r>
            <a:r>
              <a:rPr lang="es-ES" sz="1100" dirty="0" smtClean="0">
                <a:solidFill>
                  <a:schemeClr val="tx1"/>
                </a:solidFill>
                <a:hlinkClick r:id="rId2"/>
              </a:rPr>
              <a:t>1501109</a:t>
            </a:r>
            <a:endParaRPr lang="en-GB" sz="1100" dirty="0" smtClean="0">
              <a:solidFill>
                <a:schemeClr val="tx1"/>
              </a:solidFill>
            </a:endParaRPr>
          </a:p>
          <a:p>
            <a:r>
              <a:rPr lang="en-GB" sz="1400" dirty="0" smtClean="0"/>
              <a:t>Reports for RFD2-DC and RFD1-DC </a:t>
            </a:r>
            <a:r>
              <a:rPr lang="en-GB" sz="1400" dirty="0" smtClean="0">
                <a:hlinkClick r:id="rId3"/>
              </a:rPr>
              <a:t>MTF</a:t>
            </a:r>
            <a:r>
              <a:rPr lang="en-GB" sz="1400" dirty="0" smtClean="0"/>
              <a:t>: </a:t>
            </a:r>
          </a:p>
          <a:p>
            <a:pPr lvl="1"/>
            <a:r>
              <a:rPr lang="en-GB" sz="1100" dirty="0" smtClean="0"/>
              <a:t>Step 55 Installation adaptors and verification</a:t>
            </a:r>
          </a:p>
          <a:p>
            <a:pPr lvl="1"/>
            <a:r>
              <a:rPr lang="en-GB" sz="1100" dirty="0" smtClean="0"/>
              <a:t>Step 65 High order mode measurement at warm</a:t>
            </a:r>
          </a:p>
          <a:p>
            <a:pPr lvl="1"/>
            <a:r>
              <a:rPr lang="en-GB" sz="1100" dirty="0" smtClean="0"/>
              <a:t>Step 75 High order mode measurement at cold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67" y="2134886"/>
            <a:ext cx="3530115" cy="27166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4655" y="2134886"/>
            <a:ext cx="3293345" cy="255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90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118B5-A8E5-49F5-BB28-CAF5C9436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follow-up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BB4DA-A579-4D41-A90A-C4B892F50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/>
              <a:t>Documents needed for UK:</a:t>
            </a:r>
          </a:p>
          <a:p>
            <a:pPr lvl="1"/>
            <a:r>
              <a:rPr lang="en-GB" sz="1400" dirty="0"/>
              <a:t>James: Post transport qualification of HOMs. Document to be uploaded in EDMS </a:t>
            </a:r>
            <a:r>
              <a:rPr lang="en-GB" sz="1400" dirty="0"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2507161</a:t>
            </a:r>
            <a:endParaRPr lang="en-GB" sz="1400" dirty="0"/>
          </a:p>
          <a:p>
            <a:pPr lvl="1"/>
            <a:r>
              <a:rPr lang="en-GB" sz="1400" dirty="0"/>
              <a:t>Sebastian: instruction for assembly of adaptors on the cavity in UK.</a:t>
            </a:r>
          </a:p>
          <a:p>
            <a:r>
              <a:rPr lang="en-GB" sz="1400" dirty="0"/>
              <a:t>Eric: Engineering spec for FPC. to be finalized before starting fabrication. </a:t>
            </a:r>
          </a:p>
          <a:p>
            <a:r>
              <a:rPr lang="en-GB" sz="1400" dirty="0"/>
              <a:t>Eric/James: CRAB CAVITY HOMs- DETAILS and QUALIFICATIONS : </a:t>
            </a:r>
            <a:r>
              <a:rPr lang="en-GB" sz="1400" dirty="0">
                <a:hlinkClick r:id="rId3"/>
              </a:rPr>
              <a:t>https://edms.cern.ch/document/2488213/0.9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FFC000"/>
                </a:solidFill>
              </a:rPr>
              <a:t>URGENT!</a:t>
            </a:r>
          </a:p>
          <a:p>
            <a:r>
              <a:rPr lang="es-ES" sz="1400" dirty="0"/>
              <a:t>Eric: </a:t>
            </a:r>
            <a:r>
              <a:rPr lang="es-ES" sz="1400" dirty="0" err="1"/>
              <a:t>Comments</a:t>
            </a:r>
            <a:r>
              <a:rPr lang="es-ES" sz="1400" dirty="0"/>
              <a:t> to WP4 </a:t>
            </a:r>
            <a:r>
              <a:rPr lang="es-ES" sz="1400" dirty="0" err="1"/>
              <a:t>Cryomodule</a:t>
            </a:r>
            <a:r>
              <a:rPr lang="es-ES" sz="1400" dirty="0"/>
              <a:t> </a:t>
            </a:r>
            <a:r>
              <a:rPr lang="es-ES" sz="1400" dirty="0" err="1"/>
              <a:t>engineering</a:t>
            </a:r>
            <a:r>
              <a:rPr lang="es-ES" sz="1400" dirty="0"/>
              <a:t> </a:t>
            </a:r>
            <a:r>
              <a:rPr lang="es-ES" sz="1400" dirty="0" err="1"/>
              <a:t>spec</a:t>
            </a:r>
            <a:r>
              <a:rPr lang="es-ES" sz="1400" dirty="0"/>
              <a:t> :</a:t>
            </a:r>
            <a:r>
              <a:rPr lang="es-ES" sz="1100" dirty="0">
                <a:hlinkClick r:id="rId4"/>
              </a:rPr>
              <a:t>EDMS 2043014</a:t>
            </a:r>
            <a:endParaRPr lang="es-ES" sz="1100" dirty="0"/>
          </a:p>
          <a:p>
            <a:r>
              <a:rPr lang="es-ES" sz="1400" dirty="0"/>
              <a:t>Antoine/ </a:t>
            </a:r>
            <a:r>
              <a:rPr lang="es-ES" sz="1400" dirty="0" err="1"/>
              <a:t>Agibail</a:t>
            </a:r>
            <a:r>
              <a:rPr lang="es-ES" sz="1400" dirty="0"/>
              <a:t>: </a:t>
            </a:r>
            <a:r>
              <a:rPr lang="es-ES" sz="1400" dirty="0" err="1"/>
              <a:t>To</a:t>
            </a:r>
            <a:r>
              <a:rPr lang="es-ES" sz="1400" dirty="0"/>
              <a:t> </a:t>
            </a:r>
            <a:r>
              <a:rPr lang="es-ES" sz="1400" dirty="0" err="1"/>
              <a:t>upload</a:t>
            </a:r>
            <a:r>
              <a:rPr lang="es-ES" sz="1400" dirty="0"/>
              <a:t> </a:t>
            </a:r>
            <a:r>
              <a:rPr lang="es-ES" sz="1400" dirty="0" err="1"/>
              <a:t>documentation</a:t>
            </a:r>
            <a:r>
              <a:rPr lang="es-ES" sz="1400" dirty="0"/>
              <a:t> in EDMS and MTF </a:t>
            </a:r>
            <a:r>
              <a:rPr lang="es-ES" sz="1400" dirty="0" err="1"/>
              <a:t>for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SPS RFD FPC</a:t>
            </a:r>
          </a:p>
          <a:p>
            <a:r>
              <a:rPr lang="es-ES" sz="1400" dirty="0"/>
              <a:t>New </a:t>
            </a:r>
            <a:r>
              <a:rPr lang="es-ES" sz="1400" dirty="0" err="1"/>
              <a:t>request</a:t>
            </a:r>
            <a:r>
              <a:rPr lang="es-ES" sz="1400" dirty="0"/>
              <a:t> (email 07/04 </a:t>
            </a:r>
            <a:r>
              <a:rPr lang="es-ES" sz="1400" dirty="0" err="1"/>
              <a:t>from</a:t>
            </a:r>
            <a:r>
              <a:rPr lang="es-ES" sz="1400" dirty="0"/>
              <a:t> Luca Dassa): </a:t>
            </a:r>
            <a:r>
              <a:rPr lang="es-ES" sz="1400" dirty="0" err="1"/>
              <a:t>To</a:t>
            </a:r>
            <a:r>
              <a:rPr lang="es-ES" sz="1400" dirty="0"/>
              <a:t> </a:t>
            </a:r>
            <a:r>
              <a:rPr lang="es-ES" sz="1400" dirty="0" err="1"/>
              <a:t>provide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3D </a:t>
            </a:r>
            <a:r>
              <a:rPr lang="es-ES" sz="1400" dirty="0" err="1"/>
              <a:t>model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HOM </a:t>
            </a:r>
            <a:r>
              <a:rPr lang="es-ES" sz="1400" dirty="0" err="1"/>
              <a:t>coupler</a:t>
            </a:r>
            <a:r>
              <a:rPr lang="es-ES" sz="1400" dirty="0"/>
              <a:t> </a:t>
            </a:r>
            <a:r>
              <a:rPr lang="es-ES" sz="1400" dirty="0" err="1"/>
              <a:t>for</a:t>
            </a:r>
            <a:r>
              <a:rPr lang="es-ES" sz="1400" dirty="0"/>
              <a:t> DQW </a:t>
            </a:r>
            <a:r>
              <a:rPr lang="es-ES" sz="1400" dirty="0" err="1"/>
              <a:t>cavity</a:t>
            </a:r>
            <a:r>
              <a:rPr lang="es-ES" sz="1400" dirty="0"/>
              <a:t> </a:t>
            </a:r>
            <a:r>
              <a:rPr lang="es-ES" sz="1400" dirty="0" err="1"/>
              <a:t>to</a:t>
            </a:r>
            <a:r>
              <a:rPr lang="es-ES" sz="1400" dirty="0"/>
              <a:t> Luca Dassa </a:t>
            </a:r>
            <a:r>
              <a:rPr lang="es-ES" sz="1400" dirty="0" err="1"/>
              <a:t>to</a:t>
            </a:r>
            <a:r>
              <a:rPr lang="es-ES" sz="1400" dirty="0"/>
              <a:t> </a:t>
            </a:r>
            <a:r>
              <a:rPr lang="es-ES" sz="1400" dirty="0" err="1"/>
              <a:t>verify</a:t>
            </a:r>
            <a:r>
              <a:rPr lang="es-ES" sz="1400" dirty="0"/>
              <a:t> </a:t>
            </a:r>
            <a:r>
              <a:rPr lang="es-ES" sz="1400" dirty="0" err="1"/>
              <a:t>if</a:t>
            </a:r>
            <a:r>
              <a:rPr lang="es-ES" sz="1400" dirty="0"/>
              <a:t> </a:t>
            </a:r>
            <a:r>
              <a:rPr lang="es-ES" sz="1400" dirty="0" err="1"/>
              <a:t>we</a:t>
            </a:r>
            <a:r>
              <a:rPr lang="es-ES" sz="1400" dirty="0"/>
              <a:t> can use material in stock at CERN </a:t>
            </a:r>
            <a:r>
              <a:rPr lang="es-ES" sz="1400" dirty="0" err="1"/>
              <a:t>with</a:t>
            </a:r>
            <a:r>
              <a:rPr lang="es-ES" sz="1400" dirty="0"/>
              <a:t> </a:t>
            </a:r>
            <a:r>
              <a:rPr lang="es-ES" sz="1400" dirty="0" err="1"/>
              <a:t>lower</a:t>
            </a:r>
            <a:r>
              <a:rPr lang="es-ES" sz="1400" dirty="0"/>
              <a:t> </a:t>
            </a:r>
            <a:r>
              <a:rPr lang="es-ES" sz="1400" dirty="0" err="1"/>
              <a:t>yield</a:t>
            </a:r>
            <a:r>
              <a:rPr lang="es-ES" sz="1400" dirty="0"/>
              <a:t> </a:t>
            </a:r>
            <a:r>
              <a:rPr lang="es-ES" sz="1400" dirty="0" err="1"/>
              <a:t>strength</a:t>
            </a:r>
            <a:r>
              <a:rPr lang="es-ES" sz="1400" dirty="0"/>
              <a:t> </a:t>
            </a:r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6A8D75-8E9D-4A5D-8926-6D78C5B74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683302-5483-42E3-9336-685059CA8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7FED6-77BB-4EA4-9D60-35C83C2C6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follow-up/ AUP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4075D3DC-17AA-4AB2-A891-4B090A48A9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200423"/>
              </p:ext>
            </p:extLst>
          </p:nvPr>
        </p:nvGraphicFramePr>
        <p:xfrm>
          <a:off x="1727474" y="995716"/>
          <a:ext cx="4729576" cy="4041547"/>
        </p:xfrm>
        <a:graphic>
          <a:graphicData uri="http://schemas.openxmlformats.org/drawingml/2006/table">
            <a:tbl>
              <a:tblPr/>
              <a:tblGrid>
                <a:gridCol w="1742211">
                  <a:extLst>
                    <a:ext uri="{9D8B030D-6E8A-4147-A177-3AD203B41FA5}">
                      <a16:colId xmlns:a16="http://schemas.microsoft.com/office/drawing/2014/main" val="669075378"/>
                    </a:ext>
                  </a:extLst>
                </a:gridCol>
                <a:gridCol w="657722">
                  <a:extLst>
                    <a:ext uri="{9D8B030D-6E8A-4147-A177-3AD203B41FA5}">
                      <a16:colId xmlns:a16="http://schemas.microsoft.com/office/drawing/2014/main" val="2815791699"/>
                    </a:ext>
                  </a:extLst>
                </a:gridCol>
                <a:gridCol w="321330">
                  <a:extLst>
                    <a:ext uri="{9D8B030D-6E8A-4147-A177-3AD203B41FA5}">
                      <a16:colId xmlns:a16="http://schemas.microsoft.com/office/drawing/2014/main" val="1117981699"/>
                    </a:ext>
                  </a:extLst>
                </a:gridCol>
                <a:gridCol w="502078">
                  <a:extLst>
                    <a:ext uri="{9D8B030D-6E8A-4147-A177-3AD203B41FA5}">
                      <a16:colId xmlns:a16="http://schemas.microsoft.com/office/drawing/2014/main" val="3263641435"/>
                    </a:ext>
                  </a:extLst>
                </a:gridCol>
                <a:gridCol w="1506235">
                  <a:extLst>
                    <a:ext uri="{9D8B030D-6E8A-4147-A177-3AD203B41FA5}">
                      <a16:colId xmlns:a16="http://schemas.microsoft.com/office/drawing/2014/main" val="1339756761"/>
                    </a:ext>
                  </a:extLst>
                </a:gridCol>
              </a:tblGrid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AUP ANCILLARIES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396950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AUP DOCUMENTATION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N.EDMS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VERSION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184108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RFD HHOM Suppressors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2228297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Manufacturing drawings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654181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drawings H-HOM suppressor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2402596</a:t>
                      </a:r>
                      <a:endParaRPr lang="en-GB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104013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drawings HHOM Feedtrhough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2414230</a:t>
                      </a:r>
                      <a:endParaRPr lang="en-GB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286498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Manufacturing procedures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400" b="0" i="0" u="none" strike="noStrike">
                          <a:solidFill>
                            <a:srgbClr val="0645AD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6219263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AUP Acid Etching at the chemical Fume Hood procedure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2365955</a:t>
                      </a:r>
                      <a:endParaRPr lang="en-GB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543326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AUP cavity components and parts </a:t>
                      </a:r>
                      <a:r>
                        <a:rPr lang="en-GB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degreassing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procedure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2365964</a:t>
                      </a:r>
                      <a:endParaRPr lang="en-GB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900235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Sensitivity Vacuum leak check requirements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2407362</a:t>
                      </a:r>
                      <a:endParaRPr lang="en-GB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725021"/>
                  </a:ext>
                </a:extLst>
              </a:tr>
              <a:tr h="18188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inspection plan : RFD cavity Horizontal HOM Damper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2379706</a:t>
                      </a:r>
                      <a:endParaRPr lang="en-GB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54791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Inspection test procedure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838420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received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520995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Qualifications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93066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received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309260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RFD VHOM Suppressors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221850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Manufacturing drawings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483460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drawings V-HOM suppressor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2402597</a:t>
                      </a:r>
                      <a:endParaRPr lang="en-GB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171642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Manufacturing procedures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362583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AUP Acid Etching at the chemical Fume Hood procedure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675252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AUP cavity components and parts degreassing procedure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410282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Sensitivity Vacuum leak check requirements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807462"/>
                  </a:ext>
                </a:extLst>
              </a:tr>
              <a:tr h="181881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inspection plan : RFD cavity vertical HOM Damper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2419694</a:t>
                      </a:r>
                      <a:endParaRPr lang="en-GB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684303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Inspection test procedure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170111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received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946100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Qualifications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623116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received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14322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RFD Pick-up Field Antenna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9753036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Manufacturing drawings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434361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drawings Pick-up Field Antenna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2402598</a:t>
                      </a:r>
                      <a:endParaRPr lang="en-GB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038361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Manufacturing procedures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281076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Manufacturing inspection plan : RFD cavity field antenna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1"/>
                        </a:rPr>
                        <a:t>2419695</a:t>
                      </a:r>
                      <a:endParaRPr lang="en-GB" sz="6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625479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AUP Acid Etching at the chemical Fume Hood procedure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2365955</a:t>
                      </a:r>
                      <a:endParaRPr lang="en-GB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69498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AUP cavity components and parts degreassing procedure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2365964</a:t>
                      </a:r>
                      <a:endParaRPr lang="en-GB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188044"/>
                  </a:ext>
                </a:extLst>
              </a:tr>
              <a:tr h="10048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Sensitivity Vacuum leak check requirements</a:t>
                      </a:r>
                    </a:p>
                  </a:txBody>
                  <a:tcPr marL="5024" marR="5024" marT="50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2407362</a:t>
                      </a:r>
                      <a:endParaRPr lang="en-GB" sz="6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work- to be reviewed by CERN</a:t>
                      </a:r>
                    </a:p>
                  </a:txBody>
                  <a:tcPr marL="5024" marR="5024" marT="50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654455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B10163-B908-44B6-AC08-4ECBD628C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8A7984-6FB4-404E-B332-4511A22F3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141FB9-188C-4ACF-B523-CE94D6CD865F}"/>
              </a:ext>
            </a:extLst>
          </p:cNvPr>
          <p:cNvSpPr txBox="1"/>
          <p:nvPr/>
        </p:nvSpPr>
        <p:spPr>
          <a:xfrm>
            <a:off x="188641" y="576796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Documents from AUP uploaded in EDMS to be reviewed by WP4, related to couplers:</a:t>
            </a:r>
          </a:p>
        </p:txBody>
      </p:sp>
    </p:spTree>
    <p:extLst>
      <p:ext uri="{BB962C8B-B14F-4D97-AF65-F5344CB8AC3E}">
        <p14:creationId xmlns:p14="http://schemas.microsoft.com/office/powerpoint/2010/main" val="199137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7FED6-77BB-4EA4-9D60-35C83C2C6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follow-up/ AUP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B10163-B908-44B6-AC08-4ECBD628C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26_04_2021. N.Valverde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8A7984-6FB4-404E-B332-4511A22F3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141FB9-188C-4ACF-B523-CE94D6CD865F}"/>
              </a:ext>
            </a:extLst>
          </p:cNvPr>
          <p:cNvSpPr txBox="1"/>
          <p:nvPr/>
        </p:nvSpPr>
        <p:spPr>
          <a:xfrm>
            <a:off x="188641" y="576796"/>
            <a:ext cx="6480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Nuria: Share MIP with AUP: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accent5"/>
                </a:solidFill>
              </a:rPr>
              <a:t>HHOM : done.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accent5"/>
                </a:solidFill>
              </a:rPr>
              <a:t>VHOM : </a:t>
            </a:r>
            <a:r>
              <a:rPr lang="es-ES" sz="1400" dirty="0" err="1">
                <a:solidFill>
                  <a:schemeClr val="accent5"/>
                </a:solidFill>
              </a:rPr>
              <a:t>waiting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for</a:t>
            </a:r>
            <a:r>
              <a:rPr lang="es-ES" sz="1400" dirty="0">
                <a:solidFill>
                  <a:schemeClr val="accent5"/>
                </a:solidFill>
              </a:rPr>
              <a:t> MME </a:t>
            </a:r>
            <a:r>
              <a:rPr lang="es-ES" sz="1400" dirty="0" err="1">
                <a:solidFill>
                  <a:schemeClr val="accent5"/>
                </a:solidFill>
              </a:rPr>
              <a:t>to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modify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the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drawing</a:t>
            </a:r>
            <a:r>
              <a:rPr lang="es-ES" sz="1400" dirty="0">
                <a:solidFill>
                  <a:schemeClr val="accent5"/>
                </a:solidFill>
              </a:rPr>
              <a:t> ref.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accent5"/>
                </a:solidFill>
              </a:rPr>
              <a:t>Field antena :</a:t>
            </a:r>
            <a:r>
              <a:rPr lang="es-ES" sz="1400" dirty="0" err="1">
                <a:solidFill>
                  <a:schemeClr val="accent5"/>
                </a:solidFill>
              </a:rPr>
              <a:t>waiting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for</a:t>
            </a:r>
            <a:r>
              <a:rPr lang="es-ES" sz="1400" dirty="0">
                <a:solidFill>
                  <a:schemeClr val="accent5"/>
                </a:solidFill>
              </a:rPr>
              <a:t> MME </a:t>
            </a:r>
            <a:r>
              <a:rPr lang="es-ES" sz="1400" dirty="0" err="1">
                <a:solidFill>
                  <a:schemeClr val="accent5"/>
                </a:solidFill>
              </a:rPr>
              <a:t>to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modify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the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drawing</a:t>
            </a:r>
            <a:r>
              <a:rPr lang="es-ES" sz="1400" dirty="0">
                <a:solidFill>
                  <a:schemeClr val="accent5"/>
                </a:solidFill>
              </a:rPr>
              <a:t> ref.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accent5"/>
                </a:solidFill>
              </a:rPr>
              <a:t>Feed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through</a:t>
            </a:r>
            <a:r>
              <a:rPr lang="es-ES" sz="1400" dirty="0">
                <a:solidFill>
                  <a:schemeClr val="accent5"/>
                </a:solidFill>
              </a:rPr>
              <a:t> HHOM :</a:t>
            </a:r>
            <a:r>
              <a:rPr lang="es-ES" sz="1400" dirty="0" err="1">
                <a:solidFill>
                  <a:schemeClr val="accent5"/>
                </a:solidFill>
              </a:rPr>
              <a:t>waiting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for</a:t>
            </a:r>
            <a:r>
              <a:rPr lang="es-ES" sz="1400" dirty="0">
                <a:solidFill>
                  <a:schemeClr val="accent5"/>
                </a:solidFill>
              </a:rPr>
              <a:t> MME </a:t>
            </a:r>
            <a:r>
              <a:rPr lang="es-ES" sz="1400" dirty="0" err="1">
                <a:solidFill>
                  <a:schemeClr val="accent5"/>
                </a:solidFill>
              </a:rPr>
              <a:t>to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modify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the</a:t>
            </a:r>
            <a:r>
              <a:rPr lang="es-ES" sz="1400" dirty="0">
                <a:solidFill>
                  <a:schemeClr val="accent5"/>
                </a:solidFill>
              </a:rPr>
              <a:t> </a:t>
            </a:r>
            <a:r>
              <a:rPr lang="es-ES" sz="1400" dirty="0" err="1">
                <a:solidFill>
                  <a:schemeClr val="accent5"/>
                </a:solidFill>
              </a:rPr>
              <a:t>drawing</a:t>
            </a:r>
            <a:r>
              <a:rPr lang="es-ES" sz="1400" dirty="0">
                <a:solidFill>
                  <a:schemeClr val="accent5"/>
                </a:solidFill>
              </a:rPr>
              <a:t> ref.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40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57716</TotalTime>
  <Words>807</Words>
  <Application>Microsoft Office PowerPoint</Application>
  <PresentationFormat>Custom</PresentationFormat>
  <Paragraphs>265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Thème Office</vt:lpstr>
      <vt:lpstr>Leak in RFD1-DC</vt:lpstr>
      <vt:lpstr>HL-LHC follow-up/ Couplers</vt:lpstr>
      <vt:lpstr>HL-LHC follow-up/ MTF</vt:lpstr>
      <vt:lpstr>HL-LHC follow-up/ MTF</vt:lpstr>
      <vt:lpstr>HL-LHC follow-up</vt:lpstr>
      <vt:lpstr>HL-LHC follow-up/ AUP</vt:lpstr>
      <vt:lpstr>HL-LHC follow-up/ AUP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Rama Calaga</dc:creator>
  <cp:lastModifiedBy>NVA</cp:lastModifiedBy>
  <cp:revision>1190</cp:revision>
  <dcterms:created xsi:type="dcterms:W3CDTF">2016-02-11T10:47:23Z</dcterms:created>
  <dcterms:modified xsi:type="dcterms:W3CDTF">2021-04-26T17:00:12Z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