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63" r:id="rId5"/>
    <p:sldId id="270" r:id="rId6"/>
    <p:sldId id="271" r:id="rId7"/>
    <p:sldId id="272" r:id="rId8"/>
    <p:sldId id="273" r:id="rId9"/>
    <p:sldId id="275" r:id="rId10"/>
    <p:sldId id="276" r:id="rId11"/>
    <p:sldId id="283" r:id="rId12"/>
    <p:sldId id="277" r:id="rId13"/>
    <p:sldId id="282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8" autoAdjust="0"/>
    <p:restoredTop sz="94660"/>
  </p:normalViewPr>
  <p:slideViewPr>
    <p:cSldViewPr snapToObjects="1" showGuides="1">
      <p:cViewPr varScale="1">
        <p:scale>
          <a:sx n="165" d="100"/>
          <a:sy n="165" d="100"/>
        </p:scale>
        <p:origin x="570" y="150"/>
      </p:cViewPr>
      <p:guideLst>
        <p:guide orient="horz" pos="3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29/03/2021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29/03/2021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1575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38869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1733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31410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01032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6905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15673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6791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5139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584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6528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999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2199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06777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405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9156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43108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962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6810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/>
              <a:t>G.Vandoni@dep.SY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/>
              <a:t>G.Vandoni@dep.SY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/>
              <a:t>G.Vandoni@dep.SY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/>
              <a:t>G.Vandoni@dep.SY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dirty="0"/>
              <a:t>G.Vandoni@dep.SY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dirty="0"/>
              <a:t>G.Vandoni@dep.SY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dirty="0"/>
              <a:t>G.Vandoni@dep.SY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G.Vandoni@dep.SY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ntoine.boucherie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Tooling for </a:t>
            </a:r>
            <a:r>
              <a:rPr lang="fr-CH" dirty="0" err="1"/>
              <a:t>transfer</a:t>
            </a:r>
            <a:r>
              <a:rPr lang="fr-CH" dirty="0"/>
              <a:t> RFD FPC from test box to outer pipe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hlinkClick r:id="rId3"/>
              </a:rPr>
              <a:t>Antoine.boucherie@cern.ch</a:t>
            </a:r>
            <a:r>
              <a:rPr lang="en-GB" dirty="0"/>
              <a:t> on behalf of </a:t>
            </a:r>
            <a:r>
              <a:rPr lang="en-GB" dirty="0" smtClean="0"/>
              <a:t>SY-RF-AC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447052" y="2946700"/>
            <a:ext cx="6192681" cy="457200"/>
            <a:chOff x="3343274" y="2565734"/>
            <a:chExt cx="5622926" cy="457200"/>
          </a:xfrm>
        </p:grpSpPr>
        <p:sp>
          <p:nvSpPr>
            <p:cNvPr id="7" name="Oval 6"/>
            <p:cNvSpPr/>
            <p:nvPr/>
          </p:nvSpPr>
          <p:spPr>
            <a:xfrm>
              <a:off x="3343274" y="2565734"/>
              <a:ext cx="476000" cy="457200"/>
            </a:xfrm>
            <a:prstGeom prst="ellipse">
              <a:avLst/>
            </a:prstGeom>
            <a:solidFill>
              <a:srgbClr val="1E55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CH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43274" y="2598032"/>
              <a:ext cx="834189" cy="40011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2000" b="1" spc="50" dirty="0">
                  <a:ln w="0"/>
                  <a:solidFill>
                    <a:schemeClr val="bg1"/>
                  </a:solidFill>
                </a:rPr>
                <a:t>SY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19274" y="2591408"/>
              <a:ext cx="51469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dirty="0">
                  <a:solidFill>
                    <a:srgbClr val="1D6DBD"/>
                  </a:solidFill>
                </a:rPr>
                <a:t>Accelerator Systems department    </a:t>
              </a:r>
              <a:r>
                <a:rPr lang="fr-CH" dirty="0">
                  <a:solidFill>
                    <a:srgbClr val="6399D1"/>
                  </a:solidFill>
                </a:rPr>
                <a:t>Radio-Frequency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032625" y="2685250"/>
              <a:ext cx="0" cy="21816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480000" cy="261938"/>
          </a:xfrm>
        </p:spPr>
        <p:txBody>
          <a:bodyPr/>
          <a:lstStyle/>
          <a:p>
            <a:r>
              <a:rPr lang="fr-CH" b="0" i="0" dirty="0" smtClean="0">
                <a:solidFill>
                  <a:schemeClr val="bg2"/>
                </a:solidFill>
              </a:rPr>
              <a:t>29/03/2021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6"/>
          <a:stretch/>
        </p:blipFill>
        <p:spPr>
          <a:xfrm>
            <a:off x="3491880" y="843558"/>
            <a:ext cx="4648709" cy="39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272"/>
            <a:ext cx="7920000" cy="540000"/>
          </a:xfrm>
        </p:spPr>
        <p:txBody>
          <a:bodyPr/>
          <a:lstStyle/>
          <a:p>
            <a:r>
              <a:rPr lang="fr-CH" dirty="0"/>
              <a:t>Flipbook: FPC </a:t>
            </a:r>
            <a:r>
              <a:rPr lang="fr-CH" dirty="0" err="1"/>
              <a:t>RFD</a:t>
            </a:r>
            <a:r>
              <a:rPr lang="fr-CH" dirty="0"/>
              <a:t>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en-GB" sz="1600" dirty="0"/>
              <a:t>Assembly</a:t>
            </a:r>
            <a:r>
              <a:rPr lang="fr-CH" sz="1600" dirty="0"/>
              <a:t> FPC with outer pipe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7" name="TextBox 16"/>
          <p:cNvSpPr txBox="1"/>
          <p:nvPr/>
        </p:nvSpPr>
        <p:spPr>
          <a:xfrm>
            <a:off x="5914912" y="4301683"/>
            <a:ext cx="2185480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4"/>
                </a:solidFill>
              </a:rPr>
              <a:t>Alignment</a:t>
            </a:r>
            <a:r>
              <a:rPr lang="fr-CH" dirty="0">
                <a:solidFill>
                  <a:schemeClr val="accent4"/>
                </a:solidFill>
              </a:rPr>
              <a:t> M8 </a:t>
            </a:r>
            <a:r>
              <a:rPr lang="fr-CH" dirty="0" err="1" smtClean="0">
                <a:solidFill>
                  <a:schemeClr val="accent4"/>
                </a:solidFill>
              </a:rPr>
              <a:t>outer</a:t>
            </a:r>
            <a:r>
              <a:rPr lang="fr-CH" dirty="0" smtClean="0">
                <a:solidFill>
                  <a:schemeClr val="accent4"/>
                </a:solidFill>
              </a:rPr>
              <a:t> tube </a:t>
            </a:r>
            <a:r>
              <a:rPr lang="fr-CH" dirty="0">
                <a:solidFill>
                  <a:schemeClr val="accent4"/>
                </a:solidFill>
              </a:rPr>
              <a:t>on support</a:t>
            </a:r>
            <a:r>
              <a:rPr lang="fr-CH" dirty="0">
                <a:solidFill>
                  <a:srgbClr val="FF0000"/>
                </a:solidFill>
              </a:rPr>
              <a:t>.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456394" y="2643758"/>
            <a:ext cx="1899582" cy="3600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52" t="6602" r="35902" b="3801"/>
          <a:stretch/>
        </p:blipFill>
        <p:spPr>
          <a:xfrm>
            <a:off x="783482" y="1460519"/>
            <a:ext cx="1400659" cy="21343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07590" y="3567087"/>
            <a:ext cx="31213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OUTER </a:t>
            </a:r>
            <a:r>
              <a:rPr lang="fr-CH" sz="1000" u="sng" dirty="0">
                <a:solidFill>
                  <a:schemeClr val="accent1">
                    <a:lumMod val="50000"/>
                  </a:schemeClr>
                </a:solidFill>
              </a:rPr>
              <a:t>TUBE BELLOWS 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COMPRESSED</a:t>
            </a:r>
          </a:p>
          <a:p>
            <a:pPr algn="ctr"/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(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already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rinsed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 by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low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 pressure </a:t>
            </a:r>
            <a:r>
              <a:rPr lang="fr-CH" sz="1000" u="sng" dirty="0">
                <a:solidFill>
                  <a:schemeClr val="accent1">
                    <a:lumMod val="50000"/>
                  </a:schemeClr>
                </a:solidFill>
              </a:rPr>
              <a:t>clean 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water ISO 4 )</a:t>
            </a:r>
          </a:p>
          <a:p>
            <a:pPr algn="ctr"/>
            <a:r>
              <a:rPr lang="en-GB" sz="1000" dirty="0" smtClean="0"/>
              <a:t>LCHACFMC0235</a:t>
            </a:r>
          </a:p>
          <a:p>
            <a:pPr algn="ctr"/>
            <a:endParaRPr lang="en-GB" sz="10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45" t="3275" r="38345"/>
          <a:stretch/>
        </p:blipFill>
        <p:spPr>
          <a:xfrm>
            <a:off x="6360310" y="843558"/>
            <a:ext cx="1177808" cy="3396008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7020272" y="3789198"/>
            <a:ext cx="0" cy="392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01142" y="2123760"/>
            <a:ext cx="1296144" cy="895980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700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42263"/>
            <a:ext cx="7024974" cy="39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272"/>
            <a:ext cx="7920000" cy="540000"/>
          </a:xfrm>
        </p:spPr>
        <p:txBody>
          <a:bodyPr/>
          <a:lstStyle/>
          <a:p>
            <a:r>
              <a:rPr lang="fr-CH" dirty="0"/>
              <a:t>Flipbook: FPC </a:t>
            </a:r>
            <a:r>
              <a:rPr lang="fr-CH" dirty="0" err="1"/>
              <a:t>RFD</a:t>
            </a:r>
            <a:r>
              <a:rPr lang="fr-CH" dirty="0"/>
              <a:t>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en-GB" sz="1600" dirty="0"/>
              <a:t>Assembly</a:t>
            </a:r>
            <a:r>
              <a:rPr lang="fr-CH" sz="1600" dirty="0"/>
              <a:t> FPC with outer pipe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788024" y="2787774"/>
            <a:ext cx="1152128" cy="5040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940152" y="2638167"/>
            <a:ext cx="244009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Mount RFC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seal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 and M8X30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silver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stud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03539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948996"/>
            <a:ext cx="7024972" cy="39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272"/>
            <a:ext cx="7920000" cy="540000"/>
          </a:xfrm>
        </p:spPr>
        <p:txBody>
          <a:bodyPr/>
          <a:lstStyle/>
          <a:p>
            <a:r>
              <a:rPr lang="fr-CH" dirty="0"/>
              <a:t>Flipbook: FPC </a:t>
            </a:r>
            <a:r>
              <a:rPr lang="fr-CH" dirty="0" err="1"/>
              <a:t>RFD</a:t>
            </a:r>
            <a:r>
              <a:rPr lang="fr-CH" dirty="0"/>
              <a:t>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en-GB" sz="1600" dirty="0"/>
              <a:t>Assembly</a:t>
            </a:r>
            <a:r>
              <a:rPr lang="fr-CH" sz="1600" dirty="0"/>
              <a:t> FPC with outer pipe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391655" y="2067694"/>
            <a:ext cx="0" cy="12952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436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272"/>
            <a:ext cx="7920000" cy="540000"/>
          </a:xfrm>
        </p:spPr>
        <p:txBody>
          <a:bodyPr/>
          <a:lstStyle/>
          <a:p>
            <a:r>
              <a:rPr lang="fr-CH" dirty="0"/>
              <a:t>Flipbook: FPC </a:t>
            </a:r>
            <a:r>
              <a:rPr lang="fr-CH" dirty="0" err="1"/>
              <a:t>RFD</a:t>
            </a:r>
            <a:r>
              <a:rPr lang="fr-CH" dirty="0"/>
              <a:t>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en-GB" sz="1600" dirty="0"/>
              <a:t>Assembly</a:t>
            </a:r>
            <a:r>
              <a:rPr lang="fr-CH" sz="1600" dirty="0"/>
              <a:t> FPC with outer pipe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6" r="21073"/>
          <a:stretch/>
        </p:blipFill>
        <p:spPr>
          <a:xfrm>
            <a:off x="2195735" y="948996"/>
            <a:ext cx="4176465" cy="395999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970294" y="3075806"/>
            <a:ext cx="908537" cy="2151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848326" y="2928995"/>
            <a:ext cx="178606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Mount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washers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 and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nuts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 M8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94529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272"/>
            <a:ext cx="7920000" cy="540000"/>
          </a:xfrm>
        </p:spPr>
        <p:txBody>
          <a:bodyPr/>
          <a:lstStyle/>
          <a:p>
            <a:r>
              <a:rPr lang="fr-CH" dirty="0"/>
              <a:t>Flipbook: FPC </a:t>
            </a:r>
            <a:r>
              <a:rPr lang="fr-CH" dirty="0" err="1"/>
              <a:t>RFD</a:t>
            </a:r>
            <a:r>
              <a:rPr lang="fr-CH" dirty="0"/>
              <a:t>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en-GB" sz="1600" dirty="0"/>
              <a:t>Assembly</a:t>
            </a:r>
            <a:r>
              <a:rPr lang="fr-CH" sz="1600" dirty="0"/>
              <a:t> FPC with outer pipe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6" r="21073"/>
          <a:stretch/>
        </p:blipFill>
        <p:spPr>
          <a:xfrm>
            <a:off x="2195737" y="948995"/>
            <a:ext cx="4176464" cy="396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716017" y="3793432"/>
            <a:ext cx="1248615" cy="3616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964632" y="3593377"/>
            <a:ext cx="10951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Remove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screws</a:t>
            </a:r>
            <a:endParaRPr lang="fr-CH" sz="1000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41567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272"/>
            <a:ext cx="7920000" cy="540000"/>
          </a:xfrm>
        </p:spPr>
        <p:txBody>
          <a:bodyPr/>
          <a:lstStyle/>
          <a:p>
            <a:r>
              <a:rPr lang="fr-CH" dirty="0"/>
              <a:t>Flipbook: FPC </a:t>
            </a:r>
            <a:r>
              <a:rPr lang="fr-CH" dirty="0" err="1"/>
              <a:t>RFD</a:t>
            </a:r>
            <a:r>
              <a:rPr lang="fr-CH" dirty="0"/>
              <a:t>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en-GB" sz="1600" dirty="0"/>
              <a:t>Assembly</a:t>
            </a:r>
            <a:r>
              <a:rPr lang="fr-CH" sz="1600" dirty="0"/>
              <a:t> FPC with outer pipe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6" r="22098"/>
          <a:stretch/>
        </p:blipFill>
        <p:spPr>
          <a:xfrm>
            <a:off x="2190058" y="947505"/>
            <a:ext cx="4104457" cy="396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5461640" y="1546609"/>
            <a:ext cx="1" cy="17977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4782347" y="4214381"/>
            <a:ext cx="137382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6" t="16862" r="35818" b="59499"/>
          <a:stretch/>
        </p:blipFill>
        <p:spPr>
          <a:xfrm>
            <a:off x="4101110" y="1078557"/>
            <a:ext cx="1224136" cy="93610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214558" y="4091270"/>
            <a:ext cx="10534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sz="1000" u="sng" dirty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spacer</a:t>
            </a:r>
            <a:endParaRPr lang="fr-CH" sz="1000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fr-CH" sz="1000" dirty="0"/>
              <a:t>ST1425694_01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95969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272"/>
            <a:ext cx="7920000" cy="540000"/>
          </a:xfrm>
        </p:spPr>
        <p:txBody>
          <a:bodyPr/>
          <a:lstStyle/>
          <a:p>
            <a:r>
              <a:rPr lang="fr-CH" dirty="0"/>
              <a:t>Flipbook: FPC </a:t>
            </a:r>
            <a:r>
              <a:rPr lang="fr-CH" dirty="0" err="1"/>
              <a:t>RFD</a:t>
            </a:r>
            <a:r>
              <a:rPr lang="fr-CH" dirty="0"/>
              <a:t>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en-GB" sz="1600" dirty="0"/>
              <a:t>Assembly</a:t>
            </a:r>
            <a:r>
              <a:rPr lang="fr-CH" sz="1600" dirty="0"/>
              <a:t> FPC </a:t>
            </a:r>
            <a:r>
              <a:rPr lang="fr-CH" sz="1600" dirty="0" err="1"/>
              <a:t>with</a:t>
            </a:r>
            <a:r>
              <a:rPr lang="fr-CH" sz="1600" dirty="0"/>
              <a:t> </a:t>
            </a:r>
            <a:r>
              <a:rPr lang="fr-CH" sz="1600" dirty="0" smtClean="0"/>
              <a:t>vacuum </a:t>
            </a:r>
            <a:r>
              <a:rPr lang="fr-CH" sz="1600" dirty="0" err="1" smtClean="0"/>
              <a:t>chamber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4" r="23045"/>
          <a:stretch/>
        </p:blipFill>
        <p:spPr>
          <a:xfrm>
            <a:off x="2195736" y="947505"/>
            <a:ext cx="4032448" cy="396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716016" y="2751770"/>
            <a:ext cx="1368152" cy="9721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6" t="16862" r="35818" b="59499"/>
          <a:stretch/>
        </p:blipFill>
        <p:spPr>
          <a:xfrm>
            <a:off x="4096643" y="1078557"/>
            <a:ext cx="1224136" cy="9361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69" t="19600" r="47126" b="18801"/>
          <a:stretch/>
        </p:blipFill>
        <p:spPr>
          <a:xfrm>
            <a:off x="6201476" y="1419622"/>
            <a:ext cx="913192" cy="223224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684263" y="3582001"/>
            <a:ext cx="199926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Add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sz="1000" u="sng" dirty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vacuum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chamber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 DN63</a:t>
            </a:r>
          </a:p>
        </p:txBody>
      </p:sp>
    </p:spTree>
    <p:extLst>
      <p:ext uri="{BB962C8B-B14F-4D97-AF65-F5344CB8AC3E}">
        <p14:creationId xmlns:p14="http://schemas.microsoft.com/office/powerpoint/2010/main" val="81380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272"/>
            <a:ext cx="7920000" cy="540000"/>
          </a:xfrm>
        </p:spPr>
        <p:txBody>
          <a:bodyPr/>
          <a:lstStyle/>
          <a:p>
            <a:r>
              <a:rPr lang="fr-CH" dirty="0"/>
              <a:t>Flipbook: FPC RFD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en-GB" sz="1600" dirty="0"/>
              <a:t>Assembly</a:t>
            </a:r>
            <a:r>
              <a:rPr lang="fr-CH" sz="1600" dirty="0"/>
              <a:t> FPC </a:t>
            </a:r>
            <a:r>
              <a:rPr lang="fr-CH" sz="1600" dirty="0" err="1"/>
              <a:t>with</a:t>
            </a:r>
            <a:r>
              <a:rPr lang="fr-CH" sz="1600" dirty="0"/>
              <a:t> vacuum </a:t>
            </a:r>
            <a:r>
              <a:rPr lang="fr-CH" sz="1600" dirty="0" err="1"/>
              <a:t>chamber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8" r="23040"/>
          <a:stretch/>
        </p:blipFill>
        <p:spPr>
          <a:xfrm>
            <a:off x="2195736" y="950288"/>
            <a:ext cx="4032448" cy="396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678909" y="2715766"/>
            <a:ext cx="1296144" cy="695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975053" y="2560956"/>
            <a:ext cx="17363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Mount DN63 standard 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seal</a:t>
            </a:r>
            <a:endParaRPr lang="en-GB" sz="1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6" t="16862" r="35818" b="59499"/>
          <a:stretch/>
        </p:blipFill>
        <p:spPr>
          <a:xfrm>
            <a:off x="4096643" y="1078557"/>
            <a:ext cx="1224136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39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272"/>
            <a:ext cx="7920000" cy="540000"/>
          </a:xfrm>
        </p:spPr>
        <p:txBody>
          <a:bodyPr/>
          <a:lstStyle/>
          <a:p>
            <a:r>
              <a:rPr lang="fr-CH" dirty="0"/>
              <a:t>Flipbook: FPC RFD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en-GB" sz="1600" dirty="0"/>
              <a:t>Assembly</a:t>
            </a:r>
            <a:r>
              <a:rPr lang="fr-CH" sz="1600" dirty="0"/>
              <a:t> FPC </a:t>
            </a:r>
            <a:r>
              <a:rPr lang="fr-CH" sz="1600" dirty="0" err="1"/>
              <a:t>with</a:t>
            </a:r>
            <a:r>
              <a:rPr lang="fr-CH" sz="1600" dirty="0"/>
              <a:t> vacuum </a:t>
            </a:r>
            <a:r>
              <a:rPr lang="fr-CH" sz="1600" dirty="0" err="1"/>
              <a:t>chamber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0" r="22958"/>
          <a:stretch/>
        </p:blipFill>
        <p:spPr>
          <a:xfrm>
            <a:off x="2195735" y="947505"/>
            <a:ext cx="4032449" cy="396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508104" y="1851670"/>
            <a:ext cx="0" cy="13804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6" t="16862" r="35818" b="59499"/>
          <a:stretch/>
        </p:blipFill>
        <p:spPr>
          <a:xfrm>
            <a:off x="4096643" y="1491630"/>
            <a:ext cx="1224136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5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272"/>
            <a:ext cx="7920000" cy="540000"/>
          </a:xfrm>
        </p:spPr>
        <p:txBody>
          <a:bodyPr/>
          <a:lstStyle/>
          <a:p>
            <a:r>
              <a:rPr lang="fr-CH" dirty="0"/>
              <a:t>Flipbook: FPC RFD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en-GB" sz="1600" dirty="0"/>
              <a:t>Assembly</a:t>
            </a:r>
            <a:r>
              <a:rPr lang="fr-CH" sz="1600" dirty="0"/>
              <a:t> FPC </a:t>
            </a:r>
            <a:r>
              <a:rPr lang="fr-CH" sz="1600" dirty="0" err="1"/>
              <a:t>with</a:t>
            </a:r>
            <a:r>
              <a:rPr lang="fr-CH" sz="1600" dirty="0"/>
              <a:t> vacuum </a:t>
            </a:r>
            <a:r>
              <a:rPr lang="fr-CH" sz="1600" dirty="0" err="1"/>
              <a:t>chamber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0" r="22958"/>
          <a:stretch/>
        </p:blipFill>
        <p:spPr>
          <a:xfrm>
            <a:off x="2195735" y="948050"/>
            <a:ext cx="4032449" cy="396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711050" y="3147814"/>
            <a:ext cx="725046" cy="288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436096" y="3003798"/>
            <a:ext cx="16610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Mount UHV DN63 BOLTS</a:t>
            </a:r>
            <a:endParaRPr lang="en-GB" sz="1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6" t="16862" r="35818" b="59499"/>
          <a:stretch/>
        </p:blipFill>
        <p:spPr>
          <a:xfrm>
            <a:off x="4096643" y="1491630"/>
            <a:ext cx="1224136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94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146" y="137474"/>
            <a:ext cx="7920000" cy="540000"/>
          </a:xfrm>
        </p:spPr>
        <p:txBody>
          <a:bodyPr/>
          <a:lstStyle/>
          <a:p>
            <a:r>
              <a:rPr lang="fr-CH" dirty="0"/>
              <a:t>Flipbook: FPC </a:t>
            </a:r>
            <a:r>
              <a:rPr lang="fr-CH" dirty="0" err="1"/>
              <a:t>RFD</a:t>
            </a:r>
            <a:r>
              <a:rPr lang="fr-CH" dirty="0"/>
              <a:t> </a:t>
            </a:r>
            <a:r>
              <a:rPr lang="en-GB" dirty="0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fr-CH" sz="1600" dirty="0"/>
              <a:t>Location : CLEAN ROOM </a:t>
            </a:r>
            <a:r>
              <a:rPr lang="fr-CH" sz="1600" dirty="0" smtClean="0"/>
              <a:t>CERN </a:t>
            </a:r>
            <a:r>
              <a:rPr lang="fr-CH" sz="1600" dirty="0"/>
              <a:t>ISO4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39" t="4273" r="33216" b="343"/>
          <a:stretch/>
        </p:blipFill>
        <p:spPr>
          <a:xfrm>
            <a:off x="3707904" y="898344"/>
            <a:ext cx="1864643" cy="3314921"/>
          </a:xfrm>
          <a:prstGeom prst="rect">
            <a:avLst/>
          </a:prstGeom>
          <a:ln>
            <a:noFill/>
          </a:ln>
        </p:spPr>
      </p:pic>
      <p:sp>
        <p:nvSpPr>
          <p:cNvPr id="17" name="Rectangle 16"/>
          <p:cNvSpPr/>
          <p:nvPr/>
        </p:nvSpPr>
        <p:spPr>
          <a:xfrm>
            <a:off x="3501019" y="4213265"/>
            <a:ext cx="214353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000" u="sng" dirty="0">
                <a:solidFill>
                  <a:schemeClr val="accent1">
                    <a:lumMod val="50000"/>
                  </a:schemeClr>
                </a:solidFill>
              </a:rPr>
              <a:t>VACUUM TRANSFER CHAMBER</a:t>
            </a:r>
          </a:p>
          <a:p>
            <a:pPr algn="ctr"/>
            <a:r>
              <a:rPr lang="en-GB" sz="1000" dirty="0"/>
              <a:t>LHCACFMC0208</a:t>
            </a:r>
          </a:p>
          <a:p>
            <a:endParaRPr lang="en-GB" sz="1000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710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272"/>
            <a:ext cx="7920000" cy="540000"/>
          </a:xfrm>
        </p:spPr>
        <p:txBody>
          <a:bodyPr/>
          <a:lstStyle/>
          <a:p>
            <a:r>
              <a:rPr lang="fr-CH" dirty="0"/>
              <a:t>Flipbook: FPC RFD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en-GB" sz="1600" dirty="0"/>
              <a:t>Assembly</a:t>
            </a:r>
            <a:r>
              <a:rPr lang="fr-CH" sz="1600" dirty="0"/>
              <a:t> FPC </a:t>
            </a:r>
            <a:r>
              <a:rPr lang="fr-CH" sz="1600" dirty="0" err="1"/>
              <a:t>with</a:t>
            </a:r>
            <a:r>
              <a:rPr lang="fr-CH" sz="1600" dirty="0"/>
              <a:t> </a:t>
            </a:r>
            <a:r>
              <a:rPr lang="fr-CH" sz="1600" dirty="0" smtClean="0"/>
              <a:t>trolley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01" t="10770" r="43781" b="4604"/>
          <a:stretch/>
        </p:blipFill>
        <p:spPr>
          <a:xfrm>
            <a:off x="3347864" y="915566"/>
            <a:ext cx="1944216" cy="396044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687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41" r="20996" b="41901"/>
          <a:stretch/>
        </p:blipFill>
        <p:spPr>
          <a:xfrm rot="10800000" flipV="1">
            <a:off x="5909697" y="1904187"/>
            <a:ext cx="2533450" cy="1748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272"/>
            <a:ext cx="7920000" cy="540000"/>
          </a:xfrm>
        </p:spPr>
        <p:txBody>
          <a:bodyPr/>
          <a:lstStyle/>
          <a:p>
            <a:r>
              <a:rPr lang="fr-CH" dirty="0"/>
              <a:t>Flipbook: FPC RFD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en-GB" sz="1600" dirty="0"/>
              <a:t>Assembly</a:t>
            </a:r>
            <a:r>
              <a:rPr lang="fr-CH" sz="1600" dirty="0"/>
              <a:t> FPC </a:t>
            </a:r>
            <a:r>
              <a:rPr lang="fr-CH" sz="1600" dirty="0" err="1"/>
              <a:t>with</a:t>
            </a:r>
            <a:r>
              <a:rPr lang="fr-CH" sz="1600" dirty="0"/>
              <a:t> trolley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02" t="10759" r="43747" b="4615"/>
          <a:stretch/>
        </p:blipFill>
        <p:spPr>
          <a:xfrm>
            <a:off x="3419872" y="915566"/>
            <a:ext cx="1872208" cy="396044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4860032" y="3651870"/>
            <a:ext cx="936104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6248123" y="3723878"/>
            <a:ext cx="18565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Mount 2 x M8x35 and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washer</a:t>
            </a:r>
            <a:endParaRPr lang="en-GB" sz="10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201328" y="3488682"/>
            <a:ext cx="0" cy="5446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8145430" y="3414428"/>
            <a:ext cx="0" cy="6189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676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272"/>
            <a:ext cx="7920000" cy="540000"/>
          </a:xfrm>
        </p:spPr>
        <p:txBody>
          <a:bodyPr/>
          <a:lstStyle/>
          <a:p>
            <a:r>
              <a:rPr lang="fr-CH" dirty="0"/>
              <a:t>Flipbook: FPC RFD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en-GB" sz="1600" dirty="0"/>
              <a:t>Assembly</a:t>
            </a:r>
            <a:r>
              <a:rPr lang="fr-CH" sz="1600" dirty="0"/>
              <a:t> FPC </a:t>
            </a:r>
            <a:r>
              <a:rPr lang="fr-CH" sz="1600" dirty="0" err="1"/>
              <a:t>with</a:t>
            </a:r>
            <a:r>
              <a:rPr lang="fr-CH" sz="1600" dirty="0"/>
              <a:t> vacuum </a:t>
            </a:r>
            <a:r>
              <a:rPr lang="fr-CH" sz="1600" dirty="0" err="1"/>
              <a:t>chamber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39" t="4273" r="33216" b="343"/>
          <a:stretch/>
        </p:blipFill>
        <p:spPr>
          <a:xfrm>
            <a:off x="3707904" y="898344"/>
            <a:ext cx="1864643" cy="3314921"/>
          </a:xfrm>
          <a:prstGeom prst="rect">
            <a:avLst/>
          </a:prstGeom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3501019" y="4213265"/>
            <a:ext cx="214353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000" u="sng" dirty="0">
                <a:solidFill>
                  <a:schemeClr val="accent1">
                    <a:lumMod val="50000"/>
                  </a:schemeClr>
                </a:solidFill>
              </a:rPr>
              <a:t>VACUUM TRANSFER CHAMBER</a:t>
            </a:r>
          </a:p>
          <a:p>
            <a:pPr algn="ctr"/>
            <a:r>
              <a:rPr lang="en-GB" sz="1000" dirty="0"/>
              <a:t>LHCACFMC0208</a:t>
            </a:r>
          </a:p>
          <a:p>
            <a:endParaRPr lang="en-GB" sz="1000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02206" y="2238704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u="sng" dirty="0" err="1" smtClean="0">
                <a:solidFill>
                  <a:schemeClr val="accent1">
                    <a:lumMod val="50000"/>
                  </a:schemeClr>
                </a:solidFill>
              </a:rPr>
              <a:t>Ready</a:t>
            </a:r>
            <a:r>
              <a:rPr lang="fr-CH" u="sng" dirty="0" smtClean="0">
                <a:solidFill>
                  <a:schemeClr val="accent1">
                    <a:lumMod val="50000"/>
                  </a:schemeClr>
                </a:solidFill>
              </a:rPr>
              <a:t> for </a:t>
            </a:r>
            <a:r>
              <a:rPr lang="fr-CH" u="sng" dirty="0" err="1">
                <a:solidFill>
                  <a:schemeClr val="accent1">
                    <a:lumMod val="50000"/>
                  </a:schemeClr>
                </a:solidFill>
              </a:rPr>
              <a:t>h</a:t>
            </a:r>
            <a:r>
              <a:rPr lang="fr-CH" u="sng" dirty="0" err="1" smtClean="0">
                <a:solidFill>
                  <a:schemeClr val="accent1">
                    <a:lumMod val="50000"/>
                  </a:schemeClr>
                </a:solidFill>
              </a:rPr>
              <a:t>elium</a:t>
            </a:r>
            <a:r>
              <a:rPr lang="fr-CH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u="sng" dirty="0" err="1" smtClean="0">
                <a:solidFill>
                  <a:schemeClr val="accent1">
                    <a:lumMod val="50000"/>
                  </a:schemeClr>
                </a:solidFill>
              </a:rPr>
              <a:t>leak</a:t>
            </a:r>
            <a:r>
              <a:rPr lang="fr-CH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u="sng" dirty="0" smtClean="0">
                <a:solidFill>
                  <a:schemeClr val="accent1">
                    <a:lumMod val="50000"/>
                  </a:schemeClr>
                </a:solidFill>
              </a:rPr>
              <a:t>test </a:t>
            </a:r>
            <a:r>
              <a:rPr lang="fr-CH" u="sng" dirty="0" err="1" smtClean="0">
                <a:solidFill>
                  <a:schemeClr val="accent1">
                    <a:lumMod val="50000"/>
                  </a:schemeClr>
                </a:solidFill>
              </a:rPr>
              <a:t>inside</a:t>
            </a:r>
            <a:r>
              <a:rPr lang="fr-CH" u="sng" dirty="0" smtClean="0">
                <a:solidFill>
                  <a:schemeClr val="accent1">
                    <a:lumMod val="50000"/>
                  </a:schemeClr>
                </a:solidFill>
              </a:rPr>
              <a:t> clean room</a:t>
            </a:r>
            <a:endParaRPr lang="fr-CH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76056" y="2238704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u="sng" dirty="0">
                <a:solidFill>
                  <a:srgbClr val="FF0000"/>
                </a:solidFill>
              </a:rPr>
              <a:t>Double plastic bag before extract the assembly from the clean room</a:t>
            </a:r>
            <a:endParaRPr lang="fr-CH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079" y="135000"/>
            <a:ext cx="7920000" cy="540000"/>
          </a:xfrm>
        </p:spPr>
        <p:txBody>
          <a:bodyPr/>
          <a:lstStyle/>
          <a:p>
            <a:r>
              <a:rPr lang="fr-CH" dirty="0"/>
              <a:t>Flipbook: FPC </a:t>
            </a:r>
            <a:r>
              <a:rPr lang="fr-CH" dirty="0" err="1"/>
              <a:t>RFD</a:t>
            </a:r>
            <a:r>
              <a:rPr lang="fr-CH" dirty="0"/>
              <a:t> </a:t>
            </a:r>
            <a:r>
              <a:rPr lang="en-GB" dirty="0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en-GB" sz="1600" dirty="0"/>
              <a:t>Removing</a:t>
            </a:r>
            <a:r>
              <a:rPr lang="fr-CH" sz="1600" dirty="0"/>
              <a:t> </a:t>
            </a:r>
            <a:r>
              <a:rPr lang="fr-CH" sz="1600" dirty="0" err="1"/>
              <a:t>FPC</a:t>
            </a:r>
            <a:r>
              <a:rPr lang="fr-CH" sz="1600" dirty="0"/>
              <a:t> </a:t>
            </a:r>
            <a:r>
              <a:rPr lang="en-GB" sz="1600" dirty="0"/>
              <a:t>from</a:t>
            </a:r>
            <a:r>
              <a:rPr lang="fr-CH" sz="1600" dirty="0"/>
              <a:t> </a:t>
            </a:r>
            <a:r>
              <a:rPr lang="en-GB" sz="1600" dirty="0"/>
              <a:t>test box</a:t>
            </a:r>
            <a:r>
              <a:rPr lang="fr-CH" sz="1600" dirty="0"/>
              <a:t> 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23" t="37480" r="36510" b="2034"/>
          <a:stretch/>
        </p:blipFill>
        <p:spPr>
          <a:xfrm>
            <a:off x="3311860" y="1075108"/>
            <a:ext cx="2520280" cy="33221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07" t="2101" r="42973" b="2202"/>
          <a:stretch/>
        </p:blipFill>
        <p:spPr>
          <a:xfrm>
            <a:off x="6732240" y="1300953"/>
            <a:ext cx="1161129" cy="309634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839875" y="4432311"/>
            <a:ext cx="10534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000" u="sng" dirty="0">
                <a:solidFill>
                  <a:schemeClr val="accent1">
                    <a:lumMod val="50000"/>
                  </a:schemeClr>
                </a:solidFill>
              </a:rPr>
              <a:t>CERN LIFTER</a:t>
            </a:r>
            <a:endParaRPr lang="en-GB" sz="1000" u="sng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GB" sz="1000" dirty="0" smtClean="0"/>
              <a:t>ST1340765_01</a:t>
            </a:r>
            <a:endParaRPr lang="en-GB" sz="1000" dirty="0"/>
          </a:p>
        </p:txBody>
      </p:sp>
      <p:sp>
        <p:nvSpPr>
          <p:cNvPr id="15" name="Rectangle 14"/>
          <p:cNvSpPr/>
          <p:nvPr/>
        </p:nvSpPr>
        <p:spPr>
          <a:xfrm>
            <a:off x="3348157" y="4433532"/>
            <a:ext cx="25218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00" u="sng" dirty="0">
                <a:solidFill>
                  <a:schemeClr val="accent1">
                    <a:lumMod val="50000"/>
                  </a:schemeClr>
                </a:solidFill>
              </a:rPr>
              <a:t>CRAB FPC RDF TEST BOX ASSEMBLY</a:t>
            </a:r>
          </a:p>
          <a:p>
            <a:pPr algn="ctr"/>
            <a:r>
              <a:rPr lang="en-GB" sz="1000" dirty="0" smtClean="0"/>
              <a:t>LHCACFMC0215</a:t>
            </a:r>
            <a:endParaRPr lang="en-GB" sz="1000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1174293" y="2061213"/>
            <a:ext cx="226857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Slow </a:t>
            </a:r>
            <a:r>
              <a:rPr lang="fr-CH" sz="1000" u="sng" dirty="0" err="1">
                <a:solidFill>
                  <a:schemeClr val="accent1">
                    <a:lumMod val="50000"/>
                  </a:schemeClr>
                </a:solidFill>
              </a:rPr>
              <a:t>venting</a:t>
            </a:r>
            <a:r>
              <a:rPr lang="fr-CH" sz="1000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nitrogen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 ( N2 60 )</a:t>
            </a:r>
            <a:endParaRPr lang="en-GB" sz="1000" u="sng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20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9542"/>
            <a:ext cx="7920000" cy="540000"/>
          </a:xfrm>
        </p:spPr>
        <p:txBody>
          <a:bodyPr/>
          <a:lstStyle/>
          <a:p>
            <a:r>
              <a:rPr lang="fr-CH" dirty="0"/>
              <a:t>Flipbook: FPC RFD </a:t>
            </a:r>
            <a:r>
              <a:rPr lang="en-GB" dirty="0" smtClean="0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en-GB" sz="1600" dirty="0"/>
              <a:t>Removing</a:t>
            </a:r>
            <a:r>
              <a:rPr lang="fr-CH" sz="1600" dirty="0"/>
              <a:t> </a:t>
            </a:r>
            <a:r>
              <a:rPr lang="fr-CH" sz="1600" dirty="0" err="1"/>
              <a:t>FPC</a:t>
            </a:r>
            <a:r>
              <a:rPr lang="fr-CH" sz="1600" dirty="0"/>
              <a:t> </a:t>
            </a:r>
            <a:r>
              <a:rPr lang="en-GB" sz="1600" dirty="0"/>
              <a:t>from</a:t>
            </a:r>
            <a:r>
              <a:rPr lang="fr-CH" sz="1600" dirty="0"/>
              <a:t> </a:t>
            </a:r>
            <a:r>
              <a:rPr lang="en-GB" sz="1600" dirty="0"/>
              <a:t>test box</a:t>
            </a:r>
            <a:endParaRPr lang="en-GB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843558"/>
            <a:ext cx="7024977" cy="396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43" t="51120" r="48012" b="41656"/>
          <a:stretch/>
        </p:blipFill>
        <p:spPr>
          <a:xfrm>
            <a:off x="5994811" y="1635646"/>
            <a:ext cx="1224136" cy="144670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5058707" y="2427733"/>
            <a:ext cx="936104" cy="5040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20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843558"/>
            <a:ext cx="7024977" cy="39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211"/>
            <a:ext cx="7920000" cy="540000"/>
          </a:xfrm>
        </p:spPr>
        <p:txBody>
          <a:bodyPr/>
          <a:lstStyle/>
          <a:p>
            <a:r>
              <a:rPr lang="fr-CH" dirty="0"/>
              <a:t>Flipbook: FPC </a:t>
            </a:r>
            <a:r>
              <a:rPr lang="fr-CH" dirty="0" err="1"/>
              <a:t>RFD</a:t>
            </a:r>
            <a:r>
              <a:rPr lang="fr-CH" dirty="0"/>
              <a:t>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fr-CH" sz="1600" dirty="0" err="1"/>
              <a:t>Removing</a:t>
            </a:r>
            <a:r>
              <a:rPr lang="fr-CH" sz="1600" dirty="0"/>
              <a:t> </a:t>
            </a:r>
            <a:r>
              <a:rPr lang="fr-CH" sz="1600" dirty="0" err="1"/>
              <a:t>FPC</a:t>
            </a:r>
            <a:r>
              <a:rPr lang="fr-CH" sz="1600" dirty="0"/>
              <a:t> </a:t>
            </a:r>
            <a:r>
              <a:rPr lang="fr-CH" sz="1600" dirty="0" err="1"/>
              <a:t>from</a:t>
            </a:r>
            <a:r>
              <a:rPr lang="fr-CH" sz="1600" dirty="0"/>
              <a:t> test box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004048" y="2427734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596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3877"/>
            <a:ext cx="7920000" cy="540000"/>
          </a:xfrm>
        </p:spPr>
        <p:txBody>
          <a:bodyPr/>
          <a:lstStyle/>
          <a:p>
            <a:r>
              <a:rPr lang="fr-CH" dirty="0"/>
              <a:t>Flipbook: FPC </a:t>
            </a:r>
            <a:r>
              <a:rPr lang="fr-CH" dirty="0" err="1"/>
              <a:t>RFD</a:t>
            </a:r>
            <a:r>
              <a:rPr lang="fr-CH" dirty="0"/>
              <a:t>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fr-CH" sz="1600" dirty="0" err="1"/>
              <a:t>Removing</a:t>
            </a:r>
            <a:r>
              <a:rPr lang="fr-CH" sz="1600" dirty="0"/>
              <a:t> </a:t>
            </a:r>
            <a:r>
              <a:rPr lang="fr-CH" sz="1600" dirty="0" err="1"/>
              <a:t>FPC</a:t>
            </a:r>
            <a:r>
              <a:rPr lang="fr-CH" sz="1600" dirty="0"/>
              <a:t> </a:t>
            </a:r>
            <a:r>
              <a:rPr lang="fr-CH" sz="1600" dirty="0" err="1"/>
              <a:t>from</a:t>
            </a:r>
            <a:r>
              <a:rPr lang="fr-CH" sz="1600" dirty="0"/>
              <a:t> test box pipe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843558"/>
            <a:ext cx="7024975" cy="396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7" t="3130" r="35930" b="697"/>
          <a:stretch/>
        </p:blipFill>
        <p:spPr>
          <a:xfrm>
            <a:off x="6454849" y="587508"/>
            <a:ext cx="1656184" cy="364359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87342" y="4150871"/>
            <a:ext cx="16562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000" u="sng" dirty="0">
                <a:solidFill>
                  <a:schemeClr val="accent1">
                    <a:lumMod val="50000"/>
                  </a:schemeClr>
                </a:solidFill>
              </a:rPr>
              <a:t>CLEAN ROOM TOOLING</a:t>
            </a:r>
          </a:p>
          <a:p>
            <a:pPr algn="ctr"/>
            <a:r>
              <a:rPr lang="en-GB" sz="1000" dirty="0"/>
              <a:t>LHCACFMC0212</a:t>
            </a:r>
            <a:endParaRPr lang="en-GB" sz="1000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004048" y="1995686"/>
            <a:ext cx="0" cy="9361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907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3156"/>
            <a:ext cx="7920000" cy="540000"/>
          </a:xfrm>
        </p:spPr>
        <p:txBody>
          <a:bodyPr/>
          <a:lstStyle/>
          <a:p>
            <a:r>
              <a:rPr lang="fr-CH" dirty="0"/>
              <a:t>Flipbook: FPC </a:t>
            </a:r>
            <a:r>
              <a:rPr lang="fr-CH" dirty="0" err="1"/>
              <a:t>RFD</a:t>
            </a:r>
            <a:r>
              <a:rPr lang="fr-CH" dirty="0"/>
              <a:t>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fr-CH" sz="1600" dirty="0" err="1"/>
              <a:t>Removing</a:t>
            </a:r>
            <a:r>
              <a:rPr lang="fr-CH" sz="1600" dirty="0"/>
              <a:t> </a:t>
            </a:r>
            <a:r>
              <a:rPr lang="fr-CH" sz="1600" dirty="0" err="1"/>
              <a:t>FPC</a:t>
            </a:r>
            <a:r>
              <a:rPr lang="fr-CH" sz="1600" dirty="0"/>
              <a:t> </a:t>
            </a:r>
            <a:r>
              <a:rPr lang="fr-CH" sz="1600" dirty="0" err="1"/>
              <a:t>from</a:t>
            </a:r>
            <a:r>
              <a:rPr lang="fr-CH" sz="1600" dirty="0"/>
              <a:t> test box pipe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843558"/>
            <a:ext cx="7024977" cy="3960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64" t="72074" r="49259" b="16258"/>
          <a:stretch/>
        </p:blipFill>
        <p:spPr>
          <a:xfrm>
            <a:off x="5940152" y="1344942"/>
            <a:ext cx="1800200" cy="18002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4860032" y="2355726"/>
            <a:ext cx="1656184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082673" y="3184799"/>
            <a:ext cx="13099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Install 4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screws</a:t>
            </a:r>
            <a:endParaRPr lang="fr-CH" sz="1000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CH" sz="1000" dirty="0" smtClean="0"/>
              <a:t>ISO </a:t>
            </a:r>
            <a:r>
              <a:rPr lang="fr-CH" sz="1000" dirty="0"/>
              <a:t>4017_M840-A4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21687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172"/>
            <a:ext cx="7920000" cy="540000"/>
          </a:xfrm>
        </p:spPr>
        <p:txBody>
          <a:bodyPr/>
          <a:lstStyle/>
          <a:p>
            <a:r>
              <a:rPr lang="fr-CH" dirty="0"/>
              <a:t>Flipbook: FPC </a:t>
            </a:r>
            <a:r>
              <a:rPr lang="fr-CH" dirty="0" err="1"/>
              <a:t>RFD</a:t>
            </a:r>
            <a:r>
              <a:rPr lang="fr-CH" dirty="0"/>
              <a:t>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fr-CH" sz="1600" dirty="0" err="1"/>
              <a:t>Removing</a:t>
            </a:r>
            <a:r>
              <a:rPr lang="fr-CH" sz="1600" dirty="0"/>
              <a:t> </a:t>
            </a:r>
            <a:r>
              <a:rPr lang="fr-CH" sz="1600" dirty="0" err="1"/>
              <a:t>FPC</a:t>
            </a:r>
            <a:r>
              <a:rPr lang="fr-CH" sz="1600" dirty="0"/>
              <a:t> </a:t>
            </a:r>
            <a:r>
              <a:rPr lang="fr-CH" sz="1600" dirty="0" err="1"/>
              <a:t>from</a:t>
            </a:r>
            <a:r>
              <a:rPr lang="fr-CH" sz="1600" dirty="0"/>
              <a:t> test box pipe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01" r="38498"/>
          <a:stretch/>
        </p:blipFill>
        <p:spPr>
          <a:xfrm>
            <a:off x="3419873" y="843558"/>
            <a:ext cx="2016224" cy="3960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20523" r="20833" b="20344"/>
          <a:stretch/>
        </p:blipFill>
        <p:spPr>
          <a:xfrm>
            <a:off x="5508104" y="1633364"/>
            <a:ext cx="2691294" cy="165618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4788024" y="2461456"/>
            <a:ext cx="1440160" cy="3417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228184" y="3309641"/>
            <a:ext cx="140615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Remove</a:t>
            </a:r>
            <a:r>
              <a:rPr lang="fr-CH" sz="1000" u="sng" dirty="0" smtClean="0">
                <a:solidFill>
                  <a:schemeClr val="accent1">
                    <a:lumMod val="50000"/>
                  </a:schemeClr>
                </a:solidFill>
              </a:rPr>
              <a:t> body </a:t>
            </a:r>
            <a:r>
              <a:rPr lang="fr-CH" sz="1000" u="sng" dirty="0" err="1" smtClean="0">
                <a:solidFill>
                  <a:schemeClr val="accent1">
                    <a:lumMod val="50000"/>
                  </a:schemeClr>
                </a:solidFill>
              </a:rPr>
              <a:t>screws</a:t>
            </a:r>
            <a:endParaRPr lang="fr-CH" sz="1000" u="sng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78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91" y="912542"/>
            <a:ext cx="3542530" cy="167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3373"/>
            <a:ext cx="7920000" cy="540000"/>
          </a:xfrm>
        </p:spPr>
        <p:txBody>
          <a:bodyPr/>
          <a:lstStyle/>
          <a:p>
            <a:r>
              <a:rPr lang="fr-CH" dirty="0"/>
              <a:t>Flipbook: FPC </a:t>
            </a:r>
            <a:r>
              <a:rPr lang="fr-CH" dirty="0" err="1"/>
              <a:t>RFD</a:t>
            </a:r>
            <a:r>
              <a:rPr lang="fr-CH" dirty="0"/>
              <a:t> </a:t>
            </a:r>
            <a:r>
              <a:rPr lang="fr-CH" dirty="0" err="1"/>
              <a:t>Mounting</a:t>
            </a:r>
            <a:r>
              <a:rPr lang="fr-CH" dirty="0"/>
              <a:t/>
            </a:r>
            <a:br>
              <a:rPr lang="fr-CH" dirty="0"/>
            </a:br>
            <a:r>
              <a:rPr lang="fr-CH" sz="1600" dirty="0" err="1"/>
              <a:t>Removing</a:t>
            </a:r>
            <a:r>
              <a:rPr lang="fr-CH" sz="1600" dirty="0"/>
              <a:t> </a:t>
            </a:r>
            <a:r>
              <a:rPr lang="fr-CH" sz="1600" dirty="0" err="1"/>
              <a:t>FPC</a:t>
            </a:r>
            <a:r>
              <a:rPr lang="fr-CH" sz="1600" dirty="0"/>
              <a:t> </a:t>
            </a:r>
            <a:r>
              <a:rPr lang="fr-CH" sz="1600" dirty="0" err="1"/>
              <a:t>from</a:t>
            </a:r>
            <a:r>
              <a:rPr lang="fr-CH" sz="1600" dirty="0"/>
              <a:t> test box pipe</a:t>
            </a:r>
            <a:endParaRPr lang="fr-CH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807263"/>
            <a:ext cx="7024975" cy="396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5056237" y="2067694"/>
            <a:ext cx="0" cy="8640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3676" b="44858" l="46096" r="54229">
                        <a14:foregroundMark x1="49059" y1="37682" x2="49427" y2="44896"/>
                        <a14:foregroundMark x1="48345" y1="32962" x2="52131" y2="28588"/>
                        <a14:foregroundMark x1="50681" y1="27437" x2="53385" y2="24559"/>
                        <a14:foregroundMark x1="46636" y1="26401" x2="52996" y2="25249"/>
                        <a14:foregroundMark x1="47956" y1="31811" x2="50400" y2="31619"/>
                        <a14:foregroundMark x1="49340" y1="24751" x2="49405" y2="23676"/>
                        <a14:foregroundMark x1="47134" y1="26324" x2="48648" y2="23753"/>
                        <a14:foregroundMark x1="46550" y1="28319" x2="46550" y2="24635"/>
                        <a14:backgroundMark x1="47372" y1="33615" x2="47523" y2="36339"/>
                        <a14:backgroundMark x1="47393" y1="34536" x2="47437" y2="34804"/>
                        <a14:backgroundMark x1="47437" y1="35035" x2="47415" y2="43131"/>
                        <a14:backgroundMark x1="50919" y1="31466" x2="50919" y2="43246"/>
                        <a14:backgroundMark x1="59442" y1="29163" x2="59442" y2="291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101" t="21997" r="44751" b="54000"/>
          <a:stretch/>
        </p:blipFill>
        <p:spPr>
          <a:xfrm>
            <a:off x="5940152" y="1059582"/>
            <a:ext cx="2326627" cy="31021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55777" y="3998765"/>
            <a:ext cx="3095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u="sng" dirty="0">
                <a:solidFill>
                  <a:schemeClr val="accent1">
                    <a:lumMod val="50000"/>
                  </a:schemeClr>
                </a:solidFill>
              </a:rPr>
              <a:t>Clean </a:t>
            </a:r>
            <a:r>
              <a:rPr lang="fr-CH" u="sng" dirty="0" err="1">
                <a:solidFill>
                  <a:schemeClr val="accent1">
                    <a:lumMod val="50000"/>
                  </a:schemeClr>
                </a:solidFill>
              </a:rPr>
              <a:t>antenna</a:t>
            </a:r>
            <a:r>
              <a:rPr lang="fr-CH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u="sng" dirty="0" err="1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fr-CH" u="sng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u="sng" dirty="0" err="1" smtClean="0">
                <a:solidFill>
                  <a:schemeClr val="accent1">
                    <a:lumMod val="50000"/>
                  </a:schemeClr>
                </a:solidFill>
              </a:rPr>
              <a:t>nitrogen</a:t>
            </a:r>
            <a:endParaRPr lang="fr-CH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CH" u="sng" dirty="0" err="1" smtClean="0">
                <a:solidFill>
                  <a:schemeClr val="accent1">
                    <a:lumMod val="50000"/>
                  </a:schemeClr>
                </a:solidFill>
              </a:rPr>
              <a:t>according</a:t>
            </a:r>
            <a:r>
              <a:rPr lang="fr-CH" u="sng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CH" u="sng" dirty="0" smtClean="0">
                <a:solidFill>
                  <a:schemeClr val="accent1">
                    <a:lumMod val="50000"/>
                  </a:schemeClr>
                </a:solidFill>
              </a:rPr>
              <a:t>to ISO 4</a:t>
            </a:r>
            <a:endParaRPr lang="en-GB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122980" y="2967794"/>
            <a:ext cx="1377014" cy="1265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556525" y="2971275"/>
            <a:ext cx="15664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000" u="sng" dirty="0" err="1">
                <a:solidFill>
                  <a:schemeClr val="accent1">
                    <a:lumMod val="50000"/>
                  </a:schemeClr>
                </a:solidFill>
              </a:rPr>
              <a:t>Remove</a:t>
            </a:r>
            <a:r>
              <a:rPr lang="fr-CH" sz="1000" u="sng" dirty="0">
                <a:solidFill>
                  <a:schemeClr val="accent1">
                    <a:lumMod val="50000"/>
                  </a:schemeClr>
                </a:solidFill>
              </a:rPr>
              <a:t> false </a:t>
            </a:r>
            <a:r>
              <a:rPr lang="fr-CH" sz="1000" u="sng" dirty="0" err="1">
                <a:solidFill>
                  <a:schemeClr val="accent1">
                    <a:lumMod val="50000"/>
                  </a:schemeClr>
                </a:solidFill>
              </a:rPr>
              <a:t>outer</a:t>
            </a:r>
            <a:r>
              <a:rPr lang="fr-CH" sz="1000" u="sng" dirty="0">
                <a:solidFill>
                  <a:schemeClr val="accent1">
                    <a:lumMod val="50000"/>
                  </a:schemeClr>
                </a:solidFill>
              </a:rPr>
              <a:t> pipe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24811" y="1711601"/>
            <a:ext cx="3364049" cy="144016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7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28990</TotalTime>
  <Words>279</Words>
  <Application>Microsoft Office PowerPoint</Application>
  <PresentationFormat>On-screen Show (16:9)</PresentationFormat>
  <Paragraphs>81</Paragraphs>
  <Slides>22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Wingdings</vt:lpstr>
      <vt:lpstr>Thème Office</vt:lpstr>
      <vt:lpstr>Tooling for transfer RFD FPC from test box to outer pipe</vt:lpstr>
      <vt:lpstr>Flipbook: FPC RFD Mounting Location : CLEAN ROOM CERN ISO4</vt:lpstr>
      <vt:lpstr>Flipbook: FPC RFD Mounting Removing FPC from test box </vt:lpstr>
      <vt:lpstr>Flipbook: FPC RFD Mounting Removing FPC from test box</vt:lpstr>
      <vt:lpstr>Flipbook: FPC RFD Mounting Removing FPC from test box</vt:lpstr>
      <vt:lpstr>Flipbook: FPC RFD Mounting Removing FPC from test box pipe</vt:lpstr>
      <vt:lpstr>Flipbook: FPC RFD Mounting Removing FPC from test box pipe</vt:lpstr>
      <vt:lpstr>Flipbook: FPC RFD Mounting Removing FPC from test box pipe</vt:lpstr>
      <vt:lpstr>Flipbook: FPC RFD Mounting Removing FPC from test box pipe</vt:lpstr>
      <vt:lpstr>Flipbook: FPC RFD Mounting Assembly FPC with outer pipe</vt:lpstr>
      <vt:lpstr>Flipbook: FPC RFD Mounting Assembly FPC with outer pipe</vt:lpstr>
      <vt:lpstr>Flipbook: FPC RFD Mounting Assembly FPC with outer pipe</vt:lpstr>
      <vt:lpstr>Flipbook: FPC RFD Mounting Assembly FPC with outer pipe</vt:lpstr>
      <vt:lpstr>Flipbook: FPC RFD Mounting Assembly FPC with outer pipe</vt:lpstr>
      <vt:lpstr>Flipbook: FPC RFD Mounting Assembly FPC with outer pipe</vt:lpstr>
      <vt:lpstr>Flipbook: FPC RFD Mounting Assembly FPC with vacuum chamber</vt:lpstr>
      <vt:lpstr>Flipbook: FPC RFD Mounting Assembly FPC with vacuum chamber</vt:lpstr>
      <vt:lpstr>Flipbook: FPC RFD Mounting Assembly FPC with vacuum chamber</vt:lpstr>
      <vt:lpstr>Flipbook: FPC RFD Mounting Assembly FPC with vacuum chamber</vt:lpstr>
      <vt:lpstr>Flipbook: FPC RFD Mounting Assembly FPC with trolley</vt:lpstr>
      <vt:lpstr>Flipbook: FPC RFD Mounting Assembly FPC with trolley</vt:lpstr>
      <vt:lpstr>Flipbook: FPC RFD Mounting Assembly FPC with vacuum chamber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Antoine.Boucherie@cern.ch</dc:creator>
  <cp:lastModifiedBy>Antoine Boucherie</cp:lastModifiedBy>
  <cp:revision>169</cp:revision>
  <dcterms:created xsi:type="dcterms:W3CDTF">2016-02-12T09:02:01Z</dcterms:created>
  <dcterms:modified xsi:type="dcterms:W3CDTF">2021-03-30T15:52:14Z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