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handoutMasterIdLst>
    <p:handoutMasterId r:id="rId27"/>
  </p:handoutMasterIdLst>
  <p:sldIdLst>
    <p:sldId id="311" r:id="rId2"/>
    <p:sldId id="260" r:id="rId3"/>
    <p:sldId id="261" r:id="rId4"/>
    <p:sldId id="270" r:id="rId5"/>
    <p:sldId id="268" r:id="rId6"/>
    <p:sldId id="312" r:id="rId7"/>
    <p:sldId id="318" r:id="rId8"/>
    <p:sldId id="280" r:id="rId9"/>
    <p:sldId id="322" r:id="rId10"/>
    <p:sldId id="313" r:id="rId11"/>
    <p:sldId id="323" r:id="rId12"/>
    <p:sldId id="331" r:id="rId13"/>
    <p:sldId id="314" r:id="rId14"/>
    <p:sldId id="326" r:id="rId15"/>
    <p:sldId id="330" r:id="rId16"/>
    <p:sldId id="293" r:id="rId17"/>
    <p:sldId id="315" r:id="rId18"/>
    <p:sldId id="327" r:id="rId19"/>
    <p:sldId id="316" r:id="rId20"/>
    <p:sldId id="283" r:id="rId21"/>
    <p:sldId id="306" r:id="rId22"/>
    <p:sldId id="317" r:id="rId23"/>
    <p:sldId id="328" r:id="rId24"/>
    <p:sldId id="329" r:id="rId25"/>
  </p:sldIdLst>
  <p:sldSz cx="9144000" cy="6858000" type="screen4x3"/>
  <p:notesSz cx="9853613" cy="67230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0" d="100"/>
          <a:sy n="80" d="100"/>
        </p:scale>
        <p:origin x="-864" y="-2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3" d="100"/>
          <a:sy n="93" d="100"/>
        </p:scale>
        <p:origin x="-1482" y="-96"/>
      </p:cViewPr>
      <p:guideLst>
        <p:guide orient="horz" pos="2118"/>
        <p:guide pos="31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69899" cy="336153"/>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5581435" y="0"/>
            <a:ext cx="4269899" cy="336153"/>
          </a:xfrm>
          <a:prstGeom prst="rect">
            <a:avLst/>
          </a:prstGeom>
        </p:spPr>
        <p:txBody>
          <a:bodyPr vert="horz" lIns="92930" tIns="46465" rIns="92930" bIns="46465" rtlCol="0"/>
          <a:lstStyle>
            <a:lvl1pPr algn="r">
              <a:defRPr sz="1200"/>
            </a:lvl1pPr>
          </a:lstStyle>
          <a:p>
            <a:fld id="{24AE8EA0-5EAC-304F-A317-99E91852F1DA}" type="datetimeFigureOut">
              <a:rPr lang="en-US" smtClean="0"/>
              <a:pPr/>
              <a:t>6/24/2011</a:t>
            </a:fld>
            <a:endParaRPr lang="en-US"/>
          </a:p>
        </p:txBody>
      </p:sp>
      <p:sp>
        <p:nvSpPr>
          <p:cNvPr id="4" name="Footer Placeholder 3"/>
          <p:cNvSpPr>
            <a:spLocks noGrp="1"/>
          </p:cNvSpPr>
          <p:nvPr>
            <p:ph type="ftr" sz="quarter" idx="2"/>
          </p:nvPr>
        </p:nvSpPr>
        <p:spPr>
          <a:xfrm>
            <a:off x="0" y="6385743"/>
            <a:ext cx="4269899" cy="336153"/>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5581435" y="6385743"/>
            <a:ext cx="4269899" cy="336153"/>
          </a:xfrm>
          <a:prstGeom prst="rect">
            <a:avLst/>
          </a:prstGeom>
        </p:spPr>
        <p:txBody>
          <a:bodyPr vert="horz" lIns="92930" tIns="46465" rIns="92930" bIns="46465" rtlCol="0" anchor="b"/>
          <a:lstStyle>
            <a:lvl1pPr algn="r">
              <a:defRPr sz="1200"/>
            </a:lvl1pPr>
          </a:lstStyle>
          <a:p>
            <a:fld id="{E5FF5FA1-2011-7445-9A5F-3C1C8A394559}" type="slidenum">
              <a:rPr lang="en-US" smtClean="0"/>
              <a:pPr/>
              <a:t>‹#›</a:t>
            </a:fld>
            <a:endParaRPr lang="en-US"/>
          </a:p>
        </p:txBody>
      </p:sp>
    </p:spTree>
    <p:extLst>
      <p:ext uri="{BB962C8B-B14F-4D97-AF65-F5344CB8AC3E}">
        <p14:creationId xmlns:p14="http://schemas.microsoft.com/office/powerpoint/2010/main" val="3750856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69899" cy="336153"/>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5581435" y="0"/>
            <a:ext cx="4269899" cy="336153"/>
          </a:xfrm>
          <a:prstGeom prst="rect">
            <a:avLst/>
          </a:prstGeom>
        </p:spPr>
        <p:txBody>
          <a:bodyPr vert="horz" lIns="92930" tIns="46465" rIns="92930" bIns="46465" rtlCol="0"/>
          <a:lstStyle>
            <a:lvl1pPr algn="r">
              <a:defRPr sz="1200"/>
            </a:lvl1pPr>
          </a:lstStyle>
          <a:p>
            <a:fld id="{46C328BE-2C15-904E-BFBF-E5E56477E25C}" type="datetimeFigureOut">
              <a:rPr lang="en-US" smtClean="0"/>
              <a:pPr/>
              <a:t>6/24/2011</a:t>
            </a:fld>
            <a:endParaRPr lang="en-US"/>
          </a:p>
        </p:txBody>
      </p:sp>
      <p:sp>
        <p:nvSpPr>
          <p:cNvPr id="4" name="Slide Image Placeholder 3"/>
          <p:cNvSpPr>
            <a:spLocks noGrp="1" noRot="1" noChangeAspect="1"/>
          </p:cNvSpPr>
          <p:nvPr>
            <p:ph type="sldImg" idx="2"/>
          </p:nvPr>
        </p:nvSpPr>
        <p:spPr>
          <a:xfrm>
            <a:off x="3248025" y="504825"/>
            <a:ext cx="3360738" cy="251936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985362" y="3193455"/>
            <a:ext cx="7882890" cy="3025378"/>
          </a:xfrm>
          <a:prstGeom prst="rect">
            <a:avLst/>
          </a:prstGeom>
        </p:spPr>
        <p:txBody>
          <a:bodyPr vert="horz" lIns="92930" tIns="46465" rIns="92930" bIns="46465"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6385743"/>
            <a:ext cx="4269899" cy="336153"/>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5581435" y="6385743"/>
            <a:ext cx="4269899" cy="336153"/>
          </a:xfrm>
          <a:prstGeom prst="rect">
            <a:avLst/>
          </a:prstGeom>
        </p:spPr>
        <p:txBody>
          <a:bodyPr vert="horz" lIns="92930" tIns="46465" rIns="92930" bIns="46465" rtlCol="0" anchor="b"/>
          <a:lstStyle>
            <a:lvl1pPr algn="r">
              <a:defRPr sz="1200"/>
            </a:lvl1pPr>
          </a:lstStyle>
          <a:p>
            <a:fld id="{8444CA2F-BAC8-A34D-AABB-A307D5C258D6}" type="slidenum">
              <a:rPr lang="en-US" smtClean="0"/>
              <a:pPr/>
              <a:t>‹#›</a:t>
            </a:fld>
            <a:endParaRPr lang="en-US"/>
          </a:p>
        </p:txBody>
      </p:sp>
    </p:spTree>
    <p:extLst>
      <p:ext uri="{BB962C8B-B14F-4D97-AF65-F5344CB8AC3E}">
        <p14:creationId xmlns:p14="http://schemas.microsoft.com/office/powerpoint/2010/main" val="18878059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44CA2F-BAC8-A34D-AABB-A307D5C258D6}" type="slidenum">
              <a:rPr lang="en-US" smtClean="0"/>
              <a:pPr/>
              <a:t>24</a:t>
            </a:fld>
            <a:endParaRPr lang="en-US"/>
          </a:p>
        </p:txBody>
      </p:sp>
    </p:spTree>
    <p:extLst>
      <p:ext uri="{BB962C8B-B14F-4D97-AF65-F5344CB8AC3E}">
        <p14:creationId xmlns:p14="http://schemas.microsoft.com/office/powerpoint/2010/main" val="12691513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9" descr="pptswirls.jpg"/>
          <p:cNvPicPr>
            <a:picLocks noChangeAspect="1"/>
          </p:cNvPicPr>
          <p:nvPr userDrawn="1"/>
        </p:nvPicPr>
        <p:blipFill>
          <a:blip r:embed="rId2"/>
          <a:stretch>
            <a:fillRect/>
          </a:stretch>
        </p:blipFill>
        <p:spPr>
          <a:xfrm>
            <a:off x="12159" y="0"/>
            <a:ext cx="9119681" cy="6858000"/>
          </a:xfrm>
          <a:prstGeom prst="rect">
            <a:avLst/>
          </a:prstGeom>
        </p:spPr>
      </p:pic>
      <p:sp>
        <p:nvSpPr>
          <p:cNvPr id="28" name="Date Placeholder 27"/>
          <p:cNvSpPr>
            <a:spLocks noGrp="1"/>
          </p:cNvSpPr>
          <p:nvPr>
            <p:ph type="dt" sz="half" idx="10"/>
          </p:nvPr>
        </p:nvSpPr>
        <p:spPr/>
        <p:txBody>
          <a:bodyPr/>
          <a:lstStyle/>
          <a:p>
            <a:fld id="{82DE5876-4AB8-1E4A-B895-B96C5EFBA3B4}" type="datetimeFigureOut">
              <a:rPr lang="en-US" smtClean="0"/>
              <a:pPr/>
              <a:t>6/24/2011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0C32EE7-FD4F-404A-9BD8-A4C8DC517BA0}" type="slidenum">
              <a:rPr lang="en-US" smtClean="0"/>
              <a:pPr/>
              <a:t>‹#›</a:t>
            </a:fld>
            <a:endParaRPr lang="en-US" dirty="0"/>
          </a:p>
        </p:txBody>
      </p:sp>
      <p:sp>
        <p:nvSpPr>
          <p:cNvPr id="8" name="Title 7"/>
          <p:cNvSpPr>
            <a:spLocks noGrp="1"/>
          </p:cNvSpPr>
          <p:nvPr>
            <p:ph type="ctrTitle" hasCustomPrompt="1"/>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GB" dirty="0" smtClean="0"/>
              <a:t>TITLE HEADING IN HERE</a:t>
            </a:r>
            <a:endParaRPr kumimoji="0" lang="en-US" dirty="0"/>
          </a:p>
        </p:txBody>
      </p:sp>
      <p:sp>
        <p:nvSpPr>
          <p:cNvPr id="9" name="Subtitle 8"/>
          <p:cNvSpPr>
            <a:spLocks noGrp="1"/>
          </p:cNvSpPr>
          <p:nvPr>
            <p:ph type="subTitle" idx="1"/>
          </p:nvPr>
        </p:nvSpPr>
        <p:spPr>
          <a:xfrm>
            <a:off x="914400" y="3857333"/>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Master subtitle style</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82DE5876-4AB8-1E4A-B895-B96C5EFBA3B4}" type="datetimeFigureOut">
              <a:rPr lang="en-US" smtClean="0"/>
              <a:pPr/>
              <a:t>6/24/2011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32EE7-FD4F-404A-9BD8-A4C8DC517B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46182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82DE5876-4AB8-1E4A-B895-B96C5EFBA3B4}" type="datetimeFigureOut">
              <a:rPr lang="en-US" smtClean="0"/>
              <a:pPr/>
              <a:t>6/24/2011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32EE7-FD4F-404A-9BD8-A4C8DC517BA0}" type="slidenum">
              <a:rPr lang="en-US" smtClean="0"/>
              <a:pPr/>
              <a:t>‹#›</a:t>
            </a:fld>
            <a:endParaRPr lang="en-US"/>
          </a:p>
        </p:txBody>
      </p:sp>
      <p:sp>
        <p:nvSpPr>
          <p:cNvPr id="28" name="Title 1"/>
          <p:cNvSpPr>
            <a:spLocks noGrp="1"/>
          </p:cNvSpPr>
          <p:nvPr>
            <p:ph type="title"/>
          </p:nvPr>
        </p:nvSpPr>
        <p:spPr>
          <a:xfrm>
            <a:off x="914400" y="676512"/>
            <a:ext cx="7772400" cy="914400"/>
          </a:xfrm>
        </p:spPr>
        <p:txBody>
          <a:bodyPr/>
          <a:lstStyle/>
          <a:p>
            <a:r>
              <a:rPr kumimoji="0" lang="en-GB" dirty="0" smtClean="0"/>
              <a:t>Click to edit Master title style</a:t>
            </a: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pic>
        <p:nvPicPr>
          <p:cNvPr id="11" name="Picture 10" descr="pptswirls.jpg"/>
          <p:cNvPicPr>
            <a:picLocks noChangeAspect="1"/>
          </p:cNvPicPr>
          <p:nvPr userDrawn="1"/>
        </p:nvPicPr>
        <p:blipFill>
          <a:blip r:embed="rId2"/>
          <a:stretch>
            <a:fillRect/>
          </a:stretch>
        </p:blipFill>
        <p:spPr>
          <a:xfrm>
            <a:off x="12159" y="0"/>
            <a:ext cx="9119681" cy="6858000"/>
          </a:xfrm>
          <a:prstGeom prst="rect">
            <a:avLst/>
          </a:prstGeom>
        </p:spPr>
      </p:pic>
      <p:sp>
        <p:nvSpPr>
          <p:cNvPr id="3" name="Text Placeholder 2"/>
          <p:cNvSpPr>
            <a:spLocks noGrp="1"/>
          </p:cNvSpPr>
          <p:nvPr>
            <p:ph type="body" idx="1"/>
          </p:nvPr>
        </p:nvSpPr>
        <p:spPr>
          <a:xfrm>
            <a:off x="914400" y="1809750"/>
            <a:ext cx="3582988" cy="639762"/>
          </a:xfrm>
        </p:spPr>
        <p:txBody>
          <a:bodyPr anchor="ctr"/>
          <a:lstStyle>
            <a:lvl1pPr marL="73152" indent="0" algn="l">
              <a:buNone/>
              <a:defRPr sz="24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dirty="0" smtClean="0"/>
              <a:t>Click to edit Master text styles</a:t>
            </a:r>
          </a:p>
        </p:txBody>
      </p:sp>
      <p:sp>
        <p:nvSpPr>
          <p:cNvPr id="4" name="Text Placeholder 3"/>
          <p:cNvSpPr>
            <a:spLocks noGrp="1"/>
          </p:cNvSpPr>
          <p:nvPr>
            <p:ph type="body" sz="half" idx="3"/>
          </p:nvPr>
        </p:nvSpPr>
        <p:spPr>
          <a:xfrm>
            <a:off x="4645026" y="1809750"/>
            <a:ext cx="3756774" cy="639762"/>
          </a:xfrm>
        </p:spPr>
        <p:txBody>
          <a:bodyPr anchor="ctr"/>
          <a:lstStyle>
            <a:lvl1pPr marL="73152" indent="0">
              <a:buNone/>
              <a:defRPr sz="24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dirty="0" smtClean="0"/>
              <a:t>Click to edit Master text styles</a:t>
            </a:r>
          </a:p>
        </p:txBody>
      </p:sp>
      <p:sp>
        <p:nvSpPr>
          <p:cNvPr id="5" name="Content Placeholder 4"/>
          <p:cNvSpPr>
            <a:spLocks noGrp="1"/>
          </p:cNvSpPr>
          <p:nvPr>
            <p:ph sz="quarter" idx="2"/>
          </p:nvPr>
        </p:nvSpPr>
        <p:spPr>
          <a:xfrm>
            <a:off x="914400" y="2459037"/>
            <a:ext cx="35829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4645025" y="2459037"/>
            <a:ext cx="3756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82DE5876-4AB8-1E4A-B895-B96C5EFBA3B4}" type="datetimeFigureOut">
              <a:rPr lang="en-US" smtClean="0"/>
              <a:pPr/>
              <a:t>6/24/2011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C32EE7-FD4F-404A-9BD8-A4C8DC517BA0}" type="slidenum">
              <a:rPr lang="en-US" smtClean="0"/>
              <a:pPr/>
              <a:t>‹#›</a:t>
            </a:fld>
            <a:endParaRPr lang="en-US"/>
          </a:p>
        </p:txBody>
      </p:sp>
      <p:sp>
        <p:nvSpPr>
          <p:cNvPr id="12" name="Title 1"/>
          <p:cNvSpPr>
            <a:spLocks noGrp="1"/>
          </p:cNvSpPr>
          <p:nvPr>
            <p:ph type="title"/>
          </p:nvPr>
        </p:nvSpPr>
        <p:spPr>
          <a:xfrm>
            <a:off x="914400" y="676512"/>
            <a:ext cx="7772400" cy="914400"/>
          </a:xfrm>
        </p:spPr>
        <p:txBody>
          <a:bodyPr/>
          <a:lstStyle/>
          <a:p>
            <a:r>
              <a:rPr kumimoji="0" lang="en-GB" dirty="0" smtClean="0"/>
              <a:t>Click to edit Master title style</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2DE5876-4AB8-1E4A-B895-B96C5EFBA3B4}" type="datetimeFigureOut">
              <a:rPr lang="en-US" smtClean="0"/>
              <a:pPr/>
              <a:t>6/24/2011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C32EE7-FD4F-404A-9BD8-A4C8DC517BA0}" type="slidenum">
              <a:rPr lang="en-US" smtClean="0"/>
              <a:pPr/>
              <a:t>‹#›</a:t>
            </a:fld>
            <a:endParaRPr lang="en-US"/>
          </a:p>
        </p:txBody>
      </p:sp>
      <p:sp>
        <p:nvSpPr>
          <p:cNvPr id="7" name="Title 1"/>
          <p:cNvSpPr>
            <a:spLocks noGrp="1"/>
          </p:cNvSpPr>
          <p:nvPr>
            <p:ph type="title"/>
          </p:nvPr>
        </p:nvSpPr>
        <p:spPr>
          <a:xfrm>
            <a:off x="914400" y="676512"/>
            <a:ext cx="7772400" cy="914400"/>
          </a:xfrm>
        </p:spPr>
        <p:txBody>
          <a:bodyPr/>
          <a:lstStyle/>
          <a:p>
            <a:r>
              <a:rPr kumimoji="0" lang="en-GB" dirty="0" smtClean="0"/>
              <a:t>Click to edit Master title style</a:t>
            </a:r>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6" name="Picture 5" descr="pptswirls.jpg"/>
          <p:cNvPicPr>
            <a:picLocks noChangeAspect="1"/>
          </p:cNvPicPr>
          <p:nvPr userDrawn="1"/>
        </p:nvPicPr>
        <p:blipFill>
          <a:blip r:embed="rId2"/>
          <a:stretch>
            <a:fillRect/>
          </a:stretch>
        </p:blipFill>
        <p:spPr>
          <a:xfrm>
            <a:off x="12159" y="0"/>
            <a:ext cx="9119681" cy="6858000"/>
          </a:xfrm>
          <a:prstGeom prst="rect">
            <a:avLst/>
          </a:prstGeom>
        </p:spPr>
      </p:pic>
      <p:sp>
        <p:nvSpPr>
          <p:cNvPr id="2" name="Date Placeholder 1"/>
          <p:cNvSpPr>
            <a:spLocks noGrp="1"/>
          </p:cNvSpPr>
          <p:nvPr>
            <p:ph type="dt" sz="half" idx="10"/>
          </p:nvPr>
        </p:nvSpPr>
        <p:spPr/>
        <p:txBody>
          <a:bodyPr/>
          <a:lstStyle/>
          <a:p>
            <a:fld id="{82DE5876-4AB8-1E4A-B895-B96C5EFBA3B4}" type="datetimeFigureOut">
              <a:rPr lang="en-US" smtClean="0"/>
              <a:pPr/>
              <a:t>6/24/2011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C32EE7-FD4F-404A-9BD8-A4C8DC517B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914400" y="1435100"/>
            <a:ext cx="2286000" cy="4571999"/>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GB" dirty="0"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GB" dirty="0" smtClean="0"/>
              <a:t>Click to edit Master text styles</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5" name="Date Placeholder 4"/>
          <p:cNvSpPr>
            <a:spLocks noGrp="1"/>
          </p:cNvSpPr>
          <p:nvPr>
            <p:ph type="dt" sz="half" idx="10"/>
          </p:nvPr>
        </p:nvSpPr>
        <p:spPr/>
        <p:txBody>
          <a:bodyPr/>
          <a:lstStyle/>
          <a:p>
            <a:fld id="{82DE5876-4AB8-1E4A-B895-B96C5EFBA3B4}" type="datetimeFigureOut">
              <a:rPr lang="en-US" smtClean="0"/>
              <a:pPr/>
              <a:t>6/24/2011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C32EE7-FD4F-404A-9BD8-A4C8DC517BA0}" type="slidenum">
              <a:rPr lang="en-US" smtClean="0"/>
              <a:pPr/>
              <a:t>‹#›</a:t>
            </a:fld>
            <a:endParaRPr lang="en-US"/>
          </a:p>
        </p:txBody>
      </p:sp>
      <p:sp>
        <p:nvSpPr>
          <p:cNvPr id="9" name="Title 1"/>
          <p:cNvSpPr>
            <a:spLocks noGrp="1"/>
          </p:cNvSpPr>
          <p:nvPr>
            <p:ph type="title"/>
          </p:nvPr>
        </p:nvSpPr>
        <p:spPr>
          <a:xfrm>
            <a:off x="914400" y="676512"/>
            <a:ext cx="7772400" cy="914400"/>
          </a:xfrm>
        </p:spPr>
        <p:txBody>
          <a:bodyPr/>
          <a:lstStyle/>
          <a:p>
            <a:r>
              <a:rPr kumimoji="0" lang="en-GB" dirty="0" smtClean="0"/>
              <a:t>Click to edit Master title style</a:t>
            </a:r>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GB" dirty="0" smtClean="0"/>
              <a:t>Click to edit Master title style</a:t>
            </a:r>
            <a:endParaRPr kumimoji="0" lang="en-US" dirty="0"/>
          </a:p>
        </p:txBody>
      </p:sp>
      <p:sp>
        <p:nvSpPr>
          <p:cNvPr id="3" name="Picture Placeholder 2"/>
          <p:cNvSpPr>
            <a:spLocks noGrp="1"/>
          </p:cNvSpPr>
          <p:nvPr>
            <p:ph type="pic" idx="1"/>
          </p:nvPr>
        </p:nvSpPr>
        <p:spPr>
          <a:xfrm>
            <a:off x="368032" y="1893781"/>
            <a:ext cx="8404259" cy="4574781"/>
          </a:xfrm>
          <a:noFill/>
          <a:effectLst>
            <a:outerShdw blurRad="50800" dist="76200" dir="2700000">
              <a:srgbClr val="000000">
                <a:alpha val="43000"/>
              </a:srgbClr>
            </a:outerShdw>
          </a:effectLst>
        </p:spPr>
        <p:txBody>
          <a:bodyPr/>
          <a:lstStyle>
            <a:lvl1pPr marL="0" indent="0">
              <a:buNone/>
              <a:defRPr sz="3200"/>
            </a:lvl1pPr>
          </a:lstStyle>
          <a:p>
            <a:r>
              <a:rPr kumimoji="0" lang="en-GB"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GB" dirty="0" smtClean="0"/>
              <a:t>Click to edit Master text styles</a:t>
            </a:r>
          </a:p>
        </p:txBody>
      </p:sp>
      <p:sp>
        <p:nvSpPr>
          <p:cNvPr id="5" name="Date Placeholder 4"/>
          <p:cNvSpPr>
            <a:spLocks noGrp="1"/>
          </p:cNvSpPr>
          <p:nvPr>
            <p:ph type="dt" sz="half" idx="10"/>
          </p:nvPr>
        </p:nvSpPr>
        <p:spPr>
          <a:xfrm>
            <a:off x="6477000" y="55499"/>
            <a:ext cx="2133600" cy="365125"/>
          </a:xfrm>
        </p:spPr>
        <p:txBody>
          <a:bodyPr/>
          <a:lstStyle/>
          <a:p>
            <a:fld id="{82DE5876-4AB8-1E4A-B895-B96C5EFBA3B4}" type="datetimeFigureOut">
              <a:rPr lang="en-US" smtClean="0"/>
              <a:pPr/>
              <a:t>6/24/2011</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50C32EE7-FD4F-404A-9BD8-A4C8DC517B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 name="Picture 7" descr="pptswirls.jpg"/>
          <p:cNvPicPr>
            <a:picLocks noChangeAspect="1"/>
          </p:cNvPicPr>
          <p:nvPr userDrawn="1"/>
        </p:nvPicPr>
        <p:blipFill>
          <a:blip r:embed="rId10"/>
          <a:stretch>
            <a:fillRect/>
          </a:stretch>
        </p:blipFill>
        <p:spPr>
          <a:xfrm>
            <a:off x="12159" y="0"/>
            <a:ext cx="9119681" cy="6858000"/>
          </a:xfrm>
          <a:prstGeom prst="rect">
            <a:avLst/>
          </a:prstGeom>
        </p:spPr>
      </p:pic>
      <p:sp>
        <p:nvSpPr>
          <p:cNvPr id="22" name="Title Placeholder 21"/>
          <p:cNvSpPr>
            <a:spLocks noGrp="1"/>
          </p:cNvSpPr>
          <p:nvPr>
            <p:ph type="title"/>
          </p:nvPr>
        </p:nvSpPr>
        <p:spPr>
          <a:xfrm>
            <a:off x="914400" y="676512"/>
            <a:ext cx="7772400" cy="914400"/>
          </a:xfrm>
          <a:prstGeom prst="rect">
            <a:avLst/>
          </a:prstGeom>
        </p:spPr>
        <p:txBody>
          <a:bodyPr vert="horz" anchor="t">
            <a:noAutofit/>
          </a:bodyPr>
          <a:lstStyle/>
          <a:p>
            <a:r>
              <a:rPr kumimoji="0" lang="en-GB" dirty="0" smtClean="0"/>
              <a:t>Click to edit Master title style</a:t>
            </a:r>
            <a:endParaRPr kumimoji="0"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GB" dirty="0" smtClean="0"/>
              <a:t>Click to edit Master text styles</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latin typeface="Myriad Pro"/>
              </a:defRPr>
            </a:lvl1pPr>
          </a:lstStyle>
          <a:p>
            <a:fld id="{82DE5876-4AB8-1E4A-B895-B96C5EFBA3B4}" type="datetimeFigureOut">
              <a:rPr lang="en-US" smtClean="0"/>
              <a:pPr/>
              <a:t>6/24/2011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latin typeface="Myriad Pro"/>
              </a:defRPr>
            </a:lvl1pPr>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latin typeface="Myriad Pro"/>
              </a:defRPr>
            </a:lvl1pPr>
          </a:lstStyle>
          <a:p>
            <a:fld id="{50C32EE7-FD4F-404A-9BD8-A4C8DC517BA0}"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Lst>
  <p:txStyles>
    <p:titleStyle>
      <a:lvl1pPr algn="l" rtl="0" eaLnBrk="1" latinLnBrk="0" hangingPunct="1">
        <a:spcBef>
          <a:spcPct val="0"/>
        </a:spcBef>
        <a:buNone/>
        <a:defRPr kumimoji="0" sz="4000" kern="1200" spc="-100" baseline="0">
          <a:solidFill>
            <a:schemeClr val="tx2">
              <a:satMod val="200000"/>
            </a:schemeClr>
          </a:solidFill>
          <a:latin typeface="Myriad Pro"/>
          <a:ea typeface="+mj-ea"/>
          <a:cs typeface="+mj-cs"/>
        </a:defRPr>
      </a:lvl1pPr>
    </p:titleStyle>
    <p:bodyStyle>
      <a:lvl1pPr marL="411480" indent="-342900" algn="l" rtl="0" eaLnBrk="1" latinLnBrk="0" hangingPunct="1">
        <a:spcBef>
          <a:spcPts val="700"/>
        </a:spcBef>
        <a:buClr>
          <a:schemeClr val="tx2">
            <a:lumMod val="75000"/>
          </a:schemeClr>
        </a:buClr>
        <a:buSzPct val="95000"/>
        <a:buFont typeface="Arial"/>
        <a:buChar char="•"/>
        <a:defRPr kumimoji="0" sz="3000" kern="1200">
          <a:solidFill>
            <a:schemeClr val="tx1"/>
          </a:solidFill>
          <a:latin typeface="Myriad Pro"/>
          <a:ea typeface="+mn-ea"/>
          <a:cs typeface="+mn-cs"/>
        </a:defRPr>
      </a:lvl1pPr>
      <a:lvl2pPr marL="740664" indent="-285750" algn="l" rtl="0" eaLnBrk="1" latinLnBrk="0" hangingPunct="1">
        <a:spcBef>
          <a:spcPct val="20000"/>
        </a:spcBef>
        <a:buClr>
          <a:schemeClr val="tx2">
            <a:lumMod val="75000"/>
          </a:schemeClr>
        </a:buClr>
        <a:buSzPct val="90000"/>
        <a:buFont typeface="Arial"/>
        <a:buChar char="•"/>
        <a:defRPr kumimoji="0" sz="2600" kern="1200">
          <a:solidFill>
            <a:schemeClr val="tx1"/>
          </a:solidFill>
          <a:latin typeface="Myriad Pro"/>
          <a:ea typeface="+mn-ea"/>
          <a:cs typeface="+mn-cs"/>
        </a:defRPr>
      </a:lvl2pPr>
      <a:lvl3pPr marL="996696" indent="-228600" algn="l" rtl="0" eaLnBrk="1" latinLnBrk="0" hangingPunct="1">
        <a:spcBef>
          <a:spcPct val="20000"/>
        </a:spcBef>
        <a:buClr>
          <a:schemeClr val="tx2">
            <a:lumMod val="75000"/>
          </a:schemeClr>
        </a:buClr>
        <a:buFont typeface="Arial"/>
        <a:buChar char="•"/>
        <a:defRPr kumimoji="0" sz="2400" kern="1200">
          <a:solidFill>
            <a:schemeClr val="tx1"/>
          </a:solidFill>
          <a:latin typeface="Myriad Pro"/>
          <a:ea typeface="+mn-ea"/>
          <a:cs typeface="+mn-cs"/>
        </a:defRPr>
      </a:lvl3pPr>
      <a:lvl4pPr marL="1261872" indent="-228600" algn="l" rtl="0" eaLnBrk="1" latinLnBrk="0" hangingPunct="1">
        <a:spcBef>
          <a:spcPct val="20000"/>
        </a:spcBef>
        <a:buClr>
          <a:schemeClr val="tx2">
            <a:lumMod val="75000"/>
          </a:schemeClr>
        </a:buClr>
        <a:buFont typeface="Arial"/>
        <a:buChar char="•"/>
        <a:defRPr kumimoji="0" sz="2200" kern="1200">
          <a:solidFill>
            <a:schemeClr val="tx1"/>
          </a:solidFill>
          <a:latin typeface="Myriad Pro"/>
          <a:ea typeface="+mn-ea"/>
          <a:cs typeface="+mn-cs"/>
        </a:defRPr>
      </a:lvl4pPr>
      <a:lvl5pPr marL="1481328" indent="-210312" algn="l" rtl="0" eaLnBrk="1" latinLnBrk="0" hangingPunct="1">
        <a:spcBef>
          <a:spcPct val="20000"/>
        </a:spcBef>
        <a:buClr>
          <a:schemeClr val="tx2">
            <a:lumMod val="75000"/>
          </a:schemeClr>
        </a:buClr>
        <a:buFont typeface="Arial"/>
        <a:buChar char="•"/>
        <a:defRPr kumimoji="0" sz="2000" kern="1200">
          <a:solidFill>
            <a:schemeClr val="tx1"/>
          </a:solidFill>
          <a:latin typeface="Myriad Pro"/>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8 HLEG S|B pp 1-40_15.9.10_Page_01_Image_0001.jpg"/>
          <p:cNvPicPr>
            <a:picLocks noChangeAspect="1"/>
          </p:cNvPicPr>
          <p:nvPr/>
        </p:nvPicPr>
        <p:blipFill>
          <a:blip r:embed="rId2">
            <a:alphaModFix/>
          </a:blip>
          <a:srcRect t="12144" b="26491"/>
          <a:stretch>
            <a:fillRect/>
          </a:stretch>
        </p:blipFill>
        <p:spPr>
          <a:xfrm>
            <a:off x="0" y="13483"/>
            <a:ext cx="9144000" cy="5611327"/>
          </a:xfrm>
          <a:prstGeom prst="rect">
            <a:avLst/>
          </a:prstGeom>
        </p:spPr>
      </p:pic>
      <p:sp>
        <p:nvSpPr>
          <p:cNvPr id="2" name="Title 1"/>
          <p:cNvSpPr>
            <a:spLocks noGrp="1"/>
          </p:cNvSpPr>
          <p:nvPr>
            <p:ph type="ctrTitle"/>
          </p:nvPr>
        </p:nvSpPr>
        <p:spPr>
          <a:xfrm>
            <a:off x="839972" y="1759130"/>
            <a:ext cx="7772400" cy="2735786"/>
          </a:xfrm>
        </p:spPr>
        <p:txBody>
          <a:bodyPr/>
          <a:lstStyle/>
          <a:p>
            <a:pPr algn="ctr"/>
            <a:r>
              <a:rPr lang="en-US" dirty="0" smtClean="0">
                <a:solidFill>
                  <a:srgbClr val="FF0000"/>
                </a:solidFill>
              </a:rPr>
              <a:t>Riding the wave</a:t>
            </a:r>
            <a:br>
              <a:rPr lang="en-US" dirty="0" smtClean="0">
                <a:solidFill>
                  <a:srgbClr val="FF0000"/>
                </a:solidFill>
              </a:rPr>
            </a:br>
            <a:r>
              <a:rPr lang="en-US" dirty="0" smtClean="0">
                <a:solidFill>
                  <a:srgbClr val="FF0000"/>
                </a:solidFill>
              </a:rPr>
              <a:t/>
            </a:r>
            <a:br>
              <a:rPr lang="en-US" dirty="0" smtClean="0">
                <a:solidFill>
                  <a:srgbClr val="FF0000"/>
                </a:solidFill>
              </a:rPr>
            </a:br>
            <a:r>
              <a:rPr lang="en-US" sz="2800" dirty="0" smtClean="0">
                <a:solidFill>
                  <a:srgbClr val="FF0000"/>
                </a:solidFill>
              </a:rPr>
              <a:t>After the EU </a:t>
            </a:r>
            <a:r>
              <a:rPr lang="en-US" sz="2800" dirty="0" err="1" smtClean="0">
                <a:solidFill>
                  <a:srgbClr val="FF0000"/>
                </a:solidFill>
              </a:rPr>
              <a:t>HLEG</a:t>
            </a:r>
            <a:r>
              <a:rPr lang="en-US" sz="2800" dirty="0" smtClean="0">
                <a:solidFill>
                  <a:srgbClr val="FF0000"/>
                </a:solidFill>
              </a:rPr>
              <a:t> Report</a:t>
            </a:r>
            <a:br>
              <a:rPr lang="en-US" sz="2800" dirty="0" smtClean="0">
                <a:solidFill>
                  <a:srgbClr val="FF0000"/>
                </a:solidFill>
              </a:rPr>
            </a:br>
            <a:r>
              <a:rPr lang="en-US" sz="2800" dirty="0" smtClean="0">
                <a:solidFill>
                  <a:srgbClr val="FF0000"/>
                </a:solidFill>
              </a:rPr>
              <a:t>Vision </a:t>
            </a:r>
            <a:r>
              <a:rPr lang="en-US" sz="2800" dirty="0" smtClean="0">
                <a:solidFill>
                  <a:srgbClr val="FF0000"/>
                </a:solidFill>
              </a:rPr>
              <a:t>(and Reality) about </a:t>
            </a:r>
            <a:r>
              <a:rPr lang="en-US" sz="2800" dirty="0" smtClean="0">
                <a:solidFill>
                  <a:srgbClr val="FF0000"/>
                </a:solidFill>
              </a:rPr>
              <a:t>accessing Research Data</a:t>
            </a:r>
            <a:endParaRPr lang="en-US" sz="2800" dirty="0">
              <a:solidFill>
                <a:srgbClr val="FF0000"/>
              </a:solidFill>
            </a:endParaRPr>
          </a:p>
        </p:txBody>
      </p:sp>
      <p:sp>
        <p:nvSpPr>
          <p:cNvPr id="3" name="Subtitle 2"/>
          <p:cNvSpPr>
            <a:spLocks noGrp="1"/>
          </p:cNvSpPr>
          <p:nvPr>
            <p:ph type="subTitle" idx="1"/>
          </p:nvPr>
        </p:nvSpPr>
        <p:spPr>
          <a:xfrm>
            <a:off x="914400" y="5741356"/>
            <a:ext cx="7772400" cy="1021644"/>
          </a:xfrm>
        </p:spPr>
        <p:txBody>
          <a:bodyPr>
            <a:noAutofit/>
          </a:bodyPr>
          <a:lstStyle/>
          <a:p>
            <a:pPr lvl="0" algn="r">
              <a:defRPr/>
            </a:pPr>
            <a:r>
              <a:rPr lang="en-US" sz="1800" dirty="0" smtClean="0"/>
              <a:t>Peter </a:t>
            </a:r>
            <a:r>
              <a:rPr lang="en-US" sz="1800" dirty="0" smtClean="0"/>
              <a:t>Wittenburg, (</a:t>
            </a:r>
            <a:r>
              <a:rPr lang="en-US" sz="1800" dirty="0" err="1" smtClean="0"/>
              <a:t>Krister</a:t>
            </a:r>
            <a:r>
              <a:rPr lang="en-US" sz="1800" dirty="0" smtClean="0"/>
              <a:t> Linden)</a:t>
            </a:r>
            <a:endParaRPr lang="en-US" sz="1800" dirty="0" smtClean="0"/>
          </a:p>
          <a:p>
            <a:pPr lvl="0" algn="r">
              <a:defRPr/>
            </a:pPr>
            <a:r>
              <a:rPr lang="en-US" sz="1800" dirty="0" smtClean="0"/>
              <a:t>The Language Archive - Max Planck Institute for Psycholinguistics </a:t>
            </a:r>
          </a:p>
          <a:p>
            <a:pPr lvl="0" algn="r">
              <a:defRPr/>
            </a:pPr>
            <a:r>
              <a:rPr lang="en-US" sz="1800" dirty="0" smtClean="0"/>
              <a:t>Nijmegen, The Netherlands</a:t>
            </a:r>
          </a:p>
        </p:txBody>
      </p:sp>
      <p:pic>
        <p:nvPicPr>
          <p:cNvPr id="6" name="Bild 8" descr="TLA02.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006" y="5296591"/>
            <a:ext cx="1497095" cy="147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dirty="0" smtClean="0"/>
              <a:t> The Research Data World</a:t>
            </a:r>
          </a:p>
          <a:p>
            <a:pPr>
              <a:buFont typeface="Wingdings" pitchFamily="2" charset="2"/>
              <a:buChar char="q"/>
            </a:pPr>
            <a:r>
              <a:rPr lang="en-US" b="1" dirty="0" smtClean="0">
                <a:solidFill>
                  <a:srgbClr val="FF0000"/>
                </a:solidFill>
              </a:rPr>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dirty="0" smtClean="0"/>
              <a:t> Other Relevant Aspects</a:t>
            </a:r>
          </a:p>
          <a:p>
            <a:pPr>
              <a:buFont typeface="Wingdings" pitchFamily="2" charset="2"/>
              <a:buChar char="q"/>
            </a:pPr>
            <a:r>
              <a:rPr lang="en-US" dirty="0"/>
              <a:t> </a:t>
            </a:r>
            <a:r>
              <a:rPr lang="en-US" dirty="0" smtClean="0"/>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31194995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Opportunities and Challenges</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Box 3"/>
          <p:cNvSpPr txBox="1"/>
          <p:nvPr/>
        </p:nvSpPr>
        <p:spPr>
          <a:xfrm>
            <a:off x="496888" y="1116013"/>
            <a:ext cx="8683625" cy="5078412"/>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400" dirty="0">
                <a:latin typeface="Myriad Pro" pitchFamily="34" charset="0"/>
              </a:rPr>
              <a:t>virtual integration</a:t>
            </a: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integrating</a:t>
            </a:r>
            <a:r>
              <a:rPr lang="en-US" sz="2000" dirty="0">
                <a:latin typeface="Myriad Pro" pitchFamily="34" charset="0"/>
              </a:rPr>
              <a:t> </a:t>
            </a:r>
            <a:r>
              <a:rPr lang="en-US" sz="2000" dirty="0">
                <a:solidFill>
                  <a:srgbClr val="FF0000"/>
                </a:solidFill>
                <a:latin typeface="Myriad Pro" pitchFamily="34" charset="0"/>
              </a:rPr>
              <a:t>large data </a:t>
            </a:r>
            <a:r>
              <a:rPr lang="en-US" sz="2000" dirty="0">
                <a:latin typeface="Myriad Pro" pitchFamily="34" charset="0"/>
              </a:rPr>
              <a:t>sets across disciplines and countries to</a:t>
            </a:r>
          </a:p>
          <a:p>
            <a:pPr lvl="1" fontAlgn="auto">
              <a:spcBef>
                <a:spcPts val="0"/>
              </a:spcBef>
              <a:spcAft>
                <a:spcPts val="0"/>
              </a:spcAft>
              <a:defRPr/>
            </a:pPr>
            <a:r>
              <a:rPr lang="en-US" sz="2000" dirty="0">
                <a:latin typeface="Myriad Pro" pitchFamily="34" charset="0"/>
              </a:rPr>
              <a:t>	create new insights</a:t>
            </a:r>
          </a:p>
          <a:p>
            <a:pPr marL="742950" lvl="1" indent="-285750" fontAlgn="auto">
              <a:spcBef>
                <a:spcPts val="0"/>
              </a:spcBef>
              <a:spcAft>
                <a:spcPts val="0"/>
              </a:spcAft>
              <a:buFont typeface="Arial" pitchFamily="34" charset="0"/>
              <a:buChar char="•"/>
              <a:defRPr/>
            </a:pPr>
            <a:r>
              <a:rPr lang="en-US" sz="2000" dirty="0">
                <a:latin typeface="Myriad Pro" pitchFamily="34" charset="0"/>
              </a:rPr>
              <a:t>recombining data to </a:t>
            </a:r>
            <a:r>
              <a:rPr lang="en-US" sz="2000" dirty="0">
                <a:solidFill>
                  <a:srgbClr val="FF0000"/>
                </a:solidFill>
                <a:latin typeface="Myriad Pro" pitchFamily="34" charset="0"/>
              </a:rPr>
              <a:t>virtual collections </a:t>
            </a:r>
            <a:r>
              <a:rPr lang="en-US" sz="2000" dirty="0">
                <a:latin typeface="Myriad Pro" pitchFamily="34" charset="0"/>
              </a:rPr>
              <a:t>from different perspectives </a:t>
            </a:r>
          </a:p>
          <a:p>
            <a:pPr marL="742950" lvl="1" indent="-285750" fontAlgn="auto">
              <a:spcBef>
                <a:spcPts val="0"/>
              </a:spcBef>
              <a:spcAft>
                <a:spcPts val="0"/>
              </a:spcAft>
              <a:buFont typeface="Arial" pitchFamily="34" charset="0"/>
              <a:buChar char="•"/>
              <a:defRPr/>
            </a:pPr>
            <a:r>
              <a:rPr lang="en-US" sz="2000" dirty="0">
                <a:latin typeface="Myriad Pro" pitchFamily="34" charset="0"/>
              </a:rPr>
              <a:t>sufficient data as basis for </a:t>
            </a:r>
            <a:r>
              <a:rPr lang="en-US" sz="2000" dirty="0">
                <a:solidFill>
                  <a:srgbClr val="FF0000"/>
                </a:solidFill>
                <a:latin typeface="Myriad Pro" pitchFamily="34" charset="0"/>
              </a:rPr>
              <a:t>holistic modeling </a:t>
            </a:r>
            <a:r>
              <a:rPr lang="en-US" sz="2000" dirty="0">
                <a:latin typeface="Myriad Pro" pitchFamily="34" charset="0"/>
              </a:rPr>
              <a:t>and understanding </a:t>
            </a: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data intensive science</a:t>
            </a:r>
            <a:r>
              <a:rPr lang="en-US" sz="2000" dirty="0">
                <a:latin typeface="Myriad Pro" pitchFamily="34" charset="0"/>
              </a:rPr>
              <a:t>: find correlations and draw inferences not </a:t>
            </a:r>
          </a:p>
          <a:p>
            <a:pPr lvl="1" fontAlgn="auto">
              <a:spcBef>
                <a:spcPts val="0"/>
              </a:spcBef>
              <a:spcAft>
                <a:spcPts val="0"/>
              </a:spcAft>
              <a:defRPr/>
            </a:pPr>
            <a:r>
              <a:rPr lang="en-US" sz="2000" dirty="0">
                <a:latin typeface="Myriad Pro" pitchFamily="34" charset="0"/>
              </a:rPr>
              <a:t>	constraint by pre-assumptions - huge amounts of data not used</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tackling the </a:t>
            </a:r>
            <a:r>
              <a:rPr lang="en-US" sz="2400" dirty="0">
                <a:solidFill>
                  <a:srgbClr val="FF0000"/>
                </a:solidFill>
                <a:latin typeface="Myriad Pro" pitchFamily="34" charset="0"/>
              </a:rPr>
              <a:t>grand challenges </a:t>
            </a:r>
            <a:r>
              <a:rPr lang="en-US" sz="2400" dirty="0">
                <a:latin typeface="Myriad Pro" pitchFamily="34" charset="0"/>
              </a:rPr>
              <a:t>resulting from human activities</a:t>
            </a:r>
          </a:p>
          <a:p>
            <a:pPr marL="742950" lvl="1" indent="-285750" fontAlgn="auto">
              <a:spcBef>
                <a:spcPts val="0"/>
              </a:spcBef>
              <a:spcAft>
                <a:spcPts val="0"/>
              </a:spcAft>
              <a:buFont typeface="Arial" pitchFamily="34" charset="0"/>
              <a:buChar char="•"/>
              <a:defRPr/>
            </a:pPr>
            <a:r>
              <a:rPr lang="en-US" sz="2000" dirty="0">
                <a:latin typeface="Myriad Pro" pitchFamily="34" charset="0"/>
              </a:rPr>
              <a:t>climate change, sustainable energy, stability health, etc. </a:t>
            </a: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stability of our societies and minds </a:t>
            </a:r>
            <a:r>
              <a:rPr lang="en-US" sz="2000" dirty="0">
                <a:latin typeface="Myriad Pro" pitchFamily="34" charset="0"/>
              </a:rPr>
              <a:t>given the innovation, changes, </a:t>
            </a:r>
          </a:p>
          <a:p>
            <a:pPr lvl="1" fontAlgn="auto">
              <a:spcBef>
                <a:spcPts val="0"/>
              </a:spcBef>
              <a:spcAft>
                <a:spcPts val="0"/>
              </a:spcAft>
              <a:defRPr/>
            </a:pPr>
            <a:r>
              <a:rPr lang="en-US" sz="2000" dirty="0">
                <a:latin typeface="Myriad Pro" pitchFamily="34" charset="0"/>
              </a:rPr>
              <a:t>	globalization and migration</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facilitating the many “</a:t>
            </a:r>
            <a:r>
              <a:rPr lang="en-US" sz="2400" dirty="0">
                <a:solidFill>
                  <a:srgbClr val="FF0000"/>
                </a:solidFill>
                <a:latin typeface="Myriad Pro" pitchFamily="34" charset="0"/>
              </a:rPr>
              <a:t>small research questions</a:t>
            </a:r>
            <a:r>
              <a:rPr lang="en-US" sz="2400" dirty="0">
                <a:latin typeface="Myriad Pro" pitchFamily="34" charset="0"/>
              </a:rPr>
              <a:t>” driven by </a:t>
            </a:r>
          </a:p>
          <a:p>
            <a:pPr fontAlgn="auto">
              <a:spcBef>
                <a:spcPts val="0"/>
              </a:spcBef>
              <a:spcAft>
                <a:spcPts val="0"/>
              </a:spcAft>
              <a:defRPr/>
            </a:pPr>
            <a:r>
              <a:rPr lang="en-US" sz="2400" dirty="0">
                <a:latin typeface="Myriad Pro" pitchFamily="34" charset="0"/>
              </a:rPr>
              <a:t>	scientific curiosity</a:t>
            </a:r>
          </a:p>
          <a:p>
            <a:pPr marL="285750"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relieve researchers from </a:t>
            </a:r>
            <a:r>
              <a:rPr lang="en-US" sz="2400" dirty="0">
                <a:solidFill>
                  <a:srgbClr val="FF0000"/>
                </a:solidFill>
                <a:latin typeface="Myriad Pro" pitchFamily="34" charset="0"/>
              </a:rPr>
              <a:t>data management and </a:t>
            </a:r>
            <a:r>
              <a:rPr lang="en-US" sz="2400" dirty="0" err="1">
                <a:solidFill>
                  <a:srgbClr val="FF0000"/>
                </a:solidFill>
                <a:latin typeface="Myriad Pro" pitchFamily="34" charset="0"/>
              </a:rPr>
              <a:t>curation</a:t>
            </a:r>
            <a:r>
              <a:rPr lang="en-US" sz="2400" dirty="0">
                <a:solidFill>
                  <a:srgbClr val="FF0000"/>
                </a:solidFill>
                <a:latin typeface="Myriad Pro" pitchFamily="34" charset="0"/>
              </a:rPr>
              <a:t> </a:t>
            </a:r>
            <a:r>
              <a:rPr lang="en-US" sz="2400" dirty="0">
                <a:latin typeface="Myriad Pro" pitchFamily="34" charset="0"/>
              </a:rPr>
              <a:t>efforts</a:t>
            </a:r>
          </a:p>
        </p:txBody>
      </p:sp>
    </p:spTree>
    <p:extLst>
      <p:ext uri="{BB962C8B-B14F-4D97-AF65-F5344CB8AC3E}">
        <p14:creationId xmlns:p14="http://schemas.microsoft.com/office/powerpoint/2010/main" val="416942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Opportunities and Challenges</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Box 3"/>
          <p:cNvSpPr txBox="1"/>
          <p:nvPr/>
        </p:nvSpPr>
        <p:spPr>
          <a:xfrm>
            <a:off x="496888" y="1116013"/>
            <a:ext cx="8369300" cy="3662362"/>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400" dirty="0">
                <a:latin typeface="Myriad Pro" pitchFamily="34" charset="0"/>
              </a:rPr>
              <a:t>however there are quite some hurdles to overcome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a:t>
            </a:r>
            <a:r>
              <a:rPr lang="en-US" sz="2000" dirty="0">
                <a:solidFill>
                  <a:srgbClr val="FF0000"/>
                </a:solidFill>
                <a:latin typeface="Myriad Pro" pitchFamily="34" charset="0"/>
              </a:rPr>
              <a:t>change culture </a:t>
            </a:r>
            <a:r>
              <a:rPr lang="en-US" sz="2000" dirty="0">
                <a:latin typeface="Myriad Pro" pitchFamily="34" charset="0"/>
              </a:rPr>
              <a:t>and researchers minds to deposit data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establish </a:t>
            </a:r>
            <a:r>
              <a:rPr lang="en-US" sz="2000" dirty="0">
                <a:solidFill>
                  <a:srgbClr val="FF0000"/>
                </a:solidFill>
                <a:latin typeface="Myriad Pro" pitchFamily="34" charset="0"/>
              </a:rPr>
              <a:t>trust</a:t>
            </a:r>
            <a:r>
              <a:rPr lang="en-US" sz="2000" dirty="0">
                <a:latin typeface="Myriad Pro" pitchFamily="34" charset="0"/>
              </a:rPr>
              <a:t> at depositor’s and user’s side </a:t>
            </a:r>
          </a:p>
          <a:p>
            <a:pPr marL="742950" lvl="1" indent="-285750" fontAlgn="auto">
              <a:spcBef>
                <a:spcPts val="0"/>
              </a:spcBef>
              <a:spcAft>
                <a:spcPts val="0"/>
              </a:spcAft>
              <a:buFont typeface="Arial" pitchFamily="34" charset="0"/>
              <a:buChar char="•"/>
              <a:defRPr/>
            </a:pPr>
            <a:r>
              <a:rPr lang="en-US" sz="2000" dirty="0">
                <a:latin typeface="Myriad Pro" pitchFamily="34" charset="0"/>
              </a:rPr>
              <a:t>trust has to do with </a:t>
            </a:r>
            <a:r>
              <a:rPr lang="en-US" sz="2000" dirty="0">
                <a:solidFill>
                  <a:srgbClr val="FF0000"/>
                </a:solidFill>
                <a:latin typeface="Myriad Pro" pitchFamily="34" charset="0"/>
              </a:rPr>
              <a:t>data quality, integrity and authenticity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convey </a:t>
            </a:r>
            <a:r>
              <a:rPr lang="en-US" sz="2000" dirty="0">
                <a:solidFill>
                  <a:srgbClr val="FF0000"/>
                </a:solidFill>
                <a:latin typeface="Myriad Pro" pitchFamily="34" charset="0"/>
              </a:rPr>
              <a:t>context and provenance </a:t>
            </a:r>
            <a:r>
              <a:rPr lang="en-US" sz="2000" dirty="0">
                <a:latin typeface="Myriad Pro" pitchFamily="34" charset="0"/>
              </a:rPr>
              <a:t>to allow users to understand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a:t>
            </a:r>
            <a:r>
              <a:rPr lang="en-US" sz="2000" dirty="0">
                <a:solidFill>
                  <a:srgbClr val="FF0000"/>
                </a:solidFill>
                <a:latin typeface="Myriad Pro" pitchFamily="34" charset="0"/>
              </a:rPr>
              <a:t>new responsibilities </a:t>
            </a:r>
            <a:r>
              <a:rPr lang="en-US" sz="2000" dirty="0">
                <a:latin typeface="Myriad Pro" pitchFamily="34" charset="0"/>
              </a:rPr>
              <a:t>and </a:t>
            </a:r>
            <a:r>
              <a:rPr lang="en-US" sz="2000" dirty="0">
                <a:solidFill>
                  <a:srgbClr val="FF0000"/>
                </a:solidFill>
                <a:latin typeface="Myriad Pro" pitchFamily="34" charset="0"/>
              </a:rPr>
              <a:t>new mechanisms </a:t>
            </a:r>
            <a:r>
              <a:rPr lang="en-US" sz="2000" dirty="0">
                <a:latin typeface="Myriad Pro" pitchFamily="34" charset="0"/>
              </a:rPr>
              <a:t>to solve</a:t>
            </a:r>
          </a:p>
          <a:p>
            <a:pPr lvl="1" fontAlgn="auto">
              <a:spcBef>
                <a:spcPts val="0"/>
              </a:spcBef>
              <a:spcAft>
                <a:spcPts val="0"/>
              </a:spcAft>
              <a:defRPr/>
            </a:pPr>
            <a:r>
              <a:rPr lang="en-US" sz="2000" dirty="0">
                <a:latin typeface="Myriad Pro" pitchFamily="34" charset="0"/>
              </a:rPr>
              <a:t>	data </a:t>
            </a:r>
            <a:r>
              <a:rPr lang="en-US" sz="2000" dirty="0" err="1">
                <a:latin typeface="Myriad Pro" pitchFamily="34" charset="0"/>
              </a:rPr>
              <a:t>curation</a:t>
            </a:r>
            <a:r>
              <a:rPr lang="en-US" sz="2000" dirty="0">
                <a:latin typeface="Myriad Pro" pitchFamily="34" charset="0"/>
              </a:rPr>
              <a:t>, preservation, organization and granting access</a:t>
            </a:r>
          </a:p>
          <a:p>
            <a:pPr lvl="1" fontAlgn="auto">
              <a:spcBef>
                <a:spcPts val="0"/>
              </a:spcBef>
              <a:spcAft>
                <a:spcPts val="0"/>
              </a:spcAft>
              <a:defRPr/>
            </a:pPr>
            <a:r>
              <a:rPr lang="en-US" sz="2000" dirty="0">
                <a:latin typeface="Myriad Pro" pitchFamily="34" charset="0"/>
              </a:rPr>
              <a:t>	without ignoring security and ownership principles </a:t>
            </a:r>
          </a:p>
          <a:p>
            <a:pPr marL="742950" lvl="1" indent="-285750" fontAlgn="auto">
              <a:spcBef>
                <a:spcPts val="0"/>
              </a:spcBef>
              <a:spcAft>
                <a:spcPts val="0"/>
              </a:spcAft>
              <a:buFont typeface="Arial" pitchFamily="34" charset="0"/>
              <a:buChar char="•"/>
              <a:defRPr/>
            </a:pPr>
            <a:endParaRPr lang="en-US" sz="2000" dirty="0">
              <a:latin typeface="Myriad Pro" pitchFamily="34" charset="0"/>
            </a:endParaRPr>
          </a:p>
          <a:p>
            <a:pPr marL="742950" lvl="1" indent="-285750" fontAlgn="auto">
              <a:spcBef>
                <a:spcPts val="0"/>
              </a:spcBef>
              <a:spcAft>
                <a:spcPts val="0"/>
              </a:spcAft>
              <a:buFont typeface="Arial" pitchFamily="34" charset="0"/>
              <a:buChar char="•"/>
              <a:defRPr/>
            </a:pPr>
            <a:r>
              <a:rPr lang="en-US" sz="2000" dirty="0">
                <a:latin typeface="Myriad Pro" pitchFamily="34" charset="0"/>
              </a:rPr>
              <a:t>need </a:t>
            </a:r>
            <a:r>
              <a:rPr lang="en-US" sz="2000" dirty="0">
                <a:solidFill>
                  <a:srgbClr val="FF0000"/>
                </a:solidFill>
                <a:latin typeface="Myriad Pro" pitchFamily="34" charset="0"/>
              </a:rPr>
              <a:t>incentives</a:t>
            </a:r>
            <a:r>
              <a:rPr lang="en-US" sz="2000" dirty="0">
                <a:latin typeface="Myriad Pro" pitchFamily="34" charset="0"/>
              </a:rPr>
              <a:t> for researchers to deposit in proper quality so that</a:t>
            </a:r>
          </a:p>
          <a:p>
            <a:pPr lvl="1" fontAlgn="auto">
              <a:spcBef>
                <a:spcPts val="0"/>
              </a:spcBef>
              <a:spcAft>
                <a:spcPts val="0"/>
              </a:spcAft>
              <a:defRPr/>
            </a:pPr>
            <a:r>
              <a:rPr lang="en-US" sz="2000" dirty="0">
                <a:latin typeface="Myriad Pro" pitchFamily="34" charset="0"/>
              </a:rPr>
              <a:t>	data publication helps in career and reputation building </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p:txBody>
      </p:sp>
    </p:spTree>
    <p:extLst>
      <p:ext uri="{BB962C8B-B14F-4D97-AF65-F5344CB8AC3E}">
        <p14:creationId xmlns:p14="http://schemas.microsoft.com/office/powerpoint/2010/main" val="399739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dirty="0" smtClean="0"/>
              <a:t> The Research Data World</a:t>
            </a:r>
          </a:p>
          <a:p>
            <a:pPr>
              <a:buFont typeface="Wingdings" pitchFamily="2" charset="2"/>
              <a:buChar char="q"/>
            </a:pPr>
            <a:r>
              <a:rPr lang="en-US" dirty="0" smtClean="0"/>
              <a:t> Opportunities and Challenges</a:t>
            </a:r>
          </a:p>
          <a:p>
            <a:pPr>
              <a:buFont typeface="Wingdings" pitchFamily="2" charset="2"/>
              <a:buChar char="q"/>
            </a:pPr>
            <a:r>
              <a:rPr lang="en-US" b="1" dirty="0" smtClean="0">
                <a:solidFill>
                  <a:srgbClr val="FF0000"/>
                </a:solidFill>
              </a:rPr>
              <a:t> Collaborative Data Infrastructure</a:t>
            </a:r>
          </a:p>
          <a:p>
            <a:pPr>
              <a:buFont typeface="Wingdings" pitchFamily="2" charset="2"/>
              <a:buChar char="q"/>
            </a:pPr>
            <a:r>
              <a:rPr lang="en-US" dirty="0" smtClean="0"/>
              <a:t> Other Relevant Aspects</a:t>
            </a:r>
          </a:p>
          <a:p>
            <a:pPr>
              <a:buFont typeface="Wingdings" pitchFamily="2" charset="2"/>
              <a:buChar char="q"/>
            </a:pPr>
            <a:r>
              <a:rPr lang="en-US" dirty="0"/>
              <a:t> </a:t>
            </a:r>
            <a:r>
              <a:rPr lang="en-US" dirty="0" smtClean="0"/>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24375123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Collaborative Data Infrastructure</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pic>
        <p:nvPicPr>
          <p:cNvPr id="4" name="Picture 3" descr="EU Report 2010_charts2 copy.jpg"/>
          <p:cNvPicPr>
            <a:picLocks noChangeAspect="1"/>
          </p:cNvPicPr>
          <p:nvPr/>
        </p:nvPicPr>
        <p:blipFill>
          <a:blip r:embed="rId2"/>
          <a:srcRect l="-499" t="53744" r="1203" b="46"/>
          <a:stretch>
            <a:fillRect/>
          </a:stretch>
        </p:blipFill>
        <p:spPr>
          <a:xfrm>
            <a:off x="340242" y="2535138"/>
            <a:ext cx="6074272" cy="4210517"/>
          </a:xfrm>
          <a:prstGeom prst="rect">
            <a:avLst/>
          </a:prstGeom>
          <a:noFill/>
          <a:effectLst>
            <a:outerShdw blurRad="50800" dist="76200" dir="2700000">
              <a:srgbClr val="000000">
                <a:alpha val="43000"/>
              </a:srgbClr>
            </a:outerShdw>
          </a:effectLst>
        </p:spPr>
      </p:pic>
      <p:sp>
        <p:nvSpPr>
          <p:cNvPr id="2" name="Line Callout 1 (Accent Bar) 1"/>
          <p:cNvSpPr/>
          <p:nvPr/>
        </p:nvSpPr>
        <p:spPr>
          <a:xfrm>
            <a:off x="6634715" y="2541178"/>
            <a:ext cx="2339163" cy="1084521"/>
          </a:xfrm>
          <a:prstGeom prst="accentCallout1">
            <a:avLst>
              <a:gd name="adj1" fmla="val 18750"/>
              <a:gd name="adj2" fmla="val -8333"/>
              <a:gd name="adj3" fmla="val 87990"/>
              <a:gd name="adj4" fmla="val -11450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rPr>
              <a:t>so many researchers from different disciplines and with different interests</a:t>
            </a:r>
            <a:endParaRPr lang="en-US" sz="1600" dirty="0">
              <a:solidFill>
                <a:schemeClr val="bg1"/>
              </a:solidFill>
            </a:endParaRPr>
          </a:p>
        </p:txBody>
      </p:sp>
      <p:sp>
        <p:nvSpPr>
          <p:cNvPr id="6" name="Line Callout 1 (Accent Bar) 5"/>
          <p:cNvSpPr/>
          <p:nvPr/>
        </p:nvSpPr>
        <p:spPr>
          <a:xfrm>
            <a:off x="6639162" y="3682045"/>
            <a:ext cx="2339163" cy="1281842"/>
          </a:xfrm>
          <a:prstGeom prst="accentCallout1">
            <a:avLst>
              <a:gd name="adj1" fmla="val 18750"/>
              <a:gd name="adj2" fmla="val -8333"/>
              <a:gd name="adj3" fmla="val 73671"/>
              <a:gd name="adj4" fmla="val -11445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rPr>
              <a:t>need experts close to the communities knowing the methods, traditions and cultures</a:t>
            </a:r>
          </a:p>
          <a:p>
            <a:pPr algn="ctr"/>
            <a:r>
              <a:rPr lang="en-US" sz="1600" dirty="0" smtClean="0">
                <a:solidFill>
                  <a:schemeClr val="bg1"/>
                </a:solidFill>
              </a:rPr>
              <a:t>(research infrastructures)</a:t>
            </a:r>
            <a:endParaRPr lang="en-US" sz="1600" dirty="0">
              <a:solidFill>
                <a:schemeClr val="bg1"/>
              </a:solidFill>
            </a:endParaRPr>
          </a:p>
        </p:txBody>
      </p:sp>
      <p:sp>
        <p:nvSpPr>
          <p:cNvPr id="7" name="Line Callout 1 (Accent Bar) 6"/>
          <p:cNvSpPr/>
          <p:nvPr/>
        </p:nvSpPr>
        <p:spPr>
          <a:xfrm>
            <a:off x="6634714" y="5038363"/>
            <a:ext cx="2339163" cy="828051"/>
          </a:xfrm>
          <a:prstGeom prst="accentCallout1">
            <a:avLst>
              <a:gd name="adj1" fmla="val 18750"/>
              <a:gd name="adj2" fmla="val -8333"/>
              <a:gd name="adj3" fmla="val 95907"/>
              <a:gd name="adj4" fmla="val -11122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rPr>
              <a:t>need a layer to take care about all common, cross-discipline services</a:t>
            </a:r>
            <a:endParaRPr lang="en-US" sz="1600" dirty="0">
              <a:solidFill>
                <a:schemeClr val="bg1"/>
              </a:solidFill>
            </a:endParaRPr>
          </a:p>
        </p:txBody>
      </p:sp>
      <p:sp>
        <p:nvSpPr>
          <p:cNvPr id="5" name="Oval 4"/>
          <p:cNvSpPr/>
          <p:nvPr/>
        </p:nvSpPr>
        <p:spPr>
          <a:xfrm>
            <a:off x="1674420" y="4640396"/>
            <a:ext cx="2446317" cy="1511022"/>
          </a:xfrm>
          <a:prstGeom prst="ellipse">
            <a:avLst/>
          </a:prstGeom>
          <a:noFill/>
          <a:ln>
            <a:solidFill>
              <a:srgbClr val="C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 name="Line Callout 1 (Accent Bar) 8"/>
          <p:cNvSpPr/>
          <p:nvPr/>
        </p:nvSpPr>
        <p:spPr>
          <a:xfrm>
            <a:off x="6639162" y="5927503"/>
            <a:ext cx="2339163" cy="828051"/>
          </a:xfrm>
          <a:prstGeom prst="accentCallout1">
            <a:avLst>
              <a:gd name="adj1" fmla="val 18750"/>
              <a:gd name="adj2" fmla="val -8333"/>
              <a:gd name="adj3" fmla="val -53242"/>
              <a:gd name="adj4" fmla="val -106652"/>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smtClean="0">
                <a:solidFill>
                  <a:schemeClr val="bg1"/>
                </a:solidFill>
              </a:rPr>
              <a:t>are faced with large heterogeneity</a:t>
            </a:r>
          </a:p>
          <a:p>
            <a:pPr algn="ctr"/>
            <a:r>
              <a:rPr lang="en-US" sz="1600" dirty="0" smtClean="0">
                <a:solidFill>
                  <a:schemeClr val="bg1"/>
                </a:solidFill>
              </a:rPr>
              <a:t>need an architecture </a:t>
            </a:r>
            <a:endParaRPr lang="en-US" sz="1600" dirty="0">
              <a:solidFill>
                <a:schemeClr val="bg1"/>
              </a:solidFill>
            </a:endParaRPr>
          </a:p>
        </p:txBody>
      </p:sp>
      <p:sp>
        <p:nvSpPr>
          <p:cNvPr id="10" name="TextBox 9"/>
          <p:cNvSpPr txBox="1"/>
          <p:nvPr/>
        </p:nvSpPr>
        <p:spPr>
          <a:xfrm>
            <a:off x="496888" y="903288"/>
            <a:ext cx="8062912" cy="1631950"/>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000" dirty="0">
                <a:latin typeface="Myriad Pro" pitchFamily="34" charset="0"/>
              </a:rPr>
              <a:t>obviously we need a new layer of responsibility:</a:t>
            </a:r>
          </a:p>
          <a:p>
            <a:pPr fontAlgn="auto">
              <a:spcBef>
                <a:spcPts val="0"/>
              </a:spcBef>
              <a:spcAft>
                <a:spcPts val="0"/>
              </a:spcAft>
              <a:defRPr/>
            </a:pPr>
            <a:r>
              <a:rPr lang="en-US" sz="2000" dirty="0">
                <a:latin typeface="Myriad Pro" pitchFamily="34" charset="0"/>
              </a:rPr>
              <a:t>	a </a:t>
            </a:r>
            <a:r>
              <a:rPr lang="en-US" sz="2000" dirty="0">
                <a:solidFill>
                  <a:srgbClr val="FF0000"/>
                </a:solidFill>
                <a:latin typeface="Myriad Pro" pitchFamily="34" charset="0"/>
              </a:rPr>
              <a:t>systematically constructed and global data infrastructure </a:t>
            </a:r>
          </a:p>
          <a:p>
            <a:pPr marL="342900" indent="-342900" fontAlgn="auto">
              <a:spcBef>
                <a:spcPts val="0"/>
              </a:spcBef>
              <a:spcAft>
                <a:spcPts val="0"/>
              </a:spcAft>
              <a:buFont typeface="Arial" pitchFamily="34" charset="0"/>
              <a:buChar char="•"/>
              <a:defRPr/>
            </a:pPr>
            <a:r>
              <a:rPr lang="en-US" sz="2000" dirty="0">
                <a:latin typeface="Myriad Pro" pitchFamily="34" charset="0"/>
              </a:rPr>
              <a:t>some already working on data organizations - piecemeal, fragmented</a:t>
            </a:r>
          </a:p>
          <a:p>
            <a:pPr marL="342900" indent="-342900" fontAlgn="auto">
              <a:spcBef>
                <a:spcPts val="0"/>
              </a:spcBef>
              <a:spcAft>
                <a:spcPts val="0"/>
              </a:spcAft>
              <a:buFont typeface="Arial" pitchFamily="34" charset="0"/>
              <a:buChar char="•"/>
              <a:defRPr/>
            </a:pPr>
            <a:r>
              <a:rPr lang="en-US" sz="2000" dirty="0">
                <a:latin typeface="Myriad Pro" pitchFamily="34" charset="0"/>
              </a:rPr>
              <a:t>we call it a </a:t>
            </a:r>
            <a:r>
              <a:rPr lang="en-US" sz="2000" dirty="0">
                <a:solidFill>
                  <a:srgbClr val="FF0000"/>
                </a:solidFill>
                <a:latin typeface="Myriad Pro" pitchFamily="34" charset="0"/>
              </a:rPr>
              <a:t>Collaborative Data Infrastructure </a:t>
            </a:r>
            <a:r>
              <a:rPr lang="en-US" sz="2000" dirty="0">
                <a:latin typeface="Myriad Pro" pitchFamily="34" charset="0"/>
              </a:rPr>
              <a:t>open for many players and</a:t>
            </a:r>
          </a:p>
          <a:p>
            <a:pPr fontAlgn="auto">
              <a:spcBef>
                <a:spcPts val="0"/>
              </a:spcBef>
              <a:spcAft>
                <a:spcPts val="0"/>
              </a:spcAft>
              <a:defRPr/>
            </a:pPr>
            <a:r>
              <a:rPr lang="en-US" sz="2000" dirty="0">
                <a:latin typeface="Myriad Pro" pitchFamily="34" charset="0"/>
              </a:rPr>
              <a:t>	heterogeneity based on an abstract architecture and proper APIs</a:t>
            </a:r>
          </a:p>
        </p:txBody>
      </p:sp>
      <p:sp>
        <p:nvSpPr>
          <p:cNvPr id="12" name="Line Callout 1 (Accent Bar) 11"/>
          <p:cNvSpPr/>
          <p:nvPr/>
        </p:nvSpPr>
        <p:spPr>
          <a:xfrm>
            <a:off x="6639162" y="3695982"/>
            <a:ext cx="2339163" cy="1281842"/>
          </a:xfrm>
          <a:prstGeom prst="accentCallout1">
            <a:avLst>
              <a:gd name="adj1" fmla="val 18750"/>
              <a:gd name="adj2" fmla="val -8333"/>
              <a:gd name="adj3" fmla="val 73671"/>
              <a:gd name="adj4" fmla="val -114456"/>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en-US" sz="1600" dirty="0">
                <a:solidFill>
                  <a:schemeClr val="bg1"/>
                </a:solidFill>
              </a:rPr>
              <a:t>CLARIN, </a:t>
            </a:r>
            <a:r>
              <a:rPr lang="en-US" sz="1600" dirty="0" err="1">
                <a:solidFill>
                  <a:schemeClr val="bg1"/>
                </a:solidFill>
              </a:rPr>
              <a:t>CESSDA</a:t>
            </a:r>
            <a:r>
              <a:rPr lang="en-US" sz="1600" dirty="0">
                <a:solidFill>
                  <a:schemeClr val="bg1"/>
                </a:solidFill>
              </a:rPr>
              <a:t>, </a:t>
            </a:r>
            <a:r>
              <a:rPr lang="en-US" sz="1600" dirty="0" err="1">
                <a:solidFill>
                  <a:schemeClr val="bg1"/>
                </a:solidFill>
              </a:rPr>
              <a:t>DARIAH</a:t>
            </a:r>
            <a:r>
              <a:rPr lang="en-US" sz="1600" dirty="0">
                <a:solidFill>
                  <a:schemeClr val="bg1"/>
                </a:solidFill>
              </a:rPr>
              <a:t>, </a:t>
            </a:r>
            <a:r>
              <a:rPr lang="en-US" sz="1600" dirty="0" err="1">
                <a:solidFill>
                  <a:schemeClr val="bg1"/>
                </a:solidFill>
              </a:rPr>
              <a:t>LifeWatch</a:t>
            </a:r>
            <a:r>
              <a:rPr lang="en-US" sz="1600" dirty="0">
                <a:solidFill>
                  <a:schemeClr val="bg1"/>
                </a:solidFill>
              </a:rPr>
              <a:t>, ENES, EPOS, etc.</a:t>
            </a:r>
          </a:p>
        </p:txBody>
      </p:sp>
      <p:sp>
        <p:nvSpPr>
          <p:cNvPr id="13" name="Line Callout 1 (Accent Bar) 12"/>
          <p:cNvSpPr/>
          <p:nvPr/>
        </p:nvSpPr>
        <p:spPr>
          <a:xfrm>
            <a:off x="6634714" y="5052300"/>
            <a:ext cx="2339163" cy="828051"/>
          </a:xfrm>
          <a:prstGeom prst="accentCallout1">
            <a:avLst>
              <a:gd name="adj1" fmla="val 18750"/>
              <a:gd name="adj2" fmla="val -8333"/>
              <a:gd name="adj3" fmla="val 95907"/>
              <a:gd name="adj4" fmla="val -111221"/>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en-US" sz="1600" dirty="0" err="1">
                <a:solidFill>
                  <a:schemeClr val="bg1"/>
                </a:solidFill>
              </a:rPr>
              <a:t>EUDAT</a:t>
            </a:r>
            <a:r>
              <a:rPr lang="en-US" sz="1600" dirty="0">
                <a:solidFill>
                  <a:schemeClr val="bg1"/>
                </a:solidFill>
              </a:rPr>
              <a:t>, </a:t>
            </a:r>
            <a:r>
              <a:rPr lang="en-US" sz="1600" dirty="0" err="1">
                <a:solidFill>
                  <a:schemeClr val="bg1"/>
                </a:solidFill>
              </a:rPr>
              <a:t>OpenAIRE</a:t>
            </a:r>
            <a:r>
              <a:rPr lang="en-US" sz="1600" dirty="0">
                <a:solidFill>
                  <a:schemeClr val="bg1"/>
                </a:solidFill>
              </a:rPr>
              <a:t>, </a:t>
            </a:r>
            <a:r>
              <a:rPr lang="en-US" sz="1600" dirty="0" err="1">
                <a:solidFill>
                  <a:schemeClr val="bg1"/>
                </a:solidFill>
              </a:rPr>
              <a:t>D4Science</a:t>
            </a:r>
            <a:r>
              <a:rPr lang="en-US" sz="1600" dirty="0">
                <a:solidFill>
                  <a:schemeClr val="bg1"/>
                </a:solidFill>
              </a:rPr>
              <a:t>, etc. </a:t>
            </a:r>
          </a:p>
        </p:txBody>
      </p:sp>
    </p:spTree>
    <p:extLst>
      <p:ext uri="{BB962C8B-B14F-4D97-AF65-F5344CB8AC3E}">
        <p14:creationId xmlns:p14="http://schemas.microsoft.com/office/powerpoint/2010/main" val="67352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5"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a:solidFill>
                  <a:schemeClr val="tx2"/>
                </a:solidFill>
                <a:latin typeface="Myriad Pro"/>
              </a:rPr>
              <a:t>Collaborative Data Infrastructure</a:t>
            </a:r>
            <a:endParaRPr lang="en-US" sz="2600" spc="-100" dirty="0">
              <a:solidFill>
                <a:schemeClr val="tx2"/>
              </a:solidFill>
              <a:latin typeface="Myriad Pro"/>
            </a:endParaRPr>
          </a:p>
        </p:txBody>
      </p:sp>
      <p:sp>
        <p:nvSpPr>
          <p:cNvPr id="11" name="TextBox 10"/>
          <p:cNvSpPr txBox="1"/>
          <p:nvPr/>
        </p:nvSpPr>
        <p:spPr>
          <a:xfrm>
            <a:off x="496710" y="1116573"/>
            <a:ext cx="8436477" cy="4585871"/>
          </a:xfrm>
          <a:prstGeom prst="rect">
            <a:avLst/>
          </a:prstGeom>
          <a:noFill/>
        </p:spPr>
        <p:txBody>
          <a:bodyPr wrap="none" rtlCol="0">
            <a:spAutoFit/>
          </a:bodyPr>
          <a:lstStyle/>
          <a:p>
            <a:pPr marL="285750" indent="-285750">
              <a:buFont typeface="Arial" pitchFamily="34" charset="0"/>
              <a:buChar char="•"/>
            </a:pPr>
            <a:r>
              <a:rPr lang="en-US" sz="2400" dirty="0" smtClean="0">
                <a:latin typeface="Myriad Pro" pitchFamily="34" charset="0"/>
              </a:rPr>
              <a:t>some requirements/characteristics </a:t>
            </a:r>
          </a:p>
          <a:p>
            <a:pPr marL="742950" lvl="1" indent="-285750">
              <a:buFont typeface="Arial" pitchFamily="34" charset="0"/>
              <a:buChar char="•"/>
            </a:pPr>
            <a:r>
              <a:rPr lang="en-US" sz="2000" dirty="0" smtClean="0">
                <a:latin typeface="Myriad Pro" pitchFamily="34" charset="0"/>
              </a:rPr>
              <a:t>balance </a:t>
            </a:r>
            <a:r>
              <a:rPr lang="en-US" sz="2000" dirty="0" smtClean="0">
                <a:solidFill>
                  <a:srgbClr val="FF0000"/>
                </a:solidFill>
                <a:latin typeface="Myriad Pro" pitchFamily="34" charset="0"/>
              </a:rPr>
              <a:t>flexibility and reliability</a:t>
            </a:r>
            <a:r>
              <a:rPr lang="en-US" sz="2000" dirty="0" smtClean="0">
                <a:latin typeface="Myriad Pro" pitchFamily="34" charset="0"/>
              </a:rPr>
              <a:t>, </a:t>
            </a:r>
            <a:r>
              <a:rPr lang="en-US" sz="2000" dirty="0" smtClean="0">
                <a:solidFill>
                  <a:srgbClr val="FF0000"/>
                </a:solidFill>
                <a:latin typeface="Myriad Pro" pitchFamily="34" charset="0"/>
              </a:rPr>
              <a:t>secureness and openness</a:t>
            </a:r>
            <a:r>
              <a:rPr lang="en-US" sz="2000" dirty="0" smtClean="0">
                <a:latin typeface="Myriad Pro" pitchFamily="34" charset="0"/>
              </a:rPr>
              <a:t>, </a:t>
            </a:r>
            <a:r>
              <a:rPr lang="en-US" sz="2000" dirty="0" smtClean="0">
                <a:solidFill>
                  <a:srgbClr val="FF0000"/>
                </a:solidFill>
                <a:latin typeface="Myriad Pro" pitchFamily="34" charset="0"/>
              </a:rPr>
              <a:t>local </a:t>
            </a:r>
          </a:p>
          <a:p>
            <a:pPr lvl="1"/>
            <a:r>
              <a:rPr lang="en-US" sz="2000" dirty="0" smtClean="0">
                <a:solidFill>
                  <a:srgbClr val="FF0000"/>
                </a:solidFill>
                <a:latin typeface="Myriad Pro" pitchFamily="34" charset="0"/>
              </a:rPr>
              <a:t>	operation and global integration</a:t>
            </a:r>
            <a:r>
              <a:rPr lang="en-US" sz="2000" dirty="0" smtClean="0">
                <a:latin typeface="Myriad Pro" pitchFamily="34" charset="0"/>
              </a:rPr>
              <a:t>, </a:t>
            </a:r>
            <a:r>
              <a:rPr lang="en-US" sz="2000" dirty="0" smtClean="0">
                <a:solidFill>
                  <a:srgbClr val="FF0000"/>
                </a:solidFill>
                <a:latin typeface="Myriad Pro" pitchFamily="34" charset="0"/>
              </a:rPr>
              <a:t>affordability and high performance</a:t>
            </a:r>
            <a:endParaRPr lang="en-US" sz="2000" dirty="0">
              <a:solidFill>
                <a:srgbClr val="FF0000"/>
              </a:solidFill>
              <a:latin typeface="Myriad Pro" pitchFamily="34" charset="0"/>
            </a:endParaRPr>
          </a:p>
          <a:p>
            <a:pPr marL="742950" lvl="1" indent="-285750">
              <a:buFont typeface="Arial" pitchFamily="34" charset="0"/>
              <a:buChar char="•"/>
            </a:pPr>
            <a:r>
              <a:rPr lang="en-US" sz="2000" dirty="0">
                <a:latin typeface="Myriad Pro" pitchFamily="34" charset="0"/>
              </a:rPr>
              <a:t>integration and interoperability require </a:t>
            </a:r>
            <a:r>
              <a:rPr lang="en-US" sz="2000" dirty="0">
                <a:solidFill>
                  <a:srgbClr val="FF0000"/>
                </a:solidFill>
                <a:latin typeface="Myriad Pro" pitchFamily="34" charset="0"/>
              </a:rPr>
              <a:t>standards</a:t>
            </a:r>
            <a:r>
              <a:rPr lang="en-US" sz="2000" dirty="0">
                <a:latin typeface="Myriad Pro" pitchFamily="34" charset="0"/>
              </a:rPr>
              <a:t> and agreements </a:t>
            </a:r>
          </a:p>
          <a:p>
            <a:pPr lvl="1"/>
            <a:r>
              <a:rPr lang="en-US" sz="2000" dirty="0" smtClean="0">
                <a:latin typeface="Myriad Pro" pitchFamily="34" charset="0"/>
              </a:rPr>
              <a:t>	nevertheless </a:t>
            </a:r>
            <a:r>
              <a:rPr lang="en-US" sz="2000" dirty="0">
                <a:latin typeface="Myriad Pro" pitchFamily="34" charset="0"/>
              </a:rPr>
              <a:t>CDI may not hinder </a:t>
            </a:r>
            <a:r>
              <a:rPr lang="en-US" sz="2000" dirty="0">
                <a:solidFill>
                  <a:srgbClr val="FF0000"/>
                </a:solidFill>
                <a:latin typeface="Myriad Pro" pitchFamily="34" charset="0"/>
              </a:rPr>
              <a:t>flexibility</a:t>
            </a:r>
            <a:r>
              <a:rPr lang="en-US" sz="2000" dirty="0">
                <a:latin typeface="Myriad Pro" pitchFamily="34" charset="0"/>
              </a:rPr>
              <a:t> and openness </a:t>
            </a:r>
          </a:p>
          <a:p>
            <a:pPr marL="742950" lvl="1" indent="-285750">
              <a:buFont typeface="Arial" pitchFamily="34" charset="0"/>
              <a:buChar char="•"/>
            </a:pPr>
            <a:r>
              <a:rPr lang="en-US" sz="2000" dirty="0">
                <a:latin typeface="Myriad Pro" pitchFamily="34" charset="0"/>
              </a:rPr>
              <a:t>CDI needs to </a:t>
            </a:r>
            <a:r>
              <a:rPr lang="en-US" sz="2000" dirty="0">
                <a:solidFill>
                  <a:srgbClr val="FF0000"/>
                </a:solidFill>
                <a:latin typeface="Myriad Pro" pitchFamily="34" charset="0"/>
              </a:rPr>
              <a:t>preserve</a:t>
            </a:r>
            <a:r>
              <a:rPr lang="en-US" sz="2000" dirty="0">
                <a:latin typeface="Myriad Pro" pitchFamily="34" charset="0"/>
              </a:rPr>
              <a:t> data, </a:t>
            </a:r>
            <a:r>
              <a:rPr lang="en-US" sz="2000" dirty="0">
                <a:solidFill>
                  <a:srgbClr val="FF0000"/>
                </a:solidFill>
                <a:latin typeface="Myriad Pro" pitchFamily="34" charset="0"/>
              </a:rPr>
              <a:t>protect integrity</a:t>
            </a:r>
            <a:r>
              <a:rPr lang="en-US" sz="2000" dirty="0">
                <a:latin typeface="Myriad Pro" pitchFamily="34" charset="0"/>
              </a:rPr>
              <a:t>, detect </a:t>
            </a:r>
            <a:r>
              <a:rPr lang="en-US" sz="2000" dirty="0">
                <a:solidFill>
                  <a:srgbClr val="FF0000"/>
                </a:solidFill>
                <a:latin typeface="Myriad Pro" pitchFamily="34" charset="0"/>
              </a:rPr>
              <a:t>unauthorized </a:t>
            </a:r>
          </a:p>
          <a:p>
            <a:pPr lvl="1"/>
            <a:r>
              <a:rPr lang="en-US" sz="2000" dirty="0">
                <a:solidFill>
                  <a:srgbClr val="FF0000"/>
                </a:solidFill>
                <a:latin typeface="Myriad Pro" pitchFamily="34" charset="0"/>
              </a:rPr>
              <a:t>	alterations</a:t>
            </a:r>
            <a:r>
              <a:rPr lang="en-US" sz="2000" dirty="0">
                <a:latin typeface="Myriad Pro" pitchFamily="34" charset="0"/>
              </a:rPr>
              <a:t>, give </a:t>
            </a:r>
            <a:r>
              <a:rPr lang="en-US" sz="2000" dirty="0">
                <a:solidFill>
                  <a:srgbClr val="FF0000"/>
                </a:solidFill>
                <a:latin typeface="Myriad Pro" pitchFamily="34" charset="0"/>
              </a:rPr>
              <a:t>access to everyone</a:t>
            </a:r>
            <a:r>
              <a:rPr lang="en-US" sz="2000" dirty="0">
                <a:latin typeface="Myriad Pro" pitchFamily="34" charset="0"/>
              </a:rPr>
              <a:t>, define </a:t>
            </a:r>
            <a:r>
              <a:rPr lang="en-US" sz="2000" dirty="0">
                <a:solidFill>
                  <a:srgbClr val="FF0000"/>
                </a:solidFill>
                <a:latin typeface="Myriad Pro" pitchFamily="34" charset="0"/>
              </a:rPr>
              <a:t>levels of access</a:t>
            </a:r>
            <a:r>
              <a:rPr lang="en-US" sz="2000" dirty="0">
                <a:latin typeface="Myriad Pro" pitchFamily="34" charset="0"/>
              </a:rPr>
              <a:t>, help in</a:t>
            </a:r>
          </a:p>
          <a:p>
            <a:pPr lvl="1"/>
            <a:r>
              <a:rPr lang="en-US" sz="2000" dirty="0">
                <a:latin typeface="Myriad Pro" pitchFamily="34" charset="0"/>
              </a:rPr>
              <a:t>	</a:t>
            </a:r>
            <a:r>
              <a:rPr lang="en-US" sz="2000" dirty="0">
                <a:solidFill>
                  <a:srgbClr val="FF0000"/>
                </a:solidFill>
                <a:latin typeface="Myriad Pro" pitchFamily="34" charset="0"/>
              </a:rPr>
              <a:t>understanding</a:t>
            </a:r>
            <a:r>
              <a:rPr lang="en-US" sz="2000" dirty="0">
                <a:latin typeface="Myriad Pro" pitchFamily="34" charset="0"/>
              </a:rPr>
              <a:t> and querying and protect </a:t>
            </a:r>
            <a:r>
              <a:rPr lang="en-US" sz="2000" dirty="0">
                <a:solidFill>
                  <a:srgbClr val="FF0000"/>
                </a:solidFill>
                <a:latin typeface="Myriad Pro" pitchFamily="34" charset="0"/>
              </a:rPr>
              <a:t>privacy </a:t>
            </a:r>
          </a:p>
          <a:p>
            <a:pPr marL="742950" lvl="1" indent="-285750">
              <a:buFont typeface="Arial" pitchFamily="34" charset="0"/>
              <a:buChar char="•"/>
            </a:pPr>
            <a:r>
              <a:rPr lang="en-US" sz="2000" dirty="0">
                <a:latin typeface="Myriad Pro" pitchFamily="34" charset="0"/>
              </a:rPr>
              <a:t>CDI needs to be </a:t>
            </a:r>
            <a:r>
              <a:rPr lang="en-US" sz="2000" dirty="0">
                <a:solidFill>
                  <a:srgbClr val="FF0000"/>
                </a:solidFill>
                <a:latin typeface="Myriad Pro" pitchFamily="34" charset="0"/>
              </a:rPr>
              <a:t>scalable</a:t>
            </a:r>
            <a:r>
              <a:rPr lang="en-US" sz="2000" dirty="0">
                <a:latin typeface="Myriad Pro" pitchFamily="34" charset="0"/>
              </a:rPr>
              <a:t> and offer </a:t>
            </a:r>
            <a:r>
              <a:rPr lang="en-US" sz="2000" dirty="0">
                <a:solidFill>
                  <a:srgbClr val="FF0000"/>
                </a:solidFill>
                <a:latin typeface="Myriad Pro" pitchFamily="34" charset="0"/>
              </a:rPr>
              <a:t>redundancy </a:t>
            </a:r>
          </a:p>
          <a:p>
            <a:pPr marL="742950" lvl="1" indent="-285750">
              <a:buFont typeface="Arial" pitchFamily="34" charset="0"/>
              <a:buChar char="•"/>
            </a:pPr>
            <a:r>
              <a:rPr lang="en-US" sz="2000" dirty="0">
                <a:latin typeface="Myriad Pro" pitchFamily="34" charset="0"/>
              </a:rPr>
              <a:t>common services layer to be </a:t>
            </a:r>
            <a:r>
              <a:rPr lang="en-US" sz="2000" dirty="0">
                <a:solidFill>
                  <a:srgbClr val="FF0000"/>
                </a:solidFill>
                <a:latin typeface="Myriad Pro" pitchFamily="34" charset="0"/>
              </a:rPr>
              <a:t>cross-discipline</a:t>
            </a:r>
            <a:r>
              <a:rPr lang="en-US" sz="2000" dirty="0">
                <a:latin typeface="Myriad Pro" pitchFamily="34" charset="0"/>
              </a:rPr>
              <a:t> and </a:t>
            </a:r>
            <a:r>
              <a:rPr lang="en-US" sz="2000" dirty="0">
                <a:solidFill>
                  <a:srgbClr val="FF0000"/>
                </a:solidFill>
                <a:latin typeface="Myriad Pro" pitchFamily="34" charset="0"/>
              </a:rPr>
              <a:t>cross-border </a:t>
            </a:r>
          </a:p>
          <a:p>
            <a:pPr marL="742950" lvl="1" indent="-285750">
              <a:buFont typeface="Arial" pitchFamily="34" charset="0"/>
              <a:buChar char="•"/>
            </a:pPr>
            <a:r>
              <a:rPr lang="en-US" sz="2000" dirty="0" smtClean="0">
                <a:latin typeface="Myriad Pro" pitchFamily="34" charset="0"/>
              </a:rPr>
              <a:t>there is </a:t>
            </a:r>
            <a:r>
              <a:rPr lang="en-US" sz="2000" dirty="0" smtClean="0">
                <a:solidFill>
                  <a:srgbClr val="FF0000"/>
                </a:solidFill>
                <a:latin typeface="Myriad Pro" pitchFamily="34" charset="0"/>
              </a:rPr>
              <a:t>no one technology </a:t>
            </a:r>
            <a:r>
              <a:rPr lang="en-US" sz="2000" dirty="0" smtClean="0">
                <a:latin typeface="Myriad Pro" pitchFamily="34" charset="0"/>
              </a:rPr>
              <a:t>that fits all - but </a:t>
            </a:r>
            <a:r>
              <a:rPr lang="en-US" sz="2000" dirty="0" smtClean="0">
                <a:solidFill>
                  <a:srgbClr val="FF0000"/>
                </a:solidFill>
                <a:latin typeface="Myriad Pro" pitchFamily="34" charset="0"/>
              </a:rPr>
              <a:t>fragmentation</a:t>
            </a:r>
            <a:r>
              <a:rPr lang="en-US" sz="2000" dirty="0" smtClean="0">
                <a:latin typeface="Myriad Pro" pitchFamily="34" charset="0"/>
              </a:rPr>
              <a:t> is inimical </a:t>
            </a:r>
          </a:p>
          <a:p>
            <a:pPr marL="742950" lvl="1" indent="-285750">
              <a:buFont typeface="Arial" pitchFamily="34" charset="0"/>
              <a:buChar char="•"/>
            </a:pPr>
            <a:r>
              <a:rPr lang="en-US" sz="2000" dirty="0" smtClean="0">
                <a:latin typeface="Myriad Pro" pitchFamily="34" charset="0"/>
              </a:rPr>
              <a:t>distributed based on organic processes - </a:t>
            </a:r>
            <a:r>
              <a:rPr lang="en-US" sz="2000" dirty="0" smtClean="0">
                <a:solidFill>
                  <a:srgbClr val="FF0000"/>
                </a:solidFill>
                <a:latin typeface="Myriad Pro" pitchFamily="34" charset="0"/>
              </a:rPr>
              <a:t>not one central organization </a:t>
            </a:r>
          </a:p>
          <a:p>
            <a:pPr marL="742950" lvl="1" indent="-285750">
              <a:buFont typeface="Arial" pitchFamily="34" charset="0"/>
              <a:buChar char="•"/>
            </a:pPr>
            <a:endParaRPr lang="en-US" sz="800" dirty="0">
              <a:latin typeface="Myriad Pro" pitchFamily="34" charset="0"/>
            </a:endParaRPr>
          </a:p>
          <a:p>
            <a:pPr marL="742950" lvl="1" indent="-285750">
              <a:buFont typeface="Arial" pitchFamily="34" charset="0"/>
              <a:buChar char="•"/>
            </a:pPr>
            <a:r>
              <a:rPr lang="en-US" sz="2000" dirty="0" smtClean="0">
                <a:latin typeface="Myriad Pro" pitchFamily="34" charset="0"/>
              </a:rPr>
              <a:t>need to define </a:t>
            </a:r>
            <a:r>
              <a:rPr lang="en-US" sz="2000" dirty="0" smtClean="0">
                <a:solidFill>
                  <a:srgbClr val="FF0000"/>
                </a:solidFill>
                <a:latin typeface="Myriad Pro" pitchFamily="34" charset="0"/>
              </a:rPr>
              <a:t>interoperability</a:t>
            </a:r>
            <a:r>
              <a:rPr lang="en-US" sz="2000" dirty="0" smtClean="0">
                <a:latin typeface="Myriad Pro" pitchFamily="34" charset="0"/>
              </a:rPr>
              <a:t>: </a:t>
            </a:r>
          </a:p>
          <a:p>
            <a:pPr lvl="1"/>
            <a:r>
              <a:rPr lang="en-US" sz="2000" dirty="0">
                <a:latin typeface="Myriad Pro" pitchFamily="34" charset="0"/>
              </a:rPr>
              <a:t>	</a:t>
            </a:r>
            <a:r>
              <a:rPr lang="en-US" sz="2000" dirty="0" smtClean="0">
                <a:latin typeface="Myriad Pro" pitchFamily="34" charset="0"/>
              </a:rPr>
              <a:t>can only be at data object and not at data content level </a:t>
            </a:r>
          </a:p>
        </p:txBody>
      </p:sp>
      <p:sp>
        <p:nvSpPr>
          <p:cNvPr id="2" name="TextBox 1"/>
          <p:cNvSpPr txBox="1"/>
          <p:nvPr/>
        </p:nvSpPr>
        <p:spPr>
          <a:xfrm rot="20274868">
            <a:off x="1956497" y="3028209"/>
            <a:ext cx="4204870" cy="954107"/>
          </a:xfrm>
          <a:prstGeom prst="rect">
            <a:avLst/>
          </a:prstGeom>
          <a:solidFill>
            <a:schemeClr val="tx2">
              <a:lumMod val="50000"/>
              <a:alpha val="71000"/>
            </a:schemeClr>
          </a:solidFill>
        </p:spPr>
        <p:txBody>
          <a:bodyPr wrap="none" rtlCol="0">
            <a:spAutoFit/>
          </a:bodyPr>
          <a:lstStyle/>
          <a:p>
            <a:pPr algn="ctr"/>
            <a:r>
              <a:rPr lang="en-US" sz="2800" dirty="0" smtClean="0"/>
              <a:t>let’s not look in detail</a:t>
            </a:r>
          </a:p>
          <a:p>
            <a:pPr algn="ctr"/>
            <a:r>
              <a:rPr lang="en-US" sz="2800" dirty="0" smtClean="0"/>
              <a:t>will not be trivial to achieve</a:t>
            </a:r>
            <a:endParaRPr lang="en-US" sz="2800" dirty="0"/>
          </a:p>
        </p:txBody>
      </p:sp>
    </p:spTree>
    <p:extLst>
      <p:ext uri="{BB962C8B-B14F-4D97-AF65-F5344CB8AC3E}">
        <p14:creationId xmlns:p14="http://schemas.microsoft.com/office/powerpoint/2010/main" val="102064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 name="Gruppo 196"/>
          <p:cNvGrpSpPr/>
          <p:nvPr/>
        </p:nvGrpSpPr>
        <p:grpSpPr>
          <a:xfrm>
            <a:off x="865889" y="199340"/>
            <a:ext cx="5881160" cy="7034176"/>
            <a:chOff x="1504950" y="-527050"/>
            <a:chExt cx="6516516" cy="7734300"/>
          </a:xfrm>
        </p:grpSpPr>
        <p:sp>
          <p:nvSpPr>
            <p:cNvPr id="6" name="Rectangle 187"/>
            <p:cNvSpPr/>
            <p:nvPr/>
          </p:nvSpPr>
          <p:spPr>
            <a:xfrm>
              <a:off x="3816350" y="2540000"/>
              <a:ext cx="4205116" cy="4667250"/>
            </a:xfrm>
            <a:prstGeom prst="rect">
              <a:avLst/>
            </a:prstGeom>
            <a:solidFill>
              <a:srgbClr val="92D050">
                <a:alpha val="28000"/>
              </a:srgbClr>
            </a:solidFill>
            <a:scene3d>
              <a:camera prst="isometricBottom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226"/>
            <p:cNvGrpSpPr/>
            <p:nvPr/>
          </p:nvGrpSpPr>
          <p:grpSpPr>
            <a:xfrm rot="967491">
              <a:off x="5565863" y="4186181"/>
              <a:ext cx="727436" cy="538086"/>
              <a:chOff x="6778625" y="2571745"/>
              <a:chExt cx="1465263" cy="947743"/>
            </a:xfrm>
          </p:grpSpPr>
          <p:sp>
            <p:nvSpPr>
              <p:cNvPr id="8" name="Cloud 228"/>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Crystallography</a:t>
                </a:r>
                <a:endParaRPr lang="en-US" sz="700" dirty="0"/>
              </a:p>
            </p:txBody>
          </p:sp>
          <p:grpSp>
            <p:nvGrpSpPr>
              <p:cNvPr id="9" name="Group 62"/>
              <p:cNvGrpSpPr>
                <a:grpSpLocks/>
              </p:cNvGrpSpPr>
              <p:nvPr/>
            </p:nvGrpSpPr>
            <p:grpSpPr bwMode="auto">
              <a:xfrm>
                <a:off x="7929563" y="2571750"/>
                <a:ext cx="231775" cy="509588"/>
                <a:chOff x="3500458" y="2571749"/>
                <a:chExt cx="231790" cy="509588"/>
              </a:xfrm>
            </p:grpSpPr>
            <p:sp>
              <p:nvSpPr>
                <p:cNvPr id="10" name="Flowchart: Magnetic Disk 230"/>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sp>
              <p:nvSpPr>
                <p:cNvPr id="11" name="Flowchart: Magnetic Disk 229"/>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grpSp>
        </p:grpSp>
        <p:grpSp>
          <p:nvGrpSpPr>
            <p:cNvPr id="12" name="Group 118"/>
            <p:cNvGrpSpPr/>
            <p:nvPr/>
          </p:nvGrpSpPr>
          <p:grpSpPr>
            <a:xfrm rot="2794415">
              <a:off x="3886347" y="1412368"/>
              <a:ext cx="820487" cy="1157940"/>
              <a:chOff x="2225675" y="2214555"/>
              <a:chExt cx="1162050" cy="1509719"/>
            </a:xfrm>
          </p:grpSpPr>
          <p:sp>
            <p:nvSpPr>
              <p:cNvPr id="13" name="Cloud 119"/>
              <p:cNvSpPr/>
              <p:nvPr/>
            </p:nvSpPr>
            <p:spPr bwMode="auto">
              <a:xfrm rot="19451269">
                <a:off x="2225675" y="2563813"/>
                <a:ext cx="1162050" cy="655637"/>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History</a:t>
                </a:r>
              </a:p>
            </p:txBody>
          </p:sp>
          <p:grpSp>
            <p:nvGrpSpPr>
              <p:cNvPr id="14" name="Group 65"/>
              <p:cNvGrpSpPr>
                <a:grpSpLocks/>
              </p:cNvGrpSpPr>
              <p:nvPr/>
            </p:nvGrpSpPr>
            <p:grpSpPr bwMode="auto">
              <a:xfrm>
                <a:off x="2428875" y="3214688"/>
                <a:ext cx="231775" cy="509587"/>
                <a:chOff x="3500139" y="2571745"/>
                <a:chExt cx="231790" cy="509587"/>
              </a:xfrm>
            </p:grpSpPr>
            <p:sp>
              <p:nvSpPr>
                <p:cNvPr id="18" name="Flowchart: Magnetic Disk 124"/>
                <p:cNvSpPr/>
                <p:nvPr/>
              </p:nvSpPr>
              <p:spPr bwMode="auto">
                <a:xfrm>
                  <a:off x="3500139" y="2717795"/>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19" name="Flowchart: Magnetic Disk 125"/>
                <p:cNvSpPr/>
                <p:nvPr/>
              </p:nvSpPr>
              <p:spPr bwMode="auto">
                <a:xfrm>
                  <a:off x="3500139" y="2571745"/>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15" name="Group 68"/>
              <p:cNvGrpSpPr>
                <a:grpSpLocks/>
              </p:cNvGrpSpPr>
              <p:nvPr/>
            </p:nvGrpSpPr>
            <p:grpSpPr bwMode="auto">
              <a:xfrm>
                <a:off x="2571750" y="2214563"/>
                <a:ext cx="231775" cy="509587"/>
                <a:chOff x="3500147" y="2571752"/>
                <a:chExt cx="231790" cy="509587"/>
              </a:xfrm>
            </p:grpSpPr>
            <p:sp>
              <p:nvSpPr>
                <p:cNvPr id="16" name="Flowchart: Magnetic Disk 122"/>
                <p:cNvSpPr/>
                <p:nvPr/>
              </p:nvSpPr>
              <p:spPr bwMode="auto">
                <a:xfrm>
                  <a:off x="3500147" y="2717802"/>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17" name="Flowchart: Magnetic Disk 123"/>
                <p:cNvSpPr/>
                <p:nvPr/>
              </p:nvSpPr>
              <p:spPr bwMode="auto">
                <a:xfrm>
                  <a:off x="3500147" y="2571752"/>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grpSp>
          <p:nvGrpSpPr>
            <p:cNvPr id="20" name="Group 145"/>
            <p:cNvGrpSpPr/>
            <p:nvPr/>
          </p:nvGrpSpPr>
          <p:grpSpPr>
            <a:xfrm rot="2631672">
              <a:off x="4705982" y="1234089"/>
              <a:ext cx="893344" cy="746398"/>
              <a:chOff x="2998788" y="1357299"/>
              <a:chExt cx="1265237" cy="973151"/>
            </a:xfrm>
          </p:grpSpPr>
          <p:sp>
            <p:nvSpPr>
              <p:cNvPr id="21" name="Cloud 146"/>
              <p:cNvSpPr/>
              <p:nvPr/>
            </p:nvSpPr>
            <p:spPr bwMode="auto">
              <a:xfrm rot="20864650">
                <a:off x="2998788" y="1697038"/>
                <a:ext cx="1265237" cy="633412"/>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Astronomy</a:t>
                </a:r>
                <a:endParaRPr lang="en-US" sz="1000" dirty="0"/>
              </a:p>
            </p:txBody>
          </p:sp>
          <p:grpSp>
            <p:nvGrpSpPr>
              <p:cNvPr id="22" name="Group 53"/>
              <p:cNvGrpSpPr>
                <a:grpSpLocks/>
              </p:cNvGrpSpPr>
              <p:nvPr/>
            </p:nvGrpSpPr>
            <p:grpSpPr bwMode="auto">
              <a:xfrm>
                <a:off x="3286125" y="1357313"/>
                <a:ext cx="231775" cy="509587"/>
                <a:chOff x="3500189" y="2571758"/>
                <a:chExt cx="231790" cy="509587"/>
              </a:xfrm>
            </p:grpSpPr>
            <p:sp>
              <p:nvSpPr>
                <p:cNvPr id="29" name="Flowchart: Magnetic Disk 54"/>
                <p:cNvSpPr/>
                <p:nvPr/>
              </p:nvSpPr>
              <p:spPr bwMode="auto">
                <a:xfrm>
                  <a:off x="3500189" y="2717808"/>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30" name="Flowchart: Magnetic Disk 55"/>
                <p:cNvSpPr/>
                <p:nvPr/>
              </p:nvSpPr>
              <p:spPr bwMode="auto">
                <a:xfrm>
                  <a:off x="3500189" y="2571758"/>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23" name="Group 56"/>
              <p:cNvGrpSpPr>
                <a:grpSpLocks/>
              </p:cNvGrpSpPr>
              <p:nvPr/>
            </p:nvGrpSpPr>
            <p:grpSpPr bwMode="auto">
              <a:xfrm>
                <a:off x="4000500" y="1571625"/>
                <a:ext cx="231775" cy="509588"/>
                <a:chOff x="3500230" y="2571756"/>
                <a:chExt cx="231790" cy="509588"/>
              </a:xfrm>
            </p:grpSpPr>
            <p:sp>
              <p:nvSpPr>
                <p:cNvPr id="27" name="Flowchart: Magnetic Disk 152"/>
                <p:cNvSpPr/>
                <p:nvPr/>
              </p:nvSpPr>
              <p:spPr bwMode="auto">
                <a:xfrm>
                  <a:off x="3500230" y="2717806"/>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28" name="Flowchart: Magnetic Disk 153"/>
                <p:cNvSpPr/>
                <p:nvPr/>
              </p:nvSpPr>
              <p:spPr bwMode="auto">
                <a:xfrm>
                  <a:off x="3500230" y="2571756"/>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24" name="Group 81"/>
              <p:cNvGrpSpPr>
                <a:grpSpLocks/>
              </p:cNvGrpSpPr>
              <p:nvPr/>
            </p:nvGrpSpPr>
            <p:grpSpPr bwMode="auto">
              <a:xfrm>
                <a:off x="3071813" y="1428750"/>
                <a:ext cx="231775" cy="509588"/>
                <a:chOff x="3500177" y="2571757"/>
                <a:chExt cx="231790" cy="509588"/>
              </a:xfrm>
            </p:grpSpPr>
            <p:sp>
              <p:nvSpPr>
                <p:cNvPr id="25" name="Flowchart: Magnetic Disk 150"/>
                <p:cNvSpPr/>
                <p:nvPr/>
              </p:nvSpPr>
              <p:spPr bwMode="auto">
                <a:xfrm>
                  <a:off x="3500177" y="2717807"/>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26" name="Flowchart: Magnetic Disk 151"/>
                <p:cNvSpPr/>
                <p:nvPr/>
              </p:nvSpPr>
              <p:spPr bwMode="auto">
                <a:xfrm>
                  <a:off x="3500177" y="2571757"/>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grpSp>
          <p:nvGrpSpPr>
            <p:cNvPr id="31" name="Group 171"/>
            <p:cNvGrpSpPr/>
            <p:nvPr/>
          </p:nvGrpSpPr>
          <p:grpSpPr>
            <a:xfrm rot="967491">
              <a:off x="6143713" y="4986282"/>
              <a:ext cx="727436" cy="538086"/>
              <a:chOff x="6778625" y="2571745"/>
              <a:chExt cx="1465263" cy="947743"/>
            </a:xfrm>
          </p:grpSpPr>
          <p:grpSp>
            <p:nvGrpSpPr>
              <p:cNvPr id="32" name="Group 62"/>
              <p:cNvGrpSpPr>
                <a:grpSpLocks/>
              </p:cNvGrpSpPr>
              <p:nvPr/>
            </p:nvGrpSpPr>
            <p:grpSpPr bwMode="auto">
              <a:xfrm>
                <a:off x="7929563" y="2571750"/>
                <a:ext cx="231775" cy="509588"/>
                <a:chOff x="3500458" y="2571749"/>
                <a:chExt cx="231790" cy="509588"/>
              </a:xfrm>
            </p:grpSpPr>
            <p:sp>
              <p:nvSpPr>
                <p:cNvPr id="34" name="Flowchart: Magnetic Disk 174"/>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sp>
              <p:nvSpPr>
                <p:cNvPr id="35" name="Flowchart: Magnetic Disk 175"/>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grpSp>
          <p:sp>
            <p:nvSpPr>
              <p:cNvPr id="33" name="Cloud 173"/>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Earth Science</a:t>
                </a:r>
                <a:endParaRPr lang="en-US" sz="700" dirty="0"/>
              </a:p>
            </p:txBody>
          </p:sp>
        </p:grpSp>
        <p:grpSp>
          <p:nvGrpSpPr>
            <p:cNvPr id="36" name="Group 176"/>
            <p:cNvGrpSpPr/>
            <p:nvPr/>
          </p:nvGrpSpPr>
          <p:grpSpPr>
            <a:xfrm rot="967491">
              <a:off x="6721563" y="4586232"/>
              <a:ext cx="727436" cy="538086"/>
              <a:chOff x="6778625" y="2571745"/>
              <a:chExt cx="1465263" cy="947743"/>
            </a:xfrm>
          </p:grpSpPr>
          <p:grpSp>
            <p:nvGrpSpPr>
              <p:cNvPr id="37" name="Group 62"/>
              <p:cNvGrpSpPr>
                <a:grpSpLocks/>
              </p:cNvGrpSpPr>
              <p:nvPr/>
            </p:nvGrpSpPr>
            <p:grpSpPr bwMode="auto">
              <a:xfrm>
                <a:off x="7929563" y="2571750"/>
                <a:ext cx="231775" cy="509588"/>
                <a:chOff x="3500458" y="2571749"/>
                <a:chExt cx="231790" cy="509588"/>
              </a:xfrm>
            </p:grpSpPr>
            <p:sp>
              <p:nvSpPr>
                <p:cNvPr id="39" name="Flowchart: Magnetic Disk 179"/>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sp>
              <p:nvSpPr>
                <p:cNvPr id="40" name="Flowchart: Magnetic Disk 180"/>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grpSp>
          <p:sp>
            <p:nvSpPr>
              <p:cNvPr id="38" name="Cloud 178"/>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Ground Truth</a:t>
                </a:r>
              </a:p>
            </p:txBody>
          </p:sp>
        </p:grpSp>
        <p:grpSp>
          <p:nvGrpSpPr>
            <p:cNvPr id="41" name="Group 181"/>
            <p:cNvGrpSpPr/>
            <p:nvPr/>
          </p:nvGrpSpPr>
          <p:grpSpPr>
            <a:xfrm rot="967491">
              <a:off x="7077163" y="4008381"/>
              <a:ext cx="727436" cy="538086"/>
              <a:chOff x="6778625" y="2571745"/>
              <a:chExt cx="1465263" cy="947743"/>
            </a:xfrm>
          </p:grpSpPr>
          <p:grpSp>
            <p:nvGrpSpPr>
              <p:cNvPr id="42" name="Group 62"/>
              <p:cNvGrpSpPr>
                <a:grpSpLocks/>
              </p:cNvGrpSpPr>
              <p:nvPr/>
            </p:nvGrpSpPr>
            <p:grpSpPr bwMode="auto">
              <a:xfrm>
                <a:off x="7929563" y="2571750"/>
                <a:ext cx="231775" cy="509588"/>
                <a:chOff x="3500458" y="2571749"/>
                <a:chExt cx="231790" cy="509588"/>
              </a:xfrm>
            </p:grpSpPr>
            <p:sp>
              <p:nvSpPr>
                <p:cNvPr id="44" name="Flowchart: Magnetic Disk 184"/>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sp>
              <p:nvSpPr>
                <p:cNvPr id="45" name="Flowchart: Magnetic Disk 185"/>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grpSp>
          <p:sp>
            <p:nvSpPr>
              <p:cNvPr id="43" name="Cloud 183"/>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Earth Observation</a:t>
                </a:r>
                <a:endParaRPr lang="en-US" sz="700" dirty="0"/>
              </a:p>
            </p:txBody>
          </p:sp>
        </p:grpSp>
        <p:cxnSp>
          <p:nvCxnSpPr>
            <p:cNvPr id="46" name="Curved Connector 191"/>
            <p:cNvCxnSpPr>
              <a:stCxn id="43" idx="2"/>
            </p:cNvCxnSpPr>
            <p:nvPr/>
          </p:nvCxnSpPr>
          <p:spPr>
            <a:xfrm rot="10800000">
              <a:off x="5994400" y="3429001"/>
              <a:ext cx="1149306" cy="692501"/>
            </a:xfrm>
            <a:prstGeom prst="curvedConnector3">
              <a:avLst>
                <a:gd name="adj1" fmla="val 95183"/>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hape 194"/>
            <p:cNvCxnSpPr>
              <a:stCxn id="38" idx="2"/>
            </p:cNvCxnSpPr>
            <p:nvPr/>
          </p:nvCxnSpPr>
          <p:spPr>
            <a:xfrm rot="10800000">
              <a:off x="6038850" y="3429000"/>
              <a:ext cx="749256" cy="1270352"/>
            </a:xfrm>
            <a:prstGeom prst="curvedConnector2">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186"/>
            <p:cNvSpPr/>
            <p:nvPr/>
          </p:nvSpPr>
          <p:spPr>
            <a:xfrm>
              <a:off x="2794000" y="895350"/>
              <a:ext cx="4205116" cy="4667250"/>
            </a:xfrm>
            <a:prstGeom prst="rect">
              <a:avLst/>
            </a:prstGeom>
            <a:solidFill>
              <a:schemeClr val="accent1">
                <a:alpha val="61000"/>
              </a:schemeClr>
            </a:solidFill>
            <a:scene3d>
              <a:camera prst="isometricBottom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216"/>
            <p:cNvGrpSpPr/>
            <p:nvPr/>
          </p:nvGrpSpPr>
          <p:grpSpPr>
            <a:xfrm rot="967491">
              <a:off x="4632413" y="5164082"/>
              <a:ext cx="727436" cy="538086"/>
              <a:chOff x="6778625" y="2571745"/>
              <a:chExt cx="1465263" cy="947743"/>
            </a:xfrm>
          </p:grpSpPr>
          <p:grpSp>
            <p:nvGrpSpPr>
              <p:cNvPr id="50" name="Group 62"/>
              <p:cNvGrpSpPr>
                <a:grpSpLocks/>
              </p:cNvGrpSpPr>
              <p:nvPr/>
            </p:nvGrpSpPr>
            <p:grpSpPr bwMode="auto">
              <a:xfrm>
                <a:off x="7929563" y="2571750"/>
                <a:ext cx="231775" cy="509588"/>
                <a:chOff x="3500458" y="2571749"/>
                <a:chExt cx="231790" cy="509588"/>
              </a:xfrm>
            </p:grpSpPr>
            <p:sp>
              <p:nvSpPr>
                <p:cNvPr id="52" name="Flowchart: Magnetic Disk 219"/>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sp>
              <p:nvSpPr>
                <p:cNvPr id="53" name="Flowchart: Magnetic Disk 220"/>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grpSp>
          <p:sp>
            <p:nvSpPr>
              <p:cNvPr id="51" name="Cloud 218"/>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Physical chemistry</a:t>
                </a:r>
                <a:endParaRPr lang="en-US" sz="700" dirty="0"/>
              </a:p>
            </p:txBody>
          </p:sp>
        </p:grpSp>
        <p:grpSp>
          <p:nvGrpSpPr>
            <p:cNvPr id="54" name="Group 221"/>
            <p:cNvGrpSpPr/>
            <p:nvPr/>
          </p:nvGrpSpPr>
          <p:grpSpPr>
            <a:xfrm rot="967491">
              <a:off x="5210263" y="4764032"/>
              <a:ext cx="727436" cy="538086"/>
              <a:chOff x="6778625" y="2571745"/>
              <a:chExt cx="1465263" cy="947743"/>
            </a:xfrm>
          </p:grpSpPr>
          <p:grpSp>
            <p:nvGrpSpPr>
              <p:cNvPr id="55" name="Group 62"/>
              <p:cNvGrpSpPr>
                <a:grpSpLocks/>
              </p:cNvGrpSpPr>
              <p:nvPr/>
            </p:nvGrpSpPr>
            <p:grpSpPr bwMode="auto">
              <a:xfrm>
                <a:off x="7929563" y="2571750"/>
                <a:ext cx="231775" cy="509588"/>
                <a:chOff x="3500458" y="2571749"/>
                <a:chExt cx="231790" cy="509588"/>
              </a:xfrm>
            </p:grpSpPr>
            <p:sp>
              <p:nvSpPr>
                <p:cNvPr id="57" name="Flowchart: Magnetic Disk 224"/>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dirty="0"/>
                </a:p>
              </p:txBody>
            </p:sp>
            <p:sp>
              <p:nvSpPr>
                <p:cNvPr id="58" name="Flowchart: Magnetic Disk 225"/>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050"/>
                </a:p>
              </p:txBody>
            </p:sp>
          </p:grpSp>
          <p:sp>
            <p:nvSpPr>
              <p:cNvPr id="56" name="Cloud 223"/>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700" dirty="0" smtClean="0"/>
                  <a:t>Bio-chemistry</a:t>
                </a:r>
              </a:p>
            </p:txBody>
          </p:sp>
        </p:grpSp>
        <p:cxnSp>
          <p:nvCxnSpPr>
            <p:cNvPr id="59" name="Curved Connector 231"/>
            <p:cNvCxnSpPr/>
            <p:nvPr/>
          </p:nvCxnSpPr>
          <p:spPr>
            <a:xfrm rot="10800000">
              <a:off x="4883150" y="3829051"/>
              <a:ext cx="749256" cy="470253"/>
            </a:xfrm>
            <a:prstGeom prst="curvedConnector3">
              <a:avLst>
                <a:gd name="adj1" fmla="val 50000"/>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60" name="Shape 232"/>
            <p:cNvCxnSpPr/>
            <p:nvPr/>
          </p:nvCxnSpPr>
          <p:spPr>
            <a:xfrm rot="16200000" flipV="1">
              <a:off x="4555927" y="4156273"/>
              <a:ext cx="1137002" cy="304756"/>
            </a:xfrm>
            <a:prstGeom prst="curvedConnector3">
              <a:avLst>
                <a:gd name="adj1" fmla="val 50000"/>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61" name="Shape 196"/>
            <p:cNvCxnSpPr>
              <a:stCxn id="33" idx="2"/>
            </p:cNvCxnSpPr>
            <p:nvPr/>
          </p:nvCxnSpPr>
          <p:spPr>
            <a:xfrm rot="10800000">
              <a:off x="5994400" y="3429000"/>
              <a:ext cx="215856" cy="1670402"/>
            </a:xfrm>
            <a:prstGeom prst="curvedConnector2">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62" name="Shape 233"/>
            <p:cNvCxnSpPr/>
            <p:nvPr/>
          </p:nvCxnSpPr>
          <p:spPr>
            <a:xfrm rot="5400000" flipH="1" flipV="1">
              <a:off x="4089202" y="4394354"/>
              <a:ext cx="1492602" cy="273094"/>
            </a:xfrm>
            <a:prstGeom prst="curvedConnector3">
              <a:avLst>
                <a:gd name="adj1" fmla="val 50000"/>
              </a:avLst>
            </a:prstGeom>
            <a:ln w="101600">
              <a:solidFill>
                <a:srgbClr val="FFC000">
                  <a:alpha val="50000"/>
                </a:srgbClr>
              </a:solidFill>
              <a:tailEnd type="arrow"/>
            </a:ln>
          </p:spPr>
          <p:style>
            <a:lnRef idx="1">
              <a:schemeClr val="accent1"/>
            </a:lnRef>
            <a:fillRef idx="0">
              <a:schemeClr val="accent1"/>
            </a:fillRef>
            <a:effectRef idx="0">
              <a:schemeClr val="accent1"/>
            </a:effectRef>
            <a:fontRef idx="minor">
              <a:schemeClr val="tx1"/>
            </a:fontRef>
          </p:style>
        </p:cxnSp>
        <p:grpSp>
          <p:nvGrpSpPr>
            <p:cNvPr id="63" name="Group 134"/>
            <p:cNvGrpSpPr/>
            <p:nvPr/>
          </p:nvGrpSpPr>
          <p:grpSpPr>
            <a:xfrm rot="1599884">
              <a:off x="4067603" y="3970952"/>
              <a:ext cx="1008795" cy="767101"/>
              <a:chOff x="4143375" y="642919"/>
              <a:chExt cx="1428750" cy="1000144"/>
            </a:xfrm>
          </p:grpSpPr>
          <p:sp>
            <p:nvSpPr>
              <p:cNvPr id="64" name="Cloud 135"/>
              <p:cNvSpPr/>
              <p:nvPr/>
            </p:nvSpPr>
            <p:spPr bwMode="auto">
              <a:xfrm>
                <a:off x="4143375" y="1000125"/>
                <a:ext cx="1428750" cy="6429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Climatology</a:t>
                </a:r>
              </a:p>
            </p:txBody>
          </p:sp>
          <p:grpSp>
            <p:nvGrpSpPr>
              <p:cNvPr id="65" name="Group 49"/>
              <p:cNvGrpSpPr>
                <a:grpSpLocks/>
              </p:cNvGrpSpPr>
              <p:nvPr/>
            </p:nvGrpSpPr>
            <p:grpSpPr bwMode="auto">
              <a:xfrm>
                <a:off x="5286375" y="714375"/>
                <a:ext cx="231775" cy="509588"/>
                <a:chOff x="3500304" y="2571762"/>
                <a:chExt cx="231790" cy="509588"/>
              </a:xfrm>
            </p:grpSpPr>
            <p:sp>
              <p:nvSpPr>
                <p:cNvPr id="72" name="Flowchart: Magnetic Disk 143"/>
                <p:cNvSpPr/>
                <p:nvPr/>
              </p:nvSpPr>
              <p:spPr bwMode="auto">
                <a:xfrm>
                  <a:off x="3500304" y="2717812"/>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73" name="Flowchart: Magnetic Disk 144"/>
                <p:cNvSpPr/>
                <p:nvPr/>
              </p:nvSpPr>
              <p:spPr bwMode="auto">
                <a:xfrm>
                  <a:off x="3500304" y="2571762"/>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66" name="Group 59"/>
              <p:cNvGrpSpPr>
                <a:grpSpLocks/>
              </p:cNvGrpSpPr>
              <p:nvPr/>
            </p:nvGrpSpPr>
            <p:grpSpPr bwMode="auto">
              <a:xfrm>
                <a:off x="4714875" y="642938"/>
                <a:ext cx="231775" cy="509587"/>
                <a:chOff x="3500271" y="2571763"/>
                <a:chExt cx="231790" cy="509587"/>
              </a:xfrm>
            </p:grpSpPr>
            <p:sp>
              <p:nvSpPr>
                <p:cNvPr id="70" name="Flowchart: Magnetic Disk 141"/>
                <p:cNvSpPr/>
                <p:nvPr/>
              </p:nvSpPr>
              <p:spPr bwMode="auto">
                <a:xfrm>
                  <a:off x="3500271" y="2717813"/>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71" name="Flowchart: Magnetic Disk 142"/>
                <p:cNvSpPr/>
                <p:nvPr/>
              </p:nvSpPr>
              <p:spPr bwMode="auto">
                <a:xfrm>
                  <a:off x="3500271" y="2571763"/>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67" name="Group 78"/>
              <p:cNvGrpSpPr>
                <a:grpSpLocks/>
              </p:cNvGrpSpPr>
              <p:nvPr/>
            </p:nvGrpSpPr>
            <p:grpSpPr bwMode="auto">
              <a:xfrm>
                <a:off x="4929188" y="714375"/>
                <a:ext cx="231775" cy="509588"/>
                <a:chOff x="3500284" y="2571762"/>
                <a:chExt cx="231790" cy="509588"/>
              </a:xfrm>
            </p:grpSpPr>
            <p:sp>
              <p:nvSpPr>
                <p:cNvPr id="68" name="Flowchart: Magnetic Disk 139"/>
                <p:cNvSpPr/>
                <p:nvPr/>
              </p:nvSpPr>
              <p:spPr bwMode="auto">
                <a:xfrm>
                  <a:off x="3500284" y="2717812"/>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69" name="Flowchart: Magnetic Disk 140"/>
                <p:cNvSpPr/>
                <p:nvPr/>
              </p:nvSpPr>
              <p:spPr bwMode="auto">
                <a:xfrm>
                  <a:off x="3500284" y="2571762"/>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grpSp>
          <p:nvGrpSpPr>
            <p:cNvPr id="74" name="Group 170"/>
            <p:cNvGrpSpPr/>
            <p:nvPr/>
          </p:nvGrpSpPr>
          <p:grpSpPr>
            <a:xfrm rot="20356618">
              <a:off x="4691078" y="3018756"/>
              <a:ext cx="806391" cy="820487"/>
              <a:chOff x="5238654" y="3479356"/>
              <a:chExt cx="806391" cy="820487"/>
            </a:xfrm>
          </p:grpSpPr>
          <p:grpSp>
            <p:nvGrpSpPr>
              <p:cNvPr id="76" name="Group 84"/>
              <p:cNvGrpSpPr>
                <a:grpSpLocks/>
              </p:cNvGrpSpPr>
              <p:nvPr/>
            </p:nvGrpSpPr>
            <p:grpSpPr bwMode="auto">
              <a:xfrm rot="2501098">
                <a:off x="5881396" y="3745086"/>
                <a:ext cx="163649" cy="390849"/>
                <a:chOff x="3500395" y="2571756"/>
                <a:chExt cx="231790" cy="509588"/>
              </a:xfrm>
            </p:grpSpPr>
            <p:sp>
              <p:nvSpPr>
                <p:cNvPr id="80" name="Flowchart: Magnetic Disk 162"/>
                <p:cNvSpPr/>
                <p:nvPr/>
              </p:nvSpPr>
              <p:spPr bwMode="auto">
                <a:xfrm>
                  <a:off x="3500395" y="2717806"/>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81" name="Flowchart: Magnetic Disk 163"/>
                <p:cNvSpPr/>
                <p:nvPr/>
              </p:nvSpPr>
              <p:spPr bwMode="auto">
                <a:xfrm>
                  <a:off x="3500395" y="2571756"/>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77" name="Group 87"/>
              <p:cNvGrpSpPr>
                <a:grpSpLocks/>
              </p:cNvGrpSpPr>
              <p:nvPr/>
            </p:nvGrpSpPr>
            <p:grpSpPr bwMode="auto">
              <a:xfrm rot="2501098">
                <a:off x="5748046" y="3656188"/>
                <a:ext cx="163649" cy="390848"/>
                <a:chOff x="3500408" y="2571756"/>
                <a:chExt cx="231790" cy="509587"/>
              </a:xfrm>
            </p:grpSpPr>
            <p:sp>
              <p:nvSpPr>
                <p:cNvPr id="78" name="Flowchart: Magnetic Disk 160"/>
                <p:cNvSpPr/>
                <p:nvPr/>
              </p:nvSpPr>
              <p:spPr bwMode="auto">
                <a:xfrm>
                  <a:off x="3500408" y="2717806"/>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79" name="Flowchart: Magnetic Disk 161"/>
                <p:cNvSpPr/>
                <p:nvPr/>
              </p:nvSpPr>
              <p:spPr bwMode="auto">
                <a:xfrm>
                  <a:off x="3500408" y="2571756"/>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sp>
            <p:nvSpPr>
              <p:cNvPr id="75" name="Cloud 157"/>
              <p:cNvSpPr/>
              <p:nvPr/>
            </p:nvSpPr>
            <p:spPr bwMode="auto">
              <a:xfrm rot="3499630">
                <a:off x="5079844" y="3638166"/>
                <a:ext cx="820487" cy="502867"/>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Chemistry</a:t>
                </a:r>
              </a:p>
            </p:txBody>
          </p:sp>
        </p:grpSp>
        <p:grpSp>
          <p:nvGrpSpPr>
            <p:cNvPr id="82" name="Group 164"/>
            <p:cNvGrpSpPr/>
            <p:nvPr/>
          </p:nvGrpSpPr>
          <p:grpSpPr>
            <a:xfrm rot="967491">
              <a:off x="5274892" y="2572721"/>
              <a:ext cx="1034576" cy="726910"/>
              <a:chOff x="6778625" y="2571745"/>
              <a:chExt cx="1465263" cy="947743"/>
            </a:xfrm>
          </p:grpSpPr>
          <p:grpSp>
            <p:nvGrpSpPr>
              <p:cNvPr id="83" name="Group 62"/>
              <p:cNvGrpSpPr>
                <a:grpSpLocks/>
              </p:cNvGrpSpPr>
              <p:nvPr/>
            </p:nvGrpSpPr>
            <p:grpSpPr bwMode="auto">
              <a:xfrm>
                <a:off x="7929563" y="2571750"/>
                <a:ext cx="231775" cy="509588"/>
                <a:chOff x="3500458" y="2571749"/>
                <a:chExt cx="231790" cy="509588"/>
              </a:xfrm>
            </p:grpSpPr>
            <p:sp>
              <p:nvSpPr>
                <p:cNvPr id="85" name="Flowchart: Magnetic Disk 167"/>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86" name="Flowchart: Magnetic Disk 168"/>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sp>
            <p:nvSpPr>
              <p:cNvPr id="84" name="Cloud 166"/>
              <p:cNvSpPr/>
              <p:nvPr/>
            </p:nvSpPr>
            <p:spPr bwMode="auto">
              <a:xfrm rot="1472929">
                <a:off x="6778625"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smtClean="0"/>
                  <a:t>Earth Science</a:t>
                </a:r>
                <a:endParaRPr lang="en-US" sz="900" dirty="0"/>
              </a:p>
            </p:txBody>
          </p:sp>
        </p:grpSp>
        <p:grpSp>
          <p:nvGrpSpPr>
            <p:cNvPr id="87" name="Group 126"/>
            <p:cNvGrpSpPr/>
            <p:nvPr/>
          </p:nvGrpSpPr>
          <p:grpSpPr>
            <a:xfrm rot="1621361">
              <a:off x="5503787" y="1883886"/>
              <a:ext cx="820487" cy="776836"/>
              <a:chOff x="5500688" y="987414"/>
              <a:chExt cx="1162050" cy="1012836"/>
            </a:xfrm>
          </p:grpSpPr>
          <p:sp>
            <p:nvSpPr>
              <p:cNvPr id="88" name="Cloud 127"/>
              <p:cNvSpPr/>
              <p:nvPr/>
            </p:nvSpPr>
            <p:spPr bwMode="auto">
              <a:xfrm>
                <a:off x="5500688" y="1344613"/>
                <a:ext cx="1162050" cy="655637"/>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Biology</a:t>
                </a:r>
              </a:p>
            </p:txBody>
          </p:sp>
          <p:grpSp>
            <p:nvGrpSpPr>
              <p:cNvPr id="89" name="Group 50"/>
              <p:cNvGrpSpPr>
                <a:grpSpLocks/>
              </p:cNvGrpSpPr>
              <p:nvPr/>
            </p:nvGrpSpPr>
            <p:grpSpPr bwMode="auto">
              <a:xfrm>
                <a:off x="6286500" y="1058863"/>
                <a:ext cx="231775" cy="509587"/>
                <a:chOff x="3500362" y="2571755"/>
                <a:chExt cx="231790" cy="509587"/>
              </a:xfrm>
            </p:grpSpPr>
            <p:sp>
              <p:nvSpPr>
                <p:cNvPr id="93" name="Flowchart: Magnetic Disk 51"/>
                <p:cNvSpPr/>
                <p:nvPr/>
              </p:nvSpPr>
              <p:spPr bwMode="auto">
                <a:xfrm>
                  <a:off x="3500362" y="2717805"/>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94" name="Flowchart: Magnetic Disk 52"/>
                <p:cNvSpPr/>
                <p:nvPr/>
              </p:nvSpPr>
              <p:spPr bwMode="auto">
                <a:xfrm>
                  <a:off x="3500362" y="2571755"/>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nvGrpSpPr>
              <p:cNvPr id="90" name="Group 71"/>
              <p:cNvGrpSpPr>
                <a:grpSpLocks/>
              </p:cNvGrpSpPr>
              <p:nvPr/>
            </p:nvGrpSpPr>
            <p:grpSpPr bwMode="auto">
              <a:xfrm>
                <a:off x="6000750" y="987425"/>
                <a:ext cx="231775" cy="509588"/>
                <a:chOff x="3500346" y="2571755"/>
                <a:chExt cx="231790" cy="509588"/>
              </a:xfrm>
            </p:grpSpPr>
            <p:sp>
              <p:nvSpPr>
                <p:cNvPr id="91" name="Flowchart: Magnetic Disk 130"/>
                <p:cNvSpPr/>
                <p:nvPr/>
              </p:nvSpPr>
              <p:spPr bwMode="auto">
                <a:xfrm>
                  <a:off x="3500346" y="2717805"/>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dirty="0"/>
                </a:p>
              </p:txBody>
            </p:sp>
            <p:sp>
              <p:nvSpPr>
                <p:cNvPr id="92" name="Flowchart: Magnetic Disk 131"/>
                <p:cNvSpPr/>
                <p:nvPr/>
              </p:nvSpPr>
              <p:spPr bwMode="auto">
                <a:xfrm>
                  <a:off x="3500346" y="2571755"/>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en-US" sz="1200"/>
                </a:p>
              </p:txBody>
            </p:sp>
          </p:grpSp>
        </p:grpSp>
        <p:grpSp>
          <p:nvGrpSpPr>
            <p:cNvPr id="95" name="Group 117"/>
            <p:cNvGrpSpPr/>
            <p:nvPr/>
          </p:nvGrpSpPr>
          <p:grpSpPr>
            <a:xfrm>
              <a:off x="1504950" y="-527050"/>
              <a:ext cx="4576762" cy="4984751"/>
              <a:chOff x="1948177" y="1"/>
              <a:chExt cx="7200585" cy="6858000"/>
            </a:xfrm>
            <a:scene3d>
              <a:camera prst="isometricBottomDown"/>
              <a:lightRig rig="threePt" dir="t"/>
            </a:scene3d>
          </p:grpSpPr>
          <p:sp>
            <p:nvSpPr>
              <p:cNvPr id="96" name="Flowchart: Delay 4"/>
              <p:cNvSpPr/>
              <p:nvPr/>
            </p:nvSpPr>
            <p:spPr bwMode="auto">
              <a:xfrm rot="16200000">
                <a:off x="2090830" y="-142652"/>
                <a:ext cx="6858000" cy="7143305"/>
              </a:xfrm>
              <a:prstGeom prst="flowChartDelay">
                <a:avLst/>
              </a:prstGeom>
              <a:solidFill>
                <a:schemeClr val="accent5">
                  <a:lumMod val="75000"/>
                </a:schemeClr>
              </a:solidFill>
              <a:ln>
                <a:noFill/>
                <a:prstDash val="sysDash"/>
              </a:ln>
              <a:effectLst>
                <a:outerShdw blurRad="50800" dist="38100" dir="16200000"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7" name="Flowchart: Delay 5"/>
              <p:cNvSpPr/>
              <p:nvPr/>
            </p:nvSpPr>
            <p:spPr bwMode="auto">
              <a:xfrm rot="16200000">
                <a:off x="2983813" y="-178419"/>
                <a:ext cx="4572033" cy="6214702"/>
              </a:xfrm>
              <a:prstGeom prst="flowChartDelay">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8900000" scaled="1"/>
                <a:tileRect/>
              </a:gradFill>
              <a:ln>
                <a:noFill/>
                <a:prstDash val="sysDash"/>
              </a:ln>
              <a:effectLst>
                <a:outerShdw blurRad="50800" dist="38100" dir="16200000"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8" name="Flowchart: Magnetic Disk 6"/>
              <p:cNvSpPr/>
              <p:nvPr/>
            </p:nvSpPr>
            <p:spPr bwMode="auto">
              <a:xfrm>
                <a:off x="2261773" y="5556734"/>
                <a:ext cx="6043947" cy="1015539"/>
              </a:xfrm>
              <a:prstGeom prst="flowChartMagneticDisk">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8100000" scaled="1"/>
                <a:tileRect/>
              </a:gradFill>
              <a:ln>
                <a:noFill/>
              </a:ln>
              <a:effectLst/>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t>Data Services</a:t>
                </a:r>
              </a:p>
            </p:txBody>
          </p:sp>
          <p:sp>
            <p:nvSpPr>
              <p:cNvPr id="99" name="Flowchart: Magnetic Disk 7"/>
              <p:cNvSpPr/>
              <p:nvPr/>
            </p:nvSpPr>
            <p:spPr bwMode="auto">
              <a:xfrm>
                <a:off x="2261773" y="5072075"/>
                <a:ext cx="6043947" cy="714381"/>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prstDash val="sysDot"/>
              </a:ln>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t>Community Support Services</a:t>
                </a:r>
              </a:p>
            </p:txBody>
          </p:sp>
          <p:sp>
            <p:nvSpPr>
              <p:cNvPr id="100" name="Cloud 8"/>
              <p:cNvSpPr/>
              <p:nvPr/>
            </p:nvSpPr>
            <p:spPr bwMode="auto">
              <a:xfrm rot="20864650">
                <a:off x="2946400" y="1697038"/>
                <a:ext cx="1265237" cy="633412"/>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Astronomy</a:t>
                </a:r>
                <a:endParaRPr lang="en-US" sz="1200" dirty="0"/>
              </a:p>
            </p:txBody>
          </p:sp>
          <p:sp>
            <p:nvSpPr>
              <p:cNvPr id="101" name="Cloud 9"/>
              <p:cNvSpPr/>
              <p:nvPr/>
            </p:nvSpPr>
            <p:spPr bwMode="auto">
              <a:xfrm>
                <a:off x="4090987" y="1000125"/>
                <a:ext cx="1428750" cy="6429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Climatology</a:t>
                </a:r>
                <a:endParaRPr lang="en-US" sz="600" dirty="0"/>
              </a:p>
            </p:txBody>
          </p:sp>
          <p:sp>
            <p:nvSpPr>
              <p:cNvPr id="102" name="Cloud 10"/>
              <p:cNvSpPr/>
              <p:nvPr/>
            </p:nvSpPr>
            <p:spPr bwMode="auto">
              <a:xfrm rot="998532">
                <a:off x="6461125" y="1925638"/>
                <a:ext cx="1162050" cy="655637"/>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800" dirty="0"/>
                  <a:t>Chemistry</a:t>
                </a:r>
              </a:p>
            </p:txBody>
          </p:sp>
          <p:sp>
            <p:nvSpPr>
              <p:cNvPr id="103" name="Cloud 11"/>
              <p:cNvSpPr/>
              <p:nvPr/>
            </p:nvSpPr>
            <p:spPr bwMode="auto">
              <a:xfrm rot="19451269">
                <a:off x="2173287" y="2563813"/>
                <a:ext cx="1162050" cy="655637"/>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a:t>History</a:t>
                </a:r>
              </a:p>
            </p:txBody>
          </p:sp>
          <p:sp>
            <p:nvSpPr>
              <p:cNvPr id="104" name="Cloud 12"/>
              <p:cNvSpPr/>
              <p:nvPr/>
            </p:nvSpPr>
            <p:spPr bwMode="auto">
              <a:xfrm>
                <a:off x="5448300" y="1344613"/>
                <a:ext cx="1162050" cy="655637"/>
              </a:xfrm>
              <a:prstGeom prst="cloud">
                <a:avLst/>
              </a:prstGeom>
            </p:spPr>
            <p:style>
              <a:lnRef idx="2">
                <a:schemeClr val="dk1"/>
              </a:lnRef>
              <a:fillRef idx="1">
                <a:schemeClr val="lt1"/>
              </a:fillRef>
              <a:effectRef idx="0">
                <a:schemeClr val="dk1"/>
              </a:effectRef>
              <a:fontRef idx="minor">
                <a:schemeClr val="dk1"/>
              </a:fontRef>
            </p:style>
            <p:txBody>
              <a:bodyPr tIns="0" bIns="0" anchor="ctr"/>
              <a:lstStyle/>
              <a:p>
                <a:pPr algn="ctr" fontAlgn="auto">
                  <a:spcBef>
                    <a:spcPts val="0"/>
                  </a:spcBef>
                  <a:spcAft>
                    <a:spcPts val="0"/>
                  </a:spcAft>
                  <a:defRPr/>
                </a:pPr>
                <a:r>
                  <a:rPr lang="en-US" sz="700" dirty="0"/>
                  <a:t>Biology</a:t>
                </a:r>
                <a:endParaRPr lang="en-US" sz="1050" dirty="0"/>
              </a:p>
            </p:txBody>
          </p:sp>
          <p:sp>
            <p:nvSpPr>
              <p:cNvPr id="105" name="Smiley Face 13"/>
              <p:cNvSpPr/>
              <p:nvPr/>
            </p:nvSpPr>
            <p:spPr bwMode="auto">
              <a:xfrm>
                <a:off x="3233737" y="4714875"/>
                <a:ext cx="492125" cy="436563"/>
              </a:xfrm>
              <a:prstGeom prst="smileyFace">
                <a:avLst>
                  <a:gd name="adj" fmla="val 4653"/>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6" name="Straight Connector 14"/>
              <p:cNvCxnSpPr/>
              <p:nvPr/>
            </p:nvCxnSpPr>
            <p:spPr bwMode="auto">
              <a:xfrm rot="5400000" flipH="1" flipV="1">
                <a:off x="5662612" y="2071688"/>
                <a:ext cx="1143000" cy="285750"/>
              </a:xfrm>
              <a:prstGeom prst="line">
                <a:avLst/>
              </a:prstGeom>
              <a:ln w="28575">
                <a:solidFill>
                  <a:srgbClr val="FF000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107" name="Straight Connector 15"/>
              <p:cNvCxnSpPr/>
              <p:nvPr/>
            </p:nvCxnSpPr>
            <p:spPr bwMode="auto">
              <a:xfrm rot="16200000" flipV="1">
                <a:off x="4841081" y="1821656"/>
                <a:ext cx="1500188" cy="428625"/>
              </a:xfrm>
              <a:prstGeom prst="line">
                <a:avLst/>
              </a:prstGeom>
              <a:ln w="28575">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6"/>
              <p:cNvCxnSpPr/>
              <p:nvPr/>
            </p:nvCxnSpPr>
            <p:spPr bwMode="auto">
              <a:xfrm rot="5400000" flipH="1" flipV="1">
                <a:off x="4983955" y="3393282"/>
                <a:ext cx="785813" cy="571500"/>
              </a:xfrm>
              <a:prstGeom prst="line">
                <a:avLst/>
              </a:prstGeom>
              <a:ln w="28575">
                <a:solidFill>
                  <a:srgbClr val="FFFF00"/>
                </a:solidFill>
                <a:tailEnd type="oval"/>
              </a:ln>
            </p:spPr>
            <p:style>
              <a:lnRef idx="1">
                <a:schemeClr val="accent1"/>
              </a:lnRef>
              <a:fillRef idx="0">
                <a:schemeClr val="accent1"/>
              </a:fillRef>
              <a:effectRef idx="0">
                <a:schemeClr val="accent1"/>
              </a:effectRef>
              <a:fontRef idx="minor">
                <a:schemeClr val="tx1"/>
              </a:fontRef>
            </p:style>
          </p:cxnSp>
          <p:grpSp>
            <p:nvGrpSpPr>
              <p:cNvPr id="109" name="Group 49"/>
              <p:cNvGrpSpPr>
                <a:grpSpLocks/>
              </p:cNvGrpSpPr>
              <p:nvPr/>
            </p:nvGrpSpPr>
            <p:grpSpPr bwMode="auto">
              <a:xfrm>
                <a:off x="5233987" y="714375"/>
                <a:ext cx="231775" cy="509588"/>
                <a:chOff x="3500304" y="2571762"/>
                <a:chExt cx="231790" cy="509588"/>
              </a:xfrm>
            </p:grpSpPr>
            <p:sp>
              <p:nvSpPr>
                <p:cNvPr id="192" name="Flowchart: Magnetic Disk 114"/>
                <p:cNvSpPr/>
                <p:nvPr/>
              </p:nvSpPr>
              <p:spPr bwMode="auto">
                <a:xfrm>
                  <a:off x="3500304" y="2717812"/>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3" name="Flowchart: Magnetic Disk 115"/>
                <p:cNvSpPr/>
                <p:nvPr/>
              </p:nvSpPr>
              <p:spPr bwMode="auto">
                <a:xfrm>
                  <a:off x="3500304" y="2571762"/>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10" name="Smiley Face 18"/>
              <p:cNvSpPr/>
              <p:nvPr/>
            </p:nvSpPr>
            <p:spPr bwMode="auto">
              <a:xfrm>
                <a:off x="6662737" y="4714875"/>
                <a:ext cx="420688" cy="436563"/>
              </a:xfrm>
              <a:prstGeom prst="smileyFac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7-Point Star 21"/>
              <p:cNvSpPr/>
              <p:nvPr/>
            </p:nvSpPr>
            <p:spPr bwMode="auto">
              <a:xfrm>
                <a:off x="5662713" y="2786059"/>
                <a:ext cx="642900" cy="500066"/>
              </a:xfrm>
              <a:prstGeom prst="star7">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12" name="Group 50"/>
              <p:cNvGrpSpPr>
                <a:grpSpLocks/>
              </p:cNvGrpSpPr>
              <p:nvPr/>
            </p:nvGrpSpPr>
            <p:grpSpPr bwMode="auto">
              <a:xfrm>
                <a:off x="6234112" y="1058863"/>
                <a:ext cx="231775" cy="509587"/>
                <a:chOff x="3500362" y="2571755"/>
                <a:chExt cx="231790" cy="509587"/>
              </a:xfrm>
            </p:grpSpPr>
            <p:sp>
              <p:nvSpPr>
                <p:cNvPr id="190" name="Flowchart: Magnetic Disk 51"/>
                <p:cNvSpPr/>
                <p:nvPr/>
              </p:nvSpPr>
              <p:spPr bwMode="auto">
                <a:xfrm>
                  <a:off x="3500362" y="2717805"/>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1" name="Flowchart: Magnetic Disk 52"/>
                <p:cNvSpPr/>
                <p:nvPr/>
              </p:nvSpPr>
              <p:spPr bwMode="auto">
                <a:xfrm>
                  <a:off x="3500362" y="2571755"/>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3" name="Group 53"/>
              <p:cNvGrpSpPr>
                <a:grpSpLocks/>
              </p:cNvGrpSpPr>
              <p:nvPr/>
            </p:nvGrpSpPr>
            <p:grpSpPr bwMode="auto">
              <a:xfrm>
                <a:off x="3233737" y="1357313"/>
                <a:ext cx="231775" cy="509587"/>
                <a:chOff x="3500189" y="2571758"/>
                <a:chExt cx="231790" cy="509587"/>
              </a:xfrm>
            </p:grpSpPr>
            <p:sp>
              <p:nvSpPr>
                <p:cNvPr id="188" name="Flowchart: Magnetic Disk 54"/>
                <p:cNvSpPr/>
                <p:nvPr/>
              </p:nvSpPr>
              <p:spPr bwMode="auto">
                <a:xfrm>
                  <a:off x="3500189" y="2717808"/>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9" name="Flowchart: Magnetic Disk 55"/>
                <p:cNvSpPr/>
                <p:nvPr/>
              </p:nvSpPr>
              <p:spPr bwMode="auto">
                <a:xfrm>
                  <a:off x="3500189" y="2571758"/>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4" name="Group 56"/>
              <p:cNvGrpSpPr>
                <a:grpSpLocks/>
              </p:cNvGrpSpPr>
              <p:nvPr/>
            </p:nvGrpSpPr>
            <p:grpSpPr bwMode="auto">
              <a:xfrm>
                <a:off x="3948112" y="1571625"/>
                <a:ext cx="231775" cy="509588"/>
                <a:chOff x="3500230" y="2571756"/>
                <a:chExt cx="231790" cy="509588"/>
              </a:xfrm>
            </p:grpSpPr>
            <p:sp>
              <p:nvSpPr>
                <p:cNvPr id="186" name="Flowchart: Magnetic Disk 108"/>
                <p:cNvSpPr/>
                <p:nvPr/>
              </p:nvSpPr>
              <p:spPr bwMode="auto">
                <a:xfrm>
                  <a:off x="3500230" y="2717806"/>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7" name="Flowchart: Magnetic Disk 109"/>
                <p:cNvSpPr/>
                <p:nvPr/>
              </p:nvSpPr>
              <p:spPr bwMode="auto">
                <a:xfrm>
                  <a:off x="3500230" y="2571756"/>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5" name="Group 59"/>
              <p:cNvGrpSpPr>
                <a:grpSpLocks/>
              </p:cNvGrpSpPr>
              <p:nvPr/>
            </p:nvGrpSpPr>
            <p:grpSpPr bwMode="auto">
              <a:xfrm>
                <a:off x="4662487" y="642938"/>
                <a:ext cx="231775" cy="509587"/>
                <a:chOff x="3500271" y="2571763"/>
                <a:chExt cx="231790" cy="509587"/>
              </a:xfrm>
            </p:grpSpPr>
            <p:sp>
              <p:nvSpPr>
                <p:cNvPr id="184" name="Flowchart: Magnetic Disk 106"/>
                <p:cNvSpPr/>
                <p:nvPr/>
              </p:nvSpPr>
              <p:spPr bwMode="auto">
                <a:xfrm>
                  <a:off x="3500271" y="2717813"/>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5" name="Flowchart: Magnetic Disk 107"/>
                <p:cNvSpPr/>
                <p:nvPr/>
              </p:nvSpPr>
              <p:spPr bwMode="auto">
                <a:xfrm>
                  <a:off x="3500271" y="2571763"/>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6" name="Group 62"/>
              <p:cNvGrpSpPr>
                <a:grpSpLocks/>
              </p:cNvGrpSpPr>
              <p:nvPr/>
            </p:nvGrpSpPr>
            <p:grpSpPr bwMode="auto">
              <a:xfrm>
                <a:off x="7877175" y="2571750"/>
                <a:ext cx="231775" cy="509588"/>
                <a:chOff x="3500458" y="2571749"/>
                <a:chExt cx="231790" cy="509588"/>
              </a:xfrm>
            </p:grpSpPr>
            <p:sp>
              <p:nvSpPr>
                <p:cNvPr id="182" name="Flowchart: Magnetic Disk 104"/>
                <p:cNvSpPr/>
                <p:nvPr/>
              </p:nvSpPr>
              <p:spPr bwMode="auto">
                <a:xfrm>
                  <a:off x="3500458" y="2717799"/>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3" name="Flowchart: Magnetic Disk 105"/>
                <p:cNvSpPr/>
                <p:nvPr/>
              </p:nvSpPr>
              <p:spPr bwMode="auto">
                <a:xfrm>
                  <a:off x="3500458" y="2571749"/>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7" name="Group 65"/>
              <p:cNvGrpSpPr>
                <a:grpSpLocks/>
              </p:cNvGrpSpPr>
              <p:nvPr/>
            </p:nvGrpSpPr>
            <p:grpSpPr bwMode="auto">
              <a:xfrm>
                <a:off x="2376487" y="3214688"/>
                <a:ext cx="231775" cy="509587"/>
                <a:chOff x="3500139" y="2571745"/>
                <a:chExt cx="231790" cy="509587"/>
              </a:xfrm>
            </p:grpSpPr>
            <p:sp>
              <p:nvSpPr>
                <p:cNvPr id="180" name="Flowchart: Magnetic Disk 102"/>
                <p:cNvSpPr/>
                <p:nvPr/>
              </p:nvSpPr>
              <p:spPr bwMode="auto">
                <a:xfrm>
                  <a:off x="3500139" y="2717795"/>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1" name="Flowchart: Magnetic Disk 103"/>
                <p:cNvSpPr/>
                <p:nvPr/>
              </p:nvSpPr>
              <p:spPr bwMode="auto">
                <a:xfrm>
                  <a:off x="3500139" y="2571745"/>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8" name="Group 68"/>
              <p:cNvGrpSpPr>
                <a:grpSpLocks/>
              </p:cNvGrpSpPr>
              <p:nvPr/>
            </p:nvGrpSpPr>
            <p:grpSpPr bwMode="auto">
              <a:xfrm>
                <a:off x="2519362" y="2214563"/>
                <a:ext cx="231775" cy="509587"/>
                <a:chOff x="3500147" y="2571752"/>
                <a:chExt cx="231790" cy="509587"/>
              </a:xfrm>
            </p:grpSpPr>
            <p:sp>
              <p:nvSpPr>
                <p:cNvPr id="178" name="Flowchart: Magnetic Disk 100"/>
                <p:cNvSpPr/>
                <p:nvPr/>
              </p:nvSpPr>
              <p:spPr bwMode="auto">
                <a:xfrm>
                  <a:off x="3500147" y="2717802"/>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9" name="Flowchart: Magnetic Disk 101"/>
                <p:cNvSpPr/>
                <p:nvPr/>
              </p:nvSpPr>
              <p:spPr bwMode="auto">
                <a:xfrm>
                  <a:off x="3500147" y="2571752"/>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9" name="Group 71"/>
              <p:cNvGrpSpPr>
                <a:grpSpLocks/>
              </p:cNvGrpSpPr>
              <p:nvPr/>
            </p:nvGrpSpPr>
            <p:grpSpPr bwMode="auto">
              <a:xfrm>
                <a:off x="5948362" y="987425"/>
                <a:ext cx="231775" cy="509588"/>
                <a:chOff x="3500346" y="2571755"/>
                <a:chExt cx="231790" cy="509588"/>
              </a:xfrm>
            </p:grpSpPr>
            <p:sp>
              <p:nvSpPr>
                <p:cNvPr id="176" name="Flowchart: Magnetic Disk 98"/>
                <p:cNvSpPr/>
                <p:nvPr/>
              </p:nvSpPr>
              <p:spPr bwMode="auto">
                <a:xfrm>
                  <a:off x="3500346" y="2717805"/>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7" name="Flowchart: Magnetic Disk 99"/>
                <p:cNvSpPr/>
                <p:nvPr/>
              </p:nvSpPr>
              <p:spPr bwMode="auto">
                <a:xfrm>
                  <a:off x="3500346" y="2571755"/>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0" name="Group 78"/>
              <p:cNvGrpSpPr>
                <a:grpSpLocks/>
              </p:cNvGrpSpPr>
              <p:nvPr/>
            </p:nvGrpSpPr>
            <p:grpSpPr bwMode="auto">
              <a:xfrm>
                <a:off x="4876800" y="714375"/>
                <a:ext cx="231775" cy="509588"/>
                <a:chOff x="3500284" y="2571762"/>
                <a:chExt cx="231790" cy="509588"/>
              </a:xfrm>
            </p:grpSpPr>
            <p:sp>
              <p:nvSpPr>
                <p:cNvPr id="174" name="Flowchart: Magnetic Disk 96"/>
                <p:cNvSpPr/>
                <p:nvPr/>
              </p:nvSpPr>
              <p:spPr bwMode="auto">
                <a:xfrm>
                  <a:off x="3500284" y="2717812"/>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5" name="Flowchart: Magnetic Disk 97"/>
                <p:cNvSpPr/>
                <p:nvPr/>
              </p:nvSpPr>
              <p:spPr bwMode="auto">
                <a:xfrm>
                  <a:off x="3500284" y="2571762"/>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1" name="Group 81"/>
              <p:cNvGrpSpPr>
                <a:grpSpLocks/>
              </p:cNvGrpSpPr>
              <p:nvPr/>
            </p:nvGrpSpPr>
            <p:grpSpPr bwMode="auto">
              <a:xfrm>
                <a:off x="3019425" y="1428750"/>
                <a:ext cx="231775" cy="509588"/>
                <a:chOff x="3500177" y="2571757"/>
                <a:chExt cx="231790" cy="509588"/>
              </a:xfrm>
            </p:grpSpPr>
            <p:sp>
              <p:nvSpPr>
                <p:cNvPr id="172" name="Flowchart: Magnetic Disk 94"/>
                <p:cNvSpPr/>
                <p:nvPr/>
              </p:nvSpPr>
              <p:spPr bwMode="auto">
                <a:xfrm>
                  <a:off x="3500177" y="2717807"/>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3" name="Flowchart: Magnetic Disk 95"/>
                <p:cNvSpPr/>
                <p:nvPr/>
              </p:nvSpPr>
              <p:spPr bwMode="auto">
                <a:xfrm>
                  <a:off x="3500177" y="2571757"/>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2" name="Group 84"/>
              <p:cNvGrpSpPr>
                <a:grpSpLocks/>
              </p:cNvGrpSpPr>
              <p:nvPr/>
            </p:nvGrpSpPr>
            <p:grpSpPr bwMode="auto">
              <a:xfrm>
                <a:off x="6805612" y="1571625"/>
                <a:ext cx="231775" cy="509588"/>
                <a:chOff x="3500395" y="2571756"/>
                <a:chExt cx="231790" cy="509588"/>
              </a:xfrm>
            </p:grpSpPr>
            <p:sp>
              <p:nvSpPr>
                <p:cNvPr id="170" name="Flowchart: Magnetic Disk 92"/>
                <p:cNvSpPr/>
                <p:nvPr/>
              </p:nvSpPr>
              <p:spPr bwMode="auto">
                <a:xfrm>
                  <a:off x="3500395" y="2717806"/>
                  <a:ext cx="231790" cy="36353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1" name="Flowchart: Magnetic Disk 93"/>
                <p:cNvSpPr/>
                <p:nvPr/>
              </p:nvSpPr>
              <p:spPr bwMode="auto">
                <a:xfrm>
                  <a:off x="3500395" y="2571756"/>
                  <a:ext cx="231790" cy="36353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3" name="Group 87"/>
              <p:cNvGrpSpPr>
                <a:grpSpLocks/>
              </p:cNvGrpSpPr>
              <p:nvPr/>
            </p:nvGrpSpPr>
            <p:grpSpPr bwMode="auto">
              <a:xfrm>
                <a:off x="7019925" y="1643063"/>
                <a:ext cx="231775" cy="509587"/>
                <a:chOff x="3500408" y="2571756"/>
                <a:chExt cx="231790" cy="509587"/>
              </a:xfrm>
            </p:grpSpPr>
            <p:sp>
              <p:nvSpPr>
                <p:cNvPr id="168" name="Flowchart: Magnetic Disk 90"/>
                <p:cNvSpPr/>
                <p:nvPr/>
              </p:nvSpPr>
              <p:spPr bwMode="auto">
                <a:xfrm>
                  <a:off x="3500408" y="2717806"/>
                  <a:ext cx="231790" cy="363537"/>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9" name="Flowchart: Magnetic Disk 91"/>
                <p:cNvSpPr/>
                <p:nvPr/>
              </p:nvSpPr>
              <p:spPr bwMode="auto">
                <a:xfrm>
                  <a:off x="3500408" y="2571756"/>
                  <a:ext cx="231790" cy="363537"/>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24" name="7-Point Star 34"/>
              <p:cNvSpPr/>
              <p:nvPr/>
            </p:nvSpPr>
            <p:spPr bwMode="auto">
              <a:xfrm>
                <a:off x="4376912" y="3857629"/>
                <a:ext cx="714334" cy="642942"/>
              </a:xfrm>
              <a:prstGeom prst="star7">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5" name="Straight Connector 35"/>
              <p:cNvCxnSpPr/>
              <p:nvPr/>
            </p:nvCxnSpPr>
            <p:spPr bwMode="auto">
              <a:xfrm rot="10800000">
                <a:off x="2733675" y="3500438"/>
                <a:ext cx="1643062" cy="500062"/>
              </a:xfrm>
              <a:prstGeom prst="line">
                <a:avLst/>
              </a:prstGeom>
              <a:ln w="28575">
                <a:solidFill>
                  <a:srgbClr val="FFFF00"/>
                </a:solidFill>
                <a:tailEnd type="oval"/>
              </a:ln>
            </p:spPr>
            <p:style>
              <a:lnRef idx="1">
                <a:schemeClr val="accent1"/>
              </a:lnRef>
              <a:fillRef idx="0">
                <a:schemeClr val="accent1"/>
              </a:fillRef>
              <a:effectRef idx="0">
                <a:schemeClr val="accent1"/>
              </a:effectRef>
              <a:fontRef idx="minor">
                <a:schemeClr val="tx1"/>
              </a:fontRef>
            </p:style>
          </p:cxnSp>
          <p:cxnSp>
            <p:nvCxnSpPr>
              <p:cNvPr id="126" name="Straight Connector 36"/>
              <p:cNvCxnSpPr/>
              <p:nvPr/>
            </p:nvCxnSpPr>
            <p:spPr bwMode="auto">
              <a:xfrm rot="16200000" flipV="1">
                <a:off x="3555206" y="2750344"/>
                <a:ext cx="1643063" cy="428625"/>
              </a:xfrm>
              <a:prstGeom prst="line">
                <a:avLst/>
              </a:prstGeom>
              <a:ln w="28575">
                <a:solidFill>
                  <a:srgbClr val="FFFF00"/>
                </a:solidFill>
                <a:tailEnd type="oval"/>
              </a:ln>
            </p:spPr>
            <p:style>
              <a:lnRef idx="1">
                <a:schemeClr val="accent1"/>
              </a:lnRef>
              <a:fillRef idx="0">
                <a:schemeClr val="accent1"/>
              </a:fillRef>
              <a:effectRef idx="0">
                <a:schemeClr val="accent1"/>
              </a:effectRef>
              <a:fontRef idx="minor">
                <a:schemeClr val="tx1"/>
              </a:fontRef>
            </p:style>
          </p:cxnSp>
          <p:sp>
            <p:nvSpPr>
              <p:cNvPr id="127" name="Left Arrow 37"/>
              <p:cNvSpPr/>
              <p:nvPr/>
            </p:nvSpPr>
            <p:spPr bwMode="auto">
              <a:xfrm rot="8707571">
                <a:off x="3738562" y="4454525"/>
                <a:ext cx="819150" cy="342900"/>
              </a:xfrm>
              <a:prstGeom prst="leftArrow">
                <a:avLst>
                  <a:gd name="adj1" fmla="val 50000"/>
                  <a:gd name="adj2" fmla="val 74383"/>
                </a:avLst>
              </a:prstGeom>
              <a:solidFill>
                <a:srgbClr val="FFFF00">
                  <a:tint val="66000"/>
                  <a:satMod val="1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8" name="Straight Connector 38"/>
              <p:cNvCxnSpPr/>
              <p:nvPr/>
            </p:nvCxnSpPr>
            <p:spPr bwMode="auto">
              <a:xfrm flipV="1">
                <a:off x="5162550" y="2000250"/>
                <a:ext cx="3071812" cy="2214563"/>
              </a:xfrm>
              <a:prstGeom prst="line">
                <a:avLst/>
              </a:prstGeom>
              <a:ln w="28575">
                <a:solidFill>
                  <a:srgbClr val="FFFF00"/>
                </a:solidFill>
                <a:tailEnd type="oval"/>
              </a:ln>
            </p:spPr>
            <p:style>
              <a:lnRef idx="1">
                <a:schemeClr val="accent1"/>
              </a:lnRef>
              <a:fillRef idx="0">
                <a:schemeClr val="accent1"/>
              </a:fillRef>
              <a:effectRef idx="0">
                <a:schemeClr val="accent1"/>
              </a:effectRef>
              <a:fontRef idx="minor">
                <a:schemeClr val="tx1"/>
              </a:fontRef>
            </p:style>
          </p:cxnSp>
          <p:grpSp>
            <p:nvGrpSpPr>
              <p:cNvPr id="129" name="Group 165"/>
              <p:cNvGrpSpPr>
                <a:grpSpLocks/>
              </p:cNvGrpSpPr>
              <p:nvPr/>
            </p:nvGrpSpPr>
            <p:grpSpPr bwMode="auto">
              <a:xfrm>
                <a:off x="2876556" y="857250"/>
                <a:ext cx="374650" cy="366713"/>
                <a:chOff x="3500268" y="2571768"/>
                <a:chExt cx="231789" cy="509590"/>
              </a:xfrm>
            </p:grpSpPr>
            <p:sp>
              <p:nvSpPr>
                <p:cNvPr id="166" name="Flowchart: Magnetic Disk 88"/>
                <p:cNvSpPr/>
                <p:nvPr/>
              </p:nvSpPr>
              <p:spPr bwMode="auto">
                <a:xfrm>
                  <a:off x="3500268" y="2717365"/>
                  <a:ext cx="231789" cy="36399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7" name="Flowchart: Magnetic Disk 89"/>
                <p:cNvSpPr/>
                <p:nvPr/>
              </p:nvSpPr>
              <p:spPr bwMode="auto">
                <a:xfrm>
                  <a:off x="3500268" y="2571768"/>
                  <a:ext cx="231789" cy="36399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30" name="Cloud 40"/>
              <p:cNvSpPr/>
              <p:nvPr/>
            </p:nvSpPr>
            <p:spPr bwMode="auto">
              <a:xfrm rot="1472929">
                <a:off x="6726237" y="2863850"/>
                <a:ext cx="1465263" cy="655638"/>
              </a:xfrm>
              <a:prstGeom prst="cloud">
                <a:avLst/>
              </a:prstGeom>
            </p:spPr>
            <p:style>
              <a:lnRef idx="2">
                <a:schemeClr val="dk1"/>
              </a:lnRef>
              <a:fillRef idx="1">
                <a:schemeClr val="lt1"/>
              </a:fillRef>
              <a:effectRef idx="0">
                <a:schemeClr val="dk1"/>
              </a:effectRef>
              <a:fontRef idx="minor">
                <a:schemeClr val="dk1"/>
              </a:fontRef>
            </p:style>
            <p:txBody>
              <a:bodyPr lIns="0" tIns="0" rIns="0" bIns="0" anchor="ctr"/>
              <a:lstStyle/>
              <a:p>
                <a:pPr algn="ctr" fontAlgn="auto">
                  <a:spcBef>
                    <a:spcPts val="0"/>
                  </a:spcBef>
                  <a:spcAft>
                    <a:spcPts val="0"/>
                  </a:spcAft>
                  <a:defRPr/>
                </a:pPr>
                <a:r>
                  <a:rPr lang="en-US" sz="900" dirty="0" smtClean="0"/>
                  <a:t>Earth Science</a:t>
                </a:r>
              </a:p>
            </p:txBody>
          </p:sp>
          <p:sp>
            <p:nvSpPr>
              <p:cNvPr id="131" name="Left Arrow 41"/>
              <p:cNvSpPr/>
              <p:nvPr/>
            </p:nvSpPr>
            <p:spPr bwMode="auto">
              <a:xfrm rot="3973846">
                <a:off x="5705475" y="3795713"/>
                <a:ext cx="1423987" cy="382587"/>
              </a:xfrm>
              <a:prstGeom prst="leftArrow">
                <a:avLst>
                  <a:gd name="adj1" fmla="val 42384"/>
                  <a:gd name="adj2" fmla="val 74383"/>
                </a:avLst>
              </a:prstGeom>
              <a:solidFill>
                <a:srgbClr val="FF0000">
                  <a:tint val="66000"/>
                  <a:satMod val="1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32" name="Group 188"/>
              <p:cNvGrpSpPr>
                <a:grpSpLocks/>
              </p:cNvGrpSpPr>
              <p:nvPr/>
            </p:nvGrpSpPr>
            <p:grpSpPr bwMode="auto">
              <a:xfrm>
                <a:off x="3662368" y="357185"/>
                <a:ext cx="374650" cy="366712"/>
                <a:chOff x="3500296" y="2571773"/>
                <a:chExt cx="231789" cy="509589"/>
              </a:xfrm>
            </p:grpSpPr>
            <p:sp>
              <p:nvSpPr>
                <p:cNvPr id="164" name="Flowchart: Magnetic Disk 84"/>
                <p:cNvSpPr/>
                <p:nvPr/>
              </p:nvSpPr>
              <p:spPr bwMode="auto">
                <a:xfrm>
                  <a:off x="3500296" y="2717370"/>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5" name="Flowchart: Magnetic Disk 85"/>
                <p:cNvSpPr/>
                <p:nvPr/>
              </p:nvSpPr>
              <p:spPr bwMode="auto">
                <a:xfrm>
                  <a:off x="3500296" y="2571773"/>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3" name="Group 194"/>
              <p:cNvGrpSpPr>
                <a:grpSpLocks/>
              </p:cNvGrpSpPr>
              <p:nvPr/>
            </p:nvGrpSpPr>
            <p:grpSpPr bwMode="auto">
              <a:xfrm>
                <a:off x="6877055" y="214310"/>
                <a:ext cx="374650" cy="366711"/>
                <a:chOff x="3500411" y="2571775"/>
                <a:chExt cx="231789" cy="509588"/>
              </a:xfrm>
            </p:grpSpPr>
            <p:sp>
              <p:nvSpPr>
                <p:cNvPr id="162" name="Flowchart: Magnetic Disk 82"/>
                <p:cNvSpPr/>
                <p:nvPr/>
              </p:nvSpPr>
              <p:spPr bwMode="auto">
                <a:xfrm>
                  <a:off x="3500411" y="2717371"/>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 name="Flowchart: Magnetic Disk 83"/>
                <p:cNvSpPr/>
                <p:nvPr/>
              </p:nvSpPr>
              <p:spPr bwMode="auto">
                <a:xfrm>
                  <a:off x="3500411" y="2571775"/>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4" name="Group 197"/>
              <p:cNvGrpSpPr>
                <a:grpSpLocks/>
              </p:cNvGrpSpPr>
              <p:nvPr/>
            </p:nvGrpSpPr>
            <p:grpSpPr bwMode="auto">
              <a:xfrm>
                <a:off x="6376993" y="214310"/>
                <a:ext cx="374650" cy="366711"/>
                <a:chOff x="3500393" y="2571775"/>
                <a:chExt cx="231789" cy="509588"/>
              </a:xfrm>
            </p:grpSpPr>
            <p:sp>
              <p:nvSpPr>
                <p:cNvPr id="160" name="Flowchart: Magnetic Disk 80"/>
                <p:cNvSpPr/>
                <p:nvPr/>
              </p:nvSpPr>
              <p:spPr bwMode="auto">
                <a:xfrm>
                  <a:off x="3500393" y="2717371"/>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1" name="Flowchart: Magnetic Disk 81"/>
                <p:cNvSpPr/>
                <p:nvPr/>
              </p:nvSpPr>
              <p:spPr bwMode="auto">
                <a:xfrm>
                  <a:off x="3500393" y="2571775"/>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5" name="Group 200"/>
              <p:cNvGrpSpPr>
                <a:grpSpLocks/>
              </p:cNvGrpSpPr>
              <p:nvPr/>
            </p:nvGrpSpPr>
            <p:grpSpPr bwMode="auto">
              <a:xfrm>
                <a:off x="4090992" y="214310"/>
                <a:ext cx="374650" cy="366711"/>
                <a:chOff x="3500311" y="2571775"/>
                <a:chExt cx="231789" cy="509588"/>
              </a:xfrm>
            </p:grpSpPr>
            <p:sp>
              <p:nvSpPr>
                <p:cNvPr id="158" name="Flowchart: Magnetic Disk 78"/>
                <p:cNvSpPr/>
                <p:nvPr/>
              </p:nvSpPr>
              <p:spPr bwMode="auto">
                <a:xfrm>
                  <a:off x="3500311" y="2717371"/>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9" name="Flowchart: Magnetic Disk 79"/>
                <p:cNvSpPr/>
                <p:nvPr/>
              </p:nvSpPr>
              <p:spPr bwMode="auto">
                <a:xfrm>
                  <a:off x="3500311" y="2571775"/>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6" name="Group 203"/>
              <p:cNvGrpSpPr>
                <a:grpSpLocks/>
              </p:cNvGrpSpPr>
              <p:nvPr/>
            </p:nvGrpSpPr>
            <p:grpSpPr bwMode="auto">
              <a:xfrm>
                <a:off x="6519867" y="428625"/>
                <a:ext cx="374650" cy="366713"/>
                <a:chOff x="3500398" y="2571772"/>
                <a:chExt cx="231789" cy="509590"/>
              </a:xfrm>
            </p:grpSpPr>
            <p:sp>
              <p:nvSpPr>
                <p:cNvPr id="156" name="Flowchart: Magnetic Disk 76"/>
                <p:cNvSpPr/>
                <p:nvPr/>
              </p:nvSpPr>
              <p:spPr bwMode="auto">
                <a:xfrm>
                  <a:off x="3500398" y="2717369"/>
                  <a:ext cx="231789" cy="36399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7" name="Flowchart: Magnetic Disk 77"/>
                <p:cNvSpPr/>
                <p:nvPr/>
              </p:nvSpPr>
              <p:spPr bwMode="auto">
                <a:xfrm>
                  <a:off x="3500398" y="2571772"/>
                  <a:ext cx="231789" cy="36399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7" name="Group 206"/>
              <p:cNvGrpSpPr>
                <a:grpSpLocks/>
              </p:cNvGrpSpPr>
              <p:nvPr/>
            </p:nvGrpSpPr>
            <p:grpSpPr bwMode="auto">
              <a:xfrm>
                <a:off x="8448681" y="2714623"/>
                <a:ext cx="374650" cy="366712"/>
                <a:chOff x="3500468" y="2571750"/>
                <a:chExt cx="231789" cy="509589"/>
              </a:xfrm>
            </p:grpSpPr>
            <p:sp>
              <p:nvSpPr>
                <p:cNvPr id="154" name="Flowchart: Magnetic Disk 74"/>
                <p:cNvSpPr/>
                <p:nvPr/>
              </p:nvSpPr>
              <p:spPr bwMode="auto">
                <a:xfrm>
                  <a:off x="3500468" y="2717346"/>
                  <a:ext cx="231789" cy="36399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5" name="Flowchart: Magnetic Disk 75"/>
                <p:cNvSpPr/>
                <p:nvPr/>
              </p:nvSpPr>
              <p:spPr bwMode="auto">
                <a:xfrm>
                  <a:off x="3500468" y="2571750"/>
                  <a:ext cx="231789" cy="36399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8" name="Group 209"/>
              <p:cNvGrpSpPr>
                <a:grpSpLocks/>
              </p:cNvGrpSpPr>
              <p:nvPr/>
            </p:nvGrpSpPr>
            <p:grpSpPr bwMode="auto">
              <a:xfrm>
                <a:off x="7662867" y="928686"/>
                <a:ext cx="374650" cy="366712"/>
                <a:chOff x="3500439" y="2571768"/>
                <a:chExt cx="231789" cy="509589"/>
              </a:xfrm>
            </p:grpSpPr>
            <p:sp>
              <p:nvSpPr>
                <p:cNvPr id="152" name="Flowchart: Magnetic Disk 72"/>
                <p:cNvSpPr/>
                <p:nvPr/>
              </p:nvSpPr>
              <p:spPr bwMode="auto">
                <a:xfrm>
                  <a:off x="3500439" y="2717365"/>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3" name="Flowchart: Magnetic Disk 73"/>
                <p:cNvSpPr/>
                <p:nvPr/>
              </p:nvSpPr>
              <p:spPr bwMode="auto">
                <a:xfrm>
                  <a:off x="3500439" y="2571768"/>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9" name="Group 212"/>
              <p:cNvGrpSpPr>
                <a:grpSpLocks/>
              </p:cNvGrpSpPr>
              <p:nvPr/>
            </p:nvGrpSpPr>
            <p:grpSpPr bwMode="auto">
              <a:xfrm>
                <a:off x="8305805" y="1785935"/>
                <a:ext cx="374650" cy="366712"/>
                <a:chOff x="3500462" y="2571759"/>
                <a:chExt cx="231789" cy="509589"/>
              </a:xfrm>
            </p:grpSpPr>
            <p:sp>
              <p:nvSpPr>
                <p:cNvPr id="150" name="Flowchart: Magnetic Disk 70"/>
                <p:cNvSpPr/>
                <p:nvPr/>
              </p:nvSpPr>
              <p:spPr bwMode="auto">
                <a:xfrm>
                  <a:off x="3500462" y="2717356"/>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1" name="Flowchart: Magnetic Disk 71"/>
                <p:cNvSpPr/>
                <p:nvPr/>
              </p:nvSpPr>
              <p:spPr bwMode="auto">
                <a:xfrm>
                  <a:off x="3500462" y="2571759"/>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40" name="Group 215"/>
              <p:cNvGrpSpPr>
                <a:grpSpLocks/>
              </p:cNvGrpSpPr>
              <p:nvPr/>
            </p:nvGrpSpPr>
            <p:grpSpPr bwMode="auto">
              <a:xfrm>
                <a:off x="3090867" y="714375"/>
                <a:ext cx="374650" cy="366713"/>
                <a:chOff x="3500275" y="2571769"/>
                <a:chExt cx="231789" cy="509590"/>
              </a:xfrm>
            </p:grpSpPr>
            <p:sp>
              <p:nvSpPr>
                <p:cNvPr id="148" name="Flowchart: Magnetic Disk 68"/>
                <p:cNvSpPr/>
                <p:nvPr/>
              </p:nvSpPr>
              <p:spPr bwMode="auto">
                <a:xfrm>
                  <a:off x="3500275" y="2717366"/>
                  <a:ext cx="231789" cy="363993"/>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9" name="Flowchart: Magnetic Disk 69"/>
                <p:cNvSpPr/>
                <p:nvPr/>
              </p:nvSpPr>
              <p:spPr bwMode="auto">
                <a:xfrm>
                  <a:off x="3500275" y="2571769"/>
                  <a:ext cx="231789" cy="363993"/>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41" name="Group 221"/>
              <p:cNvGrpSpPr>
                <a:grpSpLocks/>
              </p:cNvGrpSpPr>
              <p:nvPr/>
            </p:nvGrpSpPr>
            <p:grpSpPr bwMode="auto">
              <a:xfrm>
                <a:off x="7877180" y="1214436"/>
                <a:ext cx="374650" cy="366712"/>
                <a:chOff x="3500447" y="2571765"/>
                <a:chExt cx="231789" cy="509589"/>
              </a:xfrm>
            </p:grpSpPr>
            <p:sp>
              <p:nvSpPr>
                <p:cNvPr id="146" name="Flowchart: Magnetic Disk 64"/>
                <p:cNvSpPr/>
                <p:nvPr/>
              </p:nvSpPr>
              <p:spPr bwMode="auto">
                <a:xfrm>
                  <a:off x="3500447" y="2717362"/>
                  <a:ext cx="231789" cy="3639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7" name="Flowchart: Magnetic Disk 65"/>
                <p:cNvSpPr/>
                <p:nvPr/>
              </p:nvSpPr>
              <p:spPr bwMode="auto">
                <a:xfrm>
                  <a:off x="3500447" y="2571765"/>
                  <a:ext cx="231789" cy="363992"/>
                </a:xfrm>
                <a:prstGeom prst="flowChartMagneticDisk">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42" name="TextBox 56"/>
              <p:cNvSpPr txBox="1">
                <a:spLocks noChangeArrowheads="1"/>
              </p:cNvSpPr>
              <p:nvPr/>
            </p:nvSpPr>
            <p:spPr bwMode="auto">
              <a:xfrm>
                <a:off x="5591280" y="4786323"/>
                <a:ext cx="1071058" cy="261610"/>
              </a:xfrm>
              <a:prstGeom prst="rect">
                <a:avLst/>
              </a:prstGeom>
              <a:noFill/>
              <a:ln w="9525">
                <a:noFill/>
                <a:miter lim="800000"/>
                <a:headEnd/>
                <a:tailEnd/>
              </a:ln>
            </p:spPr>
            <p:txBody>
              <a:bodyPr wrap="none">
                <a:spAutoFit/>
              </a:bodyPr>
              <a:lstStyle/>
              <a:p>
                <a:r>
                  <a:rPr lang="en-US" sz="1100" b="1">
                    <a:solidFill>
                      <a:srgbClr val="FF0000"/>
                    </a:solidFill>
                  </a:rPr>
                  <a:t>Researcher 1</a:t>
                </a:r>
              </a:p>
            </p:txBody>
          </p:sp>
          <p:sp>
            <p:nvSpPr>
              <p:cNvPr id="143" name="TextBox 57"/>
              <p:cNvSpPr txBox="1">
                <a:spLocks noChangeArrowheads="1"/>
              </p:cNvSpPr>
              <p:nvPr/>
            </p:nvSpPr>
            <p:spPr bwMode="auto">
              <a:xfrm>
                <a:off x="7458537" y="6524977"/>
                <a:ext cx="1690225" cy="276999"/>
              </a:xfrm>
              <a:prstGeom prst="rect">
                <a:avLst/>
              </a:prstGeom>
              <a:noFill/>
              <a:ln w="9525">
                <a:noFill/>
                <a:miter lim="800000"/>
                <a:headEnd/>
                <a:tailEnd/>
              </a:ln>
            </p:spPr>
            <p:txBody>
              <a:bodyPr wrap="none">
                <a:spAutoFit/>
              </a:bodyPr>
              <a:lstStyle/>
              <a:p>
                <a:r>
                  <a:rPr lang="en-US" sz="1200" b="1">
                    <a:solidFill>
                      <a:srgbClr val="002060"/>
                    </a:solidFill>
                  </a:rPr>
                  <a:t>Non Scientific World</a:t>
                </a:r>
              </a:p>
            </p:txBody>
          </p:sp>
          <p:sp>
            <p:nvSpPr>
              <p:cNvPr id="144" name="TextBox 58"/>
              <p:cNvSpPr txBox="1"/>
              <p:nvPr/>
            </p:nvSpPr>
            <p:spPr bwMode="auto">
              <a:xfrm>
                <a:off x="7558087" y="4881563"/>
                <a:ext cx="322034" cy="419025"/>
              </a:xfrm>
              <a:prstGeom prst="rect">
                <a:avLst/>
              </a:prstGeom>
              <a:noFill/>
            </p:spPr>
            <p:txBody>
              <a:bodyPr wrap="none">
                <a:spAutoFit/>
              </a:bodyPr>
              <a:lstStyle/>
              <a:p>
                <a:pPr>
                  <a:defRPr/>
                </a:pPr>
                <a:endParaRPr lang="en-US" sz="1200" b="1" dirty="0">
                  <a:solidFill>
                    <a:schemeClr val="tx1">
                      <a:lumMod val="85000"/>
                      <a:lumOff val="15000"/>
                    </a:schemeClr>
                  </a:solidFill>
                  <a:latin typeface="Arial" charset="0"/>
                  <a:cs typeface="Arial" charset="0"/>
                </a:endParaRPr>
              </a:p>
            </p:txBody>
          </p:sp>
          <p:sp>
            <p:nvSpPr>
              <p:cNvPr id="145" name="TextBox 59"/>
              <p:cNvSpPr txBox="1">
                <a:spLocks noChangeArrowheads="1"/>
              </p:cNvSpPr>
              <p:nvPr/>
            </p:nvSpPr>
            <p:spPr bwMode="auto">
              <a:xfrm>
                <a:off x="2448211" y="4500571"/>
                <a:ext cx="1071058" cy="261610"/>
              </a:xfrm>
              <a:prstGeom prst="rect">
                <a:avLst/>
              </a:prstGeom>
              <a:noFill/>
              <a:ln w="9525">
                <a:noFill/>
                <a:miter lim="800000"/>
                <a:headEnd/>
                <a:tailEnd/>
              </a:ln>
            </p:spPr>
            <p:txBody>
              <a:bodyPr wrap="none">
                <a:spAutoFit/>
              </a:bodyPr>
              <a:lstStyle/>
              <a:p>
                <a:r>
                  <a:rPr lang="en-US" sz="1100" b="1">
                    <a:solidFill>
                      <a:schemeClr val="tx2"/>
                    </a:solidFill>
                  </a:rPr>
                  <a:t>Researcher 2</a:t>
                </a:r>
                <a:endParaRPr lang="en-US" sz="1100" b="1">
                  <a:solidFill>
                    <a:srgbClr val="FF0000"/>
                  </a:solidFill>
                </a:endParaRPr>
              </a:p>
            </p:txBody>
          </p:sp>
        </p:grpSp>
        <p:sp>
          <p:nvSpPr>
            <p:cNvPr id="194" name="TextBox 237"/>
            <p:cNvSpPr txBox="1"/>
            <p:nvPr/>
          </p:nvSpPr>
          <p:spPr>
            <a:xfrm rot="3646300">
              <a:off x="2724550" y="5625161"/>
              <a:ext cx="2533650" cy="369332"/>
            </a:xfrm>
            <a:prstGeom prst="rect">
              <a:avLst/>
            </a:prstGeom>
            <a:noFill/>
            <a:scene3d>
              <a:camera prst="isometricTopUp"/>
              <a:lightRig rig="threePt" dir="t"/>
            </a:scene3d>
          </p:spPr>
          <p:txBody>
            <a:bodyPr wrap="square" rtlCol="0">
              <a:spAutoFit/>
            </a:bodyPr>
            <a:lstStyle/>
            <a:p>
              <a:r>
                <a:rPr lang="en-GB" b="1" dirty="0" smtClean="0">
                  <a:solidFill>
                    <a:srgbClr val="FF0000"/>
                  </a:solidFill>
                </a:rPr>
                <a:t>Separate disciplines</a:t>
              </a:r>
              <a:endParaRPr lang="en-GB" b="1" dirty="0">
                <a:solidFill>
                  <a:srgbClr val="FF0000"/>
                </a:solidFill>
              </a:endParaRPr>
            </a:p>
          </p:txBody>
        </p:sp>
        <p:sp>
          <p:nvSpPr>
            <p:cNvPr id="195" name="TextBox 238"/>
            <p:cNvSpPr txBox="1"/>
            <p:nvPr/>
          </p:nvSpPr>
          <p:spPr>
            <a:xfrm rot="3646300">
              <a:off x="1371884" y="4112432"/>
              <a:ext cx="3650949" cy="369332"/>
            </a:xfrm>
            <a:prstGeom prst="rect">
              <a:avLst/>
            </a:prstGeom>
            <a:noFill/>
            <a:scene3d>
              <a:camera prst="isometricTopUp"/>
              <a:lightRig rig="threePt" dir="t"/>
            </a:scene3d>
          </p:spPr>
          <p:txBody>
            <a:bodyPr wrap="square" rtlCol="0">
              <a:spAutoFit/>
            </a:bodyPr>
            <a:lstStyle/>
            <a:p>
              <a:r>
                <a:rPr lang="en-GB" b="1" dirty="0" smtClean="0">
                  <a:solidFill>
                    <a:srgbClr val="FF0000"/>
                  </a:solidFill>
                </a:rPr>
                <a:t>Aggregation in broad disciplines</a:t>
              </a:r>
              <a:endParaRPr lang="en-GB" b="1" dirty="0">
                <a:solidFill>
                  <a:srgbClr val="FF0000"/>
                </a:solidFill>
              </a:endParaRPr>
            </a:p>
          </p:txBody>
        </p:sp>
        <p:sp>
          <p:nvSpPr>
            <p:cNvPr id="196" name="TextBox 239"/>
            <p:cNvSpPr txBox="1"/>
            <p:nvPr/>
          </p:nvSpPr>
          <p:spPr>
            <a:xfrm rot="3646300">
              <a:off x="-94986" y="2859940"/>
              <a:ext cx="4345949" cy="369332"/>
            </a:xfrm>
            <a:prstGeom prst="rect">
              <a:avLst/>
            </a:prstGeom>
            <a:noFill/>
            <a:scene3d>
              <a:camera prst="isometricTopUp"/>
              <a:lightRig rig="threePt" dir="t"/>
            </a:scene3d>
          </p:spPr>
          <p:txBody>
            <a:bodyPr wrap="square" rtlCol="0">
              <a:spAutoFit/>
            </a:bodyPr>
            <a:lstStyle/>
            <a:p>
              <a:r>
                <a:rPr lang="en-GB" b="1" dirty="0" smtClean="0">
                  <a:solidFill>
                    <a:srgbClr val="FF0000"/>
                  </a:solidFill>
                </a:rPr>
                <a:t>Common Science Data Infrastructure</a:t>
              </a:r>
              <a:endParaRPr lang="en-GB" b="1" dirty="0">
                <a:solidFill>
                  <a:srgbClr val="FF0000"/>
                </a:solidFill>
              </a:endParaRPr>
            </a:p>
          </p:txBody>
        </p:sp>
      </p:grpSp>
      <p:sp>
        <p:nvSpPr>
          <p:cNvPr id="198"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Collaborative Data Infrastructure</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199" name="TextBox 198"/>
          <p:cNvSpPr txBox="1"/>
          <p:nvPr/>
        </p:nvSpPr>
        <p:spPr>
          <a:xfrm>
            <a:off x="5606975" y="839762"/>
            <a:ext cx="3565335" cy="2062103"/>
          </a:xfrm>
          <a:prstGeom prst="rect">
            <a:avLst/>
          </a:prstGeom>
          <a:noFill/>
        </p:spPr>
        <p:txBody>
          <a:bodyPr wrap="none" rtlCol="0">
            <a:spAutoFit/>
          </a:bodyPr>
          <a:lstStyle/>
          <a:p>
            <a:r>
              <a:rPr lang="en-US" sz="2000" dirty="0" smtClean="0">
                <a:latin typeface="Myriad Pro" pitchFamily="34" charset="0"/>
              </a:rPr>
              <a:t>coming there is a step-wise</a:t>
            </a:r>
          </a:p>
          <a:p>
            <a:r>
              <a:rPr lang="en-US" sz="2000" dirty="0" smtClean="0">
                <a:latin typeface="Myriad Pro" pitchFamily="34" charset="0"/>
              </a:rPr>
              <a:t>and layered process requiring</a:t>
            </a:r>
          </a:p>
          <a:p>
            <a:r>
              <a:rPr lang="en-US" sz="2000" dirty="0" smtClean="0">
                <a:latin typeface="Myriad Pro" pitchFamily="34" charset="0"/>
              </a:rPr>
              <a:t>some time and proper </a:t>
            </a:r>
          </a:p>
          <a:p>
            <a:r>
              <a:rPr lang="en-US" sz="2000" dirty="0" smtClean="0">
                <a:latin typeface="Myriad Pro" pitchFamily="34" charset="0"/>
              </a:rPr>
              <a:t>abstractions - but needs to be</a:t>
            </a:r>
          </a:p>
          <a:p>
            <a:r>
              <a:rPr lang="en-US" sz="2000" dirty="0" smtClean="0">
                <a:latin typeface="Myriad Pro" pitchFamily="34" charset="0"/>
              </a:rPr>
              <a:t>driven bottom-up</a:t>
            </a:r>
          </a:p>
          <a:p>
            <a:endParaRPr lang="en-US" sz="800" dirty="0" smtClean="0">
              <a:latin typeface="Myriad Pro" pitchFamily="34" charset="0"/>
            </a:endParaRPr>
          </a:p>
          <a:p>
            <a:r>
              <a:rPr lang="en-US" sz="2000" dirty="0" smtClean="0">
                <a:solidFill>
                  <a:srgbClr val="FF0000"/>
                </a:solidFill>
                <a:latin typeface="Myriad Pro" pitchFamily="34" charset="0"/>
              </a:rPr>
              <a:t>don’t have to start from scratch!</a:t>
            </a:r>
          </a:p>
        </p:txBody>
      </p:sp>
      <p:sp>
        <p:nvSpPr>
          <p:cNvPr id="200" name="TextBox 199"/>
          <p:cNvSpPr txBox="1"/>
          <p:nvPr/>
        </p:nvSpPr>
        <p:spPr>
          <a:xfrm>
            <a:off x="150680" y="5737743"/>
            <a:ext cx="2835456" cy="1015663"/>
          </a:xfrm>
          <a:prstGeom prst="rect">
            <a:avLst/>
          </a:prstGeom>
          <a:noFill/>
        </p:spPr>
        <p:txBody>
          <a:bodyPr wrap="none" rtlCol="0">
            <a:spAutoFit/>
          </a:bodyPr>
          <a:lstStyle/>
          <a:p>
            <a:r>
              <a:rPr lang="en-US" sz="2000" dirty="0" smtClean="0">
                <a:latin typeface="Myriad Pro" pitchFamily="34" charset="0"/>
              </a:rPr>
              <a:t>but success depends on</a:t>
            </a:r>
          </a:p>
          <a:p>
            <a:r>
              <a:rPr lang="en-US" sz="2000" dirty="0" smtClean="0">
                <a:latin typeface="Myriad Pro" pitchFamily="34" charset="0"/>
              </a:rPr>
              <a:t>careful, coordinated and </a:t>
            </a:r>
          </a:p>
          <a:p>
            <a:r>
              <a:rPr lang="en-US" sz="2000" dirty="0" smtClean="0">
                <a:latin typeface="Myriad Pro" pitchFamily="34" charset="0"/>
              </a:rPr>
              <a:t>agile</a:t>
            </a:r>
            <a:r>
              <a:rPr lang="en-US" sz="2000" dirty="0">
                <a:latin typeface="Myriad Pro" pitchFamily="34" charset="0"/>
              </a:rPr>
              <a:t> </a:t>
            </a:r>
            <a:r>
              <a:rPr lang="en-US" sz="2000" dirty="0" smtClean="0">
                <a:latin typeface="Myriad Pro" pitchFamily="34" charset="0"/>
              </a:rPr>
              <a:t>planning</a:t>
            </a:r>
          </a:p>
        </p:txBody>
      </p:sp>
      <p:sp>
        <p:nvSpPr>
          <p:cNvPr id="2" name="Up Arrow 1"/>
          <p:cNvSpPr/>
          <p:nvPr/>
        </p:nvSpPr>
        <p:spPr>
          <a:xfrm rot="-2100000">
            <a:off x="3254518" y="2167648"/>
            <a:ext cx="528721" cy="3435667"/>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dirty="0" smtClean="0"/>
              <a:t> The Research Data World</a:t>
            </a:r>
          </a:p>
          <a:p>
            <a:pPr>
              <a:buFont typeface="Wingdings" pitchFamily="2" charset="2"/>
              <a:buChar char="q"/>
            </a:pPr>
            <a:r>
              <a:rPr lang="en-US" dirty="0" smtClean="0"/>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b="1" dirty="0" smtClean="0">
                <a:solidFill>
                  <a:srgbClr val="FF0000"/>
                </a:solidFill>
              </a:rPr>
              <a:t> Other Relevant Aspects</a:t>
            </a:r>
          </a:p>
          <a:p>
            <a:pPr>
              <a:buFont typeface="Wingdings" pitchFamily="2" charset="2"/>
              <a:buChar char="q"/>
            </a:pPr>
            <a:r>
              <a:rPr lang="en-US" dirty="0"/>
              <a:t> </a:t>
            </a:r>
            <a:r>
              <a:rPr lang="en-US" dirty="0" smtClean="0"/>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643549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Other Relevant Aspects</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Box 3"/>
          <p:cNvSpPr txBox="1"/>
          <p:nvPr/>
        </p:nvSpPr>
        <p:spPr>
          <a:xfrm>
            <a:off x="496888" y="744538"/>
            <a:ext cx="8480425" cy="5816600"/>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400" dirty="0">
                <a:latin typeface="Myriad Pro" pitchFamily="34" charset="0"/>
              </a:rPr>
              <a:t>funding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understand data as a socio-economic treasure in a competitive</a:t>
            </a:r>
          </a:p>
          <a:p>
            <a:pPr lvl="1" fontAlgn="auto">
              <a:spcBef>
                <a:spcPts val="0"/>
              </a:spcBef>
              <a:spcAft>
                <a:spcPts val="0"/>
              </a:spcAft>
              <a:defRPr/>
            </a:pPr>
            <a:r>
              <a:rPr lang="en-US" sz="2000" dirty="0">
                <a:latin typeface="Myriad Pro" pitchFamily="34" charset="0"/>
              </a:rPr>
              <a:t>	domain - at the end research is about </a:t>
            </a:r>
            <a:r>
              <a:rPr lang="en-US" sz="2000" dirty="0">
                <a:solidFill>
                  <a:srgbClr val="FF0000"/>
                </a:solidFill>
                <a:latin typeface="Myriad Pro" pitchFamily="34" charset="0"/>
              </a:rPr>
              <a:t>global competition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proper </a:t>
            </a:r>
            <a:r>
              <a:rPr lang="en-US" sz="2000" dirty="0">
                <a:solidFill>
                  <a:srgbClr val="FF0000"/>
                </a:solidFill>
                <a:latin typeface="Myriad Pro" pitchFamily="34" charset="0"/>
              </a:rPr>
              <a:t>business models </a:t>
            </a:r>
            <a:r>
              <a:rPr lang="en-US" sz="2000" dirty="0">
                <a:latin typeface="Myriad Pro" pitchFamily="34" charset="0"/>
              </a:rPr>
              <a:t>- who is paying, which data is free, etc.</a:t>
            </a: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governments</a:t>
            </a:r>
            <a:r>
              <a:rPr lang="en-US" sz="2000" dirty="0">
                <a:latin typeface="Myriad Pro" pitchFamily="34" charset="0"/>
              </a:rPr>
              <a:t> will have to reserve funds for data management </a:t>
            </a:r>
          </a:p>
          <a:p>
            <a:pPr marL="285750"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quality and impact</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measure quality and impact, which </a:t>
            </a:r>
            <a:r>
              <a:rPr lang="en-US" sz="2000" dirty="0">
                <a:solidFill>
                  <a:srgbClr val="FF0000"/>
                </a:solidFill>
                <a:latin typeface="Myriad Pro" pitchFamily="34" charset="0"/>
              </a:rPr>
              <a:t>metrics</a:t>
            </a:r>
            <a:r>
              <a:rPr lang="en-US" sz="2000" dirty="0">
                <a:latin typeface="Myriad Pro" pitchFamily="34" charset="0"/>
              </a:rPr>
              <a:t> are meaningful</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a:t>
            </a:r>
            <a:r>
              <a:rPr lang="en-US" sz="2000" dirty="0">
                <a:solidFill>
                  <a:srgbClr val="FF0000"/>
                </a:solidFill>
                <a:latin typeface="Myriad Pro" pitchFamily="34" charset="0"/>
              </a:rPr>
              <a:t>reward</a:t>
            </a:r>
            <a:r>
              <a:rPr lang="en-US" sz="2000" dirty="0">
                <a:latin typeface="Myriad Pro" pitchFamily="34" charset="0"/>
              </a:rPr>
              <a:t> contributors</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management/</a:t>
            </a:r>
            <a:r>
              <a:rPr lang="en-US" sz="2400" dirty="0" err="1">
                <a:latin typeface="Myriad Pro" pitchFamily="34" charset="0"/>
              </a:rPr>
              <a:t>curation</a:t>
            </a:r>
            <a:r>
              <a:rPr lang="en-US" sz="2400" dirty="0">
                <a:latin typeface="Myriad Pro" pitchFamily="34" charset="0"/>
              </a:rPr>
              <a:t> skills </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a new type of experts: </a:t>
            </a:r>
            <a:r>
              <a:rPr lang="en-US" sz="2000" dirty="0">
                <a:solidFill>
                  <a:srgbClr val="FF0000"/>
                </a:solidFill>
                <a:latin typeface="Myriad Pro" pitchFamily="34" charset="0"/>
              </a:rPr>
              <a:t>data scientists </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power researchers</a:t>
            </a:r>
          </a:p>
          <a:p>
            <a:pPr marL="742950" lvl="1" indent="-285750" fontAlgn="auto">
              <a:spcBef>
                <a:spcPts val="0"/>
              </a:spcBef>
              <a:spcAft>
                <a:spcPts val="0"/>
              </a:spcAft>
              <a:buFont typeface="Arial" pitchFamily="34" charset="0"/>
              <a:buChar char="•"/>
              <a:defRPr/>
            </a:pPr>
            <a:r>
              <a:rPr lang="en-US" sz="2000" dirty="0">
                <a:latin typeface="Myriad Pro" pitchFamily="34" charset="0"/>
              </a:rPr>
              <a:t>resulting CDI will be complex as the data world will be</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a:t>
            </a:r>
            <a:r>
              <a:rPr lang="en-US" sz="2000" dirty="0">
                <a:solidFill>
                  <a:srgbClr val="FF0000"/>
                </a:solidFill>
                <a:latin typeface="Myriad Pro" pitchFamily="34" charset="0"/>
              </a:rPr>
              <a:t>educate and train </a:t>
            </a:r>
            <a:r>
              <a:rPr lang="en-US" sz="2000" dirty="0">
                <a:latin typeface="Myriad Pro" pitchFamily="34" charset="0"/>
              </a:rPr>
              <a:t>a new generation of power users</a:t>
            </a:r>
          </a:p>
          <a:p>
            <a:pPr marL="285750" indent="-285750" fontAlgn="auto">
              <a:spcBef>
                <a:spcPts val="0"/>
              </a:spcBef>
              <a:spcAft>
                <a:spcPts val="0"/>
              </a:spcAft>
              <a:buFont typeface="Arial" pitchFamily="34" charset="0"/>
              <a:buChar char="•"/>
              <a:defRPr/>
            </a:pPr>
            <a:endParaRPr lang="en-US" sz="8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ecology</a:t>
            </a:r>
          </a:p>
          <a:p>
            <a:pPr marL="742950" lvl="1" indent="-285750" fontAlgn="auto">
              <a:spcBef>
                <a:spcPts val="0"/>
              </a:spcBef>
              <a:spcAft>
                <a:spcPts val="0"/>
              </a:spcAft>
              <a:buFont typeface="Arial" pitchFamily="34" charset="0"/>
              <a:buChar char="•"/>
              <a:defRPr/>
            </a:pPr>
            <a:r>
              <a:rPr lang="en-US" sz="2000" dirty="0">
                <a:latin typeface="Myriad Pro" pitchFamily="34" charset="0"/>
              </a:rPr>
              <a:t>uncontrolled </a:t>
            </a:r>
            <a:r>
              <a:rPr lang="en-US" sz="2000" dirty="0">
                <a:solidFill>
                  <a:srgbClr val="FF0000"/>
                </a:solidFill>
                <a:latin typeface="Myriad Pro" pitchFamily="34" charset="0"/>
              </a:rPr>
              <a:t>copying</a:t>
            </a:r>
            <a:r>
              <a:rPr lang="en-US" sz="2000" dirty="0">
                <a:latin typeface="Myriad Pro" pitchFamily="34" charset="0"/>
              </a:rPr>
              <a:t> of data sets is not ecological</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to take care of </a:t>
            </a:r>
            <a:r>
              <a:rPr lang="en-US" sz="2000" dirty="0">
                <a:solidFill>
                  <a:srgbClr val="FF0000"/>
                </a:solidFill>
                <a:latin typeface="Myriad Pro" pitchFamily="34" charset="0"/>
              </a:rPr>
              <a:t>green computing </a:t>
            </a:r>
            <a:r>
              <a:rPr lang="en-US" sz="2000" dirty="0">
                <a:latin typeface="Myriad Pro" pitchFamily="34" charset="0"/>
              </a:rPr>
              <a:t>principles </a:t>
            </a:r>
          </a:p>
        </p:txBody>
      </p:sp>
    </p:spTree>
    <p:extLst>
      <p:ext uri="{BB962C8B-B14F-4D97-AF65-F5344CB8AC3E}">
        <p14:creationId xmlns:p14="http://schemas.microsoft.com/office/powerpoint/2010/main" val="420588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3" end="1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4" end="1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17" end="1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8" end="1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dirty="0" smtClean="0"/>
              <a:t> The Research Data World</a:t>
            </a:r>
          </a:p>
          <a:p>
            <a:pPr>
              <a:buFont typeface="Wingdings" pitchFamily="2" charset="2"/>
              <a:buChar char="q"/>
            </a:pPr>
            <a:r>
              <a:rPr lang="en-US" dirty="0" smtClean="0"/>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dirty="0" smtClean="0"/>
              <a:t> Other Relevant Aspects</a:t>
            </a:r>
          </a:p>
          <a:p>
            <a:pPr>
              <a:buFont typeface="Wingdings" pitchFamily="2" charset="2"/>
              <a:buChar char="q"/>
            </a:pPr>
            <a:r>
              <a:rPr lang="en-US" b="1" dirty="0">
                <a:solidFill>
                  <a:srgbClr val="FF0000"/>
                </a:solidFill>
              </a:rPr>
              <a:t> </a:t>
            </a:r>
            <a:r>
              <a:rPr lang="en-US" b="1" dirty="0" smtClean="0">
                <a:solidFill>
                  <a:srgbClr val="FF0000"/>
                </a:solidFill>
              </a:rPr>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3827002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b="1" dirty="0" smtClean="0">
                <a:solidFill>
                  <a:srgbClr val="FFFF00"/>
                </a:solidFill>
              </a:rPr>
              <a:t> </a:t>
            </a:r>
            <a:r>
              <a:rPr lang="en-US" b="1" dirty="0" smtClean="0">
                <a:solidFill>
                  <a:srgbClr val="FF0000"/>
                </a:solidFill>
              </a:rPr>
              <a:t>Group and Motivation</a:t>
            </a:r>
          </a:p>
          <a:p>
            <a:pPr>
              <a:buFont typeface="Wingdings" pitchFamily="2" charset="2"/>
              <a:buChar char="q"/>
            </a:pPr>
            <a:r>
              <a:rPr lang="en-US" dirty="0" smtClean="0"/>
              <a:t> The Research Data World</a:t>
            </a:r>
          </a:p>
          <a:p>
            <a:pPr>
              <a:buFont typeface="Wingdings" pitchFamily="2" charset="2"/>
              <a:buChar char="q"/>
            </a:pPr>
            <a:r>
              <a:rPr lang="en-US" dirty="0" smtClean="0"/>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dirty="0" smtClean="0"/>
              <a:t> Other Relevant Aspects</a:t>
            </a:r>
          </a:p>
          <a:p>
            <a:pPr>
              <a:buFont typeface="Wingdings" pitchFamily="2" charset="2"/>
              <a:buChar char="q"/>
            </a:pPr>
            <a:r>
              <a:rPr lang="en-US" dirty="0"/>
              <a:t> </a:t>
            </a:r>
            <a:r>
              <a:rPr lang="en-US" dirty="0" smtClean="0"/>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
          <p:cNvSpPr txBox="1">
            <a:spLocks noChangeArrowheads="1"/>
          </p:cNvSpPr>
          <p:nvPr/>
        </p:nvSpPr>
        <p:spPr bwMode="auto">
          <a:xfrm>
            <a:off x="250001" y="1435272"/>
            <a:ext cx="8643997" cy="4508328"/>
          </a:xfrm>
          <a:prstGeom prst="rect">
            <a:avLst/>
          </a:prstGeom>
          <a:noFill/>
          <a:ln w="9525">
            <a:noFill/>
            <a:round/>
            <a:headEnd/>
            <a:tailEnd/>
          </a:ln>
        </p:spPr>
        <p:txBody>
          <a:bodyPr lIns="90000" tIns="46800" rIns="90000" bIns="46800"/>
          <a:lstStyle/>
          <a:p>
            <a:pPr marL="309563" indent="-309563">
              <a:lnSpc>
                <a:spcPct val="90000"/>
              </a:lnSpc>
              <a:spcBef>
                <a:spcPts val="1750"/>
              </a:spcBef>
              <a:buClr>
                <a:srgbClr val="990033"/>
              </a:buClr>
              <a:buFont typeface="Wingdings" pitchFamily="2" charset="2"/>
              <a:buNone/>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latin typeface="Myriad Pro"/>
              </a:rPr>
              <a:t>All </a:t>
            </a:r>
            <a:r>
              <a:rPr lang="en-GB" sz="2400" dirty="0">
                <a:solidFill>
                  <a:srgbClr val="FF0000"/>
                </a:solidFill>
                <a:latin typeface="Myriad Pro"/>
              </a:rPr>
              <a:t>stakeholders</a:t>
            </a:r>
            <a:r>
              <a:rPr lang="en-GB" sz="2400" dirty="0">
                <a:latin typeface="Myriad Pro"/>
              </a:rPr>
              <a:t>, from scientists to national authorities to </a:t>
            </a:r>
            <a:r>
              <a:rPr lang="en-GB" sz="2400" dirty="0" smtClean="0">
                <a:latin typeface="Myriad Pro"/>
              </a:rPr>
              <a:t>general public </a:t>
            </a:r>
            <a:r>
              <a:rPr lang="en-GB" sz="2400" dirty="0">
                <a:latin typeface="Myriad Pro"/>
              </a:rPr>
              <a:t>are aware of the critical importance of preserving and sharing reliable data produced during the </a:t>
            </a:r>
            <a:r>
              <a:rPr lang="en-GB" sz="2400" dirty="0" smtClean="0">
                <a:latin typeface="Myriad Pro"/>
              </a:rPr>
              <a:t>scientific </a:t>
            </a:r>
            <a:r>
              <a:rPr lang="en-GB" sz="2400" dirty="0">
                <a:latin typeface="Myriad Pro"/>
              </a:rPr>
              <a:t>process</a:t>
            </a:r>
            <a:r>
              <a:rPr lang="en-GB" sz="2400" dirty="0" smtClean="0">
                <a:latin typeface="Myriad Pro"/>
              </a:rPr>
              <a:t>.</a:t>
            </a: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solidFill>
                  <a:srgbClr val="FF0000"/>
                </a:solidFill>
                <a:latin typeface="Myriad Pro"/>
              </a:rPr>
              <a:t>Researchers</a:t>
            </a:r>
            <a:r>
              <a:rPr lang="en-GB" sz="2400" dirty="0" smtClean="0">
                <a:latin typeface="Myriad Pro"/>
              </a:rPr>
              <a:t> </a:t>
            </a:r>
            <a:r>
              <a:rPr lang="en-GB" sz="2400" dirty="0">
                <a:latin typeface="Myriad Pro"/>
              </a:rPr>
              <a:t>and practitioners from any discipline are able to find, access and process the data they need. They can be confident in their ability to use and understand data and they can evaluate the degree to which the data can be trusted</a:t>
            </a:r>
            <a:r>
              <a:rPr lang="en-GB" sz="2400" dirty="0" smtClean="0">
                <a:latin typeface="Myriad Pro"/>
              </a:rPr>
              <a:t>.</a:t>
            </a: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solidFill>
                  <a:srgbClr val="FF0000"/>
                </a:solidFill>
                <a:latin typeface="Myriad Pro"/>
              </a:rPr>
              <a:t>Producers</a:t>
            </a:r>
            <a:r>
              <a:rPr lang="en-GB" sz="2400" dirty="0" smtClean="0">
                <a:latin typeface="Myriad Pro"/>
              </a:rPr>
              <a:t> </a:t>
            </a:r>
            <a:r>
              <a:rPr lang="en-GB" sz="2400" dirty="0">
                <a:latin typeface="Myriad Pro"/>
              </a:rPr>
              <a:t>of data benefit from opening it to broad access and prefer to deposit their data with confidence in reliable repositories. A framework of repositories work to international standards, to ensure they are trustworthy</a:t>
            </a:r>
            <a:r>
              <a:rPr lang="en-GB" sz="2400" dirty="0" smtClean="0">
                <a:latin typeface="Myriad Pro"/>
              </a:rPr>
              <a:t>.</a:t>
            </a:r>
            <a:endParaRPr lang="en-GB" sz="2400" dirty="0">
              <a:latin typeface="Myriad Pro"/>
            </a:endParaRPr>
          </a:p>
        </p:txBody>
      </p:sp>
      <p:sp>
        <p:nvSpPr>
          <p:cNvPr id="7"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Vision 2030</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50001" y="1402104"/>
            <a:ext cx="8643998" cy="5721709"/>
          </a:xfrm>
          <a:prstGeom prst="rect">
            <a:avLst/>
          </a:prstGeom>
          <a:noFill/>
          <a:ln w="9525">
            <a:noFill/>
            <a:round/>
            <a:headEnd/>
            <a:tailEnd/>
          </a:ln>
        </p:spPr>
        <p:txBody>
          <a:bodyPr lIns="90000" tIns="46800" rIns="90000" bIns="46800"/>
          <a:lstStyle/>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solidFill>
                  <a:srgbClr val="FF0000"/>
                </a:solidFill>
                <a:latin typeface="Myriad Pro"/>
              </a:rPr>
              <a:t>Public </a:t>
            </a:r>
            <a:r>
              <a:rPr lang="en-GB" sz="2400" dirty="0">
                <a:solidFill>
                  <a:srgbClr val="FF0000"/>
                </a:solidFill>
                <a:latin typeface="Myriad Pro"/>
              </a:rPr>
              <a:t>funding </a:t>
            </a:r>
            <a:r>
              <a:rPr lang="en-GB" sz="2400" dirty="0">
                <a:latin typeface="Myriad Pro"/>
              </a:rPr>
              <a:t>rises, because funding bodies have confidence that their investments in research are paying back extra dividends to society, through increased use and re-use of </a:t>
            </a:r>
            <a:r>
              <a:rPr lang="en-GB" sz="2400" dirty="0" smtClean="0">
                <a:latin typeface="Myriad Pro"/>
              </a:rPr>
              <a:t>data.</a:t>
            </a:r>
            <a:r>
              <a:rPr lang="en-GB" dirty="0">
                <a:latin typeface="Myriad Pro"/>
              </a:rPr>
              <a:t> </a:t>
            </a:r>
            <a:endParaRPr lang="en-GB" dirty="0" smtClean="0">
              <a:latin typeface="Myriad Pro"/>
            </a:endParaRP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latin typeface="Myriad Pro"/>
              </a:rPr>
              <a:t>The </a:t>
            </a:r>
            <a:r>
              <a:rPr lang="en-GB" sz="2400" dirty="0">
                <a:latin typeface="Myriad Pro"/>
              </a:rPr>
              <a:t>innovative power of </a:t>
            </a:r>
            <a:r>
              <a:rPr lang="en-GB" sz="2400" dirty="0">
                <a:solidFill>
                  <a:srgbClr val="FF0000"/>
                </a:solidFill>
                <a:latin typeface="Myriad Pro"/>
              </a:rPr>
              <a:t>industry and enterprise </a:t>
            </a:r>
            <a:r>
              <a:rPr lang="en-GB" sz="2400" dirty="0">
                <a:latin typeface="Myriad Pro"/>
              </a:rPr>
              <a:t>is harnessed by clear and efficient arrangements for exchange of </a:t>
            </a:r>
            <a:r>
              <a:rPr lang="en-GB" sz="2400" dirty="0" smtClean="0">
                <a:latin typeface="Myriad Pro"/>
              </a:rPr>
              <a:t>data.</a:t>
            </a: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latin typeface="Myriad Pro"/>
              </a:rPr>
              <a:t>The </a:t>
            </a:r>
            <a:r>
              <a:rPr lang="en-GB" sz="2400" dirty="0">
                <a:solidFill>
                  <a:srgbClr val="FF0000"/>
                </a:solidFill>
                <a:latin typeface="Myriad Pro"/>
              </a:rPr>
              <a:t>public</a:t>
            </a:r>
            <a:r>
              <a:rPr lang="en-GB" sz="2400" dirty="0">
                <a:latin typeface="Myriad Pro"/>
              </a:rPr>
              <a:t> has access and can make creative use of the huge amount of data available; it can also contribute to the data store and enrich </a:t>
            </a:r>
            <a:r>
              <a:rPr lang="en-GB" sz="2400" dirty="0" smtClean="0">
                <a:latin typeface="Myriad Pro"/>
              </a:rPr>
              <a:t>it.</a:t>
            </a: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solidFill>
                  <a:srgbClr val="FF0000"/>
                </a:solidFill>
                <a:latin typeface="Myriad Pro"/>
              </a:rPr>
              <a:t>Policy </a:t>
            </a:r>
            <a:r>
              <a:rPr lang="en-GB" sz="2400" dirty="0">
                <a:solidFill>
                  <a:srgbClr val="FF0000"/>
                </a:solidFill>
                <a:latin typeface="Myriad Pro"/>
              </a:rPr>
              <a:t>makers </a:t>
            </a:r>
            <a:r>
              <a:rPr lang="en-GB" sz="2400" dirty="0">
                <a:latin typeface="Myriad Pro"/>
              </a:rPr>
              <a:t>can make decisions based on solid evidence, and can monitor the impacts of these </a:t>
            </a:r>
            <a:r>
              <a:rPr lang="en-GB" sz="2400" dirty="0" smtClean="0">
                <a:latin typeface="Myriad Pro"/>
              </a:rPr>
              <a:t>decisions.</a:t>
            </a: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smtClean="0">
                <a:solidFill>
                  <a:srgbClr val="FF0000"/>
                </a:solidFill>
                <a:latin typeface="Myriad Pro"/>
              </a:rPr>
              <a:t>Global </a:t>
            </a:r>
            <a:r>
              <a:rPr lang="en-GB" sz="2400" dirty="0">
                <a:solidFill>
                  <a:srgbClr val="FF0000"/>
                </a:solidFill>
                <a:latin typeface="Myriad Pro"/>
              </a:rPr>
              <a:t>governance </a:t>
            </a:r>
            <a:r>
              <a:rPr lang="en-GB" sz="2400" dirty="0">
                <a:latin typeface="Myriad Pro"/>
              </a:rPr>
              <a:t>promotes international trust and interoperability</a:t>
            </a:r>
            <a:r>
              <a:rPr lang="en-GB" sz="2400" dirty="0" smtClean="0">
                <a:latin typeface="Myriad Pro"/>
              </a:rPr>
              <a:t>.</a:t>
            </a:r>
            <a:endParaRPr lang="en-GB" sz="2400" dirty="0">
              <a:latin typeface="Myriad Pro"/>
            </a:endParaRPr>
          </a:p>
          <a:p>
            <a:pPr marL="309563" indent="-309563">
              <a:lnSpc>
                <a:spcPct val="90000"/>
              </a:lnSpc>
              <a:spcBef>
                <a:spcPts val="1750"/>
              </a:spcBef>
              <a:buClr>
                <a:srgbClr val="990033"/>
              </a:buClr>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endParaRPr lang="en-GB" dirty="0">
              <a:latin typeface="Myriad Pro"/>
            </a:endParaRPr>
          </a:p>
          <a:p>
            <a:pPr marL="309563" indent="-309563">
              <a:lnSpc>
                <a:spcPct val="90000"/>
              </a:lnSpc>
              <a:spcBef>
                <a:spcPts val="1750"/>
              </a:spcBef>
              <a:buClr>
                <a:srgbClr val="990033"/>
              </a:buClr>
              <a:buFont typeface="Wingdings" pitchFamily="2" charset="2"/>
              <a:buNone/>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endParaRPr lang="en-GB" dirty="0">
              <a:latin typeface="Myriad Pro"/>
            </a:endParaRPr>
          </a:p>
        </p:txBody>
      </p:sp>
      <p:sp>
        <p:nvSpPr>
          <p:cNvPr id="6"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Vision 2030</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dirty="0" smtClean="0"/>
              <a:t> The Research Data World</a:t>
            </a:r>
          </a:p>
          <a:p>
            <a:pPr>
              <a:buFont typeface="Wingdings" pitchFamily="2" charset="2"/>
              <a:buChar char="q"/>
            </a:pPr>
            <a:r>
              <a:rPr lang="en-US" dirty="0" smtClean="0"/>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smtClean="0"/>
              <a:t> Other Relevant </a:t>
            </a:r>
            <a:r>
              <a:rPr lang="en-US" dirty="0" smtClean="0"/>
              <a:t>Aspects</a:t>
            </a:r>
          </a:p>
          <a:p>
            <a:pPr>
              <a:buFont typeface="Wingdings" pitchFamily="2" charset="2"/>
              <a:buChar char="q"/>
            </a:pPr>
            <a:r>
              <a:rPr lang="en-US" dirty="0"/>
              <a:t> </a:t>
            </a:r>
            <a:r>
              <a:rPr lang="en-US" dirty="0" smtClean="0"/>
              <a:t>Vision 2030</a:t>
            </a:r>
          </a:p>
          <a:p>
            <a:pPr>
              <a:buFont typeface="Wingdings" pitchFamily="2" charset="2"/>
              <a:buChar char="q"/>
            </a:pPr>
            <a:r>
              <a:rPr lang="en-US" b="1" dirty="0" smtClean="0">
                <a:solidFill>
                  <a:srgbClr val="FF0000"/>
                </a:solidFill>
              </a:rPr>
              <a:t> Action Points</a:t>
            </a:r>
            <a:endParaRPr lang="en-US" b="1" dirty="0">
              <a:solidFill>
                <a:srgbClr val="FF0000"/>
              </a:solidFill>
            </a:endParaRPr>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12225443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Action Points</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Box 3"/>
          <p:cNvSpPr txBox="1"/>
          <p:nvPr/>
        </p:nvSpPr>
        <p:spPr>
          <a:xfrm>
            <a:off x="496888" y="1116013"/>
            <a:ext cx="8296275" cy="4524375"/>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400" dirty="0" err="1">
                <a:latin typeface="Myriad Pro" pitchFamily="34" charset="0"/>
              </a:rPr>
              <a:t>HLEG</a:t>
            </a:r>
            <a:r>
              <a:rPr lang="en-US" sz="2400" dirty="0">
                <a:latin typeface="Myriad Pro" pitchFamily="34" charset="0"/>
              </a:rPr>
              <a:t> requests</a:t>
            </a:r>
          </a:p>
          <a:p>
            <a:pPr marL="742950" lvl="1" indent="-285750" fontAlgn="auto">
              <a:spcBef>
                <a:spcPts val="0"/>
              </a:spcBef>
              <a:spcAft>
                <a:spcPts val="0"/>
              </a:spcAft>
              <a:buFont typeface="Arial" pitchFamily="34" charset="0"/>
              <a:buChar char="•"/>
              <a:defRPr/>
            </a:pPr>
            <a:r>
              <a:rPr lang="en-US" sz="2000" dirty="0">
                <a:latin typeface="Myriad Pro" pitchFamily="34" charset="0"/>
              </a:rPr>
              <a:t>need a CDI</a:t>
            </a:r>
          </a:p>
          <a:p>
            <a:pPr marL="742950" lvl="1" indent="-285750" fontAlgn="auto">
              <a:spcBef>
                <a:spcPts val="0"/>
              </a:spcBef>
              <a:spcAft>
                <a:spcPts val="0"/>
              </a:spcAft>
              <a:buFont typeface="Arial" pitchFamily="34" charset="0"/>
              <a:buChar char="•"/>
              <a:defRPr/>
            </a:pPr>
            <a:r>
              <a:rPr lang="en-US" sz="2000" dirty="0">
                <a:latin typeface="Myriad Pro" pitchFamily="34" charset="0"/>
              </a:rPr>
              <a:t>earmark additional funds</a:t>
            </a:r>
          </a:p>
          <a:p>
            <a:pPr marL="742950" lvl="1" indent="-285750" fontAlgn="auto">
              <a:spcBef>
                <a:spcPts val="0"/>
              </a:spcBef>
              <a:spcAft>
                <a:spcPts val="0"/>
              </a:spcAft>
              <a:buFont typeface="Arial" pitchFamily="34" charset="0"/>
              <a:buChar char="•"/>
              <a:defRPr/>
            </a:pPr>
            <a:r>
              <a:rPr lang="en-US" sz="2000" dirty="0">
                <a:latin typeface="Myriad Pro" pitchFamily="34" charset="0"/>
              </a:rPr>
              <a:t>develop new ways to measure data value and reward researchers</a:t>
            </a:r>
          </a:p>
          <a:p>
            <a:pPr marL="742950" lvl="1" indent="-285750" fontAlgn="auto">
              <a:spcBef>
                <a:spcPts val="0"/>
              </a:spcBef>
              <a:spcAft>
                <a:spcPts val="0"/>
              </a:spcAft>
              <a:buFont typeface="Arial" pitchFamily="34" charset="0"/>
              <a:buChar char="•"/>
              <a:defRPr/>
            </a:pPr>
            <a:r>
              <a:rPr lang="en-US" sz="2000" dirty="0">
                <a:latin typeface="Myriad Pro" pitchFamily="34" charset="0"/>
              </a:rPr>
              <a:t>train a new generation of data scientists and broaden understanding </a:t>
            </a:r>
          </a:p>
          <a:p>
            <a:pPr marL="742950" lvl="1" indent="-285750" fontAlgn="auto">
              <a:spcBef>
                <a:spcPts val="0"/>
              </a:spcBef>
              <a:spcAft>
                <a:spcPts val="0"/>
              </a:spcAft>
              <a:buFont typeface="Arial" pitchFamily="34" charset="0"/>
              <a:buChar char="•"/>
              <a:defRPr/>
            </a:pPr>
            <a:r>
              <a:rPr lang="en-US" sz="2000" dirty="0">
                <a:latin typeface="Myriad Pro" pitchFamily="34" charset="0"/>
              </a:rPr>
              <a:t>think green</a:t>
            </a:r>
          </a:p>
          <a:p>
            <a:pPr marL="742950" lvl="1" indent="-285750" fontAlgn="auto">
              <a:spcBef>
                <a:spcPts val="0"/>
              </a:spcBef>
              <a:spcAft>
                <a:spcPts val="0"/>
              </a:spcAft>
              <a:buFont typeface="Arial" pitchFamily="34" charset="0"/>
              <a:buChar char="•"/>
              <a:defRPr/>
            </a:pPr>
            <a:r>
              <a:rPr lang="en-US" sz="2000" dirty="0">
                <a:latin typeface="Myriad Pro" pitchFamily="34" charset="0"/>
              </a:rPr>
              <a:t>establish a high level coordination group </a:t>
            </a:r>
          </a:p>
          <a:p>
            <a:pPr marL="742950" lvl="1" indent="-285750" fontAlgn="auto">
              <a:spcBef>
                <a:spcPts val="0"/>
              </a:spcBef>
              <a:spcAft>
                <a:spcPts val="0"/>
              </a:spcAft>
              <a:buFont typeface="Arial" pitchFamily="34" charset="0"/>
              <a:buChar char="•"/>
              <a:defRPr/>
            </a:pPr>
            <a:endParaRPr lang="en-US" sz="2000" dirty="0">
              <a:latin typeface="Myriad Pro" pitchFamily="34" charset="0"/>
            </a:endParaRPr>
          </a:p>
          <a:p>
            <a:pPr marL="285750" indent="-285750" fontAlgn="auto">
              <a:spcBef>
                <a:spcPts val="0"/>
              </a:spcBef>
              <a:spcAft>
                <a:spcPts val="0"/>
              </a:spcAft>
              <a:buFont typeface="Arial" pitchFamily="34" charset="0"/>
              <a:buChar char="•"/>
              <a:defRPr/>
            </a:pPr>
            <a:r>
              <a:rPr lang="en-US" sz="2400" dirty="0">
                <a:latin typeface="Myriad Pro" pitchFamily="34" charset="0"/>
              </a:rPr>
              <a:t>Recent Developments</a:t>
            </a:r>
          </a:p>
          <a:p>
            <a:pPr marL="742950" lvl="1" indent="-285750" fontAlgn="auto">
              <a:spcBef>
                <a:spcPts val="0"/>
              </a:spcBef>
              <a:spcAft>
                <a:spcPts val="0"/>
              </a:spcAft>
              <a:buFont typeface="Arial" pitchFamily="34" charset="0"/>
              <a:buChar char="•"/>
              <a:defRPr/>
            </a:pPr>
            <a:r>
              <a:rPr lang="en-US" sz="2000" dirty="0" err="1">
                <a:solidFill>
                  <a:srgbClr val="FF0000"/>
                </a:solidFill>
                <a:latin typeface="Myriad Pro" pitchFamily="34" charset="0"/>
              </a:rPr>
              <a:t>EUDAT</a:t>
            </a:r>
            <a:r>
              <a:rPr lang="en-US" sz="2000" dirty="0">
                <a:solidFill>
                  <a:srgbClr val="FF0000"/>
                </a:solidFill>
                <a:latin typeface="Myriad Pro" pitchFamily="34" charset="0"/>
              </a:rPr>
              <a:t> </a:t>
            </a:r>
            <a:r>
              <a:rPr lang="en-US" sz="2000" dirty="0" smtClean="0">
                <a:latin typeface="Myriad Pro" pitchFamily="34" charset="0"/>
              </a:rPr>
              <a:t>got funds to </a:t>
            </a:r>
            <a:r>
              <a:rPr lang="en-US" sz="2000" dirty="0">
                <a:latin typeface="Myriad Pro" pitchFamily="34" charset="0"/>
              </a:rPr>
              <a:t>work on </a:t>
            </a:r>
            <a:r>
              <a:rPr lang="en-US" sz="2000" dirty="0" smtClean="0">
                <a:latin typeface="Myriad Pro" pitchFamily="34" charset="0"/>
              </a:rPr>
              <a:t>CDI (15 communities, 8 centers)</a:t>
            </a:r>
            <a:endParaRPr lang="en-US" sz="2000" dirty="0">
              <a:latin typeface="Myriad Pro" pitchFamily="34" charset="0"/>
            </a:endParaRPr>
          </a:p>
          <a:p>
            <a:pPr marL="742950" lvl="1" indent="-285750" fontAlgn="auto">
              <a:spcBef>
                <a:spcPts val="0"/>
              </a:spcBef>
              <a:spcAft>
                <a:spcPts val="0"/>
              </a:spcAft>
              <a:buFont typeface="Arial" pitchFamily="34" charset="0"/>
              <a:buChar char="•"/>
              <a:defRPr/>
            </a:pPr>
            <a:r>
              <a:rPr lang="en-US" sz="2000" dirty="0">
                <a:latin typeface="Myriad Pro" pitchFamily="34" charset="0"/>
              </a:rPr>
              <a:t>work on establishing a </a:t>
            </a:r>
            <a:r>
              <a:rPr lang="en-US" sz="2000" dirty="0">
                <a:solidFill>
                  <a:srgbClr val="FF0000"/>
                </a:solidFill>
                <a:latin typeface="Myriad Pro" pitchFamily="34" charset="0"/>
              </a:rPr>
              <a:t>Data Access and Interoperability Task Force </a:t>
            </a:r>
          </a:p>
          <a:p>
            <a:pPr marL="1200150" lvl="2" indent="-285750" fontAlgn="auto">
              <a:spcBef>
                <a:spcPts val="0"/>
              </a:spcBef>
              <a:spcAft>
                <a:spcPts val="0"/>
              </a:spcAft>
              <a:buFont typeface="Arial" pitchFamily="34" charset="0"/>
              <a:buChar char="•"/>
              <a:defRPr/>
            </a:pPr>
            <a:r>
              <a:rPr lang="en-US" sz="2000" dirty="0" err="1">
                <a:latin typeface="Myriad Pro" pitchFamily="34" charset="0"/>
              </a:rPr>
              <a:t>DAITF</a:t>
            </a:r>
            <a:r>
              <a:rPr lang="en-US" sz="2000" dirty="0">
                <a:latin typeface="Myriad Pro" pitchFamily="34" charset="0"/>
              </a:rPr>
              <a:t> part of a </a:t>
            </a:r>
            <a:r>
              <a:rPr lang="en-US" sz="2000" dirty="0">
                <a:solidFill>
                  <a:srgbClr val="FF0000"/>
                </a:solidFill>
                <a:latin typeface="Myriad Pro" pitchFamily="34" charset="0"/>
              </a:rPr>
              <a:t>rich landscape </a:t>
            </a:r>
            <a:r>
              <a:rPr lang="en-US" sz="2000" dirty="0">
                <a:latin typeface="Myriad Pro" pitchFamily="34" charset="0"/>
              </a:rPr>
              <a:t>(</a:t>
            </a:r>
            <a:r>
              <a:rPr lang="en-US" sz="2000" dirty="0" err="1">
                <a:latin typeface="Myriad Pro" pitchFamily="34" charset="0"/>
              </a:rPr>
              <a:t>IETF</a:t>
            </a:r>
            <a:r>
              <a:rPr lang="en-US" sz="2000" dirty="0">
                <a:latin typeface="Myriad Pro" pitchFamily="34" charset="0"/>
              </a:rPr>
              <a:t>, </a:t>
            </a:r>
            <a:r>
              <a:rPr lang="en-US" sz="2000" dirty="0" err="1">
                <a:latin typeface="Myriad Pro" pitchFamily="34" charset="0"/>
              </a:rPr>
              <a:t>ITU</a:t>
            </a:r>
            <a:r>
              <a:rPr lang="en-US" sz="2000" dirty="0">
                <a:latin typeface="Myriad Pro" pitchFamily="34" charset="0"/>
              </a:rPr>
              <a:t>, </a:t>
            </a:r>
            <a:r>
              <a:rPr lang="en-US" sz="2000" dirty="0" err="1">
                <a:latin typeface="Myriad Pro" pitchFamily="34" charset="0"/>
              </a:rPr>
              <a:t>OAI</a:t>
            </a:r>
            <a:r>
              <a:rPr lang="en-US" sz="2000" dirty="0">
                <a:latin typeface="Myriad Pro" pitchFamily="34" charset="0"/>
              </a:rPr>
              <a:t>, ISO/</a:t>
            </a:r>
            <a:r>
              <a:rPr lang="en-US" sz="2000" dirty="0" err="1">
                <a:latin typeface="Myriad Pro" pitchFamily="34" charset="0"/>
              </a:rPr>
              <a:t>IEC</a:t>
            </a:r>
            <a:r>
              <a:rPr lang="en-US" sz="2000" dirty="0">
                <a:latin typeface="Myriad Pro" pitchFamily="34" charset="0"/>
              </a:rPr>
              <a:t>, etc.)</a:t>
            </a:r>
          </a:p>
          <a:p>
            <a:pPr marL="1200150" lvl="2" indent="-285750" fontAlgn="auto">
              <a:spcBef>
                <a:spcPts val="0"/>
              </a:spcBef>
              <a:spcAft>
                <a:spcPts val="0"/>
              </a:spcAft>
              <a:buFont typeface="Arial" pitchFamily="34" charset="0"/>
              <a:buChar char="•"/>
              <a:defRPr/>
            </a:pPr>
            <a:r>
              <a:rPr lang="en-US" sz="2000" dirty="0">
                <a:latin typeface="Myriad Pro" pitchFamily="34" charset="0"/>
              </a:rPr>
              <a:t>example: </a:t>
            </a:r>
            <a:r>
              <a:rPr lang="en-US" sz="2000" dirty="0" err="1">
                <a:solidFill>
                  <a:srgbClr val="FF0000"/>
                </a:solidFill>
                <a:latin typeface="Myriad Pro" pitchFamily="34" charset="0"/>
              </a:rPr>
              <a:t>ITU</a:t>
            </a:r>
            <a:r>
              <a:rPr lang="en-US" sz="2000" dirty="0">
                <a:solidFill>
                  <a:srgbClr val="FF0000"/>
                </a:solidFill>
                <a:latin typeface="Myriad Pro" pitchFamily="34" charset="0"/>
              </a:rPr>
              <a:t> </a:t>
            </a:r>
            <a:r>
              <a:rPr lang="en-US" sz="2000" dirty="0">
                <a:latin typeface="Myriad Pro" pitchFamily="34" charset="0"/>
              </a:rPr>
              <a:t>has signed an agreement to collaborate on a </a:t>
            </a:r>
          </a:p>
          <a:p>
            <a:pPr lvl="1" fontAlgn="auto">
              <a:spcBef>
                <a:spcPts val="0"/>
              </a:spcBef>
              <a:spcAft>
                <a:spcPts val="0"/>
              </a:spcAft>
              <a:defRPr/>
            </a:pPr>
            <a:r>
              <a:rPr lang="en-US" sz="2000" dirty="0">
                <a:latin typeface="Myriad Pro" pitchFamily="34" charset="0"/>
              </a:rPr>
              <a:t>		</a:t>
            </a:r>
            <a:r>
              <a:rPr lang="en-US" sz="2000" dirty="0">
                <a:solidFill>
                  <a:srgbClr val="FF0000"/>
                </a:solidFill>
                <a:latin typeface="Myriad Pro" pitchFamily="34" charset="0"/>
              </a:rPr>
              <a:t>Digital Object Architecture </a:t>
            </a:r>
          </a:p>
        </p:txBody>
      </p:sp>
    </p:spTree>
    <p:extLst>
      <p:ext uri="{BB962C8B-B14F-4D97-AF65-F5344CB8AC3E}">
        <p14:creationId xmlns:p14="http://schemas.microsoft.com/office/powerpoint/2010/main" val="116354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83569" y="3057867"/>
            <a:ext cx="4014497" cy="523220"/>
          </a:xfrm>
          <a:prstGeom prst="rect">
            <a:avLst/>
          </a:prstGeom>
          <a:noFill/>
        </p:spPr>
        <p:txBody>
          <a:bodyPr wrap="none" rtlCol="0">
            <a:spAutoFit/>
          </a:bodyPr>
          <a:lstStyle/>
          <a:p>
            <a:r>
              <a:rPr lang="en-US" sz="2800" dirty="0" smtClean="0">
                <a:solidFill>
                  <a:schemeClr val="tx2"/>
                </a:solidFill>
                <a:latin typeface="Myriad Pro" pitchFamily="34" charset="0"/>
              </a:rPr>
              <a:t>Thanks for your attention.</a:t>
            </a:r>
          </a:p>
        </p:txBody>
      </p:sp>
    </p:spTree>
    <p:extLst>
      <p:ext uri="{BB962C8B-B14F-4D97-AF65-F5344CB8AC3E}">
        <p14:creationId xmlns:p14="http://schemas.microsoft.com/office/powerpoint/2010/main" val="239052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96711" y="914404"/>
            <a:ext cx="8647289" cy="1594880"/>
          </a:xfrm>
        </p:spPr>
        <p:txBody>
          <a:bodyPr/>
          <a:lstStyle/>
          <a:p>
            <a:pPr marL="342900" indent="-342900">
              <a:buFont typeface="Arial" pitchFamily="34" charset="0"/>
              <a:buChar char="•"/>
            </a:pPr>
            <a:r>
              <a:rPr lang="en-US" sz="2400" dirty="0" smtClean="0">
                <a:solidFill>
                  <a:schemeClr val="tx1"/>
                </a:solidFill>
              </a:rPr>
              <a:t>EC DG </a:t>
            </a:r>
            <a:r>
              <a:rPr lang="en-US" sz="2400" dirty="0" err="1" smtClean="0">
                <a:solidFill>
                  <a:schemeClr val="tx1"/>
                </a:solidFill>
              </a:rPr>
              <a:t>InfSo</a:t>
            </a:r>
            <a:r>
              <a:rPr lang="en-US" sz="2400" dirty="0" smtClean="0">
                <a:solidFill>
                  <a:schemeClr val="tx1"/>
                </a:solidFill>
              </a:rPr>
              <a:t> invited 11 experts and 12 contributors to 6 meetings</a:t>
            </a:r>
            <a:r>
              <a:rPr lang="en-US" sz="1900" dirty="0" smtClean="0">
                <a:solidFill>
                  <a:srgbClr val="FF0000"/>
                </a:solidFill>
              </a:rPr>
              <a:t/>
            </a:r>
            <a:br>
              <a:rPr lang="en-US" sz="1900" dirty="0" smtClean="0">
                <a:solidFill>
                  <a:srgbClr val="FF0000"/>
                </a:solidFill>
              </a:rPr>
            </a:br>
            <a:r>
              <a:rPr lang="en-US" sz="1900" dirty="0" smtClean="0">
                <a:solidFill>
                  <a:srgbClr val="FF0000"/>
                </a:solidFill>
              </a:rPr>
              <a:t>Chair</a:t>
            </a:r>
            <a:r>
              <a:rPr lang="en-US" sz="1900" dirty="0" smtClean="0">
                <a:solidFill>
                  <a:schemeClr val="tx1"/>
                </a:solidFill>
              </a:rPr>
              <a:t>: John Wood; </a:t>
            </a:r>
            <a:r>
              <a:rPr lang="en-US" sz="1900" dirty="0">
                <a:solidFill>
                  <a:srgbClr val="FF0000"/>
                </a:solidFill>
              </a:rPr>
              <a:t>Rapporteur</a:t>
            </a:r>
            <a:r>
              <a:rPr lang="en-US" sz="1900" dirty="0">
                <a:solidFill>
                  <a:schemeClr val="tx1"/>
                </a:solidFill>
              </a:rPr>
              <a:t>: David </a:t>
            </a:r>
            <a:r>
              <a:rPr lang="en-US" sz="1900" dirty="0" err="1" smtClean="0">
                <a:solidFill>
                  <a:schemeClr val="tx1"/>
                </a:solidFill>
              </a:rPr>
              <a:t>Giaretta</a:t>
            </a:r>
            <a:r>
              <a:rPr lang="en-US" sz="1900" dirty="0" smtClean="0">
                <a:solidFill>
                  <a:schemeClr val="tx1"/>
                </a:solidFill>
              </a:rPr>
              <a:t>;  </a:t>
            </a:r>
            <a:r>
              <a:rPr lang="en-US" sz="1900" dirty="0" smtClean="0">
                <a:solidFill>
                  <a:srgbClr val="FF0000"/>
                </a:solidFill>
              </a:rPr>
              <a:t>Members</a:t>
            </a:r>
            <a:r>
              <a:rPr lang="en-US" sz="1900" dirty="0" smtClean="0">
                <a:solidFill>
                  <a:schemeClr val="tx1"/>
                </a:solidFill>
              </a:rPr>
              <a:t>: Thomas </a:t>
            </a:r>
            <a:r>
              <a:rPr lang="en-US" sz="1900" dirty="0" err="1" smtClean="0">
                <a:solidFill>
                  <a:schemeClr val="tx1"/>
                </a:solidFill>
              </a:rPr>
              <a:t>Andersson</a:t>
            </a:r>
            <a:r>
              <a:rPr lang="en-US" sz="1900" dirty="0" smtClean="0">
                <a:solidFill>
                  <a:schemeClr val="tx1"/>
                </a:solidFill>
              </a:rPr>
              <a:t> ; Achim </a:t>
            </a:r>
            <a:r>
              <a:rPr lang="en-US" sz="1900" dirty="0" err="1" smtClean="0">
                <a:solidFill>
                  <a:schemeClr val="tx1"/>
                </a:solidFill>
              </a:rPr>
              <a:t>Bachem</a:t>
            </a:r>
            <a:r>
              <a:rPr lang="en-US" sz="1900" dirty="0" smtClean="0">
                <a:solidFill>
                  <a:schemeClr val="tx1"/>
                </a:solidFill>
              </a:rPr>
              <a:t>; Christoph Best ; Françoise </a:t>
            </a:r>
            <a:r>
              <a:rPr lang="en-US" sz="1900" dirty="0" err="1" smtClean="0">
                <a:solidFill>
                  <a:schemeClr val="tx1"/>
                </a:solidFill>
              </a:rPr>
              <a:t>Genova</a:t>
            </a:r>
            <a:r>
              <a:rPr lang="en-US" sz="1900" dirty="0" smtClean="0">
                <a:solidFill>
                  <a:schemeClr val="tx1"/>
                </a:solidFill>
              </a:rPr>
              <a:t> ; Diego R. Lopez; Wouter Los; Monica </a:t>
            </a:r>
            <a:r>
              <a:rPr lang="en-US" sz="1900" dirty="0" err="1" smtClean="0">
                <a:solidFill>
                  <a:schemeClr val="tx1"/>
                </a:solidFill>
              </a:rPr>
              <a:t>Marinucci</a:t>
            </a:r>
            <a:r>
              <a:rPr lang="en-US" sz="1900" dirty="0" smtClean="0">
                <a:solidFill>
                  <a:schemeClr val="tx1"/>
                </a:solidFill>
              </a:rPr>
              <a:t>; Laurent Romary;  </a:t>
            </a:r>
            <a:r>
              <a:rPr lang="en-US" sz="1900" dirty="0" smtClean="0">
                <a:solidFill>
                  <a:srgbClr val="FFC000"/>
                </a:solidFill>
              </a:rPr>
              <a:t>Herbert Van de </a:t>
            </a:r>
            <a:r>
              <a:rPr lang="en-US" sz="1900" dirty="0" smtClean="0">
                <a:solidFill>
                  <a:srgbClr val="FFC000"/>
                </a:solidFill>
              </a:rPr>
              <a:t>Sompel</a:t>
            </a:r>
            <a:r>
              <a:rPr lang="en-US" sz="1900" dirty="0" smtClean="0">
                <a:solidFill>
                  <a:schemeClr val="tx1"/>
                </a:solidFill>
              </a:rPr>
              <a:t>; </a:t>
            </a:r>
            <a:r>
              <a:rPr lang="en-US" sz="1900" dirty="0" smtClean="0">
                <a:solidFill>
                  <a:srgbClr val="FFC000"/>
                </a:solidFill>
              </a:rPr>
              <a:t>Jens </a:t>
            </a:r>
            <a:r>
              <a:rPr lang="en-US" sz="1900" dirty="0" err="1" smtClean="0">
                <a:solidFill>
                  <a:srgbClr val="FFC000"/>
                </a:solidFill>
              </a:rPr>
              <a:t>Vigen</a:t>
            </a:r>
            <a:r>
              <a:rPr lang="en-US" sz="1900" dirty="0" smtClean="0">
                <a:solidFill>
                  <a:schemeClr val="tx1"/>
                </a:solidFill>
              </a:rPr>
              <a:t>; Peter </a:t>
            </a:r>
            <a:r>
              <a:rPr lang="en-US" sz="1900" dirty="0">
                <a:solidFill>
                  <a:schemeClr val="tx1"/>
                </a:solidFill>
              </a:rPr>
              <a:t>Wittenburg; </a:t>
            </a:r>
            <a:r>
              <a:rPr lang="en-US" sz="1900" dirty="0" smtClean="0">
                <a:solidFill>
                  <a:schemeClr val="tx1"/>
                </a:solidFill>
              </a:rPr>
              <a:t> </a:t>
            </a:r>
            <a:r>
              <a:rPr lang="en-US" sz="1900" dirty="0" smtClean="0">
                <a:solidFill>
                  <a:srgbClr val="FF0000"/>
                </a:solidFill>
              </a:rPr>
              <a:t>DG </a:t>
            </a:r>
            <a:r>
              <a:rPr lang="en-US" sz="1900" dirty="0" err="1" smtClean="0">
                <a:solidFill>
                  <a:srgbClr val="FF0000"/>
                </a:solidFill>
              </a:rPr>
              <a:t>InfSo</a:t>
            </a:r>
            <a:r>
              <a:rPr lang="en-US" sz="1900" dirty="0" smtClean="0">
                <a:solidFill>
                  <a:srgbClr val="FF0000"/>
                </a:solidFill>
              </a:rPr>
              <a:t> </a:t>
            </a:r>
            <a:r>
              <a:rPr lang="en-US" sz="1900" dirty="0">
                <a:solidFill>
                  <a:srgbClr val="FF0000"/>
                </a:solidFill>
              </a:rPr>
              <a:t>Representatives</a:t>
            </a:r>
            <a:r>
              <a:rPr lang="en-US" sz="1900" dirty="0">
                <a:solidFill>
                  <a:schemeClr val="tx1"/>
                </a:solidFill>
              </a:rPr>
              <a:t>: </a:t>
            </a:r>
            <a:r>
              <a:rPr lang="en-US" sz="1900" dirty="0" err="1" smtClean="0">
                <a:solidFill>
                  <a:schemeClr val="tx1"/>
                </a:solidFill>
              </a:rPr>
              <a:t>Konstantinos</a:t>
            </a:r>
            <a:r>
              <a:rPr lang="en-US" sz="1900" dirty="0" smtClean="0">
                <a:solidFill>
                  <a:schemeClr val="tx1"/>
                </a:solidFill>
              </a:rPr>
              <a:t> </a:t>
            </a:r>
            <a:r>
              <a:rPr lang="en-US" sz="1900" dirty="0" err="1" smtClean="0">
                <a:solidFill>
                  <a:schemeClr val="tx1"/>
                </a:solidFill>
              </a:rPr>
              <a:t>Glinos</a:t>
            </a:r>
            <a:r>
              <a:rPr lang="en-US" sz="1900" dirty="0" smtClean="0">
                <a:solidFill>
                  <a:schemeClr val="tx1"/>
                </a:solidFill>
              </a:rPr>
              <a:t>; Carlos  </a:t>
            </a:r>
            <a:r>
              <a:rPr lang="en-US" sz="1900" dirty="0" err="1" smtClean="0">
                <a:solidFill>
                  <a:schemeClr val="tx1"/>
                </a:solidFill>
              </a:rPr>
              <a:t>Morais-Pires</a:t>
            </a:r>
            <a:r>
              <a:rPr lang="en-US" sz="1900" dirty="0" smtClean="0">
                <a:solidFill>
                  <a:schemeClr val="tx1"/>
                </a:solidFill>
              </a:rPr>
              <a:t>;</a:t>
            </a:r>
            <a:endParaRPr lang="en-US" sz="2400" dirty="0"/>
          </a:p>
        </p:txBody>
      </p:sp>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err="1" smtClean="0">
                <a:solidFill>
                  <a:schemeClr val="tx2"/>
                </a:solidFill>
                <a:latin typeface="Myriad Pro"/>
              </a:rPr>
              <a:t>HLEG</a:t>
            </a:r>
            <a:r>
              <a:rPr lang="en-US" sz="3200" b="1" dirty="0" smtClean="0">
                <a:solidFill>
                  <a:schemeClr val="tx2"/>
                </a:solidFill>
                <a:latin typeface="Myriad Pro"/>
              </a:rPr>
              <a:t> and Motivation</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2" name="TextBox 1"/>
          <p:cNvSpPr txBox="1"/>
          <p:nvPr/>
        </p:nvSpPr>
        <p:spPr>
          <a:xfrm>
            <a:off x="496711" y="2753833"/>
            <a:ext cx="8484630" cy="3416320"/>
          </a:xfrm>
          <a:prstGeom prst="rect">
            <a:avLst/>
          </a:prstGeom>
          <a:noFill/>
        </p:spPr>
        <p:txBody>
          <a:bodyPr wrap="none" rtlCol="0">
            <a:spAutoFit/>
          </a:bodyPr>
          <a:lstStyle/>
          <a:p>
            <a:pPr marL="285750" indent="-285750">
              <a:buFont typeface="Arial" pitchFamily="34" charset="0"/>
              <a:buChar char="•"/>
            </a:pPr>
            <a:r>
              <a:rPr lang="en-US" sz="2400" dirty="0" smtClean="0">
                <a:latin typeface="Myriad Pro" pitchFamily="34" charset="0"/>
              </a:rPr>
              <a:t>Goals</a:t>
            </a:r>
          </a:p>
          <a:p>
            <a:pPr marL="742950" lvl="1" indent="-285750">
              <a:buFont typeface="Arial" pitchFamily="34" charset="0"/>
              <a:buChar char="•"/>
            </a:pPr>
            <a:r>
              <a:rPr lang="en-US" sz="2000" dirty="0" smtClean="0">
                <a:latin typeface="Myriad Pro" pitchFamily="34" charset="0"/>
              </a:rPr>
              <a:t>come up with a vision 2030 for the management of research data as a</a:t>
            </a:r>
          </a:p>
          <a:p>
            <a:pPr lvl="1"/>
            <a:r>
              <a:rPr lang="en-US" sz="2000" dirty="0">
                <a:latin typeface="Myriad Pro" pitchFamily="34" charset="0"/>
              </a:rPr>
              <a:t>	</a:t>
            </a:r>
            <a:r>
              <a:rPr lang="en-US" sz="2000" dirty="0" smtClean="0">
                <a:latin typeface="Myriad Pro" pitchFamily="34" charset="0"/>
              </a:rPr>
              <a:t>guideline for future actions of the EC </a:t>
            </a:r>
          </a:p>
          <a:p>
            <a:pPr marL="742950" lvl="1" indent="-285750">
              <a:buFont typeface="Arial" pitchFamily="34" charset="0"/>
              <a:buChar char="•"/>
            </a:pPr>
            <a:r>
              <a:rPr lang="en-US" sz="2000" dirty="0" smtClean="0">
                <a:latin typeface="Myriad Pro" pitchFamily="34" charset="0"/>
              </a:rPr>
              <a:t>discuss all relevant aspects around “data” in an unbiased manner </a:t>
            </a:r>
          </a:p>
          <a:p>
            <a:pPr marL="742950" lvl="1" indent="-285750">
              <a:buFont typeface="Arial" pitchFamily="34" charset="0"/>
              <a:buChar char="•"/>
            </a:pPr>
            <a:r>
              <a:rPr lang="en-US" sz="2000" dirty="0" smtClean="0">
                <a:latin typeface="Myriad Pro" pitchFamily="34" charset="0"/>
              </a:rPr>
              <a:t>accelerate measures to take care of our data and to remain competitive</a:t>
            </a:r>
          </a:p>
          <a:p>
            <a:pPr lvl="1"/>
            <a:r>
              <a:rPr lang="en-US" sz="800" dirty="0" smtClean="0">
                <a:latin typeface="Myriad Pro" pitchFamily="34" charset="0"/>
              </a:rPr>
              <a:t> </a:t>
            </a:r>
          </a:p>
          <a:p>
            <a:pPr marL="285750" indent="-285750">
              <a:buFont typeface="Arial" pitchFamily="34" charset="0"/>
              <a:buChar char="•"/>
            </a:pPr>
            <a:r>
              <a:rPr lang="en-US" sz="2400" dirty="0" smtClean="0">
                <a:latin typeface="Myriad Pro" pitchFamily="34" charset="0"/>
              </a:rPr>
              <a:t>Motivation</a:t>
            </a:r>
          </a:p>
          <a:p>
            <a:pPr marL="742950" lvl="1" indent="-285750">
              <a:buFont typeface="Arial" pitchFamily="34" charset="0"/>
              <a:buChar char="•"/>
            </a:pPr>
            <a:r>
              <a:rPr lang="en-US" sz="2000" dirty="0" smtClean="0">
                <a:latin typeface="Myriad Pro" pitchFamily="34" charset="0"/>
              </a:rPr>
              <a:t>enormous increase in scale and complexity </a:t>
            </a:r>
          </a:p>
          <a:p>
            <a:pPr marL="742950" lvl="1" indent="-285750">
              <a:buFont typeface="Arial" pitchFamily="34" charset="0"/>
              <a:buChar char="•"/>
            </a:pPr>
            <a:r>
              <a:rPr lang="en-US" sz="2000" dirty="0" smtClean="0">
                <a:latin typeface="Myriad Pro" pitchFamily="34" charset="0"/>
              </a:rPr>
              <a:t>not only summarize what some of us already know or are doing, but</a:t>
            </a:r>
          </a:p>
          <a:p>
            <a:pPr lvl="1"/>
            <a:r>
              <a:rPr lang="en-US" sz="2000" dirty="0" smtClean="0">
                <a:latin typeface="Myriad Pro" pitchFamily="34" charset="0"/>
              </a:rPr>
              <a:t>	facilitate a systematic and global approach and push ahead actions</a:t>
            </a:r>
          </a:p>
          <a:p>
            <a:pPr marL="742950" lvl="1" indent="-285750">
              <a:buFont typeface="Arial" pitchFamily="34" charset="0"/>
              <a:buChar char="•"/>
            </a:pPr>
            <a:r>
              <a:rPr lang="en-US" sz="2000" dirty="0" smtClean="0">
                <a:latin typeface="Myriad Pro" pitchFamily="34" charset="0"/>
              </a:rPr>
              <a:t>knowledge is power - data has a value although difficult to quantify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Digital Agenda for Europe              </a:t>
            </a:r>
            <a:br>
              <a:rPr lang="en-US" dirty="0" smtClean="0"/>
            </a:br>
            <a:r>
              <a:rPr lang="en-US" sz="3200" dirty="0" smtClean="0"/>
              <a:t>the policy context</a:t>
            </a:r>
            <a:endParaRPr lang="en-US" sz="3200" dirty="0"/>
          </a:p>
        </p:txBody>
      </p:sp>
      <p:sp>
        <p:nvSpPr>
          <p:cNvPr id="3" name="Content Placeholder 2"/>
          <p:cNvSpPr>
            <a:spLocks noGrp="1"/>
          </p:cNvSpPr>
          <p:nvPr>
            <p:ph idx="1"/>
          </p:nvPr>
        </p:nvSpPr>
        <p:spPr>
          <a:xfrm>
            <a:off x="262208" y="3404681"/>
            <a:ext cx="3949430" cy="2431915"/>
          </a:xfrm>
        </p:spPr>
        <p:txBody>
          <a:bodyPr>
            <a:normAutofit/>
          </a:bodyPr>
          <a:lstStyle/>
          <a:p>
            <a:pPr>
              <a:buNone/>
            </a:pPr>
            <a:r>
              <a:rPr lang="en-US" sz="2400" dirty="0" smtClean="0"/>
              <a:t>DAE is one of the flagships of </a:t>
            </a:r>
            <a:r>
              <a:rPr lang="en-US" sz="2400" b="1" dirty="0" smtClean="0"/>
              <a:t>“Europe 2020: a strategy for smart, sustainable and inclusive growth</a:t>
            </a:r>
            <a:r>
              <a:rPr lang="en-US" sz="2400" dirty="0" smtClean="0"/>
              <a:t>”</a:t>
            </a:r>
          </a:p>
        </p:txBody>
      </p:sp>
      <p:pic>
        <p:nvPicPr>
          <p:cNvPr id="4" name="Picture 6"/>
          <p:cNvPicPr>
            <a:picLocks noChangeAspect="1" noChangeArrowheads="1"/>
          </p:cNvPicPr>
          <p:nvPr/>
        </p:nvPicPr>
        <p:blipFill>
          <a:blip r:embed="rId2" cstate="print"/>
          <a:srcRect t="1372" r="317"/>
          <a:stretch>
            <a:fillRect/>
          </a:stretch>
        </p:blipFill>
        <p:spPr>
          <a:xfrm>
            <a:off x="4211638" y="2369347"/>
            <a:ext cx="4535487" cy="398621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EU Report 2010_charts copy.jpg"/>
          <p:cNvPicPr>
            <a:picLocks noGrp="1" noChangeAspect="1"/>
          </p:cNvPicPr>
          <p:nvPr>
            <p:ph type="pic" idx="1"/>
          </p:nvPr>
        </p:nvPicPr>
        <p:blipFill>
          <a:blip r:embed="rId2"/>
          <a:srcRect t="-15021" b="-15021"/>
          <a:stretch>
            <a:fillRect/>
          </a:stretch>
        </p:blipFill>
        <p:spPr>
          <a:xfrm>
            <a:off x="393305" y="2052084"/>
            <a:ext cx="8404259" cy="4805916"/>
          </a:xfrm>
        </p:spPr>
      </p:pic>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Trends are Known</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 Box 1"/>
          <p:cNvSpPr txBox="1">
            <a:spLocks noChangeArrowheads="1"/>
          </p:cNvSpPr>
          <p:nvPr/>
        </p:nvSpPr>
        <p:spPr bwMode="auto">
          <a:xfrm>
            <a:off x="786809" y="962556"/>
            <a:ext cx="7772400" cy="1397872"/>
          </a:xfrm>
          <a:prstGeom prst="rect">
            <a:avLst/>
          </a:prstGeom>
          <a:noFill/>
          <a:ln w="9525">
            <a:noFill/>
            <a:round/>
            <a:headEnd/>
            <a:tailEnd/>
          </a:ln>
        </p:spPr>
        <p:txBody>
          <a:bodyPr lIns="90000" tIns="46800" rIns="90000" bIns="46800"/>
          <a:lstStyle/>
          <a:p>
            <a:pPr marL="309563" indent="-309563" algn="just">
              <a:lnSpc>
                <a:spcPct val="90000"/>
              </a:lnSpc>
              <a:spcBef>
                <a:spcPts val="1750"/>
              </a:spcBef>
              <a:buClr>
                <a:srgbClr val="990033"/>
              </a:buClr>
              <a:buFont typeface="Wingdings" pitchFamily="2" charset="2"/>
              <a:buNone/>
              <a:tabLst>
                <a:tab pos="309563" algn="l"/>
                <a:tab pos="744538" algn="l"/>
                <a:tab pos="1193800" algn="l"/>
                <a:tab pos="1643063" algn="l"/>
                <a:tab pos="2092325" algn="l"/>
                <a:tab pos="2541588" algn="l"/>
                <a:tab pos="2990850" algn="l"/>
                <a:tab pos="3440113" algn="l"/>
                <a:tab pos="3889375" algn="l"/>
                <a:tab pos="4338638" algn="l"/>
                <a:tab pos="4787900" algn="l"/>
                <a:tab pos="5237163" algn="l"/>
                <a:tab pos="5699125" algn="l"/>
                <a:tab pos="6135688" algn="l"/>
                <a:tab pos="6584950" algn="l"/>
                <a:tab pos="7034213" algn="l"/>
                <a:tab pos="7483475" algn="l"/>
                <a:tab pos="7932738" algn="l"/>
                <a:tab pos="8382000" algn="l"/>
                <a:tab pos="8831263" algn="l"/>
                <a:tab pos="9280525" algn="l"/>
                <a:tab pos="9409113" algn="l"/>
                <a:tab pos="9858375" algn="l"/>
                <a:tab pos="10307638" algn="l"/>
                <a:tab pos="10756900" algn="l"/>
                <a:tab pos="10760075" algn="l"/>
                <a:tab pos="10763250" algn="l"/>
                <a:tab pos="10766425" algn="l"/>
                <a:tab pos="10769600" algn="l"/>
                <a:tab pos="10772775" algn="l"/>
                <a:tab pos="10775950" algn="l"/>
                <a:tab pos="10779125" algn="l"/>
              </a:tabLst>
            </a:pPr>
            <a:r>
              <a:rPr lang="en-GB" sz="2400" dirty="0">
                <a:latin typeface="Myriad Pro"/>
              </a:rPr>
              <a:t>	“A fundamental characteristic of our age is the raising tide of data – </a:t>
            </a:r>
            <a:r>
              <a:rPr lang="en-GB" sz="2400" dirty="0">
                <a:solidFill>
                  <a:srgbClr val="FF0000"/>
                </a:solidFill>
                <a:latin typeface="Myriad Pro"/>
              </a:rPr>
              <a:t>global, diverse, valuable and </a:t>
            </a:r>
            <a:r>
              <a:rPr lang="en-GB" sz="2400" dirty="0" smtClean="0">
                <a:solidFill>
                  <a:srgbClr val="FF0000"/>
                </a:solidFill>
                <a:latin typeface="Myriad Pro"/>
              </a:rPr>
              <a:t>complex</a:t>
            </a:r>
            <a:r>
              <a:rPr lang="en-GB" sz="2400" dirty="0" smtClean="0">
                <a:latin typeface="Myriad Pro"/>
              </a:rPr>
              <a:t>. </a:t>
            </a:r>
            <a:r>
              <a:rPr lang="en-GB" sz="2400" dirty="0">
                <a:latin typeface="Myriad Pro"/>
              </a:rPr>
              <a:t>In the realm of science, this is both an </a:t>
            </a:r>
            <a:r>
              <a:rPr lang="en-GB" sz="2400" dirty="0">
                <a:solidFill>
                  <a:srgbClr val="FF0000"/>
                </a:solidFill>
                <a:latin typeface="Myriad Pro"/>
              </a:rPr>
              <a:t>opportunity</a:t>
            </a:r>
            <a:r>
              <a:rPr lang="en-GB" sz="2400" dirty="0">
                <a:latin typeface="Myriad Pro"/>
              </a:rPr>
              <a:t> and a </a:t>
            </a:r>
            <a:r>
              <a:rPr lang="en-GB" sz="2400" dirty="0">
                <a:solidFill>
                  <a:srgbClr val="FF0000"/>
                </a:solidFill>
                <a:latin typeface="Myriad Pro"/>
              </a:rPr>
              <a:t>challenge</a:t>
            </a:r>
            <a:r>
              <a:rPr lang="en-GB" sz="2400" dirty="0" smtClean="0">
                <a:latin typeface="Myriad Pro"/>
              </a:rPr>
              <a:t>.”</a:t>
            </a:r>
            <a:endParaRPr lang="en-GB" sz="2400" dirty="0">
              <a:latin typeface="Myriad Pro"/>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83560"/>
            <a:ext cx="7772400" cy="4572000"/>
          </a:xfrm>
        </p:spPr>
        <p:txBody>
          <a:bodyPr/>
          <a:lstStyle/>
          <a:p>
            <a:pPr>
              <a:buFont typeface="Wingdings" pitchFamily="2" charset="2"/>
              <a:buChar char="q"/>
            </a:pPr>
            <a:r>
              <a:rPr lang="en-US" dirty="0" smtClean="0"/>
              <a:t> Group and Motivation</a:t>
            </a:r>
          </a:p>
          <a:p>
            <a:pPr>
              <a:buFont typeface="Wingdings" pitchFamily="2" charset="2"/>
              <a:buChar char="q"/>
            </a:pPr>
            <a:r>
              <a:rPr lang="en-US" b="1" dirty="0" smtClean="0">
                <a:solidFill>
                  <a:srgbClr val="FF0000"/>
                </a:solidFill>
              </a:rPr>
              <a:t> The Research Data World</a:t>
            </a:r>
          </a:p>
          <a:p>
            <a:pPr>
              <a:buFont typeface="Wingdings" pitchFamily="2" charset="2"/>
              <a:buChar char="q"/>
            </a:pPr>
            <a:r>
              <a:rPr lang="en-US" dirty="0" smtClean="0"/>
              <a:t> Opportunities and Challenges</a:t>
            </a:r>
          </a:p>
          <a:p>
            <a:pPr>
              <a:buFont typeface="Wingdings" pitchFamily="2" charset="2"/>
              <a:buChar char="q"/>
            </a:pPr>
            <a:r>
              <a:rPr lang="en-US" dirty="0" smtClean="0"/>
              <a:t> Collaborative Data Infrastructure</a:t>
            </a:r>
          </a:p>
          <a:p>
            <a:pPr>
              <a:buFont typeface="Wingdings" pitchFamily="2" charset="2"/>
              <a:buChar char="q"/>
            </a:pPr>
            <a:r>
              <a:rPr lang="en-US" dirty="0" smtClean="0"/>
              <a:t> Other Relevant Aspects</a:t>
            </a:r>
          </a:p>
          <a:p>
            <a:pPr>
              <a:buFont typeface="Wingdings" pitchFamily="2" charset="2"/>
              <a:buChar char="q"/>
            </a:pPr>
            <a:r>
              <a:rPr lang="en-US" dirty="0"/>
              <a:t> </a:t>
            </a:r>
            <a:r>
              <a:rPr lang="en-US" dirty="0" smtClean="0"/>
              <a:t>Vision 2030</a:t>
            </a:r>
          </a:p>
          <a:p>
            <a:pPr>
              <a:buFont typeface="Wingdings" pitchFamily="2" charset="2"/>
              <a:buChar char="q"/>
            </a:pPr>
            <a:r>
              <a:rPr lang="en-US" dirty="0" smtClean="0"/>
              <a:t>Action Points</a:t>
            </a:r>
            <a:endParaRPr lang="en-US" dirty="0"/>
          </a:p>
        </p:txBody>
      </p:sp>
      <p:sp>
        <p:nvSpPr>
          <p:cNvPr id="5"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3200" b="1" dirty="0" smtClean="0">
                <a:solidFill>
                  <a:schemeClr val="tx2"/>
                </a:solidFill>
                <a:latin typeface="Myriad Pro"/>
              </a:rPr>
              <a:t>Outline</a:t>
            </a:r>
            <a:endParaRPr kumimoji="0" lang="en-US" sz="3200" b="0" i="0" u="none" strike="noStrike" kern="1200" cap="none" spc="-100" normalizeH="0" baseline="0" noProof="0" dirty="0">
              <a:ln>
                <a:noFill/>
              </a:ln>
              <a:solidFill>
                <a:schemeClr val="tx2"/>
              </a:solidFill>
              <a:effectLst/>
              <a:uLnTx/>
              <a:uFillTx/>
              <a:latin typeface="Myriad Pro"/>
              <a:ea typeface="+mj-ea"/>
              <a:cs typeface="+mj-cs"/>
            </a:endParaRPr>
          </a:p>
        </p:txBody>
      </p:sp>
    </p:spTree>
    <p:extLst>
      <p:ext uri="{BB962C8B-B14F-4D97-AF65-F5344CB8AC3E}">
        <p14:creationId xmlns:p14="http://schemas.microsoft.com/office/powerpoint/2010/main" val="540512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ame 9"/>
          <p:cNvSpPr/>
          <p:nvPr/>
        </p:nvSpPr>
        <p:spPr>
          <a:xfrm>
            <a:off x="3170520" y="2958509"/>
            <a:ext cx="4280868" cy="1137684"/>
          </a:xfrm>
          <a:prstGeom prst="frame">
            <a:avLst>
              <a:gd name="adj1" fmla="val 408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Research Data World</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2" name="TextBox 1"/>
          <p:cNvSpPr txBox="1"/>
          <p:nvPr/>
        </p:nvSpPr>
        <p:spPr>
          <a:xfrm>
            <a:off x="496711" y="891785"/>
            <a:ext cx="4214039" cy="461665"/>
          </a:xfrm>
          <a:prstGeom prst="rect">
            <a:avLst/>
          </a:prstGeom>
          <a:noFill/>
        </p:spPr>
        <p:txBody>
          <a:bodyPr wrap="none" rtlCol="0">
            <a:spAutoFit/>
          </a:bodyPr>
          <a:lstStyle/>
          <a:p>
            <a:pPr marL="285750" indent="-285750">
              <a:buFont typeface="Arial" pitchFamily="34" charset="0"/>
              <a:buChar char="•"/>
            </a:pPr>
            <a:r>
              <a:rPr lang="en-US" sz="2400" dirty="0" smtClean="0">
                <a:latin typeface="Myriad Pro" pitchFamily="34" charset="0"/>
              </a:rPr>
              <a:t>Knowledge Cycle is changing</a:t>
            </a:r>
          </a:p>
        </p:txBody>
      </p:sp>
      <p:sp>
        <p:nvSpPr>
          <p:cNvPr id="8" name="Frame 7"/>
          <p:cNvSpPr/>
          <p:nvPr/>
        </p:nvSpPr>
        <p:spPr>
          <a:xfrm>
            <a:off x="3170520" y="2965604"/>
            <a:ext cx="1089837" cy="1137684"/>
          </a:xfrm>
          <a:prstGeom prst="frame">
            <a:avLst>
              <a:gd name="adj1" fmla="val 408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Isosceles Triangle 12"/>
          <p:cNvSpPr/>
          <p:nvPr/>
        </p:nvSpPr>
        <p:spPr>
          <a:xfrm>
            <a:off x="4090229" y="3410433"/>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Isosceles Triangle 15"/>
          <p:cNvSpPr/>
          <p:nvPr/>
        </p:nvSpPr>
        <p:spPr>
          <a:xfrm rot="5400000">
            <a:off x="2883440" y="3949115"/>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770573" y="3818169"/>
            <a:ext cx="1150507" cy="584775"/>
          </a:xfrm>
          <a:prstGeom prst="rect">
            <a:avLst/>
          </a:prstGeom>
          <a:noFill/>
        </p:spPr>
        <p:txBody>
          <a:bodyPr wrap="none" rtlCol="0">
            <a:spAutoFit/>
          </a:bodyPr>
          <a:lstStyle/>
          <a:p>
            <a:pPr algn="ctr"/>
            <a:r>
              <a:rPr lang="en-US" sz="1600" dirty="0" smtClean="0">
                <a:latin typeface="Myriad Pro" pitchFamily="34" charset="0"/>
              </a:rPr>
              <a:t>raw data</a:t>
            </a:r>
          </a:p>
          <a:p>
            <a:pPr algn="ctr"/>
            <a:r>
              <a:rPr lang="en-US" sz="1600" dirty="0" smtClean="0">
                <a:latin typeface="Myriad Pro" pitchFamily="34" charset="0"/>
              </a:rPr>
              <a:t>description</a:t>
            </a:r>
            <a:endParaRPr lang="en-US" sz="1600" dirty="0">
              <a:latin typeface="Myriad Pro" pitchFamily="34" charset="0"/>
            </a:endParaRPr>
          </a:p>
        </p:txBody>
      </p:sp>
      <p:sp>
        <p:nvSpPr>
          <p:cNvPr id="19" name="TextBox 18"/>
          <p:cNvSpPr txBox="1"/>
          <p:nvPr/>
        </p:nvSpPr>
        <p:spPr>
          <a:xfrm>
            <a:off x="4438693" y="4206253"/>
            <a:ext cx="1264898" cy="584775"/>
          </a:xfrm>
          <a:prstGeom prst="rect">
            <a:avLst/>
          </a:prstGeom>
          <a:noFill/>
        </p:spPr>
        <p:txBody>
          <a:bodyPr wrap="none" rtlCol="0">
            <a:spAutoFit/>
          </a:bodyPr>
          <a:lstStyle/>
          <a:p>
            <a:pPr algn="ctr"/>
            <a:r>
              <a:rPr lang="en-US" sz="1600" dirty="0" smtClean="0">
                <a:latin typeface="Myriad Pro" pitchFamily="34" charset="0"/>
              </a:rPr>
              <a:t>registration</a:t>
            </a:r>
          </a:p>
          <a:p>
            <a:pPr algn="ctr"/>
            <a:r>
              <a:rPr lang="en-US" sz="1600" dirty="0" smtClean="0">
                <a:latin typeface="Myriad Pro" pitchFamily="34" charset="0"/>
              </a:rPr>
              <a:t>preservation</a:t>
            </a:r>
            <a:endParaRPr lang="en-US" sz="1600" dirty="0">
              <a:latin typeface="Myriad Pro" pitchFamily="34" charset="0"/>
            </a:endParaRPr>
          </a:p>
        </p:txBody>
      </p:sp>
      <p:sp>
        <p:nvSpPr>
          <p:cNvPr id="20" name="TextBox 19"/>
          <p:cNvSpPr txBox="1"/>
          <p:nvPr/>
        </p:nvSpPr>
        <p:spPr>
          <a:xfrm>
            <a:off x="7578103" y="3278366"/>
            <a:ext cx="1160061" cy="584775"/>
          </a:xfrm>
          <a:prstGeom prst="rect">
            <a:avLst/>
          </a:prstGeom>
          <a:noFill/>
        </p:spPr>
        <p:txBody>
          <a:bodyPr wrap="none" rtlCol="0">
            <a:spAutoFit/>
          </a:bodyPr>
          <a:lstStyle/>
          <a:p>
            <a:pPr algn="ctr"/>
            <a:r>
              <a:rPr lang="en-US" sz="1600" dirty="0" smtClean="0">
                <a:latin typeface="Myriad Pro" pitchFamily="34" charset="0"/>
              </a:rPr>
              <a:t>citable</a:t>
            </a:r>
          </a:p>
          <a:p>
            <a:pPr algn="ctr"/>
            <a:r>
              <a:rPr lang="en-US" sz="1600" dirty="0" smtClean="0">
                <a:latin typeface="Myriad Pro" pitchFamily="34" charset="0"/>
              </a:rPr>
              <a:t>publication</a:t>
            </a:r>
            <a:endParaRPr lang="en-US" sz="1600" dirty="0">
              <a:latin typeface="Myriad Pro" pitchFamily="34" charset="0"/>
            </a:endParaRPr>
          </a:p>
        </p:txBody>
      </p:sp>
      <p:sp>
        <p:nvSpPr>
          <p:cNvPr id="22" name="TextBox 21"/>
          <p:cNvSpPr txBox="1"/>
          <p:nvPr/>
        </p:nvSpPr>
        <p:spPr>
          <a:xfrm>
            <a:off x="3243916" y="2226656"/>
            <a:ext cx="1176925" cy="584775"/>
          </a:xfrm>
          <a:prstGeom prst="rect">
            <a:avLst/>
          </a:prstGeom>
          <a:noFill/>
        </p:spPr>
        <p:txBody>
          <a:bodyPr wrap="none" rtlCol="0">
            <a:spAutoFit/>
          </a:bodyPr>
          <a:lstStyle/>
          <a:p>
            <a:pPr algn="ctr"/>
            <a:r>
              <a:rPr lang="en-US" sz="1600" dirty="0" smtClean="0">
                <a:latin typeface="Myriad Pro" pitchFamily="34" charset="0"/>
              </a:rPr>
              <a:t>analysis</a:t>
            </a:r>
          </a:p>
          <a:p>
            <a:pPr algn="ctr"/>
            <a:r>
              <a:rPr lang="en-US" sz="1600" dirty="0" smtClean="0">
                <a:latin typeface="Myriad Pro" pitchFamily="34" charset="0"/>
              </a:rPr>
              <a:t>enrichment</a:t>
            </a:r>
            <a:endParaRPr lang="en-US" sz="1600" dirty="0">
              <a:latin typeface="Myriad Pro" pitchFamily="34" charset="0"/>
            </a:endParaRPr>
          </a:p>
        </p:txBody>
      </p:sp>
      <p:sp>
        <p:nvSpPr>
          <p:cNvPr id="25" name="Rectangle 24"/>
          <p:cNvSpPr/>
          <p:nvPr/>
        </p:nvSpPr>
        <p:spPr>
          <a:xfrm>
            <a:off x="4285890" y="2893818"/>
            <a:ext cx="3334745" cy="512144"/>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Frame 8"/>
          <p:cNvSpPr/>
          <p:nvPr/>
        </p:nvSpPr>
        <p:spPr>
          <a:xfrm>
            <a:off x="3170519" y="2965604"/>
            <a:ext cx="2626241" cy="1137684"/>
          </a:xfrm>
          <a:prstGeom prst="frame">
            <a:avLst>
              <a:gd name="adj1" fmla="val 408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Isosceles Triangle 13"/>
          <p:cNvSpPr/>
          <p:nvPr/>
        </p:nvSpPr>
        <p:spPr>
          <a:xfrm>
            <a:off x="5631955" y="3410433"/>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5913723" y="3250953"/>
            <a:ext cx="945131" cy="584775"/>
          </a:xfrm>
          <a:prstGeom prst="rect">
            <a:avLst/>
          </a:prstGeom>
          <a:noFill/>
        </p:spPr>
        <p:txBody>
          <a:bodyPr wrap="none" rtlCol="0">
            <a:spAutoFit/>
          </a:bodyPr>
          <a:lstStyle/>
          <a:p>
            <a:pPr algn="ctr"/>
            <a:r>
              <a:rPr lang="en-US" sz="1600" dirty="0">
                <a:latin typeface="Myriad Pro" pitchFamily="34" charset="0"/>
              </a:rPr>
              <a:t>referable</a:t>
            </a:r>
          </a:p>
          <a:p>
            <a:pPr algn="ctr"/>
            <a:r>
              <a:rPr lang="en-US" sz="1600" dirty="0" smtClean="0">
                <a:latin typeface="Myriad Pro" pitchFamily="34" charset="0"/>
              </a:rPr>
              <a:t>data</a:t>
            </a:r>
          </a:p>
        </p:txBody>
      </p:sp>
      <p:sp>
        <p:nvSpPr>
          <p:cNvPr id="24" name="TextBox 23"/>
          <p:cNvSpPr txBox="1"/>
          <p:nvPr/>
        </p:nvSpPr>
        <p:spPr>
          <a:xfrm>
            <a:off x="4285890" y="3250953"/>
            <a:ext cx="1088439" cy="584775"/>
          </a:xfrm>
          <a:prstGeom prst="rect">
            <a:avLst/>
          </a:prstGeom>
          <a:noFill/>
        </p:spPr>
        <p:txBody>
          <a:bodyPr wrap="none" rtlCol="0">
            <a:spAutoFit/>
          </a:bodyPr>
          <a:lstStyle/>
          <a:p>
            <a:pPr algn="ctr"/>
            <a:r>
              <a:rPr lang="en-US" sz="1600" dirty="0" smtClean="0">
                <a:latin typeface="Myriad Pro" pitchFamily="34" charset="0"/>
              </a:rPr>
              <a:t>temporary</a:t>
            </a:r>
          </a:p>
          <a:p>
            <a:pPr algn="ctr"/>
            <a:r>
              <a:rPr lang="en-US" sz="1600" dirty="0" smtClean="0">
                <a:latin typeface="Myriad Pro" pitchFamily="34" charset="0"/>
              </a:rPr>
              <a:t>data</a:t>
            </a:r>
            <a:endParaRPr lang="en-US" sz="1600" dirty="0">
              <a:latin typeface="Myriad Pro" pitchFamily="34" charset="0"/>
            </a:endParaRPr>
          </a:p>
        </p:txBody>
      </p:sp>
      <p:sp>
        <p:nvSpPr>
          <p:cNvPr id="26" name="Frame 25"/>
          <p:cNvSpPr/>
          <p:nvPr/>
        </p:nvSpPr>
        <p:spPr>
          <a:xfrm>
            <a:off x="3170520" y="2958509"/>
            <a:ext cx="4280868" cy="1137684"/>
          </a:xfrm>
          <a:prstGeom prst="frame">
            <a:avLst>
              <a:gd name="adj1" fmla="val 408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Isosceles Triangle 14"/>
          <p:cNvSpPr/>
          <p:nvPr/>
        </p:nvSpPr>
        <p:spPr>
          <a:xfrm>
            <a:off x="7290651" y="3410433"/>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Isosceles Triangle 17"/>
          <p:cNvSpPr/>
          <p:nvPr/>
        </p:nvSpPr>
        <p:spPr>
          <a:xfrm rot="5400000">
            <a:off x="4916968" y="3956383"/>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Isosceles Triangle 20"/>
          <p:cNvSpPr/>
          <p:nvPr/>
        </p:nvSpPr>
        <p:spPr>
          <a:xfrm rot="16200000" flipH="1">
            <a:off x="3577210" y="2832697"/>
            <a:ext cx="308344" cy="26581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4772860" y="2050797"/>
            <a:ext cx="4138312" cy="646331"/>
          </a:xfrm>
          <a:prstGeom prst="rect">
            <a:avLst/>
          </a:prstGeom>
          <a:noFill/>
        </p:spPr>
        <p:txBody>
          <a:bodyPr wrap="none" rtlCol="0">
            <a:spAutoFit/>
          </a:bodyPr>
          <a:lstStyle/>
          <a:p>
            <a:r>
              <a:rPr lang="en-US" dirty="0" smtClean="0">
                <a:solidFill>
                  <a:srgbClr val="FF0000"/>
                </a:solidFill>
                <a:latin typeface="Myriad Pro" pitchFamily="34" charset="0"/>
              </a:rPr>
              <a:t>it’s increasingly automatic </a:t>
            </a:r>
          </a:p>
          <a:p>
            <a:r>
              <a:rPr lang="en-US" dirty="0" smtClean="0">
                <a:solidFill>
                  <a:srgbClr val="FF0000"/>
                </a:solidFill>
                <a:latin typeface="Myriad Pro" pitchFamily="34" charset="0"/>
              </a:rPr>
              <a:t>also manual operations (crowd sourcing) </a:t>
            </a:r>
            <a:endParaRPr lang="en-US" dirty="0">
              <a:solidFill>
                <a:srgbClr val="FF0000"/>
              </a:solidFill>
              <a:latin typeface="Myriad Pro" pitchFamily="34" charset="0"/>
            </a:endParaRPr>
          </a:p>
        </p:txBody>
      </p:sp>
      <p:sp>
        <p:nvSpPr>
          <p:cNvPr id="28" name="TextBox 27"/>
          <p:cNvSpPr txBox="1"/>
          <p:nvPr/>
        </p:nvSpPr>
        <p:spPr>
          <a:xfrm>
            <a:off x="244285" y="3755338"/>
            <a:ext cx="1222707" cy="646331"/>
          </a:xfrm>
          <a:prstGeom prst="rect">
            <a:avLst/>
          </a:prstGeom>
          <a:noFill/>
        </p:spPr>
        <p:txBody>
          <a:bodyPr wrap="none" rtlCol="0">
            <a:spAutoFit/>
          </a:bodyPr>
          <a:lstStyle/>
          <a:p>
            <a:pPr algn="ctr"/>
            <a:r>
              <a:rPr lang="en-US" dirty="0" smtClean="0">
                <a:solidFill>
                  <a:srgbClr val="FF0000"/>
                </a:solidFill>
                <a:latin typeface="Myriad Pro" pitchFamily="34" charset="0"/>
              </a:rPr>
              <a:t>increasing </a:t>
            </a:r>
          </a:p>
          <a:p>
            <a:pPr algn="ctr"/>
            <a:r>
              <a:rPr lang="en-US" dirty="0" smtClean="0">
                <a:solidFill>
                  <a:srgbClr val="FF0000"/>
                </a:solidFill>
                <a:latin typeface="Myriad Pro" pitchFamily="34" charset="0"/>
              </a:rPr>
              <a:t>volumes</a:t>
            </a:r>
            <a:endParaRPr lang="en-US" dirty="0">
              <a:solidFill>
                <a:srgbClr val="FF0000"/>
              </a:solidFill>
              <a:latin typeface="Myriad Pro" pitchFamily="34" charset="0"/>
            </a:endParaRPr>
          </a:p>
        </p:txBody>
      </p:sp>
      <p:cxnSp>
        <p:nvCxnSpPr>
          <p:cNvPr id="30" name="Straight Arrow Connector 29"/>
          <p:cNvCxnSpPr/>
          <p:nvPr/>
        </p:nvCxnSpPr>
        <p:spPr>
          <a:xfrm flipH="1">
            <a:off x="4350731" y="2404740"/>
            <a:ext cx="459864" cy="114303"/>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flipV="1">
            <a:off x="1469804" y="4064294"/>
            <a:ext cx="399467" cy="44987"/>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78210" y="5201579"/>
            <a:ext cx="7670754" cy="1323439"/>
          </a:xfrm>
          <a:prstGeom prst="rect">
            <a:avLst/>
          </a:prstGeom>
          <a:noFill/>
        </p:spPr>
        <p:txBody>
          <a:bodyPr wrap="none" rtlCol="0">
            <a:spAutoFit/>
          </a:bodyPr>
          <a:lstStyle/>
          <a:p>
            <a:pPr marL="342900" indent="-342900">
              <a:buFont typeface="Arial" pitchFamily="34" charset="0"/>
              <a:buChar char="•"/>
            </a:pPr>
            <a:r>
              <a:rPr lang="en-US" sz="2000" dirty="0" smtClean="0">
                <a:latin typeface="Myriad Pro" pitchFamily="34" charset="0"/>
              </a:rPr>
              <a:t>Exabyte scale and millions of related files of different types create </a:t>
            </a:r>
          </a:p>
          <a:p>
            <a:r>
              <a:rPr lang="en-US" sz="2000" dirty="0" smtClean="0">
                <a:latin typeface="Myriad Pro" pitchFamily="34" charset="0"/>
              </a:rPr>
              <a:t>	unseen complexity - </a:t>
            </a:r>
            <a:r>
              <a:rPr lang="en-US" sz="2000" dirty="0" smtClean="0">
                <a:solidFill>
                  <a:srgbClr val="FF0000"/>
                </a:solidFill>
                <a:latin typeface="Myriad Pro" pitchFamily="34" charset="0"/>
              </a:rPr>
              <a:t>deal with a new quality </a:t>
            </a:r>
          </a:p>
          <a:p>
            <a:pPr marL="342900" indent="-342900">
              <a:buFont typeface="Arial" pitchFamily="34" charset="0"/>
              <a:buChar char="•"/>
            </a:pPr>
            <a:r>
              <a:rPr lang="en-US" sz="2000" dirty="0" smtClean="0">
                <a:latin typeface="Myriad Pro" pitchFamily="34" charset="0"/>
              </a:rPr>
              <a:t>much relevant data is and will not be registered </a:t>
            </a:r>
          </a:p>
          <a:p>
            <a:r>
              <a:rPr lang="en-US" sz="2000" dirty="0">
                <a:latin typeface="Myriad Pro" pitchFamily="34" charset="0"/>
              </a:rPr>
              <a:t>	</a:t>
            </a:r>
            <a:r>
              <a:rPr lang="en-US" sz="2000" dirty="0" smtClean="0">
                <a:latin typeface="Myriad Pro" pitchFamily="34" charset="0"/>
              </a:rPr>
              <a:t>(80 % of recordings about languages and cultures are endangered)</a:t>
            </a:r>
            <a:endParaRPr lang="en-US" sz="2000" dirty="0">
              <a:latin typeface="Myriad Pro" pitchFamily="34" charset="0"/>
            </a:endParaRPr>
          </a:p>
        </p:txBody>
      </p:sp>
    </p:spTree>
    <p:extLst>
      <p:ext uri="{BB962C8B-B14F-4D97-AF65-F5344CB8AC3E}">
        <p14:creationId xmlns:p14="http://schemas.microsoft.com/office/powerpoint/2010/main" val="318637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23" grpId="0"/>
      <p:bldP spid="26" grpId="0" animBg="1"/>
      <p:bldP spid="27" grpId="0"/>
      <p:bldP spid="28"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Berman’s classification</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pic>
        <p:nvPicPr>
          <p:cNvPr id="5" name="Picture 2"/>
          <p:cNvPicPr>
            <a:picLocks noChangeAspect="1" noChangeArrowheads="1"/>
          </p:cNvPicPr>
          <p:nvPr/>
        </p:nvPicPr>
        <p:blipFill>
          <a:blip r:embed="rId2"/>
          <a:srcRect/>
          <a:stretch>
            <a:fillRect/>
          </a:stretch>
        </p:blipFill>
        <p:spPr bwMode="auto">
          <a:xfrm>
            <a:off x="654050" y="2117725"/>
            <a:ext cx="5694363" cy="3736975"/>
          </a:xfrm>
          <a:prstGeom prst="rect">
            <a:avLst/>
          </a:prstGeom>
          <a:noFill/>
          <a:ln w="9525">
            <a:noFill/>
            <a:miter lim="800000"/>
            <a:headEnd/>
            <a:tailEnd/>
          </a:ln>
        </p:spPr>
      </p:pic>
      <p:sp>
        <p:nvSpPr>
          <p:cNvPr id="6" name="Oval 5"/>
          <p:cNvSpPr/>
          <p:nvPr/>
        </p:nvSpPr>
        <p:spPr>
          <a:xfrm>
            <a:off x="2470068" y="2897579"/>
            <a:ext cx="2034777" cy="1579418"/>
          </a:xfrm>
          <a:prstGeom prst="ellipse">
            <a:avLst/>
          </a:prstGeom>
          <a:noFill/>
          <a:ln>
            <a:solidFill>
              <a:srgbClr val="C00000"/>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7" name="Line Callout 1 (Accent Bar) 6"/>
          <p:cNvSpPr/>
          <p:nvPr/>
        </p:nvSpPr>
        <p:spPr>
          <a:xfrm>
            <a:off x="6639161" y="2447822"/>
            <a:ext cx="2339163" cy="2029175"/>
          </a:xfrm>
          <a:prstGeom prst="accentCallout1">
            <a:avLst>
              <a:gd name="adj1" fmla="val 18750"/>
              <a:gd name="adj2" fmla="val -8333"/>
              <a:gd name="adj3" fmla="val 34542"/>
              <a:gd name="adj4" fmla="val -101068"/>
            </a:avLst>
          </a:prstGeom>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sz="1600" dirty="0">
                <a:solidFill>
                  <a:schemeClr val="bg1"/>
                </a:solidFill>
              </a:rPr>
              <a:t>this is the data we need to take care of</a:t>
            </a:r>
          </a:p>
          <a:p>
            <a:pPr algn="ctr" fontAlgn="auto">
              <a:spcBef>
                <a:spcPts val="0"/>
              </a:spcBef>
              <a:spcAft>
                <a:spcPts val="0"/>
              </a:spcAft>
              <a:defRPr/>
            </a:pPr>
            <a:r>
              <a:rPr lang="en-US" sz="1600" dirty="0">
                <a:solidFill>
                  <a:schemeClr val="bg1"/>
                </a:solidFill>
              </a:rPr>
              <a:t>but do we know which data will be of relevance for future generations?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85195" y="151578"/>
            <a:ext cx="8686800" cy="914400"/>
          </a:xfrm>
          <a:prstGeom prst="rect">
            <a:avLst/>
          </a:prstGeom>
        </p:spPr>
        <p:txBody>
          <a:bodyPr vert="horz" anchor="t">
            <a:noAutofit/>
          </a:bodyPr>
          <a:lstStyle/>
          <a:p>
            <a:pPr lvl="0" algn="r" defTabSz="914400">
              <a:spcBef>
                <a:spcPct val="0"/>
              </a:spcBef>
            </a:pPr>
            <a:r>
              <a:rPr lang="en-US" sz="2600" b="1" dirty="0" smtClean="0">
                <a:solidFill>
                  <a:schemeClr val="tx2"/>
                </a:solidFill>
                <a:latin typeface="Myriad Pro"/>
              </a:rPr>
              <a:t>Research Data World</a:t>
            </a:r>
            <a:endParaRPr kumimoji="0" lang="en-US" sz="2600" b="0" i="0" u="none" strike="noStrike" kern="1200" cap="none" spc="-100" normalizeH="0" baseline="0" noProof="0" dirty="0">
              <a:ln>
                <a:noFill/>
              </a:ln>
              <a:solidFill>
                <a:schemeClr val="tx2"/>
              </a:solidFill>
              <a:effectLst/>
              <a:uLnTx/>
              <a:uFillTx/>
              <a:latin typeface="Myriad Pro"/>
              <a:ea typeface="+mj-ea"/>
              <a:cs typeface="+mj-cs"/>
            </a:endParaRPr>
          </a:p>
        </p:txBody>
      </p:sp>
      <p:sp>
        <p:nvSpPr>
          <p:cNvPr id="4" name="TextBox 3"/>
          <p:cNvSpPr txBox="1"/>
          <p:nvPr/>
        </p:nvSpPr>
        <p:spPr>
          <a:xfrm>
            <a:off x="496888" y="1116013"/>
            <a:ext cx="8604087" cy="4832092"/>
          </a:xfrm>
          <a:prstGeom prst="rect">
            <a:avLst/>
          </a:prstGeom>
          <a:noFill/>
        </p:spPr>
        <p:txBody>
          <a:bodyPr wrap="none">
            <a:spAutoFit/>
          </a:bodyPr>
          <a:lstStyle/>
          <a:p>
            <a:pPr marL="285750" indent="-285750" fontAlgn="auto">
              <a:spcBef>
                <a:spcPts val="0"/>
              </a:spcBef>
              <a:spcAft>
                <a:spcPts val="0"/>
              </a:spcAft>
              <a:buFont typeface="Arial" pitchFamily="34" charset="0"/>
              <a:buChar char="•"/>
              <a:defRPr/>
            </a:pPr>
            <a:r>
              <a:rPr lang="en-US" sz="2400" dirty="0">
                <a:latin typeface="Myriad Pro" pitchFamily="34" charset="0"/>
              </a:rPr>
              <a:t>some interesting aspects </a:t>
            </a:r>
          </a:p>
          <a:p>
            <a:pPr marL="742950" lvl="1" indent="-285750" fontAlgn="auto">
              <a:spcBef>
                <a:spcPts val="0"/>
              </a:spcBef>
              <a:spcAft>
                <a:spcPts val="0"/>
              </a:spcAft>
              <a:buFont typeface="Arial" pitchFamily="34" charset="0"/>
              <a:buChar char="•"/>
              <a:defRPr/>
            </a:pPr>
            <a:r>
              <a:rPr lang="en-US" sz="2000" dirty="0">
                <a:latin typeface="Myriad Pro" pitchFamily="34" charset="0"/>
              </a:rPr>
              <a:t>lossless </a:t>
            </a:r>
            <a:r>
              <a:rPr lang="en-US" sz="2000" dirty="0">
                <a:solidFill>
                  <a:srgbClr val="FF0000"/>
                </a:solidFill>
                <a:latin typeface="Myriad Pro" pitchFamily="34" charset="0"/>
              </a:rPr>
              <a:t>separation of content and carrier </a:t>
            </a:r>
            <a:r>
              <a:rPr lang="en-US" sz="2000" dirty="0">
                <a:latin typeface="Myriad Pro" pitchFamily="34" charset="0"/>
              </a:rPr>
              <a:t>in the digital domain</a:t>
            </a:r>
          </a:p>
          <a:p>
            <a:pPr lvl="1" fontAlgn="auto">
              <a:spcBef>
                <a:spcPts val="0"/>
              </a:spcBef>
              <a:spcAft>
                <a:spcPts val="0"/>
              </a:spcAft>
              <a:defRPr/>
            </a:pPr>
            <a:r>
              <a:rPr lang="en-US" sz="2000" dirty="0">
                <a:latin typeface="Myriad Pro" pitchFamily="34" charset="0"/>
              </a:rPr>
              <a:t>	changes the world - some speak about a revolution comparable with</a:t>
            </a:r>
          </a:p>
          <a:p>
            <a:pPr lvl="1" fontAlgn="auto">
              <a:spcBef>
                <a:spcPts val="0"/>
              </a:spcBef>
              <a:spcAft>
                <a:spcPts val="0"/>
              </a:spcAft>
              <a:defRPr/>
            </a:pPr>
            <a:r>
              <a:rPr lang="en-US" sz="2000" dirty="0">
                <a:latin typeface="Myriad Pro" pitchFamily="34" charset="0"/>
              </a:rPr>
              <a:t>	the invention of book printing </a:t>
            </a: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data creators are not known personally </a:t>
            </a:r>
            <a:r>
              <a:rPr lang="en-US" sz="2000" dirty="0">
                <a:latin typeface="Myriad Pro" pitchFamily="34" charset="0"/>
              </a:rPr>
              <a:t>to data users anymore - we need</a:t>
            </a:r>
          </a:p>
          <a:p>
            <a:pPr lvl="1" fontAlgn="auto">
              <a:spcBef>
                <a:spcPts val="0"/>
              </a:spcBef>
              <a:spcAft>
                <a:spcPts val="0"/>
              </a:spcAft>
              <a:defRPr/>
            </a:pPr>
            <a:r>
              <a:rPr lang="en-US" sz="2000" dirty="0">
                <a:latin typeface="Myriad Pro" pitchFamily="34" charset="0"/>
              </a:rPr>
              <a:t>	to solve the trust problem </a:t>
            </a:r>
          </a:p>
          <a:p>
            <a:pPr lvl="1" fontAlgn="auto">
              <a:spcBef>
                <a:spcPts val="0"/>
              </a:spcBef>
              <a:spcAft>
                <a:spcPts val="0"/>
              </a:spcAft>
              <a:defRPr/>
            </a:pPr>
            <a:endParaRPr lang="en-US" sz="800" dirty="0">
              <a:latin typeface="Myriad Pro" pitchFamily="34" charset="0"/>
            </a:endParaRPr>
          </a:p>
          <a:p>
            <a:pPr marL="742950" lvl="1" indent="-285750" fontAlgn="auto">
              <a:spcBef>
                <a:spcPts val="0"/>
              </a:spcBef>
              <a:spcAft>
                <a:spcPts val="0"/>
              </a:spcAft>
              <a:buFont typeface="Arial" pitchFamily="34" charset="0"/>
              <a:buChar char="•"/>
              <a:defRPr/>
            </a:pPr>
            <a:r>
              <a:rPr lang="en-US" sz="2000" dirty="0" smtClean="0">
                <a:latin typeface="Myriad Pro" pitchFamily="34" charset="0"/>
              </a:rPr>
              <a:t>there </a:t>
            </a:r>
            <a:r>
              <a:rPr lang="en-US" sz="2000" dirty="0">
                <a:latin typeface="Myriad Pro" pitchFamily="34" charset="0"/>
              </a:rPr>
              <a:t>is no doubt: </a:t>
            </a:r>
            <a:r>
              <a:rPr lang="en-US" sz="2000" dirty="0">
                <a:solidFill>
                  <a:srgbClr val="FF0000"/>
                </a:solidFill>
                <a:latin typeface="Myriad Pro" pitchFamily="34" charset="0"/>
              </a:rPr>
              <a:t>data accessibility </a:t>
            </a:r>
            <a:r>
              <a:rPr lang="en-US" sz="2000" dirty="0">
                <a:latin typeface="Myriad Pro" pitchFamily="34" charset="0"/>
              </a:rPr>
              <a:t>changes nature, pace and direction</a:t>
            </a:r>
          </a:p>
          <a:p>
            <a:pPr lvl="1" fontAlgn="auto">
              <a:spcBef>
                <a:spcPts val="0"/>
              </a:spcBef>
              <a:spcAft>
                <a:spcPts val="0"/>
              </a:spcAft>
              <a:defRPr/>
            </a:pPr>
            <a:r>
              <a:rPr lang="en-US" sz="2000" dirty="0">
                <a:latin typeface="Myriad Pro" pitchFamily="34" charset="0"/>
              </a:rPr>
              <a:t>	of research </a:t>
            </a:r>
          </a:p>
          <a:p>
            <a:pPr marL="742950" lvl="1" indent="-285750" fontAlgn="auto">
              <a:spcBef>
                <a:spcPts val="0"/>
              </a:spcBef>
              <a:spcAft>
                <a:spcPts val="0"/>
              </a:spcAft>
              <a:buFont typeface="Arial" pitchFamily="34" charset="0"/>
              <a:buChar char="•"/>
              <a:defRPr/>
            </a:pPr>
            <a:endParaRPr lang="en-US" sz="800" dirty="0">
              <a:latin typeface="Myriad Pro" pitchFamily="34" charset="0"/>
            </a:endParaRPr>
          </a:p>
          <a:p>
            <a:pPr marL="742950" lvl="1" indent="-285750" fontAlgn="auto">
              <a:spcBef>
                <a:spcPts val="0"/>
              </a:spcBef>
              <a:spcAft>
                <a:spcPts val="0"/>
              </a:spcAft>
              <a:buFont typeface="Arial" pitchFamily="34" charset="0"/>
              <a:buChar char="•"/>
              <a:defRPr/>
            </a:pPr>
            <a:r>
              <a:rPr lang="en-US" sz="2000" dirty="0">
                <a:solidFill>
                  <a:srgbClr val="FF0000"/>
                </a:solidFill>
                <a:latin typeface="Myriad Pro" pitchFamily="34" charset="0"/>
              </a:rPr>
              <a:t>diversity</a:t>
            </a:r>
            <a:r>
              <a:rPr lang="en-US" sz="2000" dirty="0">
                <a:latin typeface="Myriad Pro" pitchFamily="34" charset="0"/>
              </a:rPr>
              <a:t> in many dimensions is the dominant feature of scientific </a:t>
            </a:r>
          </a:p>
          <a:p>
            <a:pPr lvl="1" fontAlgn="auto">
              <a:spcBef>
                <a:spcPts val="0"/>
              </a:spcBef>
              <a:spcAft>
                <a:spcPts val="0"/>
              </a:spcAft>
              <a:defRPr/>
            </a:pPr>
            <a:r>
              <a:rPr lang="en-US" sz="2000" dirty="0">
                <a:latin typeface="Myriad Pro" pitchFamily="34" charset="0"/>
              </a:rPr>
              <a:t>	information and this will probably increase due to the inherent </a:t>
            </a:r>
          </a:p>
          <a:p>
            <a:pPr lvl="1" fontAlgn="auto">
              <a:spcBef>
                <a:spcPts val="0"/>
              </a:spcBef>
              <a:spcAft>
                <a:spcPts val="0"/>
              </a:spcAft>
              <a:defRPr/>
            </a:pPr>
            <a:r>
              <a:rPr lang="en-US" sz="2000" dirty="0">
                <a:latin typeface="Myriad Pro" pitchFamily="34" charset="0"/>
              </a:rPr>
              <a:t>	innovation forces</a:t>
            </a:r>
          </a:p>
          <a:p>
            <a:pPr lvl="1" fontAlgn="auto">
              <a:spcBef>
                <a:spcPts val="0"/>
              </a:spcBef>
              <a:spcAft>
                <a:spcPts val="0"/>
              </a:spcAft>
              <a:defRPr/>
            </a:pPr>
            <a:endParaRPr lang="en-US" sz="800" dirty="0">
              <a:latin typeface="Myriad Pro" pitchFamily="34" charset="0"/>
            </a:endParaRPr>
          </a:p>
          <a:p>
            <a:pPr marL="742950" lvl="1" indent="-285750" fontAlgn="auto">
              <a:spcBef>
                <a:spcPts val="0"/>
              </a:spcBef>
              <a:spcAft>
                <a:spcPts val="0"/>
              </a:spcAft>
              <a:buFont typeface="Arial" pitchFamily="34" charset="0"/>
              <a:buChar char="•"/>
              <a:defRPr/>
            </a:pPr>
            <a:r>
              <a:rPr lang="en-US" sz="2000" dirty="0">
                <a:latin typeface="Myriad Pro" pitchFamily="34" charset="0"/>
              </a:rPr>
              <a:t>technology allows to </a:t>
            </a:r>
            <a:r>
              <a:rPr lang="en-US" sz="2000" dirty="0">
                <a:solidFill>
                  <a:srgbClr val="FF0000"/>
                </a:solidFill>
                <a:latin typeface="Myriad Pro" pitchFamily="34" charset="0"/>
              </a:rPr>
              <a:t>include the citizens </a:t>
            </a:r>
            <a:r>
              <a:rPr lang="en-US" sz="2000" dirty="0">
                <a:latin typeface="Myriad Pro" pitchFamily="34" charset="0"/>
              </a:rPr>
              <a:t>in different roles - also as </a:t>
            </a:r>
          </a:p>
          <a:p>
            <a:pPr lvl="1" fontAlgn="auto">
              <a:spcBef>
                <a:spcPts val="0"/>
              </a:spcBef>
              <a:spcAft>
                <a:spcPts val="0"/>
              </a:spcAft>
              <a:defRPr/>
            </a:pPr>
            <a:r>
              <a:rPr lang="en-US" sz="2000" dirty="0">
                <a:latin typeface="Myriad Pro" pitchFamily="34" charset="0"/>
              </a:rPr>
              <a:t>	contributors, increasing volume and complexity</a:t>
            </a:r>
          </a:p>
          <a:p>
            <a:pPr marL="800100" lvl="1" indent="-342900" fontAlgn="auto">
              <a:spcBef>
                <a:spcPts val="0"/>
              </a:spcBef>
              <a:spcAft>
                <a:spcPts val="0"/>
              </a:spcAft>
              <a:buFont typeface="Arial" pitchFamily="34" charset="0"/>
              <a:buChar char="•"/>
              <a:defRPr/>
            </a:pPr>
            <a:r>
              <a:rPr lang="en-US" sz="2000" dirty="0">
                <a:latin typeface="Myriad Pro" pitchFamily="34" charset="0"/>
              </a:rPr>
              <a:t>increasing pressure towards </a:t>
            </a:r>
            <a:r>
              <a:rPr lang="en-US" sz="2000" dirty="0">
                <a:solidFill>
                  <a:srgbClr val="FF0000"/>
                </a:solidFill>
                <a:latin typeface="Myriad Pro" pitchFamily="34" charset="0"/>
              </a:rPr>
              <a:t>open access</a:t>
            </a:r>
          </a:p>
        </p:txBody>
      </p:sp>
    </p:spTree>
    <p:extLst>
      <p:ext uri="{BB962C8B-B14F-4D97-AF65-F5344CB8AC3E}">
        <p14:creationId xmlns:p14="http://schemas.microsoft.com/office/powerpoint/2010/main" val="300035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4" end="1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5" end="1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1540</TotalTime>
  <Words>957</Words>
  <Application>Microsoft Office PowerPoint</Application>
  <PresentationFormat>On-screen Show (4:3)</PresentationFormat>
  <Paragraphs>267</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Metro</vt:lpstr>
      <vt:lpstr>Riding the wave  After the EU HLEG Report Vision (and Reality) about accessing Research Data</vt:lpstr>
      <vt:lpstr>PowerPoint Presentation</vt:lpstr>
      <vt:lpstr>EC DG InfSo invited 11 experts and 12 contributors to 6 meetings Chair: John Wood; Rapporteur: David Giaretta;  Members: Thomas Andersson ; Achim Bachem; Christoph Best ; Françoise Genova ; Diego R. Lopez; Wouter Los; Monica Marinucci; Laurent Romary;  Herbert Van de Sompel; Jens Vigen; Peter Wittenburg;  DG InfSo Representatives: Konstantinos Glinos; Carlos  Morais-Pires;</vt:lpstr>
      <vt:lpstr>Digital Agenda for Europe               the policy context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Fletcher Ward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main slide here</dc:title>
  <dc:creator>Brian Ward</dc:creator>
  <cp:lastModifiedBy>Peter Wittenburg</cp:lastModifiedBy>
  <cp:revision>48</cp:revision>
  <cp:lastPrinted>2011-06-22T07:03:45Z</cp:lastPrinted>
  <dcterms:created xsi:type="dcterms:W3CDTF">2010-09-16T10:59:09Z</dcterms:created>
  <dcterms:modified xsi:type="dcterms:W3CDTF">2011-06-24T07:19:54Z</dcterms:modified>
</cp:coreProperties>
</file>