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6" r:id="rId3"/>
    <p:sldId id="257" r:id="rId4"/>
    <p:sldId id="289" r:id="rId5"/>
    <p:sldId id="291" r:id="rId6"/>
    <p:sldId id="292" r:id="rId7"/>
    <p:sldId id="267" r:id="rId8"/>
    <p:sldId id="260" r:id="rId9"/>
    <p:sldId id="268" r:id="rId10"/>
    <p:sldId id="270" r:id="rId11"/>
    <p:sldId id="269" r:id="rId12"/>
    <p:sldId id="262" r:id="rId13"/>
    <p:sldId id="261" r:id="rId14"/>
    <p:sldId id="282" r:id="rId15"/>
    <p:sldId id="284" r:id="rId16"/>
    <p:sldId id="283" r:id="rId17"/>
    <p:sldId id="285" r:id="rId18"/>
    <p:sldId id="286" r:id="rId19"/>
    <p:sldId id="287" r:id="rId20"/>
    <p:sldId id="259" r:id="rId21"/>
    <p:sldId id="288" r:id="rId22"/>
    <p:sldId id="279" r:id="rId23"/>
    <p:sldId id="280" r:id="rId24"/>
    <p:sldId id="264" r:id="rId25"/>
    <p:sldId id="293" r:id="rId26"/>
  </p:sldIdLst>
  <p:sldSz cx="12187238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275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orient="horz" pos="297">
          <p15:clr>
            <a:srgbClr val="A4A3A4"/>
          </p15:clr>
        </p15:guide>
        <p15:guide id="9" pos="272">
          <p15:clr>
            <a:srgbClr val="A4A3A4"/>
          </p15:clr>
        </p15:guide>
        <p15:guide id="10" pos="7405">
          <p15:clr>
            <a:srgbClr val="A4A3A4"/>
          </p15:clr>
        </p15:guide>
        <p15:guide id="11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88408" autoAdjust="0"/>
  </p:normalViewPr>
  <p:slideViewPr>
    <p:cSldViewPr snapToGrid="0" snapToObjects="1">
      <p:cViewPr>
        <p:scale>
          <a:sx n="79" d="100"/>
          <a:sy n="79" d="100"/>
        </p:scale>
        <p:origin x="619" y="43"/>
      </p:cViewPr>
      <p:guideLst>
        <p:guide orient="horz" pos="391"/>
        <p:guide orient="horz" pos="1275"/>
        <p:guide orient="horz" pos="3929"/>
        <p:guide orient="horz" pos="2160"/>
        <p:guide orient="horz" pos="3045"/>
        <p:guide orient="horz" pos="4269"/>
        <p:guide orient="horz" pos="3974"/>
        <p:guide orient="horz" pos="297"/>
        <p:guide pos="272"/>
        <p:guide pos="7405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/>
            </a:lvl1pPr>
          </a:lstStyle>
          <a:p>
            <a:fld id="{BCDB334D-D17F-49C4-91DD-37BB7E818209}" type="datetimeFigureOut">
              <a:rPr lang="de-CH" smtClean="0"/>
              <a:t>27.04.2021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67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/>
            </a:lvl1pPr>
          </a:lstStyle>
          <a:p>
            <a:fld id="{A51C0C35-A9A2-4EFD-9BAF-1E52E29E03D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Small update </a:t>
            </a:r>
            <a:r>
              <a:rPr lang="de-CH" dirty="0" err="1"/>
              <a:t>over</a:t>
            </a:r>
            <a:r>
              <a:rPr lang="de-CH" dirty="0"/>
              <a:t> </a:t>
            </a:r>
            <a:r>
              <a:rPr lang="de-CH" dirty="0" err="1"/>
              <a:t>chemistry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 on </a:t>
            </a:r>
            <a:r>
              <a:rPr lang="de-CH" dirty="0" err="1"/>
              <a:t>epoxies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1309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possible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, but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</a:p>
          <a:p>
            <a:pPr marL="171450" indent="-171450">
              <a:buFontTx/>
              <a:buChar char="-"/>
            </a:pPr>
            <a:r>
              <a:rPr lang="de-DE" dirty="0"/>
              <a:t>Right </a:t>
            </a:r>
            <a:r>
              <a:rPr lang="de-DE" dirty="0" err="1"/>
              <a:t>side</a:t>
            </a:r>
            <a:r>
              <a:rPr lang="de-DE" dirty="0"/>
              <a:t>;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I </a:t>
            </a:r>
            <a:r>
              <a:rPr lang="de-DE" dirty="0" err="1"/>
              <a:t>stopped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in </a:t>
            </a:r>
            <a:r>
              <a:rPr lang="de-DE" dirty="0" err="1"/>
              <a:t>glass</a:t>
            </a:r>
            <a:r>
              <a:rPr lang="de-DE" dirty="0"/>
              <a:t> </a:t>
            </a:r>
            <a:r>
              <a:rPr lang="de-DE" dirty="0" err="1"/>
              <a:t>vials</a:t>
            </a:r>
            <a:r>
              <a:rPr lang="de-DE" dirty="0"/>
              <a:t> after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and </a:t>
            </a:r>
            <a:r>
              <a:rPr lang="de-DE" dirty="0" err="1"/>
              <a:t>run</a:t>
            </a:r>
            <a:r>
              <a:rPr lang="de-DE" dirty="0"/>
              <a:t> DSC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Tg</a:t>
            </a:r>
            <a:r>
              <a:rPr lang="de-DE" dirty="0"/>
              <a:t>, </a:t>
            </a:r>
            <a:r>
              <a:rPr lang="de-DE" dirty="0" err="1"/>
              <a:t>indicative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cure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, but </a:t>
            </a:r>
            <a:r>
              <a:rPr lang="de-DE" dirty="0" err="1"/>
              <a:t>results</a:t>
            </a:r>
            <a:r>
              <a:rPr lang="de-DE" dirty="0"/>
              <a:t> in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Tg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Not </a:t>
            </a:r>
            <a:r>
              <a:rPr lang="de-DE" dirty="0" err="1"/>
              <a:t>forced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catalyst</a:t>
            </a:r>
            <a:r>
              <a:rPr lang="de-DE" dirty="0"/>
              <a:t>, so I </a:t>
            </a:r>
            <a:r>
              <a:rPr lang="de-DE" dirty="0" err="1"/>
              <a:t>continued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Samples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also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tougher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82128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The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resorcinol</a:t>
            </a:r>
            <a:r>
              <a:rPr lang="de-DE" dirty="0"/>
              <a:t> </a:t>
            </a:r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bisphenol</a:t>
            </a:r>
            <a:r>
              <a:rPr lang="de-DE" dirty="0"/>
              <a:t> a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reasons</a:t>
            </a:r>
            <a:r>
              <a:rPr lang="de-DE" dirty="0"/>
              <a:t>: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1. </a:t>
            </a:r>
            <a:r>
              <a:rPr lang="de-DE" dirty="0" err="1"/>
              <a:t>Resorcinol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a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, 110°C </a:t>
            </a:r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168°C </a:t>
            </a:r>
            <a:r>
              <a:rPr lang="de-DE" dirty="0" err="1"/>
              <a:t>for</a:t>
            </a:r>
            <a:r>
              <a:rPr lang="de-DE" dirty="0"/>
              <a:t> BPA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Bisphenol A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hazard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taken</a:t>
            </a:r>
            <a:r>
              <a:rPr lang="de-DE" dirty="0"/>
              <a:t> </a:t>
            </a:r>
            <a:r>
              <a:rPr lang="de-DE" dirty="0" err="1"/>
              <a:t>serious</a:t>
            </a:r>
            <a:endParaRPr lang="de-DE" dirty="0"/>
          </a:p>
          <a:p>
            <a:pPr marL="628650" lvl="1" indent="-171450">
              <a:buFontTx/>
              <a:buChar char="-"/>
            </a:pPr>
            <a:r>
              <a:rPr lang="de-DE" dirty="0"/>
              <a:t>The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molecule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resorcinol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in a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viscosity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76909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The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resorcinol</a:t>
            </a:r>
            <a:r>
              <a:rPr lang="de-DE" dirty="0"/>
              <a:t> </a:t>
            </a:r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bisphenol</a:t>
            </a:r>
            <a:r>
              <a:rPr lang="de-DE" dirty="0"/>
              <a:t> a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reasons</a:t>
            </a:r>
            <a:r>
              <a:rPr lang="de-DE" dirty="0"/>
              <a:t>: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1. </a:t>
            </a:r>
            <a:r>
              <a:rPr lang="de-DE" dirty="0" err="1"/>
              <a:t>Resorcinol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a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, 110°C </a:t>
            </a:r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168°C </a:t>
            </a:r>
            <a:r>
              <a:rPr lang="de-DE" dirty="0" err="1"/>
              <a:t>for</a:t>
            </a:r>
            <a:r>
              <a:rPr lang="de-DE" dirty="0"/>
              <a:t> BPA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Bisphenol A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hazard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taken</a:t>
            </a:r>
            <a:r>
              <a:rPr lang="de-DE" dirty="0"/>
              <a:t> </a:t>
            </a:r>
            <a:r>
              <a:rPr lang="de-DE" dirty="0" err="1"/>
              <a:t>serious</a:t>
            </a:r>
            <a:endParaRPr lang="de-DE" dirty="0"/>
          </a:p>
          <a:p>
            <a:pPr marL="628650" lvl="1" indent="-171450">
              <a:buFontTx/>
              <a:buChar char="-"/>
            </a:pPr>
            <a:r>
              <a:rPr lang="de-DE" dirty="0"/>
              <a:t>The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molecule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resorcinol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in a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viscosity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316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Bubbles, different </a:t>
            </a:r>
            <a:r>
              <a:rPr lang="de-DE" dirty="0" err="1"/>
              <a:t>explanations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But 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yet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think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PDMS </a:t>
            </a:r>
            <a:r>
              <a:rPr lang="de-DE" dirty="0" err="1"/>
              <a:t>mold</a:t>
            </a:r>
            <a:r>
              <a:rPr lang="de-DE" dirty="0"/>
              <a:t> </a:t>
            </a:r>
            <a:r>
              <a:rPr lang="de-DE" dirty="0" err="1"/>
              <a:t>reacts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components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decomposing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Small </a:t>
            </a:r>
            <a:r>
              <a:rPr lang="de-DE" dirty="0" err="1"/>
              <a:t>stop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suggestions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questions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9783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possible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, but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</a:p>
          <a:p>
            <a:pPr marL="171450" indent="-171450">
              <a:buFontTx/>
              <a:buChar char="-"/>
            </a:pPr>
            <a:r>
              <a:rPr lang="de-DE" dirty="0"/>
              <a:t>Right </a:t>
            </a:r>
            <a:r>
              <a:rPr lang="de-DE" dirty="0" err="1"/>
              <a:t>side</a:t>
            </a:r>
            <a:r>
              <a:rPr lang="de-DE" dirty="0"/>
              <a:t>;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I </a:t>
            </a:r>
            <a:r>
              <a:rPr lang="de-DE" dirty="0" err="1"/>
              <a:t>stopped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in </a:t>
            </a:r>
            <a:r>
              <a:rPr lang="de-DE" dirty="0" err="1"/>
              <a:t>glass</a:t>
            </a:r>
            <a:r>
              <a:rPr lang="de-DE" dirty="0"/>
              <a:t> </a:t>
            </a:r>
            <a:r>
              <a:rPr lang="de-DE" dirty="0" err="1"/>
              <a:t>vials</a:t>
            </a:r>
            <a:r>
              <a:rPr lang="de-DE" dirty="0"/>
              <a:t> after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and </a:t>
            </a:r>
            <a:r>
              <a:rPr lang="de-DE" dirty="0" err="1"/>
              <a:t>run</a:t>
            </a:r>
            <a:r>
              <a:rPr lang="de-DE" dirty="0"/>
              <a:t> DSC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Tg</a:t>
            </a:r>
            <a:r>
              <a:rPr lang="de-DE" dirty="0"/>
              <a:t>, </a:t>
            </a:r>
            <a:r>
              <a:rPr lang="de-DE" dirty="0" err="1"/>
              <a:t>indicative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cure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, but </a:t>
            </a:r>
            <a:r>
              <a:rPr lang="de-DE" dirty="0" err="1"/>
              <a:t>results</a:t>
            </a:r>
            <a:r>
              <a:rPr lang="de-DE" dirty="0"/>
              <a:t> in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Tg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Not </a:t>
            </a:r>
            <a:r>
              <a:rPr lang="de-DE" dirty="0" err="1"/>
              <a:t>forced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catalyst</a:t>
            </a:r>
            <a:r>
              <a:rPr lang="de-DE" dirty="0"/>
              <a:t>, so I </a:t>
            </a:r>
            <a:r>
              <a:rPr lang="de-DE" dirty="0" err="1"/>
              <a:t>continued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Samples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also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tougher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9768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possible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, but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</a:p>
          <a:p>
            <a:pPr marL="171450" indent="-171450">
              <a:buFontTx/>
              <a:buChar char="-"/>
            </a:pPr>
            <a:r>
              <a:rPr lang="de-DE" dirty="0"/>
              <a:t>Right </a:t>
            </a:r>
            <a:r>
              <a:rPr lang="de-DE" dirty="0" err="1"/>
              <a:t>side</a:t>
            </a:r>
            <a:r>
              <a:rPr lang="de-DE" dirty="0"/>
              <a:t>;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I </a:t>
            </a:r>
            <a:r>
              <a:rPr lang="de-DE" dirty="0" err="1"/>
              <a:t>stopped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in </a:t>
            </a:r>
            <a:r>
              <a:rPr lang="de-DE" dirty="0" err="1"/>
              <a:t>glass</a:t>
            </a:r>
            <a:r>
              <a:rPr lang="de-DE" dirty="0"/>
              <a:t> </a:t>
            </a:r>
            <a:r>
              <a:rPr lang="de-DE" dirty="0" err="1"/>
              <a:t>vials</a:t>
            </a:r>
            <a:r>
              <a:rPr lang="de-DE" dirty="0"/>
              <a:t> after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and </a:t>
            </a:r>
            <a:r>
              <a:rPr lang="de-DE" dirty="0" err="1"/>
              <a:t>run</a:t>
            </a:r>
            <a:r>
              <a:rPr lang="de-DE" dirty="0"/>
              <a:t> DSC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Tg</a:t>
            </a:r>
            <a:r>
              <a:rPr lang="de-DE" dirty="0"/>
              <a:t>, </a:t>
            </a:r>
            <a:r>
              <a:rPr lang="de-DE" dirty="0" err="1"/>
              <a:t>indicative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cure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, but </a:t>
            </a:r>
            <a:r>
              <a:rPr lang="de-DE" dirty="0" err="1"/>
              <a:t>results</a:t>
            </a:r>
            <a:r>
              <a:rPr lang="de-DE" dirty="0"/>
              <a:t> in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Tg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Not </a:t>
            </a:r>
            <a:r>
              <a:rPr lang="de-DE" dirty="0" err="1"/>
              <a:t>forced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catalyst</a:t>
            </a:r>
            <a:r>
              <a:rPr lang="de-DE" dirty="0"/>
              <a:t>, so I </a:t>
            </a:r>
            <a:r>
              <a:rPr lang="de-DE" dirty="0" err="1"/>
              <a:t>continued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Samples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also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tougher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4065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possible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, but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</a:p>
          <a:p>
            <a:pPr marL="171450" indent="-171450">
              <a:buFontTx/>
              <a:buChar char="-"/>
            </a:pPr>
            <a:r>
              <a:rPr lang="de-DE" dirty="0"/>
              <a:t>Right </a:t>
            </a:r>
            <a:r>
              <a:rPr lang="de-DE" dirty="0" err="1"/>
              <a:t>side</a:t>
            </a:r>
            <a:r>
              <a:rPr lang="de-DE" dirty="0"/>
              <a:t>;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I </a:t>
            </a:r>
            <a:r>
              <a:rPr lang="de-DE" dirty="0" err="1"/>
              <a:t>stopped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in </a:t>
            </a:r>
            <a:r>
              <a:rPr lang="de-DE" dirty="0" err="1"/>
              <a:t>glass</a:t>
            </a:r>
            <a:r>
              <a:rPr lang="de-DE" dirty="0"/>
              <a:t> </a:t>
            </a:r>
            <a:r>
              <a:rPr lang="de-DE" dirty="0" err="1"/>
              <a:t>vials</a:t>
            </a:r>
            <a:r>
              <a:rPr lang="de-DE" dirty="0"/>
              <a:t> after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and </a:t>
            </a:r>
            <a:r>
              <a:rPr lang="de-DE" dirty="0" err="1"/>
              <a:t>run</a:t>
            </a:r>
            <a:r>
              <a:rPr lang="de-DE" dirty="0"/>
              <a:t> DSC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Tg</a:t>
            </a:r>
            <a:r>
              <a:rPr lang="de-DE" dirty="0"/>
              <a:t>, </a:t>
            </a:r>
            <a:r>
              <a:rPr lang="de-DE" dirty="0" err="1"/>
              <a:t>indicative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cure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, but </a:t>
            </a:r>
            <a:r>
              <a:rPr lang="de-DE" dirty="0" err="1"/>
              <a:t>results</a:t>
            </a:r>
            <a:r>
              <a:rPr lang="de-DE" dirty="0"/>
              <a:t> in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Tg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Not </a:t>
            </a:r>
            <a:r>
              <a:rPr lang="de-DE" dirty="0" err="1"/>
              <a:t>forced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catalyst</a:t>
            </a:r>
            <a:r>
              <a:rPr lang="de-DE" dirty="0"/>
              <a:t>, so I </a:t>
            </a:r>
            <a:r>
              <a:rPr lang="de-DE" dirty="0" err="1"/>
              <a:t>continued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Samples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also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tougher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5996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possible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, but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</a:p>
          <a:p>
            <a:pPr marL="171450" indent="-171450">
              <a:buFontTx/>
              <a:buChar char="-"/>
            </a:pPr>
            <a:r>
              <a:rPr lang="de-DE" dirty="0"/>
              <a:t>Right </a:t>
            </a:r>
            <a:r>
              <a:rPr lang="de-DE" dirty="0" err="1"/>
              <a:t>side</a:t>
            </a:r>
            <a:r>
              <a:rPr lang="de-DE" dirty="0"/>
              <a:t>;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I </a:t>
            </a:r>
            <a:r>
              <a:rPr lang="de-DE" dirty="0" err="1"/>
              <a:t>stopped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in </a:t>
            </a:r>
            <a:r>
              <a:rPr lang="de-DE" dirty="0" err="1"/>
              <a:t>glass</a:t>
            </a:r>
            <a:r>
              <a:rPr lang="de-DE" dirty="0"/>
              <a:t> </a:t>
            </a:r>
            <a:r>
              <a:rPr lang="de-DE" dirty="0" err="1"/>
              <a:t>vials</a:t>
            </a:r>
            <a:r>
              <a:rPr lang="de-DE" dirty="0"/>
              <a:t> after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and </a:t>
            </a:r>
            <a:r>
              <a:rPr lang="de-DE" dirty="0" err="1"/>
              <a:t>run</a:t>
            </a:r>
            <a:r>
              <a:rPr lang="de-DE" dirty="0"/>
              <a:t> DSC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Tg</a:t>
            </a:r>
            <a:r>
              <a:rPr lang="de-DE" dirty="0"/>
              <a:t>, </a:t>
            </a:r>
            <a:r>
              <a:rPr lang="de-DE" dirty="0" err="1"/>
              <a:t>indicative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cure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, but </a:t>
            </a:r>
            <a:r>
              <a:rPr lang="de-DE" dirty="0" err="1"/>
              <a:t>results</a:t>
            </a:r>
            <a:r>
              <a:rPr lang="de-DE" dirty="0"/>
              <a:t> in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Tg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Not </a:t>
            </a:r>
            <a:r>
              <a:rPr lang="de-DE" dirty="0" err="1"/>
              <a:t>forced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catalyst</a:t>
            </a:r>
            <a:r>
              <a:rPr lang="de-DE" dirty="0"/>
              <a:t>, so I </a:t>
            </a:r>
            <a:r>
              <a:rPr lang="de-DE" dirty="0" err="1"/>
              <a:t>continued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Samples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also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tougher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9109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possible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, but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</a:p>
          <a:p>
            <a:pPr marL="171450" indent="-171450">
              <a:buFontTx/>
              <a:buChar char="-"/>
            </a:pPr>
            <a:r>
              <a:rPr lang="de-DE" dirty="0"/>
              <a:t>Right </a:t>
            </a:r>
            <a:r>
              <a:rPr lang="de-DE" dirty="0" err="1"/>
              <a:t>side</a:t>
            </a:r>
            <a:r>
              <a:rPr lang="de-DE" dirty="0"/>
              <a:t>;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I </a:t>
            </a:r>
            <a:r>
              <a:rPr lang="de-DE" dirty="0" err="1"/>
              <a:t>stopped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in </a:t>
            </a:r>
            <a:r>
              <a:rPr lang="de-DE" dirty="0" err="1"/>
              <a:t>glass</a:t>
            </a:r>
            <a:r>
              <a:rPr lang="de-DE" dirty="0"/>
              <a:t> </a:t>
            </a:r>
            <a:r>
              <a:rPr lang="de-DE" dirty="0" err="1"/>
              <a:t>vials</a:t>
            </a:r>
            <a:r>
              <a:rPr lang="de-DE" dirty="0"/>
              <a:t> after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and </a:t>
            </a:r>
            <a:r>
              <a:rPr lang="de-DE" dirty="0" err="1"/>
              <a:t>run</a:t>
            </a:r>
            <a:r>
              <a:rPr lang="de-DE" dirty="0"/>
              <a:t> DSC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Tg</a:t>
            </a:r>
            <a:r>
              <a:rPr lang="de-DE" dirty="0"/>
              <a:t>, </a:t>
            </a:r>
            <a:r>
              <a:rPr lang="de-DE" dirty="0" err="1"/>
              <a:t>indicative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cure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, but </a:t>
            </a:r>
            <a:r>
              <a:rPr lang="de-DE" dirty="0" err="1"/>
              <a:t>results</a:t>
            </a:r>
            <a:r>
              <a:rPr lang="de-DE" dirty="0"/>
              <a:t> in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Tg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Not </a:t>
            </a:r>
            <a:r>
              <a:rPr lang="de-DE" dirty="0" err="1"/>
              <a:t>forced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catalyst</a:t>
            </a:r>
            <a:r>
              <a:rPr lang="de-DE" dirty="0"/>
              <a:t>, so I </a:t>
            </a:r>
            <a:r>
              <a:rPr lang="de-DE" dirty="0" err="1"/>
              <a:t>continued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Samples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also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tougher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5870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possible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, but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</a:p>
          <a:p>
            <a:pPr marL="171450" indent="-171450">
              <a:buFontTx/>
              <a:buChar char="-"/>
            </a:pPr>
            <a:r>
              <a:rPr lang="de-DE" dirty="0"/>
              <a:t>Right </a:t>
            </a:r>
            <a:r>
              <a:rPr lang="de-DE" dirty="0" err="1"/>
              <a:t>side</a:t>
            </a:r>
            <a:r>
              <a:rPr lang="de-DE" dirty="0"/>
              <a:t>;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I </a:t>
            </a:r>
            <a:r>
              <a:rPr lang="de-DE" dirty="0" err="1"/>
              <a:t>stopped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in </a:t>
            </a:r>
            <a:r>
              <a:rPr lang="de-DE" dirty="0" err="1"/>
              <a:t>glass</a:t>
            </a:r>
            <a:r>
              <a:rPr lang="de-DE" dirty="0"/>
              <a:t> </a:t>
            </a:r>
            <a:r>
              <a:rPr lang="de-DE" dirty="0" err="1"/>
              <a:t>vials</a:t>
            </a:r>
            <a:r>
              <a:rPr lang="de-DE" dirty="0"/>
              <a:t> after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and </a:t>
            </a:r>
            <a:r>
              <a:rPr lang="de-DE" dirty="0" err="1"/>
              <a:t>run</a:t>
            </a:r>
            <a:r>
              <a:rPr lang="de-DE" dirty="0"/>
              <a:t> DSC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Tg</a:t>
            </a:r>
            <a:r>
              <a:rPr lang="de-DE" dirty="0"/>
              <a:t>, </a:t>
            </a:r>
            <a:r>
              <a:rPr lang="de-DE" dirty="0" err="1"/>
              <a:t>indicative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cure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, but </a:t>
            </a:r>
            <a:r>
              <a:rPr lang="de-DE" dirty="0" err="1"/>
              <a:t>results</a:t>
            </a:r>
            <a:r>
              <a:rPr lang="de-DE" dirty="0"/>
              <a:t> in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Tg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Not </a:t>
            </a:r>
            <a:r>
              <a:rPr lang="de-DE" dirty="0" err="1"/>
              <a:t>forced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catalyst</a:t>
            </a:r>
            <a:r>
              <a:rPr lang="de-DE" dirty="0"/>
              <a:t>, so I </a:t>
            </a:r>
            <a:r>
              <a:rPr lang="de-DE" dirty="0" err="1"/>
              <a:t>continued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Samples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also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tougher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8965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78086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,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goal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synthesize</a:t>
            </a:r>
            <a:r>
              <a:rPr lang="de-DE" dirty="0"/>
              <a:t> an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Tg</a:t>
            </a:r>
            <a:r>
              <a:rPr lang="de-DE" dirty="0"/>
              <a:t>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140°C </a:t>
            </a:r>
          </a:p>
          <a:p>
            <a:pPr marL="171450" indent="-171450">
              <a:buFontTx/>
              <a:buChar char="-"/>
            </a:pPr>
            <a:r>
              <a:rPr lang="de-CH" dirty="0"/>
              <a:t>The </a:t>
            </a:r>
            <a:r>
              <a:rPr lang="de-CH" dirty="0" err="1"/>
              <a:t>filler</a:t>
            </a:r>
            <a:r>
              <a:rPr lang="de-CH" dirty="0"/>
              <a:t> material, </a:t>
            </a:r>
            <a:r>
              <a:rPr lang="de-CH" dirty="0" err="1"/>
              <a:t>uhmwpe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 err="1"/>
              <a:t>Uhmwpe</a:t>
            </a:r>
            <a:r>
              <a:rPr lang="de-CH" dirty="0"/>
              <a:t> </a:t>
            </a:r>
            <a:r>
              <a:rPr lang="de-CH" dirty="0" err="1"/>
              <a:t>particles</a:t>
            </a:r>
            <a:r>
              <a:rPr lang="de-CH" dirty="0"/>
              <a:t> </a:t>
            </a:r>
            <a:r>
              <a:rPr lang="de-CH" dirty="0" err="1"/>
              <a:t>expand</a:t>
            </a:r>
            <a:r>
              <a:rPr lang="de-CH" dirty="0"/>
              <a:t> </a:t>
            </a:r>
            <a:r>
              <a:rPr lang="de-CH" dirty="0" err="1"/>
              <a:t>when</a:t>
            </a:r>
            <a:r>
              <a:rPr lang="de-CH" dirty="0"/>
              <a:t> </a:t>
            </a:r>
            <a:r>
              <a:rPr lang="de-CH" dirty="0" err="1"/>
              <a:t>molten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whole</a:t>
            </a:r>
            <a:r>
              <a:rPr lang="de-CH" dirty="0"/>
              <a:t> material </a:t>
            </a:r>
            <a:r>
              <a:rPr lang="de-CH" dirty="0" err="1"/>
              <a:t>is</a:t>
            </a:r>
            <a:r>
              <a:rPr lang="de-CH" dirty="0"/>
              <a:t> in a </a:t>
            </a:r>
            <a:r>
              <a:rPr lang="de-CH" dirty="0" err="1"/>
              <a:t>confined</a:t>
            </a:r>
            <a:r>
              <a:rPr lang="de-CH" dirty="0"/>
              <a:t> </a:t>
            </a:r>
            <a:r>
              <a:rPr lang="de-CH" dirty="0" err="1"/>
              <a:t>space</a:t>
            </a:r>
            <a:r>
              <a:rPr lang="de-CH" dirty="0"/>
              <a:t>,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expansion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particles</a:t>
            </a:r>
            <a:r>
              <a:rPr lang="de-CH" dirty="0"/>
              <a:t> upon </a:t>
            </a:r>
            <a:r>
              <a:rPr lang="de-CH" dirty="0" err="1"/>
              <a:t>melting</a:t>
            </a:r>
            <a:r>
              <a:rPr lang="de-CH" dirty="0"/>
              <a:t> </a:t>
            </a:r>
            <a:r>
              <a:rPr lang="de-CH" dirty="0" err="1"/>
              <a:t>would</a:t>
            </a:r>
            <a:r>
              <a:rPr lang="de-CH" dirty="0"/>
              <a:t> </a:t>
            </a:r>
            <a:r>
              <a:rPr lang="de-CH" dirty="0" err="1"/>
              <a:t>lead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compressive</a:t>
            </a:r>
            <a:r>
              <a:rPr lang="de-CH" dirty="0"/>
              <a:t> stress in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structure</a:t>
            </a:r>
            <a:r>
              <a:rPr lang="de-CH" dirty="0"/>
              <a:t>, </a:t>
            </a:r>
            <a:r>
              <a:rPr lang="de-CH" dirty="0" err="1"/>
              <a:t>given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epoxy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still </a:t>
            </a:r>
            <a:r>
              <a:rPr lang="de-CH" dirty="0" err="1"/>
              <a:t>below</a:t>
            </a:r>
            <a:r>
              <a:rPr lang="de-CH" dirty="0"/>
              <a:t> </a:t>
            </a:r>
            <a:r>
              <a:rPr lang="de-CH" dirty="0" err="1"/>
              <a:t>Tg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73497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8247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I </a:t>
            </a:r>
            <a:r>
              <a:rPr lang="de-DE" dirty="0" err="1"/>
              <a:t>have</a:t>
            </a:r>
            <a:r>
              <a:rPr lang="de-DE" dirty="0"/>
              <a:t> pure DGEBA and m-</a:t>
            </a:r>
            <a:r>
              <a:rPr lang="de-DE" dirty="0" err="1"/>
              <a:t>phenylenediamine</a:t>
            </a:r>
            <a:r>
              <a:rPr lang="de-DE" dirty="0"/>
              <a:t>,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molten</a:t>
            </a:r>
            <a:r>
              <a:rPr lang="de-DE" dirty="0"/>
              <a:t>, </a:t>
            </a:r>
            <a:r>
              <a:rPr lang="de-DE" dirty="0" err="1"/>
              <a:t>hope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too</a:t>
            </a:r>
            <a:r>
              <a:rPr lang="de-DE" dirty="0"/>
              <a:t> fast </a:t>
            </a:r>
            <a:r>
              <a:rPr lang="de-DE" dirty="0" err="1"/>
              <a:t>when</a:t>
            </a:r>
            <a:r>
              <a:rPr lang="de-DE" dirty="0"/>
              <a:t> I mix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at 60°C</a:t>
            </a:r>
          </a:p>
          <a:p>
            <a:pPr marL="171450" indent="-171450">
              <a:buFontTx/>
              <a:buChar char="-"/>
            </a:pPr>
            <a:r>
              <a:rPr lang="de-DE" dirty="0"/>
              <a:t>I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cycle</a:t>
            </a:r>
            <a:r>
              <a:rPr lang="de-DE" dirty="0"/>
              <a:t> </a:t>
            </a:r>
            <a:r>
              <a:rPr lang="de-DE" dirty="0" err="1"/>
              <a:t>shown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, </a:t>
            </a:r>
            <a:r>
              <a:rPr lang="de-DE" dirty="0" err="1"/>
              <a:t>since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temp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not </a:t>
            </a:r>
            <a:r>
              <a:rPr lang="de-DE" dirty="0" err="1"/>
              <a:t>exceed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UHMWPE </a:t>
            </a:r>
            <a:r>
              <a:rPr lang="de-DE" dirty="0" err="1"/>
              <a:t>particles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curing</a:t>
            </a:r>
            <a:r>
              <a:rPr lang="de-DE" dirty="0"/>
              <a:t>, So I will not </a:t>
            </a:r>
            <a:r>
              <a:rPr lang="de-DE" dirty="0" err="1"/>
              <a:t>exceed</a:t>
            </a:r>
            <a:r>
              <a:rPr lang="de-DE" dirty="0"/>
              <a:t> 130°C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possible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MY750 </a:t>
            </a:r>
            <a:r>
              <a:rPr lang="de-DE" dirty="0" err="1"/>
              <a:t>resin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huntsman</a:t>
            </a:r>
            <a:r>
              <a:rPr lang="de-DE" dirty="0"/>
              <a:t>?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liquid at RT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Does</a:t>
            </a:r>
            <a:r>
              <a:rPr lang="de-DE" dirty="0"/>
              <a:t> Huntsman </a:t>
            </a:r>
            <a:r>
              <a:rPr lang="de-DE" dirty="0" err="1"/>
              <a:t>provide</a:t>
            </a:r>
            <a:r>
              <a:rPr lang="de-DE" dirty="0"/>
              <a:t> DETDA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09784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The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distance</a:t>
            </a:r>
            <a:r>
              <a:rPr lang="de-DE" dirty="0"/>
              <a:t> also </a:t>
            </a:r>
            <a:r>
              <a:rPr lang="de-DE" dirty="0" err="1"/>
              <a:t>correlates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apparent </a:t>
            </a:r>
            <a:r>
              <a:rPr lang="de-DE" dirty="0" err="1"/>
              <a:t>molecular</a:t>
            </a:r>
            <a:r>
              <a:rPr lang="de-DE" dirty="0"/>
              <a:t> </a:t>
            </a:r>
            <a:r>
              <a:rPr lang="de-DE" dirty="0" err="1"/>
              <a:t>weight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crosslinks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derived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rubber</a:t>
            </a:r>
            <a:r>
              <a:rPr lang="de-DE" dirty="0"/>
              <a:t> </a:t>
            </a:r>
            <a:r>
              <a:rPr lang="de-DE" dirty="0" err="1"/>
              <a:t>elasticity</a:t>
            </a:r>
            <a:r>
              <a:rPr lang="de-DE" dirty="0"/>
              <a:t> </a:t>
            </a:r>
            <a:r>
              <a:rPr lang="de-DE" dirty="0" err="1"/>
              <a:t>theory</a:t>
            </a:r>
            <a:r>
              <a:rPr lang="de-DE" dirty="0"/>
              <a:t>. A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</a:t>
            </a:r>
            <a:r>
              <a:rPr lang="de-DE" dirty="0" err="1"/>
              <a:t>Tg</a:t>
            </a:r>
            <a:r>
              <a:rPr lang="de-DE" dirty="0"/>
              <a:t> (in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rubbery</a:t>
            </a:r>
            <a:r>
              <a:rPr lang="de-DE" dirty="0"/>
              <a:t> </a:t>
            </a:r>
            <a:r>
              <a:rPr lang="de-DE" dirty="0" err="1"/>
              <a:t>plateau</a:t>
            </a:r>
            <a:r>
              <a:rPr lang="de-DE" dirty="0"/>
              <a:t>) </a:t>
            </a:r>
            <a:r>
              <a:rPr lang="de-DE" dirty="0" err="1"/>
              <a:t>results</a:t>
            </a:r>
            <a:r>
              <a:rPr lang="de-DE" dirty="0"/>
              <a:t> in a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calculated</a:t>
            </a:r>
            <a:r>
              <a:rPr lang="de-DE" dirty="0"/>
              <a:t> </a:t>
            </a:r>
            <a:r>
              <a:rPr lang="de-DE" dirty="0" err="1"/>
              <a:t>molecular</a:t>
            </a:r>
            <a:r>
              <a:rPr lang="de-DE" dirty="0"/>
              <a:t> </a:t>
            </a:r>
            <a:r>
              <a:rPr lang="de-DE" dirty="0" err="1"/>
              <a:t>weight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crosslinks</a:t>
            </a:r>
            <a:r>
              <a:rPr lang="de-DE" dirty="0"/>
              <a:t>. </a:t>
            </a:r>
          </a:p>
          <a:p>
            <a:pPr marL="171450" indent="-171450">
              <a:buFontTx/>
              <a:buChar char="-"/>
            </a:pP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Hypothesis: A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crosslinks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in a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covalent</a:t>
            </a:r>
            <a:r>
              <a:rPr lang="de-DE" dirty="0"/>
              <a:t> </a:t>
            </a:r>
            <a:r>
              <a:rPr lang="de-DE" dirty="0" err="1"/>
              <a:t>bonds</a:t>
            </a:r>
            <a:r>
              <a:rPr lang="de-DE" dirty="0"/>
              <a:t> </a:t>
            </a:r>
            <a:r>
              <a:rPr lang="de-DE" dirty="0" err="1"/>
              <a:t>must</a:t>
            </a:r>
            <a:r>
              <a:rPr lang="de-DE" dirty="0"/>
              <a:t> break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energy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can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dissipated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before</a:t>
            </a:r>
            <a:r>
              <a:rPr lang="de-DE" dirty="0">
                <a:sym typeface="Wingdings" panose="05000000000000000000" pitchFamily="2" charset="2"/>
              </a:rPr>
              <a:t> crack </a:t>
            </a:r>
            <a:r>
              <a:rPr lang="de-DE" dirty="0" err="1">
                <a:sym typeface="Wingdings" panose="05000000000000000000" pitchFamily="2" charset="2"/>
              </a:rPr>
              <a:t>propagates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81343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33080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30338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8134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7725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1052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62391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DGEBA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diol</a:t>
            </a:r>
            <a:r>
              <a:rPr lang="de-DE" dirty="0"/>
              <a:t>, </a:t>
            </a:r>
            <a:r>
              <a:rPr lang="de-DE" dirty="0" err="1"/>
              <a:t>here</a:t>
            </a:r>
            <a:r>
              <a:rPr lang="de-DE" dirty="0"/>
              <a:t> BPA,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give</a:t>
            </a:r>
            <a:r>
              <a:rPr lang="de-DE" dirty="0"/>
              <a:t> linear polymer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Equimolar</a:t>
            </a:r>
            <a:r>
              <a:rPr lang="de-DE" dirty="0"/>
              <a:t> </a:t>
            </a:r>
            <a:r>
              <a:rPr lang="de-DE" dirty="0" err="1"/>
              <a:t>amounts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High K1c at liquid </a:t>
            </a:r>
            <a:r>
              <a:rPr lang="de-DE" dirty="0" err="1"/>
              <a:t>nitrogen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, </a:t>
            </a:r>
            <a:r>
              <a:rPr lang="de-DE" dirty="0" err="1"/>
              <a:t>reason</a:t>
            </a:r>
            <a:r>
              <a:rPr lang="de-DE" dirty="0"/>
              <a:t> </a:t>
            </a:r>
            <a:r>
              <a:rPr lang="de-DE" dirty="0" err="1"/>
              <a:t>why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8504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glovebox</a:t>
            </a:r>
            <a:r>
              <a:rPr lang="de-DE" dirty="0"/>
              <a:t>,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concerns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I </a:t>
            </a:r>
            <a:r>
              <a:rPr lang="de-DE" dirty="0" err="1">
                <a:sym typeface="Wingdings" panose="05000000000000000000" pitchFamily="2" charset="2"/>
              </a:rPr>
              <a:t>use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resorcinol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instead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BPA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RSO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a solid at </a:t>
            </a:r>
            <a:r>
              <a:rPr lang="de-DE" dirty="0" err="1">
                <a:sym typeface="Wingdings" panose="05000000000000000000" pitchFamily="2" charset="2"/>
              </a:rPr>
              <a:t>room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temp</a:t>
            </a:r>
            <a:r>
              <a:rPr lang="de-DE" dirty="0">
                <a:sym typeface="Wingdings" panose="05000000000000000000" pitchFamily="2" charset="2"/>
              </a:rPr>
              <a:t>, but </a:t>
            </a:r>
            <a:r>
              <a:rPr lang="de-DE" dirty="0" err="1">
                <a:sym typeface="Wingdings" panose="05000000000000000000" pitchFamily="2" charset="2"/>
              </a:rPr>
              <a:t>less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toxic</a:t>
            </a:r>
            <a:r>
              <a:rPr lang="de-DE" dirty="0">
                <a:sym typeface="Wingdings" panose="05000000000000000000" pitchFamily="2" charset="2"/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The </a:t>
            </a:r>
            <a:r>
              <a:rPr lang="de-DE" dirty="0" err="1">
                <a:sym typeface="Wingdings" panose="05000000000000000000" pitchFamily="2" charset="2"/>
              </a:rPr>
              <a:t>only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paper</a:t>
            </a:r>
            <a:r>
              <a:rPr lang="de-DE" dirty="0">
                <a:sym typeface="Wingdings" panose="05000000000000000000" pitchFamily="2" charset="2"/>
              </a:rPr>
              <a:t> I </a:t>
            </a:r>
            <a:r>
              <a:rPr lang="de-DE" dirty="0" err="1">
                <a:sym typeface="Wingdings" panose="05000000000000000000" pitchFamily="2" charset="2"/>
              </a:rPr>
              <a:t>found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they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used</a:t>
            </a:r>
            <a:r>
              <a:rPr lang="de-DE" dirty="0">
                <a:sym typeface="Wingdings" panose="05000000000000000000" pitchFamily="2" charset="2"/>
              </a:rPr>
              <a:t> also a </a:t>
            </a:r>
            <a:r>
              <a:rPr lang="de-DE" dirty="0" err="1">
                <a:sym typeface="Wingdings" panose="05000000000000000000" pitchFamily="2" charset="2"/>
              </a:rPr>
              <a:t>catalyst</a:t>
            </a:r>
            <a:r>
              <a:rPr lang="de-DE" dirty="0">
                <a:sym typeface="Wingdings" panose="05000000000000000000" pitchFamily="2" charset="2"/>
              </a:rPr>
              <a:t> in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reaction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which</a:t>
            </a:r>
            <a:r>
              <a:rPr lang="de-DE" dirty="0">
                <a:sym typeface="Wingdings" panose="05000000000000000000" pitchFamily="2" charset="2"/>
              </a:rPr>
              <a:t> I also </a:t>
            </a:r>
            <a:r>
              <a:rPr lang="de-DE" dirty="0" err="1">
                <a:sym typeface="Wingdings" panose="05000000000000000000" pitchFamily="2" charset="2"/>
              </a:rPr>
              <a:t>used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from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beginning</a:t>
            </a:r>
            <a:endParaRPr lang="de-DE" dirty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The </a:t>
            </a:r>
            <a:r>
              <a:rPr lang="de-DE" dirty="0" err="1">
                <a:sym typeface="Wingdings" panose="05000000000000000000" pitchFamily="2" charset="2"/>
              </a:rPr>
              <a:t>catalyst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a </a:t>
            </a:r>
            <a:r>
              <a:rPr lang="de-DE" dirty="0" err="1">
                <a:sym typeface="Wingdings" panose="05000000000000000000" pitchFamily="2" charset="2"/>
              </a:rPr>
              <a:t>phosphonium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bromide</a:t>
            </a:r>
            <a:endParaRPr lang="de-DE" dirty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dirty="0" err="1">
                <a:sym typeface="Wingdings" panose="05000000000000000000" pitchFamily="2" charset="2"/>
              </a:rPr>
              <a:t>According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some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research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acts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as</a:t>
            </a:r>
            <a:r>
              <a:rPr lang="de-DE" dirty="0">
                <a:sym typeface="Wingdings" panose="05000000000000000000" pitchFamily="2" charset="2"/>
              </a:rPr>
              <a:t> Lewis </a:t>
            </a:r>
            <a:r>
              <a:rPr lang="de-DE" dirty="0" err="1">
                <a:sym typeface="Wingdings" panose="05000000000000000000" pitchFamily="2" charset="2"/>
              </a:rPr>
              <a:t>acid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coordinates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O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epoxide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making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adjacent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carbon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atom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susceptible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nucleophilic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attack</a:t>
            </a:r>
            <a:endParaRPr lang="de-DE" dirty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The </a:t>
            </a:r>
            <a:r>
              <a:rPr lang="de-DE" dirty="0" err="1">
                <a:sym typeface="Wingdings" panose="05000000000000000000" pitchFamily="2" charset="2"/>
              </a:rPr>
              <a:t>catalyst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becomes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much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active</a:t>
            </a:r>
            <a:r>
              <a:rPr lang="de-DE" dirty="0">
                <a:sym typeface="Wingdings" panose="05000000000000000000" pitchFamily="2" charset="2"/>
              </a:rPr>
              <a:t> at </a:t>
            </a:r>
            <a:r>
              <a:rPr lang="de-DE" dirty="0" err="1">
                <a:sym typeface="Wingdings" panose="05000000000000000000" pitchFamily="2" charset="2"/>
              </a:rPr>
              <a:t>elevated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temperatures</a:t>
            </a:r>
            <a:endParaRPr lang="de-DE" dirty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4010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Mix </a:t>
            </a:r>
            <a:r>
              <a:rPr lang="de-DE" dirty="0" err="1"/>
              <a:t>resin</a:t>
            </a:r>
            <a:r>
              <a:rPr lang="de-DE" dirty="0"/>
              <a:t> and </a:t>
            </a:r>
            <a:r>
              <a:rPr lang="de-DE" dirty="0" err="1"/>
              <a:t>hardener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nitrogen</a:t>
            </a:r>
            <a:r>
              <a:rPr lang="de-DE" dirty="0"/>
              <a:t> </a:t>
            </a:r>
            <a:r>
              <a:rPr lang="de-DE" dirty="0" err="1"/>
              <a:t>bubbling</a:t>
            </a:r>
            <a:r>
              <a:rPr lang="de-DE" dirty="0"/>
              <a:t> at 125°C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melt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hardener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a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110°C</a:t>
            </a:r>
          </a:p>
          <a:p>
            <a:pPr marL="171450" indent="-171450">
              <a:buFontTx/>
              <a:buChar char="-"/>
            </a:pPr>
            <a:r>
              <a:rPr lang="de-DE" dirty="0"/>
              <a:t>I </a:t>
            </a:r>
            <a:r>
              <a:rPr lang="de-DE" dirty="0" err="1"/>
              <a:t>degas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10 </a:t>
            </a:r>
            <a:r>
              <a:rPr lang="de-DE" dirty="0" err="1"/>
              <a:t>minutes</a:t>
            </a:r>
            <a:r>
              <a:rPr lang="de-DE" dirty="0"/>
              <a:t> at 10 mbar</a:t>
            </a:r>
          </a:p>
          <a:p>
            <a:pPr marL="171450" indent="-171450">
              <a:buFontTx/>
              <a:buChar char="-"/>
            </a:pPr>
            <a:r>
              <a:rPr lang="de-DE" dirty="0"/>
              <a:t>Add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Then</a:t>
            </a:r>
            <a:r>
              <a:rPr lang="de-DE" dirty="0"/>
              <a:t>, </a:t>
            </a:r>
            <a:r>
              <a:rPr lang="de-DE" dirty="0" err="1"/>
              <a:t>fill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mold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preheated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130°C</a:t>
            </a:r>
          </a:p>
          <a:p>
            <a:pPr marL="0" indent="0">
              <a:buFontTx/>
              <a:buNone/>
            </a:pPr>
            <a:r>
              <a:rPr lang="de-DE" dirty="0"/>
              <a:t>-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15 </a:t>
            </a:r>
            <a:r>
              <a:rPr lang="de-DE" dirty="0" err="1"/>
              <a:t>mins</a:t>
            </a:r>
            <a:r>
              <a:rPr lang="de-DE" dirty="0"/>
              <a:t> (DSC) @ 200°C</a:t>
            </a:r>
          </a:p>
          <a:p>
            <a:pPr marL="0" indent="0">
              <a:buFontTx/>
              <a:buNone/>
            </a:pPr>
            <a:r>
              <a:rPr lang="de-DE" dirty="0"/>
              <a:t>- </a:t>
            </a:r>
            <a:r>
              <a:rPr lang="de-DE" dirty="0" err="1"/>
              <a:t>Quite</a:t>
            </a:r>
            <a:r>
              <a:rPr lang="de-DE" dirty="0"/>
              <a:t> </a:t>
            </a:r>
            <a:r>
              <a:rPr lang="de-DE" dirty="0" err="1"/>
              <a:t>brittle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, </a:t>
            </a:r>
            <a:r>
              <a:rPr lang="de-DE" dirty="0" err="1"/>
              <a:t>probably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molecular</a:t>
            </a:r>
            <a:r>
              <a:rPr lang="de-DE" dirty="0"/>
              <a:t> </a:t>
            </a:r>
            <a:r>
              <a:rPr lang="de-DE" dirty="0" err="1"/>
              <a:t>weight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1829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1" b="31272"/>
          <a:stretch/>
        </p:blipFill>
        <p:spPr>
          <a:xfrm>
            <a:off x="431800" y="620713"/>
            <a:ext cx="11323637" cy="280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2" y="4563876"/>
            <a:ext cx="11323975" cy="1673412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4FBE-0522-49A2-A01E-13F521B4C0B7}" type="datetime1">
              <a:rPr lang="de-DE" smtClean="0"/>
              <a:t>27.04.2021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3429000"/>
            <a:ext cx="11323975" cy="1152128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632" y="612001"/>
            <a:ext cx="11323975" cy="5616575"/>
          </a:xfrm>
          <a:solidFill>
            <a:schemeClr val="tx1"/>
          </a:solidFill>
        </p:spPr>
        <p:txBody>
          <a:bodyPr lIns="144000" tIns="450000" bIns="0" anchor="t" anchorCtr="0"/>
          <a:lstStyle>
            <a:lvl1pPr>
              <a:lnSpc>
                <a:spcPct val="113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6098-E9E1-42B4-9C80-2F52B9453439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((Vorname Nachname))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04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4823306"/>
            <a:ext cx="11323975" cy="1013969"/>
          </a:xfrm>
          <a:solidFill>
            <a:schemeClr val="bg2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2" y="5809754"/>
            <a:ext cx="11323975" cy="427535"/>
          </a:xfrm>
          <a:solidFill>
            <a:schemeClr val="bg2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7BD4-0686-495C-8D8F-54DB8CB790DF}" type="datetime1">
              <a:rPr lang="de-DE" smtClean="0"/>
              <a:t>27.04.2021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632" y="620713"/>
            <a:ext cx="11323975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9841B0D-0E3B-477D-BBF8-E0581793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4823306"/>
            <a:ext cx="11323975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2" y="5809754"/>
            <a:ext cx="11323975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7BD4-0686-495C-8D8F-54DB8CB790DF}" type="datetime1">
              <a:rPr lang="de-DE" smtClean="0"/>
              <a:t>27.04.2021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632" y="620714"/>
            <a:ext cx="11323975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1F9F9A5D-95AA-4C3E-9C10-474600260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1" y="620714"/>
            <a:ext cx="11323973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90426" y="152401"/>
            <a:ext cx="11806387" cy="612775"/>
            <a:chOff x="142875" y="152400"/>
            <a:chExt cx="8858250" cy="612775"/>
          </a:xfrm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3306" cy="1704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1063255"/>
            <a:ext cx="11323974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632" y="2024064"/>
            <a:ext cx="11323975" cy="421004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3DE9BA7B-8BB9-4E94-9BA7-B93F8B1E2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431631" y="2024064"/>
            <a:ext cx="5469863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470041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1628A-2A40-4B37-B167-309C0EBB4BBF}" type="datetime1">
              <a:rPr lang="de-DE" smtClean="0"/>
              <a:t>27.04.2021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B751F86E-C14A-4EE1-82A7-6A18C33E0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E89-2EE0-4320-B5A2-F15E505D5862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6B5644F-E18D-49D0-9FA1-7FDDC10D0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0B62-60FD-48EF-B2F4-6E7265AD3459}" type="datetime1">
              <a:rPr lang="de-DE" smtClean="0"/>
              <a:t>27.04.2021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632" y="620713"/>
            <a:ext cx="11323975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2F57482A-30A9-45D0-A3E8-642444077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91D9-FBFE-4ACC-A99A-BC74A6E03CC5}" type="datetime1">
              <a:rPr lang="de-DE" smtClean="0"/>
              <a:t>27.04.2021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((Vorname Nachname))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431632" y="1565138"/>
            <a:ext cx="11323975" cy="4672150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Inhalt und Hintergrundfarbe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632" y="612000"/>
            <a:ext cx="11323975" cy="972000"/>
          </a:xfrm>
          <a:solidFill>
            <a:schemeClr val="tx1"/>
          </a:solidFill>
        </p:spPr>
        <p:txBody>
          <a:bodyPr lIns="140400"/>
          <a:lstStyle>
            <a:lvl1pPr>
              <a:lnSpc>
                <a:spcPct val="10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</p:spTree>
    <p:extLst>
      <p:ext uri="{BB962C8B-B14F-4D97-AF65-F5344CB8AC3E}">
        <p14:creationId xmlns:p14="http://schemas.microsoft.com/office/powerpoint/2010/main" val="326296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 userDrawn="1"/>
        </p:nvGrpSpPr>
        <p:grpSpPr>
          <a:xfrm>
            <a:off x="190425" y="152401"/>
            <a:ext cx="11808187" cy="612775"/>
            <a:chOff x="142874" y="152400"/>
            <a:chExt cx="8859601" cy="612775"/>
          </a:xfrm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1900" cy="1701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579365" y="6308726"/>
            <a:ext cx="815772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BD23B19E-8C35-419D-B8B2-87612A89E43F}" type="datetime1">
              <a:rPr lang="de-DE" smtClean="0"/>
              <a:t>27.04.2021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3620" y="6308726"/>
            <a:ext cx="427648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Pascal Studer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97309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631" y="2024064"/>
            <a:ext cx="11307499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1408674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441931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pic>
        <p:nvPicPr>
          <p:cNvPr id="1026" name="Picture 2" descr="ETH Department of Materials (@ETH_Materials) | Twitter">
            <a:extLst>
              <a:ext uri="{FF2B5EF4-FFF2-40B4-BE49-F238E27FC236}">
                <a16:creationId xmlns:a16="http://schemas.microsoft.com/office/drawing/2014/main" id="{17CF977B-E506-4835-91CB-2EB2FB3ECB2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3" t="26000" r="12417" b="54750"/>
          <a:stretch/>
        </p:blipFill>
        <p:spPr bwMode="auto">
          <a:xfrm>
            <a:off x="334469" y="6432231"/>
            <a:ext cx="865682" cy="23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4" r:id="rId9"/>
    <p:sldLayoutId id="2147483663" r:id="rId10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43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31632" y="5085158"/>
            <a:ext cx="11323975" cy="1152129"/>
          </a:xfrm>
        </p:spPr>
        <p:txBody>
          <a:bodyPr/>
          <a:lstStyle/>
          <a:p>
            <a:pPr algn="ctr"/>
            <a:r>
              <a:rPr lang="de-DE" dirty="0"/>
              <a:t>Pascal Studer</a:t>
            </a:r>
          </a:p>
          <a:p>
            <a:pPr algn="ctr"/>
            <a:r>
              <a:rPr lang="de-DE" dirty="0"/>
              <a:t> Laboratory </a:t>
            </a:r>
            <a:r>
              <a:rPr lang="de-DE" dirty="0" err="1"/>
              <a:t>for</a:t>
            </a:r>
            <a:r>
              <a:rPr lang="de-DE" dirty="0"/>
              <a:t> Soft Materials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4FBE-0522-49A2-A01E-13F521B4C0B7}" type="datetime1">
              <a:rPr lang="de-DE" smtClean="0"/>
              <a:t>27.04.2021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093620" y="6319000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431632" y="3429000"/>
            <a:ext cx="11323975" cy="1656158"/>
          </a:xfrm>
        </p:spPr>
        <p:txBody>
          <a:bodyPr/>
          <a:lstStyle/>
          <a:p>
            <a:pPr algn="ctr"/>
            <a:r>
              <a:rPr lang="de-DE" dirty="0" err="1"/>
              <a:t>Epoxy</a:t>
            </a:r>
            <a:r>
              <a:rPr lang="de-DE" dirty="0"/>
              <a:t> Chemistry</a:t>
            </a:r>
            <a:br>
              <a:rPr lang="de-DE" dirty="0"/>
            </a:br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0AD5A31-7F7D-46D9-A80C-03EF15A06925}"/>
              </a:ext>
            </a:extLst>
          </p:cNvPr>
          <p:cNvSpPr txBox="1"/>
          <p:nvPr/>
        </p:nvSpPr>
        <p:spPr>
          <a:xfrm>
            <a:off x="4328479" y="4041635"/>
            <a:ext cx="3530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800" dirty="0">
                <a:solidFill>
                  <a:schemeClr val="bg1"/>
                </a:solidFill>
              </a:rPr>
              <a:t>Research update</a:t>
            </a:r>
          </a:p>
          <a:p>
            <a:pPr algn="ctr"/>
            <a:r>
              <a:rPr lang="de-CH" sz="2800" dirty="0">
                <a:solidFill>
                  <a:schemeClr val="bg1"/>
                </a:solidFill>
              </a:rPr>
              <a:t>27. April 2021</a:t>
            </a:r>
          </a:p>
        </p:txBody>
      </p:sp>
    </p:spTree>
    <p:extLst>
      <p:ext uri="{BB962C8B-B14F-4D97-AF65-F5344CB8AC3E}">
        <p14:creationId xmlns:p14="http://schemas.microsoft.com/office/powerpoint/2010/main" val="405009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 on </a:t>
            </a:r>
            <a:r>
              <a:rPr lang="de-DE" dirty="0" err="1"/>
              <a:t>curing</a:t>
            </a:r>
            <a:r>
              <a:rPr lang="de-DE" dirty="0"/>
              <a:t> </a:t>
            </a:r>
            <a:r>
              <a:rPr lang="de-DE" dirty="0" err="1"/>
              <a:t>times</a:t>
            </a:r>
            <a:endParaRPr lang="de-DE" dirty="0"/>
          </a:p>
          <a:p>
            <a:pPr lvl="1"/>
            <a:r>
              <a:rPr lang="de-DE" dirty="0"/>
              <a:t>More </a:t>
            </a:r>
            <a:r>
              <a:rPr lang="de-DE" dirty="0" err="1"/>
              <a:t>catalyst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in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Tg</a:t>
            </a: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10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A636435-4A28-4548-A0DC-A6451D3C9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305" y="1146649"/>
            <a:ext cx="7043495" cy="527764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C3BCE7C-9F5C-4828-88B0-97FDE2FA1728}"/>
              </a:ext>
            </a:extLst>
          </p:cNvPr>
          <p:cNvSpPr txBox="1"/>
          <p:nvPr/>
        </p:nvSpPr>
        <p:spPr>
          <a:xfrm>
            <a:off x="6111972" y="1797118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CH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CDFC031-73D9-4A23-8BA5-9307A9016FAA}"/>
              </a:ext>
            </a:extLst>
          </p:cNvPr>
          <p:cNvSpPr txBox="1"/>
          <p:nvPr/>
        </p:nvSpPr>
        <p:spPr>
          <a:xfrm>
            <a:off x="3317335" y="5295923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catalyst</a:t>
            </a:r>
            <a:endParaRPr lang="de-CH" dirty="0"/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520C0199-7B1A-4026-AE01-B5B397D4083B}"/>
              </a:ext>
            </a:extLst>
          </p:cNvPr>
          <p:cNvCxnSpPr>
            <a:cxnSpLocks/>
          </p:cNvCxnSpPr>
          <p:nvPr/>
        </p:nvCxnSpPr>
        <p:spPr>
          <a:xfrm>
            <a:off x="5130653" y="5480589"/>
            <a:ext cx="117217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927A5EDA-451D-4AE5-908E-D1BB8C0C921C}"/>
              </a:ext>
            </a:extLst>
          </p:cNvPr>
          <p:cNvCxnSpPr/>
          <p:nvPr/>
        </p:nvCxnSpPr>
        <p:spPr>
          <a:xfrm>
            <a:off x="7010400" y="2309417"/>
            <a:ext cx="152400" cy="27173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3292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dirty="0"/>
              <a:t>DSC: Short </a:t>
            </a:r>
            <a:r>
              <a:rPr lang="de-DE" dirty="0" err="1"/>
              <a:t>curing</a:t>
            </a:r>
            <a:r>
              <a:rPr lang="de-DE" dirty="0"/>
              <a:t> time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catalyst</a:t>
            </a:r>
            <a:r>
              <a:rPr lang="de-DE" dirty="0"/>
              <a:t>: </a:t>
            </a:r>
            <a:r>
              <a:rPr lang="de-DE" dirty="0" err="1"/>
              <a:t>Approx</a:t>
            </a:r>
            <a:r>
              <a:rPr lang="de-DE" dirty="0"/>
              <a:t>. 15 min. </a:t>
            </a: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11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D4CA34A-C47B-4C46-9591-B800789BE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64" y="2227409"/>
            <a:ext cx="4985051" cy="380547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355092B-4A3D-4014-9D2B-919C11F9D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553" y="2191123"/>
            <a:ext cx="4985050" cy="379361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1D02F70-BCD8-4BB6-8886-55D1BA5E2B66}"/>
              </a:ext>
            </a:extLst>
          </p:cNvPr>
          <p:cNvSpPr txBox="1"/>
          <p:nvPr/>
        </p:nvSpPr>
        <p:spPr>
          <a:xfrm>
            <a:off x="2031130" y="2709207"/>
            <a:ext cx="2141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1st </a:t>
            </a:r>
            <a:r>
              <a:rPr lang="de-DE" dirty="0" err="1"/>
              <a:t>measurement</a:t>
            </a:r>
            <a:endParaRPr lang="de-CH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5D463AA-B061-41CC-AE4E-541C3C28181F}"/>
              </a:ext>
            </a:extLst>
          </p:cNvPr>
          <p:cNvSpPr txBox="1"/>
          <p:nvPr/>
        </p:nvSpPr>
        <p:spPr>
          <a:xfrm>
            <a:off x="7016181" y="2704195"/>
            <a:ext cx="3441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Repetition (same sample)</a:t>
            </a:r>
            <a:endParaRPr lang="de-CH" dirty="0"/>
          </a:p>
        </p:txBody>
      </p:sp>
      <p:sp>
        <p:nvSpPr>
          <p:cNvPr id="7" name="Pfeil: nach links und rechts 6">
            <a:extLst>
              <a:ext uri="{FF2B5EF4-FFF2-40B4-BE49-F238E27FC236}">
                <a16:creationId xmlns:a16="http://schemas.microsoft.com/office/drawing/2014/main" id="{0A90079A-F100-4FFC-82B4-765A3C939A25}"/>
              </a:ext>
            </a:extLst>
          </p:cNvPr>
          <p:cNvSpPr/>
          <p:nvPr/>
        </p:nvSpPr>
        <p:spPr>
          <a:xfrm>
            <a:off x="1555147" y="5246120"/>
            <a:ext cx="2222593" cy="120140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DA8E36E-1179-4171-87D3-128000DD5F52}"/>
              </a:ext>
            </a:extLst>
          </p:cNvPr>
          <p:cNvSpPr txBox="1"/>
          <p:nvPr/>
        </p:nvSpPr>
        <p:spPr>
          <a:xfrm>
            <a:off x="2255965" y="4876788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FF0000"/>
                </a:solidFill>
              </a:rPr>
              <a:t>~15 min.</a:t>
            </a:r>
          </a:p>
        </p:txBody>
      </p:sp>
    </p:spTree>
    <p:extLst>
      <p:ext uri="{BB962C8B-B14F-4D97-AF65-F5344CB8AC3E}">
        <p14:creationId xmlns:p14="http://schemas.microsoft.com/office/powerpoint/2010/main" val="2146912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/>
              <a:t>DSC </a:t>
            </a:r>
            <a:r>
              <a:rPr lang="de-DE" dirty="0" err="1"/>
              <a:t>ramp</a:t>
            </a:r>
            <a:r>
              <a:rPr lang="de-DE" dirty="0"/>
              <a:t> on </a:t>
            </a:r>
            <a:r>
              <a:rPr lang="de-DE" dirty="0" err="1"/>
              <a:t>cured</a:t>
            </a:r>
            <a:r>
              <a:rPr lang="de-DE" dirty="0"/>
              <a:t> sample: </a:t>
            </a:r>
            <a:r>
              <a:rPr lang="de-DE" dirty="0" err="1"/>
              <a:t>Tg</a:t>
            </a:r>
            <a:r>
              <a:rPr lang="de-DE" dirty="0"/>
              <a:t> ~ 50°C, </a:t>
            </a:r>
            <a:r>
              <a:rPr lang="de-DE" dirty="0" err="1"/>
              <a:t>probably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molecular</a:t>
            </a:r>
            <a:r>
              <a:rPr lang="de-DE" dirty="0"/>
              <a:t> </a:t>
            </a:r>
            <a:r>
              <a:rPr lang="de-DE" dirty="0" err="1"/>
              <a:t>weight</a:t>
            </a:r>
            <a:r>
              <a:rPr lang="de-DE" dirty="0"/>
              <a:t> </a:t>
            </a: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12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DCF2BE6-3BEF-429D-80E6-BB606136B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786" y="2270171"/>
            <a:ext cx="5513181" cy="40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62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6543099" cy="2265598"/>
          </a:xfrm>
        </p:spPr>
        <p:txBody>
          <a:bodyPr/>
          <a:lstStyle/>
          <a:p>
            <a:r>
              <a:rPr lang="de-DE" dirty="0"/>
              <a:t>Problem: Bubbles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samples</a:t>
            </a:r>
            <a:endParaRPr lang="de-DE" dirty="0"/>
          </a:p>
          <a:p>
            <a:pPr lvl="1"/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Water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bubbles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due </a:t>
            </a:r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to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condensation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of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hydroxy-groups?</a:t>
            </a:r>
          </a:p>
          <a:p>
            <a:pPr lvl="2"/>
            <a:r>
              <a:rPr lang="de-DE" sz="1600" dirty="0" err="1"/>
              <a:t>No</a:t>
            </a:r>
            <a:r>
              <a:rPr lang="de-DE" sz="1600" dirty="0"/>
              <a:t>, </a:t>
            </a:r>
            <a:r>
              <a:rPr lang="de-DE" sz="1600" dirty="0" err="1"/>
              <a:t>mass</a:t>
            </a:r>
            <a:r>
              <a:rPr lang="de-DE" sz="1600" dirty="0"/>
              <a:t> </a:t>
            </a:r>
            <a:r>
              <a:rPr lang="de-DE" sz="1600" dirty="0" err="1"/>
              <a:t>loss</a:t>
            </a:r>
            <a:r>
              <a:rPr lang="de-DE" sz="1600" dirty="0"/>
              <a:t> </a:t>
            </a:r>
            <a:r>
              <a:rPr lang="de-DE" sz="1600" dirty="0" err="1"/>
              <a:t>during</a:t>
            </a:r>
            <a:r>
              <a:rPr lang="de-DE" sz="1600" dirty="0"/>
              <a:t> </a:t>
            </a:r>
            <a:r>
              <a:rPr lang="de-DE" sz="1600" dirty="0" err="1"/>
              <a:t>curing</a:t>
            </a:r>
            <a:r>
              <a:rPr lang="de-DE" sz="1600" dirty="0"/>
              <a:t> </a:t>
            </a:r>
            <a:r>
              <a:rPr lang="de-DE" sz="1600" dirty="0" err="1"/>
              <a:t>insignificant</a:t>
            </a:r>
            <a:r>
              <a:rPr lang="de-DE" sz="1600" dirty="0"/>
              <a:t> </a:t>
            </a:r>
          </a:p>
          <a:p>
            <a:pPr lvl="3"/>
            <a:r>
              <a:rPr lang="de-DE" sz="1400" dirty="0"/>
              <a:t>4.0 </a:t>
            </a:r>
            <a:r>
              <a:rPr lang="de-DE" sz="1400" dirty="0" err="1"/>
              <a:t>Mass</a:t>
            </a:r>
            <a:r>
              <a:rPr lang="de-DE" sz="1400" dirty="0"/>
              <a:t>. </a:t>
            </a:r>
            <a:r>
              <a:rPr lang="de-CH" dirty="0"/>
              <a:t>‰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catalyst</a:t>
            </a:r>
            <a:endParaRPr lang="de-DE" sz="1400" dirty="0"/>
          </a:p>
          <a:p>
            <a:pPr lvl="3"/>
            <a:r>
              <a:rPr lang="de-DE" sz="1400" dirty="0"/>
              <a:t>1.9 </a:t>
            </a:r>
            <a:r>
              <a:rPr lang="de-DE" sz="1400" dirty="0" err="1"/>
              <a:t>Mass</a:t>
            </a:r>
            <a:r>
              <a:rPr lang="de-DE" sz="1400" dirty="0"/>
              <a:t>. </a:t>
            </a:r>
            <a:r>
              <a:rPr lang="de-CH" sz="1400" dirty="0"/>
              <a:t>‰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catalyst</a:t>
            </a:r>
            <a:endParaRPr lang="de-DE" sz="1400" dirty="0"/>
          </a:p>
          <a:p>
            <a:pPr lvl="1"/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Catalyst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interaction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with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PDMS </a:t>
            </a:r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mold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?</a:t>
            </a:r>
          </a:p>
          <a:p>
            <a:pPr lvl="2"/>
            <a:r>
              <a:rPr lang="de-DE" sz="1600" dirty="0" err="1"/>
              <a:t>No</a:t>
            </a:r>
            <a:r>
              <a:rPr lang="de-DE" sz="1600" dirty="0"/>
              <a:t>, </a:t>
            </a:r>
            <a:r>
              <a:rPr lang="de-DE" sz="1600" dirty="0" err="1"/>
              <a:t>samples</a:t>
            </a:r>
            <a:r>
              <a:rPr lang="de-DE" sz="1600" dirty="0"/>
              <a:t> </a:t>
            </a:r>
            <a:r>
              <a:rPr lang="de-DE" sz="1600" dirty="0" err="1"/>
              <a:t>cured</a:t>
            </a:r>
            <a:r>
              <a:rPr lang="de-DE" sz="1600" dirty="0"/>
              <a:t> </a:t>
            </a:r>
            <a:r>
              <a:rPr lang="de-DE" sz="1600" dirty="0" err="1"/>
              <a:t>without</a:t>
            </a:r>
            <a:r>
              <a:rPr lang="de-DE" sz="1600" dirty="0"/>
              <a:t> </a:t>
            </a:r>
            <a:r>
              <a:rPr lang="de-DE" sz="1600" dirty="0" err="1"/>
              <a:t>catalyst</a:t>
            </a:r>
            <a:r>
              <a:rPr lang="de-DE" sz="1600" dirty="0"/>
              <a:t> also </a:t>
            </a:r>
            <a:r>
              <a:rPr lang="de-DE" sz="1600" dirty="0" err="1"/>
              <a:t>have</a:t>
            </a:r>
            <a:r>
              <a:rPr lang="de-DE" sz="1600" dirty="0"/>
              <a:t> </a:t>
            </a:r>
            <a:r>
              <a:rPr lang="de-DE" sz="1600" dirty="0" err="1"/>
              <a:t>bubbles</a:t>
            </a:r>
            <a:r>
              <a:rPr lang="de-DE" sz="1600" dirty="0"/>
              <a:t>!</a:t>
            </a:r>
          </a:p>
          <a:p>
            <a:pPr lvl="2"/>
            <a:r>
              <a:rPr lang="de-DE" sz="1600" dirty="0" err="1"/>
              <a:t>Without</a:t>
            </a:r>
            <a:r>
              <a:rPr lang="de-DE" sz="1600" dirty="0"/>
              <a:t> </a:t>
            </a:r>
            <a:r>
              <a:rPr lang="de-DE" sz="1600" dirty="0" err="1"/>
              <a:t>catalyst</a:t>
            </a:r>
            <a:r>
              <a:rPr lang="de-DE" sz="1600" dirty="0"/>
              <a:t>: </a:t>
            </a:r>
            <a:r>
              <a:rPr lang="de-DE" sz="1600" dirty="0" err="1"/>
              <a:t>Longer</a:t>
            </a:r>
            <a:r>
              <a:rPr lang="de-DE" sz="1600" dirty="0"/>
              <a:t> </a:t>
            </a:r>
            <a:r>
              <a:rPr lang="de-DE" sz="1600" dirty="0" err="1"/>
              <a:t>curing</a:t>
            </a:r>
            <a:r>
              <a:rPr lang="de-DE" sz="1600" dirty="0"/>
              <a:t> time (~6h)</a:t>
            </a:r>
          </a:p>
          <a:p>
            <a:pPr lvl="1"/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Residual gas in </a:t>
            </a:r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mixture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?</a:t>
            </a:r>
          </a:p>
          <a:p>
            <a:pPr lvl="2"/>
            <a:r>
              <a:rPr lang="de-DE" sz="1600" dirty="0" err="1"/>
              <a:t>Probably</a:t>
            </a:r>
            <a:r>
              <a:rPr lang="de-DE" sz="1600" dirty="0"/>
              <a:t> </a:t>
            </a:r>
            <a:r>
              <a:rPr lang="de-DE" sz="1600" dirty="0" err="1"/>
              <a:t>no</a:t>
            </a:r>
            <a:endParaRPr lang="de-DE" sz="1600" dirty="0"/>
          </a:p>
          <a:p>
            <a:pPr lvl="3"/>
            <a:r>
              <a:rPr lang="de-DE" sz="1400" dirty="0" err="1"/>
              <a:t>When</a:t>
            </a:r>
            <a:r>
              <a:rPr lang="de-DE" sz="1400" dirty="0"/>
              <a:t> </a:t>
            </a:r>
            <a:r>
              <a:rPr lang="de-DE" sz="1400" dirty="0" err="1"/>
              <a:t>degassing</a:t>
            </a:r>
            <a:r>
              <a:rPr lang="de-DE" sz="1400" dirty="0"/>
              <a:t> at 10mbar, </a:t>
            </a:r>
            <a:r>
              <a:rPr lang="de-DE" sz="1400" dirty="0" err="1"/>
              <a:t>first</a:t>
            </a:r>
            <a:r>
              <a:rPr lang="de-DE" sz="1400" dirty="0"/>
              <a:t> strong </a:t>
            </a:r>
            <a:r>
              <a:rPr lang="de-DE" sz="1400" dirty="0" err="1"/>
              <a:t>bubbling</a:t>
            </a:r>
            <a:r>
              <a:rPr lang="de-DE" sz="1400" dirty="0"/>
              <a:t>, </a:t>
            </a:r>
            <a:r>
              <a:rPr lang="de-DE" sz="1400" dirty="0" err="1"/>
              <a:t>then</a:t>
            </a:r>
            <a:r>
              <a:rPr lang="de-DE" sz="1400" dirty="0"/>
              <a:t> </a:t>
            </a:r>
            <a:r>
              <a:rPr lang="de-DE" sz="1400" dirty="0" err="1"/>
              <a:t>less</a:t>
            </a:r>
            <a:r>
              <a:rPr lang="de-DE" sz="1400" dirty="0"/>
              <a:t> and </a:t>
            </a:r>
            <a:r>
              <a:rPr lang="de-DE" sz="1400" dirty="0" err="1"/>
              <a:t>less</a:t>
            </a:r>
            <a:r>
              <a:rPr lang="de-DE" sz="1400" dirty="0"/>
              <a:t> </a:t>
            </a:r>
          </a:p>
          <a:p>
            <a:pPr lvl="3"/>
            <a:r>
              <a:rPr lang="de-DE" sz="1400" dirty="0" err="1"/>
              <a:t>Going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lower</a:t>
            </a:r>
            <a:r>
              <a:rPr lang="de-DE" sz="1400" dirty="0"/>
              <a:t> </a:t>
            </a:r>
            <a:r>
              <a:rPr lang="de-DE" sz="1400" dirty="0" err="1"/>
              <a:t>pressures</a:t>
            </a:r>
            <a:r>
              <a:rPr lang="de-DE" sz="1400" dirty="0"/>
              <a:t>, </a:t>
            </a:r>
            <a:r>
              <a:rPr lang="de-DE" sz="1400" dirty="0" err="1"/>
              <a:t>mixture</a:t>
            </a:r>
            <a:r>
              <a:rPr lang="de-DE" sz="1400" dirty="0"/>
              <a:t> </a:t>
            </a:r>
            <a:r>
              <a:rPr lang="de-DE" sz="1400" dirty="0" err="1"/>
              <a:t>begins</a:t>
            </a:r>
            <a:r>
              <a:rPr lang="de-DE" sz="1400" dirty="0"/>
              <a:t> </a:t>
            </a:r>
            <a:r>
              <a:rPr lang="de-DE" sz="1400" dirty="0" err="1"/>
              <a:t>boiling</a:t>
            </a:r>
            <a:endParaRPr lang="de-DE" sz="1400" dirty="0"/>
          </a:p>
          <a:p>
            <a:pPr lvl="3"/>
            <a:r>
              <a:rPr lang="de-DE" sz="1400" dirty="0" err="1"/>
              <a:t>Resorcinol</a:t>
            </a:r>
            <a:r>
              <a:rPr lang="de-DE" sz="1400" dirty="0"/>
              <a:t>: </a:t>
            </a:r>
            <a:r>
              <a:rPr lang="de-DE" sz="1400" dirty="0" err="1"/>
              <a:t>Vapour</a:t>
            </a:r>
            <a:r>
              <a:rPr lang="de-DE" sz="1400" dirty="0"/>
              <a:t> </a:t>
            </a:r>
            <a:r>
              <a:rPr lang="de-DE" sz="1400" dirty="0" err="1"/>
              <a:t>pressure</a:t>
            </a:r>
            <a:r>
              <a:rPr lang="de-DE" sz="1400" dirty="0"/>
              <a:t> P=3.35 </a:t>
            </a:r>
            <a:r>
              <a:rPr lang="de-DE" sz="1400" dirty="0" err="1"/>
              <a:t>mBar</a:t>
            </a:r>
            <a:r>
              <a:rPr lang="de-DE" sz="1400" dirty="0"/>
              <a:t> @ 125°C (Antoine </a:t>
            </a:r>
            <a:r>
              <a:rPr lang="de-DE" sz="1400" dirty="0" err="1"/>
              <a:t>Equation</a:t>
            </a:r>
            <a:r>
              <a:rPr lang="de-DE" sz="1400" dirty="0"/>
              <a:t>)</a:t>
            </a:r>
          </a:p>
          <a:p>
            <a:pPr lvl="3"/>
            <a:endParaRPr lang="de-DE" sz="1400" dirty="0"/>
          </a:p>
          <a:p>
            <a:r>
              <a:rPr lang="de-DE" sz="2200" dirty="0" err="1"/>
              <a:t>Trying</a:t>
            </a:r>
            <a:r>
              <a:rPr lang="de-DE" sz="2200" dirty="0"/>
              <a:t> a </a:t>
            </a:r>
            <a:r>
              <a:rPr lang="de-DE" sz="2200" dirty="0" err="1"/>
              <a:t>lower</a:t>
            </a:r>
            <a:r>
              <a:rPr lang="de-DE" sz="2200" dirty="0"/>
              <a:t> </a:t>
            </a:r>
            <a:r>
              <a:rPr lang="de-DE" sz="2200" dirty="0" err="1"/>
              <a:t>curing</a:t>
            </a:r>
            <a:r>
              <a:rPr lang="de-DE" sz="2200" dirty="0"/>
              <a:t> </a:t>
            </a:r>
            <a:r>
              <a:rPr lang="de-DE" sz="2200" dirty="0" err="1"/>
              <a:t>temperature</a:t>
            </a:r>
            <a:r>
              <a:rPr lang="de-DE" sz="2200" dirty="0"/>
              <a:t>…</a:t>
            </a:r>
          </a:p>
          <a:p>
            <a:pPr marL="900113" lvl="3" indent="0">
              <a:buNone/>
            </a:pPr>
            <a:endParaRPr lang="de-DE" sz="1400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13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4" name="Grafik 13" descr="Ein Bild, das Text enthält.&#10;&#10;Automatisch generierte Beschreibung">
            <a:extLst>
              <a:ext uri="{FF2B5EF4-FFF2-40B4-BE49-F238E27FC236}">
                <a16:creationId xmlns:a16="http://schemas.microsoft.com/office/drawing/2014/main" id="{91DAE545-A2D4-4854-8258-8DF8709905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10" r="9640" b="8105"/>
          <a:stretch/>
        </p:blipFill>
        <p:spPr>
          <a:xfrm>
            <a:off x="7118658" y="1700302"/>
            <a:ext cx="4276480" cy="435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12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dirty="0" err="1"/>
              <a:t>T</a:t>
            </a:r>
            <a:r>
              <a:rPr lang="de-DE" baseline="-25000" dirty="0" err="1"/>
              <a:t>Cure</a:t>
            </a:r>
            <a:r>
              <a:rPr lang="de-DE" dirty="0"/>
              <a:t> = 165°C</a:t>
            </a:r>
          </a:p>
          <a:p>
            <a:r>
              <a:rPr lang="de-DE" dirty="0"/>
              <a:t>Samples </a:t>
            </a:r>
            <a:r>
              <a:rPr lang="de-DE" dirty="0" err="1"/>
              <a:t>for</a:t>
            </a:r>
            <a:r>
              <a:rPr lang="de-DE" dirty="0"/>
              <a:t> DSC </a:t>
            </a:r>
            <a:r>
              <a:rPr lang="de-DE" dirty="0" err="1"/>
              <a:t>study</a:t>
            </a: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14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31C3A22-1192-4DCA-BA4A-58F1B7463B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8" t="41429" r="4736" b="31588"/>
          <a:stretch/>
        </p:blipFill>
        <p:spPr>
          <a:xfrm>
            <a:off x="549760" y="3727176"/>
            <a:ext cx="10911585" cy="2510110"/>
          </a:xfrm>
          <a:prstGeom prst="rect">
            <a:avLst/>
          </a:prstGeom>
        </p:spPr>
      </p:pic>
      <p:sp>
        <p:nvSpPr>
          <p:cNvPr id="12" name="Geschweifte Klammer rechts 11">
            <a:extLst>
              <a:ext uri="{FF2B5EF4-FFF2-40B4-BE49-F238E27FC236}">
                <a16:creationId xmlns:a16="http://schemas.microsoft.com/office/drawing/2014/main" id="{4A67CB28-7A47-45AC-BBCA-9CD79C93C99D}"/>
              </a:ext>
            </a:extLst>
          </p:cNvPr>
          <p:cNvSpPr/>
          <p:nvPr/>
        </p:nvSpPr>
        <p:spPr>
          <a:xfrm rot="16200000">
            <a:off x="2646707" y="1305987"/>
            <a:ext cx="405253" cy="4076700"/>
          </a:xfrm>
          <a:prstGeom prst="rightBrac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Geschweifte Klammer rechts 12">
            <a:extLst>
              <a:ext uri="{FF2B5EF4-FFF2-40B4-BE49-F238E27FC236}">
                <a16:creationId xmlns:a16="http://schemas.microsoft.com/office/drawing/2014/main" id="{97496474-5C2A-4C19-8FE9-AFFA01444F0D}"/>
              </a:ext>
            </a:extLst>
          </p:cNvPr>
          <p:cNvSpPr/>
          <p:nvPr/>
        </p:nvSpPr>
        <p:spPr>
          <a:xfrm rot="16200000">
            <a:off x="6946559" y="1305983"/>
            <a:ext cx="405253" cy="4076700"/>
          </a:xfrm>
          <a:prstGeom prst="rightBrac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Geschweifte Klammer rechts 13">
            <a:extLst>
              <a:ext uri="{FF2B5EF4-FFF2-40B4-BE49-F238E27FC236}">
                <a16:creationId xmlns:a16="http://schemas.microsoft.com/office/drawing/2014/main" id="{DBE0F718-32D3-477C-8A64-2B69C76AA54D}"/>
              </a:ext>
            </a:extLst>
          </p:cNvPr>
          <p:cNvSpPr/>
          <p:nvPr/>
        </p:nvSpPr>
        <p:spPr>
          <a:xfrm rot="16200000">
            <a:off x="10000858" y="2549684"/>
            <a:ext cx="405254" cy="1567533"/>
          </a:xfrm>
          <a:prstGeom prst="rightBrac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89C66FE-77CF-4E1A-8DDE-852643DA3E5F}"/>
              </a:ext>
            </a:extLst>
          </p:cNvPr>
          <p:cNvSpPr txBox="1"/>
          <p:nvPr/>
        </p:nvSpPr>
        <p:spPr>
          <a:xfrm>
            <a:off x="6569539" y="271834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catalyzed</a:t>
            </a:r>
            <a:endParaRPr lang="de-CH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8DC4F9E-4038-489B-91CC-D3F7F9B136ED}"/>
              </a:ext>
            </a:extLst>
          </p:cNvPr>
          <p:cNvSpPr txBox="1"/>
          <p:nvPr/>
        </p:nvSpPr>
        <p:spPr>
          <a:xfrm>
            <a:off x="2160830" y="2718347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Non-</a:t>
            </a:r>
            <a:r>
              <a:rPr lang="de-DE" dirty="0" err="1"/>
              <a:t>catalyzed</a:t>
            </a:r>
            <a:endParaRPr lang="de-CH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059E9F9-1B64-47FF-ADA6-AABABAFEC494}"/>
              </a:ext>
            </a:extLst>
          </p:cNvPr>
          <p:cNvSpPr txBox="1"/>
          <p:nvPr/>
        </p:nvSpPr>
        <p:spPr>
          <a:xfrm>
            <a:off x="9335298" y="2111944"/>
            <a:ext cx="17363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1,6-Hexanediol</a:t>
            </a:r>
          </a:p>
          <a:p>
            <a:pPr algn="ctr"/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</a:p>
          <a:p>
            <a:pPr algn="ctr"/>
            <a:r>
              <a:rPr lang="de-DE" dirty="0" err="1"/>
              <a:t>Resorcinol</a:t>
            </a:r>
            <a:endParaRPr lang="de-CH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11F80F9-27CB-4685-BD13-4DBB96635E84}"/>
              </a:ext>
            </a:extLst>
          </p:cNvPr>
          <p:cNvSpPr txBox="1"/>
          <p:nvPr/>
        </p:nvSpPr>
        <p:spPr>
          <a:xfrm>
            <a:off x="810983" y="3368730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1h           2h          4h         7h        14h</a:t>
            </a:r>
            <a:endParaRPr lang="de-CH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44A6C78-78D6-4CDA-AB3B-7D780FDC5064}"/>
              </a:ext>
            </a:extLst>
          </p:cNvPr>
          <p:cNvSpPr txBox="1"/>
          <p:nvPr/>
        </p:nvSpPr>
        <p:spPr>
          <a:xfrm>
            <a:off x="5110835" y="3357844"/>
            <a:ext cx="5891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1h           2h          4h         7h        14h        </a:t>
            </a:r>
            <a:r>
              <a:rPr lang="de-DE" dirty="0" err="1"/>
              <a:t>14h</a:t>
            </a:r>
            <a:r>
              <a:rPr lang="de-DE" dirty="0"/>
              <a:t>         </a:t>
            </a:r>
            <a:r>
              <a:rPr lang="de-DE" dirty="0" err="1"/>
              <a:t>14h</a:t>
            </a:r>
            <a:endParaRPr lang="de-CH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1176E27-9F78-43F4-B39A-EE81D2431865}"/>
              </a:ext>
            </a:extLst>
          </p:cNvPr>
          <p:cNvSpPr txBox="1"/>
          <p:nvPr/>
        </p:nvSpPr>
        <p:spPr>
          <a:xfrm>
            <a:off x="1338943" y="6383656"/>
            <a:ext cx="8610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Liquid     „Honey-like“                                                                                       liquid </a:t>
            </a:r>
            <a:endParaRPr lang="de-CH" dirty="0"/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D521C1DA-5487-49B9-927B-FD7F53459BA1}"/>
              </a:ext>
            </a:extLst>
          </p:cNvPr>
          <p:cNvCxnSpPr/>
          <p:nvPr/>
        </p:nvCxnSpPr>
        <p:spPr>
          <a:xfrm flipH="1" flipV="1">
            <a:off x="1491343" y="5562600"/>
            <a:ext cx="87086" cy="821056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1E130CC0-D5F7-43B4-99FE-6EB53F50118E}"/>
              </a:ext>
            </a:extLst>
          </p:cNvPr>
          <p:cNvCxnSpPr>
            <a:cxnSpLocks/>
          </p:cNvCxnSpPr>
          <p:nvPr/>
        </p:nvCxnSpPr>
        <p:spPr>
          <a:xfrm flipV="1">
            <a:off x="9419718" y="5662714"/>
            <a:ext cx="170596" cy="76567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8ABB03D5-5FF9-4576-A082-20B7571011BA}"/>
              </a:ext>
            </a:extLst>
          </p:cNvPr>
          <p:cNvCxnSpPr>
            <a:cxnSpLocks/>
          </p:cNvCxnSpPr>
          <p:nvPr/>
        </p:nvCxnSpPr>
        <p:spPr>
          <a:xfrm flipV="1">
            <a:off x="9528448" y="5780314"/>
            <a:ext cx="825792" cy="656832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895E53-86C2-41FE-9903-51E986ED685F}"/>
              </a:ext>
            </a:extLst>
          </p:cNvPr>
          <p:cNvCxnSpPr>
            <a:cxnSpLocks/>
          </p:cNvCxnSpPr>
          <p:nvPr/>
        </p:nvCxnSpPr>
        <p:spPr>
          <a:xfrm flipH="1" flipV="1">
            <a:off x="2238246" y="5562600"/>
            <a:ext cx="503375" cy="854898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997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dirty="0" err="1"/>
              <a:t>T</a:t>
            </a:r>
            <a:r>
              <a:rPr lang="de-DE" baseline="-25000" dirty="0" err="1"/>
              <a:t>Cure</a:t>
            </a:r>
            <a:r>
              <a:rPr lang="de-DE" dirty="0"/>
              <a:t> = 200°C				</a:t>
            </a:r>
            <a:r>
              <a:rPr lang="de-DE" dirty="0" err="1">
                <a:solidFill>
                  <a:srgbClr val="FF0000"/>
                </a:solidFill>
              </a:rPr>
              <a:t>T</a:t>
            </a:r>
            <a:r>
              <a:rPr lang="de-DE" baseline="-25000" dirty="0" err="1">
                <a:solidFill>
                  <a:srgbClr val="FF0000"/>
                </a:solidFill>
              </a:rPr>
              <a:t>Cure</a:t>
            </a:r>
            <a:r>
              <a:rPr lang="de-DE" dirty="0">
                <a:solidFill>
                  <a:srgbClr val="FF0000"/>
                </a:solidFill>
              </a:rPr>
              <a:t> = 165°C 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almost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no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bubbles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!</a:t>
            </a:r>
            <a:endParaRPr lang="de-DE" dirty="0">
              <a:solidFill>
                <a:srgbClr val="FF000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15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A636435-4A28-4548-A0DC-A6451D3C9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90" y="2509444"/>
            <a:ext cx="4975145" cy="372784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9A2D903-089C-4EE5-A24B-9869C79AA1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494" y="1979283"/>
            <a:ext cx="6972113" cy="435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667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dirty="0"/>
              <a:t>Single-</a:t>
            </a:r>
            <a:r>
              <a:rPr lang="de-DE" dirty="0" err="1"/>
              <a:t>etch</a:t>
            </a:r>
            <a:r>
              <a:rPr lang="de-DE" dirty="0"/>
              <a:t> </a:t>
            </a:r>
            <a:r>
              <a:rPr lang="de-DE" dirty="0" err="1"/>
              <a:t>notch</a:t>
            </a:r>
            <a:r>
              <a:rPr lang="de-DE" dirty="0"/>
              <a:t> </a:t>
            </a:r>
            <a:r>
              <a:rPr lang="de-DE" dirty="0" err="1"/>
              <a:t>bend</a:t>
            </a:r>
            <a:r>
              <a:rPr lang="de-DE" dirty="0"/>
              <a:t> </a:t>
            </a:r>
            <a:r>
              <a:rPr lang="de-DE" dirty="0" err="1"/>
              <a:t>specimens</a:t>
            </a:r>
            <a:endParaRPr lang="de-DE" dirty="0"/>
          </a:p>
          <a:p>
            <a:pPr lvl="1"/>
            <a:r>
              <a:rPr lang="de-DE" dirty="0"/>
              <a:t>W x H x L ~ 5mm x 9mm x 40mm</a:t>
            </a:r>
          </a:p>
          <a:p>
            <a:pPr lvl="1"/>
            <a:r>
              <a:rPr lang="de-DE" dirty="0" err="1"/>
              <a:t>Tested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200N </a:t>
            </a:r>
            <a:r>
              <a:rPr lang="de-DE" dirty="0" err="1"/>
              <a:t>loadcell</a:t>
            </a:r>
            <a:r>
              <a:rPr lang="de-DE" dirty="0"/>
              <a:t> @ Zwick</a:t>
            </a:r>
          </a:p>
          <a:p>
            <a:r>
              <a:rPr lang="de-DE" dirty="0" err="1"/>
              <a:t>Calculated</a:t>
            </a:r>
            <a:r>
              <a:rPr lang="de-DE" dirty="0"/>
              <a:t> </a:t>
            </a:r>
            <a:r>
              <a:rPr lang="de-DE" dirty="0" err="1"/>
              <a:t>KIc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(MPa*m</a:t>
            </a:r>
            <a:r>
              <a:rPr lang="de-DE" baseline="30000" dirty="0"/>
              <a:t>0.5</a:t>
            </a:r>
            <a:r>
              <a:rPr lang="de-DE" dirty="0"/>
              <a:t>)</a:t>
            </a: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16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r>
              <a:rPr lang="de-DE" dirty="0"/>
              <a:t> – </a:t>
            </a:r>
            <a:r>
              <a:rPr lang="de-DE" dirty="0" err="1"/>
              <a:t>characterization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0" name="Grafik 9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84BBC27B-F1A5-440F-94B5-2BD126C863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49159" y="1869093"/>
            <a:ext cx="4855029" cy="3641272"/>
          </a:xfrm>
          <a:prstGeom prst="rect">
            <a:avLst/>
          </a:prstGeom>
        </p:spPr>
      </p:pic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9ECBEF18-0D14-4CC3-B163-88C7B8B9F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602808"/>
              </p:ext>
            </p:extLst>
          </p:nvPr>
        </p:nvGraphicFramePr>
        <p:xfrm>
          <a:off x="2899682" y="3429000"/>
          <a:ext cx="1726748" cy="22975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3374">
                  <a:extLst>
                    <a:ext uri="{9D8B030D-6E8A-4147-A177-3AD203B41FA5}">
                      <a16:colId xmlns:a16="http://schemas.microsoft.com/office/drawing/2014/main" val="2122635085"/>
                    </a:ext>
                  </a:extLst>
                </a:gridCol>
                <a:gridCol w="863374">
                  <a:extLst>
                    <a:ext uri="{9D8B030D-6E8A-4147-A177-3AD203B41FA5}">
                      <a16:colId xmlns:a16="http://schemas.microsoft.com/office/drawing/2014/main" val="4253009258"/>
                    </a:ext>
                  </a:extLst>
                </a:gridCol>
              </a:tblGrid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LN2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49066096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1.09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1.62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44043760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1.23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1.55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81205066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0.86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1.46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00020251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1.08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1.46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40420914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0.63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67373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062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dirty="0" err="1"/>
              <a:t>Bending</a:t>
            </a:r>
            <a:r>
              <a:rPr lang="de-DE" dirty="0"/>
              <a:t> </a:t>
            </a:r>
            <a:r>
              <a:rPr lang="de-DE" dirty="0" err="1"/>
              <a:t>specimens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W x H x L ~ 4mm x 3mm x 40mm</a:t>
            </a:r>
          </a:p>
          <a:p>
            <a:r>
              <a:rPr lang="de-DE" dirty="0"/>
              <a:t>DMTA </a:t>
            </a:r>
            <a:r>
              <a:rPr lang="de-DE" dirty="0" err="1"/>
              <a:t>with</a:t>
            </a:r>
            <a:r>
              <a:rPr lang="de-DE" dirty="0"/>
              <a:t> ARES-G2</a:t>
            </a:r>
          </a:p>
          <a:p>
            <a:pPr lvl="1"/>
            <a:r>
              <a:rPr lang="de-DE" dirty="0"/>
              <a:t>1 Hz</a:t>
            </a:r>
          </a:p>
          <a:p>
            <a:pPr lvl="1"/>
            <a:r>
              <a:rPr lang="de-DE" dirty="0"/>
              <a:t>0.005 % </a:t>
            </a: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amp.</a:t>
            </a:r>
            <a:endParaRPr lang="de-DE" dirty="0"/>
          </a:p>
          <a:p>
            <a:pPr lvl="1"/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sweep</a:t>
            </a:r>
            <a:r>
              <a:rPr lang="de-DE" dirty="0"/>
              <a:t> @ 3°C/min</a:t>
            </a:r>
          </a:p>
          <a:p>
            <a:r>
              <a:rPr lang="de-DE" dirty="0" err="1"/>
              <a:t>Flexural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Zwick</a:t>
            </a:r>
          </a:p>
          <a:p>
            <a:pPr lvl="1"/>
            <a:r>
              <a:rPr lang="de-DE" dirty="0"/>
              <a:t>E‘ @ RT: 3.4 </a:t>
            </a:r>
            <a:r>
              <a:rPr lang="de-DE" dirty="0" err="1"/>
              <a:t>Gpa</a:t>
            </a:r>
            <a:endParaRPr lang="de-DE" dirty="0"/>
          </a:p>
          <a:p>
            <a:pPr lvl="1"/>
            <a:r>
              <a:rPr lang="de-DE" dirty="0"/>
              <a:t>W x H x L ~ 5mm x 5mm x 60mm</a:t>
            </a:r>
          </a:p>
          <a:p>
            <a:pPr marL="361950" lvl="1" indent="0">
              <a:buNone/>
            </a:pP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17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r>
              <a:rPr lang="de-DE" dirty="0"/>
              <a:t> – </a:t>
            </a:r>
            <a:r>
              <a:rPr lang="de-DE" dirty="0" err="1"/>
              <a:t>characterization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7A86A71-3C12-45AF-B08F-8383C35CD6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485" y="1778690"/>
            <a:ext cx="6386988" cy="4790242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C7FEAC4-55F2-419C-8AE9-704E953DE8ED}"/>
              </a:ext>
            </a:extLst>
          </p:cNvPr>
          <p:cNvCxnSpPr/>
          <p:nvPr/>
        </p:nvCxnSpPr>
        <p:spPr>
          <a:xfrm flipH="1">
            <a:off x="6542314" y="1749786"/>
            <a:ext cx="359228" cy="6096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B9141707-ACB3-4D4F-A25D-CDAE8D4DF83C}"/>
              </a:ext>
            </a:extLst>
          </p:cNvPr>
          <p:cNvSpPr txBox="1"/>
          <p:nvPr/>
        </p:nvSpPr>
        <p:spPr>
          <a:xfrm>
            <a:off x="6917957" y="1478827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E‘ ~ 4.5 </a:t>
            </a:r>
            <a:r>
              <a:rPr lang="de-DE" dirty="0" err="1"/>
              <a:t>GPa</a:t>
            </a:r>
            <a:endParaRPr lang="de-CH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347B373-23E2-446B-8E88-749083ED22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076" y="5024316"/>
            <a:ext cx="3490409" cy="151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258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sz="1600" dirty="0"/>
              <a:t>Lower </a:t>
            </a:r>
            <a:r>
              <a:rPr lang="de-DE" sz="1600" dirty="0" err="1"/>
              <a:t>Tg</a:t>
            </a:r>
            <a:r>
              <a:rPr lang="de-DE" sz="1600" dirty="0"/>
              <a:t> (~80°C) </a:t>
            </a:r>
            <a:r>
              <a:rPr lang="de-DE" sz="1600" dirty="0" err="1"/>
              <a:t>compared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samples</a:t>
            </a:r>
            <a:r>
              <a:rPr lang="de-DE" sz="1600" dirty="0"/>
              <a:t> </a:t>
            </a:r>
            <a:r>
              <a:rPr lang="de-DE" sz="1600" dirty="0" err="1"/>
              <a:t>cured</a:t>
            </a:r>
            <a:r>
              <a:rPr lang="de-DE" sz="1600" dirty="0"/>
              <a:t> in </a:t>
            </a:r>
            <a:r>
              <a:rPr lang="de-DE" sz="1600" dirty="0" err="1"/>
              <a:t>glass</a:t>
            </a:r>
            <a:r>
              <a:rPr lang="de-DE" sz="1600" dirty="0"/>
              <a:t> </a:t>
            </a:r>
            <a:r>
              <a:rPr lang="de-DE" sz="1600" dirty="0" err="1"/>
              <a:t>vial</a:t>
            </a:r>
            <a:r>
              <a:rPr lang="de-DE" sz="1600" dirty="0"/>
              <a:t> (~100°C)</a:t>
            </a:r>
          </a:p>
          <a:p>
            <a:r>
              <a:rPr lang="de-DE" sz="1600" dirty="0" err="1"/>
              <a:t>Modulus</a:t>
            </a:r>
            <a:r>
              <a:rPr lang="de-DE" sz="1600" dirty="0"/>
              <a:t> </a:t>
            </a:r>
            <a:r>
              <a:rPr lang="de-DE" sz="1600" dirty="0" err="1"/>
              <a:t>seems</a:t>
            </a:r>
            <a:r>
              <a:rPr lang="de-DE" sz="1600" dirty="0"/>
              <a:t> </a:t>
            </a:r>
            <a:r>
              <a:rPr lang="de-DE" sz="1600" dirty="0" err="1"/>
              <a:t>dependent</a:t>
            </a:r>
            <a:r>
              <a:rPr lang="de-DE" sz="1600" dirty="0"/>
              <a:t> on sample </a:t>
            </a:r>
            <a:r>
              <a:rPr lang="de-DE" sz="1600" dirty="0" err="1"/>
              <a:t>dimensions</a:t>
            </a:r>
            <a:endParaRPr lang="de-DE" sz="1600" dirty="0"/>
          </a:p>
          <a:p>
            <a:r>
              <a:rPr lang="de-DE" sz="1600" dirty="0">
                <a:sym typeface="Wingdings" panose="05000000000000000000" pitchFamily="2" charset="2"/>
              </a:rPr>
              <a:t>Still </a:t>
            </a:r>
            <a:r>
              <a:rPr lang="de-DE" sz="1600" dirty="0" err="1">
                <a:sym typeface="Wingdings" panose="05000000000000000000" pitchFamily="2" charset="2"/>
              </a:rPr>
              <a:t>some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bubbles</a:t>
            </a:r>
            <a:r>
              <a:rPr lang="de-DE" sz="1600" dirty="0">
                <a:sym typeface="Wingdings" panose="05000000000000000000" pitchFamily="2" charset="2"/>
              </a:rPr>
              <a:t>, </a:t>
            </a:r>
            <a:r>
              <a:rPr lang="de-DE" sz="1600" dirty="0" err="1">
                <a:sym typeface="Wingdings" panose="05000000000000000000" pitchFamily="2" charset="2"/>
              </a:rPr>
              <a:t>especially</a:t>
            </a:r>
            <a:r>
              <a:rPr lang="de-DE" sz="1600" dirty="0">
                <a:sym typeface="Wingdings" panose="05000000000000000000" pitchFamily="2" charset="2"/>
              </a:rPr>
              <a:t> in </a:t>
            </a:r>
            <a:r>
              <a:rPr lang="de-DE" sz="1600" dirty="0" err="1">
                <a:sym typeface="Wingdings" panose="05000000000000000000" pitchFamily="2" charset="2"/>
              </a:rPr>
              <a:t>thin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samples</a:t>
            </a:r>
            <a:endParaRPr lang="de-DE" sz="1600" dirty="0">
              <a:sym typeface="Wingdings" panose="05000000000000000000" pitchFamily="2" charset="2"/>
            </a:endParaRPr>
          </a:p>
          <a:p>
            <a:r>
              <a:rPr lang="de-DE" sz="1600" dirty="0">
                <a:sym typeface="Wingdings" panose="05000000000000000000" pitchFamily="2" charset="2"/>
              </a:rPr>
              <a:t>Dimension </a:t>
            </a:r>
            <a:r>
              <a:rPr lang="de-DE" sz="1600" dirty="0" err="1">
                <a:sym typeface="Wingdings" panose="05000000000000000000" pitchFamily="2" charset="2"/>
              </a:rPr>
              <a:t>tolerances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samples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could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be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better</a:t>
            </a:r>
            <a:endParaRPr lang="de-DE" sz="1600" dirty="0">
              <a:sym typeface="Wingdings" panose="05000000000000000000" pitchFamily="2" charset="2"/>
            </a:endParaRPr>
          </a:p>
          <a:p>
            <a:r>
              <a:rPr lang="de-DE" sz="1600" dirty="0" err="1">
                <a:sym typeface="Wingdings" panose="05000000000000000000" pitchFamily="2" charset="2"/>
              </a:rPr>
              <a:t>Fracture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toughness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much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lower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than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expected</a:t>
            </a:r>
            <a:endParaRPr lang="de-DE" sz="1600" dirty="0">
              <a:sym typeface="Wingdings" panose="05000000000000000000" pitchFamily="2" charset="2"/>
            </a:endParaRPr>
          </a:p>
          <a:p>
            <a:endParaRPr lang="de-DE" sz="1600" dirty="0">
              <a:sym typeface="Wingdings" panose="05000000000000000000" pitchFamily="2" charset="2"/>
            </a:endParaRPr>
          </a:p>
          <a:p>
            <a:endParaRPr lang="de-DE" sz="1600" dirty="0">
              <a:sym typeface="Wingdings" panose="05000000000000000000" pitchFamily="2" charset="2"/>
            </a:endParaRPr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move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away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from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silicone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mold</a:t>
            </a:r>
            <a:endParaRPr lang="de-DE" sz="1600" dirty="0">
              <a:sym typeface="Wingdings" panose="05000000000000000000" pitchFamily="2" charset="2"/>
            </a:endParaRPr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make</a:t>
            </a:r>
            <a:r>
              <a:rPr lang="de-DE" sz="1600" dirty="0">
                <a:sym typeface="Wingdings" panose="05000000000000000000" pitchFamily="2" charset="2"/>
              </a:rPr>
              <a:t> PTFE </a:t>
            </a:r>
            <a:r>
              <a:rPr lang="de-DE" sz="1600" dirty="0" err="1">
                <a:sym typeface="Wingdings" panose="05000000000000000000" pitchFamily="2" charset="2"/>
              </a:rPr>
              <a:t>mold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for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plates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for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water</a:t>
            </a:r>
            <a:r>
              <a:rPr lang="de-DE" sz="1600" dirty="0">
                <a:sym typeface="Wingdings" panose="05000000000000000000" pitchFamily="2" charset="2"/>
              </a:rPr>
              <a:t>-jet </a:t>
            </a:r>
            <a:r>
              <a:rPr lang="de-DE" sz="1600" dirty="0" err="1">
                <a:sym typeface="Wingdings" panose="05000000000000000000" pitchFamily="2" charset="2"/>
              </a:rPr>
              <a:t>cutting</a:t>
            </a:r>
            <a:r>
              <a:rPr lang="de-DE" sz="1600" dirty="0">
                <a:sym typeface="Wingdings" panose="05000000000000000000" pitchFamily="2" charset="2"/>
              </a:rPr>
              <a:t>,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design in </a:t>
            </a:r>
            <a:r>
              <a:rPr lang="de-DE" sz="1600" dirty="0" err="1">
                <a:solidFill>
                  <a:srgbClr val="FF0000"/>
                </a:solidFill>
                <a:sym typeface="Wingdings" panose="05000000000000000000" pitchFamily="2" charset="2"/>
              </a:rPr>
              <a:t>progress</a:t>
            </a:r>
            <a:endParaRPr lang="de-DE" sz="1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de-DE" sz="1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18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r>
              <a:rPr lang="de-DE" dirty="0"/>
              <a:t> – </a:t>
            </a:r>
            <a:r>
              <a:rPr lang="de-DE" dirty="0" err="1"/>
              <a:t>Continuation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8CF0CEC-ECCB-4D46-8049-88FF74DBCD7A}"/>
              </a:ext>
            </a:extLst>
          </p:cNvPr>
          <p:cNvGrpSpPr/>
          <p:nvPr/>
        </p:nvGrpSpPr>
        <p:grpSpPr>
          <a:xfrm>
            <a:off x="1715611" y="4562158"/>
            <a:ext cx="2007303" cy="1826461"/>
            <a:chOff x="2278582" y="3431330"/>
            <a:chExt cx="3083778" cy="2805956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A65FE1E6-88DD-4FBF-843E-E0AC4A748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77074" y="3546388"/>
              <a:ext cx="2531718" cy="2690898"/>
            </a:xfrm>
            <a:prstGeom prst="rect">
              <a:avLst/>
            </a:prstGeom>
          </p:spPr>
        </p:pic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3BBA408-AC47-495C-9B34-E44A7F63D5CB}"/>
                </a:ext>
              </a:extLst>
            </p:cNvPr>
            <p:cNvSpPr/>
            <p:nvPr/>
          </p:nvSpPr>
          <p:spPr>
            <a:xfrm>
              <a:off x="2278582" y="3546388"/>
              <a:ext cx="742410" cy="389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39AAA61-1804-4C11-8FA6-B56A26139C69}"/>
                </a:ext>
              </a:extLst>
            </p:cNvPr>
            <p:cNvSpPr/>
            <p:nvPr/>
          </p:nvSpPr>
          <p:spPr>
            <a:xfrm>
              <a:off x="4619950" y="3431330"/>
              <a:ext cx="742410" cy="389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pic>
        <p:nvPicPr>
          <p:cNvPr id="19" name="Picture 2">
            <a:extLst>
              <a:ext uri="{FF2B5EF4-FFF2-40B4-BE49-F238E27FC236}">
                <a16:creationId xmlns:a16="http://schemas.microsoft.com/office/drawing/2014/main" id="{C26AA403-6B30-4C54-A722-E0B7D5696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046" y="5079713"/>
            <a:ext cx="2805014" cy="10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Resorcinol - Wikipedia">
            <a:extLst>
              <a:ext uri="{FF2B5EF4-FFF2-40B4-BE49-F238E27FC236}">
                <a16:creationId xmlns:a16="http://schemas.microsoft.com/office/drawing/2014/main" id="{61C0B385-B576-4745-8305-4657D1434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12" y="5079713"/>
            <a:ext cx="1724649" cy="89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AA2356DD-0A15-4194-9D43-A2A5DD5CC195}"/>
              </a:ext>
            </a:extLst>
          </p:cNvPr>
          <p:cNvCxnSpPr>
            <a:cxnSpLocks/>
          </p:cNvCxnSpPr>
          <p:nvPr/>
        </p:nvCxnSpPr>
        <p:spPr>
          <a:xfrm flipV="1">
            <a:off x="7311009" y="3285875"/>
            <a:ext cx="1094246" cy="499595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>
            <a:extLst>
              <a:ext uri="{FF2B5EF4-FFF2-40B4-BE49-F238E27FC236}">
                <a16:creationId xmlns:a16="http://schemas.microsoft.com/office/drawing/2014/main" id="{F0C10A6F-22CB-4016-B050-10F8F41F790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857" t="24001" r="34040" b="11798"/>
          <a:stretch/>
        </p:blipFill>
        <p:spPr>
          <a:xfrm>
            <a:off x="8405255" y="793902"/>
            <a:ext cx="3269924" cy="318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15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19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r>
              <a:rPr lang="de-DE" dirty="0"/>
              <a:t> – </a:t>
            </a:r>
            <a:r>
              <a:rPr lang="de-DE" dirty="0" err="1"/>
              <a:t>Continuation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82D3866D-45AB-46D4-91CD-051710AC1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sz="1600" dirty="0"/>
              <a:t>Advantage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phenoxy</a:t>
            </a:r>
            <a:r>
              <a:rPr lang="de-DE" sz="1600" dirty="0"/>
              <a:t> </a:t>
            </a:r>
            <a:r>
              <a:rPr lang="de-DE" sz="1600" dirty="0" err="1"/>
              <a:t>chemistry</a:t>
            </a:r>
            <a:r>
              <a:rPr lang="de-DE" sz="1600" dirty="0"/>
              <a:t>: Long </a:t>
            </a:r>
            <a:r>
              <a:rPr lang="de-DE" sz="1600" dirty="0" err="1"/>
              <a:t>curing</a:t>
            </a:r>
            <a:r>
              <a:rPr lang="de-DE" sz="1600" dirty="0"/>
              <a:t> time</a:t>
            </a:r>
          </a:p>
          <a:p>
            <a:r>
              <a:rPr lang="de-DE" sz="1600" dirty="0"/>
              <a:t>Imitate </a:t>
            </a:r>
            <a:r>
              <a:rPr lang="de-DE" sz="1600" dirty="0" err="1"/>
              <a:t>the</a:t>
            </a:r>
            <a:r>
              <a:rPr lang="de-DE" sz="1600" dirty="0"/>
              <a:t> network </a:t>
            </a:r>
            <a:r>
              <a:rPr lang="de-DE" sz="1600" dirty="0" err="1"/>
              <a:t>structure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tough </a:t>
            </a:r>
            <a:r>
              <a:rPr lang="de-DE" sz="1600" dirty="0" err="1"/>
              <a:t>resins</a:t>
            </a:r>
            <a:endParaRPr lang="de-DE" sz="1600" dirty="0"/>
          </a:p>
          <a:p>
            <a:pPr lvl="1"/>
            <a:r>
              <a:rPr lang="de-DE" sz="1400" dirty="0"/>
              <a:t>Use </a:t>
            </a:r>
            <a:r>
              <a:rPr lang="de-DE" sz="1400" dirty="0" err="1"/>
              <a:t>long</a:t>
            </a:r>
            <a:r>
              <a:rPr lang="de-DE" sz="1400" dirty="0"/>
              <a:t> </a:t>
            </a:r>
            <a:r>
              <a:rPr lang="de-DE" sz="1400" dirty="0" err="1"/>
              <a:t>difunctional</a:t>
            </a:r>
            <a:r>
              <a:rPr lang="de-DE" sz="1400" dirty="0"/>
              <a:t> </a:t>
            </a:r>
            <a:r>
              <a:rPr lang="de-DE" sz="1400" dirty="0" err="1"/>
              <a:t>monomers</a:t>
            </a:r>
            <a:r>
              <a:rPr lang="de-DE" sz="1400" dirty="0"/>
              <a:t> in network</a:t>
            </a:r>
          </a:p>
          <a:p>
            <a:pPr lvl="1"/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slightly</a:t>
            </a:r>
            <a:r>
              <a:rPr lang="de-DE" sz="1400" dirty="0"/>
              <a:t> </a:t>
            </a:r>
            <a:r>
              <a:rPr lang="de-DE" sz="1400" dirty="0" err="1"/>
              <a:t>crosslink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linear network </a:t>
            </a:r>
            <a:r>
              <a:rPr lang="de-DE" sz="1400" dirty="0" err="1"/>
              <a:t>using</a:t>
            </a:r>
            <a:r>
              <a:rPr lang="de-DE" sz="1400" dirty="0"/>
              <a:t> TGAP (</a:t>
            </a:r>
            <a:r>
              <a:rPr lang="de-DE" sz="1400" dirty="0" err="1"/>
              <a:t>trifunctional</a:t>
            </a:r>
            <a:r>
              <a:rPr lang="de-DE" sz="1400" dirty="0"/>
              <a:t>)</a:t>
            </a:r>
          </a:p>
          <a:p>
            <a:endParaRPr lang="de-DE" sz="1600" dirty="0">
              <a:sym typeface="Wingdings" panose="05000000000000000000" pitchFamily="2" charset="2"/>
            </a:endParaRPr>
          </a:p>
          <a:p>
            <a:endParaRPr lang="de-DE" sz="1200" dirty="0">
              <a:sym typeface="Wingdings" panose="05000000000000000000" pitchFamily="2" charset="2"/>
            </a:endParaRPr>
          </a:p>
          <a:p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4FEB4FC-4A98-45A9-8B94-BAB4B3A2632A}"/>
              </a:ext>
            </a:extLst>
          </p:cNvPr>
          <p:cNvSpPr txBox="1"/>
          <p:nvPr/>
        </p:nvSpPr>
        <p:spPr>
          <a:xfrm>
            <a:off x="979714" y="3026229"/>
            <a:ext cx="1663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cured</a:t>
            </a:r>
            <a:endParaRPr lang="de-DE" dirty="0"/>
          </a:p>
          <a:p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Jeffamine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Phenoxy</a:t>
            </a:r>
            <a:r>
              <a:rPr lang="de-DE" dirty="0"/>
              <a:t> </a:t>
            </a:r>
          </a:p>
          <a:p>
            <a:r>
              <a:rPr lang="de-DE" dirty="0" err="1"/>
              <a:t>pendant</a:t>
            </a:r>
            <a:endParaRPr lang="de-CH" dirty="0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49E4A06E-3CD2-483E-B40E-A99FB8146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618" y="2922928"/>
            <a:ext cx="2805014" cy="10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yrogallol - Wikipedia">
            <a:extLst>
              <a:ext uri="{FF2B5EF4-FFF2-40B4-BE49-F238E27FC236}">
                <a16:creationId xmlns:a16="http://schemas.microsoft.com/office/drawing/2014/main" id="{28CC56F7-DCA4-4E31-87C8-62BDAF609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990" y="4922345"/>
            <a:ext cx="1823845" cy="137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effAmine D-400 - Monson Co., an Azelis company">
            <a:extLst>
              <a:ext uri="{FF2B5EF4-FFF2-40B4-BE49-F238E27FC236}">
                <a16:creationId xmlns:a16="http://schemas.microsoft.com/office/drawing/2014/main" id="{59AFF342-9B24-4ADE-838F-2E4003F21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897" y="2766788"/>
            <a:ext cx="3985555" cy="164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2FE1E38-8C65-4621-957D-4F856AFBD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59" y="4772568"/>
            <a:ext cx="3487749" cy="134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86C6919-664D-44D8-81D5-B4C498801CB8}"/>
              </a:ext>
            </a:extLst>
          </p:cNvPr>
          <p:cNvSpPr txBox="1"/>
          <p:nvPr/>
        </p:nvSpPr>
        <p:spPr>
          <a:xfrm>
            <a:off x="7214902" y="2553596"/>
            <a:ext cx="1802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Jeffamine</a:t>
            </a:r>
            <a:r>
              <a:rPr lang="de-DE" dirty="0">
                <a:solidFill>
                  <a:srgbClr val="FF0000"/>
                </a:solidFill>
              </a:rPr>
              <a:t> (F=4)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4356D60-EB0C-4DD3-BE1E-90EA2C083099}"/>
              </a:ext>
            </a:extLst>
          </p:cNvPr>
          <p:cNvSpPr txBox="1"/>
          <p:nvPr/>
        </p:nvSpPr>
        <p:spPr>
          <a:xfrm>
            <a:off x="6111972" y="4496113"/>
            <a:ext cx="4666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Poly</a:t>
            </a:r>
            <a:r>
              <a:rPr lang="de-DE" dirty="0">
                <a:solidFill>
                  <a:srgbClr val="FF0000"/>
                </a:solidFill>
              </a:rPr>
              <a:t>(</a:t>
            </a:r>
            <a:r>
              <a:rPr lang="de-DE" dirty="0" err="1">
                <a:solidFill>
                  <a:srgbClr val="FF0000"/>
                </a:solidFill>
              </a:rPr>
              <a:t>propylene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glycol</a:t>
            </a:r>
            <a:r>
              <a:rPr lang="de-DE" dirty="0">
                <a:solidFill>
                  <a:srgbClr val="FF0000"/>
                </a:solidFill>
              </a:rPr>
              <a:t>) </a:t>
            </a:r>
            <a:r>
              <a:rPr lang="de-DE" dirty="0" err="1">
                <a:solidFill>
                  <a:srgbClr val="FF0000"/>
                </a:solidFill>
              </a:rPr>
              <a:t>diglycidyl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ether</a:t>
            </a:r>
            <a:r>
              <a:rPr lang="de-DE" dirty="0">
                <a:solidFill>
                  <a:srgbClr val="FF0000"/>
                </a:solidFill>
              </a:rPr>
              <a:t> (F=2)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1D440E9-3786-43FB-84A9-FB612110D9D1}"/>
              </a:ext>
            </a:extLst>
          </p:cNvPr>
          <p:cNvSpPr txBox="1"/>
          <p:nvPr/>
        </p:nvSpPr>
        <p:spPr>
          <a:xfrm>
            <a:off x="3258378" y="4518197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Pyrogallol (F=3)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CCD0FC44-12E8-443A-B289-F0D7E913694B}"/>
              </a:ext>
            </a:extLst>
          </p:cNvPr>
          <p:cNvSpPr txBox="1"/>
          <p:nvPr/>
        </p:nvSpPr>
        <p:spPr>
          <a:xfrm>
            <a:off x="3410778" y="2503386"/>
            <a:ext cx="1665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DGEBA (F=2) 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063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life for an old technology: canted cosine theta magnets | CERN">
            <a:extLst>
              <a:ext uri="{FF2B5EF4-FFF2-40B4-BE49-F238E27FC236}">
                <a16:creationId xmlns:a16="http://schemas.microsoft.com/office/drawing/2014/main" id="{D40B870D-65B0-4C9C-B5F2-C5A4D931A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430" y="1845976"/>
            <a:ext cx="4257946" cy="177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2131"/>
          </a:xfrm>
        </p:spPr>
        <p:txBody>
          <a:bodyPr/>
          <a:lstStyle/>
          <a:p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electromagnets</a:t>
            </a:r>
            <a:endParaRPr lang="de-CH" dirty="0"/>
          </a:p>
        </p:txBody>
      </p:sp>
      <p:sp>
        <p:nvSpPr>
          <p:cNvPr id="28" name="Inhaltsplatzhalter 27">
            <a:extLst>
              <a:ext uri="{FF2B5EF4-FFF2-40B4-BE49-F238E27FC236}">
                <a16:creationId xmlns:a16="http://schemas.microsoft.com/office/drawing/2014/main" id="{B9F42420-C05A-4803-9BBC-D70CCE2B4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220382"/>
            <a:ext cx="4935497" cy="4687258"/>
          </a:xfrm>
        </p:spPr>
        <p:txBody>
          <a:bodyPr/>
          <a:lstStyle/>
          <a:p>
            <a:r>
              <a:rPr lang="de-DE" sz="2000" dirty="0" err="1"/>
              <a:t>Particles</a:t>
            </a:r>
            <a:r>
              <a:rPr lang="de-DE" sz="2000" dirty="0"/>
              <a:t> </a:t>
            </a:r>
            <a:r>
              <a:rPr lang="de-DE" sz="2000" dirty="0" err="1"/>
              <a:t>guided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dirty="0" err="1"/>
              <a:t>magnetic</a:t>
            </a:r>
            <a:r>
              <a:rPr lang="de-DE" sz="2000" dirty="0"/>
              <a:t> </a:t>
            </a:r>
            <a:r>
              <a:rPr lang="de-DE" sz="2000" dirty="0" err="1"/>
              <a:t>fields</a:t>
            </a:r>
            <a:r>
              <a:rPr lang="de-DE" sz="2000" dirty="0"/>
              <a:t> </a:t>
            </a:r>
          </a:p>
          <a:p>
            <a:pPr lvl="1"/>
            <a:r>
              <a:rPr lang="de-DE" sz="1600" dirty="0"/>
              <a:t>Electromagnets, Lorentz </a:t>
            </a:r>
            <a:r>
              <a:rPr lang="de-DE" sz="1600" dirty="0" err="1"/>
              <a:t>force</a:t>
            </a:r>
            <a:endParaRPr lang="de-CH" sz="1600" dirty="0"/>
          </a:p>
          <a:p>
            <a:pPr lvl="1"/>
            <a:r>
              <a:rPr lang="de-CH" sz="1600" dirty="0" err="1"/>
              <a:t>Operated</a:t>
            </a:r>
            <a:r>
              <a:rPr lang="de-CH" sz="1600" dirty="0"/>
              <a:t> in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superconducting</a:t>
            </a:r>
            <a:r>
              <a:rPr lang="de-CH" sz="1600" dirty="0"/>
              <a:t> </a:t>
            </a:r>
            <a:r>
              <a:rPr lang="de-CH" sz="1600" dirty="0" err="1"/>
              <a:t>state</a:t>
            </a:r>
            <a:r>
              <a:rPr lang="de-CH" sz="1600" dirty="0"/>
              <a:t> at </a:t>
            </a:r>
            <a:r>
              <a:rPr lang="de-CH" sz="1600" dirty="0" err="1"/>
              <a:t>very</a:t>
            </a:r>
            <a:r>
              <a:rPr lang="de-CH" sz="1600" dirty="0"/>
              <a:t> </a:t>
            </a:r>
            <a:r>
              <a:rPr lang="de-CH" sz="1600" dirty="0" err="1"/>
              <a:t>low</a:t>
            </a:r>
            <a:r>
              <a:rPr lang="de-CH" sz="1600" dirty="0"/>
              <a:t> </a:t>
            </a:r>
            <a:r>
              <a:rPr lang="de-CH" sz="1600" dirty="0" err="1"/>
              <a:t>temperatures</a:t>
            </a:r>
            <a:endParaRPr lang="de-CH" sz="1600" dirty="0"/>
          </a:p>
          <a:p>
            <a:pPr lvl="1"/>
            <a:r>
              <a:rPr lang="de-CH" sz="1600" dirty="0" err="1"/>
              <a:t>Superconductor</a:t>
            </a:r>
            <a:r>
              <a:rPr lang="de-CH" sz="1600" dirty="0"/>
              <a:t>: </a:t>
            </a:r>
            <a:r>
              <a:rPr lang="de-CH" sz="1600" dirty="0" err="1"/>
              <a:t>NbTi</a:t>
            </a:r>
            <a:r>
              <a:rPr lang="de-CH" sz="1600" dirty="0"/>
              <a:t> / Nb</a:t>
            </a:r>
            <a:r>
              <a:rPr lang="de-CH" sz="1600" baseline="-25000" dirty="0"/>
              <a:t>3</a:t>
            </a:r>
            <a:r>
              <a:rPr lang="de-CH" sz="1600" dirty="0"/>
              <a:t>Sn </a:t>
            </a:r>
          </a:p>
          <a:p>
            <a:pPr lvl="1"/>
            <a:endParaRPr lang="de-DE" dirty="0"/>
          </a:p>
          <a:p>
            <a:r>
              <a:rPr lang="de-DE" sz="2000" dirty="0"/>
              <a:t>CHART</a:t>
            </a:r>
            <a:r>
              <a:rPr lang="de-DE" dirty="0"/>
              <a:t> </a:t>
            </a:r>
          </a:p>
          <a:p>
            <a:pPr lvl="1"/>
            <a:r>
              <a:rPr lang="de-DE" sz="1600" dirty="0"/>
              <a:t>Swiss </a:t>
            </a:r>
            <a:r>
              <a:rPr lang="de-DE" sz="1600" dirty="0" err="1"/>
              <a:t>Accelerator</a:t>
            </a:r>
            <a:r>
              <a:rPr lang="de-DE" sz="1600" dirty="0"/>
              <a:t> Research and Technology</a:t>
            </a:r>
          </a:p>
          <a:p>
            <a:pPr lvl="1"/>
            <a:r>
              <a:rPr lang="de-DE" sz="1600" dirty="0" err="1"/>
              <a:t>Collaboration</a:t>
            </a:r>
            <a:r>
              <a:rPr lang="de-DE" sz="1600" dirty="0"/>
              <a:t> CERN,ETH, EPFL</a:t>
            </a:r>
          </a:p>
          <a:p>
            <a:pPr lvl="1"/>
            <a:r>
              <a:rPr lang="de-DE" sz="1600" dirty="0"/>
              <a:t>Future:</a:t>
            </a:r>
          </a:p>
          <a:p>
            <a:pPr lvl="2"/>
            <a:r>
              <a:rPr lang="de-DE" sz="1400" dirty="0"/>
              <a:t>FCC Collider </a:t>
            </a:r>
            <a:r>
              <a:rPr lang="de-DE" sz="1400" dirty="0" err="1"/>
              <a:t>from</a:t>
            </a:r>
            <a:r>
              <a:rPr lang="de-DE" sz="1400" dirty="0"/>
              <a:t> 2040, 100km </a:t>
            </a:r>
            <a:r>
              <a:rPr lang="de-DE" sz="1400" dirty="0" err="1"/>
              <a:t>circumference</a:t>
            </a:r>
            <a:r>
              <a:rPr lang="de-DE" sz="1400" dirty="0"/>
              <a:t> (LHC 27km)</a:t>
            </a:r>
          </a:p>
          <a:p>
            <a:pPr lvl="2"/>
            <a:r>
              <a:rPr lang="de-DE" sz="1400" dirty="0"/>
              <a:t>2061: </a:t>
            </a:r>
            <a:r>
              <a:rPr lang="de-DE" sz="1400" dirty="0" err="1"/>
              <a:t>Canted</a:t>
            </a:r>
            <a:r>
              <a:rPr lang="de-DE" sz="1400" dirty="0"/>
              <a:t> </a:t>
            </a:r>
            <a:r>
              <a:rPr lang="de-DE" sz="1400" dirty="0" err="1"/>
              <a:t>cosine</a:t>
            </a:r>
            <a:r>
              <a:rPr lang="de-DE" sz="1400" dirty="0"/>
              <a:t> </a:t>
            </a:r>
            <a:r>
              <a:rPr lang="de-DE" sz="1400" dirty="0" err="1"/>
              <a:t>theta</a:t>
            </a:r>
            <a:r>
              <a:rPr lang="de-DE" sz="1400" dirty="0"/>
              <a:t> Nb</a:t>
            </a:r>
            <a:r>
              <a:rPr lang="de-DE" sz="1400" baseline="-25000" dirty="0"/>
              <a:t>3</a:t>
            </a:r>
            <a:r>
              <a:rPr lang="de-DE" sz="1400" dirty="0"/>
              <a:t>Sn </a:t>
            </a:r>
            <a:r>
              <a:rPr lang="de-DE" sz="1400" dirty="0" err="1"/>
              <a:t>coils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accelerating</a:t>
            </a:r>
            <a:r>
              <a:rPr lang="de-DE" sz="1400" dirty="0"/>
              <a:t> </a:t>
            </a:r>
            <a:r>
              <a:rPr lang="de-DE" sz="1400" dirty="0" err="1"/>
              <a:t>protons</a:t>
            </a:r>
            <a:endParaRPr lang="de-DE" sz="1400" dirty="0"/>
          </a:p>
          <a:p>
            <a:pPr lvl="1"/>
            <a:endParaRPr lang="de-DE" dirty="0"/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0A2138A5-6726-4FD2-B1D6-EB3CD20D9DE6}"/>
              </a:ext>
            </a:extLst>
          </p:cNvPr>
          <p:cNvCxnSpPr>
            <a:cxnSpLocks/>
          </p:cNvCxnSpPr>
          <p:nvPr/>
        </p:nvCxnSpPr>
        <p:spPr>
          <a:xfrm flipV="1">
            <a:off x="8237595" y="1735893"/>
            <a:ext cx="0" cy="5649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Figure 3 from Test Results of CCT1—A 2.4 T Canted-Cosine-Theta Dipole  Magnet | Semantic Scholar">
            <a:extLst>
              <a:ext uri="{FF2B5EF4-FFF2-40B4-BE49-F238E27FC236}">
                <a16:creationId xmlns:a16="http://schemas.microsoft.com/office/drawing/2014/main" id="{1F11A8E8-37F7-4F9A-845E-31262C0F2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765" y="3729467"/>
            <a:ext cx="4129982" cy="22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8D261F75-3813-4C4B-BB0C-C5381B29D71B}"/>
              </a:ext>
            </a:extLst>
          </p:cNvPr>
          <p:cNvSpPr txBox="1"/>
          <p:nvPr/>
        </p:nvSpPr>
        <p:spPr>
          <a:xfrm>
            <a:off x="6434101" y="136974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resulting</a:t>
            </a:r>
            <a:r>
              <a:rPr lang="de-DE" dirty="0"/>
              <a:t> B-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direction</a:t>
            </a:r>
            <a:endParaRPr lang="de-CH" dirty="0"/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90B85954-972D-4DFE-9E7A-B06701CC5C03}"/>
              </a:ext>
            </a:extLst>
          </p:cNvPr>
          <p:cNvCxnSpPr>
            <a:cxnSpLocks/>
          </p:cNvCxnSpPr>
          <p:nvPr/>
        </p:nvCxnSpPr>
        <p:spPr>
          <a:xfrm>
            <a:off x="9687337" y="2971293"/>
            <a:ext cx="786410" cy="15527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203CEE3D-588B-4E0C-B5B9-A3AA5A951F12}"/>
              </a:ext>
            </a:extLst>
          </p:cNvPr>
          <p:cNvSpPr txBox="1"/>
          <p:nvPr/>
        </p:nvSpPr>
        <p:spPr>
          <a:xfrm>
            <a:off x="9992224" y="304893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trajectory</a:t>
            </a:r>
            <a:endParaRPr lang="de-CH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3C9DCE3-95B9-4689-B2B1-05CDAE8927A5}"/>
              </a:ext>
            </a:extLst>
          </p:cNvPr>
          <p:cNvSpPr txBox="1"/>
          <p:nvPr/>
        </p:nvSpPr>
        <p:spPr>
          <a:xfrm>
            <a:off x="5328670" y="19793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Intro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01881DD4-B10A-49EF-A8D2-411E4DC32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29274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28341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5018768" cy="2615498"/>
          </a:xfrm>
        </p:spPr>
        <p:txBody>
          <a:bodyPr/>
          <a:lstStyle/>
          <a:p>
            <a:r>
              <a:rPr lang="de-DE" dirty="0" err="1"/>
              <a:t>Idea</a:t>
            </a: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20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/>
              <a:t>High </a:t>
            </a:r>
            <a:r>
              <a:rPr lang="de-DE" dirty="0" err="1"/>
              <a:t>T</a:t>
            </a:r>
            <a:r>
              <a:rPr lang="de-DE" baseline="-25000" dirty="0" err="1"/>
              <a:t>g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</a:t>
            </a:r>
            <a:endParaRPr lang="de-CH" dirty="0"/>
          </a:p>
        </p:txBody>
      </p:sp>
      <p:sp>
        <p:nvSpPr>
          <p:cNvPr id="19" name="Gleichschenkliges Dreieck 18">
            <a:extLst>
              <a:ext uri="{FF2B5EF4-FFF2-40B4-BE49-F238E27FC236}">
                <a16:creationId xmlns:a16="http://schemas.microsoft.com/office/drawing/2014/main" id="{C827A0E8-80F2-4AAC-8349-962B49E3B737}"/>
              </a:ext>
            </a:extLst>
          </p:cNvPr>
          <p:cNvSpPr/>
          <p:nvPr/>
        </p:nvSpPr>
        <p:spPr>
          <a:xfrm rot="5400000">
            <a:off x="1837136" y="3179581"/>
            <a:ext cx="243613" cy="117795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170E131-B5E9-4859-ADCC-B13BBF476E50}"/>
              </a:ext>
            </a:extLst>
          </p:cNvPr>
          <p:cNvSpPr/>
          <p:nvPr/>
        </p:nvSpPr>
        <p:spPr>
          <a:xfrm>
            <a:off x="1447821" y="2323085"/>
            <a:ext cx="2137834" cy="10270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77574C6-FB87-4670-B649-6070D0BD0EF2}"/>
              </a:ext>
            </a:extLst>
          </p:cNvPr>
          <p:cNvSpPr/>
          <p:nvPr/>
        </p:nvSpPr>
        <p:spPr>
          <a:xfrm>
            <a:off x="1464754" y="2340759"/>
            <a:ext cx="2103967" cy="9917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A6D41D7A-C0D1-4B4E-A061-918634746A35}"/>
              </a:ext>
            </a:extLst>
          </p:cNvPr>
          <p:cNvSpPr/>
          <p:nvPr/>
        </p:nvSpPr>
        <p:spPr>
          <a:xfrm>
            <a:off x="1547736" y="2418117"/>
            <a:ext cx="396297" cy="41851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5B1A76B-545D-4766-B73C-B3EBAA5FFB3A}"/>
              </a:ext>
            </a:extLst>
          </p:cNvPr>
          <p:cNvSpPr/>
          <p:nvPr/>
        </p:nvSpPr>
        <p:spPr>
          <a:xfrm>
            <a:off x="2223002" y="2760344"/>
            <a:ext cx="396297" cy="41851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DC0E0EB-D779-42A4-A655-3AE5DC0446EE}"/>
              </a:ext>
            </a:extLst>
          </p:cNvPr>
          <p:cNvSpPr/>
          <p:nvPr/>
        </p:nvSpPr>
        <p:spPr>
          <a:xfrm>
            <a:off x="2862235" y="2460016"/>
            <a:ext cx="396297" cy="41851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FBC7C79F-732D-46AA-93A2-0357B8E3BA03}"/>
              </a:ext>
            </a:extLst>
          </p:cNvPr>
          <p:cNvSpPr/>
          <p:nvPr/>
        </p:nvSpPr>
        <p:spPr>
          <a:xfrm>
            <a:off x="1447821" y="3769110"/>
            <a:ext cx="2137834" cy="10270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259289AB-B853-417A-811E-B3F85A3086E6}"/>
              </a:ext>
            </a:extLst>
          </p:cNvPr>
          <p:cNvSpPr/>
          <p:nvPr/>
        </p:nvSpPr>
        <p:spPr>
          <a:xfrm>
            <a:off x="1464754" y="3786784"/>
            <a:ext cx="2103967" cy="9917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363E620-C797-443E-B0D9-A313676CFB85}"/>
              </a:ext>
            </a:extLst>
          </p:cNvPr>
          <p:cNvSpPr/>
          <p:nvPr/>
        </p:nvSpPr>
        <p:spPr>
          <a:xfrm>
            <a:off x="1517319" y="3824535"/>
            <a:ext cx="696593" cy="658197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819D20E8-8F17-4F99-8F51-C195E870B7FE}"/>
              </a:ext>
            </a:extLst>
          </p:cNvPr>
          <p:cNvSpPr/>
          <p:nvPr/>
        </p:nvSpPr>
        <p:spPr>
          <a:xfrm>
            <a:off x="2287200" y="4176850"/>
            <a:ext cx="625437" cy="555446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DB0064C9-EC20-4BF6-A752-5B196DD3CFCF}"/>
              </a:ext>
            </a:extLst>
          </p:cNvPr>
          <p:cNvSpPr/>
          <p:nvPr/>
        </p:nvSpPr>
        <p:spPr>
          <a:xfrm>
            <a:off x="2921021" y="3844701"/>
            <a:ext cx="608381" cy="724616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F434628A-3E73-4FBF-9AA4-A03FF9EEF0B0}"/>
              </a:ext>
            </a:extLst>
          </p:cNvPr>
          <p:cNvCxnSpPr/>
          <p:nvPr/>
        </p:nvCxnSpPr>
        <p:spPr>
          <a:xfrm>
            <a:off x="2489221" y="3423752"/>
            <a:ext cx="0" cy="30056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1408994A-E7E9-470B-B2AF-FCCCA56D756A}"/>
              </a:ext>
            </a:extLst>
          </p:cNvPr>
          <p:cNvSpPr txBox="1"/>
          <p:nvPr/>
        </p:nvSpPr>
        <p:spPr>
          <a:xfrm>
            <a:off x="2536823" y="3347115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Melting</a:t>
            </a:r>
            <a:r>
              <a:rPr lang="de-DE" dirty="0"/>
              <a:t> </a:t>
            </a:r>
            <a:endParaRPr lang="de-CH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1BF05B6-C032-4928-90B3-C5E0FB46CEBC}"/>
              </a:ext>
            </a:extLst>
          </p:cNvPr>
          <p:cNvSpPr txBox="1"/>
          <p:nvPr/>
        </p:nvSpPr>
        <p:spPr>
          <a:xfrm>
            <a:off x="3751936" y="2522531"/>
            <a:ext cx="101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UHMWPE</a:t>
            </a:r>
          </a:p>
          <a:p>
            <a:r>
              <a:rPr lang="de-CH" sz="1200" dirty="0" err="1"/>
              <a:t>Epoxy</a:t>
            </a:r>
            <a:endParaRPr lang="de-CH" sz="1200" dirty="0"/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D54621B-841B-4766-9817-F91A5EDBBF5B}"/>
              </a:ext>
            </a:extLst>
          </p:cNvPr>
          <p:cNvCxnSpPr>
            <a:cxnSpLocks/>
          </p:cNvCxnSpPr>
          <p:nvPr/>
        </p:nvCxnSpPr>
        <p:spPr>
          <a:xfrm flipH="1">
            <a:off x="3060384" y="2627374"/>
            <a:ext cx="691552" cy="41900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2F2D341A-85B8-4D64-94BF-39156FAE1421}"/>
              </a:ext>
            </a:extLst>
          </p:cNvPr>
          <p:cNvCxnSpPr>
            <a:cxnSpLocks/>
          </p:cNvCxnSpPr>
          <p:nvPr/>
        </p:nvCxnSpPr>
        <p:spPr>
          <a:xfrm flipH="1">
            <a:off x="3177863" y="2854798"/>
            <a:ext cx="633795" cy="20276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B2CCC457-6C0F-4DC0-8BDC-FC4142E7CB36}"/>
              </a:ext>
            </a:extLst>
          </p:cNvPr>
          <p:cNvSpPr/>
          <p:nvPr/>
        </p:nvSpPr>
        <p:spPr>
          <a:xfrm>
            <a:off x="3760799" y="3992908"/>
            <a:ext cx="1098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dirty="0" err="1"/>
              <a:t>Pre-stressed</a:t>
            </a:r>
            <a:r>
              <a:rPr lang="de-CH" sz="1200" dirty="0"/>
              <a:t> </a:t>
            </a:r>
          </a:p>
          <a:p>
            <a:r>
              <a:rPr lang="de-CH" sz="1200" dirty="0"/>
              <a:t>material</a:t>
            </a:r>
          </a:p>
        </p:txBody>
      </p:sp>
      <p:sp>
        <p:nvSpPr>
          <p:cNvPr id="39" name="Inhaltsplatzhalter 1">
            <a:extLst>
              <a:ext uri="{FF2B5EF4-FFF2-40B4-BE49-F238E27FC236}">
                <a16:creationId xmlns:a16="http://schemas.microsoft.com/office/drawing/2014/main" id="{86C96622-1B9B-4BB5-87DB-E46BBFFF1B43}"/>
              </a:ext>
            </a:extLst>
          </p:cNvPr>
          <p:cNvSpPr txBox="1">
            <a:spLocks/>
          </p:cNvSpPr>
          <p:nvPr/>
        </p:nvSpPr>
        <p:spPr>
          <a:xfrm>
            <a:off x="5720649" y="2144227"/>
            <a:ext cx="5018768" cy="2615498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Materials</a:t>
            </a:r>
          </a:p>
          <a:p>
            <a:pPr lvl="1"/>
            <a:r>
              <a:rPr lang="de-DE" dirty="0"/>
              <a:t>UHMWPE </a:t>
            </a:r>
            <a:r>
              <a:rPr lang="de-DE" dirty="0" err="1"/>
              <a:t>particles</a:t>
            </a:r>
            <a:r>
              <a:rPr lang="de-DE" dirty="0"/>
              <a:t>:</a:t>
            </a:r>
          </a:p>
          <a:p>
            <a:pPr lvl="2"/>
            <a:r>
              <a:rPr lang="de-DE" sz="1400" dirty="0"/>
              <a:t>Mitsui </a:t>
            </a:r>
            <a:r>
              <a:rPr lang="de-DE" sz="1400" dirty="0" err="1"/>
              <a:t>Mipelon</a:t>
            </a:r>
            <a:r>
              <a:rPr lang="de-DE" sz="1400" dirty="0"/>
              <a:t> PM-200</a:t>
            </a:r>
          </a:p>
          <a:p>
            <a:pPr lvl="2"/>
            <a:r>
              <a:rPr lang="de-DE" sz="1400" dirty="0" err="1"/>
              <a:t>Particle</a:t>
            </a:r>
            <a:r>
              <a:rPr lang="de-DE" sz="1400" dirty="0"/>
              <a:t> </a:t>
            </a:r>
            <a:r>
              <a:rPr lang="de-DE" sz="1400" dirty="0" err="1"/>
              <a:t>size</a:t>
            </a:r>
            <a:r>
              <a:rPr lang="de-DE" sz="1400" dirty="0"/>
              <a:t> ~10 </a:t>
            </a:r>
            <a:r>
              <a:rPr lang="de-DE" sz="1400" dirty="0" err="1"/>
              <a:t>microns</a:t>
            </a:r>
            <a:endParaRPr lang="de-DE" sz="1400" dirty="0"/>
          </a:p>
          <a:p>
            <a:pPr lvl="2"/>
            <a:r>
              <a:rPr lang="de-DE" sz="1400" dirty="0" err="1"/>
              <a:t>Melting</a:t>
            </a:r>
            <a:r>
              <a:rPr lang="de-DE" sz="1400" dirty="0"/>
              <a:t> </a:t>
            </a:r>
            <a:r>
              <a:rPr lang="de-DE" sz="1400" dirty="0" err="1"/>
              <a:t>point</a:t>
            </a:r>
            <a:r>
              <a:rPr lang="de-DE" sz="1400" dirty="0"/>
              <a:t>: 140°C</a:t>
            </a:r>
          </a:p>
          <a:p>
            <a:pPr lvl="2"/>
            <a:endParaRPr lang="de-DE" sz="1400" dirty="0"/>
          </a:p>
          <a:p>
            <a:pPr lvl="1"/>
            <a:r>
              <a:rPr lang="de-DE" sz="1600" dirty="0"/>
              <a:t>High </a:t>
            </a:r>
            <a:r>
              <a:rPr lang="de-DE" sz="1600" dirty="0" err="1"/>
              <a:t>Tg</a:t>
            </a:r>
            <a:r>
              <a:rPr lang="de-DE" sz="1600" dirty="0"/>
              <a:t> </a:t>
            </a:r>
            <a:r>
              <a:rPr lang="de-DE" sz="1600" dirty="0" err="1"/>
              <a:t>epoxy</a:t>
            </a:r>
            <a:endParaRPr lang="de-DE" sz="1600" dirty="0"/>
          </a:p>
          <a:p>
            <a:pPr lvl="2"/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synthesized</a:t>
            </a:r>
            <a:r>
              <a:rPr lang="de-DE" sz="1400" dirty="0"/>
              <a:t> </a:t>
            </a: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095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5018768" cy="2615498"/>
          </a:xfrm>
        </p:spPr>
        <p:txBody>
          <a:bodyPr/>
          <a:lstStyle/>
          <a:p>
            <a:r>
              <a:rPr lang="de-DE" dirty="0"/>
              <a:t>DSC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UHMWPE </a:t>
            </a:r>
            <a:r>
              <a:rPr lang="de-DE" dirty="0" err="1"/>
              <a:t>powder</a:t>
            </a: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21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/>
              <a:t>High </a:t>
            </a:r>
            <a:r>
              <a:rPr lang="de-DE" dirty="0" err="1"/>
              <a:t>T</a:t>
            </a:r>
            <a:r>
              <a:rPr lang="de-DE" baseline="-25000" dirty="0" err="1"/>
              <a:t>g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</a:t>
            </a:r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C8C6A21-781F-4F84-A3BC-F1EE213752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350" t="24458" r="20436" b="28784"/>
          <a:stretch/>
        </p:blipFill>
        <p:spPr>
          <a:xfrm>
            <a:off x="764430" y="1963961"/>
            <a:ext cx="6512985" cy="4057895"/>
          </a:xfrm>
          <a:prstGeom prst="rect">
            <a:avLst/>
          </a:prstGeom>
        </p:spPr>
      </p:pic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6640AEDA-B7FF-4CA0-813B-1A0E50E219BB}"/>
              </a:ext>
            </a:extLst>
          </p:cNvPr>
          <p:cNvCxnSpPr>
            <a:cxnSpLocks/>
          </p:cNvCxnSpPr>
          <p:nvPr/>
        </p:nvCxnSpPr>
        <p:spPr>
          <a:xfrm flipV="1">
            <a:off x="764430" y="2306706"/>
            <a:ext cx="0" cy="189913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FEF41A77-FA2C-48D8-ADE1-0A11BE9FA3F9}"/>
              </a:ext>
            </a:extLst>
          </p:cNvPr>
          <p:cNvCxnSpPr>
            <a:cxnSpLocks/>
          </p:cNvCxnSpPr>
          <p:nvPr/>
        </p:nvCxnSpPr>
        <p:spPr>
          <a:xfrm>
            <a:off x="764430" y="4205845"/>
            <a:ext cx="671154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1C7C2F8B-44A7-46A5-9331-8EE477349F1E}"/>
              </a:ext>
            </a:extLst>
          </p:cNvPr>
          <p:cNvSpPr txBox="1"/>
          <p:nvPr/>
        </p:nvSpPr>
        <p:spPr>
          <a:xfrm>
            <a:off x="7475974" y="402117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</a:t>
            </a:r>
            <a:endParaRPr lang="de-CH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DBDC3B0-AEE0-4186-9204-0D0C767F8030}"/>
              </a:ext>
            </a:extLst>
          </p:cNvPr>
          <p:cNvSpPr txBox="1"/>
          <p:nvPr/>
        </p:nvSpPr>
        <p:spPr>
          <a:xfrm>
            <a:off x="627099" y="1907355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Q (</a:t>
            </a:r>
            <a:r>
              <a:rPr lang="de-DE" dirty="0" err="1"/>
              <a:t>endo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)</a:t>
            </a:r>
            <a:endParaRPr lang="de-CH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354776C-6FD7-433E-9968-32628199C7BA}"/>
              </a:ext>
            </a:extLst>
          </p:cNvPr>
          <p:cNvSpPr txBox="1"/>
          <p:nvPr/>
        </p:nvSpPr>
        <p:spPr>
          <a:xfrm>
            <a:off x="2479641" y="4823160"/>
            <a:ext cx="53270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Crystallinity</a:t>
            </a:r>
            <a:r>
              <a:rPr lang="de-DE" dirty="0"/>
              <a:t>: Drops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69%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47%</a:t>
            </a:r>
            <a:r>
              <a:rPr lang="de-DE" dirty="0"/>
              <a:t> upon </a:t>
            </a:r>
            <a:r>
              <a:rPr lang="de-DE" dirty="0" err="1"/>
              <a:t>melting</a:t>
            </a:r>
            <a:endParaRPr lang="de-DE" dirty="0"/>
          </a:p>
          <a:p>
            <a:r>
              <a:rPr lang="de-DE" dirty="0"/>
              <a:t>(Heat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melting</a:t>
            </a:r>
            <a:r>
              <a:rPr lang="de-DE" dirty="0"/>
              <a:t>: 186 J/g)</a:t>
            </a:r>
          </a:p>
          <a:p>
            <a:r>
              <a:rPr lang="de-DE" dirty="0">
                <a:solidFill>
                  <a:srgbClr val="00B050"/>
                </a:solidFill>
              </a:rPr>
              <a:t>∆c = 0.22</a:t>
            </a:r>
          </a:p>
          <a:p>
            <a:endParaRPr lang="de-DE" dirty="0"/>
          </a:p>
          <a:p>
            <a:endParaRPr lang="de-CH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C6F7D90-401E-4704-A202-309FD60F9707}"/>
              </a:ext>
            </a:extLst>
          </p:cNvPr>
          <p:cNvSpPr txBox="1"/>
          <p:nvPr/>
        </p:nvSpPr>
        <p:spPr>
          <a:xfrm>
            <a:off x="8058778" y="1668026"/>
            <a:ext cx="350136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Calculations</a:t>
            </a:r>
            <a:endParaRPr lang="de-DE" dirty="0"/>
          </a:p>
          <a:p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/>
              <a:t>p</a:t>
            </a:r>
            <a:r>
              <a:rPr lang="de-DE" baseline="-25000" dirty="0" err="1"/>
              <a:t>c</a:t>
            </a:r>
            <a:r>
              <a:rPr lang="de-DE" dirty="0"/>
              <a:t> = 1.004 g/cm3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p</a:t>
            </a:r>
            <a:r>
              <a:rPr lang="de-DE" baseline="-25000" dirty="0" err="1"/>
              <a:t>a</a:t>
            </a:r>
            <a:r>
              <a:rPr lang="de-DE" dirty="0"/>
              <a:t> = 0.853 g/cm3</a:t>
            </a:r>
          </a:p>
          <a:p>
            <a:pPr marL="285750" indent="-285750">
              <a:buFontTx/>
              <a:buChar char="-"/>
            </a:pPr>
            <a:r>
              <a:rPr lang="de-DE" dirty="0">
                <a:solidFill>
                  <a:srgbClr val="00B050"/>
                </a:solidFill>
              </a:rPr>
              <a:t>∆c = 0.22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1.28%</a:t>
            </a:r>
            <a:r>
              <a:rPr lang="de-DE" dirty="0">
                <a:sym typeface="Wingdings" panose="05000000000000000000" pitchFamily="2" charset="2"/>
              </a:rPr>
              <a:t> linear </a:t>
            </a:r>
            <a:r>
              <a:rPr lang="de-DE" dirty="0" err="1">
                <a:sym typeface="Wingdings" panose="05000000000000000000" pitchFamily="2" charset="2"/>
              </a:rPr>
              <a:t>expansion</a:t>
            </a:r>
            <a:r>
              <a:rPr lang="de-DE" dirty="0">
                <a:sym typeface="Wingdings" panose="05000000000000000000" pitchFamily="2" charset="2"/>
              </a:rPr>
              <a:t> (</a:t>
            </a:r>
            <a:r>
              <a:rPr lang="de-DE" dirty="0" err="1">
                <a:sym typeface="Wingdings" panose="05000000000000000000" pitchFamily="2" charset="2"/>
              </a:rPr>
              <a:t>melting</a:t>
            </a:r>
            <a:r>
              <a:rPr lang="de-DE" dirty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el-GR" dirty="0">
                <a:sym typeface="Wingdings" panose="05000000000000000000" pitchFamily="2" charset="2"/>
              </a:rPr>
              <a:t>α</a:t>
            </a:r>
            <a:r>
              <a:rPr lang="de-DE" baseline="-25000" dirty="0">
                <a:sym typeface="Wingdings" panose="05000000000000000000" pitchFamily="2" charset="2"/>
              </a:rPr>
              <a:t>PE</a:t>
            </a:r>
            <a:r>
              <a:rPr lang="de-DE" dirty="0">
                <a:sym typeface="Wingdings" panose="05000000000000000000" pitchFamily="2" charset="2"/>
              </a:rPr>
              <a:t> = 108*10</a:t>
            </a:r>
            <a:r>
              <a:rPr lang="de-DE" baseline="30000" dirty="0">
                <a:sym typeface="Wingdings" panose="05000000000000000000" pitchFamily="2" charset="2"/>
              </a:rPr>
              <a:t>-6</a:t>
            </a:r>
            <a:r>
              <a:rPr lang="de-DE" dirty="0">
                <a:sym typeface="Wingdings" panose="05000000000000000000" pitchFamily="2" charset="2"/>
              </a:rPr>
              <a:t> K</a:t>
            </a:r>
            <a:r>
              <a:rPr lang="de-DE" baseline="30000" dirty="0">
                <a:sym typeface="Wingdings" panose="05000000000000000000" pitchFamily="2" charset="2"/>
              </a:rPr>
              <a:t>-1</a:t>
            </a:r>
          </a:p>
          <a:p>
            <a:pPr marL="285750" indent="-2857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∆T = 200K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 2.16% </a:t>
            </a:r>
            <a:r>
              <a:rPr lang="de-DE" dirty="0">
                <a:sym typeface="Wingdings" panose="05000000000000000000" pitchFamily="2" charset="2"/>
              </a:rPr>
              <a:t>linear thermal </a:t>
            </a:r>
            <a:r>
              <a:rPr lang="de-DE" dirty="0" err="1">
                <a:sym typeface="Wingdings" panose="05000000000000000000" pitchFamily="2" charset="2"/>
              </a:rPr>
              <a:t>expansion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over</a:t>
            </a:r>
            <a:r>
              <a:rPr lang="de-DE" dirty="0">
                <a:sym typeface="Wingdings" panose="05000000000000000000" pitchFamily="2" charset="2"/>
              </a:rPr>
              <a:t> 200K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endParaRPr lang="de-DE" dirty="0"/>
          </a:p>
          <a:p>
            <a:endParaRPr lang="de-CH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4469D95-135D-4E5C-ABF0-D59B3FB97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429" y="3256275"/>
            <a:ext cx="27527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90D6DC1B-C457-470D-8B31-0A2B076059F7}"/>
              </a:ext>
            </a:extLst>
          </p:cNvPr>
          <p:cNvSpPr txBox="1"/>
          <p:nvPr/>
        </p:nvSpPr>
        <p:spPr>
          <a:xfrm>
            <a:off x="6542240" y="969865"/>
            <a:ext cx="4391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Shrinkage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: About 1% </a:t>
            </a:r>
            <a:r>
              <a:rPr lang="de-DE" dirty="0" err="1"/>
              <a:t>over</a:t>
            </a:r>
            <a:r>
              <a:rPr lang="de-DE" dirty="0"/>
              <a:t> 200K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13426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377411"/>
            <a:ext cx="5164441" cy="2265789"/>
          </a:xfrm>
        </p:spPr>
        <p:txBody>
          <a:bodyPr/>
          <a:lstStyle/>
          <a:p>
            <a:r>
              <a:rPr lang="de-DE" sz="2000" dirty="0" err="1"/>
              <a:t>Composition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reference</a:t>
            </a:r>
            <a:r>
              <a:rPr lang="de-DE" sz="2000" dirty="0"/>
              <a:t> </a:t>
            </a:r>
            <a:r>
              <a:rPr lang="de-DE" sz="2000" dirty="0" err="1"/>
              <a:t>paper</a:t>
            </a:r>
            <a:endParaRPr lang="de-DE" sz="2000" dirty="0"/>
          </a:p>
          <a:p>
            <a:pPr lvl="1"/>
            <a:r>
              <a:rPr lang="de-DE" sz="1600" dirty="0"/>
              <a:t>DGEBA	100 </a:t>
            </a:r>
            <a:r>
              <a:rPr lang="de-DE" sz="1600" dirty="0" err="1"/>
              <a:t>pHr</a:t>
            </a:r>
            <a:endParaRPr lang="de-DE" sz="1600" dirty="0"/>
          </a:p>
          <a:p>
            <a:pPr lvl="1"/>
            <a:r>
              <a:rPr lang="de-DE" sz="1600" dirty="0"/>
              <a:t>TGAP	20 </a:t>
            </a:r>
            <a:r>
              <a:rPr lang="de-DE" sz="1600" dirty="0" err="1"/>
              <a:t>pHr</a:t>
            </a:r>
            <a:endParaRPr lang="de-DE" sz="1600" dirty="0"/>
          </a:p>
          <a:p>
            <a:pPr lvl="1"/>
            <a:r>
              <a:rPr lang="de-DE" sz="1600" dirty="0"/>
              <a:t>DETDA	34 </a:t>
            </a:r>
            <a:r>
              <a:rPr lang="de-DE" sz="1600" dirty="0" err="1"/>
              <a:t>pHr</a:t>
            </a:r>
            <a:endParaRPr lang="de-DE" sz="1600" dirty="0"/>
          </a:p>
          <a:p>
            <a:pPr lvl="1"/>
            <a:endParaRPr lang="de-DE" sz="1600" dirty="0"/>
          </a:p>
          <a:p>
            <a:pPr lvl="1"/>
            <a:r>
              <a:rPr lang="de-DE" sz="1600" dirty="0" err="1"/>
              <a:t>Miscible</a:t>
            </a:r>
            <a:r>
              <a:rPr lang="de-DE" sz="1600" dirty="0"/>
              <a:t> at 40°C, </a:t>
            </a:r>
            <a:r>
              <a:rPr lang="de-DE" sz="1600" dirty="0" err="1"/>
              <a:t>curing</a:t>
            </a:r>
            <a:r>
              <a:rPr lang="de-DE" sz="1600" dirty="0"/>
              <a:t> </a:t>
            </a:r>
            <a:r>
              <a:rPr lang="de-DE" sz="1600" dirty="0" err="1"/>
              <a:t>cycle</a:t>
            </a:r>
            <a:r>
              <a:rPr lang="de-DE" sz="1600" dirty="0"/>
              <a:t>: 100°C 60 min, 150°C 90 min., 177°C 120 min.</a:t>
            </a:r>
          </a:p>
          <a:p>
            <a:pPr lvl="1"/>
            <a:r>
              <a:rPr lang="de-DE" sz="1600" dirty="0" err="1"/>
              <a:t>Tg</a:t>
            </a:r>
            <a:r>
              <a:rPr lang="de-DE" sz="1600" dirty="0"/>
              <a:t>: 200°C </a:t>
            </a: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22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/>
              <a:t>High </a:t>
            </a:r>
            <a:r>
              <a:rPr lang="de-DE" dirty="0" err="1"/>
              <a:t>T</a:t>
            </a:r>
            <a:r>
              <a:rPr lang="de-DE" baseline="-25000" dirty="0" err="1"/>
              <a:t>g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</a:t>
            </a:r>
            <a:endParaRPr lang="de-CH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D6ACEDB-4195-4407-8609-A46A022AE456}"/>
              </a:ext>
            </a:extLst>
          </p:cNvPr>
          <p:cNvSpPr txBox="1"/>
          <p:nvPr/>
        </p:nvSpPr>
        <p:spPr>
          <a:xfrm>
            <a:off x="3419316" y="6305653"/>
            <a:ext cx="4717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References</a:t>
            </a:r>
          </a:p>
          <a:p>
            <a:pPr algn="ctr"/>
            <a:r>
              <a:rPr lang="de-DE" sz="1200" dirty="0"/>
              <a:t>Jin-Woo et al., J. </a:t>
            </a:r>
            <a:r>
              <a:rPr lang="de-DE" sz="1200" dirty="0" err="1"/>
              <a:t>Appl</a:t>
            </a:r>
            <a:r>
              <a:rPr lang="de-DE" sz="1200" dirty="0"/>
              <a:t>. </a:t>
            </a:r>
            <a:r>
              <a:rPr lang="de-DE" sz="1200" dirty="0" err="1"/>
              <a:t>Polym</a:t>
            </a:r>
            <a:r>
              <a:rPr lang="de-DE" sz="1200" dirty="0"/>
              <a:t>. </a:t>
            </a:r>
            <a:r>
              <a:rPr lang="de-DE" sz="1200" dirty="0" err="1"/>
              <a:t>Sci</a:t>
            </a:r>
            <a:r>
              <a:rPr lang="de-DE" sz="1200" dirty="0"/>
              <a:t>., 2012, DOI: 10.1002/app.38040</a:t>
            </a:r>
            <a:endParaRPr lang="de-CH" sz="1200" dirty="0"/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E370AD5A-D84F-406F-BC5D-E2BEB8511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317" y="1813779"/>
            <a:ext cx="2360484" cy="85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43117FA-A9D1-4DFF-9598-B461A740377E}"/>
              </a:ext>
            </a:extLst>
          </p:cNvPr>
          <p:cNvGrpSpPr/>
          <p:nvPr/>
        </p:nvGrpSpPr>
        <p:grpSpPr>
          <a:xfrm>
            <a:off x="6461782" y="1532579"/>
            <a:ext cx="1343019" cy="1222024"/>
            <a:chOff x="2278582" y="3431330"/>
            <a:chExt cx="3083778" cy="2805956"/>
          </a:xfrm>
        </p:grpSpPr>
        <p:pic>
          <p:nvPicPr>
            <p:cNvPr id="40" name="Grafik 39">
              <a:extLst>
                <a:ext uri="{FF2B5EF4-FFF2-40B4-BE49-F238E27FC236}">
                  <a16:creationId xmlns:a16="http://schemas.microsoft.com/office/drawing/2014/main" id="{B00E8A54-1C2A-4C8D-B7B7-101A2755E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77074" y="3546388"/>
              <a:ext cx="2531718" cy="2690898"/>
            </a:xfrm>
            <a:prstGeom prst="rect">
              <a:avLst/>
            </a:prstGeom>
          </p:spPr>
        </p:pic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596B6604-C446-475B-B848-C2C364A598AC}"/>
                </a:ext>
              </a:extLst>
            </p:cNvPr>
            <p:cNvSpPr/>
            <p:nvPr/>
          </p:nvSpPr>
          <p:spPr>
            <a:xfrm>
              <a:off x="2278582" y="3546388"/>
              <a:ext cx="742410" cy="389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EC8506E1-6CF9-4FA7-AD9D-5724AFB9382B}"/>
                </a:ext>
              </a:extLst>
            </p:cNvPr>
            <p:cNvSpPr/>
            <p:nvPr/>
          </p:nvSpPr>
          <p:spPr>
            <a:xfrm>
              <a:off x="4619950" y="3431330"/>
              <a:ext cx="742410" cy="389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pic>
        <p:nvPicPr>
          <p:cNvPr id="43" name="Picture 2" descr="DETDA (E100) Curing Agent for Spray Polyurea Coating">
            <a:extLst>
              <a:ext uri="{FF2B5EF4-FFF2-40B4-BE49-F238E27FC236}">
                <a16:creationId xmlns:a16="http://schemas.microsoft.com/office/drawing/2014/main" id="{716BB757-D568-484B-ADEB-1673C94A1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935" y="1532579"/>
            <a:ext cx="1463378" cy="129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Inhaltsplatzhalter 1">
            <a:extLst>
              <a:ext uri="{FF2B5EF4-FFF2-40B4-BE49-F238E27FC236}">
                <a16:creationId xmlns:a16="http://schemas.microsoft.com/office/drawing/2014/main" id="{5284F695-A188-4EFC-A8C3-EE434C1C0D0A}"/>
              </a:ext>
            </a:extLst>
          </p:cNvPr>
          <p:cNvSpPr txBox="1">
            <a:spLocks/>
          </p:cNvSpPr>
          <p:nvPr/>
        </p:nvSpPr>
        <p:spPr>
          <a:xfrm>
            <a:off x="431631" y="4042937"/>
            <a:ext cx="11253969" cy="2265789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Materials I </a:t>
            </a:r>
            <a:r>
              <a:rPr lang="de-DE" sz="2000" dirty="0" err="1"/>
              <a:t>have</a:t>
            </a:r>
            <a:r>
              <a:rPr lang="de-DE" sz="2000" dirty="0"/>
              <a:t> in </a:t>
            </a:r>
            <a:r>
              <a:rPr lang="de-DE" sz="2000" dirty="0" err="1"/>
              <a:t>the</a:t>
            </a:r>
            <a:r>
              <a:rPr lang="de-DE" sz="2000" dirty="0"/>
              <a:t> lab</a:t>
            </a:r>
          </a:p>
          <a:p>
            <a:pPr lvl="1"/>
            <a:r>
              <a:rPr lang="de-DE" sz="1600" dirty="0"/>
              <a:t>DGEBA</a:t>
            </a:r>
          </a:p>
          <a:p>
            <a:pPr lvl="1"/>
            <a:r>
              <a:rPr lang="de-DE" sz="1600" dirty="0"/>
              <a:t>TGAP</a:t>
            </a:r>
          </a:p>
          <a:p>
            <a:pPr lvl="1"/>
            <a:r>
              <a:rPr lang="de-DE" sz="1600" dirty="0"/>
              <a:t>m-</a:t>
            </a:r>
            <a:r>
              <a:rPr lang="de-DE" sz="1600" dirty="0" err="1"/>
              <a:t>phenylenediamine</a:t>
            </a:r>
            <a:endParaRPr lang="de-DE" sz="1600" dirty="0"/>
          </a:p>
          <a:p>
            <a:pPr marL="0" indent="0">
              <a:buNone/>
            </a:pPr>
            <a:endParaRPr lang="de-DE" sz="2000" dirty="0"/>
          </a:p>
          <a:p>
            <a:pPr lvl="1"/>
            <a:endParaRPr lang="de-DE" sz="1600" dirty="0"/>
          </a:p>
          <a:p>
            <a:pPr marL="0" indent="0">
              <a:buNone/>
            </a:pPr>
            <a:r>
              <a:rPr lang="de-DE" sz="2000" dirty="0"/>
              <a:t> </a:t>
            </a: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48EBFE6C-D95A-488B-8C0C-5AF175339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389" y="4563541"/>
            <a:ext cx="2360484" cy="85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1BFA7130-0255-48C9-BEF7-22D31192350A}"/>
              </a:ext>
            </a:extLst>
          </p:cNvPr>
          <p:cNvGrpSpPr/>
          <p:nvPr/>
        </p:nvGrpSpPr>
        <p:grpSpPr>
          <a:xfrm>
            <a:off x="6290854" y="4282341"/>
            <a:ext cx="1343019" cy="1222024"/>
            <a:chOff x="2278582" y="3431330"/>
            <a:chExt cx="3083778" cy="2805956"/>
          </a:xfrm>
        </p:grpSpPr>
        <p:pic>
          <p:nvPicPr>
            <p:cNvPr id="47" name="Grafik 46">
              <a:extLst>
                <a:ext uri="{FF2B5EF4-FFF2-40B4-BE49-F238E27FC236}">
                  <a16:creationId xmlns:a16="http://schemas.microsoft.com/office/drawing/2014/main" id="{7934EC2A-547C-4BE5-9DCE-FA01E5C73E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77074" y="3546388"/>
              <a:ext cx="2531718" cy="2690898"/>
            </a:xfrm>
            <a:prstGeom prst="rect">
              <a:avLst/>
            </a:prstGeom>
          </p:spPr>
        </p:pic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0D0D5D65-F086-45AD-A494-5E8AAEB87460}"/>
                </a:ext>
              </a:extLst>
            </p:cNvPr>
            <p:cNvSpPr/>
            <p:nvPr/>
          </p:nvSpPr>
          <p:spPr>
            <a:xfrm>
              <a:off x="2278582" y="3546388"/>
              <a:ext cx="742410" cy="389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BA923E1F-B99B-455E-BC86-89FD06C57CCE}"/>
                </a:ext>
              </a:extLst>
            </p:cNvPr>
            <p:cNvSpPr/>
            <p:nvPr/>
          </p:nvSpPr>
          <p:spPr>
            <a:xfrm>
              <a:off x="4619950" y="3431330"/>
              <a:ext cx="742410" cy="389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AC12E97C-07A0-4513-8A91-EB4E0D73F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890" y="4628022"/>
            <a:ext cx="1011467" cy="43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Inhaltsplatzhalter 1">
            <a:extLst>
              <a:ext uri="{FF2B5EF4-FFF2-40B4-BE49-F238E27FC236}">
                <a16:creationId xmlns:a16="http://schemas.microsoft.com/office/drawing/2014/main" id="{C8548C8B-C847-4EAE-B676-D694CE7E0118}"/>
              </a:ext>
            </a:extLst>
          </p:cNvPr>
          <p:cNvSpPr txBox="1">
            <a:spLocks/>
          </p:cNvSpPr>
          <p:nvPr/>
        </p:nvSpPr>
        <p:spPr>
          <a:xfrm>
            <a:off x="8261117" y="5325421"/>
            <a:ext cx="5164441" cy="2265789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/>
              <a:t>Melts at 64-66°C</a:t>
            </a: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820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377410"/>
            <a:ext cx="10864553" cy="4210046"/>
          </a:xfrm>
        </p:spPr>
        <p:txBody>
          <a:bodyPr/>
          <a:lstStyle/>
          <a:p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findings</a:t>
            </a:r>
            <a:endParaRPr lang="de-DE" dirty="0"/>
          </a:p>
          <a:p>
            <a:pPr lvl="1"/>
            <a:r>
              <a:rPr lang="de-DE" dirty="0"/>
              <a:t>The </a:t>
            </a:r>
            <a:r>
              <a:rPr lang="de-DE" b="1" dirty="0" err="1">
                <a:solidFill>
                  <a:srgbClr val="0070C0"/>
                </a:solidFill>
              </a:rPr>
              <a:t>toughness</a:t>
            </a:r>
            <a:r>
              <a:rPr lang="de-DE" dirty="0"/>
              <a:t> </a:t>
            </a:r>
            <a:r>
              <a:rPr lang="de-DE" dirty="0" err="1"/>
              <a:t>increases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</a:t>
            </a:r>
            <a:r>
              <a:rPr lang="de-DE" b="1" dirty="0" err="1">
                <a:solidFill>
                  <a:srgbClr val="0070C0"/>
                </a:solidFill>
              </a:rPr>
              <a:t>topological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distance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between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crosslinks</a:t>
            </a:r>
            <a:r>
              <a:rPr lang="de-DE" b="1" dirty="0">
                <a:solidFill>
                  <a:srgbClr val="0070C0"/>
                </a:solidFill>
              </a:rPr>
              <a:t> </a:t>
            </a: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r>
              <a:rPr lang="de-DE" dirty="0"/>
              <a:t>Approach: </a:t>
            </a:r>
            <a:r>
              <a:rPr lang="de-DE" dirty="0" err="1"/>
              <a:t>Reactive</a:t>
            </a:r>
            <a:r>
              <a:rPr lang="de-DE" dirty="0"/>
              <a:t> </a:t>
            </a:r>
            <a:r>
              <a:rPr lang="de-DE" dirty="0" err="1"/>
              <a:t>diluents</a:t>
            </a:r>
            <a:r>
              <a:rPr lang="de-DE" dirty="0"/>
              <a:t>, RESD, </a:t>
            </a:r>
            <a:r>
              <a:rPr lang="de-DE" dirty="0" err="1"/>
              <a:t>long-chain</a:t>
            </a:r>
            <a:r>
              <a:rPr lang="de-DE" dirty="0"/>
              <a:t> </a:t>
            </a:r>
            <a:r>
              <a:rPr lang="de-DE" dirty="0" err="1"/>
              <a:t>monomers</a:t>
            </a:r>
            <a:r>
              <a:rPr lang="de-DE" dirty="0"/>
              <a:t>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Jeffamine</a:t>
            </a:r>
            <a:r>
              <a:rPr lang="de-DE" dirty="0"/>
              <a:t> 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23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/>
              <a:t>High </a:t>
            </a:r>
            <a:r>
              <a:rPr lang="de-DE" dirty="0" err="1"/>
              <a:t>KIc</a:t>
            </a:r>
            <a:r>
              <a:rPr lang="de-DE" dirty="0"/>
              <a:t> </a:t>
            </a:r>
            <a:r>
              <a:rPr lang="de-DE" dirty="0" err="1"/>
              <a:t>epoxy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3" name="Grafik 12" descr="Ein Bild, das Nachthimmel enthält.&#10;&#10;Automatisch generierte Beschreibung">
            <a:extLst>
              <a:ext uri="{FF2B5EF4-FFF2-40B4-BE49-F238E27FC236}">
                <a16:creationId xmlns:a16="http://schemas.microsoft.com/office/drawing/2014/main" id="{BF2A6018-FFD3-4974-A45E-38036D74B1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014" y="2423882"/>
            <a:ext cx="2095792" cy="1562318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DC3B8EE4-DBD6-4985-9233-66749A882770}"/>
              </a:ext>
            </a:extLst>
          </p:cNvPr>
          <p:cNvCxnSpPr>
            <a:cxnSpLocks/>
          </p:cNvCxnSpPr>
          <p:nvPr/>
        </p:nvCxnSpPr>
        <p:spPr>
          <a:xfrm>
            <a:off x="2591295" y="3045451"/>
            <a:ext cx="540094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B0B6935A-14FB-40B3-88D3-22489E883F6E}"/>
              </a:ext>
            </a:extLst>
          </p:cNvPr>
          <p:cNvCxnSpPr>
            <a:cxnSpLocks/>
          </p:cNvCxnSpPr>
          <p:nvPr/>
        </p:nvCxnSpPr>
        <p:spPr>
          <a:xfrm>
            <a:off x="2588667" y="3229480"/>
            <a:ext cx="540094" cy="0"/>
          </a:xfrm>
          <a:prstGeom prst="straightConnector1">
            <a:avLst/>
          </a:prstGeom>
          <a:ln w="19050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BFDD0D96-22FE-4F8E-B5EB-24D878E401A4}"/>
              </a:ext>
            </a:extLst>
          </p:cNvPr>
          <p:cNvSpPr txBox="1"/>
          <p:nvPr/>
        </p:nvSpPr>
        <p:spPr>
          <a:xfrm>
            <a:off x="4010734" y="2657734"/>
            <a:ext cx="2262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Euclidean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distance</a:t>
            </a:r>
            <a:endParaRPr lang="de-DE" dirty="0">
              <a:solidFill>
                <a:srgbClr val="FF0000"/>
              </a:solidFill>
            </a:endParaRPr>
          </a:p>
          <a:p>
            <a:r>
              <a:rPr lang="de-DE" dirty="0" err="1">
                <a:solidFill>
                  <a:srgbClr val="0070C0"/>
                </a:solidFill>
              </a:rPr>
              <a:t>Topological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distance</a:t>
            </a:r>
            <a:endParaRPr lang="de-CH" dirty="0">
              <a:solidFill>
                <a:srgbClr val="0070C0"/>
              </a:solidFill>
            </a:endParaRPr>
          </a:p>
        </p:txBody>
      </p:sp>
      <p:pic>
        <p:nvPicPr>
          <p:cNvPr id="20" name="Grafik 19" descr="Ein Bild, das Nachthimmel enthält.&#10;&#10;Automatisch generierte Beschreibung">
            <a:extLst>
              <a:ext uri="{FF2B5EF4-FFF2-40B4-BE49-F238E27FC236}">
                <a16:creationId xmlns:a16="http://schemas.microsoft.com/office/drawing/2014/main" id="{99F03B11-5F72-4949-A064-A845C60E9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589" y="2338145"/>
            <a:ext cx="1933845" cy="1733792"/>
          </a:xfrm>
          <a:prstGeom prst="rect">
            <a:avLst/>
          </a:prstGeom>
        </p:spPr>
      </p:pic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F994BF7C-6E42-4A00-83F0-F1695E9D2970}"/>
              </a:ext>
            </a:extLst>
          </p:cNvPr>
          <p:cNvCxnSpPr>
            <a:cxnSpLocks/>
          </p:cNvCxnSpPr>
          <p:nvPr/>
        </p:nvCxnSpPr>
        <p:spPr>
          <a:xfrm>
            <a:off x="7477856" y="3125964"/>
            <a:ext cx="327310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7AA061F7-68DA-40E3-B636-5EA32C988FD9}"/>
              </a:ext>
            </a:extLst>
          </p:cNvPr>
          <p:cNvSpPr/>
          <p:nvPr/>
        </p:nvSpPr>
        <p:spPr>
          <a:xfrm>
            <a:off x="7177177" y="2777729"/>
            <a:ext cx="897148" cy="310855"/>
          </a:xfrm>
          <a:custGeom>
            <a:avLst/>
            <a:gdLst>
              <a:gd name="connsiteX0" fmla="*/ 250166 w 897148"/>
              <a:gd name="connsiteY0" fmla="*/ 302228 h 310855"/>
              <a:gd name="connsiteX1" fmla="*/ 181155 w 897148"/>
              <a:gd name="connsiteY1" fmla="*/ 233217 h 310855"/>
              <a:gd name="connsiteX2" fmla="*/ 155276 w 897148"/>
              <a:gd name="connsiteY2" fmla="*/ 207338 h 310855"/>
              <a:gd name="connsiteX3" fmla="*/ 129397 w 897148"/>
              <a:gd name="connsiteY3" fmla="*/ 181459 h 310855"/>
              <a:gd name="connsiteX4" fmla="*/ 86265 w 897148"/>
              <a:gd name="connsiteY4" fmla="*/ 103821 h 310855"/>
              <a:gd name="connsiteX5" fmla="*/ 43132 w 897148"/>
              <a:gd name="connsiteY5" fmla="*/ 43436 h 310855"/>
              <a:gd name="connsiteX6" fmla="*/ 0 w 897148"/>
              <a:gd name="connsiteY6" fmla="*/ 17557 h 310855"/>
              <a:gd name="connsiteX7" fmla="*/ 25880 w 897148"/>
              <a:gd name="connsiteY7" fmla="*/ 304 h 310855"/>
              <a:gd name="connsiteX8" fmla="*/ 129397 w 897148"/>
              <a:gd name="connsiteY8" fmla="*/ 26183 h 310855"/>
              <a:gd name="connsiteX9" fmla="*/ 232914 w 897148"/>
              <a:gd name="connsiteY9" fmla="*/ 43436 h 310855"/>
              <a:gd name="connsiteX10" fmla="*/ 319178 w 897148"/>
              <a:gd name="connsiteY10" fmla="*/ 60689 h 310855"/>
              <a:gd name="connsiteX11" fmla="*/ 370936 w 897148"/>
              <a:gd name="connsiteY11" fmla="*/ 77942 h 310855"/>
              <a:gd name="connsiteX12" fmla="*/ 871268 w 897148"/>
              <a:gd name="connsiteY12" fmla="*/ 52062 h 310855"/>
              <a:gd name="connsiteX13" fmla="*/ 897148 w 897148"/>
              <a:gd name="connsiteY13" fmla="*/ 43436 h 310855"/>
              <a:gd name="connsiteX14" fmla="*/ 871268 w 897148"/>
              <a:gd name="connsiteY14" fmla="*/ 77942 h 310855"/>
              <a:gd name="connsiteX15" fmla="*/ 819510 w 897148"/>
              <a:gd name="connsiteY15" fmla="*/ 112447 h 310855"/>
              <a:gd name="connsiteX16" fmla="*/ 802257 w 897148"/>
              <a:gd name="connsiteY16" fmla="*/ 138326 h 310855"/>
              <a:gd name="connsiteX17" fmla="*/ 776378 w 897148"/>
              <a:gd name="connsiteY17" fmla="*/ 164206 h 310855"/>
              <a:gd name="connsiteX18" fmla="*/ 767751 w 897148"/>
              <a:gd name="connsiteY18" fmla="*/ 198711 h 310855"/>
              <a:gd name="connsiteX19" fmla="*/ 750498 w 897148"/>
              <a:gd name="connsiteY19" fmla="*/ 233217 h 310855"/>
              <a:gd name="connsiteX20" fmla="*/ 724619 w 897148"/>
              <a:gd name="connsiteY20" fmla="*/ 310855 h 31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897148" h="310855">
                <a:moveTo>
                  <a:pt x="250166" y="302228"/>
                </a:moveTo>
                <a:lnTo>
                  <a:pt x="181155" y="233217"/>
                </a:lnTo>
                <a:lnTo>
                  <a:pt x="155276" y="207338"/>
                </a:lnTo>
                <a:lnTo>
                  <a:pt x="129397" y="181459"/>
                </a:lnTo>
                <a:cubicBezTo>
                  <a:pt x="114213" y="135909"/>
                  <a:pt x="125814" y="163144"/>
                  <a:pt x="86265" y="103821"/>
                </a:cubicBezTo>
                <a:cubicBezTo>
                  <a:pt x="78012" y="91441"/>
                  <a:pt x="51692" y="50926"/>
                  <a:pt x="43132" y="43436"/>
                </a:cubicBezTo>
                <a:cubicBezTo>
                  <a:pt x="30514" y="32395"/>
                  <a:pt x="14377" y="26183"/>
                  <a:pt x="0" y="17557"/>
                </a:cubicBezTo>
                <a:cubicBezTo>
                  <a:pt x="8627" y="11806"/>
                  <a:pt x="15576" y="1449"/>
                  <a:pt x="25880" y="304"/>
                </a:cubicBezTo>
                <a:cubicBezTo>
                  <a:pt x="53815" y="-2800"/>
                  <a:pt x="104468" y="18704"/>
                  <a:pt x="129397" y="26183"/>
                </a:cubicBezTo>
                <a:cubicBezTo>
                  <a:pt x="170106" y="38396"/>
                  <a:pt x="183986" y="37320"/>
                  <a:pt x="232914" y="43436"/>
                </a:cubicBezTo>
                <a:cubicBezTo>
                  <a:pt x="304684" y="67359"/>
                  <a:pt x="190307" y="30949"/>
                  <a:pt x="319178" y="60689"/>
                </a:cubicBezTo>
                <a:cubicBezTo>
                  <a:pt x="336898" y="64778"/>
                  <a:pt x="353683" y="72191"/>
                  <a:pt x="370936" y="77942"/>
                </a:cubicBezTo>
                <a:cubicBezTo>
                  <a:pt x="500120" y="73157"/>
                  <a:pt x="712611" y="97393"/>
                  <a:pt x="871268" y="52062"/>
                </a:cubicBezTo>
                <a:cubicBezTo>
                  <a:pt x="880011" y="49564"/>
                  <a:pt x="888521" y="46311"/>
                  <a:pt x="897148" y="43436"/>
                </a:cubicBezTo>
                <a:cubicBezTo>
                  <a:pt x="888521" y="54938"/>
                  <a:pt x="882014" y="68390"/>
                  <a:pt x="871268" y="77942"/>
                </a:cubicBezTo>
                <a:cubicBezTo>
                  <a:pt x="855770" y="91718"/>
                  <a:pt x="819510" y="112447"/>
                  <a:pt x="819510" y="112447"/>
                </a:cubicBezTo>
                <a:cubicBezTo>
                  <a:pt x="813759" y="121073"/>
                  <a:pt x="808894" y="130361"/>
                  <a:pt x="802257" y="138326"/>
                </a:cubicBezTo>
                <a:cubicBezTo>
                  <a:pt x="794447" y="147698"/>
                  <a:pt x="782431" y="153614"/>
                  <a:pt x="776378" y="164206"/>
                </a:cubicBezTo>
                <a:cubicBezTo>
                  <a:pt x="770496" y="174500"/>
                  <a:pt x="771914" y="187610"/>
                  <a:pt x="767751" y="198711"/>
                </a:cubicBezTo>
                <a:cubicBezTo>
                  <a:pt x="763236" y="210752"/>
                  <a:pt x="755114" y="221215"/>
                  <a:pt x="750498" y="233217"/>
                </a:cubicBezTo>
                <a:cubicBezTo>
                  <a:pt x="740705" y="258678"/>
                  <a:pt x="724619" y="310855"/>
                  <a:pt x="724619" y="310855"/>
                </a:cubicBezTo>
              </a:path>
            </a:pathLst>
          </a:custGeom>
          <a:noFill/>
          <a:ln w="19050">
            <a:solidFill>
              <a:schemeClr val="tx2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0ED520-994B-4712-A44F-B788E0B9D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873" y="5299493"/>
            <a:ext cx="1937418" cy="51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5232A46F-4621-4076-9B5D-330B4975CB0B}"/>
              </a:ext>
            </a:extLst>
          </p:cNvPr>
          <p:cNvCxnSpPr/>
          <p:nvPr/>
        </p:nvCxnSpPr>
        <p:spPr>
          <a:xfrm flipH="1">
            <a:off x="3027872" y="4712912"/>
            <a:ext cx="207034" cy="511599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C89CF04C-DFC5-4AAC-A8C1-7B795B95F8F3}"/>
              </a:ext>
            </a:extLst>
          </p:cNvPr>
          <p:cNvCxnSpPr>
            <a:cxnSpLocks/>
          </p:cNvCxnSpPr>
          <p:nvPr/>
        </p:nvCxnSpPr>
        <p:spPr>
          <a:xfrm>
            <a:off x="4908721" y="4695937"/>
            <a:ext cx="416441" cy="412261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ACD59F28-9234-4AB8-9C8D-D809634AFF30}"/>
              </a:ext>
            </a:extLst>
          </p:cNvPr>
          <p:cNvSpPr txBox="1"/>
          <p:nvPr/>
        </p:nvSpPr>
        <p:spPr>
          <a:xfrm>
            <a:off x="4485699" y="5119472"/>
            <a:ext cx="3531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Reaction</a:t>
            </a:r>
            <a:r>
              <a:rPr lang="de-DE" dirty="0"/>
              <a:t> in </a:t>
            </a:r>
            <a:r>
              <a:rPr lang="de-DE" dirty="0" err="1"/>
              <a:t>presence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solvent, </a:t>
            </a:r>
          </a:p>
          <a:p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drying</a:t>
            </a:r>
            <a:endParaRPr lang="de-CH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5AB096B-326C-4A90-AB39-F19774FE64B6}"/>
              </a:ext>
            </a:extLst>
          </p:cNvPr>
          <p:cNvSpPr txBox="1"/>
          <p:nvPr/>
        </p:nvSpPr>
        <p:spPr>
          <a:xfrm>
            <a:off x="2523969" y="6162221"/>
            <a:ext cx="6290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References</a:t>
            </a:r>
          </a:p>
          <a:p>
            <a:pPr algn="ctr"/>
            <a:r>
              <a:rPr lang="de-DE" sz="1200" b="1" dirty="0"/>
              <a:t>RESD; network </a:t>
            </a:r>
            <a:r>
              <a:rPr lang="de-DE" sz="1200" b="1" dirty="0" err="1"/>
              <a:t>topology</a:t>
            </a:r>
            <a:r>
              <a:rPr lang="de-DE" sz="1200" dirty="0"/>
              <a:t>: </a:t>
            </a:r>
            <a:r>
              <a:rPr lang="de-DE" sz="1200" dirty="0" err="1"/>
              <a:t>Sharifi</a:t>
            </a:r>
            <a:r>
              <a:rPr lang="de-DE" sz="1200" dirty="0"/>
              <a:t> et al., J. Mater. Chem., 2014, DOI: 10.1039/c4ta03051f</a:t>
            </a:r>
          </a:p>
          <a:p>
            <a:pPr algn="ctr"/>
            <a:r>
              <a:rPr lang="de-DE" sz="1200" b="1" dirty="0" err="1"/>
              <a:t>Reactive</a:t>
            </a:r>
            <a:r>
              <a:rPr lang="de-DE" sz="1200" b="1" dirty="0"/>
              <a:t> </a:t>
            </a:r>
            <a:r>
              <a:rPr lang="de-DE" sz="1200" b="1" dirty="0" err="1"/>
              <a:t>diluents</a:t>
            </a:r>
            <a:r>
              <a:rPr lang="de-DE" sz="1200" dirty="0"/>
              <a:t>: Jin-Woo et al., J. </a:t>
            </a:r>
            <a:r>
              <a:rPr lang="de-DE" sz="1200" dirty="0" err="1"/>
              <a:t>Appl</a:t>
            </a:r>
            <a:r>
              <a:rPr lang="de-DE" sz="1200" dirty="0"/>
              <a:t>. </a:t>
            </a:r>
            <a:r>
              <a:rPr lang="de-DE" sz="1200" dirty="0" err="1"/>
              <a:t>Polym</a:t>
            </a:r>
            <a:r>
              <a:rPr lang="de-DE" sz="1200" dirty="0"/>
              <a:t>. </a:t>
            </a:r>
            <a:r>
              <a:rPr lang="de-DE" sz="1200" dirty="0" err="1"/>
              <a:t>Sci</a:t>
            </a:r>
            <a:r>
              <a:rPr lang="de-DE" sz="1200" dirty="0"/>
              <a:t>., 2012, DOI: 10.1002/app.38040</a:t>
            </a:r>
            <a:endParaRPr lang="de-CH" sz="1200" dirty="0"/>
          </a:p>
        </p:txBody>
      </p:sp>
      <p:pic>
        <p:nvPicPr>
          <p:cNvPr id="19" name="Picture 4" descr="JeffAmine D-400 - Monson Co., an Azelis company">
            <a:extLst>
              <a:ext uri="{FF2B5EF4-FFF2-40B4-BE49-F238E27FC236}">
                <a16:creationId xmlns:a16="http://schemas.microsoft.com/office/drawing/2014/main" id="{ED872246-D19C-4C44-BB21-E57C8D449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2170" y="4695937"/>
            <a:ext cx="3105139" cy="128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471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1"/>
            <a:ext cx="11147840" cy="1203744"/>
          </a:xfrm>
        </p:spPr>
        <p:txBody>
          <a:bodyPr/>
          <a:lstStyle/>
          <a:p>
            <a:r>
              <a:rPr lang="de-DE" dirty="0"/>
              <a:t>Start </a:t>
            </a:r>
            <a:r>
              <a:rPr lang="de-DE" dirty="0" err="1"/>
              <a:t>from</a:t>
            </a:r>
            <a:r>
              <a:rPr lang="de-DE" dirty="0"/>
              <a:t> a </a:t>
            </a:r>
            <a:r>
              <a:rPr lang="de-DE" dirty="0" err="1"/>
              <a:t>known</a:t>
            </a:r>
            <a:r>
              <a:rPr lang="de-DE" dirty="0"/>
              <a:t> high </a:t>
            </a:r>
            <a:r>
              <a:rPr lang="de-DE" dirty="0" err="1"/>
              <a:t>Tg</a:t>
            </a:r>
            <a:r>
              <a:rPr lang="de-DE" dirty="0"/>
              <a:t> </a:t>
            </a:r>
            <a:r>
              <a:rPr lang="de-DE" dirty="0" err="1"/>
              <a:t>resin</a:t>
            </a:r>
            <a:r>
              <a:rPr lang="de-DE" dirty="0"/>
              <a:t>: DGEBA, TGAP and DETDA</a:t>
            </a:r>
          </a:p>
          <a:p>
            <a:pPr lvl="1"/>
            <a:r>
              <a:rPr lang="de-DE" dirty="0"/>
              <a:t>Change network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reactive</a:t>
            </a:r>
            <a:r>
              <a:rPr lang="de-DE" dirty="0"/>
              <a:t> </a:t>
            </a:r>
            <a:r>
              <a:rPr lang="de-DE" dirty="0" err="1"/>
              <a:t>diluents</a:t>
            </a:r>
            <a:r>
              <a:rPr lang="de-DE" dirty="0"/>
              <a:t>, e.g. </a:t>
            </a:r>
            <a:r>
              <a:rPr lang="de-DE" dirty="0" err="1"/>
              <a:t>butylglycidylether</a:t>
            </a:r>
            <a:r>
              <a:rPr lang="de-DE" dirty="0"/>
              <a:t>, BGE</a:t>
            </a:r>
          </a:p>
          <a:p>
            <a:pPr lvl="1"/>
            <a:r>
              <a:rPr lang="de-DE" dirty="0" err="1"/>
              <a:t>Increases</a:t>
            </a:r>
            <a:r>
              <a:rPr lang="de-DE" dirty="0"/>
              <a:t> </a:t>
            </a:r>
            <a:r>
              <a:rPr lang="de-DE" dirty="0" err="1"/>
              <a:t>toughness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network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24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Idea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high </a:t>
            </a:r>
            <a:r>
              <a:rPr lang="de-DE" dirty="0" err="1"/>
              <a:t>fracture</a:t>
            </a:r>
            <a:r>
              <a:rPr lang="de-DE" dirty="0"/>
              <a:t> </a:t>
            </a:r>
            <a:r>
              <a:rPr lang="de-DE" dirty="0" err="1"/>
              <a:t>toughness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131B3ED-37A0-4C6F-B8FF-D5EA72B8E652}"/>
              </a:ext>
            </a:extLst>
          </p:cNvPr>
          <p:cNvSpPr/>
          <p:nvPr/>
        </p:nvSpPr>
        <p:spPr>
          <a:xfrm>
            <a:off x="949423" y="3117110"/>
            <a:ext cx="742410" cy="389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CEDCEF0-0E84-4AB6-A7B5-BE9FA2E1B093}"/>
              </a:ext>
            </a:extLst>
          </p:cNvPr>
          <p:cNvSpPr/>
          <p:nvPr/>
        </p:nvSpPr>
        <p:spPr>
          <a:xfrm>
            <a:off x="3290791" y="3002052"/>
            <a:ext cx="742410" cy="389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679D066-15D4-4520-BF0C-25595C59B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661" y="3117110"/>
            <a:ext cx="3007038" cy="121286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9CD7A74-7834-4BE3-91F1-06F539D54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751" y="2882262"/>
            <a:ext cx="1697288" cy="1214504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1F41969-97FD-4CA6-933A-D5451B0135B0}"/>
              </a:ext>
            </a:extLst>
          </p:cNvPr>
          <p:cNvSpPr/>
          <p:nvPr/>
        </p:nvSpPr>
        <p:spPr>
          <a:xfrm>
            <a:off x="6456751" y="3810000"/>
            <a:ext cx="564535" cy="468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3E99668-3CBD-4FD6-B917-92FC6EE071D2}"/>
              </a:ext>
            </a:extLst>
          </p:cNvPr>
          <p:cNvSpPr txBox="1"/>
          <p:nvPr/>
        </p:nvSpPr>
        <p:spPr>
          <a:xfrm>
            <a:off x="6369665" y="4527688"/>
            <a:ext cx="268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Does</a:t>
            </a:r>
            <a:r>
              <a:rPr lang="de-DE" dirty="0">
                <a:solidFill>
                  <a:srgbClr val="FF0000"/>
                </a:solidFill>
              </a:rPr>
              <a:t> not </a:t>
            </a:r>
            <a:r>
              <a:rPr lang="de-DE" dirty="0" err="1">
                <a:solidFill>
                  <a:srgbClr val="FF0000"/>
                </a:solidFill>
              </a:rPr>
              <a:t>affect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Tg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much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9BC537C-6C19-4862-86D6-420C7701E346}"/>
              </a:ext>
            </a:extLst>
          </p:cNvPr>
          <p:cNvSpPr txBox="1"/>
          <p:nvPr/>
        </p:nvSpPr>
        <p:spPr>
          <a:xfrm>
            <a:off x="2773321" y="4506699"/>
            <a:ext cx="1257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Lowers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Tg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9638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0"/>
            <a:ext cx="11147840" cy="2979807"/>
          </a:xfrm>
        </p:spPr>
        <p:txBody>
          <a:bodyPr/>
          <a:lstStyle/>
          <a:p>
            <a:r>
              <a:rPr lang="de-DE" dirty="0"/>
              <a:t>Materials: </a:t>
            </a:r>
          </a:p>
          <a:p>
            <a:pPr lvl="1"/>
            <a:r>
              <a:rPr lang="de-DE" dirty="0" err="1"/>
              <a:t>Araldite</a:t>
            </a:r>
            <a:r>
              <a:rPr lang="de-DE" dirty="0"/>
              <a:t> MY750	DGEBA, ~5.3 </a:t>
            </a:r>
            <a:r>
              <a:rPr lang="de-DE" dirty="0" err="1"/>
              <a:t>equiv</a:t>
            </a:r>
            <a:r>
              <a:rPr lang="de-DE" dirty="0"/>
              <a:t>/kg		100 </a:t>
            </a:r>
            <a:r>
              <a:rPr lang="de-DE" dirty="0" err="1"/>
              <a:t>pHr</a:t>
            </a:r>
            <a:endParaRPr lang="de-DE" dirty="0"/>
          </a:p>
          <a:p>
            <a:pPr lvl="1"/>
            <a:r>
              <a:rPr lang="de-DE" dirty="0"/>
              <a:t>TGAP: 		</a:t>
            </a:r>
            <a:r>
              <a:rPr lang="de-DE" dirty="0" err="1"/>
              <a:t>Tri-glycidyl</a:t>
            </a:r>
            <a:r>
              <a:rPr lang="de-DE" dirty="0"/>
              <a:t> p-aminophenol	20 </a:t>
            </a:r>
            <a:r>
              <a:rPr lang="de-DE" dirty="0" err="1"/>
              <a:t>pHr</a:t>
            </a:r>
            <a:r>
              <a:rPr lang="de-DE" dirty="0"/>
              <a:t>	</a:t>
            </a:r>
          </a:p>
          <a:p>
            <a:pPr lvl="1"/>
            <a:r>
              <a:rPr lang="de-DE" dirty="0"/>
              <a:t>BGE: 		Butyl </a:t>
            </a:r>
            <a:r>
              <a:rPr lang="de-DE" dirty="0" err="1"/>
              <a:t>glycidyl</a:t>
            </a:r>
            <a:r>
              <a:rPr lang="de-DE" dirty="0"/>
              <a:t> </a:t>
            </a:r>
            <a:r>
              <a:rPr lang="de-DE" dirty="0" err="1"/>
              <a:t>ether</a:t>
            </a:r>
            <a:r>
              <a:rPr lang="de-DE" dirty="0"/>
              <a:t>		10 </a:t>
            </a:r>
            <a:r>
              <a:rPr lang="de-DE" dirty="0" err="1"/>
              <a:t>pHr</a:t>
            </a:r>
            <a:endParaRPr lang="de-DE" dirty="0"/>
          </a:p>
          <a:p>
            <a:pPr lvl="1"/>
            <a:r>
              <a:rPr lang="de-DE" dirty="0"/>
              <a:t>MPD:		M-</a:t>
            </a:r>
            <a:r>
              <a:rPr lang="de-DE" dirty="0" err="1"/>
              <a:t>phenylene</a:t>
            </a:r>
            <a:r>
              <a:rPr lang="de-DE" dirty="0"/>
              <a:t> </a:t>
            </a:r>
            <a:r>
              <a:rPr lang="de-DE" dirty="0" err="1"/>
              <a:t>diamine</a:t>
            </a:r>
            <a:r>
              <a:rPr lang="de-DE" dirty="0"/>
              <a:t>		22 </a:t>
            </a:r>
            <a:r>
              <a:rPr lang="de-DE" dirty="0" err="1"/>
              <a:t>pHr</a:t>
            </a:r>
            <a:endParaRPr lang="de-DE" dirty="0"/>
          </a:p>
          <a:p>
            <a:r>
              <a:rPr lang="de-DE" dirty="0" err="1"/>
              <a:t>Procedure</a:t>
            </a:r>
            <a:endParaRPr lang="de-DE" dirty="0"/>
          </a:p>
          <a:p>
            <a:pPr lvl="1"/>
            <a:r>
              <a:rPr lang="de-DE" dirty="0" err="1"/>
              <a:t>Degassing</a:t>
            </a:r>
            <a:r>
              <a:rPr lang="de-DE" dirty="0"/>
              <a:t> at 75°C 10 min 10 mbar</a:t>
            </a:r>
          </a:p>
          <a:p>
            <a:pPr lvl="1"/>
            <a:r>
              <a:rPr lang="de-DE" dirty="0" err="1"/>
              <a:t>Curing</a:t>
            </a:r>
            <a:r>
              <a:rPr lang="de-DE" dirty="0"/>
              <a:t>: 100°C 60 min, 150°C 90 min, 177°C 120 min</a:t>
            </a:r>
          </a:p>
          <a:p>
            <a:r>
              <a:rPr lang="de-DE" dirty="0"/>
              <a:t>Samples </a:t>
            </a:r>
            <a:r>
              <a:rPr lang="de-DE" dirty="0" err="1"/>
              <a:t>feel</a:t>
            </a:r>
            <a:r>
              <a:rPr lang="de-DE" dirty="0"/>
              <a:t> tough,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done</a:t>
            </a: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25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/>
              <a:t>First </a:t>
            </a:r>
            <a:r>
              <a:rPr lang="de-DE" dirty="0" err="1"/>
              <a:t>result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679D066-15D4-4520-BF0C-25595C59B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7747" y="2447817"/>
            <a:ext cx="2029987" cy="818778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5611CE6A-8D5C-4130-BCA7-DDEC6BDCF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940" y="1285202"/>
            <a:ext cx="2269133" cy="81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AEDF71F-C84B-4FC1-BD5A-6C778F3AD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9327" y="1401932"/>
            <a:ext cx="1588892" cy="84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3A1AEBEC-FE0E-45CB-94F8-72559E87A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620" y="2934741"/>
            <a:ext cx="1315702" cy="567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BA8343E6-C4DF-4B93-855C-2A44CAA4072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5" t="24721" r="14703" b="14883"/>
          <a:stretch/>
        </p:blipFill>
        <p:spPr>
          <a:xfrm rot="10800000">
            <a:off x="7751955" y="3686799"/>
            <a:ext cx="3643181" cy="253058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AF1D9C0-E199-4ADF-968A-4E1C6107EEB4}"/>
              </a:ext>
            </a:extLst>
          </p:cNvPr>
          <p:cNvSpPr txBox="1"/>
          <p:nvPr/>
        </p:nvSpPr>
        <p:spPr>
          <a:xfrm>
            <a:off x="2726064" y="5293183"/>
            <a:ext cx="48333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Wrinkles</a:t>
            </a:r>
            <a:r>
              <a:rPr lang="de-CH" dirty="0"/>
              <a:t> on </a:t>
            </a:r>
            <a:r>
              <a:rPr lang="de-CH" dirty="0" err="1"/>
              <a:t>samples</a:t>
            </a:r>
            <a:r>
              <a:rPr lang="de-CH" dirty="0"/>
              <a:t>, </a:t>
            </a:r>
            <a:r>
              <a:rPr lang="de-CH" dirty="0" err="1"/>
              <a:t>from</a:t>
            </a:r>
            <a:r>
              <a:rPr lang="de-CH" dirty="0"/>
              <a:t> PTFE </a:t>
            </a:r>
            <a:r>
              <a:rPr lang="de-CH" dirty="0" err="1"/>
              <a:t>foil</a:t>
            </a:r>
            <a:r>
              <a:rPr lang="de-CH" dirty="0"/>
              <a:t>,</a:t>
            </a:r>
          </a:p>
          <a:p>
            <a:r>
              <a:rPr lang="de-CH" dirty="0"/>
              <a:t>PTFE </a:t>
            </a:r>
            <a:r>
              <a:rPr lang="de-CH" dirty="0" err="1"/>
              <a:t>foil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wrinkled</a:t>
            </a:r>
            <a:r>
              <a:rPr lang="de-CH" dirty="0"/>
              <a:t> </a:t>
            </a:r>
            <a:r>
              <a:rPr lang="de-CH" dirty="0" err="1"/>
              <a:t>where</a:t>
            </a:r>
            <a:r>
              <a:rPr lang="de-CH" dirty="0"/>
              <a:t> sample was</a:t>
            </a:r>
          </a:p>
          <a:p>
            <a:endParaRPr lang="de-CH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Order </a:t>
            </a:r>
            <a:r>
              <a:rPr lang="de-CH" dirty="0" err="1">
                <a:sym typeface="Wingdings" panose="05000000000000000000" pitchFamily="2" charset="2"/>
              </a:rPr>
              <a:t>thicker</a:t>
            </a:r>
            <a:r>
              <a:rPr lang="de-CH" dirty="0">
                <a:sym typeface="Wingdings" panose="05000000000000000000" pitchFamily="2" charset="2"/>
              </a:rPr>
              <a:t> PTFE </a:t>
            </a:r>
            <a:r>
              <a:rPr lang="de-CH" dirty="0" err="1">
                <a:sym typeface="Wingdings" panose="05000000000000000000" pitchFamily="2" charset="2"/>
              </a:rPr>
              <a:t>foil</a:t>
            </a:r>
            <a:r>
              <a:rPr lang="de-CH" dirty="0">
                <a:sym typeface="Wingdings" panose="05000000000000000000" pitchFamily="2" charset="2"/>
              </a:rPr>
              <a:t> (</a:t>
            </a:r>
            <a:r>
              <a:rPr lang="de-CH" dirty="0" err="1">
                <a:sym typeface="Wingdings" panose="05000000000000000000" pitchFamily="2" charset="2"/>
              </a:rPr>
              <a:t>this</a:t>
            </a:r>
            <a:r>
              <a:rPr lang="de-CH" dirty="0">
                <a:sym typeface="Wingdings" panose="05000000000000000000" pitchFamily="2" charset="2"/>
              </a:rPr>
              <a:t> was 170g/m2)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CH" dirty="0" err="1">
                <a:sym typeface="Wingdings" panose="05000000000000000000" pitchFamily="2" charset="2"/>
              </a:rPr>
              <a:t>Which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kind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available</a:t>
            </a:r>
            <a:r>
              <a:rPr lang="de-CH" dirty="0">
                <a:sym typeface="Wingdings" panose="05000000000000000000" pitchFamily="2" charset="2"/>
              </a:rPr>
              <a:t> at PSI?</a:t>
            </a:r>
            <a:endParaRPr lang="de-CH" dirty="0"/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4FD038C8-E716-49E3-B347-8A206EF2B69F}"/>
              </a:ext>
            </a:extLst>
          </p:cNvPr>
          <p:cNvCxnSpPr/>
          <p:nvPr/>
        </p:nvCxnSpPr>
        <p:spPr>
          <a:xfrm flipV="1">
            <a:off x="7978940" y="1828800"/>
            <a:ext cx="425758" cy="201867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D3F8966-4689-443E-AAC8-F896031A7B75}"/>
              </a:ext>
            </a:extLst>
          </p:cNvPr>
          <p:cNvCxnSpPr>
            <a:cxnSpLocks/>
          </p:cNvCxnSpPr>
          <p:nvPr/>
        </p:nvCxnSpPr>
        <p:spPr>
          <a:xfrm flipV="1">
            <a:off x="7978940" y="2136386"/>
            <a:ext cx="2021094" cy="230757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8D02B945-57B4-40CB-8E28-CD9A698A23E7}"/>
              </a:ext>
            </a:extLst>
          </p:cNvPr>
          <p:cNvCxnSpPr>
            <a:cxnSpLocks/>
          </p:cNvCxnSpPr>
          <p:nvPr/>
        </p:nvCxnSpPr>
        <p:spPr>
          <a:xfrm>
            <a:off x="7937153" y="2655517"/>
            <a:ext cx="530594" cy="3651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4CE6216B-3310-4418-9609-97C092C424EB}"/>
              </a:ext>
            </a:extLst>
          </p:cNvPr>
          <p:cNvCxnSpPr>
            <a:cxnSpLocks/>
          </p:cNvCxnSpPr>
          <p:nvPr/>
        </p:nvCxnSpPr>
        <p:spPr>
          <a:xfrm>
            <a:off x="7871456" y="3121626"/>
            <a:ext cx="2376617" cy="237177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622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377410"/>
            <a:ext cx="10864553" cy="4210046"/>
          </a:xfrm>
        </p:spPr>
        <p:txBody>
          <a:bodyPr/>
          <a:lstStyle/>
          <a:p>
            <a:r>
              <a:rPr lang="de-DE" dirty="0" err="1"/>
              <a:t>Characterisation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>
                <a:solidFill>
                  <a:srgbClr val="00B050"/>
                </a:solidFill>
              </a:rPr>
              <a:t>Araldite</a:t>
            </a:r>
            <a:r>
              <a:rPr lang="de-DE" dirty="0">
                <a:solidFill>
                  <a:srgbClr val="00B050"/>
                </a:solidFill>
              </a:rPr>
              <a:t> CY192-1 / HY918 </a:t>
            </a:r>
            <a:r>
              <a:rPr lang="de-DE" dirty="0" err="1">
                <a:solidFill>
                  <a:srgbClr val="00B050"/>
                </a:solidFill>
              </a:rPr>
              <a:t>system</a:t>
            </a:r>
            <a:endParaRPr lang="de-DE" dirty="0">
              <a:solidFill>
                <a:srgbClr val="00B050"/>
              </a:solidFill>
            </a:endParaRPr>
          </a:p>
          <a:p>
            <a:endParaRPr lang="de-DE" dirty="0"/>
          </a:p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DE" dirty="0"/>
          </a:p>
          <a:p>
            <a:pPr lvl="1"/>
            <a:r>
              <a:rPr lang="de-DE" dirty="0"/>
              <a:t>Linear </a:t>
            </a:r>
            <a:r>
              <a:rPr lang="de-DE" dirty="0" err="1"/>
              <a:t>polymers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potentially</a:t>
            </a:r>
            <a:r>
              <a:rPr lang="de-DE" dirty="0"/>
              <a:t> </a:t>
            </a:r>
            <a:r>
              <a:rPr lang="de-DE" dirty="0" err="1"/>
              <a:t>exhibit</a:t>
            </a:r>
            <a:r>
              <a:rPr lang="de-DE" dirty="0"/>
              <a:t> high </a:t>
            </a:r>
            <a:r>
              <a:rPr lang="de-DE" dirty="0" err="1"/>
              <a:t>fracture</a:t>
            </a:r>
            <a:r>
              <a:rPr lang="de-DE" dirty="0"/>
              <a:t> </a:t>
            </a:r>
            <a:r>
              <a:rPr lang="de-DE" dirty="0" err="1"/>
              <a:t>toughness</a:t>
            </a:r>
            <a:r>
              <a:rPr lang="de-DE" dirty="0"/>
              <a:t> at </a:t>
            </a:r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/>
              <a:t>temperatures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High </a:t>
            </a:r>
            <a:r>
              <a:rPr lang="de-DE" dirty="0" err="1"/>
              <a:t>Tg-epoxy</a:t>
            </a:r>
            <a:r>
              <a:rPr lang="de-DE" dirty="0"/>
              <a:t> (</a:t>
            </a:r>
            <a:r>
              <a:rPr lang="de-DE" dirty="0" err="1"/>
              <a:t>Tg</a:t>
            </a:r>
            <a:r>
              <a:rPr lang="de-DE" dirty="0"/>
              <a:t> &gt; 140°C)</a:t>
            </a:r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engineering</a:t>
            </a:r>
            <a:r>
              <a:rPr lang="de-DE" dirty="0"/>
              <a:t> a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UHMWPE</a:t>
            </a:r>
          </a:p>
          <a:p>
            <a:pPr lvl="1"/>
            <a:endParaRPr lang="de-DE" dirty="0"/>
          </a:p>
          <a:p>
            <a:r>
              <a:rPr lang="de-DE" dirty="0"/>
              <a:t>High K</a:t>
            </a:r>
            <a:r>
              <a:rPr lang="de-DE" baseline="-25000" dirty="0"/>
              <a:t>1c</a:t>
            </a:r>
            <a:r>
              <a:rPr lang="de-DE" dirty="0"/>
              <a:t>-epoxy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adding</a:t>
            </a:r>
            <a:r>
              <a:rPr lang="de-DE" dirty="0"/>
              <a:t> </a:t>
            </a:r>
            <a:r>
              <a:rPr lang="de-DE" dirty="0" err="1"/>
              <a:t>reactive</a:t>
            </a:r>
            <a:r>
              <a:rPr lang="de-DE" dirty="0"/>
              <a:t> </a:t>
            </a:r>
            <a:r>
              <a:rPr lang="de-DE" dirty="0" err="1"/>
              <a:t>diluents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high </a:t>
            </a:r>
            <a:r>
              <a:rPr lang="de-DE" dirty="0" err="1"/>
              <a:t>Tg</a:t>
            </a:r>
            <a:r>
              <a:rPr lang="de-DE" dirty="0"/>
              <a:t> </a:t>
            </a:r>
            <a:r>
              <a:rPr lang="de-DE" dirty="0" err="1"/>
              <a:t>epoxy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marL="361950" lvl="1" indent="0">
              <a:buNone/>
            </a:pP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topics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96873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0"/>
            <a:ext cx="6502568" cy="4210046"/>
          </a:xfrm>
        </p:spPr>
        <p:txBody>
          <a:bodyPr/>
          <a:lstStyle/>
          <a:p>
            <a:r>
              <a:rPr lang="de-DE" dirty="0" err="1"/>
              <a:t>T</a:t>
            </a:r>
            <a:r>
              <a:rPr lang="de-DE" baseline="-25000" dirty="0" err="1"/>
              <a:t>g</a:t>
            </a:r>
            <a:r>
              <a:rPr lang="de-DE" dirty="0"/>
              <a:t>: 89°C </a:t>
            </a:r>
            <a:r>
              <a:rPr lang="de-DE" dirty="0" err="1"/>
              <a:t>by</a:t>
            </a:r>
            <a:r>
              <a:rPr lang="de-DE" dirty="0"/>
              <a:t> DSC (</a:t>
            </a:r>
            <a:r>
              <a:rPr lang="de-DE" dirty="0" err="1"/>
              <a:t>inflection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 err="1"/>
              <a:t>Fracture</a:t>
            </a:r>
            <a:r>
              <a:rPr lang="de-DE" dirty="0"/>
              <a:t> </a:t>
            </a:r>
            <a:r>
              <a:rPr lang="de-DE" dirty="0" err="1"/>
              <a:t>toughness</a:t>
            </a:r>
            <a:r>
              <a:rPr lang="de-DE" dirty="0"/>
              <a:t>: </a:t>
            </a:r>
            <a:r>
              <a:rPr lang="de-DE" dirty="0" err="1"/>
              <a:t>KIc</a:t>
            </a:r>
            <a:endParaRPr lang="de-DE" dirty="0"/>
          </a:p>
          <a:p>
            <a:pPr lvl="1"/>
            <a:r>
              <a:rPr lang="de-DE" dirty="0" err="1"/>
              <a:t>Significant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at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, but still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MY750!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marL="361950" lvl="1" indent="0">
              <a:buNone/>
            </a:pP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Araldite</a:t>
            </a:r>
            <a:r>
              <a:rPr lang="de-DE" dirty="0"/>
              <a:t> CY192-1 / HY918 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7" name="Grafik 6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3E849C49-CAEA-4598-B7C0-7889B686CF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30702" y="1920296"/>
            <a:ext cx="4855029" cy="3641272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F6CA13D1-06AA-4026-B124-17E75F2D91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580386"/>
              </p:ext>
            </p:extLst>
          </p:nvPr>
        </p:nvGraphicFramePr>
        <p:xfrm>
          <a:off x="3136444" y="3650493"/>
          <a:ext cx="1726748" cy="15317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3374">
                  <a:extLst>
                    <a:ext uri="{9D8B030D-6E8A-4147-A177-3AD203B41FA5}">
                      <a16:colId xmlns:a16="http://schemas.microsoft.com/office/drawing/2014/main" val="2122635085"/>
                    </a:ext>
                  </a:extLst>
                </a:gridCol>
                <a:gridCol w="863374">
                  <a:extLst>
                    <a:ext uri="{9D8B030D-6E8A-4147-A177-3AD203B41FA5}">
                      <a16:colId xmlns:a16="http://schemas.microsoft.com/office/drawing/2014/main" val="4253009258"/>
                    </a:ext>
                  </a:extLst>
                </a:gridCol>
              </a:tblGrid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LN2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49066096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0.87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2.79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44043760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2.07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81205066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0.86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2.57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00020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431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Araldite</a:t>
            </a:r>
            <a:r>
              <a:rPr lang="de-DE" dirty="0"/>
              <a:t> CY192-1 / HY918 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66459AA-76D2-4CB9-9F7E-403FBB062B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107" y="1173397"/>
            <a:ext cx="8012663" cy="5224146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377410"/>
            <a:ext cx="3628739" cy="4210046"/>
          </a:xfrm>
        </p:spPr>
        <p:txBody>
          <a:bodyPr/>
          <a:lstStyle/>
          <a:p>
            <a:r>
              <a:rPr lang="de-DE" dirty="0"/>
              <a:t>DMTA</a:t>
            </a:r>
          </a:p>
          <a:p>
            <a:pPr lvl="1"/>
            <a:r>
              <a:rPr lang="de-DE" dirty="0"/>
              <a:t>3-point </a:t>
            </a:r>
            <a:r>
              <a:rPr lang="de-DE" dirty="0" err="1"/>
              <a:t>bending</a:t>
            </a:r>
            <a:r>
              <a:rPr lang="de-DE" dirty="0"/>
              <a:t>, 1 Hz, 0.02% </a:t>
            </a:r>
            <a:r>
              <a:rPr lang="de-DE" dirty="0" err="1"/>
              <a:t>strain</a:t>
            </a:r>
            <a:r>
              <a:rPr lang="de-DE" dirty="0"/>
              <a:t>, 2°C/min</a:t>
            </a:r>
          </a:p>
          <a:p>
            <a:pPr lvl="1"/>
            <a:r>
              <a:rPr lang="de-DE" dirty="0"/>
              <a:t>E‘ at 25°C: </a:t>
            </a:r>
            <a:r>
              <a:rPr lang="de-DE" dirty="0">
                <a:solidFill>
                  <a:srgbClr val="FF0000"/>
                </a:solidFill>
              </a:rPr>
              <a:t>3.2 </a:t>
            </a:r>
            <a:r>
              <a:rPr lang="de-DE" dirty="0" err="1">
                <a:solidFill>
                  <a:srgbClr val="FF0000"/>
                </a:solidFill>
              </a:rPr>
              <a:t>GPa</a:t>
            </a:r>
            <a:endParaRPr lang="de-DE" dirty="0">
              <a:solidFill>
                <a:srgbClr val="FF0000"/>
              </a:solidFill>
            </a:endParaRPr>
          </a:p>
          <a:p>
            <a:pPr lvl="1"/>
            <a:r>
              <a:rPr lang="de-DE" dirty="0" err="1"/>
              <a:t>Tg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max</a:t>
            </a:r>
            <a:r>
              <a:rPr lang="de-DE" dirty="0"/>
              <a:t>(tan</a:t>
            </a:r>
            <a:r>
              <a:rPr lang="el-GR" dirty="0"/>
              <a:t>δ</a:t>
            </a:r>
            <a:r>
              <a:rPr lang="de-DE" dirty="0"/>
              <a:t> ): 103°C</a:t>
            </a:r>
          </a:p>
          <a:p>
            <a:pPr lvl="1"/>
            <a:endParaRPr lang="de-DE" dirty="0"/>
          </a:p>
          <a:p>
            <a:r>
              <a:rPr lang="de-DE" dirty="0" err="1"/>
              <a:t>Flexural</a:t>
            </a:r>
            <a:r>
              <a:rPr lang="de-DE" dirty="0"/>
              <a:t> </a:t>
            </a:r>
            <a:r>
              <a:rPr lang="de-DE" dirty="0" err="1"/>
              <a:t>bending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E‘ at 25°C: </a:t>
            </a:r>
            <a:r>
              <a:rPr lang="de-DE" dirty="0">
                <a:solidFill>
                  <a:srgbClr val="FF0000"/>
                </a:solidFill>
              </a:rPr>
              <a:t>3.06 </a:t>
            </a:r>
            <a:r>
              <a:rPr lang="de-DE" dirty="0" err="1">
                <a:solidFill>
                  <a:srgbClr val="FF0000"/>
                </a:solidFill>
              </a:rPr>
              <a:t>GPa</a:t>
            </a:r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marL="361950" lvl="1" indent="0">
              <a:buNone/>
            </a:pPr>
            <a:endParaRPr lang="de-DE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04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Araldite</a:t>
            </a:r>
            <a:r>
              <a:rPr lang="de-DE" dirty="0"/>
              <a:t> CY192-1 / HY918 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377410"/>
            <a:ext cx="5022111" cy="4210046"/>
          </a:xfrm>
        </p:spPr>
        <p:txBody>
          <a:bodyPr/>
          <a:lstStyle/>
          <a:p>
            <a:r>
              <a:rPr lang="de-DE" dirty="0" err="1"/>
              <a:t>Compression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at 0.1s</a:t>
            </a:r>
            <a:r>
              <a:rPr lang="de-DE" baseline="30000" dirty="0"/>
              <a:t>-1</a:t>
            </a:r>
          </a:p>
          <a:p>
            <a:pPr lvl="1"/>
            <a:r>
              <a:rPr lang="de-DE" dirty="0" err="1"/>
              <a:t>Brittle</a:t>
            </a:r>
            <a:r>
              <a:rPr lang="de-DE" dirty="0"/>
              <a:t> </a:t>
            </a:r>
            <a:r>
              <a:rPr lang="de-DE" dirty="0" err="1"/>
              <a:t>fracture</a:t>
            </a:r>
            <a:r>
              <a:rPr lang="de-DE" dirty="0"/>
              <a:t> in LN2</a:t>
            </a:r>
          </a:p>
          <a:p>
            <a:pPr lvl="1"/>
            <a:r>
              <a:rPr lang="de-DE" dirty="0"/>
              <a:t>At RT: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marL="361950" lvl="1" indent="0">
              <a:buNone/>
            </a:pPr>
            <a:endParaRPr lang="de-DE" b="1" dirty="0">
              <a:solidFill>
                <a:srgbClr val="0070C0"/>
              </a:solidFill>
            </a:endParaRPr>
          </a:p>
          <a:p>
            <a:pPr marL="361950" lvl="1" indent="0">
              <a:buNone/>
            </a:pPr>
            <a:endParaRPr lang="de-DE" b="1" dirty="0">
              <a:solidFill>
                <a:srgbClr val="0070C0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3AF83BB-55CD-4226-AA5D-511CCDB07F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94" y="1524146"/>
            <a:ext cx="6030196" cy="4522647"/>
          </a:xfrm>
          <a:prstGeom prst="rect">
            <a:avLst/>
          </a:prstGeom>
        </p:spPr>
      </p:pic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58E2B78A-7E4C-4B2F-B845-B63925055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137428"/>
              </p:ext>
            </p:extLst>
          </p:nvPr>
        </p:nvGraphicFramePr>
        <p:xfrm>
          <a:off x="1819271" y="3333717"/>
          <a:ext cx="2730958" cy="17660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5479">
                  <a:extLst>
                    <a:ext uri="{9D8B030D-6E8A-4147-A177-3AD203B41FA5}">
                      <a16:colId xmlns:a16="http://schemas.microsoft.com/office/drawing/2014/main" val="2122635085"/>
                    </a:ext>
                  </a:extLst>
                </a:gridCol>
                <a:gridCol w="1365479">
                  <a:extLst>
                    <a:ext uri="{9D8B030D-6E8A-4147-A177-3AD203B41FA5}">
                      <a16:colId xmlns:a16="http://schemas.microsoft.com/office/drawing/2014/main" val="4253009258"/>
                    </a:ext>
                  </a:extLst>
                </a:gridCol>
              </a:tblGrid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Yield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(%)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Yield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stress (</a:t>
                      </a:r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49066096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22.1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116.3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44043760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21.3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111.6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81205066"/>
                  </a:ext>
                </a:extLst>
              </a:tr>
              <a:tr h="382933"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20.3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109.0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00020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6979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377410"/>
            <a:ext cx="10864553" cy="4210046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mainly</a:t>
            </a:r>
            <a:r>
              <a:rPr lang="de-DE" dirty="0"/>
              <a:t> linear </a:t>
            </a:r>
            <a:endParaRPr lang="de-DE" b="1" dirty="0">
              <a:solidFill>
                <a:srgbClr val="0070C0"/>
              </a:solidFill>
            </a:endParaRPr>
          </a:p>
          <a:p>
            <a:pPr lvl="1"/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dirty="0" err="1"/>
              <a:t>fracture</a:t>
            </a:r>
            <a:r>
              <a:rPr lang="de-DE" dirty="0"/>
              <a:t> </a:t>
            </a:r>
            <a:r>
              <a:rPr lang="de-DE" dirty="0" err="1"/>
              <a:t>toughness</a:t>
            </a:r>
            <a:r>
              <a:rPr lang="de-DE" dirty="0"/>
              <a:t> at </a:t>
            </a:r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/>
              <a:t>temperatures</a:t>
            </a:r>
            <a:endParaRPr lang="de-DE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7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2958" y="5270337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5AB096B-326C-4A90-AB39-F19774FE64B6}"/>
              </a:ext>
            </a:extLst>
          </p:cNvPr>
          <p:cNvSpPr txBox="1"/>
          <p:nvPr/>
        </p:nvSpPr>
        <p:spPr>
          <a:xfrm>
            <a:off x="8525644" y="5545293"/>
            <a:ext cx="2550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/>
              <a:t>Epoxies</a:t>
            </a:r>
            <a:r>
              <a:rPr lang="de-DE" sz="1200" b="1" dirty="0"/>
              <a:t> </a:t>
            </a:r>
            <a:r>
              <a:rPr lang="de-DE" sz="1200" b="1" dirty="0" err="1"/>
              <a:t>for</a:t>
            </a:r>
            <a:r>
              <a:rPr lang="de-DE" sz="1200" b="1" dirty="0"/>
              <a:t> </a:t>
            </a:r>
            <a:r>
              <a:rPr lang="de-DE" sz="1200" b="1" dirty="0" err="1"/>
              <a:t>cryogenic</a:t>
            </a:r>
            <a:r>
              <a:rPr lang="de-DE" sz="1200" b="1" dirty="0"/>
              <a:t> </a:t>
            </a:r>
            <a:r>
              <a:rPr lang="de-DE" sz="1200" b="1" dirty="0" err="1"/>
              <a:t>use</a:t>
            </a:r>
            <a:r>
              <a:rPr lang="de-DE" sz="1200" dirty="0"/>
              <a:t>: </a:t>
            </a:r>
            <a:r>
              <a:rPr lang="de-DE" sz="1200" dirty="0" err="1"/>
              <a:t>Ueki</a:t>
            </a:r>
            <a:r>
              <a:rPr lang="de-DE" sz="1200" dirty="0"/>
              <a:t> et al., </a:t>
            </a:r>
            <a:r>
              <a:rPr lang="de-DE" sz="1200" dirty="0" err="1"/>
              <a:t>Cryogenics</a:t>
            </a:r>
            <a:r>
              <a:rPr lang="de-DE" sz="1200" dirty="0"/>
              <a:t>, 2004, DOI: 10.1016/j.cryogenics.2004.07.002 </a:t>
            </a:r>
            <a:endParaRPr lang="de-CH" sz="12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F475A56-DE16-490A-A1EB-60575577C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6875" y="2431030"/>
            <a:ext cx="3488262" cy="311426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97E351B-D72C-49E8-A49F-FF8E17F1120C}"/>
              </a:ext>
            </a:extLst>
          </p:cNvPr>
          <p:cNvSpPr txBox="1"/>
          <p:nvPr/>
        </p:nvSpPr>
        <p:spPr>
          <a:xfrm>
            <a:off x="8350370" y="1742536"/>
            <a:ext cx="1766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D: DGEBA + BPA</a:t>
            </a:r>
          </a:p>
          <a:p>
            <a:r>
              <a:rPr lang="de-DE" sz="1200" dirty="0"/>
              <a:t>E: </a:t>
            </a:r>
            <a:r>
              <a:rPr lang="de-DE" sz="1200" dirty="0" err="1"/>
              <a:t>DGEBiphenyl</a:t>
            </a:r>
            <a:r>
              <a:rPr lang="de-DE" sz="1200" dirty="0"/>
              <a:t> + BPA</a:t>
            </a:r>
          </a:p>
          <a:p>
            <a:r>
              <a:rPr lang="de-DE" sz="1200" dirty="0"/>
              <a:t>F: </a:t>
            </a:r>
            <a:r>
              <a:rPr lang="de-DE" sz="1200" dirty="0" err="1"/>
              <a:t>Novolac</a:t>
            </a:r>
            <a:r>
              <a:rPr lang="de-DE" sz="1200" dirty="0"/>
              <a:t> + BPA</a:t>
            </a:r>
            <a:endParaRPr lang="de-CH" sz="12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A71CD4F-6FD2-419E-B86F-88E2D2925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516" y="2981463"/>
            <a:ext cx="2785207" cy="100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isphenol A – Wikipedia">
            <a:extLst>
              <a:ext uri="{FF2B5EF4-FFF2-40B4-BE49-F238E27FC236}">
                <a16:creationId xmlns:a16="http://schemas.microsoft.com/office/drawing/2014/main" id="{8E8AD95A-7697-4F2C-BC20-1B241EF7A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606" y="2981463"/>
            <a:ext cx="2478289" cy="107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805CC2F7-B76E-4EAE-AF24-6DF46654C699}"/>
              </a:ext>
            </a:extLst>
          </p:cNvPr>
          <p:cNvSpPr/>
          <p:nvPr/>
        </p:nvSpPr>
        <p:spPr>
          <a:xfrm>
            <a:off x="3985404" y="3216561"/>
            <a:ext cx="957532" cy="621732"/>
          </a:xfrm>
          <a:custGeom>
            <a:avLst/>
            <a:gdLst>
              <a:gd name="connsiteX0" fmla="*/ 957532 w 957532"/>
              <a:gd name="connsiteY0" fmla="*/ 0 h 621732"/>
              <a:gd name="connsiteX1" fmla="*/ 232913 w 957532"/>
              <a:gd name="connsiteY1" fmla="*/ 621101 h 621732"/>
              <a:gd name="connsiteX2" fmla="*/ 0 w 957532"/>
              <a:gd name="connsiteY2" fmla="*/ 120769 h 62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7532" h="621732">
                <a:moveTo>
                  <a:pt x="957532" y="0"/>
                </a:moveTo>
                <a:cubicBezTo>
                  <a:pt x="675017" y="300486"/>
                  <a:pt x="392502" y="600973"/>
                  <a:pt x="232913" y="621101"/>
                </a:cubicBezTo>
                <a:cubicBezTo>
                  <a:pt x="73324" y="641229"/>
                  <a:pt x="74762" y="173965"/>
                  <a:pt x="0" y="120769"/>
                </a:cubicBezTo>
              </a:path>
            </a:pathLst>
          </a:custGeom>
          <a:noFill/>
          <a:ln w="952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7D97AFD-8393-44A0-86A2-2C2A0E8A4039}"/>
              </a:ext>
            </a:extLst>
          </p:cNvPr>
          <p:cNvSpPr txBox="1"/>
          <p:nvPr/>
        </p:nvSpPr>
        <p:spPr>
          <a:xfrm>
            <a:off x="5597329" y="2442332"/>
            <a:ext cx="629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BPA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8929CF8-DD0B-47B3-A3FB-8AC339813564}"/>
              </a:ext>
            </a:extLst>
          </p:cNvPr>
          <p:cNvSpPr txBox="1"/>
          <p:nvPr/>
        </p:nvSpPr>
        <p:spPr>
          <a:xfrm>
            <a:off x="2265872" y="2528687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DGEBA</a:t>
            </a:r>
            <a:endParaRPr lang="de-CH" dirty="0">
              <a:solidFill>
                <a:srgbClr val="0070C0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FF71183-F43D-435E-8142-187E083473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1426" y="4739449"/>
            <a:ext cx="5594769" cy="1150393"/>
          </a:xfrm>
          <a:prstGeom prst="rect">
            <a:avLst/>
          </a:prstGeom>
        </p:spPr>
      </p:pic>
      <p:sp>
        <p:nvSpPr>
          <p:cNvPr id="12" name="Pfeil: nach unten 11">
            <a:extLst>
              <a:ext uri="{FF2B5EF4-FFF2-40B4-BE49-F238E27FC236}">
                <a16:creationId xmlns:a16="http://schemas.microsoft.com/office/drawing/2014/main" id="{321C6BC1-EE9D-4E4E-856D-63FF1B00E2D5}"/>
              </a:ext>
            </a:extLst>
          </p:cNvPr>
          <p:cNvSpPr/>
          <p:nvPr/>
        </p:nvSpPr>
        <p:spPr>
          <a:xfrm>
            <a:off x="4280363" y="4140679"/>
            <a:ext cx="291637" cy="361393"/>
          </a:xfrm>
          <a:prstGeom prst="downArrow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0AFECB40-7DB1-4568-8A33-724623375150}"/>
              </a:ext>
            </a:extLst>
          </p:cNvPr>
          <p:cNvCxnSpPr/>
          <p:nvPr/>
        </p:nvCxnSpPr>
        <p:spPr>
          <a:xfrm>
            <a:off x="6788989" y="3726611"/>
            <a:ext cx="449906" cy="49170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4BBFEB97-CED4-4381-A5AE-525561E1EC94}"/>
              </a:ext>
            </a:extLst>
          </p:cNvPr>
          <p:cNvSpPr txBox="1"/>
          <p:nvPr/>
        </p:nvSpPr>
        <p:spPr>
          <a:xfrm>
            <a:off x="6860379" y="4178906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Health </a:t>
            </a:r>
          </a:p>
          <a:p>
            <a:r>
              <a:rPr lang="de-DE" dirty="0"/>
              <a:t>Hazard!</a:t>
            </a:r>
            <a:endParaRPr lang="de-CH" dirty="0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D78C7175-5312-4324-92EE-4814F45DB9AF}"/>
              </a:ext>
            </a:extLst>
          </p:cNvPr>
          <p:cNvSpPr/>
          <p:nvPr/>
        </p:nvSpPr>
        <p:spPr>
          <a:xfrm>
            <a:off x="9533106" y="2738336"/>
            <a:ext cx="792805" cy="7928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1165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3" y="1377410"/>
            <a:ext cx="7832474" cy="3304549"/>
          </a:xfrm>
        </p:spPr>
        <p:txBody>
          <a:bodyPr/>
          <a:lstStyle/>
          <a:p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lvl="1"/>
            <a:r>
              <a:rPr lang="de-DE" dirty="0" err="1"/>
              <a:t>Example</a:t>
            </a:r>
            <a:r>
              <a:rPr lang="de-DE" dirty="0"/>
              <a:t>: 14.72g DGEBA, 4.74g RSO, ~6.8mg </a:t>
            </a:r>
            <a:r>
              <a:rPr lang="de-DE" dirty="0" err="1"/>
              <a:t>catalyst</a:t>
            </a:r>
            <a:endParaRPr lang="de-DE" dirty="0"/>
          </a:p>
          <a:p>
            <a:pPr lvl="1"/>
            <a:r>
              <a:rPr lang="de-DE" dirty="0"/>
              <a:t>A and B: </a:t>
            </a:r>
            <a:r>
              <a:rPr lang="de-DE" dirty="0" err="1"/>
              <a:t>equimolar</a:t>
            </a:r>
            <a:r>
              <a:rPr lang="de-DE" dirty="0"/>
              <a:t> </a:t>
            </a:r>
            <a:r>
              <a:rPr lang="de-DE" dirty="0" err="1"/>
              <a:t>amount</a:t>
            </a:r>
            <a:endParaRPr lang="de-DE" dirty="0"/>
          </a:p>
          <a:p>
            <a:pPr lvl="1"/>
            <a:endParaRPr lang="de-DE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>
              <a:solidFill>
                <a:srgbClr val="0070C0"/>
              </a:solidFill>
            </a:endParaRPr>
          </a:p>
          <a:p>
            <a:pPr lvl="1"/>
            <a:endParaRPr lang="de-DE" b="1" dirty="0"/>
          </a:p>
          <a:p>
            <a:pPr lvl="1"/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8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A71CD4F-6FD2-419E-B86F-88E2D2925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77" y="2883874"/>
            <a:ext cx="1980063" cy="71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7D97AFD-8393-44A0-86A2-2C2A0E8A4039}"/>
              </a:ext>
            </a:extLst>
          </p:cNvPr>
          <p:cNvSpPr txBox="1"/>
          <p:nvPr/>
        </p:nvSpPr>
        <p:spPr>
          <a:xfrm>
            <a:off x="5653134" y="1845682"/>
            <a:ext cx="36236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solidFill>
                  <a:srgbClr val="0070C0"/>
                </a:solidFill>
              </a:rPr>
              <a:t>Latent </a:t>
            </a:r>
            <a:r>
              <a:rPr lang="de-DE" sz="1400" dirty="0" err="1">
                <a:solidFill>
                  <a:srgbClr val="0070C0"/>
                </a:solidFill>
              </a:rPr>
              <a:t>catalyst</a:t>
            </a:r>
            <a:endParaRPr lang="de-DE" sz="1400" dirty="0">
              <a:solidFill>
                <a:srgbClr val="0070C0"/>
              </a:solidFill>
            </a:endParaRPr>
          </a:p>
          <a:p>
            <a:pPr algn="ctr"/>
            <a:r>
              <a:rPr lang="de-DE" sz="1400" dirty="0">
                <a:solidFill>
                  <a:srgbClr val="0070C0"/>
                </a:solidFill>
              </a:rPr>
              <a:t>Butyl </a:t>
            </a:r>
            <a:r>
              <a:rPr lang="de-DE" sz="1400" dirty="0" err="1">
                <a:solidFill>
                  <a:srgbClr val="0070C0"/>
                </a:solidFill>
              </a:rPr>
              <a:t>triphenyl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phosphonium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bromide</a:t>
            </a:r>
            <a:endParaRPr lang="de-DE" sz="1400" dirty="0">
              <a:solidFill>
                <a:srgbClr val="0070C0"/>
              </a:solidFill>
            </a:endParaRPr>
          </a:p>
          <a:p>
            <a:pPr algn="ctr"/>
            <a:r>
              <a:rPr lang="de-DE" sz="1400" dirty="0">
                <a:solidFill>
                  <a:srgbClr val="0070C0"/>
                </a:solidFill>
              </a:rPr>
              <a:t> (C) </a:t>
            </a:r>
            <a:endParaRPr lang="de-CH" sz="1400" dirty="0">
              <a:solidFill>
                <a:srgbClr val="0070C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8929CF8-DD0B-47B3-A3FB-8AC339813564}"/>
              </a:ext>
            </a:extLst>
          </p:cNvPr>
          <p:cNvSpPr txBox="1"/>
          <p:nvPr/>
        </p:nvSpPr>
        <p:spPr>
          <a:xfrm>
            <a:off x="1648684" y="1982921"/>
            <a:ext cx="8146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err="1">
                <a:solidFill>
                  <a:srgbClr val="0070C0"/>
                </a:solidFill>
              </a:rPr>
              <a:t>Resin</a:t>
            </a:r>
            <a:endParaRPr lang="de-DE" sz="1400" dirty="0">
              <a:solidFill>
                <a:srgbClr val="0070C0"/>
              </a:solidFill>
            </a:endParaRPr>
          </a:p>
          <a:p>
            <a:pPr algn="ctr"/>
            <a:r>
              <a:rPr lang="de-DE" sz="1400" dirty="0">
                <a:solidFill>
                  <a:srgbClr val="0070C0"/>
                </a:solidFill>
              </a:rPr>
              <a:t>DGEBA</a:t>
            </a:r>
          </a:p>
          <a:p>
            <a:pPr algn="ctr"/>
            <a:r>
              <a:rPr lang="de-DE" sz="1400" dirty="0">
                <a:solidFill>
                  <a:srgbClr val="0070C0"/>
                </a:solidFill>
              </a:rPr>
              <a:t> (A)</a:t>
            </a:r>
            <a:endParaRPr lang="de-CH" sz="1400" dirty="0">
              <a:solidFill>
                <a:srgbClr val="0070C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C255A13-1C4C-40ED-B2A4-74D22D6400B5}"/>
              </a:ext>
            </a:extLst>
          </p:cNvPr>
          <p:cNvSpPr txBox="1"/>
          <p:nvPr/>
        </p:nvSpPr>
        <p:spPr>
          <a:xfrm>
            <a:off x="2278582" y="6493512"/>
            <a:ext cx="6998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/>
              <a:t>Example</a:t>
            </a:r>
            <a:r>
              <a:rPr lang="de-DE" sz="1200" b="1" dirty="0"/>
              <a:t> </a:t>
            </a:r>
            <a:r>
              <a:rPr lang="de-DE" sz="1200" b="1" dirty="0" err="1"/>
              <a:t>synthesis</a:t>
            </a:r>
            <a:r>
              <a:rPr lang="de-DE" sz="1200" dirty="0"/>
              <a:t>: Shih et al., J. </a:t>
            </a:r>
            <a:r>
              <a:rPr lang="de-DE" sz="1200" dirty="0" err="1"/>
              <a:t>appl</a:t>
            </a:r>
            <a:r>
              <a:rPr lang="de-DE" sz="1200" dirty="0"/>
              <a:t>. </a:t>
            </a:r>
            <a:r>
              <a:rPr lang="de-DE" sz="1200" dirty="0" err="1"/>
              <a:t>Polym</a:t>
            </a:r>
            <a:r>
              <a:rPr lang="de-DE" sz="1200" dirty="0"/>
              <a:t>. </a:t>
            </a:r>
            <a:r>
              <a:rPr lang="de-DE" sz="1200" dirty="0" err="1"/>
              <a:t>Sci</a:t>
            </a:r>
            <a:r>
              <a:rPr lang="de-DE" sz="1200" dirty="0"/>
              <a:t>., 1999, ISSN: 00218995</a:t>
            </a:r>
            <a:endParaRPr lang="de-CH" sz="1200" dirty="0"/>
          </a:p>
        </p:txBody>
      </p:sp>
      <p:pic>
        <p:nvPicPr>
          <p:cNvPr id="3074" name="Picture 2" descr="Resorcinol - Wikipedia">
            <a:extLst>
              <a:ext uri="{FF2B5EF4-FFF2-40B4-BE49-F238E27FC236}">
                <a16:creationId xmlns:a16="http://schemas.microsoft.com/office/drawing/2014/main" id="{486F5740-F013-4A4D-B8DC-AD92B45E5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137" y="3023099"/>
            <a:ext cx="1104476" cy="57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hina Butyl Triphenyl Phosphonium Bromide Manufacturers, Suppliers,  Suppliers - Chemical Products Price - CROSSIN">
            <a:extLst>
              <a:ext uri="{FF2B5EF4-FFF2-40B4-BE49-F238E27FC236}">
                <a16:creationId xmlns:a16="http://schemas.microsoft.com/office/drawing/2014/main" id="{6E52290A-0159-42BE-9382-C05EE9B64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634" y="2561470"/>
            <a:ext cx="1754732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3B04E3BD-05EA-4605-A730-4113E421CC8E}"/>
              </a:ext>
            </a:extLst>
          </p:cNvPr>
          <p:cNvSpPr txBox="1"/>
          <p:nvPr/>
        </p:nvSpPr>
        <p:spPr>
          <a:xfrm>
            <a:off x="3659551" y="1888040"/>
            <a:ext cx="15888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err="1">
                <a:solidFill>
                  <a:srgbClr val="0070C0"/>
                </a:solidFill>
              </a:rPr>
              <a:t>Hardener</a:t>
            </a:r>
            <a:endParaRPr lang="de-DE" sz="1400" dirty="0">
              <a:solidFill>
                <a:srgbClr val="0070C0"/>
              </a:solidFill>
            </a:endParaRPr>
          </a:p>
          <a:p>
            <a:pPr algn="ctr"/>
            <a:r>
              <a:rPr lang="de-DE" sz="1400" dirty="0" err="1">
                <a:solidFill>
                  <a:srgbClr val="0070C0"/>
                </a:solidFill>
              </a:rPr>
              <a:t>Resorcinol</a:t>
            </a:r>
            <a:r>
              <a:rPr lang="de-DE" sz="1400" dirty="0">
                <a:solidFill>
                  <a:srgbClr val="0070C0"/>
                </a:solidFill>
              </a:rPr>
              <a:t> (RSO)</a:t>
            </a:r>
          </a:p>
          <a:p>
            <a:pPr algn="ctr"/>
            <a:r>
              <a:rPr lang="de-DE" sz="1400" dirty="0">
                <a:solidFill>
                  <a:srgbClr val="0070C0"/>
                </a:solidFill>
              </a:rPr>
              <a:t> (B)</a:t>
            </a:r>
            <a:endParaRPr lang="de-CH" sz="1400" dirty="0">
              <a:solidFill>
                <a:srgbClr val="0070C0"/>
              </a:solidFill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682C0206-8E31-4CA5-8B5F-DC0A07E942B5}"/>
              </a:ext>
            </a:extLst>
          </p:cNvPr>
          <p:cNvCxnSpPr>
            <a:cxnSpLocks/>
          </p:cNvCxnSpPr>
          <p:nvPr/>
        </p:nvCxnSpPr>
        <p:spPr>
          <a:xfrm flipV="1">
            <a:off x="5029200" y="1180169"/>
            <a:ext cx="708466" cy="77281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8B84D72F-7D19-4A81-874E-46AB3E75C221}"/>
              </a:ext>
            </a:extLst>
          </p:cNvPr>
          <p:cNvSpPr txBox="1"/>
          <p:nvPr/>
        </p:nvSpPr>
        <p:spPr>
          <a:xfrm>
            <a:off x="5789625" y="847088"/>
            <a:ext cx="2074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Lower </a:t>
            </a:r>
            <a:r>
              <a:rPr lang="de-DE" sz="1200" dirty="0" err="1"/>
              <a:t>melting</a:t>
            </a:r>
            <a:r>
              <a:rPr lang="de-DE" sz="1200" dirty="0"/>
              <a:t> </a:t>
            </a:r>
            <a:r>
              <a:rPr lang="de-DE" sz="1200" dirty="0" err="1"/>
              <a:t>point</a:t>
            </a:r>
            <a:r>
              <a:rPr lang="de-DE" sz="1200" dirty="0"/>
              <a:t> (110°C)</a:t>
            </a:r>
          </a:p>
          <a:p>
            <a:r>
              <a:rPr lang="de-DE" sz="1200" dirty="0" err="1"/>
              <a:t>Less</a:t>
            </a:r>
            <a:r>
              <a:rPr lang="de-DE" sz="1200" dirty="0"/>
              <a:t> </a:t>
            </a:r>
            <a:r>
              <a:rPr lang="de-DE" sz="1200" dirty="0" err="1"/>
              <a:t>toxic</a:t>
            </a:r>
            <a:endParaRPr lang="de-DE" sz="1200" dirty="0"/>
          </a:p>
          <a:p>
            <a:r>
              <a:rPr lang="de-DE" sz="1200" dirty="0"/>
              <a:t>Lower </a:t>
            </a:r>
            <a:r>
              <a:rPr lang="de-DE" sz="1200" dirty="0" err="1"/>
              <a:t>viscosity</a:t>
            </a:r>
            <a:endParaRPr lang="de-CH" sz="12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F9AED8F-3D94-4988-9BDE-42722B613EB4}"/>
              </a:ext>
            </a:extLst>
          </p:cNvPr>
          <p:cNvSpPr txBox="1"/>
          <p:nvPr/>
        </p:nvSpPr>
        <p:spPr>
          <a:xfrm>
            <a:off x="3129513" y="307587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 : 1</a:t>
            </a:r>
          </a:p>
        </p:txBody>
      </p:sp>
      <p:pic>
        <p:nvPicPr>
          <p:cNvPr id="17" name="Picture 4" descr="China Butyl Triphenyl Phosphonium Bromide Manufacturers, Suppliers,  Suppliers - Chemical Products Price - CROSSIN">
            <a:extLst>
              <a:ext uri="{FF2B5EF4-FFF2-40B4-BE49-F238E27FC236}">
                <a16:creationId xmlns:a16="http://schemas.microsoft.com/office/drawing/2014/main" id="{FE624946-389E-46B5-9E7B-0B971DE92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183" y="4080373"/>
            <a:ext cx="1754732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55F2900B-8A8D-4949-9D71-F3FAF0BAB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628" y="5230499"/>
            <a:ext cx="1980063" cy="71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AB72B303-F8DD-4BCF-8F85-995BE8D9A136}"/>
              </a:ext>
            </a:extLst>
          </p:cNvPr>
          <p:cNvCxnSpPr/>
          <p:nvPr/>
        </p:nvCxnSpPr>
        <p:spPr>
          <a:xfrm flipH="1">
            <a:off x="8822987" y="4844374"/>
            <a:ext cx="233464" cy="350196"/>
          </a:xfrm>
          <a:prstGeom prst="line">
            <a:avLst/>
          </a:prstGeom>
          <a:ln w="1905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722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hina Butyl Triphenyl Phosphonium Bromide Manufacturers, Suppliers,  Suppliers - Chemical Products Price - CROSSIN">
            <a:extLst>
              <a:ext uri="{FF2B5EF4-FFF2-40B4-BE49-F238E27FC236}">
                <a16:creationId xmlns:a16="http://schemas.microsoft.com/office/drawing/2014/main" id="{6E52290A-0159-42BE-9382-C05EE9B64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751" y="2439658"/>
            <a:ext cx="997737" cy="74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E522C228-1F2A-4B9D-A2B6-9C88C2F192BD}"/>
              </a:ext>
            </a:extLst>
          </p:cNvPr>
          <p:cNvSpPr/>
          <p:nvPr/>
        </p:nvSpPr>
        <p:spPr>
          <a:xfrm>
            <a:off x="903038" y="3921712"/>
            <a:ext cx="1773356" cy="7936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27.04.2021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9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300" y="620714"/>
            <a:ext cx="11323975" cy="641500"/>
          </a:xfrm>
        </p:spPr>
        <p:txBody>
          <a:bodyPr/>
          <a:lstStyle/>
          <a:p>
            <a:r>
              <a:rPr lang="de-DE" dirty="0" err="1"/>
              <a:t>Phenoxy</a:t>
            </a:r>
            <a:r>
              <a:rPr lang="de-DE" dirty="0"/>
              <a:t> </a:t>
            </a:r>
            <a:r>
              <a:rPr lang="de-DE" dirty="0" err="1"/>
              <a:t>resins</a:t>
            </a:r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1972" y="6302199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A71CD4F-6FD2-419E-B86F-88E2D2925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457" y="5233368"/>
            <a:ext cx="1018870" cy="36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FC255A13-1C4C-40ED-B2A4-74D22D6400B5}"/>
              </a:ext>
            </a:extLst>
          </p:cNvPr>
          <p:cNvSpPr txBox="1"/>
          <p:nvPr/>
        </p:nvSpPr>
        <p:spPr>
          <a:xfrm>
            <a:off x="2278582" y="6493512"/>
            <a:ext cx="6998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/>
              <a:t>Example</a:t>
            </a:r>
            <a:r>
              <a:rPr lang="de-DE" sz="1200" b="1" dirty="0"/>
              <a:t> </a:t>
            </a:r>
            <a:r>
              <a:rPr lang="de-DE" sz="1200" b="1" dirty="0" err="1"/>
              <a:t>synthesis</a:t>
            </a:r>
            <a:r>
              <a:rPr lang="de-DE" sz="1200" dirty="0"/>
              <a:t>: Shih et al., J. </a:t>
            </a:r>
            <a:r>
              <a:rPr lang="de-DE" sz="1200" dirty="0" err="1"/>
              <a:t>appl</a:t>
            </a:r>
            <a:r>
              <a:rPr lang="de-DE" sz="1200" dirty="0"/>
              <a:t>. </a:t>
            </a:r>
            <a:r>
              <a:rPr lang="de-DE" sz="1200" dirty="0" err="1"/>
              <a:t>Polym</a:t>
            </a:r>
            <a:r>
              <a:rPr lang="de-DE" sz="1200" dirty="0"/>
              <a:t>. </a:t>
            </a:r>
            <a:r>
              <a:rPr lang="de-DE" sz="1200" dirty="0" err="1"/>
              <a:t>Sci</a:t>
            </a:r>
            <a:r>
              <a:rPr lang="de-DE" sz="1200" dirty="0"/>
              <a:t>., 1999, ISSN: 00218995</a:t>
            </a:r>
            <a:endParaRPr lang="de-CH" sz="1200" dirty="0"/>
          </a:p>
        </p:txBody>
      </p:sp>
      <p:pic>
        <p:nvPicPr>
          <p:cNvPr id="3074" name="Picture 2" descr="Resorcinol - Wikipedia">
            <a:extLst>
              <a:ext uri="{FF2B5EF4-FFF2-40B4-BE49-F238E27FC236}">
                <a16:creationId xmlns:a16="http://schemas.microsoft.com/office/drawing/2014/main" id="{486F5740-F013-4A4D-B8DC-AD92B45E5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261" y="5768458"/>
            <a:ext cx="552238" cy="28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AE7D2CAF-D786-47BE-AB31-59CB23DB3A2E}"/>
              </a:ext>
            </a:extLst>
          </p:cNvPr>
          <p:cNvGrpSpPr/>
          <p:nvPr/>
        </p:nvGrpSpPr>
        <p:grpSpPr>
          <a:xfrm>
            <a:off x="1229969" y="3022683"/>
            <a:ext cx="1105593" cy="1413164"/>
            <a:chOff x="1330036" y="2152996"/>
            <a:chExt cx="1105593" cy="1413164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E72E33DF-4F78-4355-9519-6F509B460B68}"/>
                </a:ext>
              </a:extLst>
            </p:cNvPr>
            <p:cNvSpPr/>
            <p:nvPr/>
          </p:nvSpPr>
          <p:spPr>
            <a:xfrm>
              <a:off x="1637606" y="2152996"/>
              <a:ext cx="507078" cy="615142"/>
            </a:xfrm>
            <a:prstGeom prst="rect">
              <a:avLst/>
            </a:prstGeom>
            <a:noFill/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8A3631D-2A87-4D9E-ACA1-A09A0BD6B31C}"/>
                </a:ext>
              </a:extLst>
            </p:cNvPr>
            <p:cNvSpPr/>
            <p:nvPr/>
          </p:nvSpPr>
          <p:spPr>
            <a:xfrm>
              <a:off x="1330036" y="2460567"/>
              <a:ext cx="1105593" cy="110559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8AB32802-BF70-4BE4-86EB-F7EE7656A8AF}"/>
                </a:ext>
              </a:extLst>
            </p:cNvPr>
            <p:cNvSpPr/>
            <p:nvPr/>
          </p:nvSpPr>
          <p:spPr>
            <a:xfrm>
              <a:off x="1653352" y="2245496"/>
              <a:ext cx="472863" cy="4227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15" name="Sehne 14">
            <a:extLst>
              <a:ext uri="{FF2B5EF4-FFF2-40B4-BE49-F238E27FC236}">
                <a16:creationId xmlns:a16="http://schemas.microsoft.com/office/drawing/2014/main" id="{5187F446-E241-4CBB-92C8-20B965C0195D}"/>
              </a:ext>
            </a:extLst>
          </p:cNvPr>
          <p:cNvSpPr/>
          <p:nvPr/>
        </p:nvSpPr>
        <p:spPr>
          <a:xfrm rot="17510416">
            <a:off x="1246448" y="3354831"/>
            <a:ext cx="1065268" cy="1065268"/>
          </a:xfrm>
          <a:prstGeom prst="chord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BF6F183-DAF1-4A1E-AEAE-8F3030641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1" y="1398936"/>
            <a:ext cx="11323975" cy="575248"/>
          </a:xfrm>
        </p:spPr>
        <p:txBody>
          <a:bodyPr/>
          <a:lstStyle/>
          <a:p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processing</a:t>
            </a:r>
            <a:r>
              <a:rPr lang="de-CH" dirty="0"/>
              <a:t> </a:t>
            </a:r>
            <a:r>
              <a:rPr lang="de-CH" dirty="0" err="1"/>
              <a:t>method</a:t>
            </a:r>
            <a:endParaRPr lang="de-CH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10CB481-258E-4DF9-9071-B97E3EBD218B}"/>
              </a:ext>
            </a:extLst>
          </p:cNvPr>
          <p:cNvSpPr txBox="1"/>
          <p:nvPr/>
        </p:nvSpPr>
        <p:spPr>
          <a:xfrm>
            <a:off x="1364545" y="4386525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125°C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CB8FDB9-9C16-4230-AF28-4DEA2FA6E561}"/>
              </a:ext>
            </a:extLst>
          </p:cNvPr>
          <p:cNvSpPr txBox="1"/>
          <p:nvPr/>
        </p:nvSpPr>
        <p:spPr>
          <a:xfrm>
            <a:off x="1407793" y="3995295"/>
            <a:ext cx="74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A + B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A6220A6-D8D3-4546-863C-B4DD04779CA7}"/>
              </a:ext>
            </a:extLst>
          </p:cNvPr>
          <p:cNvSpPr txBox="1"/>
          <p:nvPr/>
        </p:nvSpPr>
        <p:spPr>
          <a:xfrm>
            <a:off x="710913" y="2619879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30 min.</a:t>
            </a:r>
          </a:p>
        </p:txBody>
      </p:sp>
      <p:sp>
        <p:nvSpPr>
          <p:cNvPr id="22" name="Flussdiagramm: Manuelle Verarbeitung 21">
            <a:extLst>
              <a:ext uri="{FF2B5EF4-FFF2-40B4-BE49-F238E27FC236}">
                <a16:creationId xmlns:a16="http://schemas.microsoft.com/office/drawing/2014/main" id="{95A303F6-D9E6-448C-B624-3257CB641931}"/>
              </a:ext>
            </a:extLst>
          </p:cNvPr>
          <p:cNvSpPr/>
          <p:nvPr/>
        </p:nvSpPr>
        <p:spPr>
          <a:xfrm flipH="1">
            <a:off x="1766854" y="2694512"/>
            <a:ext cx="45719" cy="1365531"/>
          </a:xfrm>
          <a:prstGeom prst="flowChartManualOperation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A2C0EBF-0759-4122-9170-7A3FF9FD3B68}"/>
              </a:ext>
            </a:extLst>
          </p:cNvPr>
          <p:cNvSpPr/>
          <p:nvPr/>
        </p:nvSpPr>
        <p:spPr>
          <a:xfrm>
            <a:off x="1591213" y="3899814"/>
            <a:ext cx="141316" cy="14864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5D8929AD-801D-4BC6-88E0-8D55994964CC}"/>
              </a:ext>
            </a:extLst>
          </p:cNvPr>
          <p:cNvSpPr/>
          <p:nvPr/>
        </p:nvSpPr>
        <p:spPr>
          <a:xfrm>
            <a:off x="1585370" y="3719882"/>
            <a:ext cx="109783" cy="10195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5F7349-387E-42C3-842B-C48FD494EB54}"/>
              </a:ext>
            </a:extLst>
          </p:cNvPr>
          <p:cNvSpPr txBox="1"/>
          <p:nvPr/>
        </p:nvSpPr>
        <p:spPr>
          <a:xfrm>
            <a:off x="1585370" y="2337183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N</a:t>
            </a:r>
            <a:r>
              <a:rPr lang="de-CH" baseline="-25000" dirty="0"/>
              <a:t>2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D599DA3-DDC6-4237-A527-680ED06461CF}"/>
              </a:ext>
            </a:extLst>
          </p:cNvPr>
          <p:cNvSpPr txBox="1"/>
          <p:nvPr/>
        </p:nvSpPr>
        <p:spPr>
          <a:xfrm>
            <a:off x="1319074" y="478230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30 min.</a:t>
            </a:r>
            <a:endParaRPr lang="de-CH" baseline="-250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56C06F46-7000-40DE-9198-B74B24A3591F}"/>
              </a:ext>
            </a:extLst>
          </p:cNvPr>
          <p:cNvSpPr/>
          <p:nvPr/>
        </p:nvSpPr>
        <p:spPr>
          <a:xfrm>
            <a:off x="3277575" y="3938769"/>
            <a:ext cx="1773356" cy="7936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5EF5986-9B68-4A3F-B465-63DA87BA59B5}"/>
              </a:ext>
            </a:extLst>
          </p:cNvPr>
          <p:cNvGrpSpPr/>
          <p:nvPr/>
        </p:nvGrpSpPr>
        <p:grpSpPr>
          <a:xfrm>
            <a:off x="3604506" y="3039740"/>
            <a:ext cx="1105593" cy="1413164"/>
            <a:chOff x="1330036" y="2152996"/>
            <a:chExt cx="1105593" cy="1413164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DB7C6185-6FBD-4B23-A42F-4DAE8B28BD95}"/>
                </a:ext>
              </a:extLst>
            </p:cNvPr>
            <p:cNvSpPr/>
            <p:nvPr/>
          </p:nvSpPr>
          <p:spPr>
            <a:xfrm>
              <a:off x="1637606" y="2152996"/>
              <a:ext cx="507078" cy="615142"/>
            </a:xfrm>
            <a:prstGeom prst="rect">
              <a:avLst/>
            </a:prstGeom>
            <a:noFill/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2BF37EE1-EA91-4B87-8DEF-C9832B59BFD5}"/>
                </a:ext>
              </a:extLst>
            </p:cNvPr>
            <p:cNvSpPr/>
            <p:nvPr/>
          </p:nvSpPr>
          <p:spPr>
            <a:xfrm>
              <a:off x="1330036" y="2460567"/>
              <a:ext cx="1105593" cy="110559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EBDFFA1B-8B0D-474C-8AE4-3274C011ABA9}"/>
                </a:ext>
              </a:extLst>
            </p:cNvPr>
            <p:cNvSpPr/>
            <p:nvPr/>
          </p:nvSpPr>
          <p:spPr>
            <a:xfrm>
              <a:off x="1653352" y="2245496"/>
              <a:ext cx="472863" cy="4227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39" name="Sehne 38">
            <a:extLst>
              <a:ext uri="{FF2B5EF4-FFF2-40B4-BE49-F238E27FC236}">
                <a16:creationId xmlns:a16="http://schemas.microsoft.com/office/drawing/2014/main" id="{DA5EECEC-0C2D-44B1-9ED9-72C5031033F8}"/>
              </a:ext>
            </a:extLst>
          </p:cNvPr>
          <p:cNvSpPr/>
          <p:nvPr/>
        </p:nvSpPr>
        <p:spPr>
          <a:xfrm rot="17510416">
            <a:off x="3620985" y="3371888"/>
            <a:ext cx="1065268" cy="1065268"/>
          </a:xfrm>
          <a:prstGeom prst="chord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5C6D3207-B84C-4ECC-954F-34B13DBFBDD9}"/>
              </a:ext>
            </a:extLst>
          </p:cNvPr>
          <p:cNvSpPr txBox="1"/>
          <p:nvPr/>
        </p:nvSpPr>
        <p:spPr>
          <a:xfrm>
            <a:off x="3739082" y="4403582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125°C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84A8942E-A4CD-4C6D-8BB7-79B5B71F038A}"/>
              </a:ext>
            </a:extLst>
          </p:cNvPr>
          <p:cNvSpPr txBox="1"/>
          <p:nvPr/>
        </p:nvSpPr>
        <p:spPr>
          <a:xfrm>
            <a:off x="3782330" y="4012352"/>
            <a:ext cx="74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A + B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2BB2EAB-C657-4C91-8D33-5859351A5EA0}"/>
              </a:ext>
            </a:extLst>
          </p:cNvPr>
          <p:cNvSpPr txBox="1"/>
          <p:nvPr/>
        </p:nvSpPr>
        <p:spPr>
          <a:xfrm>
            <a:off x="3158834" y="2531988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10 min @ 10 </a:t>
            </a:r>
            <a:r>
              <a:rPr lang="de-CH" dirty="0" err="1"/>
              <a:t>mBar</a:t>
            </a:r>
            <a:endParaRPr lang="de-CH" baseline="-250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0C67226-346B-4035-9512-93959994567C}"/>
              </a:ext>
            </a:extLst>
          </p:cNvPr>
          <p:cNvSpPr/>
          <p:nvPr/>
        </p:nvSpPr>
        <p:spPr>
          <a:xfrm>
            <a:off x="3092344" y="2477569"/>
            <a:ext cx="2244457" cy="267407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CCD2E346-0192-4BE2-BA11-85CED4526B67}"/>
              </a:ext>
            </a:extLst>
          </p:cNvPr>
          <p:cNvSpPr txBox="1"/>
          <p:nvPr/>
        </p:nvSpPr>
        <p:spPr>
          <a:xfrm>
            <a:off x="870230" y="1899483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/>
              <a:t>Liquify</a:t>
            </a:r>
            <a:r>
              <a:rPr lang="de-CH" b="1" dirty="0"/>
              <a:t> </a:t>
            </a:r>
            <a:r>
              <a:rPr lang="de-CH" b="1" dirty="0" err="1"/>
              <a:t>mixture</a:t>
            </a:r>
            <a:endParaRPr lang="de-CH" b="1" baseline="-25000" dirty="0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B0912F4A-1E58-43C5-82C1-0A90DB6A45F8}"/>
              </a:ext>
            </a:extLst>
          </p:cNvPr>
          <p:cNvSpPr txBox="1"/>
          <p:nvPr/>
        </p:nvSpPr>
        <p:spPr>
          <a:xfrm>
            <a:off x="3716156" y="187732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Degas</a:t>
            </a:r>
            <a:endParaRPr lang="de-CH" b="1" baseline="-250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F1DED852-EC45-48EF-AD94-E01A50851A3F}"/>
              </a:ext>
            </a:extLst>
          </p:cNvPr>
          <p:cNvSpPr/>
          <p:nvPr/>
        </p:nvSpPr>
        <p:spPr>
          <a:xfrm>
            <a:off x="5851137" y="3930038"/>
            <a:ext cx="1773356" cy="7936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8069C696-11D5-415A-B2CF-BC55BDE1DDE0}"/>
              </a:ext>
            </a:extLst>
          </p:cNvPr>
          <p:cNvGrpSpPr/>
          <p:nvPr/>
        </p:nvGrpSpPr>
        <p:grpSpPr>
          <a:xfrm>
            <a:off x="6178068" y="3031009"/>
            <a:ext cx="1105593" cy="1413164"/>
            <a:chOff x="1330036" y="2152996"/>
            <a:chExt cx="1105593" cy="1413164"/>
          </a:xfrm>
        </p:grpSpPr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A3FD4FF2-FA03-46DA-8AF6-3D087AF61A8E}"/>
                </a:ext>
              </a:extLst>
            </p:cNvPr>
            <p:cNvSpPr/>
            <p:nvPr/>
          </p:nvSpPr>
          <p:spPr>
            <a:xfrm>
              <a:off x="1637606" y="2152996"/>
              <a:ext cx="507078" cy="615142"/>
            </a:xfrm>
            <a:prstGeom prst="rect">
              <a:avLst/>
            </a:prstGeom>
            <a:noFill/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E2536B86-E453-4C9E-AB2E-F15E9A42DD90}"/>
                </a:ext>
              </a:extLst>
            </p:cNvPr>
            <p:cNvSpPr/>
            <p:nvPr/>
          </p:nvSpPr>
          <p:spPr>
            <a:xfrm>
              <a:off x="1330036" y="2460567"/>
              <a:ext cx="1105593" cy="110559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2C63D6BC-1748-450C-98D7-6D2D0F8A28FF}"/>
                </a:ext>
              </a:extLst>
            </p:cNvPr>
            <p:cNvSpPr/>
            <p:nvPr/>
          </p:nvSpPr>
          <p:spPr>
            <a:xfrm>
              <a:off x="1653352" y="2245496"/>
              <a:ext cx="472863" cy="4227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55" name="Sehne 54">
            <a:extLst>
              <a:ext uri="{FF2B5EF4-FFF2-40B4-BE49-F238E27FC236}">
                <a16:creationId xmlns:a16="http://schemas.microsoft.com/office/drawing/2014/main" id="{6331548B-62D7-4EE8-844F-C992D25A4530}"/>
              </a:ext>
            </a:extLst>
          </p:cNvPr>
          <p:cNvSpPr/>
          <p:nvPr/>
        </p:nvSpPr>
        <p:spPr>
          <a:xfrm rot="17510416">
            <a:off x="6194547" y="3363157"/>
            <a:ext cx="1065268" cy="1065268"/>
          </a:xfrm>
          <a:prstGeom prst="chord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46F99BC-B093-40D0-98F6-3A818C096C12}"/>
              </a:ext>
            </a:extLst>
          </p:cNvPr>
          <p:cNvSpPr txBox="1"/>
          <p:nvPr/>
        </p:nvSpPr>
        <p:spPr>
          <a:xfrm>
            <a:off x="6312644" y="4394851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125°C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C50EB410-06A5-4B44-B2C5-84530BB9683E}"/>
              </a:ext>
            </a:extLst>
          </p:cNvPr>
          <p:cNvSpPr txBox="1"/>
          <p:nvPr/>
        </p:nvSpPr>
        <p:spPr>
          <a:xfrm>
            <a:off x="6272361" y="3764271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A+B+C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3776B7B2-1E61-4F60-83F9-FE1400B7EA40}"/>
              </a:ext>
            </a:extLst>
          </p:cNvPr>
          <p:cNvSpPr/>
          <p:nvPr/>
        </p:nvSpPr>
        <p:spPr>
          <a:xfrm>
            <a:off x="5665906" y="2468838"/>
            <a:ext cx="2244457" cy="267407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5BE771FC-66A7-44B0-A546-22DB83321496}"/>
              </a:ext>
            </a:extLst>
          </p:cNvPr>
          <p:cNvSpPr txBox="1"/>
          <p:nvPr/>
        </p:nvSpPr>
        <p:spPr>
          <a:xfrm>
            <a:off x="8559310" y="197418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Fill </a:t>
            </a:r>
            <a:r>
              <a:rPr lang="de-CH" b="1" dirty="0" err="1"/>
              <a:t>mold</a:t>
            </a:r>
            <a:endParaRPr lang="de-CH" b="1" baseline="-25000" dirty="0"/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4BC3EB5D-3AD8-4A8D-8088-7DF6C096EA2A}"/>
              </a:ext>
            </a:extLst>
          </p:cNvPr>
          <p:cNvSpPr txBox="1"/>
          <p:nvPr/>
        </p:nvSpPr>
        <p:spPr>
          <a:xfrm>
            <a:off x="6111797" y="2011745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Add </a:t>
            </a:r>
            <a:r>
              <a:rPr lang="de-CH" b="1" dirty="0" err="1"/>
              <a:t>catalyst</a:t>
            </a:r>
            <a:endParaRPr lang="de-CH" b="1" baseline="-25000" dirty="0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E6ADE548-DE6D-4677-B57D-D2B7DB321620}"/>
              </a:ext>
            </a:extLst>
          </p:cNvPr>
          <p:cNvSpPr txBox="1"/>
          <p:nvPr/>
        </p:nvSpPr>
        <p:spPr>
          <a:xfrm>
            <a:off x="5723798" y="5179229"/>
            <a:ext cx="2244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(</a:t>
            </a:r>
            <a:r>
              <a:rPr lang="de-CH" dirty="0" err="1"/>
              <a:t>Catalyst</a:t>
            </a:r>
            <a:r>
              <a:rPr lang="de-CH" dirty="0"/>
              <a:t> </a:t>
            </a:r>
            <a:r>
              <a:rPr lang="de-CH" dirty="0" err="1"/>
              <a:t>stored</a:t>
            </a:r>
            <a:r>
              <a:rPr lang="de-CH" dirty="0"/>
              <a:t> in </a:t>
            </a:r>
            <a:r>
              <a:rPr lang="de-CH" dirty="0" err="1"/>
              <a:t>vacuum</a:t>
            </a:r>
            <a:r>
              <a:rPr lang="de-CH" dirty="0"/>
              <a:t> @ 50°C)</a:t>
            </a:r>
            <a:endParaRPr lang="de-CH" baseline="-25000" dirty="0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FAA17933-E6D6-4045-9395-4D1FB64D0277}"/>
              </a:ext>
            </a:extLst>
          </p:cNvPr>
          <p:cNvSpPr txBox="1"/>
          <p:nvPr/>
        </p:nvSpPr>
        <p:spPr>
          <a:xfrm>
            <a:off x="8483308" y="5172929"/>
            <a:ext cx="2244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/>
              <a:t>Mold</a:t>
            </a:r>
            <a:r>
              <a:rPr lang="de-CH" dirty="0"/>
              <a:t> </a:t>
            </a:r>
            <a:r>
              <a:rPr lang="de-CH" dirty="0" err="1"/>
              <a:t>preheated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130°C</a:t>
            </a:r>
            <a:endParaRPr lang="de-CH" baseline="-25000" dirty="0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F21BB698-5467-423C-88AA-F000DF1D9B9A}"/>
              </a:ext>
            </a:extLst>
          </p:cNvPr>
          <p:cNvSpPr txBox="1"/>
          <p:nvPr/>
        </p:nvSpPr>
        <p:spPr>
          <a:xfrm>
            <a:off x="10191751" y="560101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Cure</a:t>
            </a:r>
            <a:endParaRPr lang="de-CH" b="1" baseline="-25000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3EED50A6-5A7F-4EE9-8952-D2DFD5F1328F}"/>
              </a:ext>
            </a:extLst>
          </p:cNvPr>
          <p:cNvSpPr txBox="1"/>
          <p:nvPr/>
        </p:nvSpPr>
        <p:spPr>
          <a:xfrm>
            <a:off x="10095688" y="6065686"/>
            <a:ext cx="224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~30 min @ 200°C</a:t>
            </a:r>
            <a:endParaRPr lang="de-CH" baseline="-25000" dirty="0"/>
          </a:p>
        </p:txBody>
      </p:sp>
      <p:sp>
        <p:nvSpPr>
          <p:cNvPr id="29" name="Pfeil: gebogen 28">
            <a:extLst>
              <a:ext uri="{FF2B5EF4-FFF2-40B4-BE49-F238E27FC236}">
                <a16:creationId xmlns:a16="http://schemas.microsoft.com/office/drawing/2014/main" id="{4B465D57-5BF7-4F02-902D-F68A1083E375}"/>
              </a:ext>
            </a:extLst>
          </p:cNvPr>
          <p:cNvSpPr/>
          <p:nvPr/>
        </p:nvSpPr>
        <p:spPr>
          <a:xfrm rot="5400000">
            <a:off x="6428594" y="2961827"/>
            <a:ext cx="491332" cy="218138"/>
          </a:xfrm>
          <a:prstGeom prst="ben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33C1CC9D-9553-43EE-B3FD-DBC5A642160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43" r="14661"/>
          <a:stretch/>
        </p:blipFill>
        <p:spPr>
          <a:xfrm>
            <a:off x="8487635" y="2505403"/>
            <a:ext cx="2558665" cy="2596912"/>
          </a:xfrm>
          <a:prstGeom prst="rect">
            <a:avLst/>
          </a:prstGeom>
        </p:spPr>
      </p:pic>
      <p:sp>
        <p:nvSpPr>
          <p:cNvPr id="66" name="Textfeld 65">
            <a:extLst>
              <a:ext uri="{FF2B5EF4-FFF2-40B4-BE49-F238E27FC236}">
                <a16:creationId xmlns:a16="http://schemas.microsoft.com/office/drawing/2014/main" id="{6F250F7F-D437-42CF-A739-AE8B96727F30}"/>
              </a:ext>
            </a:extLst>
          </p:cNvPr>
          <p:cNvSpPr txBox="1"/>
          <p:nvPr/>
        </p:nvSpPr>
        <p:spPr>
          <a:xfrm>
            <a:off x="9994626" y="269451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PDMS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46872BE5-7898-4AEB-9CE7-3E49A99132FE}"/>
              </a:ext>
            </a:extLst>
          </p:cNvPr>
          <p:cNvSpPr txBox="1"/>
          <p:nvPr/>
        </p:nvSpPr>
        <p:spPr>
          <a:xfrm>
            <a:off x="9678001" y="2400319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Steel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5AC3BA4D-4492-4EB2-B612-3C33303C0A04}"/>
              </a:ext>
            </a:extLst>
          </p:cNvPr>
          <p:cNvSpPr txBox="1"/>
          <p:nvPr/>
        </p:nvSpPr>
        <p:spPr>
          <a:xfrm>
            <a:off x="10351054" y="303603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PTFE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C549093A-AF02-4C20-A756-FC1C739843C7}"/>
              </a:ext>
            </a:extLst>
          </p:cNvPr>
          <p:cNvSpPr txBox="1"/>
          <p:nvPr/>
        </p:nvSpPr>
        <p:spPr>
          <a:xfrm>
            <a:off x="10830630" y="337059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Steel</a:t>
            </a:r>
          </a:p>
        </p:txBody>
      </p:sp>
      <p:sp>
        <p:nvSpPr>
          <p:cNvPr id="67" name="Pfeil: nach unten 66">
            <a:extLst>
              <a:ext uri="{FF2B5EF4-FFF2-40B4-BE49-F238E27FC236}">
                <a16:creationId xmlns:a16="http://schemas.microsoft.com/office/drawing/2014/main" id="{5456BB5C-0E61-43A7-87A6-9F30F2956402}"/>
              </a:ext>
            </a:extLst>
          </p:cNvPr>
          <p:cNvSpPr/>
          <p:nvPr/>
        </p:nvSpPr>
        <p:spPr>
          <a:xfrm>
            <a:off x="9441357" y="2465822"/>
            <a:ext cx="196981" cy="369332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6861303"/>
      </p:ext>
    </p:extLst>
  </p:cSld>
  <p:clrMapOvr>
    <a:masterClrMapping/>
  </p:clrMapOvr>
</p:sld>
</file>

<file path=ppt/theme/theme1.xml><?xml version="1.0" encoding="utf-8"?>
<a:theme xmlns:a="http://schemas.openxmlformats.org/drawingml/2006/main" name="Folienmaster ETH Zuerich">
  <a:themeElements>
    <a:clrScheme name="ETH Zuerich - ETH 1">
      <a:dk1>
        <a:sysClr val="windowText" lastClr="000000"/>
      </a:dk1>
      <a:lt1>
        <a:sysClr val="window" lastClr="FFFFFF"/>
      </a:lt1>
      <a:dk2>
        <a:srgbClr val="1269B0"/>
      </a:dk2>
      <a:lt2>
        <a:srgbClr val="1F407A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Project_Proposal_New_Epoxy</Template>
  <TotalTime>0</TotalTime>
  <Words>2590</Words>
  <Application>Microsoft Office PowerPoint</Application>
  <PresentationFormat>Benutzerdefiniert</PresentationFormat>
  <Paragraphs>706</Paragraphs>
  <Slides>25</Slides>
  <Notes>25</Notes>
  <HiddenSlides>3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Folienmaster ETH Zuerich</vt:lpstr>
      <vt:lpstr>Epoxy Chemistry </vt:lpstr>
      <vt:lpstr>Superconducting electromagnets</vt:lpstr>
      <vt:lpstr>Current research topics</vt:lpstr>
      <vt:lpstr>Araldite CY192-1 / HY918 </vt:lpstr>
      <vt:lpstr>Araldite CY192-1 / HY918 </vt:lpstr>
      <vt:lpstr>Araldite CY192-1 / HY918 </vt:lpstr>
      <vt:lpstr>Phenoxy resins</vt:lpstr>
      <vt:lpstr>Phenoxy resins</vt:lpstr>
      <vt:lpstr>Phenoxy resins</vt:lpstr>
      <vt:lpstr>Phenoxy resins</vt:lpstr>
      <vt:lpstr>Phenoxy resins</vt:lpstr>
      <vt:lpstr>Phenoxy resins</vt:lpstr>
      <vt:lpstr>Phenoxy resins</vt:lpstr>
      <vt:lpstr>Phenoxy resins</vt:lpstr>
      <vt:lpstr>Phenoxy resins</vt:lpstr>
      <vt:lpstr>Phenoxy resins – characterization</vt:lpstr>
      <vt:lpstr>Phenoxy resins – characterization</vt:lpstr>
      <vt:lpstr>Phenoxy resins – Continuation</vt:lpstr>
      <vt:lpstr>Phenoxy resins – Continuation</vt:lpstr>
      <vt:lpstr>High Tg epoxy composite</vt:lpstr>
      <vt:lpstr>High Tg epoxy composite</vt:lpstr>
      <vt:lpstr>High Tg epoxy composite</vt:lpstr>
      <vt:lpstr>High KIc epoxy</vt:lpstr>
      <vt:lpstr>Idea for a epoxy with high fracture toughness</vt:lpstr>
      <vt:lpstr>First result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 new epoxy composite with unusual properties</dc:title>
  <dc:creator>Studer  Pascal</dc:creator>
  <cp:lastModifiedBy>Studer  Pascal</cp:lastModifiedBy>
  <cp:revision>284</cp:revision>
  <cp:lastPrinted>2013-06-08T11:22:51Z</cp:lastPrinted>
  <dcterms:created xsi:type="dcterms:W3CDTF">2020-10-27T11:55:45Z</dcterms:created>
  <dcterms:modified xsi:type="dcterms:W3CDTF">2021-04-27T09:21:43Z</dcterms:modified>
</cp:coreProperties>
</file>