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69" r:id="rId4"/>
    <p:sldId id="270" r:id="rId5"/>
    <p:sldId id="271" r:id="rId6"/>
    <p:sldId id="272" r:id="rId7"/>
    <p:sldId id="268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 snapToObjects="1">
      <p:cViewPr varScale="1">
        <p:scale>
          <a:sx n="167" d="100"/>
          <a:sy n="167" d="100"/>
        </p:scale>
        <p:origin x="298" y="-4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6/23/2021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6/23/2021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6/23/2021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6/23/2021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6/23/2021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6/23/2021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6/23/2021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24" y="1312403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GB" dirty="0"/>
              <a:t>Modulator solutions for muon cooling RF testing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2543342"/>
            <a:ext cx="3520440" cy="1004530"/>
          </a:xfrm>
        </p:spPr>
        <p:txBody>
          <a:bodyPr>
            <a:noAutofit/>
          </a:bodyPr>
          <a:lstStyle/>
          <a:p>
            <a:r>
              <a:rPr lang="en-GB" sz="1600" dirty="0" smtClean="0"/>
              <a:t>J. Parra-Lopez &amp; D. Aguglia</a:t>
            </a:r>
          </a:p>
          <a:p>
            <a:r>
              <a:rPr lang="en-GB" sz="1600" dirty="0" smtClean="0"/>
              <a:t>EPC</a:t>
            </a:r>
          </a:p>
          <a:p>
            <a:r>
              <a:rPr lang="en-GB" sz="1600" dirty="0" smtClean="0"/>
              <a:t>28</a:t>
            </a:r>
            <a:r>
              <a:rPr lang="en-GB" sz="1600" baseline="30000" dirty="0" smtClean="0"/>
              <a:t>th</a:t>
            </a:r>
            <a:r>
              <a:rPr lang="en-GB" sz="1600" dirty="0" smtClean="0"/>
              <a:t> April 2021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095351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479821"/>
          </a:xfrm>
        </p:spPr>
        <p:txBody>
          <a:bodyPr>
            <a:noAutofit/>
          </a:bodyPr>
          <a:lstStyle/>
          <a:p>
            <a:r>
              <a:rPr lang="en-GB" sz="3600" dirty="0" smtClean="0"/>
              <a:t>L4 full power modulator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" y="822960"/>
            <a:ext cx="5248656" cy="3639979"/>
          </a:xfrm>
        </p:spPr>
        <p:txBody>
          <a:bodyPr>
            <a:normAutofit/>
          </a:bodyPr>
          <a:lstStyle/>
          <a:p>
            <a:r>
              <a:rPr lang="en-GB" sz="2000" dirty="0" smtClean="0"/>
              <a:t>Preferred solution because standard operation with CERN controls (15 in operation at CERN)</a:t>
            </a:r>
          </a:p>
          <a:p>
            <a:r>
              <a:rPr lang="en-GB" sz="2000" dirty="0" smtClean="0"/>
              <a:t>14 units installed in L4</a:t>
            </a:r>
          </a:p>
          <a:p>
            <a:r>
              <a:rPr lang="en-GB" sz="2000" dirty="0" smtClean="0"/>
              <a:t>1 unit in RF test stand in bld. 112</a:t>
            </a:r>
          </a:p>
          <a:p>
            <a:r>
              <a:rPr lang="en-GB" sz="2000" dirty="0" smtClean="0"/>
              <a:t>L4 missing a spare – discussions ongoing for a solution…</a:t>
            </a:r>
          </a:p>
          <a:p>
            <a:r>
              <a:rPr lang="en-GB" sz="2000" dirty="0" smtClean="0"/>
              <a:t>Could be used in muon test facility and be a spare in case of need in L4</a:t>
            </a:r>
          </a:p>
          <a:p>
            <a:r>
              <a:rPr lang="en-GB" sz="2000" dirty="0" smtClean="0"/>
              <a:t>Muon could partially contribute to it</a:t>
            </a:r>
            <a:endParaRPr lang="en-GB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720950"/>
              </p:ext>
            </p:extLst>
          </p:nvPr>
        </p:nvGraphicFramePr>
        <p:xfrm>
          <a:off x="5792470" y="551434"/>
          <a:ext cx="2239010" cy="2133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08405">
                  <a:extLst>
                    <a:ext uri="{9D8B030D-6E8A-4147-A177-3AD203B41FA5}">
                      <a16:colId xmlns:a16="http://schemas.microsoft.com/office/drawing/2014/main" val="3531582995"/>
                    </a:ext>
                  </a:extLst>
                </a:gridCol>
                <a:gridCol w="1030605">
                  <a:extLst>
                    <a:ext uri="{9D8B030D-6E8A-4147-A177-3AD203B41FA5}">
                      <a16:colId xmlns:a16="http://schemas.microsoft.com/office/drawing/2014/main" val="1537752985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Spec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Value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6025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Voltage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110 kV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445617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Current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50 A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536235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Peak power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5.5 MW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992104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Pulse length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1.8 </a:t>
                      </a:r>
                      <a:r>
                        <a:rPr lang="en-GB" sz="1400" dirty="0" err="1" smtClean="0"/>
                        <a:t>ms</a:t>
                      </a: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686312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Rep. rate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32918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Cost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300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kCHF</a:t>
                      </a: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33682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0444" y="2847563"/>
            <a:ext cx="3290316" cy="219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19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479821"/>
          </a:xfrm>
        </p:spPr>
        <p:txBody>
          <a:bodyPr>
            <a:noAutofit/>
          </a:bodyPr>
          <a:lstStyle/>
          <a:p>
            <a:r>
              <a:rPr lang="en-GB" sz="3600" dirty="0" smtClean="0"/>
              <a:t>ESS prototype modulator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" y="822960"/>
            <a:ext cx="5248656" cy="3639979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/>
              <a:t>ESS has an unused prototype modulator (ESS design)</a:t>
            </a:r>
          </a:p>
          <a:p>
            <a:r>
              <a:rPr lang="en-GB" sz="2000" dirty="0" smtClean="0"/>
              <a:t>Turn key system for CERN (control to be evaluated) – always difficult / costly to operate for CERN</a:t>
            </a:r>
          </a:p>
          <a:p>
            <a:r>
              <a:rPr lang="en-GB" sz="2000" dirty="0" smtClean="0"/>
              <a:t>ESS could contribute lending/transferring it &amp; operating it (in collaboration with EPC)</a:t>
            </a:r>
          </a:p>
          <a:p>
            <a:r>
              <a:rPr lang="en-GB" sz="2000" dirty="0" smtClean="0"/>
              <a:t>Water cooling needed</a:t>
            </a:r>
          </a:p>
          <a:p>
            <a:r>
              <a:rPr lang="en-GB" sz="2000" dirty="0" smtClean="0"/>
              <a:t>No anode powering</a:t>
            </a:r>
          </a:p>
          <a:p>
            <a:r>
              <a:rPr lang="en-GB" sz="2000" dirty="0" smtClean="0"/>
              <a:t>No spares!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175144"/>
              </p:ext>
            </p:extLst>
          </p:nvPr>
        </p:nvGraphicFramePr>
        <p:xfrm>
          <a:off x="5904230" y="528320"/>
          <a:ext cx="2623185" cy="2133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08405">
                  <a:extLst>
                    <a:ext uri="{9D8B030D-6E8A-4147-A177-3AD203B41FA5}">
                      <a16:colId xmlns:a16="http://schemas.microsoft.com/office/drawing/2014/main" val="3531582995"/>
                    </a:ext>
                  </a:extLst>
                </a:gridCol>
                <a:gridCol w="1414780">
                  <a:extLst>
                    <a:ext uri="{9D8B030D-6E8A-4147-A177-3AD203B41FA5}">
                      <a16:colId xmlns:a16="http://schemas.microsoft.com/office/drawing/2014/main" val="1537752985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Spec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Value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6025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Voltage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115 kV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445617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Current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100 A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536235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Peak power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11.5 MW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992104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Rep. rate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14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908688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Pulse length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3.5 </a:t>
                      </a:r>
                      <a:r>
                        <a:rPr lang="en-GB" sz="1400" dirty="0" err="1" smtClean="0"/>
                        <a:t>ms</a:t>
                      </a: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686312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Cost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In kind/ </a:t>
                      </a:r>
                      <a:r>
                        <a:rPr lang="en-GB" sz="1400" dirty="0" err="1" smtClean="0"/>
                        <a:t>collab</a:t>
                      </a:r>
                      <a:r>
                        <a:rPr lang="en-GB" sz="1400" dirty="0" smtClean="0"/>
                        <a:t>.?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33682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1536" y="2801795"/>
            <a:ext cx="3355313" cy="224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916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479821"/>
          </a:xfrm>
        </p:spPr>
        <p:txBody>
          <a:bodyPr>
            <a:noAutofit/>
          </a:bodyPr>
          <a:lstStyle/>
          <a:p>
            <a:r>
              <a:rPr lang="en-GB" sz="3600" dirty="0" smtClean="0"/>
              <a:t>ESS pre-prototype modulator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" y="822960"/>
            <a:ext cx="5248656" cy="3639979"/>
          </a:xfrm>
        </p:spPr>
        <p:txBody>
          <a:bodyPr>
            <a:normAutofit/>
          </a:bodyPr>
          <a:lstStyle/>
          <a:p>
            <a:r>
              <a:rPr lang="en-GB" sz="2000" dirty="0" smtClean="0"/>
              <a:t>CERN has/owns an unused pre-prototype modulator used to test ESS cavities at CERN</a:t>
            </a:r>
          </a:p>
          <a:p>
            <a:r>
              <a:rPr lang="en-GB" sz="2000" dirty="0" smtClean="0"/>
              <a:t>Turn key system – always difficult / costly to operate for CERN</a:t>
            </a:r>
          </a:p>
          <a:p>
            <a:r>
              <a:rPr lang="en-GB" sz="2000" dirty="0" smtClean="0"/>
              <a:t>Water cooling needed</a:t>
            </a:r>
          </a:p>
          <a:p>
            <a:r>
              <a:rPr lang="en-GB" sz="2000" dirty="0" smtClean="0"/>
              <a:t>No anode powering</a:t>
            </a:r>
          </a:p>
          <a:p>
            <a:r>
              <a:rPr lang="en-GB" sz="2000" dirty="0" smtClean="0"/>
              <a:t>No spares!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769654"/>
              </p:ext>
            </p:extLst>
          </p:nvPr>
        </p:nvGraphicFramePr>
        <p:xfrm>
          <a:off x="5904230" y="685800"/>
          <a:ext cx="2623185" cy="2133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08405">
                  <a:extLst>
                    <a:ext uri="{9D8B030D-6E8A-4147-A177-3AD203B41FA5}">
                      <a16:colId xmlns:a16="http://schemas.microsoft.com/office/drawing/2014/main" val="3531582995"/>
                    </a:ext>
                  </a:extLst>
                </a:gridCol>
                <a:gridCol w="1414780">
                  <a:extLst>
                    <a:ext uri="{9D8B030D-6E8A-4147-A177-3AD203B41FA5}">
                      <a16:colId xmlns:a16="http://schemas.microsoft.com/office/drawing/2014/main" val="1537752985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Spec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Value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6025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Voltage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115 kV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445617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Current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25 A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536235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Peak power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2.9 </a:t>
                      </a:r>
                      <a:r>
                        <a:rPr lang="en-GB" sz="1400" dirty="0" smtClean="0"/>
                        <a:t>MW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992104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Rep. rate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20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908688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Pulse length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2.5 </a:t>
                      </a:r>
                      <a:r>
                        <a:rPr lang="en-GB" sz="1400" dirty="0" err="1" smtClean="0"/>
                        <a:t>ms</a:t>
                      </a: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686312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Cost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installation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33682"/>
                  </a:ext>
                </a:extLst>
              </a:tr>
            </a:tbl>
          </a:graphicData>
        </a:graphic>
      </p:graphicFrame>
      <p:pic>
        <p:nvPicPr>
          <p:cNvPr id="9" name="Picture 8" descr="G:\Departments\TE\Groups\EPC\Sections\FPC\Projects\RF\ESS\Testing\2014-03-12_14 - 25% reception test\Pictures\20140515_09091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78" b="9491"/>
          <a:stretch/>
        </p:blipFill>
        <p:spPr bwMode="auto">
          <a:xfrm>
            <a:off x="5293950" y="2966720"/>
            <a:ext cx="3591477" cy="2026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347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139"/>
            <a:ext cx="7467600" cy="479821"/>
          </a:xfrm>
        </p:spPr>
        <p:txBody>
          <a:bodyPr>
            <a:noAutofit/>
          </a:bodyPr>
          <a:lstStyle/>
          <a:p>
            <a:r>
              <a:rPr lang="en-GB" sz="3600" dirty="0" smtClean="0"/>
              <a:t>CLIC L-Band prototype modulator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" y="822960"/>
            <a:ext cx="5248656" cy="3639979"/>
          </a:xfrm>
        </p:spPr>
        <p:txBody>
          <a:bodyPr>
            <a:normAutofit/>
          </a:bodyPr>
          <a:lstStyle/>
          <a:p>
            <a:r>
              <a:rPr lang="en-GB" sz="2000" dirty="0" smtClean="0"/>
              <a:t>Modulator installed in 112 for CLIC RF L-band klystron tests</a:t>
            </a:r>
          </a:p>
          <a:p>
            <a:r>
              <a:rPr lang="en-GB" sz="2000" dirty="0" smtClean="0"/>
              <a:t>Turn key system – always difficult / costly to operate for CERN</a:t>
            </a:r>
          </a:p>
          <a:p>
            <a:r>
              <a:rPr lang="en-GB" sz="2000" dirty="0" smtClean="0"/>
              <a:t>Today issues in restarting the system – commissioning not finished yet</a:t>
            </a:r>
          </a:p>
          <a:p>
            <a:r>
              <a:rPr lang="en-GB" sz="2000" dirty="0" smtClean="0"/>
              <a:t>Water cooling needed</a:t>
            </a:r>
          </a:p>
          <a:p>
            <a:r>
              <a:rPr lang="en-GB" sz="2000" dirty="0" smtClean="0"/>
              <a:t>No anode powering</a:t>
            </a:r>
          </a:p>
          <a:p>
            <a:r>
              <a:rPr lang="en-GB" sz="2000" dirty="0" smtClean="0"/>
              <a:t>No spares!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183009"/>
              </p:ext>
            </p:extLst>
          </p:nvPr>
        </p:nvGraphicFramePr>
        <p:xfrm>
          <a:off x="6063615" y="751840"/>
          <a:ext cx="2623185" cy="2133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08405">
                  <a:extLst>
                    <a:ext uri="{9D8B030D-6E8A-4147-A177-3AD203B41FA5}">
                      <a16:colId xmlns:a16="http://schemas.microsoft.com/office/drawing/2014/main" val="3531582995"/>
                    </a:ext>
                  </a:extLst>
                </a:gridCol>
                <a:gridCol w="1414780">
                  <a:extLst>
                    <a:ext uri="{9D8B030D-6E8A-4147-A177-3AD203B41FA5}">
                      <a16:colId xmlns:a16="http://schemas.microsoft.com/office/drawing/2014/main" val="1537752985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Spec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Value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6025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Voltage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170 kV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445617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Current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160 A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536235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Peak power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29 MW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992104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Rep. rate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50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908688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Pulse length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0.14 </a:t>
                      </a:r>
                      <a:r>
                        <a:rPr lang="en-GB" sz="1400" dirty="0" err="1" smtClean="0"/>
                        <a:t>ms</a:t>
                      </a: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686312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Cost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installation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33682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6920" y="2957648"/>
            <a:ext cx="4531360" cy="2087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185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37161"/>
            <a:ext cx="7467600" cy="585216"/>
          </a:xfrm>
        </p:spPr>
        <p:txBody>
          <a:bodyPr>
            <a:noAutofit/>
          </a:bodyPr>
          <a:lstStyle/>
          <a:p>
            <a:r>
              <a:rPr lang="en-GB" sz="3600" dirty="0" smtClean="0"/>
              <a:t>Conclusion</a:t>
            </a:r>
            <a:endParaRPr lang="en-GB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132588" y="980440"/>
            <a:ext cx="8956548" cy="3378200"/>
          </a:xfrm>
        </p:spPr>
        <p:txBody>
          <a:bodyPr>
            <a:normAutofit/>
          </a:bodyPr>
          <a:lstStyle/>
          <a:p>
            <a:r>
              <a:rPr lang="en-GB" sz="2300" dirty="0" smtClean="0">
                <a:sym typeface="Wingdings" panose="05000000000000000000" pitchFamily="2" charset="2"/>
              </a:rPr>
              <a:t>EPC wants to push for a L4 modulator solution. </a:t>
            </a:r>
          </a:p>
          <a:p>
            <a:pPr lvl="1"/>
            <a:r>
              <a:rPr lang="en-GB" sz="1900" dirty="0" smtClean="0">
                <a:sym typeface="Wingdings" panose="05000000000000000000" pitchFamily="2" charset="2"/>
              </a:rPr>
              <a:t>Muon collider could partially contribute in the costs</a:t>
            </a:r>
          </a:p>
          <a:p>
            <a:pPr lvl="1"/>
            <a:r>
              <a:rPr lang="en-GB" sz="1900" dirty="0" smtClean="0">
                <a:sym typeface="Wingdings" panose="05000000000000000000" pitchFamily="2" charset="2"/>
              </a:rPr>
              <a:t>Solution still to be discussed/announced to other L4 stakeholders</a:t>
            </a:r>
          </a:p>
          <a:p>
            <a:r>
              <a:rPr lang="en-GB" sz="2300" dirty="0" smtClean="0">
                <a:sym typeface="Wingdings" panose="05000000000000000000" pitchFamily="2" charset="2"/>
              </a:rPr>
              <a:t>ESS prototype could be an acceptable solution, potentially less expensive</a:t>
            </a:r>
          </a:p>
          <a:p>
            <a:pPr lvl="1"/>
            <a:r>
              <a:rPr lang="en-GB" sz="1900" dirty="0" smtClean="0">
                <a:sym typeface="Wingdings" panose="05000000000000000000" pitchFamily="2" charset="2"/>
              </a:rPr>
              <a:t>EPC could accept this if ESS implication in its operation</a:t>
            </a:r>
          </a:p>
          <a:p>
            <a:r>
              <a:rPr lang="en-GB" sz="2300" dirty="0" smtClean="0">
                <a:sym typeface="Wingdings" panose="05000000000000000000" pitchFamily="2" charset="2"/>
              </a:rPr>
              <a:t>Other presented solutions not supported by EPC  </a:t>
            </a:r>
          </a:p>
          <a:p>
            <a:pPr marL="36576" indent="0">
              <a:buNone/>
            </a:pPr>
            <a:endParaRPr lang="en-GB" sz="2300" dirty="0" smtClean="0">
              <a:sym typeface="Wingdings" panose="05000000000000000000" pitchFamily="2" charset="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25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6108</TotalTime>
  <Words>383</Words>
  <Application>Microsoft Office PowerPoint</Application>
  <PresentationFormat>On-screen Show (16:9)</PresentationFormat>
  <Paragraphs>99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Wingdings</vt:lpstr>
      <vt:lpstr>CERNCorporate16-9</vt:lpstr>
      <vt:lpstr>PowerPoint Presentation</vt:lpstr>
      <vt:lpstr>Modulator solutions for muon cooling RF testing</vt:lpstr>
      <vt:lpstr>L4 full power modulator</vt:lpstr>
      <vt:lpstr>ESS prototype modulator</vt:lpstr>
      <vt:lpstr>ESS pre-prototype modulator</vt:lpstr>
      <vt:lpstr>CLIC L-Band prototype modulator</vt:lpstr>
      <vt:lpstr>Conclusion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Davide Aguglia</dc:creator>
  <cp:lastModifiedBy>Davide Aguglia</cp:lastModifiedBy>
  <cp:revision>222</cp:revision>
  <dcterms:created xsi:type="dcterms:W3CDTF">2020-10-06T12:47:56Z</dcterms:created>
  <dcterms:modified xsi:type="dcterms:W3CDTF">2021-06-23T08:37:09Z</dcterms:modified>
</cp:coreProperties>
</file>