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48" r:id="rId2"/>
    <p:sldMasterId id="2147483754" r:id="rId3"/>
  </p:sldMasterIdLst>
  <p:notesMasterIdLst>
    <p:notesMasterId r:id="rId11"/>
  </p:notesMasterIdLst>
  <p:handoutMasterIdLst>
    <p:handoutMasterId r:id="rId12"/>
  </p:handoutMasterIdLst>
  <p:sldIdLst>
    <p:sldId id="261" r:id="rId4"/>
    <p:sldId id="378" r:id="rId5"/>
    <p:sldId id="384" r:id="rId6"/>
    <p:sldId id="389" r:id="rId7"/>
    <p:sldId id="385" r:id="rId8"/>
    <p:sldId id="388" r:id="rId9"/>
    <p:sldId id="394" r:id="rId10"/>
  </p:sldIdLst>
  <p:sldSz cx="9144000" cy="6858000" type="screen4x3"/>
  <p:notesSz cx="7099300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666666"/>
    <a:srgbClr val="7ACD15"/>
    <a:srgbClr val="008000"/>
    <a:srgbClr val="0000FF"/>
    <a:srgbClr val="808080"/>
    <a:srgbClr val="FF6600"/>
    <a:srgbClr val="87000A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27102A9-8310-4765-A935-A1911B00CA55}" styleName="Style léger 1 - Accentuation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230" autoAdjust="0"/>
    <p:restoredTop sz="96000"/>
  </p:normalViewPr>
  <p:slideViewPr>
    <p:cSldViewPr>
      <p:cViewPr varScale="1">
        <p:scale>
          <a:sx n="148" d="100"/>
          <a:sy n="148" d="100"/>
        </p:scale>
        <p:origin x="1584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3" d="100"/>
          <a:sy n="73" d="100"/>
        </p:scale>
        <p:origin x="-2136" y="-108"/>
      </p:cViewPr>
      <p:guideLst>
        <p:guide orient="horz" pos="3224"/>
        <p:guide pos="22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4" cy="511731"/>
          </a:xfrm>
          <a:prstGeom prst="rect">
            <a:avLst/>
          </a:prstGeom>
        </p:spPr>
        <p:txBody>
          <a:bodyPr vert="horz" lIns="94580" tIns="47290" rIns="94580" bIns="4729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4" cy="511731"/>
          </a:xfrm>
          <a:prstGeom prst="rect">
            <a:avLst/>
          </a:prstGeom>
        </p:spPr>
        <p:txBody>
          <a:bodyPr vert="horz" lIns="94580" tIns="47290" rIns="94580" bIns="47290" rtlCol="0"/>
          <a:lstStyle>
            <a:lvl1pPr algn="r">
              <a:defRPr sz="1200"/>
            </a:lvl1pPr>
          </a:lstStyle>
          <a:p>
            <a:fld id="{E3A3E7E9-0173-4F9B-8CD8-2BE6A9E8805F}" type="datetimeFigureOut">
              <a:rPr lang="fr-FR" smtClean="0"/>
              <a:t>28/04/2021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6364" cy="511731"/>
          </a:xfrm>
          <a:prstGeom prst="rect">
            <a:avLst/>
          </a:prstGeom>
        </p:spPr>
        <p:txBody>
          <a:bodyPr vert="horz" lIns="94580" tIns="47290" rIns="94580" bIns="4729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4021294" y="9721106"/>
            <a:ext cx="3076364" cy="511731"/>
          </a:xfrm>
          <a:prstGeom prst="rect">
            <a:avLst/>
          </a:prstGeom>
        </p:spPr>
        <p:txBody>
          <a:bodyPr vert="horz" lIns="94580" tIns="47290" rIns="94580" bIns="47290" rtlCol="0" anchor="b"/>
          <a:lstStyle>
            <a:lvl1pPr algn="r">
              <a:defRPr sz="1200"/>
            </a:lvl1pPr>
          </a:lstStyle>
          <a:p>
            <a:fld id="{2105D577-C6C0-4739-8B2B-AC3B866B9F4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164193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4" cy="511731"/>
          </a:xfrm>
          <a:prstGeom prst="rect">
            <a:avLst/>
          </a:prstGeom>
        </p:spPr>
        <p:txBody>
          <a:bodyPr vert="horz" lIns="94580" tIns="47290" rIns="94580" bIns="4729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4" cy="511731"/>
          </a:xfrm>
          <a:prstGeom prst="rect">
            <a:avLst/>
          </a:prstGeom>
        </p:spPr>
        <p:txBody>
          <a:bodyPr vert="horz" lIns="94580" tIns="47290" rIns="94580" bIns="47290" rtlCol="0"/>
          <a:lstStyle>
            <a:lvl1pPr algn="r">
              <a:defRPr sz="1200"/>
            </a:lvl1pPr>
          </a:lstStyle>
          <a:p>
            <a:fld id="{4F3AFE2C-5007-4057-8DFB-EC24DF7E4136}" type="datetimeFigureOut">
              <a:rPr lang="fr-FR" smtClean="0"/>
              <a:pPr/>
              <a:t>28/04/2021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580" tIns="47290" rIns="94580" bIns="4729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9931" y="4861442"/>
            <a:ext cx="5679440" cy="4605576"/>
          </a:xfrm>
          <a:prstGeom prst="rect">
            <a:avLst/>
          </a:prstGeom>
        </p:spPr>
        <p:txBody>
          <a:bodyPr vert="horz" lIns="94580" tIns="47290" rIns="94580" bIns="4729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4" cy="511731"/>
          </a:xfrm>
          <a:prstGeom prst="rect">
            <a:avLst/>
          </a:prstGeom>
        </p:spPr>
        <p:txBody>
          <a:bodyPr vert="horz" lIns="94580" tIns="47290" rIns="94580" bIns="4729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4" cy="511731"/>
          </a:xfrm>
          <a:prstGeom prst="rect">
            <a:avLst/>
          </a:prstGeom>
        </p:spPr>
        <p:txBody>
          <a:bodyPr vert="horz" lIns="94580" tIns="47290" rIns="94580" bIns="47290" rtlCol="0" anchor="b"/>
          <a:lstStyle>
            <a:lvl1pPr algn="r">
              <a:defRPr sz="1200"/>
            </a:lvl1pPr>
          </a:lstStyle>
          <a:p>
            <a:fld id="{C625FE0B-B3A6-4AF6-B265-A109385ED23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356274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25FE0B-B3A6-4AF6-B265-A109385ED237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88732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Multicouches et RD H2020 avec un ensemble cavité-tuner-coupleur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25FE0B-B3A6-4AF6-B265-A109385ED237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29966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Multicouches et RD H2020 avec un ensemble cavité-tuner-coupleur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25FE0B-B3A6-4AF6-B265-A109385ED237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6744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Multicouches et RD H2020 avec un ensemble cavité-tuner-coupleur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25FE0B-B3A6-4AF6-B265-A109385ED237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29966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Multicouches et RD H2020 avec un ensemble cavité-tuner-coupleur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25FE0B-B3A6-4AF6-B265-A109385ED237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29966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au_titre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310128" cy="6858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60000" y="1855288"/>
            <a:ext cx="4788464" cy="2653832"/>
          </a:xfrm>
        </p:spPr>
        <p:txBody>
          <a:bodyPr anchor="t" anchorCtr="0"/>
          <a:lstStyle>
            <a:lvl1pPr>
              <a:lnSpc>
                <a:spcPts val="3800"/>
              </a:lnSpc>
              <a:defRPr sz="2800" b="0" cap="all" baseline="0">
                <a:solidFill>
                  <a:srgbClr val="666666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960000" y="5805264"/>
            <a:ext cx="4788464" cy="504056"/>
          </a:xfrm>
        </p:spPr>
        <p:txBody>
          <a:bodyPr anchor="b" anchorCtr="0"/>
          <a:lstStyle>
            <a:lvl1pPr marL="0" indent="0" algn="l">
              <a:buNone/>
              <a:defRPr sz="1550" cap="all" baseline="0"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fr-FR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3" hasCustomPrompt="1"/>
          </p:nvPr>
        </p:nvSpPr>
        <p:spPr>
          <a:xfrm>
            <a:off x="3960000" y="4509120"/>
            <a:ext cx="4788464" cy="1224136"/>
          </a:xfrm>
        </p:spPr>
        <p:txBody>
          <a:bodyPr anchor="b" anchorCtr="0"/>
          <a:lstStyle>
            <a:lvl1pPr marL="0" indent="0">
              <a:buFont typeface="Arial" pitchFamily="34" charset="0"/>
              <a:buNone/>
              <a:defRPr sz="850" b="0">
                <a:solidFill>
                  <a:srgbClr val="666666"/>
                </a:solidFill>
              </a:defRPr>
            </a:lvl1pPr>
          </a:lstStyle>
          <a:p>
            <a:pPr lvl="0"/>
            <a:r>
              <a:rPr lang="fr-FR" dirty="0"/>
              <a:t>Nom événement | Prénom Nom</a:t>
            </a:r>
          </a:p>
        </p:txBody>
      </p:sp>
      <p:sp>
        <p:nvSpPr>
          <p:cNvPr id="11" name="Espace réservé de la date 10"/>
          <p:cNvSpPr>
            <a:spLocks noGrp="1"/>
          </p:cNvSpPr>
          <p:nvPr>
            <p:ph type="dt" sz="half" idx="14"/>
          </p:nvPr>
        </p:nvSpPr>
        <p:spPr>
          <a:xfrm>
            <a:off x="3960000" y="6305192"/>
            <a:ext cx="1450504" cy="365125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| 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6"/>
          </p:nvPr>
        </p:nvSpPr>
        <p:spPr>
          <a:xfrm>
            <a:off x="5436096" y="6305192"/>
            <a:ext cx="255544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CEA-SINAP, C. Marchand</a:t>
            </a:r>
            <a:endParaRPr lang="fr-F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ge 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bandeau_page_carte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251460"/>
          </a:xfrm>
          <a:prstGeom prst="rect">
            <a:avLst/>
          </a:prstGeom>
        </p:spPr>
      </p:pic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| 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CEA-SINAP, C. Marchand</a:t>
            </a:r>
            <a:endParaRPr lang="fr-FR" dirty="0"/>
          </a:p>
        </p:txBody>
      </p:sp>
      <p:sp>
        <p:nvSpPr>
          <p:cNvPr id="17" name="Espace réservé du contenu 15"/>
          <p:cNvSpPr>
            <a:spLocks noGrp="1"/>
          </p:cNvSpPr>
          <p:nvPr>
            <p:ph sz="quarter" idx="15"/>
          </p:nvPr>
        </p:nvSpPr>
        <p:spPr>
          <a:xfrm>
            <a:off x="378000" y="836613"/>
            <a:ext cx="8460000" cy="5184775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carte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6486" y="846237"/>
            <a:ext cx="8460000" cy="4156911"/>
          </a:xfrm>
          <a:prstGeom prst="rect">
            <a:avLst/>
          </a:prstGeom>
        </p:spPr>
      </p:pic>
      <p:pic>
        <p:nvPicPr>
          <p:cNvPr id="9" name="Image 8" descr="bandeau_page_carte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251460"/>
          </a:xfrm>
          <a:prstGeom prst="rect">
            <a:avLst/>
          </a:prstGeom>
        </p:spPr>
      </p:pic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| 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CEA-SINAP, C. Marchand</a:t>
            </a:r>
            <a:endParaRPr lang="fr-FR" dirty="0"/>
          </a:p>
        </p:txBody>
      </p:sp>
      <p:sp>
        <p:nvSpPr>
          <p:cNvPr id="33" name="Espace réservé du graphique 32"/>
          <p:cNvSpPr>
            <a:spLocks noGrp="1"/>
          </p:cNvSpPr>
          <p:nvPr>
            <p:ph type="chart" sz="quarter" idx="13" hasCustomPrompt="1"/>
          </p:nvPr>
        </p:nvSpPr>
        <p:spPr>
          <a:xfrm>
            <a:off x="899592" y="5157788"/>
            <a:ext cx="3240360" cy="863600"/>
          </a:xfrm>
        </p:spPr>
        <p:txBody>
          <a:bodyPr anchor="ctr"/>
          <a:lstStyle>
            <a:lvl1pPr marL="0" indent="0" algn="ctr">
              <a:defRPr sz="1200"/>
            </a:lvl1pPr>
          </a:lstStyle>
          <a:p>
            <a:r>
              <a:rPr lang="fr-FR" dirty="0"/>
              <a:t> Graphique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bandeau_intercalaire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0128" y="0"/>
            <a:ext cx="5833872" cy="6858000"/>
          </a:xfrm>
          <a:prstGeom prst="rect">
            <a:avLst/>
          </a:prstGeom>
        </p:spPr>
      </p:pic>
      <p:pic>
        <p:nvPicPr>
          <p:cNvPr id="7" name="Image 6" descr="bandeau_dernière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10128" y="0"/>
            <a:ext cx="5833872" cy="580526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38800" y="5799600"/>
            <a:ext cx="1897200" cy="943200"/>
          </a:xfrm>
        </p:spPr>
        <p:txBody>
          <a:bodyPr anchor="t" anchorCtr="0"/>
          <a:lstStyle>
            <a:lvl1pPr>
              <a:lnSpc>
                <a:spcPts val="1200"/>
              </a:lnSpc>
              <a:defRPr sz="850" b="0" cap="none" baseline="0">
                <a:solidFill>
                  <a:schemeClr val="bg2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39505" y="5799600"/>
            <a:ext cx="3552775" cy="943200"/>
          </a:xfrm>
        </p:spPr>
        <p:txBody>
          <a:bodyPr/>
          <a:lstStyle>
            <a:lvl1pPr marL="0" indent="0">
              <a:lnSpc>
                <a:spcPts val="1200"/>
              </a:lnSpc>
              <a:spcAft>
                <a:spcPts val="0"/>
              </a:spcAft>
              <a:buFont typeface="Arial" pitchFamily="34" charset="0"/>
              <a:buNone/>
              <a:defRPr sz="800">
                <a:solidFill>
                  <a:schemeClr val="bg1"/>
                </a:solidFill>
              </a:defRPr>
            </a:lvl1pPr>
            <a:lvl2pPr marL="0" indent="0">
              <a:lnSpc>
                <a:spcPts val="1200"/>
              </a:lnSpc>
              <a:spcBef>
                <a:spcPts val="800"/>
              </a:spcBef>
              <a:buFont typeface="Arial" pitchFamily="34" charset="0"/>
              <a:buNone/>
              <a:defRPr sz="650">
                <a:solidFill>
                  <a:schemeClr val="bg1"/>
                </a:solidFill>
              </a:defRPr>
            </a:lvl2pPr>
            <a:lvl3pPr marL="0" indent="0">
              <a:lnSpc>
                <a:spcPts val="1200"/>
              </a:lnSpc>
              <a:buFont typeface="Arial" pitchFamily="34" charset="0"/>
              <a:buNone/>
              <a:defRPr sz="650">
                <a:solidFill>
                  <a:schemeClr val="bg1"/>
                </a:solidFill>
              </a:defRPr>
            </a:lvl3pPr>
            <a:lvl4pPr marL="0" indent="0">
              <a:lnSpc>
                <a:spcPts val="1200"/>
              </a:lnSpc>
              <a:buFont typeface="Arial" pitchFamily="34" charset="0"/>
              <a:buNone/>
              <a:defRPr sz="650">
                <a:solidFill>
                  <a:schemeClr val="bg1"/>
                </a:solidFill>
              </a:defRPr>
            </a:lvl4pPr>
            <a:lvl5pPr marL="0" indent="0">
              <a:lnSpc>
                <a:spcPts val="1200"/>
              </a:lnSpc>
              <a:buFont typeface="Arial" pitchFamily="34" charset="0"/>
              <a:buNone/>
              <a:defRPr sz="650"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1"/>
          </p:nvPr>
        </p:nvSpPr>
        <p:spPr>
          <a:xfrm>
            <a:off x="576000" y="5445224"/>
            <a:ext cx="1118696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| 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2"/>
          </p:nvPr>
        </p:nvSpPr>
        <p:spPr>
          <a:xfrm>
            <a:off x="576000" y="5877272"/>
            <a:ext cx="2664296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CEA-SINAP, C. Marchand</a:t>
            </a:r>
            <a:endParaRPr lang="fr-FR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contenu 2"/>
          <p:cNvSpPr>
            <a:spLocks noGrp="1"/>
          </p:cNvSpPr>
          <p:nvPr>
            <p:ph idx="1"/>
          </p:nvPr>
        </p:nvSpPr>
        <p:spPr>
          <a:xfrm>
            <a:off x="576000" y="1270000"/>
            <a:ext cx="8172464" cy="4967311"/>
          </a:xfrm>
          <a:prstGeom prst="rect">
            <a:avLst/>
          </a:prstGeom>
        </p:spPr>
        <p:txBody>
          <a:bodyPr/>
          <a:lstStyle>
            <a:lvl1pPr marL="0" algn="l"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32000">
              <a:spcAft>
                <a:spcPts val="600"/>
              </a:spcAft>
              <a:buSzPct val="75000"/>
              <a:defRPr sz="1800"/>
            </a:lvl2pPr>
            <a:lvl3pPr marL="647700" indent="-285750">
              <a:spcAft>
                <a:spcPts val="300"/>
              </a:spcAft>
              <a:buClr>
                <a:schemeClr val="bg2">
                  <a:lumMod val="75000"/>
                </a:schemeClr>
              </a:buClr>
              <a:buSzPct val="100000"/>
              <a:buFont typeface="Wingdings" panose="05000000000000000000" pitchFamily="2" charset="2"/>
              <a:buChar char="ü"/>
              <a:defRPr/>
            </a:lvl3pPr>
            <a:lvl4pPr>
              <a:spcAft>
                <a:spcPts val="300"/>
              </a:spcAft>
              <a:defRPr/>
            </a:lvl4pPr>
            <a:lvl5pPr marL="1296000">
              <a:defRPr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CEA-SINAP, C. Marchand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98964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9" descr="bandeau_titre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30993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60000" y="1855288"/>
            <a:ext cx="4788464" cy="2653832"/>
          </a:xfrm>
        </p:spPr>
        <p:txBody>
          <a:bodyPr anchor="t"/>
          <a:lstStyle>
            <a:lvl1pPr>
              <a:lnSpc>
                <a:spcPts val="3800"/>
              </a:lnSpc>
              <a:defRPr sz="2800" b="0" cap="all" baseline="0">
                <a:solidFill>
                  <a:srgbClr val="666666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960000" y="5805264"/>
            <a:ext cx="4788464" cy="504056"/>
          </a:xfrm>
        </p:spPr>
        <p:txBody>
          <a:bodyPr anchor="b"/>
          <a:lstStyle>
            <a:lvl1pPr marL="0" indent="0" algn="l">
              <a:buNone/>
              <a:defRPr sz="1550" cap="all" baseline="0"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fr-FR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3"/>
          </p:nvPr>
        </p:nvSpPr>
        <p:spPr>
          <a:xfrm>
            <a:off x="3960000" y="4509120"/>
            <a:ext cx="4788464" cy="1224136"/>
          </a:xfrm>
        </p:spPr>
        <p:txBody>
          <a:bodyPr anchor="b"/>
          <a:lstStyle>
            <a:lvl1pPr marL="0" indent="0">
              <a:buFont typeface="Arial" pitchFamily="34" charset="0"/>
              <a:buNone/>
              <a:defRPr sz="850" b="0">
                <a:solidFill>
                  <a:srgbClr val="666666"/>
                </a:solidFill>
              </a:defRPr>
            </a:lvl1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e la date 10"/>
          <p:cNvSpPr>
            <a:spLocks noGrp="1"/>
          </p:cNvSpPr>
          <p:nvPr>
            <p:ph type="dt" sz="half" idx="14"/>
          </p:nvPr>
        </p:nvSpPr>
        <p:spPr>
          <a:xfrm>
            <a:off x="3959225" y="6305550"/>
            <a:ext cx="145097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7" name="Espace réservé du numéro de diapositive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>
                <a:solidFill>
                  <a:prstClr val="white"/>
                </a:solidFill>
              </a:rPr>
              <a:t>|  PAGE </a:t>
            </a:r>
            <a:fld id="{C6E4FF24-63E9-4FBB-8494-A621267845E0}" type="slidenum">
              <a:rPr lang="fr-FR">
                <a:solidFill>
                  <a:prstClr val="white"/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white"/>
              </a:solidFill>
            </a:endParaRPr>
          </a:p>
        </p:txBody>
      </p:sp>
      <p:sp>
        <p:nvSpPr>
          <p:cNvPr id="8" name="Espace réservé du pied de page 12"/>
          <p:cNvSpPr>
            <a:spLocks noGrp="1"/>
          </p:cNvSpPr>
          <p:nvPr>
            <p:ph type="ftr" sz="quarter" idx="16"/>
          </p:nvPr>
        </p:nvSpPr>
        <p:spPr>
          <a:xfrm>
            <a:off x="5435600" y="6305550"/>
            <a:ext cx="255587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>
                <a:solidFill>
                  <a:prstClr val="white"/>
                </a:solidFill>
              </a:rPr>
              <a:t>CEA-SINAP, C. Marchand</a:t>
            </a:r>
            <a:endParaRPr lang="fr-FR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36284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rcalai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bandeau_intercalaire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9938" y="0"/>
            <a:ext cx="583406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672000" y="1949598"/>
            <a:ext cx="5364496" cy="4719761"/>
          </a:xfrm>
        </p:spPr>
        <p:txBody>
          <a:bodyPr anchor="t"/>
          <a:lstStyle>
            <a:lvl1pPr algn="l">
              <a:lnSpc>
                <a:spcPts val="2800"/>
              </a:lnSpc>
              <a:defRPr sz="2200" b="1" cap="all"/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672000" y="260649"/>
            <a:ext cx="5292488" cy="1584176"/>
          </a:xfrm>
        </p:spPr>
        <p:txBody>
          <a:bodyPr/>
          <a:lstStyle>
            <a:lvl1pPr marL="0" indent="0">
              <a:lnSpc>
                <a:spcPts val="1200"/>
              </a:lnSpc>
              <a:spcAft>
                <a:spcPts val="0"/>
              </a:spcAft>
              <a:buNone/>
              <a:defRPr sz="85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6" name="Espace réservé du numéro de diapositive 7"/>
          <p:cNvSpPr>
            <a:spLocks noGrp="1"/>
          </p:cNvSpPr>
          <p:nvPr>
            <p:ph type="sldNum" sz="quarter" idx="11"/>
          </p:nvPr>
        </p:nvSpPr>
        <p:spPr>
          <a:xfrm>
            <a:off x="576263" y="5876925"/>
            <a:ext cx="2700337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>
                <a:solidFill>
                  <a:prstClr val="white"/>
                </a:solidFill>
              </a:rPr>
              <a:t>|  PAGE </a:t>
            </a:r>
            <a:fld id="{FFB9310D-DB94-4596-9484-EF4C25B9C425}" type="slidenum">
              <a:rPr lang="fr-FR">
                <a:solidFill>
                  <a:prstClr val="white"/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white"/>
              </a:solidFill>
            </a:endParaRPr>
          </a:p>
        </p:txBody>
      </p:sp>
      <p:sp>
        <p:nvSpPr>
          <p:cNvPr id="7" name="Espace réservé du pied de page 8"/>
          <p:cNvSpPr>
            <a:spLocks noGrp="1"/>
          </p:cNvSpPr>
          <p:nvPr>
            <p:ph type="ftr" sz="quarter" idx="12"/>
          </p:nvPr>
        </p:nvSpPr>
        <p:spPr>
          <a:xfrm>
            <a:off x="576263" y="5445125"/>
            <a:ext cx="2700337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>
                <a:solidFill>
                  <a:prstClr val="white"/>
                </a:solidFill>
              </a:rPr>
              <a:t>CEA-SINAP, C. Marchand</a:t>
            </a:r>
            <a:endParaRPr lang="fr-FR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50962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2000"/>
              </a:spcBef>
              <a:spcAft>
                <a:spcPts val="1500"/>
              </a:spcAft>
              <a:defRPr/>
            </a:lvl1pPr>
            <a:lvl2pPr marL="361950" indent="0">
              <a:lnSpc>
                <a:spcPts val="2800"/>
              </a:lnSpc>
              <a:buFont typeface="Arial" pitchFamily="34" charset="0"/>
              <a:buNone/>
              <a:tabLst>
                <a:tab pos="8077200" algn="r"/>
              </a:tabLst>
              <a:defRPr sz="2200"/>
            </a:lvl2pPr>
            <a:lvl3pPr marL="361950" indent="0">
              <a:lnSpc>
                <a:spcPts val="2800"/>
              </a:lnSpc>
              <a:buFont typeface="Arial" pitchFamily="34" charset="0"/>
              <a:buNone/>
              <a:tabLst>
                <a:tab pos="8077200" algn="r"/>
              </a:tabLst>
              <a:defRPr sz="2200"/>
            </a:lvl3pPr>
            <a:lvl4pPr marL="361950" indent="0">
              <a:lnSpc>
                <a:spcPts val="2800"/>
              </a:lnSpc>
              <a:buFont typeface="Arial" pitchFamily="34" charset="0"/>
              <a:buNone/>
              <a:tabLst>
                <a:tab pos="8077200" algn="r"/>
              </a:tabLst>
              <a:defRPr sz="2200"/>
            </a:lvl4pPr>
            <a:lvl5pPr marL="361950" indent="0">
              <a:lnSpc>
                <a:spcPts val="2800"/>
              </a:lnSpc>
              <a:buNone/>
              <a:tabLst>
                <a:tab pos="8077200" algn="r"/>
              </a:tabLst>
              <a:defRPr sz="2200"/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153985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endParaRPr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047867" y="6486525"/>
            <a:ext cx="5940425" cy="365125"/>
          </a:xfrm>
        </p:spPr>
        <p:txBody>
          <a:bodyPr/>
          <a:lstStyle>
            <a:lvl1pPr>
              <a:defRPr u="none"/>
            </a:lvl1pPr>
          </a:lstStyle>
          <a:p>
            <a:pPr>
              <a:defRPr/>
            </a:pPr>
            <a:r>
              <a:rPr lang="fr-FR"/>
              <a:t>CEA-SINAP, C. Marchand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u="none"/>
            </a:lvl1pPr>
          </a:lstStyle>
          <a:p>
            <a:pPr>
              <a:defRPr/>
            </a:pPr>
            <a:r>
              <a:rPr lang="fr-FR"/>
              <a:t>|  PAGE </a:t>
            </a:r>
            <a:fld id="{A40AF4AB-2A90-45D1-B14C-455B828CAC88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78833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bandeau_intercalaire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9938" y="0"/>
            <a:ext cx="583406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 10" descr="bandeau_dernière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5350"/>
          <a:stretch>
            <a:fillRect/>
          </a:stretch>
        </p:blipFill>
        <p:spPr bwMode="auto">
          <a:xfrm>
            <a:off x="3309938" y="0"/>
            <a:ext cx="5834062" cy="5805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38800" y="5799600"/>
            <a:ext cx="1897200" cy="943200"/>
          </a:xfrm>
        </p:spPr>
        <p:txBody>
          <a:bodyPr anchor="t"/>
          <a:lstStyle>
            <a:lvl1pPr>
              <a:lnSpc>
                <a:spcPts val="1200"/>
              </a:lnSpc>
              <a:defRPr sz="850" b="0" cap="none" baseline="0">
                <a:solidFill>
                  <a:schemeClr val="bg2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39505" y="5799600"/>
            <a:ext cx="3552775" cy="943200"/>
          </a:xfrm>
        </p:spPr>
        <p:txBody>
          <a:bodyPr/>
          <a:lstStyle>
            <a:lvl1pPr marL="0" indent="0">
              <a:lnSpc>
                <a:spcPts val="1200"/>
              </a:lnSpc>
              <a:spcAft>
                <a:spcPts val="0"/>
              </a:spcAft>
              <a:buFont typeface="Arial" pitchFamily="34" charset="0"/>
              <a:buNone/>
              <a:defRPr sz="800">
                <a:solidFill>
                  <a:schemeClr val="bg1"/>
                </a:solidFill>
              </a:defRPr>
            </a:lvl1pPr>
            <a:lvl2pPr marL="0" indent="0">
              <a:lnSpc>
                <a:spcPts val="1200"/>
              </a:lnSpc>
              <a:spcBef>
                <a:spcPts val="800"/>
              </a:spcBef>
              <a:buFont typeface="Arial" pitchFamily="34" charset="0"/>
              <a:buNone/>
              <a:defRPr sz="650">
                <a:solidFill>
                  <a:schemeClr val="bg1"/>
                </a:solidFill>
              </a:defRPr>
            </a:lvl2pPr>
            <a:lvl3pPr marL="0" indent="0">
              <a:lnSpc>
                <a:spcPts val="1200"/>
              </a:lnSpc>
              <a:buFont typeface="Arial" pitchFamily="34" charset="0"/>
              <a:buNone/>
              <a:defRPr sz="650">
                <a:solidFill>
                  <a:schemeClr val="bg1"/>
                </a:solidFill>
              </a:defRPr>
            </a:lvl3pPr>
            <a:lvl4pPr marL="0" indent="0">
              <a:lnSpc>
                <a:spcPts val="1200"/>
              </a:lnSpc>
              <a:buFont typeface="Arial" pitchFamily="34" charset="0"/>
              <a:buNone/>
              <a:defRPr sz="650">
                <a:solidFill>
                  <a:schemeClr val="bg1"/>
                </a:solidFill>
              </a:defRPr>
            </a:lvl4pPr>
            <a:lvl5pPr marL="0" indent="0">
              <a:lnSpc>
                <a:spcPts val="1200"/>
              </a:lnSpc>
              <a:buFont typeface="Arial" pitchFamily="34" charset="0"/>
              <a:buNone/>
              <a:defRPr sz="650"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6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7" name="Espace réservé du numéro de diapositive 10"/>
          <p:cNvSpPr>
            <a:spLocks noGrp="1"/>
          </p:cNvSpPr>
          <p:nvPr>
            <p:ph type="sldNum" sz="quarter" idx="11"/>
          </p:nvPr>
        </p:nvSpPr>
        <p:spPr>
          <a:xfrm>
            <a:off x="576263" y="5445125"/>
            <a:ext cx="1119187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>
                <a:solidFill>
                  <a:prstClr val="white"/>
                </a:solidFill>
              </a:rPr>
              <a:t>|  PAGE </a:t>
            </a:r>
            <a:fld id="{B746CFDA-B1F7-4452-B4EB-634BBCD3B7AA}" type="slidenum">
              <a:rPr lang="fr-FR">
                <a:solidFill>
                  <a:prstClr val="white"/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white"/>
              </a:solidFill>
            </a:endParaRPr>
          </a:p>
        </p:txBody>
      </p:sp>
      <p:sp>
        <p:nvSpPr>
          <p:cNvPr id="8" name="Espace réservé du pied de page 11"/>
          <p:cNvSpPr>
            <a:spLocks noGrp="1"/>
          </p:cNvSpPr>
          <p:nvPr>
            <p:ph type="ftr" sz="quarter" idx="12"/>
          </p:nvPr>
        </p:nvSpPr>
        <p:spPr>
          <a:xfrm>
            <a:off x="576263" y="5876925"/>
            <a:ext cx="2663825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>
                <a:solidFill>
                  <a:prstClr val="white"/>
                </a:solidFill>
              </a:rPr>
              <a:t>CEA-SINAP, C. Marchand</a:t>
            </a:r>
            <a:endParaRPr lang="fr-FR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29254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CEA-SINAP, C. Marchand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3319E1-0897-43BD-AB5A-58E13C83F4BB}" type="slidenum">
              <a:rPr 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1960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1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au_titre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310128" cy="6858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60000" y="1855288"/>
            <a:ext cx="4788464" cy="1429696"/>
          </a:xfrm>
        </p:spPr>
        <p:txBody>
          <a:bodyPr anchor="t" anchorCtr="0"/>
          <a:lstStyle>
            <a:lvl1pPr>
              <a:lnSpc>
                <a:spcPts val="3800"/>
              </a:lnSpc>
              <a:defRPr sz="2800" b="0" cap="all" baseline="0">
                <a:solidFill>
                  <a:srgbClr val="666666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960000" y="5805264"/>
            <a:ext cx="4788464" cy="504056"/>
          </a:xfrm>
        </p:spPr>
        <p:txBody>
          <a:bodyPr anchor="b" anchorCtr="0"/>
          <a:lstStyle>
            <a:lvl1pPr marL="0" indent="0" algn="l">
              <a:buNone/>
              <a:defRPr sz="1550" cap="all" baseline="0"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fr-FR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3" hasCustomPrompt="1"/>
          </p:nvPr>
        </p:nvSpPr>
        <p:spPr>
          <a:xfrm>
            <a:off x="3960000" y="5445224"/>
            <a:ext cx="4788464" cy="288032"/>
          </a:xfrm>
        </p:spPr>
        <p:txBody>
          <a:bodyPr anchor="b" anchorCtr="0"/>
          <a:lstStyle>
            <a:lvl1pPr marL="0" indent="0">
              <a:buFont typeface="Arial" pitchFamily="34" charset="0"/>
              <a:buNone/>
              <a:defRPr sz="850" b="0">
                <a:solidFill>
                  <a:srgbClr val="666666"/>
                </a:solidFill>
              </a:defRPr>
            </a:lvl1pPr>
          </a:lstStyle>
          <a:p>
            <a:pPr lvl="0"/>
            <a:r>
              <a:rPr lang="fr-FR" dirty="0"/>
              <a:t>Nom événement | Prénom Nom</a:t>
            </a:r>
          </a:p>
        </p:txBody>
      </p:sp>
      <p:sp>
        <p:nvSpPr>
          <p:cNvPr id="12" name="Espace réservé pour une image  11"/>
          <p:cNvSpPr>
            <a:spLocks noGrp="1"/>
          </p:cNvSpPr>
          <p:nvPr>
            <p:ph type="pic" sz="quarter" idx="14" hasCustomPrompt="1"/>
          </p:nvPr>
        </p:nvSpPr>
        <p:spPr>
          <a:xfrm>
            <a:off x="3311999" y="3311999"/>
            <a:ext cx="5832000" cy="2124000"/>
          </a:xfrm>
          <a:solidFill>
            <a:srgbClr val="666666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 Visuel</a:t>
            </a:r>
          </a:p>
        </p:txBody>
      </p:sp>
      <p:sp>
        <p:nvSpPr>
          <p:cNvPr id="13" name="Espace réservé de la date 12"/>
          <p:cNvSpPr>
            <a:spLocks noGrp="1"/>
          </p:cNvSpPr>
          <p:nvPr>
            <p:ph type="dt" sz="half" idx="15"/>
          </p:nvPr>
        </p:nvSpPr>
        <p:spPr>
          <a:xfrm>
            <a:off x="3960000" y="6305192"/>
            <a:ext cx="1450504" cy="365125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14" name="Espace réservé du numéro de diapositive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| 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5" name="Espace réservé du pied de page 14"/>
          <p:cNvSpPr>
            <a:spLocks noGrp="1"/>
          </p:cNvSpPr>
          <p:nvPr>
            <p:ph type="ftr" sz="quarter" idx="17"/>
          </p:nvPr>
        </p:nvSpPr>
        <p:spPr>
          <a:xfrm>
            <a:off x="5436096" y="6305192"/>
            <a:ext cx="255544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CEA-SINAP, C. Marchand</a:t>
            </a:r>
            <a:endParaRPr lang="fr-FR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CEA-SINAP, C. Marchand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4D6A64-4244-4E7B-9C7C-B8C6DF7DBA55}" type="slidenum">
              <a:rPr 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032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CEA-SINAP, C. Marchand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E2EF50-E858-458C-B6F9-AB98DA6974EE}" type="slidenum">
              <a:rPr 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880014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258888" y="1341438"/>
            <a:ext cx="3703637" cy="48529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14925" y="1341438"/>
            <a:ext cx="3705225" cy="48529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CEA-SINAP, C. Marchand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60933E-C9E8-4C20-8128-2B06E95F8DBB}" type="slidenum">
              <a:rPr 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697062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CEA-SINAP, C. Marchand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C28417-EB9E-4DDA-9218-19C61F845EA9}" type="slidenum">
              <a:rPr 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127117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CEA-SINAP, C. Marchand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69F7EA-297A-4982-B427-E66B015DF075}" type="slidenum">
              <a:rPr 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692356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CEA-SINAP, C. Marchand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5849F8-690C-4565-A0C6-C82A3D8B889C}" type="slidenum">
              <a:rPr 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84772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CEA-SINAP, C. Marchand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A3AE70-C4A4-4D32-AE11-6F33E703F590}" type="slidenum">
              <a:rPr 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301914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CEA-SINAP, C. Marchand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BE500D-1979-487B-AC27-BC7CD6950CCC}" type="slidenum">
              <a:rPr 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807190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CEA-SINAP, C. Marchand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442DDA-FC35-4DD4-9BD4-31C3D7E92A1B}" type="slidenum">
              <a:rPr 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778626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985000" y="274638"/>
            <a:ext cx="1908175" cy="5919787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258888" y="274638"/>
            <a:ext cx="5573712" cy="591978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CEA-SINAP, C. Marchand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9C8A1E-13E3-412F-BBB7-1D1D29BCD6BE}" type="slidenum">
              <a:rPr 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02488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3 visu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au_titre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310128" cy="6858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60000" y="1855288"/>
            <a:ext cx="4788464" cy="1429696"/>
          </a:xfrm>
        </p:spPr>
        <p:txBody>
          <a:bodyPr anchor="t" anchorCtr="0"/>
          <a:lstStyle>
            <a:lvl1pPr>
              <a:lnSpc>
                <a:spcPts val="3800"/>
              </a:lnSpc>
              <a:defRPr sz="2800" b="0" cap="all" baseline="0">
                <a:solidFill>
                  <a:srgbClr val="666666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960000" y="5805264"/>
            <a:ext cx="4788464" cy="504056"/>
          </a:xfrm>
        </p:spPr>
        <p:txBody>
          <a:bodyPr anchor="b" anchorCtr="0"/>
          <a:lstStyle>
            <a:lvl1pPr marL="0" indent="0" algn="l">
              <a:buNone/>
              <a:defRPr sz="1550" cap="all" baseline="0"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fr-FR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3" hasCustomPrompt="1"/>
          </p:nvPr>
        </p:nvSpPr>
        <p:spPr>
          <a:xfrm>
            <a:off x="3960000" y="5445224"/>
            <a:ext cx="4788464" cy="288032"/>
          </a:xfrm>
        </p:spPr>
        <p:txBody>
          <a:bodyPr anchor="b" anchorCtr="0"/>
          <a:lstStyle>
            <a:lvl1pPr marL="0" indent="0">
              <a:buFont typeface="Arial" pitchFamily="34" charset="0"/>
              <a:buNone/>
              <a:defRPr sz="850" b="0">
                <a:solidFill>
                  <a:srgbClr val="666666"/>
                </a:solidFill>
              </a:defRPr>
            </a:lvl1pPr>
          </a:lstStyle>
          <a:p>
            <a:pPr lvl="0"/>
            <a:r>
              <a:rPr lang="fr-FR" dirty="0"/>
              <a:t>Nom événement | Prénom Nom</a:t>
            </a:r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17"/>
          </p:nvPr>
        </p:nvSpPr>
        <p:spPr>
          <a:xfrm>
            <a:off x="3960000" y="6305192"/>
            <a:ext cx="1450504" cy="365125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15" name="Espace réservé du numéro de diapositive 14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| 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6" name="Espace réservé du pied de page 15"/>
          <p:cNvSpPr>
            <a:spLocks noGrp="1"/>
          </p:cNvSpPr>
          <p:nvPr>
            <p:ph type="ftr" sz="quarter" idx="19"/>
          </p:nvPr>
        </p:nvSpPr>
        <p:spPr>
          <a:xfrm>
            <a:off x="5436096" y="6305192"/>
            <a:ext cx="255544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CEA-SINAP, C. Marchand</a:t>
            </a:r>
            <a:endParaRPr lang="fr-FR" dirty="0"/>
          </a:p>
        </p:txBody>
      </p:sp>
      <p:sp>
        <p:nvSpPr>
          <p:cNvPr id="21" name="Espace réservé du contenu 20"/>
          <p:cNvSpPr>
            <a:spLocks noGrp="1"/>
          </p:cNvSpPr>
          <p:nvPr>
            <p:ph sz="quarter" idx="20" hasCustomPrompt="1"/>
          </p:nvPr>
        </p:nvSpPr>
        <p:spPr>
          <a:xfrm>
            <a:off x="3312000" y="3312000"/>
            <a:ext cx="1944000" cy="2124000"/>
          </a:xfrm>
          <a:solidFill>
            <a:srgbClr val="666666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Visuel</a:t>
            </a:r>
          </a:p>
        </p:txBody>
      </p:sp>
      <p:sp>
        <p:nvSpPr>
          <p:cNvPr id="22" name="Espace réservé du contenu 20"/>
          <p:cNvSpPr>
            <a:spLocks noGrp="1"/>
          </p:cNvSpPr>
          <p:nvPr>
            <p:ph sz="quarter" idx="21" hasCustomPrompt="1"/>
          </p:nvPr>
        </p:nvSpPr>
        <p:spPr>
          <a:xfrm>
            <a:off x="5256000" y="3312000"/>
            <a:ext cx="1944000" cy="2124000"/>
          </a:xfrm>
          <a:solidFill>
            <a:srgbClr val="808080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Visuel</a:t>
            </a:r>
          </a:p>
        </p:txBody>
      </p:sp>
      <p:sp>
        <p:nvSpPr>
          <p:cNvPr id="23" name="Espace réservé du contenu 20"/>
          <p:cNvSpPr>
            <a:spLocks noGrp="1"/>
          </p:cNvSpPr>
          <p:nvPr>
            <p:ph sz="quarter" idx="22" hasCustomPrompt="1"/>
          </p:nvPr>
        </p:nvSpPr>
        <p:spPr>
          <a:xfrm>
            <a:off x="7200000" y="3312000"/>
            <a:ext cx="1944000" cy="2124000"/>
          </a:xfrm>
          <a:solidFill>
            <a:srgbClr val="B2B2B2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Visuel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re et 2 contenus sur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31913" y="274638"/>
            <a:ext cx="7561262" cy="850900"/>
          </a:xfr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1258888" y="1341438"/>
            <a:ext cx="3703637" cy="234950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2"/>
          </p:nvPr>
        </p:nvSpPr>
        <p:spPr>
          <a:xfrm>
            <a:off x="5114925" y="1341438"/>
            <a:ext cx="3705225" cy="234950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half" idx="3"/>
          </p:nvPr>
        </p:nvSpPr>
        <p:spPr>
          <a:xfrm>
            <a:off x="1258888" y="3843338"/>
            <a:ext cx="7561262" cy="235108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CEA-SINAP, C. Marchand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4A2C40-C5A1-4C19-9835-96FCF5EBDA50}" type="slidenum">
              <a:rPr 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314995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31913" y="274638"/>
            <a:ext cx="7561262" cy="850900"/>
          </a:xfr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1258888" y="1341438"/>
            <a:ext cx="3703637" cy="485298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14925" y="1341438"/>
            <a:ext cx="3705225" cy="485298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CEA-SINAP, C. Marchand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7D021B-FBDC-45CE-B154-75A16845DD2A}" type="slidenum">
              <a:rPr 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6783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rcalai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 descr="bandeau_intercalaire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0128" y="0"/>
            <a:ext cx="5833872" cy="6858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672000" y="1949598"/>
            <a:ext cx="5364496" cy="4719761"/>
          </a:xfrm>
        </p:spPr>
        <p:txBody>
          <a:bodyPr anchor="t"/>
          <a:lstStyle>
            <a:lvl1pPr algn="l">
              <a:lnSpc>
                <a:spcPts val="2800"/>
              </a:lnSpc>
              <a:defRPr sz="2200" b="1" cap="all"/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672000" y="260649"/>
            <a:ext cx="5292488" cy="1584176"/>
          </a:xfrm>
        </p:spPr>
        <p:txBody>
          <a:bodyPr anchor="t" anchorCtr="0"/>
          <a:lstStyle>
            <a:lvl1pPr marL="0" indent="0">
              <a:lnSpc>
                <a:spcPts val="1200"/>
              </a:lnSpc>
              <a:spcAft>
                <a:spcPts val="0"/>
              </a:spcAft>
              <a:buNone/>
              <a:defRPr sz="85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>
          <a:xfrm>
            <a:off x="576000" y="5877272"/>
            <a:ext cx="2699856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| 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2"/>
          </p:nvPr>
        </p:nvSpPr>
        <p:spPr>
          <a:xfrm>
            <a:off x="576000" y="5445224"/>
            <a:ext cx="2699856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/>
            <a:r>
              <a:rPr lang="fr-FR"/>
              <a:t>CEA-SINAP, C. Marchand</a:t>
            </a:r>
            <a:endParaRPr lang="fr-F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2000"/>
              </a:spcBef>
              <a:spcAft>
                <a:spcPts val="1500"/>
              </a:spcAft>
              <a:defRPr/>
            </a:lvl1pPr>
            <a:lvl2pPr marL="361950" indent="0">
              <a:lnSpc>
                <a:spcPts val="2800"/>
              </a:lnSpc>
              <a:buFont typeface="Arial" pitchFamily="34" charset="0"/>
              <a:buNone/>
              <a:tabLst>
                <a:tab pos="8077200" algn="r"/>
              </a:tabLst>
              <a:defRPr sz="2200"/>
            </a:lvl2pPr>
            <a:lvl3pPr marL="361950" indent="0">
              <a:lnSpc>
                <a:spcPts val="2800"/>
              </a:lnSpc>
              <a:buFont typeface="Arial" pitchFamily="34" charset="0"/>
              <a:buNone/>
              <a:tabLst>
                <a:tab pos="8077200" algn="r"/>
              </a:tabLst>
              <a:defRPr sz="2200"/>
            </a:lvl3pPr>
            <a:lvl4pPr marL="361950" indent="0">
              <a:lnSpc>
                <a:spcPts val="2800"/>
              </a:lnSpc>
              <a:buFont typeface="Arial" pitchFamily="34" charset="0"/>
              <a:buNone/>
              <a:tabLst>
                <a:tab pos="8077200" algn="r"/>
              </a:tabLst>
              <a:defRPr sz="2200"/>
            </a:lvl4pPr>
            <a:lvl5pPr marL="361950" indent="0">
              <a:lnSpc>
                <a:spcPts val="2800"/>
              </a:lnSpc>
              <a:buNone/>
              <a:tabLst>
                <a:tab pos="8077200" algn="r"/>
              </a:tabLst>
              <a:defRPr sz="2200"/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| 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CEA-SINAP, C. Marchand</a:t>
            </a:r>
            <a:endParaRPr lang="fr-F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| 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CEA-SINAP, C. Marchand</a:t>
            </a:r>
            <a:endParaRPr lang="fr-F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1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76000" y="1268760"/>
            <a:ext cx="4428048" cy="4968552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fr-FR"/>
              <a:t>| 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fr-FR"/>
              <a:t>CEA-SINAP, C. Marchand</a:t>
            </a:r>
            <a:endParaRPr lang="fr-FR" dirty="0"/>
          </a:p>
        </p:txBody>
      </p:sp>
      <p:sp>
        <p:nvSpPr>
          <p:cNvPr id="11" name="Espace réservé du contenu 20"/>
          <p:cNvSpPr>
            <a:spLocks noGrp="1"/>
          </p:cNvSpPr>
          <p:nvPr>
            <p:ph sz="quarter" idx="20" hasCustomPrompt="1"/>
          </p:nvPr>
        </p:nvSpPr>
        <p:spPr>
          <a:xfrm>
            <a:off x="5148000" y="2016000"/>
            <a:ext cx="3492000" cy="3690000"/>
          </a:xfrm>
          <a:solidFill>
            <a:srgbClr val="666666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Visuel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3 visu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76000" y="1268760"/>
            <a:ext cx="4428048" cy="4968552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r>
              <a:rPr lang="fr-FR"/>
              <a:t>| 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fr-FR"/>
              <a:t>CEA-SINAP, C. Marchand</a:t>
            </a:r>
            <a:endParaRPr lang="fr-FR" dirty="0"/>
          </a:p>
        </p:txBody>
      </p:sp>
      <p:sp>
        <p:nvSpPr>
          <p:cNvPr id="15" name="Espace réservé du contenu 20"/>
          <p:cNvSpPr>
            <a:spLocks noGrp="1"/>
          </p:cNvSpPr>
          <p:nvPr>
            <p:ph sz="quarter" idx="21" hasCustomPrompt="1"/>
          </p:nvPr>
        </p:nvSpPr>
        <p:spPr>
          <a:xfrm>
            <a:off x="5148000" y="2016000"/>
            <a:ext cx="3492000" cy="1980000"/>
          </a:xfrm>
          <a:solidFill>
            <a:srgbClr val="666666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Visuel</a:t>
            </a:r>
          </a:p>
        </p:txBody>
      </p:sp>
      <p:sp>
        <p:nvSpPr>
          <p:cNvPr id="16" name="Espace réservé du contenu 20"/>
          <p:cNvSpPr>
            <a:spLocks noGrp="1"/>
          </p:cNvSpPr>
          <p:nvPr>
            <p:ph sz="quarter" idx="22" hasCustomPrompt="1"/>
          </p:nvPr>
        </p:nvSpPr>
        <p:spPr>
          <a:xfrm>
            <a:off x="5148000" y="3999600"/>
            <a:ext cx="1746000" cy="1695600"/>
          </a:xfrm>
          <a:solidFill>
            <a:srgbClr val="808080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Visuel</a:t>
            </a:r>
          </a:p>
        </p:txBody>
      </p:sp>
      <p:sp>
        <p:nvSpPr>
          <p:cNvPr id="17" name="Espace réservé du contenu 20"/>
          <p:cNvSpPr>
            <a:spLocks noGrp="1"/>
          </p:cNvSpPr>
          <p:nvPr>
            <p:ph sz="quarter" idx="23" hasCustomPrompt="1"/>
          </p:nvPr>
        </p:nvSpPr>
        <p:spPr>
          <a:xfrm>
            <a:off x="6894000" y="3999600"/>
            <a:ext cx="1746000" cy="1695600"/>
          </a:xfrm>
          <a:solidFill>
            <a:srgbClr val="B2B2B2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Visuel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graphiqu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76000" y="3707506"/>
            <a:ext cx="8172464" cy="2529805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| 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CEA-SINAP, C. Marchand</a:t>
            </a:r>
            <a:endParaRPr lang="fr-FR" dirty="0"/>
          </a:p>
        </p:txBody>
      </p:sp>
      <p:sp>
        <p:nvSpPr>
          <p:cNvPr id="9" name="Espace réservé du contenu 20"/>
          <p:cNvSpPr>
            <a:spLocks noGrp="1"/>
          </p:cNvSpPr>
          <p:nvPr>
            <p:ph sz="quarter" idx="21" hasCustomPrompt="1"/>
          </p:nvPr>
        </p:nvSpPr>
        <p:spPr>
          <a:xfrm>
            <a:off x="576000" y="1458000"/>
            <a:ext cx="8064000" cy="1908000"/>
          </a:xfrm>
          <a:solidFill>
            <a:srgbClr val="666666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Visuel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16.xml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7.xml"/><Relationship Id="rId9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image" Target="../media/image12.png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bandeau_texte.png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955548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512000" y="52752"/>
            <a:ext cx="7236464" cy="90872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fr-FR" dirty="0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6000" y="1268760"/>
            <a:ext cx="8172464" cy="496855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76000" y="6305192"/>
            <a:ext cx="145050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cap="all" baseline="0">
                <a:solidFill>
                  <a:schemeClr val="bg1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051720" y="6305192"/>
            <a:ext cx="593982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rgbClr val="666666"/>
                </a:solidFill>
              </a:defRPr>
            </a:lvl1pPr>
          </a:lstStyle>
          <a:p>
            <a:r>
              <a:rPr lang="fr-FR"/>
              <a:t>CEA-SINAP, C. Marchand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025304" y="6303598"/>
            <a:ext cx="111869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666666"/>
                </a:solidFill>
              </a:defRPr>
            </a:lvl1pPr>
          </a:lstStyle>
          <a:p>
            <a:r>
              <a:rPr lang="fr-FR" dirty="0"/>
              <a:t>| 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65" r:id="rId4"/>
    <p:sldLayoutId id="2147483666" r:id="rId5"/>
    <p:sldLayoutId id="2147483650" r:id="rId6"/>
    <p:sldLayoutId id="2147483662" r:id="rId7"/>
    <p:sldLayoutId id="2147483663" r:id="rId8"/>
    <p:sldLayoutId id="2147483664" r:id="rId9"/>
    <p:sldLayoutId id="2147483667" r:id="rId10"/>
    <p:sldLayoutId id="2147483654" r:id="rId11"/>
    <p:sldLayoutId id="2147483668" r:id="rId12"/>
    <p:sldLayoutId id="2147483771" r:id="rId13"/>
  </p:sldLayoutIdLst>
  <p:hf hdr="0" ftr="0"/>
  <p:txStyles>
    <p:titleStyle>
      <a:lvl1pPr algn="l" defTabSz="914400" rtl="0" eaLnBrk="1" latinLnBrk="0" hangingPunct="1">
        <a:spcBef>
          <a:spcPct val="0"/>
        </a:spcBef>
        <a:buNone/>
        <a:defRPr sz="2200" b="1" kern="1200" cap="all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923925" indent="0" algn="l" defTabSz="9144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itchFamily="34" charset="0"/>
        <a:buNone/>
        <a:defRPr sz="2200" kern="1200">
          <a:solidFill>
            <a:schemeClr val="tx2"/>
          </a:solidFill>
          <a:latin typeface="+mn-lt"/>
          <a:ea typeface="+mn-ea"/>
          <a:cs typeface="+mn-cs"/>
        </a:defRPr>
      </a:lvl1pPr>
      <a:lvl2pPr marL="360363" indent="-360363" algn="l" defTabSz="914400" rtl="0" eaLnBrk="1" latinLnBrk="0" hangingPunct="1">
        <a:lnSpc>
          <a:spcPts val="2000"/>
        </a:lnSpc>
        <a:spcBef>
          <a:spcPts val="0"/>
        </a:spcBef>
        <a:buSzPct val="90000"/>
        <a:buFontTx/>
        <a:buBlip>
          <a:blip r:embed="rId16"/>
        </a:buBlip>
        <a:defRPr sz="1600" kern="1200">
          <a:solidFill>
            <a:srgbClr val="666666"/>
          </a:solidFill>
          <a:latin typeface="+mn-lt"/>
          <a:ea typeface="+mn-ea"/>
          <a:cs typeface="+mn-cs"/>
        </a:defRPr>
      </a:lvl2pPr>
      <a:lvl3pPr marL="361950" indent="0" algn="l" defTabSz="914400" rtl="0" eaLnBrk="1" latinLnBrk="0" hangingPunct="1">
        <a:lnSpc>
          <a:spcPts val="2000"/>
        </a:lnSpc>
        <a:spcBef>
          <a:spcPts val="0"/>
        </a:spcBef>
        <a:buSzPct val="36000"/>
        <a:buFont typeface="Arial" pitchFamily="34" charset="0"/>
        <a:buNone/>
        <a:defRPr sz="1600" kern="1200">
          <a:solidFill>
            <a:srgbClr val="666666"/>
          </a:solidFill>
          <a:latin typeface="+mn-lt"/>
          <a:ea typeface="+mn-ea"/>
          <a:cs typeface="+mn-cs"/>
        </a:defRPr>
      </a:lvl3pPr>
      <a:lvl4pPr marL="1009650" indent="-238125" algn="l" defTabSz="914400" rtl="0" eaLnBrk="1" latinLnBrk="0" hangingPunct="1">
        <a:lnSpc>
          <a:spcPts val="2000"/>
        </a:lnSpc>
        <a:spcBef>
          <a:spcPts val="0"/>
        </a:spcBef>
        <a:buClr>
          <a:srgbClr val="666666"/>
        </a:buClr>
        <a:buSzPct val="36000"/>
        <a:buFontTx/>
        <a:buBlip>
          <a:blip r:embed="rId17"/>
        </a:buBlip>
        <a:defRPr sz="1600" kern="1200">
          <a:solidFill>
            <a:srgbClr val="666666"/>
          </a:solidFill>
          <a:latin typeface="+mn-lt"/>
          <a:ea typeface="+mn-ea"/>
          <a:cs typeface="+mn-cs"/>
        </a:defRPr>
      </a:lvl4pPr>
      <a:lvl5pPr marL="1133475" indent="-114300" algn="l" defTabSz="914400" rtl="0" eaLnBrk="1" latinLnBrk="0" hangingPunct="1">
        <a:lnSpc>
          <a:spcPts val="2000"/>
        </a:lnSpc>
        <a:spcBef>
          <a:spcPts val="0"/>
        </a:spcBef>
        <a:buClr>
          <a:srgbClr val="666666"/>
        </a:buClr>
        <a:buFont typeface="Arial" pitchFamily="34" charset="0"/>
        <a:buChar char="-"/>
        <a:defRPr sz="1600" kern="1200">
          <a:solidFill>
            <a:srgbClr val="66666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mage 7" descr="bandeau_texte.pn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187450" y="46038"/>
            <a:ext cx="6769100" cy="909637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fr-FR" dirty="0"/>
              <a:t>Cliquez pour modifier le style du titre</a:t>
            </a:r>
          </a:p>
        </p:txBody>
      </p:sp>
      <p:sp>
        <p:nvSpPr>
          <p:cNvPr id="1028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576263" y="1268413"/>
            <a:ext cx="8172450" cy="496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76263" y="6305550"/>
            <a:ext cx="145097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en-US" sz="1000" u="none" kern="1200" dirty="0" smtClean="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051050" y="6305550"/>
            <a:ext cx="594042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rgbClr val="666666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fr-FR"/>
              <a:t>CEA-SINAP, C. Marchand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024813" y="6303963"/>
            <a:ext cx="111918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rgbClr val="666666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fr-FR" dirty="0"/>
              <a:t>|  PAGE </a:t>
            </a:r>
          </a:p>
        </p:txBody>
      </p:sp>
    </p:spTree>
    <p:extLst>
      <p:ext uri="{BB962C8B-B14F-4D97-AF65-F5344CB8AC3E}">
        <p14:creationId xmlns:p14="http://schemas.microsoft.com/office/powerpoint/2010/main" val="631022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</p:sldLayoutIdLst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200" b="1" kern="1200" cap="all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</a:defRPr>
      </a:lvl9pPr>
    </p:titleStyle>
    <p:bodyStyle>
      <a:lvl1pPr marL="923925" indent="-923925" algn="l" rtl="0" eaLnBrk="0" fontAlgn="base" hangingPunct="0">
        <a:spcBef>
          <a:spcPct val="0"/>
        </a:spcBef>
        <a:spcAft>
          <a:spcPts val="400"/>
        </a:spcAft>
        <a:buFont typeface="Arial" charset="0"/>
        <a:defRPr sz="2200" kern="1200">
          <a:solidFill>
            <a:schemeClr val="tx2"/>
          </a:solidFill>
          <a:latin typeface="+mn-lt"/>
          <a:ea typeface="+mn-ea"/>
          <a:cs typeface="+mn-cs"/>
        </a:defRPr>
      </a:lvl1pPr>
      <a:lvl2pPr marL="360363" indent="-360363" algn="l" rtl="0" eaLnBrk="0" fontAlgn="base" hangingPunct="0">
        <a:lnSpc>
          <a:spcPts val="2000"/>
        </a:lnSpc>
        <a:spcBef>
          <a:spcPct val="0"/>
        </a:spcBef>
        <a:spcAft>
          <a:spcPct val="0"/>
        </a:spcAft>
        <a:buSzPct val="90000"/>
        <a:buBlip>
          <a:blip r:embed="rId8"/>
        </a:buBlip>
        <a:defRPr sz="1600" kern="1200">
          <a:solidFill>
            <a:srgbClr val="666666"/>
          </a:solidFill>
          <a:latin typeface="+mn-lt"/>
          <a:ea typeface="+mn-ea"/>
          <a:cs typeface="+mn-cs"/>
        </a:defRPr>
      </a:lvl2pPr>
      <a:lvl3pPr marL="361950" indent="552450" algn="l" rtl="0" eaLnBrk="0" fontAlgn="base" hangingPunct="0">
        <a:lnSpc>
          <a:spcPts val="2000"/>
        </a:lnSpc>
        <a:spcBef>
          <a:spcPct val="0"/>
        </a:spcBef>
        <a:spcAft>
          <a:spcPct val="0"/>
        </a:spcAft>
        <a:buSzPct val="36000"/>
        <a:buFont typeface="Arial" charset="0"/>
        <a:defRPr sz="1600" kern="1200">
          <a:solidFill>
            <a:srgbClr val="666666"/>
          </a:solidFill>
          <a:latin typeface="+mn-lt"/>
          <a:ea typeface="+mn-ea"/>
          <a:cs typeface="+mn-cs"/>
        </a:defRPr>
      </a:lvl3pPr>
      <a:lvl4pPr marL="1009650" indent="-238125" algn="l" rtl="0" eaLnBrk="0" fontAlgn="base" hangingPunct="0">
        <a:lnSpc>
          <a:spcPts val="2000"/>
        </a:lnSpc>
        <a:spcBef>
          <a:spcPct val="0"/>
        </a:spcBef>
        <a:spcAft>
          <a:spcPct val="0"/>
        </a:spcAft>
        <a:buClr>
          <a:srgbClr val="666666"/>
        </a:buClr>
        <a:buSzPct val="36000"/>
        <a:buBlip>
          <a:blip r:embed="rId9"/>
        </a:buBlip>
        <a:defRPr sz="1600" kern="1200">
          <a:solidFill>
            <a:srgbClr val="666666"/>
          </a:solidFill>
          <a:latin typeface="+mn-lt"/>
          <a:ea typeface="+mn-ea"/>
          <a:cs typeface="+mn-cs"/>
        </a:defRPr>
      </a:lvl4pPr>
      <a:lvl5pPr marL="1133475" indent="-114300" algn="l" rtl="0" eaLnBrk="0" fontAlgn="base" hangingPunct="0">
        <a:lnSpc>
          <a:spcPts val="2000"/>
        </a:lnSpc>
        <a:spcBef>
          <a:spcPct val="0"/>
        </a:spcBef>
        <a:spcAft>
          <a:spcPct val="0"/>
        </a:spcAft>
        <a:buClr>
          <a:srgbClr val="666666"/>
        </a:buClr>
        <a:buFont typeface="Arial" charset="0"/>
        <a:buChar char="-"/>
        <a:defRPr sz="1600" kern="1200">
          <a:solidFill>
            <a:srgbClr val="66666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31913" y="274638"/>
            <a:ext cx="7561262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Cliquez pour modifier le style du titre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58888" y="1341438"/>
            <a:ext cx="7561262" cy="4852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97650"/>
            <a:ext cx="161925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63713" y="6597650"/>
            <a:ext cx="6192837" cy="18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>
                <a:solidFill>
                  <a:srgbClr val="000000"/>
                </a:solidFill>
              </a:rPr>
              <a:t>CEA-SINAP, C. Marchand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9788" y="6667500"/>
            <a:ext cx="514350" cy="14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29E14BB-5108-46B1-8C62-901D5A2A0100}" type="slidenum">
              <a:rPr lang="fr-FR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‹N°›</a:t>
            </a:fld>
            <a:endParaRPr lang="fr-FR">
              <a:solidFill>
                <a:srgbClr val="000000"/>
              </a:solidFill>
            </a:endParaRP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0" y="785672"/>
            <a:ext cx="8893175" cy="0"/>
          </a:xfrm>
          <a:prstGeom prst="line">
            <a:avLst/>
          </a:prstGeom>
          <a:noFill/>
          <a:ln w="38100">
            <a:solidFill>
              <a:srgbClr val="F16C37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>
              <a:solidFill>
                <a:srgbClr val="000000"/>
              </a:solidFill>
              <a:latin typeface="Arial" pitchFamily="34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93761"/>
            <a:ext cx="937986" cy="937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8218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  <p:sldLayoutId id="2147483766" r:id="rId12"/>
    <p:sldLayoutId id="2147483767" r:id="rId13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microsoft.com/office/2007/relationships/hdphoto" Target="../media/hdphoto1.wdp"/><Relationship Id="rId5" Type="http://schemas.openxmlformats.org/officeDocument/2006/relationships/image" Target="../media/image24.jpeg"/><Relationship Id="rId4" Type="http://schemas.openxmlformats.org/officeDocument/2006/relationships/image" Target="../media/image2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9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3.jpe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6.png"/><Relationship Id="rId4" Type="http://schemas.openxmlformats.org/officeDocument/2006/relationships/image" Target="../media/image3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3432864" y="2852936"/>
            <a:ext cx="5544616" cy="936104"/>
          </a:xfrm>
        </p:spPr>
        <p:txBody>
          <a:bodyPr/>
          <a:lstStyle/>
          <a:p>
            <a:pPr algn="ctr"/>
            <a:r>
              <a:rPr lang="fr-FR" dirty="0"/>
              <a:t>PLATEFORMES DE TESTS RF</a:t>
            </a:r>
            <a:br>
              <a:rPr lang="fr-FR" dirty="0"/>
            </a:br>
            <a:r>
              <a:rPr lang="fr-FR" dirty="0"/>
              <a:t>DACM</a:t>
            </a:r>
            <a:endParaRPr lang="fr-FR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9064" y="162769"/>
            <a:ext cx="1394023" cy="1394023"/>
          </a:xfrm>
          <a:prstGeom prst="rect">
            <a:avLst/>
          </a:prstGeom>
        </p:spPr>
      </p:pic>
      <p:sp>
        <p:nvSpPr>
          <p:cNvPr id="6" name="Espace réservé du numéro de diapositive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fr-FR"/>
              <a:t>|  PAGE </a:t>
            </a:r>
            <a:fld id="{AEFB9B6D-867A-40B8-ACB0-35CC9F272C9C}" type="slidenum">
              <a:rPr lang="fr-FR" smtClean="0"/>
              <a:pPr/>
              <a:t>1</a:t>
            </a:fld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3995936" y="5085184"/>
            <a:ext cx="4464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Claude MARCHAND</a:t>
            </a:r>
          </a:p>
          <a:p>
            <a:pPr algn="ctr"/>
            <a:r>
              <a:rPr lang="en-US" dirty="0"/>
              <a:t>LISAH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26199" y="3147581"/>
            <a:ext cx="4622265" cy="3043219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 PLATEFORME DE TESTS RF SUPRATECH-CRYOHF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5479767" y="1409575"/>
            <a:ext cx="328801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Sur </a:t>
            </a:r>
            <a:r>
              <a:rPr lang="fr-FR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SupraTech</a:t>
            </a:r>
            <a:r>
              <a:rPr lang="fr-FR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Cryo/HF nous pouvons tester des cavités, coupleurs  et </a:t>
            </a:r>
            <a:r>
              <a:rPr lang="fr-FR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cryomodules</a:t>
            </a:r>
            <a:r>
              <a:rPr lang="fr-FR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 Spiral2, IFMIF , ESS, SARAF, </a:t>
            </a:r>
            <a:r>
              <a:rPr lang="mr-IN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…</a:t>
            </a:r>
            <a:r>
              <a:rPr lang="fr-FR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239615" y="4800701"/>
            <a:ext cx="362420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fr-FR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Deux sources de puissance RF pulsées ESS à 704 MHz </a:t>
            </a:r>
          </a:p>
          <a:p>
            <a:r>
              <a:rPr lang="fr-FR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   &gt; 1MW (CPI &amp; Thalès)</a:t>
            </a:r>
          </a:p>
          <a:p>
            <a:pPr marL="285750" indent="-285750">
              <a:buFont typeface="Arial" charset="0"/>
              <a:buChar char="•"/>
            </a:pPr>
            <a:endParaRPr lang="fr-FR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fr-FR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D’autres selon projets</a:t>
            </a:r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2</a:t>
            </a:fld>
            <a:endParaRPr lang="fr-FR" dirty="0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5161" b="28843"/>
          <a:stretch/>
        </p:blipFill>
        <p:spPr>
          <a:xfrm>
            <a:off x="6372200" y="5445224"/>
            <a:ext cx="1838089" cy="940750"/>
          </a:xfrm>
          <a:prstGeom prst="rect">
            <a:avLst/>
          </a:prstGeom>
        </p:spPr>
      </p:pic>
      <p:pic>
        <p:nvPicPr>
          <p:cNvPr id="13" name="Image 12" descr="DSC_1487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196752"/>
            <a:ext cx="4609531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87786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|  PAGE </a:t>
            </a:r>
            <a:fld id="{AEFB9B6D-867A-40B8-ACB0-35CC9F272C9C}" type="slidenum">
              <a:rPr lang="fr-FR" smtClean="0"/>
              <a:pPr/>
              <a:t>3</a:t>
            </a:fld>
            <a:endParaRPr lang="fr-FR" dirty="0"/>
          </a:p>
        </p:txBody>
      </p:sp>
      <p:pic>
        <p:nvPicPr>
          <p:cNvPr id="13" name="Image 12" descr="Macintosh HD:Users:claudemarchand:Documents:Work:LISAH:Supratech:Photos_Supratech:DSC_1478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9" t="19804" r="14215" b="743"/>
          <a:stretch/>
        </p:blipFill>
        <p:spPr bwMode="auto">
          <a:xfrm>
            <a:off x="2804932" y="1412776"/>
            <a:ext cx="4129672" cy="2665148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/>
            </a:ex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16" name="Image 15" descr="image003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2381" y="3186906"/>
            <a:ext cx="1247775" cy="2352675"/>
          </a:xfrm>
          <a:prstGeom prst="rect">
            <a:avLst/>
          </a:prstGeom>
          <a:extLst>
            <a:ext uri="{FAA26D3D-D897-4be2-8F04-BA451C77F1D7}">
              <ma14:placeholderFlag xmlns:ma14="http://schemas.microsoft.com/office/mac/drawingml/2011/main" xmlns=""/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3779912" y="975462"/>
            <a:ext cx="27334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/>
              <a:t>2 cryostats verticaux</a:t>
            </a:r>
          </a:p>
        </p:txBody>
      </p:sp>
      <p:sp>
        <p:nvSpPr>
          <p:cNvPr id="15" name="Titre 1"/>
          <p:cNvSpPr txBox="1">
            <a:spLocks/>
          </p:cNvSpPr>
          <p:nvPr/>
        </p:nvSpPr>
        <p:spPr>
          <a:xfrm>
            <a:off x="1403400" y="5154"/>
            <a:ext cx="7236464" cy="90872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200" b="1" kern="1200" cap="all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/>
              <a:t> PLATEFORME DE TESTS RF SUPRATECH-CRYOHF</a:t>
            </a:r>
            <a:endParaRPr lang="fr-FR" dirty="0"/>
          </a:p>
        </p:txBody>
      </p:sp>
      <p:pic>
        <p:nvPicPr>
          <p:cNvPr id="48" name="Picture 29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452" b="157"/>
          <a:stretch/>
        </p:blipFill>
        <p:spPr bwMode="auto">
          <a:xfrm>
            <a:off x="2626818" y="4244554"/>
            <a:ext cx="2286000" cy="183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49" name="AutoShape 6"/>
          <p:cNvSpPr>
            <a:spLocks noChangeArrowheads="1"/>
          </p:cNvSpPr>
          <p:nvPr/>
        </p:nvSpPr>
        <p:spPr bwMode="auto">
          <a:xfrm>
            <a:off x="2854116" y="5345279"/>
            <a:ext cx="1905000" cy="1138238"/>
          </a:xfrm>
          <a:prstGeom prst="flowChartProcess">
            <a:avLst/>
          </a:prstGeom>
          <a:solidFill>
            <a:srgbClr val="CCFFFF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FR" altLang="fr-FR" sz="1200" b="1" dirty="0"/>
              <a:t>CV1</a:t>
            </a:r>
            <a:endParaRPr lang="fr-FR" altLang="fr-FR" sz="1200" dirty="0"/>
          </a:p>
          <a:p>
            <a:pPr algn="ctr"/>
            <a:r>
              <a:rPr lang="fr-FR" altLang="fr-FR" sz="1200" dirty="0">
                <a:solidFill>
                  <a:srgbClr val="FF0000"/>
                </a:solidFill>
              </a:rPr>
              <a:t>Diamètre utile 450 mm</a:t>
            </a:r>
          </a:p>
          <a:p>
            <a:pPr algn="ctr"/>
            <a:r>
              <a:rPr lang="fr-FR" altLang="fr-FR" sz="1200" dirty="0"/>
              <a:t>Hauteur 1700 mm</a:t>
            </a:r>
          </a:p>
          <a:p>
            <a:pPr algn="ctr"/>
            <a:r>
              <a:rPr lang="fr-FR" altLang="fr-FR" sz="1200" dirty="0">
                <a:solidFill>
                  <a:srgbClr val="FF0000"/>
                </a:solidFill>
              </a:rPr>
              <a:t>Hauteur He 1000 mm à 4.2K</a:t>
            </a:r>
          </a:p>
          <a:p>
            <a:pPr algn="ctr"/>
            <a:r>
              <a:rPr lang="fr-FR" altLang="fr-FR" sz="1200" dirty="0"/>
              <a:t>Hauteur He 600 mm à 1.7K</a:t>
            </a:r>
          </a:p>
          <a:p>
            <a:pPr algn="ctr"/>
            <a:r>
              <a:rPr lang="fr-FR" altLang="fr-FR" sz="1200" dirty="0"/>
              <a:t>Consommation 450l/test</a:t>
            </a:r>
          </a:p>
        </p:txBody>
      </p:sp>
      <p:pic>
        <p:nvPicPr>
          <p:cNvPr id="50" name="Picture 3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3815" y="4244554"/>
            <a:ext cx="2087242" cy="183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51" name="AutoShape 5"/>
          <p:cNvSpPr>
            <a:spLocks noChangeArrowheads="1"/>
          </p:cNvSpPr>
          <p:nvPr/>
        </p:nvSpPr>
        <p:spPr bwMode="auto">
          <a:xfrm>
            <a:off x="5021632" y="5326218"/>
            <a:ext cx="1930400" cy="1138238"/>
          </a:xfrm>
          <a:prstGeom prst="flowChartProcess">
            <a:avLst/>
          </a:prstGeom>
          <a:solidFill>
            <a:srgbClr val="CCFFFF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FR" altLang="fr-FR" sz="1200" b="1" dirty="0"/>
              <a:t>CV2</a:t>
            </a:r>
            <a:endParaRPr lang="fr-FR" altLang="fr-FR" sz="1200" dirty="0"/>
          </a:p>
          <a:p>
            <a:pPr algn="ctr"/>
            <a:r>
              <a:rPr lang="fr-FR" altLang="fr-FR" sz="1200" dirty="0">
                <a:solidFill>
                  <a:srgbClr val="FF0000"/>
                </a:solidFill>
              </a:rPr>
              <a:t>Diamètre utile 700 mm</a:t>
            </a:r>
          </a:p>
          <a:p>
            <a:pPr algn="ctr"/>
            <a:r>
              <a:rPr lang="fr-FR" altLang="fr-FR" sz="1200" dirty="0"/>
              <a:t>Hauteur 2920 mm</a:t>
            </a:r>
          </a:p>
          <a:p>
            <a:pPr algn="ctr"/>
            <a:r>
              <a:rPr lang="fr-FR" altLang="fr-FR" sz="1200" dirty="0">
                <a:solidFill>
                  <a:srgbClr val="FF0000"/>
                </a:solidFill>
              </a:rPr>
              <a:t>Hauteur He 1900 mm à 4.2K</a:t>
            </a:r>
          </a:p>
          <a:p>
            <a:pPr algn="ctr"/>
            <a:r>
              <a:rPr lang="fr-FR" altLang="fr-FR" sz="1200" dirty="0"/>
              <a:t>Hauteur He 1200 mm à 1.7K</a:t>
            </a:r>
          </a:p>
          <a:p>
            <a:pPr algn="ctr"/>
            <a:r>
              <a:rPr lang="fr-FR" altLang="fr-FR" sz="1200" dirty="0"/>
              <a:t>Consommation 1500l/test</a:t>
            </a: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97" r="22401"/>
          <a:stretch/>
        </p:blipFill>
        <p:spPr>
          <a:xfrm>
            <a:off x="208789" y="1772816"/>
            <a:ext cx="2412000" cy="2590428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681821" y="1231490"/>
            <a:ext cx="16594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ECTS SARAF</a:t>
            </a:r>
          </a:p>
          <a:p>
            <a:pPr algn="ctr"/>
            <a:r>
              <a:rPr lang="fr-FR" sz="1400" dirty="0"/>
              <a:t>cavités avec tank</a:t>
            </a:r>
          </a:p>
        </p:txBody>
      </p:sp>
      <p:cxnSp>
        <p:nvCxnSpPr>
          <p:cNvPr id="10" name="Connecteur droit avec flèche 9"/>
          <p:cNvCxnSpPr/>
          <p:nvPr/>
        </p:nvCxnSpPr>
        <p:spPr>
          <a:xfrm>
            <a:off x="1403400" y="1772816"/>
            <a:ext cx="216272" cy="72008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cteur droit avec flèche 51"/>
          <p:cNvCxnSpPr/>
          <p:nvPr/>
        </p:nvCxnSpPr>
        <p:spPr>
          <a:xfrm flipH="1" flipV="1">
            <a:off x="1907704" y="3248696"/>
            <a:ext cx="1726567" cy="1836488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cteur droit avec flèche 53"/>
          <p:cNvCxnSpPr/>
          <p:nvPr/>
        </p:nvCxnSpPr>
        <p:spPr>
          <a:xfrm flipH="1" flipV="1">
            <a:off x="5114056" y="2253919"/>
            <a:ext cx="819373" cy="2813918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necteur droit avec flèche 55"/>
          <p:cNvCxnSpPr/>
          <p:nvPr/>
        </p:nvCxnSpPr>
        <p:spPr>
          <a:xfrm flipV="1">
            <a:off x="3645268" y="2492896"/>
            <a:ext cx="65340" cy="2580886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ZoneTexte 59"/>
          <p:cNvSpPr txBox="1"/>
          <p:nvPr/>
        </p:nvSpPr>
        <p:spPr>
          <a:xfrm>
            <a:off x="6893094" y="1772816"/>
            <a:ext cx="225090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CV2</a:t>
            </a:r>
          </a:p>
          <a:p>
            <a:pPr algn="ctr"/>
            <a:r>
              <a:rPr lang="fr-FR" sz="1400" dirty="0"/>
              <a:t>cavités sans et avec tank</a:t>
            </a:r>
          </a:p>
          <a:p>
            <a:pPr algn="ctr"/>
            <a:r>
              <a:rPr lang="fr-FR" sz="1400" dirty="0"/>
              <a:t>Mesure </a:t>
            </a:r>
            <a:r>
              <a:rPr lang="fr-FR" sz="1400" dirty="0" err="1"/>
              <a:t>E</a:t>
            </a:r>
            <a:r>
              <a:rPr lang="fr-FR" sz="1400" baseline="-25000" dirty="0" err="1"/>
              <a:t>acc</a:t>
            </a:r>
            <a:r>
              <a:rPr lang="fr-FR" sz="1400" dirty="0"/>
              <a:t>, Q</a:t>
            </a:r>
            <a:r>
              <a:rPr lang="fr-FR" sz="1400" baseline="30000" dirty="0"/>
              <a:t>0</a:t>
            </a:r>
          </a:p>
          <a:p>
            <a:pPr algn="ctr"/>
            <a:r>
              <a:rPr lang="fr-FR" sz="1400" dirty="0"/>
              <a:t>(ESS, IFMIF, DONES, SARAF)</a:t>
            </a:r>
          </a:p>
        </p:txBody>
      </p:sp>
      <p:sp>
        <p:nvSpPr>
          <p:cNvPr id="61" name="ZoneTexte 60"/>
          <p:cNvSpPr txBox="1"/>
          <p:nvPr/>
        </p:nvSpPr>
        <p:spPr>
          <a:xfrm>
            <a:off x="262263" y="4679524"/>
            <a:ext cx="225090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CV1</a:t>
            </a:r>
          </a:p>
          <a:p>
            <a:pPr algn="ctr"/>
            <a:r>
              <a:rPr lang="fr-FR" sz="1400" dirty="0"/>
              <a:t>uniquement mono cellules pour R&amp;D préparation cavités</a:t>
            </a:r>
          </a:p>
          <a:p>
            <a:pPr algn="ctr"/>
            <a:r>
              <a:rPr lang="fr-FR" sz="1400" dirty="0"/>
              <a:t>Mesure </a:t>
            </a:r>
            <a:r>
              <a:rPr lang="fr-FR" sz="1400" dirty="0" err="1"/>
              <a:t>E</a:t>
            </a:r>
            <a:r>
              <a:rPr lang="fr-FR" sz="1400" baseline="-25000" dirty="0" err="1"/>
              <a:t>acc</a:t>
            </a:r>
            <a:r>
              <a:rPr lang="fr-FR" sz="1400" dirty="0"/>
              <a:t>, Q</a:t>
            </a:r>
            <a:r>
              <a:rPr lang="fr-FR" sz="1400" baseline="30000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42059915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|  PAGE </a:t>
            </a:r>
            <a:fld id="{AEFB9B6D-867A-40B8-ACB0-35CC9F272C9C}" type="slidenum">
              <a:rPr lang="fr-FR" smtClean="0"/>
              <a:pPr/>
              <a:t>4</a:t>
            </a:fld>
            <a:endParaRPr lang="fr-FR" dirty="0"/>
          </a:p>
        </p:txBody>
      </p:sp>
      <p:pic>
        <p:nvPicPr>
          <p:cNvPr id="14" name="Image 13" descr="Macintosh HD:Users:claudemarchand:Documents:Work:LISAH:Supratech:Photos_Supratech:DSC_1496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" r="15504" b="20559"/>
          <a:stretch/>
        </p:blipFill>
        <p:spPr bwMode="auto">
          <a:xfrm flipH="1">
            <a:off x="2814104" y="1484784"/>
            <a:ext cx="3528392" cy="178498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/>
            </a:ex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3248088"/>
            <a:ext cx="5040560" cy="32948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Image 18"/>
          <p:cNvPicPr>
            <a:picLocks noChangeAspect="1"/>
          </p:cNvPicPr>
          <p:nvPr/>
        </p:nvPicPr>
        <p:blipFill rotWithShape="1">
          <a:blip r:embed="rId5" cstate="screen">
            <a:alphaModFix amt="46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1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76386" y="1707601"/>
            <a:ext cx="1612697" cy="1497787"/>
          </a:xfrm>
          <a:prstGeom prst="rect">
            <a:avLst/>
          </a:prstGeom>
        </p:spPr>
      </p:pic>
      <p:sp>
        <p:nvSpPr>
          <p:cNvPr id="20" name="ZoneTexte 19"/>
          <p:cNvSpPr txBox="1"/>
          <p:nvPr/>
        </p:nvSpPr>
        <p:spPr>
          <a:xfrm>
            <a:off x="3370936" y="999274"/>
            <a:ext cx="26901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/>
              <a:t>1 cryostat horizontal</a:t>
            </a:r>
          </a:p>
        </p:txBody>
      </p:sp>
      <p:sp>
        <p:nvSpPr>
          <p:cNvPr id="15" name="Titre 1"/>
          <p:cNvSpPr txBox="1">
            <a:spLocks/>
          </p:cNvSpPr>
          <p:nvPr/>
        </p:nvSpPr>
        <p:spPr>
          <a:xfrm>
            <a:off x="1403400" y="5154"/>
            <a:ext cx="7236464" cy="90872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200" b="1" kern="1200" cap="all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/>
              <a:t> PLATEFORME DE TESTS RF SUPRATECH-CRYOHF</a:t>
            </a:r>
            <a:endParaRPr lang="fr-FR" dirty="0"/>
          </a:p>
        </p:txBody>
      </p:sp>
      <p:sp>
        <p:nvSpPr>
          <p:cNvPr id="21" name="ZoneTexte 20"/>
          <p:cNvSpPr txBox="1"/>
          <p:nvPr/>
        </p:nvSpPr>
        <p:spPr>
          <a:xfrm>
            <a:off x="309785" y="1484784"/>
            <a:ext cx="225090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err="1"/>
              <a:t>CryHoLab</a:t>
            </a:r>
            <a:endParaRPr lang="fr-FR" b="1" dirty="0"/>
          </a:p>
          <a:p>
            <a:pPr algn="ctr"/>
            <a:r>
              <a:rPr lang="fr-FR" sz="1400" dirty="0"/>
              <a:t>cavités équipées avec tank, tuner et coupleurs</a:t>
            </a:r>
          </a:p>
          <a:p>
            <a:pPr algn="ctr"/>
            <a:r>
              <a:rPr lang="fr-FR" sz="1400" dirty="0"/>
              <a:t>Tests puissance RF</a:t>
            </a:r>
          </a:p>
          <a:p>
            <a:pPr algn="ctr"/>
            <a:r>
              <a:rPr lang="fr-FR" sz="1400" dirty="0"/>
              <a:t>(IFMIF (</a:t>
            </a:r>
            <a:r>
              <a:rPr lang="fr-FR" sz="1400" dirty="0" err="1"/>
              <a:t>SaTHori</a:t>
            </a:r>
            <a:r>
              <a:rPr lang="fr-FR" sz="1400" dirty="0"/>
              <a:t>), DONES?, LUCRECE)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6568107" y="1448066"/>
            <a:ext cx="2250906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rgbClr val="FF0000"/>
                </a:solidFill>
              </a:rPr>
              <a:t>Problématique</a:t>
            </a:r>
          </a:p>
          <a:p>
            <a:pPr algn="ctr"/>
            <a:r>
              <a:rPr lang="fr-FR" sz="1400" dirty="0" err="1"/>
              <a:t>CryHoLab</a:t>
            </a:r>
            <a:r>
              <a:rPr lang="fr-FR" sz="1400" dirty="0"/>
              <a:t> plus aux normes de protection radiologiques pour test en puissance cavité LUCRECE</a:t>
            </a:r>
          </a:p>
          <a:p>
            <a:pPr algn="ctr"/>
            <a:r>
              <a:rPr lang="fr-FR" sz="1400" dirty="0"/>
              <a:t>☛Déplacer dans un bunker, ou en faire une casemate</a:t>
            </a:r>
          </a:p>
        </p:txBody>
      </p:sp>
    </p:spTree>
    <p:extLst>
      <p:ext uri="{BB962C8B-B14F-4D97-AF65-F5344CB8AC3E}">
        <p14:creationId xmlns:p14="http://schemas.microsoft.com/office/powerpoint/2010/main" val="11949454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/>
          <p:cNvSpPr>
            <a:spLocks noGrp="1"/>
          </p:cNvSpPr>
          <p:nvPr>
            <p:ph type="title"/>
          </p:nvPr>
        </p:nvSpPr>
        <p:spPr>
          <a:xfrm>
            <a:off x="827584" y="52752"/>
            <a:ext cx="8496944" cy="908720"/>
          </a:xfrm>
        </p:spPr>
        <p:txBody>
          <a:bodyPr/>
          <a:lstStyle/>
          <a:p>
            <a:pPr algn="ctr"/>
            <a:r>
              <a:rPr lang="fr-FR" dirty="0"/>
              <a:t>SOURCES DE PUISSANCE 704 MHz (</a:t>
            </a:r>
            <a:r>
              <a:rPr lang="fr-FR" dirty="0" err="1"/>
              <a:t>Supratech</a:t>
            </a:r>
            <a:r>
              <a:rPr lang="fr-FR" dirty="0"/>
              <a:t>): </a:t>
            </a:r>
            <a:br>
              <a:rPr lang="fr-FR" dirty="0"/>
            </a:br>
            <a:r>
              <a:rPr lang="fr-FR" dirty="0"/>
              <a:t>EXEMPLE de tests ESS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|  PAGE </a:t>
            </a:r>
            <a:fld id="{AEFB9B6D-867A-40B8-ACB0-35CC9F272C9C}" type="slidenum">
              <a:rPr lang="fr-FR" smtClean="0"/>
              <a:pPr/>
              <a:t>5</a:t>
            </a:fld>
            <a:endParaRPr lang="fr-FR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57"/>
          <a:stretch>
            <a:fillRect/>
          </a:stretch>
        </p:blipFill>
        <p:spPr bwMode="auto">
          <a:xfrm>
            <a:off x="238457" y="2912665"/>
            <a:ext cx="4397838" cy="3204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57" r="-281" b="44181"/>
          <a:stretch/>
        </p:blipFill>
        <p:spPr bwMode="auto">
          <a:xfrm>
            <a:off x="251520" y="1340768"/>
            <a:ext cx="4410210" cy="1589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1692113" y="3835775"/>
            <a:ext cx="661846" cy="4154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7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THALES klystron</a:t>
            </a:r>
          </a:p>
          <a:p>
            <a:r>
              <a:rPr lang="fr-FR" sz="7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1.6 MW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1208787" y="3021523"/>
            <a:ext cx="1049377" cy="46166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GERAC </a:t>
            </a:r>
          </a:p>
          <a:p>
            <a:r>
              <a:rPr lang="fr-FR" sz="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Stack</a:t>
            </a:r>
            <a:r>
              <a:rPr lang="fr-FR" sz="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Multi </a:t>
            </a:r>
            <a:r>
              <a:rPr lang="fr-FR" sz="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Level</a:t>
            </a:r>
            <a:endParaRPr lang="fr-FR" sz="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fr-FR" sz="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Modulator</a:t>
            </a:r>
            <a:endParaRPr lang="fr-FR" sz="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1792263" y="2263877"/>
            <a:ext cx="596530" cy="4154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7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CPI </a:t>
            </a:r>
          </a:p>
          <a:p>
            <a:r>
              <a:rPr lang="fr-FR" sz="7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klystron</a:t>
            </a:r>
          </a:p>
          <a:p>
            <a:r>
              <a:rPr lang="fr-FR" sz="7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1.1 MW</a:t>
            </a:r>
          </a:p>
        </p:txBody>
      </p:sp>
      <p:cxnSp>
        <p:nvCxnSpPr>
          <p:cNvPr id="13" name="Connecteur droit avec flèche 12"/>
          <p:cNvCxnSpPr/>
          <p:nvPr/>
        </p:nvCxnSpPr>
        <p:spPr>
          <a:xfrm>
            <a:off x="2541879" y="2912665"/>
            <a:ext cx="3668" cy="566058"/>
          </a:xfrm>
          <a:prstGeom prst="straightConnector1">
            <a:avLst/>
          </a:prstGeom>
          <a:ln w="2540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age 1" descr="image001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412" b="1370"/>
          <a:stretch/>
        </p:blipFill>
        <p:spPr>
          <a:xfrm>
            <a:off x="5364088" y="3109064"/>
            <a:ext cx="2665476" cy="1241467"/>
          </a:xfrm>
          <a:prstGeom prst="rect">
            <a:avLst/>
          </a:prstGeom>
        </p:spPr>
      </p:pic>
      <p:pic>
        <p:nvPicPr>
          <p:cNvPr id="14" name="Image 13" descr="20170706_091215.jp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6178" r="6901" b="9216"/>
          <a:stretch/>
        </p:blipFill>
        <p:spPr>
          <a:xfrm>
            <a:off x="7007333" y="4725144"/>
            <a:ext cx="2043091" cy="1392547"/>
          </a:xfrm>
          <a:prstGeom prst="rect">
            <a:avLst/>
          </a:prstGeom>
        </p:spPr>
      </p:pic>
      <p:pic>
        <p:nvPicPr>
          <p:cNvPr id="17" name="Image 16" descr="Zone de conditionnement 3D2.jpeg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t="24151" r="19685" b="17842"/>
          <a:stretch/>
        </p:blipFill>
        <p:spPr>
          <a:xfrm>
            <a:off x="5561576" y="1412776"/>
            <a:ext cx="2448062" cy="1326040"/>
          </a:xfrm>
          <a:prstGeom prst="rect">
            <a:avLst/>
          </a:prstGeom>
        </p:spPr>
      </p:pic>
      <p:pic>
        <p:nvPicPr>
          <p:cNvPr id="6" name="Image 5" descr="casemate ESS SARAF 2.jpg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26" t="13847" r="40168" b="39536"/>
          <a:stretch/>
        </p:blipFill>
        <p:spPr>
          <a:xfrm>
            <a:off x="4910472" y="4653136"/>
            <a:ext cx="2016000" cy="1515600"/>
          </a:xfrm>
          <a:prstGeom prst="rect">
            <a:avLst/>
          </a:prstGeom>
        </p:spPr>
      </p:pic>
      <p:sp>
        <p:nvSpPr>
          <p:cNvPr id="15" name="ZoneTexte 14"/>
          <p:cNvSpPr txBox="1"/>
          <p:nvPr/>
        </p:nvSpPr>
        <p:spPr>
          <a:xfrm>
            <a:off x="5145572" y="1040609"/>
            <a:ext cx="40318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Conditionnement </a:t>
            </a:r>
            <a:r>
              <a:rPr lang="fr-FR"/>
              <a:t>coupleurs mini-</a:t>
            </a:r>
            <a:r>
              <a:rPr lang="fr-FR" dirty="0" err="1"/>
              <a:t>Both</a:t>
            </a:r>
            <a:endParaRPr lang="fr-FR" dirty="0"/>
          </a:p>
        </p:txBody>
      </p:sp>
      <p:sp>
        <p:nvSpPr>
          <p:cNvPr id="18" name="ZoneTexte 17"/>
          <p:cNvSpPr txBox="1"/>
          <p:nvPr/>
        </p:nvSpPr>
        <p:spPr>
          <a:xfrm>
            <a:off x="4855390" y="4324145"/>
            <a:ext cx="4288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Test </a:t>
            </a:r>
            <a:r>
              <a:rPr lang="fr-FR" dirty="0" err="1"/>
              <a:t>cryomodule</a:t>
            </a:r>
            <a:r>
              <a:rPr lang="fr-FR" dirty="0"/>
              <a:t> casemate ESS/SARAF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5364088" y="2780928"/>
            <a:ext cx="2719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Nouveau klystron Thales</a:t>
            </a:r>
          </a:p>
        </p:txBody>
      </p:sp>
    </p:spTree>
    <p:extLst>
      <p:ext uri="{BB962C8B-B14F-4D97-AF65-F5344CB8AC3E}">
        <p14:creationId xmlns:p14="http://schemas.microsoft.com/office/powerpoint/2010/main" val="17073816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|  PAGE </a:t>
            </a:r>
            <a:fld id="{AEFB9B6D-867A-40B8-ACB0-35CC9F272C9C}" type="slidenum">
              <a:rPr lang="fr-FR" smtClean="0"/>
              <a:pPr/>
              <a:t>6</a:t>
            </a:fld>
            <a:endParaRPr lang="fr-FR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50671" y="4404063"/>
            <a:ext cx="2765146" cy="2012412"/>
          </a:xfrm>
          <a:prstGeom prst="rect">
            <a:avLst/>
          </a:prstGeom>
        </p:spPr>
      </p:pic>
      <p:sp>
        <p:nvSpPr>
          <p:cNvPr id="9" name="Titre 10"/>
          <p:cNvSpPr>
            <a:spLocks noGrp="1"/>
          </p:cNvSpPr>
          <p:nvPr>
            <p:ph type="title"/>
          </p:nvPr>
        </p:nvSpPr>
        <p:spPr>
          <a:xfrm>
            <a:off x="827584" y="52752"/>
            <a:ext cx="8496944" cy="908720"/>
          </a:xfrm>
        </p:spPr>
        <p:txBody>
          <a:bodyPr/>
          <a:lstStyle/>
          <a:p>
            <a:pPr algn="ctr"/>
            <a:r>
              <a:rPr lang="fr-FR" dirty="0"/>
              <a:t>SOURCES DE PUISSANCE PLATEFORME 352 MHz: </a:t>
            </a:r>
            <a:br>
              <a:rPr lang="fr-FR" dirty="0"/>
            </a:br>
            <a:r>
              <a:rPr lang="fr-FR" dirty="0"/>
              <a:t>IPHI et CASEMATE ESS/RFQ</a:t>
            </a: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64" t="10796" r="12450" b="16760"/>
          <a:stretch/>
        </p:blipFill>
        <p:spPr bwMode="auto">
          <a:xfrm>
            <a:off x="5004048" y="1322113"/>
            <a:ext cx="3834040" cy="4799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0" t="59587" r="58170" b="2553"/>
          <a:stretch/>
        </p:blipFill>
        <p:spPr bwMode="auto">
          <a:xfrm>
            <a:off x="6300192" y="4438440"/>
            <a:ext cx="1881107" cy="11317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ZoneTexte 7"/>
          <p:cNvSpPr txBox="1"/>
          <p:nvPr/>
        </p:nvSpPr>
        <p:spPr>
          <a:xfrm>
            <a:off x="161441" y="3980944"/>
            <a:ext cx="47436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/>
              <a:t>Conditionnement coupleur casemate ESS/RFQ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5632324" y="5231609"/>
            <a:ext cx="29523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>
                <a:solidFill>
                  <a:srgbClr val="FFFF00"/>
                </a:solidFill>
              </a:rPr>
              <a:t>Source pulsée 352MHz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5508104" y="2780928"/>
            <a:ext cx="29523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>
                <a:solidFill>
                  <a:srgbClr val="FFFF00"/>
                </a:solidFill>
              </a:rPr>
              <a:t>Sources CW 352MHz</a:t>
            </a:r>
          </a:p>
        </p:txBody>
      </p:sp>
      <p:pic>
        <p:nvPicPr>
          <p:cNvPr id="16" name="Image 15"/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41" r="7543"/>
          <a:stretch/>
        </p:blipFill>
        <p:spPr bwMode="auto">
          <a:xfrm>
            <a:off x="457893" y="1243439"/>
            <a:ext cx="4356000" cy="258191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/>
            </a:ext>
          </a:extLst>
        </p:spPr>
      </p:pic>
      <p:sp>
        <p:nvSpPr>
          <p:cNvPr id="17" name="ZoneTexte 16"/>
          <p:cNvSpPr txBox="1"/>
          <p:nvPr/>
        </p:nvSpPr>
        <p:spPr>
          <a:xfrm>
            <a:off x="2533244" y="1995250"/>
            <a:ext cx="5838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/>
              <a:t>IPHI</a:t>
            </a:r>
            <a:endParaRPr lang="fr-FR" sz="1600" b="1" dirty="0"/>
          </a:p>
        </p:txBody>
      </p:sp>
      <p:cxnSp>
        <p:nvCxnSpPr>
          <p:cNvPr id="18" name="Connecteur en angle 17"/>
          <p:cNvCxnSpPr/>
          <p:nvPr/>
        </p:nvCxnSpPr>
        <p:spPr>
          <a:xfrm rot="10800000">
            <a:off x="3123782" y="2276873"/>
            <a:ext cx="1676665" cy="686743"/>
          </a:xfrm>
          <a:prstGeom prst="bentConnector3">
            <a:avLst>
              <a:gd name="adj1" fmla="val 380"/>
            </a:avLst>
          </a:prstGeom>
          <a:ln w="4445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en angle 20"/>
          <p:cNvCxnSpPr/>
          <p:nvPr/>
        </p:nvCxnSpPr>
        <p:spPr>
          <a:xfrm rot="10800000" flipV="1">
            <a:off x="3767186" y="5112667"/>
            <a:ext cx="2677023" cy="248640"/>
          </a:xfrm>
          <a:prstGeom prst="bentConnector3">
            <a:avLst>
              <a:gd name="adj1" fmla="val 61553"/>
            </a:avLst>
          </a:prstGeom>
          <a:ln w="444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/>
          <p:nvPr/>
        </p:nvCxnSpPr>
        <p:spPr>
          <a:xfrm flipV="1">
            <a:off x="4800446" y="2939348"/>
            <a:ext cx="0" cy="2173319"/>
          </a:xfrm>
          <a:prstGeom prst="line">
            <a:avLst/>
          </a:prstGeom>
          <a:ln w="4762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en angle 30"/>
          <p:cNvCxnSpPr>
            <a:endCxn id="17" idx="3"/>
          </p:cNvCxnSpPr>
          <p:nvPr/>
        </p:nvCxnSpPr>
        <p:spPr>
          <a:xfrm rot="10800000">
            <a:off x="3117058" y="2164527"/>
            <a:ext cx="2785066" cy="768804"/>
          </a:xfrm>
          <a:prstGeom prst="bentConnector3">
            <a:avLst>
              <a:gd name="adj1" fmla="val 35468"/>
            </a:avLst>
          </a:prstGeom>
          <a:ln w="444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41149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22278" y="44624"/>
            <a:ext cx="7649714" cy="936104"/>
          </a:xfrm>
        </p:spPr>
        <p:txBody>
          <a:bodyPr/>
          <a:lstStyle/>
          <a:p>
            <a:r>
              <a:rPr lang="fr-FR" dirty="0"/>
              <a:t>352 MHz RF POWER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dirty="0"/>
              <a:t>PAGE </a:t>
            </a:r>
            <a:fld id="{AEFB9B6D-867A-40B8-ACB0-35CC9F272C9C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17" name="ZoneTexte 16"/>
          <p:cNvSpPr txBox="1"/>
          <p:nvPr/>
        </p:nvSpPr>
        <p:spPr>
          <a:xfrm>
            <a:off x="4145859" y="1758146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latin typeface="Arial Black" panose="020B0A04020102020204" pitchFamily="34" charset="0"/>
              </a:rPr>
              <a:t>K1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4232980" y="3112513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>
                <a:latin typeface="Arial Black" panose="020B0A04020102020204" pitchFamily="34" charset="0"/>
              </a:defRPr>
            </a:lvl1pPr>
          </a:lstStyle>
          <a:p>
            <a:r>
              <a:rPr lang="fr-FR" dirty="0"/>
              <a:t>K2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4232980" y="1110342"/>
            <a:ext cx="4503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dirty="0"/>
              <a:t>THALES 2089B 1,3MW @352MHz CW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4232980" y="4061363"/>
            <a:ext cx="4503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dirty="0"/>
              <a:t>THALES 2089B 1,3MW @352MHz CW</a:t>
            </a:r>
          </a:p>
        </p:txBody>
      </p:sp>
      <p:sp>
        <p:nvSpPr>
          <p:cNvPr id="21" name="ZoneTexte 20"/>
          <p:cNvSpPr txBox="1"/>
          <p:nvPr/>
        </p:nvSpPr>
        <p:spPr>
          <a:xfrm>
            <a:off x="5583160" y="4839820"/>
            <a:ext cx="316945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dirty="0"/>
              <a:t>2.2 MW @352MHz </a:t>
            </a:r>
            <a:r>
              <a:rPr lang="fr-FR" dirty="0" err="1"/>
              <a:t>pulsed</a:t>
            </a:r>
            <a:endParaRPr lang="fr-FR" dirty="0"/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fr-FR" dirty="0"/>
              <a:t>150kW max AVG RF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fr-FR" dirty="0"/>
              <a:t>10µs  &lt;</a:t>
            </a:r>
            <a:r>
              <a:rPr lang="fr-FR" dirty="0" err="1"/>
              <a:t>Tp</a:t>
            </a:r>
            <a:r>
              <a:rPr lang="fr-FR" dirty="0"/>
              <a:t>&lt; 3600µs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fr-FR" dirty="0"/>
              <a:t>1Hz&lt; </a:t>
            </a:r>
            <a:r>
              <a:rPr lang="fr-FR" dirty="0" err="1"/>
              <a:t>Frep</a:t>
            </a:r>
            <a:r>
              <a:rPr lang="fr-FR" dirty="0"/>
              <a:t> &lt; 50Hz</a:t>
            </a:r>
          </a:p>
        </p:txBody>
      </p:sp>
      <p:cxnSp>
        <p:nvCxnSpPr>
          <p:cNvPr id="22" name="Connecteur en angle 21"/>
          <p:cNvCxnSpPr/>
          <p:nvPr/>
        </p:nvCxnSpPr>
        <p:spPr>
          <a:xfrm flipV="1">
            <a:off x="3491781" y="2155372"/>
            <a:ext cx="1284405" cy="472343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en angle 22"/>
          <p:cNvCxnSpPr/>
          <p:nvPr/>
        </p:nvCxnSpPr>
        <p:spPr>
          <a:xfrm>
            <a:off x="3491781" y="2627715"/>
            <a:ext cx="1308156" cy="869569"/>
          </a:xfrm>
          <a:prstGeom prst="bentConnector3">
            <a:avLst>
              <a:gd name="adj1" fmla="val 49092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avec flèche 23"/>
          <p:cNvCxnSpPr>
            <a:stCxn id="26" idx="3"/>
            <a:endCxn id="25" idx="1"/>
          </p:cNvCxnSpPr>
          <p:nvPr/>
        </p:nvCxnSpPr>
        <p:spPr>
          <a:xfrm>
            <a:off x="2814452" y="5394254"/>
            <a:ext cx="887713" cy="369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0" t="59587" r="58170" b="2553"/>
          <a:stretch/>
        </p:blipFill>
        <p:spPr bwMode="auto">
          <a:xfrm>
            <a:off x="3702165" y="4832086"/>
            <a:ext cx="1881107" cy="11317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8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43" t="10854" b="9314"/>
          <a:stretch/>
        </p:blipFill>
        <p:spPr>
          <a:xfrm>
            <a:off x="831271" y="4791581"/>
            <a:ext cx="1983181" cy="1205345"/>
          </a:xfrm>
          <a:prstGeom prst="rect">
            <a:avLst/>
          </a:prstGeom>
        </p:spPr>
      </p:pic>
      <p:sp>
        <p:nvSpPr>
          <p:cNvPr id="27" name="ZoneTexte 26"/>
          <p:cNvSpPr txBox="1"/>
          <p:nvPr/>
        </p:nvSpPr>
        <p:spPr>
          <a:xfrm>
            <a:off x="315656" y="5990507"/>
            <a:ext cx="31815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DTI/SPE HV </a:t>
            </a:r>
            <a:r>
              <a:rPr lang="fr-FR" dirty="0" err="1"/>
              <a:t>modulator</a:t>
            </a:r>
            <a:endParaRPr lang="fr-FR" dirty="0"/>
          </a:p>
          <a:p>
            <a:r>
              <a:rPr lang="fr-FR" dirty="0"/>
              <a:t>110kV, 50A, 300kW </a:t>
            </a:r>
            <a:r>
              <a:rPr lang="fr-FR" dirty="0" err="1"/>
              <a:t>Avg</a:t>
            </a:r>
            <a:r>
              <a:rPr lang="fr-FR" dirty="0"/>
              <a:t> </a:t>
            </a:r>
            <a:r>
              <a:rPr lang="fr-FR" dirty="0" err="1"/>
              <a:t>elec</a:t>
            </a:r>
            <a:r>
              <a:rPr lang="fr-FR" dirty="0"/>
              <a:t>.</a:t>
            </a:r>
            <a:endParaRPr lang="en-US" dirty="0"/>
          </a:p>
        </p:txBody>
      </p:sp>
      <p:sp>
        <p:nvSpPr>
          <p:cNvPr id="28" name="ZoneTexte 27"/>
          <p:cNvSpPr txBox="1"/>
          <p:nvPr/>
        </p:nvSpPr>
        <p:spPr>
          <a:xfrm>
            <a:off x="3824790" y="6121133"/>
            <a:ext cx="32710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Long Pulse Klystron TH2179B</a:t>
            </a:r>
            <a:endParaRPr lang="en-US" dirty="0"/>
          </a:p>
        </p:txBody>
      </p:sp>
      <p:sp>
        <p:nvSpPr>
          <p:cNvPr id="29" name="ZoneTexte 28"/>
          <p:cNvSpPr txBox="1"/>
          <p:nvPr/>
        </p:nvSpPr>
        <p:spPr>
          <a:xfrm>
            <a:off x="3170712" y="5024921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>
                <a:latin typeface="Arial Black" panose="020B0A04020102020204" pitchFamily="34" charset="0"/>
              </a:defRPr>
            </a:lvl1pPr>
          </a:lstStyle>
          <a:p>
            <a:r>
              <a:rPr lang="fr-FR" dirty="0"/>
              <a:t>K3</a:t>
            </a:r>
          </a:p>
        </p:txBody>
      </p:sp>
      <p:pic>
        <p:nvPicPr>
          <p:cNvPr id="30" name="Picture 22" descr="DSCN3340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75656" y="1871271"/>
            <a:ext cx="2016125" cy="151288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9937" y="1588913"/>
            <a:ext cx="1593166" cy="1132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9937" y="2930825"/>
            <a:ext cx="1593166" cy="1132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ZoneTexte 32"/>
          <p:cNvSpPr txBox="1"/>
          <p:nvPr/>
        </p:nvSpPr>
        <p:spPr>
          <a:xfrm>
            <a:off x="1633551" y="3532311"/>
            <a:ext cx="1740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100kV, 40A DC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5140684"/>
      </p:ext>
    </p:extLst>
  </p:cSld>
  <p:clrMapOvr>
    <a:masterClrMapping/>
  </p:clrMapOvr>
</p:sld>
</file>

<file path=ppt/theme/theme1.xml><?xml version="1.0" encoding="utf-8"?>
<a:theme xmlns:a="http://schemas.openxmlformats.org/drawingml/2006/main" name="cea">
  <a:themeElements>
    <a:clrScheme name="CEA">
      <a:dk1>
        <a:sysClr val="windowText" lastClr="000000"/>
      </a:dk1>
      <a:lt1>
        <a:sysClr val="window" lastClr="FFFFFF"/>
      </a:lt1>
      <a:dk2>
        <a:srgbClr val="DC0528"/>
      </a:dk2>
      <a:lt2>
        <a:srgbClr val="96C31E"/>
      </a:lt2>
      <a:accent1>
        <a:srgbClr val="781469"/>
      </a:accent1>
      <a:accent2>
        <a:srgbClr val="F08728"/>
      </a:accent2>
      <a:accent3>
        <a:srgbClr val="FAB45F"/>
      </a:accent3>
      <a:accent4>
        <a:srgbClr val="0091C3"/>
      </a:accent4>
      <a:accent5>
        <a:srgbClr val="006937"/>
      </a:accent5>
      <a:accent6>
        <a:srgbClr val="87000A"/>
      </a:accent6>
      <a:hlink>
        <a:srgbClr val="0000FF"/>
      </a:hlink>
      <a:folHlink>
        <a:srgbClr val="800080"/>
      </a:folHlink>
    </a:clrScheme>
    <a:fontScheme name="CE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1_normal">
  <a:themeElements>
    <a:clrScheme name="CEA">
      <a:dk1>
        <a:sysClr val="windowText" lastClr="000000"/>
      </a:dk1>
      <a:lt1>
        <a:sysClr val="window" lastClr="FFFFFF"/>
      </a:lt1>
      <a:dk2>
        <a:srgbClr val="DC0528"/>
      </a:dk2>
      <a:lt2>
        <a:srgbClr val="96C31E"/>
      </a:lt2>
      <a:accent1>
        <a:srgbClr val="781469"/>
      </a:accent1>
      <a:accent2>
        <a:srgbClr val="F08728"/>
      </a:accent2>
      <a:accent3>
        <a:srgbClr val="FAB45F"/>
      </a:accent3>
      <a:accent4>
        <a:srgbClr val="0091C3"/>
      </a:accent4>
      <a:accent5>
        <a:srgbClr val="006937"/>
      </a:accent5>
      <a:accent6>
        <a:srgbClr val="87000A"/>
      </a:accent6>
      <a:hlink>
        <a:srgbClr val="0000FF"/>
      </a:hlink>
      <a:folHlink>
        <a:srgbClr val="800080"/>
      </a:folHlink>
    </a:clrScheme>
    <a:fontScheme name="CE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IPHI_CP">
  <a:themeElements>
    <a:clrScheme name="IPHI_C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IPHI_CP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IPHI_C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PHI_C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PHI_C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PHI_C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PHI_C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PHI_C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PHI_C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PHI_C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PHI_C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PHI_C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PHI_C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PHI_C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cea</Template>
  <TotalTime>7189</TotalTime>
  <Words>390</Words>
  <Application>Microsoft Macintosh PowerPoint</Application>
  <PresentationFormat>Affichage à l'écran (4:3)</PresentationFormat>
  <Paragraphs>88</Paragraphs>
  <Slides>7</Slides>
  <Notes>5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3</vt:i4>
      </vt:variant>
      <vt:variant>
        <vt:lpstr>Titres des diapositives</vt:lpstr>
      </vt:variant>
      <vt:variant>
        <vt:i4>7</vt:i4>
      </vt:variant>
    </vt:vector>
  </HeadingPairs>
  <TitlesOfParts>
    <vt:vector size="15" baseType="lpstr">
      <vt:lpstr>Arial</vt:lpstr>
      <vt:lpstr>Arial Black</vt:lpstr>
      <vt:lpstr>Calibri</vt:lpstr>
      <vt:lpstr>Comic Sans MS</vt:lpstr>
      <vt:lpstr>Wingdings</vt:lpstr>
      <vt:lpstr>cea</vt:lpstr>
      <vt:lpstr>1_normal</vt:lpstr>
      <vt:lpstr>IPHI_CP</vt:lpstr>
      <vt:lpstr>PLATEFORMES DE TESTS RF DACM</vt:lpstr>
      <vt:lpstr> PLATEFORME DE TESTS RF SUPRATECH-CRYOHF</vt:lpstr>
      <vt:lpstr>Présentation PowerPoint</vt:lpstr>
      <vt:lpstr>Présentation PowerPoint</vt:lpstr>
      <vt:lpstr>SOURCES DE PUISSANCE 704 MHz (Supratech):  EXEMPLE de tests ESS</vt:lpstr>
      <vt:lpstr>SOURCES DE PUISSANCE PLATEFORME 352 MHz:  IPHI et CASEMATE ESS/RFQ</vt:lpstr>
      <vt:lpstr>352 MHz RF POWER</vt:lpstr>
    </vt:vector>
  </TitlesOfParts>
  <Company>CEA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Titre aliquando tempo tatum commentum</dc:title>
  <dc:creator>MADEC Catherine</dc:creator>
  <cp:lastModifiedBy>Marchand Claude</cp:lastModifiedBy>
  <cp:revision>298</cp:revision>
  <cp:lastPrinted>2014-04-15T09:22:58Z</cp:lastPrinted>
  <dcterms:created xsi:type="dcterms:W3CDTF">2012-12-17T06:50:24Z</dcterms:created>
  <dcterms:modified xsi:type="dcterms:W3CDTF">2021-04-28T12:51:51Z</dcterms:modified>
</cp:coreProperties>
</file>