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19"/>
  </p:notesMasterIdLst>
  <p:sldIdLst>
    <p:sldId id="609" r:id="rId2"/>
    <p:sldId id="610" r:id="rId3"/>
    <p:sldId id="601" r:id="rId4"/>
    <p:sldId id="602" r:id="rId5"/>
    <p:sldId id="612" r:id="rId6"/>
    <p:sldId id="603" r:id="rId7"/>
    <p:sldId id="590" r:id="rId8"/>
    <p:sldId id="604" r:id="rId9"/>
    <p:sldId id="611" r:id="rId10"/>
    <p:sldId id="591" r:id="rId11"/>
    <p:sldId id="608" r:id="rId12"/>
    <p:sldId id="614" r:id="rId13"/>
    <p:sldId id="594" r:id="rId14"/>
    <p:sldId id="607" r:id="rId15"/>
    <p:sldId id="599" r:id="rId16"/>
    <p:sldId id="613" r:id="rId17"/>
    <p:sldId id="60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05BF"/>
    <a:srgbClr val="B015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20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176D2-AA67-4656-80D7-156D8CF95F21}" type="datetimeFigureOut">
              <a:rPr lang="en-GB" smtClean="0"/>
              <a:t>28/04/2021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5E19B-5A2F-4C61-93FF-ECEC363FCF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106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81351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892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327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9497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127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86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61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603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759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808" y="2520463"/>
            <a:ext cx="8049184" cy="767861"/>
          </a:xfrm>
        </p:spPr>
        <p:txBody>
          <a:bodyPr anchor="b"/>
          <a:lstStyle>
            <a:lvl1pPr algn="ctr"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899508" y="4970587"/>
            <a:ext cx="15776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/>
              <a:t>Sergey Arsenyev</a:t>
            </a:r>
            <a:endParaRPr lang="en-GB" sz="15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50844" y="5603629"/>
            <a:ext cx="191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31 January, 2019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81548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09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618893" y="6419490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795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474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047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359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694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960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27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4/28/2021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6442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79" r:id="rId18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50.png"/><Relationship Id="rId7" Type="http://schemas.openxmlformats.org/officeDocument/2006/relationships/image" Target="../media/image14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310.png"/><Relationship Id="rId10" Type="http://schemas.openxmlformats.org/officeDocument/2006/relationships/image" Target="../media/image44.png"/><Relationship Id="rId4" Type="http://schemas.openxmlformats.org/officeDocument/2006/relationships/image" Target="../media/image40.png"/><Relationship Id="rId9" Type="http://schemas.openxmlformats.org/officeDocument/2006/relationships/image" Target="../media/image1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7.png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Short pulse cavity proposal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 28,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042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achieve shorter RF pulse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005" y="3630504"/>
            <a:ext cx="3617652" cy="27019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3594" y="1008346"/>
                <a:ext cx="5214522" cy="1222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Method 1: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decreases</a:t>
                </a:r>
                <a:r>
                  <a:rPr lang="fr-FR" dirty="0" smtClean="0"/>
                  <a:t> by factor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fr-FR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0" dirty="0" smtClean="0"/>
                  <a:t>Required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increases</a:t>
                </a:r>
                <a:r>
                  <a:rPr lang="fr-FR" dirty="0" smtClean="0"/>
                  <a:t> by factor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94" y="1008346"/>
                <a:ext cx="5214522" cy="1222579"/>
              </a:xfrm>
              <a:prstGeom prst="rect">
                <a:avLst/>
              </a:prstGeom>
              <a:blipFill>
                <a:blip r:embed="rId3"/>
                <a:stretch>
                  <a:fillRect l="-936" t="-2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354006" y="3445838"/>
            <a:ext cx="36176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Over-coupled cavity: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7358451" y="4210148"/>
                <a:ext cx="816193" cy="30777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8451" y="4210148"/>
                <a:ext cx="816193" cy="307777"/>
              </a:xfrm>
              <a:prstGeom prst="rect">
                <a:avLst/>
              </a:prstGeom>
              <a:blipFill>
                <a:blip r:embed="rId4"/>
                <a:stretch>
                  <a:fillRect b="-9615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7066035" y="4892175"/>
                <a:ext cx="816193" cy="30777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=10</m:t>
                      </m:r>
                    </m:oMath>
                  </m:oMathPara>
                </a14:m>
                <a:endParaRPr lang="fr-FR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035" y="4892175"/>
                <a:ext cx="816193" cy="307777"/>
              </a:xfrm>
              <a:prstGeom prst="rect">
                <a:avLst/>
              </a:prstGeom>
              <a:blipFill>
                <a:blip r:embed="rId5"/>
                <a:stretch>
                  <a:fillRect b="-9615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/>
          <p:cNvCxnSpPr>
            <a:stCxn id="32" idx="1"/>
          </p:cNvCxnSpPr>
          <p:nvPr/>
        </p:nvCxnSpPr>
        <p:spPr>
          <a:xfrm flipH="1" flipV="1">
            <a:off x="7158802" y="4282119"/>
            <a:ext cx="199649" cy="8191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3" idx="1"/>
          </p:cNvCxnSpPr>
          <p:nvPr/>
        </p:nvCxnSpPr>
        <p:spPr>
          <a:xfrm flipH="1">
            <a:off x="6575183" y="5046064"/>
            <a:ext cx="490852" cy="15388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13594" y="3702259"/>
                <a:ext cx="4917308" cy="2811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Method 2: over-coupled cavity </a:t>
                </a:r>
                <a:r>
                  <a:rPr lang="en-US" dirty="0"/>
                  <a:t>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decreases</a:t>
                </a:r>
                <a:r>
                  <a:rPr lang="fr-FR" dirty="0" smtClean="0"/>
                  <a:t> by factor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fr-FR" dirty="0" smtClean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0" dirty="0" smtClean="0"/>
                  <a:t>Required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increases</a:t>
                </a:r>
                <a:r>
                  <a:rPr lang="fr-FR" dirty="0" smtClean="0"/>
                  <a:t> by factor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1+ 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fr-FR" dirty="0" smtClean="0"/>
                  <a:t> </a:t>
                </a:r>
              </a:p>
              <a:p>
                <a:pPr lvl="1"/>
                <a:r>
                  <a:rPr lang="en-US" dirty="0"/>
                  <a:t>The energy consumption per pulse scales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US" dirty="0"/>
                  <a:t> - we save a factor of 2 in energy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94" y="3702259"/>
                <a:ext cx="4917308" cy="2811475"/>
              </a:xfrm>
              <a:prstGeom prst="rect">
                <a:avLst/>
              </a:prstGeom>
              <a:blipFill>
                <a:blip r:embed="rId6"/>
                <a:stretch>
                  <a:fillRect l="-991" t="-1082" r="-19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1882330" y="4730086"/>
            <a:ext cx="543697" cy="48718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4986732" y="1605224"/>
            <a:ext cx="288340" cy="337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158387" y="2539854"/>
            <a:ext cx="309091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method 2 is more efficient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130902" y="1942976"/>
            <a:ext cx="0" cy="5968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487827" y="2909186"/>
            <a:ext cx="1779373" cy="19829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47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2" grpId="0" animBg="1"/>
      <p:bldP spid="33" grpId="0" animBg="1"/>
      <p:bldP spid="17" grpId="0"/>
      <p:bldP spid="4" grpId="0" animBg="1"/>
      <p:bldP spid="19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achieve shorter RF pulse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065" y="1330744"/>
            <a:ext cx="3435326" cy="25657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75066" y="993889"/>
            <a:ext cx="343532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Triangular pulse:</a:t>
            </a:r>
            <a:endParaRPr lang="fr-FR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205552" y="993889"/>
                <a:ext cx="4366448" cy="2330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Method 3: triangular pulse</a:t>
                </a:r>
              </a:p>
              <a:p>
                <a:pPr lvl="1"/>
                <a:r>
                  <a:rPr lang="en-US" dirty="0" smtClean="0"/>
                  <a:t>It is beneficial to cut off the input power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en-US" dirty="0" smtClean="0"/>
                  <a:t> before the steady state is reached, resulting in a triangular pulse. </a:t>
                </a:r>
              </a:p>
              <a:p>
                <a:pPr lvl="1"/>
                <a:r>
                  <a:rPr lang="en-US" dirty="0" smtClean="0"/>
                  <a:t>Required power scaling with the pulse time is more complicated (see </a:t>
                </a:r>
                <a:r>
                  <a:rPr lang="en-US" dirty="0" smtClean="0"/>
                  <a:t>Appendix 3)</a:t>
                </a:r>
                <a:endParaRPr lang="fr-FR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552" y="993889"/>
                <a:ext cx="4366448" cy="2330574"/>
              </a:xfrm>
              <a:prstGeom prst="rect">
                <a:avLst/>
              </a:prstGeom>
              <a:blipFill>
                <a:blip r:embed="rId3"/>
                <a:stretch>
                  <a:fillRect l="-1257" t="-1309" r="-419" b="-31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V="1">
            <a:off x="7623768" y="2475480"/>
            <a:ext cx="3745" cy="56144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177982" y="1872352"/>
            <a:ext cx="1481502" cy="57963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420337" y="1433690"/>
                <a:ext cx="1466335" cy="9713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Cut off RF at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fr-FR" sz="1400" dirty="0" smtClean="0">
                    <a:solidFill>
                      <a:schemeClr val="bg1"/>
                    </a:solidFill>
                  </a:rPr>
                  <a:t>,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with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2.5 times more source power</a:t>
                </a:r>
                <a:endParaRPr lang="fr-FR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0337" y="1433690"/>
                <a:ext cx="1466335" cy="971356"/>
              </a:xfrm>
              <a:prstGeom prst="rect">
                <a:avLst/>
              </a:prstGeom>
              <a:blipFill>
                <a:blip r:embed="rId4"/>
                <a:stretch>
                  <a:fillRect l="-823" t="-617" r="-1235" b="-4321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334279" y="3031627"/>
                <a:ext cx="1299864" cy="54046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Cut off RF at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=8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endParaRPr lang="fr-FR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4279" y="3031627"/>
                <a:ext cx="1299864" cy="540469"/>
              </a:xfrm>
              <a:prstGeom prst="rect">
                <a:avLst/>
              </a:prstGeom>
              <a:blipFill>
                <a:blip r:embed="rId5"/>
                <a:stretch>
                  <a:fillRect l="-930" r="-930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05552" y="3815349"/>
            <a:ext cx="4366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ideas: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Rapid phase switch to accelerate the field decay?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Muon acceleration in a pulse compressor cavity?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313038" y="5955957"/>
            <a:ext cx="461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now, let’s focus on methods 2 and 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349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power is needed to achieve shorter pulse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67469" y="1786071"/>
                <a:ext cx="6537367" cy="945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Assume that we use two techniques to shorten the pulse: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Over-coupled cavity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≫1)</m:t>
                    </m:r>
                  </m:oMath>
                </a14:m>
                <a:endParaRPr lang="fr-FR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Triangular pulse (cut off input power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469" y="1786071"/>
                <a:ext cx="6537367" cy="945580"/>
              </a:xfrm>
              <a:prstGeom prst="rect">
                <a:avLst/>
              </a:prstGeom>
              <a:blipFill>
                <a:blip r:embed="rId2"/>
                <a:stretch>
                  <a:fillRect l="-746" t="-3871" r="-93" b="-64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738702" y="2991028"/>
                <a:ext cx="4893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Optimal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=1.3</m:t>
                    </m:r>
                  </m:oMath>
                </a14:m>
                <a:r>
                  <a:rPr lang="fr-FR" dirty="0" smtClean="0"/>
                  <a:t>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fr-FR" dirty="0" smtClean="0"/>
                  <a:t> (</a:t>
                </a:r>
                <a:r>
                  <a:rPr lang="fr-FR" dirty="0" err="1" smtClean="0"/>
                  <a:t>see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Appendix</a:t>
                </a:r>
                <a:r>
                  <a:rPr lang="fr-FR" dirty="0" smtClean="0"/>
                  <a:t> 3)</a:t>
                </a:r>
                <a:endParaRPr lang="fr-FR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8702" y="2991028"/>
                <a:ext cx="4893584" cy="369332"/>
              </a:xfrm>
              <a:prstGeom prst="rect">
                <a:avLst/>
              </a:prstGeom>
              <a:blipFill>
                <a:blip r:embed="rId3"/>
                <a:stretch>
                  <a:fillRect l="-996" t="-10000" r="-125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H="1" flipV="1">
            <a:off x="5541100" y="2633432"/>
            <a:ext cx="13666" cy="3575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367469" y="4014628"/>
                <a:ext cx="7033189" cy="2629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Then for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fr-FR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𝑠𝑜𝑢𝑟𝑐𝑒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×0.47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fr-FR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≈1.22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𝑓𝑖𝑙𝑙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fr-FR" dirty="0"/>
              </a:p>
              <a:p>
                <a:endParaRPr lang="en-US" dirty="0"/>
              </a:p>
              <a:p>
                <a:r>
                  <a:rPr lang="en-US" dirty="0"/>
                  <a:t>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=85,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=150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𝑀𝑊</m:t>
                    </m:r>
                  </m:oMath>
                </a14:m>
                <a:r>
                  <a:rPr lang="fr-FR" dirty="0" smtClean="0"/>
                  <a:t> – </a:t>
                </a:r>
                <a:r>
                  <a:rPr lang="fr-FR" dirty="0" err="1" smtClean="0"/>
                  <a:t>feasible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a power </a:t>
                </a:r>
                <a:r>
                  <a:rPr lang="fr-FR" dirty="0" err="1" smtClean="0"/>
                  <a:t>compressor</a:t>
                </a:r>
                <a:r>
                  <a:rPr lang="fr-FR" dirty="0" smtClean="0"/>
                  <a:t>. </a:t>
                </a:r>
                <a:r>
                  <a:rPr lang="fr-FR" dirty="0" err="1" smtClean="0"/>
                  <a:t>Potential</a:t>
                </a:r>
                <a:r>
                  <a:rPr lang="fr-FR" dirty="0" smtClean="0"/>
                  <a:t> p</a:t>
                </a:r>
                <a:r>
                  <a:rPr lang="en-US" dirty="0" err="1" smtClean="0"/>
                  <a:t>roblem</a:t>
                </a:r>
                <a:r>
                  <a:rPr lang="en-US" dirty="0"/>
                  <a:t>: right after the pulse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=4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𝑠𝑜𝑢𝑟𝑐𝑒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=600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𝑀𝑊</m:t>
                    </m:r>
                  </m:oMath>
                </a14:m>
                <a:r>
                  <a:rPr lang="fr-FR" dirty="0"/>
                  <a:t> – </a:t>
                </a:r>
                <a:r>
                  <a:rPr lang="fr-FR" dirty="0" err="1"/>
                  <a:t>can</a:t>
                </a:r>
                <a:r>
                  <a:rPr lang="fr-FR" dirty="0"/>
                  <a:t> lead to breakdown in </a:t>
                </a:r>
                <a:r>
                  <a:rPr lang="fr-FR" dirty="0" err="1"/>
                  <a:t>couplers</a:t>
                </a:r>
                <a:r>
                  <a:rPr lang="fr-FR" dirty="0"/>
                  <a:t>?</a:t>
                </a:r>
                <a:endParaRPr lang="fr-FR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469" y="4014628"/>
                <a:ext cx="7033189" cy="2629887"/>
              </a:xfrm>
              <a:prstGeom prst="rect">
                <a:avLst/>
              </a:prstGeom>
              <a:blipFill>
                <a:blip r:embed="rId4"/>
                <a:stretch>
                  <a:fillRect l="-693" t="-1392" b="-27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/>
          <p:cNvSpPr/>
          <p:nvPr/>
        </p:nvSpPr>
        <p:spPr>
          <a:xfrm>
            <a:off x="2578967" y="4260196"/>
            <a:ext cx="2598639" cy="9308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2780428" y="3736209"/>
                <a:ext cx="5851858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3.8 MW (minimum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for </a:t>
                </a:r>
                <a:r>
                  <a:rPr lang="fr-FR" dirty="0" err="1" smtClean="0">
                    <a:solidFill>
                      <a:schemeClr val="bg1"/>
                    </a:solidFill>
                  </a:rPr>
                  <a:t>required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fr-FR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 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)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428" y="3736209"/>
                <a:ext cx="5851858" cy="369332"/>
              </a:xfrm>
              <a:prstGeom prst="rect">
                <a:avLst/>
              </a:prstGeom>
              <a:blipFill>
                <a:blip r:embed="rId5"/>
                <a:stretch>
                  <a:fillRect l="-833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5214380" y="4931695"/>
                <a:ext cx="667106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7 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4380" y="4931695"/>
                <a:ext cx="667106" cy="369332"/>
              </a:xfrm>
              <a:prstGeom prst="rect">
                <a:avLst/>
              </a:prstGeom>
              <a:blipFill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>
            <a:off x="3726948" y="4115182"/>
            <a:ext cx="128085" cy="23433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765818" y="4837193"/>
            <a:ext cx="448562" cy="189004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36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5400000">
            <a:off x="3220525" y="3955182"/>
            <a:ext cx="1055876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 rot="5400000">
            <a:off x="1801225" y="3202873"/>
            <a:ext cx="1743551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 rot="5400000">
            <a:off x="1091606" y="3959914"/>
            <a:ext cx="1065341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coupler breakdown with multiple input couplers</a:t>
            </a:r>
            <a:endParaRPr lang="fr-FR" dirty="0"/>
          </a:p>
        </p:txBody>
      </p:sp>
      <p:sp>
        <p:nvSpPr>
          <p:cNvPr id="3" name="Oval 2"/>
          <p:cNvSpPr/>
          <p:nvPr/>
        </p:nvSpPr>
        <p:spPr>
          <a:xfrm>
            <a:off x="1808073" y="4870410"/>
            <a:ext cx="1729946" cy="1787611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234889" y="5611818"/>
            <a:ext cx="1143656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 rot="5400000">
            <a:off x="2195452" y="4728307"/>
            <a:ext cx="972065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 rot="8216661">
            <a:off x="2854662" y="4924402"/>
            <a:ext cx="972065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 rot="10800000">
            <a:off x="3051985" y="5611818"/>
            <a:ext cx="1235808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 rot="2843854">
            <a:off x="1567317" y="4903706"/>
            <a:ext cx="972065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1234888" y="4148654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299354" y="3817508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383485" y="4271451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19105" y="1722075"/>
            <a:ext cx="1343037" cy="810481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RF source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19969" y="4392449"/>
            <a:ext cx="1930410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617982" y="5356443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5400000">
            <a:off x="3464691" y="4392447"/>
            <a:ext cx="1930411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4047767" y="5377036"/>
            <a:ext cx="764260" cy="77435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</a:rPr>
              <a:t>Compr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43070" y="3292469"/>
            <a:ext cx="3728930" cy="2842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/>
          <p:cNvSpPr txBox="1"/>
          <p:nvPr/>
        </p:nvSpPr>
        <p:spPr>
          <a:xfrm>
            <a:off x="5049969" y="1689019"/>
            <a:ext cx="4012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Multiple input couplers: each coupler carries only a fraction of the needed input power</a:t>
            </a:r>
          </a:p>
          <a:p>
            <a:endParaRPr lang="en-US" dirty="0" smtClean="0"/>
          </a:p>
          <a:p>
            <a:r>
              <a:rPr lang="en-US" dirty="0" smtClean="0"/>
              <a:t>Problem: $$$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730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832022" y="1449858"/>
                <a:ext cx="7298724" cy="4158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Beam loading needs to be </a:t>
                </a:r>
                <a:r>
                  <a:rPr lang="en-US" dirty="0" smtClean="0"/>
                  <a:t>estimated </a:t>
                </a:r>
                <a:r>
                  <a:rPr lang="en-US" dirty="0" smtClean="0"/>
                  <a:t>for each cavity. If significant, we must keep the pulse time very short to keep constant gradient, regardless of breakdown issues.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Even if beam loading is not significant, we might still want to make the pulse time as short as possible to mitigate the breakdown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For a fixed accelerating gradient, the maximum operational magnetic field roughly scales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𝑝𝑢𝑙𝑠𝑒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The short pulse necessarily demands higher input power. The limit to the input power would be the source / compressor cost, and the breakdown limit in the couplers.</a:t>
                </a:r>
                <a:endParaRPr lang="fr-FR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022" y="1449858"/>
                <a:ext cx="7298724" cy="4158574"/>
              </a:xfrm>
              <a:prstGeom prst="rect">
                <a:avLst/>
              </a:prstGeom>
              <a:blipFill>
                <a:blip r:embed="rId2"/>
                <a:stretch>
                  <a:fillRect l="-501" t="-880" b="-13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303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704" y="1823293"/>
            <a:ext cx="4156826" cy="31046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Appendix 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en-US" dirty="0" smtClean="0"/>
                  <a:t> definition</a:t>
                </a:r>
                <a:endParaRPr lang="fr-FR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533" t="-16923" b="-261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89" y="1827981"/>
            <a:ext cx="4150549" cy="30999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61386" y="806869"/>
                <a:ext cx="8967962" cy="790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ea typeface="Cambria Math" panose="02040503050406030204" pitchFamily="18" charset="0"/>
                  </a:rPr>
                  <a:t>For our purposes, the pulse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𝑟𝑓</m:t>
                        </m:r>
                      </m:sub>
                    </m:sSub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is defined by </a:t>
                </a:r>
                <a:r>
                  <a:rPr lang="en-US" dirty="0" err="1" smtClean="0">
                    <a:ea typeface="Cambria Math" panose="02040503050406030204" pitchFamily="18" charset="0"/>
                  </a:rPr>
                  <a:t>beamlet</a:t>
                </a:r>
                <a:r>
                  <a:rPr lang="en-US" dirty="0" smtClean="0">
                    <a:ea typeface="Cambria Math" panose="02040503050406030204" pitchFamily="18" charset="0"/>
                  </a:rPr>
                  <a:t> heat generation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and not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1/3</m:t>
                        </m:r>
                      </m:sup>
                    </m:sSup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86" y="806869"/>
                <a:ext cx="8967962" cy="790537"/>
              </a:xfrm>
              <a:prstGeom prst="rect">
                <a:avLst/>
              </a:prstGeom>
              <a:blipFill>
                <a:blip r:embed="rId5"/>
                <a:stretch>
                  <a:fillRect l="-543" t="-4615" b="-23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600079" y="2681933"/>
                <a:ext cx="1479951" cy="133189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Define pulse length as the distance between ½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</m:oMath>
                </a14:m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0079" y="2681933"/>
                <a:ext cx="1479951" cy="1331897"/>
              </a:xfrm>
              <a:prstGeom prst="rect">
                <a:avLst/>
              </a:prstGeom>
              <a:blipFill>
                <a:blip r:embed="rId6"/>
                <a:stretch>
                  <a:fillRect l="-2041" t="-909" r="-4082" b="-4545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29950" y="3900640"/>
                <a:ext cx="1520353" cy="376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fit: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3.37</m:t>
                        </m:r>
                      </m:sup>
                    </m:sSup>
                  </m:oMath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9950" y="3900640"/>
                <a:ext cx="1520353" cy="376770"/>
              </a:xfrm>
              <a:prstGeom prst="rect">
                <a:avLst/>
              </a:prstGeom>
              <a:blipFill>
                <a:blip r:embed="rId7"/>
                <a:stretch>
                  <a:fillRect l="-3614" t="-8065" b="-241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H="1" flipV="1">
            <a:off x="2302564" y="3374949"/>
            <a:ext cx="312272" cy="52569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370910" y="3374949"/>
            <a:ext cx="749841" cy="353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90983" y="3126460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Max/2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3834384" y="2669543"/>
            <a:ext cx="786213" cy="1415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161386" y="5153809"/>
                <a:ext cx="8198596" cy="991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 shape of the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</m:oMath>
                </a14:m>
                <a:r>
                  <a:rPr lang="en-US" dirty="0" smtClean="0"/>
                  <a:t> pulse is narrower than the E-pulse. If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en-US" dirty="0" smtClean="0"/>
                  <a:t> and the RF is cut off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en-US" dirty="0" smtClean="0"/>
                  <a:t>, the pulse duration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ln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. E.g.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=3.37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=1.72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 smtClean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86" y="5153809"/>
                <a:ext cx="8198596" cy="991938"/>
              </a:xfrm>
              <a:prstGeom prst="rect">
                <a:avLst/>
              </a:prstGeom>
              <a:blipFill>
                <a:blip r:embed="rId8"/>
                <a:stretch>
                  <a:fillRect l="-595" t="-2454" r="-297" b="-61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818345" y="2201207"/>
                <a:ext cx="2007233" cy="66069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𝑒𝑚𝑖𝑡</m:t>
                        </m:r>
                      </m:sub>
                    </m:sSub>
                  </m:oMath>
                </a14:m>
                <a:r>
                  <a:rPr lang="en-US" sz="1050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𝑖𝑚𝑝𝑎𝑐𝑡</m:t>
                        </m:r>
                      </m:sub>
                    </m:sSub>
                  </m:oMath>
                </a14:m>
                <a:r>
                  <a:rPr lang="en-US" sz="1050" dirty="0">
                    <a:solidFill>
                      <a:schemeClr val="bg1"/>
                    </a:solidFill>
                  </a:rPr>
                  <a:t> simulated by </a:t>
                </a:r>
                <a:r>
                  <a:rPr lang="en-US" sz="1050" dirty="0" err="1" smtClean="0">
                    <a:solidFill>
                      <a:schemeClr val="bg1"/>
                    </a:solidFill>
                  </a:rPr>
                  <a:t>Stratakis</a:t>
                </a:r>
                <a:r>
                  <a:rPr lang="en-US" sz="1050" dirty="0" smtClean="0">
                    <a:solidFill>
                      <a:schemeClr val="bg1"/>
                    </a:solidFill>
                  </a:rPr>
                  <a:t> for 805 MHz pillbox;</a:t>
                </a:r>
                <a:endParaRPr lang="en-US" sz="1050" dirty="0">
                  <a:solidFill>
                    <a:schemeClr val="bg1"/>
                  </a:solidFill>
                </a:endParaRPr>
              </a:p>
              <a:p>
                <a:r>
                  <a:rPr lang="en-US" sz="1050" dirty="0" smtClean="0">
                    <a:solidFill>
                      <a:schemeClr val="bg1"/>
                    </a:solidFill>
                  </a:rPr>
                  <a:t>NIST </a:t>
                </a:r>
                <a:r>
                  <a:rPr lang="en-US" sz="1050" dirty="0">
                    <a:solidFill>
                      <a:schemeClr val="bg1"/>
                    </a:solidFill>
                  </a:rPr>
                  <a:t>data </a:t>
                </a:r>
                <a:r>
                  <a:rPr lang="en-US" sz="1050" dirty="0" smtClean="0">
                    <a:solidFill>
                      <a:schemeClr val="bg1"/>
                    </a:solidFill>
                  </a:rPr>
                  <a:t>for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05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5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sz="105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r>
                  <a:rPr lang="en-US" sz="1050" dirty="0" smtClean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𝑖𝑚𝑝𝑎𝑐𝑡</m:t>
                        </m:r>
                      </m:sub>
                    </m:sSub>
                  </m:oMath>
                </a14:m>
                <a:r>
                  <a:rPr lang="en-US" sz="1050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345" y="2201207"/>
                <a:ext cx="2007233" cy="66069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>
            <a:stCxn id="13" idx="2"/>
          </p:cNvCxnSpPr>
          <p:nvPr/>
        </p:nvCxnSpPr>
        <p:spPr>
          <a:xfrm>
            <a:off x="1821962" y="2861901"/>
            <a:ext cx="295520" cy="564123"/>
          </a:xfrm>
          <a:prstGeom prst="straightConnector1">
            <a:avLst/>
          </a:prstGeom>
          <a:ln w="28575">
            <a:solidFill>
              <a:srgbClr val="1205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161386" y="6145747"/>
                <a:ext cx="8198596" cy="953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Assumption: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3.37</m:t>
                        </m:r>
                      </m:sup>
                    </m:sSup>
                  </m:oMath>
                </a14:m>
                <a:r>
                  <a:rPr lang="en-US" dirty="0" smtClean="0"/>
                  <a:t> for the 650 MHz cavity – same as for the 805 MHz </a:t>
                </a:r>
                <a:r>
                  <a:rPr lang="en-US" dirty="0" smtClean="0"/>
                  <a:t>pillbox. Then </a:t>
                </a:r>
                <a:r>
                  <a:rPr lang="fr-FR" dirty="0"/>
                  <a:t>pulse </a:t>
                </a:r>
                <a:r>
                  <a:rPr lang="fr-FR" dirty="0" err="1"/>
                  <a:t>length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12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>
                    <a:ea typeface="Cambria Math" panose="02040503050406030204" pitchFamily="18" charset="0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=7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 smtClean="0"/>
                  <a:t> </a:t>
                </a:r>
                <a:endParaRPr lang="fr-FR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386" y="6145747"/>
                <a:ext cx="8198596" cy="953018"/>
              </a:xfrm>
              <a:prstGeom prst="rect">
                <a:avLst/>
              </a:prstGeom>
              <a:blipFill>
                <a:blip r:embed="rId10"/>
                <a:stretch>
                  <a:fillRect l="-595" t="-25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982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2: size of the heated region</a:t>
            </a:r>
            <a:endParaRPr lang="fr-FR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985" y="3808897"/>
            <a:ext cx="3610919" cy="24147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481983" y="4159758"/>
                <a:ext cx="1108124" cy="5651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1983" y="4159758"/>
                <a:ext cx="1108124" cy="56515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1927446" y="3249890"/>
            <a:ext cx="1179998" cy="73866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Cavity-dependent constant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675162" y="3988554"/>
            <a:ext cx="360883" cy="35086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264" y="3959368"/>
            <a:ext cx="2914754" cy="2264251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13" y="1378492"/>
            <a:ext cx="2650133" cy="20834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3083" y="1518535"/>
            <a:ext cx="48846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cavity, beam tracking simulation are required to estimate the size of the heated region. Here are the results for the 805 MHz pillbox simulated by </a:t>
            </a:r>
            <a:r>
              <a:rPr lang="en-US" dirty="0" err="1" smtClean="0"/>
              <a:t>Stratakis</a:t>
            </a:r>
            <a:r>
              <a:rPr lang="en-US" dirty="0" smtClean="0"/>
              <a:t>, Bowring, </a:t>
            </a:r>
            <a:r>
              <a:rPr lang="en-US" dirty="0" err="1" smtClean="0"/>
              <a:t>etc</a:t>
            </a:r>
            <a:r>
              <a:rPr lang="en-US" dirty="0" smtClean="0"/>
              <a:t>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872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Appendix 3: Optimal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3" t="-15385" b="-2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62994" y="1086086"/>
                <a:ext cx="8188411" cy="2401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 pulse time and the required power are defined by two parameters: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fr-FR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fr-FR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1+ 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1 −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𝑓𝑖𝑙𝑙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1/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−1+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fr-FR" dirty="0" smtClean="0"/>
              </a:p>
              <a:p>
                <a:endParaRPr lang="fr-FR" dirty="0"/>
              </a:p>
              <a:p>
                <a:endParaRPr lang="fr-FR" dirty="0" smtClean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94" y="1086086"/>
                <a:ext cx="8188411" cy="2401683"/>
              </a:xfrm>
              <a:prstGeom prst="rect">
                <a:avLst/>
              </a:prstGeom>
              <a:blipFill>
                <a:blip r:embed="rId3"/>
                <a:stretch>
                  <a:fillRect l="-596" t="-1269" r="-2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188" y="3941118"/>
            <a:ext cx="3432408" cy="25635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259976" y="2864466"/>
                <a:ext cx="3701143" cy="653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 smtClean="0"/>
                  <a:t> is the dependence of heat generation on gradient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9976" y="2864466"/>
                <a:ext cx="3701143" cy="653769"/>
              </a:xfrm>
              <a:prstGeom prst="rect">
                <a:avLst/>
              </a:prstGeom>
              <a:blipFill>
                <a:blip r:embed="rId5"/>
                <a:stretch>
                  <a:fillRect l="-1483" t="-5607" b="-140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474618" y="4059819"/>
                <a:ext cx="2973977" cy="18004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dirty="0"/>
                  <a:t>In the </a:t>
                </a:r>
                <a:r>
                  <a:rPr lang="fr-FR" dirty="0" err="1"/>
                  <a:t>regime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r>
                  <a:rPr lang="fr-FR" dirty="0"/>
                  <a:t>, </a:t>
                </a:r>
                <a:r>
                  <a:rPr lang="fr-FR" dirty="0" err="1"/>
                  <a:t>we</a:t>
                </a:r>
                <a:r>
                  <a:rPr lang="fr-FR" dirty="0"/>
                  <a:t> </a:t>
                </a:r>
                <a:r>
                  <a:rPr lang="fr-FR" dirty="0" err="1"/>
                  <a:t>can</a:t>
                </a:r>
                <a:r>
                  <a:rPr lang="fr-FR" dirty="0"/>
                  <a:t> </a:t>
                </a:r>
                <a:r>
                  <a:rPr lang="fr-FR" dirty="0" err="1"/>
                  <a:t>find</a:t>
                </a:r>
                <a:r>
                  <a:rPr lang="fr-FR" dirty="0"/>
                  <a:t> the optimal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that</a:t>
                </a:r>
                <a:r>
                  <a:rPr lang="fr-FR" dirty="0"/>
                  <a:t> </a:t>
                </a:r>
                <a:r>
                  <a:rPr lang="fr-FR" dirty="0" err="1"/>
                  <a:t>maximizes</a:t>
                </a:r>
                <a:r>
                  <a:rPr lang="fr-FR" dirty="0"/>
                  <a:t> the gain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/>
                  <a:t> over the gain in power.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=3.37</m:t>
                    </m:r>
                    <m:r>
                      <a:rPr lang="en-US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opt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=1.3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618" y="4059819"/>
                <a:ext cx="2973977" cy="1800429"/>
              </a:xfrm>
              <a:prstGeom prst="rect">
                <a:avLst/>
              </a:prstGeom>
              <a:blipFill>
                <a:blip r:embed="rId6"/>
                <a:stretch>
                  <a:fillRect l="-1844" t="-2034" b="-67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 flipV="1">
            <a:off x="5019639" y="2665660"/>
            <a:ext cx="240337" cy="3300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65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72498"/>
            <a:ext cx="9144000" cy="790984"/>
          </a:xfrm>
        </p:spPr>
        <p:txBody>
          <a:bodyPr/>
          <a:lstStyle/>
          <a:p>
            <a:r>
              <a:rPr lang="en-US" dirty="0" smtClean="0"/>
              <a:t>Part 1: benefit of short pulse for breakdown mitigation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8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cavity parameters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56" y="1533581"/>
            <a:ext cx="7043351" cy="23950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374" y="385235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Rectilinear cooling channel RF cavities</a:t>
            </a:r>
            <a:endParaRPr lang="fr-FR" dirty="0"/>
          </a:p>
        </p:txBody>
      </p:sp>
      <p:sp>
        <p:nvSpPr>
          <p:cNvPr id="5" name="Rounded Rectangle 4"/>
          <p:cNvSpPr/>
          <p:nvPr/>
        </p:nvSpPr>
        <p:spPr>
          <a:xfrm>
            <a:off x="122056" y="3689682"/>
            <a:ext cx="6845643" cy="16267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7189873" y="3846900"/>
            <a:ext cx="135134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B=13 T needed!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6563337" y="3856197"/>
            <a:ext cx="626536" cy="3138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7690" y="4382120"/>
                <a:ext cx="6820009" cy="2343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Assumed cavity properties: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=650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𝑀𝐻𝑧</m:t>
                    </m:r>
                  </m:oMath>
                </a14:m>
                <a:r>
                  <a:rPr lang="en-US" sz="1600" b="0" dirty="0" smtClean="0"/>
                  <a:t>,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=2.94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=41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𝑑𝑒𝑔</m:t>
                    </m:r>
                  </m:oMath>
                </a14:m>
                <a:endParaRPr lang="en-US" sz="1600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𝑙𝑖𝑛𝑎𝑐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=75 </m:t>
                    </m:r>
                    <m:r>
                      <m:rPr>
                        <m:sty m:val="p"/>
                      </m:rP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1600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den>
                        </m:f>
                      </m:e>
                    </m:rad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000 </m:t>
                    </m:r>
                  </m:oMath>
                </a14:m>
                <a:r>
                  <a:rPr lang="fr-FR" sz="1600" dirty="0" smtClean="0"/>
                  <a:t>for </a:t>
                </a:r>
                <a:r>
                  <a:rPr lang="fr-FR" sz="1600" dirty="0" err="1" smtClean="0"/>
                  <a:t>copper</a:t>
                </a:r>
                <a:endParaRPr lang="fr-FR" sz="160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=15000</m:t>
                    </m:r>
                  </m:oMath>
                </a14:m>
                <a:r>
                  <a:rPr lang="fr-FR" sz="1600" dirty="0" smtClean="0"/>
                  <a:t> for </a:t>
                </a:r>
                <a14:m>
                  <m:oMath xmlns:m="http://schemas.openxmlformats.org/officeDocument/2006/math">
                    <m:r>
                      <a:rPr lang="fr-F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1600" dirty="0" smtClean="0"/>
                  <a:t> </a:t>
                </a:r>
                <a:r>
                  <a:rPr lang="fr-FR" sz="1600" dirty="0" err="1" smtClean="0"/>
                  <a:t>coupling</a:t>
                </a:r>
                <a:r>
                  <a:rPr lang="fr-FR" sz="1600" dirty="0" smtClean="0"/>
                  <a:t> in the absence of the </a:t>
                </a:r>
                <a:r>
                  <a:rPr lang="fr-FR" sz="1600" dirty="0" err="1" smtClean="0"/>
                  <a:t>beam</a:t>
                </a:r>
                <a:endParaRPr lang="fr-FR" sz="1600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≈7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16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90" y="4382120"/>
                <a:ext cx="6820009" cy="2343398"/>
              </a:xfrm>
              <a:prstGeom prst="rect">
                <a:avLst/>
              </a:prstGeom>
              <a:blipFill>
                <a:blip r:embed="rId3"/>
                <a:stretch>
                  <a:fillRect l="-447" t="-7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22056" y="805637"/>
            <a:ext cx="849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Rectilinear channel contains some of the most challenging cavity designs in terms of required RF gradient and B-field </a:t>
            </a:r>
            <a:endParaRPr lang="fr-FR" dirty="0"/>
          </a:p>
        </p:txBody>
      </p:sp>
      <p:sp>
        <p:nvSpPr>
          <p:cNvPr id="9" name="Right Brace 8"/>
          <p:cNvSpPr/>
          <p:nvPr/>
        </p:nvSpPr>
        <p:spPr>
          <a:xfrm>
            <a:off x="6967699" y="2046914"/>
            <a:ext cx="197708" cy="604007"/>
          </a:xfrm>
          <a:prstGeom prst="rightBrace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ight Brace 10"/>
          <p:cNvSpPr/>
          <p:nvPr/>
        </p:nvSpPr>
        <p:spPr>
          <a:xfrm>
            <a:off x="6967699" y="2649000"/>
            <a:ext cx="197708" cy="1131034"/>
          </a:xfrm>
          <a:prstGeom prst="rightBrace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7165407" y="2041987"/>
            <a:ext cx="1690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bunch merge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7165407" y="2873558"/>
            <a:ext cx="1690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bunch merge</a:t>
            </a:r>
            <a:endParaRPr lang="fr-FR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73465" y="2649000"/>
            <a:ext cx="660023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43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952" y="991312"/>
            <a:ext cx="3971633" cy="29663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note: beam loading</a:t>
            </a:r>
            <a:endParaRPr lang="fr-FR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210676" y="3609669"/>
            <a:ext cx="46955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136908" y="3218087"/>
                <a:ext cx="617092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908" y="3218087"/>
                <a:ext cx="617092" cy="391582"/>
              </a:xfrm>
              <a:prstGeom prst="rect">
                <a:avLst/>
              </a:prstGeom>
              <a:blipFill>
                <a:blip r:embed="rId3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7468743" y="3609668"/>
            <a:ext cx="463641" cy="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406836" y="3189904"/>
                <a:ext cx="617092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𝑓𝑖𝑙𝑙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6836" y="3189904"/>
                <a:ext cx="617092" cy="391582"/>
              </a:xfrm>
              <a:prstGeom prst="rect">
                <a:avLst/>
              </a:prstGeom>
              <a:blipFill>
                <a:blip r:embed="rId4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616343" y="1052981"/>
            <a:ext cx="1354007" cy="52322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Beam pulse (not to scale)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>
            <a:stCxn id="8" idx="1"/>
          </p:cNvCxnSpPr>
          <p:nvPr/>
        </p:nvCxnSpPr>
        <p:spPr>
          <a:xfrm flipH="1">
            <a:off x="7468743" y="1314591"/>
            <a:ext cx="147600" cy="1371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7398518" y="1501778"/>
            <a:ext cx="70225" cy="6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0813" y="1041848"/>
            <a:ext cx="47886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cavities after the beam merge: Beam loading </a:t>
            </a:r>
            <a:r>
              <a:rPr lang="en-US" b="1" i="1" dirty="0" smtClean="0"/>
              <a:t>must</a:t>
            </a:r>
            <a:r>
              <a:rPr lang="en-US" dirty="0" smtClean="0"/>
              <a:t> be made insignificant since cavity cannot be filled in time as short as a few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cavities </a:t>
            </a:r>
            <a:r>
              <a:rPr lang="en-US" dirty="0" smtClean="0"/>
              <a:t>before the bunch merge: beam loading could be significant but it requires very strongly over-coupled cavity that can fill up in time comparable to 60 ns train length. 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317074" y="4915951"/>
                <a:ext cx="8685704" cy="1772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For </a:t>
                </a:r>
                <a:r>
                  <a:rPr lang="en-US" dirty="0" smtClean="0"/>
                  <a:t>the chosen 650 MHz cavity:</a:t>
                </a:r>
              </a:p>
              <a:p>
                <a:r>
                  <a:rPr lang="en-US" dirty="0" smtClean="0"/>
                  <a:t>Assume </a:t>
                </a:r>
                <a:r>
                  <a:rPr lang="en-US" dirty="0"/>
                  <a:t>that there is one recombined bunch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×21≈2×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fr-FR" dirty="0"/>
                  <a:t> muons. </a:t>
                </a:r>
                <a:r>
                  <a:rPr lang="fr-FR" dirty="0" err="1"/>
                  <a:t>Energy</a:t>
                </a:r>
                <a:r>
                  <a:rPr lang="fr-FR" dirty="0"/>
                  <a:t> </a:t>
                </a:r>
                <a:r>
                  <a:rPr lang="fr-FR" dirty="0" err="1"/>
                  <a:t>taken</a:t>
                </a:r>
                <a:r>
                  <a:rPr lang="fr-FR" dirty="0"/>
                  <a:t> by the </a:t>
                </a:r>
                <a:r>
                  <a:rPr lang="fr-FR" dirty="0" err="1"/>
                  <a:t>bunch</a:t>
                </a:r>
                <a:r>
                  <a:rPr lang="fr-FR" dirty="0"/>
                  <a:t> </a:t>
                </a:r>
                <a:r>
                  <a:rPr lang="fr-FR" dirty="0" err="1"/>
                  <a:t>from</a:t>
                </a:r>
                <a:r>
                  <a:rPr lang="fr-FR" dirty="0"/>
                  <a:t> the </a:t>
                </a:r>
                <a:r>
                  <a:rPr lang="fr-FR" dirty="0" err="1"/>
                  <a:t>cavity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</m:d>
                      </m:e>
                    </m:fun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=7.1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fr-FR" dirty="0"/>
                  <a:t>. The </a:t>
                </a:r>
                <a:r>
                  <a:rPr lang="fr-FR" dirty="0" err="1"/>
                  <a:t>energy</a:t>
                </a:r>
                <a:r>
                  <a:rPr lang="fr-FR" dirty="0"/>
                  <a:t> </a:t>
                </a:r>
                <a:r>
                  <a:rPr lang="fr-FR" dirty="0" err="1"/>
                  <a:t>stored</a:t>
                </a:r>
                <a:r>
                  <a:rPr lang="fr-FR" dirty="0"/>
                  <a:t> in the </a:t>
                </a:r>
                <a:r>
                  <a:rPr lang="fr-FR" dirty="0" err="1"/>
                  <a:t>cavity</a:t>
                </a:r>
                <a:r>
                  <a:rPr lang="fr-FR" dirty="0"/>
                  <a:t> </a:t>
                </a:r>
                <a:r>
                  <a:rPr lang="fr-FR" dirty="0" err="1"/>
                  <a:t>before</a:t>
                </a:r>
                <a:r>
                  <a:rPr lang="fr-FR" dirty="0"/>
                  <a:t> the </a:t>
                </a:r>
                <a:r>
                  <a:rPr lang="fr-FR" dirty="0" err="1"/>
                  <a:t>bunch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𝑎𝑐𝑐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den>
                        </m:f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=28.2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fr-FR" dirty="0"/>
                  <a:t> Variation </a:t>
                </a:r>
                <a:r>
                  <a:rPr lang="fr-FR" dirty="0" smtClean="0"/>
                  <a:t>in gradient </a:t>
                </a:r>
                <a:r>
                  <a:rPr lang="fr-FR" dirty="0" err="1"/>
                  <a:t>along</a:t>
                </a:r>
                <a:r>
                  <a:rPr lang="fr-FR" dirty="0"/>
                  <a:t> the </a:t>
                </a:r>
                <a:r>
                  <a:rPr lang="fr-FR" dirty="0" err="1"/>
                  <a:t>bunch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13</a:t>
                </a:r>
                <a:r>
                  <a:rPr lang="fr-FR" dirty="0" smtClean="0"/>
                  <a:t>%.</a:t>
                </a:r>
                <a:endParaRPr lang="fr-FR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074" y="4915951"/>
                <a:ext cx="8685704" cy="1772537"/>
              </a:xfrm>
              <a:prstGeom prst="rect">
                <a:avLst/>
              </a:prstGeom>
              <a:blipFill>
                <a:blip r:embed="rId5"/>
                <a:stretch>
                  <a:fillRect l="-561" t="-1718" r="-1193" b="-44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17074" y="4130734"/>
            <a:ext cx="84423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Subject of this presentation: </a:t>
            </a:r>
            <a:r>
              <a:rPr lang="en-US" dirty="0"/>
              <a:t>even if beam loading is insignificant, it is beneficial to reduce the RF pulse time to mitigate the breakdown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997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What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 smtClean="0"/>
                  <a:t> for </a:t>
                </a:r>
                <a:r>
                  <a:rPr lang="fr-FR" dirty="0" err="1" smtClean="0"/>
                  <a:t>selected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cavity</a:t>
                </a:r>
                <a:r>
                  <a:rPr lang="fr-FR" dirty="0"/>
                  <a:t>?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533" t="-16923" b="-261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110" y="2548222"/>
            <a:ext cx="4156826" cy="31046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51071" y="3521521"/>
                <a:ext cx="1847730" cy="108388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Define pulse length as the distance between ½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</m:oMath>
                </a14:m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071" y="3521521"/>
                <a:ext cx="1847730" cy="1083886"/>
              </a:xfrm>
              <a:prstGeom prst="rect">
                <a:avLst/>
              </a:prstGeom>
              <a:blipFill>
                <a:blip r:embed="rId4"/>
                <a:stretch>
                  <a:fillRect l="-1311" t="-1117" r="-13115" b="-6145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H="1">
            <a:off x="4064316" y="4099878"/>
            <a:ext cx="749841" cy="353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984389" y="3851389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Max/2</a:t>
            </a:r>
            <a:endParaRPr lang="fr-FR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22056" y="805637"/>
                <a:ext cx="8493211" cy="966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We are in an unusual situation: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defined</a:t>
                </a:r>
                <a:r>
                  <a:rPr lang="fr-FR" dirty="0" smtClean="0"/>
                  <a:t> not by the flat-top time, but by the </a:t>
                </a:r>
                <a:r>
                  <a:rPr lang="fr-FR" dirty="0" err="1" smtClean="0"/>
                  <a:t>cavity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fill</a:t>
                </a:r>
                <a:r>
                  <a:rPr lang="fr-FR" dirty="0" smtClean="0"/>
                  <a:t> time. How do </a:t>
                </a:r>
                <a:r>
                  <a:rPr lang="fr-FR" dirty="0" err="1" smtClean="0"/>
                  <a:t>we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define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 smtClean="0"/>
                  <a:t> for a non-</a:t>
                </a:r>
                <a:r>
                  <a:rPr lang="fr-FR" dirty="0" err="1" smtClean="0"/>
                  <a:t>rectangular</a:t>
                </a:r>
                <a:r>
                  <a:rPr lang="fr-FR" dirty="0" smtClean="0"/>
                  <a:t> pulse?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56" y="805637"/>
                <a:ext cx="8493211" cy="966162"/>
              </a:xfrm>
              <a:prstGeom prst="rect">
                <a:avLst/>
              </a:prstGeom>
              <a:blipFill>
                <a:blip r:embed="rId5"/>
                <a:stretch>
                  <a:fillRect l="-574" t="-3774" r="-5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62095" y="5875276"/>
                <a:ext cx="7957752" cy="668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For the selected cavity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𝑓𝑖𝑙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=7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 smtClean="0"/>
                  <a:t>, a sensible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would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be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12 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 smtClean="0"/>
                  <a:t> (</a:t>
                </a:r>
                <a:r>
                  <a:rPr lang="fr-FR" dirty="0" err="1" smtClean="0"/>
                  <a:t>see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Appendix</a:t>
                </a:r>
                <a:r>
                  <a:rPr lang="fr-FR" dirty="0" smtClean="0"/>
                  <a:t> 1) </a:t>
                </a:r>
                <a:endParaRPr lang="fr-FR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95" y="5875276"/>
                <a:ext cx="7957752" cy="668581"/>
              </a:xfrm>
              <a:prstGeom prst="rect">
                <a:avLst/>
              </a:prstGeom>
              <a:blipFill>
                <a:blip r:embed="rId6"/>
                <a:stretch>
                  <a:fillRect l="-690" t="-6422" b="-137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162095" y="1786452"/>
                <a:ext cx="871763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If we want to study breakdown, the pulse is defined not by the cavity’s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but by the </a:t>
                </a:r>
                <a:r>
                  <a:rPr lang="en-US" dirty="0" err="1"/>
                  <a:t>beamlet</a:t>
                </a:r>
                <a:r>
                  <a:rPr lang="en-US" dirty="0"/>
                  <a:t> heat generation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dirty="0"/>
                  <a:t>, </a:t>
                </a:r>
                <a:r>
                  <a:rPr lang="fr-FR" dirty="0" err="1"/>
                  <a:t>which</a:t>
                </a:r>
                <a:r>
                  <a:rPr lang="fr-FR" dirty="0"/>
                  <a:t> </a:t>
                </a:r>
                <a:r>
                  <a:rPr lang="fr-FR" dirty="0" err="1"/>
                  <a:t>results</a:t>
                </a:r>
                <a:r>
                  <a:rPr lang="fr-FR" dirty="0"/>
                  <a:t> in a </a:t>
                </a:r>
                <a:r>
                  <a:rPr lang="fr-FR" dirty="0" err="1"/>
                  <a:t>narrower</a:t>
                </a:r>
                <a:r>
                  <a:rPr lang="fr-FR" dirty="0"/>
                  <a:t> pulse.</a:t>
                </a:r>
                <a:endParaRPr lang="fr-FR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95" y="1786452"/>
                <a:ext cx="8717632" cy="646331"/>
              </a:xfrm>
              <a:prstGeom prst="rect">
                <a:avLst/>
              </a:prstGeom>
              <a:blipFill>
                <a:blip r:embed="rId7"/>
                <a:stretch>
                  <a:fillRect l="-629" t="-47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180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neglect heat diffusion?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19869" y="1640739"/>
                <a:ext cx="5104301" cy="29652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Typically, the size of the heated region is greater than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in radius and depth.</a:t>
                </a:r>
              </a:p>
              <a:p>
                <a:endParaRPr lang="en-US" dirty="0"/>
              </a:p>
              <a:p>
                <a:r>
                  <a:rPr lang="en-US" dirty="0"/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=12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, the heat diffusion length in copper is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𝑟𝑓</m:t>
                            </m:r>
                          </m:sub>
                        </m:sSub>
                      </m:e>
                    </m:ra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=37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For short pulses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&lt;10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, diffusion length becomes much smaller than the size of the heated region, and diffusion can be neglected.</a:t>
                </a:r>
                <a:endParaRPr lang="fr-FR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869" y="1640739"/>
                <a:ext cx="5104301" cy="2965235"/>
              </a:xfrm>
              <a:prstGeom prst="rect">
                <a:avLst/>
              </a:prstGeom>
              <a:blipFill>
                <a:blip r:embed="rId2"/>
                <a:stretch>
                  <a:fillRect l="-955" t="-1027" r="-1790" b="-20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/>
          <p:cNvSpPr/>
          <p:nvPr/>
        </p:nvSpPr>
        <p:spPr>
          <a:xfrm>
            <a:off x="522605" y="2134623"/>
            <a:ext cx="2792627" cy="23148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1621330" y="2134623"/>
            <a:ext cx="1688757" cy="23148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669338" y="3211590"/>
            <a:ext cx="354992" cy="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2656205" y="3210767"/>
                <a:ext cx="3812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6205" y="3210767"/>
                <a:ext cx="38125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val 50"/>
          <p:cNvSpPr/>
          <p:nvPr/>
        </p:nvSpPr>
        <p:spPr>
          <a:xfrm>
            <a:off x="647334" y="3342440"/>
            <a:ext cx="230659" cy="213762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Down Arrow 51"/>
          <p:cNvSpPr/>
          <p:nvPr/>
        </p:nvSpPr>
        <p:spPr>
          <a:xfrm rot="16200000">
            <a:off x="980710" y="3241103"/>
            <a:ext cx="321276" cy="3871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01935" y="3005489"/>
                <a:ext cx="506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35" y="3005489"/>
                <a:ext cx="50635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53"/>
          <p:cNvSpPr/>
          <p:nvPr/>
        </p:nvSpPr>
        <p:spPr>
          <a:xfrm>
            <a:off x="1625505" y="2544455"/>
            <a:ext cx="1054444" cy="149516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Heated region</a:t>
            </a:r>
            <a:endParaRPr lang="fr-FR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1626475" y="2134623"/>
            <a:ext cx="0" cy="2314832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1557655" y="2544455"/>
            <a:ext cx="4727" cy="712572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 rot="16200000">
                <a:off x="825572" y="2501311"/>
                <a:ext cx="10803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&gt;100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25572" y="2501311"/>
                <a:ext cx="1080359" cy="338554"/>
              </a:xfrm>
              <a:prstGeom prst="rect">
                <a:avLst/>
              </a:prstGeom>
              <a:blipFill>
                <a:blip r:embed="rId5"/>
                <a:stretch>
                  <a:fillRect r="-3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Arrow Connector 57"/>
          <p:cNvCxnSpPr/>
          <p:nvPr/>
        </p:nvCxnSpPr>
        <p:spPr>
          <a:xfrm flipH="1" flipV="1">
            <a:off x="1616185" y="2410562"/>
            <a:ext cx="1063765" cy="4147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1695231" y="2095453"/>
                <a:ext cx="10803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&gt;100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fr-F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5231" y="2095453"/>
                <a:ext cx="1080359" cy="338554"/>
              </a:xfrm>
              <a:prstGeom prst="rect">
                <a:avLst/>
              </a:prstGeom>
              <a:blipFill>
                <a:blip r:embed="rId6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/>
          <p:cNvSpPr txBox="1"/>
          <p:nvPr/>
        </p:nvSpPr>
        <p:spPr>
          <a:xfrm>
            <a:off x="399761" y="1859623"/>
            <a:ext cx="3038314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Typical size of the heated region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71913" y="401988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copper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196474" y="5101343"/>
            <a:ext cx="6351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do not absolutely need this assumption. It merely simplifies the T-rise estimate and gives useful </a:t>
            </a:r>
            <a:r>
              <a:rPr lang="en-US" dirty="0" err="1" smtClean="0"/>
              <a:t>scalings</a:t>
            </a:r>
            <a:r>
              <a:rPr lang="en-US" dirty="0" smtClean="0"/>
              <a:t> applicable to any cavity </a:t>
            </a:r>
            <a:endParaRPr lang="fr-FR" dirty="0"/>
          </a:p>
        </p:txBody>
      </p:sp>
      <p:sp>
        <p:nvSpPr>
          <p:cNvPr id="5" name="Rounded Rectangle 4"/>
          <p:cNvSpPr/>
          <p:nvPr/>
        </p:nvSpPr>
        <p:spPr>
          <a:xfrm>
            <a:off x="3649362" y="3210767"/>
            <a:ext cx="5174808" cy="15012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649362" y="4712043"/>
            <a:ext cx="189470" cy="3893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44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temperature rise model</a:t>
            </a: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783734" y="1182583"/>
                <a:ext cx="7523210" cy="2327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5"/>
                <a:r>
                  <a:rPr lang="en-US" dirty="0" smtClean="0"/>
                  <a:t>If we neglect the heat diffusion, the heat equation becomes: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3734" y="1182583"/>
                <a:ext cx="7523210" cy="2327881"/>
              </a:xfrm>
              <a:prstGeom prst="rect">
                <a:avLst/>
              </a:prstGeom>
              <a:blipFill>
                <a:blip r:embed="rId2"/>
                <a:stretch>
                  <a:fillRect t="-15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5944286" y="2001434"/>
            <a:ext cx="628999" cy="942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93335" y="2430851"/>
            <a:ext cx="805029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Density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 flipV="1">
            <a:off x="6026664" y="2314621"/>
            <a:ext cx="551139" cy="1538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3"/>
          </p:cNvCxnSpPr>
          <p:nvPr/>
        </p:nvCxnSpPr>
        <p:spPr>
          <a:xfrm flipV="1">
            <a:off x="5098364" y="2314621"/>
            <a:ext cx="464150" cy="27011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516816" y="3204159"/>
            <a:ext cx="374821" cy="5931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 flipV="1">
            <a:off x="6907150" y="3660796"/>
            <a:ext cx="295826" cy="1731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746578" y="3425537"/>
            <a:ext cx="235930" cy="50373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0" idx="1"/>
          </p:cNvCxnSpPr>
          <p:nvPr/>
        </p:nvCxnSpPr>
        <p:spPr>
          <a:xfrm flipH="1">
            <a:off x="6516816" y="3056205"/>
            <a:ext cx="485691" cy="14490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577803" y="2314621"/>
            <a:ext cx="1330814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Specific heat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3285" y="1941786"/>
            <a:ext cx="2342308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Dissipated power density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02507" y="2686873"/>
            <a:ext cx="2093484" cy="73866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Emitted current (strongly dependent on surface field)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02976" y="3680102"/>
            <a:ext cx="1569660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Stopping power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06523" y="3929275"/>
            <a:ext cx="1447832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Magnetic field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86470" y="4065649"/>
            <a:ext cx="3311611" cy="21910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861172" y="4125029"/>
            <a:ext cx="8239" cy="182000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869411" y="5941418"/>
            <a:ext cx="2529015" cy="361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877650" y="4858370"/>
            <a:ext cx="1013252" cy="10830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/>
          <p:cNvSpPr/>
          <p:nvPr/>
        </p:nvSpPr>
        <p:spPr>
          <a:xfrm rot="18792221">
            <a:off x="1434719" y="4658720"/>
            <a:ext cx="1717086" cy="914400"/>
          </a:xfrm>
          <a:prstGeom prst="arc">
            <a:avLst>
              <a:gd name="adj1" fmla="val 16200000"/>
              <a:gd name="adj2" fmla="val 20528843"/>
            </a:avLst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86470" y="4069056"/>
                <a:ext cx="5295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470" y="4069056"/>
                <a:ext cx="52956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Connector 45"/>
          <p:cNvCxnSpPr/>
          <p:nvPr/>
        </p:nvCxnSpPr>
        <p:spPr>
          <a:xfrm>
            <a:off x="1890902" y="4963118"/>
            <a:ext cx="8239" cy="101439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2791248" y="5886169"/>
                <a:ext cx="613950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1248" y="5886169"/>
                <a:ext cx="613950" cy="298415"/>
              </a:xfrm>
              <a:prstGeom prst="rect">
                <a:avLst/>
              </a:prstGeom>
              <a:blipFill>
                <a:blip r:embed="rId4"/>
                <a:stretch>
                  <a:fillRect l="-6931" r="-4950" b="-244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1563445" y="5939644"/>
                <a:ext cx="7757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~10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3445" y="5939644"/>
                <a:ext cx="775790" cy="276999"/>
              </a:xfrm>
              <a:prstGeom prst="rect">
                <a:avLst/>
              </a:prstGeom>
              <a:blipFill>
                <a:blip r:embed="rId5"/>
                <a:stretch>
                  <a:fillRect l="-781" r="-6250" b="-2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808643" y="4485824"/>
            <a:ext cx="1194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No diffusion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33918" y="4514244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diffusion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51" name="Right Arrow 50"/>
          <p:cNvSpPr/>
          <p:nvPr/>
        </p:nvSpPr>
        <p:spPr>
          <a:xfrm>
            <a:off x="3595896" y="1857636"/>
            <a:ext cx="654341" cy="489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7" y="1848449"/>
            <a:ext cx="3208849" cy="62887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133931" y="1309600"/>
            <a:ext cx="332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Heat equation with diffusion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521293" y="32011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4244771" y="3186516"/>
                <a:ext cx="2723117" cy="6193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1/3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771" y="3186516"/>
                <a:ext cx="2723117" cy="61933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3067877" y="4589655"/>
                <a:ext cx="5703498" cy="20238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𝜋𝜉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𝑑𝑧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pulse</m:t>
                          </m:r>
                        </m:sub>
                      </m:sSub>
                    </m:oMath>
                  </m:oMathPara>
                </a14:m>
                <a:endParaRPr lang="fr-FR" dirty="0" smtClean="0"/>
              </a:p>
              <a:p>
                <a:pPr lvl="2"/>
                <a:r>
                  <a:rPr lang="en-US" dirty="0">
                    <a:ea typeface="Cambria Math" panose="02040503050406030204" pitchFamily="18" charset="0"/>
                  </a:rPr>
                  <a:t>Key points: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is linear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</m:oMath>
                </a14:m>
                <a:endParaRPr lang="en-US" dirty="0"/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For a fixed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and electric gradient, </a:t>
                </a:r>
                <a:r>
                  <a:rPr lang="en-US" dirty="0"/>
                  <a:t>max operating B-field scales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𝑝𝑢𝑙𝑠𝑒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877" y="4589655"/>
                <a:ext cx="5703498" cy="202382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487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0" grpId="0" animBg="1"/>
      <p:bldP spid="15" grpId="0" animBg="1"/>
      <p:bldP spid="19" grpId="0" animBg="1"/>
      <p:bldP spid="40" grpId="0" animBg="1"/>
      <p:bldP spid="44" grpId="0" animBg="1"/>
      <p:bldP spid="45" grpId="0"/>
      <p:bldP spid="47" grpId="0"/>
      <p:bldP spid="48" grpId="0"/>
      <p:bldP spid="49" grpId="0"/>
      <p:bldP spid="50" grpId="0"/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25" y="1223453"/>
            <a:ext cx="5852172" cy="43708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 of a short pulse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6536875" y="5047734"/>
            <a:ext cx="2338563" cy="92333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Cavity-dependent value (need simulations)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>
            <a:stCxn id="4" idx="1"/>
          </p:cNvCxnSpPr>
          <p:nvPr/>
        </p:nvCxnSpPr>
        <p:spPr>
          <a:xfrm flipH="1" flipV="1">
            <a:off x="4137285" y="5492551"/>
            <a:ext cx="2399590" cy="1684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902142" y="5286343"/>
            <a:ext cx="301045" cy="30101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20108" y="768635"/>
                <a:ext cx="8903784" cy="376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Assumption: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3.37</m:t>
                        </m:r>
                      </m:sup>
                    </m:sSup>
                  </m:oMath>
                </a14:m>
                <a:r>
                  <a:rPr lang="en-US" dirty="0" smtClean="0"/>
                  <a:t> for the 650 MHz cavity – same as for the 805 MHz pillbox </a:t>
                </a:r>
                <a:endParaRPr lang="fr-FR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108" y="768635"/>
                <a:ext cx="8903784" cy="376770"/>
              </a:xfrm>
              <a:prstGeom prst="rect">
                <a:avLst/>
              </a:prstGeom>
              <a:blipFill>
                <a:blip r:embed="rId3"/>
                <a:stretch>
                  <a:fillRect l="-616" t="-6452" b="-241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V="1">
            <a:off x="2189945" y="2712456"/>
            <a:ext cx="3918666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5-Point Star 9"/>
          <p:cNvSpPr/>
          <p:nvPr/>
        </p:nvSpPr>
        <p:spPr>
          <a:xfrm>
            <a:off x="2020486" y="2601058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5-Point Star 10"/>
          <p:cNvSpPr/>
          <p:nvPr/>
        </p:nvSpPr>
        <p:spPr>
          <a:xfrm>
            <a:off x="6112614" y="2576903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5-Point Star 12"/>
          <p:cNvSpPr/>
          <p:nvPr/>
        </p:nvSpPr>
        <p:spPr>
          <a:xfrm>
            <a:off x="6106002" y="4407898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220474" y="2823854"/>
            <a:ext cx="6612" cy="150593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218110" y="2287425"/>
                <a:ext cx="2124299" cy="3693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×11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bg1"/>
                    </a:solidFill>
                  </a:rPr>
                  <a:t>increase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in B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110" y="2287425"/>
                <a:ext cx="2124299" cy="369332"/>
              </a:xfrm>
              <a:prstGeom prst="rect">
                <a:avLst/>
              </a:prstGeom>
              <a:blipFill>
                <a:blip r:embed="rId4"/>
                <a:stretch>
                  <a:fillRect t="-6349" r="-1429" b="-22222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334947" y="3375512"/>
                <a:ext cx="1986441" cy="36933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fr-FR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bg1"/>
                    </a:solidFill>
                  </a:rPr>
                  <a:t>increase</a:t>
                </a:r>
                <a:r>
                  <a:rPr lang="fr-FR" dirty="0" smtClean="0">
                    <a:solidFill>
                      <a:schemeClr val="bg1"/>
                    </a:solidFill>
                  </a:rPr>
                  <a:t> in E</a:t>
                </a:r>
                <a:endParaRPr lang="fr-FR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4947" y="3375512"/>
                <a:ext cx="1986441" cy="369332"/>
              </a:xfrm>
              <a:prstGeom prst="rect">
                <a:avLst/>
              </a:prstGeom>
              <a:blipFill>
                <a:blip r:embed="rId5"/>
                <a:stretch>
                  <a:fillRect t="-8065" r="-1524" b="-24194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4434" y="6296372"/>
            <a:ext cx="8130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Going to 100 ns pulse would dramatically improve cavity performance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800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72498"/>
            <a:ext cx="9144000" cy="790984"/>
          </a:xfrm>
        </p:spPr>
        <p:txBody>
          <a:bodyPr/>
          <a:lstStyle/>
          <a:p>
            <a:r>
              <a:rPr lang="en-US" dirty="0" smtClean="0"/>
              <a:t>Part 2: how to achieve short pulse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2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133898</TotalTime>
  <Words>1990</Words>
  <Application>Microsoft Office PowerPoint</Application>
  <PresentationFormat>On-screen Show (4:3)</PresentationFormat>
  <Paragraphs>147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Century Gothic</vt:lpstr>
      <vt:lpstr>Wingdings 3</vt:lpstr>
      <vt:lpstr>Ion</vt:lpstr>
      <vt:lpstr>Short pulse cavity proposal</vt:lpstr>
      <vt:lpstr>Part 1: benefit of short pulse for breakdown mitigation</vt:lpstr>
      <vt:lpstr>Selected cavity parameters</vt:lpstr>
      <vt:lpstr>Side note: beam loading</vt:lpstr>
      <vt:lpstr>What is t_pulse for selected cavity?</vt:lpstr>
      <vt:lpstr>Can we neglect heat diffusion?</vt:lpstr>
      <vt:lpstr>Simplified temperature rise model</vt:lpstr>
      <vt:lpstr>Benefit of a short pulse</vt:lpstr>
      <vt:lpstr>Part 2: how to achieve short pulse</vt:lpstr>
      <vt:lpstr>How to achieve shorter RF pulse</vt:lpstr>
      <vt:lpstr>How to achieve shorter RF pulse</vt:lpstr>
      <vt:lpstr>How much power is needed to achieve shorter pulse</vt:lpstr>
      <vt:lpstr>Avoiding coupler breakdown with multiple input couplers</vt:lpstr>
      <vt:lpstr>Conclusions</vt:lpstr>
      <vt:lpstr>Appendix 1: t_pulse definition</vt:lpstr>
      <vt:lpstr>Appendix 2: size of the heated region</vt:lpstr>
      <vt:lpstr>Appendix 3: Optimal 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pumping holes impedance</dc:title>
  <dc:creator>Sergey Arsenyev</dc:creator>
  <cp:lastModifiedBy>ARSENYEV Sergey</cp:lastModifiedBy>
  <cp:revision>999</cp:revision>
  <dcterms:created xsi:type="dcterms:W3CDTF">2017-11-02T12:34:18Z</dcterms:created>
  <dcterms:modified xsi:type="dcterms:W3CDTF">2021-04-28T10:02:05Z</dcterms:modified>
</cp:coreProperties>
</file>