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comments/modernComment_43A_78001E29.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 id="2147483796" r:id="rId2"/>
  </p:sldMasterIdLst>
  <p:notesMasterIdLst>
    <p:notesMasterId r:id="rId21"/>
  </p:notesMasterIdLst>
  <p:sldIdLst>
    <p:sldId id="873" r:id="rId3"/>
    <p:sldId id="1044" r:id="rId4"/>
    <p:sldId id="1155" r:id="rId5"/>
    <p:sldId id="1153" r:id="rId6"/>
    <p:sldId id="1141" r:id="rId7"/>
    <p:sldId id="1154" r:id="rId8"/>
    <p:sldId id="1025" r:id="rId9"/>
    <p:sldId id="1145" r:id="rId10"/>
    <p:sldId id="1146" r:id="rId11"/>
    <p:sldId id="1147" r:id="rId12"/>
    <p:sldId id="1148" r:id="rId13"/>
    <p:sldId id="1149" r:id="rId14"/>
    <p:sldId id="1150" r:id="rId15"/>
    <p:sldId id="1151" r:id="rId16"/>
    <p:sldId id="1152" r:id="rId17"/>
    <p:sldId id="1082" r:id="rId18"/>
    <p:sldId id="1140" r:id="rId19"/>
    <p:sldId id="1048" r:id="rId20"/>
  </p:sldIdLst>
  <p:sldSz cx="12192000" cy="6858000"/>
  <p:notesSz cx="7102475" cy="10234613"/>
  <p:defaultTextStyle>
    <a:defPPr>
      <a:defRPr lang="en-US"/>
    </a:defPPr>
    <a:lvl1pPr algn="l" defTabSz="447675" rtl="0" eaLnBrk="0" fontAlgn="base" hangingPunct="0">
      <a:spcBef>
        <a:spcPct val="0"/>
      </a:spcBef>
      <a:spcAft>
        <a:spcPct val="0"/>
      </a:spcAft>
      <a:defRPr kern="1200">
        <a:solidFill>
          <a:srgbClr val="000000"/>
        </a:solidFill>
        <a:latin typeface="Calibri" panose="020F0502020204030204" pitchFamily="34" charset="0"/>
        <a:ea typeface="+mn-ea"/>
        <a:cs typeface="+mn-cs"/>
        <a:sym typeface="Times New Roman" panose="02020603050405020304" pitchFamily="18" charset="0"/>
      </a:defRPr>
    </a:lvl1pPr>
    <a:lvl2pPr marL="457200" algn="l" defTabSz="447675" rtl="0" eaLnBrk="0" fontAlgn="base" hangingPunct="0">
      <a:spcBef>
        <a:spcPct val="0"/>
      </a:spcBef>
      <a:spcAft>
        <a:spcPct val="0"/>
      </a:spcAft>
      <a:defRPr kern="1200">
        <a:solidFill>
          <a:srgbClr val="000000"/>
        </a:solidFill>
        <a:latin typeface="Calibri" panose="020F0502020204030204" pitchFamily="34" charset="0"/>
        <a:ea typeface="+mn-ea"/>
        <a:cs typeface="+mn-cs"/>
        <a:sym typeface="Times New Roman" panose="02020603050405020304" pitchFamily="18" charset="0"/>
      </a:defRPr>
    </a:lvl2pPr>
    <a:lvl3pPr marL="914400" algn="l" defTabSz="447675" rtl="0" eaLnBrk="0" fontAlgn="base" hangingPunct="0">
      <a:spcBef>
        <a:spcPct val="0"/>
      </a:spcBef>
      <a:spcAft>
        <a:spcPct val="0"/>
      </a:spcAft>
      <a:defRPr kern="1200">
        <a:solidFill>
          <a:srgbClr val="000000"/>
        </a:solidFill>
        <a:latin typeface="Calibri" panose="020F0502020204030204" pitchFamily="34" charset="0"/>
        <a:ea typeface="+mn-ea"/>
        <a:cs typeface="+mn-cs"/>
        <a:sym typeface="Times New Roman" panose="02020603050405020304" pitchFamily="18" charset="0"/>
      </a:defRPr>
    </a:lvl3pPr>
    <a:lvl4pPr marL="1371600" algn="l" defTabSz="447675" rtl="0" eaLnBrk="0" fontAlgn="base" hangingPunct="0">
      <a:spcBef>
        <a:spcPct val="0"/>
      </a:spcBef>
      <a:spcAft>
        <a:spcPct val="0"/>
      </a:spcAft>
      <a:defRPr kern="1200">
        <a:solidFill>
          <a:srgbClr val="000000"/>
        </a:solidFill>
        <a:latin typeface="Calibri" panose="020F0502020204030204" pitchFamily="34" charset="0"/>
        <a:ea typeface="+mn-ea"/>
        <a:cs typeface="+mn-cs"/>
        <a:sym typeface="Times New Roman" panose="02020603050405020304" pitchFamily="18" charset="0"/>
      </a:defRPr>
    </a:lvl4pPr>
    <a:lvl5pPr marL="1828800" algn="l" defTabSz="447675" rtl="0" eaLnBrk="0" fontAlgn="base" hangingPunct="0">
      <a:spcBef>
        <a:spcPct val="0"/>
      </a:spcBef>
      <a:spcAft>
        <a:spcPct val="0"/>
      </a:spcAft>
      <a:defRPr kern="1200">
        <a:solidFill>
          <a:srgbClr val="000000"/>
        </a:solidFill>
        <a:latin typeface="Calibri" panose="020F0502020204030204" pitchFamily="34" charset="0"/>
        <a:ea typeface="+mn-ea"/>
        <a:cs typeface="+mn-cs"/>
        <a:sym typeface="Times New Roman" panose="02020603050405020304" pitchFamily="18" charset="0"/>
      </a:defRPr>
    </a:lvl5pPr>
    <a:lvl6pPr marL="2286000" algn="l" defTabSz="914400" rtl="0" eaLnBrk="1" latinLnBrk="0" hangingPunct="1">
      <a:defRPr kern="1200">
        <a:solidFill>
          <a:srgbClr val="000000"/>
        </a:solidFill>
        <a:latin typeface="Calibri" panose="020F0502020204030204" pitchFamily="34" charset="0"/>
        <a:ea typeface="+mn-ea"/>
        <a:cs typeface="+mn-cs"/>
        <a:sym typeface="Times New Roman" panose="02020603050405020304" pitchFamily="18" charset="0"/>
      </a:defRPr>
    </a:lvl6pPr>
    <a:lvl7pPr marL="2743200" algn="l" defTabSz="914400" rtl="0" eaLnBrk="1" latinLnBrk="0" hangingPunct="1">
      <a:defRPr kern="1200">
        <a:solidFill>
          <a:srgbClr val="000000"/>
        </a:solidFill>
        <a:latin typeface="Calibri" panose="020F0502020204030204" pitchFamily="34" charset="0"/>
        <a:ea typeface="+mn-ea"/>
        <a:cs typeface="+mn-cs"/>
        <a:sym typeface="Times New Roman" panose="02020603050405020304" pitchFamily="18" charset="0"/>
      </a:defRPr>
    </a:lvl7pPr>
    <a:lvl8pPr marL="3200400" algn="l" defTabSz="914400" rtl="0" eaLnBrk="1" latinLnBrk="0" hangingPunct="1">
      <a:defRPr kern="1200">
        <a:solidFill>
          <a:srgbClr val="000000"/>
        </a:solidFill>
        <a:latin typeface="Calibri" panose="020F0502020204030204" pitchFamily="34" charset="0"/>
        <a:ea typeface="+mn-ea"/>
        <a:cs typeface="+mn-cs"/>
        <a:sym typeface="Times New Roman" panose="02020603050405020304" pitchFamily="18" charset="0"/>
      </a:defRPr>
    </a:lvl8pPr>
    <a:lvl9pPr marL="3657600" algn="l" defTabSz="914400" rtl="0" eaLnBrk="1" latinLnBrk="0" hangingPunct="1">
      <a:defRPr kern="1200">
        <a:solidFill>
          <a:srgbClr val="000000"/>
        </a:solidFill>
        <a:latin typeface="Calibri" panose="020F0502020204030204" pitchFamily="34" charset="0"/>
        <a:ea typeface="+mn-ea"/>
        <a:cs typeface="+mn-cs"/>
        <a:sym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646D451-0E73-D1DB-C7D3-934A801CD0BB}" name="Marko Holma" initials="MH" userId="Marko Holm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rko Holm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5BC57"/>
    <a:srgbClr val="7CCCB9"/>
    <a:srgbClr val="FF7C80"/>
    <a:srgbClr val="87D4B9"/>
    <a:srgbClr val="82D0B9"/>
    <a:srgbClr val="9BBB59"/>
    <a:srgbClr val="4F81BD"/>
    <a:srgbClr val="7F7F7F"/>
    <a:srgbClr val="95B3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ECDD"/>
          </a:solidFill>
        </a:fill>
      </a:tcStyle>
    </a:wholeTbl>
    <a:band2H>
      <a:tcTxStyle/>
      <a:tcStyle>
        <a:tcBdr/>
        <a:fill>
          <a:solidFill>
            <a:srgbClr val="E6F6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7426" autoAdjust="0"/>
  </p:normalViewPr>
  <p:slideViewPr>
    <p:cSldViewPr snapToGrid="0">
      <p:cViewPr varScale="1">
        <p:scale>
          <a:sx n="86" d="100"/>
          <a:sy n="86" d="100"/>
        </p:scale>
        <p:origin x="691" y="53"/>
      </p:cViewPr>
      <p:guideLst>
        <p:guide orient="horz" pos="2160"/>
        <p:guide pos="3840"/>
      </p:guideLst>
    </p:cSldViewPr>
  </p:slideViewPr>
  <p:notesTextViewPr>
    <p:cViewPr>
      <p:scale>
        <a:sx n="1" d="1"/>
        <a:sy n="1" d="1"/>
      </p:scale>
      <p:origin x="0" y="0"/>
    </p:cViewPr>
  </p:notesTextViewPr>
  <p:sorterViewPr>
    <p:cViewPr>
      <p:scale>
        <a:sx n="75" d="100"/>
        <a:sy n="75" d="100"/>
      </p:scale>
      <p:origin x="0" y="-80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 Id="rId27" Type="http://schemas.microsoft.com/office/2018/10/relationships/authors" Target="authors.xml"/></Relationships>
</file>

<file path=ppt/comments/modernComment_43A_78001E29.xml><?xml version="1.0" encoding="utf-8"?>
<p188:cmLst xmlns:a="http://schemas.openxmlformats.org/drawingml/2006/main" xmlns:r="http://schemas.openxmlformats.org/officeDocument/2006/relationships" xmlns:p188="http://schemas.microsoft.com/office/powerpoint/2018/8/main">
  <p188:cm id="{6950B0D6-602F-4D2E-92B5-F4DB0A6FA905}" authorId="{4646D451-0E73-D1DB-C7D3-934A801CD0BB}" created="2021-11-22T09:39:55.272">
    <ac:txMkLst xmlns:ac="http://schemas.microsoft.com/office/drawing/2013/main/command">
      <pc:docMk xmlns:pc="http://schemas.microsoft.com/office/powerpoint/2013/main/command"/>
      <pc:sldMk xmlns:pc="http://schemas.microsoft.com/office/powerpoint/2013/main/command" cId="2013273641" sldId="1082"/>
      <ac:spMk id="34" creationId="{1553AB32-838C-4527-9701-FD29902C3158}"/>
      <ac:txMk cp="266" len="5">
        <ac:context len="524" hash="4197801231"/>
      </ac:txMk>
    </ac:txMkLst>
    <p188:pos x="5141823" y="1367821"/>
    <p188:txBody>
      <a:bodyPr/>
      <a:lstStyle/>
      <a:p>
        <a:r>
          <a:rPr lang="en-GB"/>
          <a:t>Puuttuuko decay-sanan perästä jotain?</a:t>
        </a:r>
      </a:p>
    </p188:txBody>
  </p188:cm>
</p188:cmLst>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Shape 108">
            <a:extLst>
              <a:ext uri="{FF2B5EF4-FFF2-40B4-BE49-F238E27FC236}">
                <a16:creationId xmlns:a16="http://schemas.microsoft.com/office/drawing/2014/main" id="{54C45338-2E81-4887-BC61-BFDC6127E462}"/>
              </a:ext>
            </a:extLst>
          </p:cNvPr>
          <p:cNvSpPr>
            <a:spLocks noGrp="1" noRot="1" noChangeAspect="1" noChangeArrowheads="1"/>
          </p:cNvSpPr>
          <p:nvPr>
            <p:ph type="sldImg"/>
          </p:nvPr>
        </p:nvSpPr>
        <p:spPr bwMode="auto">
          <a:xfrm>
            <a:off x="141288" y="768350"/>
            <a:ext cx="6819900" cy="383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3315" name="Shape 109">
            <a:extLst>
              <a:ext uri="{FF2B5EF4-FFF2-40B4-BE49-F238E27FC236}">
                <a16:creationId xmlns:a16="http://schemas.microsoft.com/office/drawing/2014/main" id="{ABC19D4E-DB78-443D-94CA-8716521E2FF9}"/>
              </a:ext>
            </a:extLst>
          </p:cNvPr>
          <p:cNvSpPr>
            <a:spLocks noGrp="1" noChangeArrowheads="1"/>
          </p:cNvSpPr>
          <p:nvPr>
            <p:ph type="body" sz="quarter" idx="1"/>
          </p:nvPr>
        </p:nvSpPr>
        <p:spPr bwMode="auto">
          <a:xfrm>
            <a:off x="947738" y="4860925"/>
            <a:ext cx="5207000" cy="460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066" tIns="49533" rIns="99066" bIns="49533" numCol="1" anchor="t" anchorCtr="0" compatLnSpc="1">
            <a:prstTxWarp prst="textNoShape">
              <a:avLst/>
            </a:prstTxWarp>
          </a:bodyPr>
          <a:lstStyle/>
          <a:p>
            <a:pPr lvl="0"/>
            <a:endParaRPr lang="en-US" altLang="en-US">
              <a:sym typeface="Times New Roman" panose="02020603050405020304" pitchFamily="18" charset="0"/>
            </a:endParaRPr>
          </a:p>
        </p:txBody>
      </p:sp>
    </p:spTree>
  </p:cSld>
  <p:clrMap bg1="lt1" tx1="dk1" bg2="lt2" tx2="dk2" accent1="accent1" accent2="accent2" accent3="accent3" accent4="accent4" accent5="accent5" accent6="accent6" hlink="hlink" folHlink="folHlink"/>
  <p:notesStyle>
    <a:lvl1pPr algn="l" defTabSz="447675" rtl="0" eaLnBrk="0" fontAlgn="base" hangingPunct="0">
      <a:spcBef>
        <a:spcPts val="400"/>
      </a:spcBef>
      <a:spcAft>
        <a:spcPct val="0"/>
      </a:spcAft>
      <a:defRPr sz="1200">
        <a:solidFill>
          <a:schemeClr val="tx1"/>
        </a:solidFill>
        <a:latin typeface="+mj-lt"/>
        <a:ea typeface="+mj-ea"/>
        <a:cs typeface="+mj-cs"/>
        <a:sym typeface="Times New Roman" panose="02020603050405020304" pitchFamily="18" charset="0"/>
      </a:defRPr>
    </a:lvl1pPr>
    <a:lvl2pPr marL="742950" indent="-285750" algn="l" defTabSz="447675" rtl="0" eaLnBrk="0" fontAlgn="base" hangingPunct="0">
      <a:spcBef>
        <a:spcPts val="400"/>
      </a:spcBef>
      <a:spcAft>
        <a:spcPct val="0"/>
      </a:spcAft>
      <a:defRPr sz="1200">
        <a:solidFill>
          <a:schemeClr val="tx1"/>
        </a:solidFill>
        <a:latin typeface="+mj-lt"/>
        <a:ea typeface="+mj-ea"/>
        <a:cs typeface="+mj-cs"/>
        <a:sym typeface="Times New Roman" panose="02020603050405020304" pitchFamily="18" charset="0"/>
      </a:defRPr>
    </a:lvl2pPr>
    <a:lvl3pPr marL="1143000" indent="-228600" algn="l" defTabSz="447675" rtl="0" eaLnBrk="0" fontAlgn="base" hangingPunct="0">
      <a:spcBef>
        <a:spcPts val="400"/>
      </a:spcBef>
      <a:spcAft>
        <a:spcPct val="0"/>
      </a:spcAft>
      <a:defRPr sz="1200">
        <a:solidFill>
          <a:schemeClr val="tx1"/>
        </a:solidFill>
        <a:latin typeface="+mj-lt"/>
        <a:ea typeface="+mj-ea"/>
        <a:cs typeface="+mj-cs"/>
        <a:sym typeface="Times New Roman" panose="02020603050405020304" pitchFamily="18" charset="0"/>
      </a:defRPr>
    </a:lvl3pPr>
    <a:lvl4pPr marL="1600200" indent="-228600" algn="l" defTabSz="447675" rtl="0" eaLnBrk="0" fontAlgn="base" hangingPunct="0">
      <a:spcBef>
        <a:spcPts val="400"/>
      </a:spcBef>
      <a:spcAft>
        <a:spcPct val="0"/>
      </a:spcAft>
      <a:defRPr sz="1200">
        <a:solidFill>
          <a:schemeClr val="tx1"/>
        </a:solidFill>
        <a:latin typeface="+mj-lt"/>
        <a:ea typeface="+mj-ea"/>
        <a:cs typeface="+mj-cs"/>
        <a:sym typeface="Times New Roman" panose="02020603050405020304" pitchFamily="18" charset="0"/>
      </a:defRPr>
    </a:lvl4pPr>
    <a:lvl5pPr marL="2057400" indent="-228600" algn="l" defTabSz="447675" rtl="0" eaLnBrk="0" fontAlgn="base" hangingPunct="0">
      <a:spcBef>
        <a:spcPts val="400"/>
      </a:spcBef>
      <a:spcAft>
        <a:spcPct val="0"/>
      </a:spcAft>
      <a:defRPr sz="1200">
        <a:solidFill>
          <a:schemeClr val="tx1"/>
        </a:solidFill>
        <a:latin typeface="+mj-lt"/>
        <a:ea typeface="+mj-ea"/>
        <a:cs typeface="+mj-cs"/>
        <a:sym typeface="Times New Roman" panose="02020603050405020304" pitchFamily="18" charset="0"/>
      </a:defRPr>
    </a:lvl5pPr>
    <a:lvl6pPr indent="1143000" defTabSz="449262" latinLnBrk="0">
      <a:spcBef>
        <a:spcPts val="400"/>
      </a:spcBef>
      <a:defRPr sz="1200">
        <a:latin typeface="+mj-lt"/>
        <a:ea typeface="+mj-ea"/>
        <a:cs typeface="+mj-cs"/>
        <a:sym typeface="Times New Roman"/>
      </a:defRPr>
    </a:lvl6pPr>
    <a:lvl7pPr indent="1371600" defTabSz="449262" latinLnBrk="0">
      <a:spcBef>
        <a:spcPts val="400"/>
      </a:spcBef>
      <a:defRPr sz="1200">
        <a:latin typeface="+mj-lt"/>
        <a:ea typeface="+mj-ea"/>
        <a:cs typeface="+mj-cs"/>
        <a:sym typeface="Times New Roman"/>
      </a:defRPr>
    </a:lvl7pPr>
    <a:lvl8pPr indent="1600200" defTabSz="449262" latinLnBrk="0">
      <a:spcBef>
        <a:spcPts val="400"/>
      </a:spcBef>
      <a:defRPr sz="1200">
        <a:latin typeface="+mj-lt"/>
        <a:ea typeface="+mj-ea"/>
        <a:cs typeface="+mj-cs"/>
        <a:sym typeface="Times New Roman"/>
      </a:defRPr>
    </a:lvl8pPr>
    <a:lvl9pPr indent="1828800" defTabSz="449262" latinLnBrk="0">
      <a:spcBef>
        <a:spcPts val="400"/>
      </a:spcBef>
      <a:defRPr sz="1200">
        <a:latin typeface="+mj-lt"/>
        <a:ea typeface="+mj-ea"/>
        <a:cs typeface="+mj-cs"/>
        <a:sym typeface="Times New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5328D31-B371-40C0-926A-07C7B803937A}"/>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5" name="Footer Placeholder 4">
            <a:extLst>
              <a:ext uri="{FF2B5EF4-FFF2-40B4-BE49-F238E27FC236}">
                <a16:creationId xmlns:a16="http://schemas.microsoft.com/office/drawing/2014/main" id="{D11F0CBC-BCBD-4B7D-8DB9-C13F495EE9D7}"/>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6" name="Slide Number Placeholder 5">
            <a:extLst>
              <a:ext uri="{FF2B5EF4-FFF2-40B4-BE49-F238E27FC236}">
                <a16:creationId xmlns:a16="http://schemas.microsoft.com/office/drawing/2014/main" id="{9B0FAC16-0E3C-4EB5-8414-CA59C0923D7F}"/>
              </a:ext>
            </a:extLst>
          </p:cNvPr>
          <p:cNvSpPr>
            <a:spLocks noGrp="1" noChangeArrowheads="1"/>
          </p:cNvSpPr>
          <p:nvPr>
            <p:ph type="sldNum" sz="quarter" idx="12"/>
          </p:nvPr>
        </p:nvSpPr>
        <p:spPr/>
        <p:txBody>
          <a:bodyPr/>
          <a:lstStyle>
            <a:lvl1pPr>
              <a:defRPr/>
            </a:lvl1pPr>
          </a:lstStyle>
          <a:p>
            <a:pPr>
              <a:defRPr/>
            </a:pPr>
            <a:fld id="{699B3363-EC09-44AA-ADEE-432FF70A8A90}" type="slidenum">
              <a:rPr lang="en-US" altLang="en-US"/>
              <a:pPr>
                <a:defRPr/>
              </a:pPr>
              <a:t>‹#›</a:t>
            </a:fld>
            <a:endParaRPr lang="en-US" altLang="en-US" dirty="0"/>
          </a:p>
        </p:txBody>
      </p:sp>
    </p:spTree>
    <p:extLst>
      <p:ext uri="{BB962C8B-B14F-4D97-AF65-F5344CB8AC3E}">
        <p14:creationId xmlns:p14="http://schemas.microsoft.com/office/powerpoint/2010/main" val="424101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F944BA-EA34-4A48-9C1A-DF45317FB062}"/>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5" name="Footer Placeholder 4">
            <a:extLst>
              <a:ext uri="{FF2B5EF4-FFF2-40B4-BE49-F238E27FC236}">
                <a16:creationId xmlns:a16="http://schemas.microsoft.com/office/drawing/2014/main" id="{0E7E1567-4287-4352-8F4D-0EA20C5F0DD3}"/>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6" name="Slide Number Placeholder 5">
            <a:extLst>
              <a:ext uri="{FF2B5EF4-FFF2-40B4-BE49-F238E27FC236}">
                <a16:creationId xmlns:a16="http://schemas.microsoft.com/office/drawing/2014/main" id="{4BB96084-A0B8-4B48-99EB-DA1212C751EC}"/>
              </a:ext>
            </a:extLst>
          </p:cNvPr>
          <p:cNvSpPr>
            <a:spLocks noGrp="1" noChangeArrowheads="1"/>
          </p:cNvSpPr>
          <p:nvPr>
            <p:ph type="sldNum" sz="quarter" idx="12"/>
          </p:nvPr>
        </p:nvSpPr>
        <p:spPr/>
        <p:txBody>
          <a:bodyPr/>
          <a:lstStyle>
            <a:lvl1pPr>
              <a:defRPr/>
            </a:lvl1pPr>
          </a:lstStyle>
          <a:p>
            <a:pPr>
              <a:defRPr/>
            </a:pPr>
            <a:fld id="{FA2F42B5-F23C-4552-A827-D944B751826E}" type="slidenum">
              <a:rPr lang="en-US" altLang="en-US"/>
              <a:pPr>
                <a:defRPr/>
              </a:pPr>
              <a:t>‹#›</a:t>
            </a:fld>
            <a:endParaRPr lang="en-US" altLang="en-US" dirty="0"/>
          </a:p>
        </p:txBody>
      </p:sp>
    </p:spTree>
    <p:extLst>
      <p:ext uri="{BB962C8B-B14F-4D97-AF65-F5344CB8AC3E}">
        <p14:creationId xmlns:p14="http://schemas.microsoft.com/office/powerpoint/2010/main" val="3975573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296D04-AF13-40D8-BD27-3EDC7A0FF50B}"/>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5" name="Footer Placeholder 4">
            <a:extLst>
              <a:ext uri="{FF2B5EF4-FFF2-40B4-BE49-F238E27FC236}">
                <a16:creationId xmlns:a16="http://schemas.microsoft.com/office/drawing/2014/main" id="{536AAE34-9BCF-4128-A2B7-9546E6F345AF}"/>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6" name="Slide Number Placeholder 5">
            <a:extLst>
              <a:ext uri="{FF2B5EF4-FFF2-40B4-BE49-F238E27FC236}">
                <a16:creationId xmlns:a16="http://schemas.microsoft.com/office/drawing/2014/main" id="{25AEFF8E-2E83-47BA-9719-69C20C838460}"/>
              </a:ext>
            </a:extLst>
          </p:cNvPr>
          <p:cNvSpPr>
            <a:spLocks noGrp="1" noChangeArrowheads="1"/>
          </p:cNvSpPr>
          <p:nvPr>
            <p:ph type="sldNum" sz="quarter" idx="12"/>
          </p:nvPr>
        </p:nvSpPr>
        <p:spPr/>
        <p:txBody>
          <a:bodyPr/>
          <a:lstStyle>
            <a:lvl1pPr>
              <a:defRPr/>
            </a:lvl1pPr>
          </a:lstStyle>
          <a:p>
            <a:pPr>
              <a:defRPr/>
            </a:pPr>
            <a:fld id="{2B923E05-B332-4978-8091-4BE9FFF86432}" type="slidenum">
              <a:rPr lang="en-US" altLang="en-US"/>
              <a:pPr>
                <a:defRPr/>
              </a:pPr>
              <a:t>‹#›</a:t>
            </a:fld>
            <a:endParaRPr lang="en-US" altLang="en-US" dirty="0"/>
          </a:p>
        </p:txBody>
      </p:sp>
    </p:spTree>
    <p:extLst>
      <p:ext uri="{BB962C8B-B14F-4D97-AF65-F5344CB8AC3E}">
        <p14:creationId xmlns:p14="http://schemas.microsoft.com/office/powerpoint/2010/main" val="2703980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_Width Tex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2AF0183-137C-0240-A849-C7500AF6AFBE}"/>
              </a:ext>
            </a:extLst>
          </p:cNvPr>
          <p:cNvSpPr>
            <a:spLocks noGrp="1"/>
          </p:cNvSpPr>
          <p:nvPr>
            <p:ph type="body" sz="quarter" idx="18" hasCustomPrompt="1"/>
          </p:nvPr>
        </p:nvSpPr>
        <p:spPr>
          <a:xfrm>
            <a:off x="360000" y="1080000"/>
            <a:ext cx="11510008" cy="4392608"/>
          </a:xfrm>
          <a:prstGeom prst="rect">
            <a:avLst/>
          </a:prstGeom>
          <a:noFill/>
          <a:ln/>
          <a:extLst>
            <a:ext uri="{909E8E84-426E-40DD-AFC4-6F175D3DCCD1}">
              <a14:hiddenFill xmlns:a14="http://schemas.microsoft.com/office/drawing/2010/main">
                <a:solidFill>
                  <a:srgbClr val="FFFFFF">
                    <a:alpha val="0"/>
                  </a:srgbClr>
                </a:solidFill>
              </a14:hiddenFill>
            </a:ext>
          </a:extLst>
        </p:spPr>
        <p:txBody>
          <a:bodyPr vert="horz" wrap="square" lIns="108000" tIns="45720" rIns="90000" bIns="45720" rtlCol="0" anchor="t" anchorCtr="0">
            <a:normAutofit/>
          </a:bodyPr>
          <a:lstStyle>
            <a:lvl1pPr marL="0" indent="0">
              <a:buFont typeface="Arial" panose="020B0604020202020204" pitchFamily="34" charset="0"/>
              <a:buNone/>
              <a:defRPr lang="en-GB" sz="2000" dirty="0">
                <a:solidFill>
                  <a:schemeClr val="tx1"/>
                </a:solidFill>
              </a:defRPr>
            </a:lvl1pPr>
            <a:lvl2pPr>
              <a:defRPr lang="en-GB" sz="2000" dirty="0" smtClean="0"/>
            </a:lvl2pPr>
            <a:lvl3pPr>
              <a:defRPr lang="en-GB" sz="2000" dirty="0" smtClean="0"/>
            </a:lvl3pPr>
            <a:lvl4pPr>
              <a:defRPr lang="en-GB" sz="2000" dirty="0" smtClean="0"/>
            </a:lvl4pPr>
          </a:lstStyle>
          <a:p>
            <a:r>
              <a:rPr lang="en-GB" dirty="0"/>
              <a:t>This placeholder text is intended to show correct position and size of text. To ensure you have the correct size, colour and location of the text, it is recommended that you simply select and over-type this placeholder text.</a:t>
            </a:r>
          </a:p>
          <a:p>
            <a:pPr marL="342900" indent="-342900">
              <a:buFont typeface="Arial" panose="020B0604020202020204" pitchFamily="34" charset="0"/>
              <a:buChar char="•"/>
            </a:pPr>
            <a:r>
              <a:rPr lang="en-US" dirty="0"/>
              <a:t>First level bullet point</a:t>
            </a:r>
          </a:p>
        </p:txBody>
      </p:sp>
      <p:sp>
        <p:nvSpPr>
          <p:cNvPr id="6" name="Title Placeholder 2">
            <a:extLst>
              <a:ext uri="{FF2B5EF4-FFF2-40B4-BE49-F238E27FC236}">
                <a16:creationId xmlns:a16="http://schemas.microsoft.com/office/drawing/2014/main" id="{B2840450-2944-8D42-AF64-5D110D3CD9CF}"/>
              </a:ext>
            </a:extLst>
          </p:cNvPr>
          <p:cNvSpPr>
            <a:spLocks noGrp="1"/>
          </p:cNvSpPr>
          <p:nvPr>
            <p:ph type="title" hasCustomPrompt="1"/>
          </p:nvPr>
        </p:nvSpPr>
        <p:spPr>
          <a:xfrm>
            <a:off x="360000" y="360000"/>
            <a:ext cx="11510008" cy="492443"/>
          </a:xfrm>
          <a:prstGeom prst="rect">
            <a:avLst/>
          </a:prstGeom>
        </p:spPr>
        <p:txBody>
          <a:bodyPr vert="horz" lIns="0" tIns="0" rIns="0" bIns="0" rtlCol="0" anchor="t" anchorCtr="0">
            <a:normAutofit/>
          </a:bodyPr>
          <a:lstStyle/>
          <a:p>
            <a:r>
              <a:rPr lang="en-US" dirty="0"/>
              <a:t>TITLE</a:t>
            </a:r>
            <a:endParaRPr lang="en-GB" dirty="0"/>
          </a:p>
        </p:txBody>
      </p:sp>
      <p:sp>
        <p:nvSpPr>
          <p:cNvPr id="2" name="Slide Number Placeholder 1">
            <a:extLst>
              <a:ext uri="{FF2B5EF4-FFF2-40B4-BE49-F238E27FC236}">
                <a16:creationId xmlns:a16="http://schemas.microsoft.com/office/drawing/2014/main" id="{47C8DEEE-6B2C-884B-907C-0BC6929126E9}"/>
              </a:ext>
            </a:extLst>
          </p:cNvPr>
          <p:cNvSpPr>
            <a:spLocks noGrp="1"/>
          </p:cNvSpPr>
          <p:nvPr>
            <p:ph type="sldNum" sz="quarter" idx="19"/>
          </p:nvPr>
        </p:nvSpPr>
        <p:spPr/>
        <p:txBody>
          <a:bodyPr/>
          <a:lstStyle/>
          <a:p>
            <a:fld id="{28A3D32B-9EE4-634E-8394-5B7C42BAEC12}" type="slidenum">
              <a:rPr lang="en-US" smtClean="0"/>
              <a:t>‹#›</a:t>
            </a:fld>
            <a:endParaRPr lang="en-US" dirty="0"/>
          </a:p>
        </p:txBody>
      </p:sp>
    </p:spTree>
    <p:extLst>
      <p:ext uri="{BB962C8B-B14F-4D97-AF65-F5344CB8AC3E}">
        <p14:creationId xmlns:p14="http://schemas.microsoft.com/office/powerpoint/2010/main" val="262780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60F3AA-A894-4B43-9109-FFE346EAA3CB}"/>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5" name="Footer Placeholder 4">
            <a:extLst>
              <a:ext uri="{FF2B5EF4-FFF2-40B4-BE49-F238E27FC236}">
                <a16:creationId xmlns:a16="http://schemas.microsoft.com/office/drawing/2014/main" id="{88759128-6F11-443C-9101-2CAE18A5E064}"/>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6" name="Slide Number Placeholder 5">
            <a:extLst>
              <a:ext uri="{FF2B5EF4-FFF2-40B4-BE49-F238E27FC236}">
                <a16:creationId xmlns:a16="http://schemas.microsoft.com/office/drawing/2014/main" id="{236B5550-48CF-42B8-82FC-A01749526DEA}"/>
              </a:ext>
            </a:extLst>
          </p:cNvPr>
          <p:cNvSpPr>
            <a:spLocks noGrp="1" noChangeArrowheads="1"/>
          </p:cNvSpPr>
          <p:nvPr>
            <p:ph type="sldNum" sz="quarter" idx="12"/>
          </p:nvPr>
        </p:nvSpPr>
        <p:spPr/>
        <p:txBody>
          <a:bodyPr/>
          <a:lstStyle>
            <a:lvl1pPr>
              <a:defRPr/>
            </a:lvl1pPr>
          </a:lstStyle>
          <a:p>
            <a:pPr>
              <a:defRPr/>
            </a:pPr>
            <a:fld id="{C8B6F81E-9040-498A-9F3C-1E40A84B6E10}" type="slidenum">
              <a:rPr lang="en-US" altLang="en-US"/>
              <a:pPr>
                <a:defRPr/>
              </a:pPr>
              <a:t>‹#›</a:t>
            </a:fld>
            <a:endParaRPr lang="en-US" altLang="en-US" dirty="0"/>
          </a:p>
        </p:txBody>
      </p:sp>
    </p:spTree>
    <p:extLst>
      <p:ext uri="{BB962C8B-B14F-4D97-AF65-F5344CB8AC3E}">
        <p14:creationId xmlns:p14="http://schemas.microsoft.com/office/powerpoint/2010/main" val="2288584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E1A7034-CC59-487E-99B7-DB343F9A6009}"/>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5" name="Footer Placeholder 4">
            <a:extLst>
              <a:ext uri="{FF2B5EF4-FFF2-40B4-BE49-F238E27FC236}">
                <a16:creationId xmlns:a16="http://schemas.microsoft.com/office/drawing/2014/main" id="{5C2F54C8-38C3-44A4-BE44-7C12C6697DAD}"/>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6" name="Slide Number Placeholder 5">
            <a:extLst>
              <a:ext uri="{FF2B5EF4-FFF2-40B4-BE49-F238E27FC236}">
                <a16:creationId xmlns:a16="http://schemas.microsoft.com/office/drawing/2014/main" id="{12F80B15-0152-4BF8-8E4C-2DC1DC52316F}"/>
              </a:ext>
            </a:extLst>
          </p:cNvPr>
          <p:cNvSpPr>
            <a:spLocks noGrp="1" noChangeArrowheads="1"/>
          </p:cNvSpPr>
          <p:nvPr>
            <p:ph type="sldNum" sz="quarter" idx="12"/>
          </p:nvPr>
        </p:nvSpPr>
        <p:spPr/>
        <p:txBody>
          <a:bodyPr/>
          <a:lstStyle>
            <a:lvl1pPr>
              <a:defRPr/>
            </a:lvl1pPr>
          </a:lstStyle>
          <a:p>
            <a:pPr>
              <a:defRPr/>
            </a:pPr>
            <a:fld id="{4AC4A4F7-085F-4AB4-B68D-C8BF98581582}" type="slidenum">
              <a:rPr lang="en-US" altLang="en-US"/>
              <a:pPr>
                <a:defRPr/>
              </a:pPr>
              <a:t>‹#›</a:t>
            </a:fld>
            <a:endParaRPr lang="en-US" altLang="en-US" dirty="0"/>
          </a:p>
        </p:txBody>
      </p:sp>
    </p:spTree>
    <p:extLst>
      <p:ext uri="{BB962C8B-B14F-4D97-AF65-F5344CB8AC3E}">
        <p14:creationId xmlns:p14="http://schemas.microsoft.com/office/powerpoint/2010/main" val="406043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EC455D-8B37-462E-B6C5-573021559A9D}"/>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6" name="Footer Placeholder 5">
            <a:extLst>
              <a:ext uri="{FF2B5EF4-FFF2-40B4-BE49-F238E27FC236}">
                <a16:creationId xmlns:a16="http://schemas.microsoft.com/office/drawing/2014/main" id="{B6C527E0-7E76-442F-A8F5-2743493F256B}"/>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7" name="Slide Number Placeholder 6">
            <a:extLst>
              <a:ext uri="{FF2B5EF4-FFF2-40B4-BE49-F238E27FC236}">
                <a16:creationId xmlns:a16="http://schemas.microsoft.com/office/drawing/2014/main" id="{C853DFCA-C3A7-4AA5-9A9B-0F340E84AEAC}"/>
              </a:ext>
            </a:extLst>
          </p:cNvPr>
          <p:cNvSpPr>
            <a:spLocks noGrp="1" noChangeArrowheads="1"/>
          </p:cNvSpPr>
          <p:nvPr>
            <p:ph type="sldNum" sz="quarter" idx="12"/>
          </p:nvPr>
        </p:nvSpPr>
        <p:spPr/>
        <p:txBody>
          <a:bodyPr/>
          <a:lstStyle>
            <a:lvl1pPr>
              <a:defRPr/>
            </a:lvl1pPr>
          </a:lstStyle>
          <a:p>
            <a:pPr>
              <a:defRPr/>
            </a:pPr>
            <a:fld id="{072A578E-6648-455B-BAC5-77AC0C9F563F}" type="slidenum">
              <a:rPr lang="en-US" altLang="en-US"/>
              <a:pPr>
                <a:defRPr/>
              </a:pPr>
              <a:t>‹#›</a:t>
            </a:fld>
            <a:endParaRPr lang="en-US" altLang="en-US" dirty="0"/>
          </a:p>
        </p:txBody>
      </p:sp>
    </p:spTree>
    <p:extLst>
      <p:ext uri="{BB962C8B-B14F-4D97-AF65-F5344CB8AC3E}">
        <p14:creationId xmlns:p14="http://schemas.microsoft.com/office/powerpoint/2010/main" val="3490392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CE25FCA-3B40-45B2-AAF2-1E32C6EEF97F}"/>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8" name="Footer Placeholder 7">
            <a:extLst>
              <a:ext uri="{FF2B5EF4-FFF2-40B4-BE49-F238E27FC236}">
                <a16:creationId xmlns:a16="http://schemas.microsoft.com/office/drawing/2014/main" id="{4C492F2A-5164-4F1C-A959-85E069DFAD3E}"/>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9" name="Slide Number Placeholder 8">
            <a:extLst>
              <a:ext uri="{FF2B5EF4-FFF2-40B4-BE49-F238E27FC236}">
                <a16:creationId xmlns:a16="http://schemas.microsoft.com/office/drawing/2014/main" id="{92B4E8B5-2E70-46BB-A84B-812C1E445187}"/>
              </a:ext>
            </a:extLst>
          </p:cNvPr>
          <p:cNvSpPr>
            <a:spLocks noGrp="1" noChangeArrowheads="1"/>
          </p:cNvSpPr>
          <p:nvPr>
            <p:ph type="sldNum" sz="quarter" idx="12"/>
          </p:nvPr>
        </p:nvSpPr>
        <p:spPr/>
        <p:txBody>
          <a:bodyPr/>
          <a:lstStyle>
            <a:lvl1pPr>
              <a:defRPr/>
            </a:lvl1pPr>
          </a:lstStyle>
          <a:p>
            <a:pPr>
              <a:defRPr/>
            </a:pPr>
            <a:fld id="{0ED0AD64-03E5-425F-9E7D-A4FD9CEA32A8}" type="slidenum">
              <a:rPr lang="en-US" altLang="en-US"/>
              <a:pPr>
                <a:defRPr/>
              </a:pPr>
              <a:t>‹#›</a:t>
            </a:fld>
            <a:endParaRPr lang="en-US" altLang="en-US" dirty="0"/>
          </a:p>
        </p:txBody>
      </p:sp>
    </p:spTree>
    <p:extLst>
      <p:ext uri="{BB962C8B-B14F-4D97-AF65-F5344CB8AC3E}">
        <p14:creationId xmlns:p14="http://schemas.microsoft.com/office/powerpoint/2010/main" val="3641298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C2BF1DD-A6F9-4203-B580-429288F954BF}"/>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4" name="Footer Placeholder 3">
            <a:extLst>
              <a:ext uri="{FF2B5EF4-FFF2-40B4-BE49-F238E27FC236}">
                <a16:creationId xmlns:a16="http://schemas.microsoft.com/office/drawing/2014/main" id="{6E50C8A1-1B39-48B2-81DC-0F6ED50CE085}"/>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5" name="Slide Number Placeholder 4">
            <a:extLst>
              <a:ext uri="{FF2B5EF4-FFF2-40B4-BE49-F238E27FC236}">
                <a16:creationId xmlns:a16="http://schemas.microsoft.com/office/drawing/2014/main" id="{D8738B63-5075-4814-ADAF-CAB6A0844AB3}"/>
              </a:ext>
            </a:extLst>
          </p:cNvPr>
          <p:cNvSpPr>
            <a:spLocks noGrp="1" noChangeArrowheads="1"/>
          </p:cNvSpPr>
          <p:nvPr>
            <p:ph type="sldNum" sz="quarter" idx="12"/>
          </p:nvPr>
        </p:nvSpPr>
        <p:spPr/>
        <p:txBody>
          <a:bodyPr/>
          <a:lstStyle>
            <a:lvl1pPr>
              <a:defRPr/>
            </a:lvl1pPr>
          </a:lstStyle>
          <a:p>
            <a:pPr>
              <a:defRPr/>
            </a:pPr>
            <a:fld id="{45430381-0F8C-4A0B-BD1E-B62790CBCAA0}" type="slidenum">
              <a:rPr lang="en-US" altLang="en-US"/>
              <a:pPr>
                <a:defRPr/>
              </a:pPr>
              <a:t>‹#›</a:t>
            </a:fld>
            <a:endParaRPr lang="en-US" altLang="en-US" dirty="0"/>
          </a:p>
        </p:txBody>
      </p:sp>
    </p:spTree>
    <p:extLst>
      <p:ext uri="{BB962C8B-B14F-4D97-AF65-F5344CB8AC3E}">
        <p14:creationId xmlns:p14="http://schemas.microsoft.com/office/powerpoint/2010/main" val="1815253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060606-BBC1-4737-8DE1-1634B0B848F4}"/>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3" name="Footer Placeholder 2">
            <a:extLst>
              <a:ext uri="{FF2B5EF4-FFF2-40B4-BE49-F238E27FC236}">
                <a16:creationId xmlns:a16="http://schemas.microsoft.com/office/drawing/2014/main" id="{FC4C34C9-7975-4A23-8A16-6C718CCC287B}"/>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4" name="Slide Number Placeholder 3">
            <a:extLst>
              <a:ext uri="{FF2B5EF4-FFF2-40B4-BE49-F238E27FC236}">
                <a16:creationId xmlns:a16="http://schemas.microsoft.com/office/drawing/2014/main" id="{2BA29950-52F1-406F-866F-5AEB0FFFD758}"/>
              </a:ext>
            </a:extLst>
          </p:cNvPr>
          <p:cNvSpPr>
            <a:spLocks noGrp="1" noChangeArrowheads="1"/>
          </p:cNvSpPr>
          <p:nvPr>
            <p:ph type="sldNum" sz="quarter" idx="12"/>
          </p:nvPr>
        </p:nvSpPr>
        <p:spPr/>
        <p:txBody>
          <a:bodyPr/>
          <a:lstStyle>
            <a:lvl1pPr>
              <a:defRPr/>
            </a:lvl1pPr>
          </a:lstStyle>
          <a:p>
            <a:pPr>
              <a:defRPr/>
            </a:pPr>
            <a:fld id="{D3356B74-6D42-4C54-99A3-A1E2A61DA942}" type="slidenum">
              <a:rPr lang="en-US" altLang="en-US"/>
              <a:pPr>
                <a:defRPr/>
              </a:pPr>
              <a:t>‹#›</a:t>
            </a:fld>
            <a:endParaRPr lang="en-US" altLang="en-US" dirty="0"/>
          </a:p>
        </p:txBody>
      </p:sp>
    </p:spTree>
    <p:extLst>
      <p:ext uri="{BB962C8B-B14F-4D97-AF65-F5344CB8AC3E}">
        <p14:creationId xmlns:p14="http://schemas.microsoft.com/office/powerpoint/2010/main" val="2937054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A6AEFBBC-41B6-458A-A8D8-8A88117BF291}"/>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6" name="Footer Placeholder 5">
            <a:extLst>
              <a:ext uri="{FF2B5EF4-FFF2-40B4-BE49-F238E27FC236}">
                <a16:creationId xmlns:a16="http://schemas.microsoft.com/office/drawing/2014/main" id="{372B5564-DC61-4CCF-A7A3-68328FE1D968}"/>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7" name="Slide Number Placeholder 6">
            <a:extLst>
              <a:ext uri="{FF2B5EF4-FFF2-40B4-BE49-F238E27FC236}">
                <a16:creationId xmlns:a16="http://schemas.microsoft.com/office/drawing/2014/main" id="{015108F5-C4F1-48E3-81E3-5DE91FDFCFCD}"/>
              </a:ext>
            </a:extLst>
          </p:cNvPr>
          <p:cNvSpPr>
            <a:spLocks noGrp="1" noChangeArrowheads="1"/>
          </p:cNvSpPr>
          <p:nvPr>
            <p:ph type="sldNum" sz="quarter" idx="12"/>
          </p:nvPr>
        </p:nvSpPr>
        <p:spPr/>
        <p:txBody>
          <a:bodyPr/>
          <a:lstStyle>
            <a:lvl1pPr>
              <a:defRPr/>
            </a:lvl1pPr>
          </a:lstStyle>
          <a:p>
            <a:pPr>
              <a:defRPr/>
            </a:pPr>
            <a:fld id="{1D729F95-7992-4523-A4B9-4B1AE3A39A1E}" type="slidenum">
              <a:rPr lang="en-US" altLang="en-US"/>
              <a:pPr>
                <a:defRPr/>
              </a:pPr>
              <a:t>‹#›</a:t>
            </a:fld>
            <a:endParaRPr lang="en-US" altLang="en-US" dirty="0"/>
          </a:p>
        </p:txBody>
      </p:sp>
    </p:spTree>
    <p:extLst>
      <p:ext uri="{BB962C8B-B14F-4D97-AF65-F5344CB8AC3E}">
        <p14:creationId xmlns:p14="http://schemas.microsoft.com/office/powerpoint/2010/main" val="4112449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86C9BE65-CF4E-4CBB-A703-04CADBCA87C1}"/>
              </a:ext>
            </a:extLst>
          </p:cNvPr>
          <p:cNvSpPr>
            <a:spLocks noGrp="1" noChangeArrowheads="1"/>
          </p:cNvSpPr>
          <p:nvPr>
            <p:ph type="dt" sz="half" idx="10"/>
          </p:nvPr>
        </p:nvSpPr>
        <p:spPr/>
        <p:txBody>
          <a:bodyPr/>
          <a:lstStyle>
            <a:lvl1pPr>
              <a:defRPr/>
            </a:lvl1pPr>
          </a:lstStyle>
          <a:p>
            <a:pPr>
              <a:defRPr/>
            </a:pPr>
            <a:endParaRPr lang="en-US" altLang="en-US" dirty="0"/>
          </a:p>
        </p:txBody>
      </p:sp>
      <p:sp>
        <p:nvSpPr>
          <p:cNvPr id="6" name="Footer Placeholder 5">
            <a:extLst>
              <a:ext uri="{FF2B5EF4-FFF2-40B4-BE49-F238E27FC236}">
                <a16:creationId xmlns:a16="http://schemas.microsoft.com/office/drawing/2014/main" id="{BD399D46-8A12-488D-833A-05329DB70B31}"/>
              </a:ext>
            </a:extLst>
          </p:cNvPr>
          <p:cNvSpPr>
            <a:spLocks noGrp="1" noChangeArrowheads="1"/>
          </p:cNvSpPr>
          <p:nvPr>
            <p:ph type="ftr" sz="quarter" idx="11"/>
          </p:nvPr>
        </p:nvSpPr>
        <p:spPr/>
        <p:txBody>
          <a:bodyPr/>
          <a:lstStyle>
            <a:lvl1pPr>
              <a:defRPr/>
            </a:lvl1pPr>
          </a:lstStyle>
          <a:p>
            <a:pPr>
              <a:defRPr/>
            </a:pPr>
            <a:endParaRPr lang="en-US" altLang="en-US" dirty="0"/>
          </a:p>
        </p:txBody>
      </p:sp>
      <p:sp>
        <p:nvSpPr>
          <p:cNvPr id="7" name="Slide Number Placeholder 6">
            <a:extLst>
              <a:ext uri="{FF2B5EF4-FFF2-40B4-BE49-F238E27FC236}">
                <a16:creationId xmlns:a16="http://schemas.microsoft.com/office/drawing/2014/main" id="{70D3025C-103B-4DE5-8315-D0D5B9FAABE0}"/>
              </a:ext>
            </a:extLst>
          </p:cNvPr>
          <p:cNvSpPr>
            <a:spLocks noGrp="1" noChangeArrowheads="1"/>
          </p:cNvSpPr>
          <p:nvPr>
            <p:ph type="sldNum" sz="quarter" idx="12"/>
          </p:nvPr>
        </p:nvSpPr>
        <p:spPr/>
        <p:txBody>
          <a:bodyPr/>
          <a:lstStyle>
            <a:lvl1pPr>
              <a:defRPr/>
            </a:lvl1pPr>
          </a:lstStyle>
          <a:p>
            <a:pPr>
              <a:defRPr/>
            </a:pPr>
            <a:fld id="{63817354-8691-41F1-8283-838815A66B09}" type="slidenum">
              <a:rPr lang="en-US" altLang="en-US"/>
              <a:pPr>
                <a:defRPr/>
              </a:pPr>
              <a:t>‹#›</a:t>
            </a:fld>
            <a:endParaRPr lang="en-US" altLang="en-US" dirty="0"/>
          </a:p>
        </p:txBody>
      </p:sp>
    </p:spTree>
    <p:extLst>
      <p:ext uri="{BB962C8B-B14F-4D97-AF65-F5344CB8AC3E}">
        <p14:creationId xmlns:p14="http://schemas.microsoft.com/office/powerpoint/2010/main" val="1280419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4A43EF4-F069-44FD-9037-6C88F5C9F922}"/>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C725B3B1-7AA1-4E46-8801-600069261404}"/>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052" name="Date Placeholder 3">
            <a:extLst>
              <a:ext uri="{FF2B5EF4-FFF2-40B4-BE49-F238E27FC236}">
                <a16:creationId xmlns:a16="http://schemas.microsoft.com/office/drawing/2014/main" id="{E8BF0DE3-EBE8-450F-8783-974477B4D1B7}"/>
              </a:ext>
            </a:extLst>
          </p:cNvPr>
          <p:cNvSpPr>
            <a:spLocks noGrp="1" noChangeArrowheads="1"/>
          </p:cNvSpPr>
          <p:nvPr>
            <p:ph type="dt" sz="half" idx="2"/>
          </p:nvPr>
        </p:nvSpPr>
        <p:spPr bwMode="auto">
          <a:xfrm>
            <a:off x="609600" y="6356351"/>
            <a:ext cx="2844800" cy="365125"/>
          </a:xfrm>
          <a:prstGeom prst="rect">
            <a:avLst/>
          </a:prstGeom>
          <a:noFill/>
          <a:ln>
            <a:noFill/>
          </a:ln>
        </p:spPr>
        <p:txBody>
          <a:bodyPr vert="horz" wrap="square" lIns="91440" tIns="45720" rIns="91440" bIns="45720" numCol="1" anchor="ctr" anchorCtr="0" compatLnSpc="1">
            <a:prstTxWarp prst="textNoShape">
              <a:avLst/>
            </a:prstTxWarp>
          </a:bodyPr>
          <a:lstStyle>
            <a:lvl1pPr eaLnBrk="1">
              <a:defRPr sz="1200">
                <a:solidFill>
                  <a:srgbClr val="898989"/>
                </a:solidFill>
              </a:defRPr>
            </a:lvl1pPr>
          </a:lstStyle>
          <a:p>
            <a:pPr>
              <a:defRPr/>
            </a:pPr>
            <a:endParaRPr lang="en-US" altLang="en-US" dirty="0"/>
          </a:p>
        </p:txBody>
      </p:sp>
      <p:sp>
        <p:nvSpPr>
          <p:cNvPr id="2053" name="Footer Placeholder 4">
            <a:extLst>
              <a:ext uri="{FF2B5EF4-FFF2-40B4-BE49-F238E27FC236}">
                <a16:creationId xmlns:a16="http://schemas.microsoft.com/office/drawing/2014/main" id="{98CC8622-4DCB-4003-9B30-693726D1AA5A}"/>
              </a:ext>
            </a:extLst>
          </p:cNvPr>
          <p:cNvSpPr>
            <a:spLocks noGrp="1" noChangeArrowheads="1"/>
          </p:cNvSpPr>
          <p:nvPr>
            <p:ph type="ftr" sz="quarter" idx="3"/>
          </p:nvPr>
        </p:nvSpPr>
        <p:spPr bwMode="auto">
          <a:xfrm>
            <a:off x="4165600" y="6356351"/>
            <a:ext cx="38608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ctr" eaLnBrk="1">
              <a:defRPr sz="1200">
                <a:solidFill>
                  <a:srgbClr val="898989"/>
                </a:solidFill>
              </a:defRPr>
            </a:lvl1pPr>
          </a:lstStyle>
          <a:p>
            <a:pPr>
              <a:defRPr/>
            </a:pPr>
            <a:endParaRPr lang="en-GB" altLang="en-US" dirty="0"/>
          </a:p>
        </p:txBody>
      </p:sp>
      <p:sp>
        <p:nvSpPr>
          <p:cNvPr id="2054" name="Slide Number Placeholder 5">
            <a:extLst>
              <a:ext uri="{FF2B5EF4-FFF2-40B4-BE49-F238E27FC236}">
                <a16:creationId xmlns:a16="http://schemas.microsoft.com/office/drawing/2014/main" id="{0252060E-D0F8-4B4A-940E-3A3A4C94D3DE}"/>
              </a:ext>
            </a:extLst>
          </p:cNvPr>
          <p:cNvSpPr>
            <a:spLocks noGrp="1" noChangeArrowheads="1"/>
          </p:cNvSpPr>
          <p:nvPr>
            <p:ph type="sldNum" sz="quarter" idx="4"/>
          </p:nvPr>
        </p:nvSpPr>
        <p:spPr bwMode="auto">
          <a:xfrm>
            <a:off x="8737600" y="6356351"/>
            <a:ext cx="28448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a:defRPr sz="1200">
                <a:solidFill>
                  <a:srgbClr val="898989"/>
                </a:solidFill>
              </a:defRPr>
            </a:lvl1pPr>
          </a:lstStyle>
          <a:p>
            <a:pPr>
              <a:defRPr/>
            </a:pPr>
            <a:fld id="{506F830A-0476-4D6F-A4E8-FAE42A24AB0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096"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335">
            <a:extLst>
              <a:ext uri="{FF2B5EF4-FFF2-40B4-BE49-F238E27FC236}">
                <a16:creationId xmlns:a16="http://schemas.microsoft.com/office/drawing/2014/main" id="{5D0A9233-2E30-0146-A29E-D789F857F870}"/>
              </a:ext>
            </a:extLst>
          </p:cNvPr>
          <p:cNvSpPr>
            <a:spLocks noGrp="1"/>
          </p:cNvSpPr>
          <p:nvPr>
            <p:ph type="body" idx="1"/>
            <p:custDataLst>
              <p:tags r:id="rId3"/>
            </p:custDataLst>
          </p:nvPr>
        </p:nvSpPr>
        <p:spPr bwMode="auto">
          <a:xfrm>
            <a:off x="360000" y="1080000"/>
            <a:ext cx="7920530" cy="4392607"/>
          </a:xfrm>
          <a:prstGeom prst="rect">
            <a:avLst/>
          </a:prstGeom>
          <a:noFill/>
          <a:ln/>
          <a:extLst>
            <a:ext uri="{909E8E84-426E-40DD-AFC4-6F175D3DCCD1}">
              <a14:hiddenFill xmlns:a14="http://schemas.microsoft.com/office/drawing/2010/main">
                <a:solidFill>
                  <a:srgbClr val="FFFFFF">
                    <a:alpha val="0"/>
                  </a:srgbClr>
                </a:solidFill>
              </a14:hiddenFill>
            </a:ext>
          </a:extLst>
        </p:spPr>
        <p:txBody>
          <a:bodyPr vert="horz" wrap="square" lIns="108000" tIns="45720" rIns="91440" bIns="45720" rtlCol="0" anchor="t" anchorCtr="0">
            <a:normAutofit/>
          </a:bodyPr>
          <a:lstStyle/>
          <a:p>
            <a:r>
              <a:rPr lang="en-GB" dirty="0"/>
              <a:t>This placeholder text is intended to show correct position and size of text. To ensure you have the correct size, colour and location of the text, it is recommended that you simply select and over-type this placeholder text.</a:t>
            </a:r>
          </a:p>
          <a:p>
            <a:pPr marL="342900" indent="-342900">
              <a:buFont typeface="Arial" panose="020B0604020202020204" pitchFamily="34" charset="0"/>
              <a:buChar char="•"/>
            </a:pPr>
            <a:r>
              <a:rPr lang="en-US" dirty="0"/>
              <a:t>First level bullet point</a:t>
            </a:r>
          </a:p>
        </p:txBody>
      </p:sp>
      <p:sp>
        <p:nvSpPr>
          <p:cNvPr id="9" name="Title Placeholder 2">
            <a:extLst>
              <a:ext uri="{FF2B5EF4-FFF2-40B4-BE49-F238E27FC236}">
                <a16:creationId xmlns:a16="http://schemas.microsoft.com/office/drawing/2014/main" id="{70B3CB14-F428-6F43-84E0-B136BAA220F6}"/>
              </a:ext>
            </a:extLst>
          </p:cNvPr>
          <p:cNvSpPr>
            <a:spLocks noGrp="1"/>
          </p:cNvSpPr>
          <p:nvPr>
            <p:ph type="title"/>
          </p:nvPr>
        </p:nvSpPr>
        <p:spPr>
          <a:xfrm>
            <a:off x="360000" y="360000"/>
            <a:ext cx="11510008" cy="492443"/>
          </a:xfrm>
          <a:prstGeom prst="rect">
            <a:avLst/>
          </a:prstGeom>
        </p:spPr>
        <p:txBody>
          <a:bodyPr vert="horz" lIns="0" tIns="0" rIns="0" bIns="0" rtlCol="0" anchor="t" anchorCtr="0">
            <a:normAutofit/>
          </a:bodyPr>
          <a:lstStyle/>
          <a:p>
            <a:r>
              <a:rPr lang="en-US" dirty="0"/>
              <a:t>TITLE</a:t>
            </a:r>
            <a:endParaRPr lang="en-GB" dirty="0"/>
          </a:p>
        </p:txBody>
      </p:sp>
      <p:pic>
        <p:nvPicPr>
          <p:cNvPr id="10" name="Picture 9">
            <a:extLst>
              <a:ext uri="{FF2B5EF4-FFF2-40B4-BE49-F238E27FC236}">
                <a16:creationId xmlns:a16="http://schemas.microsoft.com/office/drawing/2014/main" id="{2E21C6BB-014E-D34A-9230-50CEA5F5ABA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83905" y="5869443"/>
            <a:ext cx="2763052" cy="933463"/>
          </a:xfrm>
          <a:prstGeom prst="rect">
            <a:avLst/>
          </a:prstGeom>
        </p:spPr>
      </p:pic>
      <p:pic>
        <p:nvPicPr>
          <p:cNvPr id="6" name="Picture 5">
            <a:extLst>
              <a:ext uri="{FF2B5EF4-FFF2-40B4-BE49-F238E27FC236}">
                <a16:creationId xmlns:a16="http://schemas.microsoft.com/office/drawing/2014/main" id="{3AA501CE-3CA7-C24B-A816-9E7EB482747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86" y="5671593"/>
            <a:ext cx="12192000" cy="266700"/>
          </a:xfrm>
          <a:prstGeom prst="rect">
            <a:avLst/>
          </a:prstGeom>
        </p:spPr>
      </p:pic>
      <p:sp>
        <p:nvSpPr>
          <p:cNvPr id="2" name="Slide Number Placeholder 1">
            <a:extLst>
              <a:ext uri="{FF2B5EF4-FFF2-40B4-BE49-F238E27FC236}">
                <a16:creationId xmlns:a16="http://schemas.microsoft.com/office/drawing/2014/main" id="{EEF8AF96-4C60-5E4A-ADFE-6697CA03144B}"/>
              </a:ext>
            </a:extLst>
          </p:cNvPr>
          <p:cNvSpPr>
            <a:spLocks noGrp="1"/>
          </p:cNvSpPr>
          <p:nvPr>
            <p:ph type="sldNum" sz="quarter" idx="4"/>
          </p:nvPr>
        </p:nvSpPr>
        <p:spPr>
          <a:xfrm>
            <a:off x="9201147" y="580144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A3D32B-9EE4-634E-8394-5B7C42BAEC12}" type="slidenum">
              <a:rPr lang="en-US" smtClean="0"/>
              <a:t>‹#›</a:t>
            </a:fld>
            <a:endParaRPr lang="en-US" dirty="0"/>
          </a:p>
        </p:txBody>
      </p:sp>
      <p:pic>
        <p:nvPicPr>
          <p:cNvPr id="12" name="Grafik 60">
            <a:extLst>
              <a:ext uri="{FF2B5EF4-FFF2-40B4-BE49-F238E27FC236}">
                <a16:creationId xmlns:a16="http://schemas.microsoft.com/office/drawing/2014/main" id="{A24AF425-137C-6042-AA3B-238606297262}"/>
              </a:ext>
            </a:extLst>
          </p:cNvPr>
          <p:cNvPicPr/>
          <p:nvPr userDrawn="1"/>
        </p:nvPicPr>
        <p:blipFill>
          <a:blip r:embed="rId6" cstate="print">
            <a:extLst>
              <a:ext uri="{28A0092B-C50C-407E-A947-70E740481C1C}">
                <a14:useLocalDpi xmlns:a14="http://schemas.microsoft.com/office/drawing/2010/main" val="0"/>
              </a:ext>
            </a:extLst>
          </a:blip>
          <a:srcRect/>
          <a:stretch/>
        </p:blipFill>
        <p:spPr bwMode="auto">
          <a:xfrm>
            <a:off x="7505604" y="6102635"/>
            <a:ext cx="4438743" cy="467078"/>
          </a:xfrm>
          <a:prstGeom prst="rect">
            <a:avLst/>
          </a:prstGeom>
          <a:noFill/>
          <a:ln>
            <a:noFill/>
          </a:ln>
        </p:spPr>
      </p:pic>
    </p:spTree>
    <p:extLst>
      <p:ext uri="{BB962C8B-B14F-4D97-AF65-F5344CB8AC3E}">
        <p14:creationId xmlns:p14="http://schemas.microsoft.com/office/powerpoint/2010/main" val="1172873872"/>
      </p:ext>
    </p:extLst>
  </p:cSld>
  <p:clrMap bg1="lt1" tx1="dk1" bg2="lt2" tx2="dk2" accent1="accent1" accent2="accent2" accent3="accent3" accent4="accent4" accent5="accent5" accent6="accent6" hlink="hlink" folHlink="folHlink"/>
  <p:sldLayoutIdLst>
    <p:sldLayoutId id="2147483798" r:id="rId1"/>
  </p:sldLayoutIdLst>
  <p:hf hdr="0" ftr="0" dt="0"/>
  <p:txStyles>
    <p:titleStyle>
      <a:lvl1pPr marL="0" indent="0" algn="l" defTabSz="914400" rtl="0" eaLnBrk="1" latinLnBrk="0" hangingPunct="1">
        <a:lnSpc>
          <a:spcPct val="100000"/>
        </a:lnSpc>
        <a:spcBef>
          <a:spcPct val="20000"/>
        </a:spcBef>
        <a:spcAft>
          <a:spcPts val="0"/>
        </a:spcAft>
        <a:buNone/>
        <a:defRPr kumimoji="0" sz="3200" b="0" i="0" u="none" kern="1200" cap="all" baseline="0">
          <a:solidFill>
            <a:srgbClr val="6BB745"/>
          </a:solidFill>
          <a:latin typeface="Calibri Light" panose="020F0302020204030204" pitchFamily="34" charset="0"/>
          <a:ea typeface="+mj-ea"/>
          <a:cs typeface="Calibri Light" panose="020F0302020204030204" pitchFamily="34" charset="0"/>
        </a:defRPr>
      </a:lvl1pPr>
    </p:titleStyle>
    <p:bodyStyle>
      <a:lvl1pPr marL="0" indent="0" algn="l" defTabSz="914400" rtl="0" eaLnBrk="1" latinLnBrk="0" hangingPunct="1">
        <a:lnSpc>
          <a:spcPct val="95000"/>
        </a:lnSpc>
        <a:spcBef>
          <a:spcPts val="500"/>
        </a:spcBef>
        <a:spcAft>
          <a:spcPts val="500"/>
        </a:spcAft>
        <a:buClr>
          <a:srgbClr val="6BB745"/>
        </a:buClr>
        <a:buSzPct val="100000"/>
        <a:buFont typeface="Arial" panose="020B0604020202020204" pitchFamily="34" charset="0"/>
        <a:buNone/>
        <a:defRPr kumimoji="0" sz="2000" b="0" i="0" u="none" kern="1200" baseline="0">
          <a:solidFill>
            <a:srgbClr val="333333"/>
          </a:solidFill>
          <a:latin typeface="Calibri" panose="020F0502020204030204" pitchFamily="34" charset="0"/>
          <a:ea typeface="+mn-ea"/>
          <a:cs typeface="+mn-cs"/>
        </a:defRPr>
      </a:lvl1pPr>
      <a:lvl2pPr marL="648000" indent="-180000" algn="l" defTabSz="914400" rtl="0" eaLnBrk="1" latinLnBrk="0" hangingPunct="1">
        <a:lnSpc>
          <a:spcPct val="95000"/>
        </a:lnSpc>
        <a:spcBef>
          <a:spcPts val="500"/>
        </a:spcBef>
        <a:spcAft>
          <a:spcPts val="500"/>
        </a:spcAft>
        <a:buClr>
          <a:srgbClr val="6BB745"/>
        </a:buClr>
        <a:buSzPct val="100000"/>
        <a:buFont typeface="Arial" pitchFamily="34" charset="0"/>
        <a:buChar char="•"/>
        <a:defRPr kumimoji="0" sz="2000" b="0" i="0" u="none" kern="1200" baseline="0">
          <a:solidFill>
            <a:srgbClr val="333333"/>
          </a:solidFill>
          <a:latin typeface="Calibri" panose="020F0502020204030204" pitchFamily="34" charset="0"/>
          <a:ea typeface="+mn-ea"/>
          <a:cs typeface="+mn-cs"/>
        </a:defRPr>
      </a:lvl2pPr>
      <a:lvl3pPr marL="1143000" indent="-180000" algn="l" defTabSz="914400" rtl="0" eaLnBrk="1" latinLnBrk="0" hangingPunct="1">
        <a:lnSpc>
          <a:spcPct val="95000"/>
        </a:lnSpc>
        <a:spcBef>
          <a:spcPts val="500"/>
        </a:spcBef>
        <a:spcAft>
          <a:spcPts val="500"/>
        </a:spcAft>
        <a:buClr>
          <a:srgbClr val="6BB745"/>
        </a:buClr>
        <a:buSzPct val="100000"/>
        <a:buFont typeface="Arial" pitchFamily="34" charset="0"/>
        <a:buChar char="•"/>
        <a:defRPr kumimoji="0" sz="2000" b="0" i="0" u="none" kern="1200" baseline="0">
          <a:solidFill>
            <a:srgbClr val="333333"/>
          </a:solidFill>
          <a:latin typeface="Calibri" panose="020F0502020204030204" pitchFamily="34" charset="0"/>
          <a:ea typeface="+mn-ea"/>
          <a:cs typeface="+mn-cs"/>
        </a:defRPr>
      </a:lvl3pPr>
      <a:lvl4pPr marL="1600200" indent="-180000" algn="l" defTabSz="914400" rtl="0" eaLnBrk="1" latinLnBrk="0" hangingPunct="1">
        <a:lnSpc>
          <a:spcPct val="95000"/>
        </a:lnSpc>
        <a:spcBef>
          <a:spcPts val="500"/>
        </a:spcBef>
        <a:spcAft>
          <a:spcPts val="500"/>
        </a:spcAft>
        <a:buClr>
          <a:srgbClr val="6BB745"/>
        </a:buClr>
        <a:buSzPct val="100000"/>
        <a:buFont typeface="Arial" pitchFamily="34" charset="0"/>
        <a:buChar char="•"/>
        <a:defRPr kumimoji="0" sz="2000" b="0" i="0" u="none" kern="1200" baseline="0">
          <a:solidFill>
            <a:srgbClr val="333333"/>
          </a:solidFill>
          <a:latin typeface="Calibri" panose="020F0502020204030204" pitchFamily="34" charset="0"/>
          <a:ea typeface="+mn-ea"/>
          <a:cs typeface="+mn-cs"/>
        </a:defRPr>
      </a:lvl4pPr>
      <a:lvl5pPr marL="2057400" indent="-228600" algn="l" defTabSz="914400" rtl="0" eaLnBrk="1" latinLnBrk="0" hangingPunct="1">
        <a:lnSpc>
          <a:spcPct val="95000"/>
        </a:lnSpc>
        <a:spcBef>
          <a:spcPts val="500"/>
        </a:spcBef>
        <a:spcAft>
          <a:spcPts val="5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3" userDrawn="1">
          <p15:clr>
            <a:srgbClr val="F26B43"/>
          </p15:clr>
        </p15:guide>
        <p15:guide id="2" orient="horz" pos="346" userDrawn="1">
          <p15:clr>
            <a:srgbClr val="F26B43"/>
          </p15:clr>
        </p15:guide>
        <p15:guide id="3" pos="7287" userDrawn="1">
          <p15:clr>
            <a:srgbClr val="F26B43"/>
          </p15:clr>
        </p15:guide>
        <p15:guide id="4" orient="horz" pos="3974" userDrawn="1">
          <p15:clr>
            <a:srgbClr val="F26B43"/>
          </p15:clr>
        </p15:guide>
        <p15:guide id="5" orient="horz" pos="754" userDrawn="1">
          <p15:clr>
            <a:srgbClr val="F26B43"/>
          </p15:clr>
        </p15:guide>
        <p15:guide id="6" orient="horz" pos="618" userDrawn="1">
          <p15:clr>
            <a:srgbClr val="F26B43"/>
          </p15:clr>
        </p15:guide>
        <p15:guide id="7" pos="4294" userDrawn="1">
          <p15:clr>
            <a:srgbClr val="F26B43"/>
          </p15:clr>
        </p15:guide>
        <p15:guide id="8" pos="4747" userDrawn="1">
          <p15:clr>
            <a:srgbClr val="F26B43"/>
          </p15:clr>
        </p15:guide>
        <p15:guide id="9" pos="5382" userDrawn="1">
          <p15:clr>
            <a:srgbClr val="F26B43"/>
          </p15:clr>
        </p15:guide>
        <p15:guide id="10" orient="horz" pos="35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microsoft.com/office/2018/10/relationships/comments" Target="../comments/modernComment_43A_78001E2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g"/><Relationship Id="rId7" Type="http://schemas.openxmlformats.org/officeDocument/2006/relationships/image" Target="../media/image30.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29.jpg"/><Relationship Id="rId5" Type="http://schemas.openxmlformats.org/officeDocument/2006/relationships/image" Target="../media/image28.jpeg"/><Relationship Id="rId4" Type="http://schemas.openxmlformats.org/officeDocument/2006/relationships/image" Target="../media/image27.jpeg"/><Relationship Id="rId9" Type="http://schemas.openxmlformats.org/officeDocument/2006/relationships/image" Target="../media/image32.jpg"/></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t="-9000" b="-9000"/>
          </a:stretch>
        </a:blip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5BBC0D8-DAE8-4D1C-BDB0-FDB6AF69B5B8}"/>
              </a:ext>
            </a:extLst>
          </p:cNvPr>
          <p:cNvGrpSpPr/>
          <p:nvPr/>
        </p:nvGrpSpPr>
        <p:grpSpPr>
          <a:xfrm>
            <a:off x="9418391" y="5838996"/>
            <a:ext cx="2579914" cy="938712"/>
            <a:chOff x="5600446" y="5812952"/>
            <a:chExt cx="2579914" cy="938712"/>
          </a:xfrm>
        </p:grpSpPr>
        <p:pic>
          <p:nvPicPr>
            <p:cNvPr id="6" name="Picture 5" descr="Text&#10;&#10;Description automatically generated">
              <a:extLst>
                <a:ext uri="{FF2B5EF4-FFF2-40B4-BE49-F238E27FC236}">
                  <a16:creationId xmlns:a16="http://schemas.microsoft.com/office/drawing/2014/main" id="{B2994879-AE4F-4FE5-B58B-CE49B9F91A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150" y="5826132"/>
              <a:ext cx="2423239" cy="358180"/>
            </a:xfrm>
            <a:prstGeom prst="rect">
              <a:avLst/>
            </a:prstGeom>
            <a:solidFill>
              <a:schemeClr val="bg1"/>
            </a:solidFill>
            <a:ln w="41275">
              <a:solidFill>
                <a:schemeClr val="bg1"/>
              </a:solidFill>
            </a:ln>
          </p:spPr>
        </p:pic>
        <p:pic>
          <p:nvPicPr>
            <p:cNvPr id="7" name="Picture 6" descr="Logo, company name&#10;&#10;Description automatically generated">
              <a:extLst>
                <a:ext uri="{FF2B5EF4-FFF2-40B4-BE49-F238E27FC236}">
                  <a16:creationId xmlns:a16="http://schemas.microsoft.com/office/drawing/2014/main" id="{FA828E36-A9A0-48D1-B94C-931A4DFF64A3}"/>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t="3890" b="6459"/>
            <a:stretch/>
          </p:blipFill>
          <p:spPr>
            <a:xfrm>
              <a:off x="5684716" y="5812952"/>
              <a:ext cx="1308054" cy="367936"/>
            </a:xfrm>
            <a:prstGeom prst="rect">
              <a:avLst/>
            </a:prstGeom>
          </p:spPr>
        </p:pic>
        <p:sp>
          <p:nvSpPr>
            <p:cNvPr id="8" name="TextBox 7">
              <a:extLst>
                <a:ext uri="{FF2B5EF4-FFF2-40B4-BE49-F238E27FC236}">
                  <a16:creationId xmlns:a16="http://schemas.microsoft.com/office/drawing/2014/main" id="{E8F2C5F3-3A08-4AAF-AA79-8643987D74DA}"/>
                </a:ext>
              </a:extLst>
            </p:cNvPr>
            <p:cNvSpPr txBox="1"/>
            <p:nvPr/>
          </p:nvSpPr>
          <p:spPr>
            <a:xfrm>
              <a:off x="5600446" y="6228444"/>
              <a:ext cx="2579914" cy="523220"/>
            </a:xfrm>
            <a:prstGeom prst="rect">
              <a:avLst/>
            </a:prstGeom>
            <a:noFill/>
          </p:spPr>
          <p:txBody>
            <a:bodyPr wrap="square" rtlCol="0">
              <a:spAutoFit/>
            </a:bodyPr>
            <a:lstStyle/>
            <a:p>
              <a:r>
                <a:rPr lang="en-US" sz="700" b="0" i="1" u="none" strike="noStrike" baseline="0" dirty="0">
                  <a:solidFill>
                    <a:schemeClr val="bg1"/>
                  </a:solidFill>
                  <a:latin typeface="Arial" panose="020B0604020202020204" pitchFamily="34" charset="0"/>
                </a:rPr>
                <a:t>This activity was funded by the Accelerator Programme from the EIT RawMaterials, funded by the EIT, a body of the European Union supported under the Horizon 2020 research and innovation programme </a:t>
              </a:r>
              <a:endParaRPr lang="en-GB" sz="700" dirty="0">
                <a:solidFill>
                  <a:schemeClr val="bg1"/>
                </a:solidFill>
              </a:endParaRPr>
            </a:p>
          </p:txBody>
        </p:sp>
      </p:grpSp>
      <p:sp>
        <p:nvSpPr>
          <p:cNvPr id="9" name="TextBox 8">
            <a:extLst>
              <a:ext uri="{FF2B5EF4-FFF2-40B4-BE49-F238E27FC236}">
                <a16:creationId xmlns:a16="http://schemas.microsoft.com/office/drawing/2014/main" id="{9EDBB0B9-6E83-41D5-A264-490D2EBEA5AA}"/>
              </a:ext>
            </a:extLst>
          </p:cNvPr>
          <p:cNvSpPr txBox="1"/>
          <p:nvPr/>
        </p:nvSpPr>
        <p:spPr>
          <a:xfrm>
            <a:off x="5056293" y="6588561"/>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10" name="TextBox 9">
            <a:extLst>
              <a:ext uri="{FF2B5EF4-FFF2-40B4-BE49-F238E27FC236}">
                <a16:creationId xmlns:a16="http://schemas.microsoft.com/office/drawing/2014/main" id="{B8F0BB8C-D47F-449D-AD97-89126EF0CDBA}"/>
              </a:ext>
            </a:extLst>
          </p:cNvPr>
          <p:cNvSpPr txBox="1"/>
          <p:nvPr/>
        </p:nvSpPr>
        <p:spPr>
          <a:xfrm>
            <a:off x="0" y="155655"/>
            <a:ext cx="12191999" cy="507831"/>
          </a:xfrm>
          <a:prstGeom prst="rect">
            <a:avLst/>
          </a:prstGeom>
          <a:noFill/>
        </p:spPr>
        <p:txBody>
          <a:bodyPr wrap="square" rtlCol="0">
            <a:spAutoFit/>
          </a:bodyPr>
          <a:lstStyle/>
          <a:p>
            <a:pPr algn="ctr"/>
            <a:r>
              <a:rPr lang="en-US" sz="2700" dirty="0">
                <a:ln w="0"/>
                <a:gradFill>
                  <a:gsLst>
                    <a:gs pos="21000">
                      <a:srgbClr val="53575C"/>
                    </a:gs>
                    <a:gs pos="88000">
                      <a:srgbClr val="C5C7CA"/>
                    </a:gs>
                  </a:gsLst>
                  <a:lin ang="5400000"/>
                </a:gradFill>
              </a:rPr>
              <a:t>MUOGRAPHY AND GEOLOGY – DOES IT MATTER WHICH CONTINENT YOU STAND ON?</a:t>
            </a:r>
          </a:p>
        </p:txBody>
      </p:sp>
      <p:pic>
        <p:nvPicPr>
          <p:cNvPr id="15" name="Picture 14" descr="Text&#10;&#10;Description automatically generated">
            <a:extLst>
              <a:ext uri="{FF2B5EF4-FFF2-40B4-BE49-F238E27FC236}">
                <a16:creationId xmlns:a16="http://schemas.microsoft.com/office/drawing/2014/main" id="{42341859-066E-4C78-BDD5-01A1F24F62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0701" y="4667241"/>
            <a:ext cx="5170598" cy="1925843"/>
          </a:xfrm>
          <a:prstGeom prst="rect">
            <a:avLst/>
          </a:prstGeom>
        </p:spPr>
      </p:pic>
      <p:sp>
        <p:nvSpPr>
          <p:cNvPr id="16" name="TextBox 15">
            <a:extLst>
              <a:ext uri="{FF2B5EF4-FFF2-40B4-BE49-F238E27FC236}">
                <a16:creationId xmlns:a16="http://schemas.microsoft.com/office/drawing/2014/main" id="{5078D717-F57B-44D0-A40C-D6099C18ADE2}"/>
              </a:ext>
            </a:extLst>
          </p:cNvPr>
          <p:cNvSpPr txBox="1"/>
          <p:nvPr/>
        </p:nvSpPr>
        <p:spPr>
          <a:xfrm>
            <a:off x="113763" y="707618"/>
            <a:ext cx="12191999" cy="338554"/>
          </a:xfrm>
          <a:prstGeom prst="rect">
            <a:avLst/>
          </a:prstGeom>
          <a:noFill/>
        </p:spPr>
        <p:txBody>
          <a:bodyPr wrap="square" rtlCol="0">
            <a:spAutoFit/>
          </a:bodyPr>
          <a:lstStyle/>
          <a:p>
            <a:pPr algn="ctr"/>
            <a:r>
              <a:rPr lang="en-US" sz="1600" dirty="0">
                <a:ln w="0"/>
                <a:gradFill>
                  <a:gsLst>
                    <a:gs pos="21000">
                      <a:srgbClr val="53575C"/>
                    </a:gs>
                    <a:gs pos="88000">
                      <a:srgbClr val="C5C7CA"/>
                    </a:gs>
                  </a:gsLst>
                  <a:lin ang="5400000"/>
                </a:gradFill>
              </a:rPr>
              <a:t>Kuusiniemi, P.,  Holma, M.,  Loo, K. &amp; Enqvist</a:t>
            </a:r>
            <a:r>
              <a:rPr lang="en-US" sz="1600">
                <a:ln w="0"/>
                <a:gradFill>
                  <a:gsLst>
                    <a:gs pos="21000">
                      <a:srgbClr val="53575C"/>
                    </a:gs>
                    <a:gs pos="88000">
                      <a:srgbClr val="C5C7CA"/>
                    </a:gs>
                  </a:gsLst>
                  <a:lin ang="5400000"/>
                </a:gradFill>
              </a:rPr>
              <a:t>, T.</a:t>
            </a:r>
            <a:endParaRPr lang="en-US" sz="1600" dirty="0">
              <a:ln w="0"/>
              <a:gradFill>
                <a:gsLst>
                  <a:gs pos="21000">
                    <a:srgbClr val="53575C"/>
                  </a:gs>
                  <a:gs pos="88000">
                    <a:srgbClr val="C5C7CA"/>
                  </a:gs>
                </a:gsLst>
                <a:lin ang="5400000"/>
              </a:gradFill>
            </a:endParaRPr>
          </a:p>
        </p:txBody>
      </p:sp>
      <p:pic>
        <p:nvPicPr>
          <p:cNvPr id="18" name="Picture 17" descr="Logo&#10;&#10;Description automatically generated with medium confidence">
            <a:extLst>
              <a:ext uri="{FF2B5EF4-FFF2-40B4-BE49-F238E27FC236}">
                <a16:creationId xmlns:a16="http://schemas.microsoft.com/office/drawing/2014/main" id="{B710739C-1193-47ED-A271-CCC4C6754F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915" y="5369560"/>
            <a:ext cx="3113467" cy="14645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B71C1B8E-9F99-448D-89C6-8F8201635EAC}"/>
              </a:ext>
            </a:extLst>
          </p:cNvPr>
          <p:cNvPicPr>
            <a:picLocks noChangeAspect="1"/>
          </p:cNvPicPr>
          <p:nvPr/>
        </p:nvPicPr>
        <p:blipFill>
          <a:blip r:embed="rId3"/>
          <a:stretch>
            <a:fillRect/>
          </a:stretch>
        </p:blipFill>
        <p:spPr>
          <a:xfrm>
            <a:off x="3556002" y="1299782"/>
            <a:ext cx="8351076" cy="5152516"/>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61BEEBA2-6EDC-4D60-9D3A-4842013DBDE6}"/>
              </a:ext>
            </a:extLst>
          </p:cNvPr>
          <p:cNvSpPr txBox="1"/>
          <p:nvPr/>
        </p:nvSpPr>
        <p:spPr>
          <a:xfrm>
            <a:off x="3556003" y="655610"/>
            <a:ext cx="8351076" cy="646331"/>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4. </a:t>
            </a:r>
            <a:r>
              <a:rPr lang="en-US" b="1" dirty="0">
                <a:solidFill>
                  <a:schemeClr val="bg1"/>
                </a:solidFill>
                <a:effectLst>
                  <a:outerShdw blurRad="50800" dist="38100" dir="18900000" algn="bl" rotWithShape="0">
                    <a:prstClr val="black">
                      <a:alpha val="40000"/>
                    </a:prstClr>
                  </a:outerShdw>
                </a:effectLst>
              </a:rPr>
              <a:t>Simulated muon stopping powers, i.e., energy losses per unit distance, in five earth continental materials</a:t>
            </a:r>
            <a:endParaRPr lang="en-GB" b="1" dirty="0">
              <a:solidFill>
                <a:schemeClr val="bg1"/>
              </a:solidFill>
              <a:effectLst>
                <a:outerShdw blurRad="50800" dist="38100" dir="18900000" algn="bl" rotWithShape="0">
                  <a:prstClr val="black">
                    <a:alpha val="40000"/>
                  </a:prstClr>
                </a:outerShdw>
              </a:effectLst>
            </a:endParaRPr>
          </a:p>
        </p:txBody>
      </p:sp>
      <p:sp>
        <p:nvSpPr>
          <p:cNvPr id="7" name="TextBox 6">
            <a:extLst>
              <a:ext uri="{FF2B5EF4-FFF2-40B4-BE49-F238E27FC236}">
                <a16:creationId xmlns:a16="http://schemas.microsoft.com/office/drawing/2014/main" id="{C204073B-B6E4-4023-8F39-B9DAF05DB45E}"/>
              </a:ext>
            </a:extLst>
          </p:cNvPr>
          <p:cNvSpPr txBox="1"/>
          <p:nvPr/>
        </p:nvSpPr>
        <p:spPr>
          <a:xfrm>
            <a:off x="0" y="1299782"/>
            <a:ext cx="3556001" cy="3539430"/>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Water and standard rock are plotted for comparison</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Simulations have been performed with the Geant4 software package</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MIP region (minimum ionizing particle), the stopping power is only weakly sensitive to the energy or speed of the particle) is indicated</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dashed line indicates the radiative component that enters increasingly in at high muon energies</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4276336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0901BF98-7BCB-4F3F-90EB-A947B83EF7F7}"/>
              </a:ext>
            </a:extLst>
          </p:cNvPr>
          <p:cNvPicPr>
            <a:picLocks noChangeAspect="1"/>
          </p:cNvPicPr>
          <p:nvPr/>
        </p:nvPicPr>
        <p:blipFill>
          <a:blip r:embed="rId3"/>
          <a:stretch>
            <a:fillRect/>
          </a:stretch>
        </p:blipFill>
        <p:spPr>
          <a:xfrm>
            <a:off x="3717294" y="1405942"/>
            <a:ext cx="8313413" cy="5152516"/>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B45FC4E3-532C-45FE-A843-552B2299D673}"/>
              </a:ext>
            </a:extLst>
          </p:cNvPr>
          <p:cNvSpPr txBox="1"/>
          <p:nvPr/>
        </p:nvSpPr>
        <p:spPr>
          <a:xfrm>
            <a:off x="3717295" y="752130"/>
            <a:ext cx="8313412" cy="646331"/>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5. </a:t>
            </a:r>
            <a:r>
              <a:rPr lang="en-US" b="1" dirty="0">
                <a:solidFill>
                  <a:schemeClr val="bg1"/>
                </a:solidFill>
                <a:effectLst>
                  <a:outerShdw blurRad="50800" dist="38100" dir="18900000" algn="bl" rotWithShape="0">
                    <a:prstClr val="black">
                      <a:alpha val="40000"/>
                    </a:prstClr>
                  </a:outerShdw>
                </a:effectLst>
              </a:rPr>
              <a:t>Simulated muon survival probabilities as a function of depth for three common layers of the earth’s crustal materials for selected (logarithmic) muon energies</a:t>
            </a:r>
            <a:endParaRPr lang="en-GB" b="1" dirty="0">
              <a:solidFill>
                <a:schemeClr val="bg1"/>
              </a:solidFill>
              <a:effectLst>
                <a:outerShdw blurRad="50800" dist="38100" dir="18900000" algn="bl" rotWithShape="0">
                  <a:prstClr val="black">
                    <a:alpha val="40000"/>
                  </a:prstClr>
                </a:outerShdw>
              </a:effectLst>
            </a:endParaRPr>
          </a:p>
        </p:txBody>
      </p:sp>
      <p:sp>
        <p:nvSpPr>
          <p:cNvPr id="7" name="TextBox 6">
            <a:extLst>
              <a:ext uri="{FF2B5EF4-FFF2-40B4-BE49-F238E27FC236}">
                <a16:creationId xmlns:a16="http://schemas.microsoft.com/office/drawing/2014/main" id="{99E3DF53-ACB9-4BF9-B826-D62C7884885A}"/>
              </a:ext>
            </a:extLst>
          </p:cNvPr>
          <p:cNvSpPr txBox="1"/>
          <p:nvPr/>
        </p:nvSpPr>
        <p:spPr>
          <a:xfrm>
            <a:off x="0" y="1345173"/>
            <a:ext cx="3717294" cy="5509200"/>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The number was limited to three for clarity</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One notes that ’Upper CC’ almost overlaps with ’Bulk CC’ although the former get generally slightly deeper</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simulations have been carried out using the Geant4 software package</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A simple rule of thumb: 10 GeV muons get to 20 m, 100 GeV to 150 m and 1000 GeV to 1000 m of standard rock</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shape of the curves is not constant (the deeper the muons get the broader is the energy distribution)</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probability is actually not 1 till it begins to collapse but a small fraction (of muons) is lost once the muons hit the ground</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3435156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B54273FB-012F-468D-B8CE-8BB1F81B2B33}"/>
              </a:ext>
            </a:extLst>
          </p:cNvPr>
          <p:cNvPicPr>
            <a:picLocks noChangeAspect="1"/>
          </p:cNvPicPr>
          <p:nvPr/>
        </p:nvPicPr>
        <p:blipFill>
          <a:blip r:embed="rId3"/>
          <a:stretch>
            <a:fillRect/>
          </a:stretch>
        </p:blipFill>
        <p:spPr>
          <a:xfrm>
            <a:off x="2750425" y="1416087"/>
            <a:ext cx="9160030" cy="4828467"/>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7921387D-F7CA-498C-8912-52BB26EB3168}"/>
              </a:ext>
            </a:extLst>
          </p:cNvPr>
          <p:cNvSpPr txBox="1"/>
          <p:nvPr/>
        </p:nvSpPr>
        <p:spPr>
          <a:xfrm>
            <a:off x="2750425" y="1036610"/>
            <a:ext cx="9160030" cy="369332"/>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6. </a:t>
            </a:r>
            <a:r>
              <a:rPr lang="en-US" b="1" dirty="0">
                <a:solidFill>
                  <a:schemeClr val="bg1"/>
                </a:solidFill>
                <a:effectLst>
                  <a:outerShdw blurRad="50800" dist="38100" dir="18900000" algn="bl" rotWithShape="0">
                    <a:prstClr val="black">
                      <a:alpha val="40000"/>
                    </a:prstClr>
                  </a:outerShdw>
                </a:effectLst>
              </a:rPr>
              <a:t>Muon ranges (mid-points) for five common earth continental materials</a:t>
            </a:r>
            <a:endParaRPr lang="en-GB" b="1" dirty="0">
              <a:solidFill>
                <a:schemeClr val="bg1"/>
              </a:solidFill>
              <a:effectLst>
                <a:outerShdw blurRad="50800" dist="38100" dir="18900000" algn="bl" rotWithShape="0">
                  <a:prstClr val="black">
                    <a:alpha val="40000"/>
                  </a:prstClr>
                </a:outerShdw>
              </a:effectLst>
            </a:endParaRPr>
          </a:p>
        </p:txBody>
      </p:sp>
      <p:sp>
        <p:nvSpPr>
          <p:cNvPr id="7" name="TextBox 6">
            <a:extLst>
              <a:ext uri="{FF2B5EF4-FFF2-40B4-BE49-F238E27FC236}">
                <a16:creationId xmlns:a16="http://schemas.microsoft.com/office/drawing/2014/main" id="{FBB0E846-FB75-4F2C-942D-246E688434F6}"/>
              </a:ext>
            </a:extLst>
          </p:cNvPr>
          <p:cNvSpPr txBox="1"/>
          <p:nvPr/>
        </p:nvSpPr>
        <p:spPr>
          <a:xfrm>
            <a:off x="99272" y="1418962"/>
            <a:ext cx="2651153" cy="3046988"/>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Those of water and the standard rock for comparisons</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Simulated with the Geant4 (Allison et al., 2016) software package</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One notes that the range in water is significantly longer than that of any given solid material</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2271393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23E6C90B-FC15-4E14-B4E9-D557EF47A1DF}"/>
              </a:ext>
            </a:extLst>
          </p:cNvPr>
          <p:cNvPicPr>
            <a:picLocks noChangeAspect="1"/>
          </p:cNvPicPr>
          <p:nvPr/>
        </p:nvPicPr>
        <p:blipFill>
          <a:blip r:embed="rId3"/>
          <a:stretch>
            <a:fillRect/>
          </a:stretch>
        </p:blipFill>
        <p:spPr>
          <a:xfrm>
            <a:off x="4193151" y="803396"/>
            <a:ext cx="7422659" cy="5667768"/>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3922F30C-C8E7-427A-AD51-2EF062A22751}"/>
              </a:ext>
            </a:extLst>
          </p:cNvPr>
          <p:cNvSpPr txBox="1"/>
          <p:nvPr/>
        </p:nvSpPr>
        <p:spPr>
          <a:xfrm>
            <a:off x="4193151" y="157770"/>
            <a:ext cx="7422660" cy="646331"/>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7. </a:t>
            </a:r>
            <a:r>
              <a:rPr lang="en-US" b="1" dirty="0">
                <a:solidFill>
                  <a:schemeClr val="bg1"/>
                </a:solidFill>
                <a:effectLst>
                  <a:outerShdw blurRad="50800" dist="38100" dir="18900000" algn="bl" rotWithShape="0">
                    <a:prstClr val="black">
                      <a:alpha val="40000"/>
                    </a:prstClr>
                  </a:outerShdw>
                </a:effectLst>
              </a:rPr>
              <a:t>Simulated muon angular (zenith) distributions of standard rock at the selected twelve depths</a:t>
            </a:r>
            <a:endParaRPr lang="en-GB" b="1" dirty="0">
              <a:solidFill>
                <a:schemeClr val="bg1"/>
              </a:solidFill>
              <a:effectLst>
                <a:outerShdw blurRad="50800" dist="38100" dir="18900000" algn="bl" rotWithShape="0">
                  <a:prstClr val="black">
                    <a:alpha val="40000"/>
                  </a:prstClr>
                </a:outerShdw>
              </a:effectLst>
            </a:endParaRPr>
          </a:p>
        </p:txBody>
      </p:sp>
      <p:sp>
        <p:nvSpPr>
          <p:cNvPr id="7" name="TextBox 6">
            <a:extLst>
              <a:ext uri="{FF2B5EF4-FFF2-40B4-BE49-F238E27FC236}">
                <a16:creationId xmlns:a16="http://schemas.microsoft.com/office/drawing/2014/main" id="{1299219D-6BF4-4CAA-9991-513191F5E9DC}"/>
              </a:ext>
            </a:extLst>
          </p:cNvPr>
          <p:cNvSpPr txBox="1"/>
          <p:nvPr/>
        </p:nvSpPr>
        <p:spPr>
          <a:xfrm>
            <a:off x="419312" y="808476"/>
            <a:ext cx="3773838" cy="3539430"/>
          </a:xfrm>
          <a:prstGeom prst="rect">
            <a:avLst/>
          </a:prstGeom>
          <a:noFill/>
        </p:spPr>
        <p:txBody>
          <a:bodyPr wrap="square" rtlCol="0">
            <a:spAutoFit/>
          </a:bodyPr>
          <a:lstStyle/>
          <a:p>
            <a:r>
              <a:rPr lang="en-GB" sz="1600" dirty="0">
                <a:solidFill>
                  <a:schemeClr val="bg1"/>
                </a:solidFill>
                <a:effectLst>
                  <a:outerShdw blurRad="50800" dist="38100" dir="18900000" algn="bl" rotWithShape="0">
                    <a:prstClr val="black">
                      <a:alpha val="40000"/>
                    </a:prstClr>
                  </a:outerShdw>
                </a:effectLst>
              </a:rPr>
              <a:t>Note that for clarity the area of each distribution is normalized to 1</a:t>
            </a:r>
          </a:p>
          <a:p>
            <a:endParaRPr lang="en-GB" sz="1600" dirty="0">
              <a:solidFill>
                <a:schemeClr val="bg1"/>
              </a:solidFill>
              <a:effectLst>
                <a:outerShdw blurRad="50800" dist="38100" dir="18900000" algn="bl" rotWithShape="0">
                  <a:prstClr val="black">
                    <a:alpha val="40000"/>
                  </a:prstClr>
                </a:outerShdw>
              </a:effectLst>
            </a:endParaRPr>
          </a:p>
          <a:p>
            <a:r>
              <a:rPr lang="en-GB" sz="1600" dirty="0">
                <a:solidFill>
                  <a:schemeClr val="bg1"/>
                </a:solidFill>
                <a:effectLst>
                  <a:outerShdw blurRad="50800" dist="38100" dir="18900000" algn="bl" rotWithShape="0">
                    <a:prstClr val="black">
                      <a:alpha val="40000"/>
                    </a:prstClr>
                  </a:outerShdw>
                </a:effectLst>
              </a:rPr>
              <a:t>This (obviously) results from initial muon energy distribution which is not flat (and of geometry)</a:t>
            </a:r>
          </a:p>
          <a:p>
            <a:endParaRPr lang="en-GB"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distribution is proportional to </a:t>
            </a:r>
            <a:r>
              <a:rPr lang="en-US" sz="1600" dirty="0" err="1">
                <a:solidFill>
                  <a:schemeClr val="bg1"/>
                </a:solidFill>
                <a:effectLst>
                  <a:outerShdw blurRad="50800" dist="38100" dir="18900000" algn="bl" rotWithShape="0">
                    <a:prstClr val="black">
                      <a:alpha val="40000"/>
                    </a:prstClr>
                  </a:outerShdw>
                </a:effectLst>
              </a:rPr>
              <a:t>cos</a:t>
            </a:r>
            <a:r>
              <a:rPr lang="en-US" sz="1600" baseline="30000" dirty="0" err="1">
                <a:solidFill>
                  <a:schemeClr val="bg1"/>
                </a:solidFill>
                <a:effectLst>
                  <a:outerShdw blurRad="50800" dist="38100" dir="18900000" algn="bl" rotWithShape="0">
                    <a:prstClr val="black">
                      <a:alpha val="40000"/>
                    </a:prstClr>
                  </a:outerShdw>
                </a:effectLst>
              </a:rPr>
              <a:t>n</a:t>
            </a:r>
            <a:r>
              <a:rPr lang="en-US" sz="1600" dirty="0">
                <a:solidFill>
                  <a:schemeClr val="bg1"/>
                </a:solidFill>
                <a:effectLst>
                  <a:outerShdw blurRad="50800" dist="38100" dir="18900000" algn="bl" rotWithShape="0">
                    <a:prstClr val="black">
                      <a:alpha val="40000"/>
                    </a:prstClr>
                  </a:outerShdw>
                </a:effectLst>
                <a:sym typeface="Symbol" panose="05050102010706020507" pitchFamily="18" charset="2"/>
              </a:rPr>
              <a:t></a:t>
            </a:r>
            <a:r>
              <a:rPr lang="en-US" sz="1600" dirty="0">
                <a:solidFill>
                  <a:schemeClr val="bg1"/>
                </a:solidFill>
                <a:effectLst>
                  <a:outerShdw blurRad="50800" dist="38100" dir="18900000" algn="bl" rotWithShape="0">
                    <a:prstClr val="black">
                      <a:alpha val="40000"/>
                    </a:prstClr>
                  </a:outerShdw>
                </a:effectLst>
              </a:rPr>
              <a:t> where n is close to 2 on the ground but for large depths, the exponent n gets very large</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Note that parameter n in </a:t>
            </a:r>
            <a:r>
              <a:rPr lang="en-US" sz="1600" dirty="0" err="1">
                <a:solidFill>
                  <a:schemeClr val="bg1"/>
                </a:solidFill>
                <a:effectLst>
                  <a:outerShdw blurRad="50800" dist="38100" dir="18900000" algn="bl" rotWithShape="0">
                    <a:prstClr val="black">
                      <a:alpha val="40000"/>
                    </a:prstClr>
                  </a:outerShdw>
                </a:effectLst>
              </a:rPr>
              <a:t>cos</a:t>
            </a:r>
            <a:r>
              <a:rPr lang="en-US" sz="1600" baseline="30000" dirty="0" err="1">
                <a:solidFill>
                  <a:schemeClr val="bg1"/>
                </a:solidFill>
                <a:effectLst>
                  <a:outerShdw blurRad="50800" dist="38100" dir="18900000" algn="bl" rotWithShape="0">
                    <a:prstClr val="black">
                      <a:alpha val="40000"/>
                    </a:prstClr>
                  </a:outerShdw>
                </a:effectLst>
              </a:rPr>
              <a:t>n</a:t>
            </a:r>
            <a:r>
              <a:rPr lang="en-US" sz="1600" dirty="0">
                <a:solidFill>
                  <a:schemeClr val="bg1"/>
                </a:solidFill>
                <a:effectLst>
                  <a:outerShdw blurRad="50800" dist="38100" dir="18900000" algn="bl" rotWithShape="0">
                    <a:prstClr val="black">
                      <a:alpha val="40000"/>
                    </a:prstClr>
                  </a:outerShdw>
                </a:effectLst>
                <a:sym typeface="Symbol" panose="05050102010706020507" pitchFamily="18" charset="2"/>
              </a:rPr>
              <a:t> determines the width of the distribution</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183861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DCD37507-5E6D-4B6F-95C4-61E043A5C0CA}"/>
              </a:ext>
            </a:extLst>
          </p:cNvPr>
          <p:cNvPicPr>
            <a:picLocks noChangeAspect="1"/>
          </p:cNvPicPr>
          <p:nvPr/>
        </p:nvPicPr>
        <p:blipFill>
          <a:blip r:embed="rId3"/>
          <a:stretch>
            <a:fillRect/>
          </a:stretch>
        </p:blipFill>
        <p:spPr>
          <a:xfrm>
            <a:off x="2586645" y="772916"/>
            <a:ext cx="9264068" cy="5667768"/>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FF17FCB8-EFEF-4CE9-B07B-DC3F7307B763}"/>
              </a:ext>
            </a:extLst>
          </p:cNvPr>
          <p:cNvSpPr txBox="1"/>
          <p:nvPr/>
        </p:nvSpPr>
        <p:spPr>
          <a:xfrm>
            <a:off x="2331720" y="391450"/>
            <a:ext cx="9860280" cy="369332"/>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8. </a:t>
            </a:r>
            <a:r>
              <a:rPr lang="en-US" b="1" dirty="0">
                <a:solidFill>
                  <a:schemeClr val="bg1"/>
                </a:solidFill>
                <a:effectLst>
                  <a:outerShdw blurRad="50800" dist="38100" dir="18900000" algn="bl" rotWithShape="0">
                    <a:prstClr val="black">
                      <a:alpha val="40000"/>
                    </a:prstClr>
                  </a:outerShdw>
                </a:effectLst>
              </a:rPr>
              <a:t>Simulated (MMC) parameter n of </a:t>
            </a:r>
            <a:r>
              <a:rPr lang="en-US" b="1" dirty="0" err="1">
                <a:solidFill>
                  <a:schemeClr val="bg1"/>
                </a:solidFill>
                <a:effectLst>
                  <a:outerShdw blurRad="50800" dist="38100" dir="18900000" algn="bl" rotWithShape="0">
                    <a:prstClr val="black">
                      <a:alpha val="40000"/>
                    </a:prstClr>
                  </a:outerShdw>
                </a:effectLst>
              </a:rPr>
              <a:t>cos</a:t>
            </a:r>
            <a:r>
              <a:rPr lang="en-US" b="1" baseline="30000" dirty="0" err="1">
                <a:solidFill>
                  <a:schemeClr val="bg1"/>
                </a:solidFill>
                <a:effectLst>
                  <a:outerShdw blurRad="50800" dist="38100" dir="18900000" algn="bl" rotWithShape="0">
                    <a:prstClr val="black">
                      <a:alpha val="40000"/>
                    </a:prstClr>
                  </a:outerShdw>
                </a:effectLst>
              </a:rPr>
              <a:t>n</a:t>
            </a:r>
            <a:r>
              <a:rPr lang="en-US" sz="1800" b="1" dirty="0">
                <a:solidFill>
                  <a:schemeClr val="bg1"/>
                </a:solidFill>
                <a:effectLst>
                  <a:outerShdw blurRad="50800" dist="38100" dir="18900000" algn="bl" rotWithShape="0">
                    <a:prstClr val="black">
                      <a:alpha val="40000"/>
                    </a:prstClr>
                  </a:outerShdw>
                </a:effectLst>
                <a:sym typeface="Symbol" panose="05050102010706020507" pitchFamily="18" charset="2"/>
              </a:rPr>
              <a:t></a:t>
            </a:r>
            <a:r>
              <a:rPr lang="en-US" b="1" dirty="0">
                <a:solidFill>
                  <a:schemeClr val="bg1"/>
                </a:solidFill>
                <a:effectLst>
                  <a:outerShdw blurRad="50800" dist="38100" dir="18900000" algn="bl" rotWithShape="0">
                    <a:prstClr val="black">
                      <a:alpha val="40000"/>
                    </a:prstClr>
                  </a:outerShdw>
                </a:effectLst>
              </a:rPr>
              <a:t> fitted at different depths for a thick column of rocks</a:t>
            </a:r>
            <a:endParaRPr lang="en-GB" b="1" dirty="0">
              <a:solidFill>
                <a:schemeClr val="bg1"/>
              </a:solidFill>
              <a:effectLst>
                <a:outerShdw blurRad="50800" dist="38100" dir="18900000" algn="bl" rotWithShape="0">
                  <a:prstClr val="black">
                    <a:alpha val="40000"/>
                  </a:prstClr>
                </a:outerShdw>
              </a:effectLst>
            </a:endParaRPr>
          </a:p>
        </p:txBody>
      </p:sp>
      <p:sp>
        <p:nvSpPr>
          <p:cNvPr id="7" name="TextBox 6">
            <a:extLst>
              <a:ext uri="{FF2B5EF4-FFF2-40B4-BE49-F238E27FC236}">
                <a16:creationId xmlns:a16="http://schemas.microsoft.com/office/drawing/2014/main" id="{DCA31701-79E0-4C4A-91FB-A910E50D3255}"/>
              </a:ext>
            </a:extLst>
          </p:cNvPr>
          <p:cNvSpPr txBox="1"/>
          <p:nvPr/>
        </p:nvSpPr>
        <p:spPr>
          <a:xfrm>
            <a:off x="419312" y="777996"/>
            <a:ext cx="2167333" cy="3293209"/>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Those of standard rock and water are for comparison.</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The parameter n is clearly density dependent and increases faster with higher densities</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However, below 100 m it seems constant regardless of density</a:t>
            </a:r>
          </a:p>
        </p:txBody>
      </p:sp>
    </p:spTree>
    <p:extLst>
      <p:ext uri="{BB962C8B-B14F-4D97-AF65-F5344CB8AC3E}">
        <p14:creationId xmlns:p14="http://schemas.microsoft.com/office/powerpoint/2010/main" val="3393375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D48DDCDA-20A0-4A7A-B739-261F8BB7590C}"/>
              </a:ext>
            </a:extLst>
          </p:cNvPr>
          <p:cNvPicPr>
            <a:picLocks noChangeAspect="1"/>
          </p:cNvPicPr>
          <p:nvPr/>
        </p:nvPicPr>
        <p:blipFill>
          <a:blip r:embed="rId3"/>
          <a:stretch>
            <a:fillRect/>
          </a:stretch>
        </p:blipFill>
        <p:spPr>
          <a:xfrm>
            <a:off x="5050005" y="777996"/>
            <a:ext cx="6582708" cy="5667768"/>
          </a:xfrm>
          <a:prstGeom prst="rect">
            <a:avLst/>
          </a:prstGeom>
        </p:spPr>
      </p:pic>
      <p:sp>
        <p:nvSpPr>
          <p:cNvPr id="6" name="TextBox 5">
            <a:extLst>
              <a:ext uri="{FF2B5EF4-FFF2-40B4-BE49-F238E27FC236}">
                <a16:creationId xmlns:a16="http://schemas.microsoft.com/office/drawing/2014/main" id="{8F1ADEE7-3F40-471E-821A-D8EA2F2CA8E0}"/>
              </a:ext>
            </a:extLst>
          </p:cNvPr>
          <p:cNvSpPr txBox="1"/>
          <p:nvPr/>
        </p:nvSpPr>
        <p:spPr>
          <a:xfrm>
            <a:off x="5050003" y="122210"/>
            <a:ext cx="6582709" cy="646331"/>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9. Simulated and measured relation between the depth (in metres) and the muon rate in five continental materials</a:t>
            </a:r>
          </a:p>
        </p:txBody>
      </p:sp>
      <p:sp>
        <p:nvSpPr>
          <p:cNvPr id="7" name="TextBox 6">
            <a:extLst>
              <a:ext uri="{FF2B5EF4-FFF2-40B4-BE49-F238E27FC236}">
                <a16:creationId xmlns:a16="http://schemas.microsoft.com/office/drawing/2014/main" id="{121F7E7D-FF13-457E-B6E3-ACCB94B7D096}"/>
              </a:ext>
            </a:extLst>
          </p:cNvPr>
          <p:cNvSpPr txBox="1"/>
          <p:nvPr/>
        </p:nvSpPr>
        <p:spPr>
          <a:xfrm>
            <a:off x="419312" y="777996"/>
            <a:ext cx="4630691" cy="1569660"/>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 Water and standard rock are for comparison</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Simulations have been performed using the approach by </a:t>
            </a:r>
            <a:r>
              <a:rPr lang="en-US" sz="1600" dirty="0" err="1">
                <a:solidFill>
                  <a:schemeClr val="bg1"/>
                </a:solidFill>
                <a:effectLst>
                  <a:outerShdw blurRad="50800" dist="38100" dir="18900000" algn="bl" rotWithShape="0">
                    <a:prstClr val="black">
                      <a:alpha val="40000"/>
                    </a:prstClr>
                  </a:outerShdw>
                </a:effectLst>
              </a:rPr>
              <a:t>Chirkin</a:t>
            </a:r>
            <a:r>
              <a:rPr lang="en-US" sz="1600" dirty="0">
                <a:solidFill>
                  <a:schemeClr val="bg1"/>
                </a:solidFill>
                <a:effectLst>
                  <a:outerShdw blurRad="50800" dist="38100" dir="18900000" algn="bl" rotWithShape="0">
                    <a:prstClr val="black">
                      <a:alpha val="40000"/>
                    </a:prstClr>
                  </a:outerShdw>
                </a:effectLst>
              </a:rPr>
              <a:t> and Rhode (2016), or the MMC code, while the experimental data for the Pyhäsalmi mine are from Enqvist et al. (2005)</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1605207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descr="A close up of a dry grass field&#10;&#10;Description automatically generated">
            <a:extLst>
              <a:ext uri="{FF2B5EF4-FFF2-40B4-BE49-F238E27FC236}">
                <a16:creationId xmlns:a16="http://schemas.microsoft.com/office/drawing/2014/main" id="{634A0FA5-96B8-4D8A-8D87-B16F0E9786BC}"/>
              </a:ext>
            </a:extLst>
          </p:cNvPr>
          <p:cNvPicPr>
            <a:picLocks noChangeAspect="1"/>
          </p:cNvPicPr>
          <p:nvPr/>
        </p:nvPicPr>
        <p:blipFill>
          <a:blip r:embed="rId3">
            <a:grayscl/>
            <a:alphaModFix amt="50000"/>
            <a:extLst>
              <a:ext uri="{28A0092B-C50C-407E-A947-70E740481C1C}">
                <a14:useLocalDpi xmlns:a14="http://schemas.microsoft.com/office/drawing/2010/main" val="0"/>
              </a:ext>
            </a:extLst>
          </a:blip>
          <a:stretch>
            <a:fillRect/>
          </a:stretch>
        </p:blipFill>
        <p:spPr>
          <a:xfrm>
            <a:off x="1194" y="0"/>
            <a:ext cx="12189611" cy="6858000"/>
          </a:xfrm>
          <a:prstGeom prst="rect">
            <a:avLst/>
          </a:prstGeom>
        </p:spPr>
      </p:pic>
      <p:sp>
        <p:nvSpPr>
          <p:cNvPr id="33" name="Rectangle 32">
            <a:extLst>
              <a:ext uri="{FF2B5EF4-FFF2-40B4-BE49-F238E27FC236}">
                <a16:creationId xmlns:a16="http://schemas.microsoft.com/office/drawing/2014/main" id="{B1FC63EE-C9D0-4137-9A22-D709E26D53A8}"/>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Conclusions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sp>
        <p:nvSpPr>
          <p:cNvPr id="34" name="TextBox 33">
            <a:extLst>
              <a:ext uri="{FF2B5EF4-FFF2-40B4-BE49-F238E27FC236}">
                <a16:creationId xmlns:a16="http://schemas.microsoft.com/office/drawing/2014/main" id="{1553AB32-838C-4527-9701-FD29902C3158}"/>
              </a:ext>
            </a:extLst>
          </p:cNvPr>
          <p:cNvSpPr txBox="1"/>
          <p:nvPr/>
        </p:nvSpPr>
        <p:spPr>
          <a:xfrm>
            <a:off x="419312" y="724748"/>
            <a:ext cx="11584728" cy="3539430"/>
          </a:xfrm>
          <a:prstGeom prst="rect">
            <a:avLst/>
          </a:prstGeom>
          <a:noFill/>
        </p:spPr>
        <p:txBody>
          <a:bodyPr wrap="square" rtlCol="0">
            <a:spAutoFit/>
          </a:bodyPr>
          <a:lstStyle/>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Different materials result in significantly different muon distributions and rates</a:t>
            </a:r>
          </a:p>
          <a:p>
            <a:r>
              <a:rPr lang="en-US" sz="1600" dirty="0">
                <a:solidFill>
                  <a:schemeClr val="bg1"/>
                </a:solidFill>
                <a:effectLst>
                  <a:outerShdw blurRad="50800" dist="38100" dir="18900000" algn="bl" rotWithShape="0">
                    <a:prstClr val="black">
                      <a:alpha val="40000"/>
                    </a:prstClr>
                  </a:outerShdw>
                </a:effectLst>
              </a:rPr>
              <a:t>	 	Cannot be neglected in muographic surveys</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Standard Rock is actually a not-so-good example of a common (“standard”) rock</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Energy loss is surprisingly linear practically till muons decay</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Angular distribution (</a:t>
            </a:r>
            <a:r>
              <a:rPr lang="en-US" sz="1600" dirty="0">
                <a:solidFill>
                  <a:schemeClr val="bg1"/>
                </a:solidFill>
                <a:effectLst>
                  <a:outerShdw blurRad="50800" dist="38100" dir="18900000" algn="bl" rotWithShape="0">
                    <a:prstClr val="black">
                      <a:alpha val="40000"/>
                    </a:prstClr>
                  </a:outerShdw>
                </a:effectLst>
                <a:sym typeface="Symbol" panose="05050102010706020507" pitchFamily="18" charset="2"/>
              </a:rPr>
              <a:t></a:t>
            </a:r>
            <a:r>
              <a:rPr lang="en-US" sz="1600" dirty="0" err="1">
                <a:solidFill>
                  <a:schemeClr val="bg1"/>
                </a:solidFill>
                <a:effectLst>
                  <a:outerShdw blurRad="50800" dist="38100" dir="18900000" algn="bl" rotWithShape="0">
                    <a:prstClr val="black">
                      <a:alpha val="40000"/>
                    </a:prstClr>
                  </a:outerShdw>
                </a:effectLst>
              </a:rPr>
              <a:t>cos</a:t>
            </a:r>
            <a:r>
              <a:rPr lang="en-US" sz="1600" baseline="30000" dirty="0" err="1">
                <a:solidFill>
                  <a:schemeClr val="bg1"/>
                </a:solidFill>
                <a:effectLst>
                  <a:outerShdw blurRad="50800" dist="38100" dir="18900000" algn="bl" rotWithShape="0">
                    <a:prstClr val="black">
                      <a:alpha val="40000"/>
                    </a:prstClr>
                  </a:outerShdw>
                </a:effectLst>
              </a:rPr>
              <a:t>n</a:t>
            </a:r>
            <a:r>
              <a:rPr lang="en-US" sz="1600" dirty="0">
                <a:solidFill>
                  <a:schemeClr val="bg1"/>
                </a:solidFill>
                <a:effectLst>
                  <a:outerShdw blurRad="50800" dist="38100" dir="18900000" algn="bl" rotWithShape="0">
                    <a:prstClr val="black">
                      <a:alpha val="40000"/>
                    </a:prstClr>
                  </a:outerShdw>
                </a:effectLst>
                <a:sym typeface="Symbol" panose="05050102010706020507" pitchFamily="18" charset="2"/>
              </a:rPr>
              <a:t></a:t>
            </a:r>
            <a:r>
              <a:rPr lang="en-US" sz="1600" dirty="0">
                <a:solidFill>
                  <a:schemeClr val="bg1"/>
                </a:solidFill>
                <a:effectLst>
                  <a:outerShdw blurRad="50800" dist="38100" dir="18900000" algn="bl" rotWithShape="0">
                    <a:prstClr val="black">
                      <a:alpha val="40000"/>
                    </a:prstClr>
                  </a:outerShdw>
                </a:effectLst>
              </a:rPr>
              <a:t>) is somewhat surprising</a:t>
            </a:r>
          </a:p>
          <a:p>
            <a:pPr marL="914400" lvl="1"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Down to 100m practically constant and independent on density/material</a:t>
            </a:r>
          </a:p>
          <a:p>
            <a:pPr marL="914400" lvl="1"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May be useful to remember in, e.g., groundwater studies</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We are preparing a longer paper to be published next year</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a:p>
            <a:pPr marL="914400" lvl="1"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Stay tuned!</a:t>
            </a:r>
            <a:endParaRPr lang="en-GB" sz="1600" dirty="0">
              <a:solidFill>
                <a:schemeClr val="bg1"/>
              </a:solidFill>
              <a:effectLst>
                <a:outerShdw blurRad="50800" dist="38100" dir="18900000" algn="bl" rotWithShape="0">
                  <a:prstClr val="black">
                    <a:alpha val="40000"/>
                  </a:prstClr>
                </a:outerShdw>
              </a:effectLst>
            </a:endParaRPr>
          </a:p>
        </p:txBody>
      </p:sp>
      <p:sp>
        <p:nvSpPr>
          <p:cNvPr id="3" name="Arrow: Right 2">
            <a:extLst>
              <a:ext uri="{FF2B5EF4-FFF2-40B4-BE49-F238E27FC236}">
                <a16:creationId xmlns:a16="http://schemas.microsoft.com/office/drawing/2014/main" id="{D9A3CAEF-781B-4BBB-8188-689F230791AE}"/>
              </a:ext>
            </a:extLst>
          </p:cNvPr>
          <p:cNvSpPr/>
          <p:nvPr/>
        </p:nvSpPr>
        <p:spPr>
          <a:xfrm>
            <a:off x="1069638" y="1107442"/>
            <a:ext cx="241001" cy="60958"/>
          </a:xfrm>
          <a:prstGeom prst="rightArrow">
            <a:avLst/>
          </a:prstGeom>
          <a:solidFill>
            <a:schemeClr val="bg1"/>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3273641"/>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t="-8000" b="-8000"/>
          </a:stretch>
        </a:blipFill>
        <a:effectLst/>
      </p:bgPr>
    </p:bg>
    <p:spTree>
      <p:nvGrpSpPr>
        <p:cNvPr id="1" name=""/>
        <p:cNvGrpSpPr/>
        <p:nvPr/>
      </p:nvGrpSpPr>
      <p:grpSpPr>
        <a:xfrm>
          <a:off x="0" y="0"/>
          <a:ext cx="0" cy="0"/>
          <a:chOff x="0" y="0"/>
          <a:chExt cx="0" cy="0"/>
        </a:xfrm>
      </p:grpSpPr>
      <p:pic>
        <p:nvPicPr>
          <p:cNvPr id="3" name="Picture 2" descr="A close up of a sign&#10;&#10;Description automatically generated">
            <a:extLst>
              <a:ext uri="{FF2B5EF4-FFF2-40B4-BE49-F238E27FC236}">
                <a16:creationId xmlns:a16="http://schemas.microsoft.com/office/drawing/2014/main" id="{16B11A52-C263-4CF7-B7D8-A14D15DA4C5B}"/>
              </a:ext>
            </a:extLst>
          </p:cNvPr>
          <p:cNvPicPr>
            <a:picLocks noChangeAspect="1"/>
          </p:cNvPicPr>
          <p:nvPr/>
        </p:nvPicPr>
        <p:blipFill>
          <a:blip r:embed="rId3"/>
          <a:stretch>
            <a:fillRect/>
          </a:stretch>
        </p:blipFill>
        <p:spPr>
          <a:xfrm>
            <a:off x="3901293" y="2587857"/>
            <a:ext cx="4389414" cy="1682286"/>
          </a:xfrm>
          <a:prstGeom prst="rect">
            <a:avLst/>
          </a:prstGeom>
          <a:effectLst>
            <a:glow rad="101600">
              <a:schemeClr val="accent1">
                <a:satMod val="175000"/>
                <a:alpha val="40000"/>
              </a:schemeClr>
            </a:glow>
            <a:outerShdw blurRad="50800" dist="50800" dir="5400000" algn="ctr" rotWithShape="0">
              <a:schemeClr val="bg1"/>
            </a:outerShdw>
          </a:effectLst>
        </p:spPr>
      </p:pic>
      <p:sp>
        <p:nvSpPr>
          <p:cNvPr id="9" name="TextBox 8">
            <a:extLst>
              <a:ext uri="{FF2B5EF4-FFF2-40B4-BE49-F238E27FC236}">
                <a16:creationId xmlns:a16="http://schemas.microsoft.com/office/drawing/2014/main" id="{9EDBB0B9-6E83-41D5-A264-490D2EBEA5AA}"/>
              </a:ext>
            </a:extLst>
          </p:cNvPr>
          <p:cNvSpPr txBox="1"/>
          <p:nvPr/>
        </p:nvSpPr>
        <p:spPr>
          <a:xfrm>
            <a:off x="5056293" y="6588561"/>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10" name="TextBox 9">
            <a:extLst>
              <a:ext uri="{FF2B5EF4-FFF2-40B4-BE49-F238E27FC236}">
                <a16:creationId xmlns:a16="http://schemas.microsoft.com/office/drawing/2014/main" id="{B8F0BB8C-D47F-449D-AD97-89126EF0CDBA}"/>
              </a:ext>
            </a:extLst>
          </p:cNvPr>
          <p:cNvSpPr txBox="1"/>
          <p:nvPr/>
        </p:nvSpPr>
        <p:spPr>
          <a:xfrm>
            <a:off x="3009704" y="5443762"/>
            <a:ext cx="6172593" cy="769441"/>
          </a:xfrm>
          <a:prstGeom prst="rect">
            <a:avLst/>
          </a:prstGeom>
          <a:noFill/>
        </p:spPr>
        <p:txBody>
          <a:bodyPr wrap="square" rtlCol="0">
            <a:spAutoFit/>
          </a:bodyPr>
          <a:lstStyle/>
          <a:p>
            <a:pPr algn="ctr"/>
            <a:r>
              <a:rPr lang="en-US" sz="4400" b="1" dirty="0">
                <a:solidFill>
                  <a:schemeClr val="bg1"/>
                </a:solidFill>
                <a:effectLst>
                  <a:glow rad="228600">
                    <a:schemeClr val="accent1">
                      <a:satMod val="175000"/>
                      <a:alpha val="40000"/>
                    </a:schemeClr>
                  </a:glow>
                </a:effectLst>
              </a:rPr>
              <a:t>Thank you !</a:t>
            </a:r>
          </a:p>
        </p:txBody>
      </p:sp>
    </p:spTree>
    <p:extLst>
      <p:ext uri="{BB962C8B-B14F-4D97-AF65-F5344CB8AC3E}">
        <p14:creationId xmlns:p14="http://schemas.microsoft.com/office/powerpoint/2010/main" val="3001892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4233" y="0"/>
            <a:ext cx="12192000" cy="6859343"/>
          </a:xfrm>
          <a:prstGeom prst="rect">
            <a:avLst/>
          </a:prstGeom>
        </p:spPr>
      </p:pic>
      <p:sp>
        <p:nvSpPr>
          <p:cNvPr id="7" name="TextBox 6">
            <a:extLst>
              <a:ext uri="{FF2B5EF4-FFF2-40B4-BE49-F238E27FC236}">
                <a16:creationId xmlns:a16="http://schemas.microsoft.com/office/drawing/2014/main" id="{6D4997DD-4330-42C5-83A0-63A385C72B25}"/>
              </a:ext>
            </a:extLst>
          </p:cNvPr>
          <p:cNvSpPr txBox="1"/>
          <p:nvPr/>
        </p:nvSpPr>
        <p:spPr>
          <a:xfrm>
            <a:off x="10112585" y="6642556"/>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9" name="Rectangle 8">
            <a:extLst>
              <a:ext uri="{FF2B5EF4-FFF2-40B4-BE49-F238E27FC236}">
                <a16:creationId xmlns:a16="http://schemas.microsoft.com/office/drawing/2014/main" id="{972BF095-C60E-4F4A-88CF-7179C18F4376}"/>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Team</a:t>
            </a:r>
          </a:p>
        </p:txBody>
      </p:sp>
      <p:grpSp>
        <p:nvGrpSpPr>
          <p:cNvPr id="11" name="Group 10">
            <a:extLst>
              <a:ext uri="{FF2B5EF4-FFF2-40B4-BE49-F238E27FC236}">
                <a16:creationId xmlns:a16="http://schemas.microsoft.com/office/drawing/2014/main" id="{C6C9F5D8-F927-4408-8EB3-FC4151137732}"/>
              </a:ext>
            </a:extLst>
          </p:cNvPr>
          <p:cNvGrpSpPr/>
          <p:nvPr/>
        </p:nvGrpSpPr>
        <p:grpSpPr>
          <a:xfrm>
            <a:off x="0" y="3053813"/>
            <a:ext cx="12192000" cy="2415710"/>
            <a:chOff x="0" y="4162878"/>
            <a:chExt cx="12192000" cy="2415710"/>
          </a:xfrm>
        </p:grpSpPr>
        <p:sp>
          <p:nvSpPr>
            <p:cNvPr id="12" name="Rectangle 11">
              <a:extLst>
                <a:ext uri="{FF2B5EF4-FFF2-40B4-BE49-F238E27FC236}">
                  <a16:creationId xmlns:a16="http://schemas.microsoft.com/office/drawing/2014/main" id="{3557DCF3-9B5C-47A8-BB5B-5B86075DAC1E}"/>
                </a:ext>
              </a:extLst>
            </p:cNvPr>
            <p:cNvSpPr/>
            <p:nvPr/>
          </p:nvSpPr>
          <p:spPr>
            <a:xfrm>
              <a:off x="0" y="4162878"/>
              <a:ext cx="12192000" cy="235656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a:extLst>
                <a:ext uri="{FF2B5EF4-FFF2-40B4-BE49-F238E27FC236}">
                  <a16:creationId xmlns:a16="http://schemas.microsoft.com/office/drawing/2014/main" id="{27403183-2B17-4387-BA72-A3A60530657E}"/>
                </a:ext>
              </a:extLst>
            </p:cNvPr>
            <p:cNvGrpSpPr/>
            <p:nvPr/>
          </p:nvGrpSpPr>
          <p:grpSpPr>
            <a:xfrm>
              <a:off x="229795" y="4204449"/>
              <a:ext cx="11908641" cy="2374139"/>
              <a:chOff x="229795" y="4204449"/>
              <a:chExt cx="11908641" cy="2374139"/>
            </a:xfrm>
          </p:grpSpPr>
          <p:grpSp>
            <p:nvGrpSpPr>
              <p:cNvPr id="14" name="Group 13">
                <a:extLst>
                  <a:ext uri="{FF2B5EF4-FFF2-40B4-BE49-F238E27FC236}">
                    <a16:creationId xmlns:a16="http://schemas.microsoft.com/office/drawing/2014/main" id="{23B1C3A4-0DC9-4C34-B491-CAFC163D7B2D}"/>
                  </a:ext>
                </a:extLst>
              </p:cNvPr>
              <p:cNvGrpSpPr/>
              <p:nvPr/>
            </p:nvGrpSpPr>
            <p:grpSpPr>
              <a:xfrm>
                <a:off x="1787910" y="4204449"/>
                <a:ext cx="1409488" cy="2180399"/>
                <a:chOff x="1787910" y="4204449"/>
                <a:chExt cx="1409488" cy="2180399"/>
              </a:xfrm>
            </p:grpSpPr>
            <p:pic>
              <p:nvPicPr>
                <p:cNvPr id="39" name="Picture 38">
                  <a:extLst>
                    <a:ext uri="{FF2B5EF4-FFF2-40B4-BE49-F238E27FC236}">
                      <a16:creationId xmlns:a16="http://schemas.microsoft.com/office/drawing/2014/main" id="{150BC9D6-7D3D-4106-8C82-E43131630E1E}"/>
                    </a:ext>
                  </a:extLst>
                </p:cNvPr>
                <p:cNvPicPr>
                  <a:picLocks noChangeAspect="1"/>
                </p:cNvPicPr>
                <p:nvPr/>
              </p:nvPicPr>
              <p:blipFill rotWithShape="1">
                <a:blip r:embed="rId3">
                  <a:extLst>
                    <a:ext uri="{28A0092B-C50C-407E-A947-70E740481C1C}">
                      <a14:useLocalDpi xmlns:a14="http://schemas.microsoft.com/office/drawing/2010/main" val="0"/>
                    </a:ext>
                  </a:extLst>
                </a:blip>
                <a:srcRect l="9395" r="11513"/>
                <a:stretch/>
              </p:blipFill>
              <p:spPr>
                <a:xfrm>
                  <a:off x="1869362" y="4753547"/>
                  <a:ext cx="1246585" cy="1274152"/>
                </a:xfrm>
                <a:prstGeom prst="rect">
                  <a:avLst/>
                </a:prstGeom>
                <a:noFill/>
                <a:ln>
                  <a:solidFill>
                    <a:schemeClr val="accent1"/>
                  </a:solidFill>
                </a:ln>
              </p:spPr>
            </p:pic>
            <p:sp>
              <p:nvSpPr>
                <p:cNvPr id="40" name="Tekstiruutu 19">
                  <a:extLst>
                    <a:ext uri="{FF2B5EF4-FFF2-40B4-BE49-F238E27FC236}">
                      <a16:creationId xmlns:a16="http://schemas.microsoft.com/office/drawing/2014/main" id="{135D370B-0A2C-44B1-9627-1594C0E1F31F}"/>
                    </a:ext>
                  </a:extLst>
                </p:cNvPr>
                <p:cNvSpPr txBox="1"/>
                <p:nvPr/>
              </p:nvSpPr>
              <p:spPr>
                <a:xfrm>
                  <a:off x="1787910" y="4204449"/>
                  <a:ext cx="1409488"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Instruments</a:t>
                  </a:r>
                  <a:endParaRPr lang="en-GB" sz="20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endParaRP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Pasi Kuusiniemi</a:t>
                  </a:r>
                </a:p>
              </p:txBody>
            </p:sp>
            <p:sp>
              <p:nvSpPr>
                <p:cNvPr id="41" name="Tekstiruutu 19">
                  <a:extLst>
                    <a:ext uri="{FF2B5EF4-FFF2-40B4-BE49-F238E27FC236}">
                      <a16:creationId xmlns:a16="http://schemas.microsoft.com/office/drawing/2014/main" id="{9CFBDE73-AD03-4DCC-A59B-A392161FF1D8}"/>
                    </a:ext>
                  </a:extLst>
                </p:cNvPr>
                <p:cNvSpPr txBox="1"/>
                <p:nvPr/>
              </p:nvSpPr>
              <p:spPr>
                <a:xfrm>
                  <a:off x="2006431" y="6046294"/>
                  <a:ext cx="972446" cy="338554"/>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Physicist</a:t>
                  </a:r>
                </a:p>
              </p:txBody>
            </p:sp>
          </p:grpSp>
          <p:grpSp>
            <p:nvGrpSpPr>
              <p:cNvPr id="15" name="Group 14">
                <a:extLst>
                  <a:ext uri="{FF2B5EF4-FFF2-40B4-BE49-F238E27FC236}">
                    <a16:creationId xmlns:a16="http://schemas.microsoft.com/office/drawing/2014/main" id="{FA844090-3038-4DA4-BD71-817848092170}"/>
                  </a:ext>
                </a:extLst>
              </p:cNvPr>
              <p:cNvGrpSpPr/>
              <p:nvPr/>
            </p:nvGrpSpPr>
            <p:grpSpPr>
              <a:xfrm>
                <a:off x="5085572" y="4204449"/>
                <a:ext cx="1373581" cy="2180399"/>
                <a:chOff x="4926462" y="4204449"/>
                <a:chExt cx="1373581" cy="2180399"/>
              </a:xfrm>
            </p:grpSpPr>
            <p:pic>
              <p:nvPicPr>
                <p:cNvPr id="36" name="Picture 57">
                  <a:extLst>
                    <a:ext uri="{FF2B5EF4-FFF2-40B4-BE49-F238E27FC236}">
                      <a16:creationId xmlns:a16="http://schemas.microsoft.com/office/drawing/2014/main" id="{DF4D8251-9D48-4B3C-9BF7-062E3BF30883}"/>
                    </a:ext>
                  </a:extLst>
                </p:cNvPr>
                <p:cNvPicPr>
                  <a:picLocks noChangeAspect="1"/>
                </p:cNvPicPr>
                <p:nvPr/>
              </p:nvPicPr>
              <p:blipFill>
                <a:blip r:embed="rId4">
                  <a:extLst>
                    <a:ext uri="{28A0092B-C50C-407E-A947-70E740481C1C}">
                      <a14:useLocalDpi xmlns:a14="http://schemas.microsoft.com/office/drawing/2010/main" val="0"/>
                    </a:ext>
                  </a:extLst>
                </a:blip>
                <a:srcRect t="9650" b="10133"/>
                <a:stretch>
                  <a:fillRect/>
                </a:stretch>
              </p:blipFill>
              <p:spPr bwMode="auto">
                <a:xfrm>
                  <a:off x="5078685" y="4758675"/>
                  <a:ext cx="1069135" cy="1287619"/>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37" name="Tekstiruutu 19">
                  <a:extLst>
                    <a:ext uri="{FF2B5EF4-FFF2-40B4-BE49-F238E27FC236}">
                      <a16:creationId xmlns:a16="http://schemas.microsoft.com/office/drawing/2014/main" id="{EE850126-A443-490D-A645-D2A1BEBA8F58}"/>
                    </a:ext>
                  </a:extLst>
                </p:cNvPr>
                <p:cNvSpPr txBox="1"/>
                <p:nvPr/>
              </p:nvSpPr>
              <p:spPr>
                <a:xfrm>
                  <a:off x="4926462" y="4204449"/>
                  <a:ext cx="1373581"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Simulations</a:t>
                  </a:r>
                  <a:endParaRPr lang="en-GB" sz="20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endParaRP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Kai Loo</a:t>
                  </a:r>
                </a:p>
              </p:txBody>
            </p:sp>
            <p:sp>
              <p:nvSpPr>
                <p:cNvPr id="38" name="Tekstiruutu 19">
                  <a:extLst>
                    <a:ext uri="{FF2B5EF4-FFF2-40B4-BE49-F238E27FC236}">
                      <a16:creationId xmlns:a16="http://schemas.microsoft.com/office/drawing/2014/main" id="{3CEC8E49-8C57-41DC-AE95-A296D34E2C5A}"/>
                    </a:ext>
                  </a:extLst>
                </p:cNvPr>
                <p:cNvSpPr txBox="1"/>
                <p:nvPr/>
              </p:nvSpPr>
              <p:spPr>
                <a:xfrm>
                  <a:off x="5127029" y="6046294"/>
                  <a:ext cx="972446" cy="338554"/>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Physicist</a:t>
                  </a:r>
                </a:p>
              </p:txBody>
            </p:sp>
          </p:grpSp>
          <p:grpSp>
            <p:nvGrpSpPr>
              <p:cNvPr id="16" name="Group 15">
                <a:extLst>
                  <a:ext uri="{FF2B5EF4-FFF2-40B4-BE49-F238E27FC236}">
                    <a16:creationId xmlns:a16="http://schemas.microsoft.com/office/drawing/2014/main" id="{71307126-67F5-4C5F-AEE8-6E087BB3BAAE}"/>
                  </a:ext>
                </a:extLst>
              </p:cNvPr>
              <p:cNvGrpSpPr/>
              <p:nvPr/>
            </p:nvGrpSpPr>
            <p:grpSpPr>
              <a:xfrm>
                <a:off x="6770683" y="4204449"/>
                <a:ext cx="1655453" cy="2180399"/>
                <a:chOff x="6692366" y="4204449"/>
                <a:chExt cx="1655453" cy="2180399"/>
              </a:xfrm>
            </p:grpSpPr>
            <p:pic>
              <p:nvPicPr>
                <p:cNvPr id="33" name="Picture 52">
                  <a:extLst>
                    <a:ext uri="{FF2B5EF4-FFF2-40B4-BE49-F238E27FC236}">
                      <a16:creationId xmlns:a16="http://schemas.microsoft.com/office/drawing/2014/main" id="{25EE9D95-B1E2-4423-91DE-C79F06191EF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19294" y="4761827"/>
                  <a:ext cx="1201596" cy="126587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34" name="Tekstiruutu 19">
                  <a:extLst>
                    <a:ext uri="{FF2B5EF4-FFF2-40B4-BE49-F238E27FC236}">
                      <a16:creationId xmlns:a16="http://schemas.microsoft.com/office/drawing/2014/main" id="{A8A23165-2C1B-4A43-9671-9C2400A42676}"/>
                    </a:ext>
                  </a:extLst>
                </p:cNvPr>
                <p:cNvSpPr txBox="1"/>
                <p:nvPr/>
              </p:nvSpPr>
              <p:spPr>
                <a:xfrm>
                  <a:off x="6692366" y="4204449"/>
                  <a:ext cx="1655453"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Collaborations</a:t>
                  </a: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Jari Joutsenvaara</a:t>
                  </a:r>
                </a:p>
              </p:txBody>
            </p:sp>
            <p:sp>
              <p:nvSpPr>
                <p:cNvPr id="35" name="Tekstiruutu 19">
                  <a:extLst>
                    <a:ext uri="{FF2B5EF4-FFF2-40B4-BE49-F238E27FC236}">
                      <a16:creationId xmlns:a16="http://schemas.microsoft.com/office/drawing/2014/main" id="{BF99D3F5-7D68-4732-AB77-8D25739BF5D8}"/>
                    </a:ext>
                  </a:extLst>
                </p:cNvPr>
                <p:cNvSpPr txBox="1"/>
                <p:nvPr/>
              </p:nvSpPr>
              <p:spPr>
                <a:xfrm>
                  <a:off x="7033869" y="6046294"/>
                  <a:ext cx="972446" cy="338554"/>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Physicist</a:t>
                  </a:r>
                </a:p>
              </p:txBody>
            </p:sp>
          </p:grpSp>
          <p:grpSp>
            <p:nvGrpSpPr>
              <p:cNvPr id="17" name="Group 16">
                <a:extLst>
                  <a:ext uri="{FF2B5EF4-FFF2-40B4-BE49-F238E27FC236}">
                    <a16:creationId xmlns:a16="http://schemas.microsoft.com/office/drawing/2014/main" id="{F86A8E20-D41C-4F99-A8C7-58149E82D9EB}"/>
                  </a:ext>
                </a:extLst>
              </p:cNvPr>
              <p:cNvGrpSpPr/>
              <p:nvPr/>
            </p:nvGrpSpPr>
            <p:grpSpPr>
              <a:xfrm>
                <a:off x="8737665" y="4204449"/>
                <a:ext cx="1296765" cy="2180399"/>
                <a:chOff x="8861090" y="4204449"/>
                <a:chExt cx="1296765" cy="2180399"/>
              </a:xfrm>
            </p:grpSpPr>
            <p:pic>
              <p:nvPicPr>
                <p:cNvPr id="30" name="Picture 56">
                  <a:extLst>
                    <a:ext uri="{FF2B5EF4-FFF2-40B4-BE49-F238E27FC236}">
                      <a16:creationId xmlns:a16="http://schemas.microsoft.com/office/drawing/2014/main" id="{CAED78D6-A9F9-4407-ADDD-85076D0CA1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9246" r="9246"/>
                <a:stretch/>
              </p:blipFill>
              <p:spPr bwMode="auto">
                <a:xfrm>
                  <a:off x="8886541" y="4761827"/>
                  <a:ext cx="1245862" cy="1293358"/>
                </a:xfrm>
                <a:prstGeom prst="rect">
                  <a:avLst/>
                </a:prstGeom>
                <a:noFill/>
                <a:ln w="9525">
                  <a:solidFill>
                    <a:schemeClr val="accent1">
                      <a:lumMod val="75000"/>
                    </a:schemeClr>
                  </a:solidFill>
                  <a:miter lim="800000"/>
                  <a:headEnd/>
                  <a:tailEnd/>
                </a:ln>
              </p:spPr>
            </p:pic>
            <p:sp>
              <p:nvSpPr>
                <p:cNvPr id="31" name="Tekstiruutu 19">
                  <a:extLst>
                    <a:ext uri="{FF2B5EF4-FFF2-40B4-BE49-F238E27FC236}">
                      <a16:creationId xmlns:a16="http://schemas.microsoft.com/office/drawing/2014/main" id="{BB0EBAC0-874A-4D0C-90F4-CFC61530E7F0}"/>
                    </a:ext>
                  </a:extLst>
                </p:cNvPr>
                <p:cNvSpPr txBox="1"/>
                <p:nvPr/>
              </p:nvSpPr>
              <p:spPr>
                <a:xfrm>
                  <a:off x="8861090" y="4204449"/>
                  <a:ext cx="1296765"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Electronics</a:t>
                  </a:r>
                  <a:endParaRPr lang="en-GB" sz="20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endParaRP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Antto Virkajärvi</a:t>
                  </a:r>
                </a:p>
              </p:txBody>
            </p:sp>
            <p:sp>
              <p:nvSpPr>
                <p:cNvPr id="32" name="Tekstiruutu 19">
                  <a:extLst>
                    <a:ext uri="{FF2B5EF4-FFF2-40B4-BE49-F238E27FC236}">
                      <a16:creationId xmlns:a16="http://schemas.microsoft.com/office/drawing/2014/main" id="{E42B30C2-DE6C-47A7-86DF-CD2E1267E08A}"/>
                    </a:ext>
                  </a:extLst>
                </p:cNvPr>
                <p:cNvSpPr txBox="1"/>
                <p:nvPr/>
              </p:nvSpPr>
              <p:spPr>
                <a:xfrm>
                  <a:off x="9017992" y="6046294"/>
                  <a:ext cx="982961" cy="338554"/>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Engineer</a:t>
                  </a:r>
                </a:p>
              </p:txBody>
            </p:sp>
          </p:grpSp>
          <p:grpSp>
            <p:nvGrpSpPr>
              <p:cNvPr id="18" name="Group 17">
                <a:extLst>
                  <a:ext uri="{FF2B5EF4-FFF2-40B4-BE49-F238E27FC236}">
                    <a16:creationId xmlns:a16="http://schemas.microsoft.com/office/drawing/2014/main" id="{3826AC78-E8D4-481A-8AAA-EC20458DCA51}"/>
                  </a:ext>
                </a:extLst>
              </p:cNvPr>
              <p:cNvGrpSpPr/>
              <p:nvPr/>
            </p:nvGrpSpPr>
            <p:grpSpPr>
              <a:xfrm>
                <a:off x="10345958" y="4204449"/>
                <a:ext cx="1792478" cy="2374139"/>
                <a:chOff x="10345958" y="4204449"/>
                <a:chExt cx="1792478" cy="2374139"/>
              </a:xfrm>
            </p:grpSpPr>
            <p:pic>
              <p:nvPicPr>
                <p:cNvPr id="27" name="Picture 43">
                  <a:extLst>
                    <a:ext uri="{FF2B5EF4-FFF2-40B4-BE49-F238E27FC236}">
                      <a16:creationId xmlns:a16="http://schemas.microsoft.com/office/drawing/2014/main" id="{47D93AD2-7067-44EB-ACF5-1D01B4C99CF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641428" y="4729602"/>
                  <a:ext cx="1201538" cy="1264211"/>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28" name="Tekstiruutu 19">
                  <a:extLst>
                    <a:ext uri="{FF2B5EF4-FFF2-40B4-BE49-F238E27FC236}">
                      <a16:creationId xmlns:a16="http://schemas.microsoft.com/office/drawing/2014/main" id="{11AACE12-1800-49C2-B4BA-B15E5BDC68E4}"/>
                    </a:ext>
                  </a:extLst>
                </p:cNvPr>
                <p:cNvSpPr txBox="1"/>
                <p:nvPr/>
              </p:nvSpPr>
              <p:spPr>
                <a:xfrm>
                  <a:off x="10345958" y="4204449"/>
                  <a:ext cx="1792478"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Finance Advisor</a:t>
                  </a: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Marko Aittola</a:t>
                  </a:r>
                </a:p>
              </p:txBody>
            </p:sp>
            <p:sp>
              <p:nvSpPr>
                <p:cNvPr id="29" name="Tekstiruutu 19">
                  <a:extLst>
                    <a:ext uri="{FF2B5EF4-FFF2-40B4-BE49-F238E27FC236}">
                      <a16:creationId xmlns:a16="http://schemas.microsoft.com/office/drawing/2014/main" id="{BC0E1EA4-5C4D-4B5C-B25F-607F8AAA8EA0}"/>
                    </a:ext>
                  </a:extLst>
                </p:cNvPr>
                <p:cNvSpPr txBox="1"/>
                <p:nvPr/>
              </p:nvSpPr>
              <p:spPr>
                <a:xfrm>
                  <a:off x="10687847" y="5993813"/>
                  <a:ext cx="1108701" cy="584775"/>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Planetary </a:t>
                  </a:r>
                </a:p>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Geologist</a:t>
                  </a:r>
                </a:p>
              </p:txBody>
            </p:sp>
          </p:grpSp>
          <p:grpSp>
            <p:nvGrpSpPr>
              <p:cNvPr id="19" name="Group 18">
                <a:extLst>
                  <a:ext uri="{FF2B5EF4-FFF2-40B4-BE49-F238E27FC236}">
                    <a16:creationId xmlns:a16="http://schemas.microsoft.com/office/drawing/2014/main" id="{02AA6A20-E07D-4CEA-8C50-4CD73B88F256}"/>
                  </a:ext>
                </a:extLst>
              </p:cNvPr>
              <p:cNvGrpSpPr/>
              <p:nvPr/>
            </p:nvGrpSpPr>
            <p:grpSpPr>
              <a:xfrm>
                <a:off x="3508928" y="4204449"/>
                <a:ext cx="1265114" cy="2180399"/>
                <a:chOff x="3384934" y="4204449"/>
                <a:chExt cx="1265114" cy="2180399"/>
              </a:xfrm>
            </p:grpSpPr>
            <p:sp>
              <p:nvSpPr>
                <p:cNvPr id="24" name="Tekstiruutu 19">
                  <a:extLst>
                    <a:ext uri="{FF2B5EF4-FFF2-40B4-BE49-F238E27FC236}">
                      <a16:creationId xmlns:a16="http://schemas.microsoft.com/office/drawing/2014/main" id="{39BD900F-0AF7-4DF3-92D7-03D9FD01FD68}"/>
                    </a:ext>
                  </a:extLst>
                </p:cNvPr>
                <p:cNvSpPr txBox="1"/>
                <p:nvPr/>
              </p:nvSpPr>
              <p:spPr>
                <a:xfrm>
                  <a:off x="3531268" y="6046294"/>
                  <a:ext cx="972446" cy="338554"/>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Physicist</a:t>
                  </a:r>
                </a:p>
              </p:txBody>
            </p:sp>
            <p:pic>
              <p:nvPicPr>
                <p:cNvPr id="25" name="Picture 44">
                  <a:extLst>
                    <a:ext uri="{FF2B5EF4-FFF2-40B4-BE49-F238E27FC236}">
                      <a16:creationId xmlns:a16="http://schemas.microsoft.com/office/drawing/2014/main" id="{F863DCA9-4603-4540-BDF1-867177D151E2}"/>
                    </a:ext>
                  </a:extLst>
                </p:cNvPr>
                <p:cNvPicPr>
                  <a:picLocks noChangeAspect="1"/>
                </p:cNvPicPr>
                <p:nvPr/>
              </p:nvPicPr>
              <p:blipFill>
                <a:blip r:embed="rId8">
                  <a:extLst>
                    <a:ext uri="{28A0092B-C50C-407E-A947-70E740481C1C}">
                      <a14:useLocalDpi xmlns:a14="http://schemas.microsoft.com/office/drawing/2010/main" val="0"/>
                    </a:ext>
                  </a:extLst>
                </a:blip>
                <a:srcRect l="9769" r="13585"/>
                <a:stretch>
                  <a:fillRect/>
                </a:stretch>
              </p:blipFill>
              <p:spPr bwMode="auto">
                <a:xfrm>
                  <a:off x="3384934" y="4757688"/>
                  <a:ext cx="1265114" cy="1274151"/>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26" name="Tekstiruutu 19">
                  <a:extLst>
                    <a:ext uri="{FF2B5EF4-FFF2-40B4-BE49-F238E27FC236}">
                      <a16:creationId xmlns:a16="http://schemas.microsoft.com/office/drawing/2014/main" id="{E4AAAB96-AE32-4DDA-BFDC-DF0FA820C35A}"/>
                    </a:ext>
                  </a:extLst>
                </p:cNvPr>
                <p:cNvSpPr txBox="1"/>
                <p:nvPr/>
              </p:nvSpPr>
              <p:spPr>
                <a:xfrm>
                  <a:off x="3474779" y="4204449"/>
                  <a:ext cx="1085425"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Physics</a:t>
                  </a:r>
                  <a:endParaRPr lang="en-GB" sz="20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endParaRP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Timo Enqvist</a:t>
                  </a:r>
                </a:p>
              </p:txBody>
            </p:sp>
          </p:grpSp>
          <p:grpSp>
            <p:nvGrpSpPr>
              <p:cNvPr id="20" name="Group 19">
                <a:extLst>
                  <a:ext uri="{FF2B5EF4-FFF2-40B4-BE49-F238E27FC236}">
                    <a16:creationId xmlns:a16="http://schemas.microsoft.com/office/drawing/2014/main" id="{A8EFB949-D4BF-4FEA-93A2-1B482299E1A4}"/>
                  </a:ext>
                </a:extLst>
              </p:cNvPr>
              <p:cNvGrpSpPr/>
              <p:nvPr/>
            </p:nvGrpSpPr>
            <p:grpSpPr>
              <a:xfrm>
                <a:off x="229795" y="4204449"/>
                <a:ext cx="1246585" cy="2180399"/>
                <a:chOff x="229795" y="4204449"/>
                <a:chExt cx="1246585" cy="2180399"/>
              </a:xfrm>
            </p:grpSpPr>
            <p:sp>
              <p:nvSpPr>
                <p:cNvPr id="21" name="Tekstiruutu 19">
                  <a:extLst>
                    <a:ext uri="{FF2B5EF4-FFF2-40B4-BE49-F238E27FC236}">
                      <a16:creationId xmlns:a16="http://schemas.microsoft.com/office/drawing/2014/main" id="{FF21EB57-EDD2-47C7-9532-D34335610B81}"/>
                    </a:ext>
                  </a:extLst>
                </p:cNvPr>
                <p:cNvSpPr txBox="1"/>
                <p:nvPr/>
              </p:nvSpPr>
              <p:spPr>
                <a:xfrm>
                  <a:off x="289247" y="4204449"/>
                  <a:ext cx="1127681" cy="553998"/>
                </a:xfrm>
                <a:prstGeom prst="rect">
                  <a:avLst/>
                </a:prstGeom>
                <a:noFill/>
              </p:spPr>
              <p:txBody>
                <a:bodyPr wrap="none">
                  <a:spAutoFit/>
                </a:bodyPr>
                <a:lstStyle/>
                <a:p>
                  <a:pPr algn="ctr">
                    <a:defRPr/>
                  </a:pPr>
                  <a:r>
                    <a:rPr lang="en-GB"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CEO</a:t>
                  </a:r>
                  <a:endParaRPr lang="en-GB" sz="20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endParaRPr>
                </a:p>
                <a:p>
                  <a:pPr algn="ctr">
                    <a:defRPr/>
                  </a:pPr>
                  <a:r>
                    <a:rPr lang="en-GB" sz="12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Marko Holma</a:t>
                  </a:r>
                </a:p>
              </p:txBody>
            </p:sp>
            <p:sp>
              <p:nvSpPr>
                <p:cNvPr id="22" name="Tekstiruutu 19">
                  <a:extLst>
                    <a:ext uri="{FF2B5EF4-FFF2-40B4-BE49-F238E27FC236}">
                      <a16:creationId xmlns:a16="http://schemas.microsoft.com/office/drawing/2014/main" id="{083BA006-EF1B-4513-ABF1-10674E4913E4}"/>
                    </a:ext>
                  </a:extLst>
                </p:cNvPr>
                <p:cNvSpPr txBox="1"/>
                <p:nvPr/>
              </p:nvSpPr>
              <p:spPr>
                <a:xfrm>
                  <a:off x="330701" y="6046294"/>
                  <a:ext cx="1044773" cy="338554"/>
                </a:xfrm>
                <a:prstGeom prst="rect">
                  <a:avLst/>
                </a:prstGeom>
                <a:noFill/>
              </p:spPr>
              <p:txBody>
                <a:bodyPr wrap="none">
                  <a:spAutoFit/>
                </a:bodyPr>
                <a:lstStyle/>
                <a:p>
                  <a:pPr>
                    <a:defRPr/>
                  </a:pPr>
                  <a:r>
                    <a:rPr lang="en-GB" sz="1600"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Geologist</a:t>
                  </a:r>
                </a:p>
              </p:txBody>
            </p:sp>
            <p:pic>
              <p:nvPicPr>
                <p:cNvPr id="23" name="Picture 22">
                  <a:extLst>
                    <a:ext uri="{FF2B5EF4-FFF2-40B4-BE49-F238E27FC236}">
                      <a16:creationId xmlns:a16="http://schemas.microsoft.com/office/drawing/2014/main" id="{FB381B8E-4D8B-4DE2-80EF-BF242F01FB8F}"/>
                    </a:ext>
                  </a:extLst>
                </p:cNvPr>
                <p:cNvPicPr>
                  <a:picLocks noChangeAspect="1"/>
                </p:cNvPicPr>
                <p:nvPr/>
              </p:nvPicPr>
              <p:blipFill>
                <a:blip r:embed="rId9">
                  <a:extLst>
                    <a:ext uri="{28A0092B-C50C-407E-A947-70E740481C1C}">
                      <a14:useLocalDpi xmlns:a14="http://schemas.microsoft.com/office/drawing/2010/main" val="0"/>
                    </a:ext>
                  </a:extLst>
                </a:blip>
                <a:srcRect t="2744" b="2744"/>
                <a:stretch/>
              </p:blipFill>
              <p:spPr>
                <a:xfrm>
                  <a:off x="229795" y="4753547"/>
                  <a:ext cx="1246585" cy="1274152"/>
                </a:xfrm>
                <a:prstGeom prst="rect">
                  <a:avLst/>
                </a:prstGeom>
                <a:noFill/>
                <a:ln>
                  <a:solidFill>
                    <a:schemeClr val="accent1"/>
                  </a:solidFill>
                </a:ln>
              </p:spPr>
            </p:pic>
          </p:grpSp>
        </p:grpSp>
      </p:grpSp>
    </p:spTree>
    <p:extLst>
      <p:ext uri="{BB962C8B-B14F-4D97-AF65-F5344CB8AC3E}">
        <p14:creationId xmlns:p14="http://schemas.microsoft.com/office/powerpoint/2010/main" val="408191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A close up of a rock mountain&#10;&#10;Description automatically generated">
            <a:extLst>
              <a:ext uri="{FF2B5EF4-FFF2-40B4-BE49-F238E27FC236}">
                <a16:creationId xmlns:a16="http://schemas.microsoft.com/office/drawing/2014/main" id="{09A866F2-4B79-42DA-9C26-C4D78D30AFEA}"/>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1" y="0"/>
            <a:ext cx="12188389" cy="6858000"/>
          </a:xfrm>
          <a:prstGeom prst="rect">
            <a:avLst/>
          </a:prstGeom>
        </p:spPr>
      </p:pic>
      <p:sp>
        <p:nvSpPr>
          <p:cNvPr id="8" name="Rectangle 7">
            <a:extLst>
              <a:ext uri="{FF2B5EF4-FFF2-40B4-BE49-F238E27FC236}">
                <a16:creationId xmlns:a16="http://schemas.microsoft.com/office/drawing/2014/main" id="{58BBFE9C-DF8B-4402-94DD-24AD32E1F153}"/>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Introduction</a:t>
            </a:r>
          </a:p>
        </p:txBody>
      </p:sp>
      <p:sp>
        <p:nvSpPr>
          <p:cNvPr id="7" name="TextBox 6">
            <a:extLst>
              <a:ext uri="{FF2B5EF4-FFF2-40B4-BE49-F238E27FC236}">
                <a16:creationId xmlns:a16="http://schemas.microsoft.com/office/drawing/2014/main" id="{86D935CC-9C62-4C28-9A61-572A797A0017}"/>
              </a:ext>
            </a:extLst>
          </p:cNvPr>
          <p:cNvSpPr txBox="1"/>
          <p:nvPr/>
        </p:nvSpPr>
        <p:spPr>
          <a:xfrm>
            <a:off x="10112585" y="6642556"/>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9" name="TextBox 8">
            <a:extLst>
              <a:ext uri="{FF2B5EF4-FFF2-40B4-BE49-F238E27FC236}">
                <a16:creationId xmlns:a16="http://schemas.microsoft.com/office/drawing/2014/main" id="{0DEA2FB9-626A-4CFE-9B2C-00A6791215B8}"/>
              </a:ext>
            </a:extLst>
          </p:cNvPr>
          <p:cNvSpPr txBox="1"/>
          <p:nvPr/>
        </p:nvSpPr>
        <p:spPr>
          <a:xfrm>
            <a:off x="419312" y="724748"/>
            <a:ext cx="11584728" cy="4524315"/>
          </a:xfrm>
          <a:prstGeom prst="rect">
            <a:avLst/>
          </a:prstGeom>
          <a:noFill/>
        </p:spPr>
        <p:txBody>
          <a:bodyPr wrap="square" rtlCol="0">
            <a:spAutoFit/>
          </a:bodyPr>
          <a:lstStyle/>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Q: Does it matter which continent you stand on? We found this an interesting question and conducted a relatively extensive simulation in order to understand how this question can be approached</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Tools:</a:t>
            </a:r>
          </a:p>
          <a:p>
            <a:pPr marL="914400" lvl="1"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Extensive Air Showers (EAS):</a:t>
            </a:r>
          </a:p>
          <a:p>
            <a:pPr marL="1371600" lvl="2"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CORSIKA (proton for simplicity)</a:t>
            </a:r>
          </a:p>
          <a:p>
            <a:pPr marL="1828800" lvl="3"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Muon angular and energy distributions on the ground level</a:t>
            </a:r>
          </a:p>
          <a:p>
            <a:pPr marL="1371600" lvl="2"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Single muons (energy and angular distributions) can also be taken from  Gaisser-like formula</a:t>
            </a:r>
          </a:p>
          <a:p>
            <a:pPr marL="1828800" lvl="3"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One example is Guan et al.</a:t>
            </a:r>
            <a:r>
              <a:rPr lang="en-GB" sz="1600" baseline="30000" dirty="0">
                <a:solidFill>
                  <a:schemeClr val="bg1"/>
                </a:solidFill>
                <a:effectLst>
                  <a:outerShdw blurRad="50800" dist="38100" dir="18900000" algn="bl" rotWithShape="0">
                    <a:prstClr val="black">
                      <a:alpha val="40000"/>
                    </a:prstClr>
                  </a:outerShdw>
                </a:effectLst>
              </a:rPr>
              <a:t>1</a:t>
            </a:r>
            <a:r>
              <a:rPr lang="en-GB" sz="1600" dirty="0">
                <a:solidFill>
                  <a:schemeClr val="bg1"/>
                </a:solidFill>
                <a:effectLst>
                  <a:outerShdw blurRad="50800" dist="38100" dir="18900000" algn="bl" rotWithShape="0">
                    <a:prstClr val="black">
                      <a:alpha val="40000"/>
                    </a:prstClr>
                  </a:outerShdw>
                </a:effectLst>
              </a:rPr>
              <a:t> that has improved parametrization for the low-energy part</a:t>
            </a:r>
          </a:p>
          <a:p>
            <a:pPr marL="914400" lvl="1"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Muon propagation:</a:t>
            </a:r>
          </a:p>
          <a:p>
            <a:pPr marL="1371600" lvl="2"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MMC code</a:t>
            </a:r>
            <a:r>
              <a:rPr lang="en-GB" sz="1600" baseline="30000" dirty="0">
                <a:solidFill>
                  <a:schemeClr val="bg1"/>
                </a:solidFill>
                <a:effectLst>
                  <a:outerShdw blurRad="50800" dist="38100" dir="18900000" algn="bl" rotWithShape="0">
                    <a:prstClr val="black">
                      <a:alpha val="40000"/>
                    </a:prstClr>
                  </a:outerShdw>
                </a:effectLst>
              </a:rPr>
              <a:t>2</a:t>
            </a:r>
          </a:p>
          <a:p>
            <a:pPr marL="1828800" lvl="3"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Based on parametrization (unlike GEANT4)</a:t>
            </a:r>
          </a:p>
          <a:p>
            <a:pPr marL="1828800" lvl="3"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Simple to simulate very high-energy muons</a:t>
            </a:r>
          </a:p>
          <a:p>
            <a:pPr marL="1371600" lvl="2" indent="-457200">
              <a:buFont typeface="Wingdings" panose="05000000000000000000" pitchFamily="2" charset="2"/>
              <a:buChar char="v"/>
            </a:pPr>
            <a:endParaRPr lang="en-GB" sz="1600" dirty="0">
              <a:solidFill>
                <a:schemeClr val="bg1"/>
              </a:solidFill>
              <a:effectLst>
                <a:outerShdw blurRad="50800" dist="38100" dir="18900000" algn="bl" rotWithShape="0">
                  <a:prstClr val="black">
                    <a:alpha val="40000"/>
                  </a:prstClr>
                </a:outerShdw>
              </a:effectLst>
            </a:endParaRPr>
          </a:p>
          <a:p>
            <a:pPr marL="1371600" lvl="2"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Geant4 (version 10.5.1)</a:t>
            </a:r>
          </a:p>
          <a:p>
            <a:pPr marL="1828800" lvl="3"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Standard tool for muon propagation in the material</a:t>
            </a:r>
          </a:p>
          <a:p>
            <a:pPr marL="1828800" lvl="3" indent="-457200">
              <a:buFont typeface="Wingdings" panose="05000000000000000000" pitchFamily="2" charset="2"/>
              <a:buChar char="v"/>
            </a:pPr>
            <a:r>
              <a:rPr lang="en-GB" sz="1600" dirty="0">
                <a:solidFill>
                  <a:schemeClr val="bg1"/>
                </a:solidFill>
                <a:effectLst>
                  <a:outerShdw blurRad="50800" dist="38100" dir="18900000" algn="bl" rotWithShape="0">
                    <a:prstClr val="black">
                      <a:alpha val="40000"/>
                    </a:prstClr>
                  </a:outerShdw>
                </a:effectLst>
              </a:rPr>
              <a:t>Validate MMC results</a:t>
            </a:r>
          </a:p>
          <a:p>
            <a:pPr marL="457200" indent="-457200">
              <a:buFont typeface="Wingdings" panose="05000000000000000000" pitchFamily="2" charset="2"/>
              <a:buChar char="v"/>
            </a:pPr>
            <a:endParaRPr lang="en-US" sz="1600" dirty="0">
              <a:solidFill>
                <a:schemeClr val="bg1"/>
              </a:solidFill>
              <a:effectLst>
                <a:outerShdw blurRad="50800" dist="38100" dir="18900000" algn="bl" rotWithShape="0">
                  <a:prstClr val="black">
                    <a:alpha val="40000"/>
                  </a:prstClr>
                </a:outerShdw>
              </a:effectLst>
            </a:endParaRPr>
          </a:p>
        </p:txBody>
      </p:sp>
      <p:sp>
        <p:nvSpPr>
          <p:cNvPr id="2" name="TextBox 1">
            <a:extLst>
              <a:ext uri="{FF2B5EF4-FFF2-40B4-BE49-F238E27FC236}">
                <a16:creationId xmlns:a16="http://schemas.microsoft.com/office/drawing/2014/main" id="{54273343-08A7-4ED1-8600-3E848C808613}"/>
              </a:ext>
            </a:extLst>
          </p:cNvPr>
          <p:cNvSpPr txBox="1"/>
          <p:nvPr/>
        </p:nvSpPr>
        <p:spPr>
          <a:xfrm>
            <a:off x="3612" y="6064906"/>
            <a:ext cx="10593268" cy="461665"/>
          </a:xfrm>
          <a:prstGeom prst="rect">
            <a:avLst/>
          </a:prstGeom>
          <a:noFill/>
        </p:spPr>
        <p:txBody>
          <a:bodyPr wrap="square" rtlCol="0">
            <a:spAutoFit/>
          </a:bodyPr>
          <a:lstStyle/>
          <a:p>
            <a:pPr lvl="1"/>
            <a:r>
              <a:rPr lang="en-GB" sz="1200" baseline="30000" dirty="0">
                <a:solidFill>
                  <a:schemeClr val="bg1"/>
                </a:solidFill>
                <a:effectLst>
                  <a:outerShdw blurRad="50800" dist="38100" dir="18900000" algn="bl" rotWithShape="0">
                    <a:prstClr val="black">
                      <a:alpha val="40000"/>
                    </a:prstClr>
                  </a:outerShdw>
                </a:effectLst>
              </a:rPr>
              <a:t>1</a:t>
            </a:r>
            <a:r>
              <a:rPr lang="en-GB" sz="1200" dirty="0">
                <a:solidFill>
                  <a:schemeClr val="bg1"/>
                </a:solidFill>
                <a:effectLst>
                  <a:outerShdw blurRad="50800" dist="38100" dir="18900000" algn="bl" rotWithShape="0">
                    <a:prstClr val="black">
                      <a:alpha val="40000"/>
                    </a:prstClr>
                  </a:outerShdw>
                </a:effectLst>
              </a:rPr>
              <a:t>Guan et al. A parametrization of the cosmic-ray muon flux at sea-level. arXiv:1509.06176v1 [hep-ex] 21 Sep 2015.</a:t>
            </a:r>
            <a:endParaRPr lang="en-GB" sz="1200" dirty="0">
              <a:solidFill>
                <a:schemeClr val="bg1"/>
              </a:solidFill>
            </a:endParaRPr>
          </a:p>
          <a:p>
            <a:pPr lvl="1"/>
            <a:r>
              <a:rPr lang="en-GB" sz="1200" baseline="30000" dirty="0">
                <a:solidFill>
                  <a:schemeClr val="bg1"/>
                </a:solidFill>
              </a:rPr>
              <a:t>2</a:t>
            </a:r>
            <a:r>
              <a:rPr lang="en-GB" sz="1200" dirty="0">
                <a:solidFill>
                  <a:schemeClr val="bg1"/>
                </a:solidFill>
                <a:effectLst>
                  <a:outerShdw blurRad="50800" dist="38100" dir="18900000" algn="bl" rotWithShape="0">
                    <a:prstClr val="black">
                      <a:alpha val="40000"/>
                    </a:prstClr>
                  </a:outerShdw>
                </a:effectLst>
              </a:rPr>
              <a:t>Chirkin, D. &amp; </a:t>
            </a:r>
            <a:r>
              <a:rPr lang="en-GB" sz="1200" dirty="0" err="1">
                <a:solidFill>
                  <a:schemeClr val="bg1"/>
                </a:solidFill>
                <a:effectLst>
                  <a:outerShdw blurRad="50800" dist="38100" dir="18900000" algn="bl" rotWithShape="0">
                    <a:prstClr val="black">
                      <a:alpha val="40000"/>
                    </a:prstClr>
                  </a:outerShdw>
                </a:effectLst>
              </a:rPr>
              <a:t>Rhode,W</a:t>
            </a:r>
            <a:r>
              <a:rPr lang="en-GB" sz="1200" dirty="0">
                <a:solidFill>
                  <a:schemeClr val="bg1"/>
                </a:solidFill>
                <a:effectLst>
                  <a:outerShdw blurRad="50800" dist="38100" dir="18900000" algn="bl" rotWithShape="0">
                    <a:prstClr val="black">
                      <a:alpha val="40000"/>
                    </a:prstClr>
                  </a:outerShdw>
                </a:effectLst>
              </a:rPr>
              <a:t>., Propagating leptons through matter with Muon Monte Carlo (MMC). </a:t>
            </a:r>
            <a:r>
              <a:rPr lang="en-GB" sz="1200" dirty="0" err="1">
                <a:solidFill>
                  <a:schemeClr val="bg1"/>
                </a:solidFill>
                <a:effectLst>
                  <a:outerShdw blurRad="50800" dist="38100" dir="18900000" algn="bl" rotWithShape="0">
                    <a:prstClr val="black">
                      <a:alpha val="40000"/>
                    </a:prstClr>
                  </a:outerShdw>
                </a:effectLst>
              </a:rPr>
              <a:t>arXiv:hep-ph</a:t>
            </a:r>
            <a:r>
              <a:rPr lang="en-GB" sz="1200" dirty="0">
                <a:solidFill>
                  <a:schemeClr val="bg1"/>
                </a:solidFill>
                <a:effectLst>
                  <a:outerShdw blurRad="50800" dist="38100" dir="18900000" algn="bl" rotWithShape="0">
                    <a:prstClr val="black">
                      <a:alpha val="40000"/>
                    </a:prstClr>
                  </a:outerShdw>
                </a:effectLst>
              </a:rPr>
              <a:t>/0407075v3 3 Aug 2016.</a:t>
            </a:r>
          </a:p>
        </p:txBody>
      </p:sp>
    </p:spTree>
    <p:extLst>
      <p:ext uri="{BB962C8B-B14F-4D97-AF65-F5344CB8AC3E}">
        <p14:creationId xmlns:p14="http://schemas.microsoft.com/office/powerpoint/2010/main" val="2714352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A close up of a rock mountain&#10;&#10;Description automatically generated">
            <a:extLst>
              <a:ext uri="{FF2B5EF4-FFF2-40B4-BE49-F238E27FC236}">
                <a16:creationId xmlns:a16="http://schemas.microsoft.com/office/drawing/2014/main" id="{09A866F2-4B79-42DA-9C26-C4D78D30AFEA}"/>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1" y="0"/>
            <a:ext cx="12188389" cy="6858000"/>
          </a:xfrm>
          <a:prstGeom prst="rect">
            <a:avLst/>
          </a:prstGeom>
        </p:spPr>
      </p:pic>
      <p:sp>
        <p:nvSpPr>
          <p:cNvPr id="8" name="Rectangle 7">
            <a:extLst>
              <a:ext uri="{FF2B5EF4-FFF2-40B4-BE49-F238E27FC236}">
                <a16:creationId xmlns:a16="http://schemas.microsoft.com/office/drawing/2014/main" id="{58BBFE9C-DF8B-4402-94DD-24AD32E1F153}"/>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Introduction</a:t>
            </a:r>
          </a:p>
        </p:txBody>
      </p:sp>
      <p:sp>
        <p:nvSpPr>
          <p:cNvPr id="7" name="TextBox 6">
            <a:extLst>
              <a:ext uri="{FF2B5EF4-FFF2-40B4-BE49-F238E27FC236}">
                <a16:creationId xmlns:a16="http://schemas.microsoft.com/office/drawing/2014/main" id="{86D935CC-9C62-4C28-9A61-572A797A0017}"/>
              </a:ext>
            </a:extLst>
          </p:cNvPr>
          <p:cNvSpPr txBox="1"/>
          <p:nvPr/>
        </p:nvSpPr>
        <p:spPr>
          <a:xfrm>
            <a:off x="10112585" y="6642556"/>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9" name="TextBox 8">
            <a:extLst>
              <a:ext uri="{FF2B5EF4-FFF2-40B4-BE49-F238E27FC236}">
                <a16:creationId xmlns:a16="http://schemas.microsoft.com/office/drawing/2014/main" id="{0DEA2FB9-626A-4CFE-9B2C-00A6791215B8}"/>
              </a:ext>
            </a:extLst>
          </p:cNvPr>
          <p:cNvSpPr txBox="1"/>
          <p:nvPr/>
        </p:nvSpPr>
        <p:spPr>
          <a:xfrm>
            <a:off x="419312" y="724748"/>
            <a:ext cx="11584728" cy="2062103"/>
          </a:xfrm>
          <a:prstGeom prst="rect">
            <a:avLst/>
          </a:prstGeom>
          <a:noFill/>
        </p:spPr>
        <p:txBody>
          <a:bodyPr wrap="square" rtlCol="0">
            <a:spAutoFit/>
          </a:bodyPr>
          <a:lstStyle/>
          <a:p>
            <a:pPr marL="457200"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Five different types of real-world continental and oceanic crustal and mantle materials were simulated</a:t>
            </a:r>
          </a:p>
          <a:p>
            <a:pPr marL="914400" lvl="1"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Studied continental geological models were:</a:t>
            </a:r>
          </a:p>
          <a:p>
            <a:pPr lvl="2"/>
            <a:r>
              <a:rPr lang="en-US" sz="1600" dirty="0">
                <a:solidFill>
                  <a:schemeClr val="bg1"/>
                </a:solidFill>
                <a:effectLst>
                  <a:outerShdw blurRad="50800" dist="38100" dir="18900000" algn="bl" rotWithShape="0">
                    <a:prstClr val="black">
                      <a:alpha val="40000"/>
                    </a:prstClr>
                  </a:outerShdw>
                </a:effectLst>
              </a:rPr>
              <a:t>    1) upper continental crust</a:t>
            </a:r>
          </a:p>
          <a:p>
            <a:pPr lvl="2"/>
            <a:r>
              <a:rPr lang="en-US" sz="1600" dirty="0">
                <a:solidFill>
                  <a:schemeClr val="bg1"/>
                </a:solidFill>
                <a:effectLst>
                  <a:outerShdw blurRad="50800" dist="38100" dir="18900000" algn="bl" rotWithShape="0">
                    <a:prstClr val="black">
                      <a:alpha val="40000"/>
                    </a:prstClr>
                  </a:outerShdw>
                </a:effectLst>
              </a:rPr>
              <a:t>    2) bulk continental crust</a:t>
            </a:r>
          </a:p>
          <a:p>
            <a:pPr lvl="2"/>
            <a:r>
              <a:rPr lang="en-US" sz="1600" dirty="0">
                <a:solidFill>
                  <a:schemeClr val="bg1"/>
                </a:solidFill>
                <a:effectLst>
                  <a:outerShdw blurRad="50800" dist="38100" dir="18900000" algn="bl" rotWithShape="0">
                    <a:prstClr val="black">
                      <a:alpha val="40000"/>
                    </a:prstClr>
                  </a:outerShdw>
                </a:effectLst>
              </a:rPr>
              <a:t>    3) lower continental crust</a:t>
            </a:r>
          </a:p>
          <a:p>
            <a:pPr lvl="2"/>
            <a:r>
              <a:rPr lang="en-US" sz="1600" dirty="0">
                <a:solidFill>
                  <a:schemeClr val="bg1"/>
                </a:solidFill>
                <a:effectLst>
                  <a:outerShdw blurRad="50800" dist="38100" dir="18900000" algn="bl" rotWithShape="0">
                    <a:prstClr val="black">
                      <a:alpha val="40000"/>
                    </a:prstClr>
                  </a:outerShdw>
                </a:effectLst>
              </a:rPr>
              <a:t>    4) oceanic crust</a:t>
            </a:r>
          </a:p>
          <a:p>
            <a:pPr lvl="2"/>
            <a:r>
              <a:rPr lang="en-US" sz="1600" dirty="0">
                <a:solidFill>
                  <a:schemeClr val="bg1"/>
                </a:solidFill>
                <a:effectLst>
                  <a:outerShdw blurRad="50800" dist="38100" dir="18900000" algn="bl" rotWithShape="0">
                    <a:prstClr val="black">
                      <a:alpha val="40000"/>
                    </a:prstClr>
                  </a:outerShdw>
                </a:effectLst>
              </a:rPr>
              <a:t>    5) oceanic upper mantle</a:t>
            </a:r>
          </a:p>
          <a:p>
            <a:pPr marL="914400" lvl="1" indent="-457200">
              <a:buFont typeface="Wingdings" panose="05000000000000000000" pitchFamily="2" charset="2"/>
              <a:buChar char="v"/>
            </a:pPr>
            <a:r>
              <a:rPr lang="en-US" sz="1600" dirty="0">
                <a:solidFill>
                  <a:schemeClr val="bg1"/>
                </a:solidFill>
                <a:effectLst>
                  <a:outerShdw blurRad="50800" dist="38100" dir="18900000" algn="bl" rotWithShape="0">
                    <a:prstClr val="black">
                      <a:alpha val="40000"/>
                    </a:prstClr>
                  </a:outerShdw>
                </a:effectLst>
              </a:rPr>
              <a:t>In addition, we simulated water and standard rock for comparison</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873536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4233" y="0"/>
            <a:ext cx="12192000" cy="6859343"/>
          </a:xfrm>
          <a:prstGeom prst="rect">
            <a:avLst/>
          </a:prstGeom>
        </p:spPr>
      </p:pic>
      <p:sp>
        <p:nvSpPr>
          <p:cNvPr id="7" name="TextBox 6">
            <a:extLst>
              <a:ext uri="{FF2B5EF4-FFF2-40B4-BE49-F238E27FC236}">
                <a16:creationId xmlns:a16="http://schemas.microsoft.com/office/drawing/2014/main" id="{6D4997DD-4330-42C5-83A0-63A385C72B25}"/>
              </a:ext>
            </a:extLst>
          </p:cNvPr>
          <p:cNvSpPr txBox="1"/>
          <p:nvPr/>
        </p:nvSpPr>
        <p:spPr>
          <a:xfrm>
            <a:off x="4233" y="6583668"/>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9" name="Rectangle 8">
            <a:extLst>
              <a:ext uri="{FF2B5EF4-FFF2-40B4-BE49-F238E27FC236}">
                <a16:creationId xmlns:a16="http://schemas.microsoft.com/office/drawing/2014/main" id="{972BF095-C60E-4F4A-88CF-7179C18F4376}"/>
              </a:ext>
            </a:extLst>
          </p:cNvPr>
          <p:cNvSpPr/>
          <p:nvPr/>
        </p:nvSpPr>
        <p:spPr>
          <a:xfrm>
            <a:off x="313272" y="85664"/>
            <a:ext cx="11027828"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Geological background</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2050" name="Picture 2">
            <a:extLst>
              <a:ext uri="{FF2B5EF4-FFF2-40B4-BE49-F238E27FC236}">
                <a16:creationId xmlns:a16="http://schemas.microsoft.com/office/drawing/2014/main" id="{1349B8DC-9298-4B34-9F07-FBCF9716CA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1767" y="793827"/>
            <a:ext cx="5955463" cy="589756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DD745F23-CE28-4ED3-9EA7-646609E16DD6}"/>
              </a:ext>
            </a:extLst>
          </p:cNvPr>
          <p:cNvSpPr txBox="1"/>
          <p:nvPr/>
        </p:nvSpPr>
        <p:spPr>
          <a:xfrm>
            <a:off x="313271" y="811588"/>
            <a:ext cx="5290057" cy="3785652"/>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Earth’s crust is a collage of rock domains of different age and composition</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Due to tectonic forces and different levels of erosion, also crustal depth varies from place to place</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Hence, from the viewpoint of simulations, it indeed matters where exactly muography is applied to</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Local (geological) details may vary significantly</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Our work will provide the first-level approximations of muon propagation simulations in global scale. However, local geology may still require knowledge of the local average rock compositions</a:t>
            </a:r>
          </a:p>
        </p:txBody>
      </p:sp>
    </p:spTree>
    <p:extLst>
      <p:ext uri="{BB962C8B-B14F-4D97-AF65-F5344CB8AC3E}">
        <p14:creationId xmlns:p14="http://schemas.microsoft.com/office/powerpoint/2010/main" val="1602416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4233" y="0"/>
            <a:ext cx="12192000" cy="6859343"/>
          </a:xfrm>
          <a:prstGeom prst="rect">
            <a:avLst/>
          </a:prstGeom>
        </p:spPr>
      </p:pic>
      <p:sp>
        <p:nvSpPr>
          <p:cNvPr id="7" name="TextBox 6">
            <a:extLst>
              <a:ext uri="{FF2B5EF4-FFF2-40B4-BE49-F238E27FC236}">
                <a16:creationId xmlns:a16="http://schemas.microsoft.com/office/drawing/2014/main" id="{6D4997DD-4330-42C5-83A0-63A385C72B25}"/>
              </a:ext>
            </a:extLst>
          </p:cNvPr>
          <p:cNvSpPr txBox="1"/>
          <p:nvPr/>
        </p:nvSpPr>
        <p:spPr>
          <a:xfrm>
            <a:off x="10112585" y="6642556"/>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9" name="Rectangle 8">
            <a:extLst>
              <a:ext uri="{FF2B5EF4-FFF2-40B4-BE49-F238E27FC236}">
                <a16:creationId xmlns:a16="http://schemas.microsoft.com/office/drawing/2014/main" id="{972BF095-C60E-4F4A-88CF-7179C18F4376}"/>
              </a:ext>
            </a:extLst>
          </p:cNvPr>
          <p:cNvSpPr/>
          <p:nvPr/>
        </p:nvSpPr>
        <p:spPr>
          <a:xfrm>
            <a:off x="313272" y="85664"/>
            <a:ext cx="11027828"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An example: Average upper-crustal composition</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sp>
        <p:nvSpPr>
          <p:cNvPr id="8" name="TextBox 7">
            <a:extLst>
              <a:ext uri="{FF2B5EF4-FFF2-40B4-BE49-F238E27FC236}">
                <a16:creationId xmlns:a16="http://schemas.microsoft.com/office/drawing/2014/main" id="{49F1A538-AE4B-4018-A09C-10D79A2CF350}"/>
              </a:ext>
            </a:extLst>
          </p:cNvPr>
          <p:cNvSpPr txBox="1"/>
          <p:nvPr/>
        </p:nvSpPr>
        <p:spPr>
          <a:xfrm>
            <a:off x="5607562" y="811588"/>
            <a:ext cx="6278088" cy="646331"/>
          </a:xfrm>
          <a:prstGeom prst="rect">
            <a:avLst/>
          </a:prstGeom>
          <a:noFill/>
        </p:spPr>
        <p:txBody>
          <a:bodyPr wrap="square" rtlCol="0">
            <a:spAutoFit/>
          </a:bodyPr>
          <a:lstStyle/>
          <a:p>
            <a:pPr algn="ctr"/>
            <a:r>
              <a:rPr lang="en-US" b="1" dirty="0">
                <a:solidFill>
                  <a:schemeClr val="bg1"/>
                </a:solidFill>
                <a:effectLst>
                  <a:outerShdw blurRad="50800" dist="38100" dir="18900000" algn="bl" rotWithShape="0">
                    <a:prstClr val="black">
                      <a:alpha val="40000"/>
                    </a:prstClr>
                  </a:outerShdw>
                </a:effectLst>
              </a:rPr>
              <a:t>Recommended composition of the upper continental crust (Rudnick &amp; Gao, 2014)</a:t>
            </a:r>
            <a:endParaRPr lang="en-GB" b="1" dirty="0">
              <a:solidFill>
                <a:schemeClr val="bg1"/>
              </a:solidFill>
              <a:effectLst>
                <a:outerShdw blurRad="50800" dist="38100" dir="18900000" algn="bl" rotWithShape="0">
                  <a:prstClr val="black">
                    <a:alpha val="40000"/>
                  </a:prstClr>
                </a:outerShdw>
              </a:effectLst>
            </a:endParaRPr>
          </a:p>
        </p:txBody>
      </p:sp>
      <p:grpSp>
        <p:nvGrpSpPr>
          <p:cNvPr id="13" name="Group 12">
            <a:extLst>
              <a:ext uri="{FF2B5EF4-FFF2-40B4-BE49-F238E27FC236}">
                <a16:creationId xmlns:a16="http://schemas.microsoft.com/office/drawing/2014/main" id="{38BC31A3-08F0-4C91-896B-CAF76257F321}"/>
              </a:ext>
            </a:extLst>
          </p:cNvPr>
          <p:cNvGrpSpPr/>
          <p:nvPr/>
        </p:nvGrpSpPr>
        <p:grpSpPr>
          <a:xfrm>
            <a:off x="5607562" y="1490040"/>
            <a:ext cx="6278088" cy="5152516"/>
            <a:chOff x="5607562" y="1490040"/>
            <a:chExt cx="6278088" cy="5152516"/>
          </a:xfrm>
        </p:grpSpPr>
        <p:pic>
          <p:nvPicPr>
            <p:cNvPr id="3" name="Picture 2">
              <a:extLst>
                <a:ext uri="{FF2B5EF4-FFF2-40B4-BE49-F238E27FC236}">
                  <a16:creationId xmlns:a16="http://schemas.microsoft.com/office/drawing/2014/main" id="{843FF788-B28A-45BA-B91B-B50187EFFD5F}"/>
                </a:ext>
              </a:extLst>
            </p:cNvPr>
            <p:cNvPicPr>
              <a:picLocks noChangeAspect="1"/>
            </p:cNvPicPr>
            <p:nvPr/>
          </p:nvPicPr>
          <p:blipFill>
            <a:blip r:embed="rId3"/>
            <a:stretch>
              <a:fillRect/>
            </a:stretch>
          </p:blipFill>
          <p:spPr>
            <a:xfrm>
              <a:off x="5607562" y="1490040"/>
              <a:ext cx="6278088" cy="5152516"/>
            </a:xfrm>
            <a:prstGeom prst="rect">
              <a:avLst/>
            </a:prstGeom>
          </p:spPr>
        </p:pic>
        <p:sp>
          <p:nvSpPr>
            <p:cNvPr id="4" name="Rectangle 3">
              <a:extLst>
                <a:ext uri="{FF2B5EF4-FFF2-40B4-BE49-F238E27FC236}">
                  <a16:creationId xmlns:a16="http://schemas.microsoft.com/office/drawing/2014/main" id="{47A9D7BD-F3CE-44EB-8C71-2A671600DE1E}"/>
                </a:ext>
              </a:extLst>
            </p:cNvPr>
            <p:cNvSpPr/>
            <p:nvPr/>
          </p:nvSpPr>
          <p:spPr>
            <a:xfrm>
              <a:off x="6652879" y="1794272"/>
              <a:ext cx="490847" cy="1310244"/>
            </a:xfrm>
            <a:prstGeom prst="rect">
              <a:avLst/>
            </a:prstGeom>
            <a:noFill/>
            <a:ln w="222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TextBox 9">
            <a:extLst>
              <a:ext uri="{FF2B5EF4-FFF2-40B4-BE49-F238E27FC236}">
                <a16:creationId xmlns:a16="http://schemas.microsoft.com/office/drawing/2014/main" id="{16617C2B-A996-41CF-B41B-92ECF8E3F479}"/>
              </a:ext>
            </a:extLst>
          </p:cNvPr>
          <p:cNvSpPr txBox="1"/>
          <p:nvPr/>
        </p:nvSpPr>
        <p:spPr>
          <a:xfrm>
            <a:off x="2505828" y="2086604"/>
            <a:ext cx="2865308" cy="830997"/>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The main components of rock geochemical data are presented as oxides</a:t>
            </a:r>
          </a:p>
        </p:txBody>
      </p:sp>
      <p:sp>
        <p:nvSpPr>
          <p:cNvPr id="11" name="Left Brace 10">
            <a:extLst>
              <a:ext uri="{FF2B5EF4-FFF2-40B4-BE49-F238E27FC236}">
                <a16:creationId xmlns:a16="http://schemas.microsoft.com/office/drawing/2014/main" id="{764ED0D7-9882-4E6E-A4FB-722B206E69AC}"/>
              </a:ext>
            </a:extLst>
          </p:cNvPr>
          <p:cNvSpPr/>
          <p:nvPr/>
        </p:nvSpPr>
        <p:spPr>
          <a:xfrm>
            <a:off x="5350923" y="1824567"/>
            <a:ext cx="252406" cy="1263017"/>
          </a:xfrm>
          <a:prstGeom prst="leftBrace">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a:extLst>
              <a:ext uri="{FF2B5EF4-FFF2-40B4-BE49-F238E27FC236}">
                <a16:creationId xmlns:a16="http://schemas.microsoft.com/office/drawing/2014/main" id="{D0CE3A03-A89C-43DB-834A-5DA9F4104748}"/>
              </a:ext>
            </a:extLst>
          </p:cNvPr>
          <p:cNvSpPr txBox="1"/>
          <p:nvPr/>
        </p:nvSpPr>
        <p:spPr>
          <a:xfrm>
            <a:off x="313271" y="811588"/>
            <a:ext cx="5290057" cy="830997"/>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Several compositional models have been proposed for the upper continental crust. The example given here is the upper-crustal model we used</a:t>
            </a:r>
          </a:p>
        </p:txBody>
      </p:sp>
    </p:spTree>
    <p:extLst>
      <p:ext uri="{BB962C8B-B14F-4D97-AF65-F5344CB8AC3E}">
        <p14:creationId xmlns:p14="http://schemas.microsoft.com/office/powerpoint/2010/main" val="581109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3">
            <a:alphaModFix amt="62000"/>
            <a:grayscl/>
            <a:extLst>
              <a:ext uri="{28A0092B-C50C-407E-A947-70E740481C1C}">
                <a14:useLocalDpi xmlns:a14="http://schemas.microsoft.com/office/drawing/2010/main" val="0"/>
              </a:ext>
            </a:extLst>
          </a:blip>
          <a:stretch>
            <a:fillRect/>
          </a:stretch>
        </p:blipFill>
        <p:spPr>
          <a:xfrm>
            <a:off x="-4233" y="0"/>
            <a:ext cx="12192000" cy="6859343"/>
          </a:xfrm>
          <a:prstGeom prst="rect">
            <a:avLst/>
          </a:prstGeom>
        </p:spPr>
      </p:pic>
      <p:sp>
        <p:nvSpPr>
          <p:cNvPr id="7" name="TextBox 6">
            <a:extLst>
              <a:ext uri="{FF2B5EF4-FFF2-40B4-BE49-F238E27FC236}">
                <a16:creationId xmlns:a16="http://schemas.microsoft.com/office/drawing/2014/main" id="{6D4997DD-4330-42C5-83A0-63A385C72B25}"/>
              </a:ext>
            </a:extLst>
          </p:cNvPr>
          <p:cNvSpPr txBox="1"/>
          <p:nvPr/>
        </p:nvSpPr>
        <p:spPr>
          <a:xfrm>
            <a:off x="10112585" y="6642556"/>
            <a:ext cx="2079415" cy="215444"/>
          </a:xfrm>
          <a:prstGeom prst="rect">
            <a:avLst/>
          </a:prstGeom>
          <a:noFill/>
        </p:spPr>
        <p:txBody>
          <a:bodyPr wrap="none" rtlCol="0">
            <a:spAutoFit/>
          </a:bodyPr>
          <a:lstStyle/>
          <a:p>
            <a:r>
              <a:rPr lang="en-US" sz="800" dirty="0">
                <a:solidFill>
                  <a:schemeClr val="bg1"/>
                </a:solidFill>
              </a:rPr>
              <a:t>All rights reserved © by Muon Solutions 2021</a:t>
            </a:r>
            <a:endParaRPr lang="en-GB" sz="800" dirty="0">
              <a:solidFill>
                <a:schemeClr val="bg1"/>
              </a:solidFill>
            </a:endParaRPr>
          </a:p>
        </p:txBody>
      </p:sp>
      <p:sp>
        <p:nvSpPr>
          <p:cNvPr id="9" name="Rectangle 8">
            <a:extLst>
              <a:ext uri="{FF2B5EF4-FFF2-40B4-BE49-F238E27FC236}">
                <a16:creationId xmlns:a16="http://schemas.microsoft.com/office/drawing/2014/main" id="{972BF095-C60E-4F4A-88CF-7179C18F4376}"/>
              </a:ext>
            </a:extLst>
          </p:cNvPr>
          <p:cNvSpPr/>
          <p:nvPr/>
        </p:nvSpPr>
        <p:spPr>
          <a:xfrm>
            <a:off x="313272" y="85664"/>
            <a:ext cx="11027828"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The five geological models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cxnSp>
        <p:nvCxnSpPr>
          <p:cNvPr id="6" name="Straight Arrow Connector 5">
            <a:extLst>
              <a:ext uri="{FF2B5EF4-FFF2-40B4-BE49-F238E27FC236}">
                <a16:creationId xmlns:a16="http://schemas.microsoft.com/office/drawing/2014/main" id="{F9997BAA-437F-401C-8A14-4D60C1A11316}"/>
              </a:ext>
            </a:extLst>
          </p:cNvPr>
          <p:cNvCxnSpPr>
            <a:cxnSpLocks/>
          </p:cNvCxnSpPr>
          <p:nvPr/>
        </p:nvCxnSpPr>
        <p:spPr>
          <a:xfrm>
            <a:off x="3623733" y="2696633"/>
            <a:ext cx="982134" cy="0"/>
          </a:xfrm>
          <a:prstGeom prst="straightConnector1">
            <a:avLst/>
          </a:prstGeom>
          <a:ln>
            <a:tailEnd type="triangle"/>
          </a:ln>
          <a:effectLst>
            <a:outerShdw blurRad="50800" dist="38100" dir="18900000" algn="b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17" name="Straight Arrow Connector 16">
            <a:extLst>
              <a:ext uri="{FF2B5EF4-FFF2-40B4-BE49-F238E27FC236}">
                <a16:creationId xmlns:a16="http://schemas.microsoft.com/office/drawing/2014/main" id="{AA313F21-3918-4DEE-8E4A-06E3078ACDF2}"/>
              </a:ext>
            </a:extLst>
          </p:cNvPr>
          <p:cNvCxnSpPr>
            <a:cxnSpLocks/>
          </p:cNvCxnSpPr>
          <p:nvPr/>
        </p:nvCxnSpPr>
        <p:spPr>
          <a:xfrm>
            <a:off x="5604933" y="2696633"/>
            <a:ext cx="982134" cy="0"/>
          </a:xfrm>
          <a:prstGeom prst="straightConnector1">
            <a:avLst/>
          </a:prstGeom>
          <a:ln>
            <a:tailEnd type="triangle"/>
          </a:ln>
          <a:effectLst>
            <a:outerShdw blurRad="50800" dist="38100" dir="18900000" algn="b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18" name="Straight Arrow Connector 17">
            <a:extLst>
              <a:ext uri="{FF2B5EF4-FFF2-40B4-BE49-F238E27FC236}">
                <a16:creationId xmlns:a16="http://schemas.microsoft.com/office/drawing/2014/main" id="{ABDA7DB3-A80E-4A77-A4DC-130AB484D440}"/>
              </a:ext>
            </a:extLst>
          </p:cNvPr>
          <p:cNvCxnSpPr>
            <a:cxnSpLocks/>
          </p:cNvCxnSpPr>
          <p:nvPr/>
        </p:nvCxnSpPr>
        <p:spPr>
          <a:xfrm>
            <a:off x="7357533" y="2696633"/>
            <a:ext cx="982134" cy="0"/>
          </a:xfrm>
          <a:prstGeom prst="straightConnector1">
            <a:avLst/>
          </a:prstGeom>
          <a:ln>
            <a:tailEnd type="triangle"/>
          </a:ln>
          <a:effectLst>
            <a:outerShdw blurRad="50800" dist="38100" dir="18900000" algn="b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19" name="Straight Arrow Connector 18">
            <a:extLst>
              <a:ext uri="{FF2B5EF4-FFF2-40B4-BE49-F238E27FC236}">
                <a16:creationId xmlns:a16="http://schemas.microsoft.com/office/drawing/2014/main" id="{D5F1CB90-286D-4979-8930-C8D5A9F5A6A8}"/>
              </a:ext>
            </a:extLst>
          </p:cNvPr>
          <p:cNvCxnSpPr>
            <a:cxnSpLocks/>
          </p:cNvCxnSpPr>
          <p:nvPr/>
        </p:nvCxnSpPr>
        <p:spPr>
          <a:xfrm>
            <a:off x="8987366" y="2696633"/>
            <a:ext cx="982134" cy="0"/>
          </a:xfrm>
          <a:prstGeom prst="straightConnector1">
            <a:avLst/>
          </a:prstGeom>
          <a:ln>
            <a:tailEnd type="triangle"/>
          </a:ln>
          <a:effectLst>
            <a:outerShdw blurRad="50800" dist="38100" dir="18900000" algn="b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grpSp>
        <p:nvGrpSpPr>
          <p:cNvPr id="3" name="Group 2">
            <a:extLst>
              <a:ext uri="{FF2B5EF4-FFF2-40B4-BE49-F238E27FC236}">
                <a16:creationId xmlns:a16="http://schemas.microsoft.com/office/drawing/2014/main" id="{80361F59-AEE3-453E-BF19-DA6DDC64B346}"/>
              </a:ext>
            </a:extLst>
          </p:cNvPr>
          <p:cNvGrpSpPr/>
          <p:nvPr/>
        </p:nvGrpSpPr>
        <p:grpSpPr>
          <a:xfrm>
            <a:off x="857250" y="2039449"/>
            <a:ext cx="10477500" cy="2996045"/>
            <a:chOff x="857250" y="2039449"/>
            <a:chExt cx="10477500" cy="2996045"/>
          </a:xfrm>
        </p:grpSpPr>
        <p:graphicFrame>
          <p:nvGraphicFramePr>
            <p:cNvPr id="14" name="Object 13">
              <a:extLst>
                <a:ext uri="{FF2B5EF4-FFF2-40B4-BE49-F238E27FC236}">
                  <a16:creationId xmlns:a16="http://schemas.microsoft.com/office/drawing/2014/main" id="{C0394FFD-74A3-4DD8-A269-CE887E340D59}"/>
                </a:ext>
              </a:extLst>
            </p:cNvPr>
            <p:cNvGraphicFramePr>
              <a:graphicFrameLocks noChangeAspect="1"/>
            </p:cNvGraphicFramePr>
            <p:nvPr>
              <p:extLst>
                <p:ext uri="{D42A27DB-BD31-4B8C-83A1-F6EECF244321}">
                  <p14:modId xmlns:p14="http://schemas.microsoft.com/office/powerpoint/2010/main" val="1004783391"/>
                </p:ext>
              </p:extLst>
            </p:nvPr>
          </p:nvGraphicFramePr>
          <p:xfrm>
            <a:off x="857250" y="2039449"/>
            <a:ext cx="10477500" cy="2996045"/>
          </p:xfrm>
          <a:graphic>
            <a:graphicData uri="http://schemas.openxmlformats.org/presentationml/2006/ole">
              <mc:AlternateContent xmlns:mc="http://schemas.openxmlformats.org/markup-compatibility/2006">
                <mc:Choice xmlns:v="urn:schemas-microsoft-com:vml" Requires="v">
                  <p:oleObj spid="_x0000_s1052" name="Image" r:id="rId4" imgW="22920480" imgH="6564960" progId="Photoshop.Image.7">
                    <p:embed/>
                  </p:oleObj>
                </mc:Choice>
                <mc:Fallback>
                  <p:oleObj name="Image" r:id="rId4" imgW="22920480" imgH="6564960" progId="Photoshop.Image.7">
                    <p:embed/>
                    <p:pic>
                      <p:nvPicPr>
                        <p:cNvPr id="14" name="Object 13">
                          <a:extLst>
                            <a:ext uri="{FF2B5EF4-FFF2-40B4-BE49-F238E27FC236}">
                              <a16:creationId xmlns:a16="http://schemas.microsoft.com/office/drawing/2014/main" id="{68AC0BF3-2132-4849-BED1-6B2CAFD4964D}"/>
                            </a:ext>
                          </a:extLst>
                        </p:cNvPr>
                        <p:cNvPicPr/>
                        <p:nvPr/>
                      </p:nvPicPr>
                      <p:blipFill>
                        <a:blip r:embed="rId5"/>
                        <a:stretch>
                          <a:fillRect/>
                        </a:stretch>
                      </p:blipFill>
                      <p:spPr>
                        <a:xfrm>
                          <a:off x="857250" y="2039449"/>
                          <a:ext cx="10477500" cy="2996045"/>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BEA2F8DF-ECC4-485E-9A2A-E7B3E8CA08A0}"/>
                </a:ext>
              </a:extLst>
            </p:cNvPr>
            <p:cNvSpPr/>
            <p:nvPr/>
          </p:nvSpPr>
          <p:spPr>
            <a:xfrm>
              <a:off x="8554191" y="2351313"/>
              <a:ext cx="344275" cy="2188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D585044-CDA5-4F57-A275-4FCB18531A6A}"/>
                </a:ext>
              </a:extLst>
            </p:cNvPr>
            <p:cNvSpPr/>
            <p:nvPr/>
          </p:nvSpPr>
          <p:spPr>
            <a:xfrm>
              <a:off x="10124228" y="2351313"/>
              <a:ext cx="344275" cy="2188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704603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6" name="Picture 5">
            <a:extLst>
              <a:ext uri="{FF2B5EF4-FFF2-40B4-BE49-F238E27FC236}">
                <a16:creationId xmlns:a16="http://schemas.microsoft.com/office/drawing/2014/main" id="{49689C7B-B7C7-41B2-AF54-BCA81332EDA1}"/>
              </a:ext>
            </a:extLst>
          </p:cNvPr>
          <p:cNvPicPr>
            <a:picLocks noChangeAspect="1"/>
          </p:cNvPicPr>
          <p:nvPr/>
        </p:nvPicPr>
        <p:blipFill>
          <a:blip r:embed="rId3"/>
          <a:stretch>
            <a:fillRect/>
          </a:stretch>
        </p:blipFill>
        <p:spPr>
          <a:xfrm>
            <a:off x="3114779" y="1305062"/>
            <a:ext cx="8471960" cy="5152516"/>
          </a:xfrm>
          <a:prstGeom prst="rect">
            <a:avLst/>
          </a:prstGeom>
          <a:ln>
            <a:noFill/>
          </a:ln>
          <a:effectLst>
            <a:outerShdw blurRad="190500" algn="tl" rotWithShape="0">
              <a:srgbClr val="000000">
                <a:alpha val="70000"/>
              </a:srgbClr>
            </a:outerShdw>
          </a:effectLst>
        </p:spPr>
      </p:pic>
      <p:sp>
        <p:nvSpPr>
          <p:cNvPr id="16" name="TextBox 15">
            <a:extLst>
              <a:ext uri="{FF2B5EF4-FFF2-40B4-BE49-F238E27FC236}">
                <a16:creationId xmlns:a16="http://schemas.microsoft.com/office/drawing/2014/main" id="{DD288D3C-8308-4E2F-9C64-B9BCFE0B780E}"/>
              </a:ext>
            </a:extLst>
          </p:cNvPr>
          <p:cNvSpPr txBox="1"/>
          <p:nvPr/>
        </p:nvSpPr>
        <p:spPr>
          <a:xfrm>
            <a:off x="3114779" y="373806"/>
            <a:ext cx="8471960" cy="923330"/>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1. </a:t>
            </a:r>
            <a:r>
              <a:rPr lang="en-US" b="1" dirty="0">
                <a:solidFill>
                  <a:schemeClr val="bg1"/>
                </a:solidFill>
                <a:effectLst>
                  <a:outerShdw blurRad="50800" dist="38100" dir="18900000" algn="bl" rotWithShape="0">
                    <a:prstClr val="black">
                      <a:alpha val="40000"/>
                    </a:prstClr>
                  </a:outerShdw>
                </a:effectLst>
              </a:rPr>
              <a:t>Simulated muon energy and angular distributions (zenith angle, inset) for 10</a:t>
            </a:r>
            <a:r>
              <a:rPr lang="en-US" b="1" baseline="30000" dirty="0">
                <a:solidFill>
                  <a:schemeClr val="bg1"/>
                </a:solidFill>
                <a:effectLst>
                  <a:outerShdw blurRad="50800" dist="38100" dir="18900000" algn="bl" rotWithShape="0">
                    <a:prstClr val="black">
                      <a:alpha val="40000"/>
                    </a:prstClr>
                  </a:outerShdw>
                </a:effectLst>
              </a:rPr>
              <a:t>8</a:t>
            </a:r>
            <a:r>
              <a:rPr lang="en-US" b="1" dirty="0">
                <a:solidFill>
                  <a:schemeClr val="bg1"/>
                </a:solidFill>
                <a:effectLst>
                  <a:outerShdw blurRad="50800" dist="38100" dir="18900000" algn="bl" rotWithShape="0">
                    <a:prstClr val="black">
                      <a:alpha val="40000"/>
                    </a:prstClr>
                  </a:outerShdw>
                </a:effectLst>
              </a:rPr>
              <a:t> proton-induced extensive air showers according to the CORSIKA cosmic-ray software package (Heck et al., 1998)</a:t>
            </a:r>
            <a:endParaRPr lang="en-GB" b="1" dirty="0">
              <a:solidFill>
                <a:schemeClr val="bg1"/>
              </a:solidFill>
              <a:effectLst>
                <a:outerShdw blurRad="50800" dist="38100" dir="18900000" algn="bl" rotWithShape="0">
                  <a:prstClr val="black">
                    <a:alpha val="40000"/>
                  </a:prstClr>
                </a:outerShdw>
              </a:effectLst>
            </a:endParaRPr>
          </a:p>
        </p:txBody>
      </p:sp>
      <p:sp>
        <p:nvSpPr>
          <p:cNvPr id="17" name="TextBox 16">
            <a:extLst>
              <a:ext uri="{FF2B5EF4-FFF2-40B4-BE49-F238E27FC236}">
                <a16:creationId xmlns:a16="http://schemas.microsoft.com/office/drawing/2014/main" id="{FAA20940-2E02-4AD0-B858-E5919200CE66}"/>
              </a:ext>
            </a:extLst>
          </p:cNvPr>
          <p:cNvSpPr txBox="1"/>
          <p:nvPr/>
        </p:nvSpPr>
        <p:spPr>
          <a:xfrm>
            <a:off x="249472" y="1307021"/>
            <a:ext cx="2865308" cy="4278094"/>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The initial energies for proton-primaries range from 1.3 GeV to 10</a:t>
            </a:r>
            <a:r>
              <a:rPr lang="en-US" sz="1600" baseline="30000" dirty="0">
                <a:solidFill>
                  <a:schemeClr val="bg1"/>
                </a:solidFill>
                <a:effectLst>
                  <a:outerShdw blurRad="50800" dist="38100" dir="18900000" algn="bl" rotWithShape="0">
                    <a:prstClr val="black">
                      <a:alpha val="40000"/>
                    </a:prstClr>
                  </a:outerShdw>
                </a:effectLst>
              </a:rPr>
              <a:t>7</a:t>
            </a:r>
            <a:r>
              <a:rPr lang="en-US" sz="1600" dirty="0">
                <a:solidFill>
                  <a:schemeClr val="bg1"/>
                </a:solidFill>
                <a:effectLst>
                  <a:outerShdw blurRad="50800" dist="38100" dir="18900000" algn="bl" rotWithShape="0">
                    <a:prstClr val="black">
                      <a:alpha val="40000"/>
                    </a:prstClr>
                  </a:outerShdw>
                </a:effectLst>
              </a:rPr>
              <a:t> GeV with the spectral index of -2.7</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sym typeface="Symbol" panose="05050102010706020507" pitchFamily="18" charset="2"/>
              </a:rPr>
              <a:t></a:t>
            </a:r>
            <a:r>
              <a:rPr lang="en-US" sz="1600" dirty="0">
                <a:solidFill>
                  <a:schemeClr val="bg1"/>
                </a:solidFill>
                <a:effectLst>
                  <a:outerShdw blurRad="50800" dist="38100" dir="18900000" algn="bl" rotWithShape="0">
                    <a:prstClr val="black">
                      <a:alpha val="40000"/>
                    </a:prstClr>
                  </a:outerShdw>
                </a:effectLst>
              </a:rPr>
              <a:t>80% of primaries producing muons most relevant in muography are protons (mainly those below the knee energies)</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A simple rule of thumb for the standard rock: 10 GeV gets to 20 m, 100 GeV to 150 m and 1000 GeV to 1000 m</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Muons in those of the latter are scarce</a:t>
            </a:r>
          </a:p>
        </p:txBody>
      </p:sp>
    </p:spTree>
    <p:extLst>
      <p:ext uri="{BB962C8B-B14F-4D97-AF65-F5344CB8AC3E}">
        <p14:creationId xmlns:p14="http://schemas.microsoft.com/office/powerpoint/2010/main" val="1674980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3" name="Picture 2">
            <a:extLst>
              <a:ext uri="{FF2B5EF4-FFF2-40B4-BE49-F238E27FC236}">
                <a16:creationId xmlns:a16="http://schemas.microsoft.com/office/drawing/2014/main" id="{372CCEDE-0ABD-4087-9203-0EF1AFB09DDD}"/>
              </a:ext>
            </a:extLst>
          </p:cNvPr>
          <p:cNvPicPr>
            <a:picLocks noChangeAspect="1"/>
          </p:cNvPicPr>
          <p:nvPr/>
        </p:nvPicPr>
        <p:blipFill>
          <a:blip r:embed="rId3"/>
          <a:stretch>
            <a:fillRect/>
          </a:stretch>
        </p:blipFill>
        <p:spPr>
          <a:xfrm>
            <a:off x="4088857" y="910076"/>
            <a:ext cx="7255325" cy="5667768"/>
          </a:xfrm>
          <a:prstGeom prst="rect">
            <a:avLst/>
          </a:prstGeom>
          <a:ln>
            <a:noFill/>
          </a:ln>
          <a:effectLst>
            <a:outerShdw blurRad="190500" algn="tl" rotWithShape="0">
              <a:srgbClr val="000000">
                <a:alpha val="70000"/>
              </a:srgbClr>
            </a:outerShdw>
          </a:effectLst>
        </p:spPr>
      </p:pic>
      <p:sp>
        <p:nvSpPr>
          <p:cNvPr id="7" name="TextBox 6">
            <a:extLst>
              <a:ext uri="{FF2B5EF4-FFF2-40B4-BE49-F238E27FC236}">
                <a16:creationId xmlns:a16="http://schemas.microsoft.com/office/drawing/2014/main" id="{90EF8800-E786-42FA-B3C5-C299DF5E241D}"/>
              </a:ext>
            </a:extLst>
          </p:cNvPr>
          <p:cNvSpPr txBox="1"/>
          <p:nvPr/>
        </p:nvSpPr>
        <p:spPr>
          <a:xfrm>
            <a:off x="4088857" y="256966"/>
            <a:ext cx="7255325" cy="646331"/>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2. </a:t>
            </a:r>
            <a:r>
              <a:rPr lang="en-US" b="1" dirty="0">
                <a:solidFill>
                  <a:schemeClr val="bg1"/>
                </a:solidFill>
                <a:effectLst>
                  <a:outerShdw blurRad="50800" dist="38100" dir="18900000" algn="bl" rotWithShape="0">
                    <a:prstClr val="black">
                      <a:alpha val="40000"/>
                    </a:prstClr>
                  </a:outerShdw>
                </a:effectLst>
              </a:rPr>
              <a:t>Simulated muon energy distributions of initially 10 GeV muons at twelve different (for clarity not equally divided) depths in standard rock</a:t>
            </a:r>
            <a:endParaRPr lang="en-GB" b="1" dirty="0">
              <a:solidFill>
                <a:schemeClr val="bg1"/>
              </a:solidFill>
              <a:effectLst>
                <a:outerShdw blurRad="50800" dist="38100" dir="18900000" algn="bl" rotWithShape="0">
                  <a:prstClr val="black">
                    <a:alpha val="40000"/>
                  </a:prstClr>
                </a:outerShdw>
              </a:effectLst>
            </a:endParaRPr>
          </a:p>
        </p:txBody>
      </p:sp>
      <p:sp>
        <p:nvSpPr>
          <p:cNvPr id="8" name="TextBox 7">
            <a:extLst>
              <a:ext uri="{FF2B5EF4-FFF2-40B4-BE49-F238E27FC236}">
                <a16:creationId xmlns:a16="http://schemas.microsoft.com/office/drawing/2014/main" id="{3711ACF9-779E-48FD-BBC6-32B333BE7B9E}"/>
              </a:ext>
            </a:extLst>
          </p:cNvPr>
          <p:cNvSpPr txBox="1"/>
          <p:nvPr/>
        </p:nvSpPr>
        <p:spPr>
          <a:xfrm>
            <a:off x="532856" y="903297"/>
            <a:ext cx="3556001" cy="584775"/>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Simulations have been performed with the Geant4 software package</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957161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view of a mountain&#10;&#10;Description automatically generated">
            <a:extLst>
              <a:ext uri="{FF2B5EF4-FFF2-40B4-BE49-F238E27FC236}">
                <a16:creationId xmlns:a16="http://schemas.microsoft.com/office/drawing/2014/main" id="{5F018569-9F3E-45F4-B055-AC953576E882}"/>
              </a:ext>
            </a:extLst>
          </p:cNvPr>
          <p:cNvPicPr>
            <a:picLocks noChangeAspect="1"/>
          </p:cNvPicPr>
          <p:nvPr/>
        </p:nvPicPr>
        <p:blipFill>
          <a:blip r:embed="rId2">
            <a:alphaModFix amt="62000"/>
            <a:grayscl/>
            <a:extLst>
              <a:ext uri="{28A0092B-C50C-407E-A947-70E740481C1C}">
                <a14:useLocalDpi xmlns:a14="http://schemas.microsoft.com/office/drawing/2010/main" val="0"/>
              </a:ext>
            </a:extLst>
          </a:blip>
          <a:stretch>
            <a:fillRect/>
          </a:stretch>
        </p:blipFill>
        <p:spPr>
          <a:xfrm>
            <a:off x="0" y="0"/>
            <a:ext cx="12192000" cy="6859343"/>
          </a:xfrm>
          <a:prstGeom prst="rect">
            <a:avLst/>
          </a:prstGeom>
        </p:spPr>
      </p:pic>
      <p:sp>
        <p:nvSpPr>
          <p:cNvPr id="14" name="Rectangle 13">
            <a:extLst>
              <a:ext uri="{FF2B5EF4-FFF2-40B4-BE49-F238E27FC236}">
                <a16:creationId xmlns:a16="http://schemas.microsoft.com/office/drawing/2014/main" id="{C7E19465-C998-4ECD-B053-F28587305581}"/>
              </a:ext>
            </a:extLst>
          </p:cNvPr>
          <p:cNvSpPr/>
          <p:nvPr/>
        </p:nvSpPr>
        <p:spPr>
          <a:xfrm>
            <a:off x="313272" y="85664"/>
            <a:ext cx="8879729" cy="68057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defTabSz="914400" eaLnBrk="1" hangingPunct="1">
              <a:lnSpc>
                <a:spcPct val="90000"/>
              </a:lnSpc>
              <a:spcAft>
                <a:spcPts val="600"/>
              </a:spcAft>
              <a:defRPr/>
            </a:pPr>
            <a:r>
              <a:rPr lang="en-US"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rPr>
              <a:t>Results</a:t>
            </a:r>
            <a:endParaRPr lang="en-GB" sz="3600" b="1" kern="1200" spc="50" dirty="0">
              <a:ln w="9525" cmpd="sng">
                <a:solidFill>
                  <a:schemeClr val="accent1"/>
                </a:solidFill>
                <a:prstDash val="solid"/>
              </a:ln>
              <a:solidFill>
                <a:schemeClr val="bg1"/>
              </a:solidFill>
              <a:effectLst>
                <a:glow rad="38100">
                  <a:schemeClr val="accent1">
                    <a:alpha val="40000"/>
                  </a:schemeClr>
                </a:glow>
              </a:effectLst>
              <a:latin typeface="+mj-lt"/>
              <a:ea typeface="+mj-ea"/>
              <a:cs typeface="+mj-cs"/>
            </a:endParaRPr>
          </a:p>
        </p:txBody>
      </p:sp>
      <p:pic>
        <p:nvPicPr>
          <p:cNvPr id="6" name="Picture 5">
            <a:extLst>
              <a:ext uri="{FF2B5EF4-FFF2-40B4-BE49-F238E27FC236}">
                <a16:creationId xmlns:a16="http://schemas.microsoft.com/office/drawing/2014/main" id="{5EEF7027-3D6E-4006-BEAA-2FA8218BB63E}"/>
              </a:ext>
            </a:extLst>
          </p:cNvPr>
          <p:cNvPicPr>
            <a:picLocks noChangeAspect="1"/>
          </p:cNvPicPr>
          <p:nvPr/>
        </p:nvPicPr>
        <p:blipFill>
          <a:blip r:embed="rId3"/>
          <a:stretch>
            <a:fillRect/>
          </a:stretch>
        </p:blipFill>
        <p:spPr>
          <a:xfrm>
            <a:off x="3805472" y="1301941"/>
            <a:ext cx="7944015" cy="5152516"/>
          </a:xfrm>
          <a:prstGeom prst="rect">
            <a:avLst/>
          </a:prstGeom>
          <a:ln>
            <a:noFill/>
          </a:ln>
          <a:effectLst>
            <a:outerShdw blurRad="190500" algn="tl" rotWithShape="0">
              <a:srgbClr val="000000">
                <a:alpha val="70000"/>
              </a:srgbClr>
            </a:outerShdw>
          </a:effectLst>
        </p:spPr>
      </p:pic>
      <p:sp>
        <p:nvSpPr>
          <p:cNvPr id="8" name="TextBox 7">
            <a:extLst>
              <a:ext uri="{FF2B5EF4-FFF2-40B4-BE49-F238E27FC236}">
                <a16:creationId xmlns:a16="http://schemas.microsoft.com/office/drawing/2014/main" id="{F5A3AE73-F8CE-4E8E-8610-F056A95BD730}"/>
              </a:ext>
            </a:extLst>
          </p:cNvPr>
          <p:cNvSpPr txBox="1"/>
          <p:nvPr/>
        </p:nvSpPr>
        <p:spPr>
          <a:xfrm>
            <a:off x="3591561" y="645450"/>
            <a:ext cx="8376920" cy="646331"/>
          </a:xfrm>
          <a:prstGeom prst="rect">
            <a:avLst/>
          </a:prstGeom>
          <a:noFill/>
        </p:spPr>
        <p:txBody>
          <a:bodyPr wrap="square" rtlCol="0">
            <a:spAutoFit/>
          </a:bodyPr>
          <a:lstStyle/>
          <a:p>
            <a:pPr algn="ctr"/>
            <a:r>
              <a:rPr lang="en-GB" b="1" dirty="0">
                <a:solidFill>
                  <a:schemeClr val="bg1"/>
                </a:solidFill>
                <a:effectLst>
                  <a:outerShdw blurRad="50800" dist="38100" dir="18900000" algn="bl" rotWithShape="0">
                    <a:prstClr val="black">
                      <a:alpha val="40000"/>
                    </a:prstClr>
                  </a:outerShdw>
                </a:effectLst>
              </a:rPr>
              <a:t>Fig. 3. </a:t>
            </a:r>
            <a:r>
              <a:rPr lang="en-US" b="1" dirty="0">
                <a:solidFill>
                  <a:schemeClr val="bg1"/>
                </a:solidFill>
                <a:effectLst>
                  <a:outerShdw blurRad="50800" dist="38100" dir="18900000" algn="bl" rotWithShape="0">
                    <a:prstClr val="black">
                      <a:alpha val="40000"/>
                    </a:prstClr>
                  </a:outerShdw>
                </a:effectLst>
              </a:rPr>
              <a:t>Simulated means of energy distributions of initially 10 GeV muons at twelve different depths in standard rock (red dots) together with a linear fit (green line)</a:t>
            </a:r>
            <a:endParaRPr lang="en-GB" b="1" dirty="0">
              <a:solidFill>
                <a:schemeClr val="bg1"/>
              </a:solidFill>
              <a:effectLst>
                <a:outerShdw blurRad="50800" dist="38100" dir="18900000" algn="bl" rotWithShape="0">
                  <a:prstClr val="black">
                    <a:alpha val="40000"/>
                  </a:prstClr>
                </a:outerShdw>
              </a:effectLst>
            </a:endParaRPr>
          </a:p>
        </p:txBody>
      </p:sp>
      <p:sp>
        <p:nvSpPr>
          <p:cNvPr id="9" name="TextBox 8">
            <a:extLst>
              <a:ext uri="{FF2B5EF4-FFF2-40B4-BE49-F238E27FC236}">
                <a16:creationId xmlns:a16="http://schemas.microsoft.com/office/drawing/2014/main" id="{A79CE698-2D5C-40AE-ACC0-25A4E5EF7990}"/>
              </a:ext>
            </a:extLst>
          </p:cNvPr>
          <p:cNvSpPr txBox="1"/>
          <p:nvPr/>
        </p:nvSpPr>
        <p:spPr>
          <a:xfrm>
            <a:off x="249471" y="1291781"/>
            <a:ext cx="3556001" cy="1815882"/>
          </a:xfrm>
          <a:prstGeom prst="rect">
            <a:avLst/>
          </a:prstGeom>
          <a:noFill/>
        </p:spPr>
        <p:txBody>
          <a:bodyPr wrap="square" rtlCol="0">
            <a:spAutoFit/>
          </a:bodyPr>
          <a:lstStyle/>
          <a:p>
            <a:r>
              <a:rPr lang="en-US" sz="1600" dirty="0">
                <a:solidFill>
                  <a:schemeClr val="bg1"/>
                </a:solidFill>
                <a:effectLst>
                  <a:outerShdw blurRad="50800" dist="38100" dir="18900000" algn="bl" rotWithShape="0">
                    <a:prstClr val="black">
                      <a:alpha val="40000"/>
                    </a:prstClr>
                  </a:outerShdw>
                </a:effectLst>
              </a:rPr>
              <a:t>Prior to their decay these muons have lost </a:t>
            </a:r>
            <a:r>
              <a:rPr lang="en-US" sz="1600" dirty="0">
                <a:solidFill>
                  <a:schemeClr val="bg1"/>
                </a:solidFill>
                <a:effectLst>
                  <a:outerShdw blurRad="50800" dist="38100" dir="18900000" algn="bl" rotWithShape="0">
                    <a:prstClr val="black">
                      <a:alpha val="40000"/>
                    </a:prstClr>
                  </a:outerShdw>
                </a:effectLst>
                <a:sym typeface="Symbol" panose="05050102010706020507" pitchFamily="18" charset="2"/>
              </a:rPr>
              <a:t></a:t>
            </a:r>
            <a:r>
              <a:rPr lang="en-US" sz="1600" dirty="0">
                <a:solidFill>
                  <a:schemeClr val="bg1"/>
                </a:solidFill>
                <a:effectLst>
                  <a:outerShdw blurRad="50800" dist="38100" dir="18900000" algn="bl" rotWithShape="0">
                    <a:prstClr val="black">
                      <a:alpha val="40000"/>
                    </a:prstClr>
                  </a:outerShdw>
                </a:effectLst>
              </a:rPr>
              <a:t>90% of their initial energy at the end of their path</a:t>
            </a:r>
          </a:p>
          <a:p>
            <a:endParaRPr lang="en-US" sz="1600" dirty="0">
              <a:solidFill>
                <a:schemeClr val="bg1"/>
              </a:solidFill>
              <a:effectLst>
                <a:outerShdw blurRad="50800" dist="38100" dir="18900000" algn="bl" rotWithShape="0">
                  <a:prstClr val="black">
                    <a:alpha val="40000"/>
                  </a:prstClr>
                </a:outerShdw>
              </a:effectLst>
            </a:endParaRPr>
          </a:p>
          <a:p>
            <a:r>
              <a:rPr lang="en-US" sz="1600" dirty="0">
                <a:solidFill>
                  <a:schemeClr val="bg1"/>
                </a:solidFill>
                <a:effectLst>
                  <a:outerShdw blurRad="50800" dist="38100" dir="18900000" algn="bl" rotWithShape="0">
                    <a:prstClr val="black">
                      <a:alpha val="40000"/>
                    </a:prstClr>
                  </a:outerShdw>
                </a:effectLst>
              </a:rPr>
              <a:t>However, a small fraction is lost all the time as soon as the muons hit the ground</a:t>
            </a:r>
            <a:endParaRPr lang="en-GB" sz="1600" dirty="0">
              <a:solidFill>
                <a:schemeClr val="bg1"/>
              </a:solidFill>
              <a:effectLst>
                <a:outerShdw blurRad="50800" dist="38100" dir="18900000" algn="bl" rotWithShape="0">
                  <a:prstClr val="black">
                    <a:alpha val="40000"/>
                  </a:prstClr>
                </a:outerShdw>
              </a:effectLst>
            </a:endParaRPr>
          </a:p>
        </p:txBody>
      </p:sp>
    </p:spTree>
    <p:extLst>
      <p:ext uri="{BB962C8B-B14F-4D97-AF65-F5344CB8AC3E}">
        <p14:creationId xmlns:p14="http://schemas.microsoft.com/office/powerpoint/2010/main" val="226791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NRSTYLE" val="CoverTite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a:themeElements>
    <a:clrScheme name="EIT RawMaterials">
      <a:dk1>
        <a:srgbClr val="333333"/>
      </a:dk1>
      <a:lt1>
        <a:srgbClr val="FFFFFF"/>
      </a:lt1>
      <a:dk2>
        <a:srgbClr val="034EA2"/>
      </a:dk2>
      <a:lt2>
        <a:srgbClr val="6BB745"/>
      </a:lt2>
      <a:accent1>
        <a:srgbClr val="73C4EE"/>
      </a:accent1>
      <a:accent2>
        <a:srgbClr val="630F7A"/>
      </a:accent2>
      <a:accent3>
        <a:srgbClr val="E74394"/>
      </a:accent3>
      <a:accent4>
        <a:srgbClr val="152D79"/>
      </a:accent4>
      <a:accent5>
        <a:srgbClr val="FDCD15"/>
      </a:accent5>
      <a:accent6>
        <a:srgbClr val="00AFAA"/>
      </a:accent6>
      <a:hlink>
        <a:srgbClr val="333333"/>
      </a:hlink>
      <a:folHlink>
        <a:srgbClr val="33333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4" id="{A069ABC2-83F3-0C4E-A62C-1B6D9367A1DD}" vid="{EBD502B0-584A-124F-9C82-C705B4002F0F}"/>
    </a:ext>
  </a:extLst>
</a:theme>
</file>

<file path=ppt/theme/theme3.xml><?xml version="1.0" encoding="utf-8"?>
<a:theme xmlns:a="http://schemas.openxmlformats.org/drawingml/2006/main" name="Office">
  <a:themeElements>
    <a:clrScheme name="Offic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Times New Roman"/>
        <a:ea typeface="Times New Roman"/>
        <a:cs typeface="Times New Roman"/>
      </a:majorFont>
      <a:minorFont>
        <a:latin typeface="Helvetica"/>
        <a:ea typeface="Helvetica"/>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4926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49262"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15260</TotalTime>
  <Words>1356</Words>
  <Application>Microsoft Office PowerPoint</Application>
  <PresentationFormat>Widescreen</PresentationFormat>
  <Paragraphs>160</Paragraphs>
  <Slides>18</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6" baseType="lpstr">
      <vt:lpstr>Arial</vt:lpstr>
      <vt:lpstr>Calibri</vt:lpstr>
      <vt:lpstr>Calibri Light</vt:lpstr>
      <vt:lpstr>Times New Roman</vt:lpstr>
      <vt:lpstr>Wingdings</vt:lpstr>
      <vt:lpstr>Office Theme</vt:lpstr>
      <vt:lpstr>Content Slides</vt:lpstr>
      <vt:lpstr>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Marko Holma</dc:creator>
  <cp:lastModifiedBy>Marko Holma</cp:lastModifiedBy>
  <cp:revision>482</cp:revision>
  <dcterms:created xsi:type="dcterms:W3CDTF">2020-11-04T19:16:05Z</dcterms:created>
  <dcterms:modified xsi:type="dcterms:W3CDTF">2021-11-24T15:07:18Z</dcterms:modified>
</cp:coreProperties>
</file>