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3" r:id="rId4"/>
    <p:sldMasterId id="2147483674" r:id="rId5"/>
    <p:sldMasterId id="2147483724" r:id="rId6"/>
    <p:sldMasterId id="2147483725" r:id="rId7"/>
    <p:sldMasterId id="2147483726" r:id="rId8"/>
    <p:sldMasterId id="2147483775" r:id="rId9"/>
  </p:sldMasterIdLst>
  <p:notesMasterIdLst>
    <p:notesMasterId r:id="rId34"/>
  </p:notesMasterIdLst>
  <p:handoutMasterIdLst>
    <p:handoutMasterId r:id="rId35"/>
  </p:handoutMasterIdLst>
  <p:sldIdLst>
    <p:sldId id="404" r:id="rId10"/>
    <p:sldId id="310" r:id="rId11"/>
    <p:sldId id="382" r:id="rId12"/>
    <p:sldId id="397" r:id="rId13"/>
    <p:sldId id="391" r:id="rId14"/>
    <p:sldId id="393" r:id="rId15"/>
    <p:sldId id="390" r:id="rId16"/>
    <p:sldId id="315" r:id="rId17"/>
    <p:sldId id="316" r:id="rId18"/>
    <p:sldId id="384" r:id="rId19"/>
    <p:sldId id="323" r:id="rId20"/>
    <p:sldId id="394" r:id="rId21"/>
    <p:sldId id="395" r:id="rId22"/>
    <p:sldId id="401" r:id="rId23"/>
    <p:sldId id="398" r:id="rId24"/>
    <p:sldId id="399" r:id="rId25"/>
    <p:sldId id="400" r:id="rId26"/>
    <p:sldId id="396" r:id="rId27"/>
    <p:sldId id="402" r:id="rId28"/>
    <p:sldId id="403" r:id="rId29"/>
    <p:sldId id="405" r:id="rId30"/>
    <p:sldId id="348" r:id="rId31"/>
    <p:sldId id="406" r:id="rId32"/>
    <p:sldId id="380" r:id="rId33"/>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99"/>
    <a:srgbClr val="FF0000"/>
    <a:srgbClr val="E77900"/>
    <a:srgbClr val="E7975B"/>
    <a:srgbClr val="FF2D2D"/>
    <a:srgbClr val="BDD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025" autoAdjust="0"/>
    <p:restoredTop sz="96350" autoAdjust="0"/>
  </p:normalViewPr>
  <p:slideViewPr>
    <p:cSldViewPr>
      <p:cViewPr varScale="1">
        <p:scale>
          <a:sx n="142" d="100"/>
          <a:sy n="142" d="100"/>
        </p:scale>
        <p:origin x="528" y="16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0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21" Type="http://schemas.openxmlformats.org/officeDocument/2006/relationships/slide" Target="slides/slide12.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handoutMaster" Target="handoutMasters/handout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uzes, Richard T" userId="73173b5f-2c48-4b77-836a-7a0d6315867c" providerId="ADAL" clId="{62A776A5-40BC-AF4F-BC37-0B2050BD1738}"/>
    <pc:docChg chg="undo custSel delSld modSld">
      <pc:chgData name="Kouzes, Richard T" userId="73173b5f-2c48-4b77-836a-7a0d6315867c" providerId="ADAL" clId="{62A776A5-40BC-AF4F-BC37-0B2050BD1738}" dt="2021-10-14T18:53:37.731" v="472" actId="1036"/>
      <pc:docMkLst>
        <pc:docMk/>
      </pc:docMkLst>
      <pc:sldChg chg="modSp">
        <pc:chgData name="Kouzes, Richard T" userId="73173b5f-2c48-4b77-836a-7a0d6315867c" providerId="ADAL" clId="{62A776A5-40BC-AF4F-BC37-0B2050BD1738}" dt="2021-10-09T14:05:01.624" v="0"/>
        <pc:sldMkLst>
          <pc:docMk/>
          <pc:sldMk cId="0" sldId="256"/>
        </pc:sldMkLst>
        <pc:spChg chg="mod">
          <ac:chgData name="Kouzes, Richard T" userId="73173b5f-2c48-4b77-836a-7a0d6315867c" providerId="ADAL" clId="{62A776A5-40BC-AF4F-BC37-0B2050BD1738}" dt="2021-10-09T14:05:01.624" v="0"/>
          <ac:spMkLst>
            <pc:docMk/>
            <pc:sldMk cId="0" sldId="256"/>
            <ac:spMk id="8" creationId="{00000000-0000-0000-0000-000000000000}"/>
          </ac:spMkLst>
        </pc:spChg>
      </pc:sldChg>
      <pc:sldChg chg="del">
        <pc:chgData name="Kouzes, Richard T" userId="73173b5f-2c48-4b77-836a-7a0d6315867c" providerId="ADAL" clId="{62A776A5-40BC-AF4F-BC37-0B2050BD1738}" dt="2021-10-14T17:55:50.981" v="231" actId="2696"/>
        <pc:sldMkLst>
          <pc:docMk/>
          <pc:sldMk cId="1334059701" sldId="315"/>
        </pc:sldMkLst>
      </pc:sldChg>
      <pc:sldChg chg="modSp mod">
        <pc:chgData name="Kouzes, Richard T" userId="73173b5f-2c48-4b77-836a-7a0d6315867c" providerId="ADAL" clId="{62A776A5-40BC-AF4F-BC37-0B2050BD1738}" dt="2021-10-09T14:21:46.026" v="202" actId="1038"/>
        <pc:sldMkLst>
          <pc:docMk/>
          <pc:sldMk cId="4171096555" sldId="323"/>
        </pc:sldMkLst>
        <pc:spChg chg="mod">
          <ac:chgData name="Kouzes, Richard T" userId="73173b5f-2c48-4b77-836a-7a0d6315867c" providerId="ADAL" clId="{62A776A5-40BC-AF4F-BC37-0B2050BD1738}" dt="2021-10-09T14:21:41.573" v="201" actId="1076"/>
          <ac:spMkLst>
            <pc:docMk/>
            <pc:sldMk cId="4171096555" sldId="323"/>
            <ac:spMk id="9" creationId="{00000000-0000-0000-0000-000000000000}"/>
          </ac:spMkLst>
        </pc:spChg>
        <pc:spChg chg="mod">
          <ac:chgData name="Kouzes, Richard T" userId="73173b5f-2c48-4b77-836a-7a0d6315867c" providerId="ADAL" clId="{62A776A5-40BC-AF4F-BC37-0B2050BD1738}" dt="2021-10-09T14:21:27.603" v="183" actId="404"/>
          <ac:spMkLst>
            <pc:docMk/>
            <pc:sldMk cId="4171096555" sldId="323"/>
            <ac:spMk id="11" creationId="{00000000-0000-0000-0000-000000000000}"/>
          </ac:spMkLst>
        </pc:spChg>
        <pc:picChg chg="mod">
          <ac:chgData name="Kouzes, Richard T" userId="73173b5f-2c48-4b77-836a-7a0d6315867c" providerId="ADAL" clId="{62A776A5-40BC-AF4F-BC37-0B2050BD1738}" dt="2021-10-09T14:21:46.026" v="202" actId="1038"/>
          <ac:picMkLst>
            <pc:docMk/>
            <pc:sldMk cId="4171096555" sldId="323"/>
            <ac:picMk id="3" creationId="{00000000-0000-0000-0000-000000000000}"/>
          </ac:picMkLst>
        </pc:picChg>
      </pc:sldChg>
      <pc:sldChg chg="modSp mod">
        <pc:chgData name="Kouzes, Richard T" userId="73173b5f-2c48-4b77-836a-7a0d6315867c" providerId="ADAL" clId="{62A776A5-40BC-AF4F-BC37-0B2050BD1738}" dt="2021-10-14T18:17:41.206" v="328" actId="20577"/>
        <pc:sldMkLst>
          <pc:docMk/>
          <pc:sldMk cId="313824432" sldId="348"/>
        </pc:sldMkLst>
        <pc:spChg chg="mod">
          <ac:chgData name="Kouzes, Richard T" userId="73173b5f-2c48-4b77-836a-7a0d6315867c" providerId="ADAL" clId="{62A776A5-40BC-AF4F-BC37-0B2050BD1738}" dt="2021-10-14T18:17:41.206" v="328" actId="20577"/>
          <ac:spMkLst>
            <pc:docMk/>
            <pc:sldMk cId="313824432" sldId="348"/>
            <ac:spMk id="5" creationId="{00000000-0000-0000-0000-000000000000}"/>
          </ac:spMkLst>
        </pc:spChg>
        <pc:picChg chg="mod">
          <ac:chgData name="Kouzes, Richard T" userId="73173b5f-2c48-4b77-836a-7a0d6315867c" providerId="ADAL" clId="{62A776A5-40BC-AF4F-BC37-0B2050BD1738}" dt="2021-10-14T18:16:29.100" v="238" actId="14100"/>
          <ac:picMkLst>
            <pc:docMk/>
            <pc:sldMk cId="313824432" sldId="348"/>
            <ac:picMk id="6" creationId="{5CCAD083-79FF-744D-BED5-A01E4D768442}"/>
          </ac:picMkLst>
        </pc:picChg>
      </pc:sldChg>
      <pc:sldChg chg="modSp mod">
        <pc:chgData name="Kouzes, Richard T" userId="73173b5f-2c48-4b77-836a-7a0d6315867c" providerId="ADAL" clId="{62A776A5-40BC-AF4F-BC37-0B2050BD1738}" dt="2021-10-09T14:19:42.618" v="159" actId="1037"/>
        <pc:sldMkLst>
          <pc:docMk/>
          <pc:sldMk cId="793091452" sldId="380"/>
        </pc:sldMkLst>
        <pc:spChg chg="mod">
          <ac:chgData name="Kouzes, Richard T" userId="73173b5f-2c48-4b77-836a-7a0d6315867c" providerId="ADAL" clId="{62A776A5-40BC-AF4F-BC37-0B2050BD1738}" dt="2021-10-09T14:19:42.618" v="159" actId="1037"/>
          <ac:spMkLst>
            <pc:docMk/>
            <pc:sldMk cId="793091452" sldId="380"/>
            <ac:spMk id="3" creationId="{599811DB-C5C4-C346-938F-A40F3C023025}"/>
          </ac:spMkLst>
        </pc:spChg>
      </pc:sldChg>
      <pc:sldChg chg="modSp mod">
        <pc:chgData name="Kouzes, Richard T" userId="73173b5f-2c48-4b77-836a-7a0d6315867c" providerId="ADAL" clId="{62A776A5-40BC-AF4F-BC37-0B2050BD1738}" dt="2021-10-14T18:46:11.839" v="423" actId="120"/>
        <pc:sldMkLst>
          <pc:docMk/>
          <pc:sldMk cId="746921560" sldId="384"/>
        </pc:sldMkLst>
        <pc:spChg chg="mod">
          <ac:chgData name="Kouzes, Richard T" userId="73173b5f-2c48-4b77-836a-7a0d6315867c" providerId="ADAL" clId="{62A776A5-40BC-AF4F-BC37-0B2050BD1738}" dt="2021-10-14T18:46:11.839" v="423" actId="120"/>
          <ac:spMkLst>
            <pc:docMk/>
            <pc:sldMk cId="746921560" sldId="384"/>
            <ac:spMk id="11" creationId="{270A8705-D05F-1D40-A64A-E35E9D333EF7}"/>
          </ac:spMkLst>
        </pc:spChg>
      </pc:sldChg>
      <pc:sldChg chg="addSp modSp mod">
        <pc:chgData name="Kouzes, Richard T" userId="73173b5f-2c48-4b77-836a-7a0d6315867c" providerId="ADAL" clId="{62A776A5-40BC-AF4F-BC37-0B2050BD1738}" dt="2021-10-14T18:15:32.500" v="237" actId="20577"/>
        <pc:sldMkLst>
          <pc:docMk/>
          <pc:sldMk cId="435033681" sldId="391"/>
        </pc:sldMkLst>
        <pc:spChg chg="mod">
          <ac:chgData name="Kouzes, Richard T" userId="73173b5f-2c48-4b77-836a-7a0d6315867c" providerId="ADAL" clId="{62A776A5-40BC-AF4F-BC37-0B2050BD1738}" dt="2021-10-14T18:15:32.500" v="237" actId="20577"/>
          <ac:spMkLst>
            <pc:docMk/>
            <pc:sldMk cId="435033681" sldId="391"/>
            <ac:spMk id="3" creationId="{A21EFA55-707C-7944-A7A0-3B8A0D6D02C0}"/>
          </ac:spMkLst>
        </pc:spChg>
        <pc:spChg chg="mod">
          <ac:chgData name="Kouzes, Richard T" userId="73173b5f-2c48-4b77-836a-7a0d6315867c" providerId="ADAL" clId="{62A776A5-40BC-AF4F-BC37-0B2050BD1738}" dt="2021-10-14T18:15:28.533" v="236" actId="20577"/>
          <ac:spMkLst>
            <pc:docMk/>
            <pc:sldMk cId="435033681" sldId="391"/>
            <ac:spMk id="7" creationId="{A1EE35A2-9902-6B43-8B0C-3BF7C06A8A13}"/>
          </ac:spMkLst>
        </pc:spChg>
        <pc:cxnChg chg="mod">
          <ac:chgData name="Kouzes, Richard T" userId="73173b5f-2c48-4b77-836a-7a0d6315867c" providerId="ADAL" clId="{62A776A5-40BC-AF4F-BC37-0B2050BD1738}" dt="2021-10-14T18:15:03.516" v="234" actId="208"/>
          <ac:cxnSpMkLst>
            <pc:docMk/>
            <pc:sldMk cId="435033681" sldId="391"/>
            <ac:cxnSpMk id="9" creationId="{787658A6-3BA0-2945-8957-AD76B90EB06D}"/>
          </ac:cxnSpMkLst>
        </pc:cxnChg>
        <pc:cxnChg chg="mod">
          <ac:chgData name="Kouzes, Richard T" userId="73173b5f-2c48-4b77-836a-7a0d6315867c" providerId="ADAL" clId="{62A776A5-40BC-AF4F-BC37-0B2050BD1738}" dt="2021-10-14T18:15:03.516" v="234" actId="208"/>
          <ac:cxnSpMkLst>
            <pc:docMk/>
            <pc:sldMk cId="435033681" sldId="391"/>
            <ac:cxnSpMk id="10" creationId="{87146039-CD2E-8243-A79C-0E0A3E830461}"/>
          </ac:cxnSpMkLst>
        </pc:cxnChg>
        <pc:cxnChg chg="add">
          <ac:chgData name="Kouzes, Richard T" userId="73173b5f-2c48-4b77-836a-7a0d6315867c" providerId="ADAL" clId="{62A776A5-40BC-AF4F-BC37-0B2050BD1738}" dt="2021-10-14T18:15:19.851" v="235" actId="11529"/>
          <ac:cxnSpMkLst>
            <pc:docMk/>
            <pc:sldMk cId="435033681" sldId="391"/>
            <ac:cxnSpMk id="11" creationId="{41662F1E-5F76-4D4E-937C-5876E30096C0}"/>
          </ac:cxnSpMkLst>
        </pc:cxnChg>
        <pc:cxnChg chg="mod">
          <ac:chgData name="Kouzes, Richard T" userId="73173b5f-2c48-4b77-836a-7a0d6315867c" providerId="ADAL" clId="{62A776A5-40BC-AF4F-BC37-0B2050BD1738}" dt="2021-10-14T18:15:03.516" v="234" actId="208"/>
          <ac:cxnSpMkLst>
            <pc:docMk/>
            <pc:sldMk cId="435033681" sldId="391"/>
            <ac:cxnSpMk id="12" creationId="{A600FD76-6530-E44D-B361-095F968E3835}"/>
          </ac:cxnSpMkLst>
        </pc:cxnChg>
        <pc:cxnChg chg="mod">
          <ac:chgData name="Kouzes, Richard T" userId="73173b5f-2c48-4b77-836a-7a0d6315867c" providerId="ADAL" clId="{62A776A5-40BC-AF4F-BC37-0B2050BD1738}" dt="2021-10-14T18:15:28.533" v="236" actId="20577"/>
          <ac:cxnSpMkLst>
            <pc:docMk/>
            <pc:sldMk cId="435033681" sldId="391"/>
            <ac:cxnSpMk id="14" creationId="{7C084A1A-915A-B14C-A1C6-FEDD40D108A2}"/>
          </ac:cxnSpMkLst>
        </pc:cxnChg>
      </pc:sldChg>
      <pc:sldChg chg="modSp mod">
        <pc:chgData name="Kouzes, Richard T" userId="73173b5f-2c48-4b77-836a-7a0d6315867c" providerId="ADAL" clId="{62A776A5-40BC-AF4F-BC37-0B2050BD1738}" dt="2021-10-14T18:53:37.731" v="472" actId="1036"/>
        <pc:sldMkLst>
          <pc:docMk/>
          <pc:sldMk cId="1636739126" sldId="394"/>
        </pc:sldMkLst>
        <pc:spChg chg="mod">
          <ac:chgData name="Kouzes, Richard T" userId="73173b5f-2c48-4b77-836a-7a0d6315867c" providerId="ADAL" clId="{62A776A5-40BC-AF4F-BC37-0B2050BD1738}" dt="2021-10-14T18:53:17.960" v="468" actId="1035"/>
          <ac:spMkLst>
            <pc:docMk/>
            <pc:sldMk cId="1636739126" sldId="394"/>
            <ac:spMk id="2" creationId="{00000000-0000-0000-0000-000000000000}"/>
          </ac:spMkLst>
        </pc:spChg>
        <pc:spChg chg="mod">
          <ac:chgData name="Kouzes, Richard T" userId="73173b5f-2c48-4b77-836a-7a0d6315867c" providerId="ADAL" clId="{62A776A5-40BC-AF4F-BC37-0B2050BD1738}" dt="2021-10-14T18:53:37.731" v="472" actId="1036"/>
          <ac:spMkLst>
            <pc:docMk/>
            <pc:sldMk cId="1636739126" sldId="394"/>
            <ac:spMk id="6" creationId="{00000000-0000-0000-0000-000000000000}"/>
          </ac:spMkLst>
        </pc:spChg>
        <pc:picChg chg="mod">
          <ac:chgData name="Kouzes, Richard T" userId="73173b5f-2c48-4b77-836a-7a0d6315867c" providerId="ADAL" clId="{62A776A5-40BC-AF4F-BC37-0B2050BD1738}" dt="2021-10-14T18:53:03.923" v="467" actId="1036"/>
          <ac:picMkLst>
            <pc:docMk/>
            <pc:sldMk cId="1636739126" sldId="394"/>
            <ac:picMk id="8" creationId="{27F7D396-8C95-9348-802C-A78235237797}"/>
          </ac:picMkLst>
        </pc:picChg>
      </pc:sldChg>
      <pc:sldChg chg="addSp modSp mod">
        <pc:chgData name="Kouzes, Richard T" userId="73173b5f-2c48-4b77-836a-7a0d6315867c" providerId="ADAL" clId="{62A776A5-40BC-AF4F-BC37-0B2050BD1738}" dt="2021-10-14T18:44:39.426" v="400" actId="1035"/>
        <pc:sldMkLst>
          <pc:docMk/>
          <pc:sldMk cId="116715512" sldId="397"/>
        </pc:sldMkLst>
        <pc:spChg chg="add mod">
          <ac:chgData name="Kouzes, Richard T" userId="73173b5f-2c48-4b77-836a-7a0d6315867c" providerId="ADAL" clId="{62A776A5-40BC-AF4F-BC37-0B2050BD1738}" dt="2021-10-14T18:42:59.606" v="338" actId="1076"/>
          <ac:spMkLst>
            <pc:docMk/>
            <pc:sldMk cId="116715512" sldId="397"/>
            <ac:spMk id="4" creationId="{BD2F5E34-4455-1345-8FA0-B93E31C0A8D1}"/>
          </ac:spMkLst>
        </pc:spChg>
        <pc:spChg chg="add mod">
          <ac:chgData name="Kouzes, Richard T" userId="73173b5f-2c48-4b77-836a-7a0d6315867c" providerId="ADAL" clId="{62A776A5-40BC-AF4F-BC37-0B2050BD1738}" dt="2021-10-14T18:43:39.752" v="363" actId="1076"/>
          <ac:spMkLst>
            <pc:docMk/>
            <pc:sldMk cId="116715512" sldId="397"/>
            <ac:spMk id="5" creationId="{EF3F7B97-41AC-FE4A-AD1F-BD34917C7F9E}"/>
          </ac:spMkLst>
        </pc:spChg>
        <pc:spChg chg="add mod">
          <ac:chgData name="Kouzes, Richard T" userId="73173b5f-2c48-4b77-836a-7a0d6315867c" providerId="ADAL" clId="{62A776A5-40BC-AF4F-BC37-0B2050BD1738}" dt="2021-10-14T18:44:39.426" v="400" actId="1035"/>
          <ac:spMkLst>
            <pc:docMk/>
            <pc:sldMk cId="116715512" sldId="397"/>
            <ac:spMk id="6" creationId="{0CB5A907-04D6-4E42-8643-705DD443EFEB}"/>
          </ac:spMkLst>
        </pc:spChg>
        <pc:picChg chg="mod">
          <ac:chgData name="Kouzes, Richard T" userId="73173b5f-2c48-4b77-836a-7a0d6315867c" providerId="ADAL" clId="{62A776A5-40BC-AF4F-BC37-0B2050BD1738}" dt="2021-10-14T18:44:08.482" v="387" actId="1035"/>
          <ac:picMkLst>
            <pc:docMk/>
            <pc:sldMk cId="116715512" sldId="397"/>
            <ac:picMk id="10" creationId="{83A98D25-A8D0-8740-B4D7-60A1EE554365}"/>
          </ac:picMkLst>
        </pc:picChg>
        <pc:picChg chg="mod">
          <ac:chgData name="Kouzes, Richard T" userId="73173b5f-2c48-4b77-836a-7a0d6315867c" providerId="ADAL" clId="{62A776A5-40BC-AF4F-BC37-0B2050BD1738}" dt="2021-10-14T18:44:13.477" v="391" actId="1036"/>
          <ac:picMkLst>
            <pc:docMk/>
            <pc:sldMk cId="116715512" sldId="397"/>
            <ac:picMk id="13" creationId="{11FB21AC-AAF0-1440-913E-3F6C940C7BB5}"/>
          </ac:picMkLst>
        </pc:picChg>
        <pc:picChg chg="mod">
          <ac:chgData name="Kouzes, Richard T" userId="73173b5f-2c48-4b77-836a-7a0d6315867c" providerId="ADAL" clId="{62A776A5-40BC-AF4F-BC37-0B2050BD1738}" dt="2021-10-14T18:44:33.421" v="396" actId="14100"/>
          <ac:picMkLst>
            <pc:docMk/>
            <pc:sldMk cId="116715512" sldId="397"/>
            <ac:picMk id="2050" creationId="{25E0E860-9F10-414F-B81B-FFC458E6EAE6}"/>
          </ac:picMkLst>
        </pc:picChg>
      </pc:sldChg>
      <pc:sldChg chg="addSp modSp mod">
        <pc:chgData name="Kouzes, Richard T" userId="73173b5f-2c48-4b77-836a-7a0d6315867c" providerId="ADAL" clId="{62A776A5-40BC-AF4F-BC37-0B2050BD1738}" dt="2021-10-14T17:55:34.002" v="230" actId="1076"/>
        <pc:sldMkLst>
          <pc:docMk/>
          <pc:sldMk cId="774925105" sldId="403"/>
        </pc:sldMkLst>
        <pc:picChg chg="mod">
          <ac:chgData name="Kouzes, Richard T" userId="73173b5f-2c48-4b77-836a-7a0d6315867c" providerId="ADAL" clId="{62A776A5-40BC-AF4F-BC37-0B2050BD1738}" dt="2021-10-14T17:55:29.914" v="229" actId="1076"/>
          <ac:picMkLst>
            <pc:docMk/>
            <pc:sldMk cId="774925105" sldId="403"/>
            <ac:picMk id="5" creationId="{2243F08A-92D8-FE44-AE52-D5DB6880C15D}"/>
          </ac:picMkLst>
        </pc:picChg>
        <pc:picChg chg="add mod">
          <ac:chgData name="Kouzes, Richard T" userId="73173b5f-2c48-4b77-836a-7a0d6315867c" providerId="ADAL" clId="{62A776A5-40BC-AF4F-BC37-0B2050BD1738}" dt="2021-10-14T17:55:34.002" v="230" actId="1076"/>
          <ac:picMkLst>
            <pc:docMk/>
            <pc:sldMk cId="774925105" sldId="403"/>
            <ac:picMk id="7" creationId="{BE175A67-8402-8D4F-99B4-2F968A68A9D7}"/>
          </ac:picMkLst>
        </pc:picChg>
        <pc:picChg chg="mod">
          <ac:chgData name="Kouzes, Richard T" userId="73173b5f-2c48-4b77-836a-7a0d6315867c" providerId="ADAL" clId="{62A776A5-40BC-AF4F-BC37-0B2050BD1738}" dt="2021-10-14T17:55:27.498" v="228" actId="14100"/>
          <ac:picMkLst>
            <pc:docMk/>
            <pc:sldMk cId="774925105" sldId="403"/>
            <ac:picMk id="9" creationId="{C0975A85-8809-024E-8FBA-D63C67004F06}"/>
          </ac:picMkLst>
        </pc:picChg>
      </pc:sldChg>
    </pc:docChg>
  </pc:docChgLst>
  <pc:docChgLst>
    <pc:chgData name="Kouzes, Richard T" userId="73173b5f-2c48-4b77-836a-7a0d6315867c" providerId="ADAL" clId="{C4488E14-D8C5-124A-878D-DEC4A680054F}"/>
    <pc:docChg chg="undo custSel addSld delSld modSld">
      <pc:chgData name="Kouzes, Richard T" userId="73173b5f-2c48-4b77-836a-7a0d6315867c" providerId="ADAL" clId="{C4488E14-D8C5-124A-878D-DEC4A680054F}" dt="2021-11-18T22:28:52.922" v="251" actId="20577"/>
      <pc:docMkLst>
        <pc:docMk/>
      </pc:docMkLst>
      <pc:sldChg chg="add del">
        <pc:chgData name="Kouzes, Richard T" userId="73173b5f-2c48-4b77-836a-7a0d6315867c" providerId="ADAL" clId="{C4488E14-D8C5-124A-878D-DEC4A680054F}" dt="2021-10-24T16:17:40.731" v="7" actId="2696"/>
        <pc:sldMkLst>
          <pc:docMk/>
          <pc:sldMk cId="0" sldId="256"/>
        </pc:sldMkLst>
      </pc:sldChg>
      <pc:sldChg chg="add">
        <pc:chgData name="Kouzes, Richard T" userId="73173b5f-2c48-4b77-836a-7a0d6315867c" providerId="ADAL" clId="{C4488E14-D8C5-124A-878D-DEC4A680054F}" dt="2021-10-24T16:18:27.604" v="8"/>
        <pc:sldMkLst>
          <pc:docMk/>
          <pc:sldMk cId="1334059701" sldId="315"/>
        </pc:sldMkLst>
      </pc:sldChg>
      <pc:sldChg chg="addSp delSp modSp mod">
        <pc:chgData name="Kouzes, Richard T" userId="73173b5f-2c48-4b77-836a-7a0d6315867c" providerId="ADAL" clId="{C4488E14-D8C5-124A-878D-DEC4A680054F}" dt="2021-11-02T19:09:38.790" v="159" actId="1035"/>
        <pc:sldMkLst>
          <pc:docMk/>
          <pc:sldMk cId="313824432" sldId="348"/>
        </pc:sldMkLst>
        <pc:spChg chg="mod">
          <ac:chgData name="Kouzes, Richard T" userId="73173b5f-2c48-4b77-836a-7a0d6315867c" providerId="ADAL" clId="{C4488E14-D8C5-124A-878D-DEC4A680054F}" dt="2021-11-02T19:09:33.275" v="156" actId="14100"/>
          <ac:spMkLst>
            <pc:docMk/>
            <pc:sldMk cId="313824432" sldId="348"/>
            <ac:spMk id="5" creationId="{00000000-0000-0000-0000-000000000000}"/>
          </ac:spMkLst>
        </pc:spChg>
        <pc:spChg chg="mod">
          <ac:chgData name="Kouzes, Richard T" userId="73173b5f-2c48-4b77-836a-7a0d6315867c" providerId="ADAL" clId="{C4488E14-D8C5-124A-878D-DEC4A680054F}" dt="2021-11-02T19:06:40.266" v="117" actId="20577"/>
          <ac:spMkLst>
            <pc:docMk/>
            <pc:sldMk cId="313824432" sldId="348"/>
            <ac:spMk id="22" creationId="{00000000-0000-0000-0000-000000000000}"/>
          </ac:spMkLst>
        </pc:spChg>
        <pc:picChg chg="add mod">
          <ac:chgData name="Kouzes, Richard T" userId="73173b5f-2c48-4b77-836a-7a0d6315867c" providerId="ADAL" clId="{C4488E14-D8C5-124A-878D-DEC4A680054F}" dt="2021-11-02T19:09:38.790" v="159" actId="1035"/>
          <ac:picMkLst>
            <pc:docMk/>
            <pc:sldMk cId="313824432" sldId="348"/>
            <ac:picMk id="4" creationId="{FE691FF6-7C64-9241-A54B-0C72651FC18D}"/>
          </ac:picMkLst>
        </pc:picChg>
        <pc:picChg chg="del">
          <ac:chgData name="Kouzes, Richard T" userId="73173b5f-2c48-4b77-836a-7a0d6315867c" providerId="ADAL" clId="{C4488E14-D8C5-124A-878D-DEC4A680054F}" dt="2021-11-02T19:06:50.679" v="121" actId="478"/>
          <ac:picMkLst>
            <pc:docMk/>
            <pc:sldMk cId="313824432" sldId="348"/>
            <ac:picMk id="6" creationId="{5CCAD083-79FF-744D-BED5-A01E4D768442}"/>
          </ac:picMkLst>
        </pc:picChg>
        <pc:picChg chg="add mod">
          <ac:chgData name="Kouzes, Richard T" userId="73173b5f-2c48-4b77-836a-7a0d6315867c" providerId="ADAL" clId="{C4488E14-D8C5-124A-878D-DEC4A680054F}" dt="2021-11-02T19:09:38.790" v="159" actId="1035"/>
          <ac:picMkLst>
            <pc:docMk/>
            <pc:sldMk cId="313824432" sldId="348"/>
            <ac:picMk id="8" creationId="{DDE23631-623D-8F40-85DA-A6AD625D4555}"/>
          </ac:picMkLst>
        </pc:picChg>
        <pc:picChg chg="add mod modCrop">
          <ac:chgData name="Kouzes, Richard T" userId="73173b5f-2c48-4b77-836a-7a0d6315867c" providerId="ADAL" clId="{C4488E14-D8C5-124A-878D-DEC4A680054F}" dt="2021-11-02T19:09:11.265" v="153" actId="14100"/>
          <ac:picMkLst>
            <pc:docMk/>
            <pc:sldMk cId="313824432" sldId="348"/>
            <ac:picMk id="12" creationId="{84BBFF84-B725-FE4B-9B0D-D200D106375D}"/>
          </ac:picMkLst>
        </pc:picChg>
        <pc:picChg chg="add mod modCrop">
          <ac:chgData name="Kouzes, Richard T" userId="73173b5f-2c48-4b77-836a-7a0d6315867c" providerId="ADAL" clId="{C4488E14-D8C5-124A-878D-DEC4A680054F}" dt="2021-11-02T19:09:25.321" v="155" actId="1076"/>
          <ac:picMkLst>
            <pc:docMk/>
            <pc:sldMk cId="313824432" sldId="348"/>
            <ac:picMk id="13" creationId="{1FA7B946-6838-7A40-BE06-7966A2EF32E0}"/>
          </ac:picMkLst>
        </pc:picChg>
        <pc:picChg chg="del">
          <ac:chgData name="Kouzes, Richard T" userId="73173b5f-2c48-4b77-836a-7a0d6315867c" providerId="ADAL" clId="{C4488E14-D8C5-124A-878D-DEC4A680054F}" dt="2021-11-02T19:06:47.802" v="119" actId="478"/>
          <ac:picMkLst>
            <pc:docMk/>
            <pc:sldMk cId="313824432" sldId="348"/>
            <ac:picMk id="1026" creationId="{00000000-0000-0000-0000-000000000000}"/>
          </ac:picMkLst>
        </pc:picChg>
        <pc:cxnChg chg="del">
          <ac:chgData name="Kouzes, Richard T" userId="73173b5f-2c48-4b77-836a-7a0d6315867c" providerId="ADAL" clId="{C4488E14-D8C5-124A-878D-DEC4A680054F}" dt="2021-11-02T19:06:49.556" v="120" actId="478"/>
          <ac:cxnSpMkLst>
            <pc:docMk/>
            <pc:sldMk cId="313824432" sldId="348"/>
            <ac:cxnSpMk id="3" creationId="{FFBAD5F0-9D42-B649-86DE-88A2E8B4A79C}"/>
          </ac:cxnSpMkLst>
        </pc:cxnChg>
      </pc:sldChg>
      <pc:sldChg chg="addSp delSp modSp mod">
        <pc:chgData name="Kouzes, Richard T" userId="73173b5f-2c48-4b77-836a-7a0d6315867c" providerId="ADAL" clId="{C4488E14-D8C5-124A-878D-DEC4A680054F}" dt="2021-11-02T21:33:22.845" v="180" actId="18331"/>
        <pc:sldMkLst>
          <pc:docMk/>
          <pc:sldMk cId="774925105" sldId="403"/>
        </pc:sldMkLst>
        <pc:spChg chg="mod">
          <ac:chgData name="Kouzes, Richard T" userId="73173b5f-2c48-4b77-836a-7a0d6315867c" providerId="ADAL" clId="{C4488E14-D8C5-124A-878D-DEC4A680054F}" dt="2021-10-24T16:29:19.783" v="41" actId="20577"/>
          <ac:spMkLst>
            <pc:docMk/>
            <pc:sldMk cId="774925105" sldId="403"/>
            <ac:spMk id="2" creationId="{00000000-0000-0000-0000-000000000000}"/>
          </ac:spMkLst>
        </pc:spChg>
        <pc:spChg chg="mod">
          <ac:chgData name="Kouzes, Richard T" userId="73173b5f-2c48-4b77-836a-7a0d6315867c" providerId="ADAL" clId="{C4488E14-D8C5-124A-878D-DEC4A680054F}" dt="2021-10-24T16:30:04.617" v="64" actId="20577"/>
          <ac:spMkLst>
            <pc:docMk/>
            <pc:sldMk cId="774925105" sldId="403"/>
            <ac:spMk id="6" creationId="{00000000-0000-0000-0000-000000000000}"/>
          </ac:spMkLst>
        </pc:spChg>
        <pc:picChg chg="mod">
          <ac:chgData name="Kouzes, Richard T" userId="73173b5f-2c48-4b77-836a-7a0d6315867c" providerId="ADAL" clId="{C4488E14-D8C5-124A-878D-DEC4A680054F}" dt="2021-11-02T21:32:57.168" v="178" actId="14100"/>
          <ac:picMkLst>
            <pc:docMk/>
            <pc:sldMk cId="774925105" sldId="403"/>
            <ac:picMk id="5" creationId="{2243F08A-92D8-FE44-AE52-D5DB6880C15D}"/>
          </ac:picMkLst>
        </pc:picChg>
        <pc:picChg chg="del">
          <ac:chgData name="Kouzes, Richard T" userId="73173b5f-2c48-4b77-836a-7a0d6315867c" providerId="ADAL" clId="{C4488E14-D8C5-124A-878D-DEC4A680054F}" dt="2021-10-24T16:29:31.428" v="44" actId="478"/>
          <ac:picMkLst>
            <pc:docMk/>
            <pc:sldMk cId="774925105" sldId="403"/>
            <ac:picMk id="7" creationId="{BE175A67-8402-8D4F-99B4-2F968A68A9D7}"/>
          </ac:picMkLst>
        </pc:picChg>
        <pc:picChg chg="add mod modCrop">
          <ac:chgData name="Kouzes, Richard T" userId="73173b5f-2c48-4b77-836a-7a0d6315867c" providerId="ADAL" clId="{C4488E14-D8C5-124A-878D-DEC4A680054F}" dt="2021-11-02T21:27:56.434" v="172" actId="1076"/>
          <ac:picMkLst>
            <pc:docMk/>
            <pc:sldMk cId="774925105" sldId="403"/>
            <ac:picMk id="7" creationId="{C55292D8-6B2E-584C-B514-4EC589779319}"/>
          </ac:picMkLst>
        </pc:picChg>
        <pc:picChg chg="del">
          <ac:chgData name="Kouzes, Richard T" userId="73173b5f-2c48-4b77-836a-7a0d6315867c" providerId="ADAL" clId="{C4488E14-D8C5-124A-878D-DEC4A680054F}" dt="2021-10-24T16:29:27.616" v="42" actId="478"/>
          <ac:picMkLst>
            <pc:docMk/>
            <pc:sldMk cId="774925105" sldId="403"/>
            <ac:picMk id="8" creationId="{03034A97-10A0-CE48-AD73-9F516AA4216B}"/>
          </ac:picMkLst>
        </pc:picChg>
        <pc:picChg chg="del">
          <ac:chgData name="Kouzes, Richard T" userId="73173b5f-2c48-4b77-836a-7a0d6315867c" providerId="ADAL" clId="{C4488E14-D8C5-124A-878D-DEC4A680054F}" dt="2021-10-24T16:29:29.045" v="43" actId="478"/>
          <ac:picMkLst>
            <pc:docMk/>
            <pc:sldMk cId="774925105" sldId="403"/>
            <ac:picMk id="9" creationId="{C0975A85-8809-024E-8FBA-D63C67004F06}"/>
          </ac:picMkLst>
        </pc:picChg>
        <pc:picChg chg="mod">
          <ac:chgData name="Kouzes, Richard T" userId="73173b5f-2c48-4b77-836a-7a0d6315867c" providerId="ADAL" clId="{C4488E14-D8C5-124A-878D-DEC4A680054F}" dt="2021-11-02T21:33:22.845" v="180" actId="18331"/>
          <ac:picMkLst>
            <pc:docMk/>
            <pc:sldMk cId="774925105" sldId="403"/>
            <ac:picMk id="10" creationId="{E18971AD-621F-B24B-8024-EB95D6F0739D}"/>
          </ac:picMkLst>
        </pc:picChg>
        <pc:picChg chg="add mod modCrop">
          <ac:chgData name="Kouzes, Richard T" userId="73173b5f-2c48-4b77-836a-7a0d6315867c" providerId="ADAL" clId="{C4488E14-D8C5-124A-878D-DEC4A680054F}" dt="2021-11-02T21:32:52.555" v="177" actId="1076"/>
          <ac:picMkLst>
            <pc:docMk/>
            <pc:sldMk cId="774925105" sldId="403"/>
            <ac:picMk id="11" creationId="{23936C36-53A3-8E47-BBCC-CFDACD233BF4}"/>
          </ac:picMkLst>
        </pc:picChg>
      </pc:sldChg>
      <pc:sldChg chg="add modNotesTx">
        <pc:chgData name="Kouzes, Richard T" userId="73173b5f-2c48-4b77-836a-7a0d6315867c" providerId="ADAL" clId="{C4488E14-D8C5-124A-878D-DEC4A680054F}" dt="2021-10-24T16:21:12.075" v="19" actId="20577"/>
        <pc:sldMkLst>
          <pc:docMk/>
          <pc:sldMk cId="0" sldId="404"/>
        </pc:sldMkLst>
      </pc:sldChg>
      <pc:sldChg chg="addSp delSp modSp add mod">
        <pc:chgData name="Kouzes, Richard T" userId="73173b5f-2c48-4b77-836a-7a0d6315867c" providerId="ADAL" clId="{C4488E14-D8C5-124A-878D-DEC4A680054F}" dt="2021-10-24T16:34:08.799" v="104" actId="1076"/>
        <pc:sldMkLst>
          <pc:docMk/>
          <pc:sldMk cId="1991001291" sldId="405"/>
        </pc:sldMkLst>
        <pc:spChg chg="mod">
          <ac:chgData name="Kouzes, Richard T" userId="73173b5f-2c48-4b77-836a-7a0d6315867c" providerId="ADAL" clId="{C4488E14-D8C5-124A-878D-DEC4A680054F}" dt="2021-10-24T16:29:06.799" v="31" actId="20577"/>
          <ac:spMkLst>
            <pc:docMk/>
            <pc:sldMk cId="1991001291" sldId="405"/>
            <ac:spMk id="2" creationId="{00000000-0000-0000-0000-000000000000}"/>
          </ac:spMkLst>
        </pc:spChg>
        <pc:spChg chg="mod">
          <ac:chgData name="Kouzes, Richard T" userId="73173b5f-2c48-4b77-836a-7a0d6315867c" providerId="ADAL" clId="{C4488E14-D8C5-124A-878D-DEC4A680054F}" dt="2021-10-24T16:33:56.700" v="102" actId="20577"/>
          <ac:spMkLst>
            <pc:docMk/>
            <pc:sldMk cId="1991001291" sldId="405"/>
            <ac:spMk id="6" creationId="{00000000-0000-0000-0000-000000000000}"/>
          </ac:spMkLst>
        </pc:spChg>
        <pc:picChg chg="del">
          <ac:chgData name="Kouzes, Richard T" userId="73173b5f-2c48-4b77-836a-7a0d6315867c" providerId="ADAL" clId="{C4488E14-D8C5-124A-878D-DEC4A680054F}" dt="2021-10-24T16:32:41.988" v="87" actId="478"/>
          <ac:picMkLst>
            <pc:docMk/>
            <pc:sldMk cId="1991001291" sldId="405"/>
            <ac:picMk id="5" creationId="{2243F08A-92D8-FE44-AE52-D5DB6880C15D}"/>
          </ac:picMkLst>
        </pc:picChg>
        <pc:picChg chg="mod">
          <ac:chgData name="Kouzes, Richard T" userId="73173b5f-2c48-4b77-836a-7a0d6315867c" providerId="ADAL" clId="{C4488E14-D8C5-124A-878D-DEC4A680054F}" dt="2021-10-24T16:34:06.839" v="103" actId="1076"/>
          <ac:picMkLst>
            <pc:docMk/>
            <pc:sldMk cId="1991001291" sldId="405"/>
            <ac:picMk id="7" creationId="{BE175A67-8402-8D4F-99B4-2F968A68A9D7}"/>
          </ac:picMkLst>
        </pc:picChg>
        <pc:picChg chg="mod">
          <ac:chgData name="Kouzes, Richard T" userId="73173b5f-2c48-4b77-836a-7a0d6315867c" providerId="ADAL" clId="{C4488E14-D8C5-124A-878D-DEC4A680054F}" dt="2021-10-24T16:34:08.799" v="104" actId="1076"/>
          <ac:picMkLst>
            <pc:docMk/>
            <pc:sldMk cId="1991001291" sldId="405"/>
            <ac:picMk id="8" creationId="{03034A97-10A0-CE48-AD73-9F516AA4216B}"/>
          </ac:picMkLst>
        </pc:picChg>
        <pc:picChg chg="del">
          <ac:chgData name="Kouzes, Richard T" userId="73173b5f-2c48-4b77-836a-7a0d6315867c" providerId="ADAL" clId="{C4488E14-D8C5-124A-878D-DEC4A680054F}" dt="2021-10-24T16:33:19.803" v="96" actId="478"/>
          <ac:picMkLst>
            <pc:docMk/>
            <pc:sldMk cId="1991001291" sldId="405"/>
            <ac:picMk id="9" creationId="{C0975A85-8809-024E-8FBA-D63C67004F06}"/>
          </ac:picMkLst>
        </pc:picChg>
        <pc:picChg chg="del">
          <ac:chgData name="Kouzes, Richard T" userId="73173b5f-2c48-4b77-836a-7a0d6315867c" providerId="ADAL" clId="{C4488E14-D8C5-124A-878D-DEC4A680054F}" dt="2021-10-24T16:32:39.581" v="86" actId="478"/>
          <ac:picMkLst>
            <pc:docMk/>
            <pc:sldMk cId="1991001291" sldId="405"/>
            <ac:picMk id="10" creationId="{E18971AD-621F-B24B-8024-EB95D6F0739D}"/>
          </ac:picMkLst>
        </pc:picChg>
        <pc:picChg chg="add mod modCrop">
          <ac:chgData name="Kouzes, Richard T" userId="73173b5f-2c48-4b77-836a-7a0d6315867c" providerId="ADAL" clId="{C4488E14-D8C5-124A-878D-DEC4A680054F}" dt="2021-10-24T16:33:46.686" v="101" actId="732"/>
          <ac:picMkLst>
            <pc:docMk/>
            <pc:sldMk cId="1991001291" sldId="405"/>
            <ac:picMk id="11" creationId="{8CF62C27-F8D2-B344-8740-B3F570A32CB5}"/>
          </ac:picMkLst>
        </pc:picChg>
      </pc:sldChg>
      <pc:sldChg chg="modSp add mod">
        <pc:chgData name="Kouzes, Richard T" userId="73173b5f-2c48-4b77-836a-7a0d6315867c" providerId="ADAL" clId="{C4488E14-D8C5-124A-878D-DEC4A680054F}" dt="2021-11-18T22:28:52.922" v="251" actId="20577"/>
        <pc:sldMkLst>
          <pc:docMk/>
          <pc:sldMk cId="1055625842" sldId="406"/>
        </pc:sldMkLst>
        <pc:spChg chg="mod">
          <ac:chgData name="Kouzes, Richard T" userId="73173b5f-2c48-4b77-836a-7a0d6315867c" providerId="ADAL" clId="{C4488E14-D8C5-124A-878D-DEC4A680054F}" dt="2021-11-18T22:28:52.922" v="251" actId="20577"/>
          <ac:spMkLst>
            <pc:docMk/>
            <pc:sldMk cId="1055625842" sldId="406"/>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50179" name="Rectangle 3"/>
          <p:cNvSpPr>
            <a:spLocks noGrp="1" noChangeArrowheads="1"/>
          </p:cNvSpPr>
          <p:nvPr>
            <p:ph type="dt" sz="quarter" idx="1"/>
          </p:nvPr>
        </p:nvSpPr>
        <p:spPr bwMode="auto">
          <a:xfrm>
            <a:off x="3897313" y="0"/>
            <a:ext cx="2982912"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50180" name="Rectangle 4"/>
          <p:cNvSpPr>
            <a:spLocks noGrp="1" noChangeArrowheads="1"/>
          </p:cNvSpPr>
          <p:nvPr>
            <p:ph type="ftr" sz="quarter" idx="2"/>
          </p:nvPr>
        </p:nvSpPr>
        <p:spPr bwMode="auto">
          <a:xfrm>
            <a:off x="0" y="8829675"/>
            <a:ext cx="2982913"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50181" name="Rectangle 5"/>
          <p:cNvSpPr>
            <a:spLocks noGrp="1" noChangeArrowheads="1"/>
          </p:cNvSpPr>
          <p:nvPr>
            <p:ph type="sldNum" sz="quarter" idx="3"/>
          </p:nvPr>
        </p:nvSpPr>
        <p:spPr bwMode="auto">
          <a:xfrm>
            <a:off x="3897313" y="8829675"/>
            <a:ext cx="2982912"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28CC2AFE-0FA0-47D3-BF8D-C0780434B02C}" type="slidenum">
              <a:rPr lang="en-US"/>
              <a:pPr>
                <a:defRPr/>
              </a:pPr>
              <a:t>‹#›</a:t>
            </a:fld>
            <a:endParaRPr lang="en-US"/>
          </a:p>
        </p:txBody>
      </p:sp>
    </p:spTree>
    <p:extLst>
      <p:ext uri="{BB962C8B-B14F-4D97-AF65-F5344CB8AC3E}">
        <p14:creationId xmlns:p14="http://schemas.microsoft.com/office/powerpoint/2010/main" val="19354713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97313" y="0"/>
            <a:ext cx="2982912"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17600" y="696913"/>
            <a:ext cx="4646613" cy="34861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8975" y="4416425"/>
            <a:ext cx="55054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829675"/>
            <a:ext cx="2982913"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10247" name="Rectangle 7"/>
          <p:cNvSpPr>
            <a:spLocks noGrp="1" noChangeArrowheads="1"/>
          </p:cNvSpPr>
          <p:nvPr>
            <p:ph type="sldNum" sz="quarter" idx="5"/>
          </p:nvPr>
        </p:nvSpPr>
        <p:spPr bwMode="auto">
          <a:xfrm>
            <a:off x="3897313" y="8829675"/>
            <a:ext cx="2982912"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E40A1E31-843F-496C-8032-08DA555D9556}" type="slidenum">
              <a:rPr lang="en-US"/>
              <a:pPr>
                <a:defRPr/>
              </a:pPr>
              <a:t>‹#›</a:t>
            </a:fld>
            <a:endParaRPr lang="en-US"/>
          </a:p>
        </p:txBody>
      </p:sp>
    </p:spTree>
    <p:extLst>
      <p:ext uri="{BB962C8B-B14F-4D97-AF65-F5344CB8AC3E}">
        <p14:creationId xmlns:p14="http://schemas.microsoft.com/office/powerpoint/2010/main" val="3237159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2297C1FA-E0AB-461D-9FB4-2D8EB8D3F6DA}" type="slidenum">
              <a:rPr lang="en-US" smtClean="0"/>
              <a:pPr/>
              <a:t>1</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1" kern="1200">
                <a:solidFill>
                  <a:schemeClr val="tx1"/>
                </a:solidFill>
                <a:effectLst/>
                <a:latin typeface="Arial" charset="0"/>
                <a:ea typeface="+mn-ea"/>
                <a:cs typeface="+mn-cs"/>
              </a:rPr>
              <a:t>20 minutes Abstract</a:t>
            </a:r>
            <a:r>
              <a:rPr lang="en-US" sz="1200" b="0" kern="1200" dirty="0">
                <a:solidFill>
                  <a:schemeClr val="tx1"/>
                </a:solidFill>
                <a:effectLst/>
                <a:latin typeface="Arial" charset="0"/>
                <a:ea typeface="+mn-ea"/>
                <a:cs typeface="+mn-cs"/>
              </a:rPr>
              <a:t>— Cosmic-ray muons, which impinge upon the Earth at a rate of approximately 160 muons·m</a:t>
            </a:r>
            <a:r>
              <a:rPr lang="en-US" sz="1200" b="0" kern="1200" baseline="30000" dirty="0">
                <a:solidFill>
                  <a:schemeClr val="tx1"/>
                </a:solidFill>
                <a:effectLst/>
                <a:latin typeface="Arial" charset="0"/>
                <a:ea typeface="+mn-ea"/>
                <a:cs typeface="+mn-cs"/>
              </a:rPr>
              <a:t>-2</a:t>
            </a:r>
            <a:r>
              <a:rPr lang="en-US" sz="1200" b="0" kern="1200" dirty="0">
                <a:solidFill>
                  <a:schemeClr val="tx1"/>
                </a:solidFill>
                <a:effectLst/>
                <a:latin typeface="Arial" charset="0"/>
                <a:ea typeface="+mn-ea"/>
                <a:cs typeface="+mn-cs"/>
              </a:rPr>
              <a:t>·s</a:t>
            </a:r>
            <a:r>
              <a:rPr lang="en-US" sz="1200" b="0" kern="1200" baseline="30000" dirty="0">
                <a:solidFill>
                  <a:schemeClr val="tx1"/>
                </a:solidFill>
                <a:effectLst/>
                <a:latin typeface="Arial" charset="0"/>
                <a:ea typeface="+mn-ea"/>
                <a:cs typeface="+mn-cs"/>
              </a:rPr>
              <a:t>-1</a:t>
            </a:r>
            <a:r>
              <a:rPr lang="en-US" sz="1200" b="0" kern="1200" dirty="0">
                <a:solidFill>
                  <a:schemeClr val="tx1"/>
                </a:solidFill>
                <a:effectLst/>
                <a:latin typeface="Arial" charset="0"/>
                <a:ea typeface="+mn-ea"/>
                <a:cs typeface="+mn-cs"/>
              </a:rPr>
              <a:t>, can be used to image the density of geological and man-made materials located above a muon detector. The detectors used for these measurements must be capable of determining both the muon rate and angle of incidence. Applications of this capability include geological carbon storage, natural gas storage, enhanced oil recovery, compressed air storage, oil and gas production, tunnel detection, and detection of hidden rooms in man-made structures, such as the pyramids. For these applications the detector must be small, rugged, safe and have operational characteristics which enable use in remote locations, such as low power requirements. A new muon detector design has been constructed to make measurements on the Khafre pyramid to look for unknown voids that might exist in the structure. The new detector design uses plates of scintillator with fiber optic readout to obtain position information. This design will meet the operational requirements, while also providing a geometry which can be modified for different measurement conditions. 15-minute presentation</a:t>
            </a:r>
          </a:p>
          <a:p>
            <a:endParaRPr lang="en-US" sz="1200" kern="1200" dirty="0">
              <a:solidFill>
                <a:schemeClr val="tx1"/>
              </a:solidFill>
              <a:effectLst/>
              <a:latin typeface="Arial" charset="0"/>
              <a:ea typeface="+mn-ea"/>
              <a:cs typeface="+mn-cs"/>
            </a:endParaRPr>
          </a:p>
        </p:txBody>
      </p:sp>
    </p:spTree>
    <p:extLst>
      <p:ext uri="{BB962C8B-B14F-4D97-AF65-F5344CB8AC3E}">
        <p14:creationId xmlns:p14="http://schemas.microsoft.com/office/powerpoint/2010/main" val="1833940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prstClr val="black"/>
                </a:solidFill>
              </a:rPr>
              <a:t>LANL Participants:</a:t>
            </a:r>
          </a:p>
          <a:p>
            <a:r>
              <a:rPr lang="en-US" dirty="0">
                <a:solidFill>
                  <a:prstClr val="black"/>
                </a:solidFill>
              </a:rPr>
              <a:t>C. Rowe</a:t>
            </a:r>
          </a:p>
          <a:p>
            <a:r>
              <a:rPr lang="en-US" dirty="0">
                <a:solidFill>
                  <a:prstClr val="black"/>
                </a:solidFill>
              </a:rPr>
              <a:t>E. </a:t>
            </a:r>
            <a:r>
              <a:rPr lang="en-US" dirty="0" err="1">
                <a:solidFill>
                  <a:prstClr val="black"/>
                </a:solidFill>
              </a:rPr>
              <a:t>Guardincerri</a:t>
            </a:r>
            <a:endParaRPr lang="en-US" dirty="0">
              <a:solidFill>
                <a:prstClr val="black"/>
              </a:solidFill>
            </a:endParaRPr>
          </a:p>
          <a:p>
            <a:r>
              <a:rPr lang="en-US" dirty="0">
                <a:solidFill>
                  <a:prstClr val="black"/>
                </a:solidFill>
              </a:rPr>
              <a:t>M. Durham</a:t>
            </a:r>
          </a:p>
          <a:p>
            <a:endParaRPr lang="en-US" b="1" dirty="0">
              <a:solidFill>
                <a:prstClr val="black"/>
              </a:solidFill>
            </a:endParaRPr>
          </a:p>
          <a:p>
            <a:r>
              <a:rPr lang="en-US" b="1" dirty="0">
                <a:solidFill>
                  <a:prstClr val="black"/>
                </a:solidFill>
              </a:rPr>
              <a:t>UNM collaborators</a:t>
            </a:r>
          </a:p>
          <a:p>
            <a:r>
              <a:rPr lang="en-US" dirty="0">
                <a:solidFill>
                  <a:prstClr val="black"/>
                </a:solidFill>
              </a:rPr>
              <a:t>M. Roy</a:t>
            </a:r>
          </a:p>
          <a:p>
            <a:r>
              <a:rPr lang="en-US" dirty="0">
                <a:solidFill>
                  <a:prstClr val="black"/>
                </a:solidFill>
              </a:rPr>
              <a:t>M. Dichter</a:t>
            </a:r>
          </a:p>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11</a:t>
            </a:fld>
            <a:endParaRPr lang="en-US"/>
          </a:p>
        </p:txBody>
      </p:sp>
    </p:spTree>
    <p:extLst>
      <p:ext uri="{BB962C8B-B14F-4D97-AF65-F5344CB8AC3E}">
        <p14:creationId xmlns:p14="http://schemas.microsoft.com/office/powerpoint/2010/main" val="1835723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12</a:t>
            </a:fld>
            <a:endParaRPr lang="en-US"/>
          </a:p>
        </p:txBody>
      </p:sp>
    </p:spTree>
    <p:extLst>
      <p:ext uri="{BB962C8B-B14F-4D97-AF65-F5344CB8AC3E}">
        <p14:creationId xmlns:p14="http://schemas.microsoft.com/office/powerpoint/2010/main" val="1994915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13</a:t>
            </a:fld>
            <a:endParaRPr lang="en-US"/>
          </a:p>
        </p:txBody>
      </p:sp>
    </p:spTree>
    <p:extLst>
      <p:ext uri="{BB962C8B-B14F-4D97-AF65-F5344CB8AC3E}">
        <p14:creationId xmlns:p14="http://schemas.microsoft.com/office/powerpoint/2010/main" val="875589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14</a:t>
            </a:fld>
            <a:endParaRPr lang="en-US"/>
          </a:p>
        </p:txBody>
      </p:sp>
    </p:spTree>
    <p:extLst>
      <p:ext uri="{BB962C8B-B14F-4D97-AF65-F5344CB8AC3E}">
        <p14:creationId xmlns:p14="http://schemas.microsoft.com/office/powerpoint/2010/main" val="3089581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15</a:t>
            </a:fld>
            <a:endParaRPr lang="en-US"/>
          </a:p>
        </p:txBody>
      </p:sp>
    </p:spTree>
    <p:extLst>
      <p:ext uri="{BB962C8B-B14F-4D97-AF65-F5344CB8AC3E}">
        <p14:creationId xmlns:p14="http://schemas.microsoft.com/office/powerpoint/2010/main" val="3568600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16</a:t>
            </a:fld>
            <a:endParaRPr lang="en-US"/>
          </a:p>
        </p:txBody>
      </p:sp>
    </p:spTree>
    <p:extLst>
      <p:ext uri="{BB962C8B-B14F-4D97-AF65-F5344CB8AC3E}">
        <p14:creationId xmlns:p14="http://schemas.microsoft.com/office/powerpoint/2010/main" val="991034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17</a:t>
            </a:fld>
            <a:endParaRPr lang="en-US"/>
          </a:p>
        </p:txBody>
      </p:sp>
    </p:spTree>
    <p:extLst>
      <p:ext uri="{BB962C8B-B14F-4D97-AF65-F5344CB8AC3E}">
        <p14:creationId xmlns:p14="http://schemas.microsoft.com/office/powerpoint/2010/main" val="1227065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18</a:t>
            </a:fld>
            <a:endParaRPr lang="en-US"/>
          </a:p>
        </p:txBody>
      </p:sp>
    </p:spTree>
    <p:extLst>
      <p:ext uri="{BB962C8B-B14F-4D97-AF65-F5344CB8AC3E}">
        <p14:creationId xmlns:p14="http://schemas.microsoft.com/office/powerpoint/2010/main" val="861186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19</a:t>
            </a:fld>
            <a:endParaRPr lang="en-US"/>
          </a:p>
        </p:txBody>
      </p:sp>
    </p:spTree>
    <p:extLst>
      <p:ext uri="{BB962C8B-B14F-4D97-AF65-F5344CB8AC3E}">
        <p14:creationId xmlns:p14="http://schemas.microsoft.com/office/powerpoint/2010/main" val="16495581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20</a:t>
            </a:fld>
            <a:endParaRPr lang="en-US"/>
          </a:p>
        </p:txBody>
      </p:sp>
    </p:spTree>
    <p:extLst>
      <p:ext uri="{BB962C8B-B14F-4D97-AF65-F5344CB8AC3E}">
        <p14:creationId xmlns:p14="http://schemas.microsoft.com/office/powerpoint/2010/main" val="180414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88E56A-1094-49CE-BABD-D925F790D9AA}" type="slidenum">
              <a:rPr lang="en-US" smtClean="0"/>
              <a:pPr>
                <a:defRPr/>
              </a:pPr>
              <a:t>2</a:t>
            </a:fld>
            <a:endParaRPr lang="en-US" dirty="0"/>
          </a:p>
        </p:txBody>
      </p:sp>
    </p:spTree>
    <p:extLst>
      <p:ext uri="{BB962C8B-B14F-4D97-AF65-F5344CB8AC3E}">
        <p14:creationId xmlns:p14="http://schemas.microsoft.com/office/powerpoint/2010/main" val="106154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21</a:t>
            </a:fld>
            <a:endParaRPr lang="en-US"/>
          </a:p>
        </p:txBody>
      </p:sp>
    </p:spTree>
    <p:extLst>
      <p:ext uri="{BB962C8B-B14F-4D97-AF65-F5344CB8AC3E}">
        <p14:creationId xmlns:p14="http://schemas.microsoft.com/office/powerpoint/2010/main" val="17862245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B8B6A86A-C2C9-4FC8-AB03-C59E9E7F5BF8}" type="slidenum">
              <a:rPr lang="en-US" smtClean="0"/>
              <a:pPr/>
              <a:t>22</a:t>
            </a:fld>
            <a:endParaRPr lang="en-US"/>
          </a:p>
        </p:txBody>
      </p:sp>
    </p:spTree>
    <p:extLst>
      <p:ext uri="{BB962C8B-B14F-4D97-AF65-F5344CB8AC3E}">
        <p14:creationId xmlns:p14="http://schemas.microsoft.com/office/powerpoint/2010/main" val="4158094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B8B6A86A-C2C9-4FC8-AB03-C59E9E7F5BF8}" type="slidenum">
              <a:rPr lang="en-US" smtClean="0"/>
              <a:pPr/>
              <a:t>23</a:t>
            </a:fld>
            <a:endParaRPr lang="en-US"/>
          </a:p>
        </p:txBody>
      </p:sp>
    </p:spTree>
    <p:extLst>
      <p:ext uri="{BB962C8B-B14F-4D97-AF65-F5344CB8AC3E}">
        <p14:creationId xmlns:p14="http://schemas.microsoft.com/office/powerpoint/2010/main" val="41760947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charset="0"/>
              <a:ea typeface="MS PGothic" charset="0"/>
            </a:endParaRPr>
          </a:p>
        </p:txBody>
      </p:sp>
    </p:spTree>
    <p:extLst>
      <p:ext uri="{BB962C8B-B14F-4D97-AF65-F5344CB8AC3E}">
        <p14:creationId xmlns:p14="http://schemas.microsoft.com/office/powerpoint/2010/main" val="57036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3</a:t>
            </a:fld>
            <a:endParaRPr lang="en-US"/>
          </a:p>
        </p:txBody>
      </p:sp>
    </p:spTree>
    <p:extLst>
      <p:ext uri="{BB962C8B-B14F-4D97-AF65-F5344CB8AC3E}">
        <p14:creationId xmlns:p14="http://schemas.microsoft.com/office/powerpoint/2010/main" val="927028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4</a:t>
            </a:fld>
            <a:endParaRPr lang="en-US"/>
          </a:p>
        </p:txBody>
      </p:sp>
    </p:spTree>
    <p:extLst>
      <p:ext uri="{BB962C8B-B14F-4D97-AF65-F5344CB8AC3E}">
        <p14:creationId xmlns:p14="http://schemas.microsoft.com/office/powerpoint/2010/main" val="1365418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5</a:t>
            </a:fld>
            <a:endParaRPr lang="en-US"/>
          </a:p>
        </p:txBody>
      </p:sp>
    </p:spTree>
    <p:extLst>
      <p:ext uri="{BB962C8B-B14F-4D97-AF65-F5344CB8AC3E}">
        <p14:creationId xmlns:p14="http://schemas.microsoft.com/office/powerpoint/2010/main" val="2224920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88E56A-1094-49CE-BABD-D925F790D9AA}" type="slidenum">
              <a:rPr lang="en-US" smtClean="0"/>
              <a:pPr>
                <a:defRPr/>
              </a:pPr>
              <a:t>6</a:t>
            </a:fld>
            <a:endParaRPr lang="en-US" dirty="0"/>
          </a:p>
        </p:txBody>
      </p:sp>
    </p:spTree>
    <p:extLst>
      <p:ext uri="{BB962C8B-B14F-4D97-AF65-F5344CB8AC3E}">
        <p14:creationId xmlns:p14="http://schemas.microsoft.com/office/powerpoint/2010/main" val="3454337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7</a:t>
            </a:fld>
            <a:endParaRPr lang="en-US"/>
          </a:p>
        </p:txBody>
      </p:sp>
    </p:spTree>
    <p:extLst>
      <p:ext uri="{BB962C8B-B14F-4D97-AF65-F5344CB8AC3E}">
        <p14:creationId xmlns:p14="http://schemas.microsoft.com/office/powerpoint/2010/main" val="1346168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6A86A-C2C9-4FC8-AB03-C59E9E7F5BF8}" type="slidenum">
              <a:rPr lang="en-US" smtClean="0"/>
              <a:pPr/>
              <a:t>8</a:t>
            </a:fld>
            <a:endParaRPr lang="en-US"/>
          </a:p>
        </p:txBody>
      </p:sp>
    </p:spTree>
    <p:extLst>
      <p:ext uri="{BB962C8B-B14F-4D97-AF65-F5344CB8AC3E}">
        <p14:creationId xmlns:p14="http://schemas.microsoft.com/office/powerpoint/2010/main" val="3103136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0B88E56A-1094-49CE-BABD-D925F790D9AA}" type="slidenum">
              <a:rPr lang="en-US" smtClean="0"/>
              <a:pPr>
                <a:defRPr/>
              </a:pPr>
              <a:t>9</a:t>
            </a:fld>
            <a:endParaRPr lang="en-US" dirty="0"/>
          </a:p>
        </p:txBody>
      </p:sp>
    </p:spTree>
    <p:extLst>
      <p:ext uri="{BB962C8B-B14F-4D97-AF65-F5344CB8AC3E}">
        <p14:creationId xmlns:p14="http://schemas.microsoft.com/office/powerpoint/2010/main" val="4201808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4DE081-7983-4AE2-A28F-A885C644BE7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1A4BFCD-CC38-46BC-80D7-015AB938D8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EF18ED-6E62-41EE-B91D-E60EF9307C7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9E453E-0608-4885-B834-637897FFC4A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NETL Presentation Title Page Final Black DOE 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59396" name="Rectangle 4"/>
          <p:cNvSpPr>
            <a:spLocks noGrp="1" noChangeArrowheads="1"/>
          </p:cNvSpPr>
          <p:nvPr>
            <p:ph type="ctrTitle" sz="quarter"/>
          </p:nvPr>
        </p:nvSpPr>
        <p:spPr>
          <a:xfrm>
            <a:off x="2741613" y="4508500"/>
            <a:ext cx="6170612" cy="488950"/>
          </a:xfrm>
        </p:spPr>
        <p:txBody>
          <a:bodyPr anchor="b"/>
          <a:lstStyle>
            <a:lvl1pPr algn="l" fontAlgn="t">
              <a:defRPr sz="2600"/>
            </a:lvl1pPr>
          </a:lstStyle>
          <a:p>
            <a:r>
              <a:rPr lang="en-US"/>
              <a:t>Click to edit Master title style</a:t>
            </a:r>
          </a:p>
        </p:txBody>
      </p:sp>
      <p:sp>
        <p:nvSpPr>
          <p:cNvPr id="59397" name="Rectangle 5"/>
          <p:cNvSpPr>
            <a:spLocks noGrp="1" noChangeArrowheads="1"/>
          </p:cNvSpPr>
          <p:nvPr>
            <p:ph type="subTitle" sz="quarter" idx="1"/>
          </p:nvPr>
        </p:nvSpPr>
        <p:spPr>
          <a:xfrm>
            <a:off x="2741613" y="5027613"/>
            <a:ext cx="6170612" cy="366712"/>
          </a:xfrm>
          <a:ln w="12700"/>
        </p:spPr>
        <p:txBody>
          <a:bodyPr>
            <a:spAutoFit/>
          </a:bodyPr>
          <a:lstStyle>
            <a:lvl1pPr marL="0" indent="0">
              <a:buFontTx/>
              <a:buNone/>
              <a:defRPr sz="1800" b="0"/>
            </a:lvl1pPr>
          </a:lstStyle>
          <a:p>
            <a:r>
              <a:rPr lang="en-US"/>
              <a:t>Click to edit Master subtitle style</a:t>
            </a:r>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FA48FB8D-CD56-4786-93C8-8FFBA7A8F57C}" type="slidenum">
              <a:rPr lang="en-US"/>
              <a:pPr>
                <a:defRPr/>
              </a:pPr>
              <a:t>‹#›</a:t>
            </a:fld>
            <a:endParaRPr lang="en-US"/>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2CC3CCB9-C3BC-4148-82DA-E74F97350019}" type="slidenum">
              <a:rPr lang="en-US"/>
              <a:pPr>
                <a:defRPr/>
              </a:pPr>
              <a:t>‹#›</a:t>
            </a:fld>
            <a:endParaRPr lang="en-US"/>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70013"/>
            <a:ext cx="4038600" cy="4799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0013"/>
            <a:ext cx="4038600" cy="4799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
        <p:nvSpPr>
          <p:cNvPr id="6" name="Rectangle 9"/>
          <p:cNvSpPr>
            <a:spLocks noGrp="1" noChangeArrowheads="1"/>
          </p:cNvSpPr>
          <p:nvPr>
            <p:ph type="sldNum" sz="quarter" idx="11"/>
          </p:nvPr>
        </p:nvSpPr>
        <p:spPr>
          <a:ln/>
        </p:spPr>
        <p:txBody>
          <a:bodyPr/>
          <a:lstStyle>
            <a:lvl1pPr>
              <a:defRPr/>
            </a:lvl1pPr>
          </a:lstStyle>
          <a:p>
            <a:pPr>
              <a:defRPr/>
            </a:pPr>
            <a:fld id="{19E7C53C-8FB8-4A30-91BE-C38805FD7D19}" type="slidenum">
              <a:rPr lang="en-US"/>
              <a:pPr>
                <a:defRPr/>
              </a:pPr>
              <a:t>‹#›</a:t>
            </a:fld>
            <a:endParaRPr lang="en-US"/>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
        <p:nvSpPr>
          <p:cNvPr id="8" name="Rectangle 9"/>
          <p:cNvSpPr>
            <a:spLocks noGrp="1" noChangeArrowheads="1"/>
          </p:cNvSpPr>
          <p:nvPr>
            <p:ph type="sldNum" sz="quarter" idx="11"/>
          </p:nvPr>
        </p:nvSpPr>
        <p:spPr>
          <a:ln/>
        </p:spPr>
        <p:txBody>
          <a:bodyPr/>
          <a:lstStyle>
            <a:lvl1pPr>
              <a:defRPr/>
            </a:lvl1pPr>
          </a:lstStyle>
          <a:p>
            <a:pPr>
              <a:defRPr/>
            </a:pPr>
            <a:fld id="{D5223CBA-E234-42E8-A3CD-26B288F6E656}" type="slidenum">
              <a:rPr lang="en-US"/>
              <a:pPr>
                <a:defRPr/>
              </a:pPr>
              <a:t>‹#›</a:t>
            </a:fld>
            <a:endParaRPr lang="en-US"/>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
        <p:nvSpPr>
          <p:cNvPr id="4" name="Rectangle 9"/>
          <p:cNvSpPr>
            <a:spLocks noGrp="1" noChangeArrowheads="1"/>
          </p:cNvSpPr>
          <p:nvPr>
            <p:ph type="sldNum" sz="quarter" idx="11"/>
          </p:nvPr>
        </p:nvSpPr>
        <p:spPr>
          <a:ln/>
        </p:spPr>
        <p:txBody>
          <a:bodyPr/>
          <a:lstStyle>
            <a:lvl1pPr>
              <a:defRPr/>
            </a:lvl1pPr>
          </a:lstStyle>
          <a:p>
            <a:pPr>
              <a:defRPr/>
            </a:pPr>
            <a:fld id="{7B59CBC0-BBAA-48F8-A713-3BF104C52113}" type="slidenum">
              <a:rPr lang="en-US"/>
              <a:pPr>
                <a:defRPr/>
              </a:pPr>
              <a:t>‹#›</a:t>
            </a:fld>
            <a:endParaRPr lang="en-US"/>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
        <p:nvSpPr>
          <p:cNvPr id="3" name="Rectangle 9"/>
          <p:cNvSpPr>
            <a:spLocks noGrp="1" noChangeArrowheads="1"/>
          </p:cNvSpPr>
          <p:nvPr>
            <p:ph type="sldNum" sz="quarter" idx="11"/>
          </p:nvPr>
        </p:nvSpPr>
        <p:spPr>
          <a:ln/>
        </p:spPr>
        <p:txBody>
          <a:bodyPr/>
          <a:lstStyle>
            <a:lvl1pPr>
              <a:defRPr/>
            </a:lvl1pPr>
          </a:lstStyle>
          <a:p>
            <a:pPr>
              <a:defRPr/>
            </a:pPr>
            <a:fld id="{DEEDA04F-A91B-46F5-A83D-FD019C8784EF}" type="slidenum">
              <a:rPr lang="en-US"/>
              <a:pPr>
                <a:defRPr/>
              </a:pPr>
              <a:t>‹#›</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p:cNvCxnSpPr/>
          <p:nvPr userDrawn="1"/>
        </p:nvCxnSpPr>
        <p:spPr>
          <a:xfrm>
            <a:off x="152400" y="6565126"/>
            <a:ext cx="83820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
        <p:nvSpPr>
          <p:cNvPr id="6" name="Rectangle 9"/>
          <p:cNvSpPr>
            <a:spLocks noGrp="1" noChangeArrowheads="1"/>
          </p:cNvSpPr>
          <p:nvPr>
            <p:ph type="sldNum" sz="quarter" idx="11"/>
          </p:nvPr>
        </p:nvSpPr>
        <p:spPr>
          <a:ln/>
        </p:spPr>
        <p:txBody>
          <a:bodyPr/>
          <a:lstStyle>
            <a:lvl1pPr>
              <a:defRPr/>
            </a:lvl1pPr>
          </a:lstStyle>
          <a:p>
            <a:pPr>
              <a:defRPr/>
            </a:pPr>
            <a:fld id="{7EEEE0B9-C572-4A51-885C-C72E43041D09}" type="slidenum">
              <a:rPr lang="en-US"/>
              <a:pPr>
                <a:defRPr/>
              </a:pPr>
              <a:t>‹#›</a:t>
            </a:fld>
            <a:endParaRPr lang="en-US"/>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
        <p:nvSpPr>
          <p:cNvPr id="6" name="Rectangle 9"/>
          <p:cNvSpPr>
            <a:spLocks noGrp="1" noChangeArrowheads="1"/>
          </p:cNvSpPr>
          <p:nvPr>
            <p:ph type="sldNum" sz="quarter" idx="11"/>
          </p:nvPr>
        </p:nvSpPr>
        <p:spPr>
          <a:ln/>
        </p:spPr>
        <p:txBody>
          <a:bodyPr/>
          <a:lstStyle>
            <a:lvl1pPr>
              <a:defRPr/>
            </a:lvl1pPr>
          </a:lstStyle>
          <a:p>
            <a:pPr>
              <a:defRPr/>
            </a:pPr>
            <a:fld id="{F7EB6D1D-1DE2-46F4-8D94-B77F68606A40}" type="slidenum">
              <a:rPr lang="en-US"/>
              <a:pPr>
                <a:defRPr/>
              </a:pPr>
              <a:t>‹#›</a:t>
            </a:fld>
            <a:endParaRPr lang="en-US"/>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DEBEEBCA-BBD5-447B-B7BF-36A455EAC85D}" type="slidenum">
              <a:rPr lang="en-US"/>
              <a:pPr>
                <a:defRPr/>
              </a:pPr>
              <a:t>‹#›</a:t>
            </a:fld>
            <a:endParaRPr lang="en-US"/>
          </a:p>
        </p:txBody>
      </p:sp>
    </p:spTree>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2563"/>
            <a:ext cx="2057400" cy="59864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82563"/>
            <a:ext cx="6019800" cy="59864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
        <p:nvSpPr>
          <p:cNvPr id="5" name="Rectangle 9"/>
          <p:cNvSpPr>
            <a:spLocks noGrp="1" noChangeArrowheads="1"/>
          </p:cNvSpPr>
          <p:nvPr>
            <p:ph type="sldNum" sz="quarter" idx="11"/>
          </p:nvPr>
        </p:nvSpPr>
        <p:spPr>
          <a:ln/>
        </p:spPr>
        <p:txBody>
          <a:bodyPr/>
          <a:lstStyle>
            <a:lvl1pPr>
              <a:defRPr/>
            </a:lvl1pPr>
          </a:lstStyle>
          <a:p>
            <a:pPr>
              <a:defRPr/>
            </a:pPr>
            <a:fld id="{A8AC0CD1-22D3-4A18-BACC-B34444FB7306}" type="slidenum">
              <a:rPr lang="en-US"/>
              <a:pPr>
                <a:defRPr/>
              </a:pPr>
              <a:t>‹#›</a:t>
            </a:fld>
            <a:endParaRPr lang="en-US"/>
          </a:p>
        </p:txBody>
      </p:sp>
    </p:spTree>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9" name="Rectangle 8"/>
          <p:cNvSpPr/>
          <p:nvPr userDrawn="1"/>
        </p:nvSpPr>
        <p:spPr>
          <a:xfrm>
            <a:off x="7620000" y="0"/>
            <a:ext cx="1538176" cy="6858000"/>
          </a:xfrm>
          <a:prstGeom prst="rect">
            <a:avLst/>
          </a:prstGeom>
          <a:gradFill flip="none" rotWithShape="1">
            <a:gsLst>
              <a:gs pos="100000">
                <a:srgbClr val="D5C5AA">
                  <a:alpha val="80000"/>
                </a:srgbClr>
              </a:gs>
              <a:gs pos="0">
                <a:srgbClr val="A79B86"/>
              </a:gs>
            </a:gsLst>
            <a:lin ang="16200000" scaled="0"/>
            <a:tileRect/>
          </a:gra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mn-ea"/>
              <a:cs typeface="+mn-cs"/>
            </a:endParaRPr>
          </a:p>
        </p:txBody>
      </p:sp>
      <p:sp>
        <p:nvSpPr>
          <p:cNvPr id="14" name="Rectangle 13"/>
          <p:cNvSpPr/>
          <p:nvPr userDrawn="1"/>
        </p:nvSpPr>
        <p:spPr>
          <a:xfrm>
            <a:off x="1" y="228600"/>
            <a:ext cx="9155082" cy="152400"/>
          </a:xfrm>
          <a:prstGeom prst="rect">
            <a:avLst/>
          </a:prstGeom>
          <a:solidFill>
            <a:srgbClr val="655D51"/>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mn-ea"/>
              <a:cs typeface="+mn-cs"/>
            </a:endParaRPr>
          </a:p>
        </p:txBody>
      </p:sp>
      <p:sp>
        <p:nvSpPr>
          <p:cNvPr id="15" name="Rectangle 14"/>
          <p:cNvSpPr/>
          <p:nvPr userDrawn="1"/>
        </p:nvSpPr>
        <p:spPr>
          <a:xfrm>
            <a:off x="1" y="76200"/>
            <a:ext cx="9155082" cy="76200"/>
          </a:xfrm>
          <a:prstGeom prst="rect">
            <a:avLst/>
          </a:prstGeom>
          <a:solidFill>
            <a:schemeClr val="tx1">
              <a:lumMod val="75000"/>
              <a:lumOff val="25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mn-ea"/>
              <a:cs typeface="+mn-cs"/>
            </a:endParaRP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584475" y="4832165"/>
            <a:ext cx="1635725" cy="2025835"/>
          </a:xfrm>
          <a:prstGeom prst="rect">
            <a:avLst/>
          </a:prstGeom>
        </p:spPr>
      </p:pic>
      <p:sp>
        <p:nvSpPr>
          <p:cNvPr id="8" name="Title 1"/>
          <p:cNvSpPr>
            <a:spLocks noGrp="1"/>
          </p:cNvSpPr>
          <p:nvPr>
            <p:ph type="title"/>
          </p:nvPr>
        </p:nvSpPr>
        <p:spPr>
          <a:xfrm>
            <a:off x="0" y="381000"/>
            <a:ext cx="7696200" cy="685800"/>
          </a:xfrm>
        </p:spPr>
        <p:txBody>
          <a:bodyPr>
            <a:normAutofit/>
          </a:bodyPr>
          <a:lstStyle>
            <a:lvl1pPr>
              <a:defRPr sz="2400">
                <a:solidFill>
                  <a:srgbClr val="93856B"/>
                </a:solidFill>
              </a:defRPr>
            </a:lvl1pPr>
          </a:lstStyle>
          <a:p>
            <a:r>
              <a:rPr lang="en-US" dirty="0"/>
              <a:t>Click to edit Master title style</a:t>
            </a:r>
          </a:p>
        </p:txBody>
      </p:sp>
      <p:sp>
        <p:nvSpPr>
          <p:cNvPr id="10" name="Content Placeholder 2"/>
          <p:cNvSpPr>
            <a:spLocks noGrp="1"/>
          </p:cNvSpPr>
          <p:nvPr>
            <p:ph idx="1"/>
          </p:nvPr>
        </p:nvSpPr>
        <p:spPr>
          <a:xfrm>
            <a:off x="0" y="1143000"/>
            <a:ext cx="7696200" cy="5105400"/>
          </a:xfrm>
        </p:spPr>
        <p:txBody>
          <a:bodyPr/>
          <a:lstStyle>
            <a:lvl1pPr>
              <a:defRPr sz="2000"/>
            </a:lvl1pPr>
            <a:lvl2pPr>
              <a:defRPr sz="1800"/>
            </a:lvl2pPr>
            <a:lvl3pPr>
              <a:defRPr sz="1600"/>
            </a:lvl3pPr>
            <a:lvl4pPr>
              <a:defRPr sz="15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p:cNvSpPr>
            <a:spLocks noGrp="1"/>
          </p:cNvSpPr>
          <p:nvPr>
            <p:ph type="sldNum" sz="quarter" idx="12"/>
          </p:nvPr>
        </p:nvSpPr>
        <p:spPr>
          <a:xfrm>
            <a:off x="6096000" y="6495836"/>
            <a:ext cx="2133600" cy="365125"/>
          </a:xfrm>
          <a:prstGeom prst="rect">
            <a:avLst/>
          </a:prstGeom>
        </p:spPr>
        <p:txBody>
          <a:bodyPr/>
          <a:lstStyle>
            <a:lvl1pPr algn="r">
              <a:defRPr/>
            </a:lvl1pPr>
          </a:lstStyle>
          <a:p>
            <a:fld id="{346A7B10-F9EF-4540-844D-6359D386D143}" type="slidenum">
              <a:rPr lang="en-US" smtClean="0"/>
              <a:pPr/>
              <a:t>‹#›</a:t>
            </a:fld>
            <a:endParaRPr lang="en-US" dirty="0"/>
          </a:p>
        </p:txBody>
      </p:sp>
      <p:cxnSp>
        <p:nvCxnSpPr>
          <p:cNvPr id="11" name="Straight Connector 10"/>
          <p:cNvCxnSpPr/>
          <p:nvPr userDrawn="1"/>
        </p:nvCxnSpPr>
        <p:spPr>
          <a:xfrm>
            <a:off x="84781" y="6495836"/>
            <a:ext cx="7535219"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45255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8610600" y="6492875"/>
            <a:ext cx="533400" cy="365125"/>
          </a:xfrm>
          <a:prstGeom prst="rect">
            <a:avLst/>
          </a:prstGeom>
        </p:spPr>
        <p:txBody>
          <a:bodyPr/>
          <a:lstStyle/>
          <a:p>
            <a:fld id="{346A7B10-F9EF-4540-844D-6359D386D143}" type="slidenum">
              <a:rPr lang="en-US" smtClean="0"/>
              <a:pPr/>
              <a:t>‹#›</a:t>
            </a:fld>
            <a:endParaRPr lang="en-US"/>
          </a:p>
        </p:txBody>
      </p:sp>
      <p:cxnSp>
        <p:nvCxnSpPr>
          <p:cNvPr id="7" name="Straight Connector 6"/>
          <p:cNvCxnSpPr/>
          <p:nvPr userDrawn="1"/>
        </p:nvCxnSpPr>
        <p:spPr>
          <a:xfrm>
            <a:off x="152400" y="6565126"/>
            <a:ext cx="83820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504122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848600" cy="1143000"/>
          </a:xfrm>
        </p:spPr>
        <p:txBody>
          <a:bodyPr>
            <a:normAutofit/>
          </a:bodyPr>
          <a:lstStyle>
            <a:lvl1pPr algn="ctr" defTabSz="914400" rtl="0" eaLnBrk="1" latinLnBrk="0" hangingPunct="1">
              <a:spcBef>
                <a:spcPct val="0"/>
              </a:spcBef>
              <a:buNone/>
              <a:defRPr lang="en-US" sz="3200" b="1" kern="1200" dirty="0">
                <a:solidFill>
                  <a:schemeClr val="tx1">
                    <a:lumMod val="75000"/>
                    <a:lumOff val="25000"/>
                  </a:schemeClr>
                </a:solidFill>
                <a:latin typeface="Calibri" panose="020F0502020204030204" pitchFamily="34" charset="0"/>
                <a:ea typeface="+mj-ea"/>
                <a:cs typeface="+mj-cs"/>
              </a:defRPr>
            </a:lvl1pPr>
          </a:lstStyle>
          <a:p>
            <a:r>
              <a:rPr lang="en-US" dirty="0"/>
              <a:t>Click to edit Master title style</a:t>
            </a:r>
          </a:p>
        </p:txBody>
      </p:sp>
      <p:cxnSp>
        <p:nvCxnSpPr>
          <p:cNvPr id="4" name="Straight Connector 3"/>
          <p:cNvCxnSpPr/>
          <p:nvPr userDrawn="1"/>
        </p:nvCxnSpPr>
        <p:spPr>
          <a:xfrm>
            <a:off x="152400" y="6565126"/>
            <a:ext cx="83820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42469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F0D200C-FB95-43E1-BCE3-18E8951C9080}" type="slidenum">
              <a:rPr lang="en-US" smtClean="0"/>
              <a:pPr>
                <a:defRPr/>
              </a:pPr>
              <a:t>‹#›</a:t>
            </a:fld>
            <a:endParaRPr lang="en-US"/>
          </a:p>
        </p:txBody>
      </p:sp>
    </p:spTree>
    <p:extLst>
      <p:ext uri="{BB962C8B-B14F-4D97-AF65-F5344CB8AC3E}">
        <p14:creationId xmlns:p14="http://schemas.microsoft.com/office/powerpoint/2010/main" val="1264497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597BA5-27F4-4E9E-A142-993FFBDCB59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9381A5-0DA0-49B5-BA4F-A9A16184245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CF2BEE-4CB4-49E0-9DFB-CCF3D2B351A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xfrm>
            <a:off x="6887519" y="6534348"/>
            <a:ext cx="2133600" cy="476250"/>
          </a:xfrm>
          <a:ln/>
        </p:spPr>
        <p:txBody>
          <a:bodyPr/>
          <a:lstStyle>
            <a:lvl1pPr>
              <a:defRPr/>
            </a:lvl1pPr>
          </a:lstStyle>
          <a:p>
            <a:pPr>
              <a:defRPr/>
            </a:pPr>
            <a:fld id="{9C686F7B-EB3F-46AC-AAA8-96FA1016ABD7}" type="slidenum">
              <a:rPr lang="en-US"/>
              <a:pPr>
                <a:defRPr/>
              </a:pPr>
              <a:t>‹#›</a:t>
            </a:fld>
            <a:endParaRPr lang="en-US"/>
          </a:p>
        </p:txBody>
      </p:sp>
      <p:cxnSp>
        <p:nvCxnSpPr>
          <p:cNvPr id="6" name="Straight Connector 5"/>
          <p:cNvCxnSpPr/>
          <p:nvPr userDrawn="1"/>
        </p:nvCxnSpPr>
        <p:spPr>
          <a:xfrm>
            <a:off x="152400" y="6565126"/>
            <a:ext cx="8382000" cy="0"/>
          </a:xfrm>
          <a:prstGeom prst="line">
            <a:avLst/>
          </a:prstGeom>
        </p:spPr>
        <p:style>
          <a:lnRef idx="1">
            <a:schemeClr val="dk1"/>
          </a:lnRef>
          <a:fillRef idx="0">
            <a:schemeClr val="dk1"/>
          </a:fillRef>
          <a:effectRef idx="0">
            <a:schemeClr val="dk1"/>
          </a:effectRef>
          <a:fontRef idx="minor">
            <a:schemeClr val="tx1"/>
          </a:fontRef>
        </p:style>
      </p:cxnSp>
      <p:sp>
        <p:nvSpPr>
          <p:cNvPr id="7" name="Rectangle 6"/>
          <p:cNvSpPr/>
          <p:nvPr userDrawn="1"/>
        </p:nvSpPr>
        <p:spPr>
          <a:xfrm>
            <a:off x="990600" y="6534348"/>
            <a:ext cx="6570362" cy="307777"/>
          </a:xfrm>
          <a:prstGeom prst="rect">
            <a:avLst/>
          </a:prstGeom>
        </p:spPr>
        <p:txBody>
          <a:bodyPr wrap="square">
            <a:spAutoFit/>
          </a:bodyPr>
          <a:lstStyle/>
          <a:p>
            <a:r>
              <a:rPr lang="en-US" sz="1400" dirty="0">
                <a:effectLst/>
                <a:latin typeface="Calibri" panose="020F0502020204030204" pitchFamily="34" charset="0"/>
                <a:ea typeface="Calibri" panose="020F0502020204030204" pitchFamily="34" charset="0"/>
                <a:cs typeface="Calibri" panose="020F0502020204030204" pitchFamily="34" charset="0"/>
              </a:rPr>
              <a:t>16 August 2016 </a:t>
            </a:r>
            <a:r>
              <a:rPr lang="en-US" sz="1400" dirty="0">
                <a:latin typeface="Calibri" panose="020F0502020204030204" pitchFamily="34" charset="0"/>
                <a:ea typeface="Calibri" panose="020F0502020204030204" pitchFamily="34" charset="0"/>
                <a:cs typeface="Calibri" panose="020F0502020204030204" pitchFamily="34" charset="0"/>
              </a:rPr>
              <a:t>– Carbon Storage and Oil and Natural Gas Technologies Review Meeting</a:t>
            </a:r>
            <a:endParaRPr lang="en-US" sz="1400" dirty="0"/>
          </a:p>
        </p:txBody>
      </p:sp>
      <p:pic>
        <p:nvPicPr>
          <p:cNvPr id="8" name="Picture 5"/>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200" y="6032329"/>
            <a:ext cx="787528" cy="80979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A9FE8CC-9521-48A0-8C03-F7635BACE92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B1D760-6C92-40EA-895D-BCE1D8FC887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gs>
            <a:gs pos="100000">
              <a:srgbClr val="BDDE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0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430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43014" name="Rectangle 6"/>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F0D200C-FB95-43E1-BCE3-18E8951C908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85"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457200" y="182563"/>
            <a:ext cx="8229600" cy="549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p>
        </p:txBody>
      </p:sp>
      <p:sp>
        <p:nvSpPr>
          <p:cNvPr id="2051" name="Rectangle 4"/>
          <p:cNvSpPr>
            <a:spLocks noGrp="1" noChangeArrowheads="1"/>
          </p:cNvSpPr>
          <p:nvPr>
            <p:ph type="body" idx="1"/>
          </p:nvPr>
        </p:nvSpPr>
        <p:spPr bwMode="auto">
          <a:xfrm>
            <a:off x="457200" y="1370013"/>
            <a:ext cx="8229600" cy="4799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8376" name="Rectangle 8"/>
          <p:cNvSpPr>
            <a:spLocks noGrp="1" noChangeArrowheads="1"/>
          </p:cNvSpPr>
          <p:nvPr>
            <p:ph type="ftr" sz="quarter" idx="3"/>
          </p:nvPr>
        </p:nvSpPr>
        <p:spPr bwMode="auto">
          <a:xfrm>
            <a:off x="455613" y="6480175"/>
            <a:ext cx="4113212" cy="301625"/>
          </a:xfrm>
          <a:prstGeom prst="rect">
            <a:avLst/>
          </a:prstGeom>
          <a:noFill/>
          <a:ln w="9525">
            <a:noFill/>
            <a:miter lim="800000"/>
            <a:headEnd/>
            <a:tailEnd/>
          </a:ln>
          <a:effectLst/>
        </p:spPr>
        <p:txBody>
          <a:bodyPr vert="horz" wrap="square" lIns="0" tIns="27432" rIns="0" bIns="27432" numCol="1" anchor="t" anchorCtr="0" compatLnSpc="1">
            <a:prstTxWarp prst="textNoShape">
              <a:avLst/>
            </a:prstTxWarp>
          </a:bodyPr>
          <a:lstStyle>
            <a:lvl1pPr eaLnBrk="0" hangingPunct="0">
              <a:defRPr sz="600" i="1">
                <a:solidFill>
                  <a:srgbClr val="003399"/>
                </a:solidFill>
                <a:cs typeface="Arial" charset="0"/>
              </a:defRPr>
            </a:lvl1pPr>
          </a:lstStyle>
          <a:p>
            <a:pPr>
              <a:defRPr/>
            </a:pPr>
            <a:endParaRPr lang="en-US"/>
          </a:p>
        </p:txBody>
      </p:sp>
      <p:sp>
        <p:nvSpPr>
          <p:cNvPr id="58377" name="Rectangle 9"/>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300045F-7DCD-4494-8570-CB6D47CA110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4"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ransition spd="med">
    <p:fade/>
  </p:transition>
  <p:hf hdr="0" ftr="0" dt="0"/>
  <p:txStyles>
    <p:titleStyle>
      <a:lvl1pPr algn="ctr" rtl="0" eaLnBrk="0" fontAlgn="base" hangingPunct="0">
        <a:spcBef>
          <a:spcPct val="0"/>
        </a:spcBef>
        <a:spcAft>
          <a:spcPct val="0"/>
        </a:spcAft>
        <a:defRPr sz="3000" b="1">
          <a:solidFill>
            <a:srgbClr val="003399"/>
          </a:solidFill>
          <a:latin typeface="+mj-lt"/>
          <a:ea typeface="+mj-ea"/>
          <a:cs typeface="+mj-cs"/>
        </a:defRPr>
      </a:lvl1pPr>
      <a:lvl2pPr algn="ctr" rtl="0" eaLnBrk="0" fontAlgn="base" hangingPunct="0">
        <a:spcBef>
          <a:spcPct val="0"/>
        </a:spcBef>
        <a:spcAft>
          <a:spcPct val="0"/>
        </a:spcAft>
        <a:defRPr sz="3000" b="1">
          <a:solidFill>
            <a:srgbClr val="003399"/>
          </a:solidFill>
          <a:latin typeface="Arial" charset="0"/>
        </a:defRPr>
      </a:lvl2pPr>
      <a:lvl3pPr algn="ctr" rtl="0" eaLnBrk="0" fontAlgn="base" hangingPunct="0">
        <a:spcBef>
          <a:spcPct val="0"/>
        </a:spcBef>
        <a:spcAft>
          <a:spcPct val="0"/>
        </a:spcAft>
        <a:defRPr sz="3000" b="1">
          <a:solidFill>
            <a:srgbClr val="003399"/>
          </a:solidFill>
          <a:latin typeface="Arial" charset="0"/>
        </a:defRPr>
      </a:lvl3pPr>
      <a:lvl4pPr algn="ctr" rtl="0" eaLnBrk="0" fontAlgn="base" hangingPunct="0">
        <a:spcBef>
          <a:spcPct val="0"/>
        </a:spcBef>
        <a:spcAft>
          <a:spcPct val="0"/>
        </a:spcAft>
        <a:defRPr sz="3000" b="1">
          <a:solidFill>
            <a:srgbClr val="003399"/>
          </a:solidFill>
          <a:latin typeface="Arial" charset="0"/>
        </a:defRPr>
      </a:lvl4pPr>
      <a:lvl5pPr algn="ctr" rtl="0" eaLnBrk="0" fontAlgn="base" hangingPunct="0">
        <a:spcBef>
          <a:spcPct val="0"/>
        </a:spcBef>
        <a:spcAft>
          <a:spcPct val="0"/>
        </a:spcAft>
        <a:defRPr sz="3000" b="1">
          <a:solidFill>
            <a:srgbClr val="003399"/>
          </a:solidFill>
          <a:latin typeface="Arial" charset="0"/>
        </a:defRPr>
      </a:lvl5pPr>
      <a:lvl6pPr marL="457200" algn="ctr" rtl="0" fontAlgn="base">
        <a:spcBef>
          <a:spcPct val="0"/>
        </a:spcBef>
        <a:spcAft>
          <a:spcPct val="0"/>
        </a:spcAft>
        <a:defRPr sz="3000" b="1">
          <a:solidFill>
            <a:srgbClr val="003399"/>
          </a:solidFill>
          <a:latin typeface="Arial" charset="0"/>
        </a:defRPr>
      </a:lvl6pPr>
      <a:lvl7pPr marL="914400" algn="ctr" rtl="0" fontAlgn="base">
        <a:spcBef>
          <a:spcPct val="0"/>
        </a:spcBef>
        <a:spcAft>
          <a:spcPct val="0"/>
        </a:spcAft>
        <a:defRPr sz="3000" b="1">
          <a:solidFill>
            <a:srgbClr val="003399"/>
          </a:solidFill>
          <a:latin typeface="Arial" charset="0"/>
        </a:defRPr>
      </a:lvl7pPr>
      <a:lvl8pPr marL="1371600" algn="ctr" rtl="0" fontAlgn="base">
        <a:spcBef>
          <a:spcPct val="0"/>
        </a:spcBef>
        <a:spcAft>
          <a:spcPct val="0"/>
        </a:spcAft>
        <a:defRPr sz="3000" b="1">
          <a:solidFill>
            <a:srgbClr val="003399"/>
          </a:solidFill>
          <a:latin typeface="Arial" charset="0"/>
        </a:defRPr>
      </a:lvl8pPr>
      <a:lvl9pPr marL="1828800" algn="ctr" rtl="0" fontAlgn="base">
        <a:spcBef>
          <a:spcPct val="0"/>
        </a:spcBef>
        <a:spcAft>
          <a:spcPct val="0"/>
        </a:spcAft>
        <a:defRPr sz="3000" b="1">
          <a:solidFill>
            <a:srgbClr val="003399"/>
          </a:solidFill>
          <a:latin typeface="Arial"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182563"/>
            <a:ext cx="8229600" cy="549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p>
        </p:txBody>
      </p:sp>
      <p:sp>
        <p:nvSpPr>
          <p:cNvPr id="4099" name="Rectangle 3"/>
          <p:cNvSpPr>
            <a:spLocks noGrp="1" noChangeArrowheads="1"/>
          </p:cNvSpPr>
          <p:nvPr>
            <p:ph type="body" idx="1"/>
          </p:nvPr>
        </p:nvSpPr>
        <p:spPr bwMode="auto">
          <a:xfrm>
            <a:off x="457200" y="1370013"/>
            <a:ext cx="8229600" cy="4799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6" name="Rectangle 4"/>
          <p:cNvSpPr>
            <a:spLocks noGrp="1" noChangeArrowheads="1"/>
          </p:cNvSpPr>
          <p:nvPr>
            <p:ph type="ftr" sz="quarter" idx="3"/>
          </p:nvPr>
        </p:nvSpPr>
        <p:spPr bwMode="auto">
          <a:xfrm>
            <a:off x="455613" y="6480175"/>
            <a:ext cx="4113212" cy="301625"/>
          </a:xfrm>
          <a:prstGeom prst="rect">
            <a:avLst/>
          </a:prstGeom>
          <a:noFill/>
          <a:ln w="9525">
            <a:noFill/>
            <a:miter lim="800000"/>
            <a:headEnd/>
            <a:tailEnd/>
          </a:ln>
          <a:effectLst/>
        </p:spPr>
        <p:txBody>
          <a:bodyPr vert="horz" wrap="square" lIns="0" tIns="27432" rIns="0" bIns="27432" numCol="1" anchor="t" anchorCtr="0" compatLnSpc="1">
            <a:prstTxWarp prst="textNoShape">
              <a:avLst/>
            </a:prstTxWarp>
          </a:bodyPr>
          <a:lstStyle>
            <a:lvl1pPr eaLnBrk="0" hangingPunct="0">
              <a:defRPr sz="600" i="1">
                <a:solidFill>
                  <a:srgbClr val="003399"/>
                </a:solidFill>
                <a:cs typeface="Arial" charset="0"/>
              </a:defRPr>
            </a:lvl1pPr>
          </a:lstStyle>
          <a:p>
            <a:pPr>
              <a:defRPr/>
            </a:pPr>
            <a:endParaRPr lang="en-US"/>
          </a:p>
        </p:txBody>
      </p:sp>
      <p:sp>
        <p:nvSpPr>
          <p:cNvPr id="3077" name="Rectangle 5"/>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pPr>
              <a:defRPr/>
            </a:pPr>
            <a:fld id="{9D1D20F4-7BFA-4E9B-A277-BF41940019F2}" type="slidenum">
              <a:rPr lang="en-US"/>
              <a:pPr>
                <a:defRPr/>
              </a:pPr>
              <a:t>‹#›</a:t>
            </a:fld>
            <a:endParaRPr lang="en-US"/>
          </a:p>
        </p:txBody>
      </p:sp>
    </p:spTree>
  </p:cSld>
  <p:clrMap bg1="lt1" tx1="dk1" bg2="lt2" tx2="dk2" accent1="accent1" accent2="accent2" accent3="accent3" accent4="accent4" accent5="accent5" accent6="accent6" hlink="hlink" folHlink="folHlink"/>
  <p:transition spd="med">
    <p:fade/>
  </p:transition>
  <p:txStyles>
    <p:titleStyle>
      <a:lvl1pPr algn="ctr" rtl="0" eaLnBrk="0" fontAlgn="base" hangingPunct="0">
        <a:spcBef>
          <a:spcPct val="0"/>
        </a:spcBef>
        <a:spcAft>
          <a:spcPct val="0"/>
        </a:spcAft>
        <a:defRPr sz="3000" b="1">
          <a:solidFill>
            <a:srgbClr val="003399"/>
          </a:solidFill>
          <a:latin typeface="+mj-lt"/>
          <a:ea typeface="+mj-ea"/>
          <a:cs typeface="+mj-cs"/>
        </a:defRPr>
      </a:lvl1pPr>
      <a:lvl2pPr algn="ctr" rtl="0" eaLnBrk="0" fontAlgn="base" hangingPunct="0">
        <a:spcBef>
          <a:spcPct val="0"/>
        </a:spcBef>
        <a:spcAft>
          <a:spcPct val="0"/>
        </a:spcAft>
        <a:defRPr sz="3000" b="1">
          <a:solidFill>
            <a:srgbClr val="003399"/>
          </a:solidFill>
          <a:latin typeface="Arial" charset="0"/>
        </a:defRPr>
      </a:lvl2pPr>
      <a:lvl3pPr algn="ctr" rtl="0" eaLnBrk="0" fontAlgn="base" hangingPunct="0">
        <a:spcBef>
          <a:spcPct val="0"/>
        </a:spcBef>
        <a:spcAft>
          <a:spcPct val="0"/>
        </a:spcAft>
        <a:defRPr sz="3000" b="1">
          <a:solidFill>
            <a:srgbClr val="003399"/>
          </a:solidFill>
          <a:latin typeface="Arial" charset="0"/>
        </a:defRPr>
      </a:lvl3pPr>
      <a:lvl4pPr algn="ctr" rtl="0" eaLnBrk="0" fontAlgn="base" hangingPunct="0">
        <a:spcBef>
          <a:spcPct val="0"/>
        </a:spcBef>
        <a:spcAft>
          <a:spcPct val="0"/>
        </a:spcAft>
        <a:defRPr sz="3000" b="1">
          <a:solidFill>
            <a:srgbClr val="003399"/>
          </a:solidFill>
          <a:latin typeface="Arial" charset="0"/>
        </a:defRPr>
      </a:lvl4pPr>
      <a:lvl5pPr algn="ctr" rtl="0" eaLnBrk="0" fontAlgn="base" hangingPunct="0">
        <a:spcBef>
          <a:spcPct val="0"/>
        </a:spcBef>
        <a:spcAft>
          <a:spcPct val="0"/>
        </a:spcAft>
        <a:defRPr sz="3000" b="1">
          <a:solidFill>
            <a:srgbClr val="003399"/>
          </a:solidFill>
          <a:latin typeface="Arial" charset="0"/>
        </a:defRPr>
      </a:lvl5pPr>
      <a:lvl6pPr marL="457200" algn="ctr" rtl="0" fontAlgn="base">
        <a:spcBef>
          <a:spcPct val="0"/>
        </a:spcBef>
        <a:spcAft>
          <a:spcPct val="0"/>
        </a:spcAft>
        <a:defRPr sz="3000" b="1">
          <a:solidFill>
            <a:srgbClr val="003399"/>
          </a:solidFill>
          <a:latin typeface="Arial" charset="0"/>
        </a:defRPr>
      </a:lvl6pPr>
      <a:lvl7pPr marL="914400" algn="ctr" rtl="0" fontAlgn="base">
        <a:spcBef>
          <a:spcPct val="0"/>
        </a:spcBef>
        <a:spcAft>
          <a:spcPct val="0"/>
        </a:spcAft>
        <a:defRPr sz="3000" b="1">
          <a:solidFill>
            <a:srgbClr val="003399"/>
          </a:solidFill>
          <a:latin typeface="Arial" charset="0"/>
        </a:defRPr>
      </a:lvl7pPr>
      <a:lvl8pPr marL="1371600" algn="ctr" rtl="0" fontAlgn="base">
        <a:spcBef>
          <a:spcPct val="0"/>
        </a:spcBef>
        <a:spcAft>
          <a:spcPct val="0"/>
        </a:spcAft>
        <a:defRPr sz="3000" b="1">
          <a:solidFill>
            <a:srgbClr val="003399"/>
          </a:solidFill>
          <a:latin typeface="Arial" charset="0"/>
        </a:defRPr>
      </a:lvl8pPr>
      <a:lvl9pPr marL="1828800" algn="ctr" rtl="0" fontAlgn="base">
        <a:spcBef>
          <a:spcPct val="0"/>
        </a:spcBef>
        <a:spcAft>
          <a:spcPct val="0"/>
        </a:spcAft>
        <a:defRPr sz="3000" b="1">
          <a:solidFill>
            <a:srgbClr val="003399"/>
          </a:solidFill>
          <a:latin typeface="Arial"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182563"/>
            <a:ext cx="8229600" cy="549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p>
        </p:txBody>
      </p:sp>
      <p:sp>
        <p:nvSpPr>
          <p:cNvPr id="5123" name="Rectangle 3"/>
          <p:cNvSpPr>
            <a:spLocks noGrp="1" noChangeArrowheads="1"/>
          </p:cNvSpPr>
          <p:nvPr>
            <p:ph type="body" idx="1"/>
          </p:nvPr>
        </p:nvSpPr>
        <p:spPr bwMode="auto">
          <a:xfrm>
            <a:off x="457200" y="1370013"/>
            <a:ext cx="8229600" cy="4799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6" name="Rectangle 4"/>
          <p:cNvSpPr>
            <a:spLocks noGrp="1" noChangeArrowheads="1"/>
          </p:cNvSpPr>
          <p:nvPr>
            <p:ph type="ftr" sz="quarter" idx="3"/>
          </p:nvPr>
        </p:nvSpPr>
        <p:spPr bwMode="auto">
          <a:xfrm>
            <a:off x="455613" y="6480175"/>
            <a:ext cx="4113212" cy="301625"/>
          </a:xfrm>
          <a:prstGeom prst="rect">
            <a:avLst/>
          </a:prstGeom>
          <a:noFill/>
          <a:ln w="9525">
            <a:noFill/>
            <a:miter lim="800000"/>
            <a:headEnd/>
            <a:tailEnd/>
          </a:ln>
          <a:effectLst/>
        </p:spPr>
        <p:txBody>
          <a:bodyPr vert="horz" wrap="square" lIns="0" tIns="27432" rIns="0" bIns="27432" numCol="1" anchor="t" anchorCtr="0" compatLnSpc="1">
            <a:prstTxWarp prst="textNoShape">
              <a:avLst/>
            </a:prstTxWarp>
          </a:bodyPr>
          <a:lstStyle>
            <a:lvl1pPr eaLnBrk="0" hangingPunct="0">
              <a:defRPr sz="600" i="1">
                <a:solidFill>
                  <a:srgbClr val="003399"/>
                </a:solidFill>
                <a:cs typeface="Arial" charset="0"/>
              </a:defRPr>
            </a:lvl1pPr>
          </a:lstStyle>
          <a:p>
            <a:pPr>
              <a:defRPr/>
            </a:pPr>
            <a:endParaRPr lang="en-US"/>
          </a:p>
        </p:txBody>
      </p:sp>
      <p:sp>
        <p:nvSpPr>
          <p:cNvPr id="3077" name="Rectangle 5"/>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pPr>
              <a:defRPr/>
            </a:pPr>
            <a:fld id="{2D693C54-837C-47C2-BB89-AC082E8295D7}" type="slidenum">
              <a:rPr lang="en-US"/>
              <a:pPr>
                <a:defRPr/>
              </a:pPr>
              <a:t>‹#›</a:t>
            </a:fld>
            <a:endParaRPr lang="en-US"/>
          </a:p>
        </p:txBody>
      </p:sp>
    </p:spTree>
  </p:cSld>
  <p:clrMap bg1="lt1" tx1="dk1" bg2="lt2" tx2="dk2" accent1="accent1" accent2="accent2" accent3="accent3" accent4="accent4" accent5="accent5" accent6="accent6" hlink="hlink" folHlink="folHlink"/>
  <p:transition spd="med">
    <p:fade/>
  </p:transition>
  <p:txStyles>
    <p:titleStyle>
      <a:lvl1pPr algn="ctr" rtl="0" eaLnBrk="0" fontAlgn="base" hangingPunct="0">
        <a:spcBef>
          <a:spcPct val="0"/>
        </a:spcBef>
        <a:spcAft>
          <a:spcPct val="0"/>
        </a:spcAft>
        <a:defRPr sz="3000" b="1">
          <a:solidFill>
            <a:srgbClr val="003399"/>
          </a:solidFill>
          <a:latin typeface="+mj-lt"/>
          <a:ea typeface="+mj-ea"/>
          <a:cs typeface="+mj-cs"/>
        </a:defRPr>
      </a:lvl1pPr>
      <a:lvl2pPr algn="ctr" rtl="0" eaLnBrk="0" fontAlgn="base" hangingPunct="0">
        <a:spcBef>
          <a:spcPct val="0"/>
        </a:spcBef>
        <a:spcAft>
          <a:spcPct val="0"/>
        </a:spcAft>
        <a:defRPr sz="3000" b="1">
          <a:solidFill>
            <a:srgbClr val="003399"/>
          </a:solidFill>
          <a:latin typeface="Arial" charset="0"/>
        </a:defRPr>
      </a:lvl2pPr>
      <a:lvl3pPr algn="ctr" rtl="0" eaLnBrk="0" fontAlgn="base" hangingPunct="0">
        <a:spcBef>
          <a:spcPct val="0"/>
        </a:spcBef>
        <a:spcAft>
          <a:spcPct val="0"/>
        </a:spcAft>
        <a:defRPr sz="3000" b="1">
          <a:solidFill>
            <a:srgbClr val="003399"/>
          </a:solidFill>
          <a:latin typeface="Arial" charset="0"/>
        </a:defRPr>
      </a:lvl3pPr>
      <a:lvl4pPr algn="ctr" rtl="0" eaLnBrk="0" fontAlgn="base" hangingPunct="0">
        <a:spcBef>
          <a:spcPct val="0"/>
        </a:spcBef>
        <a:spcAft>
          <a:spcPct val="0"/>
        </a:spcAft>
        <a:defRPr sz="3000" b="1">
          <a:solidFill>
            <a:srgbClr val="003399"/>
          </a:solidFill>
          <a:latin typeface="Arial" charset="0"/>
        </a:defRPr>
      </a:lvl4pPr>
      <a:lvl5pPr algn="ctr" rtl="0" eaLnBrk="0" fontAlgn="base" hangingPunct="0">
        <a:spcBef>
          <a:spcPct val="0"/>
        </a:spcBef>
        <a:spcAft>
          <a:spcPct val="0"/>
        </a:spcAft>
        <a:defRPr sz="3000" b="1">
          <a:solidFill>
            <a:srgbClr val="003399"/>
          </a:solidFill>
          <a:latin typeface="Arial" charset="0"/>
        </a:defRPr>
      </a:lvl5pPr>
      <a:lvl6pPr marL="457200" algn="ctr" rtl="0" fontAlgn="base">
        <a:spcBef>
          <a:spcPct val="0"/>
        </a:spcBef>
        <a:spcAft>
          <a:spcPct val="0"/>
        </a:spcAft>
        <a:defRPr sz="3000" b="1">
          <a:solidFill>
            <a:srgbClr val="003399"/>
          </a:solidFill>
          <a:latin typeface="Arial" charset="0"/>
        </a:defRPr>
      </a:lvl6pPr>
      <a:lvl7pPr marL="914400" algn="ctr" rtl="0" fontAlgn="base">
        <a:spcBef>
          <a:spcPct val="0"/>
        </a:spcBef>
        <a:spcAft>
          <a:spcPct val="0"/>
        </a:spcAft>
        <a:defRPr sz="3000" b="1">
          <a:solidFill>
            <a:srgbClr val="003399"/>
          </a:solidFill>
          <a:latin typeface="Arial" charset="0"/>
        </a:defRPr>
      </a:lvl7pPr>
      <a:lvl8pPr marL="1371600" algn="ctr" rtl="0" fontAlgn="base">
        <a:spcBef>
          <a:spcPct val="0"/>
        </a:spcBef>
        <a:spcAft>
          <a:spcPct val="0"/>
        </a:spcAft>
        <a:defRPr sz="3000" b="1">
          <a:solidFill>
            <a:srgbClr val="003399"/>
          </a:solidFill>
          <a:latin typeface="Arial" charset="0"/>
        </a:defRPr>
      </a:lvl8pPr>
      <a:lvl9pPr marL="1828800" algn="ctr" rtl="0" fontAlgn="base">
        <a:spcBef>
          <a:spcPct val="0"/>
        </a:spcBef>
        <a:spcAft>
          <a:spcPct val="0"/>
        </a:spcAft>
        <a:defRPr sz="3000" b="1">
          <a:solidFill>
            <a:srgbClr val="003399"/>
          </a:solidFill>
          <a:latin typeface="Arial"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182563"/>
            <a:ext cx="8229600" cy="549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p>
        </p:txBody>
      </p:sp>
      <p:sp>
        <p:nvSpPr>
          <p:cNvPr id="6147" name="Rectangle 3"/>
          <p:cNvSpPr>
            <a:spLocks noGrp="1" noChangeArrowheads="1"/>
          </p:cNvSpPr>
          <p:nvPr>
            <p:ph type="body" idx="1"/>
          </p:nvPr>
        </p:nvSpPr>
        <p:spPr bwMode="auto">
          <a:xfrm>
            <a:off x="457200" y="1370013"/>
            <a:ext cx="8229600" cy="4799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6" name="Rectangle 4"/>
          <p:cNvSpPr>
            <a:spLocks noGrp="1" noChangeArrowheads="1"/>
          </p:cNvSpPr>
          <p:nvPr>
            <p:ph type="ftr" sz="quarter" idx="3"/>
          </p:nvPr>
        </p:nvSpPr>
        <p:spPr bwMode="auto">
          <a:xfrm>
            <a:off x="455613" y="6480175"/>
            <a:ext cx="4113212" cy="301625"/>
          </a:xfrm>
          <a:prstGeom prst="rect">
            <a:avLst/>
          </a:prstGeom>
          <a:noFill/>
          <a:ln w="9525">
            <a:noFill/>
            <a:miter lim="800000"/>
            <a:headEnd/>
            <a:tailEnd/>
          </a:ln>
          <a:effectLst/>
        </p:spPr>
        <p:txBody>
          <a:bodyPr vert="horz" wrap="square" lIns="0" tIns="27432" rIns="0" bIns="27432" numCol="1" anchor="t" anchorCtr="0" compatLnSpc="1">
            <a:prstTxWarp prst="textNoShape">
              <a:avLst/>
            </a:prstTxWarp>
          </a:bodyPr>
          <a:lstStyle>
            <a:lvl1pPr eaLnBrk="0" hangingPunct="0">
              <a:defRPr sz="600" i="1">
                <a:solidFill>
                  <a:srgbClr val="003399"/>
                </a:solidFill>
                <a:cs typeface="Arial" charset="0"/>
              </a:defRPr>
            </a:lvl1pPr>
          </a:lstStyle>
          <a:p>
            <a:pPr>
              <a:defRPr/>
            </a:pPr>
            <a:endParaRPr lang="en-US"/>
          </a:p>
        </p:txBody>
      </p:sp>
      <p:sp>
        <p:nvSpPr>
          <p:cNvPr id="3077" name="Rectangle 5"/>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pPr>
              <a:defRPr/>
            </a:pPr>
            <a:fld id="{E93A17D8-AD78-4AA6-8047-4B0145CE72F2}" type="slidenum">
              <a:rPr lang="en-US"/>
              <a:pPr>
                <a:defRPr/>
              </a:pPr>
              <a:t>‹#›</a:t>
            </a:fld>
            <a:endParaRPr lang="en-US"/>
          </a:p>
        </p:txBody>
      </p:sp>
    </p:spTree>
  </p:cSld>
  <p:clrMap bg1="lt1" tx1="dk1" bg2="lt2" tx2="dk2" accent1="accent1" accent2="accent2" accent3="accent3" accent4="accent4" accent5="accent5" accent6="accent6" hlink="hlink" folHlink="folHlink"/>
  <p:transition spd="med">
    <p:fade/>
  </p:transition>
  <p:txStyles>
    <p:titleStyle>
      <a:lvl1pPr algn="ctr" rtl="0" eaLnBrk="0" fontAlgn="base" hangingPunct="0">
        <a:spcBef>
          <a:spcPct val="0"/>
        </a:spcBef>
        <a:spcAft>
          <a:spcPct val="0"/>
        </a:spcAft>
        <a:defRPr sz="3000" b="1">
          <a:solidFill>
            <a:srgbClr val="003399"/>
          </a:solidFill>
          <a:latin typeface="+mj-lt"/>
          <a:ea typeface="+mj-ea"/>
          <a:cs typeface="+mj-cs"/>
        </a:defRPr>
      </a:lvl1pPr>
      <a:lvl2pPr algn="ctr" rtl="0" eaLnBrk="0" fontAlgn="base" hangingPunct="0">
        <a:spcBef>
          <a:spcPct val="0"/>
        </a:spcBef>
        <a:spcAft>
          <a:spcPct val="0"/>
        </a:spcAft>
        <a:defRPr sz="3000" b="1">
          <a:solidFill>
            <a:srgbClr val="003399"/>
          </a:solidFill>
          <a:latin typeface="Arial" charset="0"/>
        </a:defRPr>
      </a:lvl2pPr>
      <a:lvl3pPr algn="ctr" rtl="0" eaLnBrk="0" fontAlgn="base" hangingPunct="0">
        <a:spcBef>
          <a:spcPct val="0"/>
        </a:spcBef>
        <a:spcAft>
          <a:spcPct val="0"/>
        </a:spcAft>
        <a:defRPr sz="3000" b="1">
          <a:solidFill>
            <a:srgbClr val="003399"/>
          </a:solidFill>
          <a:latin typeface="Arial" charset="0"/>
        </a:defRPr>
      </a:lvl3pPr>
      <a:lvl4pPr algn="ctr" rtl="0" eaLnBrk="0" fontAlgn="base" hangingPunct="0">
        <a:spcBef>
          <a:spcPct val="0"/>
        </a:spcBef>
        <a:spcAft>
          <a:spcPct val="0"/>
        </a:spcAft>
        <a:defRPr sz="3000" b="1">
          <a:solidFill>
            <a:srgbClr val="003399"/>
          </a:solidFill>
          <a:latin typeface="Arial" charset="0"/>
        </a:defRPr>
      </a:lvl4pPr>
      <a:lvl5pPr algn="ctr" rtl="0" eaLnBrk="0" fontAlgn="base" hangingPunct="0">
        <a:spcBef>
          <a:spcPct val="0"/>
        </a:spcBef>
        <a:spcAft>
          <a:spcPct val="0"/>
        </a:spcAft>
        <a:defRPr sz="3000" b="1">
          <a:solidFill>
            <a:srgbClr val="003399"/>
          </a:solidFill>
          <a:latin typeface="Arial" charset="0"/>
        </a:defRPr>
      </a:lvl5pPr>
      <a:lvl6pPr marL="457200" algn="ctr" rtl="0" fontAlgn="base">
        <a:spcBef>
          <a:spcPct val="0"/>
        </a:spcBef>
        <a:spcAft>
          <a:spcPct val="0"/>
        </a:spcAft>
        <a:defRPr sz="3000" b="1">
          <a:solidFill>
            <a:srgbClr val="003399"/>
          </a:solidFill>
          <a:latin typeface="Arial" charset="0"/>
        </a:defRPr>
      </a:lvl6pPr>
      <a:lvl7pPr marL="914400" algn="ctr" rtl="0" fontAlgn="base">
        <a:spcBef>
          <a:spcPct val="0"/>
        </a:spcBef>
        <a:spcAft>
          <a:spcPct val="0"/>
        </a:spcAft>
        <a:defRPr sz="3000" b="1">
          <a:solidFill>
            <a:srgbClr val="003399"/>
          </a:solidFill>
          <a:latin typeface="Arial" charset="0"/>
        </a:defRPr>
      </a:lvl7pPr>
      <a:lvl8pPr marL="1371600" algn="ctr" rtl="0" fontAlgn="base">
        <a:spcBef>
          <a:spcPct val="0"/>
        </a:spcBef>
        <a:spcAft>
          <a:spcPct val="0"/>
        </a:spcAft>
        <a:defRPr sz="3000" b="1">
          <a:solidFill>
            <a:srgbClr val="003399"/>
          </a:solidFill>
          <a:latin typeface="Arial" charset="0"/>
        </a:defRPr>
      </a:lvl8pPr>
      <a:lvl9pPr marL="1828800" algn="ctr" rtl="0" fontAlgn="base">
        <a:spcBef>
          <a:spcPct val="0"/>
        </a:spcBef>
        <a:spcAft>
          <a:spcPct val="0"/>
        </a:spcAft>
        <a:defRPr sz="3000" b="1">
          <a:solidFill>
            <a:srgbClr val="003399"/>
          </a:solidFill>
          <a:latin typeface="Arial"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D5C5AA">
                <a:alpha val="35000"/>
              </a:srgbClr>
            </a:gs>
            <a:gs pos="100000">
              <a:srgbClr val="FFFFFF">
                <a:alpha val="35000"/>
              </a:srgb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5" name="Rectangle 14"/>
          <p:cNvSpPr/>
          <p:nvPr/>
        </p:nvSpPr>
        <p:spPr>
          <a:xfrm>
            <a:off x="8610600" y="0"/>
            <a:ext cx="547576" cy="6858000"/>
          </a:xfrm>
          <a:prstGeom prst="rect">
            <a:avLst/>
          </a:prstGeom>
          <a:gradFill flip="none" rotWithShape="1">
            <a:gsLst>
              <a:gs pos="100000">
                <a:srgbClr val="D5C5AA">
                  <a:alpha val="80000"/>
                </a:srgbClr>
              </a:gs>
              <a:gs pos="0">
                <a:srgbClr val="A79B86"/>
              </a:gs>
            </a:gsLst>
            <a:lin ang="16200000" scaled="0"/>
            <a:tileRect/>
          </a:gra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mn-ea"/>
              <a:cs typeface="+mn-cs"/>
            </a:endParaRPr>
          </a:p>
        </p:txBody>
      </p:sp>
      <p:sp>
        <p:nvSpPr>
          <p:cNvPr id="2" name="Title Placeholder 1"/>
          <p:cNvSpPr>
            <a:spLocks noGrp="1"/>
          </p:cNvSpPr>
          <p:nvPr>
            <p:ph type="title"/>
          </p:nvPr>
        </p:nvSpPr>
        <p:spPr>
          <a:xfrm>
            <a:off x="381000" y="381000"/>
            <a:ext cx="7848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81000" y="1600200"/>
            <a:ext cx="7848600" cy="46482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85800" y="6356350"/>
            <a:ext cx="2133600" cy="365125"/>
          </a:xfrm>
          <a:prstGeom prst="rect">
            <a:avLst/>
          </a:prstGeom>
        </p:spPr>
        <p:txBody>
          <a:bodyPr vert="horz" lIns="91440" tIns="45720" rIns="91440" bIns="45720" rtlCol="0" anchor="ctr"/>
          <a:lstStyle>
            <a:lvl1pPr algn="l">
              <a:defRPr sz="1200">
                <a:solidFill>
                  <a:srgbClr val="7F7F7F"/>
                </a:solidFill>
              </a:defRPr>
            </a:lvl1pPr>
          </a:lstStyle>
          <a:p>
            <a:endParaRPr lang="en-US"/>
          </a:p>
        </p:txBody>
      </p:sp>
      <p:sp>
        <p:nvSpPr>
          <p:cNvPr id="5" name="Footer Placeholder 4"/>
          <p:cNvSpPr>
            <a:spLocks noGrp="1"/>
          </p:cNvSpPr>
          <p:nvPr>
            <p:ph type="ftr" sz="quarter" idx="3"/>
          </p:nvPr>
        </p:nvSpPr>
        <p:spPr>
          <a:xfrm>
            <a:off x="2895600" y="6356350"/>
            <a:ext cx="2895600" cy="365125"/>
          </a:xfrm>
          <a:prstGeom prst="rect">
            <a:avLst/>
          </a:prstGeom>
        </p:spPr>
        <p:txBody>
          <a:bodyPr vert="horz" lIns="91440" tIns="45720" rIns="91440" bIns="45720" rtlCol="0" anchor="ctr"/>
          <a:lstStyle>
            <a:lvl1pPr algn="ctr">
              <a:defRPr sz="1200">
                <a:solidFill>
                  <a:srgbClr val="7F7F7F"/>
                </a:solidFill>
              </a:defRPr>
            </a:lvl1pPr>
          </a:lstStyle>
          <a:p>
            <a:endParaRPr lang="en-US" dirty="0"/>
          </a:p>
        </p:txBody>
      </p:sp>
      <p:sp>
        <p:nvSpPr>
          <p:cNvPr id="13" name="Rectangle 12"/>
          <p:cNvSpPr/>
          <p:nvPr/>
        </p:nvSpPr>
        <p:spPr>
          <a:xfrm>
            <a:off x="1" y="228600"/>
            <a:ext cx="9155082" cy="152400"/>
          </a:xfrm>
          <a:prstGeom prst="rect">
            <a:avLst/>
          </a:prstGeom>
          <a:solidFill>
            <a:srgbClr val="655D51"/>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mn-ea"/>
              <a:cs typeface="+mn-cs"/>
            </a:endParaRPr>
          </a:p>
        </p:txBody>
      </p:sp>
      <p:sp>
        <p:nvSpPr>
          <p:cNvPr id="14" name="Rectangle 13"/>
          <p:cNvSpPr/>
          <p:nvPr/>
        </p:nvSpPr>
        <p:spPr>
          <a:xfrm>
            <a:off x="1" y="76200"/>
            <a:ext cx="9155082" cy="76200"/>
          </a:xfrm>
          <a:prstGeom prst="rect">
            <a:avLst/>
          </a:prstGeom>
          <a:solidFill>
            <a:schemeClr val="tx1">
              <a:lumMod val="75000"/>
              <a:lumOff val="25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608565249"/>
      </p:ext>
    </p:extLst>
  </p:cSld>
  <p:clrMap bg1="lt1" tx1="dk1" bg2="lt2" tx2="dk2" accent1="accent1" accent2="accent2" accent3="accent3" accent4="accent4" accent5="accent5" accent6="accent6" hlink="hlink" folHlink="folHlink"/>
  <p:sldLayoutIdLst>
    <p:sldLayoutId id="2147483776" r:id="rId1"/>
    <p:sldLayoutId id="2147483778" r:id="rId2"/>
    <p:sldLayoutId id="2147483782" r:id="rId3"/>
  </p:sldLayoutIdLst>
  <p:hf hdr="0" ftr="0" dt="0"/>
  <p:txStyles>
    <p:titleStyle>
      <a:lvl1pPr algn="ctr" defTabSz="914400" rtl="0" eaLnBrk="1" latinLnBrk="0" hangingPunct="1">
        <a:spcBef>
          <a:spcPct val="0"/>
        </a:spcBef>
        <a:buNone/>
        <a:defRPr sz="4400" kern="1200">
          <a:solidFill>
            <a:schemeClr val="tx1">
              <a:lumMod val="50000"/>
              <a:lumOff val="50000"/>
            </a:schemeClr>
          </a:solidFill>
          <a:latin typeface="Arial Narrow Bold" panose="020B070602020203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404040"/>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404040"/>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404040"/>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3.png"/><Relationship Id="rId1" Type="http://schemas.openxmlformats.org/officeDocument/2006/relationships/slideLayout" Target="../slideLayouts/slideLayout26.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6.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6.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26.xml"/><Relationship Id="rId5" Type="http://schemas.openxmlformats.org/officeDocument/2006/relationships/image" Target="../media/image38.jpe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2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26.xml"/><Relationship Id="rId5" Type="http://schemas.openxmlformats.org/officeDocument/2006/relationships/image" Target="../media/image45.jpeg"/><Relationship Id="rId4" Type="http://schemas.openxmlformats.org/officeDocument/2006/relationships/image" Target="../media/image44.jp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2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6.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6.xml"/><Relationship Id="rId5" Type="http://schemas.openxmlformats.org/officeDocument/2006/relationships/image" Target="../media/image11.gif"/><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6.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0" y="351212"/>
            <a:ext cx="5600700" cy="3077788"/>
          </a:xfrm>
        </p:spPr>
        <p:txBody>
          <a:bodyPr/>
          <a:lstStyle/>
          <a:p>
            <a:pPr eaLnBrk="1" hangingPunct="1"/>
            <a:r>
              <a:rPr lang="en-US" sz="3600" b="1" dirty="0">
                <a:solidFill>
                  <a:srgbClr val="E77900"/>
                </a:solidFill>
              </a:rPr>
              <a:t>Novel Muon Tomography Detector for the Pyramids</a:t>
            </a:r>
            <a:br>
              <a:rPr lang="en-US" sz="3600" b="1" dirty="0">
                <a:solidFill>
                  <a:srgbClr val="E77900"/>
                </a:solidFill>
              </a:rPr>
            </a:br>
            <a:br>
              <a:rPr lang="en-US" sz="3600" b="1" dirty="0"/>
            </a:br>
            <a:r>
              <a:rPr lang="en-US" sz="2800" b="1" dirty="0"/>
              <a:t>Muography 2021</a:t>
            </a:r>
            <a:br>
              <a:rPr lang="en-US" sz="2400" b="1" dirty="0"/>
            </a:br>
            <a:r>
              <a:rPr lang="en-US" sz="2400" b="1" dirty="0"/>
              <a:t>November 24-26, 2021</a:t>
            </a:r>
            <a:endParaRPr lang="en-US" sz="2800" b="1" dirty="0"/>
          </a:p>
        </p:txBody>
      </p:sp>
      <p:sp>
        <p:nvSpPr>
          <p:cNvPr id="8196" name="Text Box 5"/>
          <p:cNvSpPr txBox="1">
            <a:spLocks noChangeArrowheads="1"/>
          </p:cNvSpPr>
          <p:nvPr/>
        </p:nvSpPr>
        <p:spPr bwMode="auto">
          <a:xfrm>
            <a:off x="1576388" y="6164263"/>
            <a:ext cx="458787" cy="92075"/>
          </a:xfrm>
          <a:prstGeom prst="rect">
            <a:avLst/>
          </a:prstGeom>
          <a:noFill/>
          <a:ln w="9525">
            <a:noFill/>
            <a:miter lim="800000"/>
            <a:headEnd/>
            <a:tailEnd/>
          </a:ln>
        </p:spPr>
        <p:txBody>
          <a:bodyPr vert="eaVert">
            <a:spAutoFit/>
          </a:bodyPr>
          <a:lstStyle/>
          <a:p>
            <a:pPr>
              <a:spcBef>
                <a:spcPct val="50000"/>
              </a:spcBef>
            </a:pPr>
            <a:endParaRPr lang="en-US"/>
          </a:p>
        </p:txBody>
      </p:sp>
      <p:sp>
        <p:nvSpPr>
          <p:cNvPr id="8197" name="Rectangle 6"/>
          <p:cNvSpPr>
            <a:spLocks noChangeArrowheads="1"/>
          </p:cNvSpPr>
          <p:nvPr/>
        </p:nvSpPr>
        <p:spPr bwMode="auto">
          <a:xfrm>
            <a:off x="342900" y="6085456"/>
            <a:ext cx="8458200" cy="429643"/>
          </a:xfrm>
          <a:prstGeom prst="rect">
            <a:avLst/>
          </a:prstGeom>
          <a:noFill/>
          <a:ln w="9525">
            <a:noFill/>
            <a:miter lim="800000"/>
            <a:headEnd/>
            <a:tailEnd/>
          </a:ln>
        </p:spPr>
        <p:txBody>
          <a:bodyPr/>
          <a:lstStyle/>
          <a:p>
            <a:pPr algn="ctr">
              <a:spcBef>
                <a:spcPct val="20000"/>
              </a:spcBef>
            </a:pPr>
            <a:r>
              <a:rPr lang="en-US" sz="1200" dirty="0"/>
              <a:t>Some of this work was sponsored by the U.S. Department of Energy Office of Fossil Energy</a:t>
            </a:r>
          </a:p>
        </p:txBody>
      </p:sp>
      <p:sp>
        <p:nvSpPr>
          <p:cNvPr id="8198" name="Line 8"/>
          <p:cNvSpPr>
            <a:spLocks noChangeShapeType="1"/>
          </p:cNvSpPr>
          <p:nvPr/>
        </p:nvSpPr>
        <p:spPr bwMode="auto">
          <a:xfrm>
            <a:off x="0" y="5334000"/>
            <a:ext cx="9144000" cy="0"/>
          </a:xfrm>
          <a:prstGeom prst="line">
            <a:avLst/>
          </a:prstGeom>
          <a:noFill/>
          <a:ln w="19050">
            <a:solidFill>
              <a:schemeClr val="tx1"/>
            </a:solidFill>
            <a:round/>
            <a:headEnd/>
            <a:tailEnd/>
          </a:ln>
        </p:spPr>
        <p:txBody>
          <a:bodyPr/>
          <a:lstStyle/>
          <a:p>
            <a:endParaRPr lang="en-US"/>
          </a:p>
        </p:txBody>
      </p:sp>
      <p:sp>
        <p:nvSpPr>
          <p:cNvPr id="9" name="TextBox 8"/>
          <p:cNvSpPr txBox="1"/>
          <p:nvPr/>
        </p:nvSpPr>
        <p:spPr>
          <a:xfrm>
            <a:off x="114300" y="6515100"/>
            <a:ext cx="1316386" cy="261610"/>
          </a:xfrm>
          <a:prstGeom prst="rect">
            <a:avLst/>
          </a:prstGeom>
          <a:noFill/>
        </p:spPr>
        <p:txBody>
          <a:bodyPr wrap="none" rtlCol="0">
            <a:spAutoFit/>
          </a:bodyPr>
          <a:lstStyle/>
          <a:p>
            <a:r>
              <a:rPr lang="en-US" sz="1100" dirty="0"/>
              <a:t>PNNL-SA-166923</a:t>
            </a:r>
          </a:p>
        </p:txBody>
      </p:sp>
      <p:pic>
        <p:nvPicPr>
          <p:cNvPr id="10" name="Picture 9">
            <a:extLst>
              <a:ext uri="{FF2B5EF4-FFF2-40B4-BE49-F238E27FC236}">
                <a16:creationId xmlns:a16="http://schemas.microsoft.com/office/drawing/2014/main" id="{ADDD7332-D792-8449-B2A7-07F579C81A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3945" y="342901"/>
            <a:ext cx="3397155" cy="2170650"/>
          </a:xfrm>
          <a:prstGeom prst="rect">
            <a:avLst/>
          </a:prstGeom>
        </p:spPr>
      </p:pic>
      <p:sp>
        <p:nvSpPr>
          <p:cNvPr id="11" name="Rectangle 3">
            <a:extLst>
              <a:ext uri="{FF2B5EF4-FFF2-40B4-BE49-F238E27FC236}">
                <a16:creationId xmlns:a16="http://schemas.microsoft.com/office/drawing/2014/main" id="{A9C9E0B0-6455-F24F-BFE1-03F3BAC9B6BA}"/>
              </a:ext>
            </a:extLst>
          </p:cNvPr>
          <p:cNvSpPr txBox="1">
            <a:spLocks noChangeArrowheads="1"/>
          </p:cNvSpPr>
          <p:nvPr/>
        </p:nvSpPr>
        <p:spPr bwMode="auto">
          <a:xfrm>
            <a:off x="124574" y="4349088"/>
            <a:ext cx="9067800" cy="1670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eaLnBrk="1" hangingPunct="1"/>
            <a:r>
              <a:rPr lang="en-US" sz="2000" kern="0" dirty="0">
                <a:cs typeface="Arial" panose="020B0604020202020204" pitchFamily="34" charset="0"/>
              </a:rPr>
              <a:t>Richard Kouzes</a:t>
            </a:r>
            <a:r>
              <a:rPr lang="en-US" sz="2000" kern="0" baseline="30000" dirty="0">
                <a:cs typeface="Arial" panose="020B0604020202020204" pitchFamily="34" charset="0"/>
              </a:rPr>
              <a:t>1</a:t>
            </a:r>
            <a:r>
              <a:rPr lang="en-US" sz="2000" kern="0" dirty="0">
                <a:cs typeface="Arial" panose="020B0604020202020204" pitchFamily="34" charset="0"/>
              </a:rPr>
              <a:t>, Alain Bonneville</a:t>
            </a:r>
            <a:r>
              <a:rPr lang="en-US" sz="2000" kern="0" baseline="30000" dirty="0">
                <a:cs typeface="Arial" panose="020B0604020202020204" pitchFamily="34" charset="0"/>
              </a:rPr>
              <a:t>1,2</a:t>
            </a:r>
            <a:r>
              <a:rPr lang="en-US" sz="2000" kern="0" dirty="0">
                <a:cs typeface="Arial" panose="020B0604020202020204" pitchFamily="34" charset="0"/>
              </a:rPr>
              <a:t>, </a:t>
            </a:r>
            <a:r>
              <a:rPr lang="en-US" sz="2000" dirty="0">
                <a:cs typeface="Arial" panose="020B0604020202020204" pitchFamily="34" charset="0"/>
              </a:rPr>
              <a:t>Azaree Lintereur</a:t>
            </a:r>
            <a:r>
              <a:rPr lang="en-US" sz="2000" baseline="30000" dirty="0">
                <a:cs typeface="Arial" panose="020B0604020202020204" pitchFamily="34" charset="0"/>
              </a:rPr>
              <a:t>3</a:t>
            </a:r>
            <a:r>
              <a:rPr lang="en-US" sz="2000" dirty="0">
                <a:cs typeface="Arial" panose="020B0604020202020204" pitchFamily="34" charset="0"/>
              </a:rPr>
              <a:t>, Ayman Mahrous</a:t>
            </a:r>
            <a:r>
              <a:rPr lang="en-US" sz="2000" baseline="30000" dirty="0">
                <a:cs typeface="Arial" panose="020B0604020202020204" pitchFamily="34" charset="0"/>
              </a:rPr>
              <a:t>4</a:t>
            </a:r>
            <a:r>
              <a:rPr lang="en-US" sz="2000" dirty="0">
                <a:cs typeface="Arial" panose="020B0604020202020204" pitchFamily="34" charset="0"/>
              </a:rPr>
              <a:t>, Isar Mostafanezhad</a:t>
            </a:r>
            <a:r>
              <a:rPr lang="en-US" sz="2000" baseline="30000" dirty="0">
                <a:cs typeface="Arial" panose="020B0604020202020204" pitchFamily="34" charset="0"/>
              </a:rPr>
              <a:t>5</a:t>
            </a:r>
            <a:r>
              <a:rPr lang="en-US" sz="2000" dirty="0">
                <a:cs typeface="Arial" panose="020B0604020202020204" pitchFamily="34" charset="0"/>
              </a:rPr>
              <a:t>, Ben Rotter</a:t>
            </a:r>
            <a:r>
              <a:rPr lang="en-US" sz="2000" baseline="30000" dirty="0">
                <a:cs typeface="Arial" panose="020B0604020202020204" pitchFamily="34" charset="0"/>
              </a:rPr>
              <a:t>5</a:t>
            </a:r>
            <a:r>
              <a:rPr lang="en-US" sz="2000" dirty="0">
                <a:cs typeface="Arial" panose="020B0604020202020204" pitchFamily="34" charset="0"/>
              </a:rPr>
              <a:t>, Ryan Pang</a:t>
            </a:r>
            <a:r>
              <a:rPr lang="en-US" sz="2000" baseline="30000" dirty="0">
                <a:cs typeface="Arial" panose="020B0604020202020204" pitchFamily="34" charset="0"/>
              </a:rPr>
              <a:t>5</a:t>
            </a:r>
            <a:r>
              <a:rPr lang="en-US" sz="2000" dirty="0">
                <a:cs typeface="Arial" panose="020B0604020202020204" pitchFamily="34" charset="0"/>
              </a:rPr>
              <a:t>, </a:t>
            </a:r>
            <a:r>
              <a:rPr lang="en-US" sz="2000" dirty="0"/>
              <a:t>Farjana Snigdha</a:t>
            </a:r>
            <a:r>
              <a:rPr lang="en-US" sz="2000" baseline="30000" dirty="0">
                <a:cs typeface="Arial" panose="020B0604020202020204" pitchFamily="34" charset="0"/>
              </a:rPr>
              <a:t>5</a:t>
            </a:r>
            <a:r>
              <a:rPr lang="en-US" sz="2000" dirty="0"/>
              <a:t>, Michael Tytgat</a:t>
            </a:r>
            <a:r>
              <a:rPr lang="en-US" sz="2000" baseline="30000" dirty="0"/>
              <a:t>6</a:t>
            </a:r>
            <a:r>
              <a:rPr lang="en-US" sz="2000" dirty="0"/>
              <a:t>, Yasser Assran</a:t>
            </a:r>
            <a:r>
              <a:rPr lang="en-US" sz="2000" baseline="30000" dirty="0"/>
              <a:t>7</a:t>
            </a:r>
            <a:r>
              <a:rPr lang="en-US" sz="2000" dirty="0"/>
              <a:t>, Shereen Aly</a:t>
            </a:r>
            <a:r>
              <a:rPr lang="en-US" sz="2000" baseline="30000" dirty="0"/>
              <a:t>8</a:t>
            </a:r>
            <a:r>
              <a:rPr lang="en-US" sz="2000" dirty="0"/>
              <a:t>, Basma ElMahdy</a:t>
            </a:r>
            <a:r>
              <a:rPr lang="en-US" sz="2000" baseline="30000" dirty="0"/>
              <a:t>9</a:t>
            </a:r>
            <a:r>
              <a:rPr lang="en-US" sz="2000" dirty="0"/>
              <a:t> </a:t>
            </a:r>
            <a:endParaRPr lang="en-US" sz="2000" baseline="30000" dirty="0">
              <a:cs typeface="Arial" panose="020B0604020202020204" pitchFamily="34" charset="0"/>
            </a:endParaRPr>
          </a:p>
          <a:p>
            <a:pPr algn="l" eaLnBrk="1" hangingPunct="1"/>
            <a:r>
              <a:rPr lang="en-US" sz="1100" dirty="0">
                <a:cs typeface="Arial" panose="020B0604020202020204" pitchFamily="34" charset="0"/>
              </a:rPr>
              <a:t> </a:t>
            </a:r>
            <a:r>
              <a:rPr lang="en-US" sz="1100" baseline="30000" dirty="0">
                <a:cs typeface="Arial" panose="020B0604020202020204" pitchFamily="34" charset="0"/>
              </a:rPr>
              <a:t>1</a:t>
            </a:r>
            <a:r>
              <a:rPr lang="en-US" sz="1100" kern="0" dirty="0">
                <a:cs typeface="Arial" panose="020B0604020202020204" pitchFamily="34" charset="0"/>
              </a:rPr>
              <a:t>Pacific Northwest National Laboratory (Richland, WA), </a:t>
            </a:r>
            <a:r>
              <a:rPr lang="en-US" sz="1100" kern="0" baseline="30000" dirty="0">
                <a:cs typeface="Arial" panose="020B0604020202020204" pitchFamily="34" charset="0"/>
              </a:rPr>
              <a:t>2</a:t>
            </a:r>
            <a:r>
              <a:rPr lang="en-US" sz="1100" kern="0" dirty="0">
                <a:cs typeface="Arial" panose="020B0604020202020204" pitchFamily="34" charset="0"/>
              </a:rPr>
              <a:t>Oregon State University (Corvallis, OR),  </a:t>
            </a:r>
            <a:r>
              <a:rPr lang="en-US" sz="1100" kern="0" baseline="30000" dirty="0">
                <a:cs typeface="Arial" panose="020B0604020202020204" pitchFamily="34" charset="0"/>
              </a:rPr>
              <a:t>3</a:t>
            </a:r>
            <a:r>
              <a:rPr lang="en-US" sz="1100" kern="0" dirty="0">
                <a:cs typeface="Arial" panose="020B0604020202020204" pitchFamily="34" charset="0"/>
              </a:rPr>
              <a:t>Penn State University (State College, PA), </a:t>
            </a:r>
            <a:r>
              <a:rPr lang="en-US" sz="1100" kern="0" baseline="30000" dirty="0">
                <a:cs typeface="Arial" panose="020B0604020202020204" pitchFamily="34" charset="0"/>
              </a:rPr>
              <a:t>4</a:t>
            </a:r>
            <a:r>
              <a:rPr lang="en-US" sz="1100" kern="0" dirty="0">
                <a:cs typeface="Arial" panose="020B0604020202020204" pitchFamily="34" charset="0"/>
              </a:rPr>
              <a:t>Egypt-Japan University of Science and Technology (Alexandria, Egypt), </a:t>
            </a:r>
            <a:r>
              <a:rPr lang="en-US" sz="1100" kern="0" baseline="30000" dirty="0">
                <a:cs typeface="Arial" panose="020B0604020202020204" pitchFamily="34" charset="0"/>
              </a:rPr>
              <a:t>5</a:t>
            </a:r>
            <a:r>
              <a:rPr lang="en-US" sz="1100" kern="0" dirty="0">
                <a:cs typeface="Arial" panose="020B0604020202020204" pitchFamily="34" charset="0"/>
              </a:rPr>
              <a:t>Nalu Scientific (Honolulu, HW), </a:t>
            </a:r>
            <a:r>
              <a:rPr lang="en-US" sz="1100" kern="0" baseline="30000" dirty="0">
                <a:cs typeface="Arial" panose="020B0604020202020204" pitchFamily="34" charset="0"/>
              </a:rPr>
              <a:t>6</a:t>
            </a:r>
            <a:r>
              <a:rPr lang="en-US" sz="1100" kern="0" dirty="0">
                <a:cs typeface="Arial" panose="020B0604020202020204" pitchFamily="34" charset="0"/>
              </a:rPr>
              <a:t>Ghent University (Ghent, Belgium), </a:t>
            </a:r>
            <a:r>
              <a:rPr lang="en-US" sz="1100" kern="0" baseline="30000" dirty="0">
                <a:cs typeface="Arial" panose="020B0604020202020204" pitchFamily="34" charset="0"/>
              </a:rPr>
              <a:t>7</a:t>
            </a:r>
            <a:r>
              <a:rPr lang="en-US" sz="1100" kern="0" dirty="0">
                <a:cs typeface="Arial" panose="020B0604020202020204" pitchFamily="34" charset="0"/>
              </a:rPr>
              <a:t>T</a:t>
            </a:r>
            <a:r>
              <a:rPr lang="en-US" sz="1100" dirty="0"/>
              <a:t>he British University in Egypt (Cairo, Egypt), </a:t>
            </a:r>
            <a:r>
              <a:rPr lang="en-US" sz="1100" baseline="30000" dirty="0"/>
              <a:t>8</a:t>
            </a:r>
            <a:r>
              <a:rPr lang="en-US" sz="1100" dirty="0"/>
              <a:t>Helwan University and Canadian International College (Cairo,  Egypt), </a:t>
            </a:r>
            <a:r>
              <a:rPr lang="en-US" sz="1100" baseline="30000" dirty="0"/>
              <a:t>9</a:t>
            </a:r>
            <a:r>
              <a:rPr lang="en-US" sz="1100" dirty="0"/>
              <a:t>Helwan University and The British University in Egypt </a:t>
            </a:r>
            <a:endParaRPr lang="en-US" sz="1100" kern="0" dirty="0">
              <a:cs typeface="Arial" panose="020B0604020202020204" pitchFamily="34" charset="0"/>
            </a:endParaRPr>
          </a:p>
          <a:p>
            <a:pPr algn="l" eaLnBrk="1" hangingPunct="1"/>
            <a:endParaRPr lang="en-US" sz="2000" kern="0" dirty="0">
              <a:latin typeface="Arial" panose="020B0604020202020204" pitchFamily="34" charset="0"/>
              <a:cs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Shape 433"/>
          <p:cNvSpPr>
            <a:spLocks noGrp="1"/>
          </p:cNvSpPr>
          <p:nvPr>
            <p:ph type="title"/>
          </p:nvPr>
        </p:nvSpPr>
        <p:spPr>
          <a:xfrm>
            <a:off x="393592" y="233082"/>
            <a:ext cx="7848600" cy="1143000"/>
          </a:xfrm>
          <a:prstGeom prst="rect">
            <a:avLst/>
          </a:prstGeom>
        </p:spPr>
        <p:txBody>
          <a:bodyPr>
            <a:normAutofit fontScale="90000"/>
          </a:bodyPr>
          <a:lstStyle/>
          <a:p>
            <a:r>
              <a:rPr lang="en-US" sz="3600" dirty="0">
                <a:solidFill>
                  <a:srgbClr val="E77900"/>
                </a:solidFill>
                <a:latin typeface="Arial" panose="020B0604020202020204" pitchFamily="34" charset="0"/>
                <a:cs typeface="Arial" panose="020B0604020202020204" pitchFamily="34" charset="0"/>
              </a:rPr>
              <a:t>Prototype Underground Lab Test Data</a:t>
            </a:r>
            <a:endParaRPr sz="3600" dirty="0">
              <a:solidFill>
                <a:srgbClr val="E77900"/>
              </a:solidFill>
              <a:latin typeface="Arial" panose="020B0604020202020204" pitchFamily="34" charset="0"/>
              <a:cs typeface="Arial" panose="020B0604020202020204" pitchFamily="34" charset="0"/>
            </a:endParaRPr>
          </a:p>
        </p:txBody>
      </p:sp>
      <p:sp>
        <p:nvSpPr>
          <p:cNvPr id="434" name="Shape 434"/>
          <p:cNvSpPr>
            <a:spLocks noGrp="1"/>
          </p:cNvSpPr>
          <p:nvPr>
            <p:ph type="sldNum" sz="quarter" idx="4294967295"/>
          </p:nvPr>
        </p:nvSpPr>
        <p:spPr>
          <a:xfrm>
            <a:off x="8610600" y="6477000"/>
            <a:ext cx="457200" cy="365125"/>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pPr/>
              <a:t>10</a:t>
            </a:fld>
            <a:endParaRPr/>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66" y="3675964"/>
            <a:ext cx="4254650" cy="2701501"/>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17892" y="3675964"/>
            <a:ext cx="4259577" cy="2801036"/>
          </a:xfrm>
          <a:prstGeom prst="rect">
            <a:avLst/>
          </a:prstGeom>
        </p:spPr>
      </p:pic>
      <p:sp>
        <p:nvSpPr>
          <p:cNvPr id="2" name="TextBox 1"/>
          <p:cNvSpPr txBox="1"/>
          <p:nvPr/>
        </p:nvSpPr>
        <p:spPr>
          <a:xfrm>
            <a:off x="7125542" y="3352798"/>
            <a:ext cx="1511952" cy="646331"/>
          </a:xfrm>
          <a:prstGeom prst="rect">
            <a:avLst/>
          </a:prstGeom>
          <a:noFill/>
        </p:spPr>
        <p:txBody>
          <a:bodyPr wrap="none" rtlCol="0">
            <a:spAutoFit/>
          </a:bodyPr>
          <a:lstStyle/>
          <a:p>
            <a:r>
              <a:rPr lang="en-US" dirty="0">
                <a:solidFill>
                  <a:srgbClr val="FF0000"/>
                </a:solidFill>
                <a:latin typeface="Times New Roman" panose="02020603050405020304" pitchFamily="18" charset="0"/>
                <a:cs typeface="Times New Roman" panose="02020603050405020304" pitchFamily="18" charset="0"/>
              </a:rPr>
              <a:t>Above ground</a:t>
            </a:r>
          </a:p>
          <a:p>
            <a:r>
              <a:rPr lang="en-US" dirty="0">
                <a:solidFill>
                  <a:schemeClr val="tx2">
                    <a:lumMod val="60000"/>
                    <a:lumOff val="40000"/>
                  </a:schemeClr>
                </a:solidFill>
                <a:latin typeface="Times New Roman" panose="02020603050405020304" pitchFamily="18" charset="0"/>
                <a:cs typeface="Times New Roman" panose="02020603050405020304" pitchFamily="18" charset="0"/>
              </a:rPr>
              <a:t>Below ground</a:t>
            </a:r>
          </a:p>
        </p:txBody>
      </p:sp>
      <p:sp>
        <p:nvSpPr>
          <p:cNvPr id="9" name="Shape 440">
            <a:extLst>
              <a:ext uri="{FF2B5EF4-FFF2-40B4-BE49-F238E27FC236}">
                <a16:creationId xmlns:a16="http://schemas.microsoft.com/office/drawing/2014/main" id="{44979905-DA64-A64C-AC9A-65D8B85A1B41}"/>
              </a:ext>
            </a:extLst>
          </p:cNvPr>
          <p:cNvSpPr/>
          <p:nvPr/>
        </p:nvSpPr>
        <p:spPr>
          <a:xfrm>
            <a:off x="107576" y="6309447"/>
            <a:ext cx="3733800" cy="315471"/>
          </a:xfrm>
          <a:prstGeom prst="rect">
            <a:avLst/>
          </a:prstGeom>
          <a:ln w="12700">
            <a:miter lim="400000"/>
          </a:ln>
          <a:extLst>
            <a:ext uri="{C572A759-6A51-4108-AA02-DFA0A04FC94B}">
              <ma14:wrappingTextBoxFlag xmlns="" xmlns:ma14="http://schemas.microsoft.com/office/mac/drawingml/2011/main" val="1"/>
            </a:ext>
          </a:extLst>
        </p:spPr>
        <p:txBody>
          <a:bodyPr wrap="square" lIns="19050" tIns="19050" rIns="19050" bIns="19050" anchor="ctr">
            <a:spAutoFit/>
          </a:bodyPr>
          <a:lstStyle/>
          <a:p>
            <a:pPr defTabSz="309563" fontAlgn="auto" hangingPunct="0">
              <a:spcBef>
                <a:spcPts val="0"/>
              </a:spcBef>
              <a:spcAft>
                <a:spcPts val="0"/>
              </a:spcAft>
              <a:defRPr>
                <a:latin typeface="Avenir Next"/>
                <a:ea typeface="Avenir Next"/>
                <a:cs typeface="Avenir Next"/>
                <a:sym typeface="Avenir Next"/>
              </a:defRPr>
            </a:pPr>
            <a:r>
              <a:rPr lang="en-US" kern="0" dirty="0">
                <a:solidFill>
                  <a:srgbClr val="000000"/>
                </a:solidFill>
                <a:latin typeface="Times New Roman" panose="02020603050405020304" pitchFamily="18" charset="0"/>
                <a:ea typeface="Avenir Next"/>
                <a:cs typeface="Times New Roman" panose="02020603050405020304" pitchFamily="18" charset="0"/>
                <a:sym typeface="Avenir Next"/>
              </a:rPr>
              <a:t>Detector underground next to stairwell.</a:t>
            </a:r>
            <a:endParaRPr kern="0" dirty="0">
              <a:solidFill>
                <a:srgbClr val="000000"/>
              </a:solidFill>
              <a:latin typeface="Times New Roman" panose="02020603050405020304" pitchFamily="18" charset="0"/>
              <a:ea typeface="Avenir Next"/>
              <a:cs typeface="Times New Roman" panose="02020603050405020304" pitchFamily="18" charset="0"/>
              <a:sym typeface="Avenir Next"/>
            </a:endParaRPr>
          </a:p>
        </p:txBody>
      </p:sp>
      <p:pic>
        <p:nvPicPr>
          <p:cNvPr id="10" name="pasted-image.pdf">
            <a:extLst>
              <a:ext uri="{FF2B5EF4-FFF2-40B4-BE49-F238E27FC236}">
                <a16:creationId xmlns:a16="http://schemas.microsoft.com/office/drawing/2014/main" id="{98A27784-3820-F640-BC28-79E5D796A98B}"/>
              </a:ext>
            </a:extLst>
          </p:cNvPr>
          <p:cNvPicPr>
            <a:picLocks noChangeAspect="1"/>
          </p:cNvPicPr>
          <p:nvPr/>
        </p:nvPicPr>
        <p:blipFill>
          <a:blip r:embed="rId4"/>
          <a:stretch>
            <a:fillRect/>
          </a:stretch>
        </p:blipFill>
        <p:spPr>
          <a:xfrm>
            <a:off x="152401" y="1143000"/>
            <a:ext cx="5105400" cy="2481224"/>
          </a:xfrm>
          <a:prstGeom prst="rect">
            <a:avLst/>
          </a:prstGeom>
          <a:ln w="12700">
            <a:miter lim="400000"/>
          </a:ln>
        </p:spPr>
      </p:pic>
      <p:sp>
        <p:nvSpPr>
          <p:cNvPr id="11" name="Shape 257">
            <a:extLst>
              <a:ext uri="{FF2B5EF4-FFF2-40B4-BE49-F238E27FC236}">
                <a16:creationId xmlns:a16="http://schemas.microsoft.com/office/drawing/2014/main" id="{270A8705-D05F-1D40-A64A-E35E9D333EF7}"/>
              </a:ext>
            </a:extLst>
          </p:cNvPr>
          <p:cNvSpPr/>
          <p:nvPr/>
        </p:nvSpPr>
        <p:spPr>
          <a:xfrm>
            <a:off x="5430288" y="1485036"/>
            <a:ext cx="2673809" cy="1054135"/>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defRPr sz="5900">
                <a:solidFill>
                  <a:schemeClr val="accent5">
                    <a:hueOff val="-444211"/>
                    <a:satOff val="-14915"/>
                    <a:lumOff val="22857"/>
                  </a:schemeClr>
                </a:solidFill>
                <a:latin typeface="Avenir Next Condensed Demi Bold"/>
                <a:ea typeface="Avenir Next Condensed Demi Bold"/>
                <a:cs typeface="Avenir Next Condensed Demi Bold"/>
                <a:sym typeface="Avenir Next Condensed Demi Bold"/>
              </a:defRPr>
            </a:lvl1pPr>
          </a:lstStyle>
          <a:p>
            <a:pPr defTabSz="309563" fontAlgn="auto" hangingPunct="0">
              <a:spcBef>
                <a:spcPts val="0"/>
              </a:spcBef>
              <a:spcAft>
                <a:spcPts val="0"/>
              </a:spcAft>
            </a:pPr>
            <a:r>
              <a:rPr lang="en-US" sz="2200" kern="0" dirty="0">
                <a:solidFill>
                  <a:schemeClr val="tx1"/>
                </a:solidFill>
                <a:latin typeface="Times New Roman" panose="02020603050405020304" pitchFamily="18" charset="0"/>
                <a:cs typeface="Times New Roman" panose="02020603050405020304" pitchFamily="18" charset="0"/>
              </a:rPr>
              <a:t>Polystyrene rods</a:t>
            </a:r>
          </a:p>
          <a:p>
            <a:pPr algn="ctr" defTabSz="309563" fontAlgn="auto" hangingPunct="0">
              <a:spcBef>
                <a:spcPts val="0"/>
              </a:spcBef>
              <a:spcAft>
                <a:spcPts val="0"/>
              </a:spcAft>
            </a:pPr>
            <a:endParaRPr lang="en-US" sz="2200" kern="0" dirty="0">
              <a:solidFill>
                <a:schemeClr val="tx1"/>
              </a:solidFill>
              <a:latin typeface="Times New Roman" panose="02020603050405020304" pitchFamily="18" charset="0"/>
              <a:cs typeface="Times New Roman" panose="02020603050405020304" pitchFamily="18" charset="0"/>
            </a:endParaRPr>
          </a:p>
          <a:p>
            <a:pPr algn="ctr" defTabSz="309563" fontAlgn="auto" hangingPunct="0">
              <a:spcBef>
                <a:spcPts val="0"/>
              </a:spcBef>
              <a:spcAft>
                <a:spcPts val="0"/>
              </a:spcAft>
            </a:pPr>
            <a:r>
              <a:rPr sz="2200" kern="0" dirty="0">
                <a:solidFill>
                  <a:schemeClr val="tx1"/>
                </a:solidFill>
                <a:latin typeface="Times New Roman" panose="02020603050405020304" pitchFamily="18" charset="0"/>
                <a:cs typeface="Times New Roman" panose="02020603050405020304" pitchFamily="18" charset="0"/>
              </a:rPr>
              <a:t>Active area ~15x30 cm</a:t>
            </a:r>
          </a:p>
        </p:txBody>
      </p:sp>
    </p:spTree>
    <p:extLst>
      <p:ext uri="{BB962C8B-B14F-4D97-AF65-F5344CB8AC3E}">
        <p14:creationId xmlns:p14="http://schemas.microsoft.com/office/powerpoint/2010/main" val="746921560"/>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228600" y="354060"/>
            <a:ext cx="8034519" cy="1143000"/>
          </a:xfrm>
        </p:spPr>
        <p:txBody>
          <a:bodyPr>
            <a:noAutofit/>
          </a:bodyPr>
          <a:lstStyle/>
          <a:p>
            <a:r>
              <a:rPr lang="en-US" sz="3600" dirty="0">
                <a:solidFill>
                  <a:srgbClr val="E77900"/>
                </a:solidFill>
                <a:latin typeface="Arial" panose="020B0604020202020204" pitchFamily="34" charset="0"/>
                <a:cs typeface="Arial" panose="020B0604020202020204" pitchFamily="34" charset="0"/>
              </a:rPr>
              <a:t>Tests of Muon Detectors at LANL Tunnel Facility</a:t>
            </a: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190" y="4343400"/>
            <a:ext cx="2962010" cy="2072690"/>
          </a:xfrm>
          <a:prstGeom prst="rect">
            <a:avLst/>
          </a:prstGeom>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78330" y="1545850"/>
            <a:ext cx="2630042" cy="2353461"/>
          </a:xfrm>
          <a:prstGeom prst="rect">
            <a:avLst/>
          </a:prstGeom>
        </p:spPr>
      </p:pic>
      <p:sp>
        <p:nvSpPr>
          <p:cNvPr id="9" name="TextBox 8"/>
          <p:cNvSpPr txBox="1"/>
          <p:nvPr/>
        </p:nvSpPr>
        <p:spPr>
          <a:xfrm>
            <a:off x="5815898" y="4398131"/>
            <a:ext cx="2210926" cy="369332"/>
          </a:xfrm>
          <a:prstGeom prst="rect">
            <a:avLst/>
          </a:prstGeom>
          <a:noFill/>
        </p:spPr>
        <p:txBody>
          <a:bodyPr wrap="none" rtlCol="0">
            <a:spAutoFit/>
          </a:bodyPr>
          <a:lstStyle/>
          <a:p>
            <a:r>
              <a:rPr lang="en-US" b="1" dirty="0">
                <a:solidFill>
                  <a:srgbClr val="FFFF00"/>
                </a:solidFill>
              </a:rPr>
              <a:t>Mini Muon Tracker</a:t>
            </a:r>
          </a:p>
        </p:txBody>
      </p:sp>
      <p:sp>
        <p:nvSpPr>
          <p:cNvPr id="11" name="TextBox 10"/>
          <p:cNvSpPr txBox="1"/>
          <p:nvPr/>
        </p:nvSpPr>
        <p:spPr>
          <a:xfrm>
            <a:off x="5808810" y="1553744"/>
            <a:ext cx="2550037" cy="338554"/>
          </a:xfrm>
          <a:prstGeom prst="rect">
            <a:avLst/>
          </a:prstGeom>
          <a:noFill/>
        </p:spPr>
        <p:txBody>
          <a:bodyPr wrap="square" rtlCol="0">
            <a:spAutoFit/>
          </a:bodyPr>
          <a:lstStyle/>
          <a:p>
            <a:r>
              <a:rPr lang="en-US" sz="1600" b="1" dirty="0">
                <a:solidFill>
                  <a:srgbClr val="FFFF00"/>
                </a:solidFill>
              </a:rPr>
              <a:t>Borehole Muon Detector</a:t>
            </a:r>
          </a:p>
        </p:txBody>
      </p:sp>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1400" y="1400959"/>
            <a:ext cx="3446864" cy="2643241"/>
          </a:xfrm>
          <a:prstGeom prst="rect">
            <a:avLst/>
          </a:prstGeom>
        </p:spPr>
      </p:pic>
      <p:pic>
        <p:nvPicPr>
          <p:cNvPr id="13" name="Picture 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2925" y="3259945"/>
            <a:ext cx="2558396" cy="3140855"/>
          </a:xfrm>
          <a:prstGeom prst="rect">
            <a:avLst/>
          </a:prstGeom>
        </p:spPr>
      </p:pic>
      <p:sp>
        <p:nvSpPr>
          <p:cNvPr id="4" name="Rectangle 2"/>
          <p:cNvSpPr>
            <a:spLocks noChangeAspect="1" noChangeArrowheads="1"/>
          </p:cNvSpPr>
          <p:nvPr/>
        </p:nvSpPr>
        <p:spPr bwMode="auto">
          <a:xfrm>
            <a:off x="2257798" y="4092989"/>
            <a:ext cx="570585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25" name="Picture 27" descr="Kouzes:Users:d3g214:Desktop:LANL TA-41photographs:IMG_0348.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257798" y="4092990"/>
            <a:ext cx="3152402" cy="2362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BE20EC0-D1DC-D540-A01A-0B51EA3E9085}"/>
              </a:ext>
            </a:extLst>
          </p:cNvPr>
          <p:cNvSpPr txBox="1"/>
          <p:nvPr/>
        </p:nvSpPr>
        <p:spPr>
          <a:xfrm>
            <a:off x="5808810" y="6488668"/>
            <a:ext cx="2082686" cy="369332"/>
          </a:xfrm>
          <a:prstGeom prst="rect">
            <a:avLst/>
          </a:prstGeom>
          <a:noFill/>
        </p:spPr>
        <p:txBody>
          <a:bodyPr wrap="none" rtlCol="0">
            <a:spAutoFit/>
          </a:bodyPr>
          <a:lstStyle/>
          <a:p>
            <a:r>
              <a:rPr lang="en-US" dirty="0"/>
              <a:t>Mini Muon Tracker</a:t>
            </a:r>
          </a:p>
        </p:txBody>
      </p:sp>
    </p:spTree>
    <p:extLst>
      <p:ext uri="{BB962C8B-B14F-4D97-AF65-F5344CB8AC3E}">
        <p14:creationId xmlns:p14="http://schemas.microsoft.com/office/powerpoint/2010/main" val="4171096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6" y="381000"/>
            <a:ext cx="8377563"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New Project: Pyramid Tomography</a:t>
            </a:r>
          </a:p>
        </p:txBody>
      </p:sp>
      <p:sp>
        <p:nvSpPr>
          <p:cNvPr id="6" name="TextBox 5"/>
          <p:cNvSpPr txBox="1"/>
          <p:nvPr/>
        </p:nvSpPr>
        <p:spPr>
          <a:xfrm>
            <a:off x="381000" y="1070146"/>
            <a:ext cx="7936436" cy="3120854"/>
          </a:xfrm>
          <a:prstGeom prst="rect">
            <a:avLst/>
          </a:prstGeom>
          <a:noFill/>
        </p:spPr>
        <p:txBody>
          <a:bodyPr wrap="square" rtlCol="0">
            <a:spAutoFit/>
          </a:bodyPr>
          <a:lstStyle/>
          <a:p>
            <a:pPr marL="342900" indent="-342900">
              <a:spcBef>
                <a:spcPct val="200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Detector design (inspired by borehole design) requirements:</a:t>
            </a:r>
          </a:p>
          <a:p>
            <a:pPr marL="800100" lvl="1" indent="-342900">
              <a:spcBef>
                <a:spcPct val="2000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Assembly must be less than 1 meter cubed in size</a:t>
            </a:r>
          </a:p>
          <a:p>
            <a:pPr marL="800100" lvl="1" indent="-342900">
              <a:spcBef>
                <a:spcPct val="2000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Light enough to be easily hand transported</a:t>
            </a:r>
          </a:p>
          <a:p>
            <a:pPr marL="800100" lvl="1" indent="-342900">
              <a:spcBef>
                <a:spcPct val="2000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No toxic, flammable or asphyxiating gases</a:t>
            </a:r>
          </a:p>
          <a:p>
            <a:pPr marL="342900" indent="-342900">
              <a:spcBef>
                <a:spcPct val="20000"/>
              </a:spcBef>
              <a:buClr>
                <a:srgbClr val="E77900"/>
              </a:buClr>
              <a:buSzPct val="100000"/>
              <a:buFont typeface="Wingdings" pitchFamily="2" charset="2"/>
              <a:buChar char="Ø"/>
            </a:pPr>
            <a:r>
              <a:rPr lang="en-US" sz="2400" dirty="0">
                <a:latin typeface="Times New Roman" panose="02020603050405020304" pitchFamily="18" charset="0"/>
                <a:cs typeface="Times New Roman" panose="02020603050405020304" pitchFamily="18" charset="0"/>
              </a:rPr>
              <a:t>Pyramid of Khafre</a:t>
            </a:r>
          </a:p>
          <a:p>
            <a:pPr marL="800100" lvl="1" indent="-342900">
              <a:spcBef>
                <a:spcPct val="2000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215.3 m base</a:t>
            </a:r>
          </a:p>
          <a:p>
            <a:pPr marL="800100" lvl="1" indent="-342900">
              <a:spcBef>
                <a:spcPct val="2000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136.5 m high</a:t>
            </a: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4" name="Picture 3">
            <a:extLst>
              <a:ext uri="{FF2B5EF4-FFF2-40B4-BE49-F238E27FC236}">
                <a16:creationId xmlns:a16="http://schemas.microsoft.com/office/drawing/2014/main" id="{FADC7F7A-19CA-7B4C-8F08-701785A306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6245" y="4352040"/>
            <a:ext cx="3397155" cy="2170650"/>
          </a:xfrm>
          <a:prstGeom prst="rect">
            <a:avLst/>
          </a:prstGeom>
        </p:spPr>
      </p:pic>
      <p:sp>
        <p:nvSpPr>
          <p:cNvPr id="5" name="TextBox 4">
            <a:extLst>
              <a:ext uri="{FF2B5EF4-FFF2-40B4-BE49-F238E27FC236}">
                <a16:creationId xmlns:a16="http://schemas.microsoft.com/office/drawing/2014/main" id="{E04D620A-F2BE-D24F-8665-17BC653142C2}"/>
              </a:ext>
            </a:extLst>
          </p:cNvPr>
          <p:cNvSpPr txBox="1"/>
          <p:nvPr/>
        </p:nvSpPr>
        <p:spPr>
          <a:xfrm>
            <a:off x="3854355" y="6522690"/>
            <a:ext cx="4463081"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From http://</a:t>
            </a:r>
            <a:r>
              <a:rPr lang="en-US" sz="1200" dirty="0" err="1">
                <a:latin typeface="Times New Roman" panose="02020603050405020304" pitchFamily="18" charset="0"/>
                <a:cs typeface="Times New Roman" panose="02020603050405020304" pitchFamily="18" charset="0"/>
              </a:rPr>
              <a:t>guardians.net</a:t>
            </a:r>
            <a:r>
              <a:rPr lang="en-US" sz="1200" dirty="0">
                <a:latin typeface="Times New Roman" panose="02020603050405020304" pitchFamily="18" charset="0"/>
                <a:cs typeface="Times New Roman" panose="02020603050405020304" pitchFamily="18" charset="0"/>
              </a:rPr>
              <a:t>/</a:t>
            </a:r>
            <a:r>
              <a:rPr lang="en-US" sz="1200" dirty="0" err="1">
                <a:latin typeface="Times New Roman" panose="02020603050405020304" pitchFamily="18" charset="0"/>
                <a:cs typeface="Times New Roman" panose="02020603050405020304" pitchFamily="18" charset="0"/>
              </a:rPr>
              <a:t>egypt</a:t>
            </a:r>
            <a:r>
              <a:rPr lang="en-US" sz="1200" dirty="0">
                <a:latin typeface="Times New Roman" panose="02020603050405020304" pitchFamily="18" charset="0"/>
                <a:cs typeface="Times New Roman" panose="02020603050405020304" pitchFamily="18" charset="0"/>
              </a:rPr>
              <a:t>/pyramids/Khafre/</a:t>
            </a:r>
            <a:r>
              <a:rPr lang="en-US" sz="1200" dirty="0" err="1">
                <a:latin typeface="Times New Roman" panose="02020603050405020304" pitchFamily="18" charset="0"/>
                <a:cs typeface="Times New Roman" panose="02020603050405020304" pitchFamily="18" charset="0"/>
              </a:rPr>
              <a:t>KhafrePyramid.htm</a:t>
            </a:r>
            <a:endParaRPr lang="en-US" sz="120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27F7D396-8C95-9348-802C-A782352377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3681" y="3004013"/>
            <a:ext cx="2813555" cy="3549187"/>
          </a:xfrm>
          <a:prstGeom prst="rect">
            <a:avLst/>
          </a:prstGeom>
          <a:ln>
            <a:solidFill>
              <a:schemeClr val="tx1"/>
            </a:solidFill>
          </a:ln>
        </p:spPr>
      </p:pic>
    </p:spTree>
    <p:extLst>
      <p:ext uri="{BB962C8B-B14F-4D97-AF65-F5344CB8AC3E}">
        <p14:creationId xmlns:p14="http://schemas.microsoft.com/office/powerpoint/2010/main" val="1636739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Pyramid Detector Design</a:t>
            </a:r>
          </a:p>
        </p:txBody>
      </p:sp>
      <p:sp>
        <p:nvSpPr>
          <p:cNvPr id="6" name="TextBox 5"/>
          <p:cNvSpPr txBox="1"/>
          <p:nvPr/>
        </p:nvSpPr>
        <p:spPr>
          <a:xfrm>
            <a:off x="381000" y="1009104"/>
            <a:ext cx="8229600" cy="5632311"/>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Detector specifications</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Polyvinyl toluene (PVT) scintillator with fiber readout </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SiPM readout (only low voltage required)</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Position resolution of better than 5 mm</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61 cm by 61 cm square active area in two panels</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Variable angular resolution by changing panel spacing between 20 cm and 100 cm</a:t>
            </a:r>
          </a:p>
          <a:p>
            <a:pPr marL="342900" indent="-342900">
              <a:spcBef>
                <a:spcPts val="0"/>
              </a:spcBef>
              <a:buClr>
                <a:srgbClr val="E77900"/>
              </a:buClr>
              <a:buSzPct val="100000"/>
              <a:buFont typeface="Wingdings" pitchFamily="2" charset="2"/>
              <a:buChar char="Ø"/>
            </a:pPr>
            <a:r>
              <a:rPr lang="en-US" sz="2400" dirty="0">
                <a:latin typeface="Times New Roman" panose="02020603050405020304" pitchFamily="18" charset="0"/>
                <a:cs typeface="Times New Roman" panose="02020603050405020304" pitchFamily="18" charset="0"/>
              </a:rPr>
              <a:t>Components</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PVT scintillator with orthogonal fiber optics on opposite sides (from Eljen Technology)</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Custom PC boards (by Nalu Scientific) to mount SiPMs (from Hamamatsu) at one end of each fiber </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Commercial digitizer electronics (from CAEN)</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Controlled by a laptop with custom software</a:t>
            </a:r>
          </a:p>
          <a:p>
            <a:pPr marL="800100" lvl="1" indent="-342900">
              <a:spcBef>
                <a:spcPts val="0"/>
              </a:spcBef>
              <a:buClr>
                <a:schemeClr val="bg1">
                  <a:lumMod val="50000"/>
                </a:schemeClr>
              </a:buClr>
              <a:buSzPct val="100000"/>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Mounted in cases and support frame</a:t>
            </a: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874871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Concept</a:t>
            </a:r>
          </a:p>
        </p:txBody>
      </p:sp>
      <p:sp>
        <p:nvSpPr>
          <p:cNvPr id="6" name="TextBox 5"/>
          <p:cNvSpPr txBox="1"/>
          <p:nvPr/>
        </p:nvSpPr>
        <p:spPr>
          <a:xfrm>
            <a:off x="381000" y="1009104"/>
            <a:ext cx="8229600" cy="1200329"/>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PVT slab: 61 cm x 61 cm x 2 cm </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Wavelength shifting optical fibers (2 mm) spaced at 1 cm embedded in both faces in orthogonal directions</a:t>
            </a: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334897A3-7241-3A45-81A8-F72E5FCDCD47}"/>
              </a:ext>
            </a:extLst>
          </p:cNvPr>
          <p:cNvSpPr/>
          <p:nvPr/>
        </p:nvSpPr>
        <p:spPr>
          <a:xfrm>
            <a:off x="609600" y="3367421"/>
            <a:ext cx="7391400" cy="1264655"/>
          </a:xfrm>
          <a:prstGeom prst="rect">
            <a:avLst/>
          </a:prstGeom>
          <a:solidFill>
            <a:schemeClr val="tx2">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t>PVT</a:t>
            </a:r>
          </a:p>
        </p:txBody>
      </p:sp>
      <p:sp>
        <p:nvSpPr>
          <p:cNvPr id="10" name="Oval 9">
            <a:extLst>
              <a:ext uri="{FF2B5EF4-FFF2-40B4-BE49-F238E27FC236}">
                <a16:creationId xmlns:a16="http://schemas.microsoft.com/office/drawing/2014/main" id="{86902CB1-7150-614A-A9E3-24085E37EC55}"/>
              </a:ext>
            </a:extLst>
          </p:cNvPr>
          <p:cNvSpPr/>
          <p:nvPr/>
        </p:nvSpPr>
        <p:spPr>
          <a:xfrm>
            <a:off x="1066800"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1854EC3-D1F1-1B49-9E06-CD1A68EBFD79}"/>
              </a:ext>
            </a:extLst>
          </p:cNvPr>
          <p:cNvSpPr/>
          <p:nvPr/>
        </p:nvSpPr>
        <p:spPr>
          <a:xfrm>
            <a:off x="2095500"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7EC69F9-06E9-8B40-8F79-C79ED0B8C0FC}"/>
              </a:ext>
            </a:extLst>
          </p:cNvPr>
          <p:cNvSpPr/>
          <p:nvPr/>
        </p:nvSpPr>
        <p:spPr>
          <a:xfrm>
            <a:off x="3200400"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C3176A4-96CC-5C4A-9D6A-AECC6A5F43FB}"/>
              </a:ext>
            </a:extLst>
          </p:cNvPr>
          <p:cNvSpPr/>
          <p:nvPr/>
        </p:nvSpPr>
        <p:spPr>
          <a:xfrm>
            <a:off x="4343400" y="3389587"/>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3B21524-25F7-DC46-AE03-542C3978FDF7}"/>
              </a:ext>
            </a:extLst>
          </p:cNvPr>
          <p:cNvSpPr/>
          <p:nvPr/>
        </p:nvSpPr>
        <p:spPr>
          <a:xfrm>
            <a:off x="5315914"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D2E91A9-7AAB-254C-927F-1607A7EF1C2B}"/>
              </a:ext>
            </a:extLst>
          </p:cNvPr>
          <p:cNvSpPr/>
          <p:nvPr/>
        </p:nvSpPr>
        <p:spPr>
          <a:xfrm>
            <a:off x="6255071"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5E46BA1-3912-CE45-B414-5C4BB49DFCE5}"/>
              </a:ext>
            </a:extLst>
          </p:cNvPr>
          <p:cNvSpPr/>
          <p:nvPr/>
        </p:nvSpPr>
        <p:spPr>
          <a:xfrm>
            <a:off x="7443862"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C076926-6822-4C49-8757-456D541EA52D}"/>
              </a:ext>
            </a:extLst>
          </p:cNvPr>
          <p:cNvSpPr txBox="1"/>
          <p:nvPr/>
        </p:nvSpPr>
        <p:spPr>
          <a:xfrm>
            <a:off x="7136796" y="1917226"/>
            <a:ext cx="710451" cy="369332"/>
          </a:xfrm>
          <a:prstGeom prst="rect">
            <a:avLst/>
          </a:prstGeom>
          <a:noFill/>
        </p:spPr>
        <p:txBody>
          <a:bodyPr wrap="none" rtlCol="0">
            <a:spAutoFit/>
          </a:bodyPr>
          <a:lstStyle/>
          <a:p>
            <a:r>
              <a:rPr lang="en-US" dirty="0">
                <a:solidFill>
                  <a:srgbClr val="00B050"/>
                </a:solidFill>
                <a:latin typeface="Times New Roman" panose="02020603050405020304" pitchFamily="18" charset="0"/>
                <a:cs typeface="Times New Roman" panose="02020603050405020304" pitchFamily="18" charset="0"/>
              </a:rPr>
              <a:t>fibers</a:t>
            </a:r>
          </a:p>
        </p:txBody>
      </p:sp>
      <p:cxnSp>
        <p:nvCxnSpPr>
          <p:cNvPr id="21" name="Straight Arrow Connector 20">
            <a:extLst>
              <a:ext uri="{FF2B5EF4-FFF2-40B4-BE49-F238E27FC236}">
                <a16:creationId xmlns:a16="http://schemas.microsoft.com/office/drawing/2014/main" id="{AC1AC1E0-27A7-EE4F-9DFB-04D7F532808C}"/>
              </a:ext>
            </a:extLst>
          </p:cNvPr>
          <p:cNvCxnSpPr>
            <a:cxnSpLocks/>
            <a:stCxn id="20" idx="2"/>
          </p:cNvCxnSpPr>
          <p:nvPr/>
        </p:nvCxnSpPr>
        <p:spPr>
          <a:xfrm flipH="1">
            <a:off x="6407472" y="2286558"/>
            <a:ext cx="1084550" cy="1069661"/>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93DF14B-8EFC-3647-99D2-599E67E2B51B}"/>
              </a:ext>
            </a:extLst>
          </p:cNvPr>
          <p:cNvCxnSpPr>
            <a:cxnSpLocks/>
            <a:endCxn id="19" idx="0"/>
          </p:cNvCxnSpPr>
          <p:nvPr/>
        </p:nvCxnSpPr>
        <p:spPr>
          <a:xfrm>
            <a:off x="7494849" y="2301393"/>
            <a:ext cx="25213" cy="1066028"/>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9EBAF02-3D68-8D46-8DB5-8F618E73354F}"/>
              </a:ext>
            </a:extLst>
          </p:cNvPr>
          <p:cNvCxnSpPr/>
          <p:nvPr/>
        </p:nvCxnSpPr>
        <p:spPr>
          <a:xfrm>
            <a:off x="609600" y="4632076"/>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7274D10-4659-8E4B-8E28-5E21CAE13C0F}"/>
              </a:ext>
            </a:extLst>
          </p:cNvPr>
          <p:cNvCxnSpPr/>
          <p:nvPr/>
        </p:nvCxnSpPr>
        <p:spPr>
          <a:xfrm>
            <a:off x="609600" y="3389587"/>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36240CE-15E7-174C-B854-1D684DB53272}"/>
              </a:ext>
            </a:extLst>
          </p:cNvPr>
          <p:cNvCxnSpPr/>
          <p:nvPr/>
        </p:nvCxnSpPr>
        <p:spPr>
          <a:xfrm>
            <a:off x="609600" y="4572000"/>
            <a:ext cx="7391400" cy="0"/>
          </a:xfrm>
          <a:prstGeom prst="line">
            <a:avLst/>
          </a:prstGeom>
          <a:ln w="149225" cmpd="sng">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A666AE2-CF50-2548-BBEA-90B99B217BB3}"/>
              </a:ext>
            </a:extLst>
          </p:cNvPr>
          <p:cNvCxnSpPr>
            <a:cxnSpLocks/>
            <a:stCxn id="20" idx="2"/>
          </p:cNvCxnSpPr>
          <p:nvPr/>
        </p:nvCxnSpPr>
        <p:spPr>
          <a:xfrm flipH="1">
            <a:off x="6553200" y="2286558"/>
            <a:ext cx="938822" cy="2209242"/>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637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Concept</a:t>
            </a:r>
          </a:p>
        </p:txBody>
      </p:sp>
      <p:sp>
        <p:nvSpPr>
          <p:cNvPr id="6" name="TextBox 5"/>
          <p:cNvSpPr txBox="1"/>
          <p:nvPr/>
        </p:nvSpPr>
        <p:spPr>
          <a:xfrm>
            <a:off x="381000" y="1009104"/>
            <a:ext cx="8229600" cy="830997"/>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Muon deposits about 4 MeV in the 2-cm thick PVT slab producing scintillation light</a:t>
            </a: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334897A3-7241-3A45-81A8-F72E5FCDCD47}"/>
              </a:ext>
            </a:extLst>
          </p:cNvPr>
          <p:cNvSpPr/>
          <p:nvPr/>
        </p:nvSpPr>
        <p:spPr>
          <a:xfrm>
            <a:off x="609600" y="3367421"/>
            <a:ext cx="7391400" cy="1264655"/>
          </a:xfrm>
          <a:prstGeom prst="rect">
            <a:avLst/>
          </a:prstGeom>
          <a:solidFill>
            <a:schemeClr val="tx2">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t>PVT</a:t>
            </a:r>
          </a:p>
        </p:txBody>
      </p:sp>
      <p:cxnSp>
        <p:nvCxnSpPr>
          <p:cNvPr id="7" name="Straight Arrow Connector 6">
            <a:extLst>
              <a:ext uri="{FF2B5EF4-FFF2-40B4-BE49-F238E27FC236}">
                <a16:creationId xmlns:a16="http://schemas.microsoft.com/office/drawing/2014/main" id="{E7EC7C2E-CC2A-DD49-A2F6-378A273EB2AA}"/>
              </a:ext>
            </a:extLst>
          </p:cNvPr>
          <p:cNvCxnSpPr>
            <a:cxnSpLocks/>
          </p:cNvCxnSpPr>
          <p:nvPr/>
        </p:nvCxnSpPr>
        <p:spPr>
          <a:xfrm>
            <a:off x="3124200" y="2225906"/>
            <a:ext cx="1689743" cy="402249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EAB757-17D2-BC4A-81BE-9EDDF4CB01F8}"/>
              </a:ext>
            </a:extLst>
          </p:cNvPr>
          <p:cNvSpPr txBox="1"/>
          <p:nvPr/>
        </p:nvSpPr>
        <p:spPr>
          <a:xfrm>
            <a:off x="2768974" y="1905000"/>
            <a:ext cx="710451" cy="369332"/>
          </a:xfrm>
          <a:prstGeom prst="rect">
            <a:avLst/>
          </a:prstGeom>
          <a:noFill/>
        </p:spPr>
        <p:txBody>
          <a:bodyPr wrap="none" rtlCol="0">
            <a:spAutoFit/>
          </a:bodyPr>
          <a:lstStyle/>
          <a:p>
            <a:r>
              <a:rPr lang="en-US" dirty="0">
                <a:solidFill>
                  <a:srgbClr val="FF0000"/>
                </a:solidFill>
                <a:latin typeface="Times New Roman" panose="02020603050405020304" pitchFamily="18" charset="0"/>
                <a:cs typeface="Times New Roman" panose="02020603050405020304" pitchFamily="18" charset="0"/>
              </a:rPr>
              <a:t>muon</a:t>
            </a:r>
          </a:p>
        </p:txBody>
      </p:sp>
      <p:sp>
        <p:nvSpPr>
          <p:cNvPr id="10" name="Oval 9">
            <a:extLst>
              <a:ext uri="{FF2B5EF4-FFF2-40B4-BE49-F238E27FC236}">
                <a16:creationId xmlns:a16="http://schemas.microsoft.com/office/drawing/2014/main" id="{86902CB1-7150-614A-A9E3-24085E37EC55}"/>
              </a:ext>
            </a:extLst>
          </p:cNvPr>
          <p:cNvSpPr/>
          <p:nvPr/>
        </p:nvSpPr>
        <p:spPr>
          <a:xfrm>
            <a:off x="1066800"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1854EC3-D1F1-1B49-9E06-CD1A68EBFD79}"/>
              </a:ext>
            </a:extLst>
          </p:cNvPr>
          <p:cNvSpPr/>
          <p:nvPr/>
        </p:nvSpPr>
        <p:spPr>
          <a:xfrm>
            <a:off x="2095500"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7EC69F9-06E9-8B40-8F79-C79ED0B8C0FC}"/>
              </a:ext>
            </a:extLst>
          </p:cNvPr>
          <p:cNvSpPr/>
          <p:nvPr/>
        </p:nvSpPr>
        <p:spPr>
          <a:xfrm>
            <a:off x="3200400"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C3176A4-96CC-5C4A-9D6A-AECC6A5F43FB}"/>
              </a:ext>
            </a:extLst>
          </p:cNvPr>
          <p:cNvSpPr/>
          <p:nvPr/>
        </p:nvSpPr>
        <p:spPr>
          <a:xfrm>
            <a:off x="4343400" y="3389587"/>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3B21524-25F7-DC46-AE03-542C3978FDF7}"/>
              </a:ext>
            </a:extLst>
          </p:cNvPr>
          <p:cNvSpPr/>
          <p:nvPr/>
        </p:nvSpPr>
        <p:spPr>
          <a:xfrm>
            <a:off x="5315914"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D2E91A9-7AAB-254C-927F-1607A7EF1C2B}"/>
              </a:ext>
            </a:extLst>
          </p:cNvPr>
          <p:cNvSpPr/>
          <p:nvPr/>
        </p:nvSpPr>
        <p:spPr>
          <a:xfrm>
            <a:off x="6255071"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5E46BA1-3912-CE45-B414-5C4BB49DFCE5}"/>
              </a:ext>
            </a:extLst>
          </p:cNvPr>
          <p:cNvSpPr/>
          <p:nvPr/>
        </p:nvSpPr>
        <p:spPr>
          <a:xfrm>
            <a:off x="7443862"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C076926-6822-4C49-8757-456D541EA52D}"/>
              </a:ext>
            </a:extLst>
          </p:cNvPr>
          <p:cNvSpPr txBox="1"/>
          <p:nvPr/>
        </p:nvSpPr>
        <p:spPr>
          <a:xfrm>
            <a:off x="7136796" y="1917226"/>
            <a:ext cx="710451" cy="369332"/>
          </a:xfrm>
          <a:prstGeom prst="rect">
            <a:avLst/>
          </a:prstGeom>
          <a:noFill/>
        </p:spPr>
        <p:txBody>
          <a:bodyPr wrap="none" rtlCol="0">
            <a:spAutoFit/>
          </a:bodyPr>
          <a:lstStyle/>
          <a:p>
            <a:r>
              <a:rPr lang="en-US" dirty="0">
                <a:solidFill>
                  <a:srgbClr val="00B050"/>
                </a:solidFill>
                <a:latin typeface="Times New Roman" panose="02020603050405020304" pitchFamily="18" charset="0"/>
                <a:cs typeface="Times New Roman" panose="02020603050405020304" pitchFamily="18" charset="0"/>
              </a:rPr>
              <a:t>fibers</a:t>
            </a:r>
          </a:p>
        </p:txBody>
      </p:sp>
      <p:cxnSp>
        <p:nvCxnSpPr>
          <p:cNvPr id="21" name="Straight Arrow Connector 20">
            <a:extLst>
              <a:ext uri="{FF2B5EF4-FFF2-40B4-BE49-F238E27FC236}">
                <a16:creationId xmlns:a16="http://schemas.microsoft.com/office/drawing/2014/main" id="{AC1AC1E0-27A7-EE4F-9DFB-04D7F532808C}"/>
              </a:ext>
            </a:extLst>
          </p:cNvPr>
          <p:cNvCxnSpPr>
            <a:cxnSpLocks/>
            <a:stCxn id="20" idx="2"/>
          </p:cNvCxnSpPr>
          <p:nvPr/>
        </p:nvCxnSpPr>
        <p:spPr>
          <a:xfrm flipH="1">
            <a:off x="6407472" y="2286558"/>
            <a:ext cx="1084550" cy="1069661"/>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93DF14B-8EFC-3647-99D2-599E67E2B51B}"/>
              </a:ext>
            </a:extLst>
          </p:cNvPr>
          <p:cNvCxnSpPr>
            <a:cxnSpLocks/>
            <a:endCxn id="19" idx="0"/>
          </p:cNvCxnSpPr>
          <p:nvPr/>
        </p:nvCxnSpPr>
        <p:spPr>
          <a:xfrm>
            <a:off x="7494849" y="2301393"/>
            <a:ext cx="25213" cy="1066028"/>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7" name="Sun 26">
            <a:extLst>
              <a:ext uri="{FF2B5EF4-FFF2-40B4-BE49-F238E27FC236}">
                <a16:creationId xmlns:a16="http://schemas.microsoft.com/office/drawing/2014/main" id="{42A0A6C5-6A56-A540-8565-A9F33986911F}"/>
              </a:ext>
            </a:extLst>
          </p:cNvPr>
          <p:cNvSpPr>
            <a:spLocks noChangeAspect="1"/>
          </p:cNvSpPr>
          <p:nvPr/>
        </p:nvSpPr>
        <p:spPr>
          <a:xfrm>
            <a:off x="3593729" y="3492062"/>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un 27">
            <a:extLst>
              <a:ext uri="{FF2B5EF4-FFF2-40B4-BE49-F238E27FC236}">
                <a16:creationId xmlns:a16="http://schemas.microsoft.com/office/drawing/2014/main" id="{258B44E7-A504-BA49-BDC9-1589C6C46A20}"/>
              </a:ext>
            </a:extLst>
          </p:cNvPr>
          <p:cNvSpPr>
            <a:spLocks noChangeAspect="1"/>
          </p:cNvSpPr>
          <p:nvPr/>
        </p:nvSpPr>
        <p:spPr>
          <a:xfrm>
            <a:off x="3699390" y="3738968"/>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un 28">
            <a:extLst>
              <a:ext uri="{FF2B5EF4-FFF2-40B4-BE49-F238E27FC236}">
                <a16:creationId xmlns:a16="http://schemas.microsoft.com/office/drawing/2014/main" id="{A14F7450-A240-AC46-8868-A3D768986FD9}"/>
              </a:ext>
            </a:extLst>
          </p:cNvPr>
          <p:cNvSpPr>
            <a:spLocks noChangeAspect="1"/>
          </p:cNvSpPr>
          <p:nvPr/>
        </p:nvSpPr>
        <p:spPr>
          <a:xfrm>
            <a:off x="3821308" y="3985875"/>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un 29">
            <a:extLst>
              <a:ext uri="{FF2B5EF4-FFF2-40B4-BE49-F238E27FC236}">
                <a16:creationId xmlns:a16="http://schemas.microsoft.com/office/drawing/2014/main" id="{C9A6E942-EBEA-8143-BA0C-3FFA0C5C4DE6}"/>
              </a:ext>
            </a:extLst>
          </p:cNvPr>
          <p:cNvSpPr>
            <a:spLocks noChangeAspect="1"/>
          </p:cNvSpPr>
          <p:nvPr/>
        </p:nvSpPr>
        <p:spPr>
          <a:xfrm>
            <a:off x="3911420" y="4237153"/>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9B6B833F-3E47-2F4D-8E59-A51466E092CD}"/>
              </a:ext>
            </a:extLst>
          </p:cNvPr>
          <p:cNvSpPr txBox="1"/>
          <p:nvPr/>
        </p:nvSpPr>
        <p:spPr>
          <a:xfrm>
            <a:off x="3857864" y="2551632"/>
            <a:ext cx="1274708" cy="369332"/>
          </a:xfrm>
          <a:prstGeom prst="rect">
            <a:avLst/>
          </a:prstGeom>
          <a:noFill/>
        </p:spPr>
        <p:txBody>
          <a:bodyPr wrap="none" rtlCol="0">
            <a:spAutoFit/>
          </a:bodyPr>
          <a:lstStyle/>
          <a:p>
            <a:r>
              <a:rPr lang="en-US" dirty="0">
                <a:solidFill>
                  <a:schemeClr val="accent1">
                    <a:lumMod val="75000"/>
                  </a:schemeClr>
                </a:solidFill>
                <a:latin typeface="Times New Roman" panose="02020603050405020304" pitchFamily="18" charset="0"/>
                <a:cs typeface="Times New Roman" panose="02020603050405020304" pitchFamily="18" charset="0"/>
              </a:rPr>
              <a:t>scintillation</a:t>
            </a:r>
          </a:p>
        </p:txBody>
      </p:sp>
      <p:cxnSp>
        <p:nvCxnSpPr>
          <p:cNvPr id="33" name="Straight Arrow Connector 32">
            <a:extLst>
              <a:ext uri="{FF2B5EF4-FFF2-40B4-BE49-F238E27FC236}">
                <a16:creationId xmlns:a16="http://schemas.microsoft.com/office/drawing/2014/main" id="{A39B324E-EA05-E34A-8260-C17C92231B07}"/>
              </a:ext>
            </a:extLst>
          </p:cNvPr>
          <p:cNvCxnSpPr>
            <a:cxnSpLocks/>
          </p:cNvCxnSpPr>
          <p:nvPr/>
        </p:nvCxnSpPr>
        <p:spPr>
          <a:xfrm flipH="1">
            <a:off x="3805958" y="2872125"/>
            <a:ext cx="537442" cy="67888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9EBAF02-3D68-8D46-8DB5-8F618E73354F}"/>
              </a:ext>
            </a:extLst>
          </p:cNvPr>
          <p:cNvCxnSpPr/>
          <p:nvPr/>
        </p:nvCxnSpPr>
        <p:spPr>
          <a:xfrm>
            <a:off x="609600" y="4632076"/>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7274D10-4659-8E4B-8E28-5E21CAE13C0F}"/>
              </a:ext>
            </a:extLst>
          </p:cNvPr>
          <p:cNvCxnSpPr/>
          <p:nvPr/>
        </p:nvCxnSpPr>
        <p:spPr>
          <a:xfrm>
            <a:off x="609600" y="3389587"/>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239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Concept</a:t>
            </a:r>
          </a:p>
        </p:txBody>
      </p:sp>
      <p:sp>
        <p:nvSpPr>
          <p:cNvPr id="6" name="TextBox 5"/>
          <p:cNvSpPr txBox="1"/>
          <p:nvPr/>
        </p:nvSpPr>
        <p:spPr>
          <a:xfrm>
            <a:off x="381000" y="1009104"/>
            <a:ext cx="8229600" cy="830997"/>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Small amount of scintillation light is transported to the fibers</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Black coating reduces reflections to improve localization</a:t>
            </a: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334897A3-7241-3A45-81A8-F72E5FCDCD47}"/>
              </a:ext>
            </a:extLst>
          </p:cNvPr>
          <p:cNvSpPr/>
          <p:nvPr/>
        </p:nvSpPr>
        <p:spPr>
          <a:xfrm>
            <a:off x="609600" y="3367421"/>
            <a:ext cx="7391400" cy="1264655"/>
          </a:xfrm>
          <a:prstGeom prst="rect">
            <a:avLst/>
          </a:prstGeom>
          <a:solidFill>
            <a:schemeClr val="tx2">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t>PVT</a:t>
            </a:r>
          </a:p>
        </p:txBody>
      </p:sp>
      <p:cxnSp>
        <p:nvCxnSpPr>
          <p:cNvPr id="7" name="Straight Arrow Connector 6">
            <a:extLst>
              <a:ext uri="{FF2B5EF4-FFF2-40B4-BE49-F238E27FC236}">
                <a16:creationId xmlns:a16="http://schemas.microsoft.com/office/drawing/2014/main" id="{E7EC7C2E-CC2A-DD49-A2F6-378A273EB2AA}"/>
              </a:ext>
            </a:extLst>
          </p:cNvPr>
          <p:cNvCxnSpPr>
            <a:cxnSpLocks/>
          </p:cNvCxnSpPr>
          <p:nvPr/>
        </p:nvCxnSpPr>
        <p:spPr>
          <a:xfrm>
            <a:off x="3124200" y="2225906"/>
            <a:ext cx="1689743" cy="402249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EAB757-17D2-BC4A-81BE-9EDDF4CB01F8}"/>
              </a:ext>
            </a:extLst>
          </p:cNvPr>
          <p:cNvSpPr txBox="1"/>
          <p:nvPr/>
        </p:nvSpPr>
        <p:spPr>
          <a:xfrm>
            <a:off x="2768974" y="1905000"/>
            <a:ext cx="710451" cy="369332"/>
          </a:xfrm>
          <a:prstGeom prst="rect">
            <a:avLst/>
          </a:prstGeom>
          <a:noFill/>
        </p:spPr>
        <p:txBody>
          <a:bodyPr wrap="none" rtlCol="0">
            <a:spAutoFit/>
          </a:bodyPr>
          <a:lstStyle/>
          <a:p>
            <a:r>
              <a:rPr lang="en-US" dirty="0">
                <a:solidFill>
                  <a:srgbClr val="FF0000"/>
                </a:solidFill>
                <a:latin typeface="Times New Roman" panose="02020603050405020304" pitchFamily="18" charset="0"/>
                <a:cs typeface="Times New Roman" panose="02020603050405020304" pitchFamily="18" charset="0"/>
              </a:rPr>
              <a:t>muon</a:t>
            </a:r>
          </a:p>
        </p:txBody>
      </p:sp>
      <p:sp>
        <p:nvSpPr>
          <p:cNvPr id="10" name="Oval 9">
            <a:extLst>
              <a:ext uri="{FF2B5EF4-FFF2-40B4-BE49-F238E27FC236}">
                <a16:creationId xmlns:a16="http://schemas.microsoft.com/office/drawing/2014/main" id="{86902CB1-7150-614A-A9E3-24085E37EC55}"/>
              </a:ext>
            </a:extLst>
          </p:cNvPr>
          <p:cNvSpPr/>
          <p:nvPr/>
        </p:nvSpPr>
        <p:spPr>
          <a:xfrm>
            <a:off x="1066800"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1854EC3-D1F1-1B49-9E06-CD1A68EBFD79}"/>
              </a:ext>
            </a:extLst>
          </p:cNvPr>
          <p:cNvSpPr/>
          <p:nvPr/>
        </p:nvSpPr>
        <p:spPr>
          <a:xfrm>
            <a:off x="2095500"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7EC69F9-06E9-8B40-8F79-C79ED0B8C0FC}"/>
              </a:ext>
            </a:extLst>
          </p:cNvPr>
          <p:cNvSpPr/>
          <p:nvPr/>
        </p:nvSpPr>
        <p:spPr>
          <a:xfrm>
            <a:off x="3200400"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C3176A4-96CC-5C4A-9D6A-AECC6A5F43FB}"/>
              </a:ext>
            </a:extLst>
          </p:cNvPr>
          <p:cNvSpPr/>
          <p:nvPr/>
        </p:nvSpPr>
        <p:spPr>
          <a:xfrm>
            <a:off x="4343400" y="3389587"/>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3B21524-25F7-DC46-AE03-542C3978FDF7}"/>
              </a:ext>
            </a:extLst>
          </p:cNvPr>
          <p:cNvSpPr/>
          <p:nvPr/>
        </p:nvSpPr>
        <p:spPr>
          <a:xfrm>
            <a:off x="5315914" y="33738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D2E91A9-7AAB-254C-927F-1607A7EF1C2B}"/>
              </a:ext>
            </a:extLst>
          </p:cNvPr>
          <p:cNvSpPr/>
          <p:nvPr/>
        </p:nvSpPr>
        <p:spPr>
          <a:xfrm>
            <a:off x="6255071"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5E46BA1-3912-CE45-B414-5C4BB49DFCE5}"/>
              </a:ext>
            </a:extLst>
          </p:cNvPr>
          <p:cNvSpPr/>
          <p:nvPr/>
        </p:nvSpPr>
        <p:spPr>
          <a:xfrm>
            <a:off x="7443862"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C076926-6822-4C49-8757-456D541EA52D}"/>
              </a:ext>
            </a:extLst>
          </p:cNvPr>
          <p:cNvSpPr txBox="1"/>
          <p:nvPr/>
        </p:nvSpPr>
        <p:spPr>
          <a:xfrm>
            <a:off x="7136796" y="1917226"/>
            <a:ext cx="710451" cy="369332"/>
          </a:xfrm>
          <a:prstGeom prst="rect">
            <a:avLst/>
          </a:prstGeom>
          <a:noFill/>
        </p:spPr>
        <p:txBody>
          <a:bodyPr wrap="none" rtlCol="0">
            <a:spAutoFit/>
          </a:bodyPr>
          <a:lstStyle/>
          <a:p>
            <a:r>
              <a:rPr lang="en-US" dirty="0">
                <a:solidFill>
                  <a:srgbClr val="00B050"/>
                </a:solidFill>
                <a:latin typeface="Times New Roman" panose="02020603050405020304" pitchFamily="18" charset="0"/>
                <a:cs typeface="Times New Roman" panose="02020603050405020304" pitchFamily="18" charset="0"/>
              </a:rPr>
              <a:t>fibers</a:t>
            </a:r>
          </a:p>
        </p:txBody>
      </p:sp>
      <p:cxnSp>
        <p:nvCxnSpPr>
          <p:cNvPr id="21" name="Straight Arrow Connector 20">
            <a:extLst>
              <a:ext uri="{FF2B5EF4-FFF2-40B4-BE49-F238E27FC236}">
                <a16:creationId xmlns:a16="http://schemas.microsoft.com/office/drawing/2014/main" id="{AC1AC1E0-27A7-EE4F-9DFB-04D7F532808C}"/>
              </a:ext>
            </a:extLst>
          </p:cNvPr>
          <p:cNvCxnSpPr>
            <a:cxnSpLocks/>
            <a:stCxn id="20" idx="2"/>
          </p:cNvCxnSpPr>
          <p:nvPr/>
        </p:nvCxnSpPr>
        <p:spPr>
          <a:xfrm flipH="1">
            <a:off x="6407472" y="2286558"/>
            <a:ext cx="1084550" cy="1069661"/>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93DF14B-8EFC-3647-99D2-599E67E2B51B}"/>
              </a:ext>
            </a:extLst>
          </p:cNvPr>
          <p:cNvCxnSpPr>
            <a:cxnSpLocks/>
            <a:endCxn id="19" idx="0"/>
          </p:cNvCxnSpPr>
          <p:nvPr/>
        </p:nvCxnSpPr>
        <p:spPr>
          <a:xfrm>
            <a:off x="7494849" y="2301393"/>
            <a:ext cx="25213" cy="1066028"/>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7" name="Sun 26">
            <a:extLst>
              <a:ext uri="{FF2B5EF4-FFF2-40B4-BE49-F238E27FC236}">
                <a16:creationId xmlns:a16="http://schemas.microsoft.com/office/drawing/2014/main" id="{42A0A6C5-6A56-A540-8565-A9F33986911F}"/>
              </a:ext>
            </a:extLst>
          </p:cNvPr>
          <p:cNvSpPr>
            <a:spLocks noChangeAspect="1"/>
          </p:cNvSpPr>
          <p:nvPr/>
        </p:nvSpPr>
        <p:spPr>
          <a:xfrm>
            <a:off x="3593729" y="3492062"/>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un 27">
            <a:extLst>
              <a:ext uri="{FF2B5EF4-FFF2-40B4-BE49-F238E27FC236}">
                <a16:creationId xmlns:a16="http://schemas.microsoft.com/office/drawing/2014/main" id="{258B44E7-A504-BA49-BDC9-1589C6C46A20}"/>
              </a:ext>
            </a:extLst>
          </p:cNvPr>
          <p:cNvSpPr>
            <a:spLocks noChangeAspect="1"/>
          </p:cNvSpPr>
          <p:nvPr/>
        </p:nvSpPr>
        <p:spPr>
          <a:xfrm>
            <a:off x="3699390" y="3738968"/>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un 28">
            <a:extLst>
              <a:ext uri="{FF2B5EF4-FFF2-40B4-BE49-F238E27FC236}">
                <a16:creationId xmlns:a16="http://schemas.microsoft.com/office/drawing/2014/main" id="{A14F7450-A240-AC46-8868-A3D768986FD9}"/>
              </a:ext>
            </a:extLst>
          </p:cNvPr>
          <p:cNvSpPr>
            <a:spLocks noChangeAspect="1"/>
          </p:cNvSpPr>
          <p:nvPr/>
        </p:nvSpPr>
        <p:spPr>
          <a:xfrm>
            <a:off x="3821308" y="3985875"/>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un 29">
            <a:extLst>
              <a:ext uri="{FF2B5EF4-FFF2-40B4-BE49-F238E27FC236}">
                <a16:creationId xmlns:a16="http://schemas.microsoft.com/office/drawing/2014/main" id="{C9A6E942-EBEA-8143-BA0C-3FFA0C5C4DE6}"/>
              </a:ext>
            </a:extLst>
          </p:cNvPr>
          <p:cNvSpPr>
            <a:spLocks noChangeAspect="1"/>
          </p:cNvSpPr>
          <p:nvPr/>
        </p:nvSpPr>
        <p:spPr>
          <a:xfrm>
            <a:off x="3911420" y="4237153"/>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9B6B833F-3E47-2F4D-8E59-A51466E092CD}"/>
              </a:ext>
            </a:extLst>
          </p:cNvPr>
          <p:cNvSpPr txBox="1"/>
          <p:nvPr/>
        </p:nvSpPr>
        <p:spPr>
          <a:xfrm>
            <a:off x="3857864" y="2551632"/>
            <a:ext cx="1274708" cy="369332"/>
          </a:xfrm>
          <a:prstGeom prst="rect">
            <a:avLst/>
          </a:prstGeom>
          <a:noFill/>
        </p:spPr>
        <p:txBody>
          <a:bodyPr wrap="none" rtlCol="0">
            <a:spAutoFit/>
          </a:bodyPr>
          <a:lstStyle/>
          <a:p>
            <a:r>
              <a:rPr lang="en-US" dirty="0">
                <a:solidFill>
                  <a:schemeClr val="accent1">
                    <a:lumMod val="75000"/>
                  </a:schemeClr>
                </a:solidFill>
                <a:latin typeface="Times New Roman" panose="02020603050405020304" pitchFamily="18" charset="0"/>
                <a:cs typeface="Times New Roman" panose="02020603050405020304" pitchFamily="18" charset="0"/>
              </a:rPr>
              <a:t>scintillation</a:t>
            </a:r>
          </a:p>
        </p:txBody>
      </p:sp>
      <p:cxnSp>
        <p:nvCxnSpPr>
          <p:cNvPr id="33" name="Straight Arrow Connector 32">
            <a:extLst>
              <a:ext uri="{FF2B5EF4-FFF2-40B4-BE49-F238E27FC236}">
                <a16:creationId xmlns:a16="http://schemas.microsoft.com/office/drawing/2014/main" id="{A39B324E-EA05-E34A-8260-C17C92231B07}"/>
              </a:ext>
            </a:extLst>
          </p:cNvPr>
          <p:cNvCxnSpPr>
            <a:cxnSpLocks/>
          </p:cNvCxnSpPr>
          <p:nvPr/>
        </p:nvCxnSpPr>
        <p:spPr>
          <a:xfrm flipH="1">
            <a:off x="3805958" y="2872125"/>
            <a:ext cx="537442" cy="67888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9EBAF02-3D68-8D46-8DB5-8F618E73354F}"/>
              </a:ext>
            </a:extLst>
          </p:cNvPr>
          <p:cNvCxnSpPr/>
          <p:nvPr/>
        </p:nvCxnSpPr>
        <p:spPr>
          <a:xfrm>
            <a:off x="609600" y="4632076"/>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7274D10-4659-8E4B-8E28-5E21CAE13C0F}"/>
              </a:ext>
            </a:extLst>
          </p:cNvPr>
          <p:cNvCxnSpPr/>
          <p:nvPr/>
        </p:nvCxnSpPr>
        <p:spPr>
          <a:xfrm>
            <a:off x="609600" y="3389587"/>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A274668-ABDE-7148-BC85-27F23911BB0D}"/>
              </a:ext>
            </a:extLst>
          </p:cNvPr>
          <p:cNvCxnSpPr>
            <a:cxnSpLocks/>
          </p:cNvCxnSpPr>
          <p:nvPr/>
        </p:nvCxnSpPr>
        <p:spPr>
          <a:xfrm flipH="1">
            <a:off x="2668018" y="3876493"/>
            <a:ext cx="1075497" cy="751452"/>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3092955-BB89-2844-9636-F3D12234B449}"/>
              </a:ext>
            </a:extLst>
          </p:cNvPr>
          <p:cNvCxnSpPr>
            <a:cxnSpLocks/>
          </p:cNvCxnSpPr>
          <p:nvPr/>
        </p:nvCxnSpPr>
        <p:spPr>
          <a:xfrm flipH="1">
            <a:off x="3210111" y="3905471"/>
            <a:ext cx="552383" cy="70509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D879EC7-3B51-9440-9D6E-67EBFA341396}"/>
              </a:ext>
            </a:extLst>
          </p:cNvPr>
          <p:cNvCxnSpPr>
            <a:cxnSpLocks/>
            <a:endCxn id="15" idx="5"/>
          </p:cNvCxnSpPr>
          <p:nvPr/>
        </p:nvCxnSpPr>
        <p:spPr>
          <a:xfrm flipH="1" flipV="1">
            <a:off x="3330482" y="3503903"/>
            <a:ext cx="580938" cy="372592"/>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8A23C461-6F1B-DD48-9CFA-C46ECA553666}"/>
              </a:ext>
            </a:extLst>
          </p:cNvPr>
          <p:cNvCxnSpPr>
            <a:cxnSpLocks/>
            <a:stCxn id="28" idx="2"/>
          </p:cNvCxnSpPr>
          <p:nvPr/>
        </p:nvCxnSpPr>
        <p:spPr>
          <a:xfrm>
            <a:off x="3813687" y="3967561"/>
            <a:ext cx="16313" cy="64713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2DEF5F6-3FA5-C34E-8E03-30BE2320FD1D}"/>
              </a:ext>
            </a:extLst>
          </p:cNvPr>
          <p:cNvCxnSpPr>
            <a:cxnSpLocks/>
            <a:stCxn id="28" idx="1"/>
            <a:endCxn id="10" idx="6"/>
          </p:cNvCxnSpPr>
          <p:nvPr/>
        </p:nvCxnSpPr>
        <p:spPr>
          <a:xfrm flipH="1" flipV="1">
            <a:off x="1219200" y="3450021"/>
            <a:ext cx="2480190" cy="40324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14C42A4-D17D-B146-A06F-D4D97D108F65}"/>
              </a:ext>
            </a:extLst>
          </p:cNvPr>
          <p:cNvCxnSpPr>
            <a:cxnSpLocks/>
            <a:stCxn id="28" idx="1"/>
          </p:cNvCxnSpPr>
          <p:nvPr/>
        </p:nvCxnSpPr>
        <p:spPr>
          <a:xfrm flipH="1">
            <a:off x="724364" y="3853265"/>
            <a:ext cx="2975026" cy="75729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71754C3-361C-0D4A-A9A0-567FCACB7237}"/>
              </a:ext>
            </a:extLst>
          </p:cNvPr>
          <p:cNvCxnSpPr>
            <a:cxnSpLocks/>
            <a:stCxn id="28" idx="1"/>
          </p:cNvCxnSpPr>
          <p:nvPr/>
        </p:nvCxnSpPr>
        <p:spPr>
          <a:xfrm flipH="1">
            <a:off x="609602" y="3853265"/>
            <a:ext cx="3089788" cy="109135"/>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1A12E75-86AF-104C-B24D-C6EADB1A1CA4}"/>
              </a:ext>
            </a:extLst>
          </p:cNvPr>
          <p:cNvCxnSpPr>
            <a:cxnSpLocks/>
          </p:cNvCxnSpPr>
          <p:nvPr/>
        </p:nvCxnSpPr>
        <p:spPr>
          <a:xfrm flipV="1">
            <a:off x="3870522" y="3479956"/>
            <a:ext cx="495196" cy="33004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7FACA382-7723-9846-A590-458E466199B9}"/>
              </a:ext>
            </a:extLst>
          </p:cNvPr>
          <p:cNvCxnSpPr>
            <a:cxnSpLocks/>
            <a:stCxn id="28" idx="3"/>
          </p:cNvCxnSpPr>
          <p:nvPr/>
        </p:nvCxnSpPr>
        <p:spPr>
          <a:xfrm flipV="1">
            <a:off x="3927983" y="3395145"/>
            <a:ext cx="1215501" cy="45812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D7F85F30-F2E9-0541-A13F-4DA385CF3468}"/>
              </a:ext>
            </a:extLst>
          </p:cNvPr>
          <p:cNvCxnSpPr>
            <a:cxnSpLocks/>
          </p:cNvCxnSpPr>
          <p:nvPr/>
        </p:nvCxnSpPr>
        <p:spPr>
          <a:xfrm flipV="1">
            <a:off x="3878200" y="3457271"/>
            <a:ext cx="3565662" cy="42291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E9D7F93B-B486-5A43-B6D3-A2111ADF3486}"/>
              </a:ext>
            </a:extLst>
          </p:cNvPr>
          <p:cNvCxnSpPr>
            <a:cxnSpLocks/>
            <a:stCxn id="28" idx="3"/>
          </p:cNvCxnSpPr>
          <p:nvPr/>
        </p:nvCxnSpPr>
        <p:spPr>
          <a:xfrm>
            <a:off x="3927983" y="3853265"/>
            <a:ext cx="1918222" cy="74137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D8F188A2-74A6-9944-951C-FE8BD1F022CA}"/>
              </a:ext>
            </a:extLst>
          </p:cNvPr>
          <p:cNvCxnSpPr>
            <a:cxnSpLocks/>
            <a:stCxn id="28" idx="1"/>
          </p:cNvCxnSpPr>
          <p:nvPr/>
        </p:nvCxnSpPr>
        <p:spPr>
          <a:xfrm flipV="1">
            <a:off x="3699390" y="3792659"/>
            <a:ext cx="4318173" cy="60606"/>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9EB8AB0C-D3E0-7D4E-AE42-0916EFDCC1D7}"/>
              </a:ext>
            </a:extLst>
          </p:cNvPr>
          <p:cNvCxnSpPr>
            <a:cxnSpLocks/>
            <a:stCxn id="28" idx="3"/>
          </p:cNvCxnSpPr>
          <p:nvPr/>
        </p:nvCxnSpPr>
        <p:spPr>
          <a:xfrm flipV="1">
            <a:off x="3927983" y="3493084"/>
            <a:ext cx="1375239" cy="36018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A56EE090-4226-8E47-8B27-89921C8946ED}"/>
              </a:ext>
            </a:extLst>
          </p:cNvPr>
          <p:cNvCxnSpPr>
            <a:cxnSpLocks/>
            <a:stCxn id="28" idx="3"/>
          </p:cNvCxnSpPr>
          <p:nvPr/>
        </p:nvCxnSpPr>
        <p:spPr>
          <a:xfrm flipH="1" flipV="1">
            <a:off x="2514601" y="3429001"/>
            <a:ext cx="1413382" cy="42426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1364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Concept</a:t>
            </a:r>
          </a:p>
        </p:txBody>
      </p:sp>
      <p:sp>
        <p:nvSpPr>
          <p:cNvPr id="6" name="TextBox 5"/>
          <p:cNvSpPr txBox="1"/>
          <p:nvPr/>
        </p:nvSpPr>
        <p:spPr>
          <a:xfrm>
            <a:off x="381000" y="1009104"/>
            <a:ext cx="8229600" cy="830997"/>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Fibers wavelength shift the light and transport it to the SiPMs</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SiPMs generate electrical pulses proportional to light collected </a:t>
            </a: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 name="Rectangle 3">
            <a:extLst>
              <a:ext uri="{FF2B5EF4-FFF2-40B4-BE49-F238E27FC236}">
                <a16:creationId xmlns:a16="http://schemas.microsoft.com/office/drawing/2014/main" id="{334897A3-7241-3A45-81A8-F72E5FCDCD47}"/>
              </a:ext>
            </a:extLst>
          </p:cNvPr>
          <p:cNvSpPr/>
          <p:nvPr/>
        </p:nvSpPr>
        <p:spPr>
          <a:xfrm>
            <a:off x="609600" y="3367421"/>
            <a:ext cx="7391400" cy="1264655"/>
          </a:xfrm>
          <a:prstGeom prst="rect">
            <a:avLst/>
          </a:prstGeom>
          <a:solidFill>
            <a:schemeClr val="tx2">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t>PVT</a:t>
            </a:r>
          </a:p>
        </p:txBody>
      </p:sp>
      <p:cxnSp>
        <p:nvCxnSpPr>
          <p:cNvPr id="7" name="Straight Arrow Connector 6">
            <a:extLst>
              <a:ext uri="{FF2B5EF4-FFF2-40B4-BE49-F238E27FC236}">
                <a16:creationId xmlns:a16="http://schemas.microsoft.com/office/drawing/2014/main" id="{E7EC7C2E-CC2A-DD49-A2F6-378A273EB2AA}"/>
              </a:ext>
            </a:extLst>
          </p:cNvPr>
          <p:cNvCxnSpPr>
            <a:cxnSpLocks/>
          </p:cNvCxnSpPr>
          <p:nvPr/>
        </p:nvCxnSpPr>
        <p:spPr>
          <a:xfrm>
            <a:off x="3124200" y="2225906"/>
            <a:ext cx="1689743" cy="402249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EAB757-17D2-BC4A-81BE-9EDDF4CB01F8}"/>
              </a:ext>
            </a:extLst>
          </p:cNvPr>
          <p:cNvSpPr txBox="1"/>
          <p:nvPr/>
        </p:nvSpPr>
        <p:spPr>
          <a:xfrm>
            <a:off x="2768974" y="1905000"/>
            <a:ext cx="710451" cy="369332"/>
          </a:xfrm>
          <a:prstGeom prst="rect">
            <a:avLst/>
          </a:prstGeom>
          <a:noFill/>
        </p:spPr>
        <p:txBody>
          <a:bodyPr wrap="none" rtlCol="0">
            <a:spAutoFit/>
          </a:bodyPr>
          <a:lstStyle/>
          <a:p>
            <a:r>
              <a:rPr lang="en-US" dirty="0">
                <a:solidFill>
                  <a:srgbClr val="FF0000"/>
                </a:solidFill>
                <a:latin typeface="Times New Roman" panose="02020603050405020304" pitchFamily="18" charset="0"/>
                <a:cs typeface="Times New Roman" panose="02020603050405020304" pitchFamily="18" charset="0"/>
              </a:rPr>
              <a:t>muon</a:t>
            </a:r>
          </a:p>
        </p:txBody>
      </p:sp>
      <p:sp>
        <p:nvSpPr>
          <p:cNvPr id="10" name="Oval 9">
            <a:extLst>
              <a:ext uri="{FF2B5EF4-FFF2-40B4-BE49-F238E27FC236}">
                <a16:creationId xmlns:a16="http://schemas.microsoft.com/office/drawing/2014/main" id="{86902CB1-7150-614A-A9E3-24085E37EC55}"/>
              </a:ext>
            </a:extLst>
          </p:cNvPr>
          <p:cNvSpPr/>
          <p:nvPr/>
        </p:nvSpPr>
        <p:spPr>
          <a:xfrm>
            <a:off x="1066800" y="3373821"/>
            <a:ext cx="152400" cy="152400"/>
          </a:xfrm>
          <a:prstGeom prst="ellipse">
            <a:avLst/>
          </a:prstGeom>
          <a:solidFill>
            <a:srgbClr val="66FF99"/>
          </a:solidFill>
          <a:ln>
            <a:solidFill>
              <a:srgbClr val="66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1854EC3-D1F1-1B49-9E06-CD1A68EBFD79}"/>
              </a:ext>
            </a:extLst>
          </p:cNvPr>
          <p:cNvSpPr/>
          <p:nvPr/>
        </p:nvSpPr>
        <p:spPr>
          <a:xfrm>
            <a:off x="2095500"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7EC69F9-06E9-8B40-8F79-C79ED0B8C0FC}"/>
              </a:ext>
            </a:extLst>
          </p:cNvPr>
          <p:cNvSpPr/>
          <p:nvPr/>
        </p:nvSpPr>
        <p:spPr>
          <a:xfrm>
            <a:off x="3200400" y="3373821"/>
            <a:ext cx="152400" cy="152400"/>
          </a:xfrm>
          <a:prstGeom prst="ellipse">
            <a:avLst/>
          </a:prstGeom>
          <a:solidFill>
            <a:srgbClr val="66FF99"/>
          </a:solidFill>
          <a:ln>
            <a:solidFill>
              <a:srgbClr val="66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C3176A4-96CC-5C4A-9D6A-AECC6A5F43FB}"/>
              </a:ext>
            </a:extLst>
          </p:cNvPr>
          <p:cNvSpPr/>
          <p:nvPr/>
        </p:nvSpPr>
        <p:spPr>
          <a:xfrm>
            <a:off x="4343400" y="3389587"/>
            <a:ext cx="152400" cy="152400"/>
          </a:xfrm>
          <a:prstGeom prst="ellipse">
            <a:avLst/>
          </a:prstGeom>
          <a:solidFill>
            <a:srgbClr val="66FF99"/>
          </a:solidFill>
          <a:ln>
            <a:solidFill>
              <a:srgbClr val="66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3B21524-25F7-DC46-AE03-542C3978FDF7}"/>
              </a:ext>
            </a:extLst>
          </p:cNvPr>
          <p:cNvSpPr/>
          <p:nvPr/>
        </p:nvSpPr>
        <p:spPr>
          <a:xfrm>
            <a:off x="5315914" y="3373821"/>
            <a:ext cx="152400" cy="152400"/>
          </a:xfrm>
          <a:prstGeom prst="ellipse">
            <a:avLst/>
          </a:prstGeom>
          <a:solidFill>
            <a:srgbClr val="66FF99"/>
          </a:solidFill>
          <a:ln>
            <a:solidFill>
              <a:srgbClr val="66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D2E91A9-7AAB-254C-927F-1607A7EF1C2B}"/>
              </a:ext>
            </a:extLst>
          </p:cNvPr>
          <p:cNvSpPr/>
          <p:nvPr/>
        </p:nvSpPr>
        <p:spPr>
          <a:xfrm>
            <a:off x="6255071" y="3367421"/>
            <a:ext cx="152400" cy="1524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5E46BA1-3912-CE45-B414-5C4BB49DFCE5}"/>
              </a:ext>
            </a:extLst>
          </p:cNvPr>
          <p:cNvSpPr/>
          <p:nvPr/>
        </p:nvSpPr>
        <p:spPr>
          <a:xfrm>
            <a:off x="7443862" y="3367421"/>
            <a:ext cx="152400" cy="152400"/>
          </a:xfrm>
          <a:prstGeom prst="ellipse">
            <a:avLst/>
          </a:prstGeom>
          <a:solidFill>
            <a:srgbClr val="66FF99"/>
          </a:solidFill>
          <a:ln>
            <a:solidFill>
              <a:srgbClr val="66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6FF99"/>
              </a:solidFill>
            </a:endParaRPr>
          </a:p>
        </p:txBody>
      </p:sp>
      <p:sp>
        <p:nvSpPr>
          <p:cNvPr id="20" name="TextBox 19">
            <a:extLst>
              <a:ext uri="{FF2B5EF4-FFF2-40B4-BE49-F238E27FC236}">
                <a16:creationId xmlns:a16="http://schemas.microsoft.com/office/drawing/2014/main" id="{CC076926-6822-4C49-8757-456D541EA52D}"/>
              </a:ext>
            </a:extLst>
          </p:cNvPr>
          <p:cNvSpPr txBox="1"/>
          <p:nvPr/>
        </p:nvSpPr>
        <p:spPr>
          <a:xfrm>
            <a:off x="7136796" y="1917226"/>
            <a:ext cx="710451" cy="369332"/>
          </a:xfrm>
          <a:prstGeom prst="rect">
            <a:avLst/>
          </a:prstGeom>
          <a:noFill/>
        </p:spPr>
        <p:txBody>
          <a:bodyPr wrap="none" rtlCol="0">
            <a:spAutoFit/>
          </a:bodyPr>
          <a:lstStyle/>
          <a:p>
            <a:r>
              <a:rPr lang="en-US" dirty="0">
                <a:solidFill>
                  <a:srgbClr val="00B050"/>
                </a:solidFill>
                <a:latin typeface="Times New Roman" panose="02020603050405020304" pitchFamily="18" charset="0"/>
                <a:cs typeface="Times New Roman" panose="02020603050405020304" pitchFamily="18" charset="0"/>
              </a:rPr>
              <a:t>fibers</a:t>
            </a:r>
          </a:p>
        </p:txBody>
      </p:sp>
      <p:cxnSp>
        <p:nvCxnSpPr>
          <p:cNvPr id="21" name="Straight Arrow Connector 20">
            <a:extLst>
              <a:ext uri="{FF2B5EF4-FFF2-40B4-BE49-F238E27FC236}">
                <a16:creationId xmlns:a16="http://schemas.microsoft.com/office/drawing/2014/main" id="{AC1AC1E0-27A7-EE4F-9DFB-04D7F532808C}"/>
              </a:ext>
            </a:extLst>
          </p:cNvPr>
          <p:cNvCxnSpPr>
            <a:cxnSpLocks/>
            <a:stCxn id="20" idx="2"/>
          </p:cNvCxnSpPr>
          <p:nvPr/>
        </p:nvCxnSpPr>
        <p:spPr>
          <a:xfrm flipH="1">
            <a:off x="6407472" y="2286558"/>
            <a:ext cx="1084550" cy="1069661"/>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93DF14B-8EFC-3647-99D2-599E67E2B51B}"/>
              </a:ext>
            </a:extLst>
          </p:cNvPr>
          <p:cNvCxnSpPr>
            <a:cxnSpLocks/>
            <a:endCxn id="19" idx="0"/>
          </p:cNvCxnSpPr>
          <p:nvPr/>
        </p:nvCxnSpPr>
        <p:spPr>
          <a:xfrm>
            <a:off x="7494849" y="2301393"/>
            <a:ext cx="25213" cy="1066028"/>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7" name="Sun 26">
            <a:extLst>
              <a:ext uri="{FF2B5EF4-FFF2-40B4-BE49-F238E27FC236}">
                <a16:creationId xmlns:a16="http://schemas.microsoft.com/office/drawing/2014/main" id="{42A0A6C5-6A56-A540-8565-A9F33986911F}"/>
              </a:ext>
            </a:extLst>
          </p:cNvPr>
          <p:cNvSpPr>
            <a:spLocks noChangeAspect="1"/>
          </p:cNvSpPr>
          <p:nvPr/>
        </p:nvSpPr>
        <p:spPr>
          <a:xfrm>
            <a:off x="3593729" y="3492062"/>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un 27">
            <a:extLst>
              <a:ext uri="{FF2B5EF4-FFF2-40B4-BE49-F238E27FC236}">
                <a16:creationId xmlns:a16="http://schemas.microsoft.com/office/drawing/2014/main" id="{258B44E7-A504-BA49-BDC9-1589C6C46A20}"/>
              </a:ext>
            </a:extLst>
          </p:cNvPr>
          <p:cNvSpPr>
            <a:spLocks noChangeAspect="1"/>
          </p:cNvSpPr>
          <p:nvPr/>
        </p:nvSpPr>
        <p:spPr>
          <a:xfrm>
            <a:off x="3699390" y="3738968"/>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un 28">
            <a:extLst>
              <a:ext uri="{FF2B5EF4-FFF2-40B4-BE49-F238E27FC236}">
                <a16:creationId xmlns:a16="http://schemas.microsoft.com/office/drawing/2014/main" id="{A14F7450-A240-AC46-8868-A3D768986FD9}"/>
              </a:ext>
            </a:extLst>
          </p:cNvPr>
          <p:cNvSpPr>
            <a:spLocks noChangeAspect="1"/>
          </p:cNvSpPr>
          <p:nvPr/>
        </p:nvSpPr>
        <p:spPr>
          <a:xfrm>
            <a:off x="3821308" y="3985875"/>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un 29">
            <a:extLst>
              <a:ext uri="{FF2B5EF4-FFF2-40B4-BE49-F238E27FC236}">
                <a16:creationId xmlns:a16="http://schemas.microsoft.com/office/drawing/2014/main" id="{C9A6E942-EBEA-8143-BA0C-3FFA0C5C4DE6}"/>
              </a:ext>
            </a:extLst>
          </p:cNvPr>
          <p:cNvSpPr>
            <a:spLocks noChangeAspect="1"/>
          </p:cNvSpPr>
          <p:nvPr/>
        </p:nvSpPr>
        <p:spPr>
          <a:xfrm>
            <a:off x="3911420" y="4237153"/>
            <a:ext cx="228593" cy="228593"/>
          </a:xfrm>
          <a:prstGeom prst="su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9B6B833F-3E47-2F4D-8E59-A51466E092CD}"/>
              </a:ext>
            </a:extLst>
          </p:cNvPr>
          <p:cNvSpPr txBox="1"/>
          <p:nvPr/>
        </p:nvSpPr>
        <p:spPr>
          <a:xfrm>
            <a:off x="3857864" y="2551632"/>
            <a:ext cx="1274708" cy="369332"/>
          </a:xfrm>
          <a:prstGeom prst="rect">
            <a:avLst/>
          </a:prstGeom>
          <a:noFill/>
        </p:spPr>
        <p:txBody>
          <a:bodyPr wrap="none" rtlCol="0">
            <a:spAutoFit/>
          </a:bodyPr>
          <a:lstStyle/>
          <a:p>
            <a:r>
              <a:rPr lang="en-US" dirty="0">
                <a:solidFill>
                  <a:schemeClr val="accent1">
                    <a:lumMod val="75000"/>
                  </a:schemeClr>
                </a:solidFill>
                <a:latin typeface="Times New Roman" panose="02020603050405020304" pitchFamily="18" charset="0"/>
                <a:cs typeface="Times New Roman" panose="02020603050405020304" pitchFamily="18" charset="0"/>
              </a:rPr>
              <a:t>scintillation</a:t>
            </a:r>
          </a:p>
        </p:txBody>
      </p:sp>
      <p:cxnSp>
        <p:nvCxnSpPr>
          <p:cNvPr id="33" name="Straight Arrow Connector 32">
            <a:extLst>
              <a:ext uri="{FF2B5EF4-FFF2-40B4-BE49-F238E27FC236}">
                <a16:creationId xmlns:a16="http://schemas.microsoft.com/office/drawing/2014/main" id="{A39B324E-EA05-E34A-8260-C17C92231B07}"/>
              </a:ext>
            </a:extLst>
          </p:cNvPr>
          <p:cNvCxnSpPr>
            <a:cxnSpLocks/>
          </p:cNvCxnSpPr>
          <p:nvPr/>
        </p:nvCxnSpPr>
        <p:spPr>
          <a:xfrm flipH="1">
            <a:off x="3805958" y="2872125"/>
            <a:ext cx="537442" cy="67888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9EBAF02-3D68-8D46-8DB5-8F618E73354F}"/>
              </a:ext>
            </a:extLst>
          </p:cNvPr>
          <p:cNvCxnSpPr/>
          <p:nvPr/>
        </p:nvCxnSpPr>
        <p:spPr>
          <a:xfrm>
            <a:off x="609600" y="4632076"/>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7274D10-4659-8E4B-8E28-5E21CAE13C0F}"/>
              </a:ext>
            </a:extLst>
          </p:cNvPr>
          <p:cNvCxnSpPr/>
          <p:nvPr/>
        </p:nvCxnSpPr>
        <p:spPr>
          <a:xfrm>
            <a:off x="609600" y="3389587"/>
            <a:ext cx="739140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2DEF5F6-3FA5-C34E-8E03-30BE2320FD1D}"/>
              </a:ext>
            </a:extLst>
          </p:cNvPr>
          <p:cNvCxnSpPr>
            <a:cxnSpLocks/>
            <a:stCxn id="28" idx="1"/>
            <a:endCxn id="10" idx="6"/>
          </p:cNvCxnSpPr>
          <p:nvPr/>
        </p:nvCxnSpPr>
        <p:spPr>
          <a:xfrm flipH="1" flipV="1">
            <a:off x="1219200" y="3450021"/>
            <a:ext cx="2480190" cy="40324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1A12E75-86AF-104C-B24D-C6EADB1A1CA4}"/>
              </a:ext>
            </a:extLst>
          </p:cNvPr>
          <p:cNvCxnSpPr>
            <a:cxnSpLocks/>
          </p:cNvCxnSpPr>
          <p:nvPr/>
        </p:nvCxnSpPr>
        <p:spPr>
          <a:xfrm flipV="1">
            <a:off x="3870522" y="3479956"/>
            <a:ext cx="495196" cy="330044"/>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D7F85F30-F2E9-0541-A13F-4DA385CF3468}"/>
              </a:ext>
            </a:extLst>
          </p:cNvPr>
          <p:cNvCxnSpPr>
            <a:cxnSpLocks/>
          </p:cNvCxnSpPr>
          <p:nvPr/>
        </p:nvCxnSpPr>
        <p:spPr>
          <a:xfrm flipV="1">
            <a:off x="3878200" y="3457271"/>
            <a:ext cx="3565662" cy="42291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9EB8AB0C-D3E0-7D4E-AE42-0916EFDCC1D7}"/>
              </a:ext>
            </a:extLst>
          </p:cNvPr>
          <p:cNvCxnSpPr>
            <a:cxnSpLocks/>
            <a:stCxn id="28" idx="3"/>
          </p:cNvCxnSpPr>
          <p:nvPr/>
        </p:nvCxnSpPr>
        <p:spPr>
          <a:xfrm flipV="1">
            <a:off x="3927983" y="3493085"/>
            <a:ext cx="1375239" cy="36018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834A5DB0-C317-8F47-B500-B7F5D9EDDEEB}"/>
              </a:ext>
            </a:extLst>
          </p:cNvPr>
          <p:cNvSpPr txBox="1"/>
          <p:nvPr/>
        </p:nvSpPr>
        <p:spPr>
          <a:xfrm>
            <a:off x="380418" y="4965520"/>
            <a:ext cx="3962982" cy="1200329"/>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Muon position is extrapolated based on signal size on all hit fibers</a:t>
            </a:r>
          </a:p>
        </p:txBody>
      </p:sp>
      <p:cxnSp>
        <p:nvCxnSpPr>
          <p:cNvPr id="31" name="Straight Arrow Connector 30">
            <a:extLst>
              <a:ext uri="{FF2B5EF4-FFF2-40B4-BE49-F238E27FC236}">
                <a16:creationId xmlns:a16="http://schemas.microsoft.com/office/drawing/2014/main" id="{331FD9D8-5107-FD4C-BCD9-22D05CFB3932}"/>
              </a:ext>
            </a:extLst>
          </p:cNvPr>
          <p:cNvCxnSpPr>
            <a:cxnSpLocks/>
            <a:stCxn id="27" idx="3"/>
          </p:cNvCxnSpPr>
          <p:nvPr/>
        </p:nvCxnSpPr>
        <p:spPr>
          <a:xfrm flipH="1" flipV="1">
            <a:off x="3335415" y="3515972"/>
            <a:ext cx="486907" cy="9038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AF9C1EC-432C-8949-80C6-B4D7B916E363}"/>
              </a:ext>
            </a:extLst>
          </p:cNvPr>
          <p:cNvCxnSpPr>
            <a:cxnSpLocks/>
          </p:cNvCxnSpPr>
          <p:nvPr/>
        </p:nvCxnSpPr>
        <p:spPr>
          <a:xfrm flipV="1">
            <a:off x="4107313" y="3532604"/>
            <a:ext cx="1179596" cy="812145"/>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3296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Construction</a:t>
            </a:r>
          </a:p>
        </p:txBody>
      </p:sp>
      <p:sp>
        <p:nvSpPr>
          <p:cNvPr id="6" name="TextBox 5"/>
          <p:cNvSpPr txBox="1"/>
          <p:nvPr/>
        </p:nvSpPr>
        <p:spPr>
          <a:xfrm>
            <a:off x="381000" y="1009104"/>
            <a:ext cx="8229600" cy="1938992"/>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Orders for components made</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PVT, SiPMs and electronics sent to Nalu</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Nalu made a custom PC board to mount </a:t>
            </a:r>
            <a:r>
              <a:rPr lang="en-US" sz="2400" dirty="0" err="1">
                <a:solidFill>
                  <a:schemeClr val="bg2">
                    <a:lumMod val="10000"/>
                  </a:schemeClr>
                </a:solidFill>
                <a:latin typeface="Times New Roman" panose="02020603050405020304" pitchFamily="18" charset="0"/>
                <a:cs typeface="Times New Roman" panose="02020603050405020304" pitchFamily="18" charset="0"/>
              </a:rPr>
              <a:t>SiPMs</a:t>
            </a:r>
            <a:endParaRPr lang="en-US" sz="2400" dirty="0">
              <a:solidFill>
                <a:schemeClr val="bg2">
                  <a:lumMod val="10000"/>
                </a:schemeClr>
              </a:solidFill>
              <a:latin typeface="Times New Roman" panose="02020603050405020304" pitchFamily="18" charset="0"/>
              <a:cs typeface="Times New Roman" panose="02020603050405020304" pitchFamily="18" charset="0"/>
            </a:endParaRP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Vendors to ship components to Egypt for final assembly</a:t>
            </a: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5" name="Picture 4">
            <a:extLst>
              <a:ext uri="{FF2B5EF4-FFF2-40B4-BE49-F238E27FC236}">
                <a16:creationId xmlns:a16="http://schemas.microsoft.com/office/drawing/2014/main" id="{AD314028-A40E-0342-ABA0-FFA2C681CB6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86400" y="2562993"/>
            <a:ext cx="3124200" cy="3326684"/>
          </a:xfrm>
          <a:prstGeom prst="rect">
            <a:avLst/>
          </a:prstGeom>
        </p:spPr>
      </p:pic>
      <p:pic>
        <p:nvPicPr>
          <p:cNvPr id="10" name="Picture 9">
            <a:extLst>
              <a:ext uri="{FF2B5EF4-FFF2-40B4-BE49-F238E27FC236}">
                <a16:creationId xmlns:a16="http://schemas.microsoft.com/office/drawing/2014/main" id="{77B8622F-BFB4-7D46-B988-4E3A4B6114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3037" y="2667000"/>
            <a:ext cx="2608344" cy="2717939"/>
          </a:xfrm>
          <a:prstGeom prst="rect">
            <a:avLst/>
          </a:prstGeom>
        </p:spPr>
      </p:pic>
      <p:pic>
        <p:nvPicPr>
          <p:cNvPr id="13" name="Picture 12">
            <a:extLst>
              <a:ext uri="{FF2B5EF4-FFF2-40B4-BE49-F238E27FC236}">
                <a16:creationId xmlns:a16="http://schemas.microsoft.com/office/drawing/2014/main" id="{6AEE2EA8-02E5-D543-A578-278F5182CA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3568" y="5402618"/>
            <a:ext cx="2323465" cy="987068"/>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BED7314D-1EB6-5D4B-9138-366BED47544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836049" y="3182915"/>
            <a:ext cx="2744830" cy="1770085"/>
          </a:xfrm>
          <a:prstGeom prst="rect">
            <a:avLst/>
          </a:prstGeom>
        </p:spPr>
      </p:pic>
    </p:spTree>
    <p:extLst>
      <p:ext uri="{BB962C8B-B14F-4D97-AF65-F5344CB8AC3E}">
        <p14:creationId xmlns:p14="http://schemas.microsoft.com/office/powerpoint/2010/main" val="4224797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Scintillator</a:t>
            </a:r>
          </a:p>
        </p:txBody>
      </p:sp>
      <p:sp>
        <p:nvSpPr>
          <p:cNvPr id="6" name="TextBox 5"/>
          <p:cNvSpPr txBox="1"/>
          <p:nvPr/>
        </p:nvSpPr>
        <p:spPr>
          <a:xfrm>
            <a:off x="381000" y="1009104"/>
            <a:ext cx="5747534" cy="2308324"/>
          </a:xfrm>
          <a:prstGeom prst="rect">
            <a:avLst/>
          </a:prstGeom>
          <a:noFill/>
        </p:spPr>
        <p:txBody>
          <a:bodyPr wrap="square" rtlCol="0">
            <a:spAutoFit/>
          </a:bodyPr>
          <a:lstStyle/>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Scintillator fabricated and delivered</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Fibers spaced at 1 cm</a:t>
            </a:r>
          </a:p>
          <a:p>
            <a:pPr marL="342900" indent="-342900">
              <a:spcBef>
                <a:spcPts val="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Interpolation should give &lt; 5mm position information</a:t>
            </a: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5" name="Picture 4" descr="A picture containing light&#10;&#10;Description automatically generated">
            <a:extLst>
              <a:ext uri="{FF2B5EF4-FFF2-40B4-BE49-F238E27FC236}">
                <a16:creationId xmlns:a16="http://schemas.microsoft.com/office/drawing/2014/main" id="{A4AEBB25-9399-824C-986E-38EC4615C6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001" y="5170238"/>
            <a:ext cx="5486400" cy="1235710"/>
          </a:xfrm>
          <a:prstGeom prst="rect">
            <a:avLst/>
          </a:prstGeom>
        </p:spPr>
      </p:pic>
      <p:pic>
        <p:nvPicPr>
          <p:cNvPr id="7" name="Picture 6">
            <a:extLst>
              <a:ext uri="{FF2B5EF4-FFF2-40B4-BE49-F238E27FC236}">
                <a16:creationId xmlns:a16="http://schemas.microsoft.com/office/drawing/2014/main" id="{229830A7-A47F-CB4E-8971-907E268229E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5436" y="3442708"/>
            <a:ext cx="5454031" cy="1504197"/>
          </a:xfrm>
          <a:prstGeom prst="rect">
            <a:avLst/>
          </a:prstGeom>
        </p:spPr>
      </p:pic>
      <p:pic>
        <p:nvPicPr>
          <p:cNvPr id="14" name="Picture 13" descr="A picture containing text, indoor, computer, desk&#10;&#10;Description automatically generated">
            <a:extLst>
              <a:ext uri="{FF2B5EF4-FFF2-40B4-BE49-F238E27FC236}">
                <a16:creationId xmlns:a16="http://schemas.microsoft.com/office/drawing/2014/main" id="{E060B050-F574-B74F-92FC-5603DB1BDE7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4608984" y="2738751"/>
            <a:ext cx="5216366" cy="2177266"/>
          </a:xfrm>
          <a:prstGeom prst="rect">
            <a:avLst/>
          </a:prstGeom>
        </p:spPr>
      </p:pic>
    </p:spTree>
    <p:extLst>
      <p:ext uri="{BB962C8B-B14F-4D97-AF65-F5344CB8AC3E}">
        <p14:creationId xmlns:p14="http://schemas.microsoft.com/office/powerpoint/2010/main" val="746839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0644"/>
            <a:ext cx="7848600" cy="1143000"/>
          </a:xfrm>
        </p:spPr>
        <p:txBody>
          <a:bodyPr>
            <a:normAutofit/>
          </a:bodyPr>
          <a:lstStyle/>
          <a:p>
            <a:r>
              <a:rPr lang="en-US" sz="3600" dirty="0">
                <a:solidFill>
                  <a:srgbClr val="E77900"/>
                </a:solidFill>
                <a:latin typeface="Arial" panose="020B0604020202020204" pitchFamily="34" charset="0"/>
                <a:cs typeface="Arial" panose="020B0604020202020204" pitchFamily="34" charset="0"/>
              </a:rPr>
              <a:t>Cosmic Ray Muons</a:t>
            </a:r>
          </a:p>
        </p:txBody>
      </p:sp>
      <p:pic>
        <p:nvPicPr>
          <p:cNvPr id="13"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6200" y="2978394"/>
            <a:ext cx="2732503" cy="2393047"/>
          </a:xfrm>
          <a:prstGeom prst="rect">
            <a:avLst/>
          </a:prstGeom>
          <a:noFill/>
          <a:ln>
            <a:solidFill>
              <a:schemeClr val="tx1"/>
            </a:solid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Content Placeholder 2"/>
          <p:cNvSpPr txBox="1">
            <a:spLocks/>
          </p:cNvSpPr>
          <p:nvPr/>
        </p:nvSpPr>
        <p:spPr bwMode="auto">
          <a:xfrm>
            <a:off x="2837470" y="1066800"/>
            <a:ext cx="577313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spcBef>
                <a:spcPts val="0"/>
              </a:spcBef>
              <a:spcAft>
                <a:spcPts val="1200"/>
              </a:spcAft>
              <a:buClr>
                <a:srgbClr val="E77900"/>
              </a:buClr>
              <a:buSzPct val="90000"/>
              <a:buFont typeface="Wingdings" pitchFamily="2" charset="2"/>
              <a:buChar char="Ø"/>
            </a:pPr>
            <a:r>
              <a:rPr lang="en-US" altLang="en-US" dirty="0">
                <a:solidFill>
                  <a:schemeClr val="bg2">
                    <a:lumMod val="10000"/>
                  </a:schemeClr>
                </a:solidFill>
                <a:latin typeface="Times New Roman" panose="02020603050405020304" pitchFamily="18" charset="0"/>
                <a:cs typeface="Times New Roman" panose="02020603050405020304" pitchFamily="18" charset="0"/>
              </a:rPr>
              <a:t>Fundamental particle (lepton) t</a:t>
            </a:r>
            <a:r>
              <a:rPr lang="en-US" altLang="en-US" baseline="-25000" dirty="0">
                <a:solidFill>
                  <a:schemeClr val="bg2">
                    <a:lumMod val="10000"/>
                  </a:schemeClr>
                </a:solidFill>
                <a:latin typeface="Times New Roman" panose="02020603050405020304" pitchFamily="18" charset="0"/>
                <a:cs typeface="Times New Roman" panose="02020603050405020304" pitchFamily="18" charset="0"/>
              </a:rPr>
              <a:t>1/2</a:t>
            </a:r>
            <a:r>
              <a:rPr lang="en-US" altLang="en-US" dirty="0">
                <a:solidFill>
                  <a:schemeClr val="bg2">
                    <a:lumMod val="10000"/>
                  </a:schemeClr>
                </a:solidFill>
                <a:latin typeface="Times New Roman" panose="02020603050405020304" pitchFamily="18" charset="0"/>
                <a:cs typeface="Times New Roman" panose="02020603050405020304" pitchFamily="18" charset="0"/>
              </a:rPr>
              <a:t>=1.56 </a:t>
            </a:r>
            <a:r>
              <a:rPr lang="en-US" altLang="en-US" dirty="0">
                <a:solidFill>
                  <a:schemeClr val="bg2">
                    <a:lumMod val="10000"/>
                  </a:schemeClr>
                </a:solidFill>
                <a:latin typeface="Symbol" pitchFamily="2" charset="2"/>
                <a:cs typeface="Times New Roman" panose="02020603050405020304" pitchFamily="18" charset="0"/>
              </a:rPr>
              <a:t>m</a:t>
            </a:r>
            <a:r>
              <a:rPr lang="en-US" altLang="en-US" dirty="0">
                <a:solidFill>
                  <a:schemeClr val="bg2">
                    <a:lumMod val="10000"/>
                  </a:schemeClr>
                </a:solidFill>
                <a:latin typeface="Times New Roman" panose="02020603050405020304" pitchFamily="18" charset="0"/>
                <a:cs typeface="Times New Roman" panose="02020603050405020304" pitchFamily="18" charset="0"/>
              </a:rPr>
              <a:t>s</a:t>
            </a:r>
          </a:p>
          <a:p>
            <a:pPr eaLnBrk="1" hangingPunct="1">
              <a:spcBef>
                <a:spcPts val="0"/>
              </a:spcBef>
              <a:spcAft>
                <a:spcPts val="1200"/>
              </a:spcAft>
              <a:buClr>
                <a:srgbClr val="E77900"/>
              </a:buClr>
              <a:buSzPct val="90000"/>
              <a:buFont typeface="Wingdings" pitchFamily="2" charset="2"/>
              <a:buChar char="Ø"/>
            </a:pPr>
            <a:r>
              <a:rPr lang="en-US" altLang="en-US" dirty="0">
                <a:solidFill>
                  <a:schemeClr val="bg2">
                    <a:lumMod val="10000"/>
                  </a:schemeClr>
                </a:solidFill>
                <a:latin typeface="Times New Roman" panose="02020603050405020304" pitchFamily="18" charset="0"/>
                <a:cs typeface="Times New Roman" panose="02020603050405020304" pitchFamily="18" charset="0"/>
              </a:rPr>
              <a:t>Similar to electrons: 207 times an electron mass, or 105.7 MeV/c</a:t>
            </a:r>
            <a:r>
              <a:rPr lang="en-US" altLang="en-US" baseline="30000" dirty="0">
                <a:solidFill>
                  <a:schemeClr val="bg2">
                    <a:lumMod val="10000"/>
                  </a:schemeClr>
                </a:solidFill>
                <a:latin typeface="Times New Roman" panose="02020603050405020304" pitchFamily="18" charset="0"/>
                <a:cs typeface="Times New Roman" panose="02020603050405020304" pitchFamily="18" charset="0"/>
              </a:rPr>
              <a:t>2</a:t>
            </a:r>
            <a:endParaRPr lang="en-US" altLang="en-US" dirty="0">
              <a:solidFill>
                <a:schemeClr val="bg2">
                  <a:lumMod val="10000"/>
                </a:schemeClr>
              </a:solidFill>
              <a:latin typeface="Times New Roman" panose="02020603050405020304" pitchFamily="18" charset="0"/>
              <a:cs typeface="Times New Roman" panose="02020603050405020304" pitchFamily="18" charset="0"/>
            </a:endParaRPr>
          </a:p>
          <a:p>
            <a:pPr eaLnBrk="1" hangingPunct="1">
              <a:spcBef>
                <a:spcPts val="0"/>
              </a:spcBef>
              <a:spcAft>
                <a:spcPts val="1200"/>
              </a:spcAft>
              <a:buClr>
                <a:srgbClr val="E77900"/>
              </a:buClr>
              <a:buSzPct val="90000"/>
              <a:buFont typeface="Wingdings" pitchFamily="2" charset="2"/>
              <a:buChar char="Ø"/>
            </a:pPr>
            <a:r>
              <a:rPr lang="en-US" altLang="en-US" dirty="0">
                <a:solidFill>
                  <a:schemeClr val="bg2">
                    <a:lumMod val="10000"/>
                  </a:schemeClr>
                </a:solidFill>
                <a:latin typeface="Times New Roman" panose="02020603050405020304" pitchFamily="18" charset="0"/>
                <a:cs typeface="Times New Roman" panose="02020603050405020304" pitchFamily="18" charset="0"/>
              </a:rPr>
              <a:t>Created when high energy cosmic rays hit the atmosphere</a:t>
            </a:r>
            <a:r>
              <a:rPr lang="en-US" altLang="en-US" sz="2400" dirty="0">
                <a:solidFill>
                  <a:schemeClr val="bg2">
                    <a:lumMod val="10000"/>
                  </a:schemeClr>
                </a:solidFill>
                <a:latin typeface="Times New Roman" panose="02020603050405020304" pitchFamily="18" charset="0"/>
                <a:cs typeface="Times New Roman" panose="02020603050405020304" pitchFamily="18" charset="0"/>
              </a:rPr>
              <a:t> </a:t>
            </a:r>
            <a:endParaRPr lang="en-US" altLang="en-US" dirty="0">
              <a:solidFill>
                <a:schemeClr val="bg2">
                  <a:lumMod val="10000"/>
                </a:schemeClr>
              </a:solidFill>
              <a:latin typeface="Times New Roman" panose="02020603050405020304" pitchFamily="18" charset="0"/>
              <a:cs typeface="Times New Roman" panose="02020603050405020304" pitchFamily="18" charset="0"/>
            </a:endParaRPr>
          </a:p>
          <a:p>
            <a:pPr eaLnBrk="1" hangingPunct="1">
              <a:spcBef>
                <a:spcPts val="0"/>
              </a:spcBef>
              <a:spcAft>
                <a:spcPts val="1200"/>
              </a:spcAft>
              <a:buClr>
                <a:srgbClr val="E77900"/>
              </a:buClr>
              <a:buSzPct val="90000"/>
              <a:buFont typeface="Wingdings" pitchFamily="2" charset="2"/>
              <a:buChar char="Ø"/>
            </a:pPr>
            <a:r>
              <a:rPr lang="en-US" b="1" dirty="0">
                <a:solidFill>
                  <a:schemeClr val="bg2">
                    <a:lumMod val="10000"/>
                  </a:schemeClr>
                </a:solidFill>
                <a:latin typeface="Times New Roman" panose="02020603050405020304" pitchFamily="18" charset="0"/>
                <a:cs typeface="Times New Roman" panose="02020603050405020304" pitchFamily="18" charset="0"/>
                <a:sym typeface="Wingdings" panose="05000000000000000000" pitchFamily="2" charset="2"/>
              </a:rPr>
              <a:t>160 muons/m</a:t>
            </a:r>
            <a:r>
              <a:rPr lang="en-US" b="1" baseline="30000" dirty="0">
                <a:solidFill>
                  <a:schemeClr val="bg2">
                    <a:lumMod val="10000"/>
                  </a:schemeClr>
                </a:solidFill>
                <a:latin typeface="Times New Roman" panose="02020603050405020304" pitchFamily="18" charset="0"/>
                <a:cs typeface="Times New Roman" panose="02020603050405020304" pitchFamily="18" charset="0"/>
                <a:sym typeface="Wingdings" panose="05000000000000000000" pitchFamily="2" charset="2"/>
              </a:rPr>
              <a:t>2</a:t>
            </a:r>
            <a:r>
              <a:rPr lang="en-US" b="1" dirty="0">
                <a:solidFill>
                  <a:schemeClr val="bg2">
                    <a:lumMod val="10000"/>
                  </a:schemeClr>
                </a:solidFill>
                <a:latin typeface="Times New Roman" panose="02020603050405020304" pitchFamily="18" charset="0"/>
                <a:cs typeface="Times New Roman" panose="02020603050405020304" pitchFamily="18" charset="0"/>
                <a:sym typeface="Wingdings" panose="05000000000000000000" pitchFamily="2" charset="2"/>
              </a:rPr>
              <a:t>/s </a:t>
            </a:r>
            <a:r>
              <a:rPr lang="en-US" dirty="0">
                <a:solidFill>
                  <a:schemeClr val="bg2">
                    <a:lumMod val="10000"/>
                  </a:schemeClr>
                </a:solidFill>
                <a:latin typeface="Times New Roman" panose="02020603050405020304" pitchFamily="18" charset="0"/>
                <a:cs typeface="Times New Roman" panose="02020603050405020304" pitchFamily="18" charset="0"/>
                <a:sym typeface="Wingdings" panose="05000000000000000000" pitchFamily="2" charset="2"/>
              </a:rPr>
              <a:t>at sea level </a:t>
            </a:r>
          </a:p>
          <a:p>
            <a:pPr eaLnBrk="1" hangingPunct="1">
              <a:spcBef>
                <a:spcPts val="0"/>
              </a:spcBef>
              <a:spcAft>
                <a:spcPts val="1200"/>
              </a:spcAft>
              <a:buClr>
                <a:srgbClr val="E77900"/>
              </a:buClr>
              <a:buSzPct val="90000"/>
              <a:buFont typeface="Wingdings" pitchFamily="2" charset="2"/>
              <a:buChar char="Ø"/>
            </a:pPr>
            <a:r>
              <a:rPr lang="en-US" altLang="en-US" sz="2400" dirty="0">
                <a:solidFill>
                  <a:schemeClr val="bg2">
                    <a:lumMod val="10000"/>
                  </a:schemeClr>
                </a:solidFill>
                <a:latin typeface="Times New Roman" panose="02020603050405020304" pitchFamily="18" charset="0"/>
                <a:cs typeface="Times New Roman" panose="02020603050405020304" pitchFamily="18" charset="0"/>
              </a:rPr>
              <a:t>Average energy is ~6 GeV </a:t>
            </a:r>
          </a:p>
          <a:p>
            <a:pPr eaLnBrk="1" hangingPunct="1">
              <a:spcBef>
                <a:spcPts val="0"/>
              </a:spcBef>
              <a:spcAft>
                <a:spcPts val="1200"/>
              </a:spcAft>
              <a:buClr>
                <a:srgbClr val="E77900"/>
              </a:buClr>
              <a:buSzPct val="90000"/>
              <a:buFont typeface="Wingdings" pitchFamily="2" charset="2"/>
              <a:buChar char="Ø"/>
            </a:pPr>
            <a:r>
              <a:rPr lang="en-US" altLang="en-US" dirty="0">
                <a:solidFill>
                  <a:schemeClr val="bg2">
                    <a:lumMod val="10000"/>
                  </a:schemeClr>
                </a:solidFill>
                <a:latin typeface="Times New Roman" panose="02020603050405020304" pitchFamily="18" charset="0"/>
                <a:cs typeface="Times New Roman" panose="02020603050405020304" pitchFamily="18" charset="0"/>
              </a:rPr>
              <a:t>Muons lose about 2 MeV/g/cm</a:t>
            </a:r>
            <a:r>
              <a:rPr lang="en-US" altLang="en-US" baseline="30000" dirty="0">
                <a:solidFill>
                  <a:schemeClr val="bg2">
                    <a:lumMod val="10000"/>
                  </a:schemeClr>
                </a:solidFill>
                <a:latin typeface="Times New Roman" panose="02020603050405020304" pitchFamily="18" charset="0"/>
                <a:cs typeface="Times New Roman" panose="02020603050405020304" pitchFamily="18" charset="0"/>
              </a:rPr>
              <a:t>2</a:t>
            </a:r>
          </a:p>
          <a:p>
            <a:pPr eaLnBrk="1" hangingPunct="1">
              <a:spcBef>
                <a:spcPts val="0"/>
              </a:spcBef>
              <a:spcAft>
                <a:spcPts val="1200"/>
              </a:spcAft>
              <a:buClr>
                <a:srgbClr val="E77900"/>
              </a:buClr>
              <a:buSzPct val="90000"/>
              <a:buFont typeface="Wingdings" pitchFamily="2" charset="2"/>
              <a:buChar char="Ø"/>
            </a:pPr>
            <a:r>
              <a:rPr lang="en-US" altLang="en-US" dirty="0">
                <a:solidFill>
                  <a:schemeClr val="bg2">
                    <a:lumMod val="10000"/>
                  </a:schemeClr>
                </a:solidFill>
                <a:latin typeface="Times New Roman" panose="02020603050405020304" pitchFamily="18" charset="0"/>
                <a:cs typeface="Times New Roman" panose="02020603050405020304" pitchFamily="18" charset="0"/>
              </a:rPr>
              <a:t>Muons deposit ~2 MeV in 1 cm of plastic </a:t>
            </a:r>
          </a:p>
        </p:txBody>
      </p:sp>
      <p:pic>
        <p:nvPicPr>
          <p:cNvPr id="6" name="Picture 5">
            <a:extLst>
              <a:ext uri="{FF2B5EF4-FFF2-40B4-BE49-F238E27FC236}">
                <a16:creationId xmlns:a16="http://schemas.microsoft.com/office/drawing/2014/main" id="{72D51949-1711-AF42-A961-20FCC2DAE62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auto">
          <a:xfrm>
            <a:off x="76200" y="1143000"/>
            <a:ext cx="2732503" cy="1759194"/>
          </a:xfrm>
          <a:prstGeom prst="rect">
            <a:avLst/>
          </a:prstGeom>
          <a:noFill/>
          <a:ln>
            <a:solidFill>
              <a:schemeClr val="tx1"/>
            </a:solidFill>
          </a:ln>
        </p:spPr>
      </p:pic>
    </p:spTree>
    <p:extLst>
      <p:ext uri="{BB962C8B-B14F-4D97-AF65-F5344CB8AC3E}">
        <p14:creationId xmlns:p14="http://schemas.microsoft.com/office/powerpoint/2010/main" val="2741889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SiPM Board</a:t>
            </a:r>
          </a:p>
        </p:txBody>
      </p:sp>
      <p:sp>
        <p:nvSpPr>
          <p:cNvPr id="6" name="TextBox 5"/>
          <p:cNvSpPr txBox="1"/>
          <p:nvPr/>
        </p:nvSpPr>
        <p:spPr>
          <a:xfrm>
            <a:off x="381000" y="1009104"/>
            <a:ext cx="8229600" cy="1646605"/>
          </a:xfrm>
          <a:prstGeom prst="rect">
            <a:avLst/>
          </a:prstGeom>
          <a:noFill/>
        </p:spPr>
        <p:txBody>
          <a:bodyPr wrap="square" rtlCol="0">
            <a:spAutoFit/>
          </a:bodyPr>
          <a:lstStyle/>
          <a:p>
            <a:pPr marL="342900" indent="-342900">
              <a:spcBef>
                <a:spcPts val="0"/>
              </a:spcBef>
              <a:spcAft>
                <a:spcPts val="600"/>
              </a:spcAft>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Printed circuit boards delivered</a:t>
            </a:r>
          </a:p>
          <a:p>
            <a:pPr marL="342900" indent="-342900">
              <a:spcBef>
                <a:spcPts val="0"/>
              </a:spcBef>
              <a:spcAft>
                <a:spcPts val="0"/>
              </a:spcAft>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All SiPMs functional</a:t>
            </a: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5" name="Picture 4" descr="A picture containing text, measuring stick&#10;&#10;Description automatically generated">
            <a:extLst>
              <a:ext uri="{FF2B5EF4-FFF2-40B4-BE49-F238E27FC236}">
                <a16:creationId xmlns:a16="http://schemas.microsoft.com/office/drawing/2014/main" id="{2243F08A-92D8-FE44-AE52-D5DB6880C1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324100" y="2358069"/>
            <a:ext cx="3352797" cy="2514598"/>
          </a:xfrm>
          <a:prstGeom prst="rect">
            <a:avLst/>
          </a:prstGeom>
        </p:spPr>
      </p:pic>
      <p:pic>
        <p:nvPicPr>
          <p:cNvPr id="10" name="Picture 9" descr="Text&#10;&#10;Description automatically generated with medium confidence">
            <a:extLst>
              <a:ext uri="{FF2B5EF4-FFF2-40B4-BE49-F238E27FC236}">
                <a16:creationId xmlns:a16="http://schemas.microsoft.com/office/drawing/2014/main" id="{E18971AD-621F-B24B-8024-EB95D6F073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3037" y="5487921"/>
            <a:ext cx="5481963" cy="913661"/>
          </a:xfrm>
          <a:prstGeom prst="rect">
            <a:avLst/>
          </a:prstGeom>
        </p:spPr>
      </p:pic>
      <p:pic>
        <p:nvPicPr>
          <p:cNvPr id="11" name="Picture 10" descr="A picture containing text, electronics, circuit&#10;&#10;Description automatically generated">
            <a:extLst>
              <a:ext uri="{FF2B5EF4-FFF2-40B4-BE49-F238E27FC236}">
                <a16:creationId xmlns:a16="http://schemas.microsoft.com/office/drawing/2014/main" id="{23936C36-53A3-8E47-BBCC-CFDACD233BF4}"/>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81000" y="2724074"/>
            <a:ext cx="1837405" cy="1687691"/>
          </a:xfrm>
          <a:prstGeom prst="rect">
            <a:avLst/>
          </a:prstGeom>
        </p:spPr>
      </p:pic>
      <p:pic>
        <p:nvPicPr>
          <p:cNvPr id="7" name="Picture 6" descr="A picture containing wall, indoor&#10;&#10;Description automatically generated">
            <a:extLst>
              <a:ext uri="{FF2B5EF4-FFF2-40B4-BE49-F238E27FC236}">
                <a16:creationId xmlns:a16="http://schemas.microsoft.com/office/drawing/2014/main" id="{C55292D8-6B2E-584C-B514-4EC58977931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5400000">
            <a:off x="4770170" y="2233077"/>
            <a:ext cx="4555899" cy="2391845"/>
          </a:xfrm>
          <a:prstGeom prst="rect">
            <a:avLst/>
          </a:prstGeom>
        </p:spPr>
      </p:pic>
    </p:spTree>
    <p:extLst>
      <p:ext uri="{BB962C8B-B14F-4D97-AF65-F5344CB8AC3E}">
        <p14:creationId xmlns:p14="http://schemas.microsoft.com/office/powerpoint/2010/main" val="774925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37" y="403965"/>
            <a:ext cx="8229600" cy="595995"/>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Muon Detector Electronics</a:t>
            </a:r>
          </a:p>
        </p:txBody>
      </p:sp>
      <p:sp>
        <p:nvSpPr>
          <p:cNvPr id="6" name="TextBox 5"/>
          <p:cNvSpPr txBox="1"/>
          <p:nvPr/>
        </p:nvSpPr>
        <p:spPr>
          <a:xfrm>
            <a:off x="381000" y="1009104"/>
            <a:ext cx="8229600" cy="3260893"/>
          </a:xfrm>
          <a:prstGeom prst="rect">
            <a:avLst/>
          </a:prstGeom>
          <a:noFill/>
        </p:spPr>
        <p:txBody>
          <a:bodyPr wrap="square" rtlCol="0">
            <a:spAutoFit/>
          </a:bodyPr>
          <a:lstStyle/>
          <a:p>
            <a:pPr marL="342900" indent="-342900">
              <a:spcBef>
                <a:spcPts val="0"/>
              </a:spcBef>
              <a:spcAft>
                <a:spcPts val="0"/>
              </a:spcAft>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CAEN electronics delivered</a:t>
            </a:r>
          </a:p>
          <a:p>
            <a:pPr marL="742950" lvl="1" indent="-285750">
              <a:lnSpc>
                <a:spcPct val="115000"/>
              </a:lnSpc>
              <a:spcBef>
                <a:spcPts val="0"/>
              </a:spcBef>
              <a:spcAft>
                <a:spcPts val="0"/>
              </a:spcAft>
              <a:buClr>
                <a:srgbClr val="595959"/>
              </a:buClr>
              <a:buSzPts val="1400"/>
              <a:buChar char="○"/>
            </a:pPr>
            <a:r>
              <a:rPr lang="en-US" sz="2200" dirty="0">
                <a:latin typeface="Times New Roman" panose="02020603050405020304" pitchFamily="18" charset="0"/>
                <a:cs typeface="Times New Roman" panose="02020603050405020304" pitchFamily="18" charset="0"/>
              </a:rPr>
              <a:t>DT5550W motherboard</a:t>
            </a:r>
          </a:p>
          <a:p>
            <a:pPr marL="742950" lvl="1" indent="-285750">
              <a:lnSpc>
                <a:spcPct val="115000"/>
              </a:lnSpc>
              <a:spcBef>
                <a:spcPts val="0"/>
              </a:spcBef>
              <a:spcAft>
                <a:spcPts val="0"/>
              </a:spcAft>
              <a:buClr>
                <a:srgbClr val="595959"/>
              </a:buClr>
              <a:buSzPts val="1400"/>
              <a:buChar char="○"/>
            </a:pPr>
            <a:r>
              <a:rPr lang="en-US" sz="2200" dirty="0">
                <a:latin typeface="Times New Roman" panose="02020603050405020304" pitchFamily="18" charset="0"/>
                <a:cs typeface="Times New Roman" panose="02020603050405020304" pitchFamily="18" charset="0"/>
              </a:rPr>
              <a:t>A55PETx piggy board</a:t>
            </a:r>
          </a:p>
          <a:p>
            <a:pPr marL="742950" lvl="1" indent="-285750">
              <a:lnSpc>
                <a:spcPct val="115000"/>
              </a:lnSpc>
              <a:spcBef>
                <a:spcPts val="0"/>
              </a:spcBef>
              <a:spcAft>
                <a:spcPts val="0"/>
              </a:spcAft>
              <a:buClr>
                <a:srgbClr val="595959"/>
              </a:buClr>
              <a:buSzPts val="1400"/>
              <a:buChar char="○"/>
            </a:pPr>
            <a:r>
              <a:rPr lang="en-US" sz="2200" dirty="0">
                <a:latin typeface="Times New Roman" panose="02020603050405020304" pitchFamily="18" charset="0"/>
                <a:cs typeface="Times New Roman" panose="02020603050405020304" pitchFamily="18" charset="0"/>
              </a:rPr>
              <a:t>SCI-5550W readout software</a:t>
            </a:r>
          </a:p>
          <a:p>
            <a:pPr marL="342900" indent="-342900">
              <a:spcBef>
                <a:spcPts val="0"/>
              </a:spcBef>
              <a:spcAft>
                <a:spcPts val="600"/>
              </a:spcAft>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Electronics testing underway</a:t>
            </a:r>
          </a:p>
          <a:p>
            <a:pPr marL="342900" indent="-342900">
              <a:spcBef>
                <a:spcPts val="0"/>
              </a:spcBef>
              <a:spcAft>
                <a:spcPts val="600"/>
              </a:spcAft>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Detector being assembled</a:t>
            </a: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a:p>
            <a:pPr marL="342900" indent="-342900">
              <a:spcBef>
                <a:spcPts val="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3" name="Rectangle 2"/>
          <p:cNvSpPr>
            <a:spLocks noChangeAspect="1" noChangeArrowheads="1"/>
          </p:cNvSpPr>
          <p:nvPr/>
        </p:nvSpPr>
        <p:spPr bwMode="auto">
          <a:xfrm>
            <a:off x="1890247" y="2225906"/>
            <a:ext cx="570601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8" name="Google Shape;66;p14">
            <a:extLst>
              <a:ext uri="{FF2B5EF4-FFF2-40B4-BE49-F238E27FC236}">
                <a16:creationId xmlns:a16="http://schemas.microsoft.com/office/drawing/2014/main" id="{03034A97-10A0-CE48-AD73-9F516AA4216B}"/>
              </a:ext>
            </a:extLst>
          </p:cNvPr>
          <p:cNvPicPr preferRelativeResize="0">
            <a:picLocks noChangeAspect="1"/>
          </p:cNvPicPr>
          <p:nvPr/>
        </p:nvPicPr>
        <p:blipFill rotWithShape="1">
          <a:blip r:embed="rId3" cstate="screen">
            <a:alphaModFix/>
            <a:extLst>
              <a:ext uri="{28A0092B-C50C-407E-A947-70E740481C1C}">
                <a14:useLocalDpi xmlns:a14="http://schemas.microsoft.com/office/drawing/2010/main"/>
              </a:ext>
            </a:extLst>
          </a:blip>
          <a:srcRect/>
          <a:stretch/>
        </p:blipFill>
        <p:spPr>
          <a:xfrm>
            <a:off x="2050027" y="4826792"/>
            <a:ext cx="2895599" cy="1636695"/>
          </a:xfrm>
          <a:prstGeom prst="rect">
            <a:avLst/>
          </a:prstGeom>
          <a:noFill/>
          <a:ln>
            <a:noFill/>
          </a:ln>
        </p:spPr>
      </p:pic>
      <p:pic>
        <p:nvPicPr>
          <p:cNvPr id="7" name="Picture 6" descr="Diagram&#10;&#10;Description automatically generated">
            <a:extLst>
              <a:ext uri="{FF2B5EF4-FFF2-40B4-BE49-F238E27FC236}">
                <a16:creationId xmlns:a16="http://schemas.microsoft.com/office/drawing/2014/main" id="{BE175A67-8402-8D4F-99B4-2F968A68A9D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9740" y="3411648"/>
            <a:ext cx="2946400" cy="1308100"/>
          </a:xfrm>
          <a:prstGeom prst="rect">
            <a:avLst/>
          </a:prstGeom>
        </p:spPr>
      </p:pic>
      <p:pic>
        <p:nvPicPr>
          <p:cNvPr id="11" name="Picture 10" descr="A close-up of a circuit board&#10;&#10;Description automatically generated with medium confidence">
            <a:extLst>
              <a:ext uri="{FF2B5EF4-FFF2-40B4-BE49-F238E27FC236}">
                <a16:creationId xmlns:a16="http://schemas.microsoft.com/office/drawing/2014/main" id="{8CF62C27-F8D2-B344-8740-B3F570A32CB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42032" y="1119499"/>
            <a:ext cx="3389474" cy="4290702"/>
          </a:xfrm>
          <a:prstGeom prst="rect">
            <a:avLst/>
          </a:prstGeom>
        </p:spPr>
      </p:pic>
    </p:spTree>
    <p:extLst>
      <p:ext uri="{BB962C8B-B14F-4D97-AF65-F5344CB8AC3E}">
        <p14:creationId xmlns:p14="http://schemas.microsoft.com/office/powerpoint/2010/main" val="1991001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noAutofit/>
          </a:bodyPr>
          <a:lstStyle/>
          <a:p>
            <a:r>
              <a:rPr lang="en-US" sz="3600" dirty="0">
                <a:solidFill>
                  <a:srgbClr val="E77900"/>
                </a:solidFill>
                <a:latin typeface="Arial" panose="020B0604020202020204" pitchFamily="34" charset="0"/>
                <a:cs typeface="Arial" panose="020B0604020202020204" pitchFamily="34" charset="0"/>
              </a:rPr>
              <a:t>Simulations</a:t>
            </a:r>
          </a:p>
        </p:txBody>
      </p:sp>
      <p:cxnSp>
        <p:nvCxnSpPr>
          <p:cNvPr id="10" name="Straight Connector 9"/>
          <p:cNvCxnSpPr/>
          <p:nvPr/>
        </p:nvCxnSpPr>
        <p:spPr>
          <a:xfrm>
            <a:off x="228600" y="1014262"/>
            <a:ext cx="7315200" cy="0"/>
          </a:xfrm>
          <a:prstGeom prst="line">
            <a:avLst/>
          </a:prstGeom>
          <a:ln w="66675" cmpd="thinThick">
            <a:solidFill>
              <a:srgbClr val="93856B"/>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228600" y="990600"/>
            <a:ext cx="7315200" cy="1354217"/>
          </a:xfrm>
          <a:prstGeom prst="rect">
            <a:avLst/>
          </a:prstGeom>
        </p:spPr>
        <p:txBody>
          <a:bodyPr wrap="square">
            <a:spAutoFit/>
          </a:bodyPr>
          <a:lstStyle/>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Simulations are being made of the muon detector for tomography in the Khafre pyramid</a:t>
            </a:r>
          </a:p>
          <a:p>
            <a:pPr marL="342900" indent="-342900">
              <a:spcBef>
                <a:spcPts val="1200"/>
              </a:spcBef>
              <a:buClr>
                <a:srgbClr val="E77900"/>
              </a:buClr>
              <a:buSzPct val="100000"/>
              <a:buFont typeface="Wingdings" charset="2"/>
              <a:buChar char="Ø"/>
            </a:pPr>
            <a:endParaRPr lang="en-US" sz="2400" dirty="0">
              <a:solidFill>
                <a:schemeClr val="bg2">
                  <a:lumMod val="10000"/>
                </a:schemeClr>
              </a:solidFill>
              <a:latin typeface="Times New Roman" panose="02020603050405020304" pitchFamily="18" charset="0"/>
              <a:cs typeface="Times New Roman" panose="02020603050405020304" pitchFamily="18" charset="0"/>
            </a:endParaRPr>
          </a:p>
        </p:txBody>
      </p:sp>
      <p:pic>
        <p:nvPicPr>
          <p:cNvPr id="4" name="Picture 3" descr="A close up of a keyboard&#10;&#10;Description automatically generated with low confidence">
            <a:extLst>
              <a:ext uri="{FF2B5EF4-FFF2-40B4-BE49-F238E27FC236}">
                <a16:creationId xmlns:a16="http://schemas.microsoft.com/office/drawing/2014/main" id="{FE691FF6-7C64-9241-A54B-0C72651FC18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17517" y="1981200"/>
            <a:ext cx="3879434" cy="1223245"/>
          </a:xfrm>
          <a:prstGeom prst="rect">
            <a:avLst/>
          </a:prstGeom>
        </p:spPr>
      </p:pic>
      <p:pic>
        <p:nvPicPr>
          <p:cNvPr id="8" name="Picture 7" descr="A close-up of a solar panel&#10;&#10;Description automatically generated with low confidence">
            <a:extLst>
              <a:ext uri="{FF2B5EF4-FFF2-40B4-BE49-F238E27FC236}">
                <a16:creationId xmlns:a16="http://schemas.microsoft.com/office/drawing/2014/main" id="{DDE23631-623D-8F40-85DA-A6AD625D455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5200" y="1981200"/>
            <a:ext cx="3879434" cy="1223245"/>
          </a:xfrm>
          <a:prstGeom prst="rect">
            <a:avLst/>
          </a:prstGeom>
        </p:spPr>
      </p:pic>
      <p:pic>
        <p:nvPicPr>
          <p:cNvPr id="12" name="Picture 11">
            <a:extLst>
              <a:ext uri="{FF2B5EF4-FFF2-40B4-BE49-F238E27FC236}">
                <a16:creationId xmlns:a16="http://schemas.microsoft.com/office/drawing/2014/main" id="{84BBFF84-B725-FE4B-9B0D-D200D106375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30554" t="28647" r="30451" b="13771"/>
          <a:stretch/>
        </p:blipFill>
        <p:spPr>
          <a:xfrm>
            <a:off x="3581400" y="3505200"/>
            <a:ext cx="4843234" cy="2892487"/>
          </a:xfrm>
          <a:prstGeom prst="rect">
            <a:avLst/>
          </a:prstGeom>
        </p:spPr>
      </p:pic>
      <p:pic>
        <p:nvPicPr>
          <p:cNvPr id="13" name="Picture 12">
            <a:extLst>
              <a:ext uri="{FF2B5EF4-FFF2-40B4-BE49-F238E27FC236}">
                <a16:creationId xmlns:a16="http://schemas.microsoft.com/office/drawing/2014/main" id="{1FA7B946-6838-7A40-BE06-7966A2EF32E0}"/>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37173" r="15827"/>
          <a:stretch/>
        </p:blipFill>
        <p:spPr>
          <a:xfrm>
            <a:off x="533400" y="3939986"/>
            <a:ext cx="2834813" cy="1903752"/>
          </a:xfrm>
          <a:prstGeom prst="rect">
            <a:avLst/>
          </a:prstGeom>
        </p:spPr>
      </p:pic>
    </p:spTree>
    <p:extLst>
      <p:ext uri="{BB962C8B-B14F-4D97-AF65-F5344CB8AC3E}">
        <p14:creationId xmlns:p14="http://schemas.microsoft.com/office/powerpoint/2010/main" val="313824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noAutofit/>
          </a:bodyPr>
          <a:lstStyle/>
          <a:p>
            <a:r>
              <a:rPr lang="en-US" sz="3600" dirty="0">
                <a:solidFill>
                  <a:srgbClr val="E77900"/>
                </a:solidFill>
                <a:latin typeface="Arial" panose="020B0604020202020204" pitchFamily="34" charset="0"/>
                <a:cs typeface="Arial" panose="020B0604020202020204" pitchFamily="34" charset="0"/>
              </a:rPr>
              <a:t>Results and Next Steps</a:t>
            </a:r>
          </a:p>
        </p:txBody>
      </p:sp>
      <p:cxnSp>
        <p:nvCxnSpPr>
          <p:cNvPr id="10" name="Straight Connector 9"/>
          <p:cNvCxnSpPr/>
          <p:nvPr/>
        </p:nvCxnSpPr>
        <p:spPr>
          <a:xfrm>
            <a:off x="228600" y="1014262"/>
            <a:ext cx="7315200" cy="0"/>
          </a:xfrm>
          <a:prstGeom prst="line">
            <a:avLst/>
          </a:prstGeom>
          <a:ln w="66675" cmpd="thinThick">
            <a:solidFill>
              <a:srgbClr val="93856B"/>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43600" y="1349823"/>
            <a:ext cx="2616200" cy="12050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Rectangle 4"/>
          <p:cNvSpPr/>
          <p:nvPr/>
        </p:nvSpPr>
        <p:spPr>
          <a:xfrm>
            <a:off x="228600" y="990600"/>
            <a:ext cx="5714998" cy="4555093"/>
          </a:xfrm>
          <a:prstGeom prst="rect">
            <a:avLst/>
          </a:prstGeom>
        </p:spPr>
        <p:txBody>
          <a:bodyPr wrap="square">
            <a:spAutoFit/>
          </a:bodyPr>
          <a:lstStyle/>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Components for the detector are in hand</a:t>
            </a:r>
          </a:p>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Detector assembly and testing done at Nalu Scientific</a:t>
            </a:r>
          </a:p>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Components in transit to Egypt</a:t>
            </a:r>
          </a:p>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Final assembly and testing will be performed at EJUST in Egypt</a:t>
            </a:r>
          </a:p>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The detector should be fully operational early in calendar year 2022</a:t>
            </a:r>
          </a:p>
          <a:p>
            <a:pPr marL="342900" indent="-342900">
              <a:spcBef>
                <a:spcPts val="1200"/>
              </a:spcBef>
              <a:buClr>
                <a:srgbClr val="E77900"/>
              </a:buClr>
              <a:buSzPct val="100000"/>
              <a:buFont typeface="Wingdings"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Pyramid measurements to be made in 2022</a:t>
            </a:r>
          </a:p>
        </p:txBody>
      </p:sp>
      <p:pic>
        <p:nvPicPr>
          <p:cNvPr id="6" name="Picture 5">
            <a:extLst>
              <a:ext uri="{FF2B5EF4-FFF2-40B4-BE49-F238E27FC236}">
                <a16:creationId xmlns:a16="http://schemas.microsoft.com/office/drawing/2014/main" id="{5CCAD083-79FF-744D-BED5-A01E4D76844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93191" y="3406588"/>
            <a:ext cx="2288809" cy="2437150"/>
          </a:xfrm>
          <a:prstGeom prst="rect">
            <a:avLst/>
          </a:prstGeom>
        </p:spPr>
      </p:pic>
      <p:cxnSp>
        <p:nvCxnSpPr>
          <p:cNvPr id="3" name="Straight Arrow Connector 2">
            <a:extLst>
              <a:ext uri="{FF2B5EF4-FFF2-40B4-BE49-F238E27FC236}">
                <a16:creationId xmlns:a16="http://schemas.microsoft.com/office/drawing/2014/main" id="{FFBAD5F0-9D42-B649-86DE-88A2E8B4A79C}"/>
              </a:ext>
            </a:extLst>
          </p:cNvPr>
          <p:cNvCxnSpPr/>
          <p:nvPr/>
        </p:nvCxnSpPr>
        <p:spPr>
          <a:xfrm>
            <a:off x="7315200" y="2667000"/>
            <a:ext cx="0" cy="609600"/>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625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65538" name="Picture 2" descr="photo_band2.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369381"/>
            <a:ext cx="9144000"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5539" name="Title 1"/>
          <p:cNvSpPr>
            <a:spLocks noGrp="1"/>
          </p:cNvSpPr>
          <p:nvPr>
            <p:ph type="title"/>
          </p:nvPr>
        </p:nvSpPr>
        <p:spPr>
          <a:xfrm>
            <a:off x="112713" y="274638"/>
            <a:ext cx="8955087" cy="1143000"/>
          </a:xfrm>
        </p:spPr>
        <p:txBody>
          <a:bodyPr/>
          <a:lstStyle/>
          <a:p>
            <a:pPr eaLnBrk="1" hangingPunct="1"/>
            <a:r>
              <a:rPr lang="en-US" sz="3600" b="1" dirty="0">
                <a:solidFill>
                  <a:schemeClr val="accent5"/>
                </a:solidFill>
                <a:latin typeface="Arial" charset="0"/>
                <a:ea typeface="MS PGothic" charset="0"/>
              </a:rPr>
              <a:t>Pacific Northwest National Laboratory</a:t>
            </a:r>
            <a:br>
              <a:rPr lang="en-US" sz="3600" b="1" dirty="0">
                <a:solidFill>
                  <a:schemeClr val="accent5"/>
                </a:solidFill>
                <a:latin typeface="Arial" charset="0"/>
                <a:ea typeface="MS PGothic" charset="0"/>
              </a:rPr>
            </a:br>
            <a:endParaRPr lang="en-US" sz="3600" b="1" dirty="0">
              <a:solidFill>
                <a:schemeClr val="accent5"/>
              </a:solidFill>
              <a:latin typeface="Arial" charset="0"/>
              <a:ea typeface="MS PGothic" charset="0"/>
            </a:endParaRPr>
          </a:p>
        </p:txBody>
      </p:sp>
      <p:sp>
        <p:nvSpPr>
          <p:cNvPr id="31747" name="Content Placeholder 2"/>
          <p:cNvSpPr>
            <a:spLocks noGrp="1"/>
          </p:cNvSpPr>
          <p:nvPr>
            <p:ph idx="1"/>
          </p:nvPr>
        </p:nvSpPr>
        <p:spPr>
          <a:xfrm>
            <a:off x="463110" y="1235858"/>
            <a:ext cx="8186738" cy="1227784"/>
          </a:xfrm>
          <a:ln>
            <a:miter lim="800000"/>
            <a:headEnd/>
            <a:tailEnd/>
          </a:ln>
        </p:spPr>
        <p:txBody>
          <a:bodyPr/>
          <a:lstStyle/>
          <a:p>
            <a:pPr>
              <a:lnSpc>
                <a:spcPct val="95000"/>
              </a:lnSpc>
              <a:spcBef>
                <a:spcPct val="0"/>
              </a:spcBef>
              <a:buFont typeface="Wingdings" pitchFamily="-107" charset="2"/>
              <a:buNone/>
              <a:defRPr/>
            </a:pPr>
            <a:r>
              <a:rPr lang="en-US" sz="7200" b="1" dirty="0">
                <a:solidFill>
                  <a:schemeClr val="accent5">
                    <a:alpha val="25000"/>
                  </a:schemeClr>
                </a:solidFill>
                <a:ea typeface="ＭＳ Ｐゴシック" pitchFamily="-107" charset="-128"/>
                <a:cs typeface="+mn-cs"/>
              </a:rPr>
              <a:t>Questions</a:t>
            </a:r>
          </a:p>
        </p:txBody>
      </p:sp>
      <p:sp>
        <p:nvSpPr>
          <p:cNvPr id="3" name="Rectangle 2">
            <a:extLst>
              <a:ext uri="{FF2B5EF4-FFF2-40B4-BE49-F238E27FC236}">
                <a16:creationId xmlns:a16="http://schemas.microsoft.com/office/drawing/2014/main" id="{599811DB-C5C4-C346-938F-A40F3C023025}"/>
              </a:ext>
            </a:extLst>
          </p:cNvPr>
          <p:cNvSpPr/>
          <p:nvPr/>
        </p:nvSpPr>
        <p:spPr>
          <a:xfrm>
            <a:off x="228600" y="3733800"/>
            <a:ext cx="8726487" cy="2539157"/>
          </a:xfrm>
          <a:prstGeom prst="rect">
            <a:avLst/>
          </a:prstGeom>
        </p:spPr>
        <p:txBody>
          <a:bodyPr wrap="square">
            <a:spAutoFit/>
          </a:bodyPr>
          <a:lstStyle/>
          <a:p>
            <a:pPr>
              <a:spcBef>
                <a:spcPts val="0"/>
              </a:spcBef>
              <a:spcAft>
                <a:spcPts val="600"/>
              </a:spcAft>
            </a:pPr>
            <a:r>
              <a:rPr lang="en-US" sz="1400" u="sng"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Project Collaborators</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Alain Bonneville</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a,i</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Richard T. Kouzes</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Jared Yamaoka</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Charlotte Rowe</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Elena Guardincerri</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J. Matthew Durham</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Christopher L. Morris</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Daniel C. Poulson</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Kenie Plaud-</a:t>
            </a:r>
            <a:r>
              <a:rPr lang="en-US" sz="1400" dirty="0" err="1">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Ramos</a:t>
            </a:r>
            <a:r>
              <a:rPr lang="en-US" sz="1400" baseline="30000" dirty="0" err="1">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Deborah J. Morley</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Jeffrey D. Bacon</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James Bynes</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Julien Cercillieux</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Chris Ketter</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Khanh Le</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Isar Mostafanezhad</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400" baseline="30000" dirty="0">
                <a:solidFill>
                  <a:schemeClr val="accent1"/>
                </a:solidFill>
                <a:latin typeface="Times New Roman" panose="02020603050405020304" pitchFamily="18" charset="0"/>
                <a:ea typeface="Times New Roman" panose="02020603050405020304" pitchFamily="18" charset="0"/>
              </a:rPr>
              <a:t> j</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Gary Varner</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Joshua Flygare</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Azaree T. Lintereur</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Ayman Mahrous</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e</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Bjorn Paulsson</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f</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Nedra Bonal</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g</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Robert Mellors</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George Chapline</a:t>
            </a:r>
            <a:r>
              <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sz="14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solidFill>
                  <a:schemeClr val="accent1"/>
                </a:solidFill>
                <a:latin typeface="Times New Roman" panose="02020603050405020304" pitchFamily="18" charset="0"/>
                <a:cs typeface="Times New Roman" panose="02020603050405020304" pitchFamily="18" charset="0"/>
              </a:rPr>
              <a:t>Ben Rotter</a:t>
            </a:r>
            <a:r>
              <a:rPr lang="en-US" sz="1400" baseline="30000" dirty="0">
                <a:solidFill>
                  <a:schemeClr val="accent1"/>
                </a:solidFill>
                <a:latin typeface="Times New Roman" panose="02020603050405020304" pitchFamily="18" charset="0"/>
                <a:ea typeface="Times New Roman" panose="02020603050405020304" pitchFamily="18" charset="0"/>
              </a:rPr>
              <a:t> j</a:t>
            </a:r>
            <a:r>
              <a:rPr lang="en-US" sz="1400" dirty="0">
                <a:solidFill>
                  <a:schemeClr val="accent1"/>
                </a:solidFill>
                <a:latin typeface="Times New Roman" panose="02020603050405020304" pitchFamily="18" charset="0"/>
                <a:cs typeface="Times New Roman" panose="02020603050405020304" pitchFamily="18" charset="0"/>
              </a:rPr>
              <a:t>, Ryan Pang</a:t>
            </a:r>
            <a:r>
              <a:rPr lang="en-US" sz="1400" baseline="30000" dirty="0">
                <a:solidFill>
                  <a:schemeClr val="accent1"/>
                </a:solidFill>
                <a:latin typeface="Times New Roman" panose="02020603050405020304" pitchFamily="18" charset="0"/>
                <a:ea typeface="Times New Roman" panose="02020603050405020304" pitchFamily="18" charset="0"/>
              </a:rPr>
              <a:t> j</a:t>
            </a:r>
            <a:r>
              <a:rPr lang="en-US" sz="1400" dirty="0">
                <a:solidFill>
                  <a:schemeClr val="accent1"/>
                </a:solidFill>
                <a:latin typeface="Times New Roman" panose="02020603050405020304" pitchFamily="18" charset="0"/>
                <a:cs typeface="Times New Roman" panose="02020603050405020304" pitchFamily="18" charset="0"/>
              </a:rPr>
              <a:t>, Farjana Snigdha</a:t>
            </a:r>
            <a:r>
              <a:rPr lang="en-US" sz="1400" baseline="30000" dirty="0">
                <a:solidFill>
                  <a:schemeClr val="accent1"/>
                </a:solidFill>
                <a:latin typeface="Times New Roman" panose="02020603050405020304" pitchFamily="18" charset="0"/>
                <a:ea typeface="Times New Roman" panose="02020603050405020304" pitchFamily="18" charset="0"/>
              </a:rPr>
              <a:t> j</a:t>
            </a:r>
            <a:r>
              <a:rPr lang="en-US" sz="1400" dirty="0">
                <a:solidFill>
                  <a:schemeClr val="accent1"/>
                </a:solidFill>
                <a:latin typeface="Times New Roman" panose="02020603050405020304" pitchFamily="18" charset="0"/>
                <a:cs typeface="Times New Roman" panose="02020603050405020304" pitchFamily="18" charset="0"/>
              </a:rPr>
              <a:t>, Michael Tytgat</a:t>
            </a:r>
            <a:r>
              <a:rPr lang="en-US" sz="1400" baseline="30000" dirty="0">
                <a:solidFill>
                  <a:schemeClr val="accent1"/>
                </a:solidFill>
                <a:latin typeface="Times New Roman" panose="02020603050405020304" pitchFamily="18" charset="0"/>
                <a:cs typeface="Times New Roman" panose="02020603050405020304" pitchFamily="18" charset="0"/>
              </a:rPr>
              <a:t>k</a:t>
            </a:r>
            <a:r>
              <a:rPr lang="en-US" sz="1400" dirty="0">
                <a:solidFill>
                  <a:schemeClr val="accent1"/>
                </a:solidFill>
                <a:latin typeface="Times New Roman" panose="02020603050405020304" pitchFamily="18" charset="0"/>
                <a:cs typeface="Times New Roman" panose="02020603050405020304" pitchFamily="18" charset="0"/>
              </a:rPr>
              <a:t>, Yasser </a:t>
            </a:r>
            <a:r>
              <a:rPr lang="en-US" sz="1400" dirty="0" err="1">
                <a:solidFill>
                  <a:schemeClr val="accent1"/>
                </a:solidFill>
                <a:latin typeface="Times New Roman" panose="02020603050405020304" pitchFamily="18" charset="0"/>
                <a:cs typeface="Times New Roman" panose="02020603050405020304" pitchFamily="18" charset="0"/>
              </a:rPr>
              <a:t>Assran</a:t>
            </a:r>
            <a:r>
              <a:rPr lang="en-US" sz="1400" baseline="30000" dirty="0" err="1">
                <a:solidFill>
                  <a:schemeClr val="accent1"/>
                </a:solidFill>
                <a:latin typeface="Times New Roman" panose="02020603050405020304" pitchFamily="18" charset="0"/>
                <a:cs typeface="Times New Roman" panose="02020603050405020304" pitchFamily="18" charset="0"/>
              </a:rPr>
              <a:t>l</a:t>
            </a:r>
            <a:r>
              <a:rPr lang="en-US" sz="1400" dirty="0">
                <a:solidFill>
                  <a:schemeClr val="accent1"/>
                </a:solidFill>
                <a:latin typeface="Times New Roman" panose="02020603050405020304" pitchFamily="18" charset="0"/>
                <a:cs typeface="Times New Roman" panose="02020603050405020304" pitchFamily="18" charset="0"/>
              </a:rPr>
              <a:t>, Shereen </a:t>
            </a:r>
            <a:r>
              <a:rPr lang="en-US" sz="1400" dirty="0" err="1">
                <a:solidFill>
                  <a:schemeClr val="accent1"/>
                </a:solidFill>
                <a:latin typeface="Times New Roman" panose="02020603050405020304" pitchFamily="18" charset="0"/>
                <a:cs typeface="Times New Roman" panose="02020603050405020304" pitchFamily="18" charset="0"/>
              </a:rPr>
              <a:t>Aly</a:t>
            </a:r>
            <a:r>
              <a:rPr lang="en-US" sz="1400" baseline="30000" dirty="0" err="1">
                <a:solidFill>
                  <a:schemeClr val="accent1"/>
                </a:solidFill>
                <a:latin typeface="Times New Roman" panose="02020603050405020304" pitchFamily="18" charset="0"/>
                <a:cs typeface="Times New Roman" panose="02020603050405020304" pitchFamily="18" charset="0"/>
              </a:rPr>
              <a:t>m</a:t>
            </a:r>
            <a:r>
              <a:rPr lang="en-US" sz="1400" dirty="0">
                <a:solidFill>
                  <a:schemeClr val="accent1"/>
                </a:solidFill>
                <a:latin typeface="Times New Roman" panose="02020603050405020304" pitchFamily="18" charset="0"/>
                <a:cs typeface="Times New Roman" panose="02020603050405020304" pitchFamily="18" charset="0"/>
              </a:rPr>
              <a:t>, Basma </a:t>
            </a:r>
            <a:r>
              <a:rPr lang="en-US" sz="1400" dirty="0" err="1">
                <a:solidFill>
                  <a:schemeClr val="accent1"/>
                </a:solidFill>
                <a:latin typeface="Times New Roman" panose="02020603050405020304" pitchFamily="18" charset="0"/>
                <a:cs typeface="Times New Roman" panose="02020603050405020304" pitchFamily="18" charset="0"/>
              </a:rPr>
              <a:t>ElMahdy</a:t>
            </a:r>
            <a:r>
              <a:rPr lang="en-US" sz="1400" baseline="30000" dirty="0" err="1">
                <a:solidFill>
                  <a:schemeClr val="accent1"/>
                </a:solidFill>
                <a:latin typeface="Times New Roman" panose="02020603050405020304" pitchFamily="18" charset="0"/>
                <a:cs typeface="Times New Roman" panose="02020603050405020304" pitchFamily="18" charset="0"/>
              </a:rPr>
              <a:t>n</a:t>
            </a:r>
            <a:r>
              <a:rPr lang="en-US" sz="1400" dirty="0">
                <a:solidFill>
                  <a:schemeClr val="accent1"/>
                </a:solidFill>
                <a:latin typeface="Times New Roman" panose="02020603050405020304" pitchFamily="18" charset="0"/>
                <a:cs typeface="Times New Roman" panose="02020603050405020304" pitchFamily="18" charset="0"/>
              </a:rPr>
              <a:t> </a:t>
            </a:r>
            <a:endParaRPr lang="en-US" sz="14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endParaRPr>
          </a:p>
          <a:p>
            <a:pPr marL="400050">
              <a:spcBef>
                <a:spcPts val="0"/>
              </a:spcBef>
              <a:spcAft>
                <a:spcPts val="0"/>
              </a:spcAft>
              <a:tabLst>
                <a:tab pos="4105275" algn="l"/>
              </a:tabLst>
            </a:pP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Pacific Northwest National Laboratory, Richland WA	</a:t>
            </a: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Lawrence Livermore National Laboratory, Livermore, CA</a:t>
            </a:r>
          </a:p>
          <a:p>
            <a:pPr marL="400050">
              <a:spcBef>
                <a:spcPts val="0"/>
              </a:spcBef>
              <a:spcAft>
                <a:spcPts val="0"/>
              </a:spcAft>
              <a:tabLst>
                <a:tab pos="4105275" algn="l"/>
              </a:tabLst>
            </a:pP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Los Alamos National Laboratory, Los Alamos, NM 	</a:t>
            </a:r>
            <a:r>
              <a:rPr lang="en-US" sz="1200" baseline="30000" dirty="0" err="1">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i</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Oregon State University, Corvallis, OR</a:t>
            </a:r>
            <a:b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b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University of Hawaii at Manoa, Honolulu, HI 	</a:t>
            </a: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j</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Nalu Scientific</a:t>
            </a:r>
            <a:b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b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Pennsylvania State University, State College, PA	</a:t>
            </a: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k</a:t>
            </a:r>
            <a:r>
              <a:rPr lang="en-US" sz="1200" kern="0" baseline="30000" dirty="0">
                <a:solidFill>
                  <a:schemeClr val="accent1"/>
                </a:solidFill>
                <a:latin typeface="Times New Roman" panose="02020603050405020304" pitchFamily="18" charset="0"/>
                <a:cs typeface="Times New Roman" panose="02020603050405020304" pitchFamily="18" charset="0"/>
              </a:rPr>
              <a:t> </a:t>
            </a:r>
            <a:r>
              <a:rPr lang="en-US" sz="1200" kern="0" dirty="0">
                <a:solidFill>
                  <a:schemeClr val="accent1"/>
                </a:solidFill>
                <a:latin typeface="Times New Roman" panose="02020603050405020304" pitchFamily="18" charset="0"/>
                <a:cs typeface="Times New Roman" panose="02020603050405020304" pitchFamily="18" charset="0"/>
              </a:rPr>
              <a:t>Ghent University, Ghent, Belgium</a:t>
            </a:r>
            <a:endPar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endParaRPr>
          </a:p>
          <a:p>
            <a:pPr marL="400050">
              <a:spcBef>
                <a:spcPts val="0"/>
              </a:spcBef>
              <a:spcAft>
                <a:spcPts val="0"/>
              </a:spcAft>
              <a:tabLst>
                <a:tab pos="4105275" algn="l"/>
              </a:tabLst>
            </a:pP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e</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EJUST, Cairo, Egypt	</a:t>
            </a:r>
            <a:r>
              <a:rPr lang="en-US" sz="1200" kern="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l </a:t>
            </a:r>
            <a:r>
              <a:rPr lang="en-US" sz="1200" kern="0" dirty="0">
                <a:solidFill>
                  <a:schemeClr val="accent1"/>
                </a:solidFill>
                <a:latin typeface="Times New Roman" panose="02020603050405020304" pitchFamily="18" charset="0"/>
                <a:cs typeface="Times New Roman" panose="02020603050405020304" pitchFamily="18" charset="0"/>
              </a:rPr>
              <a:t>T</a:t>
            </a:r>
            <a:r>
              <a:rPr lang="en-US" sz="1200" dirty="0">
                <a:solidFill>
                  <a:schemeClr val="accent1"/>
                </a:solidFill>
                <a:latin typeface="Times New Roman" panose="02020603050405020304" pitchFamily="18" charset="0"/>
                <a:cs typeface="Times New Roman" panose="02020603050405020304" pitchFamily="18" charset="0"/>
              </a:rPr>
              <a:t>he British University in Egypt, Cairo, Egypt</a:t>
            </a:r>
            <a:endPar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endParaRPr>
          </a:p>
          <a:p>
            <a:pPr marL="400050" marR="0">
              <a:spcBef>
                <a:spcPts val="0"/>
              </a:spcBef>
              <a:spcAft>
                <a:spcPts val="0"/>
              </a:spcAft>
              <a:tabLst>
                <a:tab pos="4105275" algn="l"/>
              </a:tabLst>
            </a:pPr>
            <a:r>
              <a:rPr lang="en-US" sz="1200" baseline="30000" dirty="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rPr>
              <a:t>f</a:t>
            </a:r>
            <a:r>
              <a:rPr lang="en-US" sz="1200" dirty="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rPr>
              <a:t> Paulsson Inc.	</a:t>
            </a:r>
            <a:r>
              <a:rPr lang="en-US" sz="1200" baseline="30000" dirty="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rPr>
              <a:t>m</a:t>
            </a:r>
            <a:r>
              <a:rPr lang="en-US" sz="1200" baseline="30000" dirty="0">
                <a:solidFill>
                  <a:schemeClr val="accent1"/>
                </a:solidFill>
                <a:latin typeface="Times New Roman" panose="02020603050405020304" pitchFamily="18" charset="0"/>
                <a:cs typeface="Times New Roman" panose="02020603050405020304" pitchFamily="18" charset="0"/>
              </a:rPr>
              <a:t> </a:t>
            </a:r>
            <a:r>
              <a:rPr lang="en-US" sz="1200" dirty="0">
                <a:solidFill>
                  <a:schemeClr val="accent1"/>
                </a:solidFill>
                <a:latin typeface="Times New Roman" panose="02020603050405020304" pitchFamily="18" charset="0"/>
                <a:cs typeface="Times New Roman" panose="02020603050405020304" pitchFamily="18" charset="0"/>
              </a:rPr>
              <a:t>Helwan University and Canadian International College, Cairo,  Egypt</a:t>
            </a:r>
            <a:endParaRPr lang="en-US" sz="1200" dirty="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400050" marR="0">
              <a:spcBef>
                <a:spcPts val="0"/>
              </a:spcBef>
              <a:spcAft>
                <a:spcPts val="0"/>
              </a:spcAft>
              <a:tabLst>
                <a:tab pos="4105275" algn="l"/>
              </a:tabLst>
            </a:pP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g</a:t>
            </a:r>
            <a:r>
              <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Sandia National Laboratory, Albuquerque, NM	</a:t>
            </a:r>
            <a:r>
              <a:rPr lang="en-US" sz="1200" baseline="300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n</a:t>
            </a:r>
            <a:r>
              <a:rPr lang="en-US" sz="1200" baseline="30000" dirty="0">
                <a:solidFill>
                  <a:schemeClr val="accent1"/>
                </a:solidFill>
                <a:latin typeface="Times New Roman" panose="02020603050405020304" pitchFamily="18" charset="0"/>
                <a:cs typeface="Times New Roman" panose="02020603050405020304" pitchFamily="18" charset="0"/>
              </a:rPr>
              <a:t> </a:t>
            </a:r>
            <a:r>
              <a:rPr lang="en-US" sz="1200" dirty="0">
                <a:solidFill>
                  <a:schemeClr val="accent1"/>
                </a:solidFill>
                <a:latin typeface="Times New Roman" panose="02020603050405020304" pitchFamily="18" charset="0"/>
                <a:cs typeface="Times New Roman" panose="02020603050405020304" pitchFamily="18" charset="0"/>
              </a:rPr>
              <a:t>Helwan University and The British University in Egypt </a:t>
            </a:r>
            <a:endParaRPr lang="en-US" sz="1200"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3091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894" y="398531"/>
            <a:ext cx="7848600" cy="668269"/>
          </a:xfrm>
        </p:spPr>
        <p:txBody>
          <a:bodyPr>
            <a:normAutofit/>
          </a:bodyPr>
          <a:lstStyle/>
          <a:p>
            <a:r>
              <a:rPr lang="en-US" sz="3600" dirty="0">
                <a:solidFill>
                  <a:srgbClr val="E77900"/>
                </a:solidFill>
                <a:latin typeface="Arial" panose="020B0604020202020204" pitchFamily="34" charset="0"/>
                <a:cs typeface="Arial" panose="020B0604020202020204" pitchFamily="34" charset="0"/>
              </a:rPr>
              <a:t>Muon Distributions</a:t>
            </a:r>
          </a:p>
        </p:txBody>
      </p:sp>
      <p:sp>
        <p:nvSpPr>
          <p:cNvPr id="8" name="Rectangle 3"/>
          <p:cNvSpPr txBox="1">
            <a:spLocks noChangeArrowheads="1"/>
          </p:cNvSpPr>
          <p:nvPr/>
        </p:nvSpPr>
        <p:spPr>
          <a:xfrm>
            <a:off x="457200" y="1036637"/>
            <a:ext cx="78486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404040"/>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404040"/>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404040"/>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Muons span a wide energy range (MeV to TeV+)</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Follow </a:t>
            </a:r>
            <a:r>
              <a:rPr lang="en-US" sz="2400" b="1" dirty="0">
                <a:solidFill>
                  <a:schemeClr val="tx1">
                    <a:lumMod val="75000"/>
                    <a:lumOff val="25000"/>
                  </a:schemeClr>
                </a:solidFill>
                <a:latin typeface="Times New Roman" panose="02020603050405020304" pitchFamily="18" charset="0"/>
                <a:cs typeface="Times New Roman" panose="02020603050405020304" pitchFamily="18" charset="0"/>
              </a:rPr>
              <a:t>~cos</a:t>
            </a:r>
            <a:r>
              <a:rPr lang="en-US" sz="2400" b="1" baseline="30000" dirty="0">
                <a:solidFill>
                  <a:schemeClr val="tx1">
                    <a:lumMod val="75000"/>
                    <a:lumOff val="25000"/>
                  </a:schemeClr>
                </a:solidFill>
                <a:latin typeface="Times New Roman" panose="02020603050405020304" pitchFamily="18" charset="0"/>
                <a:cs typeface="Times New Roman" panose="02020603050405020304" pitchFamily="18" charset="0"/>
              </a:rPr>
              <a:t>2</a:t>
            </a:r>
            <a:r>
              <a:rPr lang="en-US" sz="24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distribution </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Flux is impacted by the weather and solar activity</a:t>
            </a:r>
          </a:p>
        </p:txBody>
      </p:sp>
      <p:pic>
        <p:nvPicPr>
          <p:cNvPr id="7" name="Picture 6">
            <a:extLst>
              <a:ext uri="{FF2B5EF4-FFF2-40B4-BE49-F238E27FC236}">
                <a16:creationId xmlns:a16="http://schemas.microsoft.com/office/drawing/2014/main" id="{17C14B20-7367-674E-AE94-3ED4FAAFF64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35671" y="2336064"/>
            <a:ext cx="3702929" cy="3607536"/>
          </a:xfrm>
          <a:prstGeom prst="rect">
            <a:avLst/>
          </a:prstGeom>
          <a:ln>
            <a:solidFill>
              <a:schemeClr val="tx1"/>
            </a:solidFill>
          </a:ln>
        </p:spPr>
      </p:pic>
      <p:sp>
        <p:nvSpPr>
          <p:cNvPr id="9" name="TextBox 8">
            <a:extLst>
              <a:ext uri="{FF2B5EF4-FFF2-40B4-BE49-F238E27FC236}">
                <a16:creationId xmlns:a16="http://schemas.microsoft.com/office/drawing/2014/main" id="{B9D3A77A-2BE9-EE4F-9FD8-A2E3BC597634}"/>
              </a:ext>
            </a:extLst>
          </p:cNvPr>
          <p:cNvSpPr txBox="1"/>
          <p:nvPr/>
        </p:nvSpPr>
        <p:spPr>
          <a:xfrm>
            <a:off x="304800" y="5944783"/>
            <a:ext cx="3550529" cy="53221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Sea level energy plot from CRY (Hagmann UCRL-TM-229452 )</a:t>
            </a:r>
          </a:p>
        </p:txBody>
      </p:sp>
      <p:pic>
        <p:nvPicPr>
          <p:cNvPr id="11" name="Picture 10">
            <a:extLst>
              <a:ext uri="{FF2B5EF4-FFF2-40B4-BE49-F238E27FC236}">
                <a16:creationId xmlns:a16="http://schemas.microsoft.com/office/drawing/2014/main" id="{D55F64F7-56ED-7C4C-9FDB-C727D2BBE8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37358" y="2333678"/>
            <a:ext cx="3968442" cy="3609922"/>
          </a:xfrm>
          <a:prstGeom prst="rect">
            <a:avLst/>
          </a:prstGeom>
          <a:ln>
            <a:solidFill>
              <a:schemeClr val="tx1"/>
            </a:solidFill>
          </a:ln>
        </p:spPr>
      </p:pic>
      <p:sp>
        <p:nvSpPr>
          <p:cNvPr id="12" name="TextBox 11">
            <a:extLst>
              <a:ext uri="{FF2B5EF4-FFF2-40B4-BE49-F238E27FC236}">
                <a16:creationId xmlns:a16="http://schemas.microsoft.com/office/drawing/2014/main" id="{77F6B74F-4CF5-3C4B-B98F-43D31E99DDF3}"/>
              </a:ext>
            </a:extLst>
          </p:cNvPr>
          <p:cNvSpPr txBox="1"/>
          <p:nvPr/>
        </p:nvSpPr>
        <p:spPr>
          <a:xfrm>
            <a:off x="4881129" y="5943600"/>
            <a:ext cx="3550529"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Sea level angular plot from (Shukla 2018)</a:t>
            </a:r>
          </a:p>
        </p:txBody>
      </p:sp>
    </p:spTree>
    <p:extLst>
      <p:ext uri="{BB962C8B-B14F-4D97-AF65-F5344CB8AC3E}">
        <p14:creationId xmlns:p14="http://schemas.microsoft.com/office/powerpoint/2010/main" val="1749780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295" y="458028"/>
            <a:ext cx="7848600" cy="820669"/>
          </a:xfrm>
        </p:spPr>
        <p:txBody>
          <a:bodyPr>
            <a:normAutofit/>
          </a:bodyPr>
          <a:lstStyle/>
          <a:p>
            <a:r>
              <a:rPr lang="en-US" sz="3600" dirty="0">
                <a:solidFill>
                  <a:srgbClr val="E77900"/>
                </a:solidFill>
                <a:latin typeface="Arial" panose="020B0604020202020204" pitchFamily="34" charset="0"/>
                <a:cs typeface="Arial" panose="020B0604020202020204" pitchFamily="34" charset="0"/>
              </a:rPr>
              <a:t>Muon Detection Applications</a:t>
            </a:r>
          </a:p>
        </p:txBody>
      </p:sp>
      <p:sp>
        <p:nvSpPr>
          <p:cNvPr id="8" name="Rectangle 3"/>
          <p:cNvSpPr txBox="1">
            <a:spLocks noChangeArrowheads="1"/>
          </p:cNvSpPr>
          <p:nvPr/>
        </p:nvSpPr>
        <p:spPr>
          <a:xfrm>
            <a:off x="457200" y="1143000"/>
            <a:ext cx="7848600" cy="4953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404040"/>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404040"/>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404040"/>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Muon detection has a wide range of applications</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Background rejection for low-background experiments</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Neutrino detection</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Dark matter experiments</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Neutrinoless double beta decay</a:t>
            </a:r>
          </a:p>
          <a:p>
            <a:pPr>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High energy physics basic research</a:t>
            </a:r>
          </a:p>
          <a:p>
            <a:pPr>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Tomography using muons</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Volcanoes</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Pyramids (Khufu already imaged)</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Tunnel detection</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Underground storage</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Spent fuel storage</a:t>
            </a:r>
          </a:p>
          <a:p>
            <a:pPr lvl="1">
              <a:buClr>
                <a:schemeClr val="bg1">
                  <a:lumMod val="50000"/>
                </a:schemeClr>
              </a:buClr>
              <a:buSzPct val="100000"/>
              <a:buFont typeface="Wingdings" pitchFamily="2" charset="2"/>
              <a:buChar char="§"/>
            </a:pPr>
            <a:r>
              <a:rPr lang="en-US" sz="2000" dirty="0">
                <a:solidFill>
                  <a:schemeClr val="tx1">
                    <a:lumMod val="75000"/>
                    <a:lumOff val="25000"/>
                  </a:schemeClr>
                </a:solidFill>
                <a:latin typeface="Times New Roman" panose="02020603050405020304" pitchFamily="18" charset="0"/>
                <a:cs typeface="Times New Roman" panose="02020603050405020304" pitchFamily="18" charset="0"/>
              </a:rPr>
              <a:t>Vehicle imaging for homeland security</a:t>
            </a:r>
          </a:p>
          <a:p>
            <a:pPr lvl="0">
              <a:buClr>
                <a:srgbClr val="E77900"/>
              </a:buClr>
              <a:buSzPct val="100000"/>
              <a:buFont typeface="Wingdings" pitchFamily="2" charset="2"/>
              <a:buChar char="Ø"/>
            </a:pPr>
            <a:endParaRPr lang="en-US" sz="24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pic>
        <p:nvPicPr>
          <p:cNvPr id="10" name="Picture 9" descr="A close up of text on a white background&#10;&#10;Description automatically generated">
            <a:extLst>
              <a:ext uri="{FF2B5EF4-FFF2-40B4-BE49-F238E27FC236}">
                <a16:creationId xmlns:a16="http://schemas.microsoft.com/office/drawing/2014/main" id="{83A98D25-A8D0-8740-B4D7-60A1EE55436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6130779" y="2057400"/>
            <a:ext cx="1436922" cy="1114483"/>
          </a:xfrm>
          <a:prstGeom prst="rect">
            <a:avLst/>
          </a:prstGeom>
          <a:ln>
            <a:noFill/>
          </a:ln>
          <a:extLst>
            <a:ext uri="{53640926-AAD7-44D8-BBD7-CCE9431645EC}">
              <a14:shadowObscured xmlns:a14="http://schemas.microsoft.com/office/drawing/2010/main"/>
            </a:ext>
          </a:extLst>
        </p:spPr>
      </p:pic>
      <p:pic>
        <p:nvPicPr>
          <p:cNvPr id="13" name="Picture 12" descr="A picture containing building, tower, skiing, different&#10;&#10;Description automatically generated">
            <a:extLst>
              <a:ext uri="{FF2B5EF4-FFF2-40B4-BE49-F238E27FC236}">
                <a16:creationId xmlns:a16="http://schemas.microsoft.com/office/drawing/2014/main" id="{11FB21AC-AAF0-1440-913E-3F6C940C7BB5}"/>
              </a:ext>
            </a:extLst>
          </p:cNvPr>
          <p:cNvPicPr/>
          <p:nvPr/>
        </p:nvPicPr>
        <p:blipFill rotWithShape="1">
          <a:blip r:embed="rId4" cstate="screen">
            <a:extLst>
              <a:ext uri="{28A0092B-C50C-407E-A947-70E740481C1C}">
                <a14:useLocalDpi xmlns:a14="http://schemas.microsoft.com/office/drawing/2010/main"/>
              </a:ext>
            </a:extLst>
          </a:blip>
          <a:srcRect/>
          <a:stretch/>
        </p:blipFill>
        <p:spPr bwMode="auto">
          <a:xfrm>
            <a:off x="6096000" y="3245168"/>
            <a:ext cx="1199515" cy="1555432"/>
          </a:xfrm>
          <a:prstGeom prst="rect">
            <a:avLst/>
          </a:prstGeom>
          <a:ln>
            <a:noFill/>
          </a:ln>
          <a:extLst>
            <a:ext uri="{53640926-AAD7-44D8-BBD7-CCE9431645EC}">
              <a14:shadowObscured xmlns:a14="http://schemas.microsoft.com/office/drawing/2010/main"/>
            </a:ext>
          </a:extLst>
        </p:spPr>
      </p:pic>
      <p:pic>
        <p:nvPicPr>
          <p:cNvPr id="2050" name="Picture 2">
            <a:extLst>
              <a:ext uri="{FF2B5EF4-FFF2-40B4-BE49-F238E27FC236}">
                <a16:creationId xmlns:a16="http://schemas.microsoft.com/office/drawing/2014/main" id="{25E0E860-9F10-414F-B81B-FFC458E6EAE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43599" y="5189332"/>
            <a:ext cx="2424653" cy="136386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E9258E7-DB18-1F4E-9F44-B366C7860849}"/>
              </a:ext>
            </a:extLst>
          </p:cNvPr>
          <p:cNvSpPr txBox="1"/>
          <p:nvPr/>
        </p:nvSpPr>
        <p:spPr>
          <a:xfrm>
            <a:off x="5391696" y="6477459"/>
            <a:ext cx="3413114" cy="253916"/>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From https://</a:t>
            </a:r>
            <a:r>
              <a:rPr lang="en-US" sz="1000" dirty="0" err="1">
                <a:latin typeface="Times New Roman" panose="02020603050405020304" pitchFamily="18" charset="0"/>
                <a:cs typeface="Times New Roman" panose="02020603050405020304" pitchFamily="18" charset="0"/>
              </a:rPr>
              <a:t>decisionsciences.com</a:t>
            </a:r>
            <a:r>
              <a:rPr lang="en-US" sz="1000" dirty="0">
                <a:latin typeface="Times New Roman" panose="02020603050405020304" pitchFamily="18" charset="0"/>
                <a:cs typeface="Times New Roman" panose="02020603050405020304" pitchFamily="18" charset="0"/>
              </a:rPr>
              <a:t>/our-product/#technology</a:t>
            </a:r>
          </a:p>
        </p:txBody>
      </p:sp>
      <p:sp>
        <p:nvSpPr>
          <p:cNvPr id="4" name="TextBox 3">
            <a:extLst>
              <a:ext uri="{FF2B5EF4-FFF2-40B4-BE49-F238E27FC236}">
                <a16:creationId xmlns:a16="http://schemas.microsoft.com/office/drawing/2014/main" id="{BD2F5E34-4455-1345-8FA0-B93E31C0A8D1}"/>
              </a:ext>
            </a:extLst>
          </p:cNvPr>
          <p:cNvSpPr txBox="1"/>
          <p:nvPr/>
        </p:nvSpPr>
        <p:spPr>
          <a:xfrm>
            <a:off x="7540332" y="2400168"/>
            <a:ext cx="1146468" cy="369332"/>
          </a:xfrm>
          <a:prstGeom prst="rect">
            <a:avLst/>
          </a:prstGeom>
          <a:noFill/>
        </p:spPr>
        <p:txBody>
          <a:bodyPr wrap="none" rtlCol="0">
            <a:spAutoFit/>
          </a:bodyPr>
          <a:lstStyle/>
          <a:p>
            <a:r>
              <a:rPr lang="en-US" dirty="0"/>
              <a:t>Pyramids</a:t>
            </a:r>
          </a:p>
        </p:txBody>
      </p:sp>
      <p:sp>
        <p:nvSpPr>
          <p:cNvPr id="5" name="TextBox 4">
            <a:extLst>
              <a:ext uri="{FF2B5EF4-FFF2-40B4-BE49-F238E27FC236}">
                <a16:creationId xmlns:a16="http://schemas.microsoft.com/office/drawing/2014/main" id="{EF3F7B97-41AC-FE4A-AD1F-BD34917C7F9E}"/>
              </a:ext>
            </a:extLst>
          </p:cNvPr>
          <p:cNvSpPr txBox="1"/>
          <p:nvPr/>
        </p:nvSpPr>
        <p:spPr>
          <a:xfrm>
            <a:off x="7329869" y="3676740"/>
            <a:ext cx="1364476" cy="646331"/>
          </a:xfrm>
          <a:prstGeom prst="rect">
            <a:avLst/>
          </a:prstGeom>
          <a:noFill/>
        </p:spPr>
        <p:txBody>
          <a:bodyPr wrap="none" rtlCol="0">
            <a:spAutoFit/>
          </a:bodyPr>
          <a:lstStyle/>
          <a:p>
            <a:r>
              <a:rPr lang="en-US" dirty="0"/>
              <a:t>Spent Fuel</a:t>
            </a:r>
          </a:p>
          <a:p>
            <a:r>
              <a:rPr lang="en-US" dirty="0"/>
              <a:t>Safeguards</a:t>
            </a:r>
          </a:p>
        </p:txBody>
      </p:sp>
      <p:sp>
        <p:nvSpPr>
          <p:cNvPr id="6" name="TextBox 5">
            <a:extLst>
              <a:ext uri="{FF2B5EF4-FFF2-40B4-BE49-F238E27FC236}">
                <a16:creationId xmlns:a16="http://schemas.microsoft.com/office/drawing/2014/main" id="{0CB5A907-04D6-4E42-8643-705DD443EFEB}"/>
              </a:ext>
            </a:extLst>
          </p:cNvPr>
          <p:cNvSpPr txBox="1"/>
          <p:nvPr/>
        </p:nvSpPr>
        <p:spPr>
          <a:xfrm>
            <a:off x="6452086" y="4876800"/>
            <a:ext cx="2044214" cy="369332"/>
          </a:xfrm>
          <a:prstGeom prst="rect">
            <a:avLst/>
          </a:prstGeom>
          <a:noFill/>
        </p:spPr>
        <p:txBody>
          <a:bodyPr wrap="none" rtlCol="0">
            <a:spAutoFit/>
          </a:bodyPr>
          <a:lstStyle/>
          <a:p>
            <a:r>
              <a:rPr lang="en-US" dirty="0"/>
              <a:t>Vehicle Inspection</a:t>
            </a:r>
          </a:p>
        </p:txBody>
      </p:sp>
    </p:spTree>
    <p:extLst>
      <p:ext uri="{BB962C8B-B14F-4D97-AF65-F5344CB8AC3E}">
        <p14:creationId xmlns:p14="http://schemas.microsoft.com/office/powerpoint/2010/main" val="116715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002" y="368368"/>
            <a:ext cx="7848600" cy="820669"/>
          </a:xfrm>
        </p:spPr>
        <p:txBody>
          <a:bodyPr>
            <a:normAutofit/>
          </a:bodyPr>
          <a:lstStyle/>
          <a:p>
            <a:r>
              <a:rPr lang="en-US" sz="3600" dirty="0">
                <a:solidFill>
                  <a:srgbClr val="E77900"/>
                </a:solidFill>
                <a:latin typeface="Arial" panose="020B0604020202020204" pitchFamily="34" charset="0"/>
                <a:cs typeface="Arial" panose="020B0604020202020204" pitchFamily="34" charset="0"/>
              </a:rPr>
              <a:t>Muon Detection</a:t>
            </a:r>
          </a:p>
        </p:txBody>
      </p:sp>
      <p:sp>
        <p:nvSpPr>
          <p:cNvPr id="8" name="Rectangle 3"/>
          <p:cNvSpPr txBox="1">
            <a:spLocks noChangeArrowheads="1"/>
          </p:cNvSpPr>
          <p:nvPr/>
        </p:nvSpPr>
        <p:spPr>
          <a:xfrm>
            <a:off x="457200" y="1143000"/>
            <a:ext cx="78486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404040"/>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404040"/>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404040"/>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Muons create ionization in the detector medium. </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Coincidence removes background from gamma rays</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Example of two polyvinyl toluene (PVT) panels</a:t>
            </a:r>
          </a:p>
        </p:txBody>
      </p:sp>
      <p:pic>
        <p:nvPicPr>
          <p:cNvPr id="5" name="Picture 4" descr="PVTs with 12 Spacers-small size">
            <a:extLst>
              <a:ext uri="{FF2B5EF4-FFF2-40B4-BE49-F238E27FC236}">
                <a16:creationId xmlns:a16="http://schemas.microsoft.com/office/drawing/2014/main" id="{4365648C-5C43-1849-A9E6-746D862CCAA0}"/>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254502" y="2734945"/>
            <a:ext cx="3987800" cy="2980055"/>
          </a:xfrm>
          <a:prstGeom prst="rect">
            <a:avLst/>
          </a:prstGeom>
          <a:noFill/>
          <a:ln>
            <a:solidFill>
              <a:schemeClr val="tx1"/>
            </a:solidFill>
          </a:ln>
        </p:spPr>
      </p:pic>
      <p:pic>
        <p:nvPicPr>
          <p:cNvPr id="6" name="Picture 5">
            <a:extLst>
              <a:ext uri="{FF2B5EF4-FFF2-40B4-BE49-F238E27FC236}">
                <a16:creationId xmlns:a16="http://schemas.microsoft.com/office/drawing/2014/main" id="{B20E492B-A351-5440-A5AA-5D02616B897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92271" y="2734945"/>
            <a:ext cx="4216227" cy="2981607"/>
          </a:xfrm>
          <a:prstGeom prst="rect">
            <a:avLst/>
          </a:prstGeom>
          <a:noFill/>
          <a:ln>
            <a:solidFill>
              <a:schemeClr val="tx1"/>
            </a:solidFill>
          </a:ln>
        </p:spPr>
      </p:pic>
      <p:sp>
        <p:nvSpPr>
          <p:cNvPr id="3" name="TextBox 2">
            <a:extLst>
              <a:ext uri="{FF2B5EF4-FFF2-40B4-BE49-F238E27FC236}">
                <a16:creationId xmlns:a16="http://schemas.microsoft.com/office/drawing/2014/main" id="{A21EFA55-707C-7944-A7A0-3B8A0D6D02C0}"/>
              </a:ext>
            </a:extLst>
          </p:cNvPr>
          <p:cNvSpPr txBox="1"/>
          <p:nvPr/>
        </p:nvSpPr>
        <p:spPr>
          <a:xfrm>
            <a:off x="586729" y="5943600"/>
            <a:ext cx="175144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PVT scintillators</a:t>
            </a:r>
          </a:p>
        </p:txBody>
      </p:sp>
      <p:sp>
        <p:nvSpPr>
          <p:cNvPr id="7" name="TextBox 6">
            <a:extLst>
              <a:ext uri="{FF2B5EF4-FFF2-40B4-BE49-F238E27FC236}">
                <a16:creationId xmlns:a16="http://schemas.microsoft.com/office/drawing/2014/main" id="{A1EE35A2-9902-6B43-8B0C-3BF7C06A8A13}"/>
              </a:ext>
            </a:extLst>
          </p:cNvPr>
          <p:cNvSpPr txBox="1"/>
          <p:nvPr/>
        </p:nvSpPr>
        <p:spPr>
          <a:xfrm>
            <a:off x="3124200" y="6061753"/>
            <a:ext cx="732829"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PMTs</a:t>
            </a:r>
          </a:p>
        </p:txBody>
      </p:sp>
      <p:cxnSp>
        <p:nvCxnSpPr>
          <p:cNvPr id="9" name="Straight Arrow Connector 8">
            <a:extLst>
              <a:ext uri="{FF2B5EF4-FFF2-40B4-BE49-F238E27FC236}">
                <a16:creationId xmlns:a16="http://schemas.microsoft.com/office/drawing/2014/main" id="{787658A6-3BA0-2945-8957-AD76B90EB06D}"/>
              </a:ext>
            </a:extLst>
          </p:cNvPr>
          <p:cNvCxnSpPr/>
          <p:nvPr/>
        </p:nvCxnSpPr>
        <p:spPr>
          <a:xfrm flipH="1" flipV="1">
            <a:off x="1227065" y="5181600"/>
            <a:ext cx="381000" cy="762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7146039-CD2E-8243-A79C-0E0A3E830461}"/>
              </a:ext>
            </a:extLst>
          </p:cNvPr>
          <p:cNvCxnSpPr>
            <a:cxnSpLocks/>
          </p:cNvCxnSpPr>
          <p:nvPr/>
        </p:nvCxnSpPr>
        <p:spPr>
          <a:xfrm flipV="1">
            <a:off x="3455231" y="5507377"/>
            <a:ext cx="328124" cy="5886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600FD76-6530-E44D-B361-095F968E3835}"/>
              </a:ext>
            </a:extLst>
          </p:cNvPr>
          <p:cNvCxnSpPr>
            <a:cxnSpLocks/>
          </p:cNvCxnSpPr>
          <p:nvPr/>
        </p:nvCxnSpPr>
        <p:spPr>
          <a:xfrm flipV="1">
            <a:off x="1614189" y="3170237"/>
            <a:ext cx="1236901" cy="27733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C084A1A-915A-B14C-A1C6-FEDD40D108A2}"/>
              </a:ext>
            </a:extLst>
          </p:cNvPr>
          <p:cNvCxnSpPr>
            <a:cxnSpLocks/>
            <a:stCxn id="7" idx="0"/>
          </p:cNvCxnSpPr>
          <p:nvPr/>
        </p:nvCxnSpPr>
        <p:spPr>
          <a:xfrm flipV="1">
            <a:off x="3490615" y="3204059"/>
            <a:ext cx="274853" cy="28576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1662F1E-5F76-4D4E-937C-5876E30096C0}"/>
              </a:ext>
            </a:extLst>
          </p:cNvPr>
          <p:cNvCxnSpPr/>
          <p:nvPr/>
        </p:nvCxnSpPr>
        <p:spPr>
          <a:xfrm>
            <a:off x="9144000" y="266700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5033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659" y="63794"/>
            <a:ext cx="7848600" cy="1143000"/>
          </a:xfrm>
        </p:spPr>
        <p:txBody>
          <a:bodyPr>
            <a:normAutofit/>
          </a:bodyPr>
          <a:lstStyle/>
          <a:p>
            <a:r>
              <a:rPr lang="en-US" sz="3600" dirty="0">
                <a:solidFill>
                  <a:srgbClr val="E77900"/>
                </a:solidFill>
                <a:latin typeface="Arial" panose="020B0604020202020204" pitchFamily="34" charset="0"/>
                <a:cs typeface="Arial" panose="020B0604020202020204" pitchFamily="34" charset="0"/>
              </a:rPr>
              <a:t>Muon Tomography Trajectory</a:t>
            </a:r>
          </a:p>
        </p:txBody>
      </p:sp>
      <p:sp>
        <p:nvSpPr>
          <p:cNvPr id="9" name="Content Placeholder 2"/>
          <p:cNvSpPr txBox="1">
            <a:spLocks/>
          </p:cNvSpPr>
          <p:nvPr/>
        </p:nvSpPr>
        <p:spPr bwMode="auto">
          <a:xfrm>
            <a:off x="340659" y="990599"/>
            <a:ext cx="7781365" cy="1981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ＭＳ Ｐゴシック" pitchFamily="-106"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342900" eaLnBrk="1" hangingPunct="1">
              <a:buClr>
                <a:srgbClr val="E77900"/>
              </a:buClr>
              <a:buSzPct val="100000"/>
              <a:buFont typeface="Wingdings" charset="2"/>
              <a:buChar char="Ø"/>
            </a:pPr>
            <a:r>
              <a:rPr lang="en-US" altLang="en-US" sz="2400" dirty="0">
                <a:solidFill>
                  <a:schemeClr val="bg2">
                    <a:lumMod val="10000"/>
                  </a:schemeClr>
                </a:solidFill>
                <a:latin typeface="Times New Roman" panose="02020603050405020304" pitchFamily="18" charset="0"/>
                <a:cs typeface="Times New Roman" panose="02020603050405020304" pitchFamily="18" charset="0"/>
              </a:rPr>
              <a:t>To determine the muon direction, the x and y muon interaction positions must be detected for at least two points separated vertically in space</a:t>
            </a:r>
          </a:p>
          <a:p>
            <a:pPr marL="342900" lvl="1" indent="-342900" eaLnBrk="1" hangingPunct="1">
              <a:buClr>
                <a:srgbClr val="E77900"/>
              </a:buClr>
              <a:buSzPct val="100000"/>
              <a:buFont typeface="Wingdings" charset="2"/>
              <a:buChar char="Ø"/>
            </a:pPr>
            <a:r>
              <a:rPr lang="en-US" altLang="en-US" sz="2400" dirty="0">
                <a:solidFill>
                  <a:schemeClr val="bg2">
                    <a:lumMod val="10000"/>
                  </a:schemeClr>
                </a:solidFill>
                <a:latin typeface="Times New Roman" panose="02020603050405020304" pitchFamily="18" charset="0"/>
                <a:cs typeface="Times New Roman" panose="02020603050405020304" pitchFamily="18" charset="0"/>
              </a:rPr>
              <a:t>Angular resolution is determined by x and y resolution and spacing between detection planes</a:t>
            </a:r>
          </a:p>
        </p:txBody>
      </p:sp>
      <p:pic>
        <p:nvPicPr>
          <p:cNvPr id="6" name="Picture 5" descr="A close up of a sign&#10;&#10;Description automatically generated">
            <a:extLst>
              <a:ext uri="{FF2B5EF4-FFF2-40B4-BE49-F238E27FC236}">
                <a16:creationId xmlns:a16="http://schemas.microsoft.com/office/drawing/2014/main" id="{178748EC-76E7-4440-9078-9E7CE5A074E9}"/>
              </a:ext>
            </a:extLst>
          </p:cNvPr>
          <p:cNvPicPr/>
          <p:nvPr/>
        </p:nvPicPr>
        <p:blipFill>
          <a:blip r:embed="rId3" cstate="screen">
            <a:extLst>
              <a:ext uri="{28A0092B-C50C-407E-A947-70E740481C1C}">
                <a14:useLocalDpi xmlns:a14="http://schemas.microsoft.com/office/drawing/2010/main"/>
              </a:ext>
            </a:extLst>
          </a:blip>
          <a:stretch>
            <a:fillRect/>
          </a:stretch>
        </p:blipFill>
        <p:spPr>
          <a:xfrm>
            <a:off x="1882476" y="3200400"/>
            <a:ext cx="4697730" cy="3196590"/>
          </a:xfrm>
          <a:prstGeom prst="rect">
            <a:avLst/>
          </a:prstGeom>
        </p:spPr>
      </p:pic>
      <p:sp>
        <p:nvSpPr>
          <p:cNvPr id="4" name="TextBox 3">
            <a:extLst>
              <a:ext uri="{FF2B5EF4-FFF2-40B4-BE49-F238E27FC236}">
                <a16:creationId xmlns:a16="http://schemas.microsoft.com/office/drawing/2014/main" id="{B52444E6-3C89-6E48-B277-CBCA0C068BA4}"/>
              </a:ext>
            </a:extLst>
          </p:cNvPr>
          <p:cNvSpPr txBox="1"/>
          <p:nvPr/>
        </p:nvSpPr>
        <p:spPr>
          <a:xfrm>
            <a:off x="2362200" y="2971800"/>
            <a:ext cx="710451" cy="369332"/>
          </a:xfrm>
          <a:prstGeom prst="rect">
            <a:avLst/>
          </a:prstGeom>
          <a:noFill/>
        </p:spPr>
        <p:txBody>
          <a:bodyPr wrap="none" rtlCol="0">
            <a:spAutoFit/>
          </a:bodyPr>
          <a:lstStyle/>
          <a:p>
            <a:r>
              <a:rPr lang="en-US" dirty="0">
                <a:solidFill>
                  <a:srgbClr val="FF0000"/>
                </a:solidFill>
                <a:latin typeface="Times New Roman" panose="02020603050405020304" pitchFamily="18" charset="0"/>
                <a:cs typeface="Times New Roman" panose="02020603050405020304" pitchFamily="18" charset="0"/>
              </a:rPr>
              <a:t>muon</a:t>
            </a:r>
          </a:p>
        </p:txBody>
      </p:sp>
      <p:cxnSp>
        <p:nvCxnSpPr>
          <p:cNvPr id="8" name="Straight Arrow Connector 7">
            <a:extLst>
              <a:ext uri="{FF2B5EF4-FFF2-40B4-BE49-F238E27FC236}">
                <a16:creationId xmlns:a16="http://schemas.microsoft.com/office/drawing/2014/main" id="{73D57E3F-0079-4645-AF6B-D536A37F1684}"/>
              </a:ext>
            </a:extLst>
          </p:cNvPr>
          <p:cNvCxnSpPr/>
          <p:nvPr/>
        </p:nvCxnSpPr>
        <p:spPr>
          <a:xfrm>
            <a:off x="6781800" y="3429000"/>
            <a:ext cx="0" cy="11430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7A16127-5789-9745-94BC-EF6651DA3208}"/>
              </a:ext>
            </a:extLst>
          </p:cNvPr>
          <p:cNvSpPr txBox="1"/>
          <p:nvPr/>
        </p:nvSpPr>
        <p:spPr>
          <a:xfrm>
            <a:off x="973293" y="4555586"/>
            <a:ext cx="287258"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z</a:t>
            </a:r>
          </a:p>
        </p:txBody>
      </p:sp>
      <p:cxnSp>
        <p:nvCxnSpPr>
          <p:cNvPr id="12" name="Straight Arrow Connector 11">
            <a:extLst>
              <a:ext uri="{FF2B5EF4-FFF2-40B4-BE49-F238E27FC236}">
                <a16:creationId xmlns:a16="http://schemas.microsoft.com/office/drawing/2014/main" id="{CFCC8CCB-7F6B-A940-AD57-89C688F7AE1B}"/>
              </a:ext>
            </a:extLst>
          </p:cNvPr>
          <p:cNvCxnSpPr/>
          <p:nvPr/>
        </p:nvCxnSpPr>
        <p:spPr>
          <a:xfrm>
            <a:off x="1140231" y="6396990"/>
            <a:ext cx="1624851" cy="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DA0CD8E-2D8B-1747-8A88-AD0B28750942}"/>
              </a:ext>
            </a:extLst>
          </p:cNvPr>
          <p:cNvCxnSpPr>
            <a:cxnSpLocks/>
          </p:cNvCxnSpPr>
          <p:nvPr/>
        </p:nvCxnSpPr>
        <p:spPr>
          <a:xfrm flipH="1" flipV="1">
            <a:off x="1123334" y="4940046"/>
            <a:ext cx="16897" cy="144780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902042B-5A54-0A45-9482-B62AB3EC3610}"/>
              </a:ext>
            </a:extLst>
          </p:cNvPr>
          <p:cNvSpPr txBox="1"/>
          <p:nvPr/>
        </p:nvSpPr>
        <p:spPr>
          <a:xfrm>
            <a:off x="2715838" y="6201104"/>
            <a:ext cx="30008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x</a:t>
            </a:r>
          </a:p>
        </p:txBody>
      </p:sp>
      <p:cxnSp>
        <p:nvCxnSpPr>
          <p:cNvPr id="17" name="Straight Arrow Connector 16">
            <a:extLst>
              <a:ext uri="{FF2B5EF4-FFF2-40B4-BE49-F238E27FC236}">
                <a16:creationId xmlns:a16="http://schemas.microsoft.com/office/drawing/2014/main" id="{E6C64F95-84B8-2946-9427-917DC49448D1}"/>
              </a:ext>
            </a:extLst>
          </p:cNvPr>
          <p:cNvCxnSpPr>
            <a:cxnSpLocks/>
          </p:cNvCxnSpPr>
          <p:nvPr/>
        </p:nvCxnSpPr>
        <p:spPr>
          <a:xfrm flipV="1">
            <a:off x="1143000" y="5098363"/>
            <a:ext cx="1219200" cy="129159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1039DDF-E302-2440-8667-03C66B15F751}"/>
              </a:ext>
            </a:extLst>
          </p:cNvPr>
          <p:cNvSpPr txBox="1"/>
          <p:nvPr/>
        </p:nvSpPr>
        <p:spPr>
          <a:xfrm>
            <a:off x="2312956" y="4893885"/>
            <a:ext cx="30008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y</a:t>
            </a:r>
          </a:p>
        </p:txBody>
      </p:sp>
      <p:sp>
        <p:nvSpPr>
          <p:cNvPr id="19" name="TextBox 18">
            <a:extLst>
              <a:ext uri="{FF2B5EF4-FFF2-40B4-BE49-F238E27FC236}">
                <a16:creationId xmlns:a16="http://schemas.microsoft.com/office/drawing/2014/main" id="{02E2951C-5A5C-914A-9B82-F4D7C620E285}"/>
              </a:ext>
            </a:extLst>
          </p:cNvPr>
          <p:cNvSpPr txBox="1"/>
          <p:nvPr/>
        </p:nvSpPr>
        <p:spPr>
          <a:xfrm>
            <a:off x="6839766" y="3696193"/>
            <a:ext cx="889987"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spacing</a:t>
            </a:r>
          </a:p>
        </p:txBody>
      </p:sp>
      <p:sp>
        <p:nvSpPr>
          <p:cNvPr id="3" name="TextBox 2">
            <a:extLst>
              <a:ext uri="{FF2B5EF4-FFF2-40B4-BE49-F238E27FC236}">
                <a16:creationId xmlns:a16="http://schemas.microsoft.com/office/drawing/2014/main" id="{9112D7EC-2218-5E47-B41E-B3606785B8C5}"/>
              </a:ext>
            </a:extLst>
          </p:cNvPr>
          <p:cNvSpPr txBox="1"/>
          <p:nvPr/>
        </p:nvSpPr>
        <p:spPr>
          <a:xfrm>
            <a:off x="3103131" y="3713937"/>
            <a:ext cx="803425" cy="369332"/>
          </a:xfrm>
          <a:prstGeom prst="rect">
            <a:avLst/>
          </a:prstGeom>
          <a:noFill/>
        </p:spPr>
        <p:txBody>
          <a:bodyPr wrap="none" rtlCol="0">
            <a:spAutoFit/>
          </a:bodyPr>
          <a:lstStyle/>
          <a:p>
            <a:r>
              <a:rPr lang="en-US" dirty="0"/>
              <a:t>(x</a:t>
            </a:r>
            <a:r>
              <a:rPr lang="en-US" baseline="-25000" dirty="0"/>
              <a:t>1</a:t>
            </a:r>
            <a:r>
              <a:rPr lang="en-US" dirty="0"/>
              <a:t>,y</a:t>
            </a:r>
            <a:r>
              <a:rPr lang="en-US" baseline="-25000" dirty="0"/>
              <a:t>1</a:t>
            </a:r>
            <a:r>
              <a:rPr lang="en-US" dirty="0"/>
              <a:t>)</a:t>
            </a:r>
          </a:p>
        </p:txBody>
      </p:sp>
      <p:sp>
        <p:nvSpPr>
          <p:cNvPr id="18" name="TextBox 17">
            <a:extLst>
              <a:ext uri="{FF2B5EF4-FFF2-40B4-BE49-F238E27FC236}">
                <a16:creationId xmlns:a16="http://schemas.microsoft.com/office/drawing/2014/main" id="{6CEB9236-518B-254A-AD1B-DA9EF972D9EB}"/>
              </a:ext>
            </a:extLst>
          </p:cNvPr>
          <p:cNvSpPr txBox="1"/>
          <p:nvPr/>
        </p:nvSpPr>
        <p:spPr>
          <a:xfrm>
            <a:off x="3863246" y="5263217"/>
            <a:ext cx="803425" cy="369332"/>
          </a:xfrm>
          <a:prstGeom prst="rect">
            <a:avLst/>
          </a:prstGeom>
          <a:noFill/>
        </p:spPr>
        <p:txBody>
          <a:bodyPr wrap="none" rtlCol="0">
            <a:spAutoFit/>
          </a:bodyPr>
          <a:lstStyle/>
          <a:p>
            <a:r>
              <a:rPr lang="en-US" dirty="0"/>
              <a:t>(x</a:t>
            </a:r>
            <a:r>
              <a:rPr lang="en-US" baseline="-25000" dirty="0"/>
              <a:t>2</a:t>
            </a:r>
            <a:r>
              <a:rPr lang="en-US" dirty="0"/>
              <a:t>,y</a:t>
            </a:r>
            <a:r>
              <a:rPr lang="en-US" baseline="-25000" dirty="0"/>
              <a:t>2</a:t>
            </a:r>
            <a:r>
              <a:rPr lang="en-US" dirty="0"/>
              <a:t>)</a:t>
            </a:r>
          </a:p>
        </p:txBody>
      </p:sp>
    </p:spTree>
    <p:extLst>
      <p:ext uri="{BB962C8B-B14F-4D97-AF65-F5344CB8AC3E}">
        <p14:creationId xmlns:p14="http://schemas.microsoft.com/office/powerpoint/2010/main" val="364935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894" y="398531"/>
            <a:ext cx="8321306" cy="820669"/>
          </a:xfrm>
        </p:spPr>
        <p:txBody>
          <a:bodyPr>
            <a:normAutofit/>
          </a:bodyPr>
          <a:lstStyle/>
          <a:p>
            <a:r>
              <a:rPr lang="en-US" sz="3600" dirty="0">
                <a:solidFill>
                  <a:srgbClr val="E77900"/>
                </a:solidFill>
                <a:latin typeface="Arial" panose="020B0604020202020204" pitchFamily="34" charset="0"/>
                <a:cs typeface="Arial" panose="020B0604020202020204" pitchFamily="34" charset="0"/>
              </a:rPr>
              <a:t>Previous Project: Borehole Detector</a:t>
            </a:r>
          </a:p>
        </p:txBody>
      </p:sp>
      <p:sp>
        <p:nvSpPr>
          <p:cNvPr id="8" name="Rectangle 3"/>
          <p:cNvSpPr txBox="1">
            <a:spLocks noChangeArrowheads="1"/>
          </p:cNvSpPr>
          <p:nvPr/>
        </p:nvSpPr>
        <p:spPr>
          <a:xfrm>
            <a:off x="457200" y="1143001"/>
            <a:ext cx="7848600" cy="2057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404040"/>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404040"/>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404040"/>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Develop muon detector capable of fitting in boreholes to perform density tomography of geological structures. </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Create an efficient inversion method that incorporates muon trajectories and data generated by seismic and gravity techniques.</a:t>
            </a:r>
          </a:p>
        </p:txBody>
      </p:sp>
      <p:pic>
        <p:nvPicPr>
          <p:cNvPr id="4" name="Picture 3">
            <a:extLst>
              <a:ext uri="{FF2B5EF4-FFF2-40B4-BE49-F238E27FC236}">
                <a16:creationId xmlns:a16="http://schemas.microsoft.com/office/drawing/2014/main" id="{0790FC8E-9350-534D-AF1E-D7DCEE11A74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60392" y="2743200"/>
            <a:ext cx="3797808" cy="3797808"/>
          </a:xfrm>
          <a:prstGeom prst="rect">
            <a:avLst/>
          </a:prstGeom>
        </p:spPr>
      </p:pic>
      <p:sp>
        <p:nvSpPr>
          <p:cNvPr id="5" name="Rectangle 3">
            <a:extLst>
              <a:ext uri="{FF2B5EF4-FFF2-40B4-BE49-F238E27FC236}">
                <a16:creationId xmlns:a16="http://schemas.microsoft.com/office/drawing/2014/main" id="{15E389AB-94C0-C540-ABF0-A088F036D701}"/>
              </a:ext>
            </a:extLst>
          </p:cNvPr>
          <p:cNvSpPr txBox="1">
            <a:spLocks noChangeArrowheads="1"/>
          </p:cNvSpPr>
          <p:nvPr/>
        </p:nvSpPr>
        <p:spPr>
          <a:xfrm>
            <a:off x="433021" y="3124200"/>
            <a:ext cx="4215179" cy="317129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404040"/>
                </a:solidFill>
                <a:latin typeface="Arial Narrow" panose="020B060602020203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404040"/>
                </a:solidFill>
                <a:latin typeface="Arial Narrow" panose="020B060602020203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404040"/>
                </a:solidFill>
                <a:latin typeface="Arial Narrow" panose="020B060602020203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404040"/>
                </a:solidFill>
                <a:latin typeface="Arial Narrow" panose="020B060602020203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Chain of detectors to monitor muon flux over decades</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Simple and rugged</a:t>
            </a:r>
          </a:p>
          <a:p>
            <a:pPr lvl="0">
              <a:buClr>
                <a:srgbClr val="E77900"/>
              </a:buClr>
              <a:buSzPct val="100000"/>
              <a:buFont typeface="Wingdings" pitchFamily="2" charset="2"/>
              <a:buChar char="Ø"/>
            </a:pPr>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Withstand severe environmental conditions</a:t>
            </a:r>
          </a:p>
        </p:txBody>
      </p:sp>
      <p:sp>
        <p:nvSpPr>
          <p:cNvPr id="3" name="TextBox 2">
            <a:extLst>
              <a:ext uri="{FF2B5EF4-FFF2-40B4-BE49-F238E27FC236}">
                <a16:creationId xmlns:a16="http://schemas.microsoft.com/office/drawing/2014/main" id="{7F15D2F4-07D9-4755-BEBC-79F8C7FA03F5}"/>
              </a:ext>
            </a:extLst>
          </p:cNvPr>
          <p:cNvSpPr txBox="1"/>
          <p:nvPr/>
        </p:nvSpPr>
        <p:spPr>
          <a:xfrm>
            <a:off x="926592" y="5802344"/>
            <a:ext cx="3733800" cy="738664"/>
          </a:xfrm>
          <a:prstGeom prst="rect">
            <a:avLst/>
          </a:prstGeom>
          <a:noFill/>
        </p:spPr>
        <p:txBody>
          <a:bodyPr wrap="square" rtlCol="0">
            <a:spAutoFit/>
          </a:bodyPr>
          <a:lstStyle/>
          <a:p>
            <a:r>
              <a:rPr lang="en-US" sz="1400" dirty="0"/>
              <a:t>Example of deployment of muon detectors in a deep well to monitor density variations in a geological formation used to store CO</a:t>
            </a:r>
            <a:r>
              <a:rPr lang="en-US" sz="1400" baseline="-25000" dirty="0"/>
              <a:t>2</a:t>
            </a:r>
            <a:r>
              <a:rPr lang="en-US" sz="1400" dirty="0"/>
              <a:t>. </a:t>
            </a:r>
            <a:endParaRPr lang="en-US" sz="1400" baseline="-25000" dirty="0"/>
          </a:p>
        </p:txBody>
      </p:sp>
    </p:spTree>
    <p:extLst>
      <p:ext uri="{BB962C8B-B14F-4D97-AF65-F5344CB8AC3E}">
        <p14:creationId xmlns:p14="http://schemas.microsoft.com/office/powerpoint/2010/main" val="592548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382000" cy="1143000"/>
          </a:xfrm>
        </p:spPr>
        <p:txBody>
          <a:bodyPr>
            <a:noAutofit/>
          </a:bodyPr>
          <a:lstStyle/>
          <a:p>
            <a:r>
              <a:rPr lang="en-US" sz="3600" b="1" dirty="0">
                <a:solidFill>
                  <a:srgbClr val="E77900"/>
                </a:solidFill>
                <a:latin typeface="Arial" panose="020B0604020202020204" pitchFamily="34" charset="0"/>
                <a:cs typeface="Arial" panose="020B0604020202020204" pitchFamily="34" charset="0"/>
              </a:rPr>
              <a:t>Detector Design: The Size </a:t>
            </a:r>
            <a:r>
              <a:rPr lang="en-US" sz="3600" dirty="0">
                <a:solidFill>
                  <a:srgbClr val="E77900"/>
                </a:solidFill>
                <a:latin typeface="Arial" panose="020B0604020202020204" pitchFamily="34" charset="0"/>
                <a:cs typeface="Arial" panose="020B0604020202020204" pitchFamily="34" charset="0"/>
              </a:rPr>
              <a:t>C</a:t>
            </a:r>
            <a:r>
              <a:rPr lang="en-US" sz="3600" b="1" dirty="0">
                <a:solidFill>
                  <a:srgbClr val="E77900"/>
                </a:solidFill>
                <a:latin typeface="Arial" panose="020B0604020202020204" pitchFamily="34" charset="0"/>
                <a:cs typeface="Arial" panose="020B0604020202020204" pitchFamily="34" charset="0"/>
              </a:rPr>
              <a:t>hallenge</a:t>
            </a:r>
          </a:p>
        </p:txBody>
      </p:sp>
      <p:pic>
        <p:nvPicPr>
          <p:cNvPr id="7" name="Picture 6" descr="MM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4547" y="1396409"/>
            <a:ext cx="4768993" cy="3483935"/>
          </a:xfrm>
          <a:prstGeom prst="rect">
            <a:avLst/>
          </a:prstGeom>
          <a:ln>
            <a:solidFill>
              <a:schemeClr val="tx2">
                <a:lumMod val="75000"/>
              </a:schemeClr>
            </a:solidFill>
          </a:ln>
        </p:spPr>
      </p:pic>
      <p:pic>
        <p:nvPicPr>
          <p:cNvPr id="205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7932913">
            <a:off x="6244707" y="4463036"/>
            <a:ext cx="2228850" cy="609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848673" y="5429201"/>
            <a:ext cx="3723327" cy="461665"/>
          </a:xfrm>
          <a:prstGeom prst="rect">
            <a:avLst/>
          </a:prstGeom>
        </p:spPr>
        <p:txBody>
          <a:bodyPr vert="horz" wrap="none" lIns="91440" tIns="45720" rIns="91440" bIns="45720" rtlCol="0">
            <a:sp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400" b="1" i="0" u="none" strike="noStrike" kern="1200" cap="none" spc="0" normalizeH="0" baseline="0" noProof="0" dirty="0">
                <a:ln>
                  <a:noFill/>
                </a:ln>
                <a:solidFill>
                  <a:schemeClr val="tx1">
                    <a:lumMod val="50000"/>
                  </a:schemeClr>
                </a:solidFill>
                <a:effectLst/>
                <a:uLnTx/>
                <a:uFillTx/>
                <a:latin typeface="Times New Roman" panose="02020603050405020304" pitchFamily="18" charset="0"/>
                <a:cs typeface="Times New Roman" panose="02020603050405020304" pitchFamily="18" charset="0"/>
              </a:rPr>
              <a:t>From </a:t>
            </a:r>
            <a:r>
              <a:rPr lang="en-US" sz="2400" b="1" dirty="0">
                <a:solidFill>
                  <a:schemeClr val="tx1">
                    <a:lumMod val="50000"/>
                  </a:schemeClr>
                </a:solidFill>
                <a:latin typeface="Times New Roman" panose="02020603050405020304" pitchFamily="18" charset="0"/>
                <a:cs typeface="Times New Roman" panose="02020603050405020304" pitchFamily="18" charset="0"/>
              </a:rPr>
              <a:t>a lab</a:t>
            </a:r>
            <a:r>
              <a:rPr kumimoji="0" lang="en-US" sz="2400" b="1" i="0" u="none" strike="noStrike" kern="1200" cap="none" spc="0" normalizeH="0" baseline="0" noProof="0" dirty="0">
                <a:ln>
                  <a:noFill/>
                </a:ln>
                <a:solidFill>
                  <a:schemeClr val="tx1">
                    <a:lumMod val="50000"/>
                  </a:schemeClr>
                </a:solidFill>
                <a:effectLst/>
                <a:uLnTx/>
                <a:uFillTx/>
                <a:latin typeface="Times New Roman" panose="02020603050405020304" pitchFamily="18" charset="0"/>
                <a:cs typeface="Times New Roman" panose="02020603050405020304" pitchFamily="18" charset="0"/>
              </a:rPr>
              <a:t> size detector….</a:t>
            </a:r>
          </a:p>
        </p:txBody>
      </p:sp>
      <p:sp>
        <p:nvSpPr>
          <p:cNvPr id="6" name="TextBox 5"/>
          <p:cNvSpPr txBox="1"/>
          <p:nvPr/>
        </p:nvSpPr>
        <p:spPr>
          <a:xfrm>
            <a:off x="5057666" y="5986130"/>
            <a:ext cx="3396892" cy="461665"/>
          </a:xfrm>
          <a:prstGeom prst="rect">
            <a:avLst/>
          </a:prstGeom>
        </p:spPr>
        <p:txBody>
          <a:bodyPr vert="horz" wrap="none" lIns="91440" tIns="45720" rIns="91440" bIns="45720" rtlCol="0">
            <a:sp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2400" b="1" dirty="0">
                <a:solidFill>
                  <a:schemeClr val="tx1">
                    <a:lumMod val="50000"/>
                  </a:schemeClr>
                </a:solidFill>
                <a:latin typeface="Times New Roman" panose="02020603050405020304" pitchFamily="18" charset="0"/>
                <a:cs typeface="Times New Roman" panose="02020603050405020304" pitchFamily="18" charset="0"/>
              </a:rPr>
              <a:t>…t</a:t>
            </a:r>
            <a:r>
              <a:rPr kumimoji="0" lang="en-US" sz="2400" b="1" i="0" u="none" strike="noStrike" kern="1200" cap="none" spc="0" normalizeH="0" baseline="0" noProof="0" dirty="0">
                <a:ln>
                  <a:noFill/>
                </a:ln>
                <a:solidFill>
                  <a:schemeClr val="tx1">
                    <a:lumMod val="50000"/>
                  </a:schemeClr>
                </a:solidFill>
                <a:effectLst/>
                <a:uLnTx/>
                <a:uFillTx/>
                <a:latin typeface="Times New Roman" panose="02020603050405020304" pitchFamily="18" charset="0"/>
                <a:cs typeface="Times New Roman" panose="02020603050405020304" pitchFamily="18" charset="0"/>
              </a:rPr>
              <a:t>o a borehole detector.</a:t>
            </a:r>
          </a:p>
        </p:txBody>
      </p:sp>
      <p:sp>
        <p:nvSpPr>
          <p:cNvPr id="11" name="Right Arrow 10"/>
          <p:cNvSpPr/>
          <p:nvPr/>
        </p:nvSpPr>
        <p:spPr>
          <a:xfrm rot="1933906">
            <a:off x="5155967" y="3822949"/>
            <a:ext cx="1675173" cy="365605"/>
          </a:xfrm>
          <a:prstGeom prst="rightArrow">
            <a:avLst/>
          </a:prstGeom>
          <a:blipFill>
            <a:blip r:embed="rId5"/>
            <a:tile tx="0" ty="0" sx="100000" sy="100000" flip="none" algn="tl"/>
          </a:blipFill>
          <a:ln>
            <a:solidFill>
              <a:schemeClr val="accent4">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flipH="1">
            <a:off x="7283302" y="4082902"/>
            <a:ext cx="1084521" cy="190322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18026708">
            <a:off x="7147833" y="4199851"/>
            <a:ext cx="2870791" cy="914400"/>
          </a:xfrm>
          <a:prstGeom prst="rect">
            <a:avLst/>
          </a:prstGeom>
        </p:spPr>
        <p:txBody>
          <a:bodyPr vert="horz" wrap="non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b="1" i="0" u="none" strike="noStrike" kern="1200" cap="none" spc="0" normalizeH="0" baseline="0" noProof="0" dirty="0">
                <a:ln>
                  <a:noFill/>
                </a:ln>
                <a:solidFill>
                  <a:schemeClr val="tx1">
                    <a:lumMod val="50000"/>
                  </a:schemeClr>
                </a:solidFill>
                <a:effectLst/>
                <a:uLnTx/>
                <a:uFillTx/>
                <a:latin typeface="Arial Narrow"/>
                <a:ea typeface="+mn-ea"/>
                <a:cs typeface="Arial Narrow"/>
              </a:rPr>
              <a:t>3.3 ft. long (~1 m)</a:t>
            </a:r>
          </a:p>
        </p:txBody>
      </p:sp>
      <p:cxnSp>
        <p:nvCxnSpPr>
          <p:cNvPr id="16" name="Straight Arrow Connector 15"/>
          <p:cNvCxnSpPr/>
          <p:nvPr/>
        </p:nvCxnSpPr>
        <p:spPr>
          <a:xfrm>
            <a:off x="7825562" y="3556861"/>
            <a:ext cx="404036" cy="24247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1745403">
            <a:off x="7592453" y="2966526"/>
            <a:ext cx="1208985" cy="634020"/>
          </a:xfrm>
          <a:prstGeom prst="rect">
            <a:avLst/>
          </a:prstGeom>
        </p:spPr>
        <p:txBody>
          <a:bodyPr vert="horz" wrap="none" lIns="91440" tIns="45720" rIns="91440" bIns="45720" rtlCol="0">
            <a:spAutoFit/>
          </a:bodyPr>
          <a:lstStyle/>
          <a:p>
            <a:pPr marL="0" marR="0" indent="0" algn="ctr" defTabSz="457200" rtl="0" eaLnBrk="1" fontAlgn="auto" latinLnBrk="0" hangingPunct="1">
              <a:lnSpc>
                <a:spcPct val="100000"/>
              </a:lnSpc>
              <a:spcBef>
                <a:spcPct val="20000"/>
              </a:spcBef>
              <a:spcAft>
                <a:spcPts val="0"/>
              </a:spcAft>
              <a:buClrTx/>
              <a:buSzTx/>
              <a:buFont typeface="Arial"/>
              <a:buNone/>
              <a:tabLst/>
            </a:pPr>
            <a:r>
              <a:rPr kumimoji="0" lang="en-US" sz="1600" b="1" i="0" u="none" strike="noStrike" kern="1200" cap="none" spc="0" normalizeH="0" baseline="0" noProof="0" dirty="0">
                <a:ln>
                  <a:noFill/>
                </a:ln>
                <a:solidFill>
                  <a:schemeClr val="tx1">
                    <a:lumMod val="50000"/>
                  </a:schemeClr>
                </a:solidFill>
                <a:effectLst/>
                <a:uLnTx/>
                <a:uFillTx/>
                <a:latin typeface="Arial Narrow"/>
                <a:ea typeface="+mn-ea"/>
                <a:cs typeface="Arial Narrow"/>
              </a:rPr>
              <a:t>5 to 8”</a:t>
            </a:r>
          </a:p>
          <a:p>
            <a:pPr marL="0" marR="0" indent="0" algn="ctr" defTabSz="457200" rtl="0" eaLnBrk="1" fontAlgn="auto" latinLnBrk="0" hangingPunct="1">
              <a:lnSpc>
                <a:spcPct val="100000"/>
              </a:lnSpc>
              <a:spcBef>
                <a:spcPct val="20000"/>
              </a:spcBef>
              <a:spcAft>
                <a:spcPts val="0"/>
              </a:spcAft>
              <a:buClrTx/>
              <a:buSzTx/>
              <a:buFont typeface="Arial"/>
              <a:buNone/>
              <a:tabLst/>
            </a:pPr>
            <a:r>
              <a:rPr lang="en-US" sz="1600" b="1" dirty="0">
                <a:solidFill>
                  <a:schemeClr val="tx1">
                    <a:lumMod val="50000"/>
                  </a:schemeClr>
                </a:solidFill>
                <a:latin typeface="Arial Narrow"/>
                <a:ea typeface="+mn-ea"/>
                <a:cs typeface="Arial Narrow"/>
              </a:rPr>
              <a:t>(13 to 20 cm)</a:t>
            </a:r>
            <a:endParaRPr kumimoji="0" lang="en-US" sz="1600" b="1" i="0" u="none" strike="noStrike" kern="1200" cap="none" spc="0" normalizeH="0" baseline="0" noProof="0" dirty="0">
              <a:ln>
                <a:noFill/>
              </a:ln>
              <a:solidFill>
                <a:schemeClr val="tx1">
                  <a:lumMod val="50000"/>
                </a:schemeClr>
              </a:solidFill>
              <a:effectLst/>
              <a:uLnTx/>
              <a:uFillTx/>
              <a:latin typeface="Arial Narrow"/>
              <a:ea typeface="+mn-ea"/>
              <a:cs typeface="Arial Narrow"/>
            </a:endParaRPr>
          </a:p>
        </p:txBody>
      </p:sp>
      <p:pic>
        <p:nvPicPr>
          <p:cNvPr id="1026" name="Picture 2" descr="http://www.oiljetpump.com/slimhole-figure.jpg"/>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5937348" y="1538956"/>
            <a:ext cx="1524388" cy="1770177"/>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Title 1"/>
          <p:cNvSpPr txBox="1">
            <a:spLocks/>
          </p:cNvSpPr>
          <p:nvPr/>
        </p:nvSpPr>
        <p:spPr bwMode="auto">
          <a:xfrm>
            <a:off x="475135" y="4805175"/>
            <a:ext cx="48768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457200" rtl="0" eaLnBrk="0" fontAlgn="base" hangingPunct="0">
              <a:lnSpc>
                <a:spcPts val="2800"/>
              </a:lnSpc>
              <a:spcBef>
                <a:spcPct val="0"/>
              </a:spcBef>
              <a:spcAft>
                <a:spcPct val="0"/>
              </a:spcAft>
              <a:defRPr sz="2600" kern="1200">
                <a:solidFill>
                  <a:srgbClr val="FFFFFF"/>
                </a:solidFill>
                <a:latin typeface="+mj-lt"/>
                <a:ea typeface="MS PGothic" pitchFamily="34" charset="-128"/>
                <a:cs typeface="ＭＳ Ｐゴシック" pitchFamily="-106" charset="-128"/>
              </a:defRPr>
            </a:lvl1pPr>
            <a:lvl2pPr algn="l" defTabSz="457200" rtl="0" eaLnBrk="0" fontAlgn="base" hangingPunct="0">
              <a:lnSpc>
                <a:spcPts val="2800"/>
              </a:lnSpc>
              <a:spcBef>
                <a:spcPct val="0"/>
              </a:spcBef>
              <a:spcAft>
                <a:spcPct val="0"/>
              </a:spcAft>
              <a:defRPr sz="2600">
                <a:solidFill>
                  <a:srgbClr val="FFFFFF"/>
                </a:solidFill>
                <a:latin typeface="Arial" pitchFamily="-106" charset="0"/>
                <a:ea typeface="MS PGothic" pitchFamily="34" charset="-128"/>
                <a:cs typeface="ＭＳ Ｐゴシック" pitchFamily="-106" charset="-128"/>
              </a:defRPr>
            </a:lvl2pPr>
            <a:lvl3pPr algn="l" defTabSz="457200" rtl="0" eaLnBrk="0" fontAlgn="base" hangingPunct="0">
              <a:lnSpc>
                <a:spcPts val="2800"/>
              </a:lnSpc>
              <a:spcBef>
                <a:spcPct val="0"/>
              </a:spcBef>
              <a:spcAft>
                <a:spcPct val="0"/>
              </a:spcAft>
              <a:defRPr sz="2600">
                <a:solidFill>
                  <a:srgbClr val="FFFFFF"/>
                </a:solidFill>
                <a:latin typeface="Arial" pitchFamily="-106" charset="0"/>
                <a:ea typeface="MS PGothic" pitchFamily="34" charset="-128"/>
                <a:cs typeface="ＭＳ Ｐゴシック" pitchFamily="-106" charset="-128"/>
              </a:defRPr>
            </a:lvl3pPr>
            <a:lvl4pPr algn="l" defTabSz="457200" rtl="0" eaLnBrk="0" fontAlgn="base" hangingPunct="0">
              <a:lnSpc>
                <a:spcPts val="2800"/>
              </a:lnSpc>
              <a:spcBef>
                <a:spcPct val="0"/>
              </a:spcBef>
              <a:spcAft>
                <a:spcPct val="0"/>
              </a:spcAft>
              <a:defRPr sz="2600">
                <a:solidFill>
                  <a:srgbClr val="FFFFFF"/>
                </a:solidFill>
                <a:latin typeface="Arial" pitchFamily="-106" charset="0"/>
                <a:ea typeface="MS PGothic" pitchFamily="34" charset="-128"/>
                <a:cs typeface="ＭＳ Ｐゴシック" pitchFamily="-106" charset="-128"/>
              </a:defRPr>
            </a:lvl4pPr>
            <a:lvl5pPr algn="l" defTabSz="457200" rtl="0" eaLnBrk="0" fontAlgn="base" hangingPunct="0">
              <a:lnSpc>
                <a:spcPts val="2800"/>
              </a:lnSpc>
              <a:spcBef>
                <a:spcPct val="0"/>
              </a:spcBef>
              <a:spcAft>
                <a:spcPct val="0"/>
              </a:spcAft>
              <a:defRPr sz="2600">
                <a:solidFill>
                  <a:srgbClr val="FFFFFF"/>
                </a:solidFill>
                <a:latin typeface="Arial" pitchFamily="-106" charset="0"/>
                <a:ea typeface="MS PGothic" pitchFamily="34" charset="-128"/>
                <a:cs typeface="ＭＳ Ｐゴシック" pitchFamily="-106" charset="-128"/>
              </a:defRPr>
            </a:lvl5pPr>
            <a:lvl6pPr marL="4572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6pPr>
            <a:lvl7pPr marL="9144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7pPr>
            <a:lvl8pPr marL="13716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8pPr>
            <a:lvl9pPr marL="1828800" algn="l" defTabSz="457200" rtl="0" fontAlgn="base">
              <a:lnSpc>
                <a:spcPts val="2800"/>
              </a:lnSpc>
              <a:spcBef>
                <a:spcPct val="0"/>
              </a:spcBef>
              <a:spcAft>
                <a:spcPct val="0"/>
              </a:spcAft>
              <a:defRPr sz="2600">
                <a:solidFill>
                  <a:srgbClr val="FFFFFF"/>
                </a:solidFill>
                <a:latin typeface="Arial" pitchFamily="-106" charset="0"/>
                <a:ea typeface="ＭＳ Ｐゴシック" pitchFamily="-106" charset="-128"/>
                <a:cs typeface="ＭＳ Ｐゴシック" pitchFamily="-106" charset="-128"/>
              </a:defRPr>
            </a:lvl9pPr>
          </a:lstStyle>
          <a:p>
            <a:r>
              <a:rPr lang="en-US" sz="1800" dirty="0">
                <a:solidFill>
                  <a:srgbClr val="002060"/>
                </a:solidFill>
                <a:latin typeface="Times New Roman" panose="02020603050405020304" pitchFamily="18" charset="0"/>
                <a:cs typeface="Times New Roman" panose="02020603050405020304" pitchFamily="18" charset="0"/>
              </a:rPr>
              <a:t>LANL Gas Tube Mini Muon Tracker (MMT)</a:t>
            </a:r>
          </a:p>
        </p:txBody>
      </p:sp>
    </p:spTree>
    <p:extLst>
      <p:ext uri="{BB962C8B-B14F-4D97-AF65-F5344CB8AC3E}">
        <p14:creationId xmlns:p14="http://schemas.microsoft.com/office/powerpoint/2010/main" val="1334059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E77900"/>
                </a:solidFill>
                <a:latin typeface="Arial" panose="020B0604020202020204" pitchFamily="34" charset="0"/>
                <a:cs typeface="Arial" panose="020B0604020202020204" pitchFamily="34" charset="0"/>
              </a:rPr>
              <a:t>Borehole Detector Design</a:t>
            </a:r>
            <a:endParaRPr lang="en-US" sz="3600" b="1" dirty="0">
              <a:solidFill>
                <a:srgbClr val="E77900"/>
              </a:solidFill>
              <a:latin typeface="Arial" panose="020B0604020202020204" pitchFamily="34" charset="0"/>
              <a:cs typeface="Arial" panose="020B0604020202020204" pitchFamily="34" charset="0"/>
            </a:endParaRPr>
          </a:p>
        </p:txBody>
      </p:sp>
      <p:sp>
        <p:nvSpPr>
          <p:cNvPr id="8" name="Content Placeholder 2"/>
          <p:cNvSpPr>
            <a:spLocks noGrp="1"/>
          </p:cNvSpPr>
          <p:nvPr>
            <p:ph idx="4294967295"/>
          </p:nvPr>
        </p:nvSpPr>
        <p:spPr>
          <a:xfrm>
            <a:off x="152400" y="940351"/>
            <a:ext cx="7696200" cy="4351338"/>
          </a:xfrm>
        </p:spPr>
        <p:txBody>
          <a:bodyPr>
            <a:normAutofit/>
          </a:bodyPr>
          <a:lstStyle/>
          <a:p>
            <a:pPr eaLnBrk="1" hangingPunct="1">
              <a:buClr>
                <a:srgbClr val="E77900"/>
              </a:buClr>
              <a:buSzPct val="100000"/>
              <a:buFont typeface="Wingdings" pitchFamily="2" charset="2"/>
              <a:buChar char="Ø"/>
            </a:pPr>
            <a:r>
              <a:rPr lang="en-US" altLang="en-US" sz="2400" dirty="0">
                <a:solidFill>
                  <a:schemeClr val="bg2">
                    <a:lumMod val="10000"/>
                  </a:schemeClr>
                </a:solidFill>
                <a:latin typeface="Times New Roman" panose="02020603050405020304" pitchFamily="18" charset="0"/>
                <a:cs typeface="Times New Roman" panose="02020603050405020304" pitchFamily="18" charset="0"/>
              </a:rPr>
              <a:t>Miniaturization of the detector elements and electronics </a:t>
            </a:r>
          </a:p>
          <a:p>
            <a:pPr>
              <a:buClr>
                <a:srgbClr val="E77900"/>
              </a:buClr>
              <a:buSzPct val="100000"/>
              <a:buFont typeface="Wingdings" pitchFamily="2"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Goal: detect 1% change in CO</a:t>
            </a:r>
            <a:r>
              <a:rPr lang="en-US" sz="2400" baseline="-25000" dirty="0">
                <a:solidFill>
                  <a:schemeClr val="bg2">
                    <a:lumMod val="10000"/>
                  </a:schemeClr>
                </a:solidFill>
                <a:latin typeface="Times New Roman" panose="02020603050405020304" pitchFamily="18" charset="0"/>
                <a:cs typeface="Times New Roman" panose="02020603050405020304" pitchFamily="18" charset="0"/>
              </a:rPr>
              <a:t>2</a:t>
            </a:r>
            <a:r>
              <a:rPr lang="en-US" sz="2400" dirty="0">
                <a:solidFill>
                  <a:schemeClr val="bg2">
                    <a:lumMod val="10000"/>
                  </a:schemeClr>
                </a:solidFill>
                <a:latin typeface="Times New Roman" panose="02020603050405020304" pitchFamily="18" charset="0"/>
                <a:cs typeface="Times New Roman" panose="02020603050405020304" pitchFamily="18" charset="0"/>
              </a:rPr>
              <a:t> density per year</a:t>
            </a:r>
          </a:p>
          <a:p>
            <a:pPr>
              <a:buClr>
                <a:srgbClr val="E77900"/>
              </a:buClr>
              <a:buSzPct val="100000"/>
              <a:buFont typeface="Wingdings" pitchFamily="2"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Must fit in a borehole (~6 inches  ~16 cm)</a:t>
            </a:r>
          </a:p>
          <a:p>
            <a:pPr>
              <a:buClr>
                <a:srgbClr val="E77900"/>
              </a:buClr>
              <a:buSzPct val="100000"/>
              <a:buFont typeface="Wingdings" pitchFamily="2" charset="2"/>
              <a:buChar char="Ø"/>
            </a:pPr>
            <a:r>
              <a:rPr lang="en-US" sz="2400" dirty="0">
                <a:solidFill>
                  <a:schemeClr val="bg2">
                    <a:lumMod val="10000"/>
                  </a:schemeClr>
                </a:solidFill>
                <a:latin typeface="Times New Roman" panose="02020603050405020304" pitchFamily="18" charset="0"/>
                <a:cs typeface="Times New Roman" panose="02020603050405020304" pitchFamily="18" charset="0"/>
              </a:rPr>
              <a:t>Must survive temperature &gt; 45℃ &amp; pressure &gt; 10 MPa</a:t>
            </a:r>
          </a:p>
          <a:p>
            <a:pPr>
              <a:buClr>
                <a:srgbClr val="E77900"/>
              </a:buClr>
              <a:buSzPct val="100000"/>
              <a:buFont typeface="Wingdings" pitchFamily="2" charset="2"/>
              <a:buChar char="Ø"/>
            </a:pPr>
            <a:r>
              <a:rPr lang="en-US" altLang="en-US" sz="2400" dirty="0">
                <a:solidFill>
                  <a:schemeClr val="bg2">
                    <a:lumMod val="10000"/>
                  </a:schemeClr>
                </a:solidFill>
                <a:latin typeface="Times New Roman" panose="02020603050405020304" pitchFamily="18" charset="0"/>
                <a:cs typeface="Times New Roman" panose="02020603050405020304" pitchFamily="18" charset="0"/>
              </a:rPr>
              <a:t>Detector components </a:t>
            </a:r>
          </a:p>
        </p:txBody>
      </p:sp>
      <p:sp>
        <p:nvSpPr>
          <p:cNvPr id="10" name="Rectangle 9"/>
          <p:cNvSpPr/>
          <p:nvPr/>
        </p:nvSpPr>
        <p:spPr>
          <a:xfrm>
            <a:off x="457200" y="3119514"/>
            <a:ext cx="5805824" cy="1200329"/>
          </a:xfrm>
          <a:prstGeom prst="rect">
            <a:avLst/>
          </a:prstGeom>
        </p:spPr>
        <p:txBody>
          <a:bodyPr wrap="square">
            <a:spAutoFit/>
          </a:bodyPr>
          <a:lstStyle/>
          <a:p>
            <a:pPr marL="285750" indent="-285750">
              <a:buClr>
                <a:schemeClr val="bg1">
                  <a:lumMod val="50000"/>
                </a:schemeClr>
              </a:buClr>
              <a:buFont typeface="Wingdings" pitchFamily="2" charset="2"/>
              <a:buChar char="§"/>
            </a:pPr>
            <a:r>
              <a:rPr lang="sv-SE" sz="2400" dirty="0">
                <a:solidFill>
                  <a:schemeClr val="bg2">
                    <a:lumMod val="10000"/>
                  </a:schemeClr>
                </a:solidFill>
                <a:latin typeface="Times New Roman" panose="02020603050405020304" pitchFamily="18" charset="0"/>
                <a:cs typeface="Times New Roman" panose="02020603050405020304" pitchFamily="18" charset="0"/>
              </a:rPr>
              <a:t>Polystyrene plastic scintillator rods</a:t>
            </a:r>
          </a:p>
          <a:p>
            <a:pPr marL="285750" indent="-285750">
              <a:buClr>
                <a:schemeClr val="bg1">
                  <a:lumMod val="50000"/>
                </a:schemeClr>
              </a:buClr>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Optical fibers (Saint-Gobain BCF-922)</a:t>
            </a:r>
          </a:p>
          <a:p>
            <a:pPr marL="285750" indent="-285750">
              <a:buClr>
                <a:schemeClr val="bg1">
                  <a:lumMod val="50000"/>
                </a:schemeClr>
              </a:buClr>
              <a:buFont typeface="Wingdings" pitchFamily="2" charset="2"/>
              <a:buChar char="§"/>
            </a:pPr>
            <a:r>
              <a:rPr lang="en-US" sz="2400" dirty="0">
                <a:solidFill>
                  <a:schemeClr val="bg2">
                    <a:lumMod val="10000"/>
                  </a:schemeClr>
                </a:solidFill>
                <a:latin typeface="Times New Roman" panose="02020603050405020304" pitchFamily="18" charset="0"/>
                <a:cs typeface="Times New Roman" panose="02020603050405020304" pitchFamily="18" charset="0"/>
              </a:rPr>
              <a:t>SiPM readout</a:t>
            </a:r>
          </a:p>
        </p:txBody>
      </p:sp>
      <p:pic>
        <p:nvPicPr>
          <p:cNvPr id="13" name="Picture 2" descr="C:\Users\d3y295\Desktop\FileSync\Muon tomography\FWP 2015\PictureOfSimpleMuonSystem SpencerBehling.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4331831"/>
            <a:ext cx="2659101" cy="2054463"/>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83903" y="4277240"/>
            <a:ext cx="2456281" cy="2199760"/>
          </a:xfrm>
          <a:prstGeom prst="rect">
            <a:avLst/>
          </a:prstGeom>
        </p:spPr>
      </p:pic>
      <p:pic>
        <p:nvPicPr>
          <p:cNvPr id="12" name="Picture 11">
            <a:extLst>
              <a:ext uri="{FF2B5EF4-FFF2-40B4-BE49-F238E27FC236}">
                <a16:creationId xmlns:a16="http://schemas.microsoft.com/office/drawing/2014/main" id="{E9FB47F9-9292-3541-9750-E8F480C307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83887" y="4191000"/>
            <a:ext cx="2345713" cy="2209468"/>
          </a:xfrm>
          <a:prstGeom prst="rect">
            <a:avLst/>
          </a:prstGeom>
        </p:spPr>
      </p:pic>
    </p:spTree>
    <p:extLst>
      <p:ext uri="{BB962C8B-B14F-4D97-AF65-F5344CB8AC3E}">
        <p14:creationId xmlns:p14="http://schemas.microsoft.com/office/powerpoint/2010/main" val="67727349"/>
      </p:ext>
    </p:extLst>
  </p:cSld>
  <p:clrMapOvr>
    <a:masterClrMapping/>
  </p:clrMapOvr>
</p:sld>
</file>

<file path=ppt/theme/theme1.xml><?xml version="1.0" encoding="utf-8"?>
<a:theme xmlns:a="http://schemas.openxmlformats.org/drawingml/2006/main" name="Default Design">
  <a:themeElements>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L Sig DOE Logo">
  <a:themeElements>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fontScheme name="NETL Sig DOE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L Sig DOE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TL Sig DOE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TL Sig DOE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TL Sig DOE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TL Sig DOE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TL Sig DOE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TL Sig DOE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TL Sig DOE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TL Sig DOE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TL Sig DOE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TL Sig DOE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TL Sig DOE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NETL Sig DOE Logo">
  <a:themeElements>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fontScheme name="NETL Sig DOE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L Sig DOE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TL Sig DOE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TL Sig DOE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TL Sig DOE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TL Sig DOE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TL Sig DOE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TL Sig DOE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TL Sig DOE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TL Sig DOE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TL Sig DOE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TL Sig DOE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TL Sig DOE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NETL Sig DOE Logo">
  <a:themeElements>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fontScheme name="NETL Sig DOE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L Sig DOE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TL Sig DOE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TL Sig DOE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TL Sig DOE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TL Sig DOE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TL Sig DOE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TL Sig DOE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TL Sig DOE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TL Sig DOE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TL Sig DOE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TL Sig DOE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TL Sig DOE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NETL Sig DOE Logo">
  <a:themeElements>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fontScheme name="NETL Sig DOE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L Sig DOE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TL Sig DOE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TL Sig DOE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TL Sig DOE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TL Sig DOE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TL Sig DOE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TL Sig DOE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TL Sig DOE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TL Sig DOE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TL Sig DOE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TL Sig DOE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TL Sig DOE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TL Sig DOE Logo 13">
        <a:dk1>
          <a:srgbClr val="000000"/>
        </a:dk1>
        <a:lt1>
          <a:srgbClr val="FFFFFF"/>
        </a:lt1>
        <a:dk2>
          <a:srgbClr val="000000"/>
        </a:dk2>
        <a:lt2>
          <a:srgbClr val="808080"/>
        </a:lt2>
        <a:accent1>
          <a:srgbClr val="BBE0E3"/>
        </a:accent1>
        <a:accent2>
          <a:srgbClr val="0066FF"/>
        </a:accent2>
        <a:accent3>
          <a:srgbClr val="FFFFFF"/>
        </a:accent3>
        <a:accent4>
          <a:srgbClr val="000000"/>
        </a:accent4>
        <a:accent5>
          <a:srgbClr val="DAEDEF"/>
        </a:accent5>
        <a:accent6>
          <a:srgbClr val="005CE7"/>
        </a:accent6>
        <a:hlink>
          <a:srgbClr val="0080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DCEEA68B229134FBF573B16F7450D42" ma:contentTypeVersion="0" ma:contentTypeDescription="Create a new document." ma:contentTypeScope="" ma:versionID="d59676eaeea5e763e16a666f41742d9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209363-86EF-4EA1-B4FE-0BB6A367A92E}">
  <ds:schemaRefs>
    <ds:schemaRef ds:uri="http://schemas.microsoft.com/sharepoint/v3/contenttype/forms"/>
  </ds:schemaRefs>
</ds:datastoreItem>
</file>

<file path=customXml/itemProps2.xml><?xml version="1.0" encoding="utf-8"?>
<ds:datastoreItem xmlns:ds="http://schemas.openxmlformats.org/officeDocument/2006/customXml" ds:itemID="{D32B941E-6648-4285-AB26-9C87AA3668C7}">
  <ds:schemaRefs>
    <ds:schemaRef ds:uri="http://schemas.microsoft.com/office/2006/metadata/properties"/>
    <ds:schemaRef ds:uri="http://schemas.openxmlformats.org/package/2006/metadata/core-properties"/>
    <ds:schemaRef ds:uri="http://purl.org/dc/term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customXml/itemProps3.xml><?xml version="1.0" encoding="utf-8"?>
<ds:datastoreItem xmlns:ds="http://schemas.openxmlformats.org/officeDocument/2006/customXml" ds:itemID="{BBC10956-7633-40D9-9D64-F6475A821D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1568</Words>
  <Application>Microsoft Macintosh PowerPoint</Application>
  <PresentationFormat>On-screen Show (4:3)</PresentationFormat>
  <Paragraphs>204</Paragraphs>
  <Slides>24</Slides>
  <Notes>23</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24</vt:i4>
      </vt:variant>
    </vt:vector>
  </HeadingPairs>
  <TitlesOfParts>
    <vt:vector size="38" baseType="lpstr">
      <vt:lpstr>Arial</vt:lpstr>
      <vt:lpstr>Arial Narrow</vt:lpstr>
      <vt:lpstr>Arial Narrow Bold</vt:lpstr>
      <vt:lpstr>Calibri</vt:lpstr>
      <vt:lpstr>Symbol</vt:lpstr>
      <vt:lpstr>Times</vt:lpstr>
      <vt:lpstr>Times New Roman</vt:lpstr>
      <vt:lpstr>Wingdings</vt:lpstr>
      <vt:lpstr>Default Design</vt:lpstr>
      <vt:lpstr>NETL Sig DOE Logo</vt:lpstr>
      <vt:lpstr>1_NETL Sig DOE Logo</vt:lpstr>
      <vt:lpstr>2_NETL Sig DOE Logo</vt:lpstr>
      <vt:lpstr>3_NETL Sig DOE Logo</vt:lpstr>
      <vt:lpstr>Office Theme</vt:lpstr>
      <vt:lpstr>Novel Muon Tomography Detector for the Pyramids  Muography 2021 November 24-26, 2021</vt:lpstr>
      <vt:lpstr>Cosmic Ray Muons</vt:lpstr>
      <vt:lpstr>Muon Distributions</vt:lpstr>
      <vt:lpstr>Muon Detection Applications</vt:lpstr>
      <vt:lpstr>Muon Detection</vt:lpstr>
      <vt:lpstr>Muon Tomography Trajectory</vt:lpstr>
      <vt:lpstr>Previous Project: Borehole Detector</vt:lpstr>
      <vt:lpstr>Detector Design: The Size Challenge</vt:lpstr>
      <vt:lpstr>Borehole Detector Design</vt:lpstr>
      <vt:lpstr>Prototype Underground Lab Test Data</vt:lpstr>
      <vt:lpstr>Tests of Muon Detectors at LANL Tunnel Facility</vt:lpstr>
      <vt:lpstr>New Project: Pyramid Tomography</vt:lpstr>
      <vt:lpstr>Muon Pyramid Detector Design</vt:lpstr>
      <vt:lpstr>Muon Detector Concept</vt:lpstr>
      <vt:lpstr>Muon Detector Concept</vt:lpstr>
      <vt:lpstr>Muon Detector Concept</vt:lpstr>
      <vt:lpstr>Muon Detector Concept</vt:lpstr>
      <vt:lpstr>Muon Detector Construction</vt:lpstr>
      <vt:lpstr>Muon Detector Scintillator</vt:lpstr>
      <vt:lpstr>Muon Detector SiPM Board</vt:lpstr>
      <vt:lpstr>Muon Detector Electronics</vt:lpstr>
      <vt:lpstr>Simulations</vt:lpstr>
      <vt:lpstr>Results and Next Steps</vt:lpstr>
      <vt:lpstr>Pacific Northwest National Laboratory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 Carbon Storage Review meeting PittsBurgh August 16-18, 2016</dc:title>
  <dc:creator/>
  <cp:lastModifiedBy/>
  <cp:revision>1</cp:revision>
  <dcterms:created xsi:type="dcterms:W3CDTF">2016-08-15T03:34:02Z</dcterms:created>
  <dcterms:modified xsi:type="dcterms:W3CDTF">2021-11-18T22:29:06Z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0x0101009DCEEA68B229134FBF573B16F7450D42</vt:lpwstr>
  </property>
</Properties>
</file>