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50" r:id="rId2"/>
    <p:sldMasterId id="2147483651" r:id="rId3"/>
  </p:sldMasterIdLst>
  <p:notesMasterIdLst>
    <p:notesMasterId r:id="rId5"/>
  </p:notesMasterIdLst>
  <p:sldIdLst>
    <p:sldId id="256" r:id="rId4"/>
  </p:sldIdLst>
  <p:sldSz cx="30275213" cy="4280376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5453">
          <p15:clr>
            <a:srgbClr val="A4A3A4"/>
          </p15:clr>
        </p15:guide>
        <p15:guide id="2" orient="horz" pos="24328">
          <p15:clr>
            <a:srgbClr val="A4A3A4"/>
          </p15:clr>
        </p15:guide>
        <p15:guide id="3" pos="-1319">
          <p15:clr>
            <a:srgbClr val="A4A3A4"/>
          </p15:clr>
        </p15:guide>
        <p15:guide id="4" pos="5663">
          <p15:clr>
            <a:srgbClr val="A4A3A4"/>
          </p15:clr>
        </p15:guide>
        <p15:guide id="5" pos="6027">
          <p15:clr>
            <a:srgbClr val="A4A3A4"/>
          </p15:clr>
        </p15:guide>
        <p15:guide id="6" pos="20354">
          <p15:clr>
            <a:srgbClr val="A4A3A4"/>
          </p15:clr>
        </p15:guide>
        <p15:guide id="7" pos="13008">
          <p15:clr>
            <a:srgbClr val="A4A3A4"/>
          </p15:clr>
        </p15:guide>
        <p15:guide id="8" pos="1337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473" autoAdjust="0"/>
    <p:restoredTop sz="94621"/>
  </p:normalViewPr>
  <p:slideViewPr>
    <p:cSldViewPr snapToGrid="0" snapToObjects="1">
      <p:cViewPr>
        <p:scale>
          <a:sx n="48" d="100"/>
          <a:sy n="48" d="100"/>
        </p:scale>
        <p:origin x="38" y="29"/>
      </p:cViewPr>
      <p:guideLst>
        <p:guide orient="horz" pos="5453"/>
        <p:guide orient="horz" pos="24328"/>
        <p:guide pos="-1319"/>
        <p:guide pos="5663"/>
        <p:guide pos="6027"/>
        <p:guide pos="20354"/>
        <p:guide pos="13008"/>
        <p:guide pos="13373"/>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a:extLst>
              <a:ext uri="{FF2B5EF4-FFF2-40B4-BE49-F238E27FC236}">
                <a16:creationId xmlns:a16="http://schemas.microsoft.com/office/drawing/2014/main" id="{A7A4A280-C8E5-924D-9E25-061F4CE81188}"/>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150531" name="Rectangle 3">
            <a:extLst>
              <a:ext uri="{FF2B5EF4-FFF2-40B4-BE49-F238E27FC236}">
                <a16:creationId xmlns:a16="http://schemas.microsoft.com/office/drawing/2014/main" id="{C0895D04-FFEB-7148-B234-136A840A75AF}"/>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cs typeface="+mn-cs"/>
              </a:defRPr>
            </a:lvl1pPr>
          </a:lstStyle>
          <a:p>
            <a:pPr>
              <a:defRPr/>
            </a:pPr>
            <a:endParaRPr lang="en-US"/>
          </a:p>
        </p:txBody>
      </p:sp>
      <p:sp>
        <p:nvSpPr>
          <p:cNvPr id="4100" name="Rectangle 4">
            <a:extLst>
              <a:ext uri="{FF2B5EF4-FFF2-40B4-BE49-F238E27FC236}">
                <a16:creationId xmlns:a16="http://schemas.microsoft.com/office/drawing/2014/main" id="{EF63FA0F-DF19-4BD9-B189-70397B59D5F0}"/>
              </a:ext>
            </a:extLst>
          </p:cNvPr>
          <p:cNvSpPr>
            <a:spLocks noGrp="1" noRot="1" noChangeAspect="1" noChangeArrowheads="1" noTextEdit="1"/>
          </p:cNvSpPr>
          <p:nvPr>
            <p:ph type="sldImg" idx="2"/>
          </p:nvPr>
        </p:nvSpPr>
        <p:spPr bwMode="auto">
          <a:xfrm>
            <a:off x="2216150" y="685800"/>
            <a:ext cx="24257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3" name="Rectangle 5">
            <a:extLst>
              <a:ext uri="{FF2B5EF4-FFF2-40B4-BE49-F238E27FC236}">
                <a16:creationId xmlns:a16="http://schemas.microsoft.com/office/drawing/2014/main" id="{39500FB1-03CE-4B4C-8F60-932E5B66A19B}"/>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a:extLst>
              <a:ext uri="{FF2B5EF4-FFF2-40B4-BE49-F238E27FC236}">
                <a16:creationId xmlns:a16="http://schemas.microsoft.com/office/drawing/2014/main" id="{ECFF8F2F-2190-5A42-B565-0A0F4AA4486D}"/>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150535" name="Rectangle 7">
            <a:extLst>
              <a:ext uri="{FF2B5EF4-FFF2-40B4-BE49-F238E27FC236}">
                <a16:creationId xmlns:a16="http://schemas.microsoft.com/office/drawing/2014/main" id="{18A25556-E38B-FC47-A496-B2BE4B28BE3A}"/>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fld id="{BF119E91-84E2-4B56-8D19-C6039FA8040B}" type="slidenum">
              <a:rPr lang="en-US" altLang="fr-FR"/>
              <a:pPr/>
              <a:t>‹#›</a:t>
            </a:fld>
            <a:endParaRPr lang="en-US"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a:extLst>
              <a:ext uri="{FF2B5EF4-FFF2-40B4-BE49-F238E27FC236}">
                <a16:creationId xmlns:a16="http://schemas.microsoft.com/office/drawing/2014/main" id="{477EAD4E-C548-438C-9F1E-601917B3384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0"/>
              </a:spcBef>
            </a:pPr>
            <a:fld id="{E004DA3C-2BAD-413E-940B-7B78438E4681}" type="slidenum">
              <a:rPr lang="en-US" altLang="fr-FR"/>
              <a:pPr>
                <a:spcBef>
                  <a:spcPct val="0"/>
                </a:spcBef>
              </a:pPr>
              <a:t>1</a:t>
            </a:fld>
            <a:endParaRPr lang="en-US" altLang="fr-FR"/>
          </a:p>
        </p:txBody>
      </p:sp>
      <p:sp>
        <p:nvSpPr>
          <p:cNvPr id="6146" name="Rectangle 2">
            <a:extLst>
              <a:ext uri="{FF2B5EF4-FFF2-40B4-BE49-F238E27FC236}">
                <a16:creationId xmlns:a16="http://schemas.microsoft.com/office/drawing/2014/main" id="{C300A09D-99B3-4206-9F4B-7F34863D29C3}"/>
              </a:ext>
            </a:extLst>
          </p:cNvPr>
          <p:cNvSpPr>
            <a:spLocks noGrp="1" noRot="1" noChangeAspect="1" noChangeArrowheads="1" noTextEdit="1"/>
          </p:cNvSpPr>
          <p:nvPr>
            <p:ph type="sldImg"/>
          </p:nvPr>
        </p:nvSpPr>
        <p:spPr>
          <a:ln/>
        </p:spPr>
      </p:sp>
      <p:sp>
        <p:nvSpPr>
          <p:cNvPr id="6147" name="Rectangle 3">
            <a:extLst>
              <a:ext uri="{FF2B5EF4-FFF2-40B4-BE49-F238E27FC236}">
                <a16:creationId xmlns:a16="http://schemas.microsoft.com/office/drawing/2014/main" id="{D5168ABF-3C72-453D-ACAD-4D1365600C9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fr-FR">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a:t>Click to edit Master title style</a:t>
            </a:r>
            <a:endParaRPr lang="en-GB"/>
          </a:p>
        </p:txBody>
      </p:sp>
      <p:sp>
        <p:nvSpPr>
          <p:cNvPr id="3" name="Subtitle 2"/>
          <p:cNvSpPr>
            <a:spLocks noGrp="1"/>
          </p:cNvSpPr>
          <p:nvPr>
            <p:ph type="subTitle" idx="1"/>
          </p:nvPr>
        </p:nvSpPr>
        <p:spPr>
          <a:xfrm>
            <a:off x="4541883" y="24254899"/>
            <a:ext cx="21191448" cy="10940186"/>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4169128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661988" y="6243638"/>
            <a:ext cx="9304337" cy="35631437"/>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47964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51618" y="1655375"/>
            <a:ext cx="7229364" cy="4021216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62191" y="1655375"/>
            <a:ext cx="21561260" cy="4021216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69834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1819752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0915384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896671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46170" y="6247763"/>
            <a:ext cx="337503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149374" y="6247763"/>
            <a:ext cx="337637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69228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724232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5181801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44378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14881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661988" y="6243638"/>
            <a:ext cx="9304337" cy="356314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9116407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07737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8536634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47613" y="1655375"/>
            <a:ext cx="7233369" cy="40217832"/>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46170" y="1655375"/>
            <a:ext cx="21573276" cy="402178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332266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288810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20942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3452978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77954" y="6247763"/>
            <a:ext cx="1448676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5092882" y="6247763"/>
            <a:ext cx="1448809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787808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541546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957274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5769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2391097" y="18141158"/>
            <a:ext cx="25734665" cy="936409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6585589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3506081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142575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065837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06224" y="1655375"/>
            <a:ext cx="7274756" cy="40217832"/>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77954" y="1655375"/>
            <a:ext cx="21700106" cy="402178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12531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62194" y="6236439"/>
            <a:ext cx="4587275" cy="3563110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377632" y="6236439"/>
            <a:ext cx="4588610" cy="3563110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34630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513961" y="9581157"/>
            <a:ext cx="13375992" cy="399403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13961" y="13575194"/>
            <a:ext cx="13375992" cy="24660721"/>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5379921" y="9581157"/>
            <a:ext cx="13381332" cy="399403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5379921" y="13575194"/>
            <a:ext cx="13381332" cy="24660721"/>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51722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Rectangle 41">
            <a:extLst>
              <a:ext uri="{FF2B5EF4-FFF2-40B4-BE49-F238E27FC236}">
                <a16:creationId xmlns:a16="http://schemas.microsoft.com/office/drawing/2014/main" id="{840F9D40-0B5A-4DDE-A7E6-9B13354F1A1C}"/>
              </a:ext>
            </a:extLst>
          </p:cNvPr>
          <p:cNvSpPr>
            <a:spLocks noChangeArrowheads="1"/>
          </p:cNvSpPr>
          <p:nvPr userDrawn="1"/>
        </p:nvSpPr>
        <p:spPr bwMode="auto">
          <a:xfrm>
            <a:off x="670431" y="30993347"/>
            <a:ext cx="9320213" cy="10873790"/>
          </a:xfrm>
          <a:prstGeom prst="rect">
            <a:avLst/>
          </a:prstGeom>
          <a:solidFill>
            <a:schemeClr val="accent6">
              <a:lumMod val="60000"/>
              <a:lumOff val="40000"/>
              <a:alpha val="64000"/>
            </a:schemeClr>
          </a:solidFill>
          <a:ln w="12700">
            <a:solidFill>
              <a:schemeClr val="tx1"/>
            </a:solidFill>
            <a:miter lim="800000"/>
            <a:headEnd/>
            <a:tailEnd/>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a:p>
        </p:txBody>
      </p:sp>
    </p:spTree>
    <p:extLst>
      <p:ext uri="{BB962C8B-B14F-4D97-AF65-F5344CB8AC3E}">
        <p14:creationId xmlns:p14="http://schemas.microsoft.com/office/powerpoint/2010/main" val="3190208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491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11836664" y="1704451"/>
            <a:ext cx="16924588" cy="3653146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513961" y="8956383"/>
            <a:ext cx="9959566" cy="2927953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70953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5934356" y="3824161"/>
            <a:ext cx="18164861" cy="25681881"/>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5934356" y="33500076"/>
            <a:ext cx="18164861" cy="50227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21164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1000" r="-21000"/>
          </a:stretch>
        </a:blipFill>
        <a:effectLst/>
      </p:bgPr>
    </p:bg>
    <p:spTree>
      <p:nvGrpSpPr>
        <p:cNvPr id="1" name=""/>
        <p:cNvGrpSpPr/>
        <p:nvPr/>
      </p:nvGrpSpPr>
      <p:grpSpPr>
        <a:xfrm>
          <a:off x="0" y="0"/>
          <a:ext cx="0" cy="0"/>
          <a:chOff x="0" y="0"/>
          <a:chExt cx="0" cy="0"/>
        </a:xfrm>
      </p:grpSpPr>
      <p:sp>
        <p:nvSpPr>
          <p:cNvPr id="10" name="Rectangle 16">
            <a:extLst>
              <a:ext uri="{FF2B5EF4-FFF2-40B4-BE49-F238E27FC236}">
                <a16:creationId xmlns:a16="http://schemas.microsoft.com/office/drawing/2014/main" id="{203917D3-1746-4A2B-BAF3-31C486DFC25E}"/>
              </a:ext>
            </a:extLst>
          </p:cNvPr>
          <p:cNvSpPr txBox="1">
            <a:spLocks noChangeArrowheads="1"/>
          </p:cNvSpPr>
          <p:nvPr userDrawn="1"/>
        </p:nvSpPr>
        <p:spPr bwMode="auto">
          <a:xfrm>
            <a:off x="-33337" y="0"/>
            <a:ext cx="30308550" cy="42803763"/>
          </a:xfrm>
          <a:prstGeom prst="rect">
            <a:avLst/>
          </a:prstGeom>
          <a:solidFill>
            <a:schemeClr val="accent6">
              <a:lumMod val="20000"/>
              <a:lumOff val="80000"/>
              <a:alpha val="65000"/>
            </a:schemeClr>
          </a:solidFill>
          <a:ln>
            <a:noFill/>
          </a:ln>
        </p:spPr>
        <p:txBody>
          <a:bodyPr vert="horz" wrap="square" lIns="374346" tIns="374346" rIns="374346" bIns="374346" numCol="1" anchor="t" anchorCtr="0" compatLnSpc="1">
            <a:prstTxWarp prst="textNoShape">
              <a:avLst/>
            </a:prstTxWarp>
          </a:bodyPr>
          <a:lstStyle>
            <a:lvl1pPr marL="280988" indent="-280988" algn="l" defTabSz="749300" rtl="0" eaLnBrk="0" fontAlgn="base" hangingPunct="0">
              <a:spcBef>
                <a:spcPct val="20000"/>
              </a:spcBef>
              <a:spcAft>
                <a:spcPct val="0"/>
              </a:spcAft>
              <a:buChar char="•"/>
              <a:defRPr sz="2400">
                <a:solidFill>
                  <a:schemeClr val="tx2"/>
                </a:solidFill>
                <a:latin typeface="+mn-lt"/>
                <a:ea typeface="MS PGothic" pitchFamily="34" charset="-128"/>
                <a:cs typeface="MS PGothic" charset="0"/>
              </a:defRPr>
            </a:lvl1pPr>
            <a:lvl2pPr marL="606425" indent="-231775" algn="l" defTabSz="749300" rtl="0" eaLnBrk="0" fontAlgn="base" hangingPunct="0">
              <a:spcBef>
                <a:spcPct val="20000"/>
              </a:spcBef>
              <a:spcAft>
                <a:spcPct val="0"/>
              </a:spcAft>
              <a:buChar char="–"/>
              <a:defRPr sz="2400">
                <a:solidFill>
                  <a:schemeClr val="tx2"/>
                </a:solidFill>
                <a:latin typeface="+mn-lt"/>
                <a:ea typeface="MS PGothic" pitchFamily="34" charset="-128"/>
                <a:cs typeface="MS PGothic" charset="0"/>
              </a:defRPr>
            </a:lvl2pPr>
            <a:lvl3pPr marL="938213" indent="-188913" algn="l" defTabSz="749300"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3pPr>
            <a:lvl4pPr marL="1312863" indent="-187325" algn="l" defTabSz="749300"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687513" indent="-187325" algn="l" defTabSz="749300"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a:lstStyle>
          <a:p>
            <a:pPr marL="374650" lvl="1" indent="0">
              <a:buNone/>
            </a:pPr>
            <a:endParaRPr lang="en-US" altLang="fr-FR" kern="0" dirty="0"/>
          </a:p>
        </p:txBody>
      </p:sp>
      <p:sp>
        <p:nvSpPr>
          <p:cNvPr id="1026" name="Rectangle 36">
            <a:extLst>
              <a:ext uri="{FF2B5EF4-FFF2-40B4-BE49-F238E27FC236}">
                <a16:creationId xmlns:a16="http://schemas.microsoft.com/office/drawing/2014/main" id="{80D2B4D0-280E-084C-BF00-55EE5E85170F}"/>
              </a:ext>
            </a:extLst>
          </p:cNvPr>
          <p:cNvSpPr>
            <a:spLocks noChangeArrowheads="1"/>
          </p:cNvSpPr>
          <p:nvPr/>
        </p:nvSpPr>
        <p:spPr bwMode="auto">
          <a:xfrm>
            <a:off x="-33337" y="0"/>
            <a:ext cx="30275213" cy="5291138"/>
          </a:xfrm>
          <a:prstGeom prst="rect">
            <a:avLst/>
          </a:prstGeom>
          <a:solidFill>
            <a:schemeClr val="accent6">
              <a:lumMod val="75000"/>
              <a:alpha val="64000"/>
            </a:schemeClr>
          </a:solidFill>
          <a:ln>
            <a:noFill/>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dirty="0"/>
          </a:p>
        </p:txBody>
      </p:sp>
      <p:sp>
        <p:nvSpPr>
          <p:cNvPr id="1028" name="Rectangle 15">
            <a:extLst>
              <a:ext uri="{FF2B5EF4-FFF2-40B4-BE49-F238E27FC236}">
                <a16:creationId xmlns:a16="http://schemas.microsoft.com/office/drawing/2014/main" id="{F69CE470-E6DA-45A7-8F5E-73484E7C2376}"/>
              </a:ext>
            </a:extLst>
          </p:cNvPr>
          <p:cNvSpPr>
            <a:spLocks noGrp="1" noChangeArrowheads="1"/>
          </p:cNvSpPr>
          <p:nvPr>
            <p:ph type="title"/>
          </p:nvPr>
        </p:nvSpPr>
        <p:spPr bwMode="auto">
          <a:xfrm>
            <a:off x="661988" y="1655763"/>
            <a:ext cx="28919487"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857" tIns="37421" rIns="74857" bIns="37421" numCol="1" anchor="ctr" anchorCtr="0" compatLnSpc="1">
            <a:prstTxWarp prst="textNoShape">
              <a:avLst/>
            </a:prstTxWarp>
          </a:bodyPr>
          <a:lstStyle/>
          <a:p>
            <a:pPr lvl="0"/>
            <a:r>
              <a:rPr lang="en-US" altLang="fr-FR"/>
              <a:t>Click to edit Master title style</a:t>
            </a:r>
          </a:p>
        </p:txBody>
      </p:sp>
      <p:sp>
        <p:nvSpPr>
          <p:cNvPr id="1029" name="Rectangle 16">
            <a:extLst>
              <a:ext uri="{FF2B5EF4-FFF2-40B4-BE49-F238E27FC236}">
                <a16:creationId xmlns:a16="http://schemas.microsoft.com/office/drawing/2014/main" id="{E8BF8975-B20A-4527-9C7E-137C72515267}"/>
              </a:ext>
            </a:extLst>
          </p:cNvPr>
          <p:cNvSpPr>
            <a:spLocks noGrp="1" noChangeArrowheads="1"/>
          </p:cNvSpPr>
          <p:nvPr>
            <p:ph type="body" idx="1"/>
          </p:nvPr>
        </p:nvSpPr>
        <p:spPr bwMode="auto">
          <a:xfrm>
            <a:off x="660401" y="6242050"/>
            <a:ext cx="9304337" cy="35631437"/>
          </a:xfrm>
          <a:prstGeom prst="rect">
            <a:avLst/>
          </a:prstGeom>
          <a:solidFill>
            <a:schemeClr val="accent6">
              <a:lumMod val="75000"/>
              <a:alpha val="64000"/>
            </a:schemeClr>
          </a:solidFill>
          <a:ln>
            <a:noFill/>
          </a:ln>
        </p:spPr>
        <p:txBody>
          <a:bodyPr vert="horz" wrap="square" lIns="374346" tIns="374346" rIns="374346" bIns="374346" numCol="1" anchor="t" anchorCtr="0" compatLnSpc="1">
            <a:prstTxWarp prst="textNoShape">
              <a:avLst/>
            </a:prstTxWarp>
          </a:bodyPr>
          <a:lstStyle/>
          <a:p>
            <a:pPr lvl="0"/>
            <a:r>
              <a:rPr lang="en-US" altLang="fr-FR"/>
              <a:t>Click to edit Master text styles</a:t>
            </a:r>
          </a:p>
          <a:p>
            <a:pPr lvl="1"/>
            <a:r>
              <a:rPr lang="en-US" altLang="fr-FR"/>
              <a:t>Second level</a:t>
            </a:r>
          </a:p>
        </p:txBody>
      </p:sp>
      <p:sp>
        <p:nvSpPr>
          <p:cNvPr id="1030" name="Rectangle 25">
            <a:extLst>
              <a:ext uri="{FF2B5EF4-FFF2-40B4-BE49-F238E27FC236}">
                <a16:creationId xmlns:a16="http://schemas.microsoft.com/office/drawing/2014/main" id="{92462A63-B664-C648-977D-332956FE036B}"/>
              </a:ext>
            </a:extLst>
          </p:cNvPr>
          <p:cNvSpPr>
            <a:spLocks noChangeArrowheads="1"/>
          </p:cNvSpPr>
          <p:nvPr/>
        </p:nvSpPr>
        <p:spPr bwMode="auto">
          <a:xfrm>
            <a:off x="0" y="0"/>
            <a:ext cx="30275213" cy="428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749300" rtl="0" eaLnBrk="0" fontAlgn="base" hangingPunct="0">
        <a:spcBef>
          <a:spcPct val="0"/>
        </a:spcBef>
        <a:spcAft>
          <a:spcPct val="0"/>
        </a:spcAft>
        <a:defRPr sz="7200">
          <a:solidFill>
            <a:srgbClr val="FFFFFF"/>
          </a:solidFill>
          <a:latin typeface="+mj-lt"/>
          <a:ea typeface="MS PGothic" pitchFamily="34" charset="-128"/>
          <a:cs typeface="MS PGothic" charset="0"/>
        </a:defRPr>
      </a:lvl1pPr>
      <a:lvl2pPr algn="ctr" defTabSz="749300" rtl="0" eaLnBrk="0" fontAlgn="base" hangingPunct="0">
        <a:spcBef>
          <a:spcPct val="0"/>
        </a:spcBef>
        <a:spcAft>
          <a:spcPct val="0"/>
        </a:spcAft>
        <a:defRPr sz="7200">
          <a:solidFill>
            <a:srgbClr val="FFFFFF"/>
          </a:solidFill>
          <a:latin typeface="Arial Black" charset="0"/>
          <a:ea typeface="MS PGothic" pitchFamily="34" charset="-128"/>
          <a:cs typeface="MS PGothic" charset="0"/>
        </a:defRPr>
      </a:lvl2pPr>
      <a:lvl3pPr algn="ctr" defTabSz="749300" rtl="0" eaLnBrk="0" fontAlgn="base" hangingPunct="0">
        <a:spcBef>
          <a:spcPct val="0"/>
        </a:spcBef>
        <a:spcAft>
          <a:spcPct val="0"/>
        </a:spcAft>
        <a:defRPr sz="7200">
          <a:solidFill>
            <a:srgbClr val="FFFFFF"/>
          </a:solidFill>
          <a:latin typeface="Arial Black" charset="0"/>
          <a:ea typeface="MS PGothic" pitchFamily="34" charset="-128"/>
          <a:cs typeface="MS PGothic" charset="0"/>
        </a:defRPr>
      </a:lvl3pPr>
      <a:lvl4pPr algn="ctr" defTabSz="749300" rtl="0" eaLnBrk="0" fontAlgn="base" hangingPunct="0">
        <a:spcBef>
          <a:spcPct val="0"/>
        </a:spcBef>
        <a:spcAft>
          <a:spcPct val="0"/>
        </a:spcAft>
        <a:defRPr sz="7200">
          <a:solidFill>
            <a:srgbClr val="FFFFFF"/>
          </a:solidFill>
          <a:latin typeface="Arial Black" charset="0"/>
          <a:ea typeface="MS PGothic" pitchFamily="34" charset="-128"/>
          <a:cs typeface="MS PGothic" charset="0"/>
        </a:defRPr>
      </a:lvl4pPr>
      <a:lvl5pPr algn="ctr" defTabSz="749300" rtl="0" eaLnBrk="0" fontAlgn="base" hangingPunct="0">
        <a:spcBef>
          <a:spcPct val="0"/>
        </a:spcBef>
        <a:spcAft>
          <a:spcPct val="0"/>
        </a:spcAft>
        <a:defRPr sz="7200">
          <a:solidFill>
            <a:srgbClr val="FFFFFF"/>
          </a:solidFill>
          <a:latin typeface="Arial Black" charset="0"/>
          <a:ea typeface="MS PGothic" pitchFamily="34" charset="-128"/>
          <a:cs typeface="MS PGothic" charset="0"/>
        </a:defRPr>
      </a:lvl5pPr>
      <a:lvl6pPr marL="457200" algn="ctr" defTabSz="749300" rtl="0" fontAlgn="base">
        <a:spcBef>
          <a:spcPct val="0"/>
        </a:spcBef>
        <a:spcAft>
          <a:spcPct val="0"/>
        </a:spcAft>
        <a:defRPr sz="7200">
          <a:solidFill>
            <a:schemeClr val="tx2"/>
          </a:solidFill>
          <a:latin typeface="Arial Black" charset="0"/>
        </a:defRPr>
      </a:lvl6pPr>
      <a:lvl7pPr marL="914400" algn="ctr" defTabSz="749300" rtl="0" fontAlgn="base">
        <a:spcBef>
          <a:spcPct val="0"/>
        </a:spcBef>
        <a:spcAft>
          <a:spcPct val="0"/>
        </a:spcAft>
        <a:defRPr sz="7200">
          <a:solidFill>
            <a:schemeClr val="tx2"/>
          </a:solidFill>
          <a:latin typeface="Arial Black" charset="0"/>
        </a:defRPr>
      </a:lvl7pPr>
      <a:lvl8pPr marL="1371600" algn="ctr" defTabSz="749300" rtl="0" fontAlgn="base">
        <a:spcBef>
          <a:spcPct val="0"/>
        </a:spcBef>
        <a:spcAft>
          <a:spcPct val="0"/>
        </a:spcAft>
        <a:defRPr sz="7200">
          <a:solidFill>
            <a:schemeClr val="tx2"/>
          </a:solidFill>
          <a:latin typeface="Arial Black" charset="0"/>
        </a:defRPr>
      </a:lvl8pPr>
      <a:lvl9pPr marL="1828800" algn="ctr" defTabSz="749300" rtl="0" fontAlgn="base">
        <a:spcBef>
          <a:spcPct val="0"/>
        </a:spcBef>
        <a:spcAft>
          <a:spcPct val="0"/>
        </a:spcAft>
        <a:defRPr sz="72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MS PGothic" pitchFamily="34" charset="-128"/>
          <a:cs typeface="MS PGothic" charset="0"/>
        </a:defRPr>
      </a:lvl1pPr>
      <a:lvl2pPr marL="606425" indent="-231775" algn="l" defTabSz="749300" rtl="0" eaLnBrk="0" fontAlgn="base" hangingPunct="0">
        <a:spcBef>
          <a:spcPct val="20000"/>
        </a:spcBef>
        <a:spcAft>
          <a:spcPct val="0"/>
        </a:spcAft>
        <a:buChar char="–"/>
        <a:defRPr sz="2400">
          <a:solidFill>
            <a:schemeClr val="tx2"/>
          </a:solidFill>
          <a:latin typeface="+mn-lt"/>
          <a:ea typeface="MS PGothic" pitchFamily="34" charset="-128"/>
          <a:cs typeface="MS PGothic" charset="0"/>
        </a:defRPr>
      </a:lvl2pPr>
      <a:lvl3pPr marL="938213" indent="-188913" algn="l" defTabSz="749300"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3pPr>
      <a:lvl4pPr marL="1312863" indent="-187325" algn="l" defTabSz="749300"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687513" indent="-187325" algn="l" defTabSz="749300"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EF0F8"/>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95EA915C-87A8-5044-BB0D-E37F2076BD1C}"/>
              </a:ext>
            </a:extLst>
          </p:cNvPr>
          <p:cNvSpPr>
            <a:spLocks noChangeArrowheads="1"/>
          </p:cNvSpPr>
          <p:nvPr/>
        </p:nvSpPr>
        <p:spPr bwMode="auto">
          <a:xfrm>
            <a:off x="0" y="0"/>
            <a:ext cx="30275213" cy="54737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a:p>
        </p:txBody>
      </p:sp>
      <p:sp>
        <p:nvSpPr>
          <p:cNvPr id="2051" name="Rectangle 3">
            <a:extLst>
              <a:ext uri="{FF2B5EF4-FFF2-40B4-BE49-F238E27FC236}">
                <a16:creationId xmlns:a16="http://schemas.microsoft.com/office/drawing/2014/main" id="{BEC338B2-7262-EB4B-85D8-379E00874EE1}"/>
              </a:ext>
            </a:extLst>
          </p:cNvPr>
          <p:cNvSpPr>
            <a:spLocks noChangeArrowheads="1"/>
          </p:cNvSpPr>
          <p:nvPr/>
        </p:nvSpPr>
        <p:spPr bwMode="auto">
          <a:xfrm>
            <a:off x="646113" y="6248400"/>
            <a:ext cx="6880225" cy="35625088"/>
          </a:xfrm>
          <a:prstGeom prst="rect">
            <a:avLst/>
          </a:prstGeom>
          <a:solidFill>
            <a:schemeClr val="bg2"/>
          </a:solidFill>
          <a:ln w="9525">
            <a:solidFill>
              <a:schemeClr val="tx1"/>
            </a:solidFill>
            <a:miter lim="800000"/>
            <a:headEnd/>
            <a:tailEnd/>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a:p>
        </p:txBody>
      </p:sp>
      <p:sp>
        <p:nvSpPr>
          <p:cNvPr id="2052" name="Rectangle 6">
            <a:extLst>
              <a:ext uri="{FF2B5EF4-FFF2-40B4-BE49-F238E27FC236}">
                <a16:creationId xmlns:a16="http://schemas.microsoft.com/office/drawing/2014/main" id="{C8C1561A-501B-4C5C-8FB1-6F9111C90C63}"/>
              </a:ext>
            </a:extLst>
          </p:cNvPr>
          <p:cNvSpPr>
            <a:spLocks noGrp="1" noChangeArrowheads="1"/>
          </p:cNvSpPr>
          <p:nvPr>
            <p:ph type="title"/>
          </p:nvPr>
        </p:nvSpPr>
        <p:spPr bwMode="auto">
          <a:xfrm>
            <a:off x="661988" y="1655763"/>
            <a:ext cx="28919487"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857" tIns="37421" rIns="74857" bIns="37421" numCol="1" anchor="ctr" anchorCtr="0" compatLnSpc="1">
            <a:prstTxWarp prst="textNoShape">
              <a:avLst/>
            </a:prstTxWarp>
          </a:bodyPr>
          <a:lstStyle/>
          <a:p>
            <a:pPr lvl="0"/>
            <a:r>
              <a:rPr lang="en-US" altLang="fr-FR"/>
              <a:t>Click to edit Master title style</a:t>
            </a:r>
          </a:p>
        </p:txBody>
      </p:sp>
      <p:sp>
        <p:nvSpPr>
          <p:cNvPr id="2053" name="Rectangle 7">
            <a:extLst>
              <a:ext uri="{FF2B5EF4-FFF2-40B4-BE49-F238E27FC236}">
                <a16:creationId xmlns:a16="http://schemas.microsoft.com/office/drawing/2014/main" id="{3B929FC7-DAB5-4E22-86DA-FB802EE90382}"/>
              </a:ext>
            </a:extLst>
          </p:cNvPr>
          <p:cNvSpPr>
            <a:spLocks noGrp="1" noChangeArrowheads="1"/>
          </p:cNvSpPr>
          <p:nvPr>
            <p:ph type="body" idx="1"/>
          </p:nvPr>
        </p:nvSpPr>
        <p:spPr bwMode="auto">
          <a:xfrm>
            <a:off x="646113" y="6264275"/>
            <a:ext cx="6880225" cy="356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74346" tIns="374346" rIns="374346" bIns="374346" numCol="1" anchor="t" anchorCtr="0" compatLnSpc="1">
            <a:prstTxWarp prst="textNoShape">
              <a:avLst/>
            </a:prstTxWarp>
          </a:bodyPr>
          <a:lstStyle/>
          <a:p>
            <a:pPr lvl="0"/>
            <a:r>
              <a:rPr lang="en-US" altLang="fr-FR"/>
              <a:t>Click to edit Master text styles</a:t>
            </a:r>
          </a:p>
          <a:p>
            <a:pPr lvl="1"/>
            <a:r>
              <a:rPr lang="en-US" altLang="fr-FR"/>
              <a:t>Second level</a:t>
            </a:r>
          </a:p>
        </p:txBody>
      </p:sp>
      <p:sp>
        <p:nvSpPr>
          <p:cNvPr id="2054" name="Rectangle 8">
            <a:extLst>
              <a:ext uri="{FF2B5EF4-FFF2-40B4-BE49-F238E27FC236}">
                <a16:creationId xmlns:a16="http://schemas.microsoft.com/office/drawing/2014/main" id="{269D22D5-5E7D-7D4D-8D11-DD613FDD827A}"/>
              </a:ext>
            </a:extLst>
          </p:cNvPr>
          <p:cNvSpPr>
            <a:spLocks noChangeArrowheads="1"/>
          </p:cNvSpPr>
          <p:nvPr/>
        </p:nvSpPr>
        <p:spPr bwMode="auto">
          <a:xfrm>
            <a:off x="0" y="0"/>
            <a:ext cx="30275213" cy="428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a:p>
        </p:txBody>
      </p:sp>
      <p:sp>
        <p:nvSpPr>
          <p:cNvPr id="2055" name="Rectangle 9">
            <a:extLst>
              <a:ext uri="{FF2B5EF4-FFF2-40B4-BE49-F238E27FC236}">
                <a16:creationId xmlns:a16="http://schemas.microsoft.com/office/drawing/2014/main" id="{E4C6E94E-56F8-D74B-A499-6528ABD80E29}"/>
              </a:ext>
            </a:extLst>
          </p:cNvPr>
          <p:cNvSpPr>
            <a:spLocks noChangeArrowheads="1"/>
          </p:cNvSpPr>
          <p:nvPr/>
        </p:nvSpPr>
        <p:spPr bwMode="auto">
          <a:xfrm>
            <a:off x="7926388" y="6248400"/>
            <a:ext cx="14322425" cy="35625088"/>
          </a:xfrm>
          <a:prstGeom prst="rect">
            <a:avLst/>
          </a:prstGeom>
          <a:solidFill>
            <a:schemeClr val="bg2"/>
          </a:solidFill>
          <a:ln w="9525">
            <a:solidFill>
              <a:schemeClr val="tx1"/>
            </a:solidFill>
            <a:miter lim="800000"/>
            <a:headEnd/>
            <a:tailEnd/>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a:p>
        </p:txBody>
      </p:sp>
      <p:sp>
        <p:nvSpPr>
          <p:cNvPr id="2056" name="Rectangle 11">
            <a:extLst>
              <a:ext uri="{FF2B5EF4-FFF2-40B4-BE49-F238E27FC236}">
                <a16:creationId xmlns:a16="http://schemas.microsoft.com/office/drawing/2014/main" id="{4C7DA45B-F8F3-DA40-AB9C-6C2D45F5FE56}"/>
              </a:ext>
            </a:extLst>
          </p:cNvPr>
          <p:cNvSpPr>
            <a:spLocks noChangeArrowheads="1"/>
          </p:cNvSpPr>
          <p:nvPr/>
        </p:nvSpPr>
        <p:spPr bwMode="auto">
          <a:xfrm>
            <a:off x="22696488" y="6248400"/>
            <a:ext cx="6884987" cy="35625088"/>
          </a:xfrm>
          <a:prstGeom prst="rect">
            <a:avLst/>
          </a:prstGeom>
          <a:solidFill>
            <a:schemeClr val="bg2"/>
          </a:solidFill>
          <a:ln w="9525">
            <a:solidFill>
              <a:schemeClr val="tx1"/>
            </a:solidFill>
            <a:miter lim="800000"/>
            <a:headEnd/>
            <a:tailEnd/>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a:p>
        </p:txBody>
      </p:sp>
      <p:sp>
        <p:nvSpPr>
          <p:cNvPr id="2057" name="Text Box 14">
            <a:extLst>
              <a:ext uri="{FF2B5EF4-FFF2-40B4-BE49-F238E27FC236}">
                <a16:creationId xmlns:a16="http://schemas.microsoft.com/office/drawing/2014/main" id="{62B71F04-6BDC-7842-B92B-36BE9A331871}"/>
              </a:ext>
            </a:extLst>
          </p:cNvPr>
          <p:cNvSpPr txBox="1">
            <a:spLocks noChangeArrowheads="1"/>
          </p:cNvSpPr>
          <p:nvPr userDrawn="1"/>
        </p:nvSpPr>
        <p:spPr bwMode="auto">
          <a:xfrm>
            <a:off x="646113" y="42260838"/>
            <a:ext cx="3308350" cy="155575"/>
          </a:xfrm>
          <a:prstGeom prst="rect">
            <a:avLst/>
          </a:prstGeom>
          <a:noFill/>
          <a:ln>
            <a:noFill/>
          </a:ln>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749300" rtl="0" eaLnBrk="0" fontAlgn="base" hangingPunct="0">
        <a:spcBef>
          <a:spcPct val="0"/>
        </a:spcBef>
        <a:spcAft>
          <a:spcPct val="0"/>
        </a:spcAft>
        <a:defRPr sz="7100">
          <a:solidFill>
            <a:schemeClr val="bg1"/>
          </a:solidFill>
          <a:latin typeface="+mj-lt"/>
          <a:ea typeface="MS PGothic" pitchFamily="34" charset="-128"/>
          <a:cs typeface="MS PGothic" charset="0"/>
        </a:defRPr>
      </a:lvl1pPr>
      <a:lvl2pPr algn="ctr" defTabSz="749300" rtl="0" eaLnBrk="0" fontAlgn="base" hangingPunct="0">
        <a:spcBef>
          <a:spcPct val="0"/>
        </a:spcBef>
        <a:spcAft>
          <a:spcPct val="0"/>
        </a:spcAft>
        <a:defRPr sz="7100">
          <a:solidFill>
            <a:schemeClr val="bg1"/>
          </a:solidFill>
          <a:latin typeface="Arial Black" charset="0"/>
          <a:ea typeface="MS PGothic" pitchFamily="34" charset="-128"/>
          <a:cs typeface="MS PGothic" charset="0"/>
        </a:defRPr>
      </a:lvl2pPr>
      <a:lvl3pPr algn="ctr" defTabSz="749300" rtl="0" eaLnBrk="0" fontAlgn="base" hangingPunct="0">
        <a:spcBef>
          <a:spcPct val="0"/>
        </a:spcBef>
        <a:spcAft>
          <a:spcPct val="0"/>
        </a:spcAft>
        <a:defRPr sz="7100">
          <a:solidFill>
            <a:schemeClr val="bg1"/>
          </a:solidFill>
          <a:latin typeface="Arial Black" charset="0"/>
          <a:ea typeface="MS PGothic" pitchFamily="34" charset="-128"/>
          <a:cs typeface="MS PGothic" charset="0"/>
        </a:defRPr>
      </a:lvl3pPr>
      <a:lvl4pPr algn="ctr" defTabSz="749300" rtl="0" eaLnBrk="0" fontAlgn="base" hangingPunct="0">
        <a:spcBef>
          <a:spcPct val="0"/>
        </a:spcBef>
        <a:spcAft>
          <a:spcPct val="0"/>
        </a:spcAft>
        <a:defRPr sz="7100">
          <a:solidFill>
            <a:schemeClr val="bg1"/>
          </a:solidFill>
          <a:latin typeface="Arial Black" charset="0"/>
          <a:ea typeface="MS PGothic" pitchFamily="34" charset="-128"/>
          <a:cs typeface="MS PGothic" charset="0"/>
        </a:defRPr>
      </a:lvl4pPr>
      <a:lvl5pPr algn="ctr" defTabSz="749300" rtl="0" eaLnBrk="0" fontAlgn="base" hangingPunct="0">
        <a:spcBef>
          <a:spcPct val="0"/>
        </a:spcBef>
        <a:spcAft>
          <a:spcPct val="0"/>
        </a:spcAft>
        <a:defRPr sz="7100">
          <a:solidFill>
            <a:schemeClr val="bg1"/>
          </a:solidFill>
          <a:latin typeface="Arial Black" charset="0"/>
          <a:ea typeface="MS PGothic" pitchFamily="34" charset="-128"/>
          <a:cs typeface="MS PGothic" charset="0"/>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MS PGothic" pitchFamily="34" charset="-128"/>
          <a:cs typeface="MS PGothic" charset="0"/>
        </a:defRPr>
      </a:lvl1pPr>
      <a:lvl2pPr marL="606425" indent="-231775" algn="l" defTabSz="749300" rtl="0" eaLnBrk="0" fontAlgn="base" hangingPunct="0">
        <a:spcBef>
          <a:spcPct val="20000"/>
        </a:spcBef>
        <a:spcAft>
          <a:spcPct val="0"/>
        </a:spcAft>
        <a:buChar char="–"/>
        <a:defRPr sz="2400">
          <a:solidFill>
            <a:schemeClr val="tx2"/>
          </a:solidFill>
          <a:latin typeface="+mn-lt"/>
          <a:ea typeface="MS PGothic" pitchFamily="34" charset="-128"/>
          <a:cs typeface="MS PGothic" charset="0"/>
        </a:defRPr>
      </a:lvl2pPr>
      <a:lvl3pPr marL="938213" indent="-188913" algn="l" defTabSz="749300"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3pPr>
      <a:lvl4pPr marL="1312863" indent="-187325" algn="l" defTabSz="749300"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687513" indent="-187325" algn="l" defTabSz="749300"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CEF0F8"/>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57D8CEC-C970-5545-B1EC-2901675F4F2F}"/>
              </a:ext>
            </a:extLst>
          </p:cNvPr>
          <p:cNvSpPr>
            <a:spLocks noChangeArrowheads="1"/>
          </p:cNvSpPr>
          <p:nvPr/>
        </p:nvSpPr>
        <p:spPr bwMode="auto">
          <a:xfrm>
            <a:off x="0" y="0"/>
            <a:ext cx="30275213" cy="54737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a:p>
        </p:txBody>
      </p:sp>
      <p:sp>
        <p:nvSpPr>
          <p:cNvPr id="3075" name="Rectangle 3">
            <a:extLst>
              <a:ext uri="{FF2B5EF4-FFF2-40B4-BE49-F238E27FC236}">
                <a16:creationId xmlns:a16="http://schemas.microsoft.com/office/drawing/2014/main" id="{46E7F514-0858-E645-8DCB-7B658256459F}"/>
              </a:ext>
            </a:extLst>
          </p:cNvPr>
          <p:cNvSpPr>
            <a:spLocks noChangeArrowheads="1"/>
          </p:cNvSpPr>
          <p:nvPr/>
        </p:nvSpPr>
        <p:spPr bwMode="auto">
          <a:xfrm>
            <a:off x="477838" y="6248400"/>
            <a:ext cx="29224287" cy="35625088"/>
          </a:xfrm>
          <a:prstGeom prst="rect">
            <a:avLst/>
          </a:prstGeom>
          <a:solidFill>
            <a:schemeClr val="bg2"/>
          </a:solidFill>
          <a:ln w="9525">
            <a:solidFill>
              <a:schemeClr val="tx1"/>
            </a:solidFill>
            <a:miter lim="800000"/>
            <a:headEnd/>
            <a:tailEnd/>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a:p>
        </p:txBody>
      </p:sp>
      <p:sp>
        <p:nvSpPr>
          <p:cNvPr id="3076" name="Rectangle 6">
            <a:extLst>
              <a:ext uri="{FF2B5EF4-FFF2-40B4-BE49-F238E27FC236}">
                <a16:creationId xmlns:a16="http://schemas.microsoft.com/office/drawing/2014/main" id="{F488EAD1-4504-4950-9506-88DCA88F4C6F}"/>
              </a:ext>
            </a:extLst>
          </p:cNvPr>
          <p:cNvSpPr>
            <a:spLocks noGrp="1" noChangeArrowheads="1"/>
          </p:cNvSpPr>
          <p:nvPr>
            <p:ph type="title"/>
          </p:nvPr>
        </p:nvSpPr>
        <p:spPr bwMode="auto">
          <a:xfrm>
            <a:off x="661988" y="1655763"/>
            <a:ext cx="28919487"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857" tIns="37421" rIns="74857" bIns="37421" numCol="1" anchor="ctr" anchorCtr="0" compatLnSpc="1">
            <a:prstTxWarp prst="textNoShape">
              <a:avLst/>
            </a:prstTxWarp>
          </a:bodyPr>
          <a:lstStyle/>
          <a:p>
            <a:pPr lvl="0"/>
            <a:r>
              <a:rPr lang="en-US" altLang="fr-FR"/>
              <a:t>Click to edit Master title style</a:t>
            </a:r>
          </a:p>
        </p:txBody>
      </p:sp>
      <p:sp>
        <p:nvSpPr>
          <p:cNvPr id="3077" name="Rectangle 7">
            <a:extLst>
              <a:ext uri="{FF2B5EF4-FFF2-40B4-BE49-F238E27FC236}">
                <a16:creationId xmlns:a16="http://schemas.microsoft.com/office/drawing/2014/main" id="{2D303CB8-A6A2-4FD0-8D18-75EBE89E0D7E}"/>
              </a:ext>
            </a:extLst>
          </p:cNvPr>
          <p:cNvSpPr>
            <a:spLocks noGrp="1" noChangeArrowheads="1"/>
          </p:cNvSpPr>
          <p:nvPr>
            <p:ph type="body" idx="1"/>
          </p:nvPr>
        </p:nvSpPr>
        <p:spPr bwMode="auto">
          <a:xfrm>
            <a:off x="477838" y="6248400"/>
            <a:ext cx="29103637" cy="356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74346" tIns="374346" rIns="374346" bIns="374346" numCol="1" anchor="t" anchorCtr="0" compatLnSpc="1">
            <a:prstTxWarp prst="textNoShape">
              <a:avLst/>
            </a:prstTxWarp>
          </a:bodyPr>
          <a:lstStyle/>
          <a:p>
            <a:pPr lvl="0"/>
            <a:r>
              <a:rPr lang="en-US" altLang="fr-FR"/>
              <a:t>Click to edit Master text styles</a:t>
            </a:r>
          </a:p>
          <a:p>
            <a:pPr lvl="1"/>
            <a:r>
              <a:rPr lang="en-US" altLang="fr-FR"/>
              <a:t>Second level</a:t>
            </a:r>
          </a:p>
        </p:txBody>
      </p:sp>
      <p:sp>
        <p:nvSpPr>
          <p:cNvPr id="3078" name="Rectangle 8">
            <a:extLst>
              <a:ext uri="{FF2B5EF4-FFF2-40B4-BE49-F238E27FC236}">
                <a16:creationId xmlns:a16="http://schemas.microsoft.com/office/drawing/2014/main" id="{4D49E4CC-BD61-6C48-B56D-E4FA3CBB2B65}"/>
              </a:ext>
            </a:extLst>
          </p:cNvPr>
          <p:cNvSpPr>
            <a:spLocks noChangeArrowheads="1"/>
          </p:cNvSpPr>
          <p:nvPr/>
        </p:nvSpPr>
        <p:spPr bwMode="auto">
          <a:xfrm>
            <a:off x="0" y="0"/>
            <a:ext cx="30275213" cy="428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a:p>
        </p:txBody>
      </p:sp>
      <p:sp>
        <p:nvSpPr>
          <p:cNvPr id="3079" name="Text Box 14">
            <a:extLst>
              <a:ext uri="{FF2B5EF4-FFF2-40B4-BE49-F238E27FC236}">
                <a16:creationId xmlns:a16="http://schemas.microsoft.com/office/drawing/2014/main" id="{77480CCC-379B-C247-8E45-12B7352B369C}"/>
              </a:ext>
            </a:extLst>
          </p:cNvPr>
          <p:cNvSpPr txBox="1">
            <a:spLocks noChangeArrowheads="1"/>
          </p:cNvSpPr>
          <p:nvPr userDrawn="1"/>
        </p:nvSpPr>
        <p:spPr bwMode="auto">
          <a:xfrm>
            <a:off x="477838" y="42244963"/>
            <a:ext cx="3308350" cy="158750"/>
          </a:xfrm>
          <a:prstGeom prst="rect">
            <a:avLst/>
          </a:prstGeom>
          <a:noFill/>
          <a:ln>
            <a:noFill/>
          </a:ln>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749300" rtl="0" eaLnBrk="0" fontAlgn="base" hangingPunct="0">
        <a:spcBef>
          <a:spcPct val="0"/>
        </a:spcBef>
        <a:spcAft>
          <a:spcPct val="0"/>
        </a:spcAft>
        <a:defRPr sz="7100">
          <a:solidFill>
            <a:schemeClr val="bg1"/>
          </a:solidFill>
          <a:latin typeface="+mj-lt"/>
          <a:ea typeface="MS PGothic" pitchFamily="34" charset="-128"/>
          <a:cs typeface="MS PGothic" charset="0"/>
        </a:defRPr>
      </a:lvl1pPr>
      <a:lvl2pPr algn="ctr" defTabSz="749300" rtl="0" eaLnBrk="0" fontAlgn="base" hangingPunct="0">
        <a:spcBef>
          <a:spcPct val="0"/>
        </a:spcBef>
        <a:spcAft>
          <a:spcPct val="0"/>
        </a:spcAft>
        <a:defRPr sz="7100">
          <a:solidFill>
            <a:schemeClr val="bg1"/>
          </a:solidFill>
          <a:latin typeface="Arial Black" charset="0"/>
          <a:ea typeface="MS PGothic" pitchFamily="34" charset="-128"/>
          <a:cs typeface="MS PGothic" charset="0"/>
        </a:defRPr>
      </a:lvl2pPr>
      <a:lvl3pPr algn="ctr" defTabSz="749300" rtl="0" eaLnBrk="0" fontAlgn="base" hangingPunct="0">
        <a:spcBef>
          <a:spcPct val="0"/>
        </a:spcBef>
        <a:spcAft>
          <a:spcPct val="0"/>
        </a:spcAft>
        <a:defRPr sz="7100">
          <a:solidFill>
            <a:schemeClr val="bg1"/>
          </a:solidFill>
          <a:latin typeface="Arial Black" charset="0"/>
          <a:ea typeface="MS PGothic" pitchFamily="34" charset="-128"/>
          <a:cs typeface="MS PGothic" charset="0"/>
        </a:defRPr>
      </a:lvl3pPr>
      <a:lvl4pPr algn="ctr" defTabSz="749300" rtl="0" eaLnBrk="0" fontAlgn="base" hangingPunct="0">
        <a:spcBef>
          <a:spcPct val="0"/>
        </a:spcBef>
        <a:spcAft>
          <a:spcPct val="0"/>
        </a:spcAft>
        <a:defRPr sz="7100">
          <a:solidFill>
            <a:schemeClr val="bg1"/>
          </a:solidFill>
          <a:latin typeface="Arial Black" charset="0"/>
          <a:ea typeface="MS PGothic" pitchFamily="34" charset="-128"/>
          <a:cs typeface="MS PGothic" charset="0"/>
        </a:defRPr>
      </a:lvl4pPr>
      <a:lvl5pPr algn="ctr" defTabSz="749300" rtl="0" eaLnBrk="0" fontAlgn="base" hangingPunct="0">
        <a:spcBef>
          <a:spcPct val="0"/>
        </a:spcBef>
        <a:spcAft>
          <a:spcPct val="0"/>
        </a:spcAft>
        <a:defRPr sz="7100">
          <a:solidFill>
            <a:schemeClr val="bg1"/>
          </a:solidFill>
          <a:latin typeface="Arial Black" charset="0"/>
          <a:ea typeface="MS PGothic" pitchFamily="34" charset="-128"/>
          <a:cs typeface="MS PGothic" charset="0"/>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MS PGothic" pitchFamily="34" charset="-128"/>
          <a:cs typeface="MS PGothic" charset="0"/>
        </a:defRPr>
      </a:lvl1pPr>
      <a:lvl2pPr marL="606425" indent="-231775" algn="l" defTabSz="749300" rtl="0" eaLnBrk="0" fontAlgn="base" hangingPunct="0">
        <a:spcBef>
          <a:spcPct val="20000"/>
        </a:spcBef>
        <a:spcAft>
          <a:spcPct val="0"/>
        </a:spcAft>
        <a:buChar char="–"/>
        <a:defRPr sz="2400">
          <a:solidFill>
            <a:schemeClr val="tx2"/>
          </a:solidFill>
          <a:latin typeface="+mn-lt"/>
          <a:ea typeface="MS PGothic" pitchFamily="34" charset="-128"/>
          <a:cs typeface="MS PGothic" charset="0"/>
        </a:defRPr>
      </a:lvl2pPr>
      <a:lvl3pPr marL="938213" indent="-188913" algn="l" defTabSz="749300"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3pPr>
      <a:lvl4pPr marL="1312863" indent="-187325" algn="l" defTabSz="749300"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687513" indent="-187325" algn="l" defTabSz="749300"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3.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jp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hyperlink" Target="https://arxiv.org/abs/1711.01576" TargetMode="External"/><Relationship Id="rId2" Type="http://schemas.openxmlformats.org/officeDocument/2006/relationships/notesSlide" Target="../notesSlides/notesSlide1.xml"/><Relationship Id="rId16" Type="http://schemas.openxmlformats.org/officeDocument/2006/relationships/image" Target="../media/image15.png"/><Relationship Id="rId20" Type="http://schemas.openxmlformats.org/officeDocument/2006/relationships/image" Target="../media/image19.emf"/><Relationship Id="rId29"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hyperlink" Target="https://en.wikipedia.org/wiki/ArXiv_(identifier)" TargetMode="External"/><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jpeg"/><Relationship Id="rId28" Type="http://schemas.openxmlformats.org/officeDocument/2006/relationships/image" Target="../media/image25.png"/><Relationship Id="rId10" Type="http://schemas.openxmlformats.org/officeDocument/2006/relationships/image" Target="../media/image9.jpg"/><Relationship Id="rId19" Type="http://schemas.openxmlformats.org/officeDocument/2006/relationships/image" Target="../media/image18.emf"/><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jpeg"/><Relationship Id="rId27" Type="http://schemas.openxmlformats.org/officeDocument/2006/relationships/image" Target="../media/image2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5">
            <a:extLst>
              <a:ext uri="{FF2B5EF4-FFF2-40B4-BE49-F238E27FC236}">
                <a16:creationId xmlns:a16="http://schemas.microsoft.com/office/drawing/2014/main" id="{26893D77-2281-4840-B7F5-52B31C0CB884}"/>
              </a:ext>
            </a:extLst>
          </p:cNvPr>
          <p:cNvSpPr>
            <a:spLocks noChangeArrowheads="1"/>
          </p:cNvSpPr>
          <p:nvPr/>
        </p:nvSpPr>
        <p:spPr bwMode="auto">
          <a:xfrm>
            <a:off x="4165284" y="587250"/>
            <a:ext cx="20715441" cy="478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4838" tIns="37413" rIns="74838" bIns="37413">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ctr" eaLnBrk="1" hangingPunct="1">
              <a:spcBef>
                <a:spcPct val="50000"/>
              </a:spcBef>
              <a:buFontTx/>
              <a:buNone/>
            </a:pPr>
            <a:r>
              <a:rPr lang="en-GB" altLang="fr-FR" sz="6000" dirty="0">
                <a:solidFill>
                  <a:schemeClr val="bg1"/>
                </a:solidFill>
                <a:latin typeface="Arial Black" panose="020B0A04020102020204" pitchFamily="34" charset="0"/>
              </a:rPr>
              <a:t>Simulation Studies for Muography of the Pyramids</a:t>
            </a:r>
          </a:p>
          <a:p>
            <a:pPr algn="ctr">
              <a:spcBef>
                <a:spcPct val="0"/>
              </a:spcBef>
              <a:buFontTx/>
              <a:buNone/>
            </a:pPr>
            <a:r>
              <a:rPr lang="en-US" altLang="fr-FR" sz="4100" b="1" u="sng" dirty="0">
                <a:solidFill>
                  <a:schemeClr val="bg1"/>
                </a:solidFill>
              </a:rPr>
              <a:t>Shereen Aly</a:t>
            </a:r>
            <a:r>
              <a:rPr lang="en-US" altLang="fr-FR" sz="4000" b="1" baseline="30000" dirty="0">
                <a:solidFill>
                  <a:schemeClr val="bg1"/>
                </a:solidFill>
              </a:rPr>
              <a:t>1,2</a:t>
            </a:r>
            <a:r>
              <a:rPr lang="en-US" altLang="fr-FR" sz="4100" b="1" dirty="0">
                <a:solidFill>
                  <a:schemeClr val="bg1"/>
                </a:solidFill>
              </a:rPr>
              <a:t>; Basma ELMahdy</a:t>
            </a:r>
            <a:r>
              <a:rPr lang="en-US" altLang="fr-FR" sz="4100" b="1" baseline="30000" dirty="0">
                <a:solidFill>
                  <a:schemeClr val="bg1"/>
                </a:solidFill>
              </a:rPr>
              <a:t>1,3</a:t>
            </a:r>
            <a:r>
              <a:rPr lang="en-US" altLang="fr-FR" sz="4100" b="1" dirty="0">
                <a:solidFill>
                  <a:schemeClr val="bg1"/>
                </a:solidFill>
              </a:rPr>
              <a:t>; Michael Tytgat</a:t>
            </a:r>
            <a:r>
              <a:rPr lang="en-US" altLang="fr-FR" sz="4100" b="1" baseline="30000" dirty="0">
                <a:solidFill>
                  <a:schemeClr val="bg1"/>
                </a:solidFill>
              </a:rPr>
              <a:t>4</a:t>
            </a:r>
            <a:r>
              <a:rPr lang="en-US" altLang="fr-FR" sz="4100" b="1" dirty="0">
                <a:solidFill>
                  <a:schemeClr val="bg1"/>
                </a:solidFill>
              </a:rPr>
              <a:t>; Ayman Mahrous</a:t>
            </a:r>
            <a:r>
              <a:rPr lang="en-US" altLang="fr-FR" sz="4100" b="1" baseline="30000" dirty="0">
                <a:solidFill>
                  <a:schemeClr val="bg1"/>
                </a:solidFill>
              </a:rPr>
              <a:t>5</a:t>
            </a:r>
            <a:r>
              <a:rPr lang="en-US" altLang="fr-FR" sz="4100" b="1" dirty="0">
                <a:solidFill>
                  <a:schemeClr val="bg1"/>
                </a:solidFill>
              </a:rPr>
              <a:t>; Yasser Assran</a:t>
            </a:r>
            <a:r>
              <a:rPr lang="en-US" altLang="fr-FR" sz="4100" b="1" baseline="30000" dirty="0">
                <a:solidFill>
                  <a:schemeClr val="bg1"/>
                </a:solidFill>
              </a:rPr>
              <a:t>3,7</a:t>
            </a:r>
            <a:r>
              <a:rPr lang="en-US" altLang="fr-FR" sz="4100" b="1" dirty="0">
                <a:solidFill>
                  <a:schemeClr val="bg1"/>
                </a:solidFill>
              </a:rPr>
              <a:t>; Richard Kouzes</a:t>
            </a:r>
            <a:r>
              <a:rPr lang="en-US" altLang="fr-FR" sz="4100" b="1" baseline="30000" dirty="0">
                <a:solidFill>
                  <a:schemeClr val="bg1"/>
                </a:solidFill>
              </a:rPr>
              <a:t>6</a:t>
            </a:r>
            <a:r>
              <a:rPr lang="en-US" altLang="fr-FR" sz="4100" b="1" dirty="0">
                <a:solidFill>
                  <a:schemeClr val="bg1"/>
                </a:solidFill>
              </a:rPr>
              <a:t>; Muhammed N.Yaseen</a:t>
            </a:r>
            <a:r>
              <a:rPr lang="en-US" altLang="fr-FR" sz="4100" b="1" baseline="30000" dirty="0">
                <a:solidFill>
                  <a:schemeClr val="bg1"/>
                </a:solidFill>
              </a:rPr>
              <a:t>1</a:t>
            </a:r>
          </a:p>
          <a:p>
            <a:pPr algn="ctr">
              <a:spcBef>
                <a:spcPct val="0"/>
              </a:spcBef>
              <a:buFontTx/>
              <a:buNone/>
            </a:pPr>
            <a:r>
              <a:rPr lang="en-US" altLang="fr-FR" sz="4000" b="1" dirty="0">
                <a:solidFill>
                  <a:schemeClr val="bg1"/>
                </a:solidFill>
              </a:rPr>
              <a:t> </a:t>
            </a:r>
            <a:r>
              <a:rPr lang="en-US" altLang="fr-FR" sz="3200" b="1" baseline="30000" dirty="0">
                <a:solidFill>
                  <a:schemeClr val="bg1"/>
                </a:solidFill>
              </a:rPr>
              <a:t>1</a:t>
            </a:r>
            <a:r>
              <a:rPr lang="en-US" altLang="fr-FR" sz="3200" b="1" dirty="0">
                <a:solidFill>
                  <a:schemeClr val="bg1"/>
                </a:solidFill>
              </a:rPr>
              <a:t>Helwan University ,</a:t>
            </a:r>
            <a:r>
              <a:rPr lang="en-US" altLang="fr-FR" sz="3200" b="1" baseline="30000" dirty="0">
                <a:solidFill>
                  <a:schemeClr val="bg1"/>
                </a:solidFill>
              </a:rPr>
              <a:t>2</a:t>
            </a:r>
            <a:r>
              <a:rPr lang="en-US" altLang="fr-FR" sz="3200" b="1" dirty="0">
                <a:solidFill>
                  <a:schemeClr val="bg1"/>
                </a:solidFill>
              </a:rPr>
              <a:t>Canadian International College, </a:t>
            </a:r>
            <a:r>
              <a:rPr lang="en-US" altLang="fr-FR" sz="3200" b="1" baseline="30000" dirty="0">
                <a:solidFill>
                  <a:schemeClr val="bg1"/>
                </a:solidFill>
              </a:rPr>
              <a:t>3</a:t>
            </a:r>
            <a:r>
              <a:rPr lang="en-US" altLang="fr-FR" sz="3200" b="1" dirty="0">
                <a:solidFill>
                  <a:schemeClr val="bg1"/>
                </a:solidFill>
              </a:rPr>
              <a:t>The British University in Egypt, </a:t>
            </a:r>
            <a:r>
              <a:rPr lang="en-US" altLang="fr-FR" sz="3200" b="1" baseline="30000" dirty="0">
                <a:solidFill>
                  <a:schemeClr val="bg1"/>
                </a:solidFill>
              </a:rPr>
              <a:t>4</a:t>
            </a:r>
            <a:r>
              <a:rPr lang="en-US" altLang="fr-FR" sz="3200" b="1" dirty="0">
                <a:solidFill>
                  <a:schemeClr val="bg1"/>
                </a:solidFill>
              </a:rPr>
              <a:t>Ghent University, </a:t>
            </a:r>
            <a:r>
              <a:rPr lang="en-US" altLang="fr-FR" sz="3200" b="1" baseline="30000" dirty="0">
                <a:solidFill>
                  <a:schemeClr val="bg1"/>
                </a:solidFill>
              </a:rPr>
              <a:t>5</a:t>
            </a:r>
            <a:r>
              <a:rPr lang="en-US" altLang="fr-FR" sz="3200" b="1" dirty="0">
                <a:solidFill>
                  <a:schemeClr val="bg1"/>
                </a:solidFill>
              </a:rPr>
              <a:t>Egypt-Japan for Science and Technology, </a:t>
            </a:r>
            <a:r>
              <a:rPr lang="en-US" altLang="fr-FR" sz="3200" b="1" baseline="30000" dirty="0">
                <a:solidFill>
                  <a:schemeClr val="bg1"/>
                </a:solidFill>
              </a:rPr>
              <a:t>6</a:t>
            </a:r>
            <a:r>
              <a:rPr lang="en-GB" altLang="fr-FR" sz="3200" b="1" dirty="0">
                <a:solidFill>
                  <a:schemeClr val="bg1"/>
                </a:solidFill>
              </a:rPr>
              <a:t>Pacific Northwest National Laboratory (Richland, WA)</a:t>
            </a:r>
            <a:r>
              <a:rPr lang="en-US" altLang="fr-FR" sz="3200" b="1" dirty="0">
                <a:solidFill>
                  <a:schemeClr val="bg1"/>
                </a:solidFill>
              </a:rPr>
              <a:t>, </a:t>
            </a:r>
            <a:r>
              <a:rPr lang="en-US" altLang="fr-FR" sz="3200" b="1" baseline="30000" dirty="0">
                <a:solidFill>
                  <a:schemeClr val="bg1"/>
                </a:solidFill>
              </a:rPr>
              <a:t>7</a:t>
            </a:r>
            <a:r>
              <a:rPr lang="en-US" altLang="fr-FR" sz="3200" b="1" dirty="0">
                <a:solidFill>
                  <a:schemeClr val="bg1"/>
                </a:solidFill>
              </a:rPr>
              <a:t>Suez University</a:t>
            </a:r>
            <a:r>
              <a:rPr lang="en-GB" altLang="fr-FR" sz="3200" b="1" dirty="0">
                <a:solidFill>
                  <a:schemeClr val="bg1"/>
                </a:solidFill>
              </a:rPr>
              <a:t> </a:t>
            </a:r>
            <a:endParaRPr lang="en-US" altLang="fr-FR" sz="4000" b="1" dirty="0">
              <a:solidFill>
                <a:schemeClr val="bg1"/>
              </a:solidFill>
            </a:endParaRPr>
          </a:p>
        </p:txBody>
      </p:sp>
      <p:sp>
        <p:nvSpPr>
          <p:cNvPr id="5122" name="Text Box 471">
            <a:extLst>
              <a:ext uri="{FF2B5EF4-FFF2-40B4-BE49-F238E27FC236}">
                <a16:creationId xmlns:a16="http://schemas.microsoft.com/office/drawing/2014/main" id="{AFD34959-8178-4EBB-8F9C-E966EE45A5C3}"/>
              </a:ext>
            </a:extLst>
          </p:cNvPr>
          <p:cNvSpPr txBox="1">
            <a:spLocks noChangeArrowheads="1"/>
          </p:cNvSpPr>
          <p:nvPr/>
        </p:nvSpPr>
        <p:spPr bwMode="auto">
          <a:xfrm>
            <a:off x="646113" y="6248400"/>
            <a:ext cx="9321800" cy="630238"/>
          </a:xfrm>
          <a:prstGeom prst="rect">
            <a:avLst/>
          </a:prstGeom>
          <a:solidFill>
            <a:schemeClr val="accent6">
              <a:lumMod val="75000"/>
              <a:alpha val="63000"/>
            </a:schemeClr>
          </a:solidFill>
          <a:ln>
            <a:noFill/>
          </a:ln>
        </p:spPr>
        <p:style>
          <a:lnRef idx="0">
            <a:scrgbClr r="0" g="0" b="0"/>
          </a:lnRef>
          <a:fillRef idx="0">
            <a:scrgbClr r="0" g="0" b="0"/>
          </a:fillRef>
          <a:effectRef idx="0">
            <a:scrgbClr r="0" g="0" b="0"/>
          </a:effectRef>
          <a:fontRef idx="minor">
            <a:schemeClr val="lt1"/>
          </a:fontRef>
        </p:style>
        <p:txBody>
          <a:bodyPr lIns="74857" tIns="37421" rIns="74857" bIns="37421">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ctr">
              <a:spcBef>
                <a:spcPct val="50000"/>
              </a:spcBef>
              <a:buFontTx/>
              <a:buNone/>
            </a:pPr>
            <a:r>
              <a:rPr lang="en-US" altLang="fr-FR" sz="3600" b="1" dirty="0">
                <a:solidFill>
                  <a:schemeClr val="bg1"/>
                </a:solidFill>
                <a:latin typeface="Arial Narrow" panose="020B0606020202030204" pitchFamily="34" charset="0"/>
              </a:rPr>
              <a:t>Abstract</a:t>
            </a:r>
          </a:p>
        </p:txBody>
      </p:sp>
      <mc:AlternateContent xmlns:mc="http://schemas.openxmlformats.org/markup-compatibility/2006">
        <mc:Choice xmlns:a14="http://schemas.microsoft.com/office/drawing/2010/main" Requires="a14">
          <p:sp>
            <p:nvSpPr>
              <p:cNvPr id="5123" name="Text Box 472">
                <a:extLst>
                  <a:ext uri="{FF2B5EF4-FFF2-40B4-BE49-F238E27FC236}">
                    <a16:creationId xmlns:a16="http://schemas.microsoft.com/office/drawing/2014/main" id="{6E9893DD-8B1F-4C21-9489-D14FA7BBC324}"/>
                  </a:ext>
                </a:extLst>
              </p:cNvPr>
              <p:cNvSpPr txBox="1">
                <a:spLocks noChangeArrowheads="1"/>
              </p:cNvSpPr>
              <p:nvPr/>
            </p:nvSpPr>
            <p:spPr bwMode="auto">
              <a:xfrm>
                <a:off x="666917" y="6910388"/>
                <a:ext cx="9300996" cy="595873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374995" tIns="374995" rIns="374995" bIns="374995">
                <a:spAutoFit/>
              </a:bodyPr>
              <a:lstStyle>
                <a:lvl1pPr defTabSz="360045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360045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360045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just" eaLnBrk="1" hangingPunct="1">
                  <a:spcBef>
                    <a:spcPct val="0"/>
                  </a:spcBef>
                  <a:buFontTx/>
                  <a:buNone/>
                </a:pPr>
                <a:r>
                  <a:rPr lang="en-GB" altLang="fr-FR" dirty="0">
                    <a:solidFill>
                      <a:srgbClr val="000000"/>
                    </a:solidFill>
                    <a:latin typeface="Segoe UI" panose="020B0502040204020203" pitchFamily="34" charset="0"/>
                  </a:rPr>
                  <a:t>Muography is a technique that can image objects by tracking  cosmic-ray-produced muons, which are unstable leptonic particles with a mass of </a:t>
                </a:r>
                <a14:m>
                  <m:oMath xmlns:m="http://schemas.openxmlformats.org/officeDocument/2006/math">
                    <m:r>
                      <a:rPr lang="en-GB" altLang="fr-FR" b="0" i="1" dirty="0">
                        <a:solidFill>
                          <a:srgbClr val="000000"/>
                        </a:solidFill>
                        <a:latin typeface="Cambria Math" panose="02040503050406030204" pitchFamily="18" charset="0"/>
                      </a:rPr>
                      <m:t>207</m:t>
                    </m:r>
                    <m:r>
                      <a:rPr lang="en-GB" altLang="fr-FR" b="0" dirty="0">
                        <a:solidFill>
                          <a:srgbClr val="000000"/>
                        </a:solidFill>
                        <a:latin typeface="Cambria Math" panose="02040503050406030204" pitchFamily="18" charset="0"/>
                      </a:rPr>
                      <m:t> </m:t>
                    </m:r>
                    <m:r>
                      <a:rPr lang="en-GB" altLang="fr-FR" b="0" i="1" dirty="0">
                        <a:solidFill>
                          <a:srgbClr val="000000"/>
                        </a:solidFill>
                        <a:latin typeface="Cambria Math" panose="02040503050406030204" pitchFamily="18" charset="0"/>
                      </a:rPr>
                      <m:t>𝑀𝑒𝑉</m:t>
                    </m:r>
                    <m:r>
                      <a:rPr lang="en-GB" altLang="fr-FR" b="0" dirty="0">
                        <a:solidFill>
                          <a:srgbClr val="000000"/>
                        </a:solidFill>
                        <a:latin typeface="Cambria Math" panose="02040503050406030204" pitchFamily="18" charset="0"/>
                      </a:rPr>
                      <m:t> </m:t>
                    </m:r>
                  </m:oMath>
                </a14:m>
                <a:r>
                  <a:rPr lang="en-GB" altLang="fr-FR" dirty="0">
                    <a:solidFill>
                      <a:srgbClr val="000000"/>
                    </a:solidFill>
                    <a:latin typeface="Segoe UI" panose="020B0502040204020203" pitchFamily="34" charset="0"/>
                  </a:rPr>
                  <a:t>and a mean lifetime </a:t>
                </a:r>
                <a14:m>
                  <m:oMath xmlns:m="http://schemas.openxmlformats.org/officeDocument/2006/math">
                    <m:r>
                      <a:rPr lang="en-GB" altLang="fr-FR" b="0" i="1" dirty="0">
                        <a:solidFill>
                          <a:srgbClr val="000000"/>
                        </a:solidFill>
                        <a:latin typeface="Cambria Math" panose="02040503050406030204" pitchFamily="18" charset="0"/>
                      </a:rPr>
                      <m:t>2</m:t>
                    </m:r>
                    <m:r>
                      <a:rPr lang="en-GB" altLang="fr-FR" b="0" dirty="0">
                        <a:solidFill>
                          <a:srgbClr val="000000"/>
                        </a:solidFill>
                        <a:latin typeface="Cambria Math" panose="02040503050406030204" pitchFamily="18" charset="0"/>
                      </a:rPr>
                      <m:t>.</m:t>
                    </m:r>
                    <m:r>
                      <a:rPr lang="en-GB" altLang="fr-FR" b="0" i="1" dirty="0">
                        <a:solidFill>
                          <a:srgbClr val="000000"/>
                        </a:solidFill>
                        <a:latin typeface="Cambria Math" panose="02040503050406030204" pitchFamily="18" charset="0"/>
                      </a:rPr>
                      <m:t>2</m:t>
                    </m:r>
                    <m:r>
                      <a:rPr lang="en-GB" altLang="fr-FR" b="0" dirty="0">
                        <a:solidFill>
                          <a:srgbClr val="000000"/>
                        </a:solidFill>
                        <a:latin typeface="Cambria Math" panose="02040503050406030204" pitchFamily="18" charset="0"/>
                      </a:rPr>
                      <m:t> </m:t>
                    </m:r>
                    <m:r>
                      <a:rPr lang="en-GB" altLang="fr-FR" b="0" i="1" dirty="0" err="1">
                        <a:solidFill>
                          <a:srgbClr val="000000"/>
                        </a:solidFill>
                        <a:latin typeface="Cambria Math" panose="02040503050406030204" pitchFamily="18" charset="0"/>
                      </a:rPr>
                      <m:t>𝜇</m:t>
                    </m:r>
                    <m:r>
                      <a:rPr lang="en-GB" altLang="fr-FR" b="0" i="1" dirty="0" err="1">
                        <a:solidFill>
                          <a:srgbClr val="000000"/>
                        </a:solidFill>
                        <a:latin typeface="Cambria Math" panose="02040503050406030204" pitchFamily="18" charset="0"/>
                      </a:rPr>
                      <m:t>𝑠</m:t>
                    </m:r>
                  </m:oMath>
                </a14:m>
                <a:r>
                  <a:rPr lang="en-GB" altLang="fr-FR" dirty="0">
                    <a:solidFill>
                      <a:srgbClr val="000000"/>
                    </a:solidFill>
                    <a:latin typeface="Segoe UI" panose="020B0502040204020203" pitchFamily="34" charset="0"/>
                  </a:rPr>
                  <a:t>.  </a:t>
                </a:r>
                <a:r>
                  <a:rPr lang="en-GB" altLang="fr-FR" dirty="0" err="1">
                    <a:solidFill>
                      <a:srgbClr val="000000"/>
                    </a:solidFill>
                    <a:latin typeface="Segoe UI" panose="020B0502040204020203" pitchFamily="34" charset="0"/>
                  </a:rPr>
                  <a:t>Muography</a:t>
                </a:r>
                <a:r>
                  <a:rPr lang="en-GB" altLang="fr-FR" dirty="0">
                    <a:solidFill>
                      <a:srgbClr val="000000"/>
                    </a:solidFill>
                    <a:latin typeface="Segoe UI" panose="020B0502040204020203" pitchFamily="34" charset="0"/>
                  </a:rPr>
                  <a:t> has already been used successfully in the discovery of a new  void inside the Great Pyramids. Our computer simulation of </a:t>
                </a:r>
                <a:r>
                  <a:rPr lang="en-GB" altLang="fr-FR" dirty="0" err="1">
                    <a:solidFill>
                      <a:srgbClr val="000000"/>
                    </a:solidFill>
                    <a:latin typeface="Segoe UI" panose="020B0502040204020203" pitchFamily="34" charset="0"/>
                  </a:rPr>
                  <a:t>muography</a:t>
                </a:r>
                <a:r>
                  <a:rPr lang="en-GB" altLang="fr-FR" dirty="0">
                    <a:solidFill>
                      <a:srgbClr val="000000"/>
                    </a:solidFill>
                    <a:latin typeface="Segoe UI" panose="020B0502040204020203" pitchFamily="34" charset="0"/>
                  </a:rPr>
                  <a:t> is about studying the great Pyramid, “Khufu,” to  search for voids inside it using a borehole detector (BMD) designed with a suitable geometry that measures the angular dependence of the cosmic muon flux inside the pyramid. The simulation results will be validated using previous simulations. This will be useful for developing an algorithm that can also be used for measurements within the second great pyramid, “Khafre”.  </a:t>
                </a:r>
              </a:p>
              <a:p>
                <a:pPr algn="just" eaLnBrk="1" hangingPunct="1">
                  <a:spcBef>
                    <a:spcPct val="0"/>
                  </a:spcBef>
                  <a:buFontTx/>
                  <a:buNone/>
                </a:pPr>
                <a:endParaRPr lang="en-GB" altLang="fr-FR" sz="2600" dirty="0">
                  <a:latin typeface="Arial Narrow" panose="020B0606020202030204" pitchFamily="34" charset="0"/>
                </a:endParaRPr>
              </a:p>
            </p:txBody>
          </p:sp>
        </mc:Choice>
        <mc:Fallback>
          <p:sp>
            <p:nvSpPr>
              <p:cNvPr id="5123" name="Text Box 472">
                <a:extLst>
                  <a:ext uri="{FF2B5EF4-FFF2-40B4-BE49-F238E27FC236}">
                    <a16:creationId xmlns:a16="http://schemas.microsoft.com/office/drawing/2014/main" id="{6E9893DD-8B1F-4C21-9489-D14FA7BBC324}"/>
                  </a:ext>
                </a:extLst>
              </p:cNvPr>
              <p:cNvSpPr txBox="1">
                <a:spLocks noRot="1" noChangeAspect="1" noMove="1" noResize="1" noEditPoints="1" noAdjustHandles="1" noChangeArrowheads="1" noChangeShapeType="1" noTextEdit="1"/>
              </p:cNvSpPr>
              <p:nvPr/>
            </p:nvSpPr>
            <p:spPr bwMode="auto">
              <a:xfrm>
                <a:off x="666917" y="6910388"/>
                <a:ext cx="9300996" cy="5958738"/>
              </a:xfrm>
              <a:prstGeom prst="rect">
                <a:avLst/>
              </a:prstGeom>
              <a:blipFill>
                <a:blip r:embed="rId3"/>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5124" name="Text Box 473">
            <a:extLst>
              <a:ext uri="{FF2B5EF4-FFF2-40B4-BE49-F238E27FC236}">
                <a16:creationId xmlns:a16="http://schemas.microsoft.com/office/drawing/2014/main" id="{CD023821-A04B-41FD-9CFB-B27DB648FE13}"/>
              </a:ext>
            </a:extLst>
          </p:cNvPr>
          <p:cNvSpPr txBox="1">
            <a:spLocks noChangeArrowheads="1"/>
          </p:cNvSpPr>
          <p:nvPr/>
        </p:nvSpPr>
        <p:spPr bwMode="auto">
          <a:xfrm>
            <a:off x="646113" y="12559922"/>
            <a:ext cx="9321800" cy="630237"/>
          </a:xfrm>
          <a:prstGeom prst="rect">
            <a:avLst/>
          </a:prstGeom>
          <a:solidFill>
            <a:schemeClr val="accent6">
              <a:lumMod val="75000"/>
              <a:alpha val="63000"/>
            </a:schemeClr>
          </a:solidFill>
          <a:ln>
            <a:noFill/>
          </a:ln>
        </p:spPr>
        <p:style>
          <a:lnRef idx="0">
            <a:scrgbClr r="0" g="0" b="0"/>
          </a:lnRef>
          <a:fillRef idx="0">
            <a:scrgbClr r="0" g="0" b="0"/>
          </a:fillRef>
          <a:effectRef idx="0">
            <a:scrgbClr r="0" g="0" b="0"/>
          </a:effectRef>
          <a:fontRef idx="minor">
            <a:schemeClr val="lt1"/>
          </a:fontRef>
        </p:style>
        <p:txBody>
          <a:bodyPr lIns="74857" tIns="37421" rIns="74857" bIns="37421">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ctr">
              <a:spcBef>
                <a:spcPct val="50000"/>
              </a:spcBef>
              <a:buFontTx/>
              <a:buNone/>
            </a:pPr>
            <a:r>
              <a:rPr lang="en-US" altLang="fr-FR" sz="3600" b="1" dirty="0">
                <a:solidFill>
                  <a:schemeClr val="bg1"/>
                </a:solidFill>
                <a:latin typeface="Arial Narrow" panose="020B0606020202030204" pitchFamily="34" charset="0"/>
              </a:rPr>
              <a:t>Introduction</a:t>
            </a:r>
          </a:p>
        </p:txBody>
      </p:sp>
      <p:sp>
        <p:nvSpPr>
          <p:cNvPr id="5131" name="Text Box 490">
            <a:extLst>
              <a:ext uri="{FF2B5EF4-FFF2-40B4-BE49-F238E27FC236}">
                <a16:creationId xmlns:a16="http://schemas.microsoft.com/office/drawing/2014/main" id="{9DABA57D-5FAC-4D18-854A-4B075A2F1F84}"/>
              </a:ext>
            </a:extLst>
          </p:cNvPr>
          <p:cNvSpPr txBox="1">
            <a:spLocks noChangeArrowheads="1"/>
          </p:cNvSpPr>
          <p:nvPr/>
        </p:nvSpPr>
        <p:spPr bwMode="auto">
          <a:xfrm>
            <a:off x="698615" y="30976135"/>
            <a:ext cx="9315450" cy="630237"/>
          </a:xfrm>
          <a:prstGeom prst="rect">
            <a:avLst/>
          </a:prstGeom>
          <a:solidFill>
            <a:schemeClr val="accent6">
              <a:lumMod val="75000"/>
              <a:alpha val="63000"/>
            </a:schemeClr>
          </a:solidFill>
          <a:ln>
            <a:noFill/>
          </a:ln>
        </p:spPr>
        <p:style>
          <a:lnRef idx="0">
            <a:scrgbClr r="0" g="0" b="0"/>
          </a:lnRef>
          <a:fillRef idx="0">
            <a:scrgbClr r="0" g="0" b="0"/>
          </a:fillRef>
          <a:effectRef idx="0">
            <a:scrgbClr r="0" g="0" b="0"/>
          </a:effectRef>
          <a:fontRef idx="minor">
            <a:schemeClr val="lt1"/>
          </a:fontRef>
        </p:style>
        <p:txBody>
          <a:bodyPr lIns="74857" tIns="37421" rIns="74857" bIns="37421">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ctr">
              <a:spcBef>
                <a:spcPct val="50000"/>
              </a:spcBef>
              <a:buFontTx/>
              <a:buNone/>
            </a:pPr>
            <a:r>
              <a:rPr lang="en-US" altLang="fr-FR" sz="3600" b="1" dirty="0">
                <a:solidFill>
                  <a:srgbClr val="F8F8F8"/>
                </a:solidFill>
                <a:latin typeface="Arial Narrow" panose="020B0606020202030204" pitchFamily="34" charset="0"/>
              </a:rPr>
              <a:t>1.Rebuilding Khufu pyramid simulation   </a:t>
            </a:r>
          </a:p>
        </p:txBody>
      </p:sp>
      <mc:AlternateContent xmlns:mc="http://schemas.openxmlformats.org/markup-compatibility/2006">
        <mc:Choice xmlns:a14="http://schemas.microsoft.com/office/drawing/2010/main" Requires="a14">
          <p:sp>
            <p:nvSpPr>
              <p:cNvPr id="5132" name="Text Box 491">
                <a:extLst>
                  <a:ext uri="{FF2B5EF4-FFF2-40B4-BE49-F238E27FC236}">
                    <a16:creationId xmlns:a16="http://schemas.microsoft.com/office/drawing/2014/main" id="{5550E5B1-104A-4B5F-A09A-1B2E35E6891E}"/>
                  </a:ext>
                </a:extLst>
              </p:cNvPr>
              <p:cNvSpPr txBox="1">
                <a:spLocks noChangeArrowheads="1"/>
              </p:cNvSpPr>
              <p:nvPr/>
            </p:nvSpPr>
            <p:spPr bwMode="auto">
              <a:xfrm>
                <a:off x="688711" y="31441999"/>
                <a:ext cx="9315450" cy="629729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lIns="374995" tIns="374995" rIns="374995" bIns="374995">
                <a:spAutoFit/>
              </a:bodyPr>
              <a:lstStyle>
                <a:lvl1pPr defTabSz="360045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360045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360045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just" eaLnBrk="1" hangingPunct="1">
                  <a:spcBef>
                    <a:spcPct val="0"/>
                  </a:spcBef>
                  <a:buNone/>
                </a:pPr>
                <a:r>
                  <a:rPr lang="en-GB" altLang="fr-FR" sz="2400" dirty="0">
                    <a:latin typeface="Segoe UI" panose="020B0502040204020203" pitchFamily="34" charset="0"/>
                    <a:cs typeface="Segoe UI" panose="020B0502040204020203" pitchFamily="34" charset="0"/>
                  </a:rPr>
                  <a:t>By reproducing the simulation of the great Pyramid ‘’Khufu”,</a:t>
                </a:r>
                <a:r>
                  <a:rPr lang="en-GB" altLang="fr-FR" dirty="0">
                    <a:solidFill>
                      <a:srgbClr val="000000"/>
                    </a:solidFill>
                    <a:latin typeface="Segoe UI" panose="020B0502040204020203" pitchFamily="34" charset="0"/>
                    <a:cs typeface="Segoe UI" panose="020B0502040204020203" pitchFamily="34" charset="0"/>
                  </a:rPr>
                  <a:t> we will validate our simulation setup before moving to the next pyramid. We are rebuilding the simulation by the following steps:</a:t>
                </a:r>
              </a:p>
              <a:p>
                <a:pPr marL="457200" indent="-457200" algn="just" eaLnBrk="1" hangingPunct="1">
                  <a:spcBef>
                    <a:spcPct val="0"/>
                  </a:spcBef>
                </a:pPr>
                <a:r>
                  <a:rPr lang="en-GB" altLang="fr-FR" b="1" dirty="0">
                    <a:solidFill>
                      <a:srgbClr val="000000"/>
                    </a:solidFill>
                    <a:latin typeface="Segoe UI" panose="020B0502040204020203" pitchFamily="34" charset="0"/>
                  </a:rPr>
                  <a:t>Importing The Pyramid geometry into Geant4</a:t>
                </a:r>
              </a:p>
              <a:p>
                <a:pPr algn="just" eaLnBrk="1" hangingPunct="1">
                  <a:spcBef>
                    <a:spcPct val="0"/>
                  </a:spcBef>
                  <a:buNone/>
                </a:pPr>
                <a:r>
                  <a:rPr lang="en-GB" altLang="fr-FR" dirty="0">
                    <a:solidFill>
                      <a:srgbClr val="000000"/>
                    </a:solidFill>
                    <a:latin typeface="Segoe UI" panose="020B0502040204020203" pitchFamily="34" charset="0"/>
                  </a:rPr>
                  <a:t>A VRML Model of the great pyramid [5] is converted into STL file format using </a:t>
                </a:r>
                <a:r>
                  <a:rPr lang="en-GB" altLang="fr-FR" dirty="0" err="1">
                    <a:solidFill>
                      <a:srgbClr val="000000"/>
                    </a:solidFill>
                    <a:latin typeface="Segoe UI" panose="020B0502040204020203" pitchFamily="34" charset="0"/>
                  </a:rPr>
                  <a:t>Meshlab</a:t>
                </a:r>
                <a:r>
                  <a:rPr lang="en-GB" altLang="fr-FR" dirty="0">
                    <a:solidFill>
                      <a:srgbClr val="000000"/>
                    </a:solidFill>
                    <a:latin typeface="Segoe UI" panose="020B0502040204020203" pitchFamily="34" charset="0"/>
                  </a:rPr>
                  <a:t> [14], this format is set to be an ASCII file to convert it then into </a:t>
                </a:r>
                <a:r>
                  <a:rPr lang="en-GB" altLang="fr-FR" dirty="0" err="1">
                    <a:solidFill>
                      <a:srgbClr val="000000"/>
                    </a:solidFill>
                    <a:latin typeface="Segoe UI" panose="020B0502040204020203" pitchFamily="34" charset="0"/>
                  </a:rPr>
                  <a:t>gdml</a:t>
                </a:r>
                <a:r>
                  <a:rPr lang="en-GB" altLang="fr-FR" dirty="0">
                    <a:solidFill>
                      <a:srgbClr val="000000"/>
                    </a:solidFill>
                    <a:latin typeface="Segoe UI" panose="020B0502040204020203" pitchFamily="34" charset="0"/>
                  </a:rPr>
                  <a:t> format to be read by Geant4 code. The conversion to </a:t>
                </a:r>
                <a:r>
                  <a:rPr lang="en-GB" altLang="fr-FR" dirty="0" err="1">
                    <a:solidFill>
                      <a:srgbClr val="000000"/>
                    </a:solidFill>
                    <a:latin typeface="Segoe UI" panose="020B0502040204020203" pitchFamily="34" charset="0"/>
                  </a:rPr>
                  <a:t>gdml</a:t>
                </a:r>
                <a:r>
                  <a:rPr lang="en-GB" altLang="fr-FR" dirty="0">
                    <a:solidFill>
                      <a:srgbClr val="000000"/>
                    </a:solidFill>
                    <a:latin typeface="Segoe UI" panose="020B0502040204020203" pitchFamily="34" charset="0"/>
                  </a:rPr>
                  <a:t> is done using CAD-to-GEANT4-converter[6] that is written in python. Figure.1 shows the definition added for  the limestone into the python file. The- Limestone”CaCO3” was not implemented in the python file, So we added it to the file, taking into account the bulk density</a:t>
                </a:r>
                <a14:m>
                  <m:oMath xmlns:m="http://schemas.openxmlformats.org/officeDocument/2006/math">
                    <m:r>
                      <a:rPr lang="en-GB" altLang="fr-FR" i="1" dirty="0" smtClean="0">
                        <a:solidFill>
                          <a:srgbClr val="000000"/>
                        </a:solidFill>
                        <a:latin typeface="Cambria Math" panose="02040503050406030204" pitchFamily="18" charset="0"/>
                      </a:rPr>
                      <m:t>”2.75 </m:t>
                    </m:r>
                    <m:r>
                      <a:rPr lang="en-GB" altLang="fr-FR" i="1" dirty="0" smtClean="0">
                        <a:solidFill>
                          <a:srgbClr val="000000"/>
                        </a:solidFill>
                        <a:latin typeface="Cambria Math" panose="02040503050406030204" pitchFamily="18" charset="0"/>
                      </a:rPr>
                      <m:t>𝑔</m:t>
                    </m:r>
                    <m:r>
                      <a:rPr lang="en-GB" altLang="fr-FR" i="1" dirty="0" smtClean="0">
                        <a:solidFill>
                          <a:srgbClr val="000000"/>
                        </a:solidFill>
                        <a:latin typeface="Cambria Math" panose="02040503050406030204" pitchFamily="18" charset="0"/>
                      </a:rPr>
                      <m:t>/</m:t>
                    </m:r>
                    <m:r>
                      <a:rPr lang="en-GB" altLang="fr-FR" i="1" dirty="0" smtClean="0">
                        <a:solidFill>
                          <a:srgbClr val="000000"/>
                        </a:solidFill>
                        <a:latin typeface="Cambria Math" panose="02040503050406030204" pitchFamily="18" charset="0"/>
                      </a:rPr>
                      <m:t>𝑐</m:t>
                    </m:r>
                    <m:sSup>
                      <m:sSupPr>
                        <m:ctrlPr>
                          <a:rPr lang="en-US" altLang="fr-FR" b="0" i="1" dirty="0" smtClean="0">
                            <a:solidFill>
                              <a:srgbClr val="000000"/>
                            </a:solidFill>
                            <a:latin typeface="Cambria Math" panose="02040503050406030204" pitchFamily="18" charset="0"/>
                          </a:rPr>
                        </m:ctrlPr>
                      </m:sSupPr>
                      <m:e>
                        <m:r>
                          <a:rPr lang="en-GB" altLang="fr-FR" i="1" dirty="0" smtClean="0">
                            <a:solidFill>
                              <a:srgbClr val="000000"/>
                            </a:solidFill>
                            <a:latin typeface="Cambria Math" panose="02040503050406030204" pitchFamily="18" charset="0"/>
                          </a:rPr>
                          <m:t>𝑚</m:t>
                        </m:r>
                      </m:e>
                      <m:sup>
                        <m:r>
                          <a:rPr lang="en-GB" altLang="fr-FR" i="1" dirty="0" smtClean="0">
                            <a:solidFill>
                              <a:srgbClr val="000000"/>
                            </a:solidFill>
                            <a:latin typeface="Cambria Math" panose="02040503050406030204" pitchFamily="18" charset="0"/>
                          </a:rPr>
                          <m:t>3</m:t>
                        </m:r>
                      </m:sup>
                    </m:sSup>
                    <m:r>
                      <a:rPr lang="en-GB" altLang="fr-FR" i="1" dirty="0" smtClean="0">
                        <a:solidFill>
                          <a:srgbClr val="000000"/>
                        </a:solidFill>
                        <a:latin typeface="Cambria Math" panose="02040503050406030204" pitchFamily="18" charset="0"/>
                      </a:rPr>
                      <m:t>” </m:t>
                    </m:r>
                  </m:oMath>
                </a14:m>
                <a:r>
                  <a:rPr lang="en-GB" altLang="fr-FR" dirty="0">
                    <a:solidFill>
                      <a:srgbClr val="000000"/>
                    </a:solidFill>
                    <a:latin typeface="Segoe UI" panose="020B0502040204020203" pitchFamily="34" charset="0"/>
                  </a:rPr>
                  <a:t>and  the mass fraction element : </a:t>
                </a:r>
                <a14:m>
                  <m:oMath xmlns:m="http://schemas.openxmlformats.org/officeDocument/2006/math">
                    <m:r>
                      <a:rPr lang="en-GB" altLang="fr-FR" i="1" dirty="0" smtClean="0">
                        <a:solidFill>
                          <a:srgbClr val="000000"/>
                        </a:solidFill>
                        <a:latin typeface="Cambria Math" panose="02040503050406030204" pitchFamily="18" charset="0"/>
                      </a:rPr>
                      <m:t>𝐶𝑎</m:t>
                    </m:r>
                    <m:r>
                      <a:rPr lang="en-GB" altLang="fr-FR" i="1" dirty="0" smtClean="0">
                        <a:solidFill>
                          <a:srgbClr val="000000"/>
                        </a:solidFill>
                        <a:latin typeface="Cambria Math" panose="02040503050406030204" pitchFamily="18" charset="0"/>
                      </a:rPr>
                      <m:t>=0.4</m:t>
                    </m:r>
                  </m:oMath>
                </a14:m>
                <a:r>
                  <a:rPr lang="en-GB" altLang="fr-FR" dirty="0">
                    <a:solidFill>
                      <a:srgbClr val="000000"/>
                    </a:solidFill>
                    <a:latin typeface="Segoe UI" panose="020B0502040204020203" pitchFamily="34" charset="0"/>
                  </a:rPr>
                  <a:t>,</a:t>
                </a:r>
                <a14:m>
                  <m:oMath xmlns:m="http://schemas.openxmlformats.org/officeDocument/2006/math">
                    <m:r>
                      <a:rPr lang="en-GB" altLang="fr-FR" i="1" dirty="0" smtClean="0">
                        <a:solidFill>
                          <a:srgbClr val="000000"/>
                        </a:solidFill>
                        <a:latin typeface="Cambria Math" panose="02040503050406030204" pitchFamily="18" charset="0"/>
                      </a:rPr>
                      <m:t> </m:t>
                    </m:r>
                    <m:r>
                      <a:rPr lang="en-GB" altLang="fr-FR" i="1" dirty="0" smtClean="0">
                        <a:solidFill>
                          <a:srgbClr val="000000"/>
                        </a:solidFill>
                        <a:latin typeface="Cambria Math" panose="02040503050406030204" pitchFamily="18" charset="0"/>
                      </a:rPr>
                      <m:t>𝐶</m:t>
                    </m:r>
                    <m:r>
                      <a:rPr lang="en-GB" altLang="fr-FR" i="1" dirty="0" smtClean="0">
                        <a:solidFill>
                          <a:srgbClr val="000000"/>
                        </a:solidFill>
                        <a:latin typeface="Cambria Math" panose="02040503050406030204" pitchFamily="18" charset="0"/>
                      </a:rPr>
                      <m:t>=0.12 </m:t>
                    </m:r>
                  </m:oMath>
                </a14:m>
                <a:r>
                  <a:rPr lang="en-GB" altLang="fr-FR" dirty="0">
                    <a:solidFill>
                      <a:srgbClr val="000000"/>
                    </a:solidFill>
                    <a:latin typeface="Segoe UI" panose="020B0502040204020203" pitchFamily="34" charset="0"/>
                  </a:rPr>
                  <a:t>and </a:t>
                </a:r>
                <a14:m>
                  <m:oMath xmlns:m="http://schemas.openxmlformats.org/officeDocument/2006/math">
                    <m:r>
                      <a:rPr lang="en-GB" altLang="fr-FR" i="1" dirty="0" smtClean="0">
                        <a:solidFill>
                          <a:srgbClr val="000000"/>
                        </a:solidFill>
                        <a:latin typeface="Cambria Math" panose="02040503050406030204" pitchFamily="18" charset="0"/>
                      </a:rPr>
                      <m:t>𝑂</m:t>
                    </m:r>
                    <m:r>
                      <a:rPr lang="en-GB" altLang="fr-FR" i="1" dirty="0" smtClean="0">
                        <a:solidFill>
                          <a:srgbClr val="000000"/>
                        </a:solidFill>
                        <a:latin typeface="Cambria Math" panose="02040503050406030204" pitchFamily="18" charset="0"/>
                      </a:rPr>
                      <m:t>=0.48</m:t>
                    </m:r>
                  </m:oMath>
                </a14:m>
                <a:r>
                  <a:rPr lang="en-GB" altLang="fr-FR" dirty="0">
                    <a:solidFill>
                      <a:srgbClr val="000000"/>
                    </a:solidFill>
                    <a:latin typeface="Segoe UI" panose="020B0502040204020203" pitchFamily="34" charset="0"/>
                  </a:rPr>
                  <a:t>.</a:t>
                </a:r>
              </a:p>
            </p:txBody>
          </p:sp>
        </mc:Choice>
        <mc:Fallback>
          <p:sp>
            <p:nvSpPr>
              <p:cNvPr id="5132" name="Text Box 491">
                <a:extLst>
                  <a:ext uri="{FF2B5EF4-FFF2-40B4-BE49-F238E27FC236}">
                    <a16:creationId xmlns:a16="http://schemas.microsoft.com/office/drawing/2014/main" id="{5550E5B1-104A-4B5F-A09A-1B2E35E6891E}"/>
                  </a:ext>
                </a:extLst>
              </p:cNvPr>
              <p:cNvSpPr txBox="1">
                <a:spLocks noRot="1" noChangeAspect="1" noMove="1" noResize="1" noEditPoints="1" noAdjustHandles="1" noChangeArrowheads="1" noChangeShapeType="1" noTextEdit="1"/>
              </p:cNvSpPr>
              <p:nvPr/>
            </p:nvSpPr>
            <p:spPr bwMode="auto">
              <a:xfrm>
                <a:off x="688711" y="31441999"/>
                <a:ext cx="9315450" cy="6297292"/>
              </a:xfrm>
              <a:prstGeom prst="rect">
                <a:avLst/>
              </a:prstGeom>
              <a:blipFill>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5134" name="Text Box 495">
            <a:extLst>
              <a:ext uri="{FF2B5EF4-FFF2-40B4-BE49-F238E27FC236}">
                <a16:creationId xmlns:a16="http://schemas.microsoft.com/office/drawing/2014/main" id="{76F6941A-08F9-4F4E-9566-ECC211D53CA4}"/>
              </a:ext>
            </a:extLst>
          </p:cNvPr>
          <p:cNvSpPr txBox="1">
            <a:spLocks noChangeArrowheads="1"/>
          </p:cNvSpPr>
          <p:nvPr/>
        </p:nvSpPr>
        <p:spPr bwMode="auto">
          <a:xfrm>
            <a:off x="10450513" y="13135795"/>
            <a:ext cx="9320212" cy="630238"/>
          </a:xfrm>
          <a:prstGeom prst="rect">
            <a:avLst/>
          </a:prstGeom>
          <a:solidFill>
            <a:schemeClr val="accent6">
              <a:lumMod val="75000"/>
              <a:alpha val="63000"/>
            </a:schemeClr>
          </a:solidFill>
          <a:ln>
            <a:noFill/>
          </a:ln>
        </p:spPr>
        <p:style>
          <a:lnRef idx="0">
            <a:scrgbClr r="0" g="0" b="0"/>
          </a:lnRef>
          <a:fillRef idx="0">
            <a:scrgbClr r="0" g="0" b="0"/>
          </a:fillRef>
          <a:effectRef idx="0">
            <a:scrgbClr r="0" g="0" b="0"/>
          </a:effectRef>
          <a:fontRef idx="minor">
            <a:schemeClr val="lt1"/>
          </a:fontRef>
        </p:style>
        <p:txBody>
          <a:bodyPr lIns="74857" tIns="37421" rIns="74857" bIns="37421">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ctr">
              <a:spcBef>
                <a:spcPct val="50000"/>
              </a:spcBef>
              <a:buFontTx/>
              <a:buNone/>
            </a:pPr>
            <a:r>
              <a:rPr lang="en-US" altLang="fr-FR" sz="3600" b="1" dirty="0">
                <a:solidFill>
                  <a:schemeClr val="bg1"/>
                </a:solidFill>
                <a:latin typeface="Arial Narrow" panose="020B0606020202030204" pitchFamily="34" charset="0"/>
              </a:rPr>
              <a:t>2.Khafre Pyramid simulation</a:t>
            </a:r>
          </a:p>
        </p:txBody>
      </p:sp>
      <p:sp>
        <p:nvSpPr>
          <p:cNvPr id="5135" name="Text Box 496">
            <a:extLst>
              <a:ext uri="{FF2B5EF4-FFF2-40B4-BE49-F238E27FC236}">
                <a16:creationId xmlns:a16="http://schemas.microsoft.com/office/drawing/2014/main" id="{E64F3E20-2820-4DC1-A9BD-8E44F9D5B67B}"/>
              </a:ext>
            </a:extLst>
          </p:cNvPr>
          <p:cNvSpPr txBox="1">
            <a:spLocks noChangeArrowheads="1"/>
          </p:cNvSpPr>
          <p:nvPr/>
        </p:nvSpPr>
        <p:spPr bwMode="auto">
          <a:xfrm>
            <a:off x="10450513" y="13653398"/>
            <a:ext cx="9320212" cy="2603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74995" tIns="374995" rIns="374995" bIns="374995">
            <a:spAutoFit/>
          </a:bodyPr>
          <a:lstStyle>
            <a:lvl1pPr defTabSz="360045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360045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360045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just" eaLnBrk="1" hangingPunct="1">
              <a:spcBef>
                <a:spcPct val="0"/>
              </a:spcBef>
              <a:buNone/>
            </a:pPr>
            <a:r>
              <a:rPr lang="en-US" altLang="fr-FR" dirty="0">
                <a:solidFill>
                  <a:srgbClr val="000000"/>
                </a:solidFill>
                <a:latin typeface="Segoe UI" panose="020B0502040204020203" pitchFamily="34" charset="0"/>
              </a:rPr>
              <a:t>Our simulation produces the muon-map of Khafre pyramid, then studying the BMD detector performance. </a:t>
            </a:r>
          </a:p>
          <a:p>
            <a:pPr algn="just" eaLnBrk="1" hangingPunct="1">
              <a:spcBef>
                <a:spcPct val="0"/>
              </a:spcBef>
              <a:buNone/>
            </a:pPr>
            <a:r>
              <a:rPr lang="en-GB" altLang="fr-FR" dirty="0">
                <a:solidFill>
                  <a:srgbClr val="000000"/>
                </a:solidFill>
                <a:latin typeface="Segoe UI" panose="020B0502040204020203" pitchFamily="34" charset="0"/>
              </a:rPr>
              <a:t>As far as we know, the interior design of this pyramid, Figure.3, contains two entrances lead to the burial chamber, with known structures and dimensions [7, 8].</a:t>
            </a:r>
          </a:p>
        </p:txBody>
      </p:sp>
      <p:sp>
        <p:nvSpPr>
          <p:cNvPr id="5139" name="Text Box 509">
            <a:extLst>
              <a:ext uri="{FF2B5EF4-FFF2-40B4-BE49-F238E27FC236}">
                <a16:creationId xmlns:a16="http://schemas.microsoft.com/office/drawing/2014/main" id="{D5F8304F-2080-433A-8B3A-BF6AF2D46EB7}"/>
              </a:ext>
            </a:extLst>
          </p:cNvPr>
          <p:cNvSpPr txBox="1">
            <a:spLocks noChangeArrowheads="1"/>
          </p:cNvSpPr>
          <p:nvPr/>
        </p:nvSpPr>
        <p:spPr bwMode="auto">
          <a:xfrm>
            <a:off x="10468802" y="30782045"/>
            <a:ext cx="9320212" cy="630238"/>
          </a:xfrm>
          <a:prstGeom prst="rect">
            <a:avLst/>
          </a:prstGeom>
          <a:solidFill>
            <a:schemeClr val="accent6">
              <a:lumMod val="75000"/>
              <a:alpha val="63000"/>
            </a:schemeClr>
          </a:solidFill>
          <a:ln>
            <a:noFill/>
          </a:ln>
        </p:spPr>
        <p:style>
          <a:lnRef idx="0">
            <a:scrgbClr r="0" g="0" b="0"/>
          </a:lnRef>
          <a:fillRef idx="0">
            <a:scrgbClr r="0" g="0" b="0"/>
          </a:fillRef>
          <a:effectRef idx="0">
            <a:scrgbClr r="0" g="0" b="0"/>
          </a:effectRef>
          <a:fontRef idx="minor">
            <a:schemeClr val="lt1"/>
          </a:fontRef>
        </p:style>
        <p:txBody>
          <a:bodyPr lIns="74857" tIns="37421" rIns="74857" bIns="37421">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ctr">
              <a:spcBef>
                <a:spcPct val="50000"/>
              </a:spcBef>
              <a:buFontTx/>
              <a:buNone/>
            </a:pPr>
            <a:r>
              <a:rPr lang="en-US" altLang="fr-FR" sz="3600" b="1" dirty="0">
                <a:solidFill>
                  <a:schemeClr val="bg1"/>
                </a:solidFill>
                <a:latin typeface="Arial Narrow" panose="020B0606020202030204" pitchFamily="34" charset="0"/>
              </a:rPr>
              <a:t>3.Detector simulation </a:t>
            </a:r>
          </a:p>
        </p:txBody>
      </p:sp>
      <mc:AlternateContent xmlns:mc="http://schemas.openxmlformats.org/markup-compatibility/2006">
        <mc:Choice xmlns:a14="http://schemas.microsoft.com/office/drawing/2010/main" Requires="a14">
          <p:sp>
            <p:nvSpPr>
              <p:cNvPr id="5140" name="Text Box 510">
                <a:extLst>
                  <a:ext uri="{FF2B5EF4-FFF2-40B4-BE49-F238E27FC236}">
                    <a16:creationId xmlns:a16="http://schemas.microsoft.com/office/drawing/2014/main" id="{D77153F3-8ECC-412C-9982-28B99266ABD6}"/>
                  </a:ext>
                </a:extLst>
              </p:cNvPr>
              <p:cNvSpPr txBox="1">
                <a:spLocks noChangeArrowheads="1"/>
              </p:cNvSpPr>
              <p:nvPr/>
            </p:nvSpPr>
            <p:spPr bwMode="auto">
              <a:xfrm>
                <a:off x="10468802" y="33633847"/>
                <a:ext cx="9320212" cy="777462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lIns="374995" tIns="374995" rIns="374995" bIns="374995">
                <a:spAutoFit/>
              </a:bodyPr>
              <a:lstStyle>
                <a:defPPr>
                  <a:defRPr lang="en-US"/>
                </a:defPPr>
                <a:lvl1pPr defTabSz="3600450" eaLnBrk="1" hangingPunct="1">
                  <a:buNone/>
                  <a:defRPr>
                    <a:solidFill>
                      <a:srgbClr val="000000"/>
                    </a:solidFill>
                    <a:latin typeface="Segoe UI" panose="020B0502040204020203" pitchFamily="34" charset="0"/>
                  </a:defRPr>
                </a:lvl1pPr>
                <a:lvl2pPr marL="742950" indent="-285750" defTabSz="3600450">
                  <a:spcBef>
                    <a:spcPct val="20000"/>
                  </a:spcBef>
                  <a:buChar char="–"/>
                  <a:defRPr>
                    <a:solidFill>
                      <a:schemeClr val="tx2"/>
                    </a:solidFill>
                    <a:latin typeface="Arial" panose="020B0604020202020204" pitchFamily="34" charset="0"/>
                  </a:defRPr>
                </a:lvl2pPr>
                <a:lvl3pPr marL="1143000" indent="-228600" defTabSz="3600450">
                  <a:spcBef>
                    <a:spcPct val="20000"/>
                  </a:spcBef>
                  <a:buChar char="•"/>
                  <a:defRPr sz="2000">
                    <a:latin typeface="Arial" panose="020B0604020202020204" pitchFamily="34" charset="0"/>
                  </a:defRPr>
                </a:lvl3pPr>
                <a:lvl4pPr marL="1600200" indent="-228600" defTabSz="3600450">
                  <a:spcBef>
                    <a:spcPct val="20000"/>
                  </a:spcBef>
                  <a:buChar char="–"/>
                  <a:defRPr sz="1600">
                    <a:latin typeface="Arial" panose="020B0604020202020204" pitchFamily="34" charset="0"/>
                  </a:defRPr>
                </a:lvl4pPr>
                <a:lvl5pPr marL="2057400" indent="-228600" defTabSz="3600450">
                  <a:spcBef>
                    <a:spcPct val="20000"/>
                  </a:spcBef>
                  <a:buChar char="»"/>
                  <a:defRPr sz="1600">
                    <a:latin typeface="Arial" panose="020B0604020202020204" pitchFamily="34" charset="0"/>
                  </a:defRPr>
                </a:lvl5pPr>
                <a:lvl6pPr marL="2514600" indent="-228600" defTabSz="3600450" eaLnBrk="0" fontAlgn="base" hangingPunct="0">
                  <a:spcBef>
                    <a:spcPct val="20000"/>
                  </a:spcBef>
                  <a:spcAft>
                    <a:spcPct val="0"/>
                  </a:spcAft>
                  <a:buChar char="»"/>
                  <a:defRPr sz="1600">
                    <a:latin typeface="Arial" panose="020B0604020202020204" pitchFamily="34" charset="0"/>
                  </a:defRPr>
                </a:lvl6pPr>
                <a:lvl7pPr marL="2971800" indent="-228600" defTabSz="3600450" eaLnBrk="0" fontAlgn="base" hangingPunct="0">
                  <a:spcBef>
                    <a:spcPct val="20000"/>
                  </a:spcBef>
                  <a:spcAft>
                    <a:spcPct val="0"/>
                  </a:spcAft>
                  <a:buChar char="»"/>
                  <a:defRPr sz="1600">
                    <a:latin typeface="Arial" panose="020B0604020202020204" pitchFamily="34" charset="0"/>
                  </a:defRPr>
                </a:lvl7pPr>
                <a:lvl8pPr marL="3429000" indent="-228600" defTabSz="3600450" eaLnBrk="0" fontAlgn="base" hangingPunct="0">
                  <a:spcBef>
                    <a:spcPct val="20000"/>
                  </a:spcBef>
                  <a:spcAft>
                    <a:spcPct val="0"/>
                  </a:spcAft>
                  <a:buChar char="»"/>
                  <a:defRPr sz="1600">
                    <a:latin typeface="Arial" panose="020B0604020202020204" pitchFamily="34" charset="0"/>
                  </a:defRPr>
                </a:lvl8pPr>
                <a:lvl9pPr marL="3886200" indent="-228600" defTabSz="3600450" eaLnBrk="0" fontAlgn="base" hangingPunct="0">
                  <a:spcBef>
                    <a:spcPct val="20000"/>
                  </a:spcBef>
                  <a:spcAft>
                    <a:spcPct val="0"/>
                  </a:spcAft>
                  <a:buChar char="»"/>
                  <a:defRPr sz="1600">
                    <a:latin typeface="Arial" panose="020B0604020202020204" pitchFamily="34" charset="0"/>
                  </a:defRPr>
                </a:lvl9pPr>
              </a:lstStyle>
              <a:p>
                <a:pPr algn="just"/>
                <a:r>
                  <a:rPr lang="en-GB" altLang="fr-FR" dirty="0"/>
                  <a:t>The borehole  detector consists of two plates of EJ-200 scintillators [</a:t>
                </a:r>
                <a:r>
                  <a:rPr lang="en-US" altLang="fr-FR" dirty="0"/>
                  <a:t>10</a:t>
                </a:r>
                <a:r>
                  <a:rPr lang="en-GB" altLang="fr-FR" dirty="0"/>
                  <a:t>] with orthogonal grooves to fit rods of BCF-92 Wavelength Shifting </a:t>
                </a:r>
                <a:r>
                  <a:rPr lang="en-GB" altLang="fr-FR" dirty="0" err="1"/>
                  <a:t>Fiber</a:t>
                </a:r>
                <a:r>
                  <a:rPr lang="en-GB" altLang="fr-FR" dirty="0"/>
                  <a:t> (WLS) [</a:t>
                </a:r>
                <a:r>
                  <a:rPr lang="en-US" altLang="fr-FR" dirty="0"/>
                  <a:t>11</a:t>
                </a:r>
                <a:r>
                  <a:rPr lang="en-GB" altLang="fr-FR" dirty="0"/>
                  <a:t>] connected to Micro-Pixel photons counter (MPPC) Silicon photomultipliers diodes (</a:t>
                </a:r>
                <a:r>
                  <a:rPr lang="en-GB" altLang="fr-FR" dirty="0" err="1"/>
                  <a:t>SiPM</a:t>
                </a:r>
                <a:r>
                  <a:rPr lang="en-GB" altLang="fr-FR" dirty="0"/>
                  <a:t>) [</a:t>
                </a:r>
                <a:r>
                  <a:rPr lang="en-US" altLang="fr-FR" dirty="0"/>
                  <a:t>12</a:t>
                </a:r>
                <a:r>
                  <a:rPr lang="en-GB" altLang="fr-FR" dirty="0"/>
                  <a:t>], able to be varying distance separated. This structure has been drawn using AutoCAD2018 and separately extracted to binary STL files, then each converted to an Ascii </a:t>
                </a:r>
                <a:r>
                  <a:rPr lang="en-GB" altLang="fr-FR" dirty="0" err="1"/>
                  <a:t>stl</a:t>
                </a:r>
                <a:r>
                  <a:rPr lang="en-GB" altLang="fr-FR" dirty="0"/>
                  <a:t> form to be added into GEANT4 through </a:t>
                </a:r>
                <a:r>
                  <a:rPr lang="en-GB" altLang="fr-FR" dirty="0" err="1"/>
                  <a:t>CADMesh</a:t>
                </a:r>
                <a:r>
                  <a:rPr lang="en-GB" altLang="fr-FR" dirty="0"/>
                  <a:t> [13] utility as a solid, and linked to their specified materials.</a:t>
                </a:r>
              </a:p>
              <a:p>
                <a:pPr algn="just"/>
                <a:r>
                  <a:rPr lang="en-GB" altLang="fr-FR" b="1" dirty="0"/>
                  <a:t>EJ-200 Scintillation plate: </a:t>
                </a:r>
                <a:r>
                  <a:rPr lang="en-GB" altLang="fr-FR" dirty="0"/>
                  <a:t>The EJ-200 scintillator from Eljen technology emits range of </a:t>
                </a:r>
                <a14:m>
                  <m:oMath xmlns:m="http://schemas.openxmlformats.org/officeDocument/2006/math">
                    <m:r>
                      <a:rPr lang="en-GB" altLang="fr-FR" dirty="0">
                        <a:latin typeface="Cambria Math" panose="02040503050406030204" pitchFamily="18" charset="0"/>
                      </a:rPr>
                      <m:t>402−434 </m:t>
                    </m:r>
                    <m:r>
                      <a:rPr lang="en-GB" altLang="fr-FR" dirty="0">
                        <a:latin typeface="Cambria Math" panose="02040503050406030204" pitchFamily="18" charset="0"/>
                      </a:rPr>
                      <m:t>𝑛𝑚</m:t>
                    </m:r>
                    <m:r>
                      <a:rPr lang="en-GB" altLang="fr-FR" dirty="0">
                        <a:latin typeface="Cambria Math" panose="02040503050406030204" pitchFamily="18" charset="0"/>
                      </a:rPr>
                      <m:t> </m:t>
                    </m:r>
                  </m:oMath>
                </a14:m>
                <a:r>
                  <a:rPr lang="en-GB" altLang="fr-FR" dirty="0"/>
                  <a:t>photons as an optical signal (depending on the energy of the incident muons.), its dimensions are </a:t>
                </a:r>
                <a14:m>
                  <m:oMath xmlns:m="http://schemas.openxmlformats.org/officeDocument/2006/math">
                    <m:r>
                      <a:rPr lang="en-GB" altLang="fr-FR" dirty="0">
                        <a:latin typeface="Cambria Math" panose="02040503050406030204" pitchFamily="18" charset="0"/>
                      </a:rPr>
                      <m:t>1</m:t>
                    </m:r>
                    <m:r>
                      <a:rPr lang="en-GB" altLang="fr-FR" dirty="0">
                        <a:latin typeface="Cambria Math" panose="02040503050406030204" pitchFamily="18" charset="0"/>
                      </a:rPr>
                      <m:t>𝑐𝑚</m:t>
                    </m:r>
                    <m:r>
                      <a:rPr lang="en-GB" altLang="fr-FR" dirty="0">
                        <a:latin typeface="Cambria Math" panose="02040503050406030204" pitchFamily="18" charset="0"/>
                      </a:rPr>
                      <m:t> ∗ 60</m:t>
                    </m:r>
                    <m:r>
                      <a:rPr lang="en-GB" altLang="fr-FR" dirty="0">
                        <a:latin typeface="Cambria Math" panose="02040503050406030204" pitchFamily="18" charset="0"/>
                      </a:rPr>
                      <m:t>𝑐𝑚</m:t>
                    </m:r>
                    <m:r>
                      <a:rPr lang="en-GB" altLang="fr-FR" dirty="0">
                        <a:latin typeface="Cambria Math" panose="02040503050406030204" pitchFamily="18" charset="0"/>
                      </a:rPr>
                      <m:t> ∗ 60</m:t>
                    </m:r>
                    <m:r>
                      <a:rPr lang="en-GB" altLang="fr-FR" dirty="0">
                        <a:latin typeface="Cambria Math" panose="02040503050406030204" pitchFamily="18" charset="0"/>
                      </a:rPr>
                      <m:t>𝑐𝑚</m:t>
                    </m:r>
                  </m:oMath>
                </a14:m>
                <a:r>
                  <a:rPr lang="en-GB" altLang="fr-FR" dirty="0"/>
                  <a:t>, with grooves </a:t>
                </a:r>
                <a14:m>
                  <m:oMath xmlns:m="http://schemas.openxmlformats.org/officeDocument/2006/math">
                    <m:r>
                      <a:rPr lang="en-GB" altLang="fr-FR" dirty="0">
                        <a:latin typeface="Cambria Math" panose="02040503050406030204" pitchFamily="18" charset="0"/>
                      </a:rPr>
                      <m:t>𝑜𝑓</m:t>
                    </m:r>
                    <m:r>
                      <a:rPr lang="en-GB" altLang="fr-FR" dirty="0">
                        <a:latin typeface="Cambria Math" panose="02040503050406030204" pitchFamily="18" charset="0"/>
                      </a:rPr>
                      <m:t> 2</m:t>
                    </m:r>
                    <m:r>
                      <a:rPr lang="en-GB" altLang="fr-FR" dirty="0">
                        <a:latin typeface="Cambria Math" panose="02040503050406030204" pitchFamily="18" charset="0"/>
                      </a:rPr>
                      <m:t>𝑚𝑚</m:t>
                    </m:r>
                    <m:r>
                      <a:rPr lang="en-GB" altLang="fr-FR" dirty="0">
                        <a:latin typeface="Cambria Math" panose="02040503050406030204" pitchFamily="18" charset="0"/>
                      </a:rPr>
                      <m:t> </m:t>
                    </m:r>
                    <m:r>
                      <a:rPr lang="en-GB" altLang="fr-FR" dirty="0">
                        <a:latin typeface="Cambria Math" panose="02040503050406030204" pitchFamily="18" charset="0"/>
                      </a:rPr>
                      <m:t>𝑤𝑖𝑑𝑡h</m:t>
                    </m:r>
                    <m:r>
                      <a:rPr lang="en-GB" altLang="fr-FR" dirty="0">
                        <a:latin typeface="Cambria Math" panose="02040503050406030204" pitchFamily="18" charset="0"/>
                      </a:rPr>
                      <m:t> ∗ 3</m:t>
                    </m:r>
                    <m:r>
                      <a:rPr lang="en-GB" altLang="fr-FR" dirty="0">
                        <a:latin typeface="Cambria Math" panose="02040503050406030204" pitchFamily="18" charset="0"/>
                      </a:rPr>
                      <m:t>𝑚𝑚</m:t>
                    </m:r>
                    <m:r>
                      <a:rPr lang="en-GB" altLang="fr-FR" dirty="0">
                        <a:latin typeface="Cambria Math" panose="02040503050406030204" pitchFamily="18" charset="0"/>
                      </a:rPr>
                      <m:t> </m:t>
                    </m:r>
                    <m:r>
                      <a:rPr lang="en-GB" altLang="fr-FR" dirty="0">
                        <a:latin typeface="Cambria Math" panose="02040503050406030204" pitchFamily="18" charset="0"/>
                      </a:rPr>
                      <m:t>𝑑𝑒𝑝𝑡h</m:t>
                    </m:r>
                    <m:r>
                      <a:rPr lang="en-GB" altLang="fr-FR" dirty="0">
                        <a:latin typeface="Cambria Math" panose="02040503050406030204" pitchFamily="18" charset="0"/>
                      </a:rPr>
                      <m:t> </m:t>
                    </m:r>
                  </m:oMath>
                </a14:m>
                <a:r>
                  <a:rPr lang="en-GB" altLang="fr-FR" dirty="0"/>
                  <a:t>and spacing of </a:t>
                </a:r>
                <a14:m>
                  <m:oMath xmlns:m="http://schemas.openxmlformats.org/officeDocument/2006/math">
                    <m:r>
                      <a:rPr lang="en-GB" altLang="fr-FR" dirty="0">
                        <a:latin typeface="Cambria Math" panose="02040503050406030204" pitchFamily="18" charset="0"/>
                      </a:rPr>
                      <m:t>1</m:t>
                    </m:r>
                    <m:r>
                      <a:rPr lang="en-GB" altLang="fr-FR" dirty="0">
                        <a:latin typeface="Cambria Math" panose="02040503050406030204" pitchFamily="18" charset="0"/>
                      </a:rPr>
                      <m:t>𝑐𝑚</m:t>
                    </m:r>
                  </m:oMath>
                </a14:m>
                <a:r>
                  <a:rPr lang="en-GB" altLang="fr-FR" dirty="0"/>
                  <a:t>. </a:t>
                </a:r>
              </a:p>
              <a:p>
                <a:pPr algn="just"/>
                <a:r>
                  <a:rPr lang="en-GB" altLang="fr-FR" dirty="0">
                    <a:solidFill>
                      <a:srgbClr val="000000"/>
                    </a:solidFill>
                    <a:latin typeface="Segoe UI" panose="020B0502040204020203" pitchFamily="34" charset="0"/>
                  </a:rPr>
                  <a:t>EJ-200 material characterization specified through G4MaterialPropertiesTable() function. EJ-200 combines the two important properties of long optical attenuation length and fast timing which make it particularly useful for time-of-flight systems using scintillators greater than one meter long.</a:t>
                </a:r>
              </a:p>
            </p:txBody>
          </p:sp>
        </mc:Choice>
        <mc:Fallback>
          <p:sp>
            <p:nvSpPr>
              <p:cNvPr id="5140" name="Text Box 510">
                <a:extLst>
                  <a:ext uri="{FF2B5EF4-FFF2-40B4-BE49-F238E27FC236}">
                    <a16:creationId xmlns:a16="http://schemas.microsoft.com/office/drawing/2014/main" id="{D77153F3-8ECC-412C-9982-28B99266ABD6}"/>
                  </a:ext>
                </a:extLst>
              </p:cNvPr>
              <p:cNvSpPr txBox="1">
                <a:spLocks noRot="1" noChangeAspect="1" noMove="1" noResize="1" noEditPoints="1" noAdjustHandles="1" noChangeArrowheads="1" noChangeShapeType="1" noTextEdit="1"/>
              </p:cNvSpPr>
              <p:nvPr/>
            </p:nvSpPr>
            <p:spPr bwMode="auto">
              <a:xfrm>
                <a:off x="10468802" y="33633847"/>
                <a:ext cx="9320212" cy="7774620"/>
              </a:xfrm>
              <a:prstGeom prst="rect">
                <a:avLst/>
              </a:prstGeom>
              <a:blipFill>
                <a:blip r:embed="rId5"/>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5143" name="Text Box 522">
            <a:extLst>
              <a:ext uri="{FF2B5EF4-FFF2-40B4-BE49-F238E27FC236}">
                <a16:creationId xmlns:a16="http://schemas.microsoft.com/office/drawing/2014/main" id="{AC05B622-A12C-4B2B-86B3-7319DC320938}"/>
              </a:ext>
            </a:extLst>
          </p:cNvPr>
          <p:cNvSpPr txBox="1">
            <a:spLocks noChangeArrowheads="1"/>
          </p:cNvSpPr>
          <p:nvPr/>
        </p:nvSpPr>
        <p:spPr bwMode="auto">
          <a:xfrm>
            <a:off x="20250652" y="19474738"/>
            <a:ext cx="9320213" cy="630238"/>
          </a:xfrm>
          <a:prstGeom prst="rect">
            <a:avLst/>
          </a:prstGeom>
          <a:solidFill>
            <a:schemeClr val="accent6">
              <a:lumMod val="75000"/>
              <a:alpha val="63000"/>
            </a:schemeClr>
          </a:solidFill>
          <a:ln>
            <a:noFill/>
          </a:ln>
        </p:spPr>
        <p:style>
          <a:lnRef idx="0">
            <a:scrgbClr r="0" g="0" b="0"/>
          </a:lnRef>
          <a:fillRef idx="0">
            <a:scrgbClr r="0" g="0" b="0"/>
          </a:fillRef>
          <a:effectRef idx="0">
            <a:scrgbClr r="0" g="0" b="0"/>
          </a:effectRef>
          <a:fontRef idx="minor">
            <a:schemeClr val="lt1"/>
          </a:fontRef>
        </p:style>
        <p:txBody>
          <a:bodyPr lIns="74857" tIns="37421" rIns="74857" bIns="37421">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ctr">
              <a:spcBef>
                <a:spcPct val="50000"/>
              </a:spcBef>
              <a:buFontTx/>
              <a:buNone/>
            </a:pPr>
            <a:r>
              <a:rPr lang="en-US" altLang="fr-FR" sz="3600" b="1" dirty="0">
                <a:solidFill>
                  <a:schemeClr val="bg1"/>
                </a:solidFill>
                <a:latin typeface="Arial Narrow" panose="020B0606020202030204" pitchFamily="34" charset="0"/>
              </a:rPr>
              <a:t>Outlook</a:t>
            </a:r>
          </a:p>
        </p:txBody>
      </p:sp>
      <p:sp>
        <p:nvSpPr>
          <p:cNvPr id="5144" name="Text Box 523">
            <a:extLst>
              <a:ext uri="{FF2B5EF4-FFF2-40B4-BE49-F238E27FC236}">
                <a16:creationId xmlns:a16="http://schemas.microsoft.com/office/drawing/2014/main" id="{316A4BC8-1418-4CAF-B49A-5A6FF06F1837}"/>
              </a:ext>
            </a:extLst>
          </p:cNvPr>
          <p:cNvSpPr txBox="1">
            <a:spLocks noChangeArrowheads="1"/>
          </p:cNvSpPr>
          <p:nvPr/>
        </p:nvSpPr>
        <p:spPr bwMode="auto">
          <a:xfrm>
            <a:off x="20295185" y="19969585"/>
            <a:ext cx="9320212" cy="2234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74995" tIns="374995" rIns="374995" bIns="374995">
            <a:spAutoFit/>
          </a:bodyPr>
          <a:lstStyle>
            <a:lvl1pPr defTabSz="360045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360045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360045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marL="91440" indent="-342900" algn="just" eaLnBrk="1" hangingPunct="1">
              <a:spcBef>
                <a:spcPct val="0"/>
              </a:spcBef>
            </a:pPr>
            <a:r>
              <a:rPr lang="en-US" sz="2400" dirty="0">
                <a:solidFill>
                  <a:srgbClr val="000000"/>
                </a:solidFill>
                <a:latin typeface="Segoe UI" panose="020B0502040204020203" pitchFamily="34" charset="0"/>
              </a:rPr>
              <a:t>S</a:t>
            </a:r>
            <a:r>
              <a:rPr lang="en-US" sz="2400" b="0" i="0" dirty="0">
                <a:solidFill>
                  <a:srgbClr val="000000"/>
                </a:solidFill>
                <a:effectLst/>
                <a:latin typeface="Segoe UI" panose="020B0502040204020203" pitchFamily="34" charset="0"/>
              </a:rPr>
              <a:t>tudy the muon transportation through Khafre pyramid</a:t>
            </a:r>
          </a:p>
          <a:p>
            <a:pPr marL="91440" indent="-342900" algn="just" eaLnBrk="1" hangingPunct="1">
              <a:spcBef>
                <a:spcPct val="0"/>
              </a:spcBef>
            </a:pPr>
            <a:r>
              <a:rPr lang="en-US" sz="2400" dirty="0">
                <a:solidFill>
                  <a:srgbClr val="000000"/>
                </a:solidFill>
                <a:latin typeface="Segoe UI" panose="020B0502040204020203" pitchFamily="34" charset="0"/>
              </a:rPr>
              <a:t>D</a:t>
            </a:r>
            <a:r>
              <a:rPr lang="en-US" sz="2400" b="0" i="0" dirty="0">
                <a:solidFill>
                  <a:srgbClr val="000000"/>
                </a:solidFill>
                <a:effectLst/>
                <a:latin typeface="Segoe UI" panose="020B0502040204020203" pitchFamily="34" charset="0"/>
              </a:rPr>
              <a:t>igitize the signals in the </a:t>
            </a:r>
            <a:r>
              <a:rPr lang="en-US" sz="2400" b="0" i="0" dirty="0" err="1">
                <a:solidFill>
                  <a:srgbClr val="000000"/>
                </a:solidFill>
                <a:effectLst/>
                <a:latin typeface="Segoe UI" panose="020B0502040204020203" pitchFamily="34" charset="0"/>
              </a:rPr>
              <a:t>SiPM</a:t>
            </a:r>
            <a:r>
              <a:rPr lang="en-US" sz="2400" b="0" i="0" dirty="0">
                <a:solidFill>
                  <a:srgbClr val="000000"/>
                </a:solidFill>
                <a:effectLst/>
                <a:latin typeface="Segoe UI" panose="020B0502040204020203" pitchFamily="34" charset="0"/>
              </a:rPr>
              <a:t> to match the real measured detector signals</a:t>
            </a:r>
          </a:p>
          <a:p>
            <a:pPr marL="91440" indent="-342900" algn="just" eaLnBrk="1" hangingPunct="1">
              <a:spcBef>
                <a:spcPct val="0"/>
              </a:spcBef>
            </a:pPr>
            <a:r>
              <a:rPr lang="en-US" sz="2400" dirty="0">
                <a:solidFill>
                  <a:srgbClr val="000000"/>
                </a:solidFill>
                <a:latin typeface="Segoe UI" panose="020B0502040204020203" pitchFamily="34" charset="0"/>
              </a:rPr>
              <a:t>D</a:t>
            </a:r>
            <a:r>
              <a:rPr lang="en-US" sz="2400" b="0" i="0" dirty="0">
                <a:solidFill>
                  <a:srgbClr val="000000"/>
                </a:solidFill>
                <a:effectLst/>
                <a:latin typeface="Segoe UI" panose="020B0502040204020203" pitchFamily="34" charset="0"/>
              </a:rPr>
              <a:t>evelop track reconstruction code for the borehole detector</a:t>
            </a:r>
            <a:endParaRPr lang="en-US" altLang="fr-FR" sz="2400" dirty="0">
              <a:latin typeface="Arial Narrow" panose="020B0606020202030204" pitchFamily="34" charset="0"/>
            </a:endParaRPr>
          </a:p>
        </p:txBody>
      </p:sp>
      <p:sp>
        <p:nvSpPr>
          <p:cNvPr id="5181" name="Text Box 561">
            <a:extLst>
              <a:ext uri="{FF2B5EF4-FFF2-40B4-BE49-F238E27FC236}">
                <a16:creationId xmlns:a16="http://schemas.microsoft.com/office/drawing/2014/main" id="{99099697-5EE1-497D-B72C-752124E268F0}"/>
              </a:ext>
            </a:extLst>
          </p:cNvPr>
          <p:cNvSpPr txBox="1">
            <a:spLocks noChangeArrowheads="1"/>
          </p:cNvSpPr>
          <p:nvPr/>
        </p:nvSpPr>
        <p:spPr bwMode="auto">
          <a:xfrm>
            <a:off x="20261263" y="21921514"/>
            <a:ext cx="9320212" cy="630237"/>
          </a:xfrm>
          <a:prstGeom prst="rect">
            <a:avLst/>
          </a:prstGeom>
          <a:solidFill>
            <a:schemeClr val="accent6">
              <a:lumMod val="75000"/>
              <a:alpha val="63000"/>
            </a:schemeClr>
          </a:solidFill>
          <a:ln>
            <a:noFill/>
          </a:ln>
        </p:spPr>
        <p:style>
          <a:lnRef idx="0">
            <a:scrgbClr r="0" g="0" b="0"/>
          </a:lnRef>
          <a:fillRef idx="0">
            <a:scrgbClr r="0" g="0" b="0"/>
          </a:fillRef>
          <a:effectRef idx="0">
            <a:scrgbClr r="0" g="0" b="0"/>
          </a:effectRef>
          <a:fontRef idx="minor">
            <a:schemeClr val="lt1"/>
          </a:fontRef>
        </p:style>
        <p:txBody>
          <a:bodyPr lIns="74857" tIns="37421" rIns="74857" bIns="37421">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ctr">
              <a:spcBef>
                <a:spcPct val="50000"/>
              </a:spcBef>
              <a:buFontTx/>
              <a:buNone/>
            </a:pPr>
            <a:r>
              <a:rPr lang="en-US" altLang="fr-FR" sz="3600" b="1" dirty="0">
                <a:solidFill>
                  <a:schemeClr val="bg1"/>
                </a:solidFill>
                <a:latin typeface="Arial Narrow" panose="020B0606020202030204" pitchFamily="34" charset="0"/>
              </a:rPr>
              <a:t>Conclusion</a:t>
            </a:r>
          </a:p>
        </p:txBody>
      </p:sp>
      <p:sp>
        <p:nvSpPr>
          <p:cNvPr id="5183" name="Text Box 563">
            <a:extLst>
              <a:ext uri="{FF2B5EF4-FFF2-40B4-BE49-F238E27FC236}">
                <a16:creationId xmlns:a16="http://schemas.microsoft.com/office/drawing/2014/main" id="{0E7D5FEF-B311-4CA4-A925-38F45F9BF248}"/>
              </a:ext>
            </a:extLst>
          </p:cNvPr>
          <p:cNvSpPr txBox="1">
            <a:spLocks noChangeArrowheads="1"/>
          </p:cNvSpPr>
          <p:nvPr/>
        </p:nvSpPr>
        <p:spPr bwMode="auto">
          <a:xfrm>
            <a:off x="20261263" y="25604519"/>
            <a:ext cx="9320212" cy="629571"/>
          </a:xfrm>
          <a:prstGeom prst="rect">
            <a:avLst/>
          </a:prstGeom>
          <a:solidFill>
            <a:schemeClr val="accent6">
              <a:lumMod val="75000"/>
              <a:alpha val="63000"/>
            </a:schemeClr>
          </a:solidFill>
          <a:ln>
            <a:noFill/>
          </a:ln>
        </p:spPr>
        <p:style>
          <a:lnRef idx="0">
            <a:scrgbClr r="0" g="0" b="0"/>
          </a:lnRef>
          <a:fillRef idx="0">
            <a:scrgbClr r="0" g="0" b="0"/>
          </a:fillRef>
          <a:effectRef idx="0">
            <a:scrgbClr r="0" g="0" b="0"/>
          </a:effectRef>
          <a:fontRef idx="minor">
            <a:schemeClr val="lt1"/>
          </a:fontRef>
        </p:style>
        <p:txBody>
          <a:bodyPr lIns="74857" tIns="37421" rIns="74857" bIns="37421">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ctr">
              <a:spcBef>
                <a:spcPct val="50000"/>
              </a:spcBef>
              <a:buFontTx/>
              <a:buNone/>
            </a:pPr>
            <a:r>
              <a:rPr lang="en-US" altLang="fr-FR" sz="3600" b="1" dirty="0">
                <a:solidFill>
                  <a:schemeClr val="bg1"/>
                </a:solidFill>
                <a:latin typeface="Arial Narrow" panose="020B0606020202030204" pitchFamily="34" charset="0"/>
              </a:rPr>
              <a:t>References</a:t>
            </a:r>
          </a:p>
        </p:txBody>
      </p:sp>
      <p:sp>
        <p:nvSpPr>
          <p:cNvPr id="5184" name="Text Box 564">
            <a:extLst>
              <a:ext uri="{FF2B5EF4-FFF2-40B4-BE49-F238E27FC236}">
                <a16:creationId xmlns:a16="http://schemas.microsoft.com/office/drawing/2014/main" id="{FA228339-76DB-4108-966B-0FA000759C10}"/>
              </a:ext>
            </a:extLst>
          </p:cNvPr>
          <p:cNvSpPr txBox="1">
            <a:spLocks noChangeArrowheads="1"/>
          </p:cNvSpPr>
          <p:nvPr/>
        </p:nvSpPr>
        <p:spPr bwMode="auto">
          <a:xfrm>
            <a:off x="20316616" y="22387810"/>
            <a:ext cx="9272587" cy="334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74995" tIns="374995" rIns="374995" bIns="374995">
            <a:spAutoFit/>
          </a:bodyPr>
          <a:lstStyle>
            <a:lvl1pPr defTabSz="360045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360045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360045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just" eaLnBrk="1" hangingPunct="1">
              <a:spcBef>
                <a:spcPct val="0"/>
              </a:spcBef>
              <a:buNone/>
            </a:pPr>
            <a:r>
              <a:rPr lang="en-GB" altLang="fr-FR" dirty="0">
                <a:solidFill>
                  <a:srgbClr val="000000"/>
                </a:solidFill>
                <a:latin typeface="Segoe UI" panose="020B0502040204020203" pitchFamily="34" charset="0"/>
              </a:rPr>
              <a:t>In this project we aim to search for new voids inside the  pyramids of Giza using the </a:t>
            </a:r>
            <a:r>
              <a:rPr lang="en-GB" altLang="fr-FR" dirty="0" err="1">
                <a:solidFill>
                  <a:srgbClr val="000000"/>
                </a:solidFill>
                <a:latin typeface="Segoe UI" panose="020B0502040204020203" pitchFamily="34" charset="0"/>
              </a:rPr>
              <a:t>muography</a:t>
            </a:r>
            <a:r>
              <a:rPr lang="en-GB" altLang="fr-FR" dirty="0">
                <a:solidFill>
                  <a:srgbClr val="000000"/>
                </a:solidFill>
                <a:latin typeface="Segoe UI" panose="020B0502040204020203" pitchFamily="34" charset="0"/>
              </a:rPr>
              <a:t> technique. The Great Pyramid is simulated starting with the VRML model, which shows the inner structure of the pyramid. Our borehole detector is also simulated and will be placed inside the pyramid. The cosmic ray muons flux will be simulated using the CRY cosmic ray generator. </a:t>
            </a:r>
          </a:p>
        </p:txBody>
      </p:sp>
      <mc:AlternateContent xmlns:mc="http://schemas.openxmlformats.org/markup-compatibility/2006">
        <mc:Choice xmlns:a14="http://schemas.microsoft.com/office/drawing/2010/main" Requires="a14">
          <p:sp>
            <p:nvSpPr>
              <p:cNvPr id="5190" name="Text Box 474">
                <a:extLst>
                  <a:ext uri="{FF2B5EF4-FFF2-40B4-BE49-F238E27FC236}">
                    <a16:creationId xmlns:a16="http://schemas.microsoft.com/office/drawing/2014/main" id="{DC3DC955-4DDE-46A6-8547-C107DDBE99EC}"/>
                  </a:ext>
                </a:extLst>
              </p:cNvPr>
              <p:cNvSpPr txBox="1">
                <a:spLocks noChangeArrowheads="1"/>
              </p:cNvSpPr>
              <p:nvPr/>
            </p:nvSpPr>
            <p:spPr bwMode="auto">
              <a:xfrm>
                <a:off x="646113" y="13023389"/>
                <a:ext cx="9296399" cy="629729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374995" tIns="374995" rIns="374995" bIns="374995">
                <a:spAutoFit/>
              </a:bodyPr>
              <a:lstStyle>
                <a:lvl1pPr defTabSz="360045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360045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360045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just" eaLnBrk="1" hangingPunct="1">
                  <a:spcBef>
                    <a:spcPct val="0"/>
                  </a:spcBef>
                  <a:buFontTx/>
                  <a:buNone/>
                </a:pPr>
                <a:r>
                  <a:rPr lang="en-GB" altLang="fr-FR" dirty="0">
                    <a:solidFill>
                      <a:srgbClr val="000000"/>
                    </a:solidFill>
                    <a:latin typeface="Segoe UI" panose="020B0502040204020203" pitchFamily="34" charset="0"/>
                  </a:rPr>
                  <a:t>Cosmic rays are high-energy radiation, mainly originating outside the Solar System and even from distant galaxies. Upon impact with the Earth's atmosphere cosmic rays can produce showers of secondary particles (</a:t>
                </a:r>
                <a:r>
                  <a:rPr lang="en-GB" altLang="fr-FR" dirty="0" err="1">
                    <a:solidFill>
                      <a:srgbClr val="000000"/>
                    </a:solidFill>
                    <a:latin typeface="Segoe UI" panose="020B0502040204020203" pitchFamily="34" charset="0"/>
                  </a:rPr>
                  <a:t>e.g</a:t>
                </a:r>
                <a:r>
                  <a:rPr lang="en-GB" altLang="fr-FR" dirty="0">
                    <a:solidFill>
                      <a:srgbClr val="000000"/>
                    </a:solidFill>
                    <a:latin typeface="Segoe UI" panose="020B0502040204020203" pitchFamily="34" charset="0"/>
                  </a:rPr>
                  <a:t> cosmic muons)that depend on the energy of the primary particles. Cosmic muons have a quite good life time enough to be detected at sea level. This feature is exploited to discover the inner structures of large objects, where the absorbed muons can be detected and their flux could reflect the thickness of different region of the object and hence can indicate whether there are voids or cracks. This technique is useful to discover the voids inside the pyramids using borehole detectors  without causing any destructions. The pyramids are made of limestone where the muons have stopping power of </a:t>
                </a:r>
                <a14:m>
                  <m:oMath xmlns:m="http://schemas.openxmlformats.org/officeDocument/2006/math">
                    <m:r>
                      <a:rPr lang="en-GB" altLang="fr-FR" b="0" i="1" dirty="0">
                        <a:solidFill>
                          <a:srgbClr val="000000"/>
                        </a:solidFill>
                        <a:latin typeface="Cambria Math" panose="02040503050406030204" pitchFamily="18" charset="0"/>
                      </a:rPr>
                      <m:t>1</m:t>
                    </m:r>
                    <m:r>
                      <a:rPr lang="en-GB" altLang="fr-FR" b="0" dirty="0">
                        <a:solidFill>
                          <a:srgbClr val="000000"/>
                        </a:solidFill>
                        <a:latin typeface="Cambria Math" panose="02040503050406030204" pitchFamily="18" charset="0"/>
                      </a:rPr>
                      <m:t>.</m:t>
                    </m:r>
                    <m:r>
                      <a:rPr lang="en-GB" altLang="fr-FR" b="0" i="1" dirty="0">
                        <a:solidFill>
                          <a:srgbClr val="000000"/>
                        </a:solidFill>
                        <a:latin typeface="Cambria Math" panose="02040503050406030204" pitchFamily="18" charset="0"/>
                      </a:rPr>
                      <m:t>686</m:t>
                    </m:r>
                    <m:r>
                      <a:rPr lang="en-GB" altLang="fr-FR" b="0" dirty="0">
                        <a:solidFill>
                          <a:srgbClr val="000000"/>
                        </a:solidFill>
                        <a:latin typeface="Cambria Math" panose="02040503050406030204" pitchFamily="18" charset="0"/>
                      </a:rPr>
                      <m:t> </m:t>
                    </m:r>
                    <m:r>
                      <a:rPr lang="en-GB" altLang="fr-FR" b="0" i="1" dirty="0" err="1">
                        <a:solidFill>
                          <a:srgbClr val="000000"/>
                        </a:solidFill>
                        <a:latin typeface="Cambria Math" panose="02040503050406030204" pitchFamily="18" charset="0"/>
                      </a:rPr>
                      <m:t>𝑀𝑒𝑉</m:t>
                    </m:r>
                    <m:r>
                      <a:rPr lang="en-GB" altLang="fr-FR" b="0" dirty="0" err="1">
                        <a:solidFill>
                          <a:srgbClr val="000000"/>
                        </a:solidFill>
                        <a:latin typeface="Cambria Math" panose="02040503050406030204" pitchFamily="18" charset="0"/>
                      </a:rPr>
                      <m:t>.</m:t>
                    </m:r>
                    <m:r>
                      <a:rPr lang="en-GB" altLang="fr-FR" b="0" i="1" dirty="0" err="1">
                        <a:solidFill>
                          <a:srgbClr val="000000"/>
                        </a:solidFill>
                        <a:latin typeface="Cambria Math" panose="02040503050406030204" pitchFamily="18" charset="0"/>
                      </a:rPr>
                      <m:t>𝑔</m:t>
                    </m:r>
                    <m:r>
                      <a:rPr lang="en-GB" altLang="fr-FR" b="0" dirty="0">
                        <a:solidFill>
                          <a:srgbClr val="000000"/>
                        </a:solidFill>
                        <a:latin typeface="Cambria Math" panose="02040503050406030204" pitchFamily="18" charset="0"/>
                      </a:rPr>
                      <m:t>/</m:t>
                    </m:r>
                    <m:r>
                      <a:rPr lang="en-GB" altLang="fr-FR" b="0" i="1" dirty="0">
                        <a:solidFill>
                          <a:srgbClr val="000000"/>
                        </a:solidFill>
                        <a:latin typeface="Cambria Math" panose="02040503050406030204" pitchFamily="18" charset="0"/>
                      </a:rPr>
                      <m:t>𝑐</m:t>
                    </m:r>
                    <m:sSup>
                      <m:sSupPr>
                        <m:ctrlPr>
                          <a:rPr lang="en-GB" altLang="fr-FR" i="1" dirty="0">
                            <a:solidFill>
                              <a:srgbClr val="000000"/>
                            </a:solidFill>
                            <a:latin typeface="Cambria Math" panose="02040503050406030204" pitchFamily="18" charset="0"/>
                          </a:rPr>
                        </m:ctrlPr>
                      </m:sSupPr>
                      <m:e>
                        <m:r>
                          <a:rPr lang="en-GB" altLang="fr-FR" b="0" i="1" dirty="0">
                            <a:solidFill>
                              <a:srgbClr val="000000"/>
                            </a:solidFill>
                            <a:latin typeface="Cambria Math" panose="02040503050406030204" pitchFamily="18" charset="0"/>
                          </a:rPr>
                          <m:t>𝑚</m:t>
                        </m:r>
                      </m:e>
                      <m:sup>
                        <m:r>
                          <a:rPr lang="en-GB" altLang="fr-FR" b="0" i="1" dirty="0">
                            <a:solidFill>
                              <a:srgbClr val="000000"/>
                            </a:solidFill>
                            <a:latin typeface="Cambria Math" panose="02040503050406030204" pitchFamily="18" charset="0"/>
                          </a:rPr>
                          <m:t>2</m:t>
                        </m:r>
                      </m:sup>
                    </m:sSup>
                    <m:r>
                      <a:rPr lang="en-GB" altLang="fr-FR" b="0" dirty="0">
                        <a:solidFill>
                          <a:srgbClr val="000000"/>
                        </a:solidFill>
                        <a:latin typeface="Cambria Math" panose="02040503050406030204" pitchFamily="18" charset="0"/>
                      </a:rPr>
                      <m:t> </m:t>
                    </m:r>
                  </m:oMath>
                </a14:m>
                <a:r>
                  <a:rPr lang="en-GB" altLang="fr-FR" dirty="0">
                    <a:solidFill>
                      <a:srgbClr val="000000"/>
                    </a:solidFill>
                    <a:latin typeface="Segoe UI" panose="020B0502040204020203" pitchFamily="34" charset="0"/>
                  </a:rPr>
                  <a:t>and critical energy of </a:t>
                </a:r>
                <a14:m>
                  <m:oMath xmlns:m="http://schemas.openxmlformats.org/officeDocument/2006/math">
                    <m:r>
                      <a:rPr lang="en-GB" altLang="fr-FR" b="0" i="1" dirty="0">
                        <a:solidFill>
                          <a:srgbClr val="000000"/>
                        </a:solidFill>
                        <a:latin typeface="Cambria Math" panose="02040503050406030204" pitchFamily="18" charset="0"/>
                      </a:rPr>
                      <m:t>630</m:t>
                    </m:r>
                    <m:r>
                      <a:rPr lang="en-GB" altLang="fr-FR" b="0" i="1" dirty="0">
                        <a:solidFill>
                          <a:srgbClr val="000000"/>
                        </a:solidFill>
                        <a:latin typeface="Cambria Math" panose="02040503050406030204" pitchFamily="18" charset="0"/>
                      </a:rPr>
                      <m:t>𝐺𝑒𝑉</m:t>
                    </m:r>
                  </m:oMath>
                </a14:m>
                <a:r>
                  <a:rPr lang="en-GB" altLang="fr-FR" dirty="0">
                    <a:solidFill>
                      <a:srgbClr val="000000"/>
                    </a:solidFill>
                    <a:latin typeface="Segoe UI" panose="020B0502040204020203" pitchFamily="34" charset="0"/>
                  </a:rPr>
                  <a:t> [1].</a:t>
                </a:r>
              </a:p>
            </p:txBody>
          </p:sp>
        </mc:Choice>
        <mc:Fallback>
          <p:sp>
            <p:nvSpPr>
              <p:cNvPr id="5190" name="Text Box 474">
                <a:extLst>
                  <a:ext uri="{FF2B5EF4-FFF2-40B4-BE49-F238E27FC236}">
                    <a16:creationId xmlns:a16="http://schemas.microsoft.com/office/drawing/2014/main" id="{DC3DC955-4DDE-46A6-8547-C107DDBE99EC}"/>
                  </a:ext>
                </a:extLst>
              </p:cNvPr>
              <p:cNvSpPr txBox="1">
                <a:spLocks noRot="1" noChangeAspect="1" noMove="1" noResize="1" noEditPoints="1" noAdjustHandles="1" noChangeArrowheads="1" noChangeShapeType="1" noTextEdit="1"/>
              </p:cNvSpPr>
              <p:nvPr/>
            </p:nvSpPr>
            <p:spPr bwMode="auto">
              <a:xfrm>
                <a:off x="646113" y="13023389"/>
                <a:ext cx="9296399" cy="6297292"/>
              </a:xfrm>
              <a:prstGeom prst="rect">
                <a:avLst/>
              </a:prstGeom>
              <a:blipFill>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pic>
        <p:nvPicPr>
          <p:cNvPr id="5205" name="Image 3">
            <a:extLst>
              <a:ext uri="{FF2B5EF4-FFF2-40B4-BE49-F238E27FC236}">
                <a16:creationId xmlns:a16="http://schemas.microsoft.com/office/drawing/2014/main" id="{F3F3B4EA-7BAB-442B-818A-CEBCC8DA4403}"/>
              </a:ext>
            </a:extLst>
          </p:cNvPr>
          <p:cNvPicPr>
            <a:picLocks noChangeAspect="1" noChangeArrowheads="1"/>
          </p:cNvPicPr>
          <p:nvPr/>
        </p:nvPicPr>
        <p:blipFill>
          <a:blip r:embed="rId7"/>
          <a:srcRect/>
          <a:stretch/>
        </p:blipFill>
        <p:spPr bwMode="auto">
          <a:xfrm>
            <a:off x="779825" y="316961"/>
            <a:ext cx="1442473" cy="1991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a:extLst>
              <a:ext uri="{FF2B5EF4-FFF2-40B4-BE49-F238E27FC236}">
                <a16:creationId xmlns:a16="http://schemas.microsoft.com/office/drawing/2014/main" id="{310920B3-884F-4CA8-9D59-E85E0137CB24}"/>
              </a:ext>
            </a:extLst>
          </p:cNvPr>
          <p:cNvGrpSpPr/>
          <p:nvPr/>
        </p:nvGrpSpPr>
        <p:grpSpPr>
          <a:xfrm>
            <a:off x="4182358" y="37379475"/>
            <a:ext cx="5492786" cy="4354085"/>
            <a:chOff x="2128381" y="25973595"/>
            <a:chExt cx="5492786" cy="4354085"/>
          </a:xfrm>
        </p:grpSpPr>
        <p:pic>
          <p:nvPicPr>
            <p:cNvPr id="61" name="Picture 60">
              <a:extLst>
                <a:ext uri="{FF2B5EF4-FFF2-40B4-BE49-F238E27FC236}">
                  <a16:creationId xmlns:a16="http://schemas.microsoft.com/office/drawing/2014/main" id="{71631203-5CE4-491B-B84D-BF407E80695A}"/>
                </a:ext>
              </a:extLst>
            </p:cNvPr>
            <p:cNvPicPr>
              <a:picLocks noChangeAspect="1"/>
            </p:cNvPicPr>
            <p:nvPr/>
          </p:nvPicPr>
          <p:blipFill rotWithShape="1">
            <a:blip r:embed="rId8">
              <a:extLst>
                <a:ext uri="{28A0092B-C50C-407E-A947-70E740481C1C}">
                  <a14:useLocalDpi xmlns:a14="http://schemas.microsoft.com/office/drawing/2010/main" val="0"/>
                </a:ext>
              </a:extLst>
            </a:blip>
            <a:srcRect r="60027" b="28992"/>
            <a:stretch/>
          </p:blipFill>
          <p:spPr>
            <a:xfrm>
              <a:off x="2128381" y="25973595"/>
              <a:ext cx="5382973" cy="4354085"/>
            </a:xfrm>
            <a:prstGeom prst="rect">
              <a:avLst/>
            </a:prstGeom>
          </p:spPr>
        </p:pic>
        <p:pic>
          <p:nvPicPr>
            <p:cNvPr id="62" name="Picture 61">
              <a:extLst>
                <a:ext uri="{FF2B5EF4-FFF2-40B4-BE49-F238E27FC236}">
                  <a16:creationId xmlns:a16="http://schemas.microsoft.com/office/drawing/2014/main" id="{823B7ABC-3FAA-4B16-8F10-24303288CA02}"/>
                </a:ext>
              </a:extLst>
            </p:cNvPr>
            <p:cNvPicPr>
              <a:picLocks noChangeAspect="1"/>
            </p:cNvPicPr>
            <p:nvPr/>
          </p:nvPicPr>
          <p:blipFill rotWithShape="1">
            <a:blip r:embed="rId9">
              <a:extLst>
                <a:ext uri="{28A0092B-C50C-407E-A947-70E740481C1C}">
                  <a14:useLocalDpi xmlns:a14="http://schemas.microsoft.com/office/drawing/2010/main" val="0"/>
                </a:ext>
              </a:extLst>
            </a:blip>
            <a:srcRect l="1" t="16342" r="58977" b="28043"/>
            <a:stretch/>
          </p:blipFill>
          <p:spPr>
            <a:xfrm>
              <a:off x="4151126" y="26116349"/>
              <a:ext cx="3470041" cy="2646251"/>
            </a:xfrm>
            <a:prstGeom prst="rect">
              <a:avLst/>
            </a:prstGeom>
          </p:spPr>
        </p:pic>
        <p:sp>
          <p:nvSpPr>
            <p:cNvPr id="63" name="Oval 62">
              <a:extLst>
                <a:ext uri="{FF2B5EF4-FFF2-40B4-BE49-F238E27FC236}">
                  <a16:creationId xmlns:a16="http://schemas.microsoft.com/office/drawing/2014/main" id="{2E46379F-8BC0-44DB-A355-B639A44C794D}"/>
                </a:ext>
              </a:extLst>
            </p:cNvPr>
            <p:cNvSpPr/>
            <p:nvPr/>
          </p:nvSpPr>
          <p:spPr>
            <a:xfrm>
              <a:off x="2963537" y="29581823"/>
              <a:ext cx="1752858" cy="294707"/>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514"/>
            </a:p>
          </p:txBody>
        </p:sp>
        <p:sp>
          <p:nvSpPr>
            <p:cNvPr id="64" name="Oval 63">
              <a:extLst>
                <a:ext uri="{FF2B5EF4-FFF2-40B4-BE49-F238E27FC236}">
                  <a16:creationId xmlns:a16="http://schemas.microsoft.com/office/drawing/2014/main" id="{DC51B1C9-1C50-4DDB-AD7A-81CE6A5AA646}"/>
                </a:ext>
              </a:extLst>
            </p:cNvPr>
            <p:cNvSpPr/>
            <p:nvPr/>
          </p:nvSpPr>
          <p:spPr>
            <a:xfrm>
              <a:off x="4446659" y="26495719"/>
              <a:ext cx="2872426" cy="1209804"/>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514"/>
            </a:p>
          </p:txBody>
        </p:sp>
      </p:grpSp>
      <p:pic>
        <p:nvPicPr>
          <p:cNvPr id="65" name="Content Placeholder 4">
            <a:extLst>
              <a:ext uri="{FF2B5EF4-FFF2-40B4-BE49-F238E27FC236}">
                <a16:creationId xmlns:a16="http://schemas.microsoft.com/office/drawing/2014/main" id="{E0C00A71-E903-443F-9B51-496B0785965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483170" y="8486500"/>
            <a:ext cx="9273187" cy="3863145"/>
          </a:xfrm>
          <a:prstGeom prst="rect">
            <a:avLst/>
          </a:prstGeom>
        </p:spPr>
      </p:pic>
      <p:pic>
        <p:nvPicPr>
          <p:cNvPr id="71" name="Picture 70">
            <a:extLst>
              <a:ext uri="{FF2B5EF4-FFF2-40B4-BE49-F238E27FC236}">
                <a16:creationId xmlns:a16="http://schemas.microsoft.com/office/drawing/2014/main" id="{26E53627-B83A-4EB3-963B-C4AC53F2AFE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960324" y="6519204"/>
            <a:ext cx="8108736" cy="4147280"/>
          </a:xfrm>
          <a:prstGeom prst="rect">
            <a:avLst/>
          </a:prstGeom>
        </p:spPr>
      </p:pic>
      <p:sp>
        <p:nvSpPr>
          <p:cNvPr id="38" name="Text Box 496">
            <a:extLst>
              <a:ext uri="{FF2B5EF4-FFF2-40B4-BE49-F238E27FC236}">
                <a16:creationId xmlns:a16="http://schemas.microsoft.com/office/drawing/2014/main" id="{6C8E356F-F793-4A6E-8622-FEBF05894D9F}"/>
              </a:ext>
            </a:extLst>
          </p:cNvPr>
          <p:cNvSpPr txBox="1">
            <a:spLocks noChangeArrowheads="1"/>
          </p:cNvSpPr>
          <p:nvPr/>
        </p:nvSpPr>
        <p:spPr bwMode="auto">
          <a:xfrm>
            <a:off x="10443483" y="6305723"/>
            <a:ext cx="9320212" cy="226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74995" tIns="374995" rIns="374995" bIns="374995">
            <a:spAutoFit/>
          </a:bodyPr>
          <a:lstStyle>
            <a:lvl1pPr defTabSz="360045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360045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360045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just" eaLnBrk="1" hangingPunct="1">
              <a:spcBef>
                <a:spcPct val="0"/>
              </a:spcBef>
              <a:buFontTx/>
              <a:buNone/>
            </a:pPr>
            <a:r>
              <a:rPr lang="en-GB" altLang="fr-FR" b="1" dirty="0">
                <a:solidFill>
                  <a:srgbClr val="000000"/>
                </a:solidFill>
                <a:latin typeface="Segoe UI" panose="020B0502040204020203" pitchFamily="34" charset="0"/>
              </a:rPr>
              <a:t>Importing GDML format into Geant4:</a:t>
            </a:r>
          </a:p>
          <a:p>
            <a:pPr algn="just" eaLnBrk="1" hangingPunct="1">
              <a:spcBef>
                <a:spcPct val="0"/>
              </a:spcBef>
              <a:buNone/>
            </a:pPr>
            <a:r>
              <a:rPr lang="en-GB" altLang="fr-FR" dirty="0">
                <a:solidFill>
                  <a:srgbClr val="000000"/>
                </a:solidFill>
                <a:latin typeface="Segoe UI" panose="020B0502040204020203" pitchFamily="34" charset="0"/>
              </a:rPr>
              <a:t>Figure.2 shows the out put of the </a:t>
            </a:r>
            <a:r>
              <a:rPr lang="en-GB" altLang="fr-FR" dirty="0" err="1">
                <a:solidFill>
                  <a:srgbClr val="000000"/>
                </a:solidFill>
                <a:latin typeface="Segoe UI" panose="020B0502040204020203" pitchFamily="34" charset="0"/>
              </a:rPr>
              <a:t>gdml</a:t>
            </a:r>
            <a:r>
              <a:rPr lang="en-GB" altLang="fr-FR" dirty="0">
                <a:solidFill>
                  <a:srgbClr val="000000"/>
                </a:solidFill>
                <a:latin typeface="Segoe UI" panose="020B0502040204020203" pitchFamily="34" charset="0"/>
              </a:rPr>
              <a:t> format visualized by the GUI of Geant4, showing the inner structure of the great pyramid ”Khufu” </a:t>
            </a:r>
          </a:p>
        </p:txBody>
      </p:sp>
      <p:sp>
        <p:nvSpPr>
          <p:cNvPr id="40" name="TextBox 39">
            <a:extLst>
              <a:ext uri="{FF2B5EF4-FFF2-40B4-BE49-F238E27FC236}">
                <a16:creationId xmlns:a16="http://schemas.microsoft.com/office/drawing/2014/main" id="{BD726EB1-C115-48A4-A950-AAEFCF2D0BAF}"/>
              </a:ext>
            </a:extLst>
          </p:cNvPr>
          <p:cNvSpPr txBox="1"/>
          <p:nvPr/>
        </p:nvSpPr>
        <p:spPr>
          <a:xfrm>
            <a:off x="12246089" y="12413375"/>
            <a:ext cx="5715000" cy="461665"/>
          </a:xfrm>
          <a:prstGeom prst="rect">
            <a:avLst/>
          </a:prstGeom>
          <a:noFill/>
        </p:spPr>
        <p:txBody>
          <a:bodyPr wrap="square">
            <a:spAutoFit/>
          </a:bodyPr>
          <a:lstStyle/>
          <a:p>
            <a:pPr eaLnBrk="1" hangingPunct="1">
              <a:spcBef>
                <a:spcPct val="0"/>
              </a:spcBef>
              <a:buFontTx/>
              <a:buNone/>
            </a:pPr>
            <a:r>
              <a:rPr lang="en-GB" altLang="fr-FR" sz="2400" dirty="0">
                <a:latin typeface="Arial Narrow" panose="020B0606020202030204" pitchFamily="34" charset="0"/>
              </a:rPr>
              <a:t>Figure.2 inner structure of Khufu’s pyramid</a:t>
            </a:r>
          </a:p>
        </p:txBody>
      </p:sp>
      <p:sp>
        <p:nvSpPr>
          <p:cNvPr id="42" name="TextBox 41">
            <a:extLst>
              <a:ext uri="{FF2B5EF4-FFF2-40B4-BE49-F238E27FC236}">
                <a16:creationId xmlns:a16="http://schemas.microsoft.com/office/drawing/2014/main" id="{86C999DC-B3B1-420A-A30E-5584316B7CB4}"/>
              </a:ext>
            </a:extLst>
          </p:cNvPr>
          <p:cNvSpPr txBox="1"/>
          <p:nvPr/>
        </p:nvSpPr>
        <p:spPr>
          <a:xfrm>
            <a:off x="1065967" y="38854808"/>
            <a:ext cx="2937696" cy="1569660"/>
          </a:xfrm>
          <a:prstGeom prst="rect">
            <a:avLst/>
          </a:prstGeom>
          <a:noFill/>
        </p:spPr>
        <p:txBody>
          <a:bodyPr wrap="square">
            <a:spAutoFit/>
          </a:bodyPr>
          <a:lstStyle/>
          <a:p>
            <a:pPr eaLnBrk="1" hangingPunct="1">
              <a:spcBef>
                <a:spcPct val="0"/>
              </a:spcBef>
              <a:buFontTx/>
              <a:buNone/>
            </a:pPr>
            <a:r>
              <a:rPr lang="en-GB" altLang="fr-FR" sz="2400" dirty="0">
                <a:latin typeface="Arial Narrow" panose="020B0606020202030204" pitchFamily="34" charset="0"/>
              </a:rPr>
              <a:t>Figure.1:Screenshot of implementing the limestone in the python code</a:t>
            </a:r>
          </a:p>
        </p:txBody>
      </p:sp>
      <mc:AlternateContent xmlns:mc="http://schemas.openxmlformats.org/markup-compatibility/2006">
        <mc:Choice xmlns:a14="http://schemas.microsoft.com/office/drawing/2010/main" Requires="a14">
          <p:sp>
            <p:nvSpPr>
              <p:cNvPr id="44" name="Text Box 496">
                <a:extLst>
                  <a:ext uri="{FF2B5EF4-FFF2-40B4-BE49-F238E27FC236}">
                    <a16:creationId xmlns:a16="http://schemas.microsoft.com/office/drawing/2014/main" id="{90635980-3296-4147-9C0D-DC0A1DC762F2}"/>
                  </a:ext>
                </a:extLst>
              </p:cNvPr>
              <p:cNvSpPr txBox="1">
                <a:spLocks noChangeArrowheads="1"/>
              </p:cNvSpPr>
              <p:nvPr/>
            </p:nvSpPr>
            <p:spPr bwMode="auto">
              <a:xfrm>
                <a:off x="20262684" y="11408226"/>
                <a:ext cx="9320212" cy="518929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lIns="374995" tIns="374995" rIns="374995" bIns="374995">
                <a:spAutoFit/>
              </a:bodyPr>
              <a:lstStyle>
                <a:lvl1pPr defTabSz="360045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360045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360045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just">
                  <a:spcBef>
                    <a:spcPct val="0"/>
                  </a:spcBef>
                  <a:buFontTx/>
                  <a:buNone/>
                </a:pPr>
                <a:r>
                  <a:rPr lang="en-GB" altLang="fr-FR" b="1" dirty="0">
                    <a:solidFill>
                      <a:srgbClr val="000000"/>
                    </a:solidFill>
                    <a:latin typeface="Segoe UI" panose="020B0502040204020203" pitchFamily="34" charset="0"/>
                  </a:rPr>
                  <a:t>BCF-92 WLS: </a:t>
                </a:r>
                <a:r>
                  <a:rPr lang="en-GB" altLang="fr-FR" dirty="0">
                    <a:solidFill>
                      <a:srgbClr val="000000"/>
                    </a:solidFill>
                    <a:latin typeface="Segoe UI" panose="020B0502040204020203" pitchFamily="34" charset="0"/>
                  </a:rPr>
                  <a:t>The BCF-92 Wavelength Shifting </a:t>
                </a:r>
                <a:r>
                  <a:rPr lang="en-GB" altLang="fr-FR" dirty="0" err="1">
                    <a:solidFill>
                      <a:srgbClr val="000000"/>
                    </a:solidFill>
                    <a:latin typeface="Segoe UI" panose="020B0502040204020203" pitchFamily="34" charset="0"/>
                  </a:rPr>
                  <a:t>Fibers</a:t>
                </a:r>
                <a:r>
                  <a:rPr lang="en-GB" altLang="fr-FR" dirty="0">
                    <a:solidFill>
                      <a:srgbClr val="000000"/>
                    </a:solidFill>
                    <a:latin typeface="Segoe UI" panose="020B0502040204020203" pitchFamily="34" charset="0"/>
                  </a:rPr>
                  <a:t> from Saint-Gobain Crystals manufactures absorbs photons in the range of </a:t>
                </a:r>
                <a14:m>
                  <m:oMath xmlns:m="http://schemas.openxmlformats.org/officeDocument/2006/math">
                    <m:r>
                      <a:rPr lang="en-GB" altLang="fr-FR" i="1" dirty="0" smtClean="0">
                        <a:solidFill>
                          <a:srgbClr val="000000"/>
                        </a:solidFill>
                        <a:latin typeface="Cambria Math" panose="02040503050406030204" pitchFamily="18" charset="0"/>
                      </a:rPr>
                      <m:t>359−458 </m:t>
                    </m:r>
                    <m:r>
                      <a:rPr lang="en-GB" altLang="fr-FR" i="1" dirty="0" smtClean="0">
                        <a:solidFill>
                          <a:srgbClr val="000000"/>
                        </a:solidFill>
                        <a:latin typeface="Cambria Math" panose="02040503050406030204" pitchFamily="18" charset="0"/>
                      </a:rPr>
                      <m:t>𝑛𝑚</m:t>
                    </m:r>
                    <m:r>
                      <a:rPr lang="en-GB" altLang="fr-FR" i="1" dirty="0" smtClean="0">
                        <a:solidFill>
                          <a:srgbClr val="000000"/>
                        </a:solidFill>
                        <a:latin typeface="Cambria Math" panose="02040503050406030204" pitchFamily="18" charset="0"/>
                      </a:rPr>
                      <m:t> </m:t>
                    </m:r>
                  </m:oMath>
                </a14:m>
                <a:r>
                  <a:rPr lang="en-GB" altLang="fr-FR" dirty="0">
                    <a:solidFill>
                      <a:srgbClr val="000000"/>
                    </a:solidFill>
                    <a:latin typeface="Segoe UI" panose="020B0502040204020203" pitchFamily="34" charset="0"/>
                  </a:rPr>
                  <a:t>and remits in the range </a:t>
                </a:r>
                <a14:m>
                  <m:oMath xmlns:m="http://schemas.openxmlformats.org/officeDocument/2006/math">
                    <m:r>
                      <a:rPr lang="en-GB" altLang="fr-FR" i="1" dirty="0" smtClean="0">
                        <a:solidFill>
                          <a:srgbClr val="000000"/>
                        </a:solidFill>
                        <a:latin typeface="Cambria Math" panose="02040503050406030204" pitchFamily="18" charset="0"/>
                      </a:rPr>
                      <m:t>465−502 </m:t>
                    </m:r>
                    <m:r>
                      <a:rPr lang="en-GB" altLang="fr-FR" i="1" dirty="0" smtClean="0">
                        <a:solidFill>
                          <a:srgbClr val="000000"/>
                        </a:solidFill>
                        <a:latin typeface="Cambria Math" panose="02040503050406030204" pitchFamily="18" charset="0"/>
                      </a:rPr>
                      <m:t>𝑛𝑚</m:t>
                    </m:r>
                    <m:r>
                      <a:rPr lang="en-GB" altLang="fr-FR" i="1" dirty="0" smtClean="0">
                        <a:solidFill>
                          <a:srgbClr val="000000"/>
                        </a:solidFill>
                        <a:latin typeface="Cambria Math" panose="02040503050406030204" pitchFamily="18" charset="0"/>
                      </a:rPr>
                      <m:t> </m:t>
                    </m:r>
                  </m:oMath>
                </a14:m>
                <a:r>
                  <a:rPr lang="en-GB" altLang="fr-FR" dirty="0">
                    <a:solidFill>
                      <a:srgbClr val="000000"/>
                    </a:solidFill>
                    <a:latin typeface="Segoe UI" panose="020B0502040204020203" pitchFamily="34" charset="0"/>
                  </a:rPr>
                  <a:t>with refractive index </a:t>
                </a:r>
                <a14:m>
                  <m:oMath xmlns:m="http://schemas.openxmlformats.org/officeDocument/2006/math">
                    <m:r>
                      <a:rPr lang="en-GB" altLang="fr-FR" i="1" dirty="0" smtClean="0">
                        <a:solidFill>
                          <a:srgbClr val="000000"/>
                        </a:solidFill>
                        <a:latin typeface="Cambria Math" panose="02040503050406030204" pitchFamily="18" charset="0"/>
                      </a:rPr>
                      <m:t>1.57</m:t>
                    </m:r>
                  </m:oMath>
                </a14:m>
                <a:r>
                  <a:rPr lang="en-GB" altLang="fr-FR" dirty="0">
                    <a:solidFill>
                      <a:srgbClr val="000000"/>
                    </a:solidFill>
                    <a:latin typeface="Segoe UI" panose="020B0502040204020203" pitchFamily="34" charset="0"/>
                  </a:rPr>
                  <a:t>. These </a:t>
                </a:r>
                <a:r>
                  <a:rPr lang="en-GB" altLang="fr-FR" dirty="0" err="1">
                    <a:solidFill>
                      <a:srgbClr val="000000"/>
                    </a:solidFill>
                    <a:latin typeface="Segoe UI" panose="020B0502040204020203" pitchFamily="34" charset="0"/>
                  </a:rPr>
                  <a:t>fibers</a:t>
                </a:r>
                <a:r>
                  <a:rPr lang="en-GB" altLang="fr-FR" dirty="0">
                    <a:solidFill>
                      <a:srgbClr val="000000"/>
                    </a:solidFill>
                    <a:latin typeface="Segoe UI" panose="020B0502040204020203" pitchFamily="34" charset="0"/>
                  </a:rPr>
                  <a:t> are aligned in the scintillator grooves as 60 parallel </a:t>
                </a:r>
                <a:r>
                  <a:rPr lang="en-GB" altLang="fr-FR" dirty="0" err="1">
                    <a:solidFill>
                      <a:srgbClr val="000000"/>
                    </a:solidFill>
                    <a:latin typeface="Segoe UI" panose="020B0502040204020203" pitchFamily="34" charset="0"/>
                  </a:rPr>
                  <a:t>fibers</a:t>
                </a:r>
                <a:r>
                  <a:rPr lang="en-GB" altLang="fr-FR" dirty="0">
                    <a:solidFill>
                      <a:srgbClr val="000000"/>
                    </a:solidFill>
                    <a:latin typeface="Segoe UI" panose="020B0502040204020203" pitchFamily="34" charset="0"/>
                  </a:rPr>
                  <a:t>. They should transfer the scintillation signal to the MPPC to generate the final electrical signal related to the incident radiation. Due to segmentation violation related to the WLS material, the NIST material G4_PLEXIGLASS was used instead. </a:t>
                </a:r>
              </a:p>
              <a:p>
                <a:pPr algn="just">
                  <a:spcBef>
                    <a:spcPct val="0"/>
                  </a:spcBef>
                  <a:buFontTx/>
                  <a:buNone/>
                </a:pPr>
                <a:r>
                  <a:rPr lang="en-GB" altLang="fr-FR" b="1" dirty="0">
                    <a:solidFill>
                      <a:srgbClr val="000000"/>
                    </a:solidFill>
                    <a:latin typeface="Segoe UI" panose="020B0502040204020203" pitchFamily="34" charset="0"/>
                  </a:rPr>
                  <a:t>MPPC </a:t>
                </a:r>
                <a:r>
                  <a:rPr lang="en-GB" altLang="fr-FR" b="1" dirty="0" err="1">
                    <a:solidFill>
                      <a:srgbClr val="000000"/>
                    </a:solidFill>
                    <a:latin typeface="Segoe UI" panose="020B0502040204020203" pitchFamily="34" charset="0"/>
                  </a:rPr>
                  <a:t>SiPM</a:t>
                </a:r>
                <a:r>
                  <a:rPr lang="en-GB" altLang="fr-FR" b="1" dirty="0">
                    <a:solidFill>
                      <a:srgbClr val="000000"/>
                    </a:solidFill>
                    <a:latin typeface="Segoe UI" panose="020B0502040204020203" pitchFamily="34" charset="0"/>
                  </a:rPr>
                  <a:t>: </a:t>
                </a:r>
                <a:r>
                  <a:rPr lang="en-GB" altLang="fr-FR" dirty="0">
                    <a:solidFill>
                      <a:srgbClr val="000000"/>
                    </a:solidFill>
                    <a:latin typeface="Segoe UI" panose="020B0502040204020203" pitchFamily="34" charset="0"/>
                  </a:rPr>
                  <a:t>HAMAMATSU MPPC diodes are connected to both ends of the WLS </a:t>
                </a:r>
                <a:r>
                  <a:rPr lang="en-GB" altLang="fr-FR" dirty="0" err="1">
                    <a:solidFill>
                      <a:srgbClr val="000000"/>
                    </a:solidFill>
                    <a:latin typeface="Segoe UI" panose="020B0502040204020203" pitchFamily="34" charset="0"/>
                  </a:rPr>
                  <a:t>fibers</a:t>
                </a:r>
                <a:r>
                  <a:rPr lang="en-GB" altLang="fr-FR" dirty="0">
                    <a:solidFill>
                      <a:srgbClr val="000000"/>
                    </a:solidFill>
                    <a:latin typeface="Segoe UI" panose="020B0502040204020203" pitchFamily="34" charset="0"/>
                  </a:rPr>
                  <a:t> to make an excellent localization, which helps to produce high resolution </a:t>
                </a:r>
                <a:r>
                  <a:rPr lang="en-GB" altLang="fr-FR" dirty="0" err="1">
                    <a:solidFill>
                      <a:srgbClr val="000000"/>
                    </a:solidFill>
                    <a:latin typeface="Segoe UI" panose="020B0502040204020203" pitchFamily="34" charset="0"/>
                  </a:rPr>
                  <a:t>muograms</a:t>
                </a:r>
                <a:r>
                  <a:rPr lang="en-GB" altLang="fr-FR" dirty="0">
                    <a:solidFill>
                      <a:srgbClr val="000000"/>
                    </a:solidFill>
                    <a:latin typeface="Segoe UI" panose="020B0502040204020203" pitchFamily="34" charset="0"/>
                  </a:rPr>
                  <a:t>.</a:t>
                </a:r>
              </a:p>
            </p:txBody>
          </p:sp>
        </mc:Choice>
        <mc:Fallback>
          <p:sp>
            <p:nvSpPr>
              <p:cNvPr id="44" name="Text Box 496">
                <a:extLst>
                  <a:ext uri="{FF2B5EF4-FFF2-40B4-BE49-F238E27FC236}">
                    <a16:creationId xmlns:a16="http://schemas.microsoft.com/office/drawing/2014/main" id="{90635980-3296-4147-9C0D-DC0A1DC762F2}"/>
                  </a:ext>
                </a:extLst>
              </p:cNvPr>
              <p:cNvSpPr txBox="1">
                <a:spLocks noRot="1" noChangeAspect="1" noMove="1" noResize="1" noEditPoints="1" noAdjustHandles="1" noChangeArrowheads="1" noChangeShapeType="1" noTextEdit="1"/>
              </p:cNvSpPr>
              <p:nvPr/>
            </p:nvSpPr>
            <p:spPr bwMode="auto">
              <a:xfrm>
                <a:off x="20262684" y="11408226"/>
                <a:ext cx="9320212" cy="5189297"/>
              </a:xfrm>
              <a:prstGeom prst="rect">
                <a:avLst/>
              </a:prstGeom>
              <a:blipFill>
                <a:blip r:embed="rId12"/>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pic>
        <p:nvPicPr>
          <p:cNvPr id="45" name="Picture 44">
            <a:extLst>
              <a:ext uri="{FF2B5EF4-FFF2-40B4-BE49-F238E27FC236}">
                <a16:creationId xmlns:a16="http://schemas.microsoft.com/office/drawing/2014/main" id="{83DC03B6-AD06-4C86-B968-504B3D6DFF8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239156" y="16700516"/>
            <a:ext cx="4441219" cy="1939341"/>
          </a:xfrm>
          <a:prstGeom prst="rect">
            <a:avLst/>
          </a:prstGeom>
        </p:spPr>
      </p:pic>
      <p:pic>
        <p:nvPicPr>
          <p:cNvPr id="46" name="Picture 45">
            <a:extLst>
              <a:ext uri="{FF2B5EF4-FFF2-40B4-BE49-F238E27FC236}">
                <a16:creationId xmlns:a16="http://schemas.microsoft.com/office/drawing/2014/main" id="{EF5AEC8C-DDBE-43B1-B182-5C87630FF35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4744456" y="16783197"/>
            <a:ext cx="4883165" cy="1855160"/>
          </a:xfrm>
          <a:prstGeom prst="rect">
            <a:avLst/>
          </a:prstGeom>
        </p:spPr>
      </p:pic>
      <p:sp>
        <p:nvSpPr>
          <p:cNvPr id="48" name="TextBox 47">
            <a:extLst>
              <a:ext uri="{FF2B5EF4-FFF2-40B4-BE49-F238E27FC236}">
                <a16:creationId xmlns:a16="http://schemas.microsoft.com/office/drawing/2014/main" id="{988F31E9-1101-48B4-89E6-840EBE4C5057}"/>
              </a:ext>
            </a:extLst>
          </p:cNvPr>
          <p:cNvSpPr txBox="1"/>
          <p:nvPr/>
        </p:nvSpPr>
        <p:spPr>
          <a:xfrm>
            <a:off x="22266539" y="18790488"/>
            <a:ext cx="5910943" cy="461665"/>
          </a:xfrm>
          <a:prstGeom prst="rect">
            <a:avLst/>
          </a:prstGeom>
          <a:noFill/>
        </p:spPr>
        <p:txBody>
          <a:bodyPr wrap="square">
            <a:spAutoFit/>
          </a:bodyPr>
          <a:lstStyle/>
          <a:p>
            <a:pPr>
              <a:spcBef>
                <a:spcPct val="0"/>
              </a:spcBef>
              <a:buFontTx/>
              <a:buNone/>
            </a:pPr>
            <a:r>
              <a:rPr lang="en-GB" altLang="fr-FR" sz="2400" dirty="0">
                <a:latin typeface="Arial Narrow" panose="020B0606020202030204" pitchFamily="34" charset="0"/>
              </a:rPr>
              <a:t>Figur</a:t>
            </a:r>
            <a:r>
              <a:rPr lang="en-GB" altLang="fr-FR" dirty="0"/>
              <a:t>e</a:t>
            </a:r>
            <a:r>
              <a:rPr lang="en-GB" altLang="fr-FR" sz="2400" dirty="0">
                <a:latin typeface="Arial Narrow" panose="020B0606020202030204" pitchFamily="34" charset="0"/>
              </a:rPr>
              <a:t>.6 Geant4 simulated grid of WLS and MPPC</a:t>
            </a:r>
          </a:p>
        </p:txBody>
      </p:sp>
      <p:sp>
        <p:nvSpPr>
          <p:cNvPr id="50" name="TextBox 49">
            <a:extLst>
              <a:ext uri="{FF2B5EF4-FFF2-40B4-BE49-F238E27FC236}">
                <a16:creationId xmlns:a16="http://schemas.microsoft.com/office/drawing/2014/main" id="{C739E3E6-88DD-4778-8E3C-EDE14B1DC940}"/>
              </a:ext>
            </a:extLst>
          </p:cNvPr>
          <p:cNvSpPr txBox="1"/>
          <p:nvPr/>
        </p:nvSpPr>
        <p:spPr>
          <a:xfrm>
            <a:off x="20947518" y="10927441"/>
            <a:ext cx="8066314" cy="461665"/>
          </a:xfrm>
          <a:prstGeom prst="rect">
            <a:avLst/>
          </a:prstGeom>
          <a:noFill/>
        </p:spPr>
        <p:txBody>
          <a:bodyPr wrap="square">
            <a:spAutoFit/>
          </a:bodyPr>
          <a:lstStyle/>
          <a:p>
            <a:pPr>
              <a:spcBef>
                <a:spcPct val="0"/>
              </a:spcBef>
              <a:buFontTx/>
              <a:buNone/>
            </a:pPr>
            <a:r>
              <a:rPr lang="en-GB" altLang="fr-FR" sz="2400" dirty="0">
                <a:latin typeface="Arial Narrow" panose="020B0606020202030204" pitchFamily="34" charset="0"/>
              </a:rPr>
              <a:t>Figure.5 </a:t>
            </a:r>
            <a:r>
              <a:rPr lang="en-GB" altLang="fr-FR" sz="2400" dirty="0" err="1">
                <a:latin typeface="Arial Narrow" panose="020B0606020202030204" pitchFamily="34" charset="0"/>
              </a:rPr>
              <a:t>AutoCad</a:t>
            </a:r>
            <a:r>
              <a:rPr lang="en-GB" altLang="fr-FR" sz="2400" dirty="0">
                <a:latin typeface="Arial Narrow" panose="020B0606020202030204" pitchFamily="34" charset="0"/>
              </a:rPr>
              <a:t> structure for the simulated EJ-200 scintillation plate</a:t>
            </a:r>
          </a:p>
        </p:txBody>
      </p:sp>
      <p:pic>
        <p:nvPicPr>
          <p:cNvPr id="52" name="Content Placeholder 4">
            <a:extLst>
              <a:ext uri="{FF2B5EF4-FFF2-40B4-BE49-F238E27FC236}">
                <a16:creationId xmlns:a16="http://schemas.microsoft.com/office/drawing/2014/main" id="{86FD5ED8-5D61-4B35-B9C1-BAC482D37CB6}"/>
              </a:ext>
            </a:extLst>
          </p:cNvPr>
          <p:cNvPicPr>
            <a:picLocks noChangeAspect="1"/>
          </p:cNvPicPr>
          <p:nvPr/>
        </p:nvPicPr>
        <p:blipFill>
          <a:blip r:embed="rId15"/>
          <a:srcRect/>
          <a:stretch/>
        </p:blipFill>
        <p:spPr>
          <a:xfrm>
            <a:off x="10483169" y="16643380"/>
            <a:ext cx="9287157" cy="6870604"/>
          </a:xfrm>
          <a:prstGeom prst="rect">
            <a:avLst/>
          </a:prstGeom>
        </p:spPr>
      </p:pic>
      <p:sp>
        <p:nvSpPr>
          <p:cNvPr id="54" name="TextBox 53">
            <a:extLst>
              <a:ext uri="{FF2B5EF4-FFF2-40B4-BE49-F238E27FC236}">
                <a16:creationId xmlns:a16="http://schemas.microsoft.com/office/drawing/2014/main" id="{02372234-538E-434B-849C-EF3F27CADBCC}"/>
              </a:ext>
            </a:extLst>
          </p:cNvPr>
          <p:cNvSpPr txBox="1"/>
          <p:nvPr/>
        </p:nvSpPr>
        <p:spPr>
          <a:xfrm>
            <a:off x="12786461" y="23629423"/>
            <a:ext cx="4702289" cy="461665"/>
          </a:xfrm>
          <a:prstGeom prst="rect">
            <a:avLst/>
          </a:prstGeom>
          <a:noFill/>
        </p:spPr>
        <p:txBody>
          <a:bodyPr wrap="square">
            <a:spAutoFit/>
          </a:bodyPr>
          <a:lstStyle/>
          <a:p>
            <a:r>
              <a:rPr lang="en-US" dirty="0"/>
              <a:t>Figure.3 STL Khafre pyramid structure, </a:t>
            </a:r>
          </a:p>
        </p:txBody>
      </p:sp>
      <p:sp>
        <p:nvSpPr>
          <p:cNvPr id="57" name="Text Box 523">
            <a:extLst>
              <a:ext uri="{FF2B5EF4-FFF2-40B4-BE49-F238E27FC236}">
                <a16:creationId xmlns:a16="http://schemas.microsoft.com/office/drawing/2014/main" id="{60F98FF6-3C94-4ADB-B14F-45C3898DD2CD}"/>
              </a:ext>
            </a:extLst>
          </p:cNvPr>
          <p:cNvSpPr txBox="1">
            <a:spLocks noChangeArrowheads="1"/>
          </p:cNvSpPr>
          <p:nvPr/>
        </p:nvSpPr>
        <p:spPr bwMode="auto">
          <a:xfrm>
            <a:off x="10456976" y="23893840"/>
            <a:ext cx="9320212" cy="186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74995" tIns="374995" rIns="374995" bIns="374995">
            <a:spAutoFit/>
          </a:bodyPr>
          <a:lstStyle>
            <a:lvl1pPr defTabSz="360045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360045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360045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lgn="just" eaLnBrk="1" hangingPunct="1">
              <a:spcBef>
                <a:spcPct val="0"/>
              </a:spcBef>
              <a:buFontTx/>
              <a:buNone/>
            </a:pPr>
            <a:r>
              <a:rPr lang="en-US" altLang="fr-FR" dirty="0">
                <a:solidFill>
                  <a:srgbClr val="000000"/>
                </a:solidFill>
                <a:latin typeface="Segoe UI" panose="020B0502040204020203" pitchFamily="34" charset="0"/>
              </a:rPr>
              <a:t>For </a:t>
            </a:r>
            <a:r>
              <a:rPr lang="en-GB" altLang="fr-FR" dirty="0">
                <a:solidFill>
                  <a:srgbClr val="000000"/>
                </a:solidFill>
                <a:latin typeface="Segoe UI" panose="020B0502040204020203" pitchFamily="34" charset="0"/>
              </a:rPr>
              <a:t> revelling any other hidden voids within this pyramid, BMD detector would be added in the Burial chamber as shown in Figure.4 </a:t>
            </a:r>
            <a:endParaRPr lang="en-US" altLang="fr-FR" dirty="0">
              <a:solidFill>
                <a:srgbClr val="000000"/>
              </a:solidFill>
              <a:latin typeface="Segoe UI" panose="020B0502040204020203" pitchFamily="34" charset="0"/>
            </a:endParaRPr>
          </a:p>
        </p:txBody>
      </p:sp>
      <p:pic>
        <p:nvPicPr>
          <p:cNvPr id="12" name="Picture 11">
            <a:extLst>
              <a:ext uri="{FF2B5EF4-FFF2-40B4-BE49-F238E27FC236}">
                <a16:creationId xmlns:a16="http://schemas.microsoft.com/office/drawing/2014/main" id="{18A9B2C7-F758-47AE-AD2D-697656037D48}"/>
              </a:ext>
            </a:extLst>
          </p:cNvPr>
          <p:cNvPicPr>
            <a:picLocks noChangeAspect="1"/>
          </p:cNvPicPr>
          <p:nvPr/>
        </p:nvPicPr>
        <p:blipFill>
          <a:blip r:embed="rId16"/>
          <a:stretch>
            <a:fillRect/>
          </a:stretch>
        </p:blipFill>
        <p:spPr>
          <a:xfrm>
            <a:off x="10450513" y="25697091"/>
            <a:ext cx="9272587" cy="4499297"/>
          </a:xfrm>
          <a:prstGeom prst="rect">
            <a:avLst/>
          </a:prstGeom>
        </p:spPr>
      </p:pic>
      <p:sp>
        <p:nvSpPr>
          <p:cNvPr id="60" name="TextBox 59">
            <a:extLst>
              <a:ext uri="{FF2B5EF4-FFF2-40B4-BE49-F238E27FC236}">
                <a16:creationId xmlns:a16="http://schemas.microsoft.com/office/drawing/2014/main" id="{1C9A9EE7-4E33-449B-8341-9B1C4B94E891}"/>
              </a:ext>
            </a:extLst>
          </p:cNvPr>
          <p:cNvSpPr txBox="1"/>
          <p:nvPr/>
        </p:nvSpPr>
        <p:spPr>
          <a:xfrm>
            <a:off x="10697016" y="30263018"/>
            <a:ext cx="8897270" cy="461665"/>
          </a:xfrm>
          <a:prstGeom prst="rect">
            <a:avLst/>
          </a:prstGeom>
          <a:noFill/>
        </p:spPr>
        <p:txBody>
          <a:bodyPr wrap="square">
            <a:spAutoFit/>
          </a:bodyPr>
          <a:lstStyle/>
          <a:p>
            <a:r>
              <a:rPr lang="en-US" dirty="0"/>
              <a:t>Figure.4 </a:t>
            </a:r>
            <a:r>
              <a:rPr lang="en-GB" dirty="0"/>
              <a:t>Geant4 simulated BMD inside the </a:t>
            </a:r>
            <a:r>
              <a:rPr lang="en-GB" dirty="0" err="1"/>
              <a:t>buiral</a:t>
            </a:r>
            <a:r>
              <a:rPr lang="en-GB" dirty="0"/>
              <a:t> chamber of Khafre pyramid.</a:t>
            </a:r>
            <a:r>
              <a:rPr lang="en-US" dirty="0"/>
              <a:t>, </a:t>
            </a:r>
          </a:p>
        </p:txBody>
      </p:sp>
      <p:pic>
        <p:nvPicPr>
          <p:cNvPr id="76" name="Image 3">
            <a:extLst>
              <a:ext uri="{FF2B5EF4-FFF2-40B4-BE49-F238E27FC236}">
                <a16:creationId xmlns:a16="http://schemas.microsoft.com/office/drawing/2014/main" id="{C3D76EB6-E924-4AD8-B221-F205931EF9E9}"/>
              </a:ext>
            </a:extLst>
          </p:cNvPr>
          <p:cNvPicPr>
            <a:picLocks noChangeAspect="1" noChangeArrowheads="1"/>
          </p:cNvPicPr>
          <p:nvPr/>
        </p:nvPicPr>
        <p:blipFill>
          <a:blip r:embed="rId17"/>
          <a:srcRect/>
          <a:stretch/>
        </p:blipFill>
        <p:spPr bwMode="auto">
          <a:xfrm>
            <a:off x="27740398" y="2756298"/>
            <a:ext cx="2309506" cy="224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58">
            <a:extLst>
              <a:ext uri="{FF2B5EF4-FFF2-40B4-BE49-F238E27FC236}">
                <a16:creationId xmlns:a16="http://schemas.microsoft.com/office/drawing/2014/main" id="{2C309800-6607-4F42-AEF9-B7BA676645B8}"/>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93738" y="19075356"/>
            <a:ext cx="9381804" cy="4046756"/>
          </a:xfrm>
          <a:prstGeom prst="rect">
            <a:avLst/>
          </a:prstGeom>
          <a:noFill/>
          <a:extLst>
            <a:ext uri="{909E8E84-426E-40DD-AFC4-6F175D3DCCD1}">
              <a14:hiddenFill xmlns:a14="http://schemas.microsoft.com/office/drawing/2010/main">
                <a:solidFill>
                  <a:srgbClr val="FFFFFF"/>
                </a:solidFill>
              </a14:hiddenFill>
            </a:ext>
          </a:extLst>
        </p:spPr>
      </p:pic>
      <p:sp>
        <p:nvSpPr>
          <p:cNvPr id="73" name="TextBox 14">
            <a:extLst>
              <a:ext uri="{FF2B5EF4-FFF2-40B4-BE49-F238E27FC236}">
                <a16:creationId xmlns:a16="http://schemas.microsoft.com/office/drawing/2014/main" id="{57E7373D-B60E-4682-95A7-67E46351CED4}"/>
              </a:ext>
            </a:extLst>
          </p:cNvPr>
          <p:cNvSpPr txBox="1"/>
          <p:nvPr/>
        </p:nvSpPr>
        <p:spPr>
          <a:xfrm>
            <a:off x="739890" y="23198537"/>
            <a:ext cx="9274175" cy="1938992"/>
          </a:xfrm>
          <a:prstGeom prst="rect">
            <a:avLst/>
          </a:prstGeom>
          <a:noFill/>
        </p:spPr>
        <p:txBody>
          <a:bodyPr wrap="square" rtlCol="0">
            <a:spAutoFit/>
          </a:bodyPr>
          <a:lstStyle>
            <a:defPPr>
              <a:defRPr lang="en-US"/>
            </a:defPPr>
            <a:lvl1pPr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9pPr>
          </a:lstStyle>
          <a:p>
            <a:pPr algn="ctr"/>
            <a:r>
              <a:rPr lang="en-US" dirty="0"/>
              <a:t>Figure.1 Muon detectors installed for Khufu’s Pyramid. a, Side view of the pyramid, with sensor positions and indicative field of view. b, Top view. c, Close view of the position of the gas detectors </a:t>
            </a:r>
            <a:r>
              <a:rPr lang="en-US" dirty="0" err="1"/>
              <a:t>Brahic</a:t>
            </a:r>
            <a:r>
              <a:rPr lang="en-US" dirty="0"/>
              <a:t> and Alhazen (CEA). d, Orthographic view of Queen’s chamber with nuclear emulsion films (Nagoya University, red positions NE1 and NE2) and scintillator [4]</a:t>
            </a:r>
          </a:p>
        </p:txBody>
      </p:sp>
      <p:pic>
        <p:nvPicPr>
          <p:cNvPr id="5" name="Picture 4">
            <a:extLst>
              <a:ext uri="{FF2B5EF4-FFF2-40B4-BE49-F238E27FC236}">
                <a16:creationId xmlns:a16="http://schemas.microsoft.com/office/drawing/2014/main" id="{1FD39764-D526-4280-8190-34E2054C4FFC}"/>
              </a:ext>
            </a:extLst>
          </p:cNvPr>
          <p:cNvPicPr>
            <a:picLocks noChangeAspect="1"/>
          </p:cNvPicPr>
          <p:nvPr/>
        </p:nvPicPr>
        <p:blipFill rotWithShape="1">
          <a:blip r:embed="rId19"/>
          <a:srcRect t="11451" r="7277"/>
          <a:stretch/>
        </p:blipFill>
        <p:spPr>
          <a:xfrm>
            <a:off x="1073656" y="25359291"/>
            <a:ext cx="4458880" cy="2219295"/>
          </a:xfrm>
          <a:prstGeom prst="rect">
            <a:avLst/>
          </a:prstGeom>
        </p:spPr>
      </p:pic>
      <p:pic>
        <p:nvPicPr>
          <p:cNvPr id="8" name="Picture 7">
            <a:extLst>
              <a:ext uri="{FF2B5EF4-FFF2-40B4-BE49-F238E27FC236}">
                <a16:creationId xmlns:a16="http://schemas.microsoft.com/office/drawing/2014/main" id="{6A962030-F83C-4E62-A26E-DC36F2CF5FCB}"/>
              </a:ext>
            </a:extLst>
          </p:cNvPr>
          <p:cNvPicPr>
            <a:picLocks noChangeAspect="1"/>
          </p:cNvPicPr>
          <p:nvPr/>
        </p:nvPicPr>
        <p:blipFill>
          <a:blip r:embed="rId20"/>
          <a:stretch>
            <a:fillRect/>
          </a:stretch>
        </p:blipFill>
        <p:spPr>
          <a:xfrm>
            <a:off x="5595190" y="25359291"/>
            <a:ext cx="4053394" cy="2260548"/>
          </a:xfrm>
          <a:prstGeom prst="rect">
            <a:avLst/>
          </a:prstGeom>
        </p:spPr>
      </p:pic>
      <p:sp>
        <p:nvSpPr>
          <p:cNvPr id="74" name="TextBox 14">
            <a:extLst>
              <a:ext uri="{FF2B5EF4-FFF2-40B4-BE49-F238E27FC236}">
                <a16:creationId xmlns:a16="http://schemas.microsoft.com/office/drawing/2014/main" id="{DDC1D3D6-16E6-4EE8-9727-34234415DAC0}"/>
              </a:ext>
            </a:extLst>
          </p:cNvPr>
          <p:cNvSpPr txBox="1"/>
          <p:nvPr/>
        </p:nvSpPr>
        <p:spPr>
          <a:xfrm>
            <a:off x="769674" y="27647453"/>
            <a:ext cx="9274175" cy="830997"/>
          </a:xfrm>
          <a:prstGeom prst="rect">
            <a:avLst/>
          </a:prstGeom>
          <a:noFill/>
        </p:spPr>
        <p:txBody>
          <a:bodyPr wrap="square" rtlCol="0">
            <a:spAutoFit/>
          </a:bodyPr>
          <a:lstStyle>
            <a:defPPr>
              <a:defRPr lang="en-US"/>
            </a:defPPr>
            <a:lvl1pPr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9pPr>
          </a:lstStyle>
          <a:p>
            <a:pPr algn="ctr"/>
            <a:r>
              <a:rPr lang="en-US" dirty="0"/>
              <a:t>Figure.2 Lift: Data relative to simulation (including known structure. Right: The new void discovered in Khufu pyramid  [4]</a:t>
            </a:r>
          </a:p>
        </p:txBody>
      </p:sp>
      <p:pic>
        <p:nvPicPr>
          <p:cNvPr id="83" name="Picture 82">
            <a:extLst>
              <a:ext uri="{FF2B5EF4-FFF2-40B4-BE49-F238E27FC236}">
                <a16:creationId xmlns:a16="http://schemas.microsoft.com/office/drawing/2014/main" id="{6081E8C7-0A36-4478-BF3E-A35C3C8E0EA8}"/>
              </a:ext>
            </a:extLst>
          </p:cNvPr>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13647372" y="31563922"/>
            <a:ext cx="2793766" cy="1960554"/>
          </a:xfrm>
          <a:prstGeom prst="rect">
            <a:avLst/>
          </a:prstGeom>
        </p:spPr>
      </p:pic>
      <p:pic>
        <p:nvPicPr>
          <p:cNvPr id="84" name="Picture 83">
            <a:extLst>
              <a:ext uri="{FF2B5EF4-FFF2-40B4-BE49-F238E27FC236}">
                <a16:creationId xmlns:a16="http://schemas.microsoft.com/office/drawing/2014/main" id="{B4A0A28D-32D4-4175-9B68-307B156D0324}"/>
              </a:ext>
            </a:extLst>
          </p:cNvPr>
          <p:cNvPicPr>
            <a:picLocks noChangeAspect="1" noChangeArrowheads="1"/>
          </p:cNvPicPr>
          <p:nvPr/>
        </p:nvPicPr>
        <p:blipFill>
          <a:blip r:embed="rId22" cstate="screen">
            <a:extLst>
              <a:ext uri="{28A0092B-C50C-407E-A947-70E740481C1C}">
                <a14:useLocalDpi xmlns:a14="http://schemas.microsoft.com/office/drawing/2010/main"/>
              </a:ext>
            </a:extLst>
          </a:blip>
          <a:srcRect/>
          <a:stretch>
            <a:fillRect/>
          </a:stretch>
        </p:blipFill>
        <p:spPr bwMode="auto">
          <a:xfrm>
            <a:off x="10468802" y="31565055"/>
            <a:ext cx="3142661" cy="1985407"/>
          </a:xfrm>
          <a:prstGeom prst="rect">
            <a:avLst/>
          </a:prstGeom>
          <a:noFill/>
          <a:extLst>
            <a:ext uri="{909E8E84-426E-40dd-AFC4-6F175D3DCCD1}">
              <a14:hiddenFill xmlns:a14="http://schemas.microsoft.com/office/drawing/2010/main" xmlns="" xmlns:lc="http://schemas.openxmlformats.org/drawingml/2006/lockedCanvas">
                <a:solidFill>
                  <a:srgbClr val="FFFFFF"/>
                </a:solidFill>
              </a14:hiddenFill>
            </a:ext>
          </a:extLst>
        </p:spPr>
      </p:pic>
      <p:pic>
        <p:nvPicPr>
          <p:cNvPr id="85" name="Picture 84" descr="A picture containing indoor&#10;&#10;Description automatically generated">
            <a:extLst>
              <a:ext uri="{FF2B5EF4-FFF2-40B4-BE49-F238E27FC236}">
                <a16:creationId xmlns:a16="http://schemas.microsoft.com/office/drawing/2014/main" id="{6FFFB3AB-6B49-4DDC-8C56-D916DAF0E020}"/>
              </a:ext>
            </a:extLst>
          </p:cNvPr>
          <p:cNvPicPr>
            <a:picLocks noChangeAspect="1"/>
          </p:cNvPicPr>
          <p:nvPr/>
        </p:nvPicPr>
        <p:blipFill rotWithShape="1">
          <a:blip r:embed="rId23" cstate="screen">
            <a:extLst>
              <a:ext uri="{28A0092B-C50C-407E-A947-70E740481C1C}">
                <a14:useLocalDpi xmlns:a14="http://schemas.microsoft.com/office/drawing/2010/main"/>
              </a:ext>
            </a:extLst>
          </a:blip>
          <a:srcRect/>
          <a:stretch/>
        </p:blipFill>
        <p:spPr>
          <a:xfrm>
            <a:off x="16482173" y="31615552"/>
            <a:ext cx="3243980" cy="1754993"/>
          </a:xfrm>
          <a:prstGeom prst="rect">
            <a:avLst/>
          </a:prstGeom>
        </p:spPr>
      </p:pic>
      <p:sp>
        <p:nvSpPr>
          <p:cNvPr id="87" name="TextBox 17">
            <a:extLst>
              <a:ext uri="{FF2B5EF4-FFF2-40B4-BE49-F238E27FC236}">
                <a16:creationId xmlns:a16="http://schemas.microsoft.com/office/drawing/2014/main" id="{1A958312-9397-437D-85F7-CF3867D75F3C}"/>
              </a:ext>
            </a:extLst>
          </p:cNvPr>
          <p:cNvSpPr txBox="1"/>
          <p:nvPr/>
        </p:nvSpPr>
        <p:spPr>
          <a:xfrm flipH="1">
            <a:off x="12761289" y="33584866"/>
            <a:ext cx="5346772" cy="461665"/>
          </a:xfrm>
          <a:prstGeom prst="rect">
            <a:avLst/>
          </a:prstGeom>
          <a:noFill/>
        </p:spPr>
        <p:txBody>
          <a:bodyPr wrap="square" rtlCol="0">
            <a:spAutoFit/>
          </a:bodyPr>
          <a:lstStyle>
            <a:defPPr>
              <a:defRPr lang="en-US"/>
            </a:defPPr>
            <a:lvl1pPr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Narrow" panose="020B060602020203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Narrow" panose="020B0606020202030204" pitchFamily="34" charset="0"/>
                <a:ea typeface="MS PGothic" panose="020B0600070205080204" pitchFamily="34" charset="-128"/>
                <a:cs typeface="+mn-cs"/>
              </a:defRPr>
            </a:lvl9pPr>
          </a:lstStyle>
          <a:p>
            <a:r>
              <a:rPr lang="en-US" dirty="0"/>
              <a:t>Figure.2. the b</a:t>
            </a:r>
            <a:r>
              <a:rPr lang="en-US" b="1" dirty="0"/>
              <a:t>orehole detector [9]</a:t>
            </a:r>
            <a:endParaRPr lang="en-US" dirty="0"/>
          </a:p>
        </p:txBody>
      </p:sp>
      <p:sp>
        <p:nvSpPr>
          <p:cNvPr id="88" name="TextBox 87">
            <a:extLst>
              <a:ext uri="{FF2B5EF4-FFF2-40B4-BE49-F238E27FC236}">
                <a16:creationId xmlns:a16="http://schemas.microsoft.com/office/drawing/2014/main" id="{634BF491-C671-4D88-88DA-76A504BF8CEB}"/>
              </a:ext>
            </a:extLst>
          </p:cNvPr>
          <p:cNvSpPr txBox="1"/>
          <p:nvPr/>
        </p:nvSpPr>
        <p:spPr>
          <a:xfrm>
            <a:off x="20306431" y="26241127"/>
            <a:ext cx="9390482" cy="14496276"/>
          </a:xfrm>
          <a:prstGeom prst="rect">
            <a:avLst/>
          </a:prstGeom>
          <a:noFill/>
        </p:spPr>
        <p:txBody>
          <a:bodyPr wrap="square">
            <a:spAutoFit/>
          </a:bodyPr>
          <a:lstStyle/>
          <a:p>
            <a:r>
              <a:rPr lang="en-US" dirty="0">
                <a:effectLst/>
              </a:rPr>
              <a:t>[1] D. E. Groom, N. V. </a:t>
            </a:r>
            <a:r>
              <a:rPr lang="en-US" dirty="0" err="1">
                <a:effectLst/>
              </a:rPr>
              <a:t>Mokhov</a:t>
            </a:r>
            <a:r>
              <a:rPr lang="en-US" dirty="0">
                <a:effectLst/>
              </a:rPr>
              <a:t>, and S. I. </a:t>
            </a:r>
            <a:r>
              <a:rPr lang="en-US" dirty="0" err="1">
                <a:effectLst/>
              </a:rPr>
              <a:t>Striganov</a:t>
            </a:r>
            <a:r>
              <a:rPr lang="en-US" dirty="0">
                <a:effectLst/>
              </a:rPr>
              <a:t>, “MUON STOPPING POWER AND RANGE TABLES 10 MeV–100 </a:t>
            </a:r>
            <a:r>
              <a:rPr lang="en-US" dirty="0" err="1">
                <a:effectLst/>
              </a:rPr>
              <a:t>TeV</a:t>
            </a:r>
            <a:r>
              <a:rPr lang="en-US" dirty="0">
                <a:effectLst/>
              </a:rPr>
              <a:t>,” </a:t>
            </a:r>
            <a:r>
              <a:rPr lang="en-US" i="1" dirty="0">
                <a:effectLst/>
              </a:rPr>
              <a:t>At. Data </a:t>
            </a:r>
            <a:r>
              <a:rPr lang="en-US" i="1" dirty="0" err="1">
                <a:effectLst/>
              </a:rPr>
              <a:t>Nucl</a:t>
            </a:r>
            <a:r>
              <a:rPr lang="en-US" i="1" dirty="0">
                <a:effectLst/>
              </a:rPr>
              <a:t>. Data Tables</a:t>
            </a:r>
            <a:r>
              <a:rPr lang="en-US" dirty="0">
                <a:effectLst/>
              </a:rPr>
              <a:t>, vol. 78, no. 2, pp. 183–356, Jul. 2001, </a:t>
            </a:r>
            <a:r>
              <a:rPr lang="en-US" dirty="0" err="1">
                <a:effectLst/>
              </a:rPr>
              <a:t>doi</a:t>
            </a:r>
            <a:r>
              <a:rPr lang="en-US" dirty="0">
                <a:effectLst/>
              </a:rPr>
              <a:t>: 10.1006/ADND.2001.0861.</a:t>
            </a:r>
          </a:p>
          <a:p>
            <a:pPr algn="just"/>
            <a:r>
              <a:rPr lang="en-US" dirty="0">
                <a:effectLst/>
              </a:rPr>
              <a:t>[2] S. </a:t>
            </a:r>
            <a:r>
              <a:rPr lang="en-US" dirty="0" err="1">
                <a:effectLst/>
              </a:rPr>
              <a:t>Agostinelli</a:t>
            </a:r>
            <a:r>
              <a:rPr lang="en-US" dirty="0">
                <a:effectLst/>
              </a:rPr>
              <a:t> </a:t>
            </a:r>
            <a:r>
              <a:rPr lang="en-US" i="1" dirty="0">
                <a:effectLst/>
              </a:rPr>
              <a:t>et al.</a:t>
            </a:r>
            <a:r>
              <a:rPr lang="en-US" dirty="0">
                <a:effectLst/>
              </a:rPr>
              <a:t>, “GEANT4 - A simulation toolkit,” </a:t>
            </a:r>
            <a:r>
              <a:rPr lang="en-US" i="1" dirty="0" err="1">
                <a:effectLst/>
              </a:rPr>
              <a:t>Nucl</a:t>
            </a:r>
            <a:r>
              <a:rPr lang="en-US" i="1" dirty="0">
                <a:effectLst/>
              </a:rPr>
              <a:t>. Instruments Methods Phys. Res. Sect. A Accel. Spectrometers, Detect. Assoc. Equip.</a:t>
            </a:r>
            <a:r>
              <a:rPr lang="en-US" dirty="0">
                <a:effectLst/>
              </a:rPr>
              <a:t>, vol. 506, no. 3, 2003, </a:t>
            </a:r>
            <a:r>
              <a:rPr lang="en-US" dirty="0" err="1">
                <a:effectLst/>
              </a:rPr>
              <a:t>doi</a:t>
            </a:r>
            <a:r>
              <a:rPr lang="en-US" dirty="0">
                <a:effectLst/>
              </a:rPr>
              <a:t>: 10.1016/S0168-9002(03)01368-8.</a:t>
            </a:r>
          </a:p>
          <a:p>
            <a:r>
              <a:rPr lang="en-GB" dirty="0">
                <a:effectLst/>
              </a:rPr>
              <a:t>[3] C. </a:t>
            </a:r>
            <a:r>
              <a:rPr lang="en-GB" dirty="0" err="1">
                <a:effectLst/>
              </a:rPr>
              <a:t>Hagmann</a:t>
            </a:r>
            <a:r>
              <a:rPr lang="en-GB" dirty="0">
                <a:effectLst/>
              </a:rPr>
              <a:t>, D. Lange, J. Verbeke, and D. Wright, “Cosmic-ray Shower Library (CRY),” 2012. [Online]. Available: http://nuclear.llnl.gov/simulation.</a:t>
            </a:r>
            <a:endParaRPr lang="en-US" dirty="0"/>
          </a:p>
          <a:p>
            <a:r>
              <a:rPr lang="en-US" dirty="0"/>
              <a:t>[4]</a:t>
            </a:r>
            <a:r>
              <a:rPr lang="en-US" dirty="0" err="1"/>
              <a:t>Morishima</a:t>
            </a:r>
            <a:r>
              <a:rPr lang="en-US" dirty="0"/>
              <a:t>, </a:t>
            </a:r>
            <a:r>
              <a:rPr lang="en-US" dirty="0" err="1"/>
              <a:t>Kunihiro</a:t>
            </a:r>
            <a:r>
              <a:rPr lang="en-US" dirty="0"/>
              <a:t>; Kuno, </a:t>
            </a:r>
            <a:r>
              <a:rPr lang="en-US" dirty="0" err="1"/>
              <a:t>Mitsuaki</a:t>
            </a:r>
            <a:r>
              <a:rPr lang="en-US" dirty="0"/>
              <a:t>; </a:t>
            </a:r>
            <a:r>
              <a:rPr lang="en-US" dirty="0" err="1"/>
              <a:t>Nishio</a:t>
            </a:r>
            <a:r>
              <a:rPr lang="en-US" dirty="0"/>
              <a:t>, Akira; Kitagawa, Nobuko; Manabe, Yuta; Moto, Masaki; Takasaki, </a:t>
            </a:r>
            <a:r>
              <a:rPr lang="en-US" dirty="0" err="1"/>
              <a:t>Fumihiko</a:t>
            </a:r>
            <a:r>
              <a:rPr lang="en-US" dirty="0"/>
              <a:t>; </a:t>
            </a:r>
            <a:r>
              <a:rPr lang="en-US" dirty="0" err="1"/>
              <a:t>Fujii</a:t>
            </a:r>
            <a:r>
              <a:rPr lang="en-US" dirty="0"/>
              <a:t>, Hirofumi; Satoh, Kotaro (2017-11-02). "Discovery of a big void in Khufu's Pyramid by observation of cosmic-ray muons". Nature. 552 (7685): 386–390. </a:t>
            </a:r>
            <a:r>
              <a:rPr lang="en-US" dirty="0">
                <a:hlinkClick r:id="rId24" tooltip="ArXiv (identifier)">
                  <a:extLst>
                    <a:ext uri="{A12FA001-AC4F-418D-AE19-62706E023703}">
                      <ahyp:hlinkClr xmlns:ahyp="http://schemas.microsoft.com/office/drawing/2018/hyperlinkcolor" val="tx"/>
                    </a:ext>
                  </a:extLst>
                </a:hlinkClick>
              </a:rPr>
              <a:t>arXiv</a:t>
            </a:r>
            <a:r>
              <a:rPr lang="en-US" dirty="0"/>
              <a:t>:</a:t>
            </a:r>
            <a:r>
              <a:rPr lang="en-US" dirty="0">
                <a:hlinkClick r:id="rId25">
                  <a:extLst>
                    <a:ext uri="{A12FA001-AC4F-418D-AE19-62706E023703}">
                      <ahyp:hlinkClr xmlns:ahyp="http://schemas.microsoft.com/office/drawing/2018/hyperlinkcolor" val="tx"/>
                    </a:ext>
                  </a:extLst>
                </a:hlinkClick>
              </a:rPr>
              <a:t>1711.01576</a:t>
            </a:r>
            <a:endParaRPr lang="en-US" dirty="0"/>
          </a:p>
          <a:p>
            <a:r>
              <a:rPr lang="en-GB" dirty="0">
                <a:effectLst/>
              </a:rPr>
              <a:t>[5] “UM-VRL: The Great Pyramid of Khufu.”  ://websites.umich.edu/~</a:t>
            </a:r>
            <a:r>
              <a:rPr lang="en-GB" dirty="0" err="1">
                <a:effectLst/>
              </a:rPr>
              <a:t>vrl</a:t>
            </a:r>
            <a:r>
              <a:rPr lang="en-GB" dirty="0">
                <a:effectLst/>
              </a:rPr>
              <a:t>/project/pyramid/ (accessed Nov. 24, 2021).</a:t>
            </a:r>
          </a:p>
          <a:p>
            <a:r>
              <a:rPr lang="en-GB" dirty="0">
                <a:effectLst/>
              </a:rPr>
              <a:t>[</a:t>
            </a:r>
            <a:r>
              <a:rPr lang="en-GB" dirty="0"/>
              <a:t>6</a:t>
            </a:r>
            <a:r>
              <a:rPr lang="en-GB" dirty="0">
                <a:effectLst/>
              </a:rPr>
              <a:t>] “</a:t>
            </a:r>
            <a:r>
              <a:rPr lang="en-GB" dirty="0" err="1">
                <a:effectLst/>
              </a:rPr>
              <a:t>tihonav</a:t>
            </a:r>
            <a:r>
              <a:rPr lang="en-GB" dirty="0">
                <a:effectLst/>
              </a:rPr>
              <a:t>/cad-to-geant4-converter: A light-weight tool for converting CAD drawings into the GDML format.” https://github.com/tihonav/cad-to-geant4-converter (accessed Nov. 25, 2021).</a:t>
            </a:r>
          </a:p>
          <a:p>
            <a:r>
              <a:rPr lang="en-GB" dirty="0">
                <a:effectLst/>
              </a:rPr>
              <a:t>[7] “File:Pyramid of </a:t>
            </a:r>
            <a:r>
              <a:rPr lang="en-GB" dirty="0" err="1">
                <a:effectLst/>
              </a:rPr>
              <a:t>Khafre.stl</a:t>
            </a:r>
            <a:r>
              <a:rPr lang="en-GB" dirty="0">
                <a:effectLst/>
              </a:rPr>
              <a:t> - Wikimedia Commons.”  ://commons.wikimedia.org/wiki/</a:t>
            </a:r>
            <a:r>
              <a:rPr lang="en-GB" dirty="0" err="1">
                <a:effectLst/>
              </a:rPr>
              <a:t>File:Pyramid_of_Khafre.stl</a:t>
            </a:r>
            <a:r>
              <a:rPr lang="en-GB" dirty="0">
                <a:effectLst/>
              </a:rPr>
              <a:t> (accessed Nov. 24, 2021).</a:t>
            </a:r>
          </a:p>
          <a:p>
            <a:r>
              <a:rPr lang="en-GB" dirty="0">
                <a:effectLst/>
              </a:rPr>
              <a:t>[8] “Pyramid of Khafre - Wikipedia.” ://en.wikipedia.org/wiki/</a:t>
            </a:r>
            <a:r>
              <a:rPr lang="en-GB" dirty="0" err="1">
                <a:effectLst/>
              </a:rPr>
              <a:t>Pyramid_of_Khafre</a:t>
            </a:r>
            <a:r>
              <a:rPr lang="en-GB" dirty="0">
                <a:effectLst/>
              </a:rPr>
              <a:t> (accessed Nov. 24, 2021).</a:t>
            </a:r>
          </a:p>
          <a:p>
            <a:r>
              <a:rPr lang="en-US" dirty="0">
                <a:effectLst/>
              </a:rPr>
              <a:t>[</a:t>
            </a:r>
            <a:r>
              <a:rPr lang="en-US" dirty="0"/>
              <a:t>9</a:t>
            </a:r>
            <a:r>
              <a:rPr lang="en-US" dirty="0">
                <a:effectLst/>
              </a:rPr>
              <a:t>] J. </a:t>
            </a:r>
            <a:r>
              <a:rPr lang="en-US" dirty="0" err="1">
                <a:effectLst/>
              </a:rPr>
              <a:t>Flygare</a:t>
            </a:r>
            <a:r>
              <a:rPr lang="en-US" dirty="0">
                <a:effectLst/>
              </a:rPr>
              <a:t>, A. Bonneville, R. Kouzes, J. Yamaoka, and A. </a:t>
            </a:r>
            <a:r>
              <a:rPr lang="en-US" dirty="0" err="1">
                <a:effectLst/>
              </a:rPr>
              <a:t>Lintereur</a:t>
            </a:r>
            <a:r>
              <a:rPr lang="en-US" dirty="0">
                <a:effectLst/>
              </a:rPr>
              <a:t>, “Muon borehole detector design for use in 4-D density overburden monitoring,” </a:t>
            </a:r>
            <a:r>
              <a:rPr lang="en-US" i="1" dirty="0">
                <a:effectLst/>
              </a:rPr>
              <a:t>IEEE Trans. </a:t>
            </a:r>
            <a:r>
              <a:rPr lang="en-US" i="1" dirty="0" err="1">
                <a:effectLst/>
              </a:rPr>
              <a:t>Nucl</a:t>
            </a:r>
            <a:r>
              <a:rPr lang="en-US" i="1" dirty="0">
                <a:effectLst/>
              </a:rPr>
              <a:t>. Sci.</a:t>
            </a:r>
            <a:r>
              <a:rPr lang="en-US" dirty="0">
                <a:effectLst/>
              </a:rPr>
              <a:t>, vol. 65, no. 10, pp. 2724–2731, Oct. 2018, </a:t>
            </a:r>
            <a:r>
              <a:rPr lang="en-US" dirty="0" err="1">
                <a:effectLst/>
              </a:rPr>
              <a:t>doi</a:t>
            </a:r>
            <a:r>
              <a:rPr lang="en-US" dirty="0">
                <a:effectLst/>
              </a:rPr>
              <a:t>: 10.1109/TNS.2018.2869196.</a:t>
            </a:r>
          </a:p>
          <a:p>
            <a:pPr marL="406400" indent="-406400"/>
            <a:r>
              <a:rPr lang="en-US" dirty="0">
                <a:effectLst/>
              </a:rPr>
              <a:t>[</a:t>
            </a:r>
            <a:r>
              <a:rPr lang="en-US" dirty="0"/>
              <a:t>10</a:t>
            </a:r>
            <a:r>
              <a:rPr lang="en-US" dirty="0">
                <a:effectLst/>
              </a:rPr>
              <a:t>] “Scintillating Fiber | Saint-Gobain Crystals.” https://www.crystals.saint-gobain.com/products/scintillating-fiber (accessed Nov. 24, 2021).</a:t>
            </a:r>
          </a:p>
          <a:p>
            <a:pPr marL="406400" indent="-406400"/>
            <a:r>
              <a:rPr lang="en-US" dirty="0">
                <a:effectLst/>
              </a:rPr>
              <a:t>[</a:t>
            </a:r>
            <a:r>
              <a:rPr lang="en-US" dirty="0"/>
              <a:t>11</a:t>
            </a:r>
            <a:r>
              <a:rPr lang="en-US" dirty="0">
                <a:effectLst/>
              </a:rPr>
              <a:t>]	“Multi-Pixel Photon Counters (MPPCs/</a:t>
            </a:r>
            <a:r>
              <a:rPr lang="en-US" dirty="0" err="1">
                <a:effectLst/>
              </a:rPr>
              <a:t>SiPMs</a:t>
            </a:r>
            <a:r>
              <a:rPr lang="en-US" dirty="0">
                <a:effectLst/>
              </a:rPr>
              <a:t>) | Hamamatsu Photonics.” https://www.hamamatsu.com/eu/en/product/optical-sensors/mppc/index.html (accessed Nov. 24, 2021).</a:t>
            </a:r>
          </a:p>
          <a:p>
            <a:r>
              <a:rPr lang="en-US" dirty="0">
                <a:effectLst/>
              </a:rPr>
              <a:t>[</a:t>
            </a:r>
            <a:r>
              <a:rPr lang="en-US" dirty="0"/>
              <a:t>12</a:t>
            </a:r>
            <a:r>
              <a:rPr lang="en-US" dirty="0">
                <a:effectLst/>
              </a:rPr>
              <a:t>]“EJ-200, EJ-204, EJ-208, EJ-212 - Plastic Scintillators - Eljen Technology.” https://eljentechnology.com/products/plastic-scintillators/ej-200-ej-204-ej-208-ej-212 (accessed Nov. 24, 2021)</a:t>
            </a:r>
          </a:p>
          <a:p>
            <a:r>
              <a:rPr lang="en-US" dirty="0">
                <a:effectLst/>
              </a:rPr>
              <a:t>[13] C. M. Poole, I. Cornelius, J. V. Trapp, and C. M. Langton, “A CAD interface for GEANT4,” </a:t>
            </a:r>
            <a:r>
              <a:rPr lang="en-US" i="1" dirty="0" err="1">
                <a:effectLst/>
              </a:rPr>
              <a:t>Australas</a:t>
            </a:r>
            <a:r>
              <a:rPr lang="en-US" i="1" dirty="0">
                <a:effectLst/>
              </a:rPr>
              <a:t>. Phys. Eng. Sci. Med.</a:t>
            </a:r>
            <a:r>
              <a:rPr lang="en-US" dirty="0">
                <a:effectLst/>
              </a:rPr>
              <a:t>, vol. 35, no. 3, pp. 329–334, Sep. 2012, </a:t>
            </a:r>
            <a:r>
              <a:rPr lang="en-US" dirty="0" err="1">
                <a:effectLst/>
              </a:rPr>
              <a:t>doi</a:t>
            </a:r>
            <a:r>
              <a:rPr lang="en-US" dirty="0">
                <a:effectLst/>
              </a:rPr>
              <a:t>: 10.1007/S13246-012-0159-8</a:t>
            </a:r>
          </a:p>
          <a:p>
            <a:r>
              <a:rPr lang="en-GB" dirty="0">
                <a:effectLst/>
              </a:rPr>
              <a:t>[14] “MeshLab.” https://www.meshlab.net/ (accessed Nov. 25, 2021).</a:t>
            </a:r>
            <a:r>
              <a:rPr lang="en-US" dirty="0">
                <a:effectLst/>
              </a:rPr>
              <a:t>.</a:t>
            </a:r>
            <a:endParaRPr lang="en-US" dirty="0"/>
          </a:p>
          <a:p>
            <a:endParaRPr lang="en-US" dirty="0"/>
          </a:p>
        </p:txBody>
      </p:sp>
      <p:pic>
        <p:nvPicPr>
          <p:cNvPr id="91" name="Image 3">
            <a:extLst>
              <a:ext uri="{FF2B5EF4-FFF2-40B4-BE49-F238E27FC236}">
                <a16:creationId xmlns:a16="http://schemas.microsoft.com/office/drawing/2014/main" id="{C18CA75D-D814-4455-A570-1FCAB55BB5B1}"/>
              </a:ext>
            </a:extLst>
          </p:cNvPr>
          <p:cNvPicPr>
            <a:picLocks noChangeAspect="1" noChangeArrowheads="1"/>
          </p:cNvPicPr>
          <p:nvPr/>
        </p:nvPicPr>
        <p:blipFill>
          <a:blip r:embed="rId26"/>
          <a:srcRect/>
          <a:stretch/>
        </p:blipFill>
        <p:spPr bwMode="auto">
          <a:xfrm>
            <a:off x="25376694" y="579213"/>
            <a:ext cx="1969455" cy="1991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TextBox 81">
            <a:extLst>
              <a:ext uri="{FF2B5EF4-FFF2-40B4-BE49-F238E27FC236}">
                <a16:creationId xmlns:a16="http://schemas.microsoft.com/office/drawing/2014/main" id="{6F0F8699-DA3C-49BC-8CE8-645823150B1C}"/>
              </a:ext>
            </a:extLst>
          </p:cNvPr>
          <p:cNvSpPr txBox="1"/>
          <p:nvPr/>
        </p:nvSpPr>
        <p:spPr>
          <a:xfrm>
            <a:off x="732381" y="28118391"/>
            <a:ext cx="9292110" cy="2973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74995" tIns="374995" rIns="374995" bIns="374995">
            <a:spAutoFit/>
          </a:bodyPr>
          <a:lstStyle>
            <a:defPPr>
              <a:defRPr lang="en-US"/>
            </a:defPPr>
            <a:lvl1pPr defTabSz="3600450" eaLnBrk="1" hangingPunct="1">
              <a:buNone/>
              <a:defRPr>
                <a:solidFill>
                  <a:srgbClr val="000000"/>
                </a:solidFill>
                <a:latin typeface="Segoe UI" panose="020B0502040204020203" pitchFamily="34" charset="0"/>
              </a:defRPr>
            </a:lvl1pPr>
            <a:lvl2pPr marL="742950" indent="-285750" defTabSz="3600450">
              <a:spcBef>
                <a:spcPct val="20000"/>
              </a:spcBef>
              <a:buChar char="–"/>
              <a:defRPr>
                <a:solidFill>
                  <a:schemeClr val="tx2"/>
                </a:solidFill>
                <a:latin typeface="Arial" panose="020B0604020202020204" pitchFamily="34" charset="0"/>
              </a:defRPr>
            </a:lvl2pPr>
            <a:lvl3pPr marL="1143000" indent="-228600" defTabSz="3600450">
              <a:spcBef>
                <a:spcPct val="20000"/>
              </a:spcBef>
              <a:buChar char="•"/>
              <a:defRPr sz="2000">
                <a:latin typeface="Arial" panose="020B0604020202020204" pitchFamily="34" charset="0"/>
              </a:defRPr>
            </a:lvl3pPr>
            <a:lvl4pPr marL="1600200" indent="-228600" defTabSz="3600450">
              <a:spcBef>
                <a:spcPct val="20000"/>
              </a:spcBef>
              <a:buChar char="–"/>
              <a:defRPr sz="1600">
                <a:latin typeface="Arial" panose="020B0604020202020204" pitchFamily="34" charset="0"/>
              </a:defRPr>
            </a:lvl4pPr>
            <a:lvl5pPr marL="2057400" indent="-228600" defTabSz="3600450">
              <a:spcBef>
                <a:spcPct val="20000"/>
              </a:spcBef>
              <a:buChar char="»"/>
              <a:defRPr sz="1600">
                <a:latin typeface="Arial" panose="020B0604020202020204" pitchFamily="34" charset="0"/>
              </a:defRPr>
            </a:lvl5pPr>
            <a:lvl6pPr marL="2514600" indent="-228600" defTabSz="3600450" eaLnBrk="0" fontAlgn="base" hangingPunct="0">
              <a:spcBef>
                <a:spcPct val="20000"/>
              </a:spcBef>
              <a:spcAft>
                <a:spcPct val="0"/>
              </a:spcAft>
              <a:buChar char="»"/>
              <a:defRPr sz="1600">
                <a:latin typeface="Arial" panose="020B0604020202020204" pitchFamily="34" charset="0"/>
              </a:defRPr>
            </a:lvl6pPr>
            <a:lvl7pPr marL="2971800" indent="-228600" defTabSz="3600450" eaLnBrk="0" fontAlgn="base" hangingPunct="0">
              <a:spcBef>
                <a:spcPct val="20000"/>
              </a:spcBef>
              <a:spcAft>
                <a:spcPct val="0"/>
              </a:spcAft>
              <a:buChar char="»"/>
              <a:defRPr sz="1600">
                <a:latin typeface="Arial" panose="020B0604020202020204" pitchFamily="34" charset="0"/>
              </a:defRPr>
            </a:lvl7pPr>
            <a:lvl8pPr marL="3429000" indent="-228600" defTabSz="3600450" eaLnBrk="0" fontAlgn="base" hangingPunct="0">
              <a:spcBef>
                <a:spcPct val="20000"/>
              </a:spcBef>
              <a:spcAft>
                <a:spcPct val="0"/>
              </a:spcAft>
              <a:buChar char="»"/>
              <a:defRPr sz="1600">
                <a:latin typeface="Arial" panose="020B0604020202020204" pitchFamily="34" charset="0"/>
              </a:defRPr>
            </a:lvl8pPr>
            <a:lvl9pPr marL="3886200" indent="-228600" defTabSz="3600450" eaLnBrk="0" fontAlgn="base" hangingPunct="0">
              <a:spcBef>
                <a:spcPct val="20000"/>
              </a:spcBef>
              <a:spcAft>
                <a:spcPct val="0"/>
              </a:spcAft>
              <a:buChar char="»"/>
              <a:defRPr sz="1600">
                <a:latin typeface="Arial" panose="020B0604020202020204" pitchFamily="34" charset="0"/>
              </a:defRPr>
            </a:lvl9pPr>
          </a:lstStyle>
          <a:p>
            <a:pPr algn="just"/>
            <a:r>
              <a:rPr lang="en-GB" altLang="fr-FR" dirty="0"/>
              <a:t>In order to do the same with the second great pyramid a monte-</a:t>
            </a:r>
            <a:r>
              <a:rPr lang="en-GB" altLang="fr-FR" dirty="0" err="1"/>
              <a:t>carlo</a:t>
            </a:r>
            <a:r>
              <a:rPr lang="en-GB" altLang="fr-FR" dirty="0"/>
              <a:t> simulations are used as a starting point for our study. The Geant4 full simulation tool [2] is used to simulate the pyramid and the detector, while the CRY generator [3] will be used to simulate the cosmic ray flux through the pyramid and the detector setup. </a:t>
            </a:r>
            <a:endParaRPr lang="en-US" dirty="0"/>
          </a:p>
        </p:txBody>
      </p:sp>
      <p:pic>
        <p:nvPicPr>
          <p:cNvPr id="14" name="Picture 13">
            <a:extLst>
              <a:ext uri="{FF2B5EF4-FFF2-40B4-BE49-F238E27FC236}">
                <a16:creationId xmlns:a16="http://schemas.microsoft.com/office/drawing/2014/main" id="{9467B61A-6023-4FE5-A846-C7A5982E0A2A}"/>
              </a:ext>
            </a:extLst>
          </p:cNvPr>
          <p:cNvPicPr>
            <a:picLocks noChangeAspect="1"/>
          </p:cNvPicPr>
          <p:nvPr/>
        </p:nvPicPr>
        <p:blipFill>
          <a:blip r:embed="rId27"/>
          <a:stretch>
            <a:fillRect/>
          </a:stretch>
        </p:blipFill>
        <p:spPr>
          <a:xfrm>
            <a:off x="2429937" y="328669"/>
            <a:ext cx="1991020" cy="1991020"/>
          </a:xfrm>
          <a:prstGeom prst="rect">
            <a:avLst/>
          </a:prstGeom>
        </p:spPr>
      </p:pic>
      <p:pic>
        <p:nvPicPr>
          <p:cNvPr id="16" name="Picture 15">
            <a:extLst>
              <a:ext uri="{FF2B5EF4-FFF2-40B4-BE49-F238E27FC236}">
                <a16:creationId xmlns:a16="http://schemas.microsoft.com/office/drawing/2014/main" id="{8F9928C0-9BA6-494C-A3E5-CE85A6D1FB7B}"/>
              </a:ext>
            </a:extLst>
          </p:cNvPr>
          <p:cNvPicPr>
            <a:picLocks noChangeAspect="1"/>
          </p:cNvPicPr>
          <p:nvPr/>
        </p:nvPicPr>
        <p:blipFill>
          <a:blip r:embed="rId28"/>
          <a:stretch>
            <a:fillRect/>
          </a:stretch>
        </p:blipFill>
        <p:spPr>
          <a:xfrm>
            <a:off x="763309" y="2486352"/>
            <a:ext cx="2764967" cy="1190656"/>
          </a:xfrm>
          <a:prstGeom prst="rect">
            <a:avLst/>
          </a:prstGeom>
          <a:solidFill>
            <a:schemeClr val="bg1"/>
          </a:solidFill>
        </p:spPr>
      </p:pic>
      <p:pic>
        <p:nvPicPr>
          <p:cNvPr id="1026" name="Picture 2" descr="Ghent University">
            <a:extLst>
              <a:ext uri="{FF2B5EF4-FFF2-40B4-BE49-F238E27FC236}">
                <a16:creationId xmlns:a16="http://schemas.microsoft.com/office/drawing/2014/main" id="{7DC9342B-1540-45D9-A19A-470ECF520D35}"/>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27553788" y="579213"/>
            <a:ext cx="2496116" cy="20079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Custom Design">
  <a:themeElements>
    <a:clrScheme name="Personnalisée 3">
      <a:dk1>
        <a:srgbClr val="365794"/>
      </a:dk1>
      <a:lt1>
        <a:srgbClr val="FFFFFF"/>
      </a:lt1>
      <a:dk2>
        <a:srgbClr val="000000"/>
      </a:dk2>
      <a:lt2>
        <a:srgbClr val="F4F1E9"/>
      </a:lt2>
      <a:accent1>
        <a:srgbClr val="D7D7D7"/>
      </a:accent1>
      <a:accent2>
        <a:srgbClr val="0D5667"/>
      </a:accent2>
      <a:accent3>
        <a:srgbClr val="14819B"/>
      </a:accent3>
      <a:accent4>
        <a:srgbClr val="000000"/>
      </a:accent4>
      <a:accent5>
        <a:srgbClr val="CEF0F8"/>
      </a:accent5>
      <a:accent6>
        <a:srgbClr val="BF9000"/>
      </a:accent6>
      <a:hlink>
        <a:srgbClr val="6CD3EB"/>
      </a:hlink>
      <a:folHlink>
        <a:srgbClr val="FFC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1953</Words>
  <Application>Microsoft Office PowerPoint</Application>
  <PresentationFormat>Custom</PresentationFormat>
  <Paragraphs>55</Paragraphs>
  <Slides>1</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vt:i4>
      </vt:variant>
    </vt:vector>
  </HeadingPairs>
  <TitlesOfParts>
    <vt:vector size="9" baseType="lpstr">
      <vt:lpstr>Arial</vt:lpstr>
      <vt:lpstr>Arial Black</vt:lpstr>
      <vt:lpstr>Arial Narrow</vt:lpstr>
      <vt:lpstr>Cambria Math</vt:lpstr>
      <vt:lpstr>Segoe UI</vt:lpstr>
      <vt:lpstr>Custom Design</vt:lpstr>
      <vt:lpstr>1_Custom Design</vt:lpstr>
      <vt:lpstr>2_Custom Design</vt:lpstr>
      <vt:lpstr>PowerPoint Presentation</vt:lpstr>
    </vt:vector>
  </TitlesOfParts>
  <Company>www.PosterPresentations.com</Company>
  <LinksUpToDate>false</LinksUpToDate>
  <SharedDoc>false</SharedDoc>
  <HyperlinkBase>http://www.posterpresentations.com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A0 Portrait Poster Template</dc:title>
  <dc:subject>Free PowerPoint poster templates</dc:subject>
  <dc:creator>Copywrite Digital - Tralee - 066 7128671</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2009</dc:description>
  <cp:lastModifiedBy>Michael Tytgat</cp:lastModifiedBy>
  <cp:revision>351</cp:revision>
  <cp:lastPrinted>2009-11-10T08:04:03Z</cp:lastPrinted>
  <dcterms:created xsi:type="dcterms:W3CDTF">2009-11-10T07:29:27Z</dcterms:created>
  <dcterms:modified xsi:type="dcterms:W3CDTF">2021-11-25T11:04:51Z</dcterms:modified>
  <cp:category>Powerpoint poster templates</cp:category>
</cp:coreProperties>
</file>