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0"/>
  </p:notesMasterIdLst>
  <p:sldIdLst>
    <p:sldId id="256" r:id="rId2"/>
    <p:sldId id="268" r:id="rId3"/>
    <p:sldId id="266" r:id="rId4"/>
    <p:sldId id="265" r:id="rId5"/>
    <p:sldId id="260" r:id="rId6"/>
    <p:sldId id="267" r:id="rId7"/>
    <p:sldId id="261" r:id="rId8"/>
    <p:sldId id="264" r:id="rId9"/>
  </p:sldIdLst>
  <p:sldSz cx="9144000" cy="6858000" type="screen4x3"/>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0" autoAdjust="0"/>
    <p:restoredTop sz="93812" autoAdjust="0"/>
  </p:normalViewPr>
  <p:slideViewPr>
    <p:cSldViewPr>
      <p:cViewPr varScale="1">
        <p:scale>
          <a:sx n="83" d="100"/>
          <a:sy n="83" d="100"/>
        </p:scale>
        <p:origin x="145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4" d="100"/>
          <a:sy n="64" d="100"/>
        </p:scale>
        <p:origin x="-2179" y="-6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B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1C37EB-82A9-404E-AD99-520E64DD2BFC}" type="datetimeFigureOut">
              <a:rPr lang="nl-BE" smtClean="0"/>
              <a:pPr/>
              <a:t>24/11/2021</a:t>
            </a:fld>
            <a:endParaRPr lang="nl-B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B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B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4A93C8-4DCF-4FFD-A876-1D8CCFFABB37}" type="slidenum">
              <a:rPr lang="nl-BE" smtClean="0"/>
              <a:pPr/>
              <a:t>‹#›</a:t>
            </a:fld>
            <a:endParaRPr lang="nl-B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BE" dirty="0"/>
          </a:p>
        </p:txBody>
      </p:sp>
      <p:sp>
        <p:nvSpPr>
          <p:cNvPr id="4" name="Slide Number Placeholder 3"/>
          <p:cNvSpPr>
            <a:spLocks noGrp="1"/>
          </p:cNvSpPr>
          <p:nvPr>
            <p:ph type="sldNum" sz="quarter" idx="10"/>
          </p:nvPr>
        </p:nvSpPr>
        <p:spPr/>
        <p:txBody>
          <a:bodyPr/>
          <a:lstStyle/>
          <a:p>
            <a:fld id="{334A93C8-4DCF-4FFD-A876-1D8CCFFABB37}" type="slidenum">
              <a:rPr lang="nl-BE" smtClean="0"/>
              <a:pPr/>
              <a:t>2</a:t>
            </a:fld>
            <a:endParaRPr lang="nl-BE"/>
          </a:p>
        </p:txBody>
      </p:sp>
    </p:spTree>
    <p:extLst>
      <p:ext uri="{BB962C8B-B14F-4D97-AF65-F5344CB8AC3E}">
        <p14:creationId xmlns:p14="http://schemas.microsoft.com/office/powerpoint/2010/main" val="4277453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city prospered due to the textile trade, and was one of the largest cities in Western Europe. Visiting kings envied the cultural patrimony and had to cope with the stubborn nature of citizens that strongly defended their autonomy. The city has evolved from a variety of settlements on the banks of the River "de </a:t>
            </a:r>
            <a:r>
              <a:rPr lang="en-US" dirty="0" err="1"/>
              <a:t>Leie</a:t>
            </a:r>
            <a:r>
              <a:rPr lang="en-US" dirty="0"/>
              <a:t>" and "de </a:t>
            </a:r>
            <a:r>
              <a:rPr lang="en-US" dirty="0" err="1"/>
              <a:t>Schelde</a:t>
            </a:r>
            <a:r>
              <a:rPr lang="en-US" dirty="0"/>
              <a:t>". </a:t>
            </a:r>
            <a:br>
              <a:rPr lang="en-US" dirty="0"/>
            </a:br>
            <a:br>
              <a:rPr lang="en-US" dirty="0"/>
            </a:br>
            <a:r>
              <a:rPr lang="en-US" dirty="0"/>
              <a:t>The city nearly equals Bruges when it comes to the number of museums, canals and bars. It offers a larger variety when it comes to contemporary art, theatres, and concert halls. Your list of "things to see" should include the medieval </a:t>
            </a:r>
            <a:r>
              <a:rPr lang="en-US" dirty="0" err="1"/>
              <a:t>Gravensteen</a:t>
            </a:r>
            <a:r>
              <a:rPr lang="en-US" dirty="0"/>
              <a:t> Castle, the belfry, the cathedral with the famous painting of the brothers Van Eyck "The Adoration of the Mystic Lamb", the St. Nicolas Church, the three </a:t>
            </a:r>
            <a:r>
              <a:rPr lang="en-US" dirty="0" err="1"/>
              <a:t>beguinages</a:t>
            </a:r>
            <a:r>
              <a:rPr lang="en-US" dirty="0"/>
              <a:t>, monasteries, etc.</a:t>
            </a:r>
            <a:endParaRPr lang="nl-BE" dirty="0"/>
          </a:p>
        </p:txBody>
      </p:sp>
      <p:sp>
        <p:nvSpPr>
          <p:cNvPr id="4" name="Slide Number Placeholder 3"/>
          <p:cNvSpPr>
            <a:spLocks noGrp="1"/>
          </p:cNvSpPr>
          <p:nvPr>
            <p:ph type="sldNum" sz="quarter" idx="10"/>
          </p:nvPr>
        </p:nvSpPr>
        <p:spPr/>
        <p:txBody>
          <a:bodyPr/>
          <a:lstStyle/>
          <a:p>
            <a:fld id="{334A93C8-4DCF-4FFD-A876-1D8CCFFABB37}" type="slidenum">
              <a:rPr lang="nl-BE" smtClean="0"/>
              <a:pPr/>
              <a:t>3</a:t>
            </a:fld>
            <a:endParaRPr lang="nl-B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a:t>Het </a:t>
            </a:r>
            <a:r>
              <a:rPr lang="en-US" dirty="0" err="1"/>
              <a:t>Pand</a:t>
            </a:r>
            <a:r>
              <a:rPr lang="en-US" dirty="0"/>
              <a:t> is an old Dominican monastery located in the heart of the city on the banks of the river </a:t>
            </a:r>
            <a:r>
              <a:rPr lang="en-US" dirty="0" err="1"/>
              <a:t>Leie</a:t>
            </a:r>
            <a:r>
              <a:rPr lang="en-US" dirty="0"/>
              <a:t>, near the medieval port with the guildhalls as its remnants.</a:t>
            </a:r>
            <a:br>
              <a:rPr lang="en-US" dirty="0"/>
            </a:br>
            <a:r>
              <a:rPr lang="en-US" dirty="0"/>
              <a:t>In 1201 a hospital was established next to Saint Michael's Chapel by Canon </a:t>
            </a:r>
            <a:r>
              <a:rPr lang="en-US" dirty="0" err="1"/>
              <a:t>Utenhove</a:t>
            </a:r>
            <a:r>
              <a:rPr lang="en-US" dirty="0"/>
              <a:t>. By 1225 the institute had become too small, and it was decided to construct a new one close to the </a:t>
            </a:r>
            <a:r>
              <a:rPr lang="en-US" dirty="0" err="1"/>
              <a:t>Bijloke</a:t>
            </a:r>
            <a:r>
              <a:rPr lang="en-US" dirty="0"/>
              <a:t> .By that time the first Dominicans had arrived in Ghent. By the agency of the then counts of Flanders, Ferdinand of Portugal and Johanna of Constantinople, the Dominicans were allocated the old hospital to serve as their new settlement.</a:t>
            </a:r>
          </a:p>
          <a:p>
            <a:r>
              <a:rPr lang="en-US" dirty="0"/>
              <a:t>The year 1228 is considered to be the official date of establishment of the monastery in Ghent. The monks were very actively constructing, and very soon they started building a fully fledged monastery. By 1240 the construction of a church was launched, and it was finished after 25 years. During the period 1325-75 the wing at the river </a:t>
            </a:r>
            <a:r>
              <a:rPr lang="en-US" dirty="0" err="1"/>
              <a:t>Leie</a:t>
            </a:r>
            <a:r>
              <a:rPr lang="en-US" dirty="0"/>
              <a:t> was constructed, with a sacristy, a priory, the refectory and the chapter house, a brewery and a kitchen. All over the first floor was a spacious </a:t>
            </a:r>
            <a:r>
              <a:rPr lang="en-US" dirty="0" err="1"/>
              <a:t>dormitory.The</a:t>
            </a:r>
            <a:r>
              <a:rPr lang="en-US" dirty="0"/>
              <a:t> corridors of the courtyard date from the 15th century, and were constructed in different periods.</a:t>
            </a:r>
          </a:p>
          <a:p>
            <a:r>
              <a:rPr lang="en-US" dirty="0"/>
              <a:t>In 1473 Margaret of York, spouse of Charles the Bold, laid the first stone of the street wing or library wing, which was the most important extension of the monastery. In the beginning of the 16th century the construction of the middle wing was started, using sandstone for the ground floor and bricks for the upper, and applying the Tudor arch.</a:t>
            </a:r>
          </a:p>
          <a:p>
            <a:r>
              <a:rPr lang="en-US" dirty="0"/>
              <a:t>The Iconoclastic Fury of 1556 brought hard times for the building. The Calvinists threw all the library books in the </a:t>
            </a:r>
            <a:r>
              <a:rPr lang="en-US" dirty="0" err="1"/>
              <a:t>Leie</a:t>
            </a:r>
            <a:r>
              <a:rPr lang="en-US" dirty="0"/>
              <a:t>. After a brief period of peace, in 1578the Calvinists took over the city again. The monastery was used as a Calvinist university until 1584.In 1651 the old </a:t>
            </a:r>
            <a:r>
              <a:rPr lang="en-US" dirty="0" err="1"/>
              <a:t>Utenhove</a:t>
            </a:r>
            <a:r>
              <a:rPr lang="en-US" dirty="0"/>
              <a:t> hospital was being pulled down and its foundations were used to construct a new hostel which was to be arranged to serve as a guest wing. The north-eastern part of the premise, with the priory and the pharmacy, was refurbished 1780-81 in Louis XVI-style, using stucco and decorative painting. The establishment of the monastery is thus spread over more then 5 centuries, the countless extensions and modifications show the busy activity of the order in the inner city.</a:t>
            </a:r>
          </a:p>
          <a:p>
            <a:br>
              <a:rPr lang="en-US" dirty="0"/>
            </a:br>
            <a:r>
              <a:rPr lang="en-US" dirty="0"/>
              <a:t>In 1796, after the French Revolution; the monastery was closed and sold in lots. The fathers were able to purchase the building with the help of an agent. They let some part of the building to get some income, but still they were forced to sell the property in 1823, with the consent of Pope Leo XII.</a:t>
            </a:r>
          </a:p>
          <a:p>
            <a:r>
              <a:rPr lang="en-US" dirty="0"/>
              <a:t>The new civil owner, exploiting the rising need of housing occasioned by the speeding industrialization of the city, introduced intermediate floors and partitions. In this way, some two hundred rooms became available for those with little means, while the large rooms such as the sacristy and the chapter house were being used as depots for wine and the refectory became a '</a:t>
            </a:r>
            <a:r>
              <a:rPr lang="en-US" dirty="0" err="1"/>
              <a:t>Bazar</a:t>
            </a:r>
            <a:r>
              <a:rPr lang="en-US" dirty="0"/>
              <a:t>', a market of </a:t>
            </a:r>
            <a:r>
              <a:rPr lang="en-US" dirty="0" err="1"/>
              <a:t>furniture.In</a:t>
            </a:r>
            <a:r>
              <a:rPr lang="en-US" dirty="0"/>
              <a:t> 1860, the church was demolished. Plans were being made to build a bridge across the river, and an avenue to connect the </a:t>
            </a:r>
            <a:r>
              <a:rPr lang="en-US" dirty="0" err="1"/>
              <a:t>Volderstraat</a:t>
            </a:r>
            <a:r>
              <a:rPr lang="en-US" dirty="0"/>
              <a:t> and its prestigious Aula with the </a:t>
            </a:r>
            <a:r>
              <a:rPr lang="en-US" dirty="0" err="1"/>
              <a:t>Coupure</a:t>
            </a:r>
            <a:r>
              <a:rPr lang="en-US" dirty="0"/>
              <a:t>, where the better class citizens lived. These plans were never realized.</a:t>
            </a:r>
          </a:p>
          <a:p>
            <a:r>
              <a:rPr lang="en-US" dirty="0"/>
              <a:t>In view of the world exhibition of 1913, some restoration was done at the </a:t>
            </a:r>
            <a:r>
              <a:rPr lang="en-US" dirty="0" err="1"/>
              <a:t>Leie</a:t>
            </a:r>
            <a:r>
              <a:rPr lang="en-US" dirty="0"/>
              <a:t> front in 1912. The building affected by age had deteriorated in such a way that it became untenable after the Second World War. It was prone to be demolished.</a:t>
            </a:r>
          </a:p>
          <a:p>
            <a:r>
              <a:rPr lang="en-US" dirty="0"/>
              <a:t>But the Decree of 29.10.1956 put the building on the list of classified premises, and the owner went searching for a potential buyer. It was a surprise when the Board of Management of the University of Ghent decided to acquire the building, They were very much convinced of its value, and the transaction took place on January 25, 1963. It was decided to arrange 'Het </a:t>
            </a:r>
            <a:r>
              <a:rPr lang="en-US" dirty="0" err="1"/>
              <a:t>Pand</a:t>
            </a:r>
            <a:r>
              <a:rPr lang="en-US" dirty="0"/>
              <a:t>' as the cultural center of the university, and the Direction of the Buildings was entrusted with its renovation and restoration. Works were started in 1971 and accomplished in 1991.</a:t>
            </a:r>
          </a:p>
          <a:p>
            <a:endParaRPr lang="nl-BE" dirty="0"/>
          </a:p>
        </p:txBody>
      </p:sp>
      <p:sp>
        <p:nvSpPr>
          <p:cNvPr id="4" name="Slide Number Placeholder 3"/>
          <p:cNvSpPr>
            <a:spLocks noGrp="1"/>
          </p:cNvSpPr>
          <p:nvPr>
            <p:ph type="sldNum" sz="quarter" idx="10"/>
          </p:nvPr>
        </p:nvSpPr>
        <p:spPr/>
        <p:txBody>
          <a:bodyPr/>
          <a:lstStyle/>
          <a:p>
            <a:fld id="{334A93C8-4DCF-4FFD-A876-1D8CCFFABB37}" type="slidenum">
              <a:rPr lang="nl-BE" smtClean="0"/>
              <a:pPr/>
              <a:t>4</a:t>
            </a:fld>
            <a:endParaRPr lang="nl-B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nl-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nl-BE"/>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B2D065C-082D-41CB-9276-6B77AEC1D683}" type="datetime1">
              <a:rPr lang="nl-BE" smtClean="0"/>
              <a:pPr/>
              <a:t>24/11/2021</a:t>
            </a:fld>
            <a:endParaRPr lang="nl-BE"/>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nl-BE"/>
          </a:p>
        </p:txBody>
      </p:sp>
      <p:sp>
        <p:nvSpPr>
          <p:cNvPr id="6" name="Slide Number Placeholder 5"/>
          <p:cNvSpPr>
            <a:spLocks noGrp="1"/>
          </p:cNvSpPr>
          <p:nvPr>
            <p:ph type="sldNum" sz="quarter" idx="12"/>
          </p:nvPr>
        </p:nvSpPr>
        <p:spPr/>
        <p:txBody>
          <a:bodyPr/>
          <a:lstStyle/>
          <a:p>
            <a:fld id="{601576CA-EF67-4477-B496-9CFD38E73B93}" type="slidenum">
              <a:rPr lang="nl-BE" smtClean="0"/>
              <a:pPr/>
              <a:t>‹#›</a:t>
            </a:fld>
            <a:endParaRPr lang="nl-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4C565A1-6844-48A6-B2AB-17FC91D8CE71}" type="datetime1">
              <a:rPr lang="nl-BE" smtClean="0"/>
              <a:pPr/>
              <a:t>24/11/2021</a:t>
            </a:fld>
            <a:endParaRPr lang="nl-BE"/>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nl-BE"/>
          </a:p>
        </p:txBody>
      </p:sp>
      <p:sp>
        <p:nvSpPr>
          <p:cNvPr id="6" name="Slide Number Placeholder 5"/>
          <p:cNvSpPr>
            <a:spLocks noGrp="1"/>
          </p:cNvSpPr>
          <p:nvPr>
            <p:ph type="sldNum" sz="quarter" idx="12"/>
          </p:nvPr>
        </p:nvSpPr>
        <p:spPr/>
        <p:txBody>
          <a:bodyPr/>
          <a:lstStyle/>
          <a:p>
            <a:fld id="{601576CA-EF67-4477-B496-9CFD38E73B93}" type="slidenum">
              <a:rPr lang="nl-BE" smtClean="0"/>
              <a:pPr/>
              <a:t>‹#›</a:t>
            </a:fld>
            <a:endParaRPr lang="nl-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nl-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A6379FE-AFFF-4A05-97ED-ABF3B9FCAD7F}" type="datetime1">
              <a:rPr lang="nl-BE" smtClean="0"/>
              <a:pPr/>
              <a:t>24/11/2021</a:t>
            </a:fld>
            <a:endParaRPr lang="nl-BE"/>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nl-BE"/>
          </a:p>
        </p:txBody>
      </p:sp>
      <p:sp>
        <p:nvSpPr>
          <p:cNvPr id="6" name="Slide Number Placeholder 5"/>
          <p:cNvSpPr>
            <a:spLocks noGrp="1"/>
          </p:cNvSpPr>
          <p:nvPr>
            <p:ph type="sldNum" sz="quarter" idx="12"/>
          </p:nvPr>
        </p:nvSpPr>
        <p:spPr/>
        <p:txBody>
          <a:bodyPr/>
          <a:lstStyle/>
          <a:p>
            <a:fld id="{601576CA-EF67-4477-B496-9CFD38E73B93}" type="slidenum">
              <a:rPr lang="nl-BE" smtClean="0"/>
              <a:pPr/>
              <a:t>‹#›</a:t>
            </a:fld>
            <a:endParaRPr lang="nl-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5590F5D-200A-4A95-993C-0833082A4B92}" type="datetime1">
              <a:rPr lang="nl-BE" smtClean="0"/>
              <a:pPr/>
              <a:t>24/11/2021</a:t>
            </a:fld>
            <a:endParaRPr lang="nl-BE"/>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nl-BE"/>
          </a:p>
        </p:txBody>
      </p:sp>
      <p:sp>
        <p:nvSpPr>
          <p:cNvPr id="6" name="Slide Number Placeholder 5"/>
          <p:cNvSpPr>
            <a:spLocks noGrp="1"/>
          </p:cNvSpPr>
          <p:nvPr>
            <p:ph type="sldNum" sz="quarter" idx="12"/>
          </p:nvPr>
        </p:nvSpPr>
        <p:spPr/>
        <p:txBody>
          <a:bodyPr/>
          <a:lstStyle/>
          <a:p>
            <a:fld id="{601576CA-EF67-4477-B496-9CFD38E73B93}" type="slidenum">
              <a:rPr lang="nl-BE" smtClean="0"/>
              <a:pPr/>
              <a:t>‹#›</a:t>
            </a:fld>
            <a:endParaRPr lang="nl-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nl-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24C5D53A-CD7F-4288-9B9A-F7118AA5B11E}" type="datetime1">
              <a:rPr lang="nl-BE" smtClean="0"/>
              <a:pPr/>
              <a:t>24/11/2021</a:t>
            </a:fld>
            <a:endParaRPr lang="nl-BE"/>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nl-BE"/>
          </a:p>
        </p:txBody>
      </p:sp>
      <p:sp>
        <p:nvSpPr>
          <p:cNvPr id="6" name="Slide Number Placeholder 5"/>
          <p:cNvSpPr>
            <a:spLocks noGrp="1"/>
          </p:cNvSpPr>
          <p:nvPr>
            <p:ph type="sldNum" sz="quarter" idx="12"/>
          </p:nvPr>
        </p:nvSpPr>
        <p:spPr/>
        <p:txBody>
          <a:bodyPr/>
          <a:lstStyle/>
          <a:p>
            <a:fld id="{601576CA-EF67-4477-B496-9CFD38E73B93}" type="slidenum">
              <a:rPr lang="nl-BE" smtClean="0"/>
              <a:pPr/>
              <a:t>‹#›</a:t>
            </a:fld>
            <a:endParaRPr lang="nl-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00A576D-5080-4607-929D-2801EF2EF2E1}" type="datetime1">
              <a:rPr lang="nl-BE" smtClean="0"/>
              <a:pPr/>
              <a:t>24/11/2021</a:t>
            </a:fld>
            <a:endParaRPr lang="nl-BE"/>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nl-BE"/>
          </a:p>
        </p:txBody>
      </p:sp>
      <p:sp>
        <p:nvSpPr>
          <p:cNvPr id="7" name="Slide Number Placeholder 6"/>
          <p:cNvSpPr>
            <a:spLocks noGrp="1"/>
          </p:cNvSpPr>
          <p:nvPr>
            <p:ph type="sldNum" sz="quarter" idx="12"/>
          </p:nvPr>
        </p:nvSpPr>
        <p:spPr/>
        <p:txBody>
          <a:bodyPr/>
          <a:lstStyle/>
          <a:p>
            <a:fld id="{601576CA-EF67-4477-B496-9CFD38E73B93}" type="slidenum">
              <a:rPr lang="nl-BE" smtClean="0"/>
              <a:pPr/>
              <a:t>‹#›</a:t>
            </a:fld>
            <a:endParaRPr lang="nl-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nl-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9FEC9945-CF9C-4D74-9762-39F0AC28E982}" type="datetime1">
              <a:rPr lang="nl-BE" smtClean="0"/>
              <a:pPr/>
              <a:t>24/11/2021</a:t>
            </a:fld>
            <a:endParaRPr lang="nl-BE"/>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nl-BE"/>
          </a:p>
        </p:txBody>
      </p:sp>
      <p:sp>
        <p:nvSpPr>
          <p:cNvPr id="9" name="Slide Number Placeholder 8"/>
          <p:cNvSpPr>
            <a:spLocks noGrp="1"/>
          </p:cNvSpPr>
          <p:nvPr>
            <p:ph type="sldNum" sz="quarter" idx="12"/>
          </p:nvPr>
        </p:nvSpPr>
        <p:spPr/>
        <p:txBody>
          <a:bodyPr/>
          <a:lstStyle/>
          <a:p>
            <a:fld id="{601576CA-EF67-4477-B496-9CFD38E73B93}" type="slidenum">
              <a:rPr lang="nl-BE" smtClean="0"/>
              <a:pPr/>
              <a:t>‹#›</a:t>
            </a:fld>
            <a:endParaRPr lang="nl-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CBD77940-5051-4237-87FB-C8003C5DD6EC}" type="datetime1">
              <a:rPr lang="nl-BE" smtClean="0"/>
              <a:pPr/>
              <a:t>24/11/2021</a:t>
            </a:fld>
            <a:endParaRPr lang="nl-BE"/>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nl-BE"/>
          </a:p>
        </p:txBody>
      </p:sp>
      <p:sp>
        <p:nvSpPr>
          <p:cNvPr id="5" name="Slide Number Placeholder 4"/>
          <p:cNvSpPr>
            <a:spLocks noGrp="1"/>
          </p:cNvSpPr>
          <p:nvPr>
            <p:ph type="sldNum" sz="quarter" idx="12"/>
          </p:nvPr>
        </p:nvSpPr>
        <p:spPr/>
        <p:txBody>
          <a:bodyPr/>
          <a:lstStyle/>
          <a:p>
            <a:fld id="{601576CA-EF67-4477-B496-9CFD38E73B93}" type="slidenum">
              <a:rPr lang="nl-BE" smtClean="0"/>
              <a:pPr/>
              <a:t>‹#›</a:t>
            </a:fld>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15784C07-F284-4F6E-9B37-8EAEF8571ABE}" type="datetime1">
              <a:rPr lang="nl-BE" smtClean="0"/>
              <a:pPr/>
              <a:t>24/11/2021</a:t>
            </a:fld>
            <a:endParaRPr lang="nl-BE"/>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nl-BE"/>
          </a:p>
        </p:txBody>
      </p:sp>
      <p:sp>
        <p:nvSpPr>
          <p:cNvPr id="4" name="Slide Number Placeholder 3"/>
          <p:cNvSpPr>
            <a:spLocks noGrp="1"/>
          </p:cNvSpPr>
          <p:nvPr>
            <p:ph type="sldNum" sz="quarter" idx="12"/>
          </p:nvPr>
        </p:nvSpPr>
        <p:spPr/>
        <p:txBody>
          <a:bodyPr/>
          <a:lstStyle/>
          <a:p>
            <a:fld id="{601576CA-EF67-4477-B496-9CFD38E73B93}" type="slidenum">
              <a:rPr lang="nl-BE" smtClean="0"/>
              <a:pPr/>
              <a:t>‹#›</a:t>
            </a:fld>
            <a:endParaRPr lang="nl-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nl-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79819A0-EBC2-4E5A-B577-7C495649EC93}" type="datetime1">
              <a:rPr lang="nl-BE" smtClean="0"/>
              <a:pPr/>
              <a:t>24/11/2021</a:t>
            </a:fld>
            <a:endParaRPr lang="nl-BE"/>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nl-BE"/>
          </a:p>
        </p:txBody>
      </p:sp>
      <p:sp>
        <p:nvSpPr>
          <p:cNvPr id="7" name="Slide Number Placeholder 6"/>
          <p:cNvSpPr>
            <a:spLocks noGrp="1"/>
          </p:cNvSpPr>
          <p:nvPr>
            <p:ph type="sldNum" sz="quarter" idx="12"/>
          </p:nvPr>
        </p:nvSpPr>
        <p:spPr/>
        <p:txBody>
          <a:bodyPr/>
          <a:lstStyle/>
          <a:p>
            <a:fld id="{601576CA-EF67-4477-B496-9CFD38E73B93}" type="slidenum">
              <a:rPr lang="nl-BE" smtClean="0"/>
              <a:pPr/>
              <a:t>‹#›</a:t>
            </a:fld>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nl-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42DE204F-EB07-4575-987B-D01E42ADFD93}" type="datetime1">
              <a:rPr lang="nl-BE" smtClean="0"/>
              <a:pPr/>
              <a:t>24/11/2021</a:t>
            </a:fld>
            <a:endParaRPr lang="nl-BE"/>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nl-BE"/>
          </a:p>
        </p:txBody>
      </p:sp>
      <p:sp>
        <p:nvSpPr>
          <p:cNvPr id="7" name="Slide Number Placeholder 6"/>
          <p:cNvSpPr>
            <a:spLocks noGrp="1"/>
          </p:cNvSpPr>
          <p:nvPr>
            <p:ph type="sldNum" sz="quarter" idx="12"/>
          </p:nvPr>
        </p:nvSpPr>
        <p:spPr/>
        <p:txBody>
          <a:bodyPr/>
          <a:lstStyle/>
          <a:p>
            <a:fld id="{601576CA-EF67-4477-B496-9CFD38E73B93}" type="slidenum">
              <a:rPr lang="nl-BE" smtClean="0"/>
              <a:pPr/>
              <a:t>‹#›</a:t>
            </a:fld>
            <a:endParaRPr lang="nl-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24336" y="116632"/>
            <a:ext cx="6300192" cy="1143000"/>
          </a:xfrm>
          <a:prstGeom prst="rect">
            <a:avLst/>
          </a:prstGeom>
        </p:spPr>
        <p:txBody>
          <a:bodyPr vert="horz" lIns="91440" tIns="45720" rIns="91440" bIns="45720" rtlCol="0" anchor="ctr">
            <a:noAutofit/>
          </a:bodyPr>
          <a:lstStyle/>
          <a:p>
            <a:r>
              <a:rPr lang="en-US" dirty="0"/>
              <a:t>Click to edit Master title style</a:t>
            </a:r>
            <a:endParaRPr lang="nl-BE" dirty="0"/>
          </a:p>
        </p:txBody>
      </p:sp>
      <p:sp>
        <p:nvSpPr>
          <p:cNvPr id="3" name="Text Placeholder 2"/>
          <p:cNvSpPr>
            <a:spLocks noGrp="1"/>
          </p:cNvSpPr>
          <p:nvPr>
            <p:ph type="body" idx="1"/>
          </p:nvPr>
        </p:nvSpPr>
        <p:spPr>
          <a:xfrm>
            <a:off x="457200" y="1988840"/>
            <a:ext cx="8229600" cy="413732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p:txBody>
      </p:sp>
      <p:sp>
        <p:nvSpPr>
          <p:cNvPr id="6" name="Slide Number Placeholder 5"/>
          <p:cNvSpPr>
            <a:spLocks noGrp="1"/>
          </p:cNvSpPr>
          <p:nvPr>
            <p:ph type="sldNum" sz="quarter" idx="4"/>
          </p:nvPr>
        </p:nvSpPr>
        <p:spPr>
          <a:xfrm>
            <a:off x="7020272" y="652025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1576CA-EF67-4477-B496-9CFD38E73B93}" type="slidenum">
              <a:rPr lang="nl-BE" smtClean="0"/>
              <a:pPr/>
              <a:t>‹#›</a:t>
            </a:fld>
            <a:endParaRPr lang="nl-BE"/>
          </a:p>
        </p:txBody>
      </p:sp>
      <p:sp>
        <p:nvSpPr>
          <p:cNvPr id="15363" name="Rectangle 3"/>
          <p:cNvSpPr>
            <a:spLocks noChangeArrowheads="1"/>
          </p:cNvSpPr>
          <p:nvPr userDrawn="1"/>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nl-BE"/>
          </a:p>
        </p:txBody>
      </p:sp>
      <p:sp>
        <p:nvSpPr>
          <p:cNvPr id="15364" name="Rectangle 4"/>
          <p:cNvSpPr>
            <a:spLocks noChangeArrowheads="1"/>
          </p:cNvSpPr>
          <p:nvPr userDrawn="1"/>
        </p:nvSpPr>
        <p:spPr bwMode="auto">
          <a:xfrm>
            <a:off x="-396552" y="6237733"/>
            <a:ext cx="5472608" cy="8771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a:ln>
                  <a:noFill/>
                </a:ln>
                <a:solidFill>
                  <a:schemeClr val="accent1"/>
                </a:solidFill>
                <a:effectLst/>
                <a:latin typeface="Cambria" pitchFamily="18" charset="0"/>
                <a:ea typeface="Times New Roman" pitchFamily="18" charset="0"/>
                <a:cs typeface="Times New Roman" pitchFamily="18" charset="0"/>
              </a:rPr>
              <a:t>International Workshop on</a:t>
            </a:r>
            <a:endParaRPr kumimoji="0" lang="nl-BE" sz="600" b="0" i="0" u="none" strike="noStrike" cap="none" normalizeH="0" baseline="0" dirty="0">
              <a:ln>
                <a:noFill/>
              </a:ln>
              <a:solidFill>
                <a:schemeClr val="accent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accent1"/>
                </a:solidFill>
                <a:effectLst/>
                <a:latin typeface="Cambria" pitchFamily="18" charset="0"/>
                <a:ea typeface="Times New Roman" pitchFamily="18" charset="0"/>
                <a:cs typeface="Times New Roman" pitchFamily="18" charset="0"/>
              </a:rPr>
              <a:t>Cosmic-Ray </a:t>
            </a:r>
            <a:r>
              <a:rPr kumimoji="0" lang="en-US" sz="1200" b="1" i="0" u="none" strike="noStrike" cap="none" normalizeH="0" baseline="0" dirty="0" err="1">
                <a:ln>
                  <a:noFill/>
                </a:ln>
                <a:solidFill>
                  <a:schemeClr val="accent1"/>
                </a:solidFill>
                <a:effectLst/>
                <a:latin typeface="Cambria" pitchFamily="18" charset="0"/>
                <a:ea typeface="Times New Roman" pitchFamily="18" charset="0"/>
                <a:cs typeface="Times New Roman" pitchFamily="18" charset="0"/>
              </a:rPr>
              <a:t>Muography</a:t>
            </a:r>
            <a:endParaRPr kumimoji="0" lang="nl-BE" sz="600" b="0" i="0" u="none" strike="noStrike" cap="none" normalizeH="0" baseline="0" dirty="0">
              <a:ln>
                <a:noFill/>
              </a:ln>
              <a:solidFill>
                <a:schemeClr val="accent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Ghent University, Belgium</a:t>
            </a:r>
            <a:r>
              <a:rPr kumimoji="0" lang="nl-BE" sz="600" b="0" i="0" u="none" strike="noStrike" cap="none" normalizeH="0" baseline="0" dirty="0">
                <a:ln>
                  <a:noFill/>
                </a:ln>
                <a:solidFill>
                  <a:schemeClr val="tx1"/>
                </a:solidFill>
                <a:effectLst/>
                <a:latin typeface="Arial" pitchFamily="34" charset="0"/>
                <a:ea typeface="+mn-ea"/>
                <a:cs typeface="Arial" pitchFamily="34" charset="0"/>
              </a:rPr>
              <a:t>, </a:t>
            </a:r>
            <a:r>
              <a:rPr kumimoji="0" lang="en-GB" sz="9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November 24-26, 2021</a:t>
            </a:r>
            <a:endParaRPr kumimoji="0" lang="nl-BE"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sz="1800" b="0" i="0" u="none" strike="noStrike" cap="none" normalizeH="0" baseline="0" dirty="0">
              <a:ln>
                <a:noFill/>
              </a:ln>
              <a:solidFill>
                <a:schemeClr val="tx1"/>
              </a:solidFill>
              <a:effectLst/>
              <a:latin typeface="Arial" pitchFamily="34" charset="0"/>
              <a:cs typeface="Arial" pitchFamily="34" charset="0"/>
            </a:endParaRPr>
          </a:p>
        </p:txBody>
      </p:sp>
      <p:grpSp>
        <p:nvGrpSpPr>
          <p:cNvPr id="23" name="Group 22"/>
          <p:cNvGrpSpPr/>
          <p:nvPr userDrawn="1"/>
        </p:nvGrpSpPr>
        <p:grpSpPr>
          <a:xfrm>
            <a:off x="2915816" y="404664"/>
            <a:ext cx="3456384" cy="566638"/>
            <a:chOff x="2843808" y="846138"/>
            <a:chExt cx="3456384" cy="566638"/>
          </a:xfrm>
        </p:grpSpPr>
        <p:cxnSp>
          <p:nvCxnSpPr>
            <p:cNvPr id="15" name="Straight Connector 14"/>
            <p:cNvCxnSpPr/>
            <p:nvPr userDrawn="1"/>
          </p:nvCxnSpPr>
          <p:spPr>
            <a:xfrm>
              <a:off x="2854792" y="846138"/>
              <a:ext cx="0" cy="566638"/>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2843808" y="1412776"/>
              <a:ext cx="3456384" cy="0"/>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userDrawn="1"/>
        </p:nvSpPr>
        <p:spPr>
          <a:xfrm>
            <a:off x="7074481" y="6588000"/>
            <a:ext cx="1745991" cy="246221"/>
          </a:xfrm>
          <a:prstGeom prst="rect">
            <a:avLst/>
          </a:prstGeom>
          <a:noFill/>
        </p:spPr>
        <p:txBody>
          <a:bodyPr wrap="none" rtlCol="0">
            <a:spAutoFit/>
          </a:bodyPr>
          <a:lstStyle/>
          <a:p>
            <a:r>
              <a:rPr lang="nl-BE" sz="1000" dirty="0"/>
              <a:t>M. Tytgat – Welcome Address</a:t>
            </a:r>
          </a:p>
        </p:txBody>
      </p:sp>
      <p:pic>
        <p:nvPicPr>
          <p:cNvPr id="5" name="Picture 4" descr="Rectangle&#10;&#10;Description automatically generated with low confidence">
            <a:extLst>
              <a:ext uri="{FF2B5EF4-FFF2-40B4-BE49-F238E27FC236}">
                <a16:creationId xmlns:a16="http://schemas.microsoft.com/office/drawing/2014/main" id="{57B0115F-4502-4252-8878-F24ACDE4A166}"/>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79512" y="54965"/>
            <a:ext cx="2483300" cy="1191984"/>
          </a:xfrm>
          <a:prstGeom prst="rect">
            <a:avLst/>
          </a:prstGeom>
        </p:spPr>
      </p:pic>
      <p:pic>
        <p:nvPicPr>
          <p:cNvPr id="9" name="Picture 8" descr="A picture containing text&#10;&#10;Description automatically generated">
            <a:extLst>
              <a:ext uri="{FF2B5EF4-FFF2-40B4-BE49-F238E27FC236}">
                <a16:creationId xmlns:a16="http://schemas.microsoft.com/office/drawing/2014/main" id="{FBBF0435-89B5-4D87-BE64-74052D9DA50D}"/>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98033" y="6267097"/>
            <a:ext cx="581497" cy="50632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sz="3500" b="1" strike="noStrike" kern="1200" baseline="0">
          <a:solidFill>
            <a:schemeClr val="accent1"/>
          </a:solidFill>
          <a:effectLst/>
          <a:latin typeface="Book Antiqu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jpg"/><Relationship Id="rId1" Type="http://schemas.openxmlformats.org/officeDocument/2006/relationships/slideLayout" Target="../slideLayouts/slideLayout6.xml"/><Relationship Id="rId6" Type="http://schemas.openxmlformats.org/officeDocument/2006/relationships/image" Target="../media/image21.jpeg"/><Relationship Id="rId5" Type="http://schemas.openxmlformats.org/officeDocument/2006/relationships/image" Target="../media/image20.jpg"/><Relationship Id="rId4"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nl-BE"/>
          </a:p>
        </p:txBody>
      </p:sp>
      <p:sp>
        <p:nvSpPr>
          <p:cNvPr id="3076" name="Rectangle 4"/>
          <p:cNvSpPr>
            <a:spLocks noChangeArrowheads="1"/>
          </p:cNvSpPr>
          <p:nvPr/>
        </p:nvSpPr>
        <p:spPr bwMode="auto">
          <a:xfrm>
            <a:off x="467544" y="567154"/>
            <a:ext cx="7344816" cy="28931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4400" b="1" i="0" u="none" strike="noStrike" cap="none" normalizeH="0" baseline="0" dirty="0">
                <a:ln>
                  <a:noFill/>
                </a:ln>
                <a:solidFill>
                  <a:schemeClr val="accent1"/>
                </a:solidFill>
                <a:effectLst/>
                <a:latin typeface="Cambria" pitchFamily="18" charset="0"/>
                <a:ea typeface="Times New Roman" pitchFamily="18" charset="0"/>
                <a:cs typeface="Times New Roman" pitchFamily="18" charset="0"/>
              </a:rPr>
              <a:t>International Workshop on </a:t>
            </a:r>
          </a:p>
          <a:p>
            <a:pPr marL="0" marR="0" lvl="0" indent="0" defTabSz="914400" rtl="0" eaLnBrk="1" fontAlgn="base" latinLnBrk="0" hangingPunct="1">
              <a:lnSpc>
                <a:spcPct val="100000"/>
              </a:lnSpc>
              <a:spcBef>
                <a:spcPct val="0"/>
              </a:spcBef>
              <a:spcAft>
                <a:spcPct val="0"/>
              </a:spcAft>
              <a:buClrTx/>
              <a:buSzTx/>
              <a:buFontTx/>
              <a:buNone/>
              <a:tabLst/>
            </a:pPr>
            <a:r>
              <a:rPr kumimoji="0" lang="en-US" sz="4400" b="1" i="0" u="none" strike="noStrike" cap="none" normalizeH="0" baseline="0" dirty="0">
                <a:ln>
                  <a:noFill/>
                </a:ln>
                <a:solidFill>
                  <a:schemeClr val="accent1"/>
                </a:solidFill>
                <a:effectLst/>
                <a:latin typeface="Cambria" pitchFamily="18" charset="0"/>
                <a:ea typeface="Times New Roman" pitchFamily="18" charset="0"/>
                <a:cs typeface="Times New Roman" pitchFamily="18" charset="0"/>
              </a:rPr>
              <a:t>Cosmic-Ray </a:t>
            </a:r>
            <a:r>
              <a:rPr kumimoji="0" lang="en-US" sz="4400" b="1" i="0" u="none" strike="noStrike" cap="none" normalizeH="0" baseline="0" dirty="0" err="1">
                <a:ln>
                  <a:noFill/>
                </a:ln>
                <a:solidFill>
                  <a:schemeClr val="accent1"/>
                </a:solidFill>
                <a:effectLst/>
                <a:latin typeface="Cambria" pitchFamily="18" charset="0"/>
                <a:ea typeface="Times New Roman" pitchFamily="18" charset="0"/>
                <a:cs typeface="Times New Roman" pitchFamily="18" charset="0"/>
              </a:rPr>
              <a:t>Muography</a:t>
            </a:r>
            <a:endParaRPr kumimoji="0" lang="en-US" sz="4400" b="1" i="0" u="none" strike="noStrike" cap="none" normalizeH="0" baseline="0" dirty="0">
              <a:ln>
                <a:noFill/>
              </a:ln>
              <a:solidFill>
                <a:schemeClr val="accent1"/>
              </a:solidFill>
              <a:effectLst/>
              <a:latin typeface="Cambria" pitchFamily="18" charset="0"/>
              <a:ea typeface="Times New Roman" pitchFamily="18"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nl-BE" sz="2800" b="0" i="0" u="none" strike="noStrike" cap="none" normalizeH="0" baseline="0" dirty="0">
              <a:ln>
                <a:noFill/>
              </a:ln>
              <a:solidFill>
                <a:srgbClr val="009999"/>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Ghent University, Belgium</a:t>
            </a:r>
            <a:endParaRPr kumimoji="0" lang="nl-BE" sz="2400" b="0" i="0" u="none" strike="noStrike" cap="none" normalizeH="0" baseline="0" dirty="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November 24-26, 2016</a:t>
            </a:r>
            <a:endParaRPr kumimoji="0" lang="nl-BE"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sz="1800" b="0" i="0" u="none" strike="noStrike" cap="none" normalizeH="0" baseline="0" dirty="0">
              <a:ln>
                <a:noFill/>
              </a:ln>
              <a:solidFill>
                <a:schemeClr val="tx1"/>
              </a:solidFill>
              <a:effectLst/>
              <a:latin typeface="Arial" pitchFamily="34" charset="0"/>
              <a:cs typeface="Arial" pitchFamily="34" charset="0"/>
            </a:endParaRPr>
          </a:p>
        </p:txBody>
      </p:sp>
      <p:sp>
        <p:nvSpPr>
          <p:cNvPr id="12" name="TextBox 11"/>
          <p:cNvSpPr txBox="1"/>
          <p:nvPr/>
        </p:nvSpPr>
        <p:spPr>
          <a:xfrm>
            <a:off x="3154917" y="4139788"/>
            <a:ext cx="2834174" cy="369332"/>
          </a:xfrm>
          <a:prstGeom prst="rect">
            <a:avLst/>
          </a:prstGeom>
          <a:noFill/>
        </p:spPr>
        <p:txBody>
          <a:bodyPr wrap="none" rtlCol="0">
            <a:spAutoFit/>
          </a:bodyPr>
          <a:lstStyle/>
          <a:p>
            <a:pPr algn="ctr"/>
            <a:r>
              <a:rPr lang="nl-BE" dirty="0" err="1"/>
              <a:t>Organized</a:t>
            </a:r>
            <a:r>
              <a:rPr lang="nl-BE" dirty="0"/>
              <a:t> </a:t>
            </a:r>
            <a:r>
              <a:rPr lang="nl-BE" dirty="0" err="1"/>
              <a:t>and</a:t>
            </a:r>
            <a:r>
              <a:rPr lang="nl-BE" dirty="0"/>
              <a:t> </a:t>
            </a:r>
            <a:r>
              <a:rPr lang="nl-BE" dirty="0" err="1"/>
              <a:t>supported</a:t>
            </a:r>
            <a:r>
              <a:rPr lang="nl-BE" dirty="0"/>
              <a:t> by</a:t>
            </a:r>
          </a:p>
        </p:txBody>
      </p:sp>
      <p:pic>
        <p:nvPicPr>
          <p:cNvPr id="3" name="Picture 2" descr="A picture containing text&#10;&#10;Description automatically generated">
            <a:extLst>
              <a:ext uri="{FF2B5EF4-FFF2-40B4-BE49-F238E27FC236}">
                <a16:creationId xmlns:a16="http://schemas.microsoft.com/office/drawing/2014/main" id="{CF63759C-9D21-49BD-A2E9-EF1179591A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4725144"/>
            <a:ext cx="1813406" cy="1578974"/>
          </a:xfrm>
          <a:prstGeom prst="rect">
            <a:avLst/>
          </a:prstGeom>
        </p:spPr>
      </p:pic>
      <p:pic>
        <p:nvPicPr>
          <p:cNvPr id="5" name="Picture 4" descr="Logo&#10;&#10;Description automatically generated">
            <a:extLst>
              <a:ext uri="{FF2B5EF4-FFF2-40B4-BE49-F238E27FC236}">
                <a16:creationId xmlns:a16="http://schemas.microsoft.com/office/drawing/2014/main" id="{4665904B-5449-44CE-B6D3-BB0971AC6B7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96775" y="5194465"/>
            <a:ext cx="2834174" cy="654832"/>
          </a:xfrm>
          <a:prstGeom prst="rect">
            <a:avLst/>
          </a:prstGeom>
        </p:spPr>
      </p:pic>
      <p:pic>
        <p:nvPicPr>
          <p:cNvPr id="7" name="Picture 6" descr="Chart, sunburst chart&#10;&#10;Description automatically generated">
            <a:extLst>
              <a:ext uri="{FF2B5EF4-FFF2-40B4-BE49-F238E27FC236}">
                <a16:creationId xmlns:a16="http://schemas.microsoft.com/office/drawing/2014/main" id="{9AA73484-C90E-4502-B4F5-FCB5BEA264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87499" y="4725144"/>
            <a:ext cx="1789392" cy="165875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3BE4159-D04B-41DF-B328-9FA7E332BDD4}"/>
              </a:ext>
            </a:extLst>
          </p:cNvPr>
          <p:cNvPicPr>
            <a:picLocks noChangeAspect="1"/>
          </p:cNvPicPr>
          <p:nvPr/>
        </p:nvPicPr>
        <p:blipFill>
          <a:blip r:embed="rId3"/>
          <a:stretch>
            <a:fillRect/>
          </a:stretch>
        </p:blipFill>
        <p:spPr>
          <a:xfrm>
            <a:off x="1" y="3710841"/>
            <a:ext cx="4932040" cy="2519122"/>
          </a:xfrm>
          <a:prstGeom prst="rect">
            <a:avLst/>
          </a:prstGeom>
        </p:spPr>
      </p:pic>
      <p:sp>
        <p:nvSpPr>
          <p:cNvPr id="6" name="Title 5"/>
          <p:cNvSpPr>
            <a:spLocks noGrp="1"/>
          </p:cNvSpPr>
          <p:nvPr>
            <p:ph type="title"/>
          </p:nvPr>
        </p:nvSpPr>
        <p:spPr/>
        <p:txBody>
          <a:bodyPr/>
          <a:lstStyle/>
          <a:p>
            <a:r>
              <a:rPr lang="nl-BE" dirty="0"/>
              <a:t>Cosmic-Ray </a:t>
            </a:r>
            <a:r>
              <a:rPr lang="nl-BE" dirty="0" err="1"/>
              <a:t>Muography</a:t>
            </a:r>
            <a:endParaRPr lang="nl-BE" dirty="0"/>
          </a:p>
        </p:txBody>
      </p:sp>
      <p:sp>
        <p:nvSpPr>
          <p:cNvPr id="7" name="Slide Number Placeholder 6"/>
          <p:cNvSpPr>
            <a:spLocks noGrp="1"/>
          </p:cNvSpPr>
          <p:nvPr>
            <p:ph type="sldNum" sz="quarter" idx="12"/>
          </p:nvPr>
        </p:nvSpPr>
        <p:spPr/>
        <p:txBody>
          <a:bodyPr/>
          <a:lstStyle/>
          <a:p>
            <a:fld id="{601576CA-EF67-4477-B496-9CFD38E73B93}" type="slidenum">
              <a:rPr lang="nl-BE" smtClean="0"/>
              <a:pPr/>
              <a:t>2</a:t>
            </a:fld>
            <a:endParaRPr lang="nl-BE"/>
          </a:p>
        </p:txBody>
      </p:sp>
      <p:sp>
        <p:nvSpPr>
          <p:cNvPr id="16386" name="AutoShape 2" descr="imap://mtytgat@mail.ugent.be:993/fetch%3EUID%3E/INBOX%3E13185?part=1.2&amp;filename=pasted%20image.png"/>
          <p:cNvSpPr>
            <a:spLocks noChangeAspect="1" noChangeArrowheads="1"/>
          </p:cNvSpPr>
          <p:nvPr/>
        </p:nvSpPr>
        <p:spPr bwMode="auto">
          <a:xfrm>
            <a:off x="155575" y="-1554163"/>
            <a:ext cx="5353050" cy="3238501"/>
          </a:xfrm>
          <a:prstGeom prst="rect">
            <a:avLst/>
          </a:prstGeom>
          <a:noFill/>
        </p:spPr>
        <p:txBody>
          <a:bodyPr vert="horz" wrap="square" lIns="91440" tIns="45720" rIns="91440" bIns="45720" numCol="1" anchor="t" anchorCtr="0" compatLnSpc="1">
            <a:prstTxWarp prst="textNoShape">
              <a:avLst/>
            </a:prstTxWarp>
          </a:bodyPr>
          <a:lstStyle/>
          <a:p>
            <a:endParaRPr lang="nl-BE"/>
          </a:p>
        </p:txBody>
      </p:sp>
      <p:pic>
        <p:nvPicPr>
          <p:cNvPr id="3" name="Picture 2" descr="Graphical user interface&#10;&#10;Description automatically generated with medium confidence">
            <a:extLst>
              <a:ext uri="{FF2B5EF4-FFF2-40B4-BE49-F238E27FC236}">
                <a16:creationId xmlns:a16="http://schemas.microsoft.com/office/drawing/2014/main" id="{75C44895-A44B-4E9E-8886-5EEA09A106D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4008" y="1051876"/>
            <a:ext cx="4405878" cy="2487596"/>
          </a:xfrm>
          <a:prstGeom prst="rect">
            <a:avLst/>
          </a:prstGeom>
        </p:spPr>
      </p:pic>
      <p:sp>
        <p:nvSpPr>
          <p:cNvPr id="8" name="TextBox 7">
            <a:extLst>
              <a:ext uri="{FF2B5EF4-FFF2-40B4-BE49-F238E27FC236}">
                <a16:creationId xmlns:a16="http://schemas.microsoft.com/office/drawing/2014/main" id="{6F6D9DC8-B402-4264-96E8-E0D4CFB62B8D}"/>
              </a:ext>
            </a:extLst>
          </p:cNvPr>
          <p:cNvSpPr txBox="1"/>
          <p:nvPr/>
        </p:nvSpPr>
        <p:spPr>
          <a:xfrm>
            <a:off x="7039538" y="3613889"/>
            <a:ext cx="1681551" cy="276999"/>
          </a:xfrm>
          <a:prstGeom prst="rect">
            <a:avLst/>
          </a:prstGeom>
          <a:noFill/>
          <a:ln>
            <a:solidFill>
              <a:schemeClr val="tx1"/>
            </a:solidFill>
          </a:ln>
        </p:spPr>
        <p:txBody>
          <a:bodyPr wrap="none" rtlCol="0">
            <a:spAutoFit/>
          </a:bodyPr>
          <a:lstStyle/>
          <a:p>
            <a:r>
              <a:rPr lang="en-US" sz="1200" dirty="0" err="1"/>
              <a:t>Lynkeos</a:t>
            </a:r>
            <a:r>
              <a:rPr lang="en-US" sz="1200" dirty="0"/>
              <a:t> Technology Ltd.</a:t>
            </a:r>
          </a:p>
        </p:txBody>
      </p:sp>
      <p:sp>
        <p:nvSpPr>
          <p:cNvPr id="15" name="TextBox 14">
            <a:extLst>
              <a:ext uri="{FF2B5EF4-FFF2-40B4-BE49-F238E27FC236}">
                <a16:creationId xmlns:a16="http://schemas.microsoft.com/office/drawing/2014/main" id="{93F6A229-7992-4979-93C1-A632B5A2B9EA}"/>
              </a:ext>
            </a:extLst>
          </p:cNvPr>
          <p:cNvSpPr txBox="1"/>
          <p:nvPr/>
        </p:nvSpPr>
        <p:spPr>
          <a:xfrm>
            <a:off x="3131840" y="3501662"/>
            <a:ext cx="1142429" cy="276999"/>
          </a:xfrm>
          <a:prstGeom prst="rect">
            <a:avLst/>
          </a:prstGeom>
          <a:noFill/>
          <a:ln>
            <a:solidFill>
              <a:schemeClr val="tx1"/>
            </a:solidFill>
          </a:ln>
        </p:spPr>
        <p:txBody>
          <a:bodyPr wrap="none" rtlCol="0">
            <a:spAutoFit/>
          </a:bodyPr>
          <a:lstStyle/>
          <a:p>
            <a:r>
              <a:rPr lang="en-US" sz="1200" dirty="0"/>
              <a:t>Web of Science</a:t>
            </a:r>
          </a:p>
        </p:txBody>
      </p:sp>
      <p:sp>
        <p:nvSpPr>
          <p:cNvPr id="9" name="TextBox 8">
            <a:extLst>
              <a:ext uri="{FF2B5EF4-FFF2-40B4-BE49-F238E27FC236}">
                <a16:creationId xmlns:a16="http://schemas.microsoft.com/office/drawing/2014/main" id="{232A8B24-746A-4D66-910A-4EE2E0FEC0B9}"/>
              </a:ext>
            </a:extLst>
          </p:cNvPr>
          <p:cNvSpPr txBox="1"/>
          <p:nvPr/>
        </p:nvSpPr>
        <p:spPr>
          <a:xfrm>
            <a:off x="183567" y="1412776"/>
            <a:ext cx="4405877" cy="2246769"/>
          </a:xfrm>
          <a:prstGeom prst="rect">
            <a:avLst/>
          </a:prstGeom>
          <a:noFill/>
        </p:spPr>
        <p:txBody>
          <a:bodyPr wrap="square" rtlCol="0">
            <a:spAutoFit/>
          </a:bodyPr>
          <a:lstStyle/>
          <a:p>
            <a:r>
              <a:rPr lang="en-US" sz="2000" dirty="0"/>
              <a:t>Increasing amount of involved research groups around the world, of publications, applications, companies …</a:t>
            </a:r>
          </a:p>
          <a:p>
            <a:endParaRPr lang="en-US" sz="2000" dirty="0"/>
          </a:p>
          <a:p>
            <a:r>
              <a:rPr lang="en-US" sz="2000" dirty="0"/>
              <a:t>Bring the community together in a multiday event (2.5 days is even a bit short as it turns out …)</a:t>
            </a:r>
          </a:p>
        </p:txBody>
      </p:sp>
      <p:sp>
        <p:nvSpPr>
          <p:cNvPr id="17" name="TextBox 16">
            <a:extLst>
              <a:ext uri="{FF2B5EF4-FFF2-40B4-BE49-F238E27FC236}">
                <a16:creationId xmlns:a16="http://schemas.microsoft.com/office/drawing/2014/main" id="{1F06B682-EBE6-44F1-B07D-A3472BE6E44B}"/>
              </a:ext>
            </a:extLst>
          </p:cNvPr>
          <p:cNvSpPr txBox="1"/>
          <p:nvPr/>
        </p:nvSpPr>
        <p:spPr>
          <a:xfrm>
            <a:off x="5165396" y="4365104"/>
            <a:ext cx="4405877" cy="1015663"/>
          </a:xfrm>
          <a:prstGeom prst="rect">
            <a:avLst/>
          </a:prstGeom>
          <a:noFill/>
        </p:spPr>
        <p:txBody>
          <a:bodyPr wrap="square" rtlCol="0">
            <a:spAutoFit/>
          </a:bodyPr>
          <a:lstStyle/>
          <a:p>
            <a:r>
              <a:rPr lang="en-US" sz="2000" dirty="0"/>
              <a:t>Foster collaboration &amp; education</a:t>
            </a:r>
          </a:p>
          <a:p>
            <a:endParaRPr lang="en-US" sz="2000" dirty="0"/>
          </a:p>
          <a:p>
            <a:r>
              <a:rPr lang="en-US" sz="2000" dirty="0"/>
              <a:t>Too bad for Covid-19 of course …</a:t>
            </a:r>
          </a:p>
        </p:txBody>
      </p:sp>
      <p:sp>
        <p:nvSpPr>
          <p:cNvPr id="19" name="TextBox 18">
            <a:extLst>
              <a:ext uri="{FF2B5EF4-FFF2-40B4-BE49-F238E27FC236}">
                <a16:creationId xmlns:a16="http://schemas.microsoft.com/office/drawing/2014/main" id="{78A23F25-73AB-44DF-AF3D-3B45384BA307}"/>
              </a:ext>
            </a:extLst>
          </p:cNvPr>
          <p:cNvSpPr txBox="1"/>
          <p:nvPr/>
        </p:nvSpPr>
        <p:spPr>
          <a:xfrm>
            <a:off x="5508624" y="6008850"/>
            <a:ext cx="1943695" cy="523220"/>
          </a:xfrm>
          <a:prstGeom prst="rect">
            <a:avLst/>
          </a:prstGeom>
          <a:noFill/>
          <a:ln>
            <a:solidFill>
              <a:srgbClr val="0070C0"/>
            </a:solidFill>
          </a:ln>
        </p:spPr>
        <p:txBody>
          <a:bodyPr wrap="square">
            <a:spAutoFit/>
          </a:bodyPr>
          <a:lstStyle/>
          <a:p>
            <a:pPr algn="ctr"/>
            <a:r>
              <a:rPr lang="en-US" sz="1400" dirty="0">
                <a:solidFill>
                  <a:schemeClr val="accent1"/>
                </a:solidFill>
              </a:rPr>
              <a:t>Can Muography2021 fix the dip in 2021 ? </a:t>
            </a:r>
            <a:r>
              <a:rPr lang="en-US" sz="1400" dirty="0">
                <a:solidFill>
                  <a:schemeClr val="accent1"/>
                </a:solidFill>
                <a:sym typeface="Wingdings" panose="05000000000000000000" pitchFamily="2" charset="2"/>
              </a:rPr>
              <a:t></a:t>
            </a:r>
            <a:endParaRPr lang="en-US" sz="1400" dirty="0">
              <a:solidFill>
                <a:schemeClr val="accent1"/>
              </a:solidFill>
            </a:endParaRPr>
          </a:p>
        </p:txBody>
      </p:sp>
      <p:cxnSp>
        <p:nvCxnSpPr>
          <p:cNvPr id="13" name="Straight Arrow Connector 12">
            <a:extLst>
              <a:ext uri="{FF2B5EF4-FFF2-40B4-BE49-F238E27FC236}">
                <a16:creationId xmlns:a16="http://schemas.microsoft.com/office/drawing/2014/main" id="{BC0C9708-F1F7-4830-AB37-EA9C5267508E}"/>
              </a:ext>
            </a:extLst>
          </p:cNvPr>
          <p:cNvCxnSpPr>
            <a:cxnSpLocks/>
            <a:stCxn id="19" idx="1"/>
          </p:cNvCxnSpPr>
          <p:nvPr/>
        </p:nvCxnSpPr>
        <p:spPr>
          <a:xfrm flipH="1" flipV="1">
            <a:off x="4499992" y="4797152"/>
            <a:ext cx="1008632" cy="14733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074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BE" dirty="0"/>
              <a:t>Ghent</a:t>
            </a:r>
          </a:p>
        </p:txBody>
      </p:sp>
      <p:sp>
        <p:nvSpPr>
          <p:cNvPr id="7" name="Slide Number Placeholder 6"/>
          <p:cNvSpPr>
            <a:spLocks noGrp="1"/>
          </p:cNvSpPr>
          <p:nvPr>
            <p:ph type="sldNum" sz="quarter" idx="12"/>
          </p:nvPr>
        </p:nvSpPr>
        <p:spPr/>
        <p:txBody>
          <a:bodyPr/>
          <a:lstStyle/>
          <a:p>
            <a:fld id="{601576CA-EF67-4477-B496-9CFD38E73B93}" type="slidenum">
              <a:rPr lang="nl-BE" smtClean="0"/>
              <a:pPr/>
              <a:t>3</a:t>
            </a:fld>
            <a:endParaRPr lang="nl-BE"/>
          </a:p>
        </p:txBody>
      </p:sp>
      <p:sp>
        <p:nvSpPr>
          <p:cNvPr id="16386" name="AutoShape 2" descr="imap://mtytgat@mail.ugent.be:993/fetch%3EUID%3E/INBOX%3E13185?part=1.2&amp;filename=pasted%20image.png"/>
          <p:cNvSpPr>
            <a:spLocks noChangeAspect="1" noChangeArrowheads="1"/>
          </p:cNvSpPr>
          <p:nvPr/>
        </p:nvSpPr>
        <p:spPr bwMode="auto">
          <a:xfrm>
            <a:off x="155575" y="-1554163"/>
            <a:ext cx="5353050" cy="3238501"/>
          </a:xfrm>
          <a:prstGeom prst="rect">
            <a:avLst/>
          </a:prstGeom>
          <a:noFill/>
        </p:spPr>
        <p:txBody>
          <a:bodyPr vert="horz" wrap="square" lIns="91440" tIns="45720" rIns="91440" bIns="45720" numCol="1" anchor="t" anchorCtr="0" compatLnSpc="1">
            <a:prstTxWarp prst="textNoShape">
              <a:avLst/>
            </a:prstTxWarp>
          </a:bodyPr>
          <a:lstStyle/>
          <a:p>
            <a:endParaRPr lang="nl-BE"/>
          </a:p>
        </p:txBody>
      </p:sp>
      <p:pic>
        <p:nvPicPr>
          <p:cNvPr id="1026" name="Picture 2" descr="Una vida interrumpida"/>
          <p:cNvPicPr>
            <a:picLocks noChangeAspect="1" noChangeArrowheads="1"/>
          </p:cNvPicPr>
          <p:nvPr/>
        </p:nvPicPr>
        <p:blipFill>
          <a:blip r:embed="rId3" cstate="print"/>
          <a:srcRect/>
          <a:stretch>
            <a:fillRect/>
          </a:stretch>
        </p:blipFill>
        <p:spPr bwMode="auto">
          <a:xfrm>
            <a:off x="6804248" y="3473062"/>
            <a:ext cx="2160000" cy="1396098"/>
          </a:xfrm>
          <a:prstGeom prst="rect">
            <a:avLst/>
          </a:prstGeom>
          <a:noFill/>
        </p:spPr>
      </p:pic>
      <p:sp>
        <p:nvSpPr>
          <p:cNvPr id="11" name="Rectangle 10"/>
          <p:cNvSpPr/>
          <p:nvPr/>
        </p:nvSpPr>
        <p:spPr>
          <a:xfrm>
            <a:off x="199224" y="1566232"/>
            <a:ext cx="6120680" cy="4647426"/>
          </a:xfrm>
          <a:prstGeom prst="rect">
            <a:avLst/>
          </a:prstGeom>
        </p:spPr>
        <p:txBody>
          <a:bodyPr wrap="square">
            <a:spAutoFit/>
          </a:bodyPr>
          <a:lstStyle/>
          <a:p>
            <a:pPr algn="just"/>
            <a:r>
              <a:rPr lang="en-US" sz="2000" dirty="0"/>
              <a:t>Ghent is the capital and largest city of the East Flanders province. The city started as a Celtic settlement at the confluence of the Rivers Scheldt and </a:t>
            </a:r>
            <a:r>
              <a:rPr lang="en-US" sz="2000" dirty="0" err="1"/>
              <a:t>Leie</a:t>
            </a:r>
            <a:r>
              <a:rPr lang="en-US" sz="2000" dirty="0"/>
              <a:t>. In the late Middle Ages, due to the textile trade, the city became one of the largest and richest cities of northern Europe with some 50000 people in 1300. Today it is a busy city with a port and Ghent University </a:t>
            </a:r>
            <a:r>
              <a:rPr lang="en-US" sz="2000" dirty="0">
                <a:sym typeface="Wingdings" pitchFamily="2" charset="2"/>
              </a:rPr>
              <a:t></a:t>
            </a:r>
            <a:endParaRPr lang="en-US" sz="2000" dirty="0"/>
          </a:p>
          <a:p>
            <a:pPr algn="just"/>
            <a:endParaRPr lang="en-US" sz="2000" dirty="0"/>
          </a:p>
          <a:p>
            <a:pPr algn="just"/>
            <a:r>
              <a:rPr lang="en-US" sz="2000" dirty="0"/>
              <a:t>Your list of "things to see" should include the </a:t>
            </a:r>
            <a:r>
              <a:rPr lang="en-US" sz="2000" dirty="0">
                <a:solidFill>
                  <a:srgbClr val="FF0000"/>
                </a:solidFill>
              </a:rPr>
              <a:t>medieval </a:t>
            </a:r>
            <a:r>
              <a:rPr lang="en-US" sz="2000" dirty="0" err="1">
                <a:solidFill>
                  <a:srgbClr val="FF0000"/>
                </a:solidFill>
              </a:rPr>
              <a:t>Gravensteen</a:t>
            </a:r>
            <a:r>
              <a:rPr lang="en-US" sz="2000" dirty="0">
                <a:solidFill>
                  <a:srgbClr val="FF0000"/>
                </a:solidFill>
              </a:rPr>
              <a:t> Castle, the belfry, the cathedral with the famous painting of the brothers Van Eyck "The Adoration of the Mystic Lamb", the St. Nicolas Church, the three </a:t>
            </a:r>
            <a:r>
              <a:rPr lang="en-US" sz="2000" dirty="0" err="1">
                <a:solidFill>
                  <a:srgbClr val="FF0000"/>
                </a:solidFill>
              </a:rPr>
              <a:t>beguinages</a:t>
            </a:r>
            <a:r>
              <a:rPr lang="en-US" sz="2000" dirty="0">
                <a:solidFill>
                  <a:srgbClr val="FF0000"/>
                </a:solidFill>
              </a:rPr>
              <a:t>, monasteries</a:t>
            </a:r>
            <a:r>
              <a:rPr lang="en-US" sz="2000" dirty="0"/>
              <a:t>, etc</a:t>
            </a:r>
          </a:p>
          <a:p>
            <a:pPr algn="just"/>
            <a:br>
              <a:rPr lang="en-US" dirty="0"/>
            </a:br>
            <a:endParaRPr lang="nl-BE" dirty="0"/>
          </a:p>
        </p:txBody>
      </p:sp>
      <p:pic>
        <p:nvPicPr>
          <p:cNvPr id="1030" name="Picture 6" descr="Sint-Baafskathedraal"/>
          <p:cNvPicPr>
            <a:picLocks noChangeAspect="1" noChangeArrowheads="1"/>
          </p:cNvPicPr>
          <p:nvPr/>
        </p:nvPicPr>
        <p:blipFill>
          <a:blip r:embed="rId4" cstate="print"/>
          <a:srcRect/>
          <a:stretch>
            <a:fillRect/>
          </a:stretch>
        </p:blipFill>
        <p:spPr bwMode="auto">
          <a:xfrm>
            <a:off x="6804248" y="2132856"/>
            <a:ext cx="2160000" cy="1125000"/>
          </a:xfrm>
          <a:prstGeom prst="rect">
            <a:avLst/>
          </a:prstGeom>
          <a:noFill/>
        </p:spPr>
      </p:pic>
      <p:pic>
        <p:nvPicPr>
          <p:cNvPr id="1032" name="Picture 8" descr="Afbeeldingsresultaat voor bezienswaardigheden gent"/>
          <p:cNvPicPr>
            <a:picLocks noChangeAspect="1" noChangeArrowheads="1"/>
          </p:cNvPicPr>
          <p:nvPr/>
        </p:nvPicPr>
        <p:blipFill>
          <a:blip r:embed="rId5" cstate="print"/>
          <a:srcRect/>
          <a:stretch>
            <a:fillRect/>
          </a:stretch>
        </p:blipFill>
        <p:spPr bwMode="auto">
          <a:xfrm>
            <a:off x="6804248" y="515593"/>
            <a:ext cx="2160000" cy="1329231"/>
          </a:xfrm>
          <a:prstGeom prst="rect">
            <a:avLst/>
          </a:prstGeom>
          <a:noFill/>
        </p:spPr>
      </p:pic>
      <p:pic>
        <p:nvPicPr>
          <p:cNvPr id="1036" name="Picture 12" descr="Afbeeldingsresultaat voor gent"/>
          <p:cNvPicPr>
            <a:picLocks noChangeAspect="1" noChangeArrowheads="1"/>
          </p:cNvPicPr>
          <p:nvPr/>
        </p:nvPicPr>
        <p:blipFill>
          <a:blip r:embed="rId6" cstate="print"/>
          <a:srcRect/>
          <a:stretch>
            <a:fillRect/>
          </a:stretch>
        </p:blipFill>
        <p:spPr bwMode="auto">
          <a:xfrm>
            <a:off x="6804248" y="5099720"/>
            <a:ext cx="2160000" cy="12096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BE" dirty="0"/>
              <a:t>“Het Pand”</a:t>
            </a:r>
          </a:p>
        </p:txBody>
      </p:sp>
      <p:sp>
        <p:nvSpPr>
          <p:cNvPr id="7" name="Slide Number Placeholder 6"/>
          <p:cNvSpPr>
            <a:spLocks noGrp="1"/>
          </p:cNvSpPr>
          <p:nvPr>
            <p:ph type="sldNum" sz="quarter" idx="12"/>
          </p:nvPr>
        </p:nvSpPr>
        <p:spPr/>
        <p:txBody>
          <a:bodyPr/>
          <a:lstStyle/>
          <a:p>
            <a:fld id="{601576CA-EF67-4477-B496-9CFD38E73B93}" type="slidenum">
              <a:rPr lang="nl-BE" smtClean="0"/>
              <a:pPr/>
              <a:t>4</a:t>
            </a:fld>
            <a:endParaRPr lang="nl-BE"/>
          </a:p>
        </p:txBody>
      </p:sp>
      <p:pic>
        <p:nvPicPr>
          <p:cNvPr id="11266" name="Picture 2" descr="http://www.ehoc.ugent.be/index.php?id=320&amp;type=image"/>
          <p:cNvPicPr>
            <a:picLocks noChangeAspect="1" noChangeArrowheads="1"/>
          </p:cNvPicPr>
          <p:nvPr/>
        </p:nvPicPr>
        <p:blipFill>
          <a:blip r:embed="rId3" cstate="print"/>
          <a:srcRect/>
          <a:stretch>
            <a:fillRect/>
          </a:stretch>
        </p:blipFill>
        <p:spPr bwMode="auto">
          <a:xfrm>
            <a:off x="7020272" y="116632"/>
            <a:ext cx="1943100" cy="2257426"/>
          </a:xfrm>
          <a:prstGeom prst="rect">
            <a:avLst/>
          </a:prstGeom>
          <a:noFill/>
        </p:spPr>
      </p:pic>
      <p:sp>
        <p:nvSpPr>
          <p:cNvPr id="10" name="Rectangle 9"/>
          <p:cNvSpPr/>
          <p:nvPr/>
        </p:nvSpPr>
        <p:spPr>
          <a:xfrm>
            <a:off x="179712" y="1556792"/>
            <a:ext cx="6696744" cy="4247317"/>
          </a:xfrm>
          <a:prstGeom prst="rect">
            <a:avLst/>
          </a:prstGeom>
        </p:spPr>
        <p:txBody>
          <a:bodyPr wrap="square">
            <a:spAutoFit/>
          </a:bodyPr>
          <a:lstStyle/>
          <a:p>
            <a:pPr algn="just"/>
            <a:r>
              <a:rPr lang="en-US" dirty="0">
                <a:solidFill>
                  <a:srgbClr val="FF0000"/>
                </a:solidFill>
              </a:rPr>
              <a:t>"Het </a:t>
            </a:r>
            <a:r>
              <a:rPr lang="en-US" dirty="0" err="1">
                <a:solidFill>
                  <a:srgbClr val="FF0000"/>
                </a:solidFill>
              </a:rPr>
              <a:t>Pand</a:t>
            </a:r>
            <a:r>
              <a:rPr lang="en-US" dirty="0">
                <a:solidFill>
                  <a:srgbClr val="FF0000"/>
                </a:solidFill>
              </a:rPr>
              <a:t>“ is a former Dominican monastery</a:t>
            </a:r>
            <a:r>
              <a:rPr lang="en-US" dirty="0"/>
              <a:t>, located in the historical centre of the city, on the banks of the river "</a:t>
            </a:r>
            <a:r>
              <a:rPr lang="en-US" dirty="0" err="1"/>
              <a:t>Leie</a:t>
            </a:r>
            <a:r>
              <a:rPr lang="en-US" dirty="0"/>
              <a:t>". The oldest parts of the building date from the 13th century. During five centuries it was extended and refashioned in different styles by different owners. In 1956 the building was put on the list of classified premises. When the </a:t>
            </a:r>
            <a:r>
              <a:rPr lang="en-US" dirty="0" err="1"/>
              <a:t>UGent</a:t>
            </a:r>
            <a:r>
              <a:rPr lang="en-US" dirty="0"/>
              <a:t> acquired the building, its renovation and restoration took from 1971 until 1991. Since then, "Het </a:t>
            </a:r>
            <a:r>
              <a:rPr lang="en-US" dirty="0" err="1"/>
              <a:t>Pand</a:t>
            </a:r>
            <a:r>
              <a:rPr lang="en-US" dirty="0"/>
              <a:t>" has been offering a wide range of possibilities for the organization of scientific congresses and cultural events. </a:t>
            </a:r>
          </a:p>
          <a:p>
            <a:pPr algn="just"/>
            <a:endParaRPr lang="en-US" dirty="0"/>
          </a:p>
          <a:p>
            <a:pPr algn="just"/>
            <a:r>
              <a:rPr lang="en-US" dirty="0"/>
              <a:t>"Het </a:t>
            </a:r>
            <a:r>
              <a:rPr lang="en-US" dirty="0" err="1"/>
              <a:t>Pand</a:t>
            </a:r>
            <a:r>
              <a:rPr lang="en-US" dirty="0"/>
              <a:t>" houses some valuable collections, such as the rich ethnographical and archaeological collections of the university, the Museum for the History of Medicine, full-size photographs of paintings of Brueghel and Early Flemish Masters, and an interesting collection of stained glass.</a:t>
            </a:r>
          </a:p>
        </p:txBody>
      </p:sp>
      <p:pic>
        <p:nvPicPr>
          <p:cNvPr id="11268" name="Picture 4" descr="pand_03"/>
          <p:cNvPicPr>
            <a:picLocks noChangeAspect="1" noChangeArrowheads="1"/>
          </p:cNvPicPr>
          <p:nvPr/>
        </p:nvPicPr>
        <p:blipFill>
          <a:blip r:embed="rId4" cstate="print"/>
          <a:srcRect/>
          <a:stretch>
            <a:fillRect/>
          </a:stretch>
        </p:blipFill>
        <p:spPr bwMode="auto">
          <a:xfrm>
            <a:off x="7164288" y="2507439"/>
            <a:ext cx="1800000" cy="1281601"/>
          </a:xfrm>
          <a:prstGeom prst="rect">
            <a:avLst/>
          </a:prstGeom>
          <a:noFill/>
        </p:spPr>
      </p:pic>
      <p:pic>
        <p:nvPicPr>
          <p:cNvPr id="11270" name="Picture 6" descr="foto 9"/>
          <p:cNvPicPr>
            <a:picLocks noChangeAspect="1" noChangeArrowheads="1"/>
          </p:cNvPicPr>
          <p:nvPr/>
        </p:nvPicPr>
        <p:blipFill>
          <a:blip r:embed="rId5" cstate="print"/>
          <a:srcRect/>
          <a:stretch>
            <a:fillRect/>
          </a:stretch>
        </p:blipFill>
        <p:spPr bwMode="auto">
          <a:xfrm>
            <a:off x="7164288" y="3933191"/>
            <a:ext cx="1800000" cy="1224001"/>
          </a:xfrm>
          <a:prstGeom prst="rect">
            <a:avLst/>
          </a:prstGeom>
          <a:noFill/>
        </p:spPr>
      </p:pic>
      <p:pic>
        <p:nvPicPr>
          <p:cNvPr id="11272" name="Picture 8" descr="foto 24"/>
          <p:cNvPicPr>
            <a:picLocks noChangeAspect="1" noChangeArrowheads="1"/>
          </p:cNvPicPr>
          <p:nvPr/>
        </p:nvPicPr>
        <p:blipFill>
          <a:blip r:embed="rId6" cstate="print"/>
          <a:srcRect/>
          <a:stretch>
            <a:fillRect/>
          </a:stretch>
        </p:blipFill>
        <p:spPr bwMode="auto">
          <a:xfrm>
            <a:off x="7164288" y="5308543"/>
            <a:ext cx="1800000" cy="1216801"/>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Afbeeldingsresultaat voor restroom"/>
          <p:cNvPicPr>
            <a:picLocks noChangeAspect="1" noChangeArrowheads="1"/>
          </p:cNvPicPr>
          <p:nvPr/>
        </p:nvPicPr>
        <p:blipFill>
          <a:blip r:embed="rId2" cstate="print"/>
          <a:srcRect/>
          <a:stretch>
            <a:fillRect/>
          </a:stretch>
        </p:blipFill>
        <p:spPr bwMode="auto">
          <a:xfrm>
            <a:off x="827584" y="3861048"/>
            <a:ext cx="1112385" cy="1260000"/>
          </a:xfrm>
          <a:prstGeom prst="rect">
            <a:avLst/>
          </a:prstGeom>
          <a:noFill/>
        </p:spPr>
      </p:pic>
      <p:sp>
        <p:nvSpPr>
          <p:cNvPr id="2" name="Title 1"/>
          <p:cNvSpPr>
            <a:spLocks noGrp="1"/>
          </p:cNvSpPr>
          <p:nvPr>
            <p:ph type="title"/>
          </p:nvPr>
        </p:nvSpPr>
        <p:spPr/>
        <p:txBody>
          <a:bodyPr/>
          <a:lstStyle/>
          <a:p>
            <a:r>
              <a:rPr lang="nl-BE" dirty="0" err="1"/>
              <a:t>Some</a:t>
            </a:r>
            <a:r>
              <a:rPr lang="nl-BE" dirty="0"/>
              <a:t> </a:t>
            </a:r>
            <a:r>
              <a:rPr lang="nl-BE" dirty="0" err="1"/>
              <a:t>Practicalities</a:t>
            </a:r>
            <a:r>
              <a:rPr lang="nl-BE" dirty="0"/>
              <a:t>: </a:t>
            </a:r>
            <a:r>
              <a:rPr lang="nl-BE" dirty="0" err="1"/>
              <a:t>local</a:t>
            </a:r>
            <a:endParaRPr lang="nl-BE" dirty="0"/>
          </a:p>
        </p:txBody>
      </p:sp>
      <p:sp>
        <p:nvSpPr>
          <p:cNvPr id="3" name="Slide Number Placeholder 2"/>
          <p:cNvSpPr>
            <a:spLocks noGrp="1"/>
          </p:cNvSpPr>
          <p:nvPr>
            <p:ph type="sldNum" sz="quarter" idx="12"/>
          </p:nvPr>
        </p:nvSpPr>
        <p:spPr/>
        <p:txBody>
          <a:bodyPr/>
          <a:lstStyle/>
          <a:p>
            <a:fld id="{601576CA-EF67-4477-B496-9CFD38E73B93}" type="slidenum">
              <a:rPr lang="nl-BE" smtClean="0"/>
              <a:pPr/>
              <a:t>5</a:t>
            </a:fld>
            <a:endParaRPr lang="nl-BE"/>
          </a:p>
        </p:txBody>
      </p:sp>
      <p:sp>
        <p:nvSpPr>
          <p:cNvPr id="4" name="TextBox 3"/>
          <p:cNvSpPr txBox="1"/>
          <p:nvPr/>
        </p:nvSpPr>
        <p:spPr>
          <a:xfrm>
            <a:off x="251520" y="1505119"/>
            <a:ext cx="8640960" cy="4401205"/>
          </a:xfrm>
          <a:prstGeom prst="rect">
            <a:avLst/>
          </a:prstGeom>
          <a:noFill/>
        </p:spPr>
        <p:txBody>
          <a:bodyPr wrap="square" rtlCol="0">
            <a:spAutoFit/>
          </a:bodyPr>
          <a:lstStyle/>
          <a:p>
            <a:pPr marL="342900" indent="-342900">
              <a:buFont typeface="Wingdings" pitchFamily="2" charset="2"/>
              <a:buChar char="q"/>
            </a:pPr>
            <a:r>
              <a:rPr lang="nl-BE" sz="2000" dirty="0" err="1"/>
              <a:t>Please</a:t>
            </a:r>
            <a:r>
              <a:rPr lang="nl-BE" sz="2000" dirty="0"/>
              <a:t> follow </a:t>
            </a:r>
            <a:r>
              <a:rPr lang="nl-BE" sz="2000" dirty="0" err="1"/>
              <a:t>all</a:t>
            </a:r>
            <a:r>
              <a:rPr lang="nl-BE" sz="2000" dirty="0"/>
              <a:t> covid </a:t>
            </a:r>
            <a:r>
              <a:rPr lang="nl-BE" sz="2000" dirty="0" err="1"/>
              <a:t>safety</a:t>
            </a:r>
            <a:r>
              <a:rPr lang="nl-BE" sz="2000" dirty="0"/>
              <a:t> </a:t>
            </a:r>
            <a:r>
              <a:rPr lang="nl-BE" sz="2000" dirty="0" err="1"/>
              <a:t>measures</a:t>
            </a:r>
            <a:r>
              <a:rPr lang="nl-BE" sz="2000" dirty="0"/>
              <a:t> </a:t>
            </a:r>
            <a:r>
              <a:rPr lang="nl-BE" sz="2000" dirty="0" err="1"/>
              <a:t>and</a:t>
            </a:r>
            <a:r>
              <a:rPr lang="nl-BE" sz="2000" dirty="0"/>
              <a:t> </a:t>
            </a:r>
            <a:r>
              <a:rPr lang="nl-BE" sz="2000" dirty="0" err="1"/>
              <a:t>wear</a:t>
            </a:r>
            <a:r>
              <a:rPr lang="nl-BE" sz="2000" dirty="0"/>
              <a:t> </a:t>
            </a:r>
            <a:r>
              <a:rPr lang="nl-BE" sz="2000" dirty="0" err="1"/>
              <a:t>your</a:t>
            </a:r>
            <a:r>
              <a:rPr lang="nl-BE" sz="2000" dirty="0"/>
              <a:t> face </a:t>
            </a:r>
            <a:r>
              <a:rPr lang="nl-BE" sz="2000" dirty="0" err="1"/>
              <a:t>masks</a:t>
            </a:r>
            <a:r>
              <a:rPr lang="nl-BE" sz="2000" dirty="0"/>
              <a:t> at </a:t>
            </a:r>
            <a:r>
              <a:rPr lang="nl-BE" sz="2000" dirty="0" err="1"/>
              <a:t>all</a:t>
            </a:r>
            <a:r>
              <a:rPr lang="nl-BE" sz="2000" dirty="0"/>
              <a:t> </a:t>
            </a:r>
            <a:r>
              <a:rPr lang="nl-BE" sz="2000" dirty="0" err="1"/>
              <a:t>times</a:t>
            </a:r>
            <a:r>
              <a:rPr lang="nl-BE" sz="2000" dirty="0"/>
              <a:t> </a:t>
            </a:r>
            <a:r>
              <a:rPr lang="nl-BE" sz="2000" dirty="0" err="1"/>
              <a:t>when</a:t>
            </a:r>
            <a:r>
              <a:rPr lang="nl-BE" sz="2000" dirty="0"/>
              <a:t> </a:t>
            </a:r>
            <a:r>
              <a:rPr lang="nl-BE" sz="2000" dirty="0" err="1"/>
              <a:t>inside</a:t>
            </a:r>
            <a:r>
              <a:rPr lang="nl-BE" sz="2000" dirty="0"/>
              <a:t> </a:t>
            </a:r>
            <a:r>
              <a:rPr lang="nl-BE" sz="2000" dirty="0" err="1"/>
              <a:t>the</a:t>
            </a:r>
            <a:r>
              <a:rPr lang="nl-BE" sz="2000" dirty="0"/>
              <a:t> conference center</a:t>
            </a:r>
          </a:p>
          <a:p>
            <a:pPr marL="342900" indent="-342900">
              <a:buFont typeface="Wingdings" pitchFamily="2" charset="2"/>
              <a:buChar char="q"/>
            </a:pPr>
            <a:endParaRPr lang="nl-BE" sz="2000" dirty="0"/>
          </a:p>
          <a:p>
            <a:pPr marL="342900" indent="-342900">
              <a:buFont typeface="Wingdings" pitchFamily="2" charset="2"/>
              <a:buChar char="q"/>
            </a:pPr>
            <a:r>
              <a:rPr lang="nl-BE" sz="2000" dirty="0"/>
              <a:t>Coffee breaks </a:t>
            </a:r>
            <a:r>
              <a:rPr lang="nl-BE" sz="2000" dirty="0" err="1"/>
              <a:t>will</a:t>
            </a:r>
            <a:r>
              <a:rPr lang="nl-BE" sz="2000" dirty="0"/>
              <a:t> </a:t>
            </a:r>
            <a:r>
              <a:rPr lang="nl-BE" sz="2000" dirty="0" err="1"/>
              <a:t>be</a:t>
            </a:r>
            <a:r>
              <a:rPr lang="nl-BE" sz="2000" dirty="0"/>
              <a:t> </a:t>
            </a:r>
            <a:r>
              <a:rPr lang="nl-BE" sz="2000" dirty="0" err="1"/>
              <a:t>served</a:t>
            </a:r>
            <a:r>
              <a:rPr lang="nl-BE" sz="2000" dirty="0"/>
              <a:t> in </a:t>
            </a:r>
            <a:r>
              <a:rPr lang="nl-BE" sz="2000" dirty="0" err="1"/>
              <a:t>the</a:t>
            </a:r>
            <a:r>
              <a:rPr lang="nl-BE" sz="2000" dirty="0"/>
              <a:t> Kloostergang</a:t>
            </a:r>
          </a:p>
          <a:p>
            <a:pPr marL="342900" indent="-342900">
              <a:buFont typeface="Wingdings" pitchFamily="2" charset="2"/>
              <a:buChar char="q"/>
            </a:pPr>
            <a:endParaRPr lang="nl-BE" sz="2000" dirty="0"/>
          </a:p>
          <a:p>
            <a:pPr marL="342900" indent="-342900">
              <a:buFont typeface="Wingdings" pitchFamily="2" charset="2"/>
              <a:buChar char="q"/>
            </a:pPr>
            <a:r>
              <a:rPr lang="nl-BE" sz="2000" dirty="0"/>
              <a:t>Sandwich lunch </a:t>
            </a:r>
            <a:r>
              <a:rPr lang="nl-BE" sz="2000" dirty="0" err="1"/>
              <a:t>foreseen</a:t>
            </a:r>
            <a:r>
              <a:rPr lang="nl-BE" sz="2000" dirty="0"/>
              <a:t> </a:t>
            </a:r>
            <a:r>
              <a:rPr lang="nl-BE" sz="2000" dirty="0" err="1"/>
              <a:t>for</a:t>
            </a:r>
            <a:r>
              <a:rPr lang="nl-BE" sz="2000" dirty="0"/>
              <a:t> </a:t>
            </a:r>
            <a:r>
              <a:rPr lang="nl-BE" sz="2000" dirty="0" err="1"/>
              <a:t>today</a:t>
            </a:r>
            <a:r>
              <a:rPr lang="nl-BE" sz="2000" dirty="0"/>
              <a:t> (</a:t>
            </a:r>
            <a:r>
              <a:rPr lang="nl-BE" sz="2000" dirty="0" err="1"/>
              <a:t>Wednesday</a:t>
            </a:r>
            <a:r>
              <a:rPr lang="nl-BE" sz="2000" dirty="0"/>
              <a:t>); on </a:t>
            </a:r>
            <a:r>
              <a:rPr lang="nl-BE" sz="2000" dirty="0" err="1"/>
              <a:t>Thursday</a:t>
            </a:r>
            <a:r>
              <a:rPr lang="nl-BE" sz="2000" dirty="0"/>
              <a:t>/Friday </a:t>
            </a:r>
            <a:r>
              <a:rPr lang="nl-BE" sz="2000" dirty="0" err="1"/>
              <a:t>participants</a:t>
            </a:r>
            <a:r>
              <a:rPr lang="nl-BE" sz="2000" dirty="0"/>
              <a:t> are free </a:t>
            </a:r>
            <a:r>
              <a:rPr lang="nl-BE" sz="2000" dirty="0" err="1"/>
              <a:t>to</a:t>
            </a:r>
            <a:r>
              <a:rPr lang="nl-BE" sz="2000" dirty="0"/>
              <a:t> take lunch in </a:t>
            </a:r>
            <a:r>
              <a:rPr lang="nl-BE" sz="2000" dirty="0" err="1"/>
              <a:t>the</a:t>
            </a:r>
            <a:r>
              <a:rPr lang="nl-BE" sz="2000" dirty="0"/>
              <a:t> </a:t>
            </a:r>
            <a:r>
              <a:rPr lang="nl-BE" sz="2000" dirty="0" err="1"/>
              <a:t>city</a:t>
            </a:r>
            <a:r>
              <a:rPr lang="nl-BE" sz="2000" dirty="0"/>
              <a:t> center</a:t>
            </a:r>
          </a:p>
          <a:p>
            <a:pPr marL="342900" indent="-342900">
              <a:buFont typeface="Wingdings" pitchFamily="2" charset="2"/>
              <a:buChar char="q"/>
            </a:pPr>
            <a:endParaRPr lang="nl-BE" sz="2000" dirty="0"/>
          </a:p>
          <a:p>
            <a:pPr marL="342900" indent="-342900">
              <a:buFont typeface="Wingdings" pitchFamily="2" charset="2"/>
              <a:buChar char="q"/>
            </a:pPr>
            <a:r>
              <a:rPr lang="nl-BE" sz="2000" b="1" dirty="0"/>
              <a:t>                       	</a:t>
            </a:r>
            <a:r>
              <a:rPr lang="nl-BE" sz="2000" dirty="0" err="1"/>
              <a:t>from</a:t>
            </a:r>
            <a:r>
              <a:rPr lang="nl-BE" sz="2000" dirty="0"/>
              <a:t> the main entrance of the building, go left to the end of </a:t>
            </a:r>
            <a:r>
              <a:rPr lang="nl-BE" sz="2000" dirty="0" err="1"/>
              <a:t>the</a:t>
            </a:r>
            <a:r>
              <a:rPr lang="nl-BE" sz="2000" dirty="0"/>
              <a:t> 		corridor (ladies </a:t>
            </a:r>
            <a:r>
              <a:rPr lang="nl-BE" sz="2000" dirty="0" err="1"/>
              <a:t>ground</a:t>
            </a:r>
            <a:r>
              <a:rPr lang="nl-BE" sz="2000" dirty="0"/>
              <a:t> floor, </a:t>
            </a:r>
            <a:r>
              <a:rPr lang="nl-BE" sz="2000" dirty="0" err="1"/>
              <a:t>gents</a:t>
            </a:r>
            <a:r>
              <a:rPr lang="nl-BE" sz="2000" dirty="0"/>
              <a:t> first floor)</a:t>
            </a:r>
          </a:p>
          <a:p>
            <a:pPr marL="342900" indent="-342900">
              <a:buFont typeface="Wingdings" pitchFamily="2" charset="2"/>
              <a:buChar char="q"/>
            </a:pPr>
            <a:endParaRPr lang="nl-BE" sz="2000" dirty="0"/>
          </a:p>
          <a:p>
            <a:endParaRPr lang="nl-BE" sz="2000" dirty="0"/>
          </a:p>
          <a:p>
            <a:pPr marL="342900" indent="-342900">
              <a:buFont typeface="Wingdings" pitchFamily="2" charset="2"/>
              <a:buChar char="q"/>
            </a:pPr>
            <a:r>
              <a:rPr lang="nl-BE" sz="2000" dirty="0"/>
              <a:t>Wifi in </a:t>
            </a:r>
            <a:r>
              <a:rPr lang="nl-BE" sz="2000" dirty="0" err="1"/>
              <a:t>the</a:t>
            </a:r>
            <a:r>
              <a:rPr lang="nl-BE" sz="2000" dirty="0"/>
              <a:t> room: </a:t>
            </a:r>
            <a:r>
              <a:rPr lang="nl-BE" sz="2000" dirty="0" err="1"/>
              <a:t>Eduroam</a:t>
            </a:r>
            <a:r>
              <a:rPr lang="nl-BE" sz="2000" dirty="0"/>
              <a:t>; extra </a:t>
            </a:r>
            <a:r>
              <a:rPr lang="nl-BE" sz="2000" dirty="0" err="1"/>
              <a:t>guest</a:t>
            </a:r>
            <a:r>
              <a:rPr lang="nl-BE" sz="2000" dirty="0"/>
              <a:t> account (</a:t>
            </a:r>
            <a:r>
              <a:rPr lang="nl-BE" sz="2000" dirty="0" err="1"/>
              <a:t>UGentGuest</a:t>
            </a:r>
            <a:r>
              <a:rPr lang="nl-BE" sz="2000" dirty="0"/>
              <a:t>):</a:t>
            </a:r>
          </a:p>
          <a:p>
            <a:pPr marL="1257300" lvl="2" indent="-342900">
              <a:buFont typeface="Arial" panose="020B0604020202020204" pitchFamily="34" charset="0"/>
              <a:buChar char="•"/>
            </a:pPr>
            <a:r>
              <a:rPr lang="nl-BE" sz="2000" dirty="0"/>
              <a:t>Login: </a:t>
            </a:r>
            <a:r>
              <a:rPr lang="nl-BE" sz="2000" dirty="0" err="1"/>
              <a:t>guestTpand</a:t>
            </a:r>
            <a:r>
              <a:rPr lang="nl-BE" sz="2000" dirty="0"/>
              <a:t>; </a:t>
            </a:r>
            <a:r>
              <a:rPr lang="nl-BE" sz="2000" dirty="0" err="1"/>
              <a:t>passwd</a:t>
            </a:r>
            <a:r>
              <a:rPr lang="nl-BE" sz="2000" dirty="0"/>
              <a:t>: 9RLXhzZA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err="1"/>
              <a:t>Some</a:t>
            </a:r>
            <a:r>
              <a:rPr lang="nl-BE" dirty="0"/>
              <a:t> </a:t>
            </a:r>
            <a:r>
              <a:rPr lang="nl-BE" dirty="0" err="1"/>
              <a:t>Practicalities</a:t>
            </a:r>
            <a:r>
              <a:rPr lang="nl-BE" dirty="0"/>
              <a:t>: Zoom</a:t>
            </a:r>
          </a:p>
        </p:txBody>
      </p:sp>
      <p:sp>
        <p:nvSpPr>
          <p:cNvPr id="3" name="Slide Number Placeholder 2"/>
          <p:cNvSpPr>
            <a:spLocks noGrp="1"/>
          </p:cNvSpPr>
          <p:nvPr>
            <p:ph type="sldNum" sz="quarter" idx="12"/>
          </p:nvPr>
        </p:nvSpPr>
        <p:spPr/>
        <p:txBody>
          <a:bodyPr/>
          <a:lstStyle/>
          <a:p>
            <a:fld id="{601576CA-EF67-4477-B496-9CFD38E73B93}" type="slidenum">
              <a:rPr lang="nl-BE" smtClean="0"/>
              <a:pPr/>
              <a:t>6</a:t>
            </a:fld>
            <a:endParaRPr lang="nl-BE"/>
          </a:p>
        </p:txBody>
      </p:sp>
      <p:sp>
        <p:nvSpPr>
          <p:cNvPr id="4" name="TextBox 3"/>
          <p:cNvSpPr txBox="1"/>
          <p:nvPr/>
        </p:nvSpPr>
        <p:spPr>
          <a:xfrm>
            <a:off x="251520" y="2060848"/>
            <a:ext cx="8640960" cy="4093428"/>
          </a:xfrm>
          <a:prstGeom prst="rect">
            <a:avLst/>
          </a:prstGeom>
          <a:noFill/>
        </p:spPr>
        <p:txBody>
          <a:bodyPr wrap="square" rtlCol="0">
            <a:spAutoFit/>
          </a:bodyPr>
          <a:lstStyle/>
          <a:p>
            <a:pPr marL="342900" indent="-342900">
              <a:buFont typeface="Wingdings" pitchFamily="2" charset="2"/>
              <a:buChar char="q"/>
            </a:pPr>
            <a:r>
              <a:rPr lang="nl-BE" sz="2000" dirty="0" err="1"/>
              <a:t>Please</a:t>
            </a:r>
            <a:r>
              <a:rPr lang="nl-BE" sz="2000" dirty="0"/>
              <a:t> </a:t>
            </a:r>
            <a:r>
              <a:rPr lang="nl-BE" sz="2000" dirty="0" err="1"/>
              <a:t>use</a:t>
            </a:r>
            <a:r>
              <a:rPr lang="nl-BE" sz="2000" dirty="0"/>
              <a:t> </a:t>
            </a:r>
            <a:r>
              <a:rPr lang="nl-BE" sz="2000" dirty="0" err="1"/>
              <a:t>your</a:t>
            </a:r>
            <a:r>
              <a:rPr lang="nl-BE" sz="2000" dirty="0"/>
              <a:t> full name </a:t>
            </a:r>
            <a:r>
              <a:rPr lang="nl-BE" sz="2000" dirty="0" err="1"/>
              <a:t>when</a:t>
            </a:r>
            <a:r>
              <a:rPr lang="nl-BE" sz="2000" dirty="0"/>
              <a:t> entering </a:t>
            </a:r>
            <a:r>
              <a:rPr lang="nl-BE" sz="2000" dirty="0" err="1"/>
              <a:t>the</a:t>
            </a:r>
            <a:r>
              <a:rPr lang="nl-BE" sz="2000" dirty="0"/>
              <a:t> Zoom room </a:t>
            </a:r>
          </a:p>
          <a:p>
            <a:pPr marL="342900" indent="-342900">
              <a:buFont typeface="Wingdings" pitchFamily="2" charset="2"/>
              <a:buChar char="q"/>
            </a:pPr>
            <a:endParaRPr lang="nl-BE" sz="2000" dirty="0"/>
          </a:p>
          <a:p>
            <a:pPr marL="342900" indent="-342900">
              <a:buFont typeface="Wingdings" pitchFamily="2" charset="2"/>
              <a:buChar char="q"/>
            </a:pPr>
            <a:r>
              <a:rPr lang="nl-BE" sz="2000" dirty="0" err="1"/>
              <a:t>Mute</a:t>
            </a:r>
            <a:r>
              <a:rPr lang="nl-BE" sz="2000" dirty="0"/>
              <a:t> </a:t>
            </a:r>
            <a:r>
              <a:rPr lang="nl-BE" sz="2000" dirty="0" err="1"/>
              <a:t>your</a:t>
            </a:r>
            <a:r>
              <a:rPr lang="nl-BE" sz="2000" dirty="0"/>
              <a:t> </a:t>
            </a:r>
            <a:r>
              <a:rPr lang="nl-BE" sz="2000" dirty="0" err="1"/>
              <a:t>microphone</a:t>
            </a:r>
            <a:r>
              <a:rPr lang="nl-BE" sz="2000" dirty="0"/>
              <a:t> </a:t>
            </a:r>
            <a:r>
              <a:rPr lang="nl-BE" sz="2000" dirty="0" err="1"/>
              <a:t>during</a:t>
            </a:r>
            <a:r>
              <a:rPr lang="nl-BE" sz="2000" dirty="0"/>
              <a:t> </a:t>
            </a:r>
            <a:r>
              <a:rPr lang="nl-BE" sz="2000" dirty="0" err="1"/>
              <a:t>the</a:t>
            </a:r>
            <a:r>
              <a:rPr lang="nl-BE" sz="2000" dirty="0"/>
              <a:t> </a:t>
            </a:r>
            <a:r>
              <a:rPr lang="nl-BE" sz="2000" dirty="0" err="1"/>
              <a:t>talks</a:t>
            </a:r>
            <a:endParaRPr lang="nl-BE" sz="2000" dirty="0"/>
          </a:p>
          <a:p>
            <a:pPr marL="342900" indent="-342900">
              <a:buFont typeface="Wingdings" pitchFamily="2" charset="2"/>
              <a:buChar char="q"/>
            </a:pPr>
            <a:endParaRPr lang="nl-BE" sz="2000" dirty="0"/>
          </a:p>
          <a:p>
            <a:pPr marL="342900" indent="-342900">
              <a:buFont typeface="Wingdings" pitchFamily="2" charset="2"/>
              <a:buChar char="q"/>
            </a:pPr>
            <a:r>
              <a:rPr lang="nl-BE" sz="2000" dirty="0" err="1"/>
              <a:t>During</a:t>
            </a:r>
            <a:r>
              <a:rPr lang="nl-BE" sz="2000" dirty="0"/>
              <a:t> </a:t>
            </a:r>
            <a:r>
              <a:rPr lang="nl-BE" sz="2000" dirty="0" err="1"/>
              <a:t>the</a:t>
            </a:r>
            <a:r>
              <a:rPr lang="nl-BE" sz="2000" dirty="0"/>
              <a:t> </a:t>
            </a:r>
            <a:r>
              <a:rPr lang="nl-BE" sz="2000" dirty="0" err="1"/>
              <a:t>discussion</a:t>
            </a:r>
            <a:r>
              <a:rPr lang="nl-BE" sz="2000" dirty="0"/>
              <a:t> </a:t>
            </a:r>
            <a:r>
              <a:rPr lang="nl-BE" sz="2000" dirty="0" err="1"/>
              <a:t>after</a:t>
            </a:r>
            <a:r>
              <a:rPr lang="nl-BE" sz="2000" dirty="0"/>
              <a:t> </a:t>
            </a:r>
            <a:r>
              <a:rPr lang="nl-BE" sz="2000" dirty="0" err="1"/>
              <a:t>each</a:t>
            </a:r>
            <a:r>
              <a:rPr lang="nl-BE" sz="2000" dirty="0"/>
              <a:t> talk, “</a:t>
            </a:r>
            <a:r>
              <a:rPr lang="nl-BE" sz="2000" dirty="0" err="1"/>
              <a:t>raise</a:t>
            </a:r>
            <a:r>
              <a:rPr lang="nl-BE" sz="2000" dirty="0"/>
              <a:t> </a:t>
            </a:r>
            <a:r>
              <a:rPr lang="nl-BE" sz="2000" dirty="0" err="1"/>
              <a:t>your</a:t>
            </a:r>
            <a:r>
              <a:rPr lang="nl-BE" sz="2000" dirty="0"/>
              <a:t> hand” on Zoom </a:t>
            </a:r>
            <a:r>
              <a:rPr lang="nl-BE" sz="2000" dirty="0" err="1"/>
              <a:t>when</a:t>
            </a:r>
            <a:r>
              <a:rPr lang="nl-BE" sz="2000" dirty="0"/>
              <a:t> </a:t>
            </a:r>
            <a:r>
              <a:rPr lang="nl-BE" sz="2000" dirty="0" err="1"/>
              <a:t>you</a:t>
            </a:r>
            <a:r>
              <a:rPr lang="nl-BE" sz="2000" dirty="0"/>
              <a:t> </a:t>
            </a:r>
            <a:r>
              <a:rPr lang="nl-BE" sz="2000" dirty="0" err="1"/>
              <a:t>would</a:t>
            </a:r>
            <a:r>
              <a:rPr lang="nl-BE" sz="2000" dirty="0"/>
              <a:t> like </a:t>
            </a:r>
            <a:r>
              <a:rPr lang="nl-BE" sz="2000" dirty="0" err="1"/>
              <a:t>to</a:t>
            </a:r>
            <a:r>
              <a:rPr lang="nl-BE" sz="2000" dirty="0"/>
              <a:t> </a:t>
            </a:r>
            <a:r>
              <a:rPr lang="nl-BE" sz="2000" dirty="0" err="1"/>
              <a:t>ask</a:t>
            </a:r>
            <a:r>
              <a:rPr lang="nl-BE" sz="2000" dirty="0"/>
              <a:t> a question </a:t>
            </a:r>
            <a:r>
              <a:rPr lang="nl-BE" sz="2000" dirty="0" err="1"/>
              <a:t>and</a:t>
            </a:r>
            <a:r>
              <a:rPr lang="nl-BE" sz="2000" dirty="0"/>
              <a:t> </a:t>
            </a:r>
            <a:r>
              <a:rPr lang="nl-BE" sz="2000" dirty="0" err="1"/>
              <a:t>wait</a:t>
            </a:r>
            <a:r>
              <a:rPr lang="nl-BE" sz="2000" dirty="0"/>
              <a:t> </a:t>
            </a:r>
            <a:r>
              <a:rPr lang="nl-BE" sz="2000" dirty="0" err="1"/>
              <a:t>for</a:t>
            </a:r>
            <a:r>
              <a:rPr lang="nl-BE" sz="2000" dirty="0"/>
              <a:t> </a:t>
            </a:r>
            <a:r>
              <a:rPr lang="nl-BE" sz="2000" dirty="0" err="1"/>
              <a:t>the</a:t>
            </a:r>
            <a:r>
              <a:rPr lang="nl-BE" sz="2000" dirty="0"/>
              <a:t> </a:t>
            </a:r>
            <a:r>
              <a:rPr lang="nl-BE" sz="2000" dirty="0" err="1"/>
              <a:t>session</a:t>
            </a:r>
            <a:r>
              <a:rPr lang="nl-BE" sz="2000" dirty="0"/>
              <a:t> </a:t>
            </a:r>
            <a:r>
              <a:rPr lang="nl-BE" sz="2000" dirty="0" err="1"/>
              <a:t>chair</a:t>
            </a:r>
            <a:r>
              <a:rPr lang="nl-BE" sz="2000" dirty="0"/>
              <a:t> </a:t>
            </a:r>
            <a:r>
              <a:rPr lang="nl-BE" sz="2000" dirty="0" err="1"/>
              <a:t>to</a:t>
            </a:r>
            <a:r>
              <a:rPr lang="nl-BE" sz="2000" dirty="0"/>
              <a:t> call </a:t>
            </a:r>
            <a:r>
              <a:rPr lang="nl-BE" sz="2000" dirty="0" err="1"/>
              <a:t>your</a:t>
            </a:r>
            <a:r>
              <a:rPr lang="nl-BE" sz="2000" dirty="0"/>
              <a:t> name</a:t>
            </a:r>
          </a:p>
          <a:p>
            <a:pPr marL="342900" indent="-342900">
              <a:buFont typeface="Wingdings" pitchFamily="2" charset="2"/>
              <a:buChar char="q"/>
            </a:pPr>
            <a:endParaRPr lang="nl-BE" sz="2000" dirty="0"/>
          </a:p>
          <a:p>
            <a:pPr marL="342900" indent="-342900">
              <a:buFont typeface="Wingdings" pitchFamily="2" charset="2"/>
              <a:buChar char="q"/>
            </a:pPr>
            <a:r>
              <a:rPr lang="nl-BE" sz="2000" dirty="0"/>
              <a:t>It’s </a:t>
            </a:r>
            <a:r>
              <a:rPr lang="nl-BE" sz="2000" dirty="0" err="1"/>
              <a:t>nice</a:t>
            </a:r>
            <a:r>
              <a:rPr lang="nl-BE" sz="2000" dirty="0"/>
              <a:t> </a:t>
            </a:r>
            <a:r>
              <a:rPr lang="nl-BE" sz="2000" dirty="0" err="1"/>
              <a:t>to</a:t>
            </a:r>
            <a:r>
              <a:rPr lang="nl-BE" sz="2000" dirty="0"/>
              <a:t> </a:t>
            </a:r>
            <a:r>
              <a:rPr lang="nl-BE" sz="2000" dirty="0" err="1"/>
              <a:t>see</a:t>
            </a:r>
            <a:r>
              <a:rPr lang="nl-BE" sz="2000" dirty="0"/>
              <a:t> </a:t>
            </a:r>
            <a:r>
              <a:rPr lang="nl-BE" sz="2000" dirty="0" err="1"/>
              <a:t>faces</a:t>
            </a:r>
            <a:r>
              <a:rPr lang="nl-BE" sz="2000" dirty="0"/>
              <a:t> (</a:t>
            </a:r>
            <a:r>
              <a:rPr lang="nl-BE" sz="2000" dirty="0" err="1"/>
              <a:t>certainly</a:t>
            </a:r>
            <a:r>
              <a:rPr lang="nl-BE" sz="2000" dirty="0"/>
              <a:t> without </a:t>
            </a:r>
            <a:r>
              <a:rPr lang="nl-BE" sz="2000" dirty="0" err="1"/>
              <a:t>mask</a:t>
            </a:r>
            <a:r>
              <a:rPr lang="nl-BE" sz="2000" dirty="0"/>
              <a:t> …), </a:t>
            </a:r>
            <a:r>
              <a:rPr lang="nl-BE" sz="2000" dirty="0" err="1"/>
              <a:t>so</a:t>
            </a:r>
            <a:r>
              <a:rPr lang="nl-BE" sz="2000" dirty="0"/>
              <a:t> feel free </a:t>
            </a:r>
            <a:r>
              <a:rPr lang="nl-BE" sz="2000" dirty="0" err="1"/>
              <a:t>to</a:t>
            </a:r>
            <a:r>
              <a:rPr lang="nl-BE" sz="2000" dirty="0"/>
              <a:t> turn </a:t>
            </a:r>
            <a:r>
              <a:rPr lang="nl-BE" sz="2000" dirty="0" err="1"/>
              <a:t>your</a:t>
            </a:r>
            <a:r>
              <a:rPr lang="nl-BE" sz="2000" dirty="0"/>
              <a:t> camera on</a:t>
            </a:r>
          </a:p>
          <a:p>
            <a:pPr marL="342900" indent="-342900">
              <a:buFont typeface="Wingdings" pitchFamily="2" charset="2"/>
              <a:buChar char="q"/>
            </a:pPr>
            <a:endParaRPr lang="nl-BE" sz="2000" dirty="0"/>
          </a:p>
          <a:p>
            <a:endParaRPr lang="nl-BE" sz="2000" dirty="0"/>
          </a:p>
          <a:p>
            <a:pPr marL="342900" indent="-342900">
              <a:buFont typeface="Wingdings" pitchFamily="2" charset="2"/>
              <a:buChar char="q"/>
            </a:pPr>
            <a:endParaRPr lang="nl-BE" sz="2000" dirty="0"/>
          </a:p>
          <a:p>
            <a:pPr marL="342900" indent="-342900">
              <a:buFont typeface="Wingdings" pitchFamily="2" charset="2"/>
              <a:buChar char="q"/>
            </a:pPr>
            <a:endParaRPr lang="nl-BE" sz="2000" dirty="0"/>
          </a:p>
        </p:txBody>
      </p:sp>
    </p:spTree>
    <p:extLst>
      <p:ext uri="{BB962C8B-B14F-4D97-AF65-F5344CB8AC3E}">
        <p14:creationId xmlns:p14="http://schemas.microsoft.com/office/powerpoint/2010/main" val="7621962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a:t>Poster </a:t>
            </a:r>
            <a:r>
              <a:rPr lang="nl-BE" dirty="0" err="1"/>
              <a:t>Session</a:t>
            </a:r>
            <a:endParaRPr lang="nl-BE" dirty="0"/>
          </a:p>
        </p:txBody>
      </p:sp>
      <p:sp>
        <p:nvSpPr>
          <p:cNvPr id="3" name="Slide Number Placeholder 2"/>
          <p:cNvSpPr>
            <a:spLocks noGrp="1"/>
          </p:cNvSpPr>
          <p:nvPr>
            <p:ph type="sldNum" sz="quarter" idx="12"/>
          </p:nvPr>
        </p:nvSpPr>
        <p:spPr/>
        <p:txBody>
          <a:bodyPr/>
          <a:lstStyle/>
          <a:p>
            <a:fld id="{601576CA-EF67-4477-B496-9CFD38E73B93}" type="slidenum">
              <a:rPr lang="nl-BE" smtClean="0"/>
              <a:pPr/>
              <a:t>7</a:t>
            </a:fld>
            <a:endParaRPr lang="nl-BE"/>
          </a:p>
        </p:txBody>
      </p:sp>
      <p:sp>
        <p:nvSpPr>
          <p:cNvPr id="4" name="TextBox 3"/>
          <p:cNvSpPr txBox="1"/>
          <p:nvPr/>
        </p:nvSpPr>
        <p:spPr>
          <a:xfrm>
            <a:off x="251520" y="1700808"/>
            <a:ext cx="8640960" cy="4616648"/>
          </a:xfrm>
          <a:prstGeom prst="rect">
            <a:avLst/>
          </a:prstGeom>
          <a:noFill/>
        </p:spPr>
        <p:txBody>
          <a:bodyPr wrap="square" rtlCol="0">
            <a:spAutoFit/>
          </a:bodyPr>
          <a:lstStyle/>
          <a:p>
            <a:pPr marL="342900" indent="-342900">
              <a:buFont typeface="Wingdings" pitchFamily="2" charset="2"/>
              <a:buChar char="q"/>
            </a:pPr>
            <a:r>
              <a:rPr lang="nl-BE" sz="2000" dirty="0"/>
              <a:t>The poster </a:t>
            </a:r>
            <a:r>
              <a:rPr lang="nl-BE" sz="2000" dirty="0" err="1"/>
              <a:t>session</a:t>
            </a:r>
            <a:r>
              <a:rPr lang="nl-BE" sz="2000" dirty="0"/>
              <a:t> on </a:t>
            </a:r>
            <a:r>
              <a:rPr lang="nl-BE" sz="2000" dirty="0" err="1"/>
              <a:t>Thursday</a:t>
            </a:r>
            <a:r>
              <a:rPr lang="nl-BE" sz="2000" dirty="0"/>
              <a:t>, 3:30-4:15pm </a:t>
            </a:r>
            <a:r>
              <a:rPr lang="nl-BE" sz="2000" dirty="0" err="1"/>
              <a:t>will</a:t>
            </a:r>
            <a:r>
              <a:rPr lang="nl-BE" sz="2000" dirty="0"/>
              <a:t> </a:t>
            </a:r>
            <a:r>
              <a:rPr lang="nl-BE" sz="2000" dirty="0" err="1"/>
              <a:t>be</a:t>
            </a:r>
            <a:r>
              <a:rPr lang="nl-BE" sz="2000" dirty="0"/>
              <a:t> </a:t>
            </a:r>
            <a:r>
              <a:rPr lang="nl-BE" sz="2000" dirty="0" err="1"/>
              <a:t>organized</a:t>
            </a:r>
            <a:r>
              <a:rPr lang="nl-BE" sz="2000" dirty="0"/>
              <a:t> online on Zoom</a:t>
            </a:r>
          </a:p>
          <a:p>
            <a:pPr marL="342900" indent="-342900">
              <a:buFont typeface="Wingdings" pitchFamily="2" charset="2"/>
              <a:buChar char="q"/>
            </a:pPr>
            <a:endParaRPr lang="nl-BE" sz="2000" dirty="0"/>
          </a:p>
          <a:p>
            <a:pPr marL="342900" indent="-342900">
              <a:buFont typeface="Wingdings" pitchFamily="2" charset="2"/>
              <a:buChar char="q"/>
            </a:pPr>
            <a:r>
              <a:rPr lang="nl-BE" sz="2000" dirty="0"/>
              <a:t>Poster </a:t>
            </a:r>
            <a:r>
              <a:rPr lang="nl-BE" sz="2000" dirty="0" err="1"/>
              <a:t>presenters</a:t>
            </a:r>
            <a:r>
              <a:rPr lang="nl-BE" sz="2000" dirty="0"/>
              <a:t>, </a:t>
            </a:r>
            <a:r>
              <a:rPr lang="nl-BE" sz="2000" dirty="0" err="1"/>
              <a:t>if</a:t>
            </a:r>
            <a:r>
              <a:rPr lang="nl-BE" sz="2000" dirty="0"/>
              <a:t> </a:t>
            </a:r>
            <a:r>
              <a:rPr lang="nl-BE" sz="2000" dirty="0" err="1"/>
              <a:t>not</a:t>
            </a:r>
            <a:r>
              <a:rPr lang="nl-BE" sz="2000" dirty="0"/>
              <a:t> </a:t>
            </a:r>
            <a:r>
              <a:rPr lang="nl-BE" sz="2000" dirty="0" err="1"/>
              <a:t>done</a:t>
            </a:r>
            <a:r>
              <a:rPr lang="nl-BE" sz="2000" dirty="0"/>
              <a:t> </a:t>
            </a:r>
            <a:r>
              <a:rPr lang="nl-BE" sz="2000" dirty="0" err="1"/>
              <a:t>yet</a:t>
            </a:r>
            <a:r>
              <a:rPr lang="nl-BE" sz="2000" dirty="0"/>
              <a:t>, </a:t>
            </a:r>
            <a:r>
              <a:rPr lang="nl-BE" sz="2000" dirty="0" err="1"/>
              <a:t>please</a:t>
            </a:r>
            <a:r>
              <a:rPr lang="nl-BE" sz="2000" dirty="0"/>
              <a:t> upload </a:t>
            </a:r>
            <a:r>
              <a:rPr lang="nl-BE" sz="2000" dirty="0" err="1"/>
              <a:t>your</a:t>
            </a:r>
            <a:r>
              <a:rPr lang="nl-BE" sz="2000" dirty="0"/>
              <a:t> poster as </a:t>
            </a:r>
            <a:r>
              <a:rPr lang="nl-BE" sz="2000" dirty="0" err="1"/>
              <a:t>soon</a:t>
            </a:r>
            <a:r>
              <a:rPr lang="nl-BE" sz="2000" dirty="0"/>
              <a:t> as </a:t>
            </a:r>
            <a:r>
              <a:rPr lang="nl-BE" sz="2000" dirty="0" err="1"/>
              <a:t>possible</a:t>
            </a:r>
            <a:r>
              <a:rPr lang="nl-BE" sz="2000" dirty="0"/>
              <a:t> </a:t>
            </a:r>
            <a:r>
              <a:rPr lang="nl-BE" sz="2000" dirty="0" err="1"/>
              <a:t>such</a:t>
            </a:r>
            <a:r>
              <a:rPr lang="nl-BE" sz="2000" dirty="0"/>
              <a:t> </a:t>
            </a:r>
            <a:r>
              <a:rPr lang="nl-BE" sz="2000" dirty="0" err="1"/>
              <a:t>that</a:t>
            </a:r>
            <a:r>
              <a:rPr lang="nl-BE" sz="2000" dirty="0"/>
              <a:t> </a:t>
            </a:r>
            <a:r>
              <a:rPr lang="nl-BE" sz="2000" dirty="0" err="1"/>
              <a:t>people</a:t>
            </a:r>
            <a:r>
              <a:rPr lang="nl-BE" sz="2000" dirty="0"/>
              <a:t> have a chance </a:t>
            </a:r>
            <a:r>
              <a:rPr lang="nl-BE" sz="2000" dirty="0" err="1"/>
              <a:t>to</a:t>
            </a:r>
            <a:r>
              <a:rPr lang="nl-BE" sz="2000" dirty="0"/>
              <a:t> go </a:t>
            </a:r>
            <a:r>
              <a:rPr lang="nl-BE" sz="2000" dirty="0" err="1"/>
              <a:t>through</a:t>
            </a:r>
            <a:r>
              <a:rPr lang="nl-BE" sz="2000" dirty="0"/>
              <a:t> beforehand</a:t>
            </a:r>
          </a:p>
          <a:p>
            <a:pPr marL="342900" indent="-342900">
              <a:buFont typeface="Wingdings" pitchFamily="2" charset="2"/>
              <a:buChar char="q"/>
            </a:pPr>
            <a:endParaRPr lang="nl-BE" sz="2000" dirty="0"/>
          </a:p>
          <a:p>
            <a:pPr marL="342900" indent="-342900">
              <a:buFont typeface="Wingdings" pitchFamily="2" charset="2"/>
              <a:buChar char="q"/>
            </a:pPr>
            <a:r>
              <a:rPr lang="nl-BE" sz="2000" dirty="0" err="1"/>
              <a:t>During</a:t>
            </a:r>
            <a:r>
              <a:rPr lang="nl-BE" sz="2000" dirty="0"/>
              <a:t> </a:t>
            </a:r>
            <a:r>
              <a:rPr lang="nl-BE" sz="2000" dirty="0" err="1"/>
              <a:t>the</a:t>
            </a:r>
            <a:r>
              <a:rPr lang="nl-BE" sz="2000" dirty="0"/>
              <a:t> poster </a:t>
            </a:r>
            <a:r>
              <a:rPr lang="nl-BE" sz="2000" dirty="0" err="1"/>
              <a:t>session</a:t>
            </a:r>
            <a:r>
              <a:rPr lang="nl-BE" sz="2000" dirty="0"/>
              <a:t>, </a:t>
            </a:r>
            <a:r>
              <a:rPr lang="nl-BE" sz="2000" dirty="0" err="1"/>
              <a:t>every</a:t>
            </a:r>
            <a:r>
              <a:rPr lang="nl-BE" sz="2000" dirty="0"/>
              <a:t> poster </a:t>
            </a:r>
            <a:r>
              <a:rPr lang="nl-BE" sz="2000" dirty="0" err="1"/>
              <a:t>will</a:t>
            </a:r>
            <a:r>
              <a:rPr lang="nl-BE" sz="2000" dirty="0"/>
              <a:t> have </a:t>
            </a:r>
            <a:r>
              <a:rPr lang="nl-BE" sz="2000" dirty="0" err="1"/>
              <a:t>its</a:t>
            </a:r>
            <a:r>
              <a:rPr lang="nl-BE" sz="2000" dirty="0"/>
              <a:t> </a:t>
            </a:r>
            <a:r>
              <a:rPr lang="nl-BE" sz="2000" dirty="0" err="1"/>
              <a:t>own</a:t>
            </a:r>
            <a:r>
              <a:rPr lang="nl-BE" sz="2000" dirty="0"/>
              <a:t> Zoom </a:t>
            </a:r>
            <a:r>
              <a:rPr lang="nl-BE" sz="2000" dirty="0" err="1"/>
              <a:t>breakout</a:t>
            </a:r>
            <a:r>
              <a:rPr lang="nl-BE" sz="2000" dirty="0"/>
              <a:t> room; </a:t>
            </a:r>
            <a:r>
              <a:rPr lang="nl-BE" sz="2000" dirty="0" err="1"/>
              <a:t>all</a:t>
            </a:r>
            <a:r>
              <a:rPr lang="nl-BE" sz="2000" dirty="0"/>
              <a:t> poster </a:t>
            </a:r>
            <a:r>
              <a:rPr lang="nl-BE" sz="2000" dirty="0" err="1"/>
              <a:t>presenters</a:t>
            </a:r>
            <a:r>
              <a:rPr lang="nl-BE" sz="2000" dirty="0"/>
              <a:t> are </a:t>
            </a:r>
            <a:r>
              <a:rPr lang="nl-BE" sz="2000" dirty="0" err="1"/>
              <a:t>asked</a:t>
            </a:r>
            <a:r>
              <a:rPr lang="nl-BE" sz="2000" dirty="0"/>
              <a:t> </a:t>
            </a:r>
            <a:r>
              <a:rPr lang="nl-BE" sz="2000" dirty="0" err="1"/>
              <a:t>to</a:t>
            </a:r>
            <a:r>
              <a:rPr lang="nl-BE" sz="2000" dirty="0"/>
              <a:t> </a:t>
            </a:r>
            <a:r>
              <a:rPr lang="nl-BE" sz="2000" dirty="0" err="1"/>
              <a:t>join</a:t>
            </a:r>
            <a:r>
              <a:rPr lang="nl-BE" sz="2000" dirty="0"/>
              <a:t> </a:t>
            </a:r>
            <a:r>
              <a:rPr lang="nl-BE" sz="2000" dirty="0" err="1"/>
              <a:t>their</a:t>
            </a:r>
            <a:r>
              <a:rPr lang="nl-BE" sz="2000" dirty="0"/>
              <a:t> </a:t>
            </a:r>
            <a:r>
              <a:rPr lang="nl-BE" sz="2000" dirty="0" err="1"/>
              <a:t>corresponding</a:t>
            </a:r>
            <a:r>
              <a:rPr lang="nl-BE" sz="2000" dirty="0"/>
              <a:t> </a:t>
            </a:r>
            <a:r>
              <a:rPr lang="nl-BE" sz="2000" dirty="0" err="1"/>
              <a:t>breakout</a:t>
            </a:r>
            <a:r>
              <a:rPr lang="nl-BE" sz="2000" dirty="0"/>
              <a:t> room </a:t>
            </a:r>
            <a:r>
              <a:rPr lang="nl-BE" sz="2000" dirty="0" err="1"/>
              <a:t>to</a:t>
            </a:r>
            <a:r>
              <a:rPr lang="nl-BE" sz="2000" dirty="0"/>
              <a:t> </a:t>
            </a:r>
            <a:r>
              <a:rPr lang="nl-BE" sz="2000" dirty="0" err="1"/>
              <a:t>discuss</a:t>
            </a:r>
            <a:r>
              <a:rPr lang="nl-BE" sz="2000" dirty="0"/>
              <a:t> </a:t>
            </a:r>
            <a:r>
              <a:rPr lang="nl-BE" sz="2000" dirty="0" err="1"/>
              <a:t>their</a:t>
            </a:r>
            <a:r>
              <a:rPr lang="nl-BE" sz="2000" dirty="0"/>
              <a:t> </a:t>
            </a:r>
            <a:r>
              <a:rPr lang="nl-BE" sz="2000" dirty="0" err="1"/>
              <a:t>contribution</a:t>
            </a:r>
            <a:endParaRPr lang="nl-BE" sz="2000" dirty="0"/>
          </a:p>
          <a:p>
            <a:pPr marL="342900" indent="-342900">
              <a:buFont typeface="Wingdings" pitchFamily="2" charset="2"/>
              <a:buChar char="q"/>
            </a:pPr>
            <a:endParaRPr lang="nl-BE" sz="2000" dirty="0"/>
          </a:p>
          <a:p>
            <a:pPr marL="342900" indent="-342900">
              <a:buFont typeface="Wingdings" pitchFamily="2" charset="2"/>
              <a:buChar char="q"/>
            </a:pPr>
            <a:r>
              <a:rPr lang="nl-BE" sz="2000" dirty="0" err="1"/>
              <a:t>Participants</a:t>
            </a:r>
            <a:r>
              <a:rPr lang="nl-BE" sz="2000" dirty="0"/>
              <a:t> </a:t>
            </a:r>
            <a:r>
              <a:rPr lang="nl-BE" sz="2000" dirty="0" err="1"/>
              <a:t>can</a:t>
            </a:r>
            <a:r>
              <a:rPr lang="nl-BE" sz="2000" dirty="0"/>
              <a:t> </a:t>
            </a:r>
            <a:r>
              <a:rPr lang="nl-BE" sz="2000" dirty="0" err="1"/>
              <a:t>freely</a:t>
            </a:r>
            <a:r>
              <a:rPr lang="nl-BE" sz="2000" dirty="0"/>
              <a:t> move </a:t>
            </a:r>
            <a:r>
              <a:rPr lang="nl-BE" sz="2000" dirty="0" err="1"/>
              <a:t>from</a:t>
            </a:r>
            <a:r>
              <a:rPr lang="nl-BE" sz="2000" dirty="0"/>
              <a:t> </a:t>
            </a:r>
            <a:r>
              <a:rPr lang="nl-BE" sz="2000" dirty="0" err="1"/>
              <a:t>one</a:t>
            </a:r>
            <a:r>
              <a:rPr lang="nl-BE" sz="2000" dirty="0"/>
              <a:t> </a:t>
            </a:r>
            <a:r>
              <a:rPr lang="nl-BE" sz="2000" dirty="0" err="1"/>
              <a:t>breakout</a:t>
            </a:r>
            <a:r>
              <a:rPr lang="nl-BE" sz="2000" dirty="0"/>
              <a:t> room </a:t>
            </a:r>
            <a:r>
              <a:rPr lang="nl-BE" sz="2000" dirty="0" err="1"/>
              <a:t>to</a:t>
            </a:r>
            <a:r>
              <a:rPr lang="nl-BE" sz="2000" dirty="0"/>
              <a:t> </a:t>
            </a:r>
            <a:r>
              <a:rPr lang="nl-BE" sz="2000" dirty="0" err="1"/>
              <a:t>the</a:t>
            </a:r>
            <a:r>
              <a:rPr lang="nl-BE" sz="2000" dirty="0"/>
              <a:t> </a:t>
            </a:r>
            <a:r>
              <a:rPr lang="nl-BE" sz="2000" dirty="0" err="1"/>
              <a:t>other</a:t>
            </a:r>
            <a:r>
              <a:rPr lang="nl-BE" sz="2000" dirty="0"/>
              <a:t> </a:t>
            </a:r>
            <a:r>
              <a:rPr lang="nl-BE" sz="2000" dirty="0" err="1"/>
              <a:t>to</a:t>
            </a:r>
            <a:r>
              <a:rPr lang="nl-BE" sz="2000" dirty="0"/>
              <a:t> </a:t>
            </a:r>
            <a:r>
              <a:rPr lang="nl-BE" sz="2000" dirty="0" err="1"/>
              <a:t>see</a:t>
            </a:r>
            <a:r>
              <a:rPr lang="nl-BE" sz="2000" dirty="0"/>
              <a:t> </a:t>
            </a:r>
            <a:r>
              <a:rPr lang="nl-BE" sz="2000" dirty="0" err="1"/>
              <a:t>all</a:t>
            </a:r>
            <a:r>
              <a:rPr lang="nl-BE" sz="2000" dirty="0"/>
              <a:t> posters </a:t>
            </a:r>
            <a:r>
              <a:rPr lang="nl-BE" sz="2000" dirty="0" err="1"/>
              <a:t>and</a:t>
            </a:r>
            <a:r>
              <a:rPr lang="nl-BE" sz="2000" dirty="0"/>
              <a:t> </a:t>
            </a:r>
            <a:r>
              <a:rPr lang="nl-BE" sz="2000" dirty="0" err="1"/>
              <a:t>ask</a:t>
            </a:r>
            <a:r>
              <a:rPr lang="nl-BE" sz="2000" dirty="0"/>
              <a:t> </a:t>
            </a:r>
            <a:r>
              <a:rPr lang="nl-BE" sz="2000" dirty="0" err="1"/>
              <a:t>questions</a:t>
            </a:r>
            <a:endParaRPr lang="nl-BE" sz="2000" dirty="0"/>
          </a:p>
          <a:p>
            <a:pPr marL="342900" indent="-342900"/>
            <a:endParaRPr lang="nl-BE" dirty="0"/>
          </a:p>
          <a:p>
            <a:pPr marL="342900" indent="-342900">
              <a:buFont typeface="Wingdings" pitchFamily="2" charset="2"/>
              <a:buChar char="q"/>
            </a:pPr>
            <a:endParaRPr lang="nl-BE" b="1" dirty="0"/>
          </a:p>
          <a:p>
            <a:pPr marL="800100" lvl="1" indent="-342900">
              <a:buFont typeface="Wingdings" pitchFamily="2" charset="2"/>
              <a:buChar char="q"/>
            </a:pPr>
            <a:endParaRPr lang="nl-BE"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late of food&#10;&#10;Description automatically generated with medium confidence">
            <a:extLst>
              <a:ext uri="{FF2B5EF4-FFF2-40B4-BE49-F238E27FC236}">
                <a16:creationId xmlns:a16="http://schemas.microsoft.com/office/drawing/2014/main" id="{614FA965-AF0E-44CC-8D3D-165133AFE9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7480" y="4102440"/>
            <a:ext cx="3225350" cy="2142554"/>
          </a:xfrm>
          <a:prstGeom prst="rect">
            <a:avLst/>
          </a:prstGeom>
        </p:spPr>
      </p:pic>
      <p:sp>
        <p:nvSpPr>
          <p:cNvPr id="2" name="Title 1"/>
          <p:cNvSpPr>
            <a:spLocks noGrp="1"/>
          </p:cNvSpPr>
          <p:nvPr>
            <p:ph type="title"/>
          </p:nvPr>
        </p:nvSpPr>
        <p:spPr/>
        <p:txBody>
          <a:bodyPr/>
          <a:lstStyle/>
          <a:p>
            <a:r>
              <a:rPr lang="nl-BE" dirty="0" err="1"/>
              <a:t>Enjoy</a:t>
            </a:r>
            <a:r>
              <a:rPr lang="nl-BE" dirty="0"/>
              <a:t> …</a:t>
            </a:r>
          </a:p>
        </p:txBody>
      </p:sp>
      <p:sp>
        <p:nvSpPr>
          <p:cNvPr id="3" name="Slide Number Placeholder 2"/>
          <p:cNvSpPr>
            <a:spLocks noGrp="1"/>
          </p:cNvSpPr>
          <p:nvPr>
            <p:ph type="sldNum" sz="quarter" idx="12"/>
          </p:nvPr>
        </p:nvSpPr>
        <p:spPr/>
        <p:txBody>
          <a:bodyPr/>
          <a:lstStyle/>
          <a:p>
            <a:fld id="{601576CA-EF67-4477-B496-9CFD38E73B93}" type="slidenum">
              <a:rPr lang="nl-BE" smtClean="0"/>
              <a:pPr/>
              <a:t>8</a:t>
            </a:fld>
            <a:endParaRPr lang="nl-BE"/>
          </a:p>
        </p:txBody>
      </p:sp>
      <p:sp>
        <p:nvSpPr>
          <p:cNvPr id="4" name="TextBox 3"/>
          <p:cNvSpPr txBox="1"/>
          <p:nvPr/>
        </p:nvSpPr>
        <p:spPr>
          <a:xfrm>
            <a:off x="138604" y="1406735"/>
            <a:ext cx="3419872" cy="1661993"/>
          </a:xfrm>
          <a:prstGeom prst="rect">
            <a:avLst/>
          </a:prstGeom>
          <a:noFill/>
        </p:spPr>
        <p:txBody>
          <a:bodyPr wrap="square" rtlCol="0">
            <a:spAutoFit/>
          </a:bodyPr>
          <a:lstStyle/>
          <a:p>
            <a:pPr algn="ctr"/>
            <a:endParaRPr lang="nl-BE" b="1" dirty="0"/>
          </a:p>
          <a:p>
            <a:pPr algn="ctr"/>
            <a:r>
              <a:rPr lang="nl-BE" sz="2400" b="1" dirty="0">
                <a:solidFill>
                  <a:srgbClr val="0070C0"/>
                </a:solidFill>
              </a:rPr>
              <a:t>Enjoy this workshop and the city of Ghent !</a:t>
            </a:r>
            <a:endParaRPr lang="nl-BE" sz="2400" b="1" i="1" dirty="0">
              <a:solidFill>
                <a:srgbClr val="0070C0"/>
              </a:solidFill>
            </a:endParaRPr>
          </a:p>
          <a:p>
            <a:pPr algn="just">
              <a:buFont typeface="Wingdings" pitchFamily="2" charset="2"/>
              <a:buChar char="q"/>
            </a:pPr>
            <a:endParaRPr lang="nl-BE" b="1" i="1" dirty="0"/>
          </a:p>
          <a:p>
            <a:pPr algn="just"/>
            <a:endParaRPr lang="nl-BE" b="1" i="1" dirty="0"/>
          </a:p>
        </p:txBody>
      </p:sp>
      <p:pic>
        <p:nvPicPr>
          <p:cNvPr id="8" name="Picture 7" descr="A picture containing fries, food, table, fish and chips&#10;&#10;Description automatically generated">
            <a:extLst>
              <a:ext uri="{FF2B5EF4-FFF2-40B4-BE49-F238E27FC236}">
                <a16:creationId xmlns:a16="http://schemas.microsoft.com/office/drawing/2014/main" id="{51024BC4-AC5D-48C7-8A82-D717D0E530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5541" y="2985136"/>
            <a:ext cx="2791754" cy="1854522"/>
          </a:xfrm>
          <a:prstGeom prst="rect">
            <a:avLst/>
          </a:prstGeom>
        </p:spPr>
      </p:pic>
      <p:pic>
        <p:nvPicPr>
          <p:cNvPr id="12" name="Picture 11" descr="A glass of beer on a table&#10;&#10;Description automatically generated with medium confidence">
            <a:extLst>
              <a:ext uri="{FF2B5EF4-FFF2-40B4-BE49-F238E27FC236}">
                <a16:creationId xmlns:a16="http://schemas.microsoft.com/office/drawing/2014/main" id="{84503404-6294-4E89-9650-BAA8992167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3859" y="2567671"/>
            <a:ext cx="3211537" cy="2142554"/>
          </a:xfrm>
          <a:prstGeom prst="rect">
            <a:avLst/>
          </a:prstGeom>
        </p:spPr>
      </p:pic>
      <p:pic>
        <p:nvPicPr>
          <p:cNvPr id="14" name="Picture 13" descr="A plate of food&#10;&#10;Description automatically generated with medium confidence">
            <a:extLst>
              <a:ext uri="{FF2B5EF4-FFF2-40B4-BE49-F238E27FC236}">
                <a16:creationId xmlns:a16="http://schemas.microsoft.com/office/drawing/2014/main" id="{C97FB7DE-B0DF-4EB6-BF40-E4B6354333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47868" y="363531"/>
            <a:ext cx="3153368" cy="2094737"/>
          </a:xfrm>
          <a:prstGeom prst="rect">
            <a:avLst/>
          </a:prstGeom>
        </p:spPr>
      </p:pic>
      <p:pic>
        <p:nvPicPr>
          <p:cNvPr id="1026" name="Picture 2" descr="Gentse waterzooi | recept | Solo Open Kitchen">
            <a:extLst>
              <a:ext uri="{FF2B5EF4-FFF2-40B4-BE49-F238E27FC236}">
                <a16:creationId xmlns:a16="http://schemas.microsoft.com/office/drawing/2014/main" id="{1641FE38-EF33-4D2D-A44C-3F68611761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52965" y="4672660"/>
            <a:ext cx="2543175" cy="17335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37 Belgian Beers Not to Miss | Recommended by Beer Experts">
            <a:extLst>
              <a:ext uri="{FF2B5EF4-FFF2-40B4-BE49-F238E27FC236}">
                <a16:creationId xmlns:a16="http://schemas.microsoft.com/office/drawing/2014/main" id="{3D7B2961-A755-4710-8F90-FA4841D60E0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5468" y="2256201"/>
            <a:ext cx="3153368" cy="21139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1587</Words>
  <Application>Microsoft Office PowerPoint</Application>
  <PresentationFormat>On-screen Show (4:3)</PresentationFormat>
  <Paragraphs>78</Paragraphs>
  <Slides>8</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Book Antiqua</vt:lpstr>
      <vt:lpstr>Calibri</vt:lpstr>
      <vt:lpstr>Cambria</vt:lpstr>
      <vt:lpstr>Wingdings</vt:lpstr>
      <vt:lpstr>Office Theme</vt:lpstr>
      <vt:lpstr>PowerPoint Presentation</vt:lpstr>
      <vt:lpstr>Cosmic-Ray Muography</vt:lpstr>
      <vt:lpstr>Ghent</vt:lpstr>
      <vt:lpstr>“Het Pand”</vt:lpstr>
      <vt:lpstr>Some Practicalities: local</vt:lpstr>
      <vt:lpstr>Some Practicalities: Zoom</vt:lpstr>
      <vt:lpstr>Poster Session</vt:lpstr>
      <vt:lpstr>Enjoy …</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Michael Tytgat</dc:creator>
  <cp:lastModifiedBy>Michael Tytgat</cp:lastModifiedBy>
  <cp:revision>64</cp:revision>
  <dcterms:created xsi:type="dcterms:W3CDTF">2016-02-19T10:16:05Z</dcterms:created>
  <dcterms:modified xsi:type="dcterms:W3CDTF">2021-11-24T07:26:52Z</dcterms:modified>
</cp:coreProperties>
</file>