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ppt/comments/comment6.xml" ContentType="application/vnd.openxmlformats-officedocument.presentationml.comments+xml"/>
  <Override PartName="/ppt/comments/comment7.xml" ContentType="application/vnd.openxmlformats-officedocument.presentationml.comments+xml"/>
  <Override PartName="/ppt/comments/comment8.xml" ContentType="application/vnd.openxmlformats-officedocument.presentationml.comments+xml"/>
  <Override PartName="/ppt/comments/comment9.xml" ContentType="application/vnd.openxmlformats-officedocument.presentationml.comments+xml"/>
  <Override PartName="/ppt/comments/comment10.xml" ContentType="application/vnd.openxmlformats-officedocument.presentationml.comments+xml"/>
  <Override PartName="/ppt/comments/comment11.xml" ContentType="application/vnd.openxmlformats-officedocument.presentationml.comments+xml"/>
  <Override PartName="/ppt/comments/comment12.xml" ContentType="application/vnd.openxmlformats-officedocument.presentationml.comments+xml"/>
  <Override PartName="/ppt/comments/comment13.xml" ContentType="application/vnd.openxmlformats-officedocument.presentationml.comments+xml"/>
  <Override PartName="/ppt/comments/comment14.xml" ContentType="application/vnd.openxmlformats-officedocument.presentationml.comments+xml"/>
  <Override PartName="/ppt/comments/comment15.xml" ContentType="application/vnd.openxmlformats-officedocument.presentationml.comments+xml"/>
  <Override PartName="/ppt/comments/comment16.xml" ContentType="application/vnd.openxmlformats-officedocument.presentationml.comments+xml"/>
  <Override PartName="/ppt/comments/comment17.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82" r:id="rId3"/>
    <p:sldId id="284" r:id="rId4"/>
    <p:sldId id="259" r:id="rId5"/>
    <p:sldId id="260" r:id="rId6"/>
    <p:sldId id="283" r:id="rId7"/>
    <p:sldId id="261" r:id="rId8"/>
    <p:sldId id="285" r:id="rId9"/>
    <p:sldId id="262" r:id="rId10"/>
    <p:sldId id="263" r:id="rId11"/>
    <p:sldId id="264" r:id="rId12"/>
    <p:sldId id="265" r:id="rId13"/>
    <p:sldId id="286" r:id="rId14"/>
    <p:sldId id="289" r:id="rId15"/>
    <p:sldId id="267" r:id="rId16"/>
    <p:sldId id="268" r:id="rId17"/>
    <p:sldId id="287" r:id="rId18"/>
    <p:sldId id="269" r:id="rId19"/>
    <p:sldId id="270" r:id="rId20"/>
    <p:sldId id="271" r:id="rId21"/>
    <p:sldId id="288" r:id="rId22"/>
    <p:sldId id="294" r:id="rId23"/>
    <p:sldId id="273" r:id="rId24"/>
    <p:sldId id="291" r:id="rId25"/>
    <p:sldId id="293" r:id="rId26"/>
    <p:sldId id="275" r:id="rId27"/>
    <p:sldId id="276" r:id="rId28"/>
    <p:sldId id="277" r:id="rId29"/>
    <p:sldId id="279" r:id="rId30"/>
    <p:sldId id="280" r:id="rId31"/>
    <p:sldId id="290" r:id="rId32"/>
    <p:sldId id="281" r:id="rId33"/>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Giovanni Succi" initials="GS" lastIdx="33" clrIdx="0">
    <p:extLst>
      <p:ext uri="{19B8F6BF-5375-455C-9EA6-DF929625EA0E}">
        <p15:presenceInfo xmlns:p15="http://schemas.microsoft.com/office/powerpoint/2012/main" userId="S-1-5-21-1526224874-1540688658-1361462980-724344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4C1A8A3-306A-4EB7-A6B1-4F7E0EB9C5D6}" styleName="Medium Style 3 - Accent 5">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5"/>
          </a:solidFill>
        </a:fill>
      </a:tcStyle>
    </a:lastCol>
    <a:firstCol>
      <a:tcTxStyle b="on">
        <a:fontRef idx="minor">
          <a:scrgbClr r="0" g="0" b="0"/>
        </a:fontRef>
        <a:schemeClr val="lt1"/>
      </a:tcTxStyle>
      <a:tcStyle>
        <a:tcBdr/>
        <a:fill>
          <a:solidFill>
            <a:schemeClr val="accent5"/>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33" autoAdjust="0"/>
    <p:restoredTop sz="95186" autoAdjust="0"/>
  </p:normalViewPr>
  <p:slideViewPr>
    <p:cSldViewPr snapToGrid="0">
      <p:cViewPr>
        <p:scale>
          <a:sx n="80" d="100"/>
          <a:sy n="80" d="100"/>
        </p:scale>
        <p:origin x="1550" y="2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4-07T15:05:15.496" idx="1">
    <p:pos x="4018" y="2970"/>
    <p:text>The Link powers almost all the circuits of the inner triplet region: the 18 kA circuits for the MQXF and trims, the 13 kA circuit for D1, and the 2 kA circuits for the MCBXF (DFX), plus the 13 kA circuit of D2, and  the 0.6 kA circuits for the correctors (MCBRD CCT) - (DFM)</p:text>
    <p:extLst mod="1">
      <p:ext uri="{C676402C-5697-4E1C-873F-D02D1690AC5C}">
        <p15:threadingInfo xmlns:p15="http://schemas.microsoft.com/office/powerpoint/2012/main" timeZoneBias="-120"/>
      </p:ext>
    </p:extLst>
  </p:cm>
  <p:cm authorId="1" dt="2021-04-07T15:07:41.478" idx="2">
    <p:pos x="4292" y="3400"/>
    <p:text>One is for the DFX itself (WP6a), the other for the DCM (WP3).</p:text>
    <p:extLst mod="1">
      <p:ext uri="{C676402C-5697-4E1C-873F-D02D1690AC5C}">
        <p15:threadingInfo xmlns:p15="http://schemas.microsoft.com/office/powerpoint/2012/main" timeZoneBias="-120"/>
      </p:ext>
    </p:extLst>
  </p:cm>
</p:cmLst>
</file>

<file path=ppt/comments/comment10.xml><?xml version="1.0" encoding="utf-8"?>
<p:cmLst xmlns:a="http://schemas.openxmlformats.org/drawingml/2006/main" xmlns:r="http://schemas.openxmlformats.org/officeDocument/2006/relationships" xmlns:p="http://schemas.openxmlformats.org/presentationml/2006/main">
  <p:cm authorId="1" dt="2021-04-08T13:07:22.335" idx="11">
    <p:pos x="3088" y="681"/>
    <p:text>Set to assure the thermo-mechanical integrity of the busbar</p:text>
    <p:extLst mod="1">
      <p:ext uri="{C676402C-5697-4E1C-873F-D02D1690AC5C}">
        <p15:threadingInfo xmlns:p15="http://schemas.microsoft.com/office/powerpoint/2012/main" timeZoneBias="-120"/>
      </p:ext>
    </p:extLst>
  </p:cm>
  <p:cm authorId="1" dt="2021-04-08T15:36:02.200" idx="12">
    <p:pos x="1201" y="2179"/>
    <p:text>eta=eta(T,B,RRR) but B and RRR are fixed here.</p:text>
    <p:extLst mod="1">
      <p:ext uri="{C676402C-5697-4E1C-873F-D02D1690AC5C}">
        <p15:threadingInfo xmlns:p15="http://schemas.microsoft.com/office/powerpoint/2012/main" timeZoneBias="-120"/>
      </p:ext>
    </p:extLst>
  </p:cm>
  <p:cm authorId="1" dt="2021-04-27T09:26:28.599" idx="30">
    <p:pos x="5468" y="981"/>
    <p:text>We'll understand why 10 mV in the following.</p:text>
    <p:extLst>
      <p:ext uri="{C676402C-5697-4E1C-873F-D02D1690AC5C}">
        <p15:threadingInfo xmlns:p15="http://schemas.microsoft.com/office/powerpoint/2012/main" timeZoneBias="-120"/>
      </p:ext>
    </p:extLst>
  </p:cm>
</p:cmLst>
</file>

<file path=ppt/comments/comment11.xml><?xml version="1.0" encoding="utf-8"?>
<p:cmLst xmlns:a="http://schemas.openxmlformats.org/drawingml/2006/main" xmlns:r="http://schemas.openxmlformats.org/officeDocument/2006/relationships" xmlns:p="http://schemas.openxmlformats.org/presentationml/2006/main">
  <p:cm authorId="1" dt="2021-04-08T15:48:16.044" idx="14">
    <p:pos x="1645" y="921"/>
    <p:text>This stop condition is rather strong: it is very difficult, in the practice, to have a sort of "wall" at 1.9 K that doesn't change temperature: we are in the worst case.</p:text>
    <p:extLst mod="1">
      <p:ext uri="{C676402C-5697-4E1C-873F-D02D1690AC5C}">
        <p15:threadingInfo xmlns:p15="http://schemas.microsoft.com/office/powerpoint/2012/main" timeZoneBias="-120"/>
      </p:ext>
    </p:extLst>
  </p:cm>
  <p:cm authorId="1" dt="2021-04-08T16:37:11.889" idx="15">
    <p:pos x="1935" y="1389"/>
    <p:text>Here, again, we don't have transverse heat transfer to a jacket or helium.</p:text>
    <p:extLst>
      <p:ext uri="{C676402C-5697-4E1C-873F-D02D1690AC5C}">
        <p15:threadingInfo xmlns:p15="http://schemas.microsoft.com/office/powerpoint/2012/main" timeZoneBias="-120"/>
      </p:ext>
    </p:extLst>
  </p:cm>
</p:cmLst>
</file>

<file path=ppt/comments/comment12.xml><?xml version="1.0" encoding="utf-8"?>
<p:cmLst xmlns:a="http://schemas.openxmlformats.org/drawingml/2006/main" xmlns:r="http://schemas.openxmlformats.org/officeDocument/2006/relationships" xmlns:p="http://schemas.openxmlformats.org/presentationml/2006/main">
  <p:cm authorId="1" dt="2021-04-08T17:48:03.691" idx="17">
    <p:pos x="53" y="285"/>
    <p:text>The scope of this slide is to show that the 10 mV case assures stability, and that it is also the most conservative case.</p:text>
    <p:extLst mod="1">
      <p:ext uri="{C676402C-5697-4E1C-873F-D02D1690AC5C}">
        <p15:threadingInfo xmlns:p15="http://schemas.microsoft.com/office/powerpoint/2012/main" timeZoneBias="-120"/>
      </p:ext>
    </p:extLst>
  </p:cm>
</p:cmLst>
</file>

<file path=ppt/comments/comment13.xml><?xml version="1.0" encoding="utf-8"?>
<p:cmLst xmlns:a="http://schemas.openxmlformats.org/drawingml/2006/main" xmlns:r="http://schemas.openxmlformats.org/officeDocument/2006/relationships" xmlns:p="http://schemas.openxmlformats.org/presentationml/2006/main">
  <p:cm authorId="1" dt="2021-04-19T20:13:27.970" idx="16">
    <p:pos x="4092" y="1341"/>
    <p:text>t_DeltaV,no_plug is taken from the MCBXF (2kA) circuits in the first presentation.</p:text>
    <p:extLst mod="1">
      <p:ext uri="{C676402C-5697-4E1C-873F-D02D1690AC5C}">
        <p15:threadingInfo xmlns:p15="http://schemas.microsoft.com/office/powerpoint/2012/main" timeZoneBias="-120"/>
      </p:ext>
    </p:extLst>
  </p:cm>
  <p:cm authorId="1" dt="2021-04-27T19:23:01.605" idx="33">
    <p:pos x="4582" y="3930"/>
    <p:text>It's not true that the more copper there is, the better it is!
Indeed, the same does not happen with the 18 kA busbar, where we still have margin at 100 mV.</p:text>
    <p:extLst>
      <p:ext uri="{C676402C-5697-4E1C-873F-D02D1690AC5C}">
        <p15:threadingInfo xmlns:p15="http://schemas.microsoft.com/office/powerpoint/2012/main" timeZoneBias="-120"/>
      </p:ext>
    </p:extLst>
  </p:cm>
</p:cmLst>
</file>

<file path=ppt/comments/comment14.xml><?xml version="1.0" encoding="utf-8"?>
<p:cmLst xmlns:a="http://schemas.openxmlformats.org/drawingml/2006/main" xmlns:r="http://schemas.openxmlformats.org/officeDocument/2006/relationships" xmlns:p="http://schemas.openxmlformats.org/presentationml/2006/main">
  <p:cm authorId="1" dt="2021-04-09T10:30:16.886" idx="19">
    <p:pos x="5196" y="657"/>
    <p:text>An adiabatic boundary condition on one side would correspond to the symmetric case analysed already.</p:text>
    <p:extLst>
      <p:ext uri="{C676402C-5697-4E1C-873F-D02D1690AC5C}">
        <p15:threadingInfo xmlns:p15="http://schemas.microsoft.com/office/powerpoint/2012/main" timeZoneBias="-120"/>
      </p:ext>
    </p:extLst>
  </p:cm>
  <p:cm authorId="1" dt="2021-04-09T10:30:56.637" idx="20">
    <p:pos x="3913" y="2390"/>
    <p:text>The minimum region to trigger a quench is longer, because the BC absorbs a lot of heat.</p:text>
    <p:extLst>
      <p:ext uri="{C676402C-5697-4E1C-873F-D02D1690AC5C}">
        <p15:threadingInfo xmlns:p15="http://schemas.microsoft.com/office/powerpoint/2012/main" timeZoneBias="-120"/>
      </p:ext>
    </p:extLst>
  </p:cm>
</p:cmLst>
</file>

<file path=ppt/comments/comment15.xml><?xml version="1.0" encoding="utf-8"?>
<p:cmLst xmlns:a="http://schemas.openxmlformats.org/drawingml/2006/main" xmlns:r="http://schemas.openxmlformats.org/officeDocument/2006/relationships" xmlns:p="http://schemas.openxmlformats.org/presentationml/2006/main">
  <p:cm authorId="1" dt="2021-04-07T17:50:48.327" idx="4">
    <p:pos x="4855" y="3576"/>
    <p:text>The change in slope is determined by a different resistive mechanism, taking place when such region leaves the sc state.</p:text>
    <p:extLst>
      <p:ext uri="{C676402C-5697-4E1C-873F-D02D1690AC5C}">
        <p15:threadingInfo xmlns:p15="http://schemas.microsoft.com/office/powerpoint/2012/main" timeZoneBias="-120"/>
      </p:ext>
    </p:extLst>
  </p:cm>
</p:cmLst>
</file>

<file path=ppt/comments/comment16.xml><?xml version="1.0" encoding="utf-8"?>
<p:cmLst xmlns:a="http://schemas.openxmlformats.org/drawingml/2006/main" xmlns:r="http://schemas.openxmlformats.org/officeDocument/2006/relationships" xmlns:p="http://schemas.openxmlformats.org/presentationml/2006/main">
  <p:cm authorId="1" dt="2021-04-09T11:37:26.767" idx="21">
    <p:pos x="5337" y="2242"/>
    <p:text>The increase in the QPV is by ~0.1 m/s for the 2 kA busbar and by ~0.5 m/s for the 18 kA busbar, as for the symmetric case.</p:text>
    <p:extLst mod="1">
      <p:ext uri="{C676402C-5697-4E1C-873F-D02D1690AC5C}">
        <p15:threadingInfo xmlns:p15="http://schemas.microsoft.com/office/powerpoint/2012/main" timeZoneBias="-120"/>
      </p:ext>
    </p:extLst>
  </p:cm>
  <p:cm authorId="1" dt="2021-04-09T11:42:56.350" idx="22">
    <p:pos x="1738" y="647"/>
    <p:text>(No need to insert the comparison between v_aver and v_punc here).</p:text>
    <p:extLst>
      <p:ext uri="{C676402C-5697-4E1C-873F-D02D1690AC5C}">
        <p15:threadingInfo xmlns:p15="http://schemas.microsoft.com/office/powerpoint/2012/main" timeZoneBias="-120"/>
      </p:ext>
    </p:extLst>
  </p:cm>
</p:cmLst>
</file>

<file path=ppt/comments/comment17.xml><?xml version="1.0" encoding="utf-8"?>
<p:cmLst xmlns:a="http://schemas.openxmlformats.org/drawingml/2006/main" xmlns:r="http://schemas.openxmlformats.org/officeDocument/2006/relationships" xmlns:p="http://schemas.openxmlformats.org/presentationml/2006/main">
  <p:cm authorId="1" dt="2021-04-08T17:48:44.073" idx="18">
    <p:pos x="10" y="10"/>
    <p:text>The purpose of this slide is to show that the nominal current is already the most conservative case.</p:text>
    <p:extLst>
      <p:ext uri="{C676402C-5697-4E1C-873F-D02D1690AC5C}">
        <p15:threadingInfo xmlns:p15="http://schemas.microsoft.com/office/powerpoint/2012/main" timeZoneBias="-120"/>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1" dt="2021-04-07T15:49:27.388" idx="3">
    <p:pos x="5290" y="3826"/>
    <p:text>We model in the two longest cases: 23 m for the MQXF and 55 m for the MCBXFB in Q2b.</p:text>
    <p:extLst mod="1">
      <p:ext uri="{C676402C-5697-4E1C-873F-D02D1690AC5C}">
        <p15:threadingInfo xmlns:p15="http://schemas.microsoft.com/office/powerpoint/2012/main" timeZoneBias="-120"/>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1" dt="2021-04-15T15:35:40.056" idx="23">
    <p:pos x="5180" y="2321"/>
    <p:text>Busbars are grouped in bundles of 4 inside the DCM.</p:text>
    <p:extLst mod="1">
      <p:ext uri="{C676402C-5697-4E1C-873F-D02D1690AC5C}">
        <p15:threadingInfo xmlns:p15="http://schemas.microsoft.com/office/powerpoint/2012/main" timeZoneBias="-120"/>
      </p:ext>
    </p:extLst>
  </p:cm>
  <p:cm authorId="1" dt="2021-04-15T15:39:16.971" idx="24">
    <p:pos x="5187" y="2539"/>
    <p:text>The field is twice the self-field where a feed and a return line are in contact with each other.</p:text>
    <p:extLst mod="1">
      <p:ext uri="{C676402C-5697-4E1C-873F-D02D1690AC5C}">
        <p15:threadingInfo xmlns:p15="http://schemas.microsoft.com/office/powerpoint/2012/main" timeZoneBias="-120"/>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1" dt="2021-04-07T17:50:48.327" idx="4">
    <p:pos x="4855" y="3576"/>
    <p:text>The change in slope is determined by a different resistive mechanism, taking place when such region leaves the sc state.</p:text>
    <p:extLst>
      <p:ext uri="{C676402C-5697-4E1C-873F-D02D1690AC5C}">
        <p15:threadingInfo xmlns:p15="http://schemas.microsoft.com/office/powerpoint/2012/main" timeZoneBias="-120"/>
      </p:ext>
    </p:extLst>
  </p:cm>
  <p:cm authorId="1" dt="2021-04-15T15:56:03.492" idx="25">
    <p:pos x="3762" y="604"/>
    <p:text>Peak T = 100 K after 2 s</p:text>
    <p:extLst mod="1">
      <p:ext uri="{C676402C-5697-4E1C-873F-D02D1690AC5C}">
        <p15:threadingInfo xmlns:p15="http://schemas.microsoft.com/office/powerpoint/2012/main" timeZoneBias="-120"/>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1" dt="2021-04-07T19:13:03.668" idx="5">
    <p:pos x="5383" y="1799"/>
    <p:text>v_punctual stays above v_average at the beginning of the simulation. This is probably because of the partial Deltat in the second definition, which is smaller than in the first definition, at the beginning. Once the DeltaTs become comparable, the two velocities are very close to each other.</p:text>
    <p:extLst mod="1">
      <p:ext uri="{C676402C-5697-4E1C-873F-D02D1690AC5C}">
        <p15:threadingInfo xmlns:p15="http://schemas.microsoft.com/office/powerpoint/2012/main" timeZoneBias="-120"/>
      </p:ext>
    </p:extLst>
  </p:cm>
</p:cmLst>
</file>

<file path=ppt/comments/comment6.xml><?xml version="1.0" encoding="utf-8"?>
<p:cmLst xmlns:a="http://schemas.openxmlformats.org/drawingml/2006/main" xmlns:r="http://schemas.openxmlformats.org/officeDocument/2006/relationships" xmlns:p="http://schemas.openxmlformats.org/presentationml/2006/main">
  <p:cm authorId="1" dt="2021-04-07T19:31:25.105" idx="6">
    <p:pos x="5544" y="828"/>
    <p:text>All results presented here do not change if Delta_xc &gt; Deltax_c,min</p:text>
    <p:extLst>
      <p:ext uri="{C676402C-5697-4E1C-873F-D02D1690AC5C}">
        <p15:threadingInfo xmlns:p15="http://schemas.microsoft.com/office/powerpoint/2012/main" timeZoneBias="-120"/>
      </p:ext>
    </p:extLst>
  </p:cm>
</p:cmLst>
</file>

<file path=ppt/comments/comment7.xml><?xml version="1.0" encoding="utf-8"?>
<p:cmLst xmlns:a="http://schemas.openxmlformats.org/drawingml/2006/main" xmlns:r="http://schemas.openxmlformats.org/officeDocument/2006/relationships" xmlns:p="http://schemas.openxmlformats.org/presentationml/2006/main">
  <p:cm authorId="1" dt="2021-04-08T12:09:19.300" idx="8">
    <p:pos x="5398" y="2121"/>
    <p:text>100 K is set in order to guarantee the thermo-mechanical integrity of the busbar.</p:text>
    <p:extLst mod="1">
      <p:ext uri="{C676402C-5697-4E1C-873F-D02D1690AC5C}">
        <p15:threadingInfo xmlns:p15="http://schemas.microsoft.com/office/powerpoint/2012/main" timeZoneBias="-120"/>
      </p:ext>
    </p:extLst>
  </p:cm>
  <p:cm authorId="1" dt="2021-04-15T16:22:59.230" idx="26">
    <p:pos x="5391" y="1315"/>
    <p:text>We'll see that the actual peak temperature is lower than 100 K thanks to current dump.</p:text>
    <p:extLst mod="1">
      <p:ext uri="{C676402C-5697-4E1C-873F-D02D1690AC5C}">
        <p15:threadingInfo xmlns:p15="http://schemas.microsoft.com/office/powerpoint/2012/main" timeZoneBias="-120"/>
      </p:ext>
    </p:extLst>
  </p:cm>
  <p:cm authorId="1" dt="2021-04-15T16:34:08.180" idx="27">
    <p:pos x="5558" y="2435"/>
    <p:text>The actual t_100K is longer because of the current decay: we would actually have a longer validation time. This is why we say that this approach is conservative.</p:text>
    <p:extLst>
      <p:ext uri="{C676402C-5697-4E1C-873F-D02D1690AC5C}">
        <p15:threadingInfo xmlns:p15="http://schemas.microsoft.com/office/powerpoint/2012/main" timeZoneBias="-120"/>
      </p:ext>
    </p:extLst>
  </p:cm>
</p:cmLst>
</file>

<file path=ppt/comments/comment8.xml><?xml version="1.0" encoding="utf-8"?>
<p:cmLst xmlns:a="http://schemas.openxmlformats.org/drawingml/2006/main" xmlns:r="http://schemas.openxmlformats.org/officeDocument/2006/relationships" xmlns:p="http://schemas.openxmlformats.org/presentationml/2006/main">
  <p:cm authorId="1" dt="2021-04-07T20:06:23.943" idx="7">
    <p:pos x="3917" y="966"/>
    <p:text>Considering a 90 % reduction of the current at t_100K, the decay time is 2.3 times the time constant for the time ((ln(0.1)=2.3, and time constants are 1.7 s, 0.35 s, 0.17 s for each of the three circuits, respectively).</p:text>
    <p:extLst mod="1">
      <p:ext uri="{C676402C-5697-4E1C-873F-D02D1690AC5C}">
        <p15:threadingInfo xmlns:p15="http://schemas.microsoft.com/office/powerpoint/2012/main" timeZoneBias="-120"/>
      </p:ext>
    </p:extLst>
  </p:cm>
  <p:cm authorId="1" dt="2021-04-08T12:52:35.199" idx="9">
    <p:pos x="2071" y="434"/>
    <p:text>Both are fixed for a given circuit</p:text>
    <p:extLst mod="1">
      <p:ext uri="{C676402C-5697-4E1C-873F-D02D1690AC5C}">
        <p15:threadingInfo xmlns:p15="http://schemas.microsoft.com/office/powerpoint/2012/main" timeZoneBias="-120"/>
      </p:ext>
    </p:extLst>
  </p:cm>
</p:cmLst>
</file>

<file path=ppt/comments/comment9.xml><?xml version="1.0" encoding="utf-8"?>
<p:cmLst xmlns:a="http://schemas.openxmlformats.org/drawingml/2006/main" xmlns:r="http://schemas.openxmlformats.org/officeDocument/2006/relationships" xmlns:p="http://schemas.openxmlformats.org/presentationml/2006/main">
  <p:cm authorId="1" dt="2021-04-22T19:22:56.209" idx="28">
    <p:pos x="2716" y="1012"/>
    <p:text>Specify these column well.</p:text>
    <p:extLst>
      <p:ext uri="{C676402C-5697-4E1C-873F-D02D1690AC5C}">
        <p15:threadingInfo xmlns:p15="http://schemas.microsoft.com/office/powerpoint/2012/main" timeZoneBias="-120"/>
      </p:ext>
    </p:extLst>
  </p:cm>
  <p:cm authorId="1" dt="2021-04-27T12:28:36.598" idx="31">
    <p:pos x="4141" y="1036"/>
    <p:text>We still consider the decay time as the time it takes for the current to reduce by 90% with respect to its initial value.</p:text>
    <p:extLst>
      <p:ext uri="{C676402C-5697-4E1C-873F-D02D1690AC5C}">
        <p15:threadingInfo xmlns:p15="http://schemas.microsoft.com/office/powerpoint/2012/main" timeZoneBias="-120"/>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97EFCB3B-1C2A-498F-863E-C8A3BFA5F7E0}" type="datetimeFigureOut">
              <a:rPr lang="en-GB" smtClean="0"/>
              <a:t>27/04/2021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C8FBA7-CB8D-4405-B9C3-9B5B329F6627}" type="slidenum">
              <a:rPr lang="en-GB" smtClean="0"/>
              <a:t>‹#›</a:t>
            </a:fld>
            <a:endParaRPr lang="en-GB"/>
          </a:p>
        </p:txBody>
      </p:sp>
    </p:spTree>
    <p:extLst>
      <p:ext uri="{BB962C8B-B14F-4D97-AF65-F5344CB8AC3E}">
        <p14:creationId xmlns:p14="http://schemas.microsoft.com/office/powerpoint/2010/main" val="4797584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EFCB3B-1C2A-498F-863E-C8A3BFA5F7E0}" type="datetimeFigureOut">
              <a:rPr lang="en-GB" smtClean="0"/>
              <a:t>27/04/2021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C8FBA7-CB8D-4405-B9C3-9B5B329F6627}" type="slidenum">
              <a:rPr lang="en-GB" smtClean="0"/>
              <a:t>‹#›</a:t>
            </a:fld>
            <a:endParaRPr lang="en-GB"/>
          </a:p>
        </p:txBody>
      </p:sp>
    </p:spTree>
    <p:extLst>
      <p:ext uri="{BB962C8B-B14F-4D97-AF65-F5344CB8AC3E}">
        <p14:creationId xmlns:p14="http://schemas.microsoft.com/office/powerpoint/2010/main" val="17223585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EFCB3B-1C2A-498F-863E-C8A3BFA5F7E0}" type="datetimeFigureOut">
              <a:rPr lang="en-GB" smtClean="0"/>
              <a:t>27/04/2021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C8FBA7-CB8D-4405-B9C3-9B5B329F6627}" type="slidenum">
              <a:rPr lang="en-GB" smtClean="0"/>
              <a:t>‹#›</a:t>
            </a:fld>
            <a:endParaRPr lang="en-GB"/>
          </a:p>
        </p:txBody>
      </p:sp>
    </p:spTree>
    <p:extLst>
      <p:ext uri="{BB962C8B-B14F-4D97-AF65-F5344CB8AC3E}">
        <p14:creationId xmlns:p14="http://schemas.microsoft.com/office/powerpoint/2010/main" val="3976710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97EFCB3B-1C2A-498F-863E-C8A3BFA5F7E0}" type="datetimeFigureOut">
              <a:rPr lang="en-GB" smtClean="0"/>
              <a:t>27/04/2021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C8FBA7-CB8D-4405-B9C3-9B5B329F6627}" type="slidenum">
              <a:rPr lang="en-GB" smtClean="0"/>
              <a:t>‹#›</a:t>
            </a:fld>
            <a:endParaRPr lang="en-GB"/>
          </a:p>
        </p:txBody>
      </p:sp>
    </p:spTree>
    <p:extLst>
      <p:ext uri="{BB962C8B-B14F-4D97-AF65-F5344CB8AC3E}">
        <p14:creationId xmlns:p14="http://schemas.microsoft.com/office/powerpoint/2010/main" val="29792784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97EFCB3B-1C2A-498F-863E-C8A3BFA5F7E0}" type="datetimeFigureOut">
              <a:rPr lang="en-GB" smtClean="0"/>
              <a:t>27/04/2021</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77C8FBA7-CB8D-4405-B9C3-9B5B329F6627}" type="slidenum">
              <a:rPr lang="en-GB" smtClean="0"/>
              <a:t>‹#›</a:t>
            </a:fld>
            <a:endParaRPr lang="en-GB"/>
          </a:p>
        </p:txBody>
      </p:sp>
    </p:spTree>
    <p:extLst>
      <p:ext uri="{BB962C8B-B14F-4D97-AF65-F5344CB8AC3E}">
        <p14:creationId xmlns:p14="http://schemas.microsoft.com/office/powerpoint/2010/main" val="196979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97EFCB3B-1C2A-498F-863E-C8A3BFA5F7E0}" type="datetimeFigureOut">
              <a:rPr lang="en-GB" smtClean="0"/>
              <a:t>27/04/2021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C8FBA7-CB8D-4405-B9C3-9B5B329F6627}" type="slidenum">
              <a:rPr lang="en-GB" smtClean="0"/>
              <a:t>‹#›</a:t>
            </a:fld>
            <a:endParaRPr lang="en-GB"/>
          </a:p>
        </p:txBody>
      </p:sp>
    </p:spTree>
    <p:extLst>
      <p:ext uri="{BB962C8B-B14F-4D97-AF65-F5344CB8AC3E}">
        <p14:creationId xmlns:p14="http://schemas.microsoft.com/office/powerpoint/2010/main" val="18320498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97EFCB3B-1C2A-498F-863E-C8A3BFA5F7E0}" type="datetimeFigureOut">
              <a:rPr lang="en-GB" smtClean="0"/>
              <a:t>27/04/2021</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77C8FBA7-CB8D-4405-B9C3-9B5B329F6627}" type="slidenum">
              <a:rPr lang="en-GB" smtClean="0"/>
              <a:t>‹#›</a:t>
            </a:fld>
            <a:endParaRPr lang="en-GB"/>
          </a:p>
        </p:txBody>
      </p:sp>
    </p:spTree>
    <p:extLst>
      <p:ext uri="{BB962C8B-B14F-4D97-AF65-F5344CB8AC3E}">
        <p14:creationId xmlns:p14="http://schemas.microsoft.com/office/powerpoint/2010/main" val="256824677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97EFCB3B-1C2A-498F-863E-C8A3BFA5F7E0}" type="datetimeFigureOut">
              <a:rPr lang="en-GB" smtClean="0"/>
              <a:t>27/04/2021</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77C8FBA7-CB8D-4405-B9C3-9B5B329F6627}" type="slidenum">
              <a:rPr lang="en-GB" smtClean="0"/>
              <a:t>‹#›</a:t>
            </a:fld>
            <a:endParaRPr lang="en-GB"/>
          </a:p>
        </p:txBody>
      </p:sp>
    </p:spTree>
    <p:extLst>
      <p:ext uri="{BB962C8B-B14F-4D97-AF65-F5344CB8AC3E}">
        <p14:creationId xmlns:p14="http://schemas.microsoft.com/office/powerpoint/2010/main" val="29996699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7EFCB3B-1C2A-498F-863E-C8A3BFA5F7E0}" type="datetimeFigureOut">
              <a:rPr lang="en-GB" smtClean="0"/>
              <a:t>27/04/2021</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77C8FBA7-CB8D-4405-B9C3-9B5B329F6627}" type="slidenum">
              <a:rPr lang="en-GB" smtClean="0"/>
              <a:t>‹#›</a:t>
            </a:fld>
            <a:endParaRPr lang="en-GB"/>
          </a:p>
        </p:txBody>
      </p:sp>
    </p:spTree>
    <p:extLst>
      <p:ext uri="{BB962C8B-B14F-4D97-AF65-F5344CB8AC3E}">
        <p14:creationId xmlns:p14="http://schemas.microsoft.com/office/powerpoint/2010/main" val="28951712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7EFCB3B-1C2A-498F-863E-C8A3BFA5F7E0}" type="datetimeFigureOut">
              <a:rPr lang="en-GB" smtClean="0"/>
              <a:t>27/04/2021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C8FBA7-CB8D-4405-B9C3-9B5B329F6627}" type="slidenum">
              <a:rPr lang="en-GB" smtClean="0"/>
              <a:t>‹#›</a:t>
            </a:fld>
            <a:endParaRPr lang="en-GB"/>
          </a:p>
        </p:txBody>
      </p:sp>
    </p:spTree>
    <p:extLst>
      <p:ext uri="{BB962C8B-B14F-4D97-AF65-F5344CB8AC3E}">
        <p14:creationId xmlns:p14="http://schemas.microsoft.com/office/powerpoint/2010/main" val="26993641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97EFCB3B-1C2A-498F-863E-C8A3BFA5F7E0}" type="datetimeFigureOut">
              <a:rPr lang="en-GB" smtClean="0"/>
              <a:t>27/04/2021</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77C8FBA7-CB8D-4405-B9C3-9B5B329F6627}" type="slidenum">
              <a:rPr lang="en-GB" smtClean="0"/>
              <a:t>‹#›</a:t>
            </a:fld>
            <a:endParaRPr lang="en-GB"/>
          </a:p>
        </p:txBody>
      </p:sp>
    </p:spTree>
    <p:extLst>
      <p:ext uri="{BB962C8B-B14F-4D97-AF65-F5344CB8AC3E}">
        <p14:creationId xmlns:p14="http://schemas.microsoft.com/office/powerpoint/2010/main" val="30453068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EFCB3B-1C2A-498F-863E-C8A3BFA5F7E0}" type="datetimeFigureOut">
              <a:rPr lang="en-GB" smtClean="0"/>
              <a:t>27/04/2021</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7C8FBA7-CB8D-4405-B9C3-9B5B329F6627}" type="slidenum">
              <a:rPr lang="en-GB" smtClean="0"/>
              <a:t>‹#›</a:t>
            </a:fld>
            <a:endParaRPr lang="en-GB"/>
          </a:p>
        </p:txBody>
      </p:sp>
    </p:spTree>
    <p:extLst>
      <p:ext uri="{BB962C8B-B14F-4D97-AF65-F5344CB8AC3E}">
        <p14:creationId xmlns:p14="http://schemas.microsoft.com/office/powerpoint/2010/main" val="312590632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5" Type="http://schemas.openxmlformats.org/officeDocument/2006/relationships/comments" Target="../comments/comment4.xml"/><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2.xml"/><Relationship Id="rId6" Type="http://schemas.openxmlformats.org/officeDocument/2006/relationships/comments" Target="../comments/comment5.xml"/><Relationship Id="rId5" Type="http://schemas.openxmlformats.org/officeDocument/2006/relationships/image" Target="../media/image22.png"/><Relationship Id="rId4" Type="http://schemas.openxmlformats.org/officeDocument/2006/relationships/image" Target="../media/image21.png"/></Relationships>
</file>

<file path=ppt/slides/_rels/slide12.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comments" Target="../comments/comment6.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image" Target="../media/image31.png"/><Relationship Id="rId3" Type="http://schemas.openxmlformats.org/officeDocument/2006/relationships/image" Target="../media/image26.png"/><Relationship Id="rId7" Type="http://schemas.openxmlformats.org/officeDocument/2006/relationships/image" Target="../media/image30.png"/><Relationship Id="rId2" Type="http://schemas.openxmlformats.org/officeDocument/2006/relationships/image" Target="../media/image25.png"/><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 Id="rId9" Type="http://schemas.openxmlformats.org/officeDocument/2006/relationships/comments" Target="../comments/comment7.xml"/></Relationships>
</file>

<file path=ppt/slides/_rels/slide1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33.png"/><Relationship Id="rId7" Type="http://schemas.openxmlformats.org/officeDocument/2006/relationships/image" Target="../media/image360.png"/><Relationship Id="rId2" Type="http://schemas.openxmlformats.org/officeDocument/2006/relationships/image" Target="../media/image32.png"/><Relationship Id="rId1" Type="http://schemas.openxmlformats.org/officeDocument/2006/relationships/slideLayout" Target="../slideLayouts/slideLayout2.xml"/><Relationship Id="rId6" Type="http://schemas.openxmlformats.org/officeDocument/2006/relationships/image" Target="../media/image36.png"/><Relationship Id="rId5" Type="http://schemas.openxmlformats.org/officeDocument/2006/relationships/image" Target="../media/image35.png"/><Relationship Id="rId10" Type="http://schemas.openxmlformats.org/officeDocument/2006/relationships/comments" Target="../comments/comment8.xml"/><Relationship Id="rId4" Type="http://schemas.openxmlformats.org/officeDocument/2006/relationships/image" Target="../media/image34.png"/><Relationship Id="rId9"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comments" Target="../comments/comment9.xml"/><Relationship Id="rId4" Type="http://schemas.openxmlformats.org/officeDocument/2006/relationships/image" Target="../media/image4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comments" Target="../comments/comment10.xml"/><Relationship Id="rId5" Type="http://schemas.openxmlformats.org/officeDocument/2006/relationships/image" Target="../media/image45.png"/><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8" Type="http://schemas.openxmlformats.org/officeDocument/2006/relationships/comments" Target="../comments/comment11.xml"/><Relationship Id="rId3" Type="http://schemas.openxmlformats.org/officeDocument/2006/relationships/image" Target="../media/image46.png"/><Relationship Id="rId7" Type="http://schemas.openxmlformats.org/officeDocument/2006/relationships/image" Target="../media/image47.png"/><Relationship Id="rId2" Type="http://schemas.openxmlformats.org/officeDocument/2006/relationships/image" Target="../media/image14.png"/><Relationship Id="rId1" Type="http://schemas.openxmlformats.org/officeDocument/2006/relationships/slideLayout" Target="../slideLayouts/slideLayout2.xml"/><Relationship Id="rId6" Type="http://schemas.openxmlformats.org/officeDocument/2006/relationships/image" Target="../media/image53.png"/><Relationship Id="rId5" Type="http://schemas.openxmlformats.org/officeDocument/2006/relationships/image" Target="../media/image51.png"/><Relationship Id="rId4" Type="http://schemas.openxmlformats.org/officeDocument/2006/relationships/image" Target="../media/image5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comments" Target="../comments/comment12.xml"/><Relationship Id="rId3" Type="http://schemas.openxmlformats.org/officeDocument/2006/relationships/image" Target="../media/image48.png"/><Relationship Id="rId7" Type="http://schemas.openxmlformats.org/officeDocument/2006/relationships/image" Target="../media/image55.png"/><Relationship Id="rId2" Type="http://schemas.openxmlformats.org/officeDocument/2006/relationships/image" Target="../media/image47.png"/><Relationship Id="rId1" Type="http://schemas.openxmlformats.org/officeDocument/2006/relationships/slideLayout" Target="../slideLayouts/slideLayout2.xml"/><Relationship Id="rId6" Type="http://schemas.openxmlformats.org/officeDocument/2006/relationships/image" Target="../media/image54.png"/><Relationship Id="rId5" Type="http://schemas.openxmlformats.org/officeDocument/2006/relationships/image" Target="../media/image52.png"/><Relationship Id="rId4" Type="http://schemas.openxmlformats.org/officeDocument/2006/relationships/image" Target="../media/image49.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image" Target="../media/image60.png"/><Relationship Id="rId7" Type="http://schemas.microsoft.com/office/2007/relationships/hdphoto" Target="../media/hdphoto2.wdp"/><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62.png"/><Relationship Id="rId5" Type="http://schemas.microsoft.com/office/2007/relationships/hdphoto" Target="../media/hdphoto1.wdp"/><Relationship Id="rId4" Type="http://schemas.openxmlformats.org/officeDocument/2006/relationships/image" Target="../media/image61.png"/></Relationships>
</file>

<file path=ppt/slides/_rels/slide25.xml.rels><?xml version="1.0" encoding="UTF-8" standalone="yes"?>
<Relationships xmlns="http://schemas.openxmlformats.org/package/2006/relationships"><Relationship Id="rId8" Type="http://schemas.openxmlformats.org/officeDocument/2006/relationships/comments" Target="../comments/comment13.xml"/><Relationship Id="rId3" Type="http://schemas.openxmlformats.org/officeDocument/2006/relationships/image" Target="../media/image26.png"/><Relationship Id="rId7" Type="http://schemas.openxmlformats.org/officeDocument/2006/relationships/image" Target="../media/image66.png"/><Relationship Id="rId2" Type="http://schemas.openxmlformats.org/officeDocument/2006/relationships/image" Target="../media/image64.png"/><Relationship Id="rId1" Type="http://schemas.openxmlformats.org/officeDocument/2006/relationships/slideLayout" Target="../slideLayouts/slideLayout2.xml"/><Relationship Id="rId6" Type="http://schemas.openxmlformats.org/officeDocument/2006/relationships/image" Target="../media/image650.png"/><Relationship Id="rId5" Type="http://schemas.openxmlformats.org/officeDocument/2006/relationships/image" Target="../media/image640.png"/><Relationship Id="rId4" Type="http://schemas.openxmlformats.org/officeDocument/2006/relationships/image" Target="../media/image65.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1.xml"/><Relationship Id="rId5" Type="http://schemas.openxmlformats.org/officeDocument/2006/relationships/image" Target="../media/image70.png"/><Relationship Id="rId4" Type="http://schemas.openxmlformats.org/officeDocument/2006/relationships/image" Target="../media/image69.png"/></Relationships>
</file>

<file path=ppt/slides/_rels/slide28.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image" Target="../media/image73.png"/><Relationship Id="rId1" Type="http://schemas.openxmlformats.org/officeDocument/2006/relationships/slideLayout" Target="../slideLayouts/slideLayout1.xml"/><Relationship Id="rId6" Type="http://schemas.openxmlformats.org/officeDocument/2006/relationships/comments" Target="../comments/comment14.xml"/><Relationship Id="rId5" Type="http://schemas.openxmlformats.org/officeDocument/2006/relationships/image" Target="../media/image75.png"/><Relationship Id="rId4" Type="http://schemas.openxmlformats.org/officeDocument/2006/relationships/image" Target="../media/image510.png"/></Relationships>
</file>

<file path=ppt/slides/_rels/slide2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image" Target="../media/image72.png"/><Relationship Id="rId1" Type="http://schemas.openxmlformats.org/officeDocument/2006/relationships/slideLayout" Target="../slideLayouts/slideLayout2.xml"/><Relationship Id="rId5" Type="http://schemas.openxmlformats.org/officeDocument/2006/relationships/comments" Target="../comments/comment15.xml"/><Relationship Id="rId4" Type="http://schemas.openxmlformats.org/officeDocument/2006/relationships/image" Target="../media/image76.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2.xml"/><Relationship Id="rId4" Type="http://schemas.openxmlformats.org/officeDocument/2006/relationships/comments" Target="../comments/comment16.xml"/></Relationships>
</file>

<file path=ppt/slides/_rels/slide31.xml.rels><?xml version="1.0" encoding="UTF-8" standalone="yes"?>
<Relationships xmlns="http://schemas.openxmlformats.org/package/2006/relationships"><Relationship Id="rId3" Type="http://schemas.openxmlformats.org/officeDocument/2006/relationships/image" Target="../media/image620.png"/><Relationship Id="rId7" Type="http://schemas.openxmlformats.org/officeDocument/2006/relationships/comments" Target="../comments/comment17.xml"/><Relationship Id="rId2" Type="http://schemas.openxmlformats.org/officeDocument/2006/relationships/image" Target="../media/image79.png"/><Relationship Id="rId1" Type="http://schemas.openxmlformats.org/officeDocument/2006/relationships/slideLayout" Target="../slideLayouts/slideLayout1.xml"/><Relationship Id="rId6" Type="http://schemas.openxmlformats.org/officeDocument/2006/relationships/image" Target="../media/image81.png"/><Relationship Id="rId5" Type="http://schemas.openxmlformats.org/officeDocument/2006/relationships/image" Target="../media/image80.png"/><Relationship Id="rId4" Type="http://schemas.openxmlformats.org/officeDocument/2006/relationships/image" Target="../media/image600.png"/></Relationships>
</file>

<file path=ppt/slides/_rels/slide32.xml.rels><?xml version="1.0" encoding="UTF-8" standalone="yes"?>
<Relationships xmlns="http://schemas.openxmlformats.org/package/2006/relationships"><Relationship Id="rId8" Type="http://schemas.openxmlformats.org/officeDocument/2006/relationships/image" Target="../media/image83.png"/><Relationship Id="rId3" Type="http://schemas.openxmlformats.org/officeDocument/2006/relationships/image" Target="../media/image270.png"/><Relationship Id="rId7" Type="http://schemas.openxmlformats.org/officeDocument/2006/relationships/image" Target="../media/image82.png"/><Relationship Id="rId12" Type="http://schemas.openxmlformats.org/officeDocument/2006/relationships/image" Target="../media/image87.png"/><Relationship Id="rId2" Type="http://schemas.openxmlformats.org/officeDocument/2006/relationships/image" Target="../media/image710.png"/><Relationship Id="rId1" Type="http://schemas.openxmlformats.org/officeDocument/2006/relationships/slideLayout" Target="../slideLayouts/slideLayout1.xml"/><Relationship Id="rId6" Type="http://schemas.openxmlformats.org/officeDocument/2006/relationships/image" Target="../media/image800.png"/><Relationship Id="rId11" Type="http://schemas.openxmlformats.org/officeDocument/2006/relationships/image" Target="../media/image86.png"/><Relationship Id="rId5" Type="http://schemas.openxmlformats.org/officeDocument/2006/relationships/image" Target="../media/image250.png"/><Relationship Id="rId10" Type="http://schemas.openxmlformats.org/officeDocument/2006/relationships/image" Target="../media/image85.png"/><Relationship Id="rId4" Type="http://schemas.openxmlformats.org/officeDocument/2006/relationships/image" Target="../media/image240.png"/><Relationship Id="rId9" Type="http://schemas.openxmlformats.org/officeDocument/2006/relationships/image" Target="../media/image8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 Id="rId5" Type="http://schemas.openxmlformats.org/officeDocument/2006/relationships/comments" Target="../comments/comment2.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6" Type="http://schemas.openxmlformats.org/officeDocument/2006/relationships/comments" Target="../comments/comment3.xml"/><Relationship Id="rId5" Type="http://schemas.openxmlformats.org/officeDocument/2006/relationships/image" Target="../media/image9.png"/><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image" Target="../media/image10.png"/><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041990" y="2177716"/>
            <a:ext cx="7113182" cy="1846659"/>
          </a:xfrm>
          <a:prstGeom prst="rect">
            <a:avLst/>
          </a:prstGeom>
          <a:noFill/>
        </p:spPr>
        <p:txBody>
          <a:bodyPr wrap="square" rtlCol="0">
            <a:spAutoFit/>
          </a:bodyPr>
          <a:lstStyle/>
          <a:p>
            <a:pPr algn="ctr"/>
            <a:r>
              <a:rPr lang="en-GB" sz="3800" dirty="0" err="1" smtClean="0">
                <a:latin typeface="Times New Roman" panose="02020603050405020304" pitchFamily="18" charset="0"/>
                <a:cs typeface="Times New Roman" panose="02020603050405020304" pitchFamily="18" charset="0"/>
              </a:rPr>
              <a:t>NbTi</a:t>
            </a:r>
            <a:r>
              <a:rPr lang="en-GB" sz="3800" dirty="0" smtClean="0">
                <a:latin typeface="Times New Roman" panose="02020603050405020304" pitchFamily="18" charset="0"/>
                <a:cs typeface="Times New Roman" panose="02020603050405020304" pitchFamily="18" charset="0"/>
              </a:rPr>
              <a:t> Round </a:t>
            </a:r>
            <a:r>
              <a:rPr lang="en-GB" sz="3800" dirty="0" err="1" smtClean="0">
                <a:latin typeface="Times New Roman" panose="02020603050405020304" pitchFamily="18" charset="0"/>
                <a:cs typeface="Times New Roman" panose="02020603050405020304" pitchFamily="18" charset="0"/>
              </a:rPr>
              <a:t>Busbars</a:t>
            </a:r>
            <a:r>
              <a:rPr lang="en-GB" sz="3800" dirty="0" smtClean="0">
                <a:latin typeface="Times New Roman" panose="02020603050405020304" pitchFamily="18" charset="0"/>
                <a:cs typeface="Times New Roman" panose="02020603050405020304" pitchFamily="18" charset="0"/>
              </a:rPr>
              <a:t> for Powering the HL-LHC Inner Triplets: </a:t>
            </a:r>
            <a:br>
              <a:rPr lang="en-GB" sz="3800" dirty="0" smtClean="0">
                <a:latin typeface="Times New Roman" panose="02020603050405020304" pitchFamily="18" charset="0"/>
                <a:cs typeface="Times New Roman" panose="02020603050405020304" pitchFamily="18" charset="0"/>
              </a:rPr>
            </a:br>
            <a:r>
              <a:rPr lang="en-GB" sz="3800" dirty="0" smtClean="0">
                <a:latin typeface="Times New Roman" panose="02020603050405020304" pitchFamily="18" charset="0"/>
                <a:cs typeface="Times New Roman" panose="02020603050405020304" pitchFamily="18" charset="0"/>
              </a:rPr>
              <a:t>a Study Analysis</a:t>
            </a:r>
            <a:endParaRPr lang="en-GB" sz="3800" dirty="0">
              <a:latin typeface="Times New Roman" panose="02020603050405020304" pitchFamily="18" charset="0"/>
              <a:cs typeface="Times New Roman" panose="02020603050405020304" pitchFamily="18" charset="0"/>
            </a:endParaRPr>
          </a:p>
        </p:txBody>
      </p:sp>
      <p:sp>
        <p:nvSpPr>
          <p:cNvPr id="2" name="TextBox 1"/>
          <p:cNvSpPr txBox="1"/>
          <p:nvPr/>
        </p:nvSpPr>
        <p:spPr>
          <a:xfrm>
            <a:off x="6641432" y="6467708"/>
            <a:ext cx="2502568" cy="307777"/>
          </a:xfrm>
          <a:prstGeom prst="rect">
            <a:avLst/>
          </a:prstGeom>
          <a:noFill/>
        </p:spPr>
        <p:txBody>
          <a:bodyPr wrap="square" rtlCol="0">
            <a:spAutoFit/>
          </a:bodyPr>
          <a:lstStyle/>
          <a:p>
            <a:r>
              <a:rPr lang="en-GB" sz="1400" dirty="0" smtClean="0">
                <a:latin typeface="Times New Roman" panose="02020603050405020304" pitchFamily="18" charset="0"/>
                <a:cs typeface="Times New Roman" panose="02020603050405020304" pitchFamily="18" charset="0"/>
              </a:rPr>
              <a:t>G. Succi, B. Bordini, D. Baffari</a:t>
            </a:r>
            <a:endParaRPr lang="en-GB" sz="1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09540221"/>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25700" y="0"/>
            <a:ext cx="4167443"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Results</a:t>
            </a:r>
            <a:endParaRPr lang="en-GB" sz="2800"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25053" y="523220"/>
            <a:ext cx="1651000" cy="369332"/>
          </a:xfrm>
          <a:prstGeom prst="rect">
            <a:avLst/>
          </a:prstGeom>
          <a:noFill/>
        </p:spPr>
        <p:txBody>
          <a:bodyPr wrap="square" rtlCol="0">
            <a:spAutoFit/>
          </a:bodyPr>
          <a:lstStyle/>
          <a:p>
            <a:pPr marL="285750" indent="-285750">
              <a:buFont typeface="Arial" panose="020B0604020202020204" pitchFamily="34" charset="0"/>
              <a:buChar char="•"/>
            </a:pPr>
            <a:r>
              <a:rPr lang="en-GB" i="1" dirty="0" smtClean="0">
                <a:latin typeface="Times New Roman" panose="02020603050405020304" pitchFamily="18" charset="0"/>
                <a:cs typeface="Times New Roman" panose="02020603050405020304" pitchFamily="18" charset="0"/>
              </a:rPr>
              <a:t>T(x) profile</a:t>
            </a:r>
            <a:endParaRPr lang="en-GB" i="1"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51939" y="709443"/>
            <a:ext cx="3263008" cy="2447256"/>
          </a:xfrm>
          <a:prstGeom prst="rect">
            <a:avLst/>
          </a:prstGeom>
        </p:spPr>
      </p:pic>
      <p:sp>
        <p:nvSpPr>
          <p:cNvPr id="22" name="TextBox 21"/>
          <p:cNvSpPr txBox="1"/>
          <p:nvPr/>
        </p:nvSpPr>
        <p:spPr>
          <a:xfrm>
            <a:off x="225053" y="3086068"/>
            <a:ext cx="2057400" cy="369332"/>
          </a:xfrm>
          <a:prstGeom prst="rect">
            <a:avLst/>
          </a:prstGeom>
          <a:noFill/>
        </p:spPr>
        <p:txBody>
          <a:bodyPr wrap="square" rtlCol="0">
            <a:spAutoFit/>
          </a:bodyPr>
          <a:lstStyle/>
          <a:p>
            <a:pPr marL="285750" indent="-285750">
              <a:buFont typeface="Arial" panose="020B0604020202020204" pitchFamily="34" charset="0"/>
              <a:buChar char="•"/>
            </a:pPr>
            <a:r>
              <a:rPr lang="el-GR" i="1" dirty="0" smtClean="0">
                <a:latin typeface="Times New Roman" panose="02020603050405020304" pitchFamily="18" charset="0"/>
                <a:cs typeface="Times New Roman" panose="02020603050405020304" pitchFamily="18" charset="0"/>
              </a:rPr>
              <a:t>Δ</a:t>
            </a:r>
            <a:r>
              <a:rPr lang="en-GB" i="1" dirty="0" smtClean="0">
                <a:latin typeface="Times New Roman" panose="02020603050405020304" pitchFamily="18" charset="0"/>
                <a:cs typeface="Times New Roman" panose="02020603050405020304" pitchFamily="18" charset="0"/>
              </a:rPr>
              <a:t>V(t) evolution</a:t>
            </a:r>
            <a:endParaRPr lang="en-GB" i="1" dirty="0">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37320" y="3603318"/>
            <a:ext cx="6585534" cy="833745"/>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51939" y="4313703"/>
            <a:ext cx="3263008" cy="2447256"/>
          </a:xfrm>
          <a:prstGeom prst="rect">
            <a:avLst/>
          </a:prstGeom>
        </p:spPr>
      </p:pic>
      <p:sp>
        <p:nvSpPr>
          <p:cNvPr id="29" name="Oval 28"/>
          <p:cNvSpPr/>
          <p:nvPr/>
        </p:nvSpPr>
        <p:spPr>
          <a:xfrm>
            <a:off x="4155539" y="6217389"/>
            <a:ext cx="85725" cy="88566"/>
          </a:xfrm>
          <a:prstGeom prst="ellipse">
            <a:avLst/>
          </a:prstGeom>
          <a:solidFill>
            <a:srgbClr val="002060"/>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Oval 29"/>
          <p:cNvSpPr/>
          <p:nvPr/>
        </p:nvSpPr>
        <p:spPr>
          <a:xfrm>
            <a:off x="4631255" y="5870977"/>
            <a:ext cx="85725" cy="88566"/>
          </a:xfrm>
          <a:prstGeom prst="ellipse">
            <a:avLst/>
          </a:prstGeom>
          <a:solidFill>
            <a:srgbClr val="002060"/>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31" name="Straight Arrow Connector 30"/>
          <p:cNvCxnSpPr/>
          <p:nvPr/>
        </p:nvCxnSpPr>
        <p:spPr>
          <a:xfrm flipH="1">
            <a:off x="4258089" y="5870977"/>
            <a:ext cx="1751084" cy="390696"/>
          </a:xfrm>
          <a:prstGeom prst="straightConnector1">
            <a:avLst/>
          </a:prstGeom>
          <a:ln>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4730087" y="5694817"/>
            <a:ext cx="1279086" cy="220443"/>
          </a:xfrm>
          <a:prstGeom prst="straightConnector1">
            <a:avLst/>
          </a:prstGeom>
          <a:ln>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33" name="TextBox 32"/>
          <p:cNvSpPr txBox="1"/>
          <p:nvPr/>
        </p:nvSpPr>
        <p:spPr>
          <a:xfrm>
            <a:off x="6026353" y="5420317"/>
            <a:ext cx="1703213" cy="769441"/>
          </a:xfrm>
          <a:prstGeom prst="rect">
            <a:avLst/>
          </a:prstGeom>
          <a:noFill/>
        </p:spPr>
        <p:txBody>
          <a:bodyPr wrap="square" rtlCol="0">
            <a:spAutoFit/>
          </a:bodyPr>
          <a:lstStyle/>
          <a:p>
            <a:pPr algn="just"/>
            <a:r>
              <a:rPr lang="en-GB" sz="1100" dirty="0" smtClean="0">
                <a:latin typeface="Times New Roman" panose="02020603050405020304" pitchFamily="18" charset="0"/>
                <a:cs typeface="Times New Roman" panose="02020603050405020304" pitchFamily="18" charset="0"/>
              </a:rPr>
              <a:t>‘K</a:t>
            </a:r>
            <a:r>
              <a:rPr lang="en-GB" sz="1100" i="1" dirty="0" smtClean="0">
                <a:latin typeface="Times New Roman" panose="02020603050405020304" pitchFamily="18" charset="0"/>
                <a:cs typeface="Times New Roman" panose="02020603050405020304" pitchFamily="18" charset="0"/>
              </a:rPr>
              <a:t>nees</a:t>
            </a:r>
            <a:r>
              <a:rPr lang="en-GB" sz="1100" dirty="0" smtClean="0">
                <a:latin typeface="Times New Roman" panose="02020603050405020304" pitchFamily="18" charset="0"/>
                <a:cs typeface="Times New Roman" panose="02020603050405020304" pitchFamily="18" charset="0"/>
              </a:rPr>
              <a:t>’ define the moments when the region inside the corresponding </a:t>
            </a:r>
            <a:br>
              <a:rPr lang="en-GB" sz="1100" dirty="0" smtClean="0">
                <a:latin typeface="Times New Roman" panose="02020603050405020304" pitchFamily="18" charset="0"/>
                <a:cs typeface="Times New Roman" panose="02020603050405020304" pitchFamily="18" charset="0"/>
              </a:rPr>
            </a:br>
            <a:r>
              <a:rPr lang="en-GB" sz="1100" i="1" dirty="0" smtClean="0">
                <a:latin typeface="Times New Roman" panose="02020603050405020304" pitchFamily="18" charset="0"/>
                <a:cs typeface="Times New Roman" panose="02020603050405020304" pitchFamily="18" charset="0"/>
              </a:rPr>
              <a:t>V taps </a:t>
            </a:r>
            <a:r>
              <a:rPr lang="en-GB" sz="1100" dirty="0" smtClean="0">
                <a:latin typeface="Times New Roman" panose="02020603050405020304" pitchFamily="18" charset="0"/>
                <a:cs typeface="Times New Roman" panose="02020603050405020304" pitchFamily="18" charset="0"/>
              </a:rPr>
              <a:t>loses the </a:t>
            </a:r>
            <a:r>
              <a:rPr lang="en-GB" sz="1100" i="1" dirty="0" err="1" smtClean="0">
                <a:latin typeface="Times New Roman" panose="02020603050405020304" pitchFamily="18" charset="0"/>
                <a:cs typeface="Times New Roman" panose="02020603050405020304" pitchFamily="18" charset="0"/>
              </a:rPr>
              <a:t>sc</a:t>
            </a:r>
            <a:r>
              <a:rPr lang="en-GB" sz="1100" dirty="0" smtClean="0">
                <a:latin typeface="Times New Roman" panose="02020603050405020304" pitchFamily="18" charset="0"/>
                <a:cs typeface="Times New Roman" panose="02020603050405020304" pitchFamily="18" charset="0"/>
              </a:rPr>
              <a:t> state.</a:t>
            </a:r>
            <a:endParaRPr lang="en-GB"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7334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9" grpId="0" animBg="1"/>
      <p:bldP spid="30" grpId="0" animBg="1"/>
      <p:bldP spid="33"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25700" y="0"/>
            <a:ext cx="4167443"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Results</a:t>
            </a:r>
            <a:endParaRPr lang="en-GB" sz="2800" dirty="0">
              <a:latin typeface="Times New Roman" panose="02020603050405020304" pitchFamily="18" charset="0"/>
              <a:cs typeface="Times New Roman" panose="02020603050405020304" pitchFamily="18" charset="0"/>
            </a:endParaRPr>
          </a:p>
        </p:txBody>
      </p:sp>
      <p:sp>
        <p:nvSpPr>
          <p:cNvPr id="2" name="TextBox 1"/>
          <p:cNvSpPr txBox="1"/>
          <p:nvPr/>
        </p:nvSpPr>
        <p:spPr>
          <a:xfrm>
            <a:off x="341913" y="662888"/>
            <a:ext cx="3838073" cy="369332"/>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Knees are useful to derive the </a:t>
            </a:r>
            <a:r>
              <a:rPr lang="en-GB" i="1" dirty="0" smtClean="0">
                <a:latin typeface="Times New Roman" panose="02020603050405020304" pitchFamily="18" charset="0"/>
                <a:cs typeface="Times New Roman" panose="02020603050405020304" pitchFamily="18" charset="0"/>
              </a:rPr>
              <a:t>QPV</a:t>
            </a:r>
            <a:endParaRPr lang="en-GB" dirty="0">
              <a:latin typeface="Times New Roman" panose="02020603050405020304" pitchFamily="18" charset="0"/>
              <a:cs typeface="Times New Roman" panose="02020603050405020304" pitchFamily="18" charset="0"/>
            </a:endParaRPr>
          </a:p>
        </p:txBody>
      </p:sp>
      <p:cxnSp>
        <p:nvCxnSpPr>
          <p:cNvPr id="5" name="Straight Arrow Connector 4"/>
          <p:cNvCxnSpPr/>
          <p:nvPr/>
        </p:nvCxnSpPr>
        <p:spPr>
          <a:xfrm flipV="1">
            <a:off x="4195011" y="867224"/>
            <a:ext cx="372856" cy="24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6" name="TextBox 15"/>
              <p:cNvSpPr txBox="1"/>
              <p:nvPr/>
            </p:nvSpPr>
            <p:spPr>
              <a:xfrm>
                <a:off x="4859600" y="607007"/>
                <a:ext cx="3690308" cy="481094"/>
              </a:xfrm>
              <a:prstGeom prst="rect">
                <a:avLst/>
              </a:prstGeom>
              <a:noFill/>
            </p:spPr>
            <p:txBody>
              <a:bodyPr wrap="square" rtlCol="0">
                <a:spAutoFit/>
              </a:bodyPr>
              <a:lstStyle/>
              <a:p>
                <a:r>
                  <a:rPr lang="en-GB" sz="1600" dirty="0" smtClean="0">
                    <a:latin typeface="Times New Roman" panose="02020603050405020304" pitchFamily="18" charset="0"/>
                    <a:cs typeface="Times New Roman" panose="02020603050405020304" pitchFamily="18" charset="0"/>
                  </a:rPr>
                  <a:t>1)  </a:t>
                </a:r>
                <a:r>
                  <a:rPr lang="en-GB" sz="1600" i="1" dirty="0" smtClean="0">
                    <a:latin typeface="Times New Roman" panose="02020603050405020304" pitchFamily="18" charset="0"/>
                    <a:cs typeface="Times New Roman" panose="02020603050405020304" pitchFamily="18" charset="0"/>
                  </a:rPr>
                  <a:t>Average</a:t>
                </a:r>
                <a:r>
                  <a:rPr lang="en-GB" sz="1600" dirty="0" smtClean="0">
                    <a:latin typeface="Times New Roman" panose="02020603050405020304" pitchFamily="18" charset="0"/>
                    <a:cs typeface="Times New Roman" panose="02020603050405020304" pitchFamily="18" charset="0"/>
                  </a:rPr>
                  <a:t> velocity: </a:t>
                </a:r>
                <a14:m>
                  <m:oMath xmlns:m="http://schemas.openxmlformats.org/officeDocument/2006/math">
                    <m:sSub>
                      <m:sSubPr>
                        <m:ctrlPr>
                          <a:rPr lang="en-GB" sz="1600" i="1">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𝑣</m:t>
                        </m:r>
                      </m:e>
                      <m:sub>
                        <m:r>
                          <a:rPr lang="en-GB" sz="1600" b="0" i="1" smtClean="0">
                            <a:latin typeface="Cambria Math" panose="02040503050406030204" pitchFamily="18" charset="0"/>
                            <a:cs typeface="Times New Roman" panose="02020603050405020304" pitchFamily="18" charset="0"/>
                          </a:rPr>
                          <m:t>𝑎𝑣𝑒𝑟</m:t>
                        </m:r>
                      </m:sub>
                    </m:sSub>
                    <m:r>
                      <a:rPr lang="en-GB" sz="1600" b="0" i="1" smtClean="0">
                        <a:latin typeface="Cambria Math" panose="02040503050406030204" pitchFamily="18" charset="0"/>
                        <a:cs typeface="Times New Roman" panose="02020603050405020304" pitchFamily="18" charset="0"/>
                      </a:rPr>
                      <m:t>=</m:t>
                    </m:r>
                    <m:f>
                      <m:fPr>
                        <m:ctrlPr>
                          <a:rPr lang="en-GB" sz="1600" b="0" i="1" smtClean="0">
                            <a:latin typeface="Cambria Math" panose="02040503050406030204" pitchFamily="18" charset="0"/>
                            <a:cs typeface="Times New Roman" panose="02020603050405020304" pitchFamily="18" charset="0"/>
                          </a:rPr>
                        </m:ctrlPr>
                      </m:fPr>
                      <m:num>
                        <m:r>
                          <a:rPr lang="en-GB" sz="1600" b="0" i="1" smtClean="0">
                            <a:latin typeface="Cambria Math" panose="02040503050406030204" pitchFamily="18" charset="0"/>
                            <a:cs typeface="Times New Roman" panose="02020603050405020304" pitchFamily="18" charset="0"/>
                          </a:rPr>
                          <m:t>1</m:t>
                        </m:r>
                      </m:num>
                      <m:den>
                        <m:r>
                          <a:rPr lang="en-GB" sz="1600" b="0" i="1" smtClean="0">
                            <a:latin typeface="Cambria Math" panose="02040503050406030204" pitchFamily="18" charset="0"/>
                            <a:cs typeface="Times New Roman" panose="02020603050405020304" pitchFamily="18" charset="0"/>
                          </a:rPr>
                          <m:t>2</m:t>
                        </m:r>
                      </m:den>
                    </m:f>
                    <m:f>
                      <m:fPr>
                        <m:ctrlPr>
                          <a:rPr lang="en-GB" sz="1600" i="1">
                            <a:latin typeface="Cambria Math" panose="02040503050406030204" pitchFamily="18" charset="0"/>
                            <a:cs typeface="Times New Roman" panose="02020603050405020304" pitchFamily="18" charset="0"/>
                          </a:rPr>
                        </m:ctrlPr>
                      </m:fPr>
                      <m:num>
                        <m:sSub>
                          <m:sSubPr>
                            <m:ctrlPr>
                              <a:rPr lang="en-GB" sz="1600" i="1">
                                <a:latin typeface="Cambria Math" panose="02040503050406030204" pitchFamily="18" charset="0"/>
                                <a:cs typeface="Times New Roman" panose="02020603050405020304" pitchFamily="18" charset="0"/>
                              </a:rPr>
                            </m:ctrlPr>
                          </m:sSubPr>
                          <m:e>
                            <m:r>
                              <m:rPr>
                                <m:sty m:val="p"/>
                              </m:rPr>
                              <a:rPr lang="el-GR" sz="1600" i="1">
                                <a:latin typeface="Cambria Math" panose="02040503050406030204" pitchFamily="18" charset="0"/>
                                <a:cs typeface="Times New Roman" panose="02020603050405020304" pitchFamily="18" charset="0"/>
                              </a:rPr>
                              <m:t>Δ</m:t>
                            </m:r>
                            <m:r>
                              <a:rPr lang="en-GB" sz="1600" i="1">
                                <a:latin typeface="Cambria Math" panose="02040503050406030204" pitchFamily="18" charset="0"/>
                                <a:cs typeface="Times New Roman" panose="02020603050405020304" pitchFamily="18" charset="0"/>
                              </a:rPr>
                              <m:t>𝑥</m:t>
                            </m:r>
                          </m:e>
                          <m:sub>
                            <m:r>
                              <a:rPr lang="en-GB" sz="1600" i="1">
                                <a:latin typeface="Cambria Math" panose="02040503050406030204" pitchFamily="18" charset="0"/>
                                <a:cs typeface="Times New Roman" panose="02020603050405020304" pitchFamily="18" charset="0"/>
                              </a:rPr>
                              <m:t>𝑖</m:t>
                            </m:r>
                          </m:sub>
                        </m:sSub>
                      </m:num>
                      <m:den>
                        <m:sSub>
                          <m:sSubPr>
                            <m:ctrlPr>
                              <a:rPr lang="en-GB" sz="1600" i="1">
                                <a:latin typeface="Cambria Math" panose="02040503050406030204" pitchFamily="18" charset="0"/>
                                <a:cs typeface="Times New Roman" panose="02020603050405020304" pitchFamily="18" charset="0"/>
                              </a:rPr>
                            </m:ctrlPr>
                          </m:sSubPr>
                          <m:e>
                            <m:r>
                              <a:rPr lang="en-GB" sz="1600" i="1">
                                <a:latin typeface="Cambria Math" panose="02040503050406030204" pitchFamily="18" charset="0"/>
                                <a:cs typeface="Times New Roman" panose="02020603050405020304" pitchFamily="18" charset="0"/>
                              </a:rPr>
                              <m:t>𝑡</m:t>
                            </m:r>
                          </m:e>
                          <m:sub>
                            <m:r>
                              <a:rPr lang="en-GB" sz="1600" i="1">
                                <a:latin typeface="Cambria Math" panose="02040503050406030204" pitchFamily="18" charset="0"/>
                                <a:cs typeface="Times New Roman" panose="02020603050405020304" pitchFamily="18" charset="0"/>
                              </a:rPr>
                              <m:t>𝑖</m:t>
                            </m:r>
                          </m:sub>
                        </m:sSub>
                      </m:den>
                    </m:f>
                  </m:oMath>
                </a14:m>
                <a:endParaRPr lang="en-GB" sz="1600" dirty="0">
                  <a:latin typeface="Times New Roman" panose="02020603050405020304" pitchFamily="18" charset="0"/>
                  <a:cs typeface="Times New Roman" panose="02020603050405020304" pitchFamily="18" charset="0"/>
                </a:endParaRPr>
              </a:p>
            </p:txBody>
          </p:sp>
        </mc:Choice>
        <mc:Fallback xmlns="">
          <p:sp>
            <p:nvSpPr>
              <p:cNvPr id="16" name="TextBox 15"/>
              <p:cNvSpPr txBox="1">
                <a:spLocks noRot="1" noChangeAspect="1" noMove="1" noResize="1" noEditPoints="1" noAdjustHandles="1" noChangeArrowheads="1" noChangeShapeType="1" noTextEdit="1"/>
              </p:cNvSpPr>
              <p:nvPr/>
            </p:nvSpPr>
            <p:spPr>
              <a:xfrm>
                <a:off x="4859600" y="607007"/>
                <a:ext cx="3690308" cy="481094"/>
              </a:xfrm>
              <a:prstGeom prst="rect">
                <a:avLst/>
              </a:prstGeom>
              <a:blipFill>
                <a:blip r:embed="rId2"/>
                <a:stretch>
                  <a:fillRect l="-82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859600" y="1092311"/>
                <a:ext cx="3855775" cy="481094"/>
              </a:xfrm>
              <a:prstGeom prst="rect">
                <a:avLst/>
              </a:prstGeom>
              <a:noFill/>
            </p:spPr>
            <p:txBody>
              <a:bodyPr wrap="square" rtlCol="0">
                <a:spAutoFit/>
              </a:bodyPr>
              <a:lstStyle/>
              <a:p>
                <a:r>
                  <a:rPr lang="en-GB" sz="1600" dirty="0" smtClean="0">
                    <a:latin typeface="Times New Roman" panose="02020603050405020304" pitchFamily="18" charset="0"/>
                    <a:cs typeface="Times New Roman" panose="02020603050405020304" pitchFamily="18" charset="0"/>
                  </a:rPr>
                  <a:t>2)  </a:t>
                </a:r>
                <a:r>
                  <a:rPr lang="en-GB" sz="1600" i="1" dirty="0" smtClean="0">
                    <a:latin typeface="Times New Roman" panose="02020603050405020304" pitchFamily="18" charset="0"/>
                    <a:cs typeface="Times New Roman" panose="02020603050405020304" pitchFamily="18" charset="0"/>
                  </a:rPr>
                  <a:t>Punctual</a:t>
                </a:r>
                <a:r>
                  <a:rPr lang="en-GB" sz="1600" dirty="0" smtClean="0">
                    <a:latin typeface="Times New Roman" panose="02020603050405020304" pitchFamily="18" charset="0"/>
                    <a:cs typeface="Times New Roman" panose="02020603050405020304" pitchFamily="18" charset="0"/>
                  </a:rPr>
                  <a:t> velocity: </a:t>
                </a:r>
                <a14:m>
                  <m:oMath xmlns:m="http://schemas.openxmlformats.org/officeDocument/2006/math">
                    <m:sSub>
                      <m:sSubPr>
                        <m:ctrlPr>
                          <a:rPr lang="en-GB" sz="1600" i="1">
                            <a:latin typeface="Cambria Math" panose="02040503050406030204" pitchFamily="18" charset="0"/>
                            <a:cs typeface="Times New Roman" panose="02020603050405020304" pitchFamily="18" charset="0"/>
                          </a:rPr>
                        </m:ctrlPr>
                      </m:sSubPr>
                      <m:e>
                        <m:r>
                          <a:rPr lang="en-GB" sz="1600" i="1">
                            <a:latin typeface="Cambria Math" panose="02040503050406030204" pitchFamily="18" charset="0"/>
                            <a:cs typeface="Times New Roman" panose="02020603050405020304" pitchFamily="18" charset="0"/>
                          </a:rPr>
                          <m:t>𝑣</m:t>
                        </m:r>
                      </m:e>
                      <m:sub>
                        <m:r>
                          <a:rPr lang="en-GB" sz="1600" b="0" i="1" smtClean="0">
                            <a:latin typeface="Cambria Math" panose="02040503050406030204" pitchFamily="18" charset="0"/>
                            <a:cs typeface="Times New Roman" panose="02020603050405020304" pitchFamily="18" charset="0"/>
                          </a:rPr>
                          <m:t>𝑝𝑢𝑛𝑐</m:t>
                        </m:r>
                      </m:sub>
                    </m:sSub>
                    <m:r>
                      <a:rPr lang="en-GB" sz="1600" b="0" i="1" smtClean="0">
                        <a:latin typeface="Cambria Math" panose="02040503050406030204" pitchFamily="18" charset="0"/>
                        <a:cs typeface="Times New Roman" panose="02020603050405020304" pitchFamily="18" charset="0"/>
                      </a:rPr>
                      <m:t>=</m:t>
                    </m:r>
                    <m:f>
                      <m:fPr>
                        <m:ctrlPr>
                          <a:rPr lang="en-GB" sz="1600" i="1">
                            <a:latin typeface="Cambria Math" panose="02040503050406030204" pitchFamily="18" charset="0"/>
                            <a:cs typeface="Times New Roman" panose="02020603050405020304" pitchFamily="18" charset="0"/>
                          </a:rPr>
                        </m:ctrlPr>
                      </m:fPr>
                      <m:num>
                        <m:r>
                          <a:rPr lang="en-GB" sz="1600" i="1">
                            <a:latin typeface="Cambria Math" panose="02040503050406030204" pitchFamily="18" charset="0"/>
                            <a:cs typeface="Times New Roman" panose="02020603050405020304" pitchFamily="18" charset="0"/>
                          </a:rPr>
                          <m:t>1</m:t>
                        </m:r>
                      </m:num>
                      <m:den>
                        <m:r>
                          <a:rPr lang="en-GB" sz="1600" i="1">
                            <a:latin typeface="Cambria Math" panose="02040503050406030204" pitchFamily="18" charset="0"/>
                            <a:cs typeface="Times New Roman" panose="02020603050405020304" pitchFamily="18" charset="0"/>
                          </a:rPr>
                          <m:t>2</m:t>
                        </m:r>
                      </m:den>
                    </m:f>
                    <m:f>
                      <m:fPr>
                        <m:ctrlPr>
                          <a:rPr lang="en-GB" sz="1600" i="1">
                            <a:latin typeface="Cambria Math" panose="02040503050406030204" pitchFamily="18" charset="0"/>
                            <a:cs typeface="Times New Roman" panose="02020603050405020304" pitchFamily="18" charset="0"/>
                          </a:rPr>
                        </m:ctrlPr>
                      </m:fPr>
                      <m:num>
                        <m:sSub>
                          <m:sSubPr>
                            <m:ctrlPr>
                              <a:rPr lang="en-GB" sz="1600" i="1">
                                <a:latin typeface="Cambria Math" panose="02040503050406030204" pitchFamily="18" charset="0"/>
                                <a:cs typeface="Times New Roman" panose="02020603050405020304" pitchFamily="18" charset="0"/>
                              </a:rPr>
                            </m:ctrlPr>
                          </m:sSubPr>
                          <m:e>
                            <m:r>
                              <m:rPr>
                                <m:sty m:val="p"/>
                              </m:rPr>
                              <a:rPr lang="el-GR" sz="1600" i="1">
                                <a:latin typeface="Cambria Math" panose="02040503050406030204" pitchFamily="18" charset="0"/>
                                <a:cs typeface="Times New Roman" panose="02020603050405020304" pitchFamily="18" charset="0"/>
                              </a:rPr>
                              <m:t>Δ</m:t>
                            </m:r>
                            <m:r>
                              <a:rPr lang="en-GB" sz="1600" i="1">
                                <a:latin typeface="Cambria Math" panose="02040503050406030204" pitchFamily="18" charset="0"/>
                                <a:cs typeface="Times New Roman" panose="02020603050405020304" pitchFamily="18" charset="0"/>
                              </a:rPr>
                              <m:t>𝑥</m:t>
                            </m:r>
                          </m:e>
                          <m:sub>
                            <m:r>
                              <a:rPr lang="en-GB" sz="1600" i="1">
                                <a:latin typeface="Cambria Math" panose="02040503050406030204" pitchFamily="18" charset="0"/>
                                <a:cs typeface="Times New Roman" panose="02020603050405020304" pitchFamily="18" charset="0"/>
                              </a:rPr>
                              <m:t>𝑖</m:t>
                            </m:r>
                          </m:sub>
                        </m:sSub>
                        <m:r>
                          <a:rPr lang="en-GB" sz="1600" i="1">
                            <a:latin typeface="Cambria Math" panose="02040503050406030204" pitchFamily="18" charset="0"/>
                            <a:cs typeface="Times New Roman" panose="02020603050405020304" pitchFamily="18" charset="0"/>
                          </a:rPr>
                          <m:t>−</m:t>
                        </m:r>
                        <m:sSub>
                          <m:sSubPr>
                            <m:ctrlPr>
                              <a:rPr lang="en-GB" sz="1600" i="1">
                                <a:latin typeface="Cambria Math" panose="02040503050406030204" pitchFamily="18" charset="0"/>
                                <a:cs typeface="Times New Roman" panose="02020603050405020304" pitchFamily="18" charset="0"/>
                              </a:rPr>
                            </m:ctrlPr>
                          </m:sSubPr>
                          <m:e>
                            <m:r>
                              <m:rPr>
                                <m:sty m:val="p"/>
                              </m:rPr>
                              <a:rPr lang="el-GR" sz="1600" i="1">
                                <a:latin typeface="Cambria Math" panose="02040503050406030204" pitchFamily="18" charset="0"/>
                                <a:cs typeface="Times New Roman" panose="02020603050405020304" pitchFamily="18" charset="0"/>
                              </a:rPr>
                              <m:t>Δ</m:t>
                            </m:r>
                            <m:r>
                              <a:rPr lang="en-GB" sz="1600" i="1">
                                <a:latin typeface="Cambria Math" panose="02040503050406030204" pitchFamily="18" charset="0"/>
                                <a:cs typeface="Times New Roman" panose="02020603050405020304" pitchFamily="18" charset="0"/>
                              </a:rPr>
                              <m:t>𝑥</m:t>
                            </m:r>
                          </m:e>
                          <m:sub>
                            <m:r>
                              <a:rPr lang="en-GB" sz="1600" i="1">
                                <a:latin typeface="Cambria Math" panose="02040503050406030204" pitchFamily="18" charset="0"/>
                                <a:cs typeface="Times New Roman" panose="02020603050405020304" pitchFamily="18" charset="0"/>
                              </a:rPr>
                              <m:t>𝑖</m:t>
                            </m:r>
                            <m:r>
                              <a:rPr lang="en-GB" sz="1600" i="1">
                                <a:latin typeface="Cambria Math" panose="02040503050406030204" pitchFamily="18" charset="0"/>
                                <a:cs typeface="Times New Roman" panose="02020603050405020304" pitchFamily="18" charset="0"/>
                              </a:rPr>
                              <m:t>−1</m:t>
                            </m:r>
                          </m:sub>
                        </m:sSub>
                      </m:num>
                      <m:den>
                        <m:sSub>
                          <m:sSubPr>
                            <m:ctrlPr>
                              <a:rPr lang="en-GB" sz="1600" i="1">
                                <a:latin typeface="Cambria Math" panose="02040503050406030204" pitchFamily="18" charset="0"/>
                                <a:cs typeface="Times New Roman" panose="02020603050405020304" pitchFamily="18" charset="0"/>
                              </a:rPr>
                            </m:ctrlPr>
                          </m:sSubPr>
                          <m:e>
                            <m:r>
                              <a:rPr lang="en-GB" sz="1600" i="1">
                                <a:latin typeface="Cambria Math" panose="02040503050406030204" pitchFamily="18" charset="0"/>
                                <a:cs typeface="Times New Roman" panose="02020603050405020304" pitchFamily="18" charset="0"/>
                              </a:rPr>
                              <m:t>𝑡</m:t>
                            </m:r>
                          </m:e>
                          <m:sub>
                            <m:r>
                              <a:rPr lang="en-GB" sz="1600" i="1">
                                <a:latin typeface="Cambria Math" panose="02040503050406030204" pitchFamily="18" charset="0"/>
                                <a:cs typeface="Times New Roman" panose="02020603050405020304" pitchFamily="18" charset="0"/>
                              </a:rPr>
                              <m:t>𝑖</m:t>
                            </m:r>
                          </m:sub>
                        </m:sSub>
                        <m:r>
                          <a:rPr lang="en-GB" sz="1600" i="1">
                            <a:latin typeface="Cambria Math" panose="02040503050406030204" pitchFamily="18" charset="0"/>
                            <a:cs typeface="Times New Roman" panose="02020603050405020304" pitchFamily="18" charset="0"/>
                          </a:rPr>
                          <m:t>−</m:t>
                        </m:r>
                        <m:sSub>
                          <m:sSubPr>
                            <m:ctrlPr>
                              <a:rPr lang="en-GB" sz="1600" i="1">
                                <a:latin typeface="Cambria Math" panose="02040503050406030204" pitchFamily="18" charset="0"/>
                                <a:cs typeface="Times New Roman" panose="02020603050405020304" pitchFamily="18" charset="0"/>
                              </a:rPr>
                            </m:ctrlPr>
                          </m:sSubPr>
                          <m:e>
                            <m:r>
                              <a:rPr lang="en-GB" sz="1600" i="1">
                                <a:latin typeface="Cambria Math" panose="02040503050406030204" pitchFamily="18" charset="0"/>
                                <a:cs typeface="Times New Roman" panose="02020603050405020304" pitchFamily="18" charset="0"/>
                              </a:rPr>
                              <m:t>𝑡</m:t>
                            </m:r>
                          </m:e>
                          <m:sub>
                            <m:r>
                              <a:rPr lang="en-GB" sz="1600" i="1">
                                <a:latin typeface="Cambria Math" panose="02040503050406030204" pitchFamily="18" charset="0"/>
                                <a:cs typeface="Times New Roman" panose="02020603050405020304" pitchFamily="18" charset="0"/>
                              </a:rPr>
                              <m:t>𝑖</m:t>
                            </m:r>
                            <m:r>
                              <a:rPr lang="en-GB" sz="1600" i="1">
                                <a:latin typeface="Cambria Math" panose="02040503050406030204" pitchFamily="18" charset="0"/>
                                <a:cs typeface="Times New Roman" panose="02020603050405020304" pitchFamily="18" charset="0"/>
                              </a:rPr>
                              <m:t>−1</m:t>
                            </m:r>
                          </m:sub>
                        </m:sSub>
                      </m:den>
                    </m:f>
                  </m:oMath>
                </a14:m>
                <a:endParaRPr lang="en-GB" sz="1600" dirty="0">
                  <a:latin typeface="Times New Roman" panose="02020603050405020304" pitchFamily="18" charset="0"/>
                  <a:cs typeface="Times New Roman" panose="020206030504050203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859600" y="1092311"/>
                <a:ext cx="3855775" cy="481094"/>
              </a:xfrm>
              <a:prstGeom prst="rect">
                <a:avLst/>
              </a:prstGeom>
              <a:blipFill>
                <a:blip r:embed="rId3"/>
                <a:stretch>
                  <a:fillRect l="-790"/>
                </a:stretch>
              </a:blipFill>
            </p:spPr>
            <p:txBody>
              <a:bodyPr/>
              <a:lstStyle/>
              <a:p>
                <a:r>
                  <a:rPr lang="en-GB">
                    <a:noFill/>
                  </a:rPr>
                  <a:t> </a:t>
                </a:r>
              </a:p>
            </p:txBody>
          </p:sp>
        </mc:Fallback>
      </mc:AlternateContent>
      <p:sp>
        <p:nvSpPr>
          <p:cNvPr id="13" name="TextBox 12"/>
          <p:cNvSpPr txBox="1"/>
          <p:nvPr/>
        </p:nvSpPr>
        <p:spPr>
          <a:xfrm>
            <a:off x="341913" y="5406718"/>
            <a:ext cx="8451908" cy="646331"/>
          </a:xfrm>
          <a:prstGeom prst="rect">
            <a:avLst/>
          </a:prstGeom>
          <a:noFill/>
        </p:spPr>
        <p:txBody>
          <a:bodyPr wrap="square" rtlCol="0">
            <a:spAutoFit/>
          </a:bodyPr>
          <a:lstStyle/>
          <a:p>
            <a:pPr marL="285750" indent="-285750">
              <a:buFont typeface="Wingdings" panose="05000000000000000000" pitchFamily="2" charset="2"/>
              <a:buChar char="Ø"/>
            </a:pPr>
            <a:r>
              <a:rPr lang="en-GB" i="1" dirty="0" smtClean="0">
                <a:latin typeface="Times New Roman" panose="02020603050405020304" pitchFamily="18" charset="0"/>
                <a:cs typeface="Times New Roman" panose="02020603050405020304" pitchFamily="18" charset="0"/>
              </a:rPr>
              <a:t>The QPV is 1.7 m/s </a:t>
            </a:r>
            <a:r>
              <a:rPr lang="en-GB" i="1" dirty="0">
                <a:latin typeface="Times New Roman" panose="02020603050405020304" pitchFamily="18" charset="0"/>
                <a:cs typeface="Times New Roman" panose="02020603050405020304" pitchFamily="18" charset="0"/>
              </a:rPr>
              <a:t>in the 2 kA </a:t>
            </a:r>
            <a:r>
              <a:rPr lang="en-GB" i="1" dirty="0" err="1" smtClean="0">
                <a:latin typeface="Times New Roman" panose="02020603050405020304" pitchFamily="18" charset="0"/>
                <a:cs typeface="Times New Roman" panose="02020603050405020304" pitchFamily="18" charset="0"/>
              </a:rPr>
              <a:t>busbar</a:t>
            </a:r>
            <a:r>
              <a:rPr lang="en-GB" dirty="0" smtClean="0">
                <a:latin typeface="Times New Roman" panose="02020603050405020304" pitchFamily="18" charset="0"/>
                <a:cs typeface="Times New Roman" panose="02020603050405020304" pitchFamily="18" charset="0"/>
              </a:rPr>
              <a:t> and roughly </a:t>
            </a:r>
            <a:r>
              <a:rPr lang="en-GB" i="1" dirty="0" smtClean="0">
                <a:latin typeface="Times New Roman" panose="02020603050405020304" pitchFamily="18" charset="0"/>
                <a:cs typeface="Times New Roman" panose="02020603050405020304" pitchFamily="18" charset="0"/>
              </a:rPr>
              <a:t>3 times higher in the 18 kA </a:t>
            </a:r>
            <a:r>
              <a:rPr lang="en-GB" i="1" dirty="0" err="1" smtClean="0">
                <a:latin typeface="Times New Roman" panose="02020603050405020304" pitchFamily="18" charset="0"/>
                <a:cs typeface="Times New Roman" panose="02020603050405020304" pitchFamily="18" charset="0"/>
              </a:rPr>
              <a:t>busbar</a:t>
            </a:r>
            <a:r>
              <a:rPr lang="en-GB" dirty="0" smtClean="0">
                <a:latin typeface="Times New Roman" panose="02020603050405020304" pitchFamily="18" charset="0"/>
                <a:cs typeface="Times New Roman" panose="02020603050405020304" pitchFamily="18" charset="0"/>
              </a:rPr>
              <a:t> (5.4 m/s).</a:t>
            </a:r>
            <a:endParaRPr lang="en-GB"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7327" y="1831009"/>
            <a:ext cx="4120540" cy="3090405"/>
          </a:xfrm>
          <a:prstGeom prst="rect">
            <a:avLst/>
          </a:prstGeom>
        </p:spPr>
      </p:pic>
      <p:pic>
        <p:nvPicPr>
          <p:cNvPr id="4" name="Picture 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94835" y="1831009"/>
            <a:ext cx="4120540" cy="3090405"/>
          </a:xfrm>
          <a:prstGeom prst="rect">
            <a:avLst/>
          </a:prstGeom>
        </p:spPr>
      </p:pic>
    </p:spTree>
    <p:extLst>
      <p:ext uri="{BB962C8B-B14F-4D97-AF65-F5344CB8AC3E}">
        <p14:creationId xmlns:p14="http://schemas.microsoft.com/office/powerpoint/2010/main" val="334886763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25700" y="0"/>
            <a:ext cx="4167443"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Results</a:t>
            </a:r>
            <a:endParaRPr lang="en-GB" sz="2800" dirty="0">
              <a:latin typeface="Times New Roman" panose="02020603050405020304" pitchFamily="18" charset="0"/>
              <a:cs typeface="Times New Roman" panose="02020603050405020304" pitchFamily="18" charset="0"/>
            </a:endParaRPr>
          </a:p>
        </p:txBody>
      </p:sp>
      <p:pic>
        <p:nvPicPr>
          <p:cNvPr id="11" name="Picture 10"/>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2873" y="1143328"/>
            <a:ext cx="4120540" cy="3090405"/>
          </a:xfrm>
          <a:prstGeom prst="rect">
            <a:avLst/>
          </a:prstGeom>
        </p:spPr>
      </p:pic>
      <p:pic>
        <p:nvPicPr>
          <p:cNvPr id="14" name="Picture 1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12333" y="1143328"/>
            <a:ext cx="4120540" cy="3090405"/>
          </a:xfrm>
          <a:prstGeom prst="rect">
            <a:avLst/>
          </a:prstGeom>
        </p:spPr>
      </p:pic>
      <p:sp>
        <p:nvSpPr>
          <p:cNvPr id="4" name="TextBox 3"/>
          <p:cNvSpPr txBox="1"/>
          <p:nvPr/>
        </p:nvSpPr>
        <p:spPr>
          <a:xfrm>
            <a:off x="211583" y="4853842"/>
            <a:ext cx="8330838" cy="646331"/>
          </a:xfrm>
          <a:prstGeom prst="rect">
            <a:avLst/>
          </a:prstGeom>
          <a:noFill/>
        </p:spPr>
        <p:txBody>
          <a:bodyPr wrap="square" rtlCol="0">
            <a:spAutoFit/>
          </a:bodyPr>
          <a:lstStyle/>
          <a:p>
            <a:pPr marL="285750" indent="-285750" algn="just">
              <a:buFont typeface="Wingdings" panose="05000000000000000000" pitchFamily="2" charset="2"/>
              <a:buChar char="Ø"/>
            </a:pPr>
            <a:r>
              <a:rPr lang="en-GB" dirty="0" smtClean="0">
                <a:latin typeface="Times New Roman" panose="02020603050405020304" pitchFamily="18" charset="0"/>
                <a:cs typeface="Times New Roman" panose="02020603050405020304" pitchFamily="18" charset="0"/>
              </a:rPr>
              <a:t>The </a:t>
            </a:r>
            <a:r>
              <a:rPr lang="en-GB" i="1" dirty="0" smtClean="0">
                <a:latin typeface="Times New Roman" panose="02020603050405020304" pitchFamily="18" charset="0"/>
                <a:cs typeface="Times New Roman" panose="02020603050405020304" pitchFamily="18" charset="0"/>
              </a:rPr>
              <a:t>field</a:t>
            </a:r>
            <a:r>
              <a:rPr lang="en-GB" dirty="0" smtClean="0">
                <a:latin typeface="Times New Roman" panose="02020603050405020304" pitchFamily="18" charset="0"/>
                <a:cs typeface="Times New Roman" panose="02020603050405020304" pitchFamily="18" charset="0"/>
              </a:rPr>
              <a:t> increase makes the QPV to increase by ~0.1 m/s and 0.5 m/s in the 2 kA and 18 kA </a:t>
            </a:r>
            <a:r>
              <a:rPr lang="en-GB" dirty="0" err="1" smtClean="0">
                <a:latin typeface="Times New Roman" panose="02020603050405020304" pitchFamily="18" charset="0"/>
                <a:cs typeface="Times New Roman" panose="02020603050405020304" pitchFamily="18" charset="0"/>
              </a:rPr>
              <a:t>busbars</a:t>
            </a:r>
            <a:r>
              <a:rPr lang="en-GB" dirty="0" smtClean="0">
                <a:latin typeface="Times New Roman" panose="02020603050405020304" pitchFamily="18" charset="0"/>
                <a:cs typeface="Times New Roman" panose="02020603050405020304" pitchFamily="18" charset="0"/>
              </a:rPr>
              <a:t>, respectively. </a:t>
            </a:r>
            <a:endParaRPr lang="en-GB"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211583" y="5626769"/>
            <a:ext cx="8330838" cy="646331"/>
          </a:xfrm>
          <a:prstGeom prst="rect">
            <a:avLst/>
          </a:prstGeom>
          <a:noFill/>
        </p:spPr>
        <p:txBody>
          <a:bodyPr wrap="square" rtlCol="0">
            <a:spAutoFit/>
          </a:bodyPr>
          <a:lstStyle/>
          <a:p>
            <a:pPr marL="285750" indent="-285750" algn="just">
              <a:buFont typeface="Wingdings" panose="05000000000000000000" pitchFamily="2" charset="2"/>
              <a:buChar char="Ø"/>
            </a:pPr>
            <a:r>
              <a:rPr lang="en-GB" dirty="0" smtClean="0">
                <a:latin typeface="Times New Roman" panose="02020603050405020304" pitchFamily="18" charset="0"/>
                <a:cs typeface="Times New Roman" panose="02020603050405020304" pitchFamily="18" charset="0"/>
              </a:rPr>
              <a:t>Given the same ratio of field increase (</a:t>
            </a:r>
            <a:r>
              <a:rPr lang="en-GB" i="1" dirty="0" smtClean="0">
                <a:latin typeface="Times New Roman" panose="02020603050405020304" pitchFamily="18" charset="0"/>
                <a:cs typeface="Times New Roman" panose="02020603050405020304" pitchFamily="18" charset="0"/>
              </a:rPr>
              <a:t>2</a:t>
            </a:r>
            <a:r>
              <a:rPr lang="en-GB" dirty="0" smtClean="0">
                <a:latin typeface="Times New Roman" panose="02020603050405020304" pitchFamily="18" charset="0"/>
                <a:cs typeface="Times New Roman" panose="02020603050405020304" pitchFamily="18" charset="0"/>
              </a:rPr>
              <a:t>, in this case), an higher absolute field makes the QPV to accelerate more.</a:t>
            </a:r>
            <a:endParaRPr lang="en-GB"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11583" y="648608"/>
            <a:ext cx="1869880" cy="369332"/>
          </a:xfrm>
          <a:prstGeom prst="rect">
            <a:avLst/>
          </a:prstGeom>
          <a:noFill/>
        </p:spPr>
        <p:txBody>
          <a:bodyPr wrap="square" rtlCol="0">
            <a:spAutoFit/>
          </a:bodyPr>
          <a:lstStyle/>
          <a:p>
            <a:pPr marL="285750" indent="-285750">
              <a:buFont typeface="Arial" panose="020B0604020202020204" pitchFamily="34" charset="0"/>
              <a:buChar char="•"/>
            </a:pPr>
            <a:r>
              <a:rPr lang="en-GB" i="1" dirty="0" smtClean="0">
                <a:latin typeface="Times New Roman" panose="02020603050405020304" pitchFamily="18" charset="0"/>
                <a:cs typeface="Times New Roman" panose="02020603050405020304" pitchFamily="18" charset="0"/>
              </a:rPr>
              <a:t>QPV  as  f(B)</a:t>
            </a:r>
            <a:endParaRPr lang="en-GB"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1332130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22010" y="0"/>
            <a:ext cx="1743075" cy="615553"/>
          </a:xfrm>
          <a:prstGeom prst="rect">
            <a:avLst/>
          </a:prstGeom>
          <a:noFill/>
        </p:spPr>
        <p:txBody>
          <a:bodyPr wrap="square" rtlCol="0">
            <a:spAutoFit/>
          </a:bodyPr>
          <a:lstStyle/>
          <a:p>
            <a:pPr algn="ctr"/>
            <a:r>
              <a:rPr lang="en-GB" sz="3400" dirty="0" smtClean="0">
                <a:latin typeface="Times New Roman" panose="02020603050405020304" pitchFamily="18" charset="0"/>
                <a:cs typeface="Times New Roman" panose="02020603050405020304" pitchFamily="18" charset="0"/>
              </a:rPr>
              <a:t>Contents</a:t>
            </a:r>
            <a:endParaRPr lang="en-GB" sz="3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329608" y="828943"/>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Introduction</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29608" y="1456851"/>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The 2 kA and 18 kA </a:t>
            </a:r>
            <a:r>
              <a:rPr lang="en-GB" sz="2200" i="1" dirty="0" err="1" smtClean="0">
                <a:solidFill>
                  <a:schemeClr val="bg2">
                    <a:lumMod val="50000"/>
                  </a:schemeClr>
                </a:solidFill>
                <a:latin typeface="Times New Roman" panose="02020603050405020304" pitchFamily="18" charset="0"/>
                <a:cs typeface="Times New Roman" panose="02020603050405020304" pitchFamily="18" charset="0"/>
              </a:rPr>
              <a:t>busbars</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329608" y="2107162"/>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THEA model</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329607" y="2729036"/>
            <a:ext cx="1470108"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Results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329608" y="3379610"/>
            <a:ext cx="4795845"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Current dump and validation time </a:t>
            </a:r>
            <a:endParaRPr lang="en-GB" sz="2200" dirty="0" smtClean="0">
              <a:latin typeface="Times New Roman" panose="02020603050405020304" pitchFamily="18" charset="0"/>
              <a:cs typeface="Times New Roman" panose="02020603050405020304" pitchFamily="18" charset="0"/>
            </a:endParaRPr>
          </a:p>
        </p:txBody>
      </p:sp>
      <p:sp>
        <p:nvSpPr>
          <p:cNvPr id="11" name="TextBox 10"/>
          <p:cNvSpPr txBox="1"/>
          <p:nvPr/>
        </p:nvSpPr>
        <p:spPr>
          <a:xfrm>
            <a:off x="329607" y="4030762"/>
            <a:ext cx="2497813"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Quench stoppers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335489" y="4681336"/>
            <a:ext cx="4049887"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To resume and conclusions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83926987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61149" y="0"/>
            <a:ext cx="5065132"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Current dump and validation time</a:t>
            </a:r>
            <a:endParaRPr lang="en-GB" sz="28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TextBox 1"/>
              <p:cNvSpPr txBox="1"/>
              <p:nvPr/>
            </p:nvSpPr>
            <p:spPr>
              <a:xfrm>
                <a:off x="150310" y="4406754"/>
                <a:ext cx="8300961" cy="663387"/>
              </a:xfrm>
              <a:prstGeom prst="rect">
                <a:avLst/>
              </a:prstGeom>
              <a:noFill/>
            </p:spPr>
            <p:txBody>
              <a:bodyPr wrap="square" rtlCol="0">
                <a:spAutoFit/>
              </a:bodyPr>
              <a:lstStyle/>
              <a:p>
                <a:pPr marL="285750" indent="-285750" algn="just">
                  <a:buFont typeface="Arial" panose="020B0604020202020204" pitchFamily="34" charset="0"/>
                  <a:buChar char="•"/>
                </a:pPr>
                <a:r>
                  <a:rPr lang="en-GB" sz="1700" dirty="0" smtClean="0">
                    <a:latin typeface="Times New Roman" panose="02020603050405020304" pitchFamily="18" charset="0"/>
                    <a:cs typeface="Times New Roman" panose="02020603050405020304" pitchFamily="18" charset="0"/>
                  </a:rPr>
                  <a:t>We want to derive the maximum validation time, </a:t>
                </a:r>
                <a14:m>
                  <m:oMath xmlns:m="http://schemas.openxmlformats.org/officeDocument/2006/math">
                    <m:sSub>
                      <m:sSubPr>
                        <m:ctrlPr>
                          <a:rPr lang="en-GB" i="1">
                            <a:latin typeface="Cambria Math" panose="02040503050406030204" pitchFamily="18" charset="0"/>
                            <a:cs typeface="Times New Roman" panose="02020603050405020304" pitchFamily="18" charset="0"/>
                          </a:rPr>
                        </m:ctrlPr>
                      </m:sSubPr>
                      <m:e>
                        <m:r>
                          <m:rPr>
                            <m:sty m:val="p"/>
                          </m:rPr>
                          <a:rPr lang="el-GR" i="1">
                            <a:latin typeface="Cambria Math" panose="02040503050406030204" pitchFamily="18" charset="0"/>
                            <a:cs typeface="Times New Roman" panose="02020603050405020304" pitchFamily="18" charset="0"/>
                          </a:rPr>
                          <m:t>Δ</m:t>
                        </m:r>
                        <m:r>
                          <a:rPr lang="en-GB" i="1">
                            <a:latin typeface="Cambria Math" panose="02040503050406030204" pitchFamily="18" charset="0"/>
                            <a:cs typeface="Times New Roman" panose="02020603050405020304" pitchFamily="18" charset="0"/>
                          </a:rPr>
                          <m:t>𝑡</m:t>
                        </m:r>
                      </m:e>
                      <m:sub>
                        <m:r>
                          <a:rPr lang="en-GB" i="1">
                            <a:latin typeface="Cambria Math" panose="02040503050406030204" pitchFamily="18" charset="0"/>
                            <a:cs typeface="Times New Roman" panose="02020603050405020304" pitchFamily="18" charset="0"/>
                          </a:rPr>
                          <m:t>𝑣𝑎𝑙</m:t>
                        </m:r>
                        <m:r>
                          <a:rPr lang="en-GB" i="1">
                            <a:latin typeface="Cambria Math" panose="02040503050406030204" pitchFamily="18" charset="0"/>
                            <a:cs typeface="Times New Roman" panose="02020603050405020304" pitchFamily="18" charset="0"/>
                          </a:rPr>
                          <m:t>,</m:t>
                        </m:r>
                        <m:r>
                          <a:rPr lang="en-GB" i="1">
                            <a:latin typeface="Cambria Math" panose="02040503050406030204" pitchFamily="18" charset="0"/>
                            <a:cs typeface="Times New Roman" panose="02020603050405020304" pitchFamily="18" charset="0"/>
                          </a:rPr>
                          <m:t>𝑚𝑎𝑥</m:t>
                        </m:r>
                      </m:sub>
                    </m:sSub>
                  </m:oMath>
                </a14:m>
                <a:r>
                  <a:rPr lang="en-GB" sz="1700" dirty="0" smtClean="0">
                    <a:latin typeface="Times New Roman" panose="02020603050405020304" pitchFamily="18" charset="0"/>
                    <a:cs typeface="Times New Roman" panose="02020603050405020304" pitchFamily="18" charset="0"/>
                  </a:rPr>
                  <a:t>, to assure that current reduces by 90 % before </a:t>
                </a:r>
                <a14:m>
                  <m:oMath xmlns:m="http://schemas.openxmlformats.org/officeDocument/2006/math">
                    <m:sSub>
                      <m:sSubPr>
                        <m:ctrlPr>
                          <a:rPr lang="en-GB" sz="1700" i="1" smtClean="0">
                            <a:latin typeface="Cambria Math" panose="02040503050406030204" pitchFamily="18" charset="0"/>
                            <a:cs typeface="Times New Roman" panose="02020603050405020304" pitchFamily="18" charset="0"/>
                          </a:rPr>
                        </m:ctrlPr>
                      </m:sSubPr>
                      <m:e>
                        <m:r>
                          <a:rPr lang="en-GB" sz="1700" b="0" i="1" smtClean="0">
                            <a:latin typeface="Cambria Math" panose="02040503050406030204" pitchFamily="18" charset="0"/>
                            <a:cs typeface="Times New Roman" panose="02020603050405020304" pitchFamily="18" charset="0"/>
                          </a:rPr>
                          <m:t>𝑇</m:t>
                        </m:r>
                      </m:e>
                      <m:sub>
                        <m:r>
                          <a:rPr lang="en-GB" sz="1700" b="0" i="1" smtClean="0">
                            <a:latin typeface="Cambria Math" panose="02040503050406030204" pitchFamily="18" charset="0"/>
                            <a:cs typeface="Times New Roman" panose="02020603050405020304" pitchFamily="18" charset="0"/>
                          </a:rPr>
                          <m:t>𝑝𝑒𝑎𝑘</m:t>
                        </m:r>
                      </m:sub>
                    </m:sSub>
                    <m:r>
                      <a:rPr lang="en-GB" sz="1700" b="0" i="1" smtClean="0">
                        <a:latin typeface="Cambria Math" panose="02040503050406030204" pitchFamily="18" charset="0"/>
                        <a:cs typeface="Times New Roman" panose="02020603050405020304" pitchFamily="18" charset="0"/>
                      </a:rPr>
                      <m:t>=100 </m:t>
                    </m:r>
                    <m:r>
                      <a:rPr lang="en-GB" sz="1700" b="0" i="1" smtClean="0">
                        <a:latin typeface="Cambria Math" panose="02040503050406030204" pitchFamily="18" charset="0"/>
                        <a:cs typeface="Times New Roman" panose="02020603050405020304" pitchFamily="18" charset="0"/>
                      </a:rPr>
                      <m:t>𝐾</m:t>
                    </m:r>
                  </m:oMath>
                </a14:m>
                <a:r>
                  <a:rPr lang="en-GB" sz="1700" dirty="0" smtClean="0">
                    <a:latin typeface="Times New Roman" panose="02020603050405020304" pitchFamily="18" charset="0"/>
                    <a:cs typeface="Times New Roman" panose="02020603050405020304" pitchFamily="18" charset="0"/>
                  </a:rPr>
                  <a:t> of a constant current case: </a:t>
                </a:r>
                <a14:m>
                  <m:oMath xmlns:m="http://schemas.openxmlformats.org/officeDocument/2006/math">
                    <m:sSub>
                      <m:sSubPr>
                        <m:ctrlPr>
                          <a:rPr lang="en-GB" sz="1700" i="1" smtClean="0">
                            <a:latin typeface="Cambria Math" panose="02040503050406030204" pitchFamily="18" charset="0"/>
                            <a:cs typeface="Times New Roman" panose="02020603050405020304" pitchFamily="18" charset="0"/>
                          </a:rPr>
                        </m:ctrlPr>
                      </m:sSubPr>
                      <m:e>
                        <m:r>
                          <a:rPr lang="en-GB" sz="1700" b="0" i="1" smtClean="0">
                            <a:latin typeface="Cambria Math" panose="02040503050406030204" pitchFamily="18" charset="0"/>
                            <a:cs typeface="Times New Roman" panose="02020603050405020304" pitchFamily="18" charset="0"/>
                          </a:rPr>
                          <m:t>𝑡</m:t>
                        </m:r>
                      </m:e>
                      <m:sub>
                        <m:r>
                          <a:rPr lang="en-GB" sz="1700" b="0" i="1" smtClean="0">
                            <a:latin typeface="Cambria Math" panose="02040503050406030204" pitchFamily="18" charset="0"/>
                            <a:cs typeface="Times New Roman" panose="02020603050405020304" pitchFamily="18" charset="0"/>
                          </a:rPr>
                          <m:t>100 </m:t>
                        </m:r>
                        <m:r>
                          <a:rPr lang="en-GB" sz="1700" b="0" i="1" smtClean="0">
                            <a:latin typeface="Cambria Math" panose="02040503050406030204" pitchFamily="18" charset="0"/>
                            <a:cs typeface="Times New Roman" panose="02020603050405020304" pitchFamily="18" charset="0"/>
                          </a:rPr>
                          <m:t>𝐾</m:t>
                        </m:r>
                      </m:sub>
                    </m:sSub>
                  </m:oMath>
                </a14:m>
                <a:r>
                  <a:rPr lang="en-GB" sz="1700" dirty="0" smtClean="0">
                    <a:latin typeface="Times New Roman" panose="02020603050405020304" pitchFamily="18" charset="0"/>
                    <a:cs typeface="Times New Roman" panose="02020603050405020304" pitchFamily="18" charset="0"/>
                  </a:rPr>
                  <a:t>.</a:t>
                </a:r>
                <a:endParaRPr lang="en-GB" sz="1700" dirty="0">
                  <a:latin typeface="Times New Roman" panose="02020603050405020304" pitchFamily="18" charset="0"/>
                  <a:cs typeface="Times New Roman" panose="02020603050405020304" pitchFamily="18"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150310" y="4406754"/>
                <a:ext cx="8300961" cy="663387"/>
              </a:xfrm>
              <a:prstGeom prst="rect">
                <a:avLst/>
              </a:prstGeom>
              <a:blipFill>
                <a:blip r:embed="rId2"/>
                <a:stretch>
                  <a:fillRect l="-367" t="-917" r="-514" b="-9174"/>
                </a:stretch>
              </a:blipFill>
            </p:spPr>
            <p:txBody>
              <a:bodyPr/>
              <a:lstStyle/>
              <a:p>
                <a:r>
                  <a:rPr lang="en-GB">
                    <a:noFill/>
                  </a:rPr>
                  <a:t> </a:t>
                </a:r>
              </a:p>
            </p:txBody>
          </p:sp>
        </mc:Fallback>
      </mc:AlternateContent>
      <p:pic>
        <p:nvPicPr>
          <p:cNvPr id="12" name="Picture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31461" y="704070"/>
            <a:ext cx="5688458" cy="2055972"/>
          </a:xfrm>
          <a:prstGeom prst="rect">
            <a:avLst/>
          </a:prstGeom>
        </p:spPr>
      </p:pic>
      <mc:AlternateContent xmlns:mc="http://schemas.openxmlformats.org/markup-compatibility/2006" xmlns:a14="http://schemas.microsoft.com/office/drawing/2010/main">
        <mc:Choice Requires="a14">
          <p:sp>
            <p:nvSpPr>
              <p:cNvPr id="21" name="Rectangle 20"/>
              <p:cNvSpPr/>
              <p:nvPr/>
            </p:nvSpPr>
            <p:spPr>
              <a:xfrm>
                <a:off x="150310" y="5444614"/>
                <a:ext cx="4090764" cy="374654"/>
              </a:xfrm>
              <a:prstGeom prst="rect">
                <a:avLst/>
              </a:prstGeom>
            </p:spPr>
            <p:txBody>
              <a:bodyPr wrap="square">
                <a:spAutoFit/>
              </a:bodyPr>
              <a:lstStyle/>
              <a:p>
                <a:pPr marL="285750" indent="-285750" algn="just">
                  <a:buFont typeface="Arial" panose="020B0604020202020204" pitchFamily="34" charset="0"/>
                  <a:buChar char="•"/>
                </a:pPr>
                <a14:m>
                  <m:oMath xmlns:m="http://schemas.openxmlformats.org/officeDocument/2006/math">
                    <m:sSub>
                      <m:sSubPr>
                        <m:ctrlPr>
                          <a:rPr lang="en-GB" sz="1700" i="1" smtClean="0">
                            <a:latin typeface="Cambria Math" panose="02040503050406030204" pitchFamily="18" charset="0"/>
                            <a:cs typeface="Times New Roman" panose="02020603050405020304" pitchFamily="18" charset="0"/>
                          </a:rPr>
                        </m:ctrlPr>
                      </m:sSubPr>
                      <m:e>
                        <m:r>
                          <m:rPr>
                            <m:sty m:val="p"/>
                          </m:rPr>
                          <a:rPr lang="el-GR" sz="1700" i="1" smtClean="0">
                            <a:latin typeface="Cambria Math" panose="02040503050406030204" pitchFamily="18" charset="0"/>
                            <a:cs typeface="Times New Roman" panose="02020603050405020304" pitchFamily="18" charset="0"/>
                          </a:rPr>
                          <m:t>Δ</m:t>
                        </m:r>
                        <m:r>
                          <a:rPr lang="en-GB" sz="1700" b="0" i="1" smtClean="0">
                            <a:latin typeface="Cambria Math" panose="02040503050406030204" pitchFamily="18" charset="0"/>
                            <a:cs typeface="Times New Roman" panose="02020603050405020304" pitchFamily="18" charset="0"/>
                          </a:rPr>
                          <m:t>𝑡</m:t>
                        </m:r>
                      </m:e>
                      <m:sub>
                        <m:r>
                          <a:rPr lang="en-GB" sz="1700" b="0" i="1" smtClean="0">
                            <a:latin typeface="Cambria Math" panose="02040503050406030204" pitchFamily="18" charset="0"/>
                            <a:cs typeface="Times New Roman" panose="02020603050405020304" pitchFamily="18" charset="0"/>
                          </a:rPr>
                          <m:t>𝑣𝑎𝑙</m:t>
                        </m:r>
                        <m:r>
                          <a:rPr lang="en-GB" sz="1700" b="0" i="1" smtClean="0">
                            <a:latin typeface="Cambria Math" panose="02040503050406030204" pitchFamily="18" charset="0"/>
                            <a:cs typeface="Times New Roman" panose="02020603050405020304" pitchFamily="18" charset="0"/>
                          </a:rPr>
                          <m:t>,</m:t>
                        </m:r>
                        <m:r>
                          <a:rPr lang="en-GB" sz="1700" b="0" i="1" smtClean="0">
                            <a:latin typeface="Cambria Math" panose="02040503050406030204" pitchFamily="18" charset="0"/>
                            <a:cs typeface="Times New Roman" panose="02020603050405020304" pitchFamily="18" charset="0"/>
                          </a:rPr>
                          <m:t>𝑚𝑎𝑥</m:t>
                        </m:r>
                      </m:sub>
                    </m:sSub>
                    <m:r>
                      <a:rPr lang="en-GB" sz="1700" b="0" i="1" smtClean="0">
                        <a:latin typeface="Cambria Math" panose="02040503050406030204" pitchFamily="18" charset="0"/>
                        <a:cs typeface="Times New Roman" panose="02020603050405020304" pitchFamily="18" charset="0"/>
                      </a:rPr>
                      <m:t>= </m:t>
                    </m:r>
                    <m:sSub>
                      <m:sSubPr>
                        <m:ctrlPr>
                          <a:rPr lang="en-GB" sz="1700" b="0" i="1" smtClean="0">
                            <a:latin typeface="Cambria Math" panose="02040503050406030204" pitchFamily="18" charset="0"/>
                            <a:cs typeface="Times New Roman" panose="02020603050405020304" pitchFamily="18" charset="0"/>
                          </a:rPr>
                        </m:ctrlPr>
                      </m:sSubPr>
                      <m:e>
                        <m:r>
                          <a:rPr lang="en-GB" sz="1700" b="0" i="1" smtClean="0">
                            <a:latin typeface="Cambria Math" panose="02040503050406030204" pitchFamily="18" charset="0"/>
                            <a:cs typeface="Times New Roman" panose="02020603050405020304" pitchFamily="18" charset="0"/>
                          </a:rPr>
                          <m:t>𝑡</m:t>
                        </m:r>
                      </m:e>
                      <m:sub>
                        <m:r>
                          <a:rPr lang="en-GB" sz="1700" b="0" i="1" smtClean="0">
                            <a:latin typeface="Cambria Math" panose="02040503050406030204" pitchFamily="18" charset="0"/>
                            <a:cs typeface="Times New Roman" panose="02020603050405020304" pitchFamily="18" charset="0"/>
                          </a:rPr>
                          <m:t>100</m:t>
                        </m:r>
                        <m:r>
                          <a:rPr lang="en-GB" sz="1700" b="0" i="1" smtClean="0">
                            <a:latin typeface="Cambria Math" panose="02040503050406030204" pitchFamily="18" charset="0"/>
                            <a:cs typeface="Times New Roman" panose="02020603050405020304" pitchFamily="18" charset="0"/>
                          </a:rPr>
                          <m:t>𝐾</m:t>
                        </m:r>
                      </m:sub>
                    </m:sSub>
                    <m:r>
                      <a:rPr lang="en-GB" sz="1700" b="0" i="1" smtClean="0">
                        <a:latin typeface="Cambria Math" panose="02040503050406030204" pitchFamily="18" charset="0"/>
                        <a:cs typeface="Times New Roman" panose="02020603050405020304" pitchFamily="18" charset="0"/>
                      </a:rPr>
                      <m:t>−</m:t>
                    </m:r>
                    <m:sSub>
                      <m:sSubPr>
                        <m:ctrlPr>
                          <a:rPr lang="en-GB" sz="1700" b="0" i="1" smtClean="0">
                            <a:latin typeface="Cambria Math" panose="02040503050406030204" pitchFamily="18" charset="0"/>
                            <a:cs typeface="Times New Roman" panose="02020603050405020304" pitchFamily="18" charset="0"/>
                          </a:rPr>
                        </m:ctrlPr>
                      </m:sSubPr>
                      <m:e>
                        <m:r>
                          <m:rPr>
                            <m:sty m:val="p"/>
                          </m:rPr>
                          <a:rPr lang="el-GR" sz="1700" b="0" i="1" smtClean="0">
                            <a:latin typeface="Cambria Math" panose="02040503050406030204" pitchFamily="18" charset="0"/>
                            <a:cs typeface="Times New Roman" panose="02020603050405020304" pitchFamily="18" charset="0"/>
                          </a:rPr>
                          <m:t>Δ</m:t>
                        </m:r>
                        <m:r>
                          <a:rPr lang="en-GB" sz="1700" b="0" i="1" smtClean="0">
                            <a:latin typeface="Cambria Math" panose="02040503050406030204" pitchFamily="18" charset="0"/>
                            <a:cs typeface="Times New Roman" panose="02020603050405020304" pitchFamily="18" charset="0"/>
                          </a:rPr>
                          <m:t>𝑡</m:t>
                        </m:r>
                      </m:e>
                      <m:sub>
                        <m:r>
                          <a:rPr lang="en-GB" sz="1700" b="0" i="1" smtClean="0">
                            <a:latin typeface="Cambria Math" panose="02040503050406030204" pitchFamily="18" charset="0"/>
                            <a:cs typeface="Times New Roman" panose="02020603050405020304" pitchFamily="18" charset="0"/>
                          </a:rPr>
                          <m:t>𝑑𝑒𝑐𝑎𝑦</m:t>
                        </m:r>
                      </m:sub>
                    </m:sSub>
                    <m:r>
                      <a:rPr lang="en-GB" sz="1700" b="0" i="1" smtClean="0">
                        <a:latin typeface="Cambria Math" panose="02040503050406030204" pitchFamily="18" charset="0"/>
                        <a:cs typeface="Times New Roman" panose="02020603050405020304" pitchFamily="18" charset="0"/>
                      </a:rPr>
                      <m:t> − </m:t>
                    </m:r>
                    <m:sSub>
                      <m:sSubPr>
                        <m:ctrlPr>
                          <a:rPr lang="en-GB" sz="1700" b="0" i="1" smtClean="0">
                            <a:latin typeface="Cambria Math" panose="02040503050406030204" pitchFamily="18" charset="0"/>
                            <a:cs typeface="Times New Roman" panose="02020603050405020304" pitchFamily="18" charset="0"/>
                          </a:rPr>
                        </m:ctrlPr>
                      </m:sSubPr>
                      <m:e>
                        <m:r>
                          <a:rPr lang="en-GB" sz="1700" b="0" i="1" smtClean="0">
                            <a:latin typeface="Cambria Math" panose="02040503050406030204" pitchFamily="18" charset="0"/>
                            <a:cs typeface="Times New Roman" panose="02020603050405020304" pitchFamily="18" charset="0"/>
                          </a:rPr>
                          <m:t>𝑡</m:t>
                        </m:r>
                      </m:e>
                      <m:sub>
                        <m:r>
                          <m:rPr>
                            <m:sty m:val="p"/>
                          </m:rPr>
                          <a:rPr lang="el-GR" sz="1700" b="0" i="1" smtClean="0">
                            <a:latin typeface="Cambria Math" panose="02040503050406030204" pitchFamily="18" charset="0"/>
                            <a:cs typeface="Times New Roman" panose="02020603050405020304" pitchFamily="18" charset="0"/>
                          </a:rPr>
                          <m:t>Δ</m:t>
                        </m:r>
                        <m:r>
                          <a:rPr lang="en-GB" sz="1700" b="0" i="1" smtClean="0">
                            <a:latin typeface="Cambria Math" panose="02040503050406030204" pitchFamily="18" charset="0"/>
                            <a:cs typeface="Times New Roman" panose="02020603050405020304" pitchFamily="18" charset="0"/>
                          </a:rPr>
                          <m:t>𝑉</m:t>
                        </m:r>
                      </m:sub>
                    </m:sSub>
                  </m:oMath>
                </a14:m>
                <a:endParaRPr lang="en-GB" sz="1700" dirty="0">
                  <a:latin typeface="Times New Roman" panose="02020603050405020304" pitchFamily="18" charset="0"/>
                  <a:cs typeface="Times New Roman" panose="02020603050405020304" pitchFamily="18" charset="0"/>
                </a:endParaRPr>
              </a:p>
            </p:txBody>
          </p:sp>
        </mc:Choice>
        <mc:Fallback xmlns="">
          <p:sp>
            <p:nvSpPr>
              <p:cNvPr id="21" name="Rectangle 20"/>
              <p:cNvSpPr>
                <a:spLocks noRot="1" noChangeAspect="1" noMove="1" noResize="1" noEditPoints="1" noAdjustHandles="1" noChangeArrowheads="1" noChangeShapeType="1" noTextEdit="1"/>
              </p:cNvSpPr>
              <p:nvPr/>
            </p:nvSpPr>
            <p:spPr>
              <a:xfrm>
                <a:off x="150310" y="5444614"/>
                <a:ext cx="4090764" cy="374654"/>
              </a:xfrm>
              <a:prstGeom prst="rect">
                <a:avLst/>
              </a:prstGeom>
              <a:blipFill>
                <a:blip r:embed="rId4"/>
                <a:stretch>
                  <a:fillRect l="-745" t="-1613" b="-1129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140057" y="5998292"/>
                <a:ext cx="8750670" cy="357983"/>
              </a:xfrm>
              <a:prstGeom prst="rect">
                <a:avLst/>
              </a:prstGeom>
              <a:noFill/>
            </p:spPr>
            <p:txBody>
              <a:bodyPr wrap="square" rtlCol="0">
                <a:spAutoFit/>
              </a:bodyPr>
              <a:lstStyle/>
              <a:p>
                <a:pPr marL="285750" indent="-285750" algn="just">
                  <a:buFont typeface="Arial" panose="020B0604020202020204" pitchFamily="34" charset="0"/>
                  <a:buChar char="•"/>
                </a:pPr>
                <a:r>
                  <a:rPr lang="en-GB" sz="1600" dirty="0" smtClean="0">
                    <a:latin typeface="Times New Roman" panose="02020603050405020304" pitchFamily="18" charset="0"/>
                    <a:cs typeface="Times New Roman" panose="02020603050405020304" pitchFamily="18" charset="0"/>
                  </a:rPr>
                  <a:t>Once we know </a:t>
                </a:r>
                <a14:m>
                  <m:oMath xmlns:m="http://schemas.openxmlformats.org/officeDocument/2006/math">
                    <m:sSub>
                      <m:sSubPr>
                        <m:ctrlPr>
                          <a:rPr lang="en-GB" sz="160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𝑡</m:t>
                        </m:r>
                      </m:e>
                      <m:sub>
                        <m:r>
                          <a:rPr lang="en-GB" sz="1600" b="0" i="1" smtClean="0">
                            <a:latin typeface="Cambria Math" panose="02040503050406030204" pitchFamily="18" charset="0"/>
                            <a:cs typeface="Times New Roman" panose="02020603050405020304" pitchFamily="18" charset="0"/>
                          </a:rPr>
                          <m:t>100 </m:t>
                        </m:r>
                        <m:r>
                          <a:rPr lang="en-GB" sz="1600" b="0" i="1" smtClean="0">
                            <a:latin typeface="Cambria Math" panose="02040503050406030204" pitchFamily="18" charset="0"/>
                            <a:cs typeface="Times New Roman" panose="02020603050405020304" pitchFamily="18" charset="0"/>
                          </a:rPr>
                          <m:t>𝐾</m:t>
                        </m:r>
                      </m:sub>
                    </m:sSub>
                  </m:oMath>
                </a14:m>
                <a:r>
                  <a:rPr lang="en-GB" sz="16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GB" sz="1600" i="1" smtClean="0">
                            <a:latin typeface="Cambria Math" panose="02040503050406030204" pitchFamily="18" charset="0"/>
                            <a:cs typeface="Times New Roman" panose="02020603050405020304" pitchFamily="18" charset="0"/>
                          </a:rPr>
                        </m:ctrlPr>
                      </m:sSubPr>
                      <m:e>
                        <m:r>
                          <m:rPr>
                            <m:sty m:val="p"/>
                          </m:rPr>
                          <a:rPr lang="el-GR" sz="1600" i="1" smtClean="0">
                            <a:latin typeface="Cambria Math" panose="02040503050406030204" pitchFamily="18" charset="0"/>
                            <a:cs typeface="Times New Roman" panose="02020603050405020304" pitchFamily="18" charset="0"/>
                          </a:rPr>
                          <m:t>Δ</m:t>
                        </m:r>
                        <m:r>
                          <a:rPr lang="en-GB" sz="1600" b="0" i="1" smtClean="0">
                            <a:latin typeface="Cambria Math" panose="02040503050406030204" pitchFamily="18" charset="0"/>
                            <a:cs typeface="Times New Roman" panose="02020603050405020304" pitchFamily="18" charset="0"/>
                          </a:rPr>
                          <m:t>𝑡</m:t>
                        </m:r>
                      </m:e>
                      <m:sub>
                        <m:r>
                          <a:rPr lang="en-GB" sz="1600" b="0" i="1" smtClean="0">
                            <a:latin typeface="Cambria Math" panose="02040503050406030204" pitchFamily="18" charset="0"/>
                            <a:cs typeface="Times New Roman" panose="02020603050405020304" pitchFamily="18" charset="0"/>
                          </a:rPr>
                          <m:t>𝑑𝑒𝑐𝑎𝑦</m:t>
                        </m:r>
                      </m:sub>
                    </m:sSub>
                  </m:oMath>
                </a14:m>
                <a:r>
                  <a:rPr lang="en-GB" sz="1600" dirty="0" smtClean="0">
                    <a:latin typeface="Times New Roman" panose="02020603050405020304" pitchFamily="18" charset="0"/>
                    <a:cs typeface="Times New Roman" panose="02020603050405020304" pitchFamily="18" charset="0"/>
                  </a:rPr>
                  <a:t>, the detection threshold </a:t>
                </a:r>
                <a14:m>
                  <m:oMath xmlns:m="http://schemas.openxmlformats.org/officeDocument/2006/math">
                    <m:r>
                      <m:rPr>
                        <m:sty m:val="p"/>
                      </m:rPr>
                      <a:rPr lang="el-GR" sz="1600" i="1" smtClean="0">
                        <a:latin typeface="Cambria Math" panose="02040503050406030204" pitchFamily="18" charset="0"/>
                        <a:cs typeface="Times New Roman" panose="02020603050405020304" pitchFamily="18" charset="0"/>
                      </a:rPr>
                      <m:t>Δ</m:t>
                    </m:r>
                    <m:r>
                      <a:rPr lang="en-GB" sz="1600" b="0" i="1" smtClean="0">
                        <a:latin typeface="Cambria Math" panose="02040503050406030204" pitchFamily="18" charset="0"/>
                        <a:cs typeface="Times New Roman" panose="02020603050405020304" pitchFamily="18" charset="0"/>
                      </a:rPr>
                      <m:t>𝑉</m:t>
                    </m:r>
                  </m:oMath>
                </a14:m>
                <a:r>
                  <a:rPr lang="en-GB" sz="1600" dirty="0" smtClean="0">
                    <a:latin typeface="Times New Roman" panose="02020603050405020304" pitchFamily="18" charset="0"/>
                    <a:cs typeface="Times New Roman" panose="02020603050405020304" pitchFamily="18" charset="0"/>
                  </a:rPr>
                  <a:t> determines the remaining parameters.</a:t>
                </a:r>
                <a:endParaRPr lang="en-GB" sz="1600" dirty="0">
                  <a:latin typeface="Times New Roman" panose="02020603050405020304" pitchFamily="18" charset="0"/>
                  <a:cs typeface="Times New Roman" panose="02020603050405020304" pitchFamily="18"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40057" y="5998292"/>
                <a:ext cx="8750670" cy="357983"/>
              </a:xfrm>
              <a:prstGeom prst="rect">
                <a:avLst/>
              </a:prstGeom>
              <a:blipFill>
                <a:blip r:embed="rId5"/>
                <a:stretch>
                  <a:fillRect l="-279" t="-5085" b="-15254"/>
                </a:stretch>
              </a:blipFill>
            </p:spPr>
            <p:txBody>
              <a:bodyPr/>
              <a:lstStyle/>
              <a:p>
                <a:r>
                  <a:rPr lang="en-GB">
                    <a:noFill/>
                  </a:rPr>
                  <a:t> </a:t>
                </a:r>
              </a:p>
            </p:txBody>
          </p:sp>
        </mc:Fallback>
      </mc:AlternateContent>
      <p:sp>
        <p:nvSpPr>
          <p:cNvPr id="4" name="TextBox 3"/>
          <p:cNvSpPr txBox="1"/>
          <p:nvPr/>
        </p:nvSpPr>
        <p:spPr>
          <a:xfrm>
            <a:off x="922924" y="671120"/>
            <a:ext cx="1190625" cy="338554"/>
          </a:xfrm>
          <a:prstGeom prst="rect">
            <a:avLst/>
          </a:prstGeom>
          <a:noFill/>
        </p:spPr>
        <p:txBody>
          <a:bodyPr wrap="square" rtlCol="0">
            <a:spAutoFit/>
          </a:bodyPr>
          <a:lstStyle/>
          <a:p>
            <a:r>
              <a:rPr lang="en-GB" sz="1600" i="1" dirty="0" smtClean="0">
                <a:latin typeface="Times New Roman" panose="02020603050405020304" pitchFamily="18" charset="0"/>
                <a:cs typeface="Times New Roman" panose="02020603050405020304" pitchFamily="18" charset="0"/>
              </a:rPr>
              <a:t>Time scale</a:t>
            </a:r>
            <a:endParaRPr lang="en-GB" sz="1600"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7" name="Rectangle 16"/>
              <p:cNvSpPr/>
              <p:nvPr/>
            </p:nvSpPr>
            <p:spPr>
              <a:xfrm>
                <a:off x="146353" y="3057867"/>
                <a:ext cx="4421689" cy="338554"/>
              </a:xfrm>
              <a:prstGeom prst="rect">
                <a:avLst/>
              </a:prstGeom>
            </p:spPr>
            <p:txBody>
              <a:bodyPr wrap="square">
                <a:spAutoFit/>
              </a:bodyPr>
              <a:lstStyle/>
              <a:p>
                <a:pPr marL="285750" indent="-285750" algn="just">
                  <a:buFont typeface="Arial" panose="020B0604020202020204" pitchFamily="34" charset="0"/>
                  <a:buChar char="•"/>
                </a:pPr>
                <a14:m>
                  <m:oMath xmlns:m="http://schemas.openxmlformats.org/officeDocument/2006/math">
                    <m:sSub>
                      <m:sSubPr>
                        <m:ctrlPr>
                          <a:rPr lang="en-GB" sz="160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𝑡</m:t>
                        </m:r>
                      </m:e>
                      <m:sub>
                        <m:r>
                          <m:rPr>
                            <m:sty m:val="p"/>
                          </m:rPr>
                          <a:rPr lang="el-GR" sz="1600" b="0" i="1" smtClean="0">
                            <a:latin typeface="Cambria Math" panose="02040503050406030204" pitchFamily="18" charset="0"/>
                            <a:cs typeface="Times New Roman" panose="02020603050405020304" pitchFamily="18" charset="0"/>
                          </a:rPr>
                          <m:t>Δ</m:t>
                        </m:r>
                        <m:r>
                          <a:rPr lang="en-GB" sz="1600" b="0" i="1" smtClean="0">
                            <a:latin typeface="Cambria Math" panose="02040503050406030204" pitchFamily="18" charset="0"/>
                            <a:cs typeface="Times New Roman" panose="02020603050405020304" pitchFamily="18" charset="0"/>
                          </a:rPr>
                          <m:t>𝑉</m:t>
                        </m:r>
                      </m:sub>
                    </m:sSub>
                  </m:oMath>
                </a14:m>
                <a:r>
                  <a:rPr lang="en-GB" sz="1600" dirty="0" smtClean="0">
                    <a:latin typeface="Times New Roman" panose="02020603050405020304" pitchFamily="18" charset="0"/>
                    <a:cs typeface="Times New Roman" panose="02020603050405020304" pitchFamily="18" charset="0"/>
                  </a:rPr>
                  <a:t> depends on the detection threshold, </a:t>
                </a:r>
                <a:r>
                  <a:rPr lang="el-GR" sz="1600" i="1" dirty="0" smtClean="0">
                    <a:latin typeface="Times New Roman" panose="02020603050405020304" pitchFamily="18" charset="0"/>
                    <a:cs typeface="Times New Roman" panose="02020603050405020304" pitchFamily="18" charset="0"/>
                  </a:rPr>
                  <a:t>Δ</a:t>
                </a:r>
                <a:r>
                  <a:rPr lang="en-GB" sz="1600" i="1" dirty="0" smtClean="0">
                    <a:latin typeface="Times New Roman" panose="02020603050405020304" pitchFamily="18" charset="0"/>
                    <a:cs typeface="Times New Roman" panose="02020603050405020304" pitchFamily="18" charset="0"/>
                  </a:rPr>
                  <a:t>V</a:t>
                </a:r>
                <a:endParaRPr lang="en-GB" sz="1600" i="1" dirty="0">
                  <a:latin typeface="Times New Roman" panose="02020603050405020304" pitchFamily="18" charset="0"/>
                  <a:cs typeface="Times New Roman" panose="02020603050405020304" pitchFamily="18" charset="0"/>
                </a:endParaRPr>
              </a:p>
            </p:txBody>
          </p:sp>
        </mc:Choice>
        <mc:Fallback xmlns="">
          <p:sp>
            <p:nvSpPr>
              <p:cNvPr id="17" name="Rectangle 16"/>
              <p:cNvSpPr>
                <a:spLocks noRot="1" noChangeAspect="1" noMove="1" noResize="1" noEditPoints="1" noAdjustHandles="1" noChangeArrowheads="1" noChangeShapeType="1" noTextEdit="1"/>
              </p:cNvSpPr>
              <p:nvPr/>
            </p:nvSpPr>
            <p:spPr>
              <a:xfrm>
                <a:off x="146353" y="3057867"/>
                <a:ext cx="4421689" cy="338554"/>
              </a:xfrm>
              <a:prstGeom prst="rect">
                <a:avLst/>
              </a:prstGeom>
              <a:blipFill>
                <a:blip r:embed="rId6"/>
                <a:stretch>
                  <a:fillRect l="-552" t="-5455" b="-236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150310" y="3587474"/>
                <a:ext cx="3640639" cy="463717"/>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sSub>
                      <m:sSubPr>
                        <m:ctrlPr>
                          <a:rPr lang="en-GB" sz="1700" i="1" smtClean="0">
                            <a:latin typeface="Cambria Math" panose="02040503050406030204" pitchFamily="18" charset="0"/>
                            <a:cs typeface="Times New Roman" panose="02020603050405020304" pitchFamily="18" charset="0"/>
                          </a:rPr>
                        </m:ctrlPr>
                      </m:sSubPr>
                      <m:e>
                        <m:r>
                          <a:rPr lang="en-GB" sz="1700" b="0" i="1" smtClean="0">
                            <a:latin typeface="Cambria Math" panose="02040503050406030204" pitchFamily="18" charset="0"/>
                            <a:cs typeface="Times New Roman" panose="02020603050405020304" pitchFamily="18" charset="0"/>
                          </a:rPr>
                          <m:t>𝐼</m:t>
                        </m:r>
                      </m:e>
                      <m:sub>
                        <m:r>
                          <a:rPr lang="en-GB" sz="1700" b="0" i="1" smtClean="0">
                            <a:latin typeface="Cambria Math" panose="02040503050406030204" pitchFamily="18" charset="0"/>
                            <a:cs typeface="Times New Roman" panose="02020603050405020304" pitchFamily="18" charset="0"/>
                          </a:rPr>
                          <m:t>𝑛𝑜𝑚</m:t>
                        </m:r>
                      </m:sub>
                    </m:sSub>
                    <m:r>
                      <a:rPr lang="en-GB" sz="1700" b="0" i="1" smtClean="0">
                        <a:latin typeface="Cambria Math" panose="02040503050406030204" pitchFamily="18" charset="0"/>
                        <a:cs typeface="Times New Roman" panose="02020603050405020304" pitchFamily="18" charset="0"/>
                      </a:rPr>
                      <m:t>∗</m:t>
                    </m:r>
                    <m:sSup>
                      <m:sSupPr>
                        <m:ctrlPr>
                          <a:rPr lang="en-GB" sz="1700" b="0" i="1" smtClean="0">
                            <a:latin typeface="Cambria Math" panose="02040503050406030204" pitchFamily="18" charset="0"/>
                            <a:cs typeface="Times New Roman" panose="02020603050405020304" pitchFamily="18" charset="0"/>
                          </a:rPr>
                        </m:ctrlPr>
                      </m:sSupPr>
                      <m:e>
                        <m:r>
                          <a:rPr lang="en-GB" sz="1700" b="0" i="1" smtClean="0">
                            <a:latin typeface="Cambria Math" panose="02040503050406030204" pitchFamily="18" charset="0"/>
                            <a:cs typeface="Times New Roman" panose="02020603050405020304" pitchFamily="18" charset="0"/>
                          </a:rPr>
                          <m:t>𝑒</m:t>
                        </m:r>
                      </m:e>
                      <m:sup>
                        <m:r>
                          <a:rPr lang="en-GB" sz="1700" b="0" i="1" smtClean="0">
                            <a:latin typeface="Cambria Math" panose="02040503050406030204" pitchFamily="18" charset="0"/>
                            <a:cs typeface="Times New Roman" panose="02020603050405020304" pitchFamily="18" charset="0"/>
                          </a:rPr>
                          <m:t>−</m:t>
                        </m:r>
                        <m:f>
                          <m:fPr>
                            <m:type m:val="skw"/>
                            <m:ctrlPr>
                              <a:rPr lang="en-GB" sz="1700" b="0" i="1" smtClean="0">
                                <a:latin typeface="Cambria Math" panose="02040503050406030204" pitchFamily="18" charset="0"/>
                                <a:cs typeface="Times New Roman" panose="02020603050405020304" pitchFamily="18" charset="0"/>
                              </a:rPr>
                            </m:ctrlPr>
                          </m:fPr>
                          <m:num>
                            <m:sSub>
                              <m:sSubPr>
                                <m:ctrlPr>
                                  <a:rPr lang="en-GB" sz="1700" b="0" i="1" smtClean="0">
                                    <a:latin typeface="Cambria Math" panose="02040503050406030204" pitchFamily="18" charset="0"/>
                                    <a:cs typeface="Times New Roman" panose="02020603050405020304" pitchFamily="18" charset="0"/>
                                  </a:rPr>
                                </m:ctrlPr>
                              </m:sSubPr>
                              <m:e>
                                <m:r>
                                  <m:rPr>
                                    <m:sty m:val="p"/>
                                  </m:rPr>
                                  <a:rPr lang="el-GR" sz="1700" b="0" i="1" smtClean="0">
                                    <a:latin typeface="Cambria Math" panose="02040503050406030204" pitchFamily="18" charset="0"/>
                                    <a:cs typeface="Times New Roman" panose="02020603050405020304" pitchFamily="18" charset="0"/>
                                  </a:rPr>
                                  <m:t>Δ</m:t>
                                </m:r>
                                <m:r>
                                  <a:rPr lang="en-GB" sz="1700" b="0" i="1" smtClean="0">
                                    <a:latin typeface="Cambria Math" panose="02040503050406030204" pitchFamily="18" charset="0"/>
                                    <a:cs typeface="Times New Roman" panose="02020603050405020304" pitchFamily="18" charset="0"/>
                                  </a:rPr>
                                  <m:t>𝑡</m:t>
                                </m:r>
                              </m:e>
                              <m:sub>
                                <m:r>
                                  <a:rPr lang="en-GB" sz="1700" b="0" i="1" smtClean="0">
                                    <a:latin typeface="Cambria Math" panose="02040503050406030204" pitchFamily="18" charset="0"/>
                                    <a:cs typeface="Times New Roman" panose="02020603050405020304" pitchFamily="18" charset="0"/>
                                  </a:rPr>
                                  <m:t>𝑑𝑒𝑐𝑎𝑦</m:t>
                                </m:r>
                              </m:sub>
                            </m:sSub>
                          </m:num>
                          <m:den>
                            <m:r>
                              <m:rPr>
                                <m:sty m:val="p"/>
                              </m:rPr>
                              <a:rPr lang="el-GR" sz="1700" b="0" i="1" smtClean="0">
                                <a:latin typeface="Cambria Math" panose="02040503050406030204" pitchFamily="18" charset="0"/>
                                <a:cs typeface="Times New Roman" panose="02020603050405020304" pitchFamily="18" charset="0"/>
                              </a:rPr>
                              <m:t>τ</m:t>
                            </m:r>
                          </m:den>
                        </m:f>
                      </m:sup>
                    </m:sSup>
                    <m:r>
                      <a:rPr lang="en-GB" sz="1700" b="0" i="1" smtClean="0">
                        <a:latin typeface="Cambria Math" panose="02040503050406030204" pitchFamily="18" charset="0"/>
                        <a:cs typeface="Times New Roman" panose="02020603050405020304" pitchFamily="18" charset="0"/>
                      </a:rPr>
                      <m:t>=0.1∗</m:t>
                    </m:r>
                    <m:sSub>
                      <m:sSubPr>
                        <m:ctrlPr>
                          <a:rPr lang="en-GB" sz="1700" i="1">
                            <a:latin typeface="Cambria Math" panose="02040503050406030204" pitchFamily="18" charset="0"/>
                            <a:cs typeface="Times New Roman" panose="02020603050405020304" pitchFamily="18" charset="0"/>
                          </a:rPr>
                        </m:ctrlPr>
                      </m:sSubPr>
                      <m:e>
                        <m:r>
                          <a:rPr lang="en-GB" sz="1700" i="1">
                            <a:latin typeface="Cambria Math" panose="02040503050406030204" pitchFamily="18" charset="0"/>
                            <a:cs typeface="Times New Roman" panose="02020603050405020304" pitchFamily="18" charset="0"/>
                          </a:rPr>
                          <m:t>𝐼</m:t>
                        </m:r>
                      </m:e>
                      <m:sub>
                        <m:r>
                          <a:rPr lang="en-GB" sz="1700" i="1">
                            <a:latin typeface="Cambria Math" panose="02040503050406030204" pitchFamily="18" charset="0"/>
                            <a:cs typeface="Times New Roman" panose="02020603050405020304" pitchFamily="18" charset="0"/>
                          </a:rPr>
                          <m:t>𝑛𝑜𝑚</m:t>
                        </m:r>
                      </m:sub>
                    </m:sSub>
                  </m:oMath>
                </a14:m>
                <a:endParaRPr lang="en-GB" sz="1700" dirty="0">
                  <a:latin typeface="Times New Roman" panose="02020603050405020304" pitchFamily="18" charset="0"/>
                  <a:cs typeface="Times New Roman" panose="02020603050405020304" pitchFamily="18" charset="0"/>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150310" y="3587474"/>
                <a:ext cx="3640639" cy="463717"/>
              </a:xfrm>
              <a:prstGeom prst="rect">
                <a:avLst/>
              </a:prstGeom>
              <a:blipFill>
                <a:blip r:embed="rId7"/>
                <a:stretch>
                  <a:fillRect/>
                </a:stretch>
              </a:blipFill>
            </p:spPr>
            <p:txBody>
              <a:bodyPr/>
              <a:lstStyle/>
              <a:p>
                <a:r>
                  <a:rPr lang="en-GB">
                    <a:noFill/>
                  </a:rPr>
                  <a:t> </a:t>
                </a:r>
              </a:p>
            </p:txBody>
          </p:sp>
        </mc:Fallback>
      </mc:AlternateContent>
      <p:cxnSp>
        <p:nvCxnSpPr>
          <p:cNvPr id="10" name="Straight Arrow Connector 9"/>
          <p:cNvCxnSpPr/>
          <p:nvPr/>
        </p:nvCxnSpPr>
        <p:spPr>
          <a:xfrm>
            <a:off x="3932708" y="3889295"/>
            <a:ext cx="476250"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1" name="TextBox 10"/>
              <p:cNvSpPr txBox="1"/>
              <p:nvPr/>
            </p:nvSpPr>
            <p:spPr>
              <a:xfrm>
                <a:off x="4524873" y="3679200"/>
                <a:ext cx="2111665" cy="374654"/>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700" i="1" smtClean="0">
                              <a:latin typeface="Cambria Math" panose="02040503050406030204" pitchFamily="18" charset="0"/>
                            </a:rPr>
                          </m:ctrlPr>
                        </m:sSubPr>
                        <m:e>
                          <m:r>
                            <m:rPr>
                              <m:sty m:val="p"/>
                            </m:rPr>
                            <a:rPr lang="el-GR" sz="1700" i="1" smtClean="0">
                              <a:latin typeface="Cambria Math" panose="02040503050406030204" pitchFamily="18" charset="0"/>
                            </a:rPr>
                            <m:t>Δ</m:t>
                          </m:r>
                          <m:r>
                            <a:rPr lang="en-GB" sz="1700" b="0" i="1" smtClean="0">
                              <a:latin typeface="Cambria Math" panose="02040503050406030204" pitchFamily="18" charset="0"/>
                            </a:rPr>
                            <m:t>𝑡</m:t>
                          </m:r>
                        </m:e>
                        <m:sub>
                          <m:r>
                            <a:rPr lang="en-GB" sz="1700" b="0" i="1" smtClean="0">
                              <a:latin typeface="Cambria Math" panose="02040503050406030204" pitchFamily="18" charset="0"/>
                            </a:rPr>
                            <m:t>𝑑𝑒𝑐𝑎𝑦</m:t>
                          </m:r>
                        </m:sub>
                      </m:sSub>
                      <m:r>
                        <a:rPr lang="en-GB" sz="1700" b="0" i="1" smtClean="0">
                          <a:latin typeface="Cambria Math" panose="02040503050406030204" pitchFamily="18" charset="0"/>
                        </a:rPr>
                        <m:t>=2.3 </m:t>
                      </m:r>
                      <m:r>
                        <m:rPr>
                          <m:sty m:val="p"/>
                        </m:rPr>
                        <a:rPr lang="el-GR" sz="1700" b="0" i="1" smtClean="0">
                          <a:latin typeface="Cambria Math" panose="02040503050406030204" pitchFamily="18" charset="0"/>
                        </a:rPr>
                        <m:t>τ</m:t>
                      </m:r>
                    </m:oMath>
                  </m:oMathPara>
                </a14:m>
                <a:endParaRPr lang="en-GB" sz="1700" dirty="0"/>
              </a:p>
            </p:txBody>
          </p:sp>
        </mc:Choice>
        <mc:Fallback xmlns="">
          <p:sp>
            <p:nvSpPr>
              <p:cNvPr id="11" name="TextBox 10"/>
              <p:cNvSpPr txBox="1">
                <a:spLocks noRot="1" noChangeAspect="1" noMove="1" noResize="1" noEditPoints="1" noAdjustHandles="1" noChangeArrowheads="1" noChangeShapeType="1" noTextEdit="1"/>
              </p:cNvSpPr>
              <p:nvPr/>
            </p:nvSpPr>
            <p:spPr>
              <a:xfrm>
                <a:off x="4524873" y="3679200"/>
                <a:ext cx="2111665" cy="374654"/>
              </a:xfrm>
              <a:prstGeom prst="rect">
                <a:avLst/>
              </a:prstGeom>
              <a:blipFill>
                <a:blip r:embed="rId8"/>
                <a:stretch>
                  <a:fillRect b="-6557"/>
                </a:stretch>
              </a:blipFill>
            </p:spPr>
            <p:txBody>
              <a:bodyPr/>
              <a:lstStyle/>
              <a:p>
                <a:r>
                  <a:rPr lang="en-GB">
                    <a:noFill/>
                  </a:rPr>
                  <a:t> </a:t>
                </a:r>
              </a:p>
            </p:txBody>
          </p:sp>
        </mc:Fallback>
      </mc:AlternateContent>
      <p:sp>
        <p:nvSpPr>
          <p:cNvPr id="15" name="TextBox 14"/>
          <p:cNvSpPr txBox="1"/>
          <p:nvPr/>
        </p:nvSpPr>
        <p:spPr>
          <a:xfrm>
            <a:off x="6828653" y="3688193"/>
            <a:ext cx="1985831" cy="523220"/>
          </a:xfrm>
          <a:prstGeom prst="rect">
            <a:avLst/>
          </a:prstGeom>
          <a:noFill/>
        </p:spPr>
        <p:txBody>
          <a:bodyPr wrap="square" rtlCol="0">
            <a:spAutoFit/>
          </a:bodyPr>
          <a:lstStyle/>
          <a:p>
            <a:r>
              <a:rPr lang="el-GR" sz="1400" dirty="0" smtClean="0">
                <a:latin typeface="Times New Roman" panose="02020603050405020304" pitchFamily="18" charset="0"/>
                <a:cs typeface="Times New Roman" panose="02020603050405020304" pitchFamily="18" charset="0"/>
              </a:rPr>
              <a:t>τ</a:t>
            </a:r>
            <a:r>
              <a:rPr lang="en-GB" sz="1400" dirty="0" smtClean="0">
                <a:latin typeface="Times New Roman" panose="02020603050405020304" pitchFamily="18" charset="0"/>
                <a:cs typeface="Times New Roman" panose="02020603050405020304" pitchFamily="18" charset="0"/>
              </a:rPr>
              <a:t> is the time-constant of a specific circuit</a:t>
            </a:r>
            <a:endParaRPr lang="en-GB" sz="1400" dirty="0"/>
          </a:p>
        </p:txBody>
      </p:sp>
    </p:spTree>
    <p:extLst>
      <p:ext uri="{BB962C8B-B14F-4D97-AF65-F5344CB8AC3E}">
        <p14:creationId xmlns:p14="http://schemas.microsoft.com/office/powerpoint/2010/main" val="1222820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1" grpId="0"/>
      <p:bldP spid="14" grpId="0"/>
      <p:bldP spid="17" grpId="0"/>
      <p:bldP spid="8" grpId="0"/>
      <p:bldP spid="11" grpId="0"/>
      <p:bldP spid="1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64354" y="1069236"/>
            <a:ext cx="4578016" cy="1221190"/>
          </a:xfrm>
          <a:prstGeom prst="rect">
            <a:avLst/>
          </a:prstGeom>
        </p:spPr>
      </p:pic>
      <p:pic>
        <p:nvPicPr>
          <p:cNvPr id="24" name="Picture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98" y="3529370"/>
            <a:ext cx="2626324" cy="2063260"/>
          </a:xfrm>
          <a:prstGeom prst="rect">
            <a:avLst/>
          </a:prstGeom>
        </p:spPr>
      </p:pic>
      <p:sp>
        <p:nvSpPr>
          <p:cNvPr id="6" name="TextBox 5"/>
          <p:cNvSpPr txBox="1"/>
          <p:nvPr/>
        </p:nvSpPr>
        <p:spPr>
          <a:xfrm>
            <a:off x="1961149" y="0"/>
            <a:ext cx="5065132"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Current dump and validation time</a:t>
            </a:r>
            <a:endParaRPr lang="en-GB" sz="28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TextBox 1"/>
              <p:cNvSpPr txBox="1"/>
              <p:nvPr/>
            </p:nvSpPr>
            <p:spPr>
              <a:xfrm>
                <a:off x="126160" y="591038"/>
                <a:ext cx="5429377" cy="357983"/>
              </a:xfrm>
              <a:prstGeom prst="rect">
                <a:avLst/>
              </a:prstGeom>
              <a:noFill/>
            </p:spPr>
            <p:txBody>
              <a:bodyPr wrap="square" rtlCol="0">
                <a:spAutoFit/>
              </a:bodyPr>
              <a:lstStyle/>
              <a:p>
                <a:pPr marL="285750" indent="-285750" algn="just">
                  <a:buFont typeface="Arial" panose="020B0604020202020204" pitchFamily="34" charset="0"/>
                  <a:buChar char="•"/>
                </a:pPr>
                <a:r>
                  <a:rPr lang="en-GB" sz="1600" dirty="0" smtClean="0">
                    <a:latin typeface="Times New Roman" panose="02020603050405020304" pitchFamily="18" charset="0"/>
                    <a:cs typeface="Times New Roman" panose="02020603050405020304" pitchFamily="18" charset="0"/>
                  </a:rPr>
                  <a:t>We express </a:t>
                </a:r>
                <a14:m>
                  <m:oMath xmlns:m="http://schemas.openxmlformats.org/officeDocument/2006/math">
                    <m:sSub>
                      <m:sSubPr>
                        <m:ctrlPr>
                          <a:rPr lang="en-GB" sz="160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𝑡</m:t>
                        </m:r>
                      </m:e>
                      <m:sub>
                        <m:r>
                          <a:rPr lang="en-GB" sz="1600" b="0" i="1" smtClean="0">
                            <a:latin typeface="Cambria Math" panose="02040503050406030204" pitchFamily="18" charset="0"/>
                            <a:cs typeface="Times New Roman" panose="02020603050405020304" pitchFamily="18" charset="0"/>
                          </a:rPr>
                          <m:t>100 </m:t>
                        </m:r>
                        <m:r>
                          <a:rPr lang="en-GB" sz="1600" b="0" i="1" smtClean="0">
                            <a:latin typeface="Cambria Math" panose="02040503050406030204" pitchFamily="18" charset="0"/>
                            <a:cs typeface="Times New Roman" panose="02020603050405020304" pitchFamily="18" charset="0"/>
                          </a:rPr>
                          <m:t>𝐾</m:t>
                        </m:r>
                      </m:sub>
                    </m:sSub>
                  </m:oMath>
                </a14:m>
                <a:r>
                  <a:rPr lang="en-GB" sz="16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GB" sz="1600" i="1" smtClean="0">
                            <a:latin typeface="Cambria Math" panose="02040503050406030204" pitchFamily="18" charset="0"/>
                            <a:cs typeface="Times New Roman" panose="02020603050405020304" pitchFamily="18" charset="0"/>
                          </a:rPr>
                        </m:ctrlPr>
                      </m:sSubPr>
                      <m:e>
                        <m:r>
                          <m:rPr>
                            <m:sty m:val="p"/>
                          </m:rPr>
                          <a:rPr lang="el-GR" sz="1600" i="1" smtClean="0">
                            <a:latin typeface="Cambria Math" panose="02040503050406030204" pitchFamily="18" charset="0"/>
                            <a:cs typeface="Times New Roman" panose="02020603050405020304" pitchFamily="18" charset="0"/>
                          </a:rPr>
                          <m:t>Δ</m:t>
                        </m:r>
                        <m:r>
                          <a:rPr lang="en-GB" sz="1600" b="0" i="1" smtClean="0">
                            <a:latin typeface="Cambria Math" panose="02040503050406030204" pitchFamily="18" charset="0"/>
                            <a:cs typeface="Times New Roman" panose="02020603050405020304" pitchFamily="18" charset="0"/>
                          </a:rPr>
                          <m:t>𝑡</m:t>
                        </m:r>
                      </m:e>
                      <m:sub>
                        <m:r>
                          <a:rPr lang="en-GB" sz="1600" b="0" i="1" smtClean="0">
                            <a:latin typeface="Cambria Math" panose="02040503050406030204" pitchFamily="18" charset="0"/>
                            <a:cs typeface="Times New Roman" panose="02020603050405020304" pitchFamily="18" charset="0"/>
                          </a:rPr>
                          <m:t>𝑑𝑒𝑐𝑎𝑦</m:t>
                        </m:r>
                      </m:sub>
                    </m:sSub>
                  </m:oMath>
                </a14:m>
                <a:r>
                  <a:rPr lang="en-GB" sz="1600" dirty="0" smtClean="0">
                    <a:latin typeface="Times New Roman" panose="02020603050405020304" pitchFamily="18" charset="0"/>
                    <a:cs typeface="Times New Roman" panose="02020603050405020304" pitchFamily="18" charset="0"/>
                  </a:rPr>
                  <a:t> for each circuit of interest.</a:t>
                </a:r>
                <a:endParaRPr lang="en-GB" sz="1600" dirty="0">
                  <a:latin typeface="Times New Roman" panose="02020603050405020304" pitchFamily="18" charset="0"/>
                  <a:cs typeface="Times New Roman" panose="02020603050405020304" pitchFamily="18"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126160" y="591038"/>
                <a:ext cx="5429377" cy="357983"/>
              </a:xfrm>
              <a:prstGeom prst="rect">
                <a:avLst/>
              </a:prstGeom>
              <a:blipFill>
                <a:blip r:embed="rId4"/>
                <a:stretch>
                  <a:fillRect l="-449" t="-5085" b="-15254"/>
                </a:stretch>
              </a:blipFill>
            </p:spPr>
            <p:txBody>
              <a:bodyPr/>
              <a:lstStyle/>
              <a:p>
                <a:r>
                  <a:rPr lang="en-GB">
                    <a:noFill/>
                  </a:rPr>
                  <a:t> </a:t>
                </a:r>
              </a:p>
            </p:txBody>
          </p:sp>
        </mc:Fallback>
      </mc:AlternateContent>
      <p:sp>
        <p:nvSpPr>
          <p:cNvPr id="15" name="TextBox 14"/>
          <p:cNvSpPr txBox="1"/>
          <p:nvPr/>
        </p:nvSpPr>
        <p:spPr>
          <a:xfrm>
            <a:off x="467569" y="3188472"/>
            <a:ext cx="1695582" cy="261610"/>
          </a:xfrm>
          <a:prstGeom prst="rect">
            <a:avLst/>
          </a:prstGeom>
          <a:noFill/>
        </p:spPr>
        <p:txBody>
          <a:bodyPr wrap="square" rtlCol="0">
            <a:spAutoFit/>
          </a:bodyPr>
          <a:lstStyle/>
          <a:p>
            <a:pPr algn="ctr"/>
            <a:r>
              <a:rPr lang="en-GB" sz="1100" b="1" dirty="0" smtClean="0">
                <a:latin typeface="Times New Roman" panose="02020603050405020304" pitchFamily="18" charset="0"/>
                <a:cs typeface="Times New Roman" panose="02020603050405020304" pitchFamily="18" charset="0"/>
              </a:rPr>
              <a:t>2 kA circuit (MCBXF)</a:t>
            </a:r>
            <a:endParaRPr lang="en-GB" sz="1100" b="1"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3436992" y="3189073"/>
            <a:ext cx="1306351" cy="261610"/>
          </a:xfrm>
          <a:prstGeom prst="rect">
            <a:avLst/>
          </a:prstGeom>
          <a:noFill/>
        </p:spPr>
        <p:txBody>
          <a:bodyPr wrap="square" rtlCol="0">
            <a:spAutoFit/>
          </a:bodyPr>
          <a:lstStyle/>
          <a:p>
            <a:pPr algn="ctr"/>
            <a:r>
              <a:rPr lang="en-GB" sz="1100" b="1" dirty="0" smtClean="0">
                <a:latin typeface="Times New Roman" panose="02020603050405020304" pitchFamily="18" charset="0"/>
                <a:cs typeface="Times New Roman" panose="02020603050405020304" pitchFamily="18" charset="0"/>
              </a:rPr>
              <a:t>18 kA circuit (D1)</a:t>
            </a:r>
            <a:endParaRPr lang="en-GB" sz="1100" b="1"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6670736" y="3188472"/>
            <a:ext cx="1647280" cy="261610"/>
          </a:xfrm>
          <a:prstGeom prst="rect">
            <a:avLst/>
          </a:prstGeom>
          <a:noFill/>
        </p:spPr>
        <p:txBody>
          <a:bodyPr wrap="square" rtlCol="0">
            <a:spAutoFit/>
          </a:bodyPr>
          <a:lstStyle/>
          <a:p>
            <a:pPr algn="ctr"/>
            <a:r>
              <a:rPr lang="en-GB" sz="1100" b="1" dirty="0" smtClean="0">
                <a:latin typeface="Times New Roman" panose="02020603050405020304" pitchFamily="18" charset="0"/>
                <a:cs typeface="Times New Roman" panose="02020603050405020304" pitchFamily="18" charset="0"/>
              </a:rPr>
              <a:t>18 kA circuit (MQXF)</a:t>
            </a:r>
            <a:endParaRPr lang="en-GB" sz="1100" b="1" dirty="0">
              <a:latin typeface="Times New Roman" panose="02020603050405020304" pitchFamily="18" charset="0"/>
              <a:cs typeface="Times New Roman" panose="02020603050405020304" pitchFamily="18" charset="0"/>
            </a:endParaRPr>
          </a:p>
        </p:txBody>
      </p:sp>
      <p:cxnSp>
        <p:nvCxnSpPr>
          <p:cNvPr id="14" name="Straight Connector 13"/>
          <p:cNvCxnSpPr/>
          <p:nvPr/>
        </p:nvCxnSpPr>
        <p:spPr>
          <a:xfrm>
            <a:off x="2628522" y="3188472"/>
            <a:ext cx="0" cy="259651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126160" y="5800904"/>
            <a:ext cx="8643083" cy="830997"/>
          </a:xfrm>
          <a:prstGeom prst="rect">
            <a:avLst/>
          </a:prstGeom>
          <a:noFill/>
        </p:spPr>
        <p:txBody>
          <a:bodyPr wrap="square" rtlCol="0">
            <a:spAutoFit/>
          </a:bodyPr>
          <a:lstStyle/>
          <a:p>
            <a:pPr marL="285750" indent="-285750">
              <a:buFont typeface="Wingdings" panose="05000000000000000000" pitchFamily="2" charset="2"/>
              <a:buChar char="Ø"/>
            </a:pPr>
            <a:r>
              <a:rPr lang="en-GB" sz="1600" dirty="0" smtClean="0">
                <a:latin typeface="Times New Roman" panose="02020603050405020304" pitchFamily="18" charset="0"/>
                <a:cs typeface="Times New Roman" panose="02020603050405020304" pitchFamily="18" charset="0"/>
              </a:rPr>
              <a:t>Taking the </a:t>
            </a:r>
            <a:r>
              <a:rPr lang="en-GB" sz="1600" i="1" dirty="0" smtClean="0">
                <a:latin typeface="Times New Roman" panose="02020603050405020304" pitchFamily="18" charset="0"/>
                <a:cs typeface="Times New Roman" panose="02020603050405020304" pitchFamily="18" charset="0"/>
              </a:rPr>
              <a:t>100 mV threshold </a:t>
            </a:r>
            <a:r>
              <a:rPr lang="en-GB" sz="1600" dirty="0" smtClean="0">
                <a:latin typeface="Times New Roman" panose="02020603050405020304" pitchFamily="18" charset="0"/>
                <a:cs typeface="Times New Roman" panose="02020603050405020304" pitchFamily="18" charset="0"/>
              </a:rPr>
              <a:t>as reference for quench detection [1], the maximum validation time is </a:t>
            </a:r>
            <a:r>
              <a:rPr lang="en-GB" sz="1600" i="1" dirty="0" smtClean="0">
                <a:latin typeface="Times New Roman" panose="02020603050405020304" pitchFamily="18" charset="0"/>
                <a:cs typeface="Times New Roman" panose="02020603050405020304" pitchFamily="18" charset="0"/>
              </a:rPr>
              <a:t>at least</a:t>
            </a:r>
            <a:r>
              <a:rPr lang="en-GB" sz="1600" dirty="0" smtClean="0">
                <a:latin typeface="Times New Roman" panose="02020603050405020304" pitchFamily="18" charset="0"/>
                <a:cs typeface="Times New Roman" panose="02020603050405020304" pitchFamily="18" charset="0"/>
              </a:rPr>
              <a:t> </a:t>
            </a:r>
            <a:r>
              <a:rPr lang="en-GB" sz="1600" b="1" dirty="0" smtClean="0">
                <a:latin typeface="Times New Roman" panose="02020603050405020304" pitchFamily="18" charset="0"/>
                <a:cs typeface="Times New Roman" panose="02020603050405020304" pitchFamily="18" charset="0"/>
              </a:rPr>
              <a:t>8.2 s for the 2 kA circuit </a:t>
            </a:r>
            <a:r>
              <a:rPr lang="en-GB" sz="1600" dirty="0" smtClean="0">
                <a:latin typeface="Times New Roman" panose="02020603050405020304" pitchFamily="18" charset="0"/>
                <a:cs typeface="Times New Roman" panose="02020603050405020304" pitchFamily="18" charset="0"/>
              </a:rPr>
              <a:t>of the MCBXFs, </a:t>
            </a:r>
            <a:r>
              <a:rPr lang="en-GB" sz="1600" b="1" dirty="0" smtClean="0">
                <a:latin typeface="Times New Roman" panose="02020603050405020304" pitchFamily="18" charset="0"/>
                <a:cs typeface="Times New Roman" panose="02020603050405020304" pitchFamily="18" charset="0"/>
              </a:rPr>
              <a:t>2.8 s for the 18 kA circuit of D1</a:t>
            </a:r>
            <a:r>
              <a:rPr lang="en-GB" sz="1600" dirty="0" smtClean="0">
                <a:latin typeface="Times New Roman" panose="02020603050405020304" pitchFamily="18" charset="0"/>
                <a:cs typeface="Times New Roman" panose="02020603050405020304" pitchFamily="18" charset="0"/>
              </a:rPr>
              <a:t>, and </a:t>
            </a:r>
            <a:r>
              <a:rPr lang="en-GB" sz="1600" b="1" dirty="0" smtClean="0">
                <a:latin typeface="Times New Roman" panose="02020603050405020304" pitchFamily="18" charset="0"/>
                <a:cs typeface="Times New Roman" panose="02020603050405020304" pitchFamily="18" charset="0"/>
              </a:rPr>
              <a:t>1.4 s for the MQXF</a:t>
            </a:r>
            <a:r>
              <a:rPr lang="en-GB" sz="1600" dirty="0" smtClean="0">
                <a:latin typeface="Times New Roman" panose="02020603050405020304" pitchFamily="18" charset="0"/>
                <a:cs typeface="Times New Roman" panose="02020603050405020304" pitchFamily="18" charset="0"/>
              </a:rPr>
              <a:t>.</a:t>
            </a:r>
            <a:endParaRPr lang="en-GB" sz="1600" dirty="0">
              <a:latin typeface="Times New Roman" panose="02020603050405020304" pitchFamily="18" charset="0"/>
              <a:cs typeface="Times New Roman" panose="02020603050405020304" pitchFamily="18" charset="0"/>
            </a:endParaRPr>
          </a:p>
        </p:txBody>
      </p:sp>
      <p:pic>
        <p:nvPicPr>
          <p:cNvPr id="25" name="Picture 2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02981" y="3543599"/>
            <a:ext cx="3364663" cy="2061890"/>
          </a:xfrm>
          <a:prstGeom prst="rect">
            <a:avLst/>
          </a:prstGeom>
        </p:spPr>
      </p:pic>
      <p:pic>
        <p:nvPicPr>
          <p:cNvPr id="26" name="Picture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75151" y="3544200"/>
            <a:ext cx="3127830" cy="2074149"/>
          </a:xfrm>
          <a:prstGeom prst="rect">
            <a:avLst/>
          </a:prstGeom>
        </p:spPr>
      </p:pic>
      <p:cxnSp>
        <p:nvCxnSpPr>
          <p:cNvPr id="29" name="Straight Connector 28"/>
          <p:cNvCxnSpPr/>
          <p:nvPr/>
        </p:nvCxnSpPr>
        <p:spPr>
          <a:xfrm>
            <a:off x="5793917" y="3188472"/>
            <a:ext cx="0" cy="2596511"/>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 name="Rectangle 2"/>
          <p:cNvSpPr/>
          <p:nvPr/>
        </p:nvSpPr>
        <p:spPr>
          <a:xfrm>
            <a:off x="158643" y="5325800"/>
            <a:ext cx="8610600" cy="222250"/>
          </a:xfrm>
          <a:prstGeom prst="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8" name="TextBox 17"/>
              <p:cNvSpPr txBox="1"/>
              <p:nvPr/>
            </p:nvSpPr>
            <p:spPr>
              <a:xfrm>
                <a:off x="6936600" y="1173214"/>
                <a:ext cx="1923011" cy="324769"/>
              </a:xfrm>
              <a:prstGeom prst="rect">
                <a:avLst/>
              </a:prstGeom>
              <a:noFill/>
            </p:spPr>
            <p:txBody>
              <a:bodyPr wrap="square" rtlCol="0">
                <a:spAutoFit/>
              </a:bodyPr>
              <a:lstStyle/>
              <a:p>
                <a:r>
                  <a:rPr lang="en-GB" sz="1400" dirty="0" smtClean="0">
                    <a:latin typeface="Times New Roman" panose="02020603050405020304" pitchFamily="18" charset="0"/>
                    <a:cs typeface="Times New Roman" panose="02020603050405020304" pitchFamily="18" charset="0"/>
                  </a:rPr>
                  <a:t>Note</a:t>
                </a:r>
                <a:r>
                  <a:rPr lang="en-GB" sz="1400" dirty="0" smtClean="0"/>
                  <a:t>:   </a:t>
                </a:r>
                <a14:m>
                  <m:oMath xmlns:m="http://schemas.openxmlformats.org/officeDocument/2006/math">
                    <m:sSub>
                      <m:sSubPr>
                        <m:ctrlPr>
                          <a:rPr lang="en-GB" sz="1400" i="1" smtClean="0">
                            <a:latin typeface="Cambria Math" panose="02040503050406030204" pitchFamily="18" charset="0"/>
                          </a:rPr>
                        </m:ctrlPr>
                      </m:sSubPr>
                      <m:e>
                        <m:r>
                          <m:rPr>
                            <m:sty m:val="p"/>
                          </m:rPr>
                          <a:rPr lang="el-GR" sz="1400" i="1" smtClean="0">
                            <a:latin typeface="Cambria Math" panose="02040503050406030204" pitchFamily="18" charset="0"/>
                          </a:rPr>
                          <m:t>Δ</m:t>
                        </m:r>
                        <m:r>
                          <a:rPr lang="en-GB" sz="1400" b="0" i="1" smtClean="0">
                            <a:latin typeface="Cambria Math" panose="02040503050406030204" pitchFamily="18" charset="0"/>
                          </a:rPr>
                          <m:t>𝑡</m:t>
                        </m:r>
                      </m:e>
                      <m:sub>
                        <m:r>
                          <a:rPr lang="en-GB" sz="1400" b="0" i="1" smtClean="0">
                            <a:latin typeface="Cambria Math" panose="02040503050406030204" pitchFamily="18" charset="0"/>
                          </a:rPr>
                          <m:t>𝑑𝑒𝑐𝑎𝑦</m:t>
                        </m:r>
                      </m:sub>
                    </m:sSub>
                    <m:r>
                      <a:rPr lang="en-GB" sz="1400" b="0" i="1" smtClean="0">
                        <a:latin typeface="Cambria Math" panose="02040503050406030204" pitchFamily="18" charset="0"/>
                      </a:rPr>
                      <m:t>=2.3 </m:t>
                    </m:r>
                    <m:r>
                      <m:rPr>
                        <m:sty m:val="p"/>
                      </m:rPr>
                      <a:rPr lang="el-GR" sz="1400" b="0" i="1" smtClean="0">
                        <a:latin typeface="Cambria Math" panose="02040503050406030204" pitchFamily="18" charset="0"/>
                      </a:rPr>
                      <m:t>τ</m:t>
                    </m:r>
                  </m:oMath>
                </a14:m>
                <a:endParaRPr lang="en-GB" sz="1400" dirty="0"/>
              </a:p>
            </p:txBody>
          </p:sp>
        </mc:Choice>
        <mc:Fallback xmlns="">
          <p:sp>
            <p:nvSpPr>
              <p:cNvPr id="18" name="TextBox 17"/>
              <p:cNvSpPr txBox="1">
                <a:spLocks noRot="1" noChangeAspect="1" noMove="1" noResize="1" noEditPoints="1" noAdjustHandles="1" noChangeArrowheads="1" noChangeShapeType="1" noTextEdit="1"/>
              </p:cNvSpPr>
              <p:nvPr/>
            </p:nvSpPr>
            <p:spPr>
              <a:xfrm>
                <a:off x="6936600" y="1173214"/>
                <a:ext cx="1923011" cy="324769"/>
              </a:xfrm>
              <a:prstGeom prst="rect">
                <a:avLst/>
              </a:prstGeom>
              <a:blipFill>
                <a:blip r:embed="rId7"/>
                <a:stretch>
                  <a:fillRect l="-952" t="-1852" b="-1481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158643" y="1571248"/>
                <a:ext cx="2027072" cy="830997"/>
              </a:xfrm>
              <a:prstGeom prst="rect">
                <a:avLst/>
              </a:prstGeom>
              <a:noFill/>
            </p:spPr>
            <p:txBody>
              <a:bodyPr wrap="square" rtlCol="0">
                <a:spAutoFit/>
              </a:bodyPr>
              <a:lstStyle/>
              <a:p>
                <a:pPr algn="just"/>
                <a:r>
                  <a:rPr lang="en-GB" sz="1200" dirty="0" smtClean="0">
                    <a:latin typeface="Times New Roman" panose="02020603050405020304" pitchFamily="18" charset="0"/>
                    <a:cs typeface="Times New Roman" panose="02020603050405020304" pitchFamily="18" charset="0"/>
                  </a:rPr>
                  <a:t>D1 and MQXF differ both by </a:t>
                </a:r>
                <a14:m>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𝐼</m:t>
                        </m:r>
                      </m:e>
                      <m:sub>
                        <m:r>
                          <a:rPr lang="en-GB" sz="1200" b="0" i="1" smtClean="0">
                            <a:latin typeface="Cambria Math" panose="02040503050406030204" pitchFamily="18" charset="0"/>
                          </a:rPr>
                          <m:t>𝑛𝑜𝑚</m:t>
                        </m:r>
                      </m:sub>
                    </m:sSub>
                  </m:oMath>
                </a14:m>
                <a:r>
                  <a:rPr lang="en-GB" sz="1200" dirty="0" smtClean="0">
                    <a:latin typeface="Times New Roman" panose="02020603050405020304" pitchFamily="18" charset="0"/>
                    <a:cs typeface="Times New Roman" panose="02020603050405020304" pitchFamily="18" charset="0"/>
                  </a:rPr>
                  <a:t> (13 kA and 18 kA, respectively) and by the constant for the current decay</a:t>
                </a:r>
                <a:endParaRPr lang="en-GB" sz="1200" dirty="0">
                  <a:latin typeface="Times New Roman" panose="02020603050405020304" pitchFamily="18" charset="0"/>
                  <a:cs typeface="Times New Roman" panose="02020603050405020304" pitchFamily="18" charset="0"/>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158643" y="1571248"/>
                <a:ext cx="2027072" cy="830997"/>
              </a:xfrm>
              <a:prstGeom prst="rect">
                <a:avLst/>
              </a:prstGeom>
              <a:blipFill>
                <a:blip r:embed="rId8"/>
                <a:stretch>
                  <a:fillRect t="-735" b="-5147"/>
                </a:stretch>
              </a:blipFill>
            </p:spPr>
            <p:txBody>
              <a:bodyPr/>
              <a:lstStyle/>
              <a:p>
                <a:r>
                  <a:rPr lang="en-GB">
                    <a:noFill/>
                  </a:rPr>
                  <a:t> </a:t>
                </a:r>
              </a:p>
            </p:txBody>
          </p:sp>
        </mc:Fallback>
      </mc:AlternateContent>
      <p:sp>
        <p:nvSpPr>
          <p:cNvPr id="5" name="Left Brace 4"/>
          <p:cNvSpPr/>
          <p:nvPr/>
        </p:nvSpPr>
        <p:spPr>
          <a:xfrm>
            <a:off x="2304719" y="1715589"/>
            <a:ext cx="171722" cy="470138"/>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0" name="Rectangle 19"/>
              <p:cNvSpPr/>
              <p:nvPr/>
            </p:nvSpPr>
            <p:spPr>
              <a:xfrm>
                <a:off x="2840849" y="2587804"/>
                <a:ext cx="3305732" cy="357983"/>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sSub>
                        <m:sSubPr>
                          <m:ctrlPr>
                            <a:rPr lang="en-GB" sz="1600" i="1" smtClean="0">
                              <a:latin typeface="Cambria Math" panose="02040503050406030204" pitchFamily="18" charset="0"/>
                              <a:cs typeface="Times New Roman" panose="02020603050405020304" pitchFamily="18" charset="0"/>
                            </a:rPr>
                          </m:ctrlPr>
                        </m:sSubPr>
                        <m:e>
                          <m:r>
                            <m:rPr>
                              <m:sty m:val="p"/>
                            </m:rPr>
                            <a:rPr lang="el-GR" sz="1600" i="1" smtClean="0">
                              <a:latin typeface="Cambria Math" panose="02040503050406030204" pitchFamily="18" charset="0"/>
                              <a:cs typeface="Times New Roman" panose="02020603050405020304" pitchFamily="18" charset="0"/>
                            </a:rPr>
                            <m:t>Δ</m:t>
                          </m:r>
                          <m:r>
                            <a:rPr lang="en-GB" sz="1600" b="0" i="1" smtClean="0">
                              <a:latin typeface="Cambria Math" panose="02040503050406030204" pitchFamily="18" charset="0"/>
                              <a:cs typeface="Times New Roman" panose="02020603050405020304" pitchFamily="18" charset="0"/>
                            </a:rPr>
                            <m:t>𝑡</m:t>
                          </m:r>
                        </m:e>
                        <m:sub>
                          <m:r>
                            <a:rPr lang="en-GB" sz="1600" b="0" i="1" smtClean="0">
                              <a:latin typeface="Cambria Math" panose="02040503050406030204" pitchFamily="18" charset="0"/>
                              <a:cs typeface="Times New Roman" panose="02020603050405020304" pitchFamily="18" charset="0"/>
                            </a:rPr>
                            <m:t>𝑣𝑎𝑙</m:t>
                          </m:r>
                          <m:r>
                            <a:rPr lang="en-GB" sz="1600" b="0" i="1" smtClean="0">
                              <a:latin typeface="Cambria Math" panose="02040503050406030204" pitchFamily="18" charset="0"/>
                              <a:cs typeface="Times New Roman" panose="02020603050405020304" pitchFamily="18" charset="0"/>
                            </a:rPr>
                            <m:t>,</m:t>
                          </m:r>
                          <m:r>
                            <a:rPr lang="en-GB" sz="1600" b="0" i="1" smtClean="0">
                              <a:latin typeface="Cambria Math" panose="02040503050406030204" pitchFamily="18" charset="0"/>
                              <a:cs typeface="Times New Roman" panose="02020603050405020304" pitchFamily="18" charset="0"/>
                            </a:rPr>
                            <m:t>𝑚𝑎𝑥</m:t>
                          </m:r>
                        </m:sub>
                      </m:sSub>
                      <m:r>
                        <a:rPr lang="en-GB" sz="1600" b="0" i="1" smtClean="0">
                          <a:latin typeface="Cambria Math" panose="02040503050406030204" pitchFamily="18" charset="0"/>
                          <a:cs typeface="Times New Roman" panose="02020603050405020304" pitchFamily="18" charset="0"/>
                        </a:rPr>
                        <m:t>= </m:t>
                      </m:r>
                      <m:sSub>
                        <m:sSubPr>
                          <m:ctrlPr>
                            <a:rPr lang="en-GB" sz="1600" b="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𝑡</m:t>
                          </m:r>
                        </m:e>
                        <m:sub>
                          <m:r>
                            <a:rPr lang="en-GB" sz="1600" b="0" i="1" smtClean="0">
                              <a:latin typeface="Cambria Math" panose="02040503050406030204" pitchFamily="18" charset="0"/>
                              <a:cs typeface="Times New Roman" panose="02020603050405020304" pitchFamily="18" charset="0"/>
                            </a:rPr>
                            <m:t>100</m:t>
                          </m:r>
                          <m:r>
                            <a:rPr lang="en-GB" sz="1600" b="0" i="1" smtClean="0">
                              <a:latin typeface="Cambria Math" panose="02040503050406030204" pitchFamily="18" charset="0"/>
                              <a:cs typeface="Times New Roman" panose="02020603050405020304" pitchFamily="18" charset="0"/>
                            </a:rPr>
                            <m:t>𝐾</m:t>
                          </m:r>
                        </m:sub>
                      </m:sSub>
                      <m:r>
                        <a:rPr lang="en-GB" sz="1600" b="0" i="1" smtClean="0">
                          <a:latin typeface="Cambria Math" panose="02040503050406030204" pitchFamily="18" charset="0"/>
                          <a:cs typeface="Times New Roman" panose="02020603050405020304" pitchFamily="18" charset="0"/>
                        </a:rPr>
                        <m:t>−</m:t>
                      </m:r>
                      <m:sSub>
                        <m:sSubPr>
                          <m:ctrlPr>
                            <a:rPr lang="en-GB" sz="1600" b="0" i="1" smtClean="0">
                              <a:latin typeface="Cambria Math" panose="02040503050406030204" pitchFamily="18" charset="0"/>
                              <a:cs typeface="Times New Roman" panose="02020603050405020304" pitchFamily="18" charset="0"/>
                            </a:rPr>
                          </m:ctrlPr>
                        </m:sSubPr>
                        <m:e>
                          <m:r>
                            <m:rPr>
                              <m:sty m:val="p"/>
                            </m:rPr>
                            <a:rPr lang="el-GR" sz="1600" b="0" i="1" smtClean="0">
                              <a:latin typeface="Cambria Math" panose="02040503050406030204" pitchFamily="18" charset="0"/>
                              <a:cs typeface="Times New Roman" panose="02020603050405020304" pitchFamily="18" charset="0"/>
                            </a:rPr>
                            <m:t>Δ</m:t>
                          </m:r>
                          <m:r>
                            <a:rPr lang="en-GB" sz="1600" b="0" i="1" smtClean="0">
                              <a:latin typeface="Cambria Math" panose="02040503050406030204" pitchFamily="18" charset="0"/>
                              <a:cs typeface="Times New Roman" panose="02020603050405020304" pitchFamily="18" charset="0"/>
                            </a:rPr>
                            <m:t>𝑡</m:t>
                          </m:r>
                        </m:e>
                        <m:sub>
                          <m:r>
                            <a:rPr lang="en-GB" sz="1600" b="0" i="1" smtClean="0">
                              <a:latin typeface="Cambria Math" panose="02040503050406030204" pitchFamily="18" charset="0"/>
                              <a:cs typeface="Times New Roman" panose="02020603050405020304" pitchFamily="18" charset="0"/>
                            </a:rPr>
                            <m:t>𝑑𝑒𝑐𝑎𝑦</m:t>
                          </m:r>
                        </m:sub>
                      </m:sSub>
                      <m:r>
                        <a:rPr lang="en-GB" sz="1600" b="0" i="1" smtClean="0">
                          <a:latin typeface="Cambria Math" panose="02040503050406030204" pitchFamily="18" charset="0"/>
                          <a:cs typeface="Times New Roman" panose="02020603050405020304" pitchFamily="18" charset="0"/>
                        </a:rPr>
                        <m:t> − </m:t>
                      </m:r>
                      <m:sSub>
                        <m:sSubPr>
                          <m:ctrlPr>
                            <a:rPr lang="en-GB" sz="1600" b="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𝑡</m:t>
                          </m:r>
                        </m:e>
                        <m:sub>
                          <m:r>
                            <m:rPr>
                              <m:sty m:val="p"/>
                            </m:rPr>
                            <a:rPr lang="el-GR" sz="1600" b="0" i="1" smtClean="0">
                              <a:latin typeface="Cambria Math" panose="02040503050406030204" pitchFamily="18" charset="0"/>
                              <a:cs typeface="Times New Roman" panose="02020603050405020304" pitchFamily="18" charset="0"/>
                            </a:rPr>
                            <m:t>Δ</m:t>
                          </m:r>
                          <m:r>
                            <a:rPr lang="en-GB" sz="1600" b="0" i="1" smtClean="0">
                              <a:latin typeface="Cambria Math" panose="02040503050406030204" pitchFamily="18" charset="0"/>
                              <a:cs typeface="Times New Roman" panose="02020603050405020304" pitchFamily="18" charset="0"/>
                            </a:rPr>
                            <m:t>𝑉</m:t>
                          </m:r>
                        </m:sub>
                      </m:sSub>
                    </m:oMath>
                  </m:oMathPara>
                </a14:m>
                <a:endParaRPr lang="en-GB" sz="1600" dirty="0">
                  <a:latin typeface="Times New Roman" panose="02020603050405020304" pitchFamily="18" charset="0"/>
                  <a:cs typeface="Times New Roman" panose="02020603050405020304" pitchFamily="18" charset="0"/>
                </a:endParaRPr>
              </a:p>
            </p:txBody>
          </p:sp>
        </mc:Choice>
        <mc:Fallback xmlns="">
          <p:sp>
            <p:nvSpPr>
              <p:cNvPr id="20" name="Rectangle 19"/>
              <p:cNvSpPr>
                <a:spLocks noRot="1" noChangeAspect="1" noMove="1" noResize="1" noEditPoints="1" noAdjustHandles="1" noChangeArrowheads="1" noChangeShapeType="1" noTextEdit="1"/>
              </p:cNvSpPr>
              <p:nvPr/>
            </p:nvSpPr>
            <p:spPr>
              <a:xfrm>
                <a:off x="2840849" y="2587804"/>
                <a:ext cx="3305732" cy="357983"/>
              </a:xfrm>
              <a:prstGeom prst="rect">
                <a:avLst/>
              </a:prstGeom>
              <a:blipFill>
                <a:blip r:embed="rId9"/>
                <a:stretch>
                  <a:fillRect b="-6897"/>
                </a:stretch>
              </a:blipFill>
            </p:spPr>
            <p:txBody>
              <a:bodyPr/>
              <a:lstStyle/>
              <a:p>
                <a:r>
                  <a:rPr lang="en-GB">
                    <a:noFill/>
                  </a:rPr>
                  <a:t> </a:t>
                </a:r>
              </a:p>
            </p:txBody>
          </p:sp>
        </mc:Fallback>
      </mc:AlternateContent>
      <p:sp>
        <p:nvSpPr>
          <p:cNvPr id="21" name="Rectangle 20"/>
          <p:cNvSpPr/>
          <p:nvPr/>
        </p:nvSpPr>
        <p:spPr>
          <a:xfrm>
            <a:off x="4809969" y="6530480"/>
            <a:ext cx="4432624" cy="276999"/>
          </a:xfrm>
          <a:prstGeom prst="rect">
            <a:avLst/>
          </a:prstGeom>
        </p:spPr>
        <p:txBody>
          <a:bodyPr wrap="none">
            <a:spAutoFit/>
          </a:bodyPr>
          <a:lstStyle/>
          <a:p>
            <a:r>
              <a:rPr lang="en-GB" sz="1200" dirty="0" smtClean="0">
                <a:latin typeface="Times New Roman" panose="02020603050405020304" pitchFamily="18" charset="0"/>
                <a:cs typeface="Times New Roman" panose="02020603050405020304" pitchFamily="18" charset="0"/>
              </a:rPr>
              <a:t>[1] R. Denz, Quench Detection Systems for HL-LHC </a:t>
            </a:r>
            <a:r>
              <a:rPr lang="en-GB" sz="1200" dirty="0" err="1" smtClean="0">
                <a:latin typeface="Times New Roman" panose="02020603050405020304" pitchFamily="18" charset="0"/>
                <a:cs typeface="Times New Roman" panose="02020603050405020304" pitchFamily="18" charset="0"/>
              </a:rPr>
              <a:t>Busbars</a:t>
            </a:r>
            <a:r>
              <a:rPr lang="en-GB" sz="1200" dirty="0" smtClean="0">
                <a:latin typeface="Times New Roman" panose="02020603050405020304" pitchFamily="18" charset="0"/>
                <a:cs typeface="Times New Roman" panose="02020603050405020304" pitchFamily="18" charset="0"/>
              </a:rPr>
              <a:t>, 2021</a:t>
            </a:r>
            <a:endParaRPr lang="en-GB" sz="1200" dirty="0"/>
          </a:p>
        </p:txBody>
      </p:sp>
    </p:spTree>
    <p:extLst>
      <p:ext uri="{BB962C8B-B14F-4D97-AF65-F5344CB8AC3E}">
        <p14:creationId xmlns:p14="http://schemas.microsoft.com/office/powerpoint/2010/main" val="3591050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2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29"/>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7" grpId="0"/>
      <p:bldP spid="16" grpId="0"/>
      <p:bldP spid="19" grpId="0"/>
      <p:bldP spid="3" grpId="0" animBg="1"/>
      <p:bldP spid="18" grpId="0"/>
      <p:bldP spid="4" grpId="0"/>
      <p:bldP spid="5" grpId="0" animBg="1"/>
      <p:bldP spid="20" grpId="0"/>
      <p:bldP spid="2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61149" y="0"/>
            <a:ext cx="5065132"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QPV and validation time as </a:t>
            </a:r>
            <a:r>
              <a:rPr lang="en-GB" sz="2800" i="1" dirty="0" smtClean="0">
                <a:latin typeface="Times New Roman" panose="02020603050405020304" pitchFamily="18" charset="0"/>
                <a:cs typeface="Times New Roman" panose="02020603050405020304" pitchFamily="18" charset="0"/>
              </a:rPr>
              <a:t>f(I)</a:t>
            </a:r>
            <a:endParaRPr lang="en-GB" sz="2800" i="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276725" y="939751"/>
            <a:ext cx="8602579" cy="338554"/>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latin typeface="Times New Roman" panose="02020603050405020304" pitchFamily="18" charset="0"/>
                <a:cs typeface="Times New Roman" panose="02020603050405020304" pitchFamily="18" charset="0"/>
              </a:rPr>
              <a:t>We study the dependence of the </a:t>
            </a:r>
            <a:r>
              <a:rPr lang="en-GB" sz="1600" i="1" dirty="0" smtClean="0">
                <a:latin typeface="Times New Roman" panose="02020603050405020304" pitchFamily="18" charset="0"/>
                <a:cs typeface="Times New Roman" panose="02020603050405020304" pitchFamily="18" charset="0"/>
              </a:rPr>
              <a:t>QPV</a:t>
            </a:r>
            <a:r>
              <a:rPr lang="en-GB" sz="1600" dirty="0" smtClean="0">
                <a:latin typeface="Times New Roman" panose="02020603050405020304" pitchFamily="18" charset="0"/>
                <a:cs typeface="Times New Roman" panose="02020603050405020304" pitchFamily="18" charset="0"/>
              </a:rPr>
              <a:t> and validation time on the </a:t>
            </a:r>
            <a:r>
              <a:rPr lang="en-GB" sz="1600" dirty="0" err="1" smtClean="0">
                <a:latin typeface="Times New Roman" panose="02020603050405020304" pitchFamily="18" charset="0"/>
                <a:cs typeface="Times New Roman" panose="02020603050405020304" pitchFamily="18" charset="0"/>
              </a:rPr>
              <a:t>busbar</a:t>
            </a:r>
            <a:r>
              <a:rPr lang="en-GB" sz="1600" dirty="0" smtClean="0">
                <a:latin typeface="Times New Roman" panose="02020603050405020304" pitchFamily="18" charset="0"/>
                <a:cs typeface="Times New Roman" panose="02020603050405020304" pitchFamily="18" charset="0"/>
              </a:rPr>
              <a:t> current (</a:t>
            </a:r>
            <a:r>
              <a:rPr lang="en-GB" sz="1600" i="1" dirty="0" smtClean="0">
                <a:latin typeface="Times New Roman" panose="02020603050405020304" pitchFamily="18" charset="0"/>
                <a:cs typeface="Times New Roman" panose="02020603050405020304" pitchFamily="18" charset="0"/>
              </a:rPr>
              <a:t>ex</a:t>
            </a:r>
            <a:r>
              <a:rPr lang="en-GB" sz="1600" dirty="0" smtClean="0">
                <a:latin typeface="Times New Roman" panose="02020603050405020304" pitchFamily="18" charset="0"/>
                <a:cs typeface="Times New Roman" panose="02020603050405020304" pitchFamily="18" charset="0"/>
              </a:rPr>
              <a:t>. 2 kA </a:t>
            </a:r>
            <a:r>
              <a:rPr lang="en-GB" sz="1600" dirty="0" err="1" smtClean="0">
                <a:latin typeface="Times New Roman" panose="02020603050405020304" pitchFamily="18" charset="0"/>
                <a:cs typeface="Times New Roman" panose="02020603050405020304" pitchFamily="18" charset="0"/>
              </a:rPr>
              <a:t>busbar</a:t>
            </a:r>
            <a:r>
              <a:rPr lang="en-GB" sz="1600" dirty="0" smtClean="0">
                <a:latin typeface="Times New Roman" panose="02020603050405020304" pitchFamily="18" charset="0"/>
                <a:cs typeface="Times New Roman" panose="02020603050405020304" pitchFamily="18" charset="0"/>
              </a:rPr>
              <a:t>).</a:t>
            </a:r>
            <a:endParaRPr lang="en-GB" sz="16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7" name="TextBox 6"/>
              <p:cNvSpPr txBox="1"/>
              <p:nvPr/>
            </p:nvSpPr>
            <p:spPr>
              <a:xfrm>
                <a:off x="276724" y="4320130"/>
                <a:ext cx="7640053" cy="595548"/>
              </a:xfrm>
              <a:prstGeom prst="rect">
                <a:avLst/>
              </a:prstGeom>
              <a:noFill/>
            </p:spPr>
            <p:txBody>
              <a:bodyPr wrap="square" rtlCol="0">
                <a:spAutoFit/>
              </a:bodyPr>
              <a:lstStyle/>
              <a:p>
                <a:pPr marL="285750" indent="-285750" algn="just">
                  <a:buFont typeface="Wingdings" panose="05000000000000000000" pitchFamily="2" charset="2"/>
                  <a:buChar char="Ø"/>
                </a:pPr>
                <a:r>
                  <a:rPr lang="en-GB" sz="1600" dirty="0" smtClean="0">
                    <a:latin typeface="Times New Roman" panose="02020603050405020304" pitchFamily="18" charset="0"/>
                    <a:cs typeface="Times New Roman" panose="02020603050405020304" pitchFamily="18" charset="0"/>
                  </a:rPr>
                  <a:t>Transition to normal state slows down as </a:t>
                </a:r>
                <a:r>
                  <a:rPr lang="en-GB" sz="1600" i="1" dirty="0" smtClean="0">
                    <a:latin typeface="Times New Roman" panose="02020603050405020304" pitchFamily="18" charset="0"/>
                    <a:cs typeface="Times New Roman" panose="02020603050405020304" pitchFamily="18" charset="0"/>
                  </a:rPr>
                  <a:t>I </a:t>
                </a:r>
                <a:r>
                  <a:rPr lang="en-GB" sz="1600" dirty="0" smtClean="0">
                    <a:latin typeface="Times New Roman" panose="02020603050405020304" pitchFamily="18" charset="0"/>
                    <a:cs typeface="Times New Roman" panose="02020603050405020304" pitchFamily="18" charset="0"/>
                  </a:rPr>
                  <a:t>decreases: </a:t>
                </a:r>
                <a14:m>
                  <m:oMath xmlns:m="http://schemas.openxmlformats.org/officeDocument/2006/math">
                    <m:sSub>
                      <m:sSubPr>
                        <m:ctrlPr>
                          <a:rPr lang="en-GB" sz="160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𝑡</m:t>
                        </m:r>
                      </m:e>
                      <m:sub>
                        <m:r>
                          <a:rPr lang="en-GB" sz="1600" b="0" i="1" smtClean="0">
                            <a:latin typeface="Cambria Math" panose="02040503050406030204" pitchFamily="18" charset="0"/>
                            <a:cs typeface="Times New Roman" panose="02020603050405020304" pitchFamily="18" charset="0"/>
                          </a:rPr>
                          <m:t>100 </m:t>
                        </m:r>
                        <m:r>
                          <a:rPr lang="en-GB" sz="1600" b="0" i="1" smtClean="0">
                            <a:latin typeface="Cambria Math" panose="02040503050406030204" pitchFamily="18" charset="0"/>
                            <a:cs typeface="Times New Roman" panose="02020603050405020304" pitchFamily="18" charset="0"/>
                          </a:rPr>
                          <m:t>𝑚𝑉</m:t>
                        </m:r>
                      </m:sub>
                    </m:sSub>
                    <m:r>
                      <a:rPr lang="en-GB" sz="1600" b="0" i="1" smtClean="0">
                        <a:latin typeface="Cambria Math" panose="02040503050406030204" pitchFamily="18" charset="0"/>
                        <a:cs typeface="Times New Roman" panose="02020603050405020304" pitchFamily="18" charset="0"/>
                      </a:rPr>
                      <m:t> </m:t>
                    </m:r>
                    <m:r>
                      <a:rPr lang="en-GB" sz="1600" b="0" i="1"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GB" sz="1600" dirty="0" smtClean="0">
                    <a:latin typeface="Times New Roman" panose="02020603050405020304" pitchFamily="18" charset="0"/>
                    <a:cs typeface="Times New Roman" panose="02020603050405020304" pitchFamily="18" charset="0"/>
                  </a:rPr>
                  <a:t> ,  </a:t>
                </a:r>
                <a14:m>
                  <m:oMath xmlns:m="http://schemas.openxmlformats.org/officeDocument/2006/math">
                    <m:sSub>
                      <m:sSubPr>
                        <m:ctrlPr>
                          <a:rPr lang="en-GB" sz="160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𝑡</m:t>
                        </m:r>
                      </m:e>
                      <m:sub>
                        <m:r>
                          <a:rPr lang="en-GB" sz="1600" b="0" i="1" smtClean="0">
                            <a:latin typeface="Cambria Math" panose="02040503050406030204" pitchFamily="18" charset="0"/>
                            <a:cs typeface="Times New Roman" panose="02020603050405020304" pitchFamily="18" charset="0"/>
                          </a:rPr>
                          <m:t>100 </m:t>
                        </m:r>
                        <m:r>
                          <a:rPr lang="en-GB" sz="1600" b="0" i="1" smtClean="0">
                            <a:latin typeface="Cambria Math" panose="02040503050406030204" pitchFamily="18" charset="0"/>
                            <a:cs typeface="Times New Roman" panose="02020603050405020304" pitchFamily="18" charset="0"/>
                          </a:rPr>
                          <m:t>𝐾</m:t>
                        </m:r>
                      </m:sub>
                    </m:sSub>
                    <m:r>
                      <a:rPr lang="en-GB" sz="1600" b="0" i="1" smtClean="0">
                        <a:latin typeface="Cambria Math" panose="02040503050406030204" pitchFamily="18" charset="0"/>
                        <a:cs typeface="Times New Roman" panose="02020603050405020304" pitchFamily="18" charset="0"/>
                      </a:rPr>
                      <m:t> </m:t>
                    </m:r>
                    <m:r>
                      <a:rPr lang="en-GB" sz="1600" b="0" i="1"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GB" sz="1600" dirty="0" smtClean="0">
                    <a:latin typeface="Times New Roman" panose="02020603050405020304" pitchFamily="18" charset="0"/>
                    <a:cs typeface="Times New Roman" panose="02020603050405020304" pitchFamily="18" charset="0"/>
                  </a:rPr>
                  <a:t> , and </a:t>
                </a:r>
                <a14:m>
                  <m:oMath xmlns:m="http://schemas.openxmlformats.org/officeDocument/2006/math">
                    <m:sSub>
                      <m:sSubPr>
                        <m:ctrlPr>
                          <a:rPr lang="en-GB" sz="1600" i="1" smtClean="0">
                            <a:latin typeface="Cambria Math" panose="02040503050406030204" pitchFamily="18" charset="0"/>
                            <a:cs typeface="Times New Roman" panose="02020603050405020304" pitchFamily="18" charset="0"/>
                          </a:rPr>
                        </m:ctrlPr>
                      </m:sSubPr>
                      <m:e>
                        <m:r>
                          <m:rPr>
                            <m:sty m:val="p"/>
                          </m:rPr>
                          <a:rPr lang="el-GR" sz="1600" i="1" smtClean="0">
                            <a:latin typeface="Cambria Math" panose="02040503050406030204" pitchFamily="18" charset="0"/>
                            <a:cs typeface="Times New Roman" panose="02020603050405020304" pitchFamily="18" charset="0"/>
                          </a:rPr>
                          <m:t>Δ</m:t>
                        </m:r>
                        <m:r>
                          <a:rPr lang="en-GB" sz="1600" b="0" i="1" smtClean="0">
                            <a:latin typeface="Cambria Math" panose="02040503050406030204" pitchFamily="18" charset="0"/>
                            <a:cs typeface="Times New Roman" panose="02020603050405020304" pitchFamily="18" charset="0"/>
                          </a:rPr>
                          <m:t>𝑡</m:t>
                        </m:r>
                      </m:e>
                      <m:sub>
                        <m:r>
                          <a:rPr lang="en-GB" sz="1600" b="0" i="1" smtClean="0">
                            <a:latin typeface="Cambria Math" panose="02040503050406030204" pitchFamily="18" charset="0"/>
                            <a:cs typeface="Times New Roman" panose="02020603050405020304" pitchFamily="18" charset="0"/>
                          </a:rPr>
                          <m:t>𝑣𝑎𝑙</m:t>
                        </m:r>
                        <m:r>
                          <a:rPr lang="en-GB" sz="1600" b="0" i="1" smtClean="0">
                            <a:latin typeface="Cambria Math" panose="02040503050406030204" pitchFamily="18" charset="0"/>
                            <a:cs typeface="Times New Roman" panose="02020603050405020304" pitchFamily="18" charset="0"/>
                          </a:rPr>
                          <m:t>,</m:t>
                        </m:r>
                        <m:r>
                          <a:rPr lang="en-GB" sz="1600" b="0" i="1" smtClean="0">
                            <a:latin typeface="Cambria Math" panose="02040503050406030204" pitchFamily="18" charset="0"/>
                            <a:cs typeface="Times New Roman" panose="02020603050405020304" pitchFamily="18" charset="0"/>
                          </a:rPr>
                          <m:t>𝑚𝑎𝑥</m:t>
                        </m:r>
                      </m:sub>
                    </m:sSub>
                    <m:r>
                      <a:rPr lang="en-GB" sz="1600" b="0" i="1" smtClean="0">
                        <a:latin typeface="Cambria Math" panose="02040503050406030204" pitchFamily="18" charset="0"/>
                        <a:cs typeface="Times New Roman" panose="02020603050405020304" pitchFamily="18" charset="0"/>
                      </a:rPr>
                      <m:t> </m:t>
                    </m:r>
                    <m:r>
                      <a:rPr lang="en-GB" sz="1600" b="0" i="1" smtClean="0">
                        <a:latin typeface="Cambria Math" panose="02040503050406030204" pitchFamily="18" charset="0"/>
                        <a:ea typeface="Cambria Math" panose="02040503050406030204" pitchFamily="18" charset="0"/>
                        <a:cs typeface="Times New Roman" panose="02020603050405020304" pitchFamily="18" charset="0"/>
                      </a:rPr>
                      <m:t>↑</m:t>
                    </m:r>
                  </m:oMath>
                </a14:m>
                <a:r>
                  <a:rPr lang="en-GB" sz="1600" dirty="0" smtClean="0">
                    <a:latin typeface="Times New Roman" panose="02020603050405020304" pitchFamily="18" charset="0"/>
                    <a:cs typeface="Times New Roman" panose="02020603050405020304" pitchFamily="18" charset="0"/>
                  </a:rPr>
                  <a:t> , as well. </a:t>
                </a:r>
                <a:endParaRPr lang="en-GB" sz="1600" dirty="0">
                  <a:latin typeface="Times New Roman" panose="02020603050405020304" pitchFamily="18" charset="0"/>
                  <a:cs typeface="Times New Roman" panose="02020603050405020304" pitchFamily="18" charset="0"/>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276724" y="4320130"/>
                <a:ext cx="7640053" cy="595548"/>
              </a:xfrm>
              <a:prstGeom prst="rect">
                <a:avLst/>
              </a:prstGeom>
              <a:blipFill>
                <a:blip r:embed="rId2"/>
                <a:stretch>
                  <a:fillRect l="-319" t="-3093" r="-399" b="-11340"/>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2" name="TextBox 21"/>
              <p:cNvSpPr txBox="1"/>
              <p:nvPr/>
            </p:nvSpPr>
            <p:spPr>
              <a:xfrm>
                <a:off x="276724" y="5030172"/>
                <a:ext cx="7640052" cy="595548"/>
              </a:xfrm>
              <a:prstGeom prst="rect">
                <a:avLst/>
              </a:prstGeom>
              <a:noFill/>
            </p:spPr>
            <p:txBody>
              <a:bodyPr wrap="square" rtlCol="0">
                <a:spAutoFit/>
              </a:bodyPr>
              <a:lstStyle/>
              <a:p>
                <a:pPr marL="285750" indent="-285750" algn="just">
                  <a:buFont typeface="Wingdings" panose="05000000000000000000" pitchFamily="2" charset="2"/>
                  <a:buChar char="Ø"/>
                </a:pPr>
                <a:r>
                  <a:rPr lang="en-GB" sz="1600" dirty="0" smtClean="0">
                    <a:latin typeface="Times New Roman" panose="02020603050405020304" pitchFamily="18" charset="0"/>
                    <a:cs typeface="Times New Roman" panose="02020603050405020304" pitchFamily="18" charset="0"/>
                  </a:rPr>
                  <a:t>The maximum validation time, </a:t>
                </a:r>
                <a14:m>
                  <m:oMath xmlns:m="http://schemas.openxmlformats.org/officeDocument/2006/math">
                    <m:sSub>
                      <m:sSubPr>
                        <m:ctrlPr>
                          <a:rPr lang="en-GB" sz="1600" b="1" i="1">
                            <a:latin typeface="Cambria Math" panose="02040503050406030204" pitchFamily="18" charset="0"/>
                            <a:cs typeface="Times New Roman" panose="02020603050405020304" pitchFamily="18" charset="0"/>
                          </a:rPr>
                        </m:ctrlPr>
                      </m:sSubPr>
                      <m:e>
                        <m:r>
                          <a:rPr lang="el-GR" sz="1600" b="1" i="1">
                            <a:latin typeface="Cambria Math" panose="02040503050406030204" pitchFamily="18" charset="0"/>
                            <a:cs typeface="Times New Roman" panose="02020603050405020304" pitchFamily="18" charset="0"/>
                          </a:rPr>
                          <m:t>𝜟</m:t>
                        </m:r>
                        <m:r>
                          <a:rPr lang="en-GB" sz="1600" b="1" i="1">
                            <a:latin typeface="Cambria Math" panose="02040503050406030204" pitchFamily="18" charset="0"/>
                            <a:cs typeface="Times New Roman" panose="02020603050405020304" pitchFamily="18" charset="0"/>
                          </a:rPr>
                          <m:t>𝒕</m:t>
                        </m:r>
                      </m:e>
                      <m:sub>
                        <m:r>
                          <a:rPr lang="en-GB" sz="1600" b="1" i="1">
                            <a:latin typeface="Cambria Math" panose="02040503050406030204" pitchFamily="18" charset="0"/>
                            <a:cs typeface="Times New Roman" panose="02020603050405020304" pitchFamily="18" charset="0"/>
                          </a:rPr>
                          <m:t>𝒗𝒂𝒍</m:t>
                        </m:r>
                        <m:r>
                          <a:rPr lang="en-GB" sz="1600" b="1" i="1">
                            <a:latin typeface="Cambria Math" panose="02040503050406030204" pitchFamily="18" charset="0"/>
                            <a:cs typeface="Times New Roman" panose="02020603050405020304" pitchFamily="18" charset="0"/>
                          </a:rPr>
                          <m:t>,</m:t>
                        </m:r>
                        <m:r>
                          <a:rPr lang="en-GB" sz="1600" b="1" i="1">
                            <a:latin typeface="Cambria Math" panose="02040503050406030204" pitchFamily="18" charset="0"/>
                            <a:cs typeface="Times New Roman" panose="02020603050405020304" pitchFamily="18" charset="0"/>
                          </a:rPr>
                          <m:t>𝒎𝒂𝒙</m:t>
                        </m:r>
                      </m:sub>
                    </m:sSub>
                  </m:oMath>
                </a14:m>
                <a:r>
                  <a:rPr lang="en-GB" sz="1600" b="1" dirty="0" smtClean="0">
                    <a:latin typeface="Times New Roman" panose="02020603050405020304" pitchFamily="18" charset="0"/>
                    <a:cs typeface="Times New Roman" panose="02020603050405020304" pitchFamily="18" charset="0"/>
                  </a:rPr>
                  <a:t>, corresponding to </a:t>
                </a:r>
                <a14:m>
                  <m:oMath xmlns:m="http://schemas.openxmlformats.org/officeDocument/2006/math">
                    <m:sSub>
                      <m:sSubPr>
                        <m:ctrlPr>
                          <a:rPr lang="en-GB" sz="1600" b="1" i="1" smtClean="0">
                            <a:latin typeface="Cambria Math" panose="02040503050406030204" pitchFamily="18" charset="0"/>
                            <a:cs typeface="Times New Roman" panose="02020603050405020304" pitchFamily="18" charset="0"/>
                          </a:rPr>
                        </m:ctrlPr>
                      </m:sSubPr>
                      <m:e>
                        <m:r>
                          <a:rPr lang="en-GB" sz="1600" b="1" i="1" smtClean="0">
                            <a:latin typeface="Cambria Math" panose="02040503050406030204" pitchFamily="18" charset="0"/>
                            <a:cs typeface="Times New Roman" panose="02020603050405020304" pitchFamily="18" charset="0"/>
                          </a:rPr>
                          <m:t>𝑰</m:t>
                        </m:r>
                      </m:e>
                      <m:sub>
                        <m:r>
                          <a:rPr lang="en-GB" sz="1600" b="1" i="1" smtClean="0">
                            <a:latin typeface="Cambria Math" panose="02040503050406030204" pitchFamily="18" charset="0"/>
                            <a:cs typeface="Times New Roman" panose="02020603050405020304" pitchFamily="18" charset="0"/>
                          </a:rPr>
                          <m:t>𝒏𝒐𝒎</m:t>
                        </m:r>
                      </m:sub>
                    </m:sSub>
                  </m:oMath>
                </a14:m>
                <a:r>
                  <a:rPr lang="en-GB" sz="1600" b="1" dirty="0" smtClean="0">
                    <a:latin typeface="Times New Roman" panose="02020603050405020304" pitchFamily="18" charset="0"/>
                    <a:cs typeface="Times New Roman" panose="02020603050405020304" pitchFamily="18" charset="0"/>
                  </a:rPr>
                  <a:t> guarantees the proper </a:t>
                </a:r>
                <a:r>
                  <a:rPr lang="en-GB" sz="1600" b="1" dirty="0" err="1" smtClean="0">
                    <a:latin typeface="Times New Roman" panose="02020603050405020304" pitchFamily="18" charset="0"/>
                    <a:cs typeface="Times New Roman" panose="02020603050405020304" pitchFamily="18" charset="0"/>
                  </a:rPr>
                  <a:t>busbar</a:t>
                </a:r>
                <a:r>
                  <a:rPr lang="en-GB" sz="1600" b="1" dirty="0" smtClean="0">
                    <a:latin typeface="Times New Roman" panose="02020603050405020304" pitchFamily="18" charset="0"/>
                    <a:cs typeface="Times New Roman" panose="02020603050405020304" pitchFamily="18" charset="0"/>
                  </a:rPr>
                  <a:t> protection under </a:t>
                </a:r>
                <a:r>
                  <a:rPr lang="en-GB" sz="1600" b="1" u="sng" dirty="0" smtClean="0">
                    <a:latin typeface="Times New Roman" panose="02020603050405020304" pitchFamily="18" charset="0"/>
                    <a:cs typeface="Times New Roman" panose="02020603050405020304" pitchFamily="18" charset="0"/>
                  </a:rPr>
                  <a:t>all</a:t>
                </a:r>
                <a:r>
                  <a:rPr lang="en-GB" sz="1600" b="1" dirty="0" smtClean="0">
                    <a:latin typeface="Times New Roman" panose="02020603050405020304" pitchFamily="18" charset="0"/>
                    <a:cs typeface="Times New Roman" panose="02020603050405020304" pitchFamily="18" charset="0"/>
                  </a:rPr>
                  <a:t> </a:t>
                </a:r>
                <a:r>
                  <a:rPr lang="en-GB" sz="1600" b="1" dirty="0" smtClean="0">
                    <a:latin typeface="Times New Roman" panose="02020603050405020304" pitchFamily="18" charset="0"/>
                    <a:cs typeface="Times New Roman" panose="02020603050405020304" pitchFamily="18" charset="0"/>
                  </a:rPr>
                  <a:t>operating conditions.</a:t>
                </a:r>
                <a:r>
                  <a:rPr lang="en-GB" sz="1600" dirty="0" smtClean="0">
                    <a:latin typeface="Times New Roman" panose="02020603050405020304" pitchFamily="18" charset="0"/>
                    <a:cs typeface="Times New Roman" panose="02020603050405020304" pitchFamily="18" charset="0"/>
                  </a:rPr>
                  <a:t> </a:t>
                </a:r>
                <a:endParaRPr lang="en-GB" sz="1600" dirty="0">
                  <a:latin typeface="Times New Roman" panose="02020603050405020304" pitchFamily="18" charset="0"/>
                  <a:cs typeface="Times New Roman" panose="02020603050405020304" pitchFamily="18" charset="0"/>
                </a:endParaRPr>
              </a:p>
            </p:txBody>
          </p:sp>
        </mc:Choice>
        <mc:Fallback>
          <p:sp>
            <p:nvSpPr>
              <p:cNvPr id="22" name="TextBox 21"/>
              <p:cNvSpPr txBox="1">
                <a:spLocks noRot="1" noChangeAspect="1" noMove="1" noResize="1" noEditPoints="1" noAdjustHandles="1" noChangeArrowheads="1" noChangeShapeType="1" noTextEdit="1"/>
              </p:cNvSpPr>
              <p:nvPr/>
            </p:nvSpPr>
            <p:spPr>
              <a:xfrm>
                <a:off x="276724" y="5030172"/>
                <a:ext cx="7640052" cy="595548"/>
              </a:xfrm>
              <a:prstGeom prst="rect">
                <a:avLst/>
              </a:prstGeom>
              <a:blipFill>
                <a:blip r:embed="rId3"/>
                <a:stretch>
                  <a:fillRect l="-319" t="-3061" r="-399" b="-12245"/>
                </a:stretch>
              </a:blipFill>
            </p:spPr>
            <p:txBody>
              <a:bodyPr/>
              <a:lstStyle/>
              <a:p>
                <a:r>
                  <a:rPr lang="en-GB">
                    <a:noFill/>
                  </a:rPr>
                  <a:t> </a:t>
                </a:r>
              </a:p>
            </p:txBody>
          </p:sp>
        </mc:Fallback>
      </mc:AlternateContent>
      <p:pic>
        <p:nvPicPr>
          <p:cNvPr id="2" name="Pictur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64850" y="1694836"/>
            <a:ext cx="7457729" cy="1931697"/>
          </a:xfrm>
          <a:prstGeom prst="rect">
            <a:avLst/>
          </a:prstGeom>
        </p:spPr>
      </p:pic>
    </p:spTree>
    <p:extLst>
      <p:ext uri="{BB962C8B-B14F-4D97-AF65-F5344CB8AC3E}">
        <p14:creationId xmlns:p14="http://schemas.microsoft.com/office/powerpoint/2010/main" val="3277456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22010" y="0"/>
            <a:ext cx="1743075" cy="615553"/>
          </a:xfrm>
          <a:prstGeom prst="rect">
            <a:avLst/>
          </a:prstGeom>
          <a:noFill/>
        </p:spPr>
        <p:txBody>
          <a:bodyPr wrap="square" rtlCol="0">
            <a:spAutoFit/>
          </a:bodyPr>
          <a:lstStyle/>
          <a:p>
            <a:pPr algn="ctr"/>
            <a:r>
              <a:rPr lang="en-GB" sz="3400" dirty="0" smtClean="0">
                <a:latin typeface="Times New Roman" panose="02020603050405020304" pitchFamily="18" charset="0"/>
                <a:cs typeface="Times New Roman" panose="02020603050405020304" pitchFamily="18" charset="0"/>
              </a:rPr>
              <a:t>Contents</a:t>
            </a:r>
            <a:endParaRPr lang="en-GB" sz="3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329608" y="828943"/>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Introduction</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29608" y="1456851"/>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The 2 kA and 18 kA </a:t>
            </a:r>
            <a:r>
              <a:rPr lang="en-GB" sz="2200" i="1" dirty="0" err="1" smtClean="0">
                <a:solidFill>
                  <a:schemeClr val="bg2">
                    <a:lumMod val="50000"/>
                  </a:schemeClr>
                </a:solidFill>
                <a:latin typeface="Times New Roman" panose="02020603050405020304" pitchFamily="18" charset="0"/>
                <a:cs typeface="Times New Roman" panose="02020603050405020304" pitchFamily="18" charset="0"/>
              </a:rPr>
              <a:t>busbars</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329608" y="2107162"/>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THEA model</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329607" y="2729036"/>
            <a:ext cx="1470108"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Results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329608" y="3379610"/>
            <a:ext cx="4795845"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Current dump and validation time </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329607" y="4030762"/>
            <a:ext cx="2497813"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Quench stoppers</a:t>
            </a:r>
            <a:endParaRPr lang="en-GB" sz="2200" dirty="0" smtClean="0">
              <a:latin typeface="Times New Roman" panose="02020603050405020304" pitchFamily="18" charset="0"/>
              <a:cs typeface="Times New Roman" panose="02020603050405020304" pitchFamily="18" charset="0"/>
            </a:endParaRPr>
          </a:p>
        </p:txBody>
      </p:sp>
      <p:sp>
        <p:nvSpPr>
          <p:cNvPr id="13" name="TextBox 12"/>
          <p:cNvSpPr txBox="1"/>
          <p:nvPr/>
        </p:nvSpPr>
        <p:spPr>
          <a:xfrm>
            <a:off x="335489" y="4681336"/>
            <a:ext cx="4049887"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To resume and conclusions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3395653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61149" y="0"/>
            <a:ext cx="5065132"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Quench stoppers</a:t>
            </a:r>
            <a:endParaRPr lang="en-GB" sz="2800" i="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275723" y="715695"/>
            <a:ext cx="8249152" cy="646331"/>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Is it possible that a quench remains confined in a limited </a:t>
            </a:r>
            <a:r>
              <a:rPr lang="en-GB" dirty="0" err="1" smtClean="0">
                <a:latin typeface="Times New Roman" panose="02020603050405020304" pitchFamily="18" charset="0"/>
                <a:cs typeface="Times New Roman" panose="02020603050405020304" pitchFamily="18" charset="0"/>
              </a:rPr>
              <a:t>busbar</a:t>
            </a:r>
            <a:r>
              <a:rPr lang="en-GB" dirty="0" smtClean="0">
                <a:latin typeface="Times New Roman" panose="02020603050405020304" pitchFamily="18" charset="0"/>
                <a:cs typeface="Times New Roman" panose="02020603050405020304" pitchFamily="18" charset="0"/>
              </a:rPr>
              <a:t> region without being detected, while </a:t>
            </a:r>
            <a:r>
              <a:rPr lang="en-GB" i="1" dirty="0" smtClean="0">
                <a:latin typeface="Times New Roman" panose="02020603050405020304" pitchFamily="18" charset="0"/>
                <a:cs typeface="Times New Roman" panose="02020603050405020304" pitchFamily="18" charset="0"/>
              </a:rPr>
              <a:t>T </a:t>
            </a:r>
            <a:r>
              <a:rPr lang="en-GB" dirty="0" smtClean="0">
                <a:latin typeface="Times New Roman" panose="02020603050405020304" pitchFamily="18" charset="0"/>
                <a:cs typeface="Times New Roman" panose="02020603050405020304" pitchFamily="18" charset="0"/>
              </a:rPr>
              <a:t>diverges above 100 K</a:t>
            </a:r>
            <a:r>
              <a:rPr lang="en-GB" dirty="0">
                <a:latin typeface="Times New Roman" panose="02020603050405020304" pitchFamily="18" charset="0"/>
                <a:cs typeface="Times New Roman" panose="02020603050405020304" pitchFamily="18" charset="0"/>
              </a:rPr>
              <a:t>?</a:t>
            </a:r>
          </a:p>
        </p:txBody>
      </p:sp>
      <mc:AlternateContent xmlns:mc="http://schemas.openxmlformats.org/markup-compatibility/2006" xmlns:a14="http://schemas.microsoft.com/office/drawing/2010/main">
        <mc:Choice Requires="a14">
          <p:sp>
            <p:nvSpPr>
              <p:cNvPr id="10" name="TextBox 9"/>
              <p:cNvSpPr txBox="1"/>
              <p:nvPr/>
            </p:nvSpPr>
            <p:spPr>
              <a:xfrm>
                <a:off x="3421481" y="2292786"/>
                <a:ext cx="1809750" cy="616772"/>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i="1" smtClean="0">
                          <a:latin typeface="Cambria Math" panose="02040503050406030204" pitchFamily="18" charset="0"/>
                        </a:rPr>
                        <m:t>Δ</m:t>
                      </m:r>
                      <m:r>
                        <a:rPr lang="en-GB" b="0" i="1" smtClean="0">
                          <a:latin typeface="Cambria Math" panose="02040503050406030204" pitchFamily="18" charset="0"/>
                        </a:rPr>
                        <m:t>𝑉</m:t>
                      </m:r>
                      <m:r>
                        <a:rPr lang="en-GB" b="0" i="1" smtClean="0">
                          <a:latin typeface="Cambria Math" panose="02040503050406030204" pitchFamily="18" charset="0"/>
                        </a:rPr>
                        <m:t>= </m:t>
                      </m:r>
                      <m:d>
                        <m:dPr>
                          <m:ctrlPr>
                            <a:rPr lang="en-GB" b="0" i="1" smtClean="0">
                              <a:latin typeface="Cambria Math" panose="02040503050406030204" pitchFamily="18" charset="0"/>
                            </a:rPr>
                          </m:ctrlPr>
                        </m:dPr>
                        <m:e>
                          <m:r>
                            <m:rPr>
                              <m:sty m:val="p"/>
                            </m:rPr>
                            <a:rPr lang="el-GR" i="1">
                              <a:latin typeface="Cambria Math" panose="02040503050406030204" pitchFamily="18" charset="0"/>
                            </a:rPr>
                            <m:t>η</m:t>
                          </m:r>
                          <m:f>
                            <m:fPr>
                              <m:ctrlPr>
                                <a:rPr lang="el-GR" i="1">
                                  <a:latin typeface="Cambria Math" panose="02040503050406030204" pitchFamily="18" charset="0"/>
                                </a:rPr>
                              </m:ctrlPr>
                            </m:fPr>
                            <m:num>
                              <m:r>
                                <a:rPr lang="en-GB" b="0" i="1" smtClean="0">
                                  <a:latin typeface="Cambria Math" panose="02040503050406030204" pitchFamily="18" charset="0"/>
                                </a:rPr>
                                <m:t>𝐿𝑒𝑛</m:t>
                              </m:r>
                            </m:num>
                            <m:den>
                              <m:r>
                                <a:rPr lang="en-GB" i="1">
                                  <a:latin typeface="Cambria Math" panose="02040503050406030204" pitchFamily="18" charset="0"/>
                                </a:rPr>
                                <m:t>𝐴</m:t>
                              </m:r>
                            </m:den>
                          </m:f>
                        </m:e>
                      </m:d>
                      <m:r>
                        <a:rPr lang="en-GB" b="0" i="1" smtClean="0">
                          <a:latin typeface="Cambria Math" panose="02040503050406030204" pitchFamily="18" charset="0"/>
                        </a:rPr>
                        <m:t>𝐼</m:t>
                      </m:r>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3421481" y="2292786"/>
                <a:ext cx="1809750" cy="616772"/>
              </a:xfrm>
              <a:prstGeom prst="rect">
                <a:avLst/>
              </a:prstGeom>
              <a:blipFill>
                <a:blip r:embed="rId2"/>
                <a:stretch>
                  <a:fillRect b="-8911"/>
                </a:stretch>
              </a:blipFill>
            </p:spPr>
            <p:txBody>
              <a:bodyPr/>
              <a:lstStyle/>
              <a:p>
                <a:r>
                  <a:rPr lang="en-GB">
                    <a:noFill/>
                  </a:rPr>
                  <a:t> </a:t>
                </a:r>
              </a:p>
            </p:txBody>
          </p:sp>
        </mc:Fallback>
      </mc:AlternateContent>
      <p:sp>
        <p:nvSpPr>
          <p:cNvPr id="11" name="TextBox 10"/>
          <p:cNvSpPr txBox="1"/>
          <p:nvPr/>
        </p:nvSpPr>
        <p:spPr>
          <a:xfrm>
            <a:off x="344906" y="3314431"/>
            <a:ext cx="3981450" cy="338554"/>
          </a:xfrm>
          <a:prstGeom prst="rect">
            <a:avLst/>
          </a:prstGeom>
          <a:noFill/>
        </p:spPr>
        <p:txBody>
          <a:bodyPr wrap="square" rtlCol="0">
            <a:spAutoFit/>
          </a:bodyPr>
          <a:lstStyle/>
          <a:p>
            <a:r>
              <a:rPr lang="en-GB" sz="1600" dirty="0" smtClean="0">
                <a:latin typeface="Times New Roman" panose="02020603050405020304" pitchFamily="18" charset="0"/>
                <a:cs typeface="Times New Roman" panose="02020603050405020304" pitchFamily="18" charset="0"/>
              </a:rPr>
              <a:t>Current flows only in copper during quench</a:t>
            </a:r>
            <a:endParaRPr lang="en-GB" sz="1600" dirty="0">
              <a:latin typeface="Times New Roman" panose="02020603050405020304" pitchFamily="18" charset="0"/>
              <a:cs typeface="Times New Roman" panose="02020603050405020304" pitchFamily="18" charset="0"/>
            </a:endParaRPr>
          </a:p>
        </p:txBody>
      </p:sp>
      <p:cxnSp>
        <p:nvCxnSpPr>
          <p:cNvPr id="12" name="Straight Arrow Connector 11"/>
          <p:cNvCxnSpPr/>
          <p:nvPr/>
        </p:nvCxnSpPr>
        <p:spPr>
          <a:xfrm>
            <a:off x="4263631" y="3511804"/>
            <a:ext cx="504825"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13" name="Rectangle 12"/>
              <p:cNvSpPr/>
              <p:nvPr/>
            </p:nvSpPr>
            <p:spPr>
              <a:xfrm>
                <a:off x="4954048" y="3299042"/>
                <a:ext cx="1108252" cy="369332"/>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𝐴</m:t>
                      </m:r>
                      <m:r>
                        <a:rPr lang="en-GB" b="0" i="1" smtClean="0">
                          <a:latin typeface="Cambria Math" panose="02040503050406030204" pitchFamily="18" charset="0"/>
                        </a:rPr>
                        <m:t>= </m:t>
                      </m:r>
                      <m:sSub>
                        <m:sSubPr>
                          <m:ctrlPr>
                            <a:rPr lang="en-GB" b="0" i="1" smtClean="0">
                              <a:latin typeface="Cambria Math" panose="02040503050406030204" pitchFamily="18" charset="0"/>
                            </a:rPr>
                          </m:ctrlPr>
                        </m:sSubPr>
                        <m:e>
                          <m:r>
                            <a:rPr lang="en-GB" b="0" i="1" smtClean="0">
                              <a:latin typeface="Cambria Math" panose="02040503050406030204" pitchFamily="18" charset="0"/>
                            </a:rPr>
                            <m:t>𝐴</m:t>
                          </m:r>
                        </m:e>
                        <m:sub>
                          <m:r>
                            <a:rPr lang="en-GB" b="0" i="1" smtClean="0">
                              <a:latin typeface="Cambria Math" panose="02040503050406030204" pitchFamily="18" charset="0"/>
                            </a:rPr>
                            <m:t>𝐶𝑢</m:t>
                          </m:r>
                        </m:sub>
                      </m:sSub>
                    </m:oMath>
                  </m:oMathPara>
                </a14:m>
                <a:endParaRPr lang="en-GB" dirty="0"/>
              </a:p>
            </p:txBody>
          </p:sp>
        </mc:Choice>
        <mc:Fallback xmlns="">
          <p:sp>
            <p:nvSpPr>
              <p:cNvPr id="13" name="Rectangle 12"/>
              <p:cNvSpPr>
                <a:spLocks noRot="1" noChangeAspect="1" noMove="1" noResize="1" noEditPoints="1" noAdjustHandles="1" noChangeArrowheads="1" noChangeShapeType="1" noTextEdit="1"/>
              </p:cNvSpPr>
              <p:nvPr/>
            </p:nvSpPr>
            <p:spPr>
              <a:xfrm>
                <a:off x="4954048" y="3299042"/>
                <a:ext cx="1108252" cy="369332"/>
              </a:xfrm>
              <a:prstGeom prst="rect">
                <a:avLst/>
              </a:prstGeom>
              <a:blipFill>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344906" y="3799386"/>
                <a:ext cx="7979944" cy="338554"/>
              </a:xfrm>
              <a:prstGeom prst="rect">
                <a:avLst/>
              </a:prstGeom>
              <a:noFill/>
            </p:spPr>
            <p:txBody>
              <a:bodyPr wrap="square" rtlCol="0">
                <a:spAutoFit/>
              </a:bodyPr>
              <a:lstStyle/>
              <a:p>
                <a:r>
                  <a:rPr lang="en-GB" sz="1600" dirty="0" smtClean="0">
                    <a:latin typeface="Times New Roman" panose="02020603050405020304" pitchFamily="18" charset="0"/>
                    <a:cs typeface="Times New Roman" panose="02020603050405020304" pitchFamily="18" charset="0"/>
                  </a:rPr>
                  <a:t>Thus, </a:t>
                </a:r>
                <a14:m>
                  <m:oMath xmlns:m="http://schemas.openxmlformats.org/officeDocument/2006/math">
                    <m:r>
                      <m:rPr>
                        <m:sty m:val="p"/>
                      </m:rPr>
                      <a:rPr lang="el-GR" sz="1600" b="0" i="1" smtClean="0">
                        <a:latin typeface="Cambria Math" panose="02040503050406030204" pitchFamily="18" charset="0"/>
                        <a:cs typeface="Times New Roman" panose="02020603050405020304" pitchFamily="18" charset="0"/>
                      </a:rPr>
                      <m:t>η</m:t>
                    </m:r>
                    <m:r>
                      <a:rPr lang="en-GB" sz="1600" b="0" i="1" smtClean="0">
                        <a:latin typeface="Cambria Math" panose="02040503050406030204" pitchFamily="18" charset="0"/>
                        <a:cs typeface="Times New Roman" panose="02020603050405020304" pitchFamily="18" charset="0"/>
                      </a:rPr>
                      <m:t>= </m:t>
                    </m:r>
                    <m:sSub>
                      <m:sSubPr>
                        <m:ctrlPr>
                          <a:rPr lang="en-GB" sz="1600" b="0" i="1" smtClean="0">
                            <a:latin typeface="Cambria Math" panose="02040503050406030204" pitchFamily="18" charset="0"/>
                            <a:cs typeface="Times New Roman" panose="02020603050405020304" pitchFamily="18" charset="0"/>
                          </a:rPr>
                        </m:ctrlPr>
                      </m:sSubPr>
                      <m:e>
                        <m:r>
                          <m:rPr>
                            <m:sty m:val="p"/>
                          </m:rPr>
                          <a:rPr lang="el-GR" sz="1600" b="0" i="1" smtClean="0">
                            <a:latin typeface="Cambria Math" panose="02040503050406030204" pitchFamily="18" charset="0"/>
                            <a:cs typeface="Times New Roman" panose="02020603050405020304" pitchFamily="18" charset="0"/>
                          </a:rPr>
                          <m:t>η</m:t>
                        </m:r>
                      </m:e>
                      <m:sub>
                        <m:r>
                          <a:rPr lang="en-GB" sz="1600" b="0" i="1" smtClean="0">
                            <a:latin typeface="Cambria Math" panose="02040503050406030204" pitchFamily="18" charset="0"/>
                            <a:cs typeface="Times New Roman" panose="02020603050405020304" pitchFamily="18" charset="0"/>
                          </a:rPr>
                          <m:t>𝐶𝑢</m:t>
                        </m:r>
                      </m:sub>
                    </m:sSub>
                    <m:r>
                      <a:rPr lang="en-GB" sz="1600" b="0" i="1" smtClean="0">
                        <a:latin typeface="Cambria Math" panose="02040503050406030204" pitchFamily="18" charset="0"/>
                        <a:cs typeface="Times New Roman" panose="02020603050405020304" pitchFamily="18" charset="0"/>
                      </a:rPr>
                      <m:t>(</m:t>
                    </m:r>
                    <m:r>
                      <a:rPr lang="en-GB" sz="1600" b="0" i="1" smtClean="0">
                        <a:latin typeface="Cambria Math" panose="02040503050406030204" pitchFamily="18" charset="0"/>
                        <a:cs typeface="Times New Roman" panose="02020603050405020304" pitchFamily="18" charset="0"/>
                      </a:rPr>
                      <m:t>𝑇</m:t>
                    </m:r>
                    <m:r>
                      <a:rPr lang="en-GB" sz="1600" b="0" i="1" smtClean="0">
                        <a:latin typeface="Cambria Math" panose="02040503050406030204" pitchFamily="18" charset="0"/>
                        <a:cs typeface="Times New Roman" panose="02020603050405020304" pitchFamily="18" charset="0"/>
                      </a:rPr>
                      <m:t>)</m:t>
                    </m:r>
                  </m:oMath>
                </a14:m>
                <a:r>
                  <a:rPr lang="en-GB" sz="1600" dirty="0" smtClean="0">
                    <a:latin typeface="Times New Roman" panose="02020603050405020304" pitchFamily="18" charset="0"/>
                    <a:cs typeface="Times New Roman" panose="02020603050405020304" pitchFamily="18" charset="0"/>
                  </a:rPr>
                  <a:t>. We start the computations assuming:  </a:t>
                </a:r>
                <a14:m>
                  <m:oMath xmlns:m="http://schemas.openxmlformats.org/officeDocument/2006/math">
                    <m:r>
                      <m:rPr>
                        <m:sty m:val="p"/>
                      </m:rPr>
                      <a:rPr lang="el-GR" sz="1600" i="1">
                        <a:latin typeface="Cambria Math" panose="02040503050406030204" pitchFamily="18" charset="0"/>
                        <a:cs typeface="Times New Roman" panose="02020603050405020304" pitchFamily="18" charset="0"/>
                      </a:rPr>
                      <m:t>η</m:t>
                    </m:r>
                    <m:r>
                      <a:rPr lang="en-GB" sz="1600" i="1">
                        <a:latin typeface="Cambria Math" panose="02040503050406030204" pitchFamily="18" charset="0"/>
                        <a:cs typeface="Times New Roman" panose="02020603050405020304" pitchFamily="18" charset="0"/>
                      </a:rPr>
                      <m:t>=</m:t>
                    </m:r>
                    <m:sSub>
                      <m:sSubPr>
                        <m:ctrlPr>
                          <a:rPr lang="en-GB" sz="1600" i="1" smtClean="0">
                            <a:latin typeface="Cambria Math" panose="02040503050406030204" pitchFamily="18" charset="0"/>
                            <a:cs typeface="Times New Roman" panose="02020603050405020304" pitchFamily="18" charset="0"/>
                          </a:rPr>
                        </m:ctrlPr>
                      </m:sSubPr>
                      <m:e>
                        <m:r>
                          <m:rPr>
                            <m:sty m:val="p"/>
                          </m:rPr>
                          <a:rPr lang="el-GR" sz="1600" i="1">
                            <a:latin typeface="Cambria Math" panose="02040503050406030204" pitchFamily="18" charset="0"/>
                            <a:cs typeface="Times New Roman" panose="02020603050405020304" pitchFamily="18" charset="0"/>
                          </a:rPr>
                          <m:t>η</m:t>
                        </m:r>
                      </m:e>
                      <m:sub>
                        <m:r>
                          <a:rPr lang="en-GB" sz="1600" b="0" i="1" smtClean="0">
                            <a:latin typeface="Cambria Math" panose="02040503050406030204" pitchFamily="18" charset="0"/>
                            <a:cs typeface="Times New Roman" panose="02020603050405020304" pitchFamily="18" charset="0"/>
                          </a:rPr>
                          <m:t>1.9 </m:t>
                        </m:r>
                        <m:r>
                          <a:rPr lang="en-GB" sz="1600" b="0" i="1" smtClean="0">
                            <a:latin typeface="Cambria Math" panose="02040503050406030204" pitchFamily="18" charset="0"/>
                            <a:cs typeface="Times New Roman" panose="02020603050405020304" pitchFamily="18" charset="0"/>
                          </a:rPr>
                          <m:t>𝐾</m:t>
                        </m:r>
                      </m:sub>
                    </m:sSub>
                    <m:r>
                      <a:rPr lang="en-GB" sz="1600" b="0" i="1" smtClean="0">
                        <a:latin typeface="Cambria Math" panose="02040503050406030204" pitchFamily="18" charset="0"/>
                        <a:ea typeface="Cambria Math" panose="02040503050406030204" pitchFamily="18" charset="0"/>
                        <a:cs typeface="Times New Roman" panose="02020603050405020304" pitchFamily="18" charset="0"/>
                      </a:rPr>
                      <m:t>≈</m:t>
                    </m:r>
                    <m:r>
                      <a:rPr lang="en-GB" sz="1600" b="0" i="1" smtClean="0">
                        <a:latin typeface="Cambria Math" panose="02040503050406030204" pitchFamily="18" charset="0"/>
                        <a:cs typeface="Times New Roman" panose="02020603050405020304" pitchFamily="18" charset="0"/>
                      </a:rPr>
                      <m:t>2∗</m:t>
                    </m:r>
                    <m:sSup>
                      <m:sSupPr>
                        <m:ctrlPr>
                          <a:rPr lang="en-GB" sz="1600" b="0" i="1" smtClean="0">
                            <a:latin typeface="Cambria Math" panose="02040503050406030204" pitchFamily="18" charset="0"/>
                            <a:cs typeface="Times New Roman" panose="02020603050405020304" pitchFamily="18" charset="0"/>
                          </a:rPr>
                        </m:ctrlPr>
                      </m:sSupPr>
                      <m:e>
                        <m:r>
                          <a:rPr lang="en-GB" sz="1600" b="0" i="1" smtClean="0">
                            <a:latin typeface="Cambria Math" panose="02040503050406030204" pitchFamily="18" charset="0"/>
                            <a:cs typeface="Times New Roman" panose="02020603050405020304" pitchFamily="18" charset="0"/>
                          </a:rPr>
                          <m:t>10</m:t>
                        </m:r>
                      </m:e>
                      <m:sup>
                        <m:r>
                          <a:rPr lang="en-GB" sz="1600" b="0" i="1" smtClean="0">
                            <a:latin typeface="Cambria Math" panose="02040503050406030204" pitchFamily="18" charset="0"/>
                            <a:cs typeface="Times New Roman" panose="02020603050405020304" pitchFamily="18" charset="0"/>
                          </a:rPr>
                          <m:t>−10</m:t>
                        </m:r>
                      </m:sup>
                    </m:sSup>
                    <m:r>
                      <a:rPr lang="en-GB" sz="1600" b="0" i="1" smtClean="0">
                        <a:latin typeface="Cambria Math" panose="02040503050406030204" pitchFamily="18" charset="0"/>
                        <a:cs typeface="Times New Roman" panose="02020603050405020304" pitchFamily="18" charset="0"/>
                      </a:rPr>
                      <m:t> </m:t>
                    </m:r>
                    <m:r>
                      <m:rPr>
                        <m:sty m:val="p"/>
                      </m:rPr>
                      <a:rPr lang="el-GR" sz="1600" b="0" i="1" smtClean="0">
                        <a:latin typeface="Cambria Math" panose="02040503050406030204" pitchFamily="18" charset="0"/>
                        <a:cs typeface="Times New Roman" panose="02020603050405020304" pitchFamily="18" charset="0"/>
                      </a:rPr>
                      <m:t>Ω</m:t>
                    </m:r>
                    <m:r>
                      <a:rPr lang="en-GB" sz="1600" b="0" i="1" smtClean="0">
                        <a:latin typeface="Cambria Math" panose="02040503050406030204" pitchFamily="18" charset="0"/>
                        <a:cs typeface="Times New Roman" panose="02020603050405020304" pitchFamily="18" charset="0"/>
                      </a:rPr>
                      <m:t> </m:t>
                    </m:r>
                    <m:r>
                      <a:rPr lang="en-GB" sz="1600" b="0" i="1" smtClean="0">
                        <a:latin typeface="Cambria Math" panose="02040503050406030204" pitchFamily="18" charset="0"/>
                        <a:cs typeface="Times New Roman" panose="02020603050405020304" pitchFamily="18" charset="0"/>
                      </a:rPr>
                      <m:t>𝑚</m:t>
                    </m:r>
                    <m:r>
                      <a:rPr lang="en-GB" sz="1600" b="0" i="1" smtClean="0">
                        <a:latin typeface="Cambria Math" panose="02040503050406030204" pitchFamily="18" charset="0"/>
                        <a:cs typeface="Times New Roman" panose="02020603050405020304" pitchFamily="18" charset="0"/>
                      </a:rPr>
                      <m:t>.</m:t>
                    </m:r>
                  </m:oMath>
                </a14:m>
                <a:endParaRPr lang="en-GB" sz="1600" dirty="0">
                  <a:latin typeface="Times New Roman" panose="02020603050405020304" pitchFamily="18" charset="0"/>
                  <a:cs typeface="Times New Roman" panose="02020603050405020304" pitchFamily="18"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344906" y="3799386"/>
                <a:ext cx="7979944" cy="338554"/>
              </a:xfrm>
              <a:prstGeom prst="rect">
                <a:avLst/>
              </a:prstGeom>
              <a:blipFill>
                <a:blip r:embed="rId4"/>
                <a:stretch>
                  <a:fillRect l="-458" t="-5357" b="-21429"/>
                </a:stretch>
              </a:blipFill>
            </p:spPr>
            <p:txBody>
              <a:bodyPr/>
              <a:lstStyle/>
              <a:p>
                <a:r>
                  <a:rPr lang="en-GB">
                    <a:noFill/>
                  </a:rPr>
                  <a:t> </a:t>
                </a:r>
              </a:p>
            </p:txBody>
          </p:sp>
        </mc:Fallback>
      </mc:AlternateContent>
      <p:sp>
        <p:nvSpPr>
          <p:cNvPr id="8" name="Left Bracket 7"/>
          <p:cNvSpPr/>
          <p:nvPr/>
        </p:nvSpPr>
        <p:spPr>
          <a:xfrm>
            <a:off x="294271" y="3314431"/>
            <a:ext cx="69181" cy="838898"/>
          </a:xfrm>
          <a:prstGeom prst="leftBracket">
            <a:avLst/>
          </a:prstGeom>
          <a:ln w="1905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pic>
        <p:nvPicPr>
          <p:cNvPr id="17" name="Picture 1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763185" y="4528574"/>
            <a:ext cx="3455204" cy="1221963"/>
          </a:xfrm>
          <a:prstGeom prst="rect">
            <a:avLst/>
          </a:prstGeom>
        </p:spPr>
      </p:pic>
      <p:sp>
        <p:nvSpPr>
          <p:cNvPr id="18" name="TextBox 17"/>
          <p:cNvSpPr txBox="1"/>
          <p:nvPr/>
        </p:nvSpPr>
        <p:spPr>
          <a:xfrm>
            <a:off x="275723" y="1745625"/>
            <a:ext cx="8630152" cy="353943"/>
          </a:xfrm>
          <a:prstGeom prst="rect">
            <a:avLst/>
          </a:prstGeom>
          <a:noFill/>
        </p:spPr>
        <p:txBody>
          <a:bodyPr wrap="square" rtlCol="0">
            <a:spAutoFit/>
          </a:bodyPr>
          <a:lstStyle/>
          <a:p>
            <a:r>
              <a:rPr lang="en-GB" sz="1700" dirty="0" smtClean="0">
                <a:latin typeface="Times New Roman" panose="02020603050405020304" pitchFamily="18" charset="0"/>
                <a:cs typeface="Times New Roman" panose="02020603050405020304" pitchFamily="18" charset="0"/>
              </a:rPr>
              <a:t>To answer this question, we analyse the quench length to have a voltage drop of </a:t>
            </a:r>
            <a:r>
              <a:rPr lang="en-GB" sz="1700" i="1" dirty="0" smtClean="0">
                <a:latin typeface="Times New Roman" panose="02020603050405020304" pitchFamily="18" charset="0"/>
                <a:cs typeface="Times New Roman" panose="02020603050405020304" pitchFamily="18" charset="0"/>
              </a:rPr>
              <a:t>10 mV</a:t>
            </a:r>
            <a:r>
              <a:rPr lang="en-GB" sz="1700" dirty="0">
                <a:latin typeface="Times New Roman" panose="02020603050405020304" pitchFamily="18" charset="0"/>
                <a:cs typeface="Times New Roman" panose="02020603050405020304" pitchFamily="18" charset="0"/>
              </a:rPr>
              <a:t>:</a:t>
            </a:r>
          </a:p>
        </p:txBody>
      </p:sp>
      <p:sp>
        <p:nvSpPr>
          <p:cNvPr id="3" name="TextBox 2"/>
          <p:cNvSpPr txBox="1"/>
          <p:nvPr/>
        </p:nvSpPr>
        <p:spPr>
          <a:xfrm>
            <a:off x="5767024" y="2429433"/>
            <a:ext cx="3253150" cy="338554"/>
          </a:xfrm>
          <a:prstGeom prst="rect">
            <a:avLst/>
          </a:prstGeom>
          <a:noFill/>
        </p:spPr>
        <p:txBody>
          <a:bodyPr wrap="square" rtlCol="0">
            <a:spAutoFit/>
          </a:bodyPr>
          <a:lstStyle/>
          <a:p>
            <a:pPr algn="ctr"/>
            <a:r>
              <a:rPr lang="en-GB" sz="1600" i="1" dirty="0" smtClean="0">
                <a:latin typeface="Times New Roman" panose="02020603050405020304" pitchFamily="18" charset="0"/>
                <a:cs typeface="Times New Roman" panose="02020603050405020304" pitchFamily="18" charset="0"/>
              </a:rPr>
              <a:t>Ohm’s law; </a:t>
            </a:r>
            <a:r>
              <a:rPr lang="el-GR" sz="1600" i="1" dirty="0" smtClean="0">
                <a:latin typeface="Times New Roman" panose="02020603050405020304" pitchFamily="18" charset="0"/>
                <a:cs typeface="Times New Roman" panose="02020603050405020304" pitchFamily="18" charset="0"/>
              </a:rPr>
              <a:t>η</a:t>
            </a:r>
            <a:r>
              <a:rPr lang="en-GB" sz="1600" i="1" dirty="0" smtClean="0">
                <a:latin typeface="Times New Roman" panose="02020603050405020304" pitchFamily="18" charset="0"/>
                <a:cs typeface="Times New Roman" panose="02020603050405020304" pitchFamily="18" charset="0"/>
              </a:rPr>
              <a:t> is the resistivity</a:t>
            </a:r>
            <a:endParaRPr lang="en-GB" sz="1600" i="1" dirty="0"/>
          </a:p>
        </p:txBody>
      </p:sp>
      <p:sp>
        <p:nvSpPr>
          <p:cNvPr id="19" name="TextBox 18"/>
          <p:cNvSpPr txBox="1"/>
          <p:nvPr/>
        </p:nvSpPr>
        <p:spPr>
          <a:xfrm>
            <a:off x="275723" y="5964199"/>
            <a:ext cx="8563477" cy="353943"/>
          </a:xfrm>
          <a:prstGeom prst="rect">
            <a:avLst/>
          </a:prstGeom>
          <a:noFill/>
        </p:spPr>
        <p:txBody>
          <a:bodyPr wrap="square" rtlCol="0">
            <a:spAutoFit/>
          </a:bodyPr>
          <a:lstStyle/>
          <a:p>
            <a:pPr marL="285750" indent="-285750">
              <a:buFont typeface="Arial" panose="020B0604020202020204" pitchFamily="34" charset="0"/>
              <a:buChar char="•"/>
            </a:pPr>
            <a:r>
              <a:rPr lang="en-GB" sz="1700" dirty="0" smtClean="0">
                <a:latin typeface="Times New Roman" panose="02020603050405020304" pitchFamily="18" charset="0"/>
                <a:cs typeface="Times New Roman" panose="02020603050405020304" pitchFamily="18" charset="0"/>
              </a:rPr>
              <a:t>These are the model lengths we study in THEA to  </a:t>
            </a:r>
            <a:r>
              <a:rPr lang="en-GB" sz="1700" i="1" dirty="0" smtClean="0">
                <a:latin typeface="Times New Roman" panose="02020603050405020304" pitchFamily="18" charset="0"/>
                <a:cs typeface="Times New Roman" panose="02020603050405020304" pitchFamily="18" charset="0"/>
              </a:rPr>
              <a:t>freeze</a:t>
            </a:r>
            <a:r>
              <a:rPr lang="en-GB" sz="1700" dirty="0" smtClean="0">
                <a:latin typeface="Times New Roman" panose="02020603050405020304" pitchFamily="18" charset="0"/>
                <a:cs typeface="Times New Roman" panose="02020603050405020304" pitchFamily="18" charset="0"/>
              </a:rPr>
              <a:t> the quench </a:t>
            </a:r>
            <a:r>
              <a:rPr lang="en-GB" sz="1700" dirty="0" smtClean="0">
                <a:latin typeface="Times New Roman" panose="02020603050405020304" pitchFamily="18" charset="0"/>
                <a:cs typeface="Times New Roman" panose="02020603050405020304" pitchFamily="18" charset="0"/>
              </a:rPr>
              <a:t>in a limited region.</a:t>
            </a:r>
            <a:endParaRPr lang="en-GB" sz="17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08697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8"/>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4" grpId="0"/>
      <p:bldP spid="8" grpId="0" animBg="1"/>
      <p:bldP spid="18" grpId="0"/>
      <p:bldP spid="3" grpId="0"/>
      <p:bldP spid="19"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7" name="TextBox 26"/>
              <p:cNvSpPr txBox="1"/>
              <p:nvPr/>
            </p:nvSpPr>
            <p:spPr>
              <a:xfrm>
                <a:off x="2937736" y="2637511"/>
                <a:ext cx="931360" cy="49244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300" i="1">
                              <a:latin typeface="Cambria Math" panose="02040503050406030204" pitchFamily="18" charset="0"/>
                            </a:rPr>
                          </m:ctrlPr>
                        </m:sSubPr>
                        <m:e>
                          <m:r>
                            <a:rPr lang="en-GB" sz="1300" i="1">
                              <a:latin typeface="Cambria Math" panose="02040503050406030204" pitchFamily="18" charset="0"/>
                            </a:rPr>
                            <m:t>𝑇</m:t>
                          </m:r>
                        </m:e>
                        <m:sub>
                          <m:r>
                            <a:rPr lang="en-GB" sz="1300" i="1">
                              <a:latin typeface="Cambria Math" panose="02040503050406030204" pitchFamily="18" charset="0"/>
                            </a:rPr>
                            <m:t>𝑏𝑜𝑢𝑛𝑑</m:t>
                          </m:r>
                        </m:sub>
                      </m:sSub>
                    </m:oMath>
                  </m:oMathPara>
                </a14:m>
                <a:endParaRPr lang="en-GB" sz="1300" dirty="0" smtClean="0">
                  <a:latin typeface="Times New Roman" panose="02020603050405020304" pitchFamily="18" charset="0"/>
                  <a:cs typeface="Times New Roman" panose="02020603050405020304" pitchFamily="18" charset="0"/>
                </a:endParaRPr>
              </a:p>
              <a:p>
                <a:pPr algn="ctr"/>
                <a:r>
                  <a:rPr lang="en-GB" sz="1300" i="1" dirty="0" smtClean="0">
                    <a:latin typeface="Times New Roman" panose="02020603050405020304" pitchFamily="18" charset="0"/>
                    <a:cs typeface="Times New Roman" panose="02020603050405020304" pitchFamily="18" charset="0"/>
                  </a:rPr>
                  <a:t>1.9 K</a:t>
                </a:r>
                <a:endParaRPr lang="en-GB" sz="1300" i="1" dirty="0">
                  <a:latin typeface="Times New Roman" panose="02020603050405020304" pitchFamily="18" charset="0"/>
                  <a:cs typeface="Times New Roman" panose="02020603050405020304" pitchFamily="18" charset="0"/>
                </a:endParaRPr>
              </a:p>
            </p:txBody>
          </p:sp>
        </mc:Choice>
        <mc:Fallback xmlns="">
          <p:sp>
            <p:nvSpPr>
              <p:cNvPr id="27" name="TextBox 26"/>
              <p:cNvSpPr txBox="1">
                <a:spLocks noRot="1" noChangeAspect="1" noMove="1" noResize="1" noEditPoints="1" noAdjustHandles="1" noChangeArrowheads="1" noChangeShapeType="1" noTextEdit="1"/>
              </p:cNvSpPr>
              <p:nvPr/>
            </p:nvSpPr>
            <p:spPr>
              <a:xfrm>
                <a:off x="2937736" y="2637511"/>
                <a:ext cx="931360" cy="492443"/>
              </a:xfrm>
              <a:prstGeom prst="rect">
                <a:avLst/>
              </a:prstGeom>
              <a:blipFill>
                <a:blip r:embed="rId2"/>
                <a:stretch>
                  <a:fillRect b="-11250"/>
                </a:stretch>
              </a:blipFill>
            </p:spPr>
            <p:txBody>
              <a:bodyPr/>
              <a:lstStyle/>
              <a:p>
                <a:r>
                  <a:rPr lang="en-GB">
                    <a:noFill/>
                  </a:rPr>
                  <a:t> </a:t>
                </a:r>
              </a:p>
            </p:txBody>
          </p:sp>
        </mc:Fallback>
      </mc:AlternateContent>
      <p:sp>
        <p:nvSpPr>
          <p:cNvPr id="54" name="Can 53"/>
          <p:cNvSpPr/>
          <p:nvPr/>
        </p:nvSpPr>
        <p:spPr>
          <a:xfrm rot="16200000">
            <a:off x="1783016" y="4161294"/>
            <a:ext cx="505791" cy="1962072"/>
          </a:xfrm>
          <a:prstGeom prst="can">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7" name="Picture 4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39551" y="1481518"/>
            <a:ext cx="3473717" cy="2605288"/>
          </a:xfrm>
          <a:prstGeom prst="rect">
            <a:avLst/>
          </a:prstGeom>
        </p:spPr>
      </p:pic>
      <p:sp>
        <p:nvSpPr>
          <p:cNvPr id="6" name="TextBox 5"/>
          <p:cNvSpPr txBox="1"/>
          <p:nvPr/>
        </p:nvSpPr>
        <p:spPr>
          <a:xfrm>
            <a:off x="1961149" y="0"/>
            <a:ext cx="5065132"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Quench stoppers</a:t>
            </a:r>
            <a:endParaRPr lang="en-GB" sz="2800" i="1" dirty="0">
              <a:latin typeface="Times New Roman" panose="02020603050405020304" pitchFamily="18" charset="0"/>
              <a:cs typeface="Times New Roman" panose="02020603050405020304" pitchFamily="18" charset="0"/>
            </a:endParaRPr>
          </a:p>
        </p:txBody>
      </p:sp>
      <p:sp>
        <p:nvSpPr>
          <p:cNvPr id="4" name="Rectangle 3"/>
          <p:cNvSpPr/>
          <p:nvPr/>
        </p:nvSpPr>
        <p:spPr>
          <a:xfrm>
            <a:off x="312292" y="645179"/>
            <a:ext cx="8326883" cy="353943"/>
          </a:xfrm>
          <a:prstGeom prst="rect">
            <a:avLst/>
          </a:prstGeom>
        </p:spPr>
        <p:txBody>
          <a:bodyPr wrap="square">
            <a:spAutoFit/>
          </a:bodyPr>
          <a:lstStyle/>
          <a:p>
            <a:pPr marL="285750" indent="-285750" algn="just">
              <a:buFont typeface="Arial" panose="020B0604020202020204" pitchFamily="34" charset="0"/>
              <a:buChar char="•"/>
            </a:pPr>
            <a:r>
              <a:rPr lang="en-GB" sz="1700" dirty="0" smtClean="0">
                <a:latin typeface="Times New Roman" panose="02020603050405020304" pitchFamily="18" charset="0"/>
                <a:cs typeface="Times New Roman" panose="02020603050405020304" pitchFamily="18" charset="0"/>
              </a:rPr>
              <a:t>In particular, we analyse the 18 kA </a:t>
            </a:r>
            <a:r>
              <a:rPr lang="en-GB" sz="1700" dirty="0" err="1" smtClean="0">
                <a:latin typeface="Times New Roman" panose="02020603050405020304" pitchFamily="18" charset="0"/>
                <a:cs typeface="Times New Roman" panose="02020603050405020304" pitchFamily="18" charset="0"/>
              </a:rPr>
              <a:t>busbar</a:t>
            </a:r>
            <a:r>
              <a:rPr lang="en-GB" sz="1700" dirty="0" smtClean="0">
                <a:latin typeface="Times New Roman" panose="02020603050405020304" pitchFamily="18" charset="0"/>
                <a:cs typeface="Times New Roman" panose="02020603050405020304" pitchFamily="18" charset="0"/>
              </a:rPr>
              <a:t>, defining </a:t>
            </a:r>
            <a:r>
              <a:rPr lang="en-GB" sz="1700" dirty="0">
                <a:latin typeface="Times New Roman" panose="02020603050405020304" pitchFamily="18" charset="0"/>
                <a:cs typeface="Times New Roman" panose="02020603050405020304" pitchFamily="18" charset="0"/>
              </a:rPr>
              <a:t>a </a:t>
            </a:r>
            <a:r>
              <a:rPr lang="en-GB" sz="1700" dirty="0" smtClean="0">
                <a:latin typeface="Times New Roman" panose="02020603050405020304" pitchFamily="18" charset="0"/>
                <a:cs typeface="Times New Roman" panose="02020603050405020304" pitchFamily="18" charset="0"/>
              </a:rPr>
              <a:t>~</a:t>
            </a:r>
            <a:r>
              <a:rPr lang="en-GB" sz="1700" i="1" dirty="0" smtClean="0">
                <a:latin typeface="Times New Roman" panose="02020603050405020304" pitchFamily="18" charset="0"/>
                <a:cs typeface="Times New Roman" panose="02020603050405020304" pitchFamily="18" charset="0"/>
              </a:rPr>
              <a:t>20 </a:t>
            </a:r>
            <a:r>
              <a:rPr lang="en-GB" sz="1700" i="1" dirty="0">
                <a:latin typeface="Times New Roman" panose="02020603050405020304" pitchFamily="18" charset="0"/>
                <a:cs typeface="Times New Roman" panose="02020603050405020304" pitchFamily="18" charset="0"/>
              </a:rPr>
              <a:t>cm domain </a:t>
            </a:r>
            <a:r>
              <a:rPr lang="en-GB" sz="1700" dirty="0">
                <a:latin typeface="Times New Roman" panose="02020603050405020304" pitchFamily="18" charset="0"/>
                <a:cs typeface="Times New Roman" panose="02020603050405020304" pitchFamily="18" charset="0"/>
              </a:rPr>
              <a:t>(see previous slide</a:t>
            </a:r>
            <a:r>
              <a:rPr lang="en-GB" sz="1700" dirty="0" smtClean="0">
                <a:latin typeface="Times New Roman" panose="02020603050405020304" pitchFamily="18" charset="0"/>
                <a:cs typeface="Times New Roman" panose="02020603050405020304" pitchFamily="18" charset="0"/>
              </a:rPr>
              <a:t>). </a:t>
            </a:r>
            <a:endParaRPr lang="en-GB" sz="17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8" name="TextBox 17"/>
              <p:cNvSpPr txBox="1"/>
              <p:nvPr/>
            </p:nvSpPr>
            <p:spPr>
              <a:xfrm>
                <a:off x="346764" y="2637512"/>
                <a:ext cx="760206" cy="49244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300" i="1" smtClean="0">
                              <a:latin typeface="Cambria Math" panose="02040503050406030204" pitchFamily="18" charset="0"/>
                            </a:rPr>
                          </m:ctrlPr>
                        </m:sSubPr>
                        <m:e>
                          <m:r>
                            <a:rPr lang="en-GB" sz="1300" i="1">
                              <a:latin typeface="Cambria Math" panose="02040503050406030204" pitchFamily="18" charset="0"/>
                            </a:rPr>
                            <m:t>𝑇</m:t>
                          </m:r>
                        </m:e>
                        <m:sub>
                          <m:r>
                            <a:rPr lang="en-GB" sz="1300" i="1">
                              <a:latin typeface="Cambria Math" panose="02040503050406030204" pitchFamily="18" charset="0"/>
                            </a:rPr>
                            <m:t>𝑏𝑜𝑢𝑛𝑑</m:t>
                          </m:r>
                        </m:sub>
                      </m:sSub>
                    </m:oMath>
                  </m:oMathPara>
                </a14:m>
                <a:endParaRPr lang="en-GB" sz="1300" dirty="0" smtClean="0">
                  <a:latin typeface="Times New Roman" panose="02020603050405020304" pitchFamily="18" charset="0"/>
                  <a:cs typeface="Times New Roman" panose="02020603050405020304" pitchFamily="18" charset="0"/>
                </a:endParaRPr>
              </a:p>
              <a:p>
                <a:pPr algn="ctr"/>
                <a:r>
                  <a:rPr lang="en-GB" sz="1300" i="1" dirty="0" smtClean="0">
                    <a:latin typeface="Times New Roman" panose="02020603050405020304" pitchFamily="18" charset="0"/>
                    <a:cs typeface="Times New Roman" panose="02020603050405020304" pitchFamily="18" charset="0"/>
                  </a:rPr>
                  <a:t>1.9 K</a:t>
                </a:r>
                <a:endParaRPr lang="en-GB" sz="1300" i="1" dirty="0">
                  <a:latin typeface="Times New Roman" panose="02020603050405020304" pitchFamily="18" charset="0"/>
                  <a:cs typeface="Times New Roman" panose="02020603050405020304" pitchFamily="18" charset="0"/>
                </a:endParaRPr>
              </a:p>
            </p:txBody>
          </p:sp>
        </mc:Choice>
        <mc:Fallback xmlns="">
          <p:sp>
            <p:nvSpPr>
              <p:cNvPr id="18" name="TextBox 17"/>
              <p:cNvSpPr txBox="1">
                <a:spLocks noRot="1" noChangeAspect="1" noMove="1" noResize="1" noEditPoints="1" noAdjustHandles="1" noChangeArrowheads="1" noChangeShapeType="1" noTextEdit="1"/>
              </p:cNvSpPr>
              <p:nvPr/>
            </p:nvSpPr>
            <p:spPr>
              <a:xfrm>
                <a:off x="346764" y="2637512"/>
                <a:ext cx="760206" cy="492443"/>
              </a:xfrm>
              <a:prstGeom prst="rect">
                <a:avLst/>
              </a:prstGeom>
              <a:blipFill>
                <a:blip r:embed="rId4"/>
                <a:stretch>
                  <a:fillRect b="-11250"/>
                </a:stretch>
              </a:blipFill>
            </p:spPr>
            <p:txBody>
              <a:bodyPr/>
              <a:lstStyle/>
              <a:p>
                <a:r>
                  <a:rPr lang="en-GB">
                    <a:noFill/>
                  </a:rPr>
                  <a:t> </a:t>
                </a:r>
              </a:p>
            </p:txBody>
          </p:sp>
        </mc:Fallback>
      </mc:AlternateContent>
      <p:sp>
        <p:nvSpPr>
          <p:cNvPr id="19" name="Can 18"/>
          <p:cNvSpPr/>
          <p:nvPr/>
        </p:nvSpPr>
        <p:spPr>
          <a:xfrm rot="16200000">
            <a:off x="1783016" y="1865589"/>
            <a:ext cx="505791" cy="1962072"/>
          </a:xfrm>
          <a:prstGeom prst="can">
            <a:avLst/>
          </a:prstGeom>
          <a:solidFill>
            <a:schemeClr val="accent5">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TextBox 19"/>
          <p:cNvSpPr txBox="1"/>
          <p:nvPr/>
        </p:nvSpPr>
        <p:spPr>
          <a:xfrm>
            <a:off x="889243" y="3138105"/>
            <a:ext cx="427509" cy="276999"/>
          </a:xfrm>
          <a:prstGeom prst="rect">
            <a:avLst/>
          </a:prstGeom>
          <a:noFill/>
        </p:spPr>
        <p:txBody>
          <a:bodyPr wrap="square" rtlCol="0">
            <a:spAutoFit/>
          </a:bodyPr>
          <a:lstStyle/>
          <a:p>
            <a:pPr algn="ctr"/>
            <a:r>
              <a:rPr lang="en-GB" sz="1200" dirty="0">
                <a:latin typeface="Times New Roman" panose="02020603050405020304" pitchFamily="18" charset="0"/>
                <a:cs typeface="Times New Roman" panose="02020603050405020304" pitchFamily="18" charset="0"/>
              </a:rPr>
              <a:t>x</a:t>
            </a:r>
            <a:r>
              <a:rPr lang="en-GB" sz="1200" dirty="0" smtClean="0">
                <a:latin typeface="Times New Roman" panose="02020603050405020304" pitchFamily="18" charset="0"/>
                <a:cs typeface="Times New Roman" panose="02020603050405020304" pitchFamily="18" charset="0"/>
              </a:rPr>
              <a:t>=0</a:t>
            </a:r>
            <a:endParaRPr lang="en-GB" sz="1200" dirty="0">
              <a:latin typeface="Times New Roman" panose="02020603050405020304" pitchFamily="18" charset="0"/>
              <a:cs typeface="Times New Roman" panose="02020603050405020304" pitchFamily="18" charset="0"/>
            </a:endParaRPr>
          </a:p>
        </p:txBody>
      </p:sp>
      <p:sp>
        <p:nvSpPr>
          <p:cNvPr id="21" name="TextBox 20"/>
          <p:cNvSpPr txBox="1"/>
          <p:nvPr/>
        </p:nvSpPr>
        <p:spPr>
          <a:xfrm>
            <a:off x="2415174" y="3138104"/>
            <a:ext cx="848311" cy="276999"/>
          </a:xfrm>
          <a:prstGeom prst="rect">
            <a:avLst/>
          </a:prstGeom>
          <a:noFill/>
        </p:spPr>
        <p:txBody>
          <a:bodyPr wrap="square" rtlCol="0">
            <a:spAutoFit/>
          </a:bodyPr>
          <a:lstStyle/>
          <a:p>
            <a:pPr algn="ctr"/>
            <a:r>
              <a:rPr lang="en-GB" sz="1200" dirty="0" smtClean="0">
                <a:latin typeface="Times New Roman" panose="02020603050405020304" pitchFamily="18" charset="0"/>
                <a:cs typeface="Times New Roman" panose="02020603050405020304" pitchFamily="18" charset="0"/>
              </a:rPr>
              <a:t>x=20.4 cm</a:t>
            </a:r>
            <a:endParaRPr lang="en-GB" sz="1200" dirty="0">
              <a:latin typeface="Times New Roman" panose="02020603050405020304" pitchFamily="18" charset="0"/>
              <a:cs typeface="Times New Roman" panose="02020603050405020304" pitchFamily="18" charset="0"/>
            </a:endParaRPr>
          </a:p>
        </p:txBody>
      </p:sp>
      <p:sp>
        <p:nvSpPr>
          <p:cNvPr id="23" name="Oval 22"/>
          <p:cNvSpPr/>
          <p:nvPr/>
        </p:nvSpPr>
        <p:spPr>
          <a:xfrm>
            <a:off x="1018938" y="2784162"/>
            <a:ext cx="132045" cy="140256"/>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2939545" y="2788993"/>
            <a:ext cx="132045" cy="140256"/>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Box 24"/>
          <p:cNvSpPr txBox="1"/>
          <p:nvPr/>
        </p:nvSpPr>
        <p:spPr>
          <a:xfrm>
            <a:off x="1052687" y="2207776"/>
            <a:ext cx="1067380" cy="307777"/>
          </a:xfrm>
          <a:prstGeom prst="rect">
            <a:avLst/>
          </a:prstGeom>
          <a:noFill/>
        </p:spPr>
        <p:txBody>
          <a:bodyPr wrap="square" rtlCol="0">
            <a:spAutoFit/>
          </a:bodyPr>
          <a:lstStyle/>
          <a:p>
            <a:pPr algn="ctr"/>
            <a:r>
              <a:rPr lang="en-GB" sz="1400" i="1" dirty="0" smtClean="0">
                <a:latin typeface="Times New Roman" panose="02020603050405020304" pitchFamily="18" charset="0"/>
                <a:cs typeface="Times New Roman" panose="02020603050405020304" pitchFamily="18" charset="0"/>
              </a:rPr>
              <a:t>I=18 kA  ;</a:t>
            </a:r>
            <a:endParaRPr lang="en-GB" sz="1400" i="1" dirty="0">
              <a:latin typeface="Times New Roman" panose="02020603050405020304" pitchFamily="18" charset="0"/>
              <a:cs typeface="Times New Roman" panose="02020603050405020304" pitchFamily="18" charset="0"/>
            </a:endParaRPr>
          </a:p>
        </p:txBody>
      </p:sp>
      <p:sp>
        <p:nvSpPr>
          <p:cNvPr id="26" name="TextBox 25"/>
          <p:cNvSpPr txBox="1"/>
          <p:nvPr/>
        </p:nvSpPr>
        <p:spPr>
          <a:xfrm>
            <a:off x="2032844" y="2207776"/>
            <a:ext cx="899837" cy="307777"/>
          </a:xfrm>
          <a:prstGeom prst="rect">
            <a:avLst/>
          </a:prstGeom>
          <a:noFill/>
        </p:spPr>
        <p:txBody>
          <a:bodyPr wrap="square" rtlCol="0">
            <a:spAutoFit/>
          </a:bodyPr>
          <a:lstStyle/>
          <a:p>
            <a:pPr algn="ctr"/>
            <a:r>
              <a:rPr lang="en-GB" sz="1400" i="1" dirty="0" smtClean="0">
                <a:latin typeface="Times New Roman" panose="02020603050405020304" pitchFamily="18" charset="0"/>
                <a:cs typeface="Times New Roman" panose="02020603050405020304" pitchFamily="18" charset="0"/>
              </a:rPr>
              <a:t>B=0.55 T</a:t>
            </a:r>
            <a:endParaRPr lang="en-GB" sz="1400" i="1" dirty="0">
              <a:latin typeface="Times New Roman" panose="02020603050405020304" pitchFamily="18" charset="0"/>
              <a:cs typeface="Times New Roman" panose="02020603050405020304" pitchFamily="18" charset="0"/>
            </a:endParaRPr>
          </a:p>
        </p:txBody>
      </p:sp>
      <p:sp>
        <p:nvSpPr>
          <p:cNvPr id="30" name="Oval 29"/>
          <p:cNvSpPr/>
          <p:nvPr/>
        </p:nvSpPr>
        <p:spPr>
          <a:xfrm>
            <a:off x="6645924" y="2079200"/>
            <a:ext cx="104944" cy="106140"/>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31" name="TextBox 30"/>
              <p:cNvSpPr txBox="1"/>
              <p:nvPr/>
            </p:nvSpPr>
            <p:spPr>
              <a:xfrm>
                <a:off x="6726644" y="1879960"/>
                <a:ext cx="573389" cy="30784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300" i="1" smtClean="0">
                              <a:latin typeface="Cambria Math" panose="02040503050406030204" pitchFamily="18" charset="0"/>
                            </a:rPr>
                          </m:ctrlPr>
                        </m:sSubPr>
                        <m:e>
                          <m:r>
                            <a:rPr lang="en-GB" sz="1300" i="1">
                              <a:latin typeface="Cambria Math" panose="02040503050406030204" pitchFamily="18" charset="0"/>
                            </a:rPr>
                            <m:t>𝑇</m:t>
                          </m:r>
                        </m:e>
                        <m:sub>
                          <m:r>
                            <a:rPr lang="en-GB" sz="1300" b="0" i="1" smtClean="0">
                              <a:latin typeface="Cambria Math" panose="02040503050406030204" pitchFamily="18" charset="0"/>
                            </a:rPr>
                            <m:t>𝑝𝑒𝑎𝑘</m:t>
                          </m:r>
                        </m:sub>
                      </m:sSub>
                    </m:oMath>
                  </m:oMathPara>
                </a14:m>
                <a:endParaRPr lang="en-GB" sz="1300" dirty="0" smtClean="0">
                  <a:latin typeface="Times New Roman" panose="02020603050405020304" pitchFamily="18" charset="0"/>
                  <a:cs typeface="Times New Roman" panose="02020603050405020304" pitchFamily="18" charset="0"/>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6726644" y="1879960"/>
                <a:ext cx="573389" cy="307841"/>
              </a:xfrm>
              <a:prstGeom prst="rect">
                <a:avLst/>
              </a:prstGeom>
              <a:blipFill>
                <a:blip r:embed="rId5"/>
                <a:stretch>
                  <a:fillRect b="-392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33" name="TextBox 32"/>
              <p:cNvSpPr txBox="1"/>
              <p:nvPr/>
            </p:nvSpPr>
            <p:spPr>
              <a:xfrm>
                <a:off x="1486733" y="5828555"/>
                <a:ext cx="1247981" cy="276999"/>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sz="1200" b="1" i="1" smtClean="0">
                          <a:latin typeface="Cambria Math" panose="02040503050406030204" pitchFamily="18" charset="0"/>
                        </a:rPr>
                        <m:t>Δ</m:t>
                      </m:r>
                      <m:r>
                        <a:rPr lang="en-GB" sz="1200" b="1" i="0" smtClean="0">
                          <a:latin typeface="Cambria Math" panose="02040503050406030204" pitchFamily="18" charset="0"/>
                        </a:rPr>
                        <m:t>𝐕</m:t>
                      </m:r>
                      <m:r>
                        <a:rPr lang="en-GB" sz="1200" b="1" i="0" smtClean="0">
                          <a:latin typeface="Cambria Math" panose="02040503050406030204" pitchFamily="18" charset="0"/>
                        </a:rPr>
                        <m:t>(</m:t>
                      </m:r>
                      <m:r>
                        <m:rPr>
                          <m:sty m:val="p"/>
                        </m:rPr>
                        <a:rPr lang="el-GR" sz="1200" b="1" i="1" smtClean="0">
                          <a:latin typeface="Cambria Math" panose="02040503050406030204" pitchFamily="18" charset="0"/>
                        </a:rPr>
                        <m:t>Δ</m:t>
                      </m:r>
                      <m:r>
                        <a:rPr lang="en-GB" sz="1200" b="1" i="1" smtClean="0">
                          <a:latin typeface="Cambria Math" panose="02040503050406030204" pitchFamily="18" charset="0"/>
                        </a:rPr>
                        <m:t>𝒙</m:t>
                      </m:r>
                      <m:r>
                        <a:rPr lang="en-GB" sz="1200" b="1" i="0" smtClean="0">
                          <a:latin typeface="Cambria Math" panose="02040503050406030204" pitchFamily="18" charset="0"/>
                        </a:rPr>
                        <m:t>=</m:t>
                      </m:r>
                      <m:r>
                        <a:rPr lang="en-GB" sz="1200" b="1" i="0" smtClean="0">
                          <a:latin typeface="Cambria Math" panose="02040503050406030204" pitchFamily="18" charset="0"/>
                        </a:rPr>
                        <m:t>𝐋𝐞𝐧</m:t>
                      </m:r>
                      <m:r>
                        <a:rPr lang="en-GB" sz="1200" b="1" i="0" smtClean="0">
                          <a:latin typeface="Cambria Math" panose="02040503050406030204" pitchFamily="18" charset="0"/>
                        </a:rPr>
                        <m:t>) </m:t>
                      </m:r>
                    </m:oMath>
                  </m:oMathPara>
                </a14:m>
                <a:endParaRPr lang="en-GB" sz="1200" dirty="0"/>
              </a:p>
            </p:txBody>
          </p:sp>
        </mc:Choice>
        <mc:Fallback xmlns="">
          <p:sp>
            <p:nvSpPr>
              <p:cNvPr id="33" name="TextBox 32"/>
              <p:cNvSpPr txBox="1">
                <a:spLocks noRot="1" noChangeAspect="1" noMove="1" noResize="1" noEditPoints="1" noAdjustHandles="1" noChangeArrowheads="1" noChangeShapeType="1" noTextEdit="1"/>
              </p:cNvSpPr>
              <p:nvPr/>
            </p:nvSpPr>
            <p:spPr>
              <a:xfrm>
                <a:off x="1486733" y="5828555"/>
                <a:ext cx="1247981" cy="276999"/>
              </a:xfrm>
              <a:prstGeom prst="rect">
                <a:avLst/>
              </a:prstGeom>
              <a:blipFill>
                <a:blip r:embed="rId6"/>
                <a:stretch>
                  <a:fillRect b="-6522"/>
                </a:stretch>
              </a:blipFill>
            </p:spPr>
            <p:txBody>
              <a:bodyPr/>
              <a:lstStyle/>
              <a:p>
                <a:r>
                  <a:rPr lang="en-GB">
                    <a:noFill/>
                  </a:rPr>
                  <a:t> </a:t>
                </a:r>
              </a:p>
            </p:txBody>
          </p:sp>
        </mc:Fallback>
      </mc:AlternateContent>
      <p:cxnSp>
        <p:nvCxnSpPr>
          <p:cNvPr id="34" name="Straight Arrow Connector 33"/>
          <p:cNvCxnSpPr/>
          <p:nvPr/>
        </p:nvCxnSpPr>
        <p:spPr>
          <a:xfrm flipV="1">
            <a:off x="1094131" y="5823432"/>
            <a:ext cx="1925890" cy="424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1091448" y="5158399"/>
            <a:ext cx="2402" cy="67015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Oval 35"/>
          <p:cNvSpPr/>
          <p:nvPr/>
        </p:nvSpPr>
        <p:spPr>
          <a:xfrm>
            <a:off x="2946961" y="5082580"/>
            <a:ext cx="131777" cy="1269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Oval 36"/>
          <p:cNvSpPr/>
          <p:nvPr/>
        </p:nvSpPr>
        <p:spPr>
          <a:xfrm>
            <a:off x="1027962" y="5078870"/>
            <a:ext cx="131777" cy="126922"/>
          </a:xfrm>
          <a:prstGeom prst="ellipse">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8" name="Straight Connector 37"/>
          <p:cNvCxnSpPr/>
          <p:nvPr/>
        </p:nvCxnSpPr>
        <p:spPr>
          <a:xfrm>
            <a:off x="3016734" y="5162109"/>
            <a:ext cx="2402" cy="666446"/>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9" name="TextBox 38"/>
          <p:cNvSpPr txBox="1"/>
          <p:nvPr/>
        </p:nvSpPr>
        <p:spPr>
          <a:xfrm>
            <a:off x="345999" y="4462696"/>
            <a:ext cx="1314056" cy="276999"/>
          </a:xfrm>
          <a:prstGeom prst="rect">
            <a:avLst/>
          </a:prstGeom>
          <a:noFill/>
        </p:spPr>
        <p:txBody>
          <a:bodyPr wrap="square" rtlCol="0">
            <a:spAutoFit/>
          </a:bodyPr>
          <a:lstStyle/>
          <a:p>
            <a:pPr algn="ctr"/>
            <a:r>
              <a:rPr lang="en-GB" sz="1200" i="1" dirty="0" smtClean="0">
                <a:latin typeface="Times New Roman" panose="02020603050405020304" pitchFamily="18" charset="0"/>
                <a:cs typeface="Times New Roman" panose="02020603050405020304" pitchFamily="18" charset="0"/>
              </a:rPr>
              <a:t>Voltage extraction</a:t>
            </a:r>
            <a:endParaRPr lang="en-GB" sz="1200" i="1" dirty="0">
              <a:latin typeface="Times New Roman" panose="02020603050405020304" pitchFamily="18" charset="0"/>
              <a:cs typeface="Times New Roman" panose="02020603050405020304" pitchFamily="18" charset="0"/>
            </a:endParaRPr>
          </a:p>
        </p:txBody>
      </p:sp>
      <p:pic>
        <p:nvPicPr>
          <p:cNvPr id="48" name="Picture 4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939551" y="4137650"/>
            <a:ext cx="3469203" cy="2601902"/>
          </a:xfrm>
          <a:prstGeom prst="rect">
            <a:avLst/>
          </a:prstGeom>
        </p:spPr>
      </p:pic>
      <p:sp>
        <p:nvSpPr>
          <p:cNvPr id="49" name="Can 48"/>
          <p:cNvSpPr/>
          <p:nvPr/>
        </p:nvSpPr>
        <p:spPr>
          <a:xfrm rot="16200000">
            <a:off x="1788234" y="2686557"/>
            <a:ext cx="505791" cy="320136"/>
          </a:xfrm>
          <a:prstGeom prst="can">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1" name="Straight Arrow Connector 50"/>
          <p:cNvCxnSpPr/>
          <p:nvPr/>
        </p:nvCxnSpPr>
        <p:spPr>
          <a:xfrm>
            <a:off x="2292926" y="2854197"/>
            <a:ext cx="174631"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flipH="1">
            <a:off x="1586377" y="2854197"/>
            <a:ext cx="169304"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55" name="Can 54"/>
          <p:cNvSpPr/>
          <p:nvPr/>
        </p:nvSpPr>
        <p:spPr>
          <a:xfrm rot="16200000">
            <a:off x="1780169" y="4982482"/>
            <a:ext cx="505352" cy="320136"/>
          </a:xfrm>
          <a:prstGeom prst="can">
            <a:avLst/>
          </a:prstGeom>
          <a:solidFill>
            <a:schemeClr val="accent2">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56" name="Straight Arrow Connector 55"/>
          <p:cNvCxnSpPr/>
          <p:nvPr/>
        </p:nvCxnSpPr>
        <p:spPr>
          <a:xfrm>
            <a:off x="2273464" y="5147277"/>
            <a:ext cx="174631"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57" name="Straight Arrow Connector 56"/>
          <p:cNvCxnSpPr/>
          <p:nvPr/>
        </p:nvCxnSpPr>
        <p:spPr>
          <a:xfrm flipH="1">
            <a:off x="1611871" y="5150341"/>
            <a:ext cx="169304" cy="0"/>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2" name="Rectangle 1"/>
          <p:cNvSpPr/>
          <p:nvPr/>
        </p:nvSpPr>
        <p:spPr>
          <a:xfrm>
            <a:off x="309050" y="1083690"/>
            <a:ext cx="8330125" cy="615553"/>
          </a:xfrm>
          <a:prstGeom prst="rect">
            <a:avLst/>
          </a:prstGeom>
        </p:spPr>
        <p:txBody>
          <a:bodyPr wrap="square">
            <a:spAutoFit/>
          </a:bodyPr>
          <a:lstStyle/>
          <a:p>
            <a:pPr marL="285750" indent="-285750" algn="just">
              <a:buFont typeface="Arial" panose="020B0604020202020204" pitchFamily="34" charset="0"/>
              <a:buChar char="•"/>
            </a:pPr>
            <a:r>
              <a:rPr lang="en-GB" sz="1700" dirty="0">
                <a:latin typeface="Times New Roman" panose="02020603050405020304" pitchFamily="18" charset="0"/>
                <a:cs typeface="Times New Roman" panose="02020603050405020304" pitchFamily="18" charset="0"/>
              </a:rPr>
              <a:t>Quench propagates from an initial normal region, but it is forced to stop due to the boundaries at 1.9 K.</a:t>
            </a:r>
          </a:p>
        </p:txBody>
      </p:sp>
    </p:spTree>
    <p:extLst>
      <p:ext uri="{BB962C8B-B14F-4D97-AF65-F5344CB8AC3E}">
        <p14:creationId xmlns:p14="http://schemas.microsoft.com/office/powerpoint/2010/main" val="27066897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0"/>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51"/>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8"/>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4"/>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47"/>
                                        </p:tgtEl>
                                        <p:attrNameLst>
                                          <p:attrName>style.visibility</p:attrName>
                                        </p:attrNameLst>
                                      </p:cBhvr>
                                      <p:to>
                                        <p:strVal val="visible"/>
                                      </p:to>
                                    </p:set>
                                  </p:childTnLst>
                                </p:cTn>
                              </p:par>
                              <p:par>
                                <p:cTn id="39" presetID="1" presetClass="entr" presetSubtype="0" fill="hold" grpId="0" nodeType="withEffect">
                                  <p:stCondLst>
                                    <p:cond delay="0"/>
                                  </p:stCondLst>
                                  <p:childTnLst>
                                    <p:set>
                                      <p:cBhvr>
                                        <p:cTn id="40" dur="1" fill="hold">
                                          <p:stCondLst>
                                            <p:cond delay="0"/>
                                          </p:stCondLst>
                                        </p:cTn>
                                        <p:tgtEl>
                                          <p:spTgt spid="30"/>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3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9"/>
                                        </p:tgtEl>
                                        <p:attrNameLst>
                                          <p:attrName>style.visibility</p:attrName>
                                        </p:attrNameLst>
                                      </p:cBhvr>
                                      <p:to>
                                        <p:strVal val="visible"/>
                                      </p:to>
                                    </p:set>
                                  </p:childTnLst>
                                </p:cTn>
                              </p:par>
                              <p:par>
                                <p:cTn id="47" presetID="1" presetClass="entr" presetSubtype="0" fill="hold" grpId="0" nodeType="withEffect">
                                  <p:stCondLst>
                                    <p:cond delay="0"/>
                                  </p:stCondLst>
                                  <p:childTnLst>
                                    <p:set>
                                      <p:cBhvr>
                                        <p:cTn id="48" dur="1" fill="hold">
                                          <p:stCondLst>
                                            <p:cond delay="0"/>
                                          </p:stCondLst>
                                        </p:cTn>
                                        <p:tgtEl>
                                          <p:spTgt spid="54"/>
                                        </p:tgtEl>
                                        <p:attrNameLst>
                                          <p:attrName>style.visibility</p:attrName>
                                        </p:attrNameLst>
                                      </p:cBhvr>
                                      <p:to>
                                        <p:strVal val="visible"/>
                                      </p:to>
                                    </p:set>
                                  </p:childTnLst>
                                </p:cTn>
                              </p:par>
                              <p:par>
                                <p:cTn id="49" presetID="1" presetClass="entr" presetSubtype="0" fill="hold" grpId="0" nodeType="withEffect">
                                  <p:stCondLst>
                                    <p:cond delay="0"/>
                                  </p:stCondLst>
                                  <p:childTnLst>
                                    <p:set>
                                      <p:cBhvr>
                                        <p:cTn id="50" dur="1" fill="hold">
                                          <p:stCondLst>
                                            <p:cond delay="0"/>
                                          </p:stCondLst>
                                        </p:cTn>
                                        <p:tgtEl>
                                          <p:spTgt spid="55"/>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56"/>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57"/>
                                        </p:tgtEl>
                                        <p:attrNameLst>
                                          <p:attrName>style.visibility</p:attrName>
                                        </p:attrNameLst>
                                      </p:cBhvr>
                                      <p:to>
                                        <p:strVal val="visible"/>
                                      </p:to>
                                    </p:set>
                                  </p:childTnLst>
                                </p:cTn>
                              </p:par>
                              <p:par>
                                <p:cTn id="55" presetID="1" presetClass="entr" presetSubtype="0" fill="hold" grpId="0" nodeType="withEffect">
                                  <p:stCondLst>
                                    <p:cond delay="0"/>
                                  </p:stCondLst>
                                  <p:childTnLst>
                                    <p:set>
                                      <p:cBhvr>
                                        <p:cTn id="56" dur="1" fill="hold">
                                          <p:stCondLst>
                                            <p:cond delay="0"/>
                                          </p:stCondLst>
                                        </p:cTn>
                                        <p:tgtEl>
                                          <p:spTgt spid="3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38"/>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35"/>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34"/>
                                        </p:tgtEl>
                                        <p:attrNameLst>
                                          <p:attrName>style.visibility</p:attrName>
                                        </p:attrNameLst>
                                      </p:cBhvr>
                                      <p:to>
                                        <p:strVal val="visible"/>
                                      </p:to>
                                    </p:set>
                                  </p:childTnLst>
                                </p:cTn>
                              </p:par>
                              <p:par>
                                <p:cTn id="65" presetID="1" presetClass="entr" presetSubtype="0" fill="hold" grpId="0" nodeType="withEffect">
                                  <p:stCondLst>
                                    <p:cond delay="0"/>
                                  </p:stCondLst>
                                  <p:childTnLst>
                                    <p:set>
                                      <p:cBhvr>
                                        <p:cTn id="66" dur="1" fill="hold">
                                          <p:stCondLst>
                                            <p:cond delay="0"/>
                                          </p:stCondLst>
                                        </p:cTn>
                                        <p:tgtEl>
                                          <p:spTgt spid="33"/>
                                        </p:tgtEl>
                                        <p:attrNameLst>
                                          <p:attrName>style.visibility</p:attrName>
                                        </p:attrNameLst>
                                      </p:cBhvr>
                                      <p:to>
                                        <p:strVal val="visible"/>
                                      </p:to>
                                    </p:set>
                                  </p:childTnLst>
                                </p:cTn>
                              </p:par>
                            </p:childTnLst>
                          </p:cTn>
                        </p:par>
                      </p:childTnLst>
                    </p:cTn>
                  </p:par>
                  <p:par>
                    <p:cTn id="67" fill="hold">
                      <p:stCondLst>
                        <p:cond delay="indefinite"/>
                      </p:stCondLst>
                      <p:childTnLst>
                        <p:par>
                          <p:cTn id="68" fill="hold">
                            <p:stCondLst>
                              <p:cond delay="0"/>
                            </p:stCondLst>
                            <p:childTnLst>
                              <p:par>
                                <p:cTn id="69" presetID="1" presetClass="entr" presetSubtype="0" fill="hold" nodeType="clickEffect">
                                  <p:stCondLst>
                                    <p:cond delay="0"/>
                                  </p:stCondLst>
                                  <p:childTnLst>
                                    <p:set>
                                      <p:cBhvr>
                                        <p:cTn id="70" dur="1" fill="hold">
                                          <p:stCondLst>
                                            <p:cond delay="0"/>
                                          </p:stCondLst>
                                        </p:cTn>
                                        <p:tgtEl>
                                          <p:spTgt spid="4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54" grpId="0" animBg="1"/>
      <p:bldP spid="18" grpId="0"/>
      <p:bldP spid="19" grpId="0" animBg="1"/>
      <p:bldP spid="20" grpId="0"/>
      <p:bldP spid="21" grpId="0"/>
      <p:bldP spid="23" grpId="0" animBg="1"/>
      <p:bldP spid="24" grpId="0" animBg="1"/>
      <p:bldP spid="25" grpId="0"/>
      <p:bldP spid="26" grpId="0"/>
      <p:bldP spid="30" grpId="0" animBg="1"/>
      <p:bldP spid="31" grpId="0"/>
      <p:bldP spid="33" grpId="0"/>
      <p:bldP spid="36" grpId="0" animBg="1"/>
      <p:bldP spid="37" grpId="0" animBg="1"/>
      <p:bldP spid="39" grpId="0"/>
      <p:bldP spid="49" grpId="0" animBg="1"/>
      <p:bldP spid="55"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22010" y="0"/>
            <a:ext cx="1743075" cy="615553"/>
          </a:xfrm>
          <a:prstGeom prst="rect">
            <a:avLst/>
          </a:prstGeom>
          <a:noFill/>
        </p:spPr>
        <p:txBody>
          <a:bodyPr wrap="square" rtlCol="0">
            <a:spAutoFit/>
          </a:bodyPr>
          <a:lstStyle/>
          <a:p>
            <a:pPr algn="ctr"/>
            <a:r>
              <a:rPr lang="en-GB" sz="3400" dirty="0" smtClean="0">
                <a:latin typeface="Times New Roman" panose="02020603050405020304" pitchFamily="18" charset="0"/>
                <a:cs typeface="Times New Roman" panose="02020603050405020304" pitchFamily="18" charset="0"/>
              </a:rPr>
              <a:t>Contents</a:t>
            </a:r>
            <a:endParaRPr lang="en-GB" sz="3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329608" y="828943"/>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Introduction</a:t>
            </a:r>
            <a:endParaRPr lang="en-GB" sz="22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329608" y="1456851"/>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The 2 kA and 18 kA </a:t>
            </a:r>
            <a:r>
              <a:rPr lang="en-GB" sz="2200" i="1" dirty="0" err="1" smtClean="0">
                <a:latin typeface="Times New Roman" panose="02020603050405020304" pitchFamily="18" charset="0"/>
                <a:cs typeface="Times New Roman" panose="02020603050405020304" pitchFamily="18" charset="0"/>
              </a:rPr>
              <a:t>busbars</a:t>
            </a:r>
            <a:endParaRPr lang="en-GB" sz="22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329608" y="2107162"/>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THEA model</a:t>
            </a:r>
            <a:endParaRPr lang="en-GB" sz="22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329607" y="2729036"/>
            <a:ext cx="1470108"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Results</a:t>
            </a:r>
            <a:endParaRPr lang="en-GB" sz="2200" dirty="0" smtClean="0">
              <a:latin typeface="Times New Roman" panose="02020603050405020304" pitchFamily="18" charset="0"/>
              <a:cs typeface="Times New Roman" panose="02020603050405020304" pitchFamily="18" charset="0"/>
            </a:endParaRPr>
          </a:p>
        </p:txBody>
      </p:sp>
      <p:sp>
        <p:nvSpPr>
          <p:cNvPr id="9" name="TextBox 8"/>
          <p:cNvSpPr txBox="1"/>
          <p:nvPr/>
        </p:nvSpPr>
        <p:spPr>
          <a:xfrm>
            <a:off x="329608" y="3379610"/>
            <a:ext cx="4795845"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Current dump and validation time </a:t>
            </a:r>
            <a:endParaRPr lang="en-GB" sz="2200" dirty="0" smtClean="0">
              <a:latin typeface="Times New Roman" panose="02020603050405020304" pitchFamily="18" charset="0"/>
              <a:cs typeface="Times New Roman" panose="02020603050405020304" pitchFamily="18" charset="0"/>
            </a:endParaRPr>
          </a:p>
        </p:txBody>
      </p:sp>
      <p:sp>
        <p:nvSpPr>
          <p:cNvPr id="11" name="TextBox 10"/>
          <p:cNvSpPr txBox="1"/>
          <p:nvPr/>
        </p:nvSpPr>
        <p:spPr>
          <a:xfrm>
            <a:off x="329607" y="4030762"/>
            <a:ext cx="2497813"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Quench stoppers</a:t>
            </a:r>
            <a:endParaRPr lang="en-GB" sz="2200" dirty="0" smtClean="0">
              <a:latin typeface="Times New Roman" panose="02020603050405020304" pitchFamily="18" charset="0"/>
              <a:cs typeface="Times New Roman" panose="02020603050405020304" pitchFamily="18" charset="0"/>
            </a:endParaRPr>
          </a:p>
        </p:txBody>
      </p:sp>
      <p:sp>
        <p:nvSpPr>
          <p:cNvPr id="13" name="TextBox 12"/>
          <p:cNvSpPr txBox="1"/>
          <p:nvPr/>
        </p:nvSpPr>
        <p:spPr>
          <a:xfrm>
            <a:off x="335489" y="4681336"/>
            <a:ext cx="4049887"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To resume and conclusions</a:t>
            </a:r>
            <a:endParaRPr lang="en-GB" sz="2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4275949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61149" y="0"/>
            <a:ext cx="5065132"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Quench stoppers</a:t>
            </a:r>
            <a:endParaRPr lang="en-GB" sz="2800" i="1" dirty="0">
              <a:latin typeface="Times New Roman" panose="02020603050405020304" pitchFamily="18" charset="0"/>
              <a:cs typeface="Times New Roman" panose="02020603050405020304" pitchFamily="18" charset="0"/>
            </a:endParaRPr>
          </a:p>
        </p:txBody>
      </p:sp>
      <p:pic>
        <p:nvPicPr>
          <p:cNvPr id="40" name="Picture 3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62735" y="453669"/>
            <a:ext cx="3351940" cy="2513955"/>
          </a:xfrm>
          <a:prstGeom prst="rect">
            <a:avLst/>
          </a:prstGeom>
        </p:spPr>
      </p:pic>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37461" y="1145782"/>
            <a:ext cx="3182760" cy="2387070"/>
          </a:xfrm>
          <a:prstGeom prst="rect">
            <a:avLst/>
          </a:prstGeom>
        </p:spPr>
      </p:pic>
      <p:sp>
        <p:nvSpPr>
          <p:cNvPr id="5" name="Rectangle 4"/>
          <p:cNvSpPr/>
          <p:nvPr/>
        </p:nvSpPr>
        <p:spPr>
          <a:xfrm>
            <a:off x="3003580" y="765588"/>
            <a:ext cx="1167062" cy="806115"/>
          </a:xfrm>
          <a:prstGeom prst="rect">
            <a:avLst/>
          </a:prstGeom>
          <a:no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8" name="Straight Connector 7"/>
          <p:cNvCxnSpPr/>
          <p:nvPr/>
        </p:nvCxnSpPr>
        <p:spPr>
          <a:xfrm>
            <a:off x="3003580" y="1571703"/>
            <a:ext cx="1816767" cy="170784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4186275" y="765588"/>
            <a:ext cx="3297563" cy="62748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42" name="TextBox 41"/>
              <p:cNvSpPr txBox="1"/>
              <p:nvPr/>
            </p:nvSpPr>
            <p:spPr>
              <a:xfrm>
                <a:off x="188209" y="3820273"/>
                <a:ext cx="8374766" cy="338554"/>
              </a:xfrm>
              <a:prstGeom prst="rect">
                <a:avLst/>
              </a:prstGeom>
              <a:noFill/>
            </p:spPr>
            <p:txBody>
              <a:bodyPr wrap="square" rtlCol="0">
                <a:spAutoFit/>
              </a:bodyPr>
              <a:lstStyle/>
              <a:p>
                <a:pPr marL="285750" indent="-285750" algn="just">
                  <a:buFont typeface="Arial" panose="020B0604020202020204" pitchFamily="34" charset="0"/>
                  <a:buChar char="•"/>
                </a:pPr>
                <a14:m>
                  <m:oMath xmlns:m="http://schemas.openxmlformats.org/officeDocument/2006/math">
                    <m:sSub>
                      <m:sSubPr>
                        <m:ctrlPr>
                          <a:rPr lang="en-GB" sz="1600" b="0" i="1" smtClean="0">
                            <a:latin typeface="Cambria Math" panose="02040503050406030204" pitchFamily="18" charset="0"/>
                          </a:rPr>
                        </m:ctrlPr>
                      </m:sSubPr>
                      <m:e>
                        <m:r>
                          <a:rPr lang="en-GB" sz="1600" b="0" i="1" smtClean="0">
                            <a:latin typeface="Cambria Math" panose="02040503050406030204" pitchFamily="18" charset="0"/>
                          </a:rPr>
                          <m:t>𝐿𝑒𝑛</m:t>
                        </m:r>
                      </m:e>
                      <m:sub>
                        <m:r>
                          <a:rPr lang="en-GB" sz="1600" b="0" i="1" smtClean="0">
                            <a:latin typeface="Cambria Math" panose="02040503050406030204" pitchFamily="18" charset="0"/>
                          </a:rPr>
                          <m:t>𝑙𝑖𝑚</m:t>
                        </m:r>
                      </m:sub>
                    </m:sSub>
                    <m:r>
                      <a:rPr lang="en-GB" sz="1600" b="0" i="1" smtClean="0">
                        <a:latin typeface="Cambria Math" panose="02040503050406030204" pitchFamily="18" charset="0"/>
                      </a:rPr>
                      <m:t>=20.44 </m:t>
                    </m:r>
                    <m:r>
                      <a:rPr lang="en-GB" sz="1600" b="0" i="1" smtClean="0">
                        <a:latin typeface="Cambria Math" panose="02040503050406030204" pitchFamily="18" charset="0"/>
                      </a:rPr>
                      <m:t>𝑐𝑚</m:t>
                    </m:r>
                  </m:oMath>
                </a14:m>
                <a:r>
                  <a:rPr lang="en-GB" sz="1600" dirty="0" smtClean="0">
                    <a:latin typeface="Times New Roman" panose="02020603050405020304" pitchFamily="18" charset="0"/>
                    <a:cs typeface="Times New Roman" panose="02020603050405020304" pitchFamily="18" charset="0"/>
                  </a:rPr>
                  <a:t> is the limit length to have quench, without runaway.</a:t>
                </a:r>
                <a:endParaRPr lang="en-GB" sz="1600" dirty="0">
                  <a:latin typeface="Times New Roman" panose="02020603050405020304" pitchFamily="18" charset="0"/>
                  <a:cs typeface="Times New Roman" panose="02020603050405020304" pitchFamily="18" charset="0"/>
                </a:endParaRPr>
              </a:p>
            </p:txBody>
          </p:sp>
        </mc:Choice>
        <mc:Fallback xmlns="">
          <p:sp>
            <p:nvSpPr>
              <p:cNvPr id="42" name="TextBox 41"/>
              <p:cNvSpPr txBox="1">
                <a:spLocks noRot="1" noChangeAspect="1" noMove="1" noResize="1" noEditPoints="1" noAdjustHandles="1" noChangeArrowheads="1" noChangeShapeType="1" noTextEdit="1"/>
              </p:cNvSpPr>
              <p:nvPr/>
            </p:nvSpPr>
            <p:spPr>
              <a:xfrm>
                <a:off x="188209" y="3820273"/>
                <a:ext cx="8374766" cy="338554"/>
              </a:xfrm>
              <a:prstGeom prst="rect">
                <a:avLst/>
              </a:prstGeom>
              <a:blipFill>
                <a:blip r:embed="rId4"/>
                <a:stretch>
                  <a:fillRect l="-291" t="-5455" b="-23636"/>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59" name="TextBox 58"/>
              <p:cNvSpPr txBox="1"/>
              <p:nvPr/>
            </p:nvSpPr>
            <p:spPr>
              <a:xfrm>
                <a:off x="5835056" y="4425582"/>
                <a:ext cx="2877937" cy="523220"/>
              </a:xfrm>
              <a:prstGeom prst="rect">
                <a:avLst/>
              </a:prstGeom>
              <a:noFill/>
            </p:spPr>
            <p:txBody>
              <a:bodyPr wrap="square" rtlCol="0">
                <a:spAutoFit/>
              </a:bodyPr>
              <a:lstStyle/>
              <a:p>
                <a:pPr algn="just"/>
                <a:r>
                  <a:rPr lang="en-GB" sz="1400" i="1" dirty="0" smtClean="0">
                    <a:latin typeface="Times New Roman" panose="02020603050405020304" pitchFamily="18" charset="0"/>
                    <a:cs typeface="Times New Roman" panose="02020603050405020304" pitchFamily="18" charset="0"/>
                  </a:rPr>
                  <a:t>(Similar values for the 2 kA </a:t>
                </a:r>
                <a:r>
                  <a:rPr lang="en-GB" sz="1400" i="1" dirty="0" err="1" smtClean="0">
                    <a:latin typeface="Times New Roman" panose="02020603050405020304" pitchFamily="18" charset="0"/>
                    <a:cs typeface="Times New Roman" panose="02020603050405020304" pitchFamily="18" charset="0"/>
                  </a:rPr>
                  <a:t>busbar</a:t>
                </a:r>
                <a:r>
                  <a:rPr lang="en-GB" sz="1400" i="1" dirty="0" smtClean="0">
                    <a:latin typeface="Times New Roman" panose="02020603050405020304" pitchFamily="18" charset="0"/>
                    <a:cs typeface="Times New Roman" panose="02020603050405020304" pitchFamily="18" charset="0"/>
                  </a:rPr>
                  <a:t>, with </a:t>
                </a:r>
                <a14:m>
                  <m:oMath xmlns:m="http://schemas.openxmlformats.org/officeDocument/2006/math">
                    <m:sSub>
                      <m:sSubPr>
                        <m:ctrlPr>
                          <a:rPr lang="en-GB" sz="1400" i="1">
                            <a:latin typeface="Cambria Math" panose="02040503050406030204" pitchFamily="18" charset="0"/>
                          </a:rPr>
                        </m:ctrlPr>
                      </m:sSubPr>
                      <m:e>
                        <m:r>
                          <a:rPr lang="en-GB" sz="1400" i="1">
                            <a:latin typeface="Cambria Math" panose="02040503050406030204" pitchFamily="18" charset="0"/>
                          </a:rPr>
                          <m:t>𝐿𝑒𝑛</m:t>
                        </m:r>
                      </m:e>
                      <m:sub>
                        <m:r>
                          <a:rPr lang="en-GB" sz="1400" i="1">
                            <a:latin typeface="Cambria Math" panose="02040503050406030204" pitchFamily="18" charset="0"/>
                          </a:rPr>
                          <m:t>𝑙𝑖𝑚</m:t>
                        </m:r>
                      </m:sub>
                    </m:sSub>
                    <m:r>
                      <a:rPr lang="en-GB" sz="1400" i="1">
                        <a:latin typeface="Cambria Math" panose="02040503050406030204" pitchFamily="18" charset="0"/>
                      </a:rPr>
                      <m:t>=</m:t>
                    </m:r>
                    <m:r>
                      <a:rPr lang="en-GB" sz="1400" b="0" i="1" smtClean="0">
                        <a:latin typeface="Cambria Math" panose="02040503050406030204" pitchFamily="18" charset="0"/>
                      </a:rPr>
                      <m:t>55.3</m:t>
                    </m:r>
                    <m:r>
                      <a:rPr lang="en-GB" sz="1400" i="1">
                        <a:latin typeface="Cambria Math" panose="02040503050406030204" pitchFamily="18" charset="0"/>
                      </a:rPr>
                      <m:t> </m:t>
                    </m:r>
                    <m:r>
                      <a:rPr lang="en-GB" sz="1400" i="1">
                        <a:latin typeface="Cambria Math" panose="02040503050406030204" pitchFamily="18" charset="0"/>
                      </a:rPr>
                      <m:t>𝑐𝑚</m:t>
                    </m:r>
                  </m:oMath>
                </a14:m>
                <a:r>
                  <a:rPr lang="en-GB" sz="1400" i="1" dirty="0" smtClean="0">
                    <a:latin typeface="Times New Roman" panose="02020603050405020304" pitchFamily="18" charset="0"/>
                    <a:cs typeface="Times New Roman" panose="02020603050405020304" pitchFamily="18" charset="0"/>
                  </a:rPr>
                  <a:t>)</a:t>
                </a:r>
                <a:r>
                  <a:rPr lang="en-GB" sz="1400" i="1" dirty="0">
                    <a:latin typeface="Times New Roman" panose="02020603050405020304" pitchFamily="18" charset="0"/>
                    <a:cs typeface="Times New Roman" panose="02020603050405020304" pitchFamily="18" charset="0"/>
                  </a:rPr>
                  <a:t> </a:t>
                </a:r>
                <a:r>
                  <a:rPr lang="en-GB" sz="1400" i="1" dirty="0" smtClean="0">
                    <a:latin typeface="Times New Roman" panose="02020603050405020304" pitchFamily="18" charset="0"/>
                    <a:cs typeface="Times New Roman" panose="02020603050405020304" pitchFamily="18" charset="0"/>
                  </a:rPr>
                  <a:t> </a:t>
                </a:r>
                <a:endParaRPr lang="en-GB" sz="1400" i="1" dirty="0">
                  <a:latin typeface="Times New Roman" panose="02020603050405020304" pitchFamily="18" charset="0"/>
                  <a:cs typeface="Times New Roman" panose="02020603050405020304" pitchFamily="18" charset="0"/>
                </a:endParaRPr>
              </a:p>
            </p:txBody>
          </p:sp>
        </mc:Choice>
        <mc:Fallback xmlns="">
          <p:sp>
            <p:nvSpPr>
              <p:cNvPr id="59" name="TextBox 58"/>
              <p:cNvSpPr txBox="1">
                <a:spLocks noRot="1" noChangeAspect="1" noMove="1" noResize="1" noEditPoints="1" noAdjustHandles="1" noChangeArrowheads="1" noChangeShapeType="1" noTextEdit="1"/>
              </p:cNvSpPr>
              <p:nvPr/>
            </p:nvSpPr>
            <p:spPr>
              <a:xfrm>
                <a:off x="5835056" y="4425582"/>
                <a:ext cx="2877937" cy="523220"/>
              </a:xfrm>
              <a:prstGeom prst="rect">
                <a:avLst/>
              </a:prstGeom>
              <a:blipFill>
                <a:blip r:embed="rId5"/>
                <a:stretch>
                  <a:fillRect l="-636" t="-2326" r="-636" b="-10465"/>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0" name="TextBox 59"/>
              <p:cNvSpPr txBox="1"/>
              <p:nvPr/>
            </p:nvSpPr>
            <p:spPr>
              <a:xfrm>
                <a:off x="188209" y="5228689"/>
                <a:ext cx="8374766" cy="853054"/>
              </a:xfrm>
              <a:prstGeom prst="rect">
                <a:avLst/>
              </a:prstGeom>
              <a:noFill/>
            </p:spPr>
            <p:txBody>
              <a:bodyPr wrap="square" rtlCol="0">
                <a:spAutoFit/>
              </a:bodyPr>
              <a:lstStyle/>
              <a:p>
                <a:pPr marL="285750" indent="-285750" algn="just">
                  <a:buFont typeface="Wingdings" panose="05000000000000000000" pitchFamily="2" charset="2"/>
                  <a:buChar char="Ø"/>
                </a:pPr>
                <a:r>
                  <a:rPr lang="en-GB" sz="1600" dirty="0" smtClean="0">
                    <a:latin typeface="Times New Roman" panose="02020603050405020304" pitchFamily="18" charset="0"/>
                    <a:cs typeface="Times New Roman" panose="02020603050405020304" pitchFamily="18" charset="0"/>
                  </a:rPr>
                  <a:t>The actual detection threshold is in the range 20-100 mV [1]. As a result, such a quench </a:t>
                </a:r>
                <a:r>
                  <a:rPr lang="en-GB" sz="1600" i="1" dirty="0" smtClean="0">
                    <a:latin typeface="Times New Roman" panose="02020603050405020304" pitchFamily="18" charset="0"/>
                    <a:cs typeface="Times New Roman" panose="02020603050405020304" pitchFamily="18" charset="0"/>
                  </a:rPr>
                  <a:t>stopper</a:t>
                </a:r>
                <a:r>
                  <a:rPr lang="en-GB" sz="1600" dirty="0" smtClean="0">
                    <a:latin typeface="Times New Roman" panose="02020603050405020304" pitchFamily="18" charset="0"/>
                    <a:cs typeface="Times New Roman" panose="02020603050405020304" pitchFamily="18" charset="0"/>
                  </a:rPr>
                  <a:t> would not be detected. </a:t>
                </a:r>
                <a:r>
                  <a:rPr lang="en-GB" sz="1600" b="1" dirty="0" smtClean="0">
                    <a:latin typeface="Times New Roman" panose="02020603050405020304" pitchFamily="18" charset="0"/>
                    <a:cs typeface="Times New Roman" panose="02020603050405020304" pitchFamily="18" charset="0"/>
                  </a:rPr>
                  <a:t>However, this would not constitute a problem for the thermal integrity of the </a:t>
                </a:r>
                <a:r>
                  <a:rPr lang="en-GB" sz="1600" b="1" dirty="0" err="1" smtClean="0">
                    <a:latin typeface="Times New Roman" panose="02020603050405020304" pitchFamily="18" charset="0"/>
                    <a:cs typeface="Times New Roman" panose="02020603050405020304" pitchFamily="18" charset="0"/>
                  </a:rPr>
                  <a:t>busbar</a:t>
                </a:r>
                <a:r>
                  <a:rPr lang="en-GB" sz="1600" b="1" dirty="0" smtClean="0">
                    <a:latin typeface="Times New Roman" panose="02020603050405020304" pitchFamily="18" charset="0"/>
                    <a:cs typeface="Times New Roman" panose="02020603050405020304" pitchFamily="18" charset="0"/>
                  </a:rPr>
                  <a:t>, since </a:t>
                </a:r>
                <a14:m>
                  <m:oMath xmlns:m="http://schemas.openxmlformats.org/officeDocument/2006/math">
                    <m:sSub>
                      <m:sSubPr>
                        <m:ctrlPr>
                          <a:rPr lang="en-GB" sz="1600" b="1" i="1" smtClean="0">
                            <a:latin typeface="Cambria Math" panose="02040503050406030204" pitchFamily="18" charset="0"/>
                            <a:cs typeface="Times New Roman" panose="02020603050405020304" pitchFamily="18" charset="0"/>
                          </a:rPr>
                        </m:ctrlPr>
                      </m:sSubPr>
                      <m:e>
                        <m:r>
                          <a:rPr lang="en-GB" sz="1600" b="1" i="1" smtClean="0">
                            <a:latin typeface="Cambria Math" panose="02040503050406030204" pitchFamily="18" charset="0"/>
                            <a:cs typeface="Times New Roman" panose="02020603050405020304" pitchFamily="18" charset="0"/>
                          </a:rPr>
                          <m:t>𝑻</m:t>
                        </m:r>
                      </m:e>
                      <m:sub>
                        <m:r>
                          <a:rPr lang="en-GB" sz="1600" b="1" i="1" smtClean="0">
                            <a:latin typeface="Cambria Math" panose="02040503050406030204" pitchFamily="18" charset="0"/>
                            <a:cs typeface="Times New Roman" panose="02020603050405020304" pitchFamily="18" charset="0"/>
                          </a:rPr>
                          <m:t>𝒑𝒆𝒂𝒌</m:t>
                        </m:r>
                      </m:sub>
                    </m:sSub>
                    <m:r>
                      <a:rPr lang="en-GB" sz="1600" b="1" i="1" smtClean="0">
                        <a:latin typeface="Cambria Math" panose="02040503050406030204" pitchFamily="18" charset="0"/>
                        <a:cs typeface="Times New Roman" panose="02020603050405020304" pitchFamily="18" charset="0"/>
                      </a:rPr>
                      <m:t>≪</m:t>
                    </m:r>
                    <m:r>
                      <a:rPr lang="en-GB" sz="1600" b="1" i="1" smtClean="0">
                        <a:latin typeface="Cambria Math" panose="02040503050406030204" pitchFamily="18" charset="0"/>
                        <a:cs typeface="Times New Roman" panose="02020603050405020304" pitchFamily="18" charset="0"/>
                      </a:rPr>
                      <m:t>𝟏𝟎𝟎</m:t>
                    </m:r>
                    <m:r>
                      <a:rPr lang="en-GB" sz="1600" b="1" i="1" smtClean="0">
                        <a:latin typeface="Cambria Math" panose="02040503050406030204" pitchFamily="18" charset="0"/>
                        <a:cs typeface="Times New Roman" panose="02020603050405020304" pitchFamily="18" charset="0"/>
                      </a:rPr>
                      <m:t> </m:t>
                    </m:r>
                    <m:r>
                      <a:rPr lang="en-GB" sz="1600" b="1" i="1" smtClean="0">
                        <a:latin typeface="Cambria Math" panose="02040503050406030204" pitchFamily="18" charset="0"/>
                        <a:cs typeface="Times New Roman" panose="02020603050405020304" pitchFamily="18" charset="0"/>
                      </a:rPr>
                      <m:t>𝑲</m:t>
                    </m:r>
                  </m:oMath>
                </a14:m>
                <a:r>
                  <a:rPr lang="en-GB" sz="1600" b="1" dirty="0" smtClean="0">
                    <a:latin typeface="Times New Roman" panose="02020603050405020304" pitchFamily="18" charset="0"/>
                    <a:cs typeface="Times New Roman" panose="02020603050405020304" pitchFamily="18" charset="0"/>
                  </a:rPr>
                  <a:t>.</a:t>
                </a:r>
                <a:endParaRPr lang="en-GB" sz="1600" b="1" dirty="0">
                  <a:latin typeface="Times New Roman" panose="02020603050405020304" pitchFamily="18" charset="0"/>
                  <a:cs typeface="Times New Roman" panose="02020603050405020304" pitchFamily="18" charset="0"/>
                </a:endParaRPr>
              </a:p>
            </p:txBody>
          </p:sp>
        </mc:Choice>
        <mc:Fallback xmlns="">
          <p:sp>
            <p:nvSpPr>
              <p:cNvPr id="60" name="TextBox 59"/>
              <p:cNvSpPr txBox="1">
                <a:spLocks noRot="1" noChangeAspect="1" noMove="1" noResize="1" noEditPoints="1" noAdjustHandles="1" noChangeArrowheads="1" noChangeShapeType="1" noTextEdit="1"/>
              </p:cNvSpPr>
              <p:nvPr/>
            </p:nvSpPr>
            <p:spPr>
              <a:xfrm>
                <a:off x="188209" y="5228689"/>
                <a:ext cx="8374766" cy="853054"/>
              </a:xfrm>
              <a:prstGeom prst="rect">
                <a:avLst/>
              </a:prstGeom>
              <a:blipFill>
                <a:blip r:embed="rId6"/>
                <a:stretch>
                  <a:fillRect l="-291" t="-2143" r="-364" b="-5714"/>
                </a:stretch>
              </a:blipFill>
            </p:spPr>
            <p:txBody>
              <a:bodyPr/>
              <a:lstStyle/>
              <a:p>
                <a:r>
                  <a:rPr lang="en-GB">
                    <a:noFill/>
                  </a:rPr>
                  <a:t> </a:t>
                </a:r>
              </a:p>
            </p:txBody>
          </p:sp>
        </mc:Fallback>
      </mc:AlternateContent>
      <p:sp>
        <p:nvSpPr>
          <p:cNvPr id="45" name="Rectangle 44"/>
          <p:cNvSpPr/>
          <p:nvPr/>
        </p:nvSpPr>
        <p:spPr>
          <a:xfrm>
            <a:off x="4790308" y="6534500"/>
            <a:ext cx="4432624" cy="276999"/>
          </a:xfrm>
          <a:prstGeom prst="rect">
            <a:avLst/>
          </a:prstGeom>
        </p:spPr>
        <p:txBody>
          <a:bodyPr wrap="none">
            <a:spAutoFit/>
          </a:bodyPr>
          <a:lstStyle/>
          <a:p>
            <a:r>
              <a:rPr lang="en-GB" sz="1200" dirty="0" smtClean="0">
                <a:latin typeface="Times New Roman" panose="02020603050405020304" pitchFamily="18" charset="0"/>
                <a:cs typeface="Times New Roman" panose="02020603050405020304" pitchFamily="18" charset="0"/>
              </a:rPr>
              <a:t>[1] R. Denz, Quench Detection Systems for HL-LHC </a:t>
            </a:r>
            <a:r>
              <a:rPr lang="en-GB" sz="1200" dirty="0" err="1" smtClean="0">
                <a:latin typeface="Times New Roman" panose="02020603050405020304" pitchFamily="18" charset="0"/>
                <a:cs typeface="Times New Roman" panose="02020603050405020304" pitchFamily="18" charset="0"/>
              </a:rPr>
              <a:t>Busbars</a:t>
            </a:r>
            <a:r>
              <a:rPr lang="en-GB" sz="1200" dirty="0" smtClean="0">
                <a:latin typeface="Times New Roman" panose="02020603050405020304" pitchFamily="18" charset="0"/>
                <a:cs typeface="Times New Roman" panose="02020603050405020304" pitchFamily="18" charset="0"/>
              </a:rPr>
              <a:t>, 2021</a:t>
            </a:r>
            <a:endParaRPr lang="en-GB" sz="1200" dirty="0"/>
          </a:p>
        </p:txBody>
      </p:sp>
      <mc:AlternateContent xmlns:mc="http://schemas.openxmlformats.org/markup-compatibility/2006">
        <mc:Choice xmlns:a14="http://schemas.microsoft.com/office/drawing/2010/main" Requires="a14">
          <p:sp>
            <p:nvSpPr>
              <p:cNvPr id="3" name="Rectangle 2"/>
              <p:cNvSpPr/>
              <p:nvPr/>
            </p:nvSpPr>
            <p:spPr>
              <a:xfrm>
                <a:off x="188209" y="4385501"/>
                <a:ext cx="4985339" cy="357534"/>
              </a:xfrm>
              <a:prstGeom prst="rect">
                <a:avLst/>
              </a:prstGeom>
            </p:spPr>
            <p:txBody>
              <a:bodyPr wrap="none">
                <a:spAutoFit/>
              </a:bodyPr>
              <a:lstStyle/>
              <a:p>
                <a:pPr marL="285750" indent="-285750" algn="just">
                  <a:buFont typeface="Arial" panose="020B0604020202020204" pitchFamily="34" charset="0"/>
                  <a:buChar char="•"/>
                </a:pPr>
                <a:r>
                  <a:rPr lang="en-GB" sz="1600" dirty="0" smtClean="0">
                    <a:latin typeface="Times New Roman" panose="02020603050405020304" pitchFamily="18" charset="0"/>
                    <a:cs typeface="Times New Roman" panose="02020603050405020304" pitchFamily="18" charset="0"/>
                  </a:rPr>
                  <a:t>Indeed: </a:t>
                </a:r>
                <a14:m>
                  <m:oMath xmlns:m="http://schemas.openxmlformats.org/officeDocument/2006/math">
                    <m:sSub>
                      <m:sSubPr>
                        <m:ctrlPr>
                          <a:rPr lang="el-GR" sz="1600" i="1" smtClean="0">
                            <a:latin typeface="Cambria Math" panose="02040503050406030204" pitchFamily="18" charset="0"/>
                          </a:rPr>
                        </m:ctrlPr>
                      </m:sSubPr>
                      <m:e>
                        <m:r>
                          <m:rPr>
                            <m:sty m:val="p"/>
                          </m:rPr>
                          <a:rPr lang="el-GR" sz="1600" i="1">
                            <a:latin typeface="Cambria Math" panose="02040503050406030204" pitchFamily="18" charset="0"/>
                          </a:rPr>
                          <m:t>Δ</m:t>
                        </m:r>
                        <m:r>
                          <a:rPr lang="en-GB" sz="1600" i="1">
                            <a:latin typeface="Cambria Math" panose="02040503050406030204" pitchFamily="18" charset="0"/>
                          </a:rPr>
                          <m:t>𝑉</m:t>
                        </m:r>
                      </m:e>
                      <m:sub>
                        <m:r>
                          <a:rPr lang="en-GB" sz="1600" b="0" i="1" smtClean="0">
                            <a:latin typeface="Cambria Math" panose="02040503050406030204" pitchFamily="18" charset="0"/>
                          </a:rPr>
                          <m:t>𝑠𝑠</m:t>
                        </m:r>
                      </m:sub>
                    </m:sSub>
                    <m:d>
                      <m:dPr>
                        <m:ctrlPr>
                          <a:rPr lang="en-GB" sz="1600" i="1">
                            <a:latin typeface="Cambria Math" panose="02040503050406030204" pitchFamily="18" charset="0"/>
                          </a:rPr>
                        </m:ctrlPr>
                      </m:dPr>
                      <m:e>
                        <m:sSub>
                          <m:sSubPr>
                            <m:ctrlPr>
                              <a:rPr lang="en-GB" sz="1600" i="1">
                                <a:latin typeface="Cambria Math" panose="02040503050406030204" pitchFamily="18" charset="0"/>
                              </a:rPr>
                            </m:ctrlPr>
                          </m:sSubPr>
                          <m:e>
                            <m:r>
                              <a:rPr lang="en-GB" sz="1600" i="1">
                                <a:latin typeface="Cambria Math" panose="02040503050406030204" pitchFamily="18" charset="0"/>
                              </a:rPr>
                              <m:t>𝐿𝑒𝑛</m:t>
                            </m:r>
                          </m:e>
                          <m:sub>
                            <m:r>
                              <a:rPr lang="en-GB" sz="1600" i="1">
                                <a:latin typeface="Cambria Math" panose="02040503050406030204" pitchFamily="18" charset="0"/>
                              </a:rPr>
                              <m:t>𝑙𝑖𝑚</m:t>
                            </m:r>
                          </m:sub>
                        </m:sSub>
                      </m:e>
                    </m:d>
                    <m:r>
                      <a:rPr lang="en-GB" sz="1600" i="1">
                        <a:latin typeface="Cambria Math" panose="02040503050406030204" pitchFamily="18" charset="0"/>
                      </a:rPr>
                      <m:t>=8.8 </m:t>
                    </m:r>
                    <m:r>
                      <a:rPr lang="en-GB" sz="1600" i="1">
                        <a:latin typeface="Cambria Math" panose="02040503050406030204" pitchFamily="18" charset="0"/>
                      </a:rPr>
                      <m:t>𝑚𝑉</m:t>
                    </m:r>
                  </m:oMath>
                </a14:m>
                <a:r>
                  <a:rPr lang="en-GB" sz="1600" dirty="0" smtClean="0">
                    <a:latin typeface="Times New Roman" panose="02020603050405020304" pitchFamily="18" charset="0"/>
                    <a:cs typeface="Times New Roman" panose="02020603050405020304" pitchFamily="18" charset="0"/>
                  </a:rPr>
                  <a:t> </a:t>
                </a:r>
                <a:r>
                  <a:rPr lang="en-GB" sz="1600" dirty="0" smtClean="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𝑇</m:t>
                        </m:r>
                      </m:e>
                      <m:sub>
                        <m:r>
                          <a:rPr lang="en-GB" sz="1600" i="1">
                            <a:latin typeface="Cambria Math" panose="02040503050406030204" pitchFamily="18" charset="0"/>
                          </a:rPr>
                          <m:t>𝑝𝑒𝑎𝑘</m:t>
                        </m:r>
                        <m:r>
                          <a:rPr lang="en-GB" sz="1600" i="1">
                            <a:latin typeface="Cambria Math" panose="02040503050406030204" pitchFamily="18" charset="0"/>
                          </a:rPr>
                          <m:t>, </m:t>
                        </m:r>
                        <m:r>
                          <a:rPr lang="en-GB" sz="1600" i="1">
                            <a:latin typeface="Cambria Math" panose="02040503050406030204" pitchFamily="18" charset="0"/>
                          </a:rPr>
                          <m:t>𝑠𝑠</m:t>
                        </m:r>
                      </m:sub>
                    </m:sSub>
                    <m:r>
                      <a:rPr lang="en-GB" sz="1600" i="1">
                        <a:latin typeface="Cambria Math" panose="02040503050406030204" pitchFamily="18" charset="0"/>
                      </a:rPr>
                      <m:t>=33 </m:t>
                    </m:r>
                    <m:r>
                      <a:rPr lang="en-GB" sz="1600" i="1">
                        <a:latin typeface="Cambria Math" panose="02040503050406030204" pitchFamily="18" charset="0"/>
                      </a:rPr>
                      <m:t>𝐾</m:t>
                    </m:r>
                  </m:oMath>
                </a14:m>
                <a:endParaRPr lang="en-GB" sz="1600" dirty="0"/>
              </a:p>
            </p:txBody>
          </p:sp>
        </mc:Choice>
        <mc:Fallback>
          <p:sp>
            <p:nvSpPr>
              <p:cNvPr id="3" name="Rectangle 2"/>
              <p:cNvSpPr>
                <a:spLocks noRot="1" noChangeAspect="1" noMove="1" noResize="1" noEditPoints="1" noAdjustHandles="1" noChangeArrowheads="1" noChangeShapeType="1" noTextEdit="1"/>
              </p:cNvSpPr>
              <p:nvPr/>
            </p:nvSpPr>
            <p:spPr>
              <a:xfrm>
                <a:off x="188209" y="4385501"/>
                <a:ext cx="4985339" cy="357534"/>
              </a:xfrm>
              <a:prstGeom prst="rect">
                <a:avLst/>
              </a:prstGeom>
              <a:blipFill>
                <a:blip r:embed="rId7"/>
                <a:stretch>
                  <a:fillRect l="-489" t="-5085" b="-15254"/>
                </a:stretch>
              </a:blipFill>
            </p:spPr>
            <p:txBody>
              <a:bodyPr/>
              <a:lstStyle/>
              <a:p>
                <a:r>
                  <a:rPr lang="en-GB">
                    <a:noFill/>
                  </a:rPr>
                  <a:t> </a:t>
                </a:r>
              </a:p>
            </p:txBody>
          </p:sp>
        </mc:Fallback>
      </mc:AlternateContent>
    </p:spTree>
    <p:extLst>
      <p:ext uri="{BB962C8B-B14F-4D97-AF65-F5344CB8AC3E}">
        <p14:creationId xmlns:p14="http://schemas.microsoft.com/office/powerpoint/2010/main" val="882338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8"/>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2"/>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3"/>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0"/>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42" grpId="0"/>
      <p:bldP spid="59" grpId="0"/>
      <p:bldP spid="60" grpId="0"/>
      <p:bldP spid="45" grpId="0"/>
      <p:bldP spid="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22010" y="0"/>
            <a:ext cx="1743075" cy="615553"/>
          </a:xfrm>
          <a:prstGeom prst="rect">
            <a:avLst/>
          </a:prstGeom>
          <a:noFill/>
        </p:spPr>
        <p:txBody>
          <a:bodyPr wrap="square" rtlCol="0">
            <a:spAutoFit/>
          </a:bodyPr>
          <a:lstStyle/>
          <a:p>
            <a:pPr algn="ctr"/>
            <a:r>
              <a:rPr lang="en-GB" sz="3400" dirty="0" smtClean="0">
                <a:latin typeface="Times New Roman" panose="02020603050405020304" pitchFamily="18" charset="0"/>
                <a:cs typeface="Times New Roman" panose="02020603050405020304" pitchFamily="18" charset="0"/>
              </a:rPr>
              <a:t>Contents</a:t>
            </a:r>
            <a:endParaRPr lang="en-GB" sz="3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329608" y="828943"/>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Introduction</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29608" y="1456851"/>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The 2 kA and 18 kA </a:t>
            </a:r>
            <a:r>
              <a:rPr lang="en-GB" sz="2200" i="1" dirty="0" err="1" smtClean="0">
                <a:solidFill>
                  <a:schemeClr val="bg2">
                    <a:lumMod val="50000"/>
                  </a:schemeClr>
                </a:solidFill>
                <a:latin typeface="Times New Roman" panose="02020603050405020304" pitchFamily="18" charset="0"/>
                <a:cs typeface="Times New Roman" panose="02020603050405020304" pitchFamily="18" charset="0"/>
              </a:rPr>
              <a:t>busbars</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329608" y="2107162"/>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THEA model</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329607" y="2729036"/>
            <a:ext cx="1470108"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Results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329608" y="3379610"/>
            <a:ext cx="4795845"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Current dump and validation time </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329607" y="4030762"/>
            <a:ext cx="2497813"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Quench stoppers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335489" y="4681336"/>
            <a:ext cx="4049887"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To resume and conclusions</a:t>
            </a:r>
            <a:endParaRPr lang="en-GB" sz="2200" dirty="0" smtClean="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34687526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2249057" y="0"/>
            <a:ext cx="4417285"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To resume and conclusions</a:t>
            </a:r>
            <a:endParaRPr lang="en-GB" sz="2800" dirty="0">
              <a:latin typeface="Times New Roman" panose="02020603050405020304" pitchFamily="18" charset="0"/>
              <a:cs typeface="Times New Roman" panose="02020603050405020304" pitchFamily="18" charset="0"/>
            </a:endParaRPr>
          </a:p>
        </p:txBody>
      </p:sp>
      <p:sp>
        <p:nvSpPr>
          <p:cNvPr id="2" name="TextBox 1"/>
          <p:cNvSpPr txBox="1"/>
          <p:nvPr/>
        </p:nvSpPr>
        <p:spPr>
          <a:xfrm>
            <a:off x="385010" y="821544"/>
            <a:ext cx="7940842" cy="400110"/>
          </a:xfrm>
          <a:prstGeom prst="rect">
            <a:avLst/>
          </a:prstGeom>
          <a:noFill/>
        </p:spPr>
        <p:txBody>
          <a:bodyPr wrap="square" rtlCol="0">
            <a:spAutoFit/>
          </a:bodyPr>
          <a:lstStyle/>
          <a:p>
            <a:pPr marL="285750" indent="-285750" algn="just">
              <a:buFont typeface="Wingdings" panose="05000000000000000000" pitchFamily="2" charset="2"/>
              <a:buChar char="Ø"/>
            </a:pPr>
            <a:r>
              <a:rPr lang="en-GB" sz="2000" dirty="0" smtClean="0">
                <a:latin typeface="Times New Roman" panose="02020603050405020304" pitchFamily="18" charset="0"/>
                <a:cs typeface="Times New Roman" panose="02020603050405020304" pitchFamily="18" charset="0"/>
              </a:rPr>
              <a:t>The </a:t>
            </a:r>
            <a:r>
              <a:rPr lang="en-GB" sz="2000" i="1" dirty="0" smtClean="0">
                <a:latin typeface="Times New Roman" panose="02020603050405020304" pitchFamily="18" charset="0"/>
                <a:cs typeface="Times New Roman" panose="02020603050405020304" pitchFamily="18" charset="0"/>
              </a:rPr>
              <a:t>QPV</a:t>
            </a:r>
            <a:r>
              <a:rPr lang="en-GB" sz="2000" dirty="0" smtClean="0">
                <a:latin typeface="Times New Roman" panose="02020603050405020304" pitchFamily="18" charset="0"/>
                <a:cs typeface="Times New Roman" panose="02020603050405020304" pitchFamily="18" charset="0"/>
              </a:rPr>
              <a:t> is </a:t>
            </a:r>
            <a:r>
              <a:rPr lang="en-GB" sz="2000" i="1" dirty="0" smtClean="0">
                <a:latin typeface="Times New Roman" panose="02020603050405020304" pitchFamily="18" charset="0"/>
                <a:cs typeface="Times New Roman" panose="02020603050405020304" pitchFamily="18" charset="0"/>
              </a:rPr>
              <a:t>1.7 m/s in the 2 kA </a:t>
            </a:r>
            <a:r>
              <a:rPr lang="en-GB" sz="2000" i="1" dirty="0" err="1" smtClean="0">
                <a:latin typeface="Times New Roman" panose="02020603050405020304" pitchFamily="18" charset="0"/>
                <a:cs typeface="Times New Roman" panose="02020603050405020304" pitchFamily="18" charset="0"/>
              </a:rPr>
              <a:t>busbar</a:t>
            </a:r>
            <a:r>
              <a:rPr lang="en-GB" sz="2000" i="1" dirty="0" smtClean="0">
                <a:latin typeface="Times New Roman" panose="02020603050405020304" pitchFamily="18" charset="0"/>
                <a:cs typeface="Times New Roman" panose="02020603050405020304" pitchFamily="18" charset="0"/>
              </a:rPr>
              <a:t> </a:t>
            </a:r>
            <a:r>
              <a:rPr lang="en-GB" sz="2000" dirty="0" smtClean="0">
                <a:latin typeface="Times New Roman" panose="02020603050405020304" pitchFamily="18" charset="0"/>
                <a:cs typeface="Times New Roman" panose="02020603050405020304" pitchFamily="18" charset="0"/>
              </a:rPr>
              <a:t>and </a:t>
            </a:r>
            <a:r>
              <a:rPr lang="en-GB" sz="2000" i="1" dirty="0" smtClean="0">
                <a:latin typeface="Times New Roman" panose="02020603050405020304" pitchFamily="18" charset="0"/>
                <a:cs typeface="Times New Roman" panose="02020603050405020304" pitchFamily="18" charset="0"/>
              </a:rPr>
              <a:t>5.4 m/s </a:t>
            </a:r>
            <a:r>
              <a:rPr lang="en-GB" sz="2000" dirty="0" smtClean="0">
                <a:latin typeface="Times New Roman" panose="02020603050405020304" pitchFamily="18" charset="0"/>
                <a:cs typeface="Times New Roman" panose="02020603050405020304" pitchFamily="18" charset="0"/>
              </a:rPr>
              <a:t>in the </a:t>
            </a:r>
            <a:r>
              <a:rPr lang="en-GB" sz="2000" i="1" dirty="0" smtClean="0">
                <a:latin typeface="Times New Roman" panose="02020603050405020304" pitchFamily="18" charset="0"/>
                <a:cs typeface="Times New Roman" panose="02020603050405020304" pitchFamily="18" charset="0"/>
              </a:rPr>
              <a:t>18 kA </a:t>
            </a:r>
            <a:r>
              <a:rPr lang="en-GB" sz="2000" i="1" dirty="0" err="1" smtClean="0">
                <a:latin typeface="Times New Roman" panose="02020603050405020304" pitchFamily="18" charset="0"/>
                <a:cs typeface="Times New Roman" panose="02020603050405020304" pitchFamily="18" charset="0"/>
              </a:rPr>
              <a:t>busbar</a:t>
            </a:r>
            <a:r>
              <a:rPr lang="en-GB" sz="2000" dirty="0" smtClean="0">
                <a:latin typeface="Times New Roman" panose="02020603050405020304" pitchFamily="18" charset="0"/>
                <a:cs typeface="Times New Roman" panose="02020603050405020304" pitchFamily="18" charset="0"/>
              </a:rPr>
              <a:t>.</a:t>
            </a:r>
            <a:endParaRPr lang="en-GB" sz="2000" dirty="0">
              <a:latin typeface="Times New Roman" panose="02020603050405020304" pitchFamily="18" charset="0"/>
              <a:cs typeface="Times New Roman" panose="02020603050405020304" pitchFamily="18" charset="0"/>
            </a:endParaRPr>
          </a:p>
        </p:txBody>
      </p:sp>
      <p:sp>
        <p:nvSpPr>
          <p:cNvPr id="15" name="TextBox 14"/>
          <p:cNvSpPr txBox="1"/>
          <p:nvPr/>
        </p:nvSpPr>
        <p:spPr>
          <a:xfrm>
            <a:off x="385009" y="1561343"/>
            <a:ext cx="8367104" cy="1015663"/>
          </a:xfrm>
          <a:prstGeom prst="rect">
            <a:avLst/>
          </a:prstGeom>
          <a:noFill/>
        </p:spPr>
        <p:txBody>
          <a:bodyPr wrap="square" rtlCol="0">
            <a:spAutoFit/>
          </a:bodyPr>
          <a:lstStyle/>
          <a:p>
            <a:pPr marL="285750" indent="-285750" algn="just">
              <a:buFont typeface="Wingdings" panose="05000000000000000000" pitchFamily="2" charset="2"/>
              <a:buChar char="Ø"/>
            </a:pPr>
            <a:r>
              <a:rPr lang="en-GB" sz="2000" i="1" dirty="0" smtClean="0">
                <a:latin typeface="Times New Roman" panose="02020603050405020304" pitchFamily="18" charset="0"/>
                <a:cs typeface="Times New Roman" panose="02020603050405020304" pitchFamily="18" charset="0"/>
              </a:rPr>
              <a:t>The QPV increases as a result of an higher field </a:t>
            </a:r>
            <a:r>
              <a:rPr lang="en-GB" sz="2000" dirty="0" smtClean="0">
                <a:latin typeface="Times New Roman" panose="02020603050405020304" pitchFamily="18" charset="0"/>
                <a:cs typeface="Times New Roman" panose="02020603050405020304" pitchFamily="18" charset="0"/>
              </a:rPr>
              <a:t>at the contact point between a feed and a return line in the DCM. The increase in the QPV is more relevant at an higher absolute field (18 kA vs 2 kA </a:t>
            </a:r>
            <a:r>
              <a:rPr lang="en-GB" sz="2000" dirty="0" err="1" smtClean="0">
                <a:latin typeface="Times New Roman" panose="02020603050405020304" pitchFamily="18" charset="0"/>
                <a:cs typeface="Times New Roman" panose="02020603050405020304" pitchFamily="18" charset="0"/>
              </a:rPr>
              <a:t>busbar</a:t>
            </a:r>
            <a:r>
              <a:rPr lang="en-GB" sz="2000" dirty="0" smtClean="0">
                <a:latin typeface="Times New Roman" panose="02020603050405020304" pitchFamily="18" charset="0"/>
                <a:cs typeface="Times New Roman" panose="02020603050405020304" pitchFamily="18" charset="0"/>
              </a:rPr>
              <a:t>).</a:t>
            </a:r>
            <a:endParaRPr lang="en-GB" sz="2000"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sp>
            <p:nvSpPr>
              <p:cNvPr id="16" name="TextBox 15"/>
              <p:cNvSpPr txBox="1"/>
              <p:nvPr/>
            </p:nvSpPr>
            <p:spPr>
              <a:xfrm>
                <a:off x="385009" y="2916696"/>
                <a:ext cx="8367105" cy="1029064"/>
              </a:xfrm>
              <a:prstGeom prst="rect">
                <a:avLst/>
              </a:prstGeom>
              <a:noFill/>
            </p:spPr>
            <p:txBody>
              <a:bodyPr wrap="square" rtlCol="0">
                <a:spAutoFit/>
              </a:bodyPr>
              <a:lstStyle/>
              <a:p>
                <a:pPr marL="285750" indent="-285750" algn="just">
                  <a:buFont typeface="Wingdings" panose="05000000000000000000" pitchFamily="2" charset="2"/>
                  <a:buChar char="Ø"/>
                </a:pPr>
                <a:r>
                  <a:rPr lang="en-GB" sz="2000" dirty="0" smtClean="0">
                    <a:latin typeface="Times New Roman" panose="02020603050405020304" pitchFamily="18" charset="0"/>
                    <a:cs typeface="Times New Roman" panose="02020603050405020304" pitchFamily="18" charset="0"/>
                  </a:rPr>
                  <a:t>A 100 mV threshold for quench detection [1] gives a maximum validation time,</a:t>
                </a:r>
                <a:r>
                  <a:rPr lang="en-GB" sz="2000" b="1" i="1" dirty="0" smtClean="0">
                    <a:latin typeface="Times New Roman" panose="02020603050405020304" pitchFamily="18" charset="0"/>
                    <a:cs typeface="Times New Roman" panose="02020603050405020304" pitchFamily="18" charset="0"/>
                  </a:rPr>
                  <a:t> </a:t>
                </a:r>
                <a14:m>
                  <m:oMath xmlns:m="http://schemas.openxmlformats.org/officeDocument/2006/math">
                    <m:sSub>
                      <m:sSubPr>
                        <m:ctrlPr>
                          <a:rPr lang="en-GB" sz="2000" b="1" i="1" smtClean="0">
                            <a:latin typeface="Cambria Math" panose="02040503050406030204" pitchFamily="18" charset="0"/>
                            <a:cs typeface="Times New Roman" panose="02020603050405020304" pitchFamily="18" charset="0"/>
                          </a:rPr>
                        </m:ctrlPr>
                      </m:sSubPr>
                      <m:e>
                        <m:r>
                          <m:rPr>
                            <m:sty m:val="p"/>
                          </m:rPr>
                          <a:rPr lang="el-GR" sz="2000" b="1" i="1" smtClean="0">
                            <a:latin typeface="Cambria Math" panose="02040503050406030204" pitchFamily="18" charset="0"/>
                            <a:cs typeface="Times New Roman" panose="02020603050405020304" pitchFamily="18" charset="0"/>
                          </a:rPr>
                          <m:t>Δ</m:t>
                        </m:r>
                        <m:r>
                          <a:rPr lang="en-GB" sz="2000" b="1" i="1" smtClean="0">
                            <a:latin typeface="Cambria Math" panose="02040503050406030204" pitchFamily="18" charset="0"/>
                            <a:cs typeface="Times New Roman" panose="02020603050405020304" pitchFamily="18" charset="0"/>
                          </a:rPr>
                          <m:t>𝒕</m:t>
                        </m:r>
                      </m:e>
                      <m:sub>
                        <m:r>
                          <a:rPr lang="en-GB" sz="2000" b="1" i="1" smtClean="0">
                            <a:latin typeface="Cambria Math" panose="02040503050406030204" pitchFamily="18" charset="0"/>
                            <a:cs typeface="Times New Roman" panose="02020603050405020304" pitchFamily="18" charset="0"/>
                          </a:rPr>
                          <m:t>𝒗𝒂𝒍</m:t>
                        </m:r>
                        <m:r>
                          <a:rPr lang="en-GB" sz="2000" b="1" i="1" smtClean="0">
                            <a:latin typeface="Cambria Math" panose="02040503050406030204" pitchFamily="18" charset="0"/>
                            <a:cs typeface="Times New Roman" panose="02020603050405020304" pitchFamily="18" charset="0"/>
                          </a:rPr>
                          <m:t>,</m:t>
                        </m:r>
                        <m:r>
                          <a:rPr lang="en-GB" sz="2000" b="1" i="1" smtClean="0">
                            <a:latin typeface="Cambria Math" panose="02040503050406030204" pitchFamily="18" charset="0"/>
                            <a:cs typeface="Times New Roman" panose="02020603050405020304" pitchFamily="18" charset="0"/>
                          </a:rPr>
                          <m:t>𝒎𝒂𝒙</m:t>
                        </m:r>
                      </m:sub>
                    </m:sSub>
                    <m:r>
                      <a:rPr lang="en-GB" sz="2000" b="1" i="1">
                        <a:latin typeface="Cambria Math" panose="02040503050406030204" pitchFamily="18" charset="0"/>
                        <a:ea typeface="Cambria Math" panose="02040503050406030204" pitchFamily="18" charset="0"/>
                        <a:cs typeface="Times New Roman" panose="02020603050405020304" pitchFamily="18" charset="0"/>
                      </a:rPr>
                      <m:t>≥</m:t>
                    </m:r>
                  </m:oMath>
                </a14:m>
                <a:r>
                  <a:rPr lang="en-GB" sz="2000" b="1" i="1" dirty="0" smtClean="0">
                    <a:latin typeface="Times New Roman" panose="02020603050405020304" pitchFamily="18" charset="0"/>
                    <a:cs typeface="Times New Roman" panose="02020603050405020304" pitchFamily="18" charset="0"/>
                  </a:rPr>
                  <a:t> 8.2 s for the 2 kA circuit</a:t>
                </a:r>
                <a:r>
                  <a:rPr lang="en-GB" sz="2000" dirty="0" smtClean="0">
                    <a:latin typeface="Times New Roman" panose="02020603050405020304" pitchFamily="18" charset="0"/>
                    <a:cs typeface="Times New Roman" panose="02020603050405020304" pitchFamily="18" charset="0"/>
                  </a:rPr>
                  <a:t> of the MCBXF, </a:t>
                </a:r>
                <a:r>
                  <a:rPr lang="en-GB" sz="2000" b="1" i="1" dirty="0" smtClean="0">
                    <a:latin typeface="Times New Roman" panose="02020603050405020304" pitchFamily="18" charset="0"/>
                    <a:cs typeface="Times New Roman" panose="02020603050405020304" pitchFamily="18" charset="0"/>
                  </a:rPr>
                  <a:t>2.8 s for D1</a:t>
                </a:r>
                <a:r>
                  <a:rPr lang="en-GB" sz="2000" dirty="0" smtClean="0">
                    <a:latin typeface="Times New Roman" panose="02020603050405020304" pitchFamily="18" charset="0"/>
                    <a:cs typeface="Times New Roman" panose="02020603050405020304" pitchFamily="18" charset="0"/>
                  </a:rPr>
                  <a:t>, and </a:t>
                </a:r>
                <a:r>
                  <a:rPr lang="en-GB" sz="2000" b="1" i="1" dirty="0" smtClean="0">
                    <a:latin typeface="Times New Roman" panose="02020603050405020304" pitchFamily="18" charset="0"/>
                    <a:cs typeface="Times New Roman" panose="02020603050405020304" pitchFamily="18" charset="0"/>
                  </a:rPr>
                  <a:t>1.4 s for the MQXF</a:t>
                </a:r>
                <a:r>
                  <a:rPr lang="en-GB" sz="2000" dirty="0" smtClean="0">
                    <a:latin typeface="Times New Roman" panose="02020603050405020304" pitchFamily="18" charset="0"/>
                    <a:cs typeface="Times New Roman" panose="02020603050405020304" pitchFamily="18" charset="0"/>
                  </a:rPr>
                  <a:t>. This agrees with values set in [1]. </a:t>
                </a:r>
                <a:endParaRPr lang="en-GB" sz="2000" dirty="0">
                  <a:latin typeface="Times New Roman" panose="02020603050405020304" pitchFamily="18" charset="0"/>
                  <a:cs typeface="Times New Roman" panose="02020603050405020304" pitchFamily="18" charset="0"/>
                </a:endParaRPr>
              </a:p>
            </p:txBody>
          </p:sp>
        </mc:Choice>
        <mc:Fallback>
          <p:sp>
            <p:nvSpPr>
              <p:cNvPr id="16" name="TextBox 15"/>
              <p:cNvSpPr txBox="1">
                <a:spLocks noRot="1" noChangeAspect="1" noMove="1" noResize="1" noEditPoints="1" noAdjustHandles="1" noChangeArrowheads="1" noChangeShapeType="1" noTextEdit="1"/>
              </p:cNvSpPr>
              <p:nvPr/>
            </p:nvSpPr>
            <p:spPr>
              <a:xfrm>
                <a:off x="385009" y="2916696"/>
                <a:ext cx="8367105" cy="1029064"/>
              </a:xfrm>
              <a:prstGeom prst="rect">
                <a:avLst/>
              </a:prstGeom>
              <a:blipFill>
                <a:blip r:embed="rId2"/>
                <a:stretch>
                  <a:fillRect l="-655" t="-2959" r="-728" b="-9467"/>
                </a:stretch>
              </a:blipFill>
            </p:spPr>
            <p:txBody>
              <a:bodyPr/>
              <a:lstStyle/>
              <a:p>
                <a:r>
                  <a:rPr lang="en-GB">
                    <a:noFill/>
                  </a:rPr>
                  <a:t> </a:t>
                </a:r>
              </a:p>
            </p:txBody>
          </p:sp>
        </mc:Fallback>
      </mc:AlternateContent>
      <mc:AlternateContent xmlns:mc="http://schemas.openxmlformats.org/markup-compatibility/2006">
        <mc:Choice xmlns:a14="http://schemas.microsoft.com/office/drawing/2010/main" Requires="a14">
          <p:sp>
            <p:nvSpPr>
              <p:cNvPr id="26" name="TextBox 25"/>
              <p:cNvSpPr txBox="1"/>
              <p:nvPr/>
            </p:nvSpPr>
            <p:spPr>
              <a:xfrm>
                <a:off x="385009" y="4285450"/>
                <a:ext cx="8367104" cy="1015663"/>
              </a:xfrm>
              <a:prstGeom prst="rect">
                <a:avLst/>
              </a:prstGeom>
              <a:noFill/>
            </p:spPr>
            <p:txBody>
              <a:bodyPr wrap="square" rtlCol="0">
                <a:spAutoFit/>
              </a:bodyPr>
              <a:lstStyle/>
              <a:p>
                <a:pPr marL="285750" indent="-285750" algn="just">
                  <a:buFont typeface="Wingdings" panose="05000000000000000000" pitchFamily="2" charset="2"/>
                  <a:buChar char="Ø"/>
                </a:pPr>
                <a:r>
                  <a:rPr lang="en-GB" sz="2000" dirty="0" smtClean="0">
                    <a:latin typeface="Times New Roman" panose="02020603050405020304" pitchFamily="18" charset="0"/>
                    <a:cs typeface="Times New Roman" panose="02020603050405020304" pitchFamily="18" charset="0"/>
                  </a:rPr>
                  <a:t>At current regimes </a:t>
                </a:r>
                <a14:m>
                  <m:oMath xmlns:m="http://schemas.openxmlformats.org/officeDocument/2006/math">
                    <m:r>
                      <a:rPr lang="en-GB" sz="2000" b="0" i="1" smtClean="0">
                        <a:latin typeface="Cambria Math" panose="02040503050406030204" pitchFamily="18" charset="0"/>
                        <a:cs typeface="Times New Roman" panose="02020603050405020304" pitchFamily="18" charset="0"/>
                      </a:rPr>
                      <m:t>𝐼</m:t>
                    </m:r>
                    <m:r>
                      <a:rPr lang="en-GB" sz="2000" b="0" i="1" smtClean="0">
                        <a:latin typeface="Cambria Math" panose="02040503050406030204" pitchFamily="18" charset="0"/>
                        <a:cs typeface="Times New Roman" panose="02020603050405020304" pitchFamily="18" charset="0"/>
                      </a:rPr>
                      <m:t>&lt;</m:t>
                    </m:r>
                    <m:sSub>
                      <m:sSubPr>
                        <m:ctrlPr>
                          <a:rPr lang="en-GB" sz="2000" b="0" i="1" smtClean="0">
                            <a:latin typeface="Cambria Math" panose="02040503050406030204" pitchFamily="18" charset="0"/>
                            <a:cs typeface="Times New Roman" panose="02020603050405020304" pitchFamily="18" charset="0"/>
                          </a:rPr>
                        </m:ctrlPr>
                      </m:sSubPr>
                      <m:e>
                        <m:r>
                          <a:rPr lang="en-GB" sz="2000" b="0" i="1" smtClean="0">
                            <a:latin typeface="Cambria Math" panose="02040503050406030204" pitchFamily="18" charset="0"/>
                            <a:cs typeface="Times New Roman" panose="02020603050405020304" pitchFamily="18" charset="0"/>
                          </a:rPr>
                          <m:t>𝐼</m:t>
                        </m:r>
                      </m:e>
                      <m:sub>
                        <m:r>
                          <a:rPr lang="en-GB" sz="2000" b="0" i="1" smtClean="0">
                            <a:latin typeface="Cambria Math" panose="02040503050406030204" pitchFamily="18" charset="0"/>
                            <a:cs typeface="Times New Roman" panose="02020603050405020304" pitchFamily="18" charset="0"/>
                          </a:rPr>
                          <m:t>𝑛𝑜𝑚</m:t>
                        </m:r>
                      </m:sub>
                    </m:sSub>
                  </m:oMath>
                </a14:m>
                <a:r>
                  <a:rPr lang="en-GB" sz="2000" dirty="0" smtClean="0">
                    <a:latin typeface="Times New Roman" panose="02020603050405020304" pitchFamily="18" charset="0"/>
                    <a:cs typeface="Times New Roman" panose="02020603050405020304" pitchFamily="18" charset="0"/>
                  </a:rPr>
                  <a:t>, quench propagation is slower with respect to </a:t>
                </a:r>
                <a14:m>
                  <m:oMath xmlns:m="http://schemas.openxmlformats.org/officeDocument/2006/math">
                    <m:sSub>
                      <m:sSubPr>
                        <m:ctrlPr>
                          <a:rPr lang="en-GB" sz="2000" i="1">
                            <a:latin typeface="Cambria Math" panose="02040503050406030204" pitchFamily="18" charset="0"/>
                            <a:cs typeface="Times New Roman" panose="02020603050405020304" pitchFamily="18" charset="0"/>
                          </a:rPr>
                        </m:ctrlPr>
                      </m:sSubPr>
                      <m:e>
                        <m:r>
                          <a:rPr lang="en-GB" sz="2000" i="1">
                            <a:latin typeface="Cambria Math" panose="02040503050406030204" pitchFamily="18" charset="0"/>
                            <a:cs typeface="Times New Roman" panose="02020603050405020304" pitchFamily="18" charset="0"/>
                          </a:rPr>
                          <m:t>𝐼</m:t>
                        </m:r>
                      </m:e>
                      <m:sub>
                        <m:r>
                          <a:rPr lang="en-GB" sz="2000" i="1">
                            <a:latin typeface="Cambria Math" panose="02040503050406030204" pitchFamily="18" charset="0"/>
                            <a:cs typeface="Times New Roman" panose="02020603050405020304" pitchFamily="18" charset="0"/>
                          </a:rPr>
                          <m:t>𝑛𝑜𝑚</m:t>
                        </m:r>
                      </m:sub>
                    </m:sSub>
                  </m:oMath>
                </a14:m>
                <a:r>
                  <a:rPr lang="en-GB" sz="2000" dirty="0" smtClean="0">
                    <a:latin typeface="Times New Roman" panose="02020603050405020304" pitchFamily="18" charset="0"/>
                    <a:cs typeface="Times New Roman" panose="02020603050405020304" pitchFamily="18" charset="0"/>
                  </a:rPr>
                  <a:t>. As a result, </a:t>
                </a:r>
                <a:r>
                  <a:rPr lang="en-GB" sz="2000" b="1" dirty="0" smtClean="0">
                    <a:latin typeface="Times New Roman" panose="02020603050405020304" pitchFamily="18" charset="0"/>
                    <a:cs typeface="Times New Roman" panose="02020603050405020304" pitchFamily="18" charset="0"/>
                  </a:rPr>
                  <a:t>the maximum validation times expressed here assure the proper </a:t>
                </a:r>
                <a:r>
                  <a:rPr lang="en-GB" sz="2000" b="1" dirty="0" err="1" smtClean="0">
                    <a:latin typeface="Times New Roman" panose="02020603050405020304" pitchFamily="18" charset="0"/>
                    <a:cs typeface="Times New Roman" panose="02020603050405020304" pitchFamily="18" charset="0"/>
                  </a:rPr>
                  <a:t>busbar</a:t>
                </a:r>
                <a:r>
                  <a:rPr lang="en-GB" sz="2000" b="1" dirty="0" smtClean="0">
                    <a:latin typeface="Times New Roman" panose="02020603050405020304" pitchFamily="18" charset="0"/>
                    <a:cs typeface="Times New Roman" panose="02020603050405020304" pitchFamily="18" charset="0"/>
                  </a:rPr>
                  <a:t> protection under </a:t>
                </a:r>
                <a:r>
                  <a:rPr lang="en-GB" sz="2000" b="1" u="sng" dirty="0" smtClean="0">
                    <a:latin typeface="Times New Roman" panose="02020603050405020304" pitchFamily="18" charset="0"/>
                    <a:cs typeface="Times New Roman" panose="02020603050405020304" pitchFamily="18" charset="0"/>
                  </a:rPr>
                  <a:t>all</a:t>
                </a:r>
                <a:r>
                  <a:rPr lang="en-GB" sz="2000" b="1" dirty="0" smtClean="0">
                    <a:latin typeface="Times New Roman" panose="02020603050405020304" pitchFamily="18" charset="0"/>
                    <a:cs typeface="Times New Roman" panose="02020603050405020304" pitchFamily="18" charset="0"/>
                  </a:rPr>
                  <a:t> operating conditions.</a:t>
                </a:r>
                <a:endParaRPr lang="en-GB" sz="2000" dirty="0">
                  <a:latin typeface="Times New Roman" panose="02020603050405020304" pitchFamily="18" charset="0"/>
                  <a:cs typeface="Times New Roman" panose="02020603050405020304" pitchFamily="18" charset="0"/>
                </a:endParaRPr>
              </a:p>
            </p:txBody>
          </p:sp>
        </mc:Choice>
        <mc:Fallback>
          <p:sp>
            <p:nvSpPr>
              <p:cNvPr id="26" name="TextBox 25"/>
              <p:cNvSpPr txBox="1">
                <a:spLocks noRot="1" noChangeAspect="1" noMove="1" noResize="1" noEditPoints="1" noAdjustHandles="1" noChangeArrowheads="1" noChangeShapeType="1" noTextEdit="1"/>
              </p:cNvSpPr>
              <p:nvPr/>
            </p:nvSpPr>
            <p:spPr>
              <a:xfrm>
                <a:off x="385009" y="4285450"/>
                <a:ext cx="8367104" cy="1015663"/>
              </a:xfrm>
              <a:prstGeom prst="rect">
                <a:avLst/>
              </a:prstGeom>
              <a:blipFill>
                <a:blip r:embed="rId3"/>
                <a:stretch>
                  <a:fillRect l="-655" t="-3593" r="-728" b="-9581"/>
                </a:stretch>
              </a:blipFill>
            </p:spPr>
            <p:txBody>
              <a:bodyPr/>
              <a:lstStyle/>
              <a:p>
                <a:r>
                  <a:rPr lang="en-GB">
                    <a:noFill/>
                  </a:rPr>
                  <a:t> </a:t>
                </a:r>
              </a:p>
            </p:txBody>
          </p:sp>
        </mc:Fallback>
      </mc:AlternateContent>
    </p:spTree>
    <p:extLst>
      <p:ext uri="{BB962C8B-B14F-4D97-AF65-F5344CB8AC3E}">
        <p14:creationId xmlns:p14="http://schemas.microsoft.com/office/powerpoint/2010/main" val="40887698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5" grpId="0"/>
      <p:bldP spid="16" grpId="0"/>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2249057" y="0"/>
            <a:ext cx="4417285"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To resume and conclusions</a:t>
            </a:r>
            <a:endParaRPr lang="en-GB" sz="28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274146" y="729169"/>
            <a:ext cx="8367105" cy="1323439"/>
          </a:xfrm>
          <a:prstGeom prst="rect">
            <a:avLst/>
          </a:prstGeom>
          <a:noFill/>
        </p:spPr>
        <p:txBody>
          <a:bodyPr wrap="square" rtlCol="0">
            <a:spAutoFit/>
          </a:bodyPr>
          <a:lstStyle/>
          <a:p>
            <a:pPr marL="285750" indent="-285750" algn="just">
              <a:buFont typeface="Wingdings" panose="05000000000000000000" pitchFamily="2" charset="2"/>
              <a:buChar char="Ø"/>
            </a:pPr>
            <a:r>
              <a:rPr lang="en-GB" sz="2000" b="1" dirty="0" smtClean="0">
                <a:latin typeface="Times New Roman" panose="02020603050405020304" pitchFamily="18" charset="0"/>
                <a:cs typeface="Times New Roman" panose="02020603050405020304" pitchFamily="18" charset="0"/>
              </a:rPr>
              <a:t>A quench may occur in a </a:t>
            </a:r>
            <a:r>
              <a:rPr lang="en-GB" sz="2000" b="1" dirty="0" err="1" smtClean="0">
                <a:latin typeface="Times New Roman" panose="02020603050405020304" pitchFamily="18" charset="0"/>
                <a:cs typeface="Times New Roman" panose="02020603050405020304" pitchFamily="18" charset="0"/>
              </a:rPr>
              <a:t>busbar</a:t>
            </a:r>
            <a:r>
              <a:rPr lang="en-GB" sz="2000" b="1" dirty="0" smtClean="0">
                <a:latin typeface="Times New Roman" panose="02020603050405020304" pitchFamily="18" charset="0"/>
                <a:cs typeface="Times New Roman" panose="02020603050405020304" pitchFamily="18" charset="0"/>
              </a:rPr>
              <a:t> region shorter than 20 cm </a:t>
            </a:r>
            <a:r>
              <a:rPr lang="en-GB" sz="2000" dirty="0" smtClean="0">
                <a:latin typeface="Times New Roman" panose="02020603050405020304" pitchFamily="18" charset="0"/>
                <a:cs typeface="Times New Roman" panose="02020603050405020304" pitchFamily="18" charset="0"/>
              </a:rPr>
              <a:t>(for the </a:t>
            </a:r>
            <a:br>
              <a:rPr lang="en-GB" sz="2000" dirty="0" smtClean="0">
                <a:latin typeface="Times New Roman" panose="02020603050405020304" pitchFamily="18" charset="0"/>
                <a:cs typeface="Times New Roman" panose="02020603050405020304" pitchFamily="18" charset="0"/>
              </a:rPr>
            </a:br>
            <a:r>
              <a:rPr lang="en-GB" sz="2000" dirty="0" smtClean="0">
                <a:latin typeface="Times New Roman" panose="02020603050405020304" pitchFamily="18" charset="0"/>
                <a:cs typeface="Times New Roman" panose="02020603050405020304" pitchFamily="18" charset="0"/>
              </a:rPr>
              <a:t>18 kA </a:t>
            </a:r>
            <a:r>
              <a:rPr lang="en-GB" sz="2000" dirty="0" err="1" smtClean="0">
                <a:latin typeface="Times New Roman" panose="02020603050405020304" pitchFamily="18" charset="0"/>
                <a:cs typeface="Times New Roman" panose="02020603050405020304" pitchFamily="18" charset="0"/>
              </a:rPr>
              <a:t>busbar</a:t>
            </a:r>
            <a:r>
              <a:rPr lang="en-GB" sz="2000" dirty="0">
                <a:latin typeface="Times New Roman" panose="02020603050405020304" pitchFamily="18" charset="0"/>
                <a:cs typeface="Times New Roman" panose="02020603050405020304" pitchFamily="18" charset="0"/>
              </a:rPr>
              <a:t>;</a:t>
            </a:r>
            <a:r>
              <a:rPr lang="en-GB" sz="2000" dirty="0" smtClean="0">
                <a:latin typeface="Times New Roman" panose="02020603050405020304" pitchFamily="18" charset="0"/>
                <a:cs typeface="Times New Roman" panose="02020603050405020304" pitchFamily="18" charset="0"/>
              </a:rPr>
              <a:t> 50 cm for the 2 kA </a:t>
            </a:r>
            <a:r>
              <a:rPr lang="en-GB" sz="2000" dirty="0" err="1" smtClean="0">
                <a:latin typeface="Times New Roman" panose="02020603050405020304" pitchFamily="18" charset="0"/>
                <a:cs typeface="Times New Roman" panose="02020603050405020304" pitchFamily="18" charset="0"/>
              </a:rPr>
              <a:t>busbar</a:t>
            </a:r>
            <a:r>
              <a:rPr lang="en-GB" sz="2000" dirty="0" smtClean="0">
                <a:latin typeface="Times New Roman" panose="02020603050405020304" pitchFamily="18" charset="0"/>
                <a:cs typeface="Times New Roman" panose="02020603050405020304" pitchFamily="18" charset="0"/>
              </a:rPr>
              <a:t>) </a:t>
            </a:r>
            <a:r>
              <a:rPr lang="en-GB" sz="2000" b="1" dirty="0" smtClean="0">
                <a:latin typeface="Times New Roman" panose="02020603050405020304" pitchFamily="18" charset="0"/>
                <a:cs typeface="Times New Roman" panose="02020603050405020304" pitchFamily="18" charset="0"/>
              </a:rPr>
              <a:t>without being detected</a:t>
            </a:r>
            <a:r>
              <a:rPr lang="en-GB" sz="2000" dirty="0" smtClean="0">
                <a:latin typeface="Times New Roman" panose="02020603050405020304" pitchFamily="18" charset="0"/>
                <a:cs typeface="Times New Roman" panose="02020603050405020304" pitchFamily="18" charset="0"/>
              </a:rPr>
              <a:t>. However, the peak temperature would be around 30 K so that </a:t>
            </a:r>
            <a:r>
              <a:rPr lang="en-GB" sz="2000" dirty="0" smtClean="0">
                <a:latin typeface="Times New Roman" panose="02020603050405020304" pitchFamily="18" charset="0"/>
                <a:cs typeface="Times New Roman" panose="02020603050405020304" pitchFamily="18" charset="0"/>
              </a:rPr>
              <a:t>it does not pose a threat for </a:t>
            </a:r>
            <a:r>
              <a:rPr lang="en-GB" sz="2000" dirty="0" err="1" smtClean="0">
                <a:latin typeface="Times New Roman" panose="02020603050405020304" pitchFamily="18" charset="0"/>
                <a:cs typeface="Times New Roman" panose="02020603050405020304" pitchFamily="18" charset="0"/>
              </a:rPr>
              <a:t>busbar</a:t>
            </a:r>
            <a:r>
              <a:rPr lang="en-GB" sz="2000" dirty="0" smtClean="0">
                <a:latin typeface="Times New Roman" panose="02020603050405020304" pitchFamily="18" charset="0"/>
                <a:cs typeface="Times New Roman" panose="02020603050405020304" pitchFamily="18" charset="0"/>
              </a:rPr>
              <a:t> integrity.</a:t>
            </a:r>
            <a:endParaRPr lang="en-GB" sz="20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274146" y="2243143"/>
            <a:ext cx="8367105" cy="400110"/>
          </a:xfrm>
          <a:prstGeom prst="rect">
            <a:avLst/>
          </a:prstGeom>
          <a:noFill/>
        </p:spPr>
        <p:txBody>
          <a:bodyPr wrap="square" rtlCol="0">
            <a:spAutoFit/>
          </a:bodyPr>
          <a:lstStyle/>
          <a:p>
            <a:pPr marL="285750" indent="-285750" algn="just">
              <a:buFont typeface="Wingdings" panose="05000000000000000000" pitchFamily="2" charset="2"/>
              <a:buChar char="Ø"/>
            </a:pPr>
            <a:r>
              <a:rPr lang="en-GB" sz="2000" dirty="0" smtClean="0">
                <a:latin typeface="Times New Roman" panose="02020603050405020304" pitchFamily="18" charset="0"/>
                <a:cs typeface="Times New Roman" panose="02020603050405020304" pitchFamily="18" charset="0"/>
              </a:rPr>
              <a:t>Comparison with A. </a:t>
            </a:r>
            <a:r>
              <a:rPr lang="en-GB" sz="2000" dirty="0" err="1" smtClean="0">
                <a:latin typeface="Times New Roman" panose="02020603050405020304" pitchFamily="18" charset="0"/>
                <a:cs typeface="Times New Roman" panose="02020603050405020304" pitchFamily="18" charset="0"/>
              </a:rPr>
              <a:t>Verweij</a:t>
            </a:r>
            <a:r>
              <a:rPr lang="en-GB" sz="2000" dirty="0" smtClean="0">
                <a:latin typeface="Times New Roman" panose="02020603050405020304" pitchFamily="18" charset="0"/>
                <a:cs typeface="Times New Roman" panose="02020603050405020304" pitchFamily="18" charset="0"/>
              </a:rPr>
              <a:t> (asymmetric quench propagation) [2]</a:t>
            </a:r>
            <a:endParaRPr lang="en-GB" sz="2000" dirty="0">
              <a:latin typeface="Times New Roman" panose="02020603050405020304" pitchFamily="18" charset="0"/>
              <a:cs typeface="Times New Roman" panose="02020603050405020304" pitchFamily="18" charset="0"/>
            </a:endParaRPr>
          </a:p>
        </p:txBody>
      </p:sp>
      <p:sp>
        <p:nvSpPr>
          <p:cNvPr id="3" name="Rectangle 2"/>
          <p:cNvSpPr/>
          <p:nvPr/>
        </p:nvSpPr>
        <p:spPr>
          <a:xfrm>
            <a:off x="4284054" y="6483923"/>
            <a:ext cx="4859946" cy="307777"/>
          </a:xfrm>
          <a:prstGeom prst="rect">
            <a:avLst/>
          </a:prstGeom>
        </p:spPr>
        <p:txBody>
          <a:bodyPr wrap="square">
            <a:spAutoFit/>
          </a:bodyPr>
          <a:lstStyle/>
          <a:p>
            <a:pPr algn="ctr"/>
            <a:r>
              <a:rPr lang="en-GB" sz="1400" dirty="0">
                <a:latin typeface="Times New Roman" panose="02020603050405020304" pitchFamily="18" charset="0"/>
                <a:cs typeface="Times New Roman" panose="02020603050405020304" pitchFamily="18" charset="0"/>
              </a:rPr>
              <a:t>[2</a:t>
            </a:r>
            <a:r>
              <a:rPr lang="en-GB" sz="1400" dirty="0" smtClean="0">
                <a:latin typeface="Times New Roman" panose="02020603050405020304" pitchFamily="18" charset="0"/>
                <a:cs typeface="Times New Roman" panose="02020603050405020304" pitchFamily="18" charset="0"/>
              </a:rPr>
              <a:t>] </a:t>
            </a:r>
            <a:r>
              <a:rPr lang="en-GB" sz="1400" dirty="0" err="1" smtClean="0">
                <a:latin typeface="Times New Roman" panose="02020603050405020304" pitchFamily="18" charset="0"/>
                <a:cs typeface="Times New Roman" panose="02020603050405020304" pitchFamily="18" charset="0"/>
              </a:rPr>
              <a:t>A.Verweij</a:t>
            </a:r>
            <a:r>
              <a:rPr lang="en-GB" sz="1400" dirty="0" smtClean="0">
                <a:latin typeface="Times New Roman" panose="02020603050405020304" pitchFamily="18" charset="0"/>
                <a:cs typeface="Times New Roman" panose="02020603050405020304" pitchFamily="18" charset="0"/>
              </a:rPr>
              <a:t>, Validation of the </a:t>
            </a:r>
            <a:r>
              <a:rPr lang="en-GB" sz="1400" dirty="0" err="1" smtClean="0">
                <a:latin typeface="Times New Roman" panose="02020603050405020304" pitchFamily="18" charset="0"/>
                <a:cs typeface="Times New Roman" panose="02020603050405020304" pitchFamily="18" charset="0"/>
              </a:rPr>
              <a:t>busbar</a:t>
            </a:r>
            <a:r>
              <a:rPr lang="en-GB" sz="1400" dirty="0" smtClean="0">
                <a:latin typeface="Times New Roman" panose="02020603050405020304" pitchFamily="18" charset="0"/>
                <a:cs typeface="Times New Roman" panose="02020603050405020304" pitchFamily="18" charset="0"/>
              </a:rPr>
              <a:t> protection scheme, 2021</a:t>
            </a:r>
            <a:endParaRPr lang="en-GB" sz="1400" dirty="0">
              <a:latin typeface="Times New Roman" panose="02020603050405020304" pitchFamily="18" charset="0"/>
              <a:cs typeface="Times New Roman" panose="02020603050405020304" pitchFamily="18" charset="0"/>
            </a:endParaRPr>
          </a:p>
        </p:txBody>
      </p:sp>
      <mc:AlternateContent xmlns:mc="http://schemas.openxmlformats.org/markup-compatibility/2006">
        <mc:Choice xmlns:a14="http://schemas.microsoft.com/office/drawing/2010/main" Requires="a14">
          <p:graphicFrame>
            <p:nvGraphicFramePr>
              <p:cNvPr id="4" name="Table 3"/>
              <p:cNvGraphicFramePr>
                <a:graphicFrameLocks noGrp="1"/>
              </p:cNvGraphicFramePr>
              <p:nvPr>
                <p:extLst>
                  <p:ext uri="{D42A27DB-BD31-4B8C-83A1-F6EECF244321}">
                    <p14:modId xmlns:p14="http://schemas.microsoft.com/office/powerpoint/2010/main" val="223412944"/>
                  </p:ext>
                </p:extLst>
              </p:nvPr>
            </p:nvGraphicFramePr>
            <p:xfrm>
              <a:off x="888273" y="2932216"/>
              <a:ext cx="7445828" cy="1449647"/>
            </p:xfrm>
            <a:graphic>
              <a:graphicData uri="http://schemas.openxmlformats.org/drawingml/2006/table">
                <a:tbl>
                  <a:tblPr firstRow="1" bandRow="1">
                    <a:tableStyleId>{74C1A8A3-306A-4EB7-A6B1-4F7E0EB9C5D6}</a:tableStyleId>
                  </a:tblPr>
                  <a:tblGrid>
                    <a:gridCol w="1861457">
                      <a:extLst>
                        <a:ext uri="{9D8B030D-6E8A-4147-A177-3AD203B41FA5}">
                          <a16:colId xmlns:a16="http://schemas.microsoft.com/office/drawing/2014/main" val="1279218096"/>
                        </a:ext>
                      </a:extLst>
                    </a:gridCol>
                    <a:gridCol w="2021011">
                      <a:extLst>
                        <a:ext uri="{9D8B030D-6E8A-4147-A177-3AD203B41FA5}">
                          <a16:colId xmlns:a16="http://schemas.microsoft.com/office/drawing/2014/main" val="3623753777"/>
                        </a:ext>
                      </a:extLst>
                    </a:gridCol>
                    <a:gridCol w="1701903">
                      <a:extLst>
                        <a:ext uri="{9D8B030D-6E8A-4147-A177-3AD203B41FA5}">
                          <a16:colId xmlns:a16="http://schemas.microsoft.com/office/drawing/2014/main" val="1389592460"/>
                        </a:ext>
                      </a:extLst>
                    </a:gridCol>
                    <a:gridCol w="1861457">
                      <a:extLst>
                        <a:ext uri="{9D8B030D-6E8A-4147-A177-3AD203B41FA5}">
                          <a16:colId xmlns:a16="http://schemas.microsoft.com/office/drawing/2014/main" val="3015039384"/>
                        </a:ext>
                      </a:extLst>
                    </a:gridCol>
                  </a:tblGrid>
                  <a:tr h="707967">
                    <a:tc>
                      <a:txBody>
                        <a:bodyPr/>
                        <a:lstStyle/>
                        <a:p>
                          <a:pPr/>
                          <a14:m>
                            <m:oMath xmlns:m="http://schemas.openxmlformats.org/officeDocument/2006/math">
                              <m:sSub>
                                <m:sSubPr>
                                  <m:ctrlPr>
                                    <a:rPr lang="en-GB" smtClean="0"/>
                                  </m:ctrlPr>
                                </m:sSubPr>
                                <m:e>
                                  <m:r>
                                    <a:rPr lang="en-GB" smtClean="0"/>
                                    <m:t>𝑻</m:t>
                                  </m:r>
                                </m:e>
                                <m:sub>
                                  <m:r>
                                    <a:rPr lang="en-GB" smtClean="0"/>
                                    <m:t>𝒑𝒆𝒂𝒌</m:t>
                                  </m:r>
                                </m:sub>
                              </m:sSub>
                            </m:oMath>
                          </a14:m>
                          <a:r>
                            <a:rPr lang="en-GB" dirty="0" smtClean="0">
                              <a:latin typeface="Times New Roman" panose="02020603050405020304" pitchFamily="18" charset="0"/>
                              <a:cs typeface="Times New Roman" panose="02020603050405020304" pitchFamily="18" charset="0"/>
                            </a:rPr>
                            <a:t> (2 kA)</a:t>
                          </a:r>
                          <a:endParaRPr lang="en-GB" dirty="0">
                            <a:latin typeface="Times New Roman" panose="02020603050405020304" pitchFamily="18" charset="0"/>
                            <a:cs typeface="Times New Roman" panose="02020603050405020304" pitchFamily="18" charset="0"/>
                          </a:endParaRPr>
                        </a:p>
                      </a:txBody>
                      <a:tcPr anchor="ctr"/>
                    </a:tc>
                    <a:tc>
                      <a:txBody>
                        <a:bodyPr/>
                        <a:lstStyle/>
                        <a:p>
                          <a:pPr algn="l"/>
                          <a:r>
                            <a:rPr lang="el-GR" dirty="0" smtClean="0">
                              <a:latin typeface="Times New Roman" panose="02020603050405020304" pitchFamily="18" charset="0"/>
                              <a:cs typeface="Times New Roman" panose="02020603050405020304" pitchFamily="18" charset="0"/>
                            </a:rPr>
                            <a:t>Δ</a:t>
                          </a:r>
                          <a:r>
                            <a:rPr lang="en-GB" dirty="0" smtClean="0">
                              <a:latin typeface="Times New Roman" panose="02020603050405020304" pitchFamily="18" charset="0"/>
                              <a:cs typeface="Times New Roman" panose="02020603050405020304" pitchFamily="18" charset="0"/>
                            </a:rPr>
                            <a:t>V=100 mV</a:t>
                          </a:r>
                          <a:r>
                            <a:rPr lang="en-GB" baseline="0" dirty="0" smtClean="0">
                              <a:latin typeface="Times New Roman" panose="02020603050405020304" pitchFamily="18" charset="0"/>
                              <a:cs typeface="Times New Roman" panose="02020603050405020304" pitchFamily="18" charset="0"/>
                            </a:rPr>
                            <a:t> </a:t>
                          </a:r>
                          <a14:m>
                            <m:oMath xmlns:m="http://schemas.openxmlformats.org/officeDocument/2006/math">
                              <m:sSub>
                                <m:sSubPr>
                                  <m:ctrlPr>
                                    <a:rPr lang="en-GB" smtClean="0"/>
                                  </m:ctrlPr>
                                </m:sSubPr>
                                <m:e>
                                  <m:r>
                                    <m:rPr>
                                      <m:sty m:val="p"/>
                                    </m:rPr>
                                    <a:rPr lang="el-GR" smtClean="0"/>
                                    <m:t>Δ</m:t>
                                  </m:r>
                                  <m:r>
                                    <a:rPr lang="en-GB" smtClean="0"/>
                                    <m:t>𝒕</m:t>
                                  </m:r>
                                </m:e>
                                <m:sub>
                                  <m:r>
                                    <a:rPr lang="en-GB" smtClean="0"/>
                                    <m:t>𝒗𝒂𝒍</m:t>
                                  </m:r>
                                </m:sub>
                              </m:sSub>
                              <m:r>
                                <a:rPr lang="en-GB" smtClean="0"/>
                                <m:t>=</m:t>
                              </m:r>
                              <m:r>
                                <a:rPr lang="en-GB" smtClean="0"/>
                                <m:t>𝟎</m:t>
                              </m:r>
                              <m:r>
                                <a:rPr lang="en-GB" smtClean="0"/>
                                <m:t>.</m:t>
                              </m:r>
                              <m:r>
                                <a:rPr lang="en-GB" smtClean="0"/>
                                <m:t>𝟎𝟐</m:t>
                              </m:r>
                              <m:r>
                                <a:rPr lang="en-GB" smtClean="0"/>
                                <m:t> </m:t>
                              </m:r>
                              <m:r>
                                <a:rPr lang="en-GB" smtClean="0"/>
                                <m:t>𝒔</m:t>
                              </m:r>
                            </m:oMath>
                          </a14:m>
                          <a:endParaRPr lang="en-GB"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smtClean="0">
                              <a:latin typeface="Times New Roman" panose="02020603050405020304" pitchFamily="18" charset="0"/>
                              <a:cs typeface="Times New Roman" panose="02020603050405020304" pitchFamily="18" charset="0"/>
                            </a:rPr>
                            <a:t>Δ</a:t>
                          </a:r>
                          <a:r>
                            <a:rPr lang="en-GB" dirty="0" smtClean="0">
                              <a:latin typeface="Times New Roman" panose="02020603050405020304" pitchFamily="18" charset="0"/>
                              <a:cs typeface="Times New Roman" panose="02020603050405020304" pitchFamily="18" charset="0"/>
                            </a:rPr>
                            <a:t>V=20 </a:t>
                          </a:r>
                          <a:r>
                            <a:rPr lang="en-GB" dirty="0" smtClean="0">
                              <a:latin typeface="Times New Roman" panose="02020603050405020304" pitchFamily="18" charset="0"/>
                              <a:cs typeface="Times New Roman" panose="02020603050405020304" pitchFamily="18" charset="0"/>
                            </a:rPr>
                            <a:t>mV</a:t>
                          </a:r>
                          <a:r>
                            <a:rPr lang="en-GB" baseline="0" dirty="0" smtClean="0">
                              <a:latin typeface="Times New Roman" panose="02020603050405020304" pitchFamily="18" charset="0"/>
                              <a:cs typeface="Times New Roman" panose="02020603050405020304" pitchFamily="18" charset="0"/>
                            </a:rPr>
                            <a:t> </a:t>
                          </a:r>
                          <a14:m>
                            <m:oMath xmlns:m="http://schemas.openxmlformats.org/officeDocument/2006/math">
                              <m:sSub>
                                <m:sSubPr>
                                  <m:ctrlPr>
                                    <a:rPr lang="en-GB" smtClean="0"/>
                                  </m:ctrlPr>
                                </m:sSubPr>
                                <m:e>
                                  <m:r>
                                    <m:rPr>
                                      <m:sty m:val="p"/>
                                    </m:rPr>
                                    <a:rPr lang="el-GR" smtClean="0"/>
                                    <m:t>Δ</m:t>
                                  </m:r>
                                  <m:r>
                                    <a:rPr lang="en-GB" smtClean="0"/>
                                    <m:t>𝒕</m:t>
                                  </m:r>
                                </m:e>
                                <m:sub>
                                  <m:r>
                                    <a:rPr lang="en-GB" smtClean="0"/>
                                    <m:t>𝒗𝒂𝒍</m:t>
                                  </m:r>
                                </m:sub>
                              </m:sSub>
                              <m:r>
                                <a:rPr lang="en-GB" smtClean="0"/>
                                <m:t>=</m:t>
                              </m:r>
                              <m:r>
                                <a:rPr lang="en-GB" smtClean="0"/>
                                <m:t>𝟎</m:t>
                              </m:r>
                              <m:r>
                                <a:rPr lang="en-GB" smtClean="0"/>
                                <m:t>.</m:t>
                              </m:r>
                              <m:r>
                                <a:rPr lang="en-GB" smtClean="0"/>
                                <m:t>𝟐</m:t>
                              </m:r>
                              <m:r>
                                <a:rPr lang="en-GB" smtClean="0"/>
                                <m:t> </m:t>
                              </m:r>
                              <m:r>
                                <a:rPr lang="en-GB" smtClean="0"/>
                                <m:t>𝒔</m:t>
                              </m:r>
                            </m:oMath>
                          </a14:m>
                          <a:endParaRPr lang="en-GB"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smtClean="0">
                              <a:latin typeface="Times New Roman" panose="02020603050405020304" pitchFamily="18" charset="0"/>
                              <a:cs typeface="Times New Roman" panose="02020603050405020304" pitchFamily="18" charset="0"/>
                            </a:rPr>
                            <a:t>Δ</a:t>
                          </a:r>
                          <a:r>
                            <a:rPr lang="en-GB" dirty="0" smtClean="0">
                              <a:latin typeface="Times New Roman" panose="02020603050405020304" pitchFamily="18" charset="0"/>
                              <a:cs typeface="Times New Roman" panose="02020603050405020304" pitchFamily="18" charset="0"/>
                            </a:rPr>
                            <a:t>V=10 </a:t>
                          </a:r>
                          <a:r>
                            <a:rPr lang="en-GB" dirty="0" smtClean="0">
                              <a:latin typeface="Times New Roman" panose="02020603050405020304" pitchFamily="18" charset="0"/>
                              <a:cs typeface="Times New Roman" panose="02020603050405020304" pitchFamily="18" charset="0"/>
                            </a:rPr>
                            <a:t>mV</a:t>
                          </a:r>
                          <a:r>
                            <a:rPr lang="en-GB" baseline="0" dirty="0" smtClean="0">
                              <a:latin typeface="Times New Roman" panose="02020603050405020304" pitchFamily="18" charset="0"/>
                              <a:cs typeface="Times New Roman" panose="02020603050405020304" pitchFamily="18" charset="0"/>
                            </a:rPr>
                            <a:t> </a:t>
                          </a:r>
                          <a14:m>
                            <m:oMath xmlns:m="http://schemas.openxmlformats.org/officeDocument/2006/math">
                              <m:sSub>
                                <m:sSubPr>
                                  <m:ctrlPr>
                                    <a:rPr lang="en-GB" smtClean="0"/>
                                  </m:ctrlPr>
                                </m:sSubPr>
                                <m:e>
                                  <m:r>
                                    <m:rPr>
                                      <m:sty m:val="p"/>
                                    </m:rPr>
                                    <a:rPr lang="el-GR" smtClean="0"/>
                                    <m:t>Δ</m:t>
                                  </m:r>
                                  <m:r>
                                    <a:rPr lang="en-GB" smtClean="0"/>
                                    <m:t>𝒕</m:t>
                                  </m:r>
                                </m:e>
                                <m:sub>
                                  <m:r>
                                    <a:rPr lang="en-GB" smtClean="0"/>
                                    <m:t>𝒗𝒂𝒍</m:t>
                                  </m:r>
                                </m:sub>
                              </m:sSub>
                              <m:r>
                                <a:rPr lang="en-GB" smtClean="0"/>
                                <m:t>=</m:t>
                              </m:r>
                              <m:r>
                                <a:rPr lang="en-GB" smtClean="0"/>
                                <m:t>𝟏</m:t>
                              </m:r>
                              <m:r>
                                <a:rPr lang="en-GB" smtClean="0"/>
                                <m:t> </m:t>
                              </m:r>
                              <m:r>
                                <a:rPr lang="en-GB" smtClean="0"/>
                                <m:t>𝒔</m:t>
                              </m:r>
                            </m:oMath>
                          </a14:m>
                          <a:endParaRPr lang="en-GB"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17631491"/>
                      </a:ext>
                    </a:extLst>
                  </a:tr>
                  <a:tr h="370840">
                    <a:tc>
                      <a:txBody>
                        <a:bodyPr/>
                        <a:lstStyle/>
                        <a:p>
                          <a:r>
                            <a:rPr lang="en-GB" i="1" dirty="0" err="1" smtClean="0">
                              <a:latin typeface="Times New Roman" panose="02020603050405020304" pitchFamily="18" charset="0"/>
                              <a:cs typeface="Times New Roman" panose="02020603050405020304" pitchFamily="18" charset="0"/>
                            </a:rPr>
                            <a:t>Verweij</a:t>
                          </a:r>
                          <a:r>
                            <a:rPr lang="en-GB" dirty="0" smtClean="0">
                              <a:latin typeface="Times New Roman" panose="02020603050405020304" pitchFamily="18" charset="0"/>
                              <a:cs typeface="Times New Roman" panose="02020603050405020304" pitchFamily="18" charset="0"/>
                            </a:rPr>
                            <a:t> (</a:t>
                          </a:r>
                          <a:r>
                            <a:rPr lang="en-GB" i="1" dirty="0" smtClean="0">
                              <a:latin typeface="Times New Roman" panose="02020603050405020304" pitchFamily="18" charset="0"/>
                              <a:cs typeface="Times New Roman" panose="02020603050405020304" pitchFamily="18" charset="0"/>
                            </a:rPr>
                            <a:t>L</a:t>
                          </a:r>
                          <a:r>
                            <a:rPr lang="en-GB" dirty="0" smtClean="0">
                              <a:latin typeface="Times New Roman" panose="02020603050405020304" pitchFamily="18" charset="0"/>
                              <a:cs typeface="Times New Roman" panose="02020603050405020304" pitchFamily="18" charset="0"/>
                            </a:rPr>
                            <a:t>=12</a:t>
                          </a:r>
                          <a:r>
                            <a:rPr lang="en-GB" baseline="0" dirty="0" smtClean="0">
                              <a:latin typeface="Times New Roman" panose="02020603050405020304" pitchFamily="18" charset="0"/>
                              <a:cs typeface="Times New Roman" panose="02020603050405020304" pitchFamily="18" charset="0"/>
                            </a:rPr>
                            <a:t> m)</a:t>
                          </a:r>
                          <a:endParaRPr lang="en-GB" dirty="0">
                            <a:latin typeface="Times New Roman" panose="02020603050405020304" pitchFamily="18" charset="0"/>
                            <a:cs typeface="Times New Roman" panose="02020603050405020304" pitchFamily="18" charset="0"/>
                          </a:endParaRPr>
                        </a:p>
                      </a:txBody>
                      <a:tcPr/>
                    </a:tc>
                    <a:tc>
                      <a:txBody>
                        <a:bodyPr/>
                        <a:lstStyle/>
                        <a:p>
                          <a:pPr algn="l"/>
                          <a:r>
                            <a:rPr lang="en-GB" dirty="0" smtClean="0">
                              <a:latin typeface="Times New Roman" panose="02020603050405020304" pitchFamily="18" charset="0"/>
                              <a:cs typeface="Times New Roman" panose="02020603050405020304" pitchFamily="18" charset="0"/>
                            </a:rPr>
                            <a:t>36 K</a:t>
                          </a:r>
                          <a:endParaRPr lang="en-GB" dirty="0">
                            <a:latin typeface="Times New Roman" panose="02020603050405020304" pitchFamily="18" charset="0"/>
                            <a:cs typeface="Times New Roman" panose="02020603050405020304" pitchFamily="18" charset="0"/>
                          </a:endParaRPr>
                        </a:p>
                      </a:txBody>
                      <a:tcPr/>
                    </a:tc>
                    <a:tc>
                      <a:txBody>
                        <a:bodyPr/>
                        <a:lstStyle/>
                        <a:p>
                          <a:pPr algn="l"/>
                          <a:r>
                            <a:rPr lang="en-GB" dirty="0" smtClean="0">
                              <a:latin typeface="Times New Roman" panose="02020603050405020304" pitchFamily="18" charset="0"/>
                              <a:cs typeface="Times New Roman" panose="02020603050405020304" pitchFamily="18" charset="0"/>
                            </a:rPr>
                            <a:t>26</a:t>
                          </a:r>
                          <a:r>
                            <a:rPr lang="en-GB" baseline="0" dirty="0" smtClean="0">
                              <a:latin typeface="Times New Roman" panose="02020603050405020304" pitchFamily="18" charset="0"/>
                              <a:cs typeface="Times New Roman" panose="02020603050405020304" pitchFamily="18" charset="0"/>
                            </a:rPr>
                            <a:t> K</a:t>
                          </a:r>
                          <a:endParaRPr lang="en-GB" dirty="0">
                            <a:latin typeface="Times New Roman" panose="02020603050405020304" pitchFamily="18" charset="0"/>
                            <a:cs typeface="Times New Roman" panose="02020603050405020304" pitchFamily="18" charset="0"/>
                          </a:endParaRPr>
                        </a:p>
                      </a:txBody>
                      <a:tcPr/>
                    </a:tc>
                    <a:tc>
                      <a:txBody>
                        <a:bodyPr/>
                        <a:lstStyle/>
                        <a:p>
                          <a:pPr algn="l"/>
                          <a:r>
                            <a:rPr lang="en-GB" dirty="0" smtClean="0">
                              <a:latin typeface="Times New Roman" panose="02020603050405020304" pitchFamily="18" charset="0"/>
                              <a:cs typeface="Times New Roman" panose="02020603050405020304" pitchFamily="18" charset="0"/>
                            </a:rPr>
                            <a:t>27 K</a:t>
                          </a:r>
                          <a:endParaRPr lang="en-GB"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845959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Me </a:t>
                          </a:r>
                          <a:r>
                            <a:rPr lang="en-GB" dirty="0" smtClean="0">
                              <a:latin typeface="Times New Roman" panose="02020603050405020304" pitchFamily="18" charset="0"/>
                              <a:cs typeface="Times New Roman" panose="02020603050405020304" pitchFamily="18" charset="0"/>
                            </a:rPr>
                            <a:t>(</a:t>
                          </a:r>
                          <a:r>
                            <a:rPr lang="en-GB" i="1" dirty="0" smtClean="0">
                              <a:latin typeface="Times New Roman" panose="02020603050405020304" pitchFamily="18" charset="0"/>
                              <a:cs typeface="Times New Roman" panose="02020603050405020304" pitchFamily="18" charset="0"/>
                            </a:rPr>
                            <a:t>L</a:t>
                          </a:r>
                          <a:r>
                            <a:rPr lang="en-GB" dirty="0" smtClean="0">
                              <a:latin typeface="Times New Roman" panose="02020603050405020304" pitchFamily="18" charset="0"/>
                              <a:cs typeface="Times New Roman" panose="02020603050405020304" pitchFamily="18" charset="0"/>
                            </a:rPr>
                            <a:t>=55</a:t>
                          </a:r>
                          <a:r>
                            <a:rPr lang="en-GB" baseline="0" dirty="0" smtClean="0">
                              <a:latin typeface="Times New Roman" panose="02020603050405020304" pitchFamily="18" charset="0"/>
                              <a:cs typeface="Times New Roman" panose="02020603050405020304" pitchFamily="18" charset="0"/>
                            </a:rPr>
                            <a:t> m)</a:t>
                          </a:r>
                          <a:endParaRPr lang="en-GB" dirty="0" smtClean="0">
                            <a:latin typeface="Times New Roman" panose="02020603050405020304" pitchFamily="18" charset="0"/>
                            <a:cs typeface="Times New Roman" panose="02020603050405020304" pitchFamily="18" charset="0"/>
                          </a:endParaRPr>
                        </a:p>
                      </a:txBody>
                      <a:tcPr/>
                    </a:tc>
                    <a:tc>
                      <a:txBody>
                        <a:bodyPr/>
                        <a:lstStyle/>
                        <a:p>
                          <a:pPr algn="l"/>
                          <a:r>
                            <a:rPr lang="en-GB" dirty="0" smtClean="0">
                              <a:latin typeface="Times New Roman" panose="02020603050405020304" pitchFamily="18" charset="0"/>
                              <a:cs typeface="Times New Roman" panose="02020603050405020304" pitchFamily="18" charset="0"/>
                            </a:rPr>
                            <a:t>34 K</a:t>
                          </a:r>
                          <a:endParaRPr lang="en-GB" dirty="0">
                            <a:latin typeface="Times New Roman" panose="02020603050405020304" pitchFamily="18" charset="0"/>
                            <a:cs typeface="Times New Roman" panose="02020603050405020304" pitchFamily="18" charset="0"/>
                          </a:endParaRPr>
                        </a:p>
                      </a:txBody>
                      <a:tcPr/>
                    </a:tc>
                    <a:tc>
                      <a:txBody>
                        <a:bodyPr/>
                        <a:lstStyle/>
                        <a:p>
                          <a:pPr algn="l"/>
                          <a:r>
                            <a:rPr lang="en-GB" dirty="0" smtClean="0">
                              <a:latin typeface="Times New Roman" panose="02020603050405020304" pitchFamily="18" charset="0"/>
                              <a:cs typeface="Times New Roman" panose="02020603050405020304" pitchFamily="18" charset="0"/>
                            </a:rPr>
                            <a:t>23 K</a:t>
                          </a:r>
                          <a:endParaRPr lang="en-GB" dirty="0">
                            <a:latin typeface="Times New Roman" panose="02020603050405020304" pitchFamily="18" charset="0"/>
                            <a:cs typeface="Times New Roman" panose="02020603050405020304" pitchFamily="18" charset="0"/>
                          </a:endParaRPr>
                        </a:p>
                      </a:txBody>
                      <a:tcPr/>
                    </a:tc>
                    <a:tc>
                      <a:txBody>
                        <a:bodyPr/>
                        <a:lstStyle/>
                        <a:p>
                          <a:pPr algn="l"/>
                          <a:r>
                            <a:rPr lang="en-GB" dirty="0" smtClean="0">
                              <a:latin typeface="Times New Roman" panose="02020603050405020304" pitchFamily="18" charset="0"/>
                              <a:cs typeface="Times New Roman" panose="02020603050405020304" pitchFamily="18" charset="0"/>
                            </a:rPr>
                            <a:t>26 K</a:t>
                          </a:r>
                          <a:endParaRPr lang="en-GB"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99990735"/>
                      </a:ext>
                    </a:extLst>
                  </a:tr>
                </a:tbl>
              </a:graphicData>
            </a:graphic>
          </p:graphicFrame>
        </mc:Choice>
        <mc:Fallback>
          <p:graphicFrame>
            <p:nvGraphicFramePr>
              <p:cNvPr id="4" name="Table 3"/>
              <p:cNvGraphicFramePr>
                <a:graphicFrameLocks noGrp="1"/>
              </p:cNvGraphicFramePr>
              <p:nvPr>
                <p:extLst>
                  <p:ext uri="{D42A27DB-BD31-4B8C-83A1-F6EECF244321}">
                    <p14:modId xmlns:p14="http://schemas.microsoft.com/office/powerpoint/2010/main" val="223412944"/>
                  </p:ext>
                </p:extLst>
              </p:nvPr>
            </p:nvGraphicFramePr>
            <p:xfrm>
              <a:off x="888273" y="2932216"/>
              <a:ext cx="7445828" cy="1449647"/>
            </p:xfrm>
            <a:graphic>
              <a:graphicData uri="http://schemas.openxmlformats.org/drawingml/2006/table">
                <a:tbl>
                  <a:tblPr firstRow="1" bandRow="1">
                    <a:tableStyleId>{74C1A8A3-306A-4EB7-A6B1-4F7E0EB9C5D6}</a:tableStyleId>
                  </a:tblPr>
                  <a:tblGrid>
                    <a:gridCol w="1861457">
                      <a:extLst>
                        <a:ext uri="{9D8B030D-6E8A-4147-A177-3AD203B41FA5}">
                          <a16:colId xmlns:a16="http://schemas.microsoft.com/office/drawing/2014/main" val="1279218096"/>
                        </a:ext>
                      </a:extLst>
                    </a:gridCol>
                    <a:gridCol w="2021011">
                      <a:extLst>
                        <a:ext uri="{9D8B030D-6E8A-4147-A177-3AD203B41FA5}">
                          <a16:colId xmlns:a16="http://schemas.microsoft.com/office/drawing/2014/main" val="3623753777"/>
                        </a:ext>
                      </a:extLst>
                    </a:gridCol>
                    <a:gridCol w="1701903">
                      <a:extLst>
                        <a:ext uri="{9D8B030D-6E8A-4147-A177-3AD203B41FA5}">
                          <a16:colId xmlns:a16="http://schemas.microsoft.com/office/drawing/2014/main" val="1389592460"/>
                        </a:ext>
                      </a:extLst>
                    </a:gridCol>
                    <a:gridCol w="1861457">
                      <a:extLst>
                        <a:ext uri="{9D8B030D-6E8A-4147-A177-3AD203B41FA5}">
                          <a16:colId xmlns:a16="http://schemas.microsoft.com/office/drawing/2014/main" val="3015039384"/>
                        </a:ext>
                      </a:extLst>
                    </a:gridCol>
                  </a:tblGrid>
                  <a:tr h="707967">
                    <a:tc>
                      <a:txBody>
                        <a:bodyPr/>
                        <a:lstStyle/>
                        <a:p>
                          <a:endParaRPr lang="en-US"/>
                        </a:p>
                      </a:txBody>
                      <a:tcPr anchor="ctr">
                        <a:blipFill>
                          <a:blip r:embed="rId2"/>
                          <a:stretch>
                            <a:fillRect t="-2586" r="-300327" b="-118103"/>
                          </a:stretch>
                        </a:blipFill>
                      </a:tcPr>
                    </a:tc>
                    <a:tc>
                      <a:txBody>
                        <a:bodyPr/>
                        <a:lstStyle/>
                        <a:p>
                          <a:endParaRPr lang="en-US"/>
                        </a:p>
                      </a:txBody>
                      <a:tcPr anchor="ctr">
                        <a:blipFill>
                          <a:blip r:embed="rId2"/>
                          <a:stretch>
                            <a:fillRect l="-92169" t="-2586" r="-176807" b="-118103"/>
                          </a:stretch>
                        </a:blipFill>
                      </a:tcPr>
                    </a:tc>
                    <a:tc>
                      <a:txBody>
                        <a:bodyPr/>
                        <a:lstStyle/>
                        <a:p>
                          <a:endParaRPr lang="en-US"/>
                        </a:p>
                      </a:txBody>
                      <a:tcPr anchor="ctr">
                        <a:blipFill>
                          <a:blip r:embed="rId2"/>
                          <a:stretch>
                            <a:fillRect l="-228674" t="-2586" r="-110394" b="-118103"/>
                          </a:stretch>
                        </a:blipFill>
                      </a:tcPr>
                    </a:tc>
                    <a:tc>
                      <a:txBody>
                        <a:bodyPr/>
                        <a:lstStyle/>
                        <a:p>
                          <a:endParaRPr lang="en-US"/>
                        </a:p>
                      </a:txBody>
                      <a:tcPr anchor="ctr">
                        <a:blipFill>
                          <a:blip r:embed="rId2"/>
                          <a:stretch>
                            <a:fillRect l="-299673" t="-2586" r="-654" b="-118103"/>
                          </a:stretch>
                        </a:blipFill>
                      </a:tcPr>
                    </a:tc>
                    <a:extLst>
                      <a:ext uri="{0D108BD9-81ED-4DB2-BD59-A6C34878D82A}">
                        <a16:rowId xmlns:a16="http://schemas.microsoft.com/office/drawing/2014/main" val="317631491"/>
                      </a:ext>
                    </a:extLst>
                  </a:tr>
                  <a:tr h="370840">
                    <a:tc>
                      <a:txBody>
                        <a:bodyPr/>
                        <a:lstStyle/>
                        <a:p>
                          <a:r>
                            <a:rPr lang="en-GB" i="1" dirty="0" err="1" smtClean="0">
                              <a:latin typeface="Times New Roman" panose="02020603050405020304" pitchFamily="18" charset="0"/>
                              <a:cs typeface="Times New Roman" panose="02020603050405020304" pitchFamily="18" charset="0"/>
                            </a:rPr>
                            <a:t>Verweij</a:t>
                          </a:r>
                          <a:r>
                            <a:rPr lang="en-GB" dirty="0" smtClean="0">
                              <a:latin typeface="Times New Roman" panose="02020603050405020304" pitchFamily="18" charset="0"/>
                              <a:cs typeface="Times New Roman" panose="02020603050405020304" pitchFamily="18" charset="0"/>
                            </a:rPr>
                            <a:t> (</a:t>
                          </a:r>
                          <a:r>
                            <a:rPr lang="en-GB" i="1" dirty="0" smtClean="0">
                              <a:latin typeface="Times New Roman" panose="02020603050405020304" pitchFamily="18" charset="0"/>
                              <a:cs typeface="Times New Roman" panose="02020603050405020304" pitchFamily="18" charset="0"/>
                            </a:rPr>
                            <a:t>L</a:t>
                          </a:r>
                          <a:r>
                            <a:rPr lang="en-GB" dirty="0" smtClean="0">
                              <a:latin typeface="Times New Roman" panose="02020603050405020304" pitchFamily="18" charset="0"/>
                              <a:cs typeface="Times New Roman" panose="02020603050405020304" pitchFamily="18" charset="0"/>
                            </a:rPr>
                            <a:t>=12</a:t>
                          </a:r>
                          <a:r>
                            <a:rPr lang="en-GB" baseline="0" dirty="0" smtClean="0">
                              <a:latin typeface="Times New Roman" panose="02020603050405020304" pitchFamily="18" charset="0"/>
                              <a:cs typeface="Times New Roman" panose="02020603050405020304" pitchFamily="18" charset="0"/>
                            </a:rPr>
                            <a:t> m)</a:t>
                          </a:r>
                          <a:endParaRPr lang="en-GB" dirty="0">
                            <a:latin typeface="Times New Roman" panose="02020603050405020304" pitchFamily="18" charset="0"/>
                            <a:cs typeface="Times New Roman" panose="02020603050405020304" pitchFamily="18" charset="0"/>
                          </a:endParaRPr>
                        </a:p>
                      </a:txBody>
                      <a:tcPr/>
                    </a:tc>
                    <a:tc>
                      <a:txBody>
                        <a:bodyPr/>
                        <a:lstStyle/>
                        <a:p>
                          <a:pPr algn="l"/>
                          <a:r>
                            <a:rPr lang="en-GB" dirty="0" smtClean="0">
                              <a:latin typeface="Times New Roman" panose="02020603050405020304" pitchFamily="18" charset="0"/>
                              <a:cs typeface="Times New Roman" panose="02020603050405020304" pitchFamily="18" charset="0"/>
                            </a:rPr>
                            <a:t>36 K</a:t>
                          </a:r>
                          <a:endParaRPr lang="en-GB" dirty="0">
                            <a:latin typeface="Times New Roman" panose="02020603050405020304" pitchFamily="18" charset="0"/>
                            <a:cs typeface="Times New Roman" panose="02020603050405020304" pitchFamily="18" charset="0"/>
                          </a:endParaRPr>
                        </a:p>
                      </a:txBody>
                      <a:tcPr/>
                    </a:tc>
                    <a:tc>
                      <a:txBody>
                        <a:bodyPr/>
                        <a:lstStyle/>
                        <a:p>
                          <a:pPr algn="l"/>
                          <a:r>
                            <a:rPr lang="en-GB" dirty="0" smtClean="0">
                              <a:latin typeface="Times New Roman" panose="02020603050405020304" pitchFamily="18" charset="0"/>
                              <a:cs typeface="Times New Roman" panose="02020603050405020304" pitchFamily="18" charset="0"/>
                            </a:rPr>
                            <a:t>26</a:t>
                          </a:r>
                          <a:r>
                            <a:rPr lang="en-GB" baseline="0" dirty="0" smtClean="0">
                              <a:latin typeface="Times New Roman" panose="02020603050405020304" pitchFamily="18" charset="0"/>
                              <a:cs typeface="Times New Roman" panose="02020603050405020304" pitchFamily="18" charset="0"/>
                            </a:rPr>
                            <a:t> K</a:t>
                          </a:r>
                          <a:endParaRPr lang="en-GB" dirty="0">
                            <a:latin typeface="Times New Roman" panose="02020603050405020304" pitchFamily="18" charset="0"/>
                            <a:cs typeface="Times New Roman" panose="02020603050405020304" pitchFamily="18" charset="0"/>
                          </a:endParaRPr>
                        </a:p>
                      </a:txBody>
                      <a:tcPr/>
                    </a:tc>
                    <a:tc>
                      <a:txBody>
                        <a:bodyPr/>
                        <a:lstStyle/>
                        <a:p>
                          <a:pPr algn="l"/>
                          <a:r>
                            <a:rPr lang="en-GB" dirty="0" smtClean="0">
                              <a:latin typeface="Times New Roman" panose="02020603050405020304" pitchFamily="18" charset="0"/>
                              <a:cs typeface="Times New Roman" panose="02020603050405020304" pitchFamily="18" charset="0"/>
                            </a:rPr>
                            <a:t>27 K</a:t>
                          </a:r>
                          <a:endParaRPr lang="en-GB"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845959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Me </a:t>
                          </a:r>
                          <a:r>
                            <a:rPr lang="en-GB" dirty="0" smtClean="0">
                              <a:latin typeface="Times New Roman" panose="02020603050405020304" pitchFamily="18" charset="0"/>
                              <a:cs typeface="Times New Roman" panose="02020603050405020304" pitchFamily="18" charset="0"/>
                            </a:rPr>
                            <a:t>(</a:t>
                          </a:r>
                          <a:r>
                            <a:rPr lang="en-GB" i="1" dirty="0" smtClean="0">
                              <a:latin typeface="Times New Roman" panose="02020603050405020304" pitchFamily="18" charset="0"/>
                              <a:cs typeface="Times New Roman" panose="02020603050405020304" pitchFamily="18" charset="0"/>
                            </a:rPr>
                            <a:t>L</a:t>
                          </a:r>
                          <a:r>
                            <a:rPr lang="en-GB" dirty="0" smtClean="0">
                              <a:latin typeface="Times New Roman" panose="02020603050405020304" pitchFamily="18" charset="0"/>
                              <a:cs typeface="Times New Roman" panose="02020603050405020304" pitchFamily="18" charset="0"/>
                            </a:rPr>
                            <a:t>=55</a:t>
                          </a:r>
                          <a:r>
                            <a:rPr lang="en-GB" baseline="0" dirty="0" smtClean="0">
                              <a:latin typeface="Times New Roman" panose="02020603050405020304" pitchFamily="18" charset="0"/>
                              <a:cs typeface="Times New Roman" panose="02020603050405020304" pitchFamily="18" charset="0"/>
                            </a:rPr>
                            <a:t> m)</a:t>
                          </a:r>
                          <a:endParaRPr lang="en-GB" dirty="0" smtClean="0">
                            <a:latin typeface="Times New Roman" panose="02020603050405020304" pitchFamily="18" charset="0"/>
                            <a:cs typeface="Times New Roman" panose="02020603050405020304" pitchFamily="18" charset="0"/>
                          </a:endParaRPr>
                        </a:p>
                      </a:txBody>
                      <a:tcPr/>
                    </a:tc>
                    <a:tc>
                      <a:txBody>
                        <a:bodyPr/>
                        <a:lstStyle/>
                        <a:p>
                          <a:pPr algn="l"/>
                          <a:r>
                            <a:rPr lang="en-GB" dirty="0" smtClean="0">
                              <a:latin typeface="Times New Roman" panose="02020603050405020304" pitchFamily="18" charset="0"/>
                              <a:cs typeface="Times New Roman" panose="02020603050405020304" pitchFamily="18" charset="0"/>
                            </a:rPr>
                            <a:t>34 K</a:t>
                          </a:r>
                          <a:endParaRPr lang="en-GB" dirty="0">
                            <a:latin typeface="Times New Roman" panose="02020603050405020304" pitchFamily="18" charset="0"/>
                            <a:cs typeface="Times New Roman" panose="02020603050405020304" pitchFamily="18" charset="0"/>
                          </a:endParaRPr>
                        </a:p>
                      </a:txBody>
                      <a:tcPr/>
                    </a:tc>
                    <a:tc>
                      <a:txBody>
                        <a:bodyPr/>
                        <a:lstStyle/>
                        <a:p>
                          <a:pPr algn="l"/>
                          <a:r>
                            <a:rPr lang="en-GB" dirty="0" smtClean="0">
                              <a:latin typeface="Times New Roman" panose="02020603050405020304" pitchFamily="18" charset="0"/>
                              <a:cs typeface="Times New Roman" panose="02020603050405020304" pitchFamily="18" charset="0"/>
                            </a:rPr>
                            <a:t>23 K</a:t>
                          </a:r>
                          <a:endParaRPr lang="en-GB" dirty="0">
                            <a:latin typeface="Times New Roman" panose="02020603050405020304" pitchFamily="18" charset="0"/>
                            <a:cs typeface="Times New Roman" panose="02020603050405020304" pitchFamily="18" charset="0"/>
                          </a:endParaRPr>
                        </a:p>
                      </a:txBody>
                      <a:tcPr/>
                    </a:tc>
                    <a:tc>
                      <a:txBody>
                        <a:bodyPr/>
                        <a:lstStyle/>
                        <a:p>
                          <a:pPr algn="l"/>
                          <a:r>
                            <a:rPr lang="en-GB" dirty="0" smtClean="0">
                              <a:latin typeface="Times New Roman" panose="02020603050405020304" pitchFamily="18" charset="0"/>
                              <a:cs typeface="Times New Roman" panose="02020603050405020304" pitchFamily="18" charset="0"/>
                            </a:rPr>
                            <a:t>26 K</a:t>
                          </a:r>
                          <a:endParaRPr lang="en-GB"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99990735"/>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11" name="Table 10"/>
              <p:cNvGraphicFramePr>
                <a:graphicFrameLocks noGrp="1"/>
              </p:cNvGraphicFramePr>
              <p:nvPr>
                <p:extLst>
                  <p:ext uri="{D42A27DB-BD31-4B8C-83A1-F6EECF244321}">
                    <p14:modId xmlns:p14="http://schemas.microsoft.com/office/powerpoint/2010/main" val="3821561253"/>
                  </p:ext>
                </p:extLst>
              </p:nvPr>
            </p:nvGraphicFramePr>
            <p:xfrm>
              <a:off x="888273" y="4701770"/>
              <a:ext cx="7445828" cy="1493190"/>
            </p:xfrm>
            <a:graphic>
              <a:graphicData uri="http://schemas.openxmlformats.org/drawingml/2006/table">
                <a:tbl>
                  <a:tblPr firstRow="1" bandRow="1">
                    <a:tableStyleId>{74C1A8A3-306A-4EB7-A6B1-4F7E0EB9C5D6}</a:tableStyleId>
                  </a:tblPr>
                  <a:tblGrid>
                    <a:gridCol w="1861457">
                      <a:extLst>
                        <a:ext uri="{9D8B030D-6E8A-4147-A177-3AD203B41FA5}">
                          <a16:colId xmlns:a16="http://schemas.microsoft.com/office/drawing/2014/main" val="1279218096"/>
                        </a:ext>
                      </a:extLst>
                    </a:gridCol>
                    <a:gridCol w="2021011">
                      <a:extLst>
                        <a:ext uri="{9D8B030D-6E8A-4147-A177-3AD203B41FA5}">
                          <a16:colId xmlns:a16="http://schemas.microsoft.com/office/drawing/2014/main" val="3623753777"/>
                        </a:ext>
                      </a:extLst>
                    </a:gridCol>
                    <a:gridCol w="1701903">
                      <a:extLst>
                        <a:ext uri="{9D8B030D-6E8A-4147-A177-3AD203B41FA5}">
                          <a16:colId xmlns:a16="http://schemas.microsoft.com/office/drawing/2014/main" val="1389592460"/>
                        </a:ext>
                      </a:extLst>
                    </a:gridCol>
                    <a:gridCol w="1861457">
                      <a:extLst>
                        <a:ext uri="{9D8B030D-6E8A-4147-A177-3AD203B41FA5}">
                          <a16:colId xmlns:a16="http://schemas.microsoft.com/office/drawing/2014/main" val="3015039384"/>
                        </a:ext>
                      </a:extLst>
                    </a:gridCol>
                  </a:tblGrid>
                  <a:tr h="751510">
                    <a:tc>
                      <a:txBody>
                        <a:bodyPr/>
                        <a:lstStyle/>
                        <a:p>
                          <a:pPr/>
                          <a14:m>
                            <m:oMath xmlns:m="http://schemas.openxmlformats.org/officeDocument/2006/math">
                              <m:sSub>
                                <m:sSubPr>
                                  <m:ctrlPr>
                                    <a:rPr lang="en-GB" smtClean="0"/>
                                  </m:ctrlPr>
                                </m:sSubPr>
                                <m:e>
                                  <m:r>
                                    <a:rPr lang="en-GB" smtClean="0"/>
                                    <m:t>𝑻</m:t>
                                  </m:r>
                                </m:e>
                                <m:sub>
                                  <m:r>
                                    <a:rPr lang="en-GB" smtClean="0"/>
                                    <m:t>𝒑𝒆𝒂𝒌</m:t>
                                  </m:r>
                                </m:sub>
                              </m:sSub>
                            </m:oMath>
                          </a14:m>
                          <a:r>
                            <a:rPr lang="en-GB" dirty="0" smtClean="0">
                              <a:latin typeface="Times New Roman" panose="02020603050405020304" pitchFamily="18" charset="0"/>
                              <a:cs typeface="Times New Roman" panose="02020603050405020304" pitchFamily="18" charset="0"/>
                            </a:rPr>
                            <a:t> (18 kA)</a:t>
                          </a:r>
                          <a:endParaRPr lang="en-GB" dirty="0">
                            <a:latin typeface="Times New Roman" panose="02020603050405020304" pitchFamily="18" charset="0"/>
                            <a:cs typeface="Times New Roman" panose="02020603050405020304" pitchFamily="18" charset="0"/>
                          </a:endParaRPr>
                        </a:p>
                      </a:txBody>
                      <a:tcPr anchor="ctr"/>
                    </a:tc>
                    <a:tc>
                      <a:txBody>
                        <a:bodyPr/>
                        <a:lstStyle/>
                        <a:p>
                          <a:pPr algn="l"/>
                          <a:r>
                            <a:rPr lang="el-GR" dirty="0" smtClean="0">
                              <a:latin typeface="Times New Roman" panose="02020603050405020304" pitchFamily="18" charset="0"/>
                              <a:cs typeface="Times New Roman" panose="02020603050405020304" pitchFamily="18" charset="0"/>
                            </a:rPr>
                            <a:t>Δ</a:t>
                          </a:r>
                          <a:r>
                            <a:rPr lang="en-GB" dirty="0" smtClean="0">
                              <a:latin typeface="Times New Roman" panose="02020603050405020304" pitchFamily="18" charset="0"/>
                              <a:cs typeface="Times New Roman" panose="02020603050405020304" pitchFamily="18" charset="0"/>
                            </a:rPr>
                            <a:t>V=100 mV</a:t>
                          </a:r>
                          <a:r>
                            <a:rPr lang="en-GB" baseline="0" dirty="0" smtClean="0">
                              <a:latin typeface="Times New Roman" panose="02020603050405020304" pitchFamily="18" charset="0"/>
                              <a:cs typeface="Times New Roman" panose="02020603050405020304" pitchFamily="18" charset="0"/>
                            </a:rPr>
                            <a:t> </a:t>
                          </a:r>
                          <a14:m>
                            <m:oMath xmlns:m="http://schemas.openxmlformats.org/officeDocument/2006/math">
                              <m:sSub>
                                <m:sSubPr>
                                  <m:ctrlPr>
                                    <a:rPr lang="en-GB" smtClean="0"/>
                                  </m:ctrlPr>
                                </m:sSubPr>
                                <m:e>
                                  <m:r>
                                    <m:rPr>
                                      <m:sty m:val="p"/>
                                    </m:rPr>
                                    <a:rPr lang="el-GR" smtClean="0"/>
                                    <m:t>Δ</m:t>
                                  </m:r>
                                  <m:r>
                                    <a:rPr lang="en-GB" smtClean="0"/>
                                    <m:t>𝒕</m:t>
                                  </m:r>
                                </m:e>
                                <m:sub>
                                  <m:r>
                                    <a:rPr lang="en-GB" smtClean="0"/>
                                    <m:t>𝒗𝒂𝒍</m:t>
                                  </m:r>
                                </m:sub>
                              </m:sSub>
                              <m:r>
                                <a:rPr lang="en-GB" smtClean="0"/>
                                <m:t>=</m:t>
                              </m:r>
                              <m:r>
                                <a:rPr lang="en-GB" smtClean="0"/>
                                <m:t>𝟎</m:t>
                              </m:r>
                              <m:r>
                                <a:rPr lang="en-GB" smtClean="0"/>
                                <m:t>.</m:t>
                              </m:r>
                              <m:r>
                                <a:rPr lang="en-GB" smtClean="0"/>
                                <m:t>𝟎𝟐</m:t>
                              </m:r>
                              <m:r>
                                <a:rPr lang="en-GB" smtClean="0"/>
                                <m:t> </m:t>
                              </m:r>
                              <m:r>
                                <a:rPr lang="en-GB" smtClean="0"/>
                                <m:t>𝒔</m:t>
                              </m:r>
                            </m:oMath>
                          </a14:m>
                          <a:endParaRPr lang="en-GB"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smtClean="0">
                              <a:latin typeface="Times New Roman" panose="02020603050405020304" pitchFamily="18" charset="0"/>
                              <a:cs typeface="Times New Roman" panose="02020603050405020304" pitchFamily="18" charset="0"/>
                            </a:rPr>
                            <a:t>Δ</a:t>
                          </a:r>
                          <a:r>
                            <a:rPr lang="en-GB" dirty="0" smtClean="0">
                              <a:latin typeface="Times New Roman" panose="02020603050405020304" pitchFamily="18" charset="0"/>
                              <a:cs typeface="Times New Roman" panose="02020603050405020304" pitchFamily="18" charset="0"/>
                            </a:rPr>
                            <a:t>V=20 </a:t>
                          </a:r>
                          <a:r>
                            <a:rPr lang="en-GB" dirty="0" smtClean="0">
                              <a:latin typeface="Times New Roman" panose="02020603050405020304" pitchFamily="18" charset="0"/>
                              <a:cs typeface="Times New Roman" panose="02020603050405020304" pitchFamily="18" charset="0"/>
                            </a:rPr>
                            <a:t>mV</a:t>
                          </a:r>
                          <a:r>
                            <a:rPr lang="en-GB" baseline="0" dirty="0" smtClean="0">
                              <a:latin typeface="Times New Roman" panose="02020603050405020304" pitchFamily="18" charset="0"/>
                              <a:cs typeface="Times New Roman" panose="02020603050405020304" pitchFamily="18" charset="0"/>
                            </a:rPr>
                            <a:t> </a:t>
                          </a:r>
                          <a14:m>
                            <m:oMath xmlns:m="http://schemas.openxmlformats.org/officeDocument/2006/math">
                              <m:sSub>
                                <m:sSubPr>
                                  <m:ctrlPr>
                                    <a:rPr lang="en-GB" smtClean="0"/>
                                  </m:ctrlPr>
                                </m:sSubPr>
                                <m:e>
                                  <m:r>
                                    <m:rPr>
                                      <m:sty m:val="p"/>
                                    </m:rPr>
                                    <a:rPr lang="el-GR" smtClean="0"/>
                                    <m:t>Δ</m:t>
                                  </m:r>
                                  <m:r>
                                    <a:rPr lang="en-GB" smtClean="0"/>
                                    <m:t>𝒕</m:t>
                                  </m:r>
                                </m:e>
                                <m:sub>
                                  <m:r>
                                    <a:rPr lang="en-GB" smtClean="0"/>
                                    <m:t>𝒗𝒂𝒍</m:t>
                                  </m:r>
                                </m:sub>
                              </m:sSub>
                              <m:r>
                                <a:rPr lang="en-GB" smtClean="0"/>
                                <m:t>=</m:t>
                              </m:r>
                              <m:r>
                                <a:rPr lang="en-GB" smtClean="0"/>
                                <m:t>𝟎</m:t>
                              </m:r>
                              <m:r>
                                <a:rPr lang="en-GB" smtClean="0"/>
                                <m:t>.</m:t>
                              </m:r>
                              <m:r>
                                <a:rPr lang="en-GB" smtClean="0"/>
                                <m:t>𝟐</m:t>
                              </m:r>
                              <m:r>
                                <a:rPr lang="en-GB" smtClean="0"/>
                                <m:t> </m:t>
                              </m:r>
                              <m:r>
                                <a:rPr lang="en-GB" smtClean="0"/>
                                <m:t>𝒔</m:t>
                              </m:r>
                            </m:oMath>
                          </a14:m>
                          <a:endParaRPr lang="en-GB" dirty="0">
                            <a:latin typeface="Times New Roman" panose="02020603050405020304" pitchFamily="18" charset="0"/>
                            <a:cs typeface="Times New Roman" panose="02020603050405020304" pitchFamily="18" charset="0"/>
                          </a:endParaRPr>
                        </a:p>
                      </a:txBody>
                      <a:tcPr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l-GR" dirty="0" smtClean="0">
                              <a:latin typeface="Times New Roman" panose="02020603050405020304" pitchFamily="18" charset="0"/>
                              <a:cs typeface="Times New Roman" panose="02020603050405020304" pitchFamily="18" charset="0"/>
                            </a:rPr>
                            <a:t>Δ</a:t>
                          </a:r>
                          <a:r>
                            <a:rPr lang="en-GB" dirty="0" smtClean="0">
                              <a:latin typeface="Times New Roman" panose="02020603050405020304" pitchFamily="18" charset="0"/>
                              <a:cs typeface="Times New Roman" panose="02020603050405020304" pitchFamily="18" charset="0"/>
                            </a:rPr>
                            <a:t>V=10 </a:t>
                          </a:r>
                          <a:r>
                            <a:rPr lang="en-GB" dirty="0" smtClean="0">
                              <a:latin typeface="Times New Roman" panose="02020603050405020304" pitchFamily="18" charset="0"/>
                              <a:cs typeface="Times New Roman" panose="02020603050405020304" pitchFamily="18" charset="0"/>
                            </a:rPr>
                            <a:t>mV</a:t>
                          </a:r>
                          <a:r>
                            <a:rPr lang="en-GB" baseline="0" dirty="0" smtClean="0">
                              <a:latin typeface="Times New Roman" panose="02020603050405020304" pitchFamily="18" charset="0"/>
                              <a:cs typeface="Times New Roman" panose="02020603050405020304" pitchFamily="18" charset="0"/>
                            </a:rPr>
                            <a:t> </a:t>
                          </a:r>
                          <a14:m>
                            <m:oMath xmlns:m="http://schemas.openxmlformats.org/officeDocument/2006/math">
                              <m:sSub>
                                <m:sSubPr>
                                  <m:ctrlPr>
                                    <a:rPr lang="en-GB" smtClean="0"/>
                                  </m:ctrlPr>
                                </m:sSubPr>
                                <m:e>
                                  <m:r>
                                    <m:rPr>
                                      <m:sty m:val="p"/>
                                    </m:rPr>
                                    <a:rPr lang="el-GR" smtClean="0"/>
                                    <m:t>Δ</m:t>
                                  </m:r>
                                  <m:r>
                                    <a:rPr lang="en-GB" smtClean="0"/>
                                    <m:t>𝒕</m:t>
                                  </m:r>
                                </m:e>
                                <m:sub>
                                  <m:r>
                                    <a:rPr lang="en-GB" smtClean="0"/>
                                    <m:t>𝒗𝒂𝒍</m:t>
                                  </m:r>
                                </m:sub>
                              </m:sSub>
                              <m:r>
                                <a:rPr lang="en-GB" smtClean="0"/>
                                <m:t>=</m:t>
                              </m:r>
                              <m:r>
                                <a:rPr lang="en-GB" smtClean="0"/>
                                <m:t>𝟏</m:t>
                              </m:r>
                              <m:r>
                                <a:rPr lang="en-GB" smtClean="0"/>
                                <m:t> </m:t>
                              </m:r>
                              <m:r>
                                <a:rPr lang="en-GB" smtClean="0"/>
                                <m:t>𝒔</m:t>
                              </m:r>
                            </m:oMath>
                          </a14:m>
                          <a:endParaRPr lang="en-GB"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17631491"/>
                      </a:ext>
                    </a:extLst>
                  </a:tr>
                  <a:tr h="370840">
                    <a:tc>
                      <a:txBody>
                        <a:bodyPr/>
                        <a:lstStyle/>
                        <a:p>
                          <a:r>
                            <a:rPr lang="en-GB" i="1" dirty="0" err="1" smtClean="0">
                              <a:latin typeface="Times New Roman" panose="02020603050405020304" pitchFamily="18" charset="0"/>
                              <a:cs typeface="Times New Roman" panose="02020603050405020304" pitchFamily="18" charset="0"/>
                            </a:rPr>
                            <a:t>Verweij</a:t>
                          </a:r>
                          <a:r>
                            <a:rPr lang="en-GB" dirty="0" smtClean="0">
                              <a:latin typeface="Times New Roman" panose="02020603050405020304" pitchFamily="18" charset="0"/>
                              <a:cs typeface="Times New Roman" panose="02020603050405020304" pitchFamily="18" charset="0"/>
                            </a:rPr>
                            <a:t> (</a:t>
                          </a:r>
                          <a:r>
                            <a:rPr lang="en-GB" i="1" dirty="0" smtClean="0">
                              <a:latin typeface="Times New Roman" panose="02020603050405020304" pitchFamily="18" charset="0"/>
                              <a:cs typeface="Times New Roman" panose="02020603050405020304" pitchFamily="18" charset="0"/>
                            </a:rPr>
                            <a:t>L</a:t>
                          </a:r>
                          <a:r>
                            <a:rPr lang="en-GB" dirty="0" smtClean="0">
                              <a:latin typeface="Times New Roman" panose="02020603050405020304" pitchFamily="18" charset="0"/>
                              <a:cs typeface="Times New Roman" panose="02020603050405020304" pitchFamily="18" charset="0"/>
                            </a:rPr>
                            <a:t>=12</a:t>
                          </a:r>
                          <a:r>
                            <a:rPr lang="en-GB" baseline="0" dirty="0" smtClean="0">
                              <a:latin typeface="Times New Roman" panose="02020603050405020304" pitchFamily="18" charset="0"/>
                              <a:cs typeface="Times New Roman" panose="02020603050405020304" pitchFamily="18" charset="0"/>
                            </a:rPr>
                            <a:t> m)</a:t>
                          </a:r>
                          <a:endParaRPr lang="en-GB" dirty="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34 K</a:t>
                          </a:r>
                          <a:endParaRPr lang="en-GB" dirty="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30</a:t>
                          </a:r>
                          <a:r>
                            <a:rPr lang="en-GB" baseline="0" dirty="0" smtClean="0">
                              <a:latin typeface="Times New Roman" panose="02020603050405020304" pitchFamily="18" charset="0"/>
                              <a:cs typeface="Times New Roman" panose="02020603050405020304" pitchFamily="18" charset="0"/>
                            </a:rPr>
                            <a:t> K</a:t>
                          </a:r>
                          <a:endParaRPr lang="en-GB" dirty="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42 K</a:t>
                          </a:r>
                          <a:endParaRPr lang="en-GB"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845959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Me </a:t>
                          </a:r>
                          <a:r>
                            <a:rPr lang="en-GB" dirty="0" smtClean="0">
                              <a:latin typeface="Times New Roman" panose="02020603050405020304" pitchFamily="18" charset="0"/>
                              <a:cs typeface="Times New Roman" panose="02020603050405020304" pitchFamily="18" charset="0"/>
                            </a:rPr>
                            <a:t>(</a:t>
                          </a:r>
                          <a:r>
                            <a:rPr lang="en-GB" i="1" dirty="0" smtClean="0">
                              <a:latin typeface="Times New Roman" panose="02020603050405020304" pitchFamily="18" charset="0"/>
                              <a:cs typeface="Times New Roman" panose="02020603050405020304" pitchFamily="18" charset="0"/>
                            </a:rPr>
                            <a:t>L</a:t>
                          </a:r>
                          <a:r>
                            <a:rPr lang="en-GB" dirty="0" smtClean="0">
                              <a:latin typeface="Times New Roman" panose="02020603050405020304" pitchFamily="18" charset="0"/>
                              <a:cs typeface="Times New Roman" panose="02020603050405020304" pitchFamily="18" charset="0"/>
                            </a:rPr>
                            <a:t>=23</a:t>
                          </a:r>
                          <a:r>
                            <a:rPr lang="en-GB" baseline="0" dirty="0" smtClean="0">
                              <a:latin typeface="Times New Roman" panose="02020603050405020304" pitchFamily="18" charset="0"/>
                              <a:cs typeface="Times New Roman" panose="02020603050405020304" pitchFamily="18" charset="0"/>
                            </a:rPr>
                            <a:t> m)</a:t>
                          </a:r>
                          <a:endParaRPr lang="en-GB" dirty="0" smtClean="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34 K</a:t>
                          </a:r>
                          <a:endParaRPr lang="en-GB" dirty="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30 K</a:t>
                          </a:r>
                          <a:endParaRPr lang="en-GB" dirty="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52</a:t>
                          </a:r>
                          <a:r>
                            <a:rPr lang="en-GB" baseline="0" dirty="0" smtClean="0">
                              <a:latin typeface="Times New Roman" panose="02020603050405020304" pitchFamily="18" charset="0"/>
                              <a:cs typeface="Times New Roman" panose="02020603050405020304" pitchFamily="18" charset="0"/>
                            </a:rPr>
                            <a:t> K</a:t>
                          </a:r>
                          <a:endParaRPr lang="en-GB"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99990735"/>
                      </a:ext>
                    </a:extLst>
                  </a:tr>
                </a:tbl>
              </a:graphicData>
            </a:graphic>
          </p:graphicFrame>
        </mc:Choice>
        <mc:Fallback>
          <p:graphicFrame>
            <p:nvGraphicFramePr>
              <p:cNvPr id="11" name="Table 10"/>
              <p:cNvGraphicFramePr>
                <a:graphicFrameLocks noGrp="1"/>
              </p:cNvGraphicFramePr>
              <p:nvPr>
                <p:extLst>
                  <p:ext uri="{D42A27DB-BD31-4B8C-83A1-F6EECF244321}">
                    <p14:modId xmlns:p14="http://schemas.microsoft.com/office/powerpoint/2010/main" val="3821561253"/>
                  </p:ext>
                </p:extLst>
              </p:nvPr>
            </p:nvGraphicFramePr>
            <p:xfrm>
              <a:off x="888273" y="4701770"/>
              <a:ext cx="7445828" cy="1493190"/>
            </p:xfrm>
            <a:graphic>
              <a:graphicData uri="http://schemas.openxmlformats.org/drawingml/2006/table">
                <a:tbl>
                  <a:tblPr firstRow="1" bandRow="1">
                    <a:tableStyleId>{74C1A8A3-306A-4EB7-A6B1-4F7E0EB9C5D6}</a:tableStyleId>
                  </a:tblPr>
                  <a:tblGrid>
                    <a:gridCol w="1861457">
                      <a:extLst>
                        <a:ext uri="{9D8B030D-6E8A-4147-A177-3AD203B41FA5}">
                          <a16:colId xmlns:a16="http://schemas.microsoft.com/office/drawing/2014/main" val="1279218096"/>
                        </a:ext>
                      </a:extLst>
                    </a:gridCol>
                    <a:gridCol w="2021011">
                      <a:extLst>
                        <a:ext uri="{9D8B030D-6E8A-4147-A177-3AD203B41FA5}">
                          <a16:colId xmlns:a16="http://schemas.microsoft.com/office/drawing/2014/main" val="3623753777"/>
                        </a:ext>
                      </a:extLst>
                    </a:gridCol>
                    <a:gridCol w="1701903">
                      <a:extLst>
                        <a:ext uri="{9D8B030D-6E8A-4147-A177-3AD203B41FA5}">
                          <a16:colId xmlns:a16="http://schemas.microsoft.com/office/drawing/2014/main" val="1389592460"/>
                        </a:ext>
                      </a:extLst>
                    </a:gridCol>
                    <a:gridCol w="1861457">
                      <a:extLst>
                        <a:ext uri="{9D8B030D-6E8A-4147-A177-3AD203B41FA5}">
                          <a16:colId xmlns:a16="http://schemas.microsoft.com/office/drawing/2014/main" val="3015039384"/>
                        </a:ext>
                      </a:extLst>
                    </a:gridCol>
                  </a:tblGrid>
                  <a:tr h="751510">
                    <a:tc>
                      <a:txBody>
                        <a:bodyPr/>
                        <a:lstStyle/>
                        <a:p>
                          <a:endParaRPr lang="en-US"/>
                        </a:p>
                      </a:txBody>
                      <a:tcPr anchor="ctr">
                        <a:blipFill>
                          <a:blip r:embed="rId3"/>
                          <a:stretch>
                            <a:fillRect t="-1613" r="-300327" b="-109677"/>
                          </a:stretch>
                        </a:blipFill>
                      </a:tcPr>
                    </a:tc>
                    <a:tc>
                      <a:txBody>
                        <a:bodyPr/>
                        <a:lstStyle/>
                        <a:p>
                          <a:endParaRPr lang="en-US"/>
                        </a:p>
                      </a:txBody>
                      <a:tcPr anchor="ctr">
                        <a:blipFill>
                          <a:blip r:embed="rId3"/>
                          <a:stretch>
                            <a:fillRect l="-92169" t="-1613" r="-176807" b="-109677"/>
                          </a:stretch>
                        </a:blipFill>
                      </a:tcPr>
                    </a:tc>
                    <a:tc>
                      <a:txBody>
                        <a:bodyPr/>
                        <a:lstStyle/>
                        <a:p>
                          <a:endParaRPr lang="en-US"/>
                        </a:p>
                      </a:txBody>
                      <a:tcPr anchor="ctr">
                        <a:blipFill>
                          <a:blip r:embed="rId3"/>
                          <a:stretch>
                            <a:fillRect l="-228674" t="-1613" r="-110394" b="-109677"/>
                          </a:stretch>
                        </a:blipFill>
                      </a:tcPr>
                    </a:tc>
                    <a:tc>
                      <a:txBody>
                        <a:bodyPr/>
                        <a:lstStyle/>
                        <a:p>
                          <a:endParaRPr lang="en-US"/>
                        </a:p>
                      </a:txBody>
                      <a:tcPr anchor="ctr">
                        <a:blipFill>
                          <a:blip r:embed="rId3"/>
                          <a:stretch>
                            <a:fillRect l="-299673" t="-1613" r="-654" b="-109677"/>
                          </a:stretch>
                        </a:blipFill>
                      </a:tcPr>
                    </a:tc>
                    <a:extLst>
                      <a:ext uri="{0D108BD9-81ED-4DB2-BD59-A6C34878D82A}">
                        <a16:rowId xmlns:a16="http://schemas.microsoft.com/office/drawing/2014/main" val="317631491"/>
                      </a:ext>
                    </a:extLst>
                  </a:tr>
                  <a:tr h="370840">
                    <a:tc>
                      <a:txBody>
                        <a:bodyPr/>
                        <a:lstStyle/>
                        <a:p>
                          <a:r>
                            <a:rPr lang="en-GB" i="1" dirty="0" err="1" smtClean="0">
                              <a:latin typeface="Times New Roman" panose="02020603050405020304" pitchFamily="18" charset="0"/>
                              <a:cs typeface="Times New Roman" panose="02020603050405020304" pitchFamily="18" charset="0"/>
                            </a:rPr>
                            <a:t>Verweij</a:t>
                          </a:r>
                          <a:r>
                            <a:rPr lang="en-GB" dirty="0" smtClean="0">
                              <a:latin typeface="Times New Roman" panose="02020603050405020304" pitchFamily="18" charset="0"/>
                              <a:cs typeface="Times New Roman" panose="02020603050405020304" pitchFamily="18" charset="0"/>
                            </a:rPr>
                            <a:t> (</a:t>
                          </a:r>
                          <a:r>
                            <a:rPr lang="en-GB" i="1" dirty="0" smtClean="0">
                              <a:latin typeface="Times New Roman" panose="02020603050405020304" pitchFamily="18" charset="0"/>
                              <a:cs typeface="Times New Roman" panose="02020603050405020304" pitchFamily="18" charset="0"/>
                            </a:rPr>
                            <a:t>L</a:t>
                          </a:r>
                          <a:r>
                            <a:rPr lang="en-GB" dirty="0" smtClean="0">
                              <a:latin typeface="Times New Roman" panose="02020603050405020304" pitchFamily="18" charset="0"/>
                              <a:cs typeface="Times New Roman" panose="02020603050405020304" pitchFamily="18" charset="0"/>
                            </a:rPr>
                            <a:t>=12</a:t>
                          </a:r>
                          <a:r>
                            <a:rPr lang="en-GB" baseline="0" dirty="0" smtClean="0">
                              <a:latin typeface="Times New Roman" panose="02020603050405020304" pitchFamily="18" charset="0"/>
                              <a:cs typeface="Times New Roman" panose="02020603050405020304" pitchFamily="18" charset="0"/>
                            </a:rPr>
                            <a:t> m)</a:t>
                          </a:r>
                          <a:endParaRPr lang="en-GB" dirty="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34 K</a:t>
                          </a:r>
                          <a:endParaRPr lang="en-GB" dirty="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30</a:t>
                          </a:r>
                          <a:r>
                            <a:rPr lang="en-GB" baseline="0" dirty="0" smtClean="0">
                              <a:latin typeface="Times New Roman" panose="02020603050405020304" pitchFamily="18" charset="0"/>
                              <a:cs typeface="Times New Roman" panose="02020603050405020304" pitchFamily="18" charset="0"/>
                            </a:rPr>
                            <a:t> K</a:t>
                          </a:r>
                          <a:endParaRPr lang="en-GB" dirty="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42 K</a:t>
                          </a:r>
                          <a:endParaRPr lang="en-GB"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818459594"/>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smtClean="0">
                              <a:latin typeface="Times New Roman" panose="02020603050405020304" pitchFamily="18" charset="0"/>
                              <a:cs typeface="Times New Roman" panose="02020603050405020304" pitchFamily="18" charset="0"/>
                            </a:rPr>
                            <a:t>Me </a:t>
                          </a:r>
                          <a:r>
                            <a:rPr lang="en-GB" dirty="0" smtClean="0">
                              <a:latin typeface="Times New Roman" panose="02020603050405020304" pitchFamily="18" charset="0"/>
                              <a:cs typeface="Times New Roman" panose="02020603050405020304" pitchFamily="18" charset="0"/>
                            </a:rPr>
                            <a:t>(</a:t>
                          </a:r>
                          <a:r>
                            <a:rPr lang="en-GB" i="1" dirty="0" smtClean="0">
                              <a:latin typeface="Times New Roman" panose="02020603050405020304" pitchFamily="18" charset="0"/>
                              <a:cs typeface="Times New Roman" panose="02020603050405020304" pitchFamily="18" charset="0"/>
                            </a:rPr>
                            <a:t>L</a:t>
                          </a:r>
                          <a:r>
                            <a:rPr lang="en-GB" dirty="0" smtClean="0">
                              <a:latin typeface="Times New Roman" panose="02020603050405020304" pitchFamily="18" charset="0"/>
                              <a:cs typeface="Times New Roman" panose="02020603050405020304" pitchFamily="18" charset="0"/>
                            </a:rPr>
                            <a:t>=23</a:t>
                          </a:r>
                          <a:r>
                            <a:rPr lang="en-GB" baseline="0" dirty="0" smtClean="0">
                              <a:latin typeface="Times New Roman" panose="02020603050405020304" pitchFamily="18" charset="0"/>
                              <a:cs typeface="Times New Roman" panose="02020603050405020304" pitchFamily="18" charset="0"/>
                            </a:rPr>
                            <a:t> m)</a:t>
                          </a:r>
                          <a:endParaRPr lang="en-GB" dirty="0" smtClean="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34 K</a:t>
                          </a:r>
                          <a:endParaRPr lang="en-GB" dirty="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30 K</a:t>
                          </a:r>
                          <a:endParaRPr lang="en-GB" dirty="0">
                            <a:latin typeface="Times New Roman" panose="02020603050405020304" pitchFamily="18" charset="0"/>
                            <a:cs typeface="Times New Roman" panose="02020603050405020304" pitchFamily="18" charset="0"/>
                          </a:endParaRPr>
                        </a:p>
                      </a:txBody>
                      <a:tcPr/>
                    </a:tc>
                    <a:tc>
                      <a:txBody>
                        <a:bodyPr/>
                        <a:lstStyle/>
                        <a:p>
                          <a:r>
                            <a:rPr lang="en-GB" dirty="0" smtClean="0">
                              <a:latin typeface="Times New Roman" panose="02020603050405020304" pitchFamily="18" charset="0"/>
                              <a:cs typeface="Times New Roman" panose="02020603050405020304" pitchFamily="18" charset="0"/>
                            </a:rPr>
                            <a:t>52</a:t>
                          </a:r>
                          <a:r>
                            <a:rPr lang="en-GB" baseline="0" dirty="0" smtClean="0">
                              <a:latin typeface="Times New Roman" panose="02020603050405020304" pitchFamily="18" charset="0"/>
                              <a:cs typeface="Times New Roman" panose="02020603050405020304" pitchFamily="18" charset="0"/>
                            </a:rPr>
                            <a:t> K</a:t>
                          </a:r>
                          <a:endParaRPr lang="en-GB" dirty="0">
                            <a:latin typeface="Times New Roman" panose="02020603050405020304" pitchFamily="18" charset="0"/>
                            <a:cs typeface="Times New Roman" panose="02020603050405020304" pitchFamily="18" charset="0"/>
                          </a:endParaRPr>
                        </a:p>
                      </a:txBody>
                      <a:tcPr/>
                    </a:tc>
                    <a:extLst>
                      <a:ext uri="{0D108BD9-81ED-4DB2-BD59-A6C34878D82A}">
                        <a16:rowId xmlns:a16="http://schemas.microsoft.com/office/drawing/2014/main" val="1199990735"/>
                      </a:ext>
                    </a:extLst>
                  </a:tr>
                </a:tbl>
              </a:graphicData>
            </a:graphic>
          </p:graphicFrame>
        </mc:Fallback>
      </mc:AlternateContent>
    </p:spTree>
    <p:extLst>
      <p:ext uri="{BB962C8B-B14F-4D97-AF65-F5344CB8AC3E}">
        <p14:creationId xmlns:p14="http://schemas.microsoft.com/office/powerpoint/2010/main" val="1294793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3"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1503991" y="0"/>
            <a:ext cx="5582610"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Next steps: </a:t>
            </a:r>
            <a:r>
              <a:rPr lang="en-GB" sz="2800" dirty="0" err="1" smtClean="0">
                <a:latin typeface="Times New Roman" panose="02020603050405020304" pitchFamily="18" charset="0"/>
                <a:cs typeface="Times New Roman" panose="02020603050405020304" pitchFamily="18" charset="0"/>
              </a:rPr>
              <a:t>Busbars</a:t>
            </a:r>
            <a:r>
              <a:rPr lang="en-GB" sz="2800" dirty="0" smtClean="0">
                <a:latin typeface="Times New Roman" panose="02020603050405020304" pitchFamily="18" charset="0"/>
                <a:cs typeface="Times New Roman" panose="02020603050405020304" pitchFamily="18" charset="0"/>
              </a:rPr>
              <a:t> through the Plug</a:t>
            </a:r>
            <a:endParaRPr lang="en-GB" sz="2800" dirty="0">
              <a:latin typeface="Times New Roman" panose="02020603050405020304" pitchFamily="18" charset="0"/>
              <a:cs typeface="Times New Roman" panose="02020603050405020304" pitchFamily="18" charset="0"/>
            </a:endParaRPr>
          </a:p>
        </p:txBody>
      </p:sp>
      <p:sp>
        <p:nvSpPr>
          <p:cNvPr id="9" name="TextBox 8"/>
          <p:cNvSpPr txBox="1"/>
          <p:nvPr/>
        </p:nvSpPr>
        <p:spPr>
          <a:xfrm>
            <a:off x="169817" y="595985"/>
            <a:ext cx="8559315" cy="615553"/>
          </a:xfrm>
          <a:prstGeom prst="rect">
            <a:avLst/>
          </a:prstGeom>
          <a:noFill/>
        </p:spPr>
        <p:txBody>
          <a:bodyPr wrap="square" rtlCol="0">
            <a:spAutoFit/>
          </a:bodyPr>
          <a:lstStyle/>
          <a:p>
            <a:pPr marL="285750" indent="-285750">
              <a:buFont typeface="Arial" panose="020B0604020202020204" pitchFamily="34" charset="0"/>
              <a:buChar char="•"/>
            </a:pPr>
            <a:r>
              <a:rPr lang="en-GB" sz="1700" dirty="0" smtClean="0">
                <a:latin typeface="Times New Roman" panose="02020603050405020304" pitchFamily="18" charset="0"/>
                <a:cs typeface="Times New Roman" panose="02020603050405020304" pitchFamily="18" charset="0"/>
              </a:rPr>
              <a:t>We are interested in the quench propagation in the 2 kA and 18 kA </a:t>
            </a:r>
            <a:r>
              <a:rPr lang="en-GB" sz="1700" dirty="0" err="1" smtClean="0">
                <a:latin typeface="Times New Roman" panose="02020603050405020304" pitchFamily="18" charset="0"/>
                <a:cs typeface="Times New Roman" panose="02020603050405020304" pitchFamily="18" charset="0"/>
              </a:rPr>
              <a:t>busbars</a:t>
            </a:r>
            <a:r>
              <a:rPr lang="en-GB" sz="1700" dirty="0">
                <a:latin typeface="Times New Roman" panose="02020603050405020304" pitchFamily="18" charset="0"/>
                <a:cs typeface="Times New Roman" panose="02020603050405020304" pitchFamily="18" charset="0"/>
              </a:rPr>
              <a:t> </a:t>
            </a:r>
            <a:r>
              <a:rPr lang="en-GB" sz="1700" dirty="0" smtClean="0">
                <a:latin typeface="Times New Roman" panose="02020603050405020304" pitchFamily="18" charset="0"/>
                <a:cs typeface="Times New Roman" panose="02020603050405020304" pitchFamily="18" charset="0"/>
              </a:rPr>
              <a:t>passing through the </a:t>
            </a:r>
            <a:r>
              <a:rPr lang="el-GR" sz="1700" dirty="0" smtClean="0">
                <a:latin typeface="Times New Roman" panose="02020603050405020304" pitchFamily="18" charset="0"/>
                <a:cs typeface="Times New Roman" panose="02020603050405020304" pitchFamily="18" charset="0"/>
              </a:rPr>
              <a:t>λ</a:t>
            </a:r>
            <a:r>
              <a:rPr lang="en-GB" sz="1700" dirty="0" smtClean="0">
                <a:latin typeface="Times New Roman" panose="02020603050405020304" pitchFamily="18" charset="0"/>
                <a:cs typeface="Times New Roman" panose="02020603050405020304" pitchFamily="18" charset="0"/>
              </a:rPr>
              <a:t>-plate (</a:t>
            </a:r>
            <a:r>
              <a:rPr lang="en-GB" sz="1700" i="1" dirty="0" smtClean="0">
                <a:latin typeface="Times New Roman" panose="02020603050405020304" pitchFamily="18" charset="0"/>
                <a:cs typeface="Times New Roman" panose="02020603050405020304" pitchFamily="18" charset="0"/>
              </a:rPr>
              <a:t>‘Plug’</a:t>
            </a:r>
            <a:r>
              <a:rPr lang="en-GB" sz="1700" dirty="0" smtClean="0">
                <a:latin typeface="Times New Roman" panose="02020603050405020304" pitchFamily="18" charset="0"/>
                <a:cs typeface="Times New Roman" panose="02020603050405020304" pitchFamily="18" charset="0"/>
              </a:rPr>
              <a:t>).</a:t>
            </a:r>
            <a:endParaRPr lang="en-GB" sz="1700" dirty="0">
              <a:latin typeface="Times New Roman" panose="02020603050405020304" pitchFamily="18" charset="0"/>
              <a:cs typeface="Times New Roman" panose="02020603050405020304" pitchFamily="18" charset="0"/>
            </a:endParaRPr>
          </a:p>
        </p:txBody>
      </p:sp>
      <p:pic>
        <p:nvPicPr>
          <p:cNvPr id="10" name="Picture 9">
            <a:extLst>
              <a:ext uri="{FF2B5EF4-FFF2-40B4-BE49-F238E27FC236}">
                <a16:creationId xmlns:a16="http://schemas.microsoft.com/office/drawing/2014/main" id="{CF6E7884-EB24-4848-A2DE-090EFC1D7BB4}"/>
              </a:ext>
            </a:extLst>
          </p:cNvPr>
          <p:cNvPicPr/>
          <p:nvPr/>
        </p:nvPicPr>
        <p:blipFill rotWithShape="1">
          <a:blip r:embed="rId2">
            <a:clrChange>
              <a:clrFrom>
                <a:srgbClr val="FFFFFF"/>
              </a:clrFrom>
              <a:clrTo>
                <a:srgbClr val="FFFFFF">
                  <a:alpha val="0"/>
                </a:srgbClr>
              </a:clrTo>
            </a:clrChange>
          </a:blip>
          <a:srcRect l="10963" t="5312" r="18408" b="26829"/>
          <a:stretch/>
        </p:blipFill>
        <p:spPr bwMode="auto">
          <a:xfrm>
            <a:off x="0" y="2425809"/>
            <a:ext cx="2669428" cy="1728847"/>
          </a:xfrm>
          <a:prstGeom prst="rect">
            <a:avLst/>
          </a:prstGeom>
          <a:ln>
            <a:noFill/>
          </a:ln>
          <a:extLst>
            <a:ext uri="{53640926-AAD7-44D8-BBD7-CCE9431645EC}">
              <a14:shadowObscured xmlns:a14="http://schemas.microsoft.com/office/drawing/2010/main"/>
            </a:ext>
          </a:extLst>
        </p:spPr>
      </p:pic>
      <p:sp>
        <p:nvSpPr>
          <p:cNvPr id="11" name="TextBox 10"/>
          <p:cNvSpPr txBox="1"/>
          <p:nvPr/>
        </p:nvSpPr>
        <p:spPr>
          <a:xfrm>
            <a:off x="1038622" y="2175313"/>
            <a:ext cx="592182" cy="307777"/>
          </a:xfrm>
          <a:prstGeom prst="rect">
            <a:avLst/>
          </a:prstGeom>
          <a:noFill/>
        </p:spPr>
        <p:txBody>
          <a:bodyPr wrap="square" rtlCol="0">
            <a:spAutoFit/>
          </a:bodyPr>
          <a:lstStyle/>
          <a:p>
            <a:pPr algn="ctr"/>
            <a:r>
              <a:rPr lang="en-GB" sz="1400" b="1" i="1" dirty="0" smtClean="0">
                <a:latin typeface="Times New Roman" panose="02020603050405020304" pitchFamily="18" charset="0"/>
                <a:cs typeface="Times New Roman" panose="02020603050405020304" pitchFamily="18" charset="0"/>
              </a:rPr>
              <a:t>Plug</a:t>
            </a:r>
            <a:endParaRPr lang="en-GB" sz="1400" b="1" i="1" dirty="0">
              <a:latin typeface="Times New Roman" panose="02020603050405020304" pitchFamily="18" charset="0"/>
              <a:cs typeface="Times New Roman" panose="02020603050405020304" pitchFamily="18" charset="0"/>
            </a:endParaRPr>
          </a:p>
        </p:txBody>
      </p:sp>
      <p:sp>
        <p:nvSpPr>
          <p:cNvPr id="13" name="Rectangle 12"/>
          <p:cNvSpPr/>
          <p:nvPr/>
        </p:nvSpPr>
        <p:spPr>
          <a:xfrm>
            <a:off x="169817" y="1294555"/>
            <a:ext cx="7924315" cy="615553"/>
          </a:xfrm>
          <a:prstGeom prst="rect">
            <a:avLst/>
          </a:prstGeom>
        </p:spPr>
        <p:txBody>
          <a:bodyPr wrap="square">
            <a:spAutoFit/>
          </a:bodyPr>
          <a:lstStyle/>
          <a:p>
            <a:pPr marL="285750" indent="-285750" algn="just">
              <a:buFont typeface="Arial" panose="020B0604020202020204" pitchFamily="34" charset="0"/>
              <a:buChar char="•"/>
            </a:pPr>
            <a:r>
              <a:rPr lang="en-GB" sz="1700" dirty="0" smtClean="0">
                <a:latin typeface="Times New Roman" panose="02020603050405020304" pitchFamily="18" charset="0"/>
                <a:cs typeface="Times New Roman" panose="02020603050405020304" pitchFamily="18" charset="0"/>
              </a:rPr>
              <a:t>The </a:t>
            </a:r>
            <a:r>
              <a:rPr lang="en-GB" sz="1700" i="1" dirty="0" smtClean="0">
                <a:latin typeface="Times New Roman" panose="02020603050405020304" pitchFamily="18" charset="0"/>
                <a:cs typeface="Times New Roman" panose="02020603050405020304" pitchFamily="18" charset="0"/>
              </a:rPr>
              <a:t>Plug</a:t>
            </a:r>
            <a:r>
              <a:rPr lang="en-GB" sz="1700" dirty="0" smtClean="0">
                <a:latin typeface="Times New Roman" panose="02020603050405020304" pitchFamily="18" charset="0"/>
                <a:cs typeface="Times New Roman" panose="02020603050405020304" pitchFamily="18" charset="0"/>
              </a:rPr>
              <a:t> assures electrical </a:t>
            </a:r>
            <a:r>
              <a:rPr lang="en-GB" sz="1700" dirty="0">
                <a:latin typeface="Times New Roman" panose="02020603050405020304" pitchFamily="18" charset="0"/>
                <a:cs typeface="Times New Roman" panose="02020603050405020304" pitchFamily="18" charset="0"/>
              </a:rPr>
              <a:t>continuity </a:t>
            </a:r>
            <a:r>
              <a:rPr lang="en-GB" sz="1700" dirty="0" smtClean="0">
                <a:latin typeface="Times New Roman" panose="02020603050405020304" pitchFamily="18" charset="0"/>
                <a:cs typeface="Times New Roman" panose="02020603050405020304" pitchFamily="18" charset="0"/>
              </a:rPr>
              <a:t>of </a:t>
            </a:r>
            <a:r>
              <a:rPr lang="en-GB" sz="1700" dirty="0">
                <a:latin typeface="Times New Roman" panose="02020603050405020304" pitchFamily="18" charset="0"/>
                <a:cs typeface="Times New Roman" panose="02020603050405020304" pitchFamily="18" charset="0"/>
              </a:rPr>
              <a:t>the </a:t>
            </a:r>
            <a:r>
              <a:rPr lang="en-GB" sz="1700" dirty="0" smtClean="0">
                <a:latin typeface="Times New Roman" panose="02020603050405020304" pitchFamily="18" charset="0"/>
                <a:cs typeface="Times New Roman" panose="02020603050405020304" pitchFamily="18" charset="0"/>
              </a:rPr>
              <a:t>powering, but hydraulic </a:t>
            </a:r>
            <a:r>
              <a:rPr lang="en-GB" sz="1700" dirty="0">
                <a:latin typeface="Times New Roman" panose="02020603050405020304" pitchFamily="18" charset="0"/>
                <a:cs typeface="Times New Roman" panose="02020603050405020304" pitchFamily="18" charset="0"/>
              </a:rPr>
              <a:t>discontinuity between the </a:t>
            </a:r>
            <a:r>
              <a:rPr lang="en-GB" sz="1700" i="1" dirty="0" err="1" smtClean="0">
                <a:latin typeface="Times New Roman" panose="02020603050405020304" pitchFamily="18" charset="0"/>
                <a:cs typeface="Times New Roman" panose="02020603050405020304" pitchFamily="18" charset="0"/>
              </a:rPr>
              <a:t>LHe</a:t>
            </a:r>
            <a:r>
              <a:rPr lang="en-GB" sz="1700" i="1" dirty="0" smtClean="0">
                <a:latin typeface="Times New Roman" panose="02020603050405020304" pitchFamily="18" charset="0"/>
                <a:cs typeface="Times New Roman" panose="02020603050405020304" pitchFamily="18" charset="0"/>
              </a:rPr>
              <a:t> </a:t>
            </a:r>
            <a:r>
              <a:rPr lang="en-GB" sz="1700" dirty="0" smtClean="0">
                <a:latin typeface="Times New Roman" panose="02020603050405020304" pitchFamily="18" charset="0"/>
                <a:cs typeface="Times New Roman" panose="02020603050405020304" pitchFamily="18" charset="0"/>
              </a:rPr>
              <a:t>and</a:t>
            </a:r>
            <a:r>
              <a:rPr lang="en-GB" sz="1700" i="1" dirty="0" smtClean="0">
                <a:latin typeface="Times New Roman" panose="02020603050405020304" pitchFamily="18" charset="0"/>
                <a:cs typeface="Times New Roman" panose="02020603050405020304" pitchFamily="18" charset="0"/>
              </a:rPr>
              <a:t> </a:t>
            </a:r>
            <a:r>
              <a:rPr lang="en-GB" sz="1700" i="1" dirty="0" err="1" smtClean="0">
                <a:latin typeface="Times New Roman" panose="02020603050405020304" pitchFamily="18" charset="0"/>
                <a:cs typeface="Times New Roman" panose="02020603050405020304" pitchFamily="18" charset="0"/>
              </a:rPr>
              <a:t>SFHe</a:t>
            </a:r>
            <a:r>
              <a:rPr lang="en-GB" sz="1700" dirty="0" smtClean="0">
                <a:latin typeface="Times New Roman" panose="02020603050405020304" pitchFamily="18" charset="0"/>
                <a:cs typeface="Times New Roman" panose="02020603050405020304" pitchFamily="18" charset="0"/>
              </a:rPr>
              <a:t> </a:t>
            </a:r>
            <a:r>
              <a:rPr lang="en-GB" sz="1700" dirty="0">
                <a:latin typeface="Times New Roman" panose="02020603050405020304" pitchFamily="18" charset="0"/>
                <a:cs typeface="Times New Roman" panose="02020603050405020304" pitchFamily="18" charset="0"/>
              </a:rPr>
              <a:t>volumes of the DFX and of the DCM. </a:t>
            </a:r>
          </a:p>
        </p:txBody>
      </p:sp>
      <p:sp>
        <p:nvSpPr>
          <p:cNvPr id="20" name="TextBox 19"/>
          <p:cNvSpPr txBox="1"/>
          <p:nvPr/>
        </p:nvSpPr>
        <p:spPr>
          <a:xfrm>
            <a:off x="434046" y="4228491"/>
            <a:ext cx="1801333" cy="276999"/>
          </a:xfrm>
          <a:prstGeom prst="rect">
            <a:avLst/>
          </a:prstGeom>
          <a:noFill/>
        </p:spPr>
        <p:txBody>
          <a:bodyPr wrap="square" rtlCol="0">
            <a:spAutoFit/>
          </a:bodyPr>
          <a:lstStyle/>
          <a:p>
            <a:pPr algn="ctr"/>
            <a:r>
              <a:rPr lang="en-GB" sz="1200" i="1" dirty="0" smtClean="0">
                <a:latin typeface="Times New Roman" panose="02020603050405020304" pitchFamily="18" charset="0"/>
                <a:cs typeface="Times New Roman" panose="02020603050405020304" pitchFamily="18" charset="0"/>
              </a:rPr>
              <a:t>Courtesy: Y. Leclercq</a:t>
            </a:r>
            <a:endParaRPr lang="en-GB" sz="1200" i="1" dirty="0">
              <a:latin typeface="Times New Roman" panose="02020603050405020304" pitchFamily="18" charset="0"/>
              <a:cs typeface="Times New Roman" panose="02020603050405020304" pitchFamily="18" charset="0"/>
            </a:endParaRPr>
          </a:p>
        </p:txBody>
      </p:sp>
      <p:pic>
        <p:nvPicPr>
          <p:cNvPr id="22" name="Picture 21">
            <a:extLst>
              <a:ext uri="{FF2B5EF4-FFF2-40B4-BE49-F238E27FC236}">
                <a16:creationId xmlns:a16="http://schemas.microsoft.com/office/drawing/2014/main" id="{1ACAA078-3336-4F40-8DEC-A20BDAC5BF22}"/>
              </a:ext>
            </a:extLst>
          </p:cNvPr>
          <p:cNvPicPr/>
          <p:nvPr/>
        </p:nvPicPr>
        <p:blipFill rotWithShape="1">
          <a:blip r:embed="rId3"/>
          <a:srcRect l="11214" t="8931" r="18905" b="23223"/>
          <a:stretch/>
        </p:blipFill>
        <p:spPr bwMode="auto">
          <a:xfrm>
            <a:off x="3023402" y="2397791"/>
            <a:ext cx="2426606" cy="1745401"/>
          </a:xfrm>
          <a:prstGeom prst="rect">
            <a:avLst/>
          </a:prstGeom>
          <a:ln>
            <a:noFill/>
          </a:ln>
          <a:extLst>
            <a:ext uri="{53640926-AAD7-44D8-BBD7-CCE9431645EC}">
              <a14:shadowObscured xmlns:a14="http://schemas.microsoft.com/office/drawing/2010/main"/>
            </a:ext>
          </a:extLst>
        </p:spPr>
      </p:pic>
      <p:sp>
        <p:nvSpPr>
          <p:cNvPr id="24" name="TextBox 23"/>
          <p:cNvSpPr txBox="1"/>
          <p:nvPr/>
        </p:nvSpPr>
        <p:spPr>
          <a:xfrm>
            <a:off x="4129123" y="3723070"/>
            <a:ext cx="1404273" cy="523220"/>
          </a:xfrm>
          <a:prstGeom prst="rect">
            <a:avLst/>
          </a:prstGeom>
          <a:noFill/>
        </p:spPr>
        <p:txBody>
          <a:bodyPr wrap="square" rtlCol="0">
            <a:spAutoFit/>
          </a:bodyPr>
          <a:lstStyle/>
          <a:p>
            <a:pPr algn="ctr"/>
            <a:r>
              <a:rPr lang="en-GB" sz="1400" b="1" i="1" dirty="0" smtClean="0">
                <a:latin typeface="Times New Roman" panose="02020603050405020304" pitchFamily="18" charset="0"/>
                <a:cs typeface="Times New Roman" panose="02020603050405020304" pitchFamily="18" charset="0"/>
              </a:rPr>
              <a:t>3 x 4-in-1 2 kA </a:t>
            </a:r>
          </a:p>
          <a:p>
            <a:pPr algn="ctr"/>
            <a:r>
              <a:rPr lang="en-GB" sz="1400" b="1" i="1" dirty="0" smtClean="0">
                <a:latin typeface="Times New Roman" panose="02020603050405020304" pitchFamily="18" charset="0"/>
                <a:cs typeface="Times New Roman" panose="02020603050405020304" pitchFamily="18" charset="0"/>
              </a:rPr>
              <a:t>round </a:t>
            </a:r>
            <a:r>
              <a:rPr lang="en-GB" sz="1400" b="1" i="1" dirty="0" err="1" smtClean="0">
                <a:latin typeface="Times New Roman" panose="02020603050405020304" pitchFamily="18" charset="0"/>
                <a:cs typeface="Times New Roman" panose="02020603050405020304" pitchFamily="18" charset="0"/>
              </a:rPr>
              <a:t>busbars</a:t>
            </a:r>
            <a:endParaRPr lang="en-GB" sz="1400" b="1" i="1" dirty="0">
              <a:latin typeface="Times New Roman" panose="02020603050405020304" pitchFamily="18" charset="0"/>
              <a:cs typeface="Times New Roman" panose="02020603050405020304" pitchFamily="18" charset="0"/>
            </a:endParaRPr>
          </a:p>
        </p:txBody>
      </p:sp>
      <p:pic>
        <p:nvPicPr>
          <p:cNvPr id="25" name="Picture 24">
            <a:extLst>
              <a:ext uri="{FF2B5EF4-FFF2-40B4-BE49-F238E27FC236}">
                <a16:creationId xmlns:a16="http://schemas.microsoft.com/office/drawing/2014/main" id="{8FA24493-E646-478C-A3DD-163BCE818A86}"/>
              </a:ext>
            </a:extLst>
          </p:cNvPr>
          <p:cNvPicPr>
            <a:picLocks noChangeAspect="1"/>
          </p:cNvPicPr>
          <p:nvPr/>
        </p:nvPicPr>
        <p:blipFill>
          <a:blip r:embed="rId4">
            <a:extLst>
              <a:ext uri="{BEBA8EAE-BF5A-486C-A8C5-ECC9F3942E4B}">
                <a14:imgProps xmlns:a14="http://schemas.microsoft.com/office/drawing/2010/main">
                  <a14:imgLayer r:embed="rId5">
                    <a14:imgEffect>
                      <a14:brightnessContrast bright="20000"/>
                    </a14:imgEffect>
                  </a14:imgLayer>
                </a14:imgProps>
              </a:ext>
            </a:extLst>
          </a:blip>
          <a:stretch>
            <a:fillRect/>
          </a:stretch>
        </p:blipFill>
        <p:spPr>
          <a:xfrm>
            <a:off x="6193991" y="3429528"/>
            <a:ext cx="2722965" cy="1035642"/>
          </a:xfrm>
          <a:prstGeom prst="rect">
            <a:avLst/>
          </a:prstGeom>
        </p:spPr>
      </p:pic>
      <p:sp>
        <p:nvSpPr>
          <p:cNvPr id="27" name="TextBox 26"/>
          <p:cNvSpPr txBox="1"/>
          <p:nvPr/>
        </p:nvSpPr>
        <p:spPr>
          <a:xfrm>
            <a:off x="7381761" y="4462602"/>
            <a:ext cx="1557100" cy="276999"/>
          </a:xfrm>
          <a:prstGeom prst="rect">
            <a:avLst/>
          </a:prstGeom>
          <a:noFill/>
        </p:spPr>
        <p:txBody>
          <a:bodyPr wrap="square" rtlCol="0">
            <a:spAutoFit/>
          </a:bodyPr>
          <a:lstStyle/>
          <a:p>
            <a:pPr algn="ctr"/>
            <a:r>
              <a:rPr lang="en-GB" sz="1200" i="1" dirty="0" smtClean="0">
                <a:latin typeface="Times New Roman" panose="02020603050405020304" pitchFamily="18" charset="0"/>
                <a:cs typeface="Times New Roman" panose="02020603050405020304" pitchFamily="18" charset="0"/>
              </a:rPr>
              <a:t>Courtesy: Y. Leclercq</a:t>
            </a:r>
            <a:endParaRPr lang="en-GB" sz="1200" i="1" dirty="0">
              <a:latin typeface="Times New Roman" panose="02020603050405020304" pitchFamily="18" charset="0"/>
              <a:cs typeface="Times New Roman" panose="02020603050405020304" pitchFamily="18" charset="0"/>
            </a:endParaRPr>
          </a:p>
        </p:txBody>
      </p:sp>
      <p:pic>
        <p:nvPicPr>
          <p:cNvPr id="28" name="Picture 27">
            <a:extLst>
              <a:ext uri="{FF2B5EF4-FFF2-40B4-BE49-F238E27FC236}">
                <a16:creationId xmlns:a16="http://schemas.microsoft.com/office/drawing/2014/main" id="{56615C4C-2760-4B48-ACB1-463551862428}"/>
              </a:ext>
            </a:extLst>
          </p:cNvPr>
          <p:cNvPicPr>
            <a:picLocks noChangeAspect="1"/>
          </p:cNvPicPr>
          <p:nvPr/>
        </p:nvPicPr>
        <p:blipFill rotWithShape="1">
          <a:blip r:embed="rId6">
            <a:extLst>
              <a:ext uri="{BEBA8EAE-BF5A-486C-A8C5-ECC9F3942E4B}">
                <a14:imgProps xmlns:a14="http://schemas.microsoft.com/office/drawing/2010/main">
                  <a14:imgLayer r:embed="rId7">
                    <a14:imgEffect>
                      <a14:brightnessContrast bright="10000"/>
                    </a14:imgEffect>
                  </a14:imgLayer>
                </a14:imgProps>
              </a:ext>
            </a:extLst>
          </a:blip>
          <a:srcRect t="16441" b="22273"/>
          <a:stretch/>
        </p:blipFill>
        <p:spPr>
          <a:xfrm>
            <a:off x="6193991" y="2425809"/>
            <a:ext cx="2717131" cy="778198"/>
          </a:xfrm>
          <a:prstGeom prst="rect">
            <a:avLst/>
          </a:prstGeom>
        </p:spPr>
      </p:pic>
      <p:grpSp>
        <p:nvGrpSpPr>
          <p:cNvPr id="29" name="Group 28">
            <a:extLst>
              <a:ext uri="{FF2B5EF4-FFF2-40B4-BE49-F238E27FC236}">
                <a16:creationId xmlns:a16="http://schemas.microsoft.com/office/drawing/2014/main" id="{BCF004B0-8752-4422-B794-905139D2B1DE}"/>
              </a:ext>
            </a:extLst>
          </p:cNvPr>
          <p:cNvGrpSpPr/>
          <p:nvPr/>
        </p:nvGrpSpPr>
        <p:grpSpPr>
          <a:xfrm>
            <a:off x="3261784" y="5596872"/>
            <a:ext cx="3613150" cy="733282"/>
            <a:chOff x="7256812" y="5337650"/>
            <a:chExt cx="4502605" cy="814387"/>
          </a:xfrm>
        </p:grpSpPr>
        <p:sp>
          <p:nvSpPr>
            <p:cNvPr id="30" name="Freeform: Shape 53">
              <a:extLst>
                <a:ext uri="{FF2B5EF4-FFF2-40B4-BE49-F238E27FC236}">
                  <a16:creationId xmlns:a16="http://schemas.microsoft.com/office/drawing/2014/main" id="{12345F41-2F04-4B41-B928-9909E8479154}"/>
                </a:ext>
              </a:extLst>
            </p:cNvPr>
            <p:cNvSpPr/>
            <p:nvPr/>
          </p:nvSpPr>
          <p:spPr>
            <a:xfrm>
              <a:off x="8330417" y="5337650"/>
              <a:ext cx="2276475" cy="814387"/>
            </a:xfrm>
            <a:custGeom>
              <a:avLst/>
              <a:gdLst>
                <a:gd name="connsiteX0" fmla="*/ 4763 w 2276475"/>
                <a:gd name="connsiteY0" fmla="*/ 390525 h 814387"/>
                <a:gd name="connsiteX1" fmla="*/ 238125 w 2276475"/>
                <a:gd name="connsiteY1" fmla="*/ 119062 h 814387"/>
                <a:gd name="connsiteX2" fmla="*/ 571500 w 2276475"/>
                <a:gd name="connsiteY2" fmla="*/ 0 h 814387"/>
                <a:gd name="connsiteX3" fmla="*/ 1757363 w 2276475"/>
                <a:gd name="connsiteY3" fmla="*/ 0 h 814387"/>
                <a:gd name="connsiteX4" fmla="*/ 2071688 w 2276475"/>
                <a:gd name="connsiteY4" fmla="*/ 119062 h 814387"/>
                <a:gd name="connsiteX5" fmla="*/ 2266950 w 2276475"/>
                <a:gd name="connsiteY5" fmla="*/ 347662 h 814387"/>
                <a:gd name="connsiteX6" fmla="*/ 2276475 w 2276475"/>
                <a:gd name="connsiteY6" fmla="*/ 452437 h 814387"/>
                <a:gd name="connsiteX7" fmla="*/ 2090738 w 2276475"/>
                <a:gd name="connsiteY7" fmla="*/ 695325 h 814387"/>
                <a:gd name="connsiteX8" fmla="*/ 1752600 w 2276475"/>
                <a:gd name="connsiteY8" fmla="*/ 814387 h 814387"/>
                <a:gd name="connsiteX9" fmla="*/ 552450 w 2276475"/>
                <a:gd name="connsiteY9" fmla="*/ 814387 h 814387"/>
                <a:gd name="connsiteX10" fmla="*/ 233363 w 2276475"/>
                <a:gd name="connsiteY10" fmla="*/ 681037 h 814387"/>
                <a:gd name="connsiteX11" fmla="*/ 0 w 2276475"/>
                <a:gd name="connsiteY11" fmla="*/ 476250 h 814387"/>
                <a:gd name="connsiteX12" fmla="*/ 4763 w 2276475"/>
                <a:gd name="connsiteY12" fmla="*/ 390525 h 81438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2276475" h="814387">
                  <a:moveTo>
                    <a:pt x="4763" y="390525"/>
                  </a:moveTo>
                  <a:lnTo>
                    <a:pt x="238125" y="119062"/>
                  </a:lnTo>
                  <a:lnTo>
                    <a:pt x="571500" y="0"/>
                  </a:lnTo>
                  <a:lnTo>
                    <a:pt x="1757363" y="0"/>
                  </a:lnTo>
                  <a:lnTo>
                    <a:pt x="2071688" y="119062"/>
                  </a:lnTo>
                  <a:lnTo>
                    <a:pt x="2266950" y="347662"/>
                  </a:lnTo>
                  <a:lnTo>
                    <a:pt x="2276475" y="452437"/>
                  </a:lnTo>
                  <a:lnTo>
                    <a:pt x="2090738" y="695325"/>
                  </a:lnTo>
                  <a:lnTo>
                    <a:pt x="1752600" y="814387"/>
                  </a:lnTo>
                  <a:lnTo>
                    <a:pt x="552450" y="814387"/>
                  </a:lnTo>
                  <a:lnTo>
                    <a:pt x="233363" y="681037"/>
                  </a:lnTo>
                  <a:lnTo>
                    <a:pt x="0" y="476250"/>
                  </a:lnTo>
                  <a:lnTo>
                    <a:pt x="4763" y="390525"/>
                  </a:lnTo>
                  <a:close/>
                </a:path>
              </a:pathLst>
            </a:cu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1" name="Freeform: Shape 54">
              <a:extLst>
                <a:ext uri="{FF2B5EF4-FFF2-40B4-BE49-F238E27FC236}">
                  <a16:creationId xmlns:a16="http://schemas.microsoft.com/office/drawing/2014/main" id="{CEEBE9DE-119B-4A34-B905-435C286A68AC}"/>
                </a:ext>
              </a:extLst>
            </p:cNvPr>
            <p:cNvSpPr/>
            <p:nvPr/>
          </p:nvSpPr>
          <p:spPr>
            <a:xfrm>
              <a:off x="7275245" y="5380265"/>
              <a:ext cx="4410075" cy="733425"/>
            </a:xfrm>
            <a:custGeom>
              <a:avLst/>
              <a:gdLst>
                <a:gd name="connsiteX0" fmla="*/ 4410075 w 4410075"/>
                <a:gd name="connsiteY0" fmla="*/ 80963 h 733425"/>
                <a:gd name="connsiteX1" fmla="*/ 3128963 w 4410075"/>
                <a:gd name="connsiteY1" fmla="*/ 80963 h 733425"/>
                <a:gd name="connsiteX2" fmla="*/ 2809875 w 4410075"/>
                <a:gd name="connsiteY2" fmla="*/ 0 h 733425"/>
                <a:gd name="connsiteX3" fmla="*/ 1614488 w 4410075"/>
                <a:gd name="connsiteY3" fmla="*/ 0 h 733425"/>
                <a:gd name="connsiteX4" fmla="*/ 1271588 w 4410075"/>
                <a:gd name="connsiteY4" fmla="*/ 85725 h 733425"/>
                <a:gd name="connsiteX5" fmla="*/ 0 w 4410075"/>
                <a:gd name="connsiteY5" fmla="*/ 85725 h 733425"/>
                <a:gd name="connsiteX6" fmla="*/ 0 w 4410075"/>
                <a:gd name="connsiteY6" fmla="*/ 652463 h 733425"/>
                <a:gd name="connsiteX7" fmla="*/ 1285875 w 4410075"/>
                <a:gd name="connsiteY7" fmla="*/ 652463 h 733425"/>
                <a:gd name="connsiteX8" fmla="*/ 1614488 w 4410075"/>
                <a:gd name="connsiteY8" fmla="*/ 733425 h 733425"/>
                <a:gd name="connsiteX9" fmla="*/ 2800350 w 4410075"/>
                <a:gd name="connsiteY9" fmla="*/ 733425 h 733425"/>
                <a:gd name="connsiteX10" fmla="*/ 3128963 w 4410075"/>
                <a:gd name="connsiteY10" fmla="*/ 652463 h 733425"/>
                <a:gd name="connsiteX11" fmla="*/ 4400550 w 4410075"/>
                <a:gd name="connsiteY11" fmla="*/ 652463 h 733425"/>
                <a:gd name="connsiteX12" fmla="*/ 4410075 w 4410075"/>
                <a:gd name="connsiteY12" fmla="*/ 80963 h 7334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4410075" h="733425">
                  <a:moveTo>
                    <a:pt x="4410075" y="80963"/>
                  </a:moveTo>
                  <a:lnTo>
                    <a:pt x="3128963" y="80963"/>
                  </a:lnTo>
                  <a:lnTo>
                    <a:pt x="2809875" y="0"/>
                  </a:lnTo>
                  <a:lnTo>
                    <a:pt x="1614488" y="0"/>
                  </a:lnTo>
                  <a:lnTo>
                    <a:pt x="1271588" y="85725"/>
                  </a:lnTo>
                  <a:lnTo>
                    <a:pt x="0" y="85725"/>
                  </a:lnTo>
                  <a:lnTo>
                    <a:pt x="0" y="652463"/>
                  </a:lnTo>
                  <a:lnTo>
                    <a:pt x="1285875" y="652463"/>
                  </a:lnTo>
                  <a:lnTo>
                    <a:pt x="1614488" y="733425"/>
                  </a:lnTo>
                  <a:lnTo>
                    <a:pt x="2800350" y="733425"/>
                  </a:lnTo>
                  <a:lnTo>
                    <a:pt x="3128963" y="652463"/>
                  </a:lnTo>
                  <a:lnTo>
                    <a:pt x="4400550" y="652463"/>
                  </a:lnTo>
                  <a:lnTo>
                    <a:pt x="4410075" y="80963"/>
                  </a:lnTo>
                  <a:close/>
                </a:path>
              </a:pathLst>
            </a:custGeom>
            <a:noFill/>
            <a:ln w="19050">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2" name="Freeform: Shape 55">
              <a:extLst>
                <a:ext uri="{FF2B5EF4-FFF2-40B4-BE49-F238E27FC236}">
                  <a16:creationId xmlns:a16="http://schemas.microsoft.com/office/drawing/2014/main" id="{F7070AC2-660B-40FE-A6D8-CA4C99B5BB01}"/>
                </a:ext>
              </a:extLst>
            </p:cNvPr>
            <p:cNvSpPr/>
            <p:nvPr/>
          </p:nvSpPr>
          <p:spPr>
            <a:xfrm>
              <a:off x="7349342" y="5406847"/>
              <a:ext cx="4295775" cy="307069"/>
            </a:xfrm>
            <a:custGeom>
              <a:avLst/>
              <a:gdLst>
                <a:gd name="connsiteX0" fmla="*/ 4295775 w 4295775"/>
                <a:gd name="connsiteY0" fmla="*/ 102253 h 307069"/>
                <a:gd name="connsiteX1" fmla="*/ 3595688 w 4295775"/>
                <a:gd name="connsiteY1" fmla="*/ 307040 h 307069"/>
                <a:gd name="connsiteX2" fmla="*/ 2881313 w 4295775"/>
                <a:gd name="connsiteY2" fmla="*/ 116540 h 307069"/>
                <a:gd name="connsiteX3" fmla="*/ 2176463 w 4295775"/>
                <a:gd name="connsiteY3" fmla="*/ 2240 h 307069"/>
                <a:gd name="connsiteX4" fmla="*/ 1219200 w 4295775"/>
                <a:gd name="connsiteY4" fmla="*/ 216553 h 307069"/>
                <a:gd name="connsiteX5" fmla="*/ 0 w 4295775"/>
                <a:gd name="connsiteY5" fmla="*/ 116540 h 307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5775" h="307069">
                  <a:moveTo>
                    <a:pt x="4295775" y="102253"/>
                  </a:moveTo>
                  <a:cubicBezTo>
                    <a:pt x="4063603" y="203456"/>
                    <a:pt x="3831432" y="304659"/>
                    <a:pt x="3595688" y="307040"/>
                  </a:cubicBezTo>
                  <a:cubicBezTo>
                    <a:pt x="3359944" y="309421"/>
                    <a:pt x="3117850" y="167340"/>
                    <a:pt x="2881313" y="116540"/>
                  </a:cubicBezTo>
                  <a:cubicBezTo>
                    <a:pt x="2644776" y="65740"/>
                    <a:pt x="2453482" y="-14429"/>
                    <a:pt x="2176463" y="2240"/>
                  </a:cubicBezTo>
                  <a:cubicBezTo>
                    <a:pt x="1899444" y="18909"/>
                    <a:pt x="1581944" y="197503"/>
                    <a:pt x="1219200" y="216553"/>
                  </a:cubicBezTo>
                  <a:cubicBezTo>
                    <a:pt x="856456" y="235603"/>
                    <a:pt x="428228" y="176071"/>
                    <a:pt x="0" y="116540"/>
                  </a:cubicBezTo>
                </a:path>
              </a:pathLst>
            </a:custGeom>
            <a:noFill/>
            <a:ln w="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Freeform: Shape 56">
              <a:extLst>
                <a:ext uri="{FF2B5EF4-FFF2-40B4-BE49-F238E27FC236}">
                  <a16:creationId xmlns:a16="http://schemas.microsoft.com/office/drawing/2014/main" id="{C2D5836E-E12A-46E6-828D-800A94FF7873}"/>
                </a:ext>
              </a:extLst>
            </p:cNvPr>
            <p:cNvSpPr/>
            <p:nvPr/>
          </p:nvSpPr>
          <p:spPr>
            <a:xfrm>
              <a:off x="7330292" y="5526136"/>
              <a:ext cx="4295775" cy="383189"/>
            </a:xfrm>
            <a:custGeom>
              <a:avLst/>
              <a:gdLst>
                <a:gd name="connsiteX0" fmla="*/ 4295775 w 4295775"/>
                <a:gd name="connsiteY0" fmla="*/ 130601 h 383189"/>
                <a:gd name="connsiteX1" fmla="*/ 3919538 w 4295775"/>
                <a:gd name="connsiteY1" fmla="*/ 11539 h 383189"/>
                <a:gd name="connsiteX2" fmla="*/ 2952750 w 4295775"/>
                <a:gd name="connsiteY2" fmla="*/ 383014 h 383189"/>
                <a:gd name="connsiteX3" fmla="*/ 2295525 w 4295775"/>
                <a:gd name="connsiteY3" fmla="*/ 63926 h 383189"/>
                <a:gd name="connsiteX4" fmla="*/ 1123950 w 4295775"/>
                <a:gd name="connsiteY4" fmla="*/ 335389 h 383189"/>
                <a:gd name="connsiteX5" fmla="*/ 0 w 4295775"/>
                <a:gd name="connsiteY5" fmla="*/ 135364 h 383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5775" h="383189">
                  <a:moveTo>
                    <a:pt x="4295775" y="130601"/>
                  </a:moveTo>
                  <a:cubicBezTo>
                    <a:pt x="4219575" y="50035"/>
                    <a:pt x="4143375" y="-30530"/>
                    <a:pt x="3919538" y="11539"/>
                  </a:cubicBezTo>
                  <a:cubicBezTo>
                    <a:pt x="3695701" y="53608"/>
                    <a:pt x="3223419" y="374283"/>
                    <a:pt x="2952750" y="383014"/>
                  </a:cubicBezTo>
                  <a:cubicBezTo>
                    <a:pt x="2682081" y="391745"/>
                    <a:pt x="2600325" y="71863"/>
                    <a:pt x="2295525" y="63926"/>
                  </a:cubicBezTo>
                  <a:cubicBezTo>
                    <a:pt x="1990725" y="55988"/>
                    <a:pt x="1506537" y="323483"/>
                    <a:pt x="1123950" y="335389"/>
                  </a:cubicBezTo>
                  <a:cubicBezTo>
                    <a:pt x="741362" y="347295"/>
                    <a:pt x="370681" y="241329"/>
                    <a:pt x="0" y="135364"/>
                  </a:cubicBezTo>
                </a:path>
              </a:pathLst>
            </a:custGeom>
            <a:no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Freeform: Shape 57">
              <a:extLst>
                <a:ext uri="{FF2B5EF4-FFF2-40B4-BE49-F238E27FC236}">
                  <a16:creationId xmlns:a16="http://schemas.microsoft.com/office/drawing/2014/main" id="{6A5AF47F-B123-4246-8F97-B28E16B5D05D}"/>
                </a:ext>
              </a:extLst>
            </p:cNvPr>
            <p:cNvSpPr/>
            <p:nvPr/>
          </p:nvSpPr>
          <p:spPr>
            <a:xfrm>
              <a:off x="7354105" y="5718596"/>
              <a:ext cx="4224337" cy="238179"/>
            </a:xfrm>
            <a:custGeom>
              <a:avLst/>
              <a:gdLst>
                <a:gd name="connsiteX0" fmla="*/ 4224337 w 4224337"/>
                <a:gd name="connsiteY0" fmla="*/ 238179 h 238179"/>
                <a:gd name="connsiteX1" fmla="*/ 3119437 w 4224337"/>
                <a:gd name="connsiteY1" fmla="*/ 54 h 238179"/>
                <a:gd name="connsiteX2" fmla="*/ 2043112 w 4224337"/>
                <a:gd name="connsiteY2" fmla="*/ 214366 h 238179"/>
                <a:gd name="connsiteX3" fmla="*/ 1166812 w 4224337"/>
                <a:gd name="connsiteY3" fmla="*/ 23866 h 238179"/>
                <a:gd name="connsiteX4" fmla="*/ 0 w 4224337"/>
                <a:gd name="connsiteY4" fmla="*/ 223891 h 23817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224337" h="238179">
                  <a:moveTo>
                    <a:pt x="4224337" y="238179"/>
                  </a:moveTo>
                  <a:cubicBezTo>
                    <a:pt x="3853655" y="121101"/>
                    <a:pt x="3482974" y="4023"/>
                    <a:pt x="3119437" y="54"/>
                  </a:cubicBezTo>
                  <a:cubicBezTo>
                    <a:pt x="2755900" y="-3915"/>
                    <a:pt x="2368549" y="210397"/>
                    <a:pt x="2043112" y="214366"/>
                  </a:cubicBezTo>
                  <a:cubicBezTo>
                    <a:pt x="1717675" y="218335"/>
                    <a:pt x="1507331" y="22278"/>
                    <a:pt x="1166812" y="23866"/>
                  </a:cubicBezTo>
                  <a:cubicBezTo>
                    <a:pt x="826293" y="25453"/>
                    <a:pt x="413146" y="124672"/>
                    <a:pt x="0" y="223891"/>
                  </a:cubicBezTo>
                </a:path>
              </a:pathLst>
            </a:custGeom>
            <a:no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Freeform: Shape 58">
              <a:extLst>
                <a:ext uri="{FF2B5EF4-FFF2-40B4-BE49-F238E27FC236}">
                  <a16:creationId xmlns:a16="http://schemas.microsoft.com/office/drawing/2014/main" id="{F7CBEC5D-126B-40AD-BB51-5F1B17E805A2}"/>
                </a:ext>
              </a:extLst>
            </p:cNvPr>
            <p:cNvSpPr/>
            <p:nvPr/>
          </p:nvSpPr>
          <p:spPr>
            <a:xfrm>
              <a:off x="7277905" y="5641191"/>
              <a:ext cx="4305300" cy="458720"/>
            </a:xfrm>
            <a:custGeom>
              <a:avLst/>
              <a:gdLst>
                <a:gd name="connsiteX0" fmla="*/ 4305300 w 4305300"/>
                <a:gd name="connsiteY0" fmla="*/ 101271 h 458720"/>
                <a:gd name="connsiteX1" fmla="*/ 3800475 w 4305300"/>
                <a:gd name="connsiteY1" fmla="*/ 315584 h 458720"/>
                <a:gd name="connsiteX2" fmla="*/ 2905125 w 4305300"/>
                <a:gd name="connsiteY2" fmla="*/ 1259 h 458720"/>
                <a:gd name="connsiteX3" fmla="*/ 1866900 w 4305300"/>
                <a:gd name="connsiteY3" fmla="*/ 458459 h 458720"/>
                <a:gd name="connsiteX4" fmla="*/ 833437 w 4305300"/>
                <a:gd name="connsiteY4" fmla="*/ 67934 h 458720"/>
                <a:gd name="connsiteX5" fmla="*/ 0 w 4305300"/>
                <a:gd name="connsiteY5" fmla="*/ 125084 h 45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05300" h="458720">
                  <a:moveTo>
                    <a:pt x="4305300" y="101271"/>
                  </a:moveTo>
                  <a:cubicBezTo>
                    <a:pt x="4169569" y="216762"/>
                    <a:pt x="4033838" y="332253"/>
                    <a:pt x="3800475" y="315584"/>
                  </a:cubicBezTo>
                  <a:cubicBezTo>
                    <a:pt x="3567112" y="298915"/>
                    <a:pt x="3227387" y="-22554"/>
                    <a:pt x="2905125" y="1259"/>
                  </a:cubicBezTo>
                  <a:cubicBezTo>
                    <a:pt x="2582862" y="25071"/>
                    <a:pt x="2212181" y="447347"/>
                    <a:pt x="1866900" y="458459"/>
                  </a:cubicBezTo>
                  <a:cubicBezTo>
                    <a:pt x="1521619" y="469571"/>
                    <a:pt x="1144587" y="123496"/>
                    <a:pt x="833437" y="67934"/>
                  </a:cubicBezTo>
                  <a:cubicBezTo>
                    <a:pt x="522287" y="12372"/>
                    <a:pt x="261143" y="68728"/>
                    <a:pt x="0" y="125084"/>
                  </a:cubicBezTo>
                </a:path>
              </a:pathLst>
            </a:custGeom>
            <a:no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Freeform: Shape 59">
              <a:extLst>
                <a:ext uri="{FF2B5EF4-FFF2-40B4-BE49-F238E27FC236}">
                  <a16:creationId xmlns:a16="http://schemas.microsoft.com/office/drawing/2014/main" id="{741F7546-21DA-4F88-A611-70F4B9C62B27}"/>
                </a:ext>
              </a:extLst>
            </p:cNvPr>
            <p:cNvSpPr/>
            <p:nvPr/>
          </p:nvSpPr>
          <p:spPr>
            <a:xfrm>
              <a:off x="7290089" y="5474782"/>
              <a:ext cx="4305300" cy="458720"/>
            </a:xfrm>
            <a:custGeom>
              <a:avLst/>
              <a:gdLst>
                <a:gd name="connsiteX0" fmla="*/ 4305300 w 4305300"/>
                <a:gd name="connsiteY0" fmla="*/ 101271 h 458720"/>
                <a:gd name="connsiteX1" fmla="*/ 3800475 w 4305300"/>
                <a:gd name="connsiteY1" fmla="*/ 315584 h 458720"/>
                <a:gd name="connsiteX2" fmla="*/ 2905125 w 4305300"/>
                <a:gd name="connsiteY2" fmla="*/ 1259 h 458720"/>
                <a:gd name="connsiteX3" fmla="*/ 1866900 w 4305300"/>
                <a:gd name="connsiteY3" fmla="*/ 458459 h 458720"/>
                <a:gd name="connsiteX4" fmla="*/ 833437 w 4305300"/>
                <a:gd name="connsiteY4" fmla="*/ 67934 h 458720"/>
                <a:gd name="connsiteX5" fmla="*/ 0 w 4305300"/>
                <a:gd name="connsiteY5" fmla="*/ 125084 h 45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05300" h="458720">
                  <a:moveTo>
                    <a:pt x="4305300" y="101271"/>
                  </a:moveTo>
                  <a:cubicBezTo>
                    <a:pt x="4169569" y="216762"/>
                    <a:pt x="4033838" y="332253"/>
                    <a:pt x="3800475" y="315584"/>
                  </a:cubicBezTo>
                  <a:cubicBezTo>
                    <a:pt x="3567112" y="298915"/>
                    <a:pt x="3227387" y="-22554"/>
                    <a:pt x="2905125" y="1259"/>
                  </a:cubicBezTo>
                  <a:cubicBezTo>
                    <a:pt x="2582862" y="25071"/>
                    <a:pt x="2212181" y="447347"/>
                    <a:pt x="1866900" y="458459"/>
                  </a:cubicBezTo>
                  <a:cubicBezTo>
                    <a:pt x="1521619" y="469571"/>
                    <a:pt x="1144587" y="123496"/>
                    <a:pt x="833437" y="67934"/>
                  </a:cubicBezTo>
                  <a:cubicBezTo>
                    <a:pt x="522287" y="12372"/>
                    <a:pt x="261143" y="68728"/>
                    <a:pt x="0" y="125084"/>
                  </a:cubicBezTo>
                </a:path>
              </a:pathLst>
            </a:custGeom>
            <a:no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Freeform: Shape 60">
              <a:extLst>
                <a:ext uri="{FF2B5EF4-FFF2-40B4-BE49-F238E27FC236}">
                  <a16:creationId xmlns:a16="http://schemas.microsoft.com/office/drawing/2014/main" id="{800F1292-2D95-45F2-BC19-89207BA7D27C}"/>
                </a:ext>
              </a:extLst>
            </p:cNvPr>
            <p:cNvSpPr/>
            <p:nvPr/>
          </p:nvSpPr>
          <p:spPr>
            <a:xfrm>
              <a:off x="7318108" y="5493289"/>
              <a:ext cx="4305300" cy="269823"/>
            </a:xfrm>
            <a:custGeom>
              <a:avLst/>
              <a:gdLst>
                <a:gd name="connsiteX0" fmla="*/ 4305300 w 4305300"/>
                <a:gd name="connsiteY0" fmla="*/ 101271 h 458720"/>
                <a:gd name="connsiteX1" fmla="*/ 3800475 w 4305300"/>
                <a:gd name="connsiteY1" fmla="*/ 315584 h 458720"/>
                <a:gd name="connsiteX2" fmla="*/ 2905125 w 4305300"/>
                <a:gd name="connsiteY2" fmla="*/ 1259 h 458720"/>
                <a:gd name="connsiteX3" fmla="*/ 1866900 w 4305300"/>
                <a:gd name="connsiteY3" fmla="*/ 458459 h 458720"/>
                <a:gd name="connsiteX4" fmla="*/ 833437 w 4305300"/>
                <a:gd name="connsiteY4" fmla="*/ 67934 h 458720"/>
                <a:gd name="connsiteX5" fmla="*/ 0 w 4305300"/>
                <a:gd name="connsiteY5" fmla="*/ 125084 h 4587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305300" h="458720">
                  <a:moveTo>
                    <a:pt x="4305300" y="101271"/>
                  </a:moveTo>
                  <a:cubicBezTo>
                    <a:pt x="4169569" y="216762"/>
                    <a:pt x="4033838" y="332253"/>
                    <a:pt x="3800475" y="315584"/>
                  </a:cubicBezTo>
                  <a:cubicBezTo>
                    <a:pt x="3567112" y="298915"/>
                    <a:pt x="3227387" y="-22554"/>
                    <a:pt x="2905125" y="1259"/>
                  </a:cubicBezTo>
                  <a:cubicBezTo>
                    <a:pt x="2582862" y="25071"/>
                    <a:pt x="2212181" y="447347"/>
                    <a:pt x="1866900" y="458459"/>
                  </a:cubicBezTo>
                  <a:cubicBezTo>
                    <a:pt x="1521619" y="469571"/>
                    <a:pt x="1144587" y="123496"/>
                    <a:pt x="833437" y="67934"/>
                  </a:cubicBezTo>
                  <a:cubicBezTo>
                    <a:pt x="522287" y="12372"/>
                    <a:pt x="261143" y="68728"/>
                    <a:pt x="0" y="125084"/>
                  </a:cubicBezTo>
                </a:path>
              </a:pathLst>
            </a:custGeom>
            <a:no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Freeform: Shape 61">
              <a:extLst>
                <a:ext uri="{FF2B5EF4-FFF2-40B4-BE49-F238E27FC236}">
                  <a16:creationId xmlns:a16="http://schemas.microsoft.com/office/drawing/2014/main" id="{1A2AE856-702F-4058-A07E-0364828A8A36}"/>
                </a:ext>
              </a:extLst>
            </p:cNvPr>
            <p:cNvSpPr/>
            <p:nvPr/>
          </p:nvSpPr>
          <p:spPr>
            <a:xfrm>
              <a:off x="7356887" y="5536099"/>
              <a:ext cx="4295775" cy="307069"/>
            </a:xfrm>
            <a:custGeom>
              <a:avLst/>
              <a:gdLst>
                <a:gd name="connsiteX0" fmla="*/ 4295775 w 4295775"/>
                <a:gd name="connsiteY0" fmla="*/ 102253 h 307069"/>
                <a:gd name="connsiteX1" fmla="*/ 3595688 w 4295775"/>
                <a:gd name="connsiteY1" fmla="*/ 307040 h 307069"/>
                <a:gd name="connsiteX2" fmla="*/ 2881313 w 4295775"/>
                <a:gd name="connsiteY2" fmla="*/ 116540 h 307069"/>
                <a:gd name="connsiteX3" fmla="*/ 2176463 w 4295775"/>
                <a:gd name="connsiteY3" fmla="*/ 2240 h 307069"/>
                <a:gd name="connsiteX4" fmla="*/ 1219200 w 4295775"/>
                <a:gd name="connsiteY4" fmla="*/ 216553 h 307069"/>
                <a:gd name="connsiteX5" fmla="*/ 0 w 4295775"/>
                <a:gd name="connsiteY5" fmla="*/ 116540 h 307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5775" h="307069">
                  <a:moveTo>
                    <a:pt x="4295775" y="102253"/>
                  </a:moveTo>
                  <a:cubicBezTo>
                    <a:pt x="4063603" y="203456"/>
                    <a:pt x="3831432" y="304659"/>
                    <a:pt x="3595688" y="307040"/>
                  </a:cubicBezTo>
                  <a:cubicBezTo>
                    <a:pt x="3359944" y="309421"/>
                    <a:pt x="3117850" y="167340"/>
                    <a:pt x="2881313" y="116540"/>
                  </a:cubicBezTo>
                  <a:cubicBezTo>
                    <a:pt x="2644776" y="65740"/>
                    <a:pt x="2453482" y="-14429"/>
                    <a:pt x="2176463" y="2240"/>
                  </a:cubicBezTo>
                  <a:cubicBezTo>
                    <a:pt x="1899444" y="18909"/>
                    <a:pt x="1581944" y="197503"/>
                    <a:pt x="1219200" y="216553"/>
                  </a:cubicBezTo>
                  <a:cubicBezTo>
                    <a:pt x="856456" y="235603"/>
                    <a:pt x="428228" y="176071"/>
                    <a:pt x="0" y="116540"/>
                  </a:cubicBezTo>
                </a:path>
              </a:pathLst>
            </a:custGeom>
            <a:no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Freeform: Shape 62">
              <a:extLst>
                <a:ext uri="{FF2B5EF4-FFF2-40B4-BE49-F238E27FC236}">
                  <a16:creationId xmlns:a16="http://schemas.microsoft.com/office/drawing/2014/main" id="{54856692-2128-4BAD-9A06-87634D4D7B9B}"/>
                </a:ext>
              </a:extLst>
            </p:cNvPr>
            <p:cNvSpPr/>
            <p:nvPr/>
          </p:nvSpPr>
          <p:spPr>
            <a:xfrm>
              <a:off x="7329240" y="5702463"/>
              <a:ext cx="4295775" cy="307069"/>
            </a:xfrm>
            <a:custGeom>
              <a:avLst/>
              <a:gdLst>
                <a:gd name="connsiteX0" fmla="*/ 4295775 w 4295775"/>
                <a:gd name="connsiteY0" fmla="*/ 102253 h 307069"/>
                <a:gd name="connsiteX1" fmla="*/ 3595688 w 4295775"/>
                <a:gd name="connsiteY1" fmla="*/ 307040 h 307069"/>
                <a:gd name="connsiteX2" fmla="*/ 2881313 w 4295775"/>
                <a:gd name="connsiteY2" fmla="*/ 116540 h 307069"/>
                <a:gd name="connsiteX3" fmla="*/ 2176463 w 4295775"/>
                <a:gd name="connsiteY3" fmla="*/ 2240 h 307069"/>
                <a:gd name="connsiteX4" fmla="*/ 1219200 w 4295775"/>
                <a:gd name="connsiteY4" fmla="*/ 216553 h 307069"/>
                <a:gd name="connsiteX5" fmla="*/ 0 w 4295775"/>
                <a:gd name="connsiteY5" fmla="*/ 116540 h 3070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295775" h="307069">
                  <a:moveTo>
                    <a:pt x="4295775" y="102253"/>
                  </a:moveTo>
                  <a:cubicBezTo>
                    <a:pt x="4063603" y="203456"/>
                    <a:pt x="3831432" y="304659"/>
                    <a:pt x="3595688" y="307040"/>
                  </a:cubicBezTo>
                  <a:cubicBezTo>
                    <a:pt x="3359944" y="309421"/>
                    <a:pt x="3117850" y="167340"/>
                    <a:pt x="2881313" y="116540"/>
                  </a:cubicBezTo>
                  <a:cubicBezTo>
                    <a:pt x="2644776" y="65740"/>
                    <a:pt x="2453482" y="-14429"/>
                    <a:pt x="2176463" y="2240"/>
                  </a:cubicBezTo>
                  <a:cubicBezTo>
                    <a:pt x="1899444" y="18909"/>
                    <a:pt x="1581944" y="197503"/>
                    <a:pt x="1219200" y="216553"/>
                  </a:cubicBezTo>
                  <a:cubicBezTo>
                    <a:pt x="856456" y="235603"/>
                    <a:pt x="428228" y="176071"/>
                    <a:pt x="0" y="116540"/>
                  </a:cubicBezTo>
                </a:path>
              </a:pathLst>
            </a:custGeom>
            <a:no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Freeform: Shape 63">
              <a:extLst>
                <a:ext uri="{FF2B5EF4-FFF2-40B4-BE49-F238E27FC236}">
                  <a16:creationId xmlns:a16="http://schemas.microsoft.com/office/drawing/2014/main" id="{9A37ED3C-FBA5-4B52-90FE-6FEA68C2D0F5}"/>
                </a:ext>
              </a:extLst>
            </p:cNvPr>
            <p:cNvSpPr/>
            <p:nvPr/>
          </p:nvSpPr>
          <p:spPr>
            <a:xfrm>
              <a:off x="7554130" y="5411635"/>
              <a:ext cx="4062412" cy="618571"/>
            </a:xfrm>
            <a:custGeom>
              <a:avLst/>
              <a:gdLst>
                <a:gd name="connsiteX0" fmla="*/ 0 w 4062412"/>
                <a:gd name="connsiteY0" fmla="*/ 321302 h 618571"/>
                <a:gd name="connsiteX1" fmla="*/ 990600 w 4062412"/>
                <a:gd name="connsiteY1" fmla="*/ 126040 h 618571"/>
                <a:gd name="connsiteX2" fmla="*/ 1466850 w 4062412"/>
                <a:gd name="connsiteY2" fmla="*/ 26027 h 618571"/>
                <a:gd name="connsiteX3" fmla="*/ 2409825 w 4062412"/>
                <a:gd name="connsiteY3" fmla="*/ 616577 h 618571"/>
                <a:gd name="connsiteX4" fmla="*/ 3376612 w 4062412"/>
                <a:gd name="connsiteY4" fmla="*/ 226052 h 618571"/>
                <a:gd name="connsiteX5" fmla="*/ 4062412 w 4062412"/>
                <a:gd name="connsiteY5" fmla="*/ 445127 h 6185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062412" h="618571">
                  <a:moveTo>
                    <a:pt x="0" y="321302"/>
                  </a:moveTo>
                  <a:lnTo>
                    <a:pt x="990600" y="126040"/>
                  </a:lnTo>
                  <a:cubicBezTo>
                    <a:pt x="1235075" y="76828"/>
                    <a:pt x="1230313" y="-55729"/>
                    <a:pt x="1466850" y="26027"/>
                  </a:cubicBezTo>
                  <a:cubicBezTo>
                    <a:pt x="1703387" y="107783"/>
                    <a:pt x="2091531" y="583240"/>
                    <a:pt x="2409825" y="616577"/>
                  </a:cubicBezTo>
                  <a:cubicBezTo>
                    <a:pt x="2728119" y="649914"/>
                    <a:pt x="3101181" y="254627"/>
                    <a:pt x="3376612" y="226052"/>
                  </a:cubicBezTo>
                  <a:cubicBezTo>
                    <a:pt x="3652043" y="197477"/>
                    <a:pt x="3857227" y="321302"/>
                    <a:pt x="4062412" y="445127"/>
                  </a:cubicBezTo>
                </a:path>
              </a:pathLst>
            </a:custGeom>
            <a:noFill/>
            <a:ln w="6350">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ectangle 40">
              <a:extLst>
                <a:ext uri="{FF2B5EF4-FFF2-40B4-BE49-F238E27FC236}">
                  <a16:creationId xmlns:a16="http://schemas.microsoft.com/office/drawing/2014/main" id="{EA60A0BC-FA1C-49E3-A439-B1CD1CDAC08B}"/>
                </a:ext>
              </a:extLst>
            </p:cNvPr>
            <p:cNvSpPr/>
            <p:nvPr/>
          </p:nvSpPr>
          <p:spPr>
            <a:xfrm>
              <a:off x="11652662" y="5374286"/>
              <a:ext cx="106755" cy="725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ectangle 41">
              <a:extLst>
                <a:ext uri="{FF2B5EF4-FFF2-40B4-BE49-F238E27FC236}">
                  <a16:creationId xmlns:a16="http://schemas.microsoft.com/office/drawing/2014/main" id="{D3C905A1-1A70-42B9-957B-6169F42BA596}"/>
                </a:ext>
              </a:extLst>
            </p:cNvPr>
            <p:cNvSpPr/>
            <p:nvPr/>
          </p:nvSpPr>
          <p:spPr>
            <a:xfrm>
              <a:off x="7256812" y="5388065"/>
              <a:ext cx="106755" cy="7256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43" name="Straight Connector 42">
            <a:extLst>
              <a:ext uri="{FF2B5EF4-FFF2-40B4-BE49-F238E27FC236}">
                <a16:creationId xmlns:a16="http://schemas.microsoft.com/office/drawing/2014/main" id="{48DFA0D6-3296-4F22-8D28-67B0FFF3F5CB}"/>
              </a:ext>
            </a:extLst>
          </p:cNvPr>
          <p:cNvCxnSpPr/>
          <p:nvPr/>
        </p:nvCxnSpPr>
        <p:spPr>
          <a:xfrm flipV="1">
            <a:off x="4306158" y="5440587"/>
            <a:ext cx="0" cy="1069555"/>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44" name="Straight Connector 43">
            <a:extLst>
              <a:ext uri="{FF2B5EF4-FFF2-40B4-BE49-F238E27FC236}">
                <a16:creationId xmlns:a16="http://schemas.microsoft.com/office/drawing/2014/main" id="{4E2FB65F-CF92-4C20-96F3-75B303EB2195}"/>
              </a:ext>
            </a:extLst>
          </p:cNvPr>
          <p:cNvCxnSpPr/>
          <p:nvPr/>
        </p:nvCxnSpPr>
        <p:spPr>
          <a:xfrm flipV="1">
            <a:off x="5764058" y="5445184"/>
            <a:ext cx="0" cy="1069555"/>
          </a:xfrm>
          <a:prstGeom prst="line">
            <a:avLst/>
          </a:prstGeom>
          <a:ln>
            <a:solidFill>
              <a:schemeClr val="tx1"/>
            </a:solidFill>
            <a:prstDash val="dashDot"/>
          </a:ln>
        </p:spPr>
        <p:style>
          <a:lnRef idx="1">
            <a:schemeClr val="accent1"/>
          </a:lnRef>
          <a:fillRef idx="0">
            <a:schemeClr val="accent1"/>
          </a:fillRef>
          <a:effectRef idx="0">
            <a:schemeClr val="accent1"/>
          </a:effectRef>
          <a:fontRef idx="minor">
            <a:schemeClr val="tx1"/>
          </a:fontRef>
        </p:style>
      </p:cxnSp>
      <p:cxnSp>
        <p:nvCxnSpPr>
          <p:cNvPr id="45" name="Straight Arrow Connector 44">
            <a:extLst>
              <a:ext uri="{FF2B5EF4-FFF2-40B4-BE49-F238E27FC236}">
                <a16:creationId xmlns:a16="http://schemas.microsoft.com/office/drawing/2014/main" id="{26510BB0-B9B2-4AE4-BF5E-0A8347988254}"/>
              </a:ext>
            </a:extLst>
          </p:cNvPr>
          <p:cNvCxnSpPr/>
          <p:nvPr/>
        </p:nvCxnSpPr>
        <p:spPr>
          <a:xfrm flipH="1">
            <a:off x="4306158" y="5214161"/>
            <a:ext cx="1457900" cy="101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6" name="TextBox 45">
            <a:extLst>
              <a:ext uri="{FF2B5EF4-FFF2-40B4-BE49-F238E27FC236}">
                <a16:creationId xmlns:a16="http://schemas.microsoft.com/office/drawing/2014/main" id="{0B9E5591-ED8A-4C15-B280-2501F50648B0}"/>
              </a:ext>
            </a:extLst>
          </p:cNvPr>
          <p:cNvSpPr txBox="1"/>
          <p:nvPr/>
        </p:nvSpPr>
        <p:spPr>
          <a:xfrm>
            <a:off x="5187431" y="5256864"/>
            <a:ext cx="570990" cy="307777"/>
          </a:xfrm>
          <a:prstGeom prst="rect">
            <a:avLst/>
          </a:prstGeom>
          <a:noFill/>
        </p:spPr>
        <p:txBody>
          <a:bodyPr wrap="none" rtlCol="0">
            <a:spAutoFit/>
          </a:bodyPr>
          <a:lstStyle/>
          <a:p>
            <a:r>
              <a:rPr lang="en-GB" sz="1400" dirty="0"/>
              <a:t>Ø </a:t>
            </a:r>
            <a:r>
              <a:rPr lang="en-GB" sz="1400" dirty="0" smtClean="0"/>
              <a:t>7.0</a:t>
            </a:r>
            <a:endParaRPr lang="en-GB" sz="1400" dirty="0"/>
          </a:p>
        </p:txBody>
      </p:sp>
      <p:cxnSp>
        <p:nvCxnSpPr>
          <p:cNvPr id="47" name="Straight Arrow Connector 46">
            <a:extLst>
              <a:ext uri="{FF2B5EF4-FFF2-40B4-BE49-F238E27FC236}">
                <a16:creationId xmlns:a16="http://schemas.microsoft.com/office/drawing/2014/main" id="{38F648FB-3791-4C38-80DD-FA029DFE8614}"/>
              </a:ext>
            </a:extLst>
          </p:cNvPr>
          <p:cNvCxnSpPr>
            <a:cxnSpLocks/>
          </p:cNvCxnSpPr>
          <p:nvPr/>
        </p:nvCxnSpPr>
        <p:spPr>
          <a:xfrm>
            <a:off x="5276172" y="5579429"/>
            <a:ext cx="11492" cy="736779"/>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48" name="TextBox 47">
            <a:extLst>
              <a:ext uri="{FF2B5EF4-FFF2-40B4-BE49-F238E27FC236}">
                <a16:creationId xmlns:a16="http://schemas.microsoft.com/office/drawing/2014/main" id="{8CECF98D-38D1-4489-BB9E-939F224D428A}"/>
              </a:ext>
            </a:extLst>
          </p:cNvPr>
          <p:cNvSpPr txBox="1"/>
          <p:nvPr/>
        </p:nvSpPr>
        <p:spPr>
          <a:xfrm>
            <a:off x="6113313" y="5257309"/>
            <a:ext cx="570990" cy="307777"/>
          </a:xfrm>
          <a:prstGeom prst="rect">
            <a:avLst/>
          </a:prstGeom>
          <a:noFill/>
        </p:spPr>
        <p:txBody>
          <a:bodyPr wrap="none" rtlCol="0">
            <a:spAutoFit/>
          </a:bodyPr>
          <a:lstStyle/>
          <a:p>
            <a:r>
              <a:rPr lang="en-GB" sz="1400" dirty="0"/>
              <a:t>Ø </a:t>
            </a:r>
            <a:r>
              <a:rPr lang="en-GB" sz="1400" dirty="0" smtClean="0"/>
              <a:t>6.5</a:t>
            </a:r>
            <a:endParaRPr lang="en-GB" sz="1400" dirty="0"/>
          </a:p>
        </p:txBody>
      </p:sp>
      <p:sp>
        <p:nvSpPr>
          <p:cNvPr id="49" name="TextBox 48">
            <a:extLst>
              <a:ext uri="{FF2B5EF4-FFF2-40B4-BE49-F238E27FC236}">
                <a16:creationId xmlns:a16="http://schemas.microsoft.com/office/drawing/2014/main" id="{8FA4D8F8-F81B-4696-A4BE-E598DD2E57F7}"/>
              </a:ext>
            </a:extLst>
          </p:cNvPr>
          <p:cNvSpPr txBox="1"/>
          <p:nvPr/>
        </p:nvSpPr>
        <p:spPr>
          <a:xfrm>
            <a:off x="3377386" y="5261174"/>
            <a:ext cx="570990" cy="307777"/>
          </a:xfrm>
          <a:prstGeom prst="rect">
            <a:avLst/>
          </a:prstGeom>
          <a:noFill/>
        </p:spPr>
        <p:txBody>
          <a:bodyPr wrap="none" rtlCol="0">
            <a:spAutoFit/>
          </a:bodyPr>
          <a:lstStyle/>
          <a:p>
            <a:r>
              <a:rPr lang="en-GB" sz="1400" dirty="0"/>
              <a:t>Ø </a:t>
            </a:r>
            <a:r>
              <a:rPr lang="en-GB" sz="1400" dirty="0" smtClean="0"/>
              <a:t>6.5</a:t>
            </a:r>
            <a:endParaRPr lang="en-GB" sz="1400" dirty="0"/>
          </a:p>
        </p:txBody>
      </p:sp>
      <p:sp>
        <p:nvSpPr>
          <p:cNvPr id="50" name="TextBox 49">
            <a:extLst>
              <a:ext uri="{FF2B5EF4-FFF2-40B4-BE49-F238E27FC236}">
                <a16:creationId xmlns:a16="http://schemas.microsoft.com/office/drawing/2014/main" id="{BC910285-284D-4CDD-A7D8-E4DA8CD850A3}"/>
              </a:ext>
            </a:extLst>
          </p:cNvPr>
          <p:cNvSpPr txBox="1"/>
          <p:nvPr/>
        </p:nvSpPr>
        <p:spPr>
          <a:xfrm>
            <a:off x="4839410" y="4932971"/>
            <a:ext cx="367408" cy="307777"/>
          </a:xfrm>
          <a:prstGeom prst="rect">
            <a:avLst/>
          </a:prstGeom>
          <a:noFill/>
        </p:spPr>
        <p:txBody>
          <a:bodyPr wrap="none" rtlCol="0">
            <a:spAutoFit/>
          </a:bodyPr>
          <a:lstStyle/>
          <a:p>
            <a:r>
              <a:rPr lang="en-GB" sz="1400" dirty="0" smtClean="0"/>
              <a:t>40</a:t>
            </a:r>
            <a:endParaRPr lang="en-GB" sz="1400" dirty="0"/>
          </a:p>
        </p:txBody>
      </p:sp>
      <p:pic>
        <p:nvPicPr>
          <p:cNvPr id="51" name="Picture 50">
            <a:extLst>
              <a:ext uri="{FF2B5EF4-FFF2-40B4-BE49-F238E27FC236}">
                <a16:creationId xmlns:a16="http://schemas.microsoft.com/office/drawing/2014/main" id="{FD0A6123-E8BC-4B88-B34F-CAB2B0DBBB92}"/>
              </a:ext>
            </a:extLst>
          </p:cNvPr>
          <p:cNvPicPr>
            <a:picLocks noChangeAspect="1"/>
          </p:cNvPicPr>
          <p:nvPr/>
        </p:nvPicPr>
        <p:blipFill rotWithShape="1">
          <a:blip r:embed="rId8"/>
          <a:srcRect l="2417" r="76296"/>
          <a:stretch/>
        </p:blipFill>
        <p:spPr>
          <a:xfrm flipH="1">
            <a:off x="1726566" y="5592675"/>
            <a:ext cx="1626664" cy="737479"/>
          </a:xfrm>
          <a:prstGeom prst="rect">
            <a:avLst/>
          </a:prstGeom>
        </p:spPr>
      </p:pic>
      <p:cxnSp>
        <p:nvCxnSpPr>
          <p:cNvPr id="52" name="Straight Arrow Connector 51">
            <a:extLst>
              <a:ext uri="{FF2B5EF4-FFF2-40B4-BE49-F238E27FC236}">
                <a16:creationId xmlns:a16="http://schemas.microsoft.com/office/drawing/2014/main" id="{3CDDD805-F77C-4D24-91F8-53642CA16D83}"/>
              </a:ext>
            </a:extLst>
          </p:cNvPr>
          <p:cNvCxnSpPr>
            <a:cxnSpLocks/>
          </p:cNvCxnSpPr>
          <p:nvPr/>
        </p:nvCxnSpPr>
        <p:spPr>
          <a:xfrm>
            <a:off x="3640439" y="5728918"/>
            <a:ext cx="1022" cy="486726"/>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53" name="Straight Arrow Connector 52">
            <a:extLst>
              <a:ext uri="{FF2B5EF4-FFF2-40B4-BE49-F238E27FC236}">
                <a16:creationId xmlns:a16="http://schemas.microsoft.com/office/drawing/2014/main" id="{3CDDD805-F77C-4D24-91F8-53642CA16D83}"/>
              </a:ext>
            </a:extLst>
          </p:cNvPr>
          <p:cNvCxnSpPr>
            <a:cxnSpLocks/>
          </p:cNvCxnSpPr>
          <p:nvPr/>
        </p:nvCxnSpPr>
        <p:spPr>
          <a:xfrm>
            <a:off x="6302186" y="5704457"/>
            <a:ext cx="3980" cy="508764"/>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3" name="TextBox 2"/>
          <p:cNvSpPr txBox="1"/>
          <p:nvPr/>
        </p:nvSpPr>
        <p:spPr>
          <a:xfrm>
            <a:off x="1638954" y="5234976"/>
            <a:ext cx="1380650" cy="353943"/>
          </a:xfrm>
          <a:prstGeom prst="rect">
            <a:avLst/>
          </a:prstGeom>
          <a:noFill/>
        </p:spPr>
        <p:txBody>
          <a:bodyPr wrap="square" rtlCol="0">
            <a:spAutoFit/>
          </a:bodyPr>
          <a:lstStyle/>
          <a:p>
            <a:r>
              <a:rPr lang="en-GB" sz="1700" i="1" u="sng" dirty="0" smtClean="0">
                <a:latin typeface="Times New Roman" panose="02020603050405020304" pitchFamily="18" charset="0"/>
                <a:cs typeface="Times New Roman" panose="02020603050405020304" pitchFamily="18" charset="0"/>
              </a:rPr>
              <a:t>2 kA </a:t>
            </a:r>
            <a:r>
              <a:rPr lang="en-GB" sz="1700" i="1" u="sng" dirty="0" err="1" smtClean="0">
                <a:latin typeface="Times New Roman" panose="02020603050405020304" pitchFamily="18" charset="0"/>
                <a:cs typeface="Times New Roman" panose="02020603050405020304" pitchFamily="18" charset="0"/>
              </a:rPr>
              <a:t>busbar</a:t>
            </a:r>
            <a:endParaRPr lang="en-GB" sz="1700" i="1" u="sng"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071404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4"/>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7"/>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2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43"/>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44"/>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45"/>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6"/>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4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48"/>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49"/>
                                        </p:tgtEl>
                                        <p:attrNameLst>
                                          <p:attrName>style.visibility</p:attrName>
                                        </p:attrNameLst>
                                      </p:cBhvr>
                                      <p:to>
                                        <p:strVal val="visible"/>
                                      </p:to>
                                    </p:set>
                                  </p:childTnLst>
                                </p:cTn>
                              </p:par>
                              <p:par>
                                <p:cTn id="35" presetID="1" presetClass="entr" presetSubtype="0" fill="hold" grpId="0" nodeType="withEffect">
                                  <p:stCondLst>
                                    <p:cond delay="0"/>
                                  </p:stCondLst>
                                  <p:childTnLst>
                                    <p:set>
                                      <p:cBhvr>
                                        <p:cTn id="36" dur="1" fill="hold">
                                          <p:stCondLst>
                                            <p:cond delay="0"/>
                                          </p:stCondLst>
                                        </p:cTn>
                                        <p:tgtEl>
                                          <p:spTgt spid="50"/>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5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5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53"/>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7" grpId="0"/>
      <p:bldP spid="46" grpId="0"/>
      <p:bldP spid="48" grpId="0"/>
      <p:bldP spid="49" grpId="0"/>
      <p:bldP spid="50" grpId="0"/>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165841" y="614770"/>
            <a:ext cx="6429692" cy="338554"/>
          </a:xfrm>
          <a:prstGeom prst="rect">
            <a:avLst/>
          </a:prstGeom>
          <a:noFill/>
        </p:spPr>
        <p:txBody>
          <a:bodyPr wrap="square" rtlCol="0">
            <a:spAutoFit/>
          </a:bodyPr>
          <a:lstStyle/>
          <a:p>
            <a:pPr marL="342900" indent="-342900" algn="just">
              <a:buFont typeface="+mj-lt"/>
              <a:buAutoNum type="arabicParenR"/>
            </a:pPr>
            <a:r>
              <a:rPr lang="en-GB" sz="1600" i="1" dirty="0" smtClean="0">
                <a:latin typeface="Times New Roman" panose="02020603050405020304" pitchFamily="18" charset="0"/>
                <a:cs typeface="Times New Roman" panose="02020603050405020304" pitchFamily="18" charset="0"/>
              </a:rPr>
              <a:t>Would the additional </a:t>
            </a:r>
            <a:r>
              <a:rPr lang="en-GB" sz="1600" i="1" dirty="0" err="1" smtClean="0">
                <a:latin typeface="Times New Roman" panose="02020603050405020304" pitchFamily="18" charset="0"/>
                <a:cs typeface="Times New Roman" panose="02020603050405020304" pitchFamily="18" charset="0"/>
              </a:rPr>
              <a:t>PbSn</a:t>
            </a:r>
            <a:r>
              <a:rPr lang="en-GB" sz="1600" i="1" dirty="0" smtClean="0">
                <a:latin typeface="Times New Roman" panose="02020603050405020304" pitchFamily="18" charset="0"/>
                <a:cs typeface="Times New Roman" panose="02020603050405020304" pitchFamily="18" charset="0"/>
              </a:rPr>
              <a:t> cause a delay in quench detection? </a:t>
            </a:r>
            <a:endParaRPr lang="en-GB" sz="1600" i="1"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4598406" y="1286231"/>
            <a:ext cx="3581400" cy="1077218"/>
          </a:xfrm>
          <a:prstGeom prst="rect">
            <a:avLst/>
          </a:prstGeom>
          <a:noFill/>
        </p:spPr>
        <p:txBody>
          <a:bodyPr wrap="square" rtlCol="0">
            <a:spAutoFit/>
          </a:bodyPr>
          <a:lstStyle/>
          <a:p>
            <a:pPr marL="285750" indent="-285750" algn="just">
              <a:buFont typeface="Wingdings" panose="05000000000000000000" pitchFamily="2" charset="2"/>
              <a:buChar char="Ø"/>
            </a:pPr>
            <a:r>
              <a:rPr lang="en-GB" sz="1600" dirty="0" smtClean="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Yes, the </a:t>
            </a:r>
            <a:r>
              <a:rPr lang="en-GB" sz="1600" i="1" dirty="0" err="1" smtClean="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PbSn</a:t>
            </a:r>
            <a:r>
              <a:rPr lang="en-GB" sz="1600" dirty="0" smtClean="0">
                <a:solidFill>
                  <a:srgbClr val="C00000"/>
                </a:solidFill>
                <a:latin typeface="Times New Roman" panose="02020603050405020304" pitchFamily="18" charset="0"/>
                <a:cs typeface="Times New Roman" panose="02020603050405020304" pitchFamily="18" charset="0"/>
                <a:sym typeface="Wingdings" panose="05000000000000000000" pitchFamily="2" charset="2"/>
              </a:rPr>
              <a:t> in the Plug actually slows down the quench propagation </a:t>
            </a:r>
            <a:r>
              <a:rPr lang="en-GB" sz="1600" dirty="0" smtClean="0">
                <a:latin typeface="Times New Roman" panose="02020603050405020304" pitchFamily="18" charset="0"/>
                <a:cs typeface="Times New Roman" panose="02020603050405020304" pitchFamily="18" charset="0"/>
                <a:sym typeface="Wingdings" panose="05000000000000000000" pitchFamily="2" charset="2"/>
              </a:rPr>
              <a:t>(due to the </a:t>
            </a:r>
            <a:r>
              <a:rPr lang="en-GB" sz="1600" i="1" dirty="0" err="1" smtClean="0">
                <a:latin typeface="Times New Roman" panose="02020603050405020304" pitchFamily="18" charset="0"/>
                <a:cs typeface="Times New Roman" panose="02020603050405020304" pitchFamily="18" charset="0"/>
                <a:sym typeface="Wingdings" panose="05000000000000000000" pitchFamily="2" charset="2"/>
              </a:rPr>
              <a:t>PbSn</a:t>
            </a:r>
            <a:r>
              <a:rPr lang="en-GB" sz="1600" dirty="0" smtClean="0">
                <a:latin typeface="Times New Roman" panose="02020603050405020304" pitchFamily="18" charset="0"/>
                <a:cs typeface="Times New Roman" panose="02020603050405020304" pitchFamily="18" charset="0"/>
                <a:sym typeface="Wingdings" panose="05000000000000000000" pitchFamily="2" charset="2"/>
              </a:rPr>
              <a:t> heat capacity) so that detection is delayed, as well.</a:t>
            </a:r>
            <a:endParaRPr lang="en-GB" sz="1600" dirty="0">
              <a:latin typeface="Times New Roman" panose="02020603050405020304" pitchFamily="18" charset="0"/>
              <a:cs typeface="Times New Roman" panose="02020603050405020304" pitchFamily="18" charset="0"/>
            </a:endParaRPr>
          </a:p>
        </p:txBody>
      </p:sp>
      <p:sp>
        <p:nvSpPr>
          <p:cNvPr id="13" name="TextBox 12"/>
          <p:cNvSpPr txBox="1"/>
          <p:nvPr/>
        </p:nvSpPr>
        <p:spPr>
          <a:xfrm>
            <a:off x="1961149" y="0"/>
            <a:ext cx="5065132"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Results – 2 kA </a:t>
            </a:r>
            <a:r>
              <a:rPr lang="en-GB" sz="2800" dirty="0" err="1" smtClean="0">
                <a:latin typeface="Times New Roman" panose="02020603050405020304" pitchFamily="18" charset="0"/>
                <a:cs typeface="Times New Roman" panose="02020603050405020304" pitchFamily="18" charset="0"/>
              </a:rPr>
              <a:t>busbar</a:t>
            </a:r>
            <a:endParaRPr lang="en-GB" sz="2800" i="1"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7746" y="1082483"/>
            <a:ext cx="3016475" cy="1468961"/>
          </a:xfrm>
          <a:prstGeom prst="rect">
            <a:avLst/>
          </a:prstGeom>
        </p:spPr>
      </p:pic>
      <p:sp>
        <p:nvSpPr>
          <p:cNvPr id="6" name="TextBox 5"/>
          <p:cNvSpPr txBox="1"/>
          <p:nvPr/>
        </p:nvSpPr>
        <p:spPr>
          <a:xfrm>
            <a:off x="165840" y="2902183"/>
            <a:ext cx="4194492" cy="338554"/>
          </a:xfrm>
          <a:prstGeom prst="rect">
            <a:avLst/>
          </a:prstGeom>
          <a:noFill/>
        </p:spPr>
        <p:txBody>
          <a:bodyPr wrap="square" rtlCol="0">
            <a:spAutoFit/>
          </a:bodyPr>
          <a:lstStyle/>
          <a:p>
            <a:pPr algn="just"/>
            <a:r>
              <a:rPr lang="en-GB" sz="1600" i="1" dirty="0" smtClean="0">
                <a:latin typeface="Times New Roman" panose="02020603050405020304" pitchFamily="18" charset="0"/>
                <a:cs typeface="Times New Roman" panose="02020603050405020304" pitchFamily="18" charset="0"/>
              </a:rPr>
              <a:t>2)   If yes, how to proceed to evaluate this risk?</a:t>
            </a:r>
            <a:endParaRPr lang="en-GB" sz="1600" i="1"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840" y="3406232"/>
            <a:ext cx="3968381" cy="1434287"/>
          </a:xfrm>
          <a:prstGeom prst="rect">
            <a:avLst/>
          </a:prstGeom>
        </p:spPr>
      </p:pic>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3888" y="3306642"/>
            <a:ext cx="3734662" cy="1633465"/>
          </a:xfrm>
          <a:prstGeom prst="rect">
            <a:avLst/>
          </a:prstGeom>
        </p:spPr>
      </p:pic>
      <mc:AlternateContent xmlns:mc="http://schemas.openxmlformats.org/markup-compatibility/2006" xmlns:a14="http://schemas.microsoft.com/office/drawing/2010/main">
        <mc:Choice Requires="a14">
          <p:sp>
            <p:nvSpPr>
              <p:cNvPr id="9" name="TextBox 8"/>
              <p:cNvSpPr txBox="1"/>
              <p:nvPr/>
            </p:nvSpPr>
            <p:spPr>
              <a:xfrm>
                <a:off x="4670734" y="5582815"/>
                <a:ext cx="3997289" cy="322524"/>
              </a:xfrm>
              <a:prstGeom prst="rect">
                <a:avLst/>
              </a:prstGeom>
              <a:noFill/>
              <a:ln w="19050">
                <a:solidFill>
                  <a:srgbClr val="C00000"/>
                </a:solid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300" i="1" smtClean="0">
                              <a:latin typeface="Cambria Math" panose="02040503050406030204" pitchFamily="18" charset="0"/>
                            </a:rPr>
                          </m:ctrlPr>
                        </m:sSubPr>
                        <m:e>
                          <m:r>
                            <a:rPr lang="en-GB" sz="1300" b="0" i="1" smtClean="0">
                              <a:latin typeface="Cambria Math" panose="02040503050406030204" pitchFamily="18" charset="0"/>
                            </a:rPr>
                            <m:t>𝑇</m:t>
                          </m:r>
                        </m:e>
                        <m:sub>
                          <m:r>
                            <a:rPr lang="en-GB" sz="1300" b="0" i="1" smtClean="0">
                              <a:latin typeface="Cambria Math" panose="02040503050406030204" pitchFamily="18" charset="0"/>
                            </a:rPr>
                            <m:t>𝑝𝑒𝑎𝑘</m:t>
                          </m:r>
                        </m:sub>
                      </m:sSub>
                      <m:d>
                        <m:dPr>
                          <m:ctrlPr>
                            <a:rPr lang="en-GB" sz="1300" b="0" i="1" smtClean="0">
                              <a:latin typeface="Cambria Math" panose="02040503050406030204" pitchFamily="18" charset="0"/>
                            </a:rPr>
                          </m:ctrlPr>
                        </m:dPr>
                        <m:e>
                          <m:sSub>
                            <m:sSubPr>
                              <m:ctrlPr>
                                <a:rPr lang="en-GB" sz="1300" b="0" i="1" smtClean="0">
                                  <a:latin typeface="Cambria Math" panose="02040503050406030204" pitchFamily="18" charset="0"/>
                                </a:rPr>
                              </m:ctrlPr>
                            </m:sSubPr>
                            <m:e>
                              <m:r>
                                <a:rPr lang="en-GB" sz="1300" b="0" i="1" smtClean="0">
                                  <a:latin typeface="Cambria Math" panose="02040503050406030204" pitchFamily="18" charset="0"/>
                                </a:rPr>
                                <m:t>𝑡</m:t>
                              </m:r>
                            </m:e>
                            <m:sub>
                              <m:r>
                                <a:rPr lang="en-GB" sz="1300" b="0" i="1" smtClean="0">
                                  <a:latin typeface="Cambria Math" panose="02040503050406030204" pitchFamily="18" charset="0"/>
                                </a:rPr>
                                <m:t>100 </m:t>
                              </m:r>
                              <m:r>
                                <a:rPr lang="en-GB" sz="1300" b="0" i="1" smtClean="0">
                                  <a:latin typeface="Cambria Math" panose="02040503050406030204" pitchFamily="18" charset="0"/>
                                </a:rPr>
                                <m:t>𝑚𝑉</m:t>
                              </m:r>
                            </m:sub>
                          </m:sSub>
                          <m:r>
                            <a:rPr lang="en-GB" sz="1300" i="1">
                              <a:latin typeface="Cambria Math" panose="02040503050406030204" pitchFamily="18" charset="0"/>
                            </a:rPr>
                            <m:t>+</m:t>
                          </m:r>
                          <m:sSub>
                            <m:sSubPr>
                              <m:ctrlPr>
                                <a:rPr lang="en-GB" sz="1300" i="1">
                                  <a:latin typeface="Cambria Math" panose="02040503050406030204" pitchFamily="18" charset="0"/>
                                </a:rPr>
                              </m:ctrlPr>
                            </m:sSubPr>
                            <m:e>
                              <m:r>
                                <m:rPr>
                                  <m:sty m:val="p"/>
                                </m:rPr>
                                <a:rPr lang="el-GR" sz="1300" i="1">
                                  <a:latin typeface="Cambria Math" panose="02040503050406030204" pitchFamily="18" charset="0"/>
                                </a:rPr>
                                <m:t>Δ</m:t>
                              </m:r>
                              <m:r>
                                <a:rPr lang="en-GB" sz="1300" i="1">
                                  <a:latin typeface="Cambria Math" panose="02040503050406030204" pitchFamily="18" charset="0"/>
                                </a:rPr>
                                <m:t>𝑡</m:t>
                              </m:r>
                            </m:e>
                            <m:sub>
                              <m:r>
                                <a:rPr lang="en-GB" sz="1300" b="0" i="1" smtClean="0">
                                  <a:latin typeface="Cambria Math" panose="02040503050406030204" pitchFamily="18" charset="0"/>
                                </a:rPr>
                                <m:t>𝑣𝑎𝑙</m:t>
                              </m:r>
                            </m:sub>
                          </m:sSub>
                          <m:r>
                            <a:rPr lang="en-GB" sz="1300" b="0" i="1" smtClean="0">
                              <a:latin typeface="Cambria Math" panose="02040503050406030204" pitchFamily="18" charset="0"/>
                            </a:rPr>
                            <m:t>+</m:t>
                          </m:r>
                          <m:sSub>
                            <m:sSubPr>
                              <m:ctrlPr>
                                <a:rPr lang="en-GB" sz="1300" i="1">
                                  <a:latin typeface="Cambria Math" panose="02040503050406030204" pitchFamily="18" charset="0"/>
                                </a:rPr>
                              </m:ctrlPr>
                            </m:sSubPr>
                            <m:e>
                              <m:r>
                                <m:rPr>
                                  <m:sty m:val="p"/>
                                </m:rPr>
                                <a:rPr lang="el-GR" sz="1300" i="1">
                                  <a:latin typeface="Cambria Math" panose="02040503050406030204" pitchFamily="18" charset="0"/>
                                </a:rPr>
                                <m:t>Δ</m:t>
                              </m:r>
                              <m:r>
                                <a:rPr lang="en-GB" sz="1300" i="1">
                                  <a:latin typeface="Cambria Math" panose="02040503050406030204" pitchFamily="18" charset="0"/>
                                </a:rPr>
                                <m:t>𝑡</m:t>
                              </m:r>
                            </m:e>
                            <m:sub>
                              <m:r>
                                <a:rPr lang="en-GB" sz="1300" b="0" i="1" smtClean="0">
                                  <a:latin typeface="Cambria Math" panose="02040503050406030204" pitchFamily="18" charset="0"/>
                                </a:rPr>
                                <m:t>𝑑𝑒𝑐𝑎𝑦</m:t>
                              </m:r>
                            </m:sub>
                          </m:sSub>
                        </m:e>
                      </m:d>
                      <m:r>
                        <a:rPr lang="en-GB" sz="1300" b="0" i="1" smtClean="0">
                          <a:latin typeface="Cambria Math" panose="02040503050406030204" pitchFamily="18" charset="0"/>
                        </a:rPr>
                        <m:t>=</m:t>
                      </m:r>
                      <m:r>
                        <a:rPr lang="en-GB" sz="1300" b="0" i="1" smtClean="0">
                          <a:latin typeface="Cambria Math" panose="02040503050406030204" pitchFamily="18" charset="0"/>
                        </a:rPr>
                        <m:t>𝑇</m:t>
                      </m:r>
                      <m:r>
                        <a:rPr lang="en-GB" sz="1300" b="0" i="1" smtClean="0">
                          <a:latin typeface="Cambria Math" panose="02040503050406030204" pitchFamily="18" charset="0"/>
                        </a:rPr>
                        <m:t>(22 </m:t>
                      </m:r>
                      <m:r>
                        <a:rPr lang="en-GB" sz="1300" b="0" i="1" smtClean="0">
                          <a:latin typeface="Cambria Math" panose="02040503050406030204" pitchFamily="18" charset="0"/>
                        </a:rPr>
                        <m:t>𝑠</m:t>
                      </m:r>
                      <m:r>
                        <a:rPr lang="en-GB" sz="1300" b="0" i="1" smtClean="0">
                          <a:latin typeface="Cambria Math" panose="02040503050406030204" pitchFamily="18" charset="0"/>
                        </a:rPr>
                        <m:t>)=114 </m:t>
                      </m:r>
                      <m:r>
                        <a:rPr lang="en-GB" sz="1300" b="0" i="1" smtClean="0">
                          <a:latin typeface="Cambria Math" panose="02040503050406030204" pitchFamily="18" charset="0"/>
                        </a:rPr>
                        <m:t>𝐾</m:t>
                      </m:r>
                    </m:oMath>
                  </m:oMathPara>
                </a14:m>
                <a:endParaRPr lang="en-GB" sz="1300" dirty="0"/>
              </a:p>
            </p:txBody>
          </p:sp>
        </mc:Choice>
        <mc:Fallback xmlns="">
          <p:sp>
            <p:nvSpPr>
              <p:cNvPr id="9" name="TextBox 8"/>
              <p:cNvSpPr txBox="1">
                <a:spLocks noRot="1" noChangeAspect="1" noMove="1" noResize="1" noEditPoints="1" noAdjustHandles="1" noChangeArrowheads="1" noChangeShapeType="1" noTextEdit="1"/>
              </p:cNvSpPr>
              <p:nvPr/>
            </p:nvSpPr>
            <p:spPr>
              <a:xfrm>
                <a:off x="4670734" y="5582815"/>
                <a:ext cx="3997289" cy="322524"/>
              </a:xfrm>
              <a:prstGeom prst="rect">
                <a:avLst/>
              </a:prstGeom>
              <a:blipFill>
                <a:blip r:embed="rId5"/>
                <a:stretch>
                  <a:fillRect/>
                </a:stretch>
              </a:blipFill>
              <a:ln w="19050">
                <a:solidFill>
                  <a:srgbClr val="C00000"/>
                </a:solidFill>
              </a:ln>
            </p:spPr>
            <p:txBody>
              <a:bodyPr/>
              <a:lstStyle/>
              <a:p>
                <a:r>
                  <a:rPr lang="en-GB">
                    <a:noFill/>
                  </a:rPr>
                  <a:t> </a:t>
                </a:r>
              </a:p>
            </p:txBody>
          </p:sp>
        </mc:Fallback>
      </mc:AlternateContent>
      <p:sp>
        <p:nvSpPr>
          <p:cNvPr id="10" name="Left Brace 9"/>
          <p:cNvSpPr/>
          <p:nvPr/>
        </p:nvSpPr>
        <p:spPr>
          <a:xfrm rot="16200000">
            <a:off x="6044143" y="5814357"/>
            <a:ext cx="137515" cy="404306"/>
          </a:xfrm>
          <a:prstGeom prst="leftBrace">
            <a:avLst/>
          </a:prstGeom>
          <a:ln w="12700">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11" name="TextBox 10"/>
          <p:cNvSpPr txBox="1"/>
          <p:nvPr/>
        </p:nvSpPr>
        <p:spPr>
          <a:xfrm>
            <a:off x="5810073" y="6123872"/>
            <a:ext cx="605654" cy="261610"/>
          </a:xfrm>
          <a:prstGeom prst="rect">
            <a:avLst/>
          </a:prstGeom>
          <a:noFill/>
        </p:spPr>
        <p:txBody>
          <a:bodyPr wrap="square" rtlCol="0">
            <a:spAutoFit/>
          </a:bodyPr>
          <a:lstStyle/>
          <a:p>
            <a:pPr algn="ctr"/>
            <a:r>
              <a:rPr lang="en-GB" sz="1100" i="1" dirty="0" smtClean="0">
                <a:latin typeface="Times New Roman" panose="02020603050405020304" pitchFamily="18" charset="0"/>
                <a:cs typeface="Times New Roman" panose="02020603050405020304" pitchFamily="18" charset="0"/>
              </a:rPr>
              <a:t>20 </a:t>
            </a:r>
            <a:r>
              <a:rPr lang="en-GB" sz="1100" i="1" dirty="0" err="1" smtClean="0">
                <a:latin typeface="Times New Roman" panose="02020603050405020304" pitchFamily="18" charset="0"/>
                <a:cs typeface="Times New Roman" panose="02020603050405020304" pitchFamily="18" charset="0"/>
              </a:rPr>
              <a:t>ms</a:t>
            </a:r>
            <a:endParaRPr lang="en-GB" sz="1100"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4" name="Rectangle 13"/>
              <p:cNvSpPr/>
              <p:nvPr/>
            </p:nvSpPr>
            <p:spPr>
              <a:xfrm>
                <a:off x="5201269" y="4982520"/>
                <a:ext cx="3179900" cy="341312"/>
              </a:xfrm>
              <a:prstGeom prst="rect">
                <a:avLst/>
              </a:prstGeom>
            </p:spPr>
            <p:txBody>
              <a:bodyPr wrap="square">
                <a:spAutoFit/>
              </a:bodyPr>
              <a:lstStyle/>
              <a:p>
                <a:pPr algn="just"/>
                <a14:m>
                  <m:oMathPara xmlns:m="http://schemas.openxmlformats.org/officeDocument/2006/math">
                    <m:oMathParaPr>
                      <m:jc m:val="centerGroup"/>
                    </m:oMathParaPr>
                    <m:oMath xmlns:m="http://schemas.openxmlformats.org/officeDocument/2006/math">
                      <m:sSub>
                        <m:sSubPr>
                          <m:ctrlPr>
                            <a:rPr lang="en-GB" sz="1500" i="1" smtClean="0">
                              <a:latin typeface="Cambria Math" panose="02040503050406030204" pitchFamily="18" charset="0"/>
                              <a:cs typeface="Times New Roman" panose="02020603050405020304" pitchFamily="18" charset="0"/>
                            </a:rPr>
                          </m:ctrlPr>
                        </m:sSubPr>
                        <m:e>
                          <m:r>
                            <m:rPr>
                              <m:sty m:val="p"/>
                            </m:rPr>
                            <a:rPr lang="el-GR" sz="1500" i="1" smtClean="0">
                              <a:latin typeface="Cambria Math" panose="02040503050406030204" pitchFamily="18" charset="0"/>
                              <a:cs typeface="Times New Roman" panose="02020603050405020304" pitchFamily="18" charset="0"/>
                            </a:rPr>
                            <m:t>Δ</m:t>
                          </m:r>
                          <m:r>
                            <a:rPr lang="en-GB" sz="1500" b="0" i="1" smtClean="0">
                              <a:latin typeface="Cambria Math" panose="02040503050406030204" pitchFamily="18" charset="0"/>
                              <a:cs typeface="Times New Roman" panose="02020603050405020304" pitchFamily="18" charset="0"/>
                            </a:rPr>
                            <m:t>𝑡</m:t>
                          </m:r>
                        </m:e>
                        <m:sub>
                          <m:r>
                            <a:rPr lang="en-GB" sz="1500" b="0" i="1" smtClean="0">
                              <a:latin typeface="Cambria Math" panose="02040503050406030204" pitchFamily="18" charset="0"/>
                              <a:cs typeface="Times New Roman" panose="02020603050405020304" pitchFamily="18" charset="0"/>
                            </a:rPr>
                            <m:t>𝑣𝑎𝑙</m:t>
                          </m:r>
                          <m:r>
                            <a:rPr lang="en-GB" sz="1500" b="0" i="1" smtClean="0">
                              <a:latin typeface="Cambria Math" panose="02040503050406030204" pitchFamily="18" charset="0"/>
                              <a:cs typeface="Times New Roman" panose="02020603050405020304" pitchFamily="18" charset="0"/>
                            </a:rPr>
                            <m:t>,</m:t>
                          </m:r>
                          <m:r>
                            <a:rPr lang="en-GB" sz="1500" b="0" i="1" smtClean="0">
                              <a:latin typeface="Cambria Math" panose="02040503050406030204" pitchFamily="18" charset="0"/>
                              <a:cs typeface="Times New Roman" panose="02020603050405020304" pitchFamily="18" charset="0"/>
                            </a:rPr>
                            <m:t>𝑚𝑎𝑥</m:t>
                          </m:r>
                        </m:sub>
                      </m:sSub>
                      <m:r>
                        <a:rPr lang="en-GB" sz="1500" b="0" i="1" smtClean="0">
                          <a:latin typeface="Cambria Math" panose="02040503050406030204" pitchFamily="18" charset="0"/>
                          <a:cs typeface="Times New Roman" panose="02020603050405020304" pitchFamily="18" charset="0"/>
                        </a:rPr>
                        <m:t>= </m:t>
                      </m:r>
                      <m:sSub>
                        <m:sSubPr>
                          <m:ctrlPr>
                            <a:rPr lang="en-GB" sz="1500" b="0" i="1" smtClean="0">
                              <a:latin typeface="Cambria Math" panose="02040503050406030204" pitchFamily="18" charset="0"/>
                              <a:cs typeface="Times New Roman" panose="02020603050405020304" pitchFamily="18" charset="0"/>
                            </a:rPr>
                          </m:ctrlPr>
                        </m:sSubPr>
                        <m:e>
                          <m:r>
                            <a:rPr lang="en-GB" sz="1500" b="0" i="1" smtClean="0">
                              <a:latin typeface="Cambria Math" panose="02040503050406030204" pitchFamily="18" charset="0"/>
                              <a:cs typeface="Times New Roman" panose="02020603050405020304" pitchFamily="18" charset="0"/>
                            </a:rPr>
                            <m:t>𝑡</m:t>
                          </m:r>
                        </m:e>
                        <m:sub>
                          <m:r>
                            <a:rPr lang="en-GB" sz="1500" b="0" i="1" smtClean="0">
                              <a:latin typeface="Cambria Math" panose="02040503050406030204" pitchFamily="18" charset="0"/>
                              <a:cs typeface="Times New Roman" panose="02020603050405020304" pitchFamily="18" charset="0"/>
                            </a:rPr>
                            <m:t>100</m:t>
                          </m:r>
                          <m:r>
                            <a:rPr lang="en-GB" sz="1500" b="0" i="1" smtClean="0">
                              <a:latin typeface="Cambria Math" panose="02040503050406030204" pitchFamily="18" charset="0"/>
                              <a:cs typeface="Times New Roman" panose="02020603050405020304" pitchFamily="18" charset="0"/>
                            </a:rPr>
                            <m:t>𝐾</m:t>
                          </m:r>
                        </m:sub>
                      </m:sSub>
                      <m:r>
                        <a:rPr lang="en-GB" sz="1500" b="0" i="1" smtClean="0">
                          <a:latin typeface="Cambria Math" panose="02040503050406030204" pitchFamily="18" charset="0"/>
                          <a:cs typeface="Times New Roman" panose="02020603050405020304" pitchFamily="18" charset="0"/>
                        </a:rPr>
                        <m:t>−</m:t>
                      </m:r>
                      <m:sSub>
                        <m:sSubPr>
                          <m:ctrlPr>
                            <a:rPr lang="en-GB" sz="1500" b="0" i="1" smtClean="0">
                              <a:latin typeface="Cambria Math" panose="02040503050406030204" pitchFamily="18" charset="0"/>
                              <a:cs typeface="Times New Roman" panose="02020603050405020304" pitchFamily="18" charset="0"/>
                            </a:rPr>
                          </m:ctrlPr>
                        </m:sSubPr>
                        <m:e>
                          <m:r>
                            <m:rPr>
                              <m:sty m:val="p"/>
                            </m:rPr>
                            <a:rPr lang="el-GR" sz="1500" b="0" i="1" smtClean="0">
                              <a:latin typeface="Cambria Math" panose="02040503050406030204" pitchFamily="18" charset="0"/>
                              <a:cs typeface="Times New Roman" panose="02020603050405020304" pitchFamily="18" charset="0"/>
                            </a:rPr>
                            <m:t>Δ</m:t>
                          </m:r>
                          <m:r>
                            <a:rPr lang="en-GB" sz="1500" b="0" i="1" smtClean="0">
                              <a:latin typeface="Cambria Math" panose="02040503050406030204" pitchFamily="18" charset="0"/>
                              <a:cs typeface="Times New Roman" panose="02020603050405020304" pitchFamily="18" charset="0"/>
                            </a:rPr>
                            <m:t>𝑡</m:t>
                          </m:r>
                        </m:e>
                        <m:sub>
                          <m:r>
                            <a:rPr lang="en-GB" sz="1500" b="0" i="1" smtClean="0">
                              <a:latin typeface="Cambria Math" panose="02040503050406030204" pitchFamily="18" charset="0"/>
                              <a:cs typeface="Times New Roman" panose="02020603050405020304" pitchFamily="18" charset="0"/>
                            </a:rPr>
                            <m:t>𝑑𝑒𝑐𝑎𝑦</m:t>
                          </m:r>
                        </m:sub>
                      </m:sSub>
                      <m:r>
                        <a:rPr lang="en-GB" sz="1500" b="0" i="1" smtClean="0">
                          <a:latin typeface="Cambria Math" panose="02040503050406030204" pitchFamily="18" charset="0"/>
                          <a:cs typeface="Times New Roman" panose="02020603050405020304" pitchFamily="18" charset="0"/>
                        </a:rPr>
                        <m:t> − </m:t>
                      </m:r>
                      <m:sSub>
                        <m:sSubPr>
                          <m:ctrlPr>
                            <a:rPr lang="en-GB" sz="1500" b="0" i="1" smtClean="0">
                              <a:latin typeface="Cambria Math" panose="02040503050406030204" pitchFamily="18" charset="0"/>
                              <a:cs typeface="Times New Roman" panose="02020603050405020304" pitchFamily="18" charset="0"/>
                            </a:rPr>
                          </m:ctrlPr>
                        </m:sSubPr>
                        <m:e>
                          <m:r>
                            <a:rPr lang="en-GB" sz="1500" b="0" i="1" smtClean="0">
                              <a:latin typeface="Cambria Math" panose="02040503050406030204" pitchFamily="18" charset="0"/>
                              <a:cs typeface="Times New Roman" panose="02020603050405020304" pitchFamily="18" charset="0"/>
                            </a:rPr>
                            <m:t>𝑡</m:t>
                          </m:r>
                        </m:e>
                        <m:sub>
                          <m:r>
                            <m:rPr>
                              <m:sty m:val="p"/>
                            </m:rPr>
                            <a:rPr lang="el-GR" sz="1500" b="0" i="1" smtClean="0">
                              <a:latin typeface="Cambria Math" panose="02040503050406030204" pitchFamily="18" charset="0"/>
                              <a:cs typeface="Times New Roman" panose="02020603050405020304" pitchFamily="18" charset="0"/>
                            </a:rPr>
                            <m:t>Δ</m:t>
                          </m:r>
                          <m:r>
                            <a:rPr lang="en-GB" sz="1500" b="0" i="1" smtClean="0">
                              <a:latin typeface="Cambria Math" panose="02040503050406030204" pitchFamily="18" charset="0"/>
                              <a:cs typeface="Times New Roman" panose="02020603050405020304" pitchFamily="18" charset="0"/>
                            </a:rPr>
                            <m:t>𝑉</m:t>
                          </m:r>
                        </m:sub>
                      </m:sSub>
                    </m:oMath>
                  </m:oMathPara>
                </a14:m>
                <a:endParaRPr lang="en-GB" sz="1500" dirty="0">
                  <a:latin typeface="Times New Roman" panose="02020603050405020304" pitchFamily="18" charset="0"/>
                  <a:cs typeface="Times New Roman" panose="02020603050405020304" pitchFamily="18" charset="0"/>
                </a:endParaRPr>
              </a:p>
            </p:txBody>
          </p:sp>
        </mc:Choice>
        <mc:Fallback xmlns="">
          <p:sp>
            <p:nvSpPr>
              <p:cNvPr id="14" name="Rectangle 13"/>
              <p:cNvSpPr>
                <a:spLocks noRot="1" noChangeAspect="1" noMove="1" noResize="1" noEditPoints="1" noAdjustHandles="1" noChangeArrowheads="1" noChangeShapeType="1" noTextEdit="1"/>
              </p:cNvSpPr>
              <p:nvPr/>
            </p:nvSpPr>
            <p:spPr>
              <a:xfrm>
                <a:off x="5201269" y="4982520"/>
                <a:ext cx="3179900" cy="341312"/>
              </a:xfrm>
              <a:prstGeom prst="rect">
                <a:avLst/>
              </a:prstGeom>
              <a:blipFill>
                <a:blip r:embed="rId6"/>
                <a:stretch>
                  <a:fillRect b="-3571"/>
                </a:stretch>
              </a:blipFill>
            </p:spPr>
            <p:txBody>
              <a:bodyPr/>
              <a:lstStyle/>
              <a:p>
                <a:r>
                  <a:rPr lang="en-GB">
                    <a:noFill/>
                  </a:rPr>
                  <a:t> </a:t>
                </a:r>
              </a:p>
            </p:txBody>
          </p:sp>
        </mc:Fallback>
      </mc:AlternateContent>
      <p:pic>
        <p:nvPicPr>
          <p:cNvPr id="15" name="Picture 14"/>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5518" y="4665901"/>
            <a:ext cx="2875135" cy="2156351"/>
          </a:xfrm>
          <a:prstGeom prst="rect">
            <a:avLst/>
          </a:prstGeom>
        </p:spPr>
      </p:pic>
      <p:sp>
        <p:nvSpPr>
          <p:cNvPr id="16" name="TextBox 15"/>
          <p:cNvSpPr txBox="1"/>
          <p:nvPr/>
        </p:nvSpPr>
        <p:spPr>
          <a:xfrm>
            <a:off x="4572132" y="6378770"/>
            <a:ext cx="4194492" cy="338554"/>
          </a:xfrm>
          <a:prstGeom prst="rect">
            <a:avLst/>
          </a:prstGeom>
          <a:noFill/>
        </p:spPr>
        <p:txBody>
          <a:bodyPr wrap="square" rtlCol="0">
            <a:spAutoFit/>
          </a:bodyPr>
          <a:lstStyle/>
          <a:p>
            <a:pPr algn="just"/>
            <a:r>
              <a:rPr lang="en-GB" sz="1600" i="1" dirty="0" smtClean="0">
                <a:latin typeface="Times New Roman" panose="02020603050405020304" pitchFamily="18" charset="0"/>
                <a:cs typeface="Times New Roman" panose="02020603050405020304" pitchFamily="18" charset="0"/>
                <a:sym typeface="Wingdings" panose="05000000000000000000" pitchFamily="2" charset="2"/>
              </a:rPr>
              <a:t> </a:t>
            </a:r>
            <a:r>
              <a:rPr lang="en-GB" sz="1600" i="1" dirty="0" smtClean="0">
                <a:latin typeface="Times New Roman" panose="02020603050405020304" pitchFamily="18" charset="0"/>
                <a:cs typeface="Times New Roman" panose="02020603050405020304" pitchFamily="18" charset="0"/>
              </a:rPr>
              <a:t>Be careful to the Cu content !  </a:t>
            </a:r>
            <a:endParaRPr lang="en-GB" sz="16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6316741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1"/>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15"/>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6" grpId="0"/>
      <p:bldP spid="9" grpId="0" animBg="1"/>
      <p:bldP spid="10" grpId="0" animBg="1"/>
      <p:bldP spid="11" grpId="0"/>
      <p:bldP spid="14" grpId="0"/>
      <p:bldP spid="1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p:cNvSpPr txBox="1"/>
          <p:nvPr/>
        </p:nvSpPr>
        <p:spPr>
          <a:xfrm>
            <a:off x="2919715" y="2719767"/>
            <a:ext cx="2881202" cy="584775"/>
          </a:xfrm>
          <a:prstGeom prst="rect">
            <a:avLst/>
          </a:prstGeom>
          <a:noFill/>
        </p:spPr>
        <p:txBody>
          <a:bodyPr wrap="square" rtlCol="0">
            <a:spAutoFit/>
          </a:bodyPr>
          <a:lstStyle/>
          <a:p>
            <a:pPr algn="ctr"/>
            <a:r>
              <a:rPr lang="en-GB" sz="3200" dirty="0" smtClean="0">
                <a:latin typeface="Times New Roman" panose="02020603050405020304" pitchFamily="18" charset="0"/>
                <a:cs typeface="Times New Roman" panose="02020603050405020304" pitchFamily="18" charset="0"/>
              </a:rPr>
              <a:t>Appendix</a:t>
            </a:r>
            <a:endParaRPr lang="en-GB" sz="3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559142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49057" y="0"/>
            <a:ext cx="4417285"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Effect of the </a:t>
            </a:r>
            <a:r>
              <a:rPr lang="en-GB" sz="2800" i="1" dirty="0" smtClean="0">
                <a:latin typeface="Times New Roman" panose="02020603050405020304" pitchFamily="18" charset="0"/>
                <a:cs typeface="Times New Roman" panose="02020603050405020304" pitchFamily="18" charset="0"/>
              </a:rPr>
              <a:t>RRR</a:t>
            </a:r>
            <a:endParaRPr lang="en-GB" sz="2800" i="1" dirty="0">
              <a:latin typeface="Times New Roman" panose="02020603050405020304" pitchFamily="18" charset="0"/>
              <a:cs typeface="Times New Roman" panose="02020603050405020304" pitchFamily="18" charset="0"/>
            </a:endParaRPr>
          </a:p>
        </p:txBody>
      </p:sp>
      <p:sp>
        <p:nvSpPr>
          <p:cNvPr id="2" name="TextBox 1"/>
          <p:cNvSpPr txBox="1"/>
          <p:nvPr/>
        </p:nvSpPr>
        <p:spPr>
          <a:xfrm>
            <a:off x="336884" y="733926"/>
            <a:ext cx="7267074" cy="369332"/>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The RRR has a clear impact on the </a:t>
            </a:r>
            <a:r>
              <a:rPr lang="en-GB" i="1" dirty="0" smtClean="0">
                <a:latin typeface="Times New Roman" panose="02020603050405020304" pitchFamily="18" charset="0"/>
                <a:cs typeface="Times New Roman" panose="02020603050405020304" pitchFamily="18" charset="0"/>
              </a:rPr>
              <a:t>T</a:t>
            </a:r>
            <a:r>
              <a:rPr lang="en-GB" dirty="0" smtClean="0">
                <a:latin typeface="Times New Roman" panose="02020603050405020304" pitchFamily="18" charset="0"/>
                <a:cs typeface="Times New Roman" panose="02020603050405020304" pitchFamily="18" charset="0"/>
              </a:rPr>
              <a:t>, </a:t>
            </a:r>
            <a:r>
              <a:rPr lang="el-GR" i="1" dirty="0" smtClean="0">
                <a:latin typeface="Times New Roman" panose="02020603050405020304" pitchFamily="18" charset="0"/>
                <a:cs typeface="Times New Roman" panose="02020603050405020304" pitchFamily="18" charset="0"/>
              </a:rPr>
              <a:t>Δ</a:t>
            </a:r>
            <a:r>
              <a:rPr lang="en-GB" i="1" dirty="0" smtClean="0">
                <a:latin typeface="Times New Roman" panose="02020603050405020304" pitchFamily="18" charset="0"/>
                <a:cs typeface="Times New Roman" panose="02020603050405020304" pitchFamily="18" charset="0"/>
              </a:rPr>
              <a:t>V</a:t>
            </a:r>
            <a:r>
              <a:rPr lang="en-GB" dirty="0" smtClean="0">
                <a:latin typeface="Times New Roman" panose="02020603050405020304" pitchFamily="18" charset="0"/>
                <a:cs typeface="Times New Roman" panose="02020603050405020304" pitchFamily="18" charset="0"/>
              </a:rPr>
              <a:t>, and </a:t>
            </a:r>
            <a:r>
              <a:rPr lang="en-GB" i="1" dirty="0" smtClean="0">
                <a:latin typeface="Times New Roman" panose="02020603050405020304" pitchFamily="18" charset="0"/>
                <a:cs typeface="Times New Roman" panose="02020603050405020304" pitchFamily="18" charset="0"/>
              </a:rPr>
              <a:t>QPV</a:t>
            </a:r>
            <a:r>
              <a:rPr lang="en-GB" dirty="0">
                <a:latin typeface="Times New Roman" panose="02020603050405020304" pitchFamily="18" charset="0"/>
                <a:cs typeface="Times New Roman" panose="02020603050405020304" pitchFamily="18" charset="0"/>
              </a:rPr>
              <a:t> </a:t>
            </a:r>
            <a:r>
              <a:rPr lang="en-GB" dirty="0" smtClean="0">
                <a:latin typeface="Times New Roman" panose="02020603050405020304" pitchFamily="18" charset="0"/>
                <a:cs typeface="Times New Roman" panose="02020603050405020304" pitchFamily="18" charset="0"/>
              </a:rPr>
              <a:t>(ex. 18 kA </a:t>
            </a:r>
            <a:r>
              <a:rPr lang="en-GB" dirty="0" err="1" smtClean="0">
                <a:latin typeface="Times New Roman" panose="02020603050405020304" pitchFamily="18" charset="0"/>
                <a:cs typeface="Times New Roman" panose="02020603050405020304" pitchFamily="18" charset="0"/>
              </a:rPr>
              <a:t>busbar</a:t>
            </a:r>
            <a:r>
              <a:rPr lang="en-GB" dirty="0" smtClean="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1516" y="3920696"/>
            <a:ext cx="3501568" cy="2626176"/>
          </a:xfrm>
          <a:prstGeom prst="rect">
            <a:avLst/>
          </a:prstGeom>
        </p:spPr>
      </p:pic>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1516" y="1198889"/>
            <a:ext cx="3501568" cy="2626176"/>
          </a:xfrm>
          <a:prstGeom prst="rect">
            <a:avLst/>
          </a:prstGeom>
        </p:spPr>
      </p:pic>
      <p:pic>
        <p:nvPicPr>
          <p:cNvPr id="10" name="Picture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97574" y="3920696"/>
            <a:ext cx="3501568" cy="2626176"/>
          </a:xfrm>
          <a:prstGeom prst="rect">
            <a:avLst/>
          </a:prstGeom>
        </p:spPr>
      </p:pic>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697574" y="1198889"/>
            <a:ext cx="3501568" cy="2626176"/>
          </a:xfrm>
          <a:prstGeom prst="rect">
            <a:avLst/>
          </a:prstGeom>
        </p:spPr>
      </p:pic>
    </p:spTree>
    <p:extLst>
      <p:ext uri="{BB962C8B-B14F-4D97-AF65-F5344CB8AC3E}">
        <p14:creationId xmlns:p14="http://schemas.microsoft.com/office/powerpoint/2010/main" val="476113475"/>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2249057" y="0"/>
            <a:ext cx="4417285"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Asymmetric quench</a:t>
            </a:r>
            <a:endParaRPr lang="en-GB" sz="2800"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2" name="TextBox 1"/>
              <p:cNvSpPr txBox="1"/>
              <p:nvPr/>
            </p:nvSpPr>
            <p:spPr>
              <a:xfrm>
                <a:off x="216568" y="758159"/>
                <a:ext cx="8710863" cy="349326"/>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latin typeface="Times New Roman" panose="02020603050405020304" pitchFamily="18" charset="0"/>
                    <a:cs typeface="Times New Roman" panose="02020603050405020304" pitchFamily="18" charset="0"/>
                  </a:rPr>
                  <a:t>We define a model with the initial normal region located on one side of the domain: </a:t>
                </a:r>
                <a14:m>
                  <m:oMath xmlns:m="http://schemas.openxmlformats.org/officeDocument/2006/math">
                    <m:sSub>
                      <m:sSubPr>
                        <m:ctrlPr>
                          <a:rPr lang="en-GB" sz="1600" i="1" smtClean="0">
                            <a:latin typeface="Cambria Math" panose="02040503050406030204" pitchFamily="18" charset="0"/>
                            <a:cs typeface="Times New Roman" panose="02020603050405020304" pitchFamily="18" charset="0"/>
                          </a:rPr>
                        </m:ctrlPr>
                      </m:sSubPr>
                      <m:e>
                        <m:r>
                          <m:rPr>
                            <m:sty m:val="p"/>
                          </m:rPr>
                          <a:rPr lang="el-GR" sz="1600" i="1" smtClean="0">
                            <a:latin typeface="Cambria Math" panose="02040503050406030204" pitchFamily="18" charset="0"/>
                            <a:cs typeface="Times New Roman" panose="02020603050405020304" pitchFamily="18" charset="0"/>
                          </a:rPr>
                          <m:t>Δ</m:t>
                        </m:r>
                        <m:r>
                          <a:rPr lang="en-GB" sz="1600" b="0" i="1" smtClean="0">
                            <a:latin typeface="Cambria Math" panose="02040503050406030204" pitchFamily="18" charset="0"/>
                            <a:cs typeface="Times New Roman" panose="02020603050405020304" pitchFamily="18" charset="0"/>
                          </a:rPr>
                          <m:t>𝑥</m:t>
                        </m:r>
                      </m:e>
                      <m:sub>
                        <m:r>
                          <a:rPr lang="en-GB" sz="1600" b="0" i="1" smtClean="0">
                            <a:latin typeface="Cambria Math" panose="02040503050406030204" pitchFamily="18" charset="0"/>
                            <a:cs typeface="Times New Roman" panose="02020603050405020304" pitchFamily="18" charset="0"/>
                          </a:rPr>
                          <m:t>𝑠𝑖𝑑𝑒</m:t>
                        </m:r>
                        <m:r>
                          <a:rPr lang="en-GB" sz="1600" b="0" i="1" smtClean="0">
                            <a:latin typeface="Cambria Math" panose="02040503050406030204" pitchFamily="18" charset="0"/>
                            <a:cs typeface="Times New Roman" panose="02020603050405020304" pitchFamily="18" charset="0"/>
                          </a:rPr>
                          <m:t>,</m:t>
                        </m:r>
                        <m:r>
                          <a:rPr lang="en-GB" sz="1600" b="0" i="1" smtClean="0">
                            <a:latin typeface="Cambria Math" panose="02040503050406030204" pitchFamily="18" charset="0"/>
                            <a:cs typeface="Times New Roman" panose="02020603050405020304" pitchFamily="18" charset="0"/>
                          </a:rPr>
                          <m:t>𝑚𝑖𝑛</m:t>
                        </m:r>
                      </m:sub>
                    </m:sSub>
                  </m:oMath>
                </a14:m>
                <a:r>
                  <a:rPr lang="en-GB" sz="1600" dirty="0" smtClean="0">
                    <a:latin typeface="Times New Roman" panose="02020603050405020304" pitchFamily="18" charset="0"/>
                    <a:cs typeface="Times New Roman" panose="02020603050405020304" pitchFamily="18" charset="0"/>
                  </a:rPr>
                  <a:t>.</a:t>
                </a:r>
                <a:endParaRPr lang="en-GB" sz="1600" dirty="0">
                  <a:latin typeface="Times New Roman" panose="02020603050405020304" pitchFamily="18" charset="0"/>
                  <a:cs typeface="Times New Roman" panose="02020603050405020304" pitchFamily="18" charset="0"/>
                </a:endParaRPr>
              </a:p>
            </p:txBody>
          </p:sp>
        </mc:Choice>
        <mc:Fallback xmlns="">
          <p:sp>
            <p:nvSpPr>
              <p:cNvPr id="2" name="TextBox 1"/>
              <p:cNvSpPr txBox="1">
                <a:spLocks noRot="1" noChangeAspect="1" noMove="1" noResize="1" noEditPoints="1" noAdjustHandles="1" noChangeArrowheads="1" noChangeShapeType="1" noTextEdit="1"/>
              </p:cNvSpPr>
              <p:nvPr/>
            </p:nvSpPr>
            <p:spPr>
              <a:xfrm>
                <a:off x="216568" y="758159"/>
                <a:ext cx="8710863" cy="349326"/>
              </a:xfrm>
              <a:prstGeom prst="rect">
                <a:avLst/>
              </a:prstGeom>
              <a:blipFill>
                <a:blip r:embed="rId2"/>
                <a:stretch>
                  <a:fillRect l="-280" t="-5172" b="-17241"/>
                </a:stretch>
              </a:blipFill>
            </p:spPr>
            <p:txBody>
              <a:bodyPr/>
              <a:lstStyle/>
              <a:p>
                <a:r>
                  <a:rPr lang="en-GB">
                    <a:noFill/>
                  </a:rPr>
                  <a:t> </a:t>
                </a:r>
              </a:p>
            </p:txBody>
          </p:sp>
        </mc:Fallback>
      </mc:AlternateContent>
      <p:sp>
        <p:nvSpPr>
          <p:cNvPr id="9" name="TextBox 8"/>
          <p:cNvSpPr txBox="1"/>
          <p:nvPr/>
        </p:nvSpPr>
        <p:spPr>
          <a:xfrm>
            <a:off x="216568" y="1215859"/>
            <a:ext cx="8710863" cy="349326"/>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latin typeface="Times New Roman" panose="02020603050405020304" pitchFamily="18" charset="0"/>
                <a:cs typeface="Times New Roman" panose="02020603050405020304" pitchFamily="18" charset="0"/>
              </a:rPr>
              <a:t>The other model parameters are the same of the symmetric case.</a:t>
            </a:r>
            <a:endParaRPr lang="en-GB" sz="1600" dirty="0">
              <a:latin typeface="Times New Roman" panose="02020603050405020304" pitchFamily="18" charset="0"/>
              <a:cs typeface="Times New Roman" panose="02020603050405020304" pitchFamily="18" charset="0"/>
            </a:endParaRP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17908" y="2025951"/>
            <a:ext cx="4998414" cy="2356794"/>
          </a:xfrm>
          <a:prstGeom prst="rect">
            <a:avLst/>
          </a:prstGeom>
        </p:spPr>
      </p:pic>
      <p:sp>
        <p:nvSpPr>
          <p:cNvPr id="5" name="TextBox 4"/>
          <p:cNvSpPr txBox="1"/>
          <p:nvPr/>
        </p:nvSpPr>
        <p:spPr>
          <a:xfrm>
            <a:off x="6816322" y="3569593"/>
            <a:ext cx="1802082" cy="830997"/>
          </a:xfrm>
          <a:prstGeom prst="rect">
            <a:avLst/>
          </a:prstGeom>
          <a:noFill/>
        </p:spPr>
        <p:txBody>
          <a:bodyPr wrap="square" rtlCol="0">
            <a:spAutoFit/>
          </a:bodyPr>
          <a:lstStyle/>
          <a:p>
            <a:pPr algn="just"/>
            <a:r>
              <a:rPr lang="en-GB" sz="1200" i="1" dirty="0" smtClean="0">
                <a:latin typeface="Times New Roman" panose="02020603050405020304" pitchFamily="18" charset="0"/>
                <a:cs typeface="Times New Roman" panose="02020603050405020304" pitchFamily="18" charset="0"/>
              </a:rPr>
              <a:t>Note</a:t>
            </a:r>
            <a:r>
              <a:rPr lang="en-GB" sz="1200" dirty="0" smtClean="0">
                <a:latin typeface="Times New Roman" panose="02020603050405020304" pitchFamily="18" charset="0"/>
                <a:cs typeface="Times New Roman" panose="02020603050405020304" pitchFamily="18" charset="0"/>
              </a:rPr>
              <a:t>: </a:t>
            </a:r>
            <a:r>
              <a:rPr lang="en-GB" sz="1200" dirty="0" err="1" smtClean="0">
                <a:latin typeface="Times New Roman" panose="02020603050405020304" pitchFamily="18" charset="0"/>
                <a:cs typeface="Times New Roman" panose="02020603050405020304" pitchFamily="18" charset="0"/>
              </a:rPr>
              <a:t>NbTi</a:t>
            </a:r>
            <a:r>
              <a:rPr lang="en-GB" sz="1200" dirty="0" smtClean="0">
                <a:latin typeface="Times New Roman" panose="02020603050405020304" pitchFamily="18" charset="0"/>
                <a:cs typeface="Times New Roman" panose="02020603050405020304" pitchFamily="18" charset="0"/>
              </a:rPr>
              <a:t> resistivity is modelled by means of the power law using parameters from the table.</a:t>
            </a:r>
            <a:endParaRPr lang="en-GB" sz="1200" dirty="0">
              <a:latin typeface="Times New Roman" panose="02020603050405020304" pitchFamily="18" charset="0"/>
              <a:cs typeface="Times New Roman" panose="02020603050405020304" pitchFamily="18" charset="0"/>
            </a:endParaRPr>
          </a:p>
        </p:txBody>
      </p:sp>
      <p:sp>
        <p:nvSpPr>
          <p:cNvPr id="12" name="TextBox 11"/>
          <p:cNvSpPr txBox="1"/>
          <p:nvPr/>
        </p:nvSpPr>
        <p:spPr>
          <a:xfrm>
            <a:off x="216568" y="4935328"/>
            <a:ext cx="1474771" cy="307777"/>
          </a:xfrm>
          <a:prstGeom prst="rect">
            <a:avLst/>
          </a:prstGeom>
          <a:noFill/>
        </p:spPr>
        <p:txBody>
          <a:bodyPr wrap="square" rtlCol="0">
            <a:spAutoFit/>
          </a:bodyPr>
          <a:lstStyle/>
          <a:p>
            <a:r>
              <a:rPr lang="en-GB" sz="1400" i="1" dirty="0" smtClean="0">
                <a:latin typeface="Times New Roman" panose="02020603050405020304" pitchFamily="18" charset="0"/>
                <a:cs typeface="Times New Roman" panose="02020603050405020304" pitchFamily="18" charset="0"/>
              </a:rPr>
              <a:t> Ex: 18 kA </a:t>
            </a:r>
            <a:r>
              <a:rPr lang="en-GB" sz="1400" i="1" dirty="0" err="1" smtClean="0">
                <a:latin typeface="Times New Roman" panose="02020603050405020304" pitchFamily="18" charset="0"/>
                <a:cs typeface="Times New Roman" panose="02020603050405020304" pitchFamily="18" charset="0"/>
              </a:rPr>
              <a:t>busbar</a:t>
            </a:r>
            <a:endParaRPr lang="en-GB" sz="1400"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3" name="TextBox 12"/>
              <p:cNvSpPr txBox="1"/>
              <p:nvPr/>
            </p:nvSpPr>
            <p:spPr>
              <a:xfrm>
                <a:off x="7296280" y="5453650"/>
                <a:ext cx="931360" cy="49244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300" i="1">
                              <a:latin typeface="Cambria Math" panose="02040503050406030204" pitchFamily="18" charset="0"/>
                            </a:rPr>
                          </m:ctrlPr>
                        </m:sSubPr>
                        <m:e>
                          <m:r>
                            <a:rPr lang="en-GB" sz="1300" i="1">
                              <a:latin typeface="Cambria Math" panose="02040503050406030204" pitchFamily="18" charset="0"/>
                            </a:rPr>
                            <m:t>𝑇</m:t>
                          </m:r>
                        </m:e>
                        <m:sub>
                          <m:r>
                            <a:rPr lang="en-GB" sz="1300" i="1">
                              <a:latin typeface="Cambria Math" panose="02040503050406030204" pitchFamily="18" charset="0"/>
                            </a:rPr>
                            <m:t>𝑏𝑜𝑢𝑛𝑑</m:t>
                          </m:r>
                        </m:sub>
                      </m:sSub>
                    </m:oMath>
                  </m:oMathPara>
                </a14:m>
                <a:endParaRPr lang="en-GB" sz="1300" dirty="0" smtClean="0">
                  <a:latin typeface="Times New Roman" panose="02020603050405020304" pitchFamily="18" charset="0"/>
                  <a:cs typeface="Times New Roman" panose="02020603050405020304" pitchFamily="18" charset="0"/>
                </a:endParaRPr>
              </a:p>
              <a:p>
                <a:pPr algn="ctr"/>
                <a:r>
                  <a:rPr lang="en-GB" sz="1300" i="1" dirty="0" smtClean="0">
                    <a:latin typeface="Times New Roman" panose="02020603050405020304" pitchFamily="18" charset="0"/>
                    <a:cs typeface="Times New Roman" panose="02020603050405020304" pitchFamily="18" charset="0"/>
                  </a:rPr>
                  <a:t>1.9 K</a:t>
                </a:r>
                <a:endParaRPr lang="en-GB" sz="1300" i="1" dirty="0">
                  <a:latin typeface="Times New Roman" panose="02020603050405020304" pitchFamily="18" charset="0"/>
                  <a:cs typeface="Times New Roman" panose="02020603050405020304" pitchFamily="18"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7296280" y="5453650"/>
                <a:ext cx="931360" cy="492443"/>
              </a:xfrm>
              <a:prstGeom prst="rect">
                <a:avLst/>
              </a:prstGeom>
              <a:blipFill>
                <a:blip r:embed="rId4"/>
                <a:stretch>
                  <a:fillRect b="-112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1042108" y="5453649"/>
                <a:ext cx="931360" cy="49244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300" i="1">
                              <a:latin typeface="Cambria Math" panose="02040503050406030204" pitchFamily="18" charset="0"/>
                            </a:rPr>
                          </m:ctrlPr>
                        </m:sSubPr>
                        <m:e>
                          <m:r>
                            <a:rPr lang="en-GB" sz="1300" i="1">
                              <a:latin typeface="Cambria Math" panose="02040503050406030204" pitchFamily="18" charset="0"/>
                            </a:rPr>
                            <m:t>𝑇</m:t>
                          </m:r>
                        </m:e>
                        <m:sub>
                          <m:r>
                            <a:rPr lang="en-GB" sz="1300" i="1">
                              <a:latin typeface="Cambria Math" panose="02040503050406030204" pitchFamily="18" charset="0"/>
                            </a:rPr>
                            <m:t>𝑏𝑜𝑢𝑛𝑑</m:t>
                          </m:r>
                        </m:sub>
                      </m:sSub>
                    </m:oMath>
                  </m:oMathPara>
                </a14:m>
                <a:endParaRPr lang="en-GB" sz="1300" dirty="0" smtClean="0">
                  <a:latin typeface="Times New Roman" panose="02020603050405020304" pitchFamily="18" charset="0"/>
                  <a:cs typeface="Times New Roman" panose="02020603050405020304" pitchFamily="18" charset="0"/>
                </a:endParaRPr>
              </a:p>
              <a:p>
                <a:pPr algn="ctr"/>
                <a:r>
                  <a:rPr lang="en-GB" sz="1300" i="1" dirty="0" smtClean="0">
                    <a:latin typeface="Times New Roman" panose="02020603050405020304" pitchFamily="18" charset="0"/>
                    <a:cs typeface="Times New Roman" panose="02020603050405020304" pitchFamily="18" charset="0"/>
                  </a:rPr>
                  <a:t>1.9 K</a:t>
                </a:r>
                <a:endParaRPr lang="en-GB" sz="1300" i="1" dirty="0">
                  <a:latin typeface="Times New Roman" panose="02020603050405020304" pitchFamily="18" charset="0"/>
                  <a:cs typeface="Times New Roman" panose="02020603050405020304" pitchFamily="18"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1042108" y="5453649"/>
                <a:ext cx="931360" cy="492443"/>
              </a:xfrm>
              <a:prstGeom prst="rect">
                <a:avLst/>
              </a:prstGeom>
              <a:blipFill>
                <a:blip r:embed="rId4"/>
                <a:stretch>
                  <a:fillRect b="-11250"/>
                </a:stretch>
              </a:blipFill>
            </p:spPr>
            <p:txBody>
              <a:bodyPr/>
              <a:lstStyle/>
              <a:p>
                <a:r>
                  <a:rPr lang="en-GB">
                    <a:noFill/>
                  </a:rPr>
                  <a:t> </a:t>
                </a:r>
              </a:p>
            </p:txBody>
          </p:sp>
        </mc:Fallback>
      </mc:AlternateContent>
      <p:sp>
        <p:nvSpPr>
          <p:cNvPr id="15" name="Can 14"/>
          <p:cNvSpPr/>
          <p:nvPr/>
        </p:nvSpPr>
        <p:spPr>
          <a:xfrm rot="16200000">
            <a:off x="4556811" y="2905853"/>
            <a:ext cx="171600" cy="5563485"/>
          </a:xfrm>
          <a:prstGeom prst="can">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TextBox 15"/>
          <p:cNvSpPr txBox="1"/>
          <p:nvPr/>
        </p:nvSpPr>
        <p:spPr>
          <a:xfrm>
            <a:off x="1595215" y="5904714"/>
            <a:ext cx="552893" cy="307777"/>
          </a:xfrm>
          <a:prstGeom prst="rect">
            <a:avLst/>
          </a:prstGeom>
          <a:noFill/>
        </p:spPr>
        <p:txBody>
          <a:bodyPr wrap="square" rtlCol="0">
            <a:spAutoFit/>
          </a:bodyPr>
          <a:lstStyle/>
          <a:p>
            <a:pPr algn="ctr"/>
            <a:r>
              <a:rPr lang="en-GB" sz="1400" dirty="0">
                <a:latin typeface="Times New Roman" panose="02020603050405020304" pitchFamily="18" charset="0"/>
                <a:cs typeface="Times New Roman" panose="02020603050405020304" pitchFamily="18" charset="0"/>
              </a:rPr>
              <a:t>x</a:t>
            </a:r>
            <a:r>
              <a:rPr lang="en-GB" sz="1400" dirty="0" smtClean="0">
                <a:latin typeface="Times New Roman" panose="02020603050405020304" pitchFamily="18" charset="0"/>
                <a:cs typeface="Times New Roman" panose="02020603050405020304" pitchFamily="18" charset="0"/>
              </a:rPr>
              <a:t>=0</a:t>
            </a:r>
            <a:endParaRPr lang="en-GB" sz="1400" dirty="0">
              <a:latin typeface="Times New Roman" panose="02020603050405020304" pitchFamily="18" charset="0"/>
              <a:cs typeface="Times New Roman" panose="02020603050405020304" pitchFamily="18" charset="0"/>
            </a:endParaRPr>
          </a:p>
        </p:txBody>
      </p:sp>
      <p:sp>
        <p:nvSpPr>
          <p:cNvPr id="17" name="TextBox 16"/>
          <p:cNvSpPr txBox="1"/>
          <p:nvPr/>
        </p:nvSpPr>
        <p:spPr>
          <a:xfrm>
            <a:off x="6958513" y="5904714"/>
            <a:ext cx="918388" cy="307777"/>
          </a:xfrm>
          <a:prstGeom prst="rect">
            <a:avLst/>
          </a:prstGeom>
          <a:noFill/>
        </p:spPr>
        <p:txBody>
          <a:bodyPr wrap="square" rtlCol="0">
            <a:spAutoFit/>
          </a:bodyPr>
          <a:lstStyle/>
          <a:p>
            <a:pPr algn="ctr"/>
            <a:r>
              <a:rPr lang="en-GB" sz="1400" dirty="0" smtClean="0">
                <a:latin typeface="Times New Roman" panose="02020603050405020304" pitchFamily="18" charset="0"/>
                <a:cs typeface="Times New Roman" panose="02020603050405020304" pitchFamily="18" charset="0"/>
              </a:rPr>
              <a:t>x=23 m</a:t>
            </a:r>
            <a:endParaRPr lang="en-GB" sz="1400" dirty="0">
              <a:latin typeface="Times New Roman" panose="02020603050405020304" pitchFamily="18" charset="0"/>
              <a:cs typeface="Times New Roman" panose="02020603050405020304" pitchFamily="18" charset="0"/>
            </a:endParaRPr>
          </a:p>
        </p:txBody>
      </p:sp>
      <p:sp>
        <p:nvSpPr>
          <p:cNvPr id="18" name="Oval 17"/>
          <p:cNvSpPr/>
          <p:nvPr/>
        </p:nvSpPr>
        <p:spPr>
          <a:xfrm>
            <a:off x="7374748" y="5658200"/>
            <a:ext cx="85918" cy="8334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19" name="Rectangle 18"/>
              <p:cNvSpPr/>
              <p:nvPr/>
            </p:nvSpPr>
            <p:spPr>
              <a:xfrm>
                <a:off x="2114727" y="5773396"/>
                <a:ext cx="872996" cy="2852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l-GR" sz="1200" i="1" smtClean="0">
                              <a:latin typeface="Cambria Math" panose="02040503050406030204" pitchFamily="18" charset="0"/>
                            </a:rPr>
                          </m:ctrlPr>
                        </m:sSubPr>
                        <m:e>
                          <m:r>
                            <m:rPr>
                              <m:sty m:val="p"/>
                            </m:rPr>
                            <a:rPr lang="el-GR" sz="1200" i="1">
                              <a:latin typeface="Cambria Math" panose="02040503050406030204" pitchFamily="18" charset="0"/>
                            </a:rPr>
                            <m:t>Δ</m:t>
                          </m:r>
                          <m:r>
                            <a:rPr lang="en-GB" sz="1200" i="1">
                              <a:latin typeface="Cambria Math" panose="02040503050406030204" pitchFamily="18" charset="0"/>
                            </a:rPr>
                            <m:t>𝑥</m:t>
                          </m:r>
                        </m:e>
                        <m:sub>
                          <m:r>
                            <a:rPr lang="en-GB" sz="1200" b="0" i="1" smtClean="0">
                              <a:latin typeface="Cambria Math" panose="02040503050406030204" pitchFamily="18" charset="0"/>
                            </a:rPr>
                            <m:t>𝑠𝑖𝑑𝑒</m:t>
                          </m:r>
                          <m:r>
                            <a:rPr lang="en-GB" sz="1200" b="0" i="1" smtClean="0">
                              <a:latin typeface="Cambria Math" panose="02040503050406030204" pitchFamily="18" charset="0"/>
                            </a:rPr>
                            <m:t>,</m:t>
                          </m:r>
                          <m:r>
                            <a:rPr lang="en-GB" sz="1200" b="0" i="1" smtClean="0">
                              <a:latin typeface="Cambria Math" panose="02040503050406030204" pitchFamily="18" charset="0"/>
                            </a:rPr>
                            <m:t>𝑚𝑖𝑛</m:t>
                          </m:r>
                        </m:sub>
                      </m:sSub>
                    </m:oMath>
                  </m:oMathPara>
                </a14:m>
                <a:endParaRPr lang="en-GB" sz="1200" dirty="0"/>
              </a:p>
            </p:txBody>
          </p:sp>
        </mc:Choice>
        <mc:Fallback xmlns="">
          <p:sp>
            <p:nvSpPr>
              <p:cNvPr id="19" name="Rectangle 18"/>
              <p:cNvSpPr>
                <a:spLocks noRot="1" noChangeAspect="1" noMove="1" noResize="1" noEditPoints="1" noAdjustHandles="1" noChangeArrowheads="1" noChangeShapeType="1" noTextEdit="1"/>
              </p:cNvSpPr>
              <p:nvPr/>
            </p:nvSpPr>
            <p:spPr>
              <a:xfrm>
                <a:off x="2114727" y="5773396"/>
                <a:ext cx="872996" cy="285206"/>
              </a:xfrm>
              <a:prstGeom prst="rect">
                <a:avLst/>
              </a:prstGeom>
              <a:blipFill>
                <a:blip r:embed="rId5"/>
                <a:stretch>
                  <a:fillRect/>
                </a:stretch>
              </a:blipFill>
            </p:spPr>
            <p:txBody>
              <a:bodyPr/>
              <a:lstStyle/>
              <a:p>
                <a:r>
                  <a:rPr lang="en-GB">
                    <a:noFill/>
                  </a:rPr>
                  <a:t> </a:t>
                </a:r>
              </a:p>
            </p:txBody>
          </p:sp>
        </mc:Fallback>
      </mc:AlternateContent>
      <p:sp>
        <p:nvSpPr>
          <p:cNvPr id="20" name="Can 19"/>
          <p:cNvSpPr/>
          <p:nvPr/>
        </p:nvSpPr>
        <p:spPr>
          <a:xfrm rot="16200000">
            <a:off x="2054900" y="5404951"/>
            <a:ext cx="171602" cy="565287"/>
          </a:xfrm>
          <a:prstGeom prst="can">
            <a:avLst/>
          </a:prstGeom>
          <a:solidFill>
            <a:srgbClr val="F486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TextBox 20"/>
          <p:cNvSpPr txBox="1"/>
          <p:nvPr/>
        </p:nvSpPr>
        <p:spPr>
          <a:xfrm>
            <a:off x="3588707" y="5230143"/>
            <a:ext cx="983292" cy="307777"/>
          </a:xfrm>
          <a:prstGeom prst="rect">
            <a:avLst/>
          </a:prstGeom>
          <a:noFill/>
        </p:spPr>
        <p:txBody>
          <a:bodyPr wrap="square" rtlCol="0">
            <a:spAutoFit/>
          </a:bodyPr>
          <a:lstStyle/>
          <a:p>
            <a:pPr algn="ctr"/>
            <a:r>
              <a:rPr lang="en-GB" sz="1400" i="1" dirty="0" smtClean="0">
                <a:latin typeface="Times New Roman" panose="02020603050405020304" pitchFamily="18" charset="0"/>
                <a:cs typeface="Times New Roman" panose="02020603050405020304" pitchFamily="18" charset="0"/>
              </a:rPr>
              <a:t>I=18 kA</a:t>
            </a:r>
            <a:endParaRPr lang="en-GB" sz="1400" i="1"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4571999" y="5234283"/>
            <a:ext cx="983292" cy="307777"/>
          </a:xfrm>
          <a:prstGeom prst="rect">
            <a:avLst/>
          </a:prstGeom>
          <a:noFill/>
        </p:spPr>
        <p:txBody>
          <a:bodyPr wrap="square" rtlCol="0">
            <a:spAutoFit/>
          </a:bodyPr>
          <a:lstStyle/>
          <a:p>
            <a:pPr algn="ctr"/>
            <a:r>
              <a:rPr lang="en-GB" sz="1400" i="1" dirty="0" smtClean="0">
                <a:latin typeface="Times New Roman" panose="02020603050405020304" pitchFamily="18" charset="0"/>
                <a:cs typeface="Times New Roman" panose="02020603050405020304" pitchFamily="18" charset="0"/>
              </a:rPr>
              <a:t>B=0.55 T</a:t>
            </a:r>
            <a:endParaRPr lang="en-GB" sz="1400" i="1" dirty="0">
              <a:latin typeface="Times New Roman" panose="02020603050405020304" pitchFamily="18" charset="0"/>
              <a:cs typeface="Times New Roman" panose="02020603050405020304" pitchFamily="18" charset="0"/>
            </a:endParaRPr>
          </a:p>
        </p:txBody>
      </p:sp>
      <p:sp>
        <p:nvSpPr>
          <p:cNvPr id="23" name="Oval 22"/>
          <p:cNvSpPr/>
          <p:nvPr/>
        </p:nvSpPr>
        <p:spPr>
          <a:xfrm>
            <a:off x="1817908" y="5658201"/>
            <a:ext cx="85918" cy="8334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Box 23"/>
          <p:cNvSpPr txBox="1"/>
          <p:nvPr/>
        </p:nvSpPr>
        <p:spPr>
          <a:xfrm>
            <a:off x="3203560" y="5989040"/>
            <a:ext cx="2736878" cy="400110"/>
          </a:xfrm>
          <a:prstGeom prst="rect">
            <a:avLst/>
          </a:prstGeom>
          <a:noFill/>
        </p:spPr>
        <p:txBody>
          <a:bodyPr wrap="square" rtlCol="0">
            <a:spAutoFit/>
          </a:bodyPr>
          <a:lstStyle/>
          <a:p>
            <a:pPr algn="ctr"/>
            <a:r>
              <a:rPr lang="en-GB" sz="1000" i="1" dirty="0" smtClean="0">
                <a:latin typeface="Times New Roman" panose="02020603050405020304" pitchFamily="18" charset="0"/>
                <a:cs typeface="Times New Roman" panose="02020603050405020304" pitchFamily="18" charset="0"/>
              </a:rPr>
              <a:t>Note</a:t>
            </a:r>
            <a:r>
              <a:rPr lang="en-GB" sz="1000" dirty="0" smtClean="0">
                <a:latin typeface="Times New Roman" panose="02020603050405020304" pitchFamily="18" charset="0"/>
                <a:cs typeface="Times New Roman" panose="02020603050405020304" pitchFamily="18" charset="0"/>
              </a:rPr>
              <a:t>: the component is represented as a cylinder, but it is treated as a 1-D line by the code</a:t>
            </a:r>
            <a:endParaRPr lang="en-GB" sz="10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661737" y="4016274"/>
            <a:ext cx="1156171" cy="276999"/>
          </a:xfrm>
          <a:prstGeom prst="rect">
            <a:avLst/>
          </a:prstGeom>
          <a:noFill/>
        </p:spPr>
        <p:txBody>
          <a:bodyPr wrap="square" rtlCol="0">
            <a:spAutoFit/>
          </a:bodyPr>
          <a:lstStyle/>
          <a:p>
            <a:r>
              <a:rPr lang="en-GB" sz="1200" i="1" dirty="0" smtClean="0">
                <a:latin typeface="Times New Roman" panose="02020603050405020304" pitchFamily="18" charset="0"/>
                <a:cs typeface="Times New Roman" panose="02020603050405020304" pitchFamily="18" charset="0"/>
              </a:rPr>
              <a:t>By comparison:</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8019316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871087" y="4395494"/>
            <a:ext cx="3275836" cy="2456877"/>
          </a:xfrm>
          <a:prstGeom prst="rect">
            <a:avLst/>
          </a:prstGeom>
        </p:spPr>
      </p:pic>
      <p:sp>
        <p:nvSpPr>
          <p:cNvPr id="3" name="TextBox 2"/>
          <p:cNvSpPr txBox="1"/>
          <p:nvPr/>
        </p:nvSpPr>
        <p:spPr>
          <a:xfrm>
            <a:off x="225053" y="523220"/>
            <a:ext cx="1651000" cy="369332"/>
          </a:xfrm>
          <a:prstGeom prst="rect">
            <a:avLst/>
          </a:prstGeom>
          <a:noFill/>
        </p:spPr>
        <p:txBody>
          <a:bodyPr wrap="square" rtlCol="0">
            <a:spAutoFit/>
          </a:bodyPr>
          <a:lstStyle/>
          <a:p>
            <a:pPr marL="285750" indent="-285750">
              <a:buFont typeface="Arial" panose="020B0604020202020204" pitchFamily="34" charset="0"/>
              <a:buChar char="•"/>
            </a:pPr>
            <a:r>
              <a:rPr lang="en-GB" i="1" dirty="0" smtClean="0">
                <a:latin typeface="Times New Roman" panose="02020603050405020304" pitchFamily="18" charset="0"/>
                <a:cs typeface="Times New Roman" panose="02020603050405020304" pitchFamily="18" charset="0"/>
              </a:rPr>
              <a:t>T(x) profile</a:t>
            </a:r>
            <a:endParaRPr lang="en-GB" i="1" dirty="0">
              <a:latin typeface="Times New Roman" panose="02020603050405020304" pitchFamily="18" charset="0"/>
              <a:cs typeface="Times New Roman" panose="02020603050405020304" pitchFamily="18" charset="0"/>
            </a:endParaRPr>
          </a:p>
        </p:txBody>
      </p:sp>
      <p:sp>
        <p:nvSpPr>
          <p:cNvPr id="22" name="TextBox 21"/>
          <p:cNvSpPr txBox="1"/>
          <p:nvPr/>
        </p:nvSpPr>
        <p:spPr>
          <a:xfrm>
            <a:off x="225053" y="2972211"/>
            <a:ext cx="2057400" cy="369332"/>
          </a:xfrm>
          <a:prstGeom prst="rect">
            <a:avLst/>
          </a:prstGeom>
          <a:noFill/>
        </p:spPr>
        <p:txBody>
          <a:bodyPr wrap="square" rtlCol="0">
            <a:spAutoFit/>
          </a:bodyPr>
          <a:lstStyle/>
          <a:p>
            <a:pPr marL="285750" indent="-285750">
              <a:buFont typeface="Arial" panose="020B0604020202020204" pitchFamily="34" charset="0"/>
              <a:buChar char="•"/>
            </a:pPr>
            <a:r>
              <a:rPr lang="el-GR" i="1" dirty="0" smtClean="0">
                <a:latin typeface="Times New Roman" panose="02020603050405020304" pitchFamily="18" charset="0"/>
                <a:cs typeface="Times New Roman" panose="02020603050405020304" pitchFamily="18" charset="0"/>
              </a:rPr>
              <a:t>Δ</a:t>
            </a:r>
            <a:r>
              <a:rPr lang="en-GB" i="1" dirty="0" smtClean="0">
                <a:latin typeface="Times New Roman" panose="02020603050405020304" pitchFamily="18" charset="0"/>
                <a:cs typeface="Times New Roman" panose="02020603050405020304" pitchFamily="18" charset="0"/>
              </a:rPr>
              <a:t>V(t) evolution</a:t>
            </a:r>
            <a:endParaRPr lang="en-GB" i="1" dirty="0">
              <a:latin typeface="Times New Roman" panose="02020603050405020304" pitchFamily="18" charset="0"/>
              <a:cs typeface="Times New Roman" panose="02020603050405020304" pitchFamily="18" charset="0"/>
            </a:endParaRPr>
          </a:p>
        </p:txBody>
      </p:sp>
      <p:sp>
        <p:nvSpPr>
          <p:cNvPr id="29" name="Oval 28"/>
          <p:cNvSpPr/>
          <p:nvPr/>
        </p:nvSpPr>
        <p:spPr>
          <a:xfrm>
            <a:off x="3545939" y="6389677"/>
            <a:ext cx="85725" cy="88566"/>
          </a:xfrm>
          <a:prstGeom prst="ellipse">
            <a:avLst/>
          </a:prstGeom>
          <a:solidFill>
            <a:srgbClr val="002060"/>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sp>
        <p:nvSpPr>
          <p:cNvPr id="30" name="Oval 29"/>
          <p:cNvSpPr/>
          <p:nvPr/>
        </p:nvSpPr>
        <p:spPr>
          <a:xfrm>
            <a:off x="4362995" y="5972835"/>
            <a:ext cx="85725" cy="88566"/>
          </a:xfrm>
          <a:prstGeom prst="ellipse">
            <a:avLst/>
          </a:prstGeom>
          <a:solidFill>
            <a:srgbClr val="002060"/>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31" name="Straight Arrow Connector 30"/>
          <p:cNvCxnSpPr/>
          <p:nvPr/>
        </p:nvCxnSpPr>
        <p:spPr>
          <a:xfrm flipH="1">
            <a:off x="3733801" y="5837135"/>
            <a:ext cx="2275372" cy="596825"/>
          </a:xfrm>
          <a:prstGeom prst="straightConnector1">
            <a:avLst/>
          </a:prstGeom>
          <a:ln>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cxnSp>
        <p:nvCxnSpPr>
          <p:cNvPr id="32" name="Straight Arrow Connector 31"/>
          <p:cNvCxnSpPr/>
          <p:nvPr/>
        </p:nvCxnSpPr>
        <p:spPr>
          <a:xfrm flipH="1">
            <a:off x="4483080" y="5682955"/>
            <a:ext cx="1526093" cy="334163"/>
          </a:xfrm>
          <a:prstGeom prst="straightConnector1">
            <a:avLst/>
          </a:prstGeom>
          <a:ln>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71087" y="716144"/>
            <a:ext cx="3276667" cy="2457500"/>
          </a:xfrm>
          <a:prstGeom prst="rect">
            <a:avLst/>
          </a:prstGeom>
        </p:spPr>
      </p:pic>
      <p:sp>
        <p:nvSpPr>
          <p:cNvPr id="20" name="Oval 19"/>
          <p:cNvSpPr/>
          <p:nvPr/>
        </p:nvSpPr>
        <p:spPr>
          <a:xfrm>
            <a:off x="4001770" y="6234271"/>
            <a:ext cx="85725" cy="88566"/>
          </a:xfrm>
          <a:prstGeom prst="ellipse">
            <a:avLst/>
          </a:prstGeom>
          <a:solidFill>
            <a:srgbClr val="002060"/>
          </a:solidFill>
          <a:ln w="9525">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cxnSp>
        <p:nvCxnSpPr>
          <p:cNvPr id="23" name="Straight Arrow Connector 22"/>
          <p:cNvCxnSpPr/>
          <p:nvPr/>
        </p:nvCxnSpPr>
        <p:spPr>
          <a:xfrm flipH="1">
            <a:off x="4121855" y="5760994"/>
            <a:ext cx="1887318" cy="473277"/>
          </a:xfrm>
          <a:prstGeom prst="straightConnector1">
            <a:avLst/>
          </a:prstGeom>
          <a:ln>
            <a:solidFill>
              <a:schemeClr val="tx1"/>
            </a:solidFill>
            <a:prstDash val="lgDash"/>
            <a:tailEnd type="triangle"/>
          </a:ln>
        </p:spPr>
        <p:style>
          <a:lnRef idx="1">
            <a:schemeClr val="accent1"/>
          </a:lnRef>
          <a:fillRef idx="0">
            <a:schemeClr val="accent1"/>
          </a:fillRef>
          <a:effectRef idx="0">
            <a:schemeClr val="accent1"/>
          </a:effectRef>
          <a:fontRef idx="minor">
            <a:schemeClr val="tx1"/>
          </a:fontRef>
        </p:style>
      </p:cxnSp>
      <p:sp>
        <p:nvSpPr>
          <p:cNvPr id="34" name="TextBox 33"/>
          <p:cNvSpPr txBox="1"/>
          <p:nvPr/>
        </p:nvSpPr>
        <p:spPr>
          <a:xfrm>
            <a:off x="2249057" y="0"/>
            <a:ext cx="4417285"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Asymmetric quench</a:t>
            </a:r>
            <a:endParaRPr lang="en-GB" sz="2800" i="1" dirty="0">
              <a:latin typeface="Times New Roman" panose="02020603050405020304" pitchFamily="18" charset="0"/>
              <a:cs typeface="Times New Roman" panose="02020603050405020304" pitchFamily="18" charset="0"/>
            </a:endParaRPr>
          </a:p>
        </p:txBody>
      </p:sp>
      <p:pic>
        <p:nvPicPr>
          <p:cNvPr id="25" name="Picture 2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021279" y="3539174"/>
            <a:ext cx="5354079" cy="883319"/>
          </a:xfrm>
          <a:prstGeom prst="rect">
            <a:avLst/>
          </a:prstGeom>
        </p:spPr>
      </p:pic>
      <p:sp>
        <p:nvSpPr>
          <p:cNvPr id="26" name="TextBox 25"/>
          <p:cNvSpPr txBox="1"/>
          <p:nvPr/>
        </p:nvSpPr>
        <p:spPr>
          <a:xfrm>
            <a:off x="5900889" y="6387817"/>
            <a:ext cx="3243111" cy="323165"/>
          </a:xfrm>
          <a:prstGeom prst="rect">
            <a:avLst/>
          </a:prstGeom>
          <a:noFill/>
        </p:spPr>
        <p:txBody>
          <a:bodyPr wrap="square" rtlCol="0">
            <a:spAutoFit/>
          </a:bodyPr>
          <a:lstStyle/>
          <a:p>
            <a:pPr marL="285750" indent="-285750">
              <a:buFont typeface="Wingdings" panose="05000000000000000000" pitchFamily="2" charset="2"/>
              <a:buChar char="Ø"/>
            </a:pPr>
            <a:r>
              <a:rPr lang="en-GB" sz="1500" dirty="0" smtClean="0">
                <a:latin typeface="Times New Roman" panose="02020603050405020304" pitchFamily="18" charset="0"/>
                <a:cs typeface="Times New Roman" panose="02020603050405020304" pitchFamily="18" charset="0"/>
              </a:rPr>
              <a:t>Knees are useful to derive the QPV</a:t>
            </a:r>
            <a:endParaRPr lang="en-GB" sz="1500" dirty="0">
              <a:latin typeface="Times New Roman" panose="02020603050405020304" pitchFamily="18" charset="0"/>
              <a:cs typeface="Times New Roman" panose="02020603050405020304" pitchFamily="18" charset="0"/>
            </a:endParaRPr>
          </a:p>
        </p:txBody>
      </p:sp>
      <p:sp>
        <p:nvSpPr>
          <p:cNvPr id="16" name="TextBox 15"/>
          <p:cNvSpPr txBox="1"/>
          <p:nvPr/>
        </p:nvSpPr>
        <p:spPr>
          <a:xfrm>
            <a:off x="6026353" y="5420317"/>
            <a:ext cx="1732563" cy="769441"/>
          </a:xfrm>
          <a:prstGeom prst="rect">
            <a:avLst/>
          </a:prstGeom>
          <a:noFill/>
        </p:spPr>
        <p:txBody>
          <a:bodyPr wrap="square" rtlCol="0">
            <a:spAutoFit/>
          </a:bodyPr>
          <a:lstStyle/>
          <a:p>
            <a:pPr algn="just"/>
            <a:r>
              <a:rPr lang="en-GB" sz="1100" dirty="0" smtClean="0">
                <a:latin typeface="Times New Roman" panose="02020603050405020304" pitchFamily="18" charset="0"/>
                <a:cs typeface="Times New Roman" panose="02020603050405020304" pitchFamily="18" charset="0"/>
              </a:rPr>
              <a:t>‘K</a:t>
            </a:r>
            <a:r>
              <a:rPr lang="en-GB" sz="1100" i="1" dirty="0" smtClean="0">
                <a:latin typeface="Times New Roman" panose="02020603050405020304" pitchFamily="18" charset="0"/>
                <a:cs typeface="Times New Roman" panose="02020603050405020304" pitchFamily="18" charset="0"/>
              </a:rPr>
              <a:t>nees</a:t>
            </a:r>
            <a:r>
              <a:rPr lang="en-GB" sz="1100" dirty="0" smtClean="0">
                <a:latin typeface="Times New Roman" panose="02020603050405020304" pitchFamily="18" charset="0"/>
                <a:cs typeface="Times New Roman" panose="02020603050405020304" pitchFamily="18" charset="0"/>
              </a:rPr>
              <a:t>’ define the moments when the regions inside the corresponding </a:t>
            </a:r>
            <a:br>
              <a:rPr lang="en-GB" sz="1100" dirty="0" smtClean="0">
                <a:latin typeface="Times New Roman" panose="02020603050405020304" pitchFamily="18" charset="0"/>
                <a:cs typeface="Times New Roman" panose="02020603050405020304" pitchFamily="18" charset="0"/>
              </a:rPr>
            </a:br>
            <a:r>
              <a:rPr lang="en-GB" sz="1100" i="1" dirty="0" smtClean="0">
                <a:latin typeface="Times New Roman" panose="02020603050405020304" pitchFamily="18" charset="0"/>
                <a:cs typeface="Times New Roman" panose="02020603050405020304" pitchFamily="18" charset="0"/>
              </a:rPr>
              <a:t>V taps </a:t>
            </a:r>
            <a:r>
              <a:rPr lang="en-GB" sz="1100" dirty="0" smtClean="0">
                <a:latin typeface="Times New Roman" panose="02020603050405020304" pitchFamily="18" charset="0"/>
                <a:cs typeface="Times New Roman" panose="02020603050405020304" pitchFamily="18" charset="0"/>
              </a:rPr>
              <a:t>lose the </a:t>
            </a:r>
            <a:r>
              <a:rPr lang="en-GB" sz="1100" i="1" dirty="0" err="1" smtClean="0">
                <a:latin typeface="Times New Roman" panose="02020603050405020304" pitchFamily="18" charset="0"/>
                <a:cs typeface="Times New Roman" panose="02020603050405020304" pitchFamily="18" charset="0"/>
              </a:rPr>
              <a:t>sc</a:t>
            </a:r>
            <a:r>
              <a:rPr lang="en-GB" sz="1100" dirty="0" smtClean="0">
                <a:latin typeface="Times New Roman" panose="02020603050405020304" pitchFamily="18" charset="0"/>
                <a:cs typeface="Times New Roman" panose="02020603050405020304" pitchFamily="18" charset="0"/>
              </a:rPr>
              <a:t> state.</a:t>
            </a:r>
            <a:endParaRPr lang="en-GB" sz="11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1242837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22010" y="0"/>
            <a:ext cx="1743075" cy="615553"/>
          </a:xfrm>
          <a:prstGeom prst="rect">
            <a:avLst/>
          </a:prstGeom>
          <a:noFill/>
        </p:spPr>
        <p:txBody>
          <a:bodyPr wrap="square" rtlCol="0">
            <a:spAutoFit/>
          </a:bodyPr>
          <a:lstStyle/>
          <a:p>
            <a:pPr algn="ctr"/>
            <a:r>
              <a:rPr lang="en-GB" sz="3400" dirty="0" smtClean="0">
                <a:latin typeface="Times New Roman" panose="02020603050405020304" pitchFamily="18" charset="0"/>
                <a:cs typeface="Times New Roman" panose="02020603050405020304" pitchFamily="18" charset="0"/>
              </a:rPr>
              <a:t>Contents</a:t>
            </a:r>
            <a:endParaRPr lang="en-GB" sz="3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329608" y="828943"/>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Introduction</a:t>
            </a:r>
            <a:endParaRPr lang="en-GB" sz="2200" dirty="0">
              <a:latin typeface="Times New Roman" panose="02020603050405020304" pitchFamily="18" charset="0"/>
              <a:cs typeface="Times New Roman" panose="02020603050405020304" pitchFamily="18" charset="0"/>
            </a:endParaRPr>
          </a:p>
        </p:txBody>
      </p:sp>
      <p:sp>
        <p:nvSpPr>
          <p:cNvPr id="6" name="TextBox 5"/>
          <p:cNvSpPr txBox="1"/>
          <p:nvPr/>
        </p:nvSpPr>
        <p:spPr>
          <a:xfrm>
            <a:off x="329608" y="1456851"/>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The 2 kA and 18 kA </a:t>
            </a:r>
            <a:r>
              <a:rPr lang="en-GB" sz="2200" i="1" dirty="0" err="1" smtClean="0">
                <a:solidFill>
                  <a:schemeClr val="bg2">
                    <a:lumMod val="50000"/>
                  </a:schemeClr>
                </a:solidFill>
                <a:latin typeface="Times New Roman" panose="02020603050405020304" pitchFamily="18" charset="0"/>
                <a:cs typeface="Times New Roman" panose="02020603050405020304" pitchFamily="18" charset="0"/>
              </a:rPr>
              <a:t>busbars</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329608" y="2107162"/>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THEA model</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329607" y="2729036"/>
            <a:ext cx="1470108"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Results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329608" y="3379610"/>
            <a:ext cx="4795845"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Current dump and validation time </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329607" y="4030762"/>
            <a:ext cx="2497813"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Quench stoppers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335489" y="4681336"/>
            <a:ext cx="4049887"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To resume and conclusions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5720560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TextBox 33"/>
          <p:cNvSpPr txBox="1"/>
          <p:nvPr/>
        </p:nvSpPr>
        <p:spPr>
          <a:xfrm>
            <a:off x="2249057" y="0"/>
            <a:ext cx="4417285"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Asymmetric quench</a:t>
            </a:r>
            <a:endParaRPr lang="en-GB" sz="2800" i="1" dirty="0">
              <a:latin typeface="Times New Roman" panose="02020603050405020304" pitchFamily="18" charset="0"/>
              <a:cs typeface="Times New Roman" panose="02020603050405020304" pitchFamily="18" charset="0"/>
            </a:endParaRPr>
          </a:p>
        </p:txBody>
      </p:sp>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55862" y="1595379"/>
            <a:ext cx="4189401" cy="3142051"/>
          </a:xfrm>
          <a:prstGeom prst="rect">
            <a:avLst/>
          </a:prstGeom>
        </p:spPr>
      </p:pic>
      <p:sp>
        <p:nvSpPr>
          <p:cNvPr id="19" name="TextBox 18"/>
          <p:cNvSpPr txBox="1"/>
          <p:nvPr/>
        </p:nvSpPr>
        <p:spPr>
          <a:xfrm>
            <a:off x="337300" y="893203"/>
            <a:ext cx="1651000" cy="369332"/>
          </a:xfrm>
          <a:prstGeom prst="rect">
            <a:avLst/>
          </a:prstGeom>
          <a:noFill/>
        </p:spPr>
        <p:txBody>
          <a:bodyPr wrap="square" rtlCol="0">
            <a:spAutoFit/>
          </a:bodyPr>
          <a:lstStyle/>
          <a:p>
            <a:pPr marL="285750" indent="-285750">
              <a:buFont typeface="Arial" panose="020B0604020202020204" pitchFamily="34" charset="0"/>
              <a:buChar char="•"/>
            </a:pPr>
            <a:r>
              <a:rPr lang="en-GB" i="1" dirty="0" smtClean="0">
                <a:latin typeface="Times New Roman" panose="02020603050405020304" pitchFamily="18" charset="0"/>
                <a:cs typeface="Times New Roman" panose="02020603050405020304" pitchFamily="18" charset="0"/>
              </a:rPr>
              <a:t>QPV as f(B)</a:t>
            </a:r>
            <a:endParaRPr lang="en-GB" i="1" dirty="0">
              <a:latin typeface="Times New Roman" panose="02020603050405020304" pitchFamily="18" charset="0"/>
              <a:cs typeface="Times New Roman" panose="02020603050405020304" pitchFamily="18" charset="0"/>
            </a:endParaRP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1521" y="1595380"/>
            <a:ext cx="4189401" cy="3142051"/>
          </a:xfrm>
          <a:prstGeom prst="rect">
            <a:avLst/>
          </a:prstGeom>
        </p:spPr>
      </p:pic>
      <p:sp>
        <p:nvSpPr>
          <p:cNvPr id="9" name="TextBox 8"/>
          <p:cNvSpPr txBox="1"/>
          <p:nvPr/>
        </p:nvSpPr>
        <p:spPr>
          <a:xfrm>
            <a:off x="337300" y="5257847"/>
            <a:ext cx="8108868" cy="646331"/>
          </a:xfrm>
          <a:prstGeom prst="rect">
            <a:avLst/>
          </a:prstGeom>
          <a:noFill/>
        </p:spPr>
        <p:txBody>
          <a:bodyPr wrap="square" rtlCol="0">
            <a:spAutoFit/>
          </a:bodyPr>
          <a:lstStyle/>
          <a:p>
            <a:pPr marL="285750" indent="-285750">
              <a:buFont typeface="Wingdings" panose="05000000000000000000" pitchFamily="2" charset="2"/>
              <a:buChar char="Ø"/>
            </a:pPr>
            <a:r>
              <a:rPr lang="en-GB" b="1" dirty="0" smtClean="0">
                <a:latin typeface="Times New Roman" panose="02020603050405020304" pitchFamily="18" charset="0"/>
                <a:cs typeface="Times New Roman" panose="02020603050405020304" pitchFamily="18" charset="0"/>
              </a:rPr>
              <a:t>The QPV is ~1.7 m/s and 5.5 m/s in the 2 kA and 18 kA </a:t>
            </a:r>
            <a:r>
              <a:rPr lang="en-GB" b="1" dirty="0" err="1" smtClean="0">
                <a:latin typeface="Times New Roman" panose="02020603050405020304" pitchFamily="18" charset="0"/>
                <a:cs typeface="Times New Roman" panose="02020603050405020304" pitchFamily="18" charset="0"/>
              </a:rPr>
              <a:t>busbars</a:t>
            </a:r>
            <a:r>
              <a:rPr lang="en-GB" dirty="0" smtClean="0">
                <a:latin typeface="Times New Roman" panose="02020603050405020304" pitchFamily="18" charset="0"/>
                <a:cs typeface="Times New Roman" panose="02020603050405020304" pitchFamily="18" charset="0"/>
              </a:rPr>
              <a:t>, respectively. This confirms the numbers of the symmetric case shown above.</a:t>
            </a:r>
            <a:endParaRPr lang="en-GB"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0929761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1764" y="1465382"/>
            <a:ext cx="3046444" cy="2230332"/>
          </a:xfrm>
          <a:prstGeom prst="rect">
            <a:avLst/>
          </a:prstGeom>
        </p:spPr>
      </p:pic>
      <mc:AlternateContent xmlns:mc="http://schemas.openxmlformats.org/markup-compatibility/2006" xmlns:a14="http://schemas.microsoft.com/office/drawing/2010/main">
        <mc:Choice Requires="a14">
          <p:sp>
            <p:nvSpPr>
              <p:cNvPr id="35" name="TextBox 34"/>
              <p:cNvSpPr txBox="1"/>
              <p:nvPr/>
            </p:nvSpPr>
            <p:spPr>
              <a:xfrm>
                <a:off x="312555" y="737410"/>
                <a:ext cx="8427406" cy="369332"/>
              </a:xfrm>
              <a:prstGeom prst="rect">
                <a:avLst/>
              </a:prstGeom>
              <a:noFill/>
            </p:spPr>
            <p:txBody>
              <a:bodyPr wrap="square" rtlCol="0">
                <a:spAutoFit/>
              </a:bodyPr>
              <a:lstStyle/>
              <a:p>
                <a:pPr marL="285750" indent="-285750" algn="just">
                  <a:buFont typeface="Arial" panose="020B0604020202020204" pitchFamily="34" charset="0"/>
                  <a:buChar char="•"/>
                </a:pPr>
                <a:r>
                  <a:rPr lang="en-GB" i="1" dirty="0" smtClean="0">
                    <a:latin typeface="Times New Roman" panose="02020603050405020304" pitchFamily="18" charset="0"/>
                    <a:cs typeface="Times New Roman" panose="02020603050405020304" pitchFamily="18" charset="0"/>
                  </a:rPr>
                  <a:t>Parametric study</a:t>
                </a:r>
                <a:r>
                  <a:rPr lang="en-GB" dirty="0" smtClean="0">
                    <a:latin typeface="Times New Roman" panose="02020603050405020304" pitchFamily="18" charset="0"/>
                    <a:cs typeface="Times New Roman" panose="02020603050405020304" pitchFamily="18" charset="0"/>
                  </a:rPr>
                  <a:t>: what happens to </a:t>
                </a:r>
                <a14:m>
                  <m:oMath xmlns:m="http://schemas.openxmlformats.org/officeDocument/2006/math">
                    <m:sSub>
                      <m:sSubPr>
                        <m:ctrlPr>
                          <a:rPr lang="en-GB" i="1" smtClean="0">
                            <a:latin typeface="Cambria Math" panose="02040503050406030204" pitchFamily="18" charset="0"/>
                            <a:cs typeface="Times New Roman" panose="02020603050405020304" pitchFamily="18" charset="0"/>
                          </a:rPr>
                        </m:ctrlPr>
                      </m:sSubPr>
                      <m:e>
                        <m:r>
                          <a:rPr lang="en-GB" b="0" i="1" smtClean="0">
                            <a:latin typeface="Cambria Math" panose="02040503050406030204" pitchFamily="18" charset="0"/>
                            <a:cs typeface="Times New Roman" panose="02020603050405020304" pitchFamily="18" charset="0"/>
                          </a:rPr>
                          <m:t>𝐿𝑒𝑛</m:t>
                        </m:r>
                      </m:e>
                      <m:sub>
                        <m:r>
                          <a:rPr lang="en-GB" b="0" i="1" smtClean="0">
                            <a:latin typeface="Cambria Math" panose="02040503050406030204" pitchFamily="18" charset="0"/>
                            <a:cs typeface="Times New Roman" panose="02020603050405020304" pitchFamily="18" charset="0"/>
                          </a:rPr>
                          <m:t>𝑙𝑖𝑚</m:t>
                        </m:r>
                      </m:sub>
                    </m:sSub>
                  </m:oMath>
                </a14:m>
                <a:r>
                  <a:rPr lang="en-GB" dirty="0" smtClean="0">
                    <a:latin typeface="Times New Roman" panose="02020603050405020304" pitchFamily="18" charset="0"/>
                    <a:cs typeface="Times New Roman" panose="02020603050405020304" pitchFamily="18" charset="0"/>
                  </a:rPr>
                  <a:t> if the </a:t>
                </a:r>
                <a:r>
                  <a:rPr lang="en-GB" dirty="0" err="1" smtClean="0">
                    <a:latin typeface="Times New Roman" panose="02020603050405020304" pitchFamily="18" charset="0"/>
                    <a:cs typeface="Times New Roman" panose="02020603050405020304" pitchFamily="18" charset="0"/>
                  </a:rPr>
                  <a:t>busbar</a:t>
                </a:r>
                <a:r>
                  <a:rPr lang="en-GB" dirty="0" smtClean="0">
                    <a:latin typeface="Times New Roman" panose="02020603050405020304" pitchFamily="18" charset="0"/>
                    <a:cs typeface="Times New Roman" panose="02020603050405020304" pitchFamily="18" charset="0"/>
                  </a:rPr>
                  <a:t> operates at </a:t>
                </a:r>
                <a14:m>
                  <m:oMath xmlns:m="http://schemas.openxmlformats.org/officeDocument/2006/math">
                    <m:r>
                      <a:rPr lang="en-GB" b="0" i="1" smtClean="0">
                        <a:latin typeface="Cambria Math" panose="02040503050406030204" pitchFamily="18" charset="0"/>
                        <a:cs typeface="Times New Roman" panose="02020603050405020304" pitchFamily="18" charset="0"/>
                      </a:rPr>
                      <m:t>𝐼</m:t>
                    </m:r>
                    <m:r>
                      <a:rPr lang="en-GB" b="0" i="0" smtClean="0">
                        <a:latin typeface="Cambria Math" panose="02040503050406030204" pitchFamily="18" charset="0"/>
                        <a:cs typeface="Times New Roman" panose="02020603050405020304" pitchFamily="18" charset="0"/>
                      </a:rPr>
                      <m:t>&lt;</m:t>
                    </m:r>
                    <m:sSub>
                      <m:sSubPr>
                        <m:ctrlPr>
                          <a:rPr lang="en-GB" i="1" smtClean="0">
                            <a:latin typeface="Cambria Math" panose="02040503050406030204" pitchFamily="18" charset="0"/>
                            <a:cs typeface="Times New Roman" panose="02020603050405020304" pitchFamily="18" charset="0"/>
                          </a:rPr>
                        </m:ctrlPr>
                      </m:sSubPr>
                      <m:e>
                        <m:r>
                          <a:rPr lang="en-GB" b="0" i="1" smtClean="0">
                            <a:latin typeface="Cambria Math" panose="02040503050406030204" pitchFamily="18" charset="0"/>
                            <a:cs typeface="Times New Roman" panose="02020603050405020304" pitchFamily="18" charset="0"/>
                          </a:rPr>
                          <m:t>𝐼</m:t>
                        </m:r>
                      </m:e>
                      <m:sub>
                        <m:r>
                          <a:rPr lang="en-GB" b="0" i="1" smtClean="0">
                            <a:latin typeface="Cambria Math" panose="02040503050406030204" pitchFamily="18" charset="0"/>
                            <a:cs typeface="Times New Roman" panose="02020603050405020304" pitchFamily="18" charset="0"/>
                          </a:rPr>
                          <m:t>𝑛𝑜𝑚</m:t>
                        </m:r>
                      </m:sub>
                    </m:sSub>
                  </m:oMath>
                </a14:m>
                <a:r>
                  <a:rPr lang="en-GB" dirty="0" smtClean="0">
                    <a:latin typeface="Times New Roman" panose="02020603050405020304" pitchFamily="18" charset="0"/>
                    <a:cs typeface="Times New Roman" panose="02020603050405020304" pitchFamily="18" charset="0"/>
                  </a:rPr>
                  <a:t>? </a:t>
                </a:r>
                <a:endParaRPr lang="en-GB" dirty="0">
                  <a:latin typeface="Times New Roman" panose="02020603050405020304" pitchFamily="18" charset="0"/>
                  <a:cs typeface="Times New Roman" panose="02020603050405020304" pitchFamily="18" charset="0"/>
                </a:endParaRPr>
              </a:p>
            </p:txBody>
          </p:sp>
        </mc:Choice>
        <mc:Fallback xmlns="">
          <p:sp>
            <p:nvSpPr>
              <p:cNvPr id="35" name="TextBox 34"/>
              <p:cNvSpPr txBox="1">
                <a:spLocks noRot="1" noChangeAspect="1" noMove="1" noResize="1" noEditPoints="1" noAdjustHandles="1" noChangeArrowheads="1" noChangeShapeType="1" noTextEdit="1"/>
              </p:cNvSpPr>
              <p:nvPr/>
            </p:nvSpPr>
            <p:spPr>
              <a:xfrm>
                <a:off x="312555" y="737410"/>
                <a:ext cx="8427406" cy="369332"/>
              </a:xfrm>
              <a:prstGeom prst="rect">
                <a:avLst/>
              </a:prstGeom>
              <a:blipFill>
                <a:blip r:embed="rId3"/>
                <a:stretch>
                  <a:fillRect l="-434" t="-9836" b="-24590"/>
                </a:stretch>
              </a:blipFill>
            </p:spPr>
            <p:txBody>
              <a:bodyPr/>
              <a:lstStyle/>
              <a:p>
                <a:r>
                  <a:rPr lang="en-GB">
                    <a:noFill/>
                  </a:rPr>
                  <a:t> </a:t>
                </a:r>
              </a:p>
            </p:txBody>
          </p:sp>
        </mc:Fallback>
      </mc:AlternateContent>
      <p:cxnSp>
        <p:nvCxnSpPr>
          <p:cNvPr id="11" name="Straight Arrow Connector 10"/>
          <p:cNvCxnSpPr/>
          <p:nvPr/>
        </p:nvCxnSpPr>
        <p:spPr>
          <a:xfrm flipV="1">
            <a:off x="845858" y="2357263"/>
            <a:ext cx="0" cy="446569"/>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3350946" y="2357263"/>
            <a:ext cx="0" cy="489097"/>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30" name="TextBox 29"/>
              <p:cNvSpPr txBox="1"/>
              <p:nvPr/>
            </p:nvSpPr>
            <p:spPr>
              <a:xfrm>
                <a:off x="6088874" y="2235209"/>
                <a:ext cx="2409165" cy="544636"/>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1700" i="1" smtClean="0">
                              <a:latin typeface="Cambria Math" panose="02040503050406030204" pitchFamily="18" charset="0"/>
                            </a:rPr>
                          </m:ctrlPr>
                        </m:fPr>
                        <m:num>
                          <m:sSub>
                            <m:sSubPr>
                              <m:ctrlPr>
                                <a:rPr lang="en-GB" sz="1700" i="1">
                                  <a:latin typeface="Cambria Math" panose="02040503050406030204" pitchFamily="18" charset="0"/>
                                </a:rPr>
                              </m:ctrlPr>
                            </m:sSubPr>
                            <m:e>
                              <m:r>
                                <a:rPr lang="en-GB" sz="1700" i="1">
                                  <a:latin typeface="Cambria Math" panose="02040503050406030204" pitchFamily="18" charset="0"/>
                                </a:rPr>
                                <m:t>𝐿𝑒𝑛</m:t>
                              </m:r>
                            </m:e>
                            <m:sub>
                              <m:r>
                                <a:rPr lang="en-GB" sz="1700" i="1">
                                  <a:latin typeface="Cambria Math" panose="02040503050406030204" pitchFamily="18" charset="0"/>
                                </a:rPr>
                                <m:t>𝑙𝑖𝑚</m:t>
                              </m:r>
                            </m:sub>
                          </m:sSub>
                          <m:r>
                            <a:rPr lang="en-GB" sz="1700" i="1">
                              <a:latin typeface="Cambria Math" panose="02040503050406030204" pitchFamily="18" charset="0"/>
                            </a:rPr>
                            <m:t> (</m:t>
                          </m:r>
                          <m:r>
                            <a:rPr lang="en-GB" sz="1700" i="1">
                              <a:latin typeface="Cambria Math" panose="02040503050406030204" pitchFamily="18" charset="0"/>
                            </a:rPr>
                            <m:t>𝐼</m:t>
                          </m:r>
                          <m:r>
                            <a:rPr lang="en-GB" sz="1700" i="1">
                              <a:latin typeface="Cambria Math" panose="02040503050406030204" pitchFamily="18" charset="0"/>
                            </a:rPr>
                            <m:t>)</m:t>
                          </m:r>
                        </m:num>
                        <m:den>
                          <m:sSub>
                            <m:sSubPr>
                              <m:ctrlPr>
                                <a:rPr lang="en-GB" sz="1700" i="1" smtClean="0">
                                  <a:latin typeface="Cambria Math" panose="02040503050406030204" pitchFamily="18" charset="0"/>
                                </a:rPr>
                              </m:ctrlPr>
                            </m:sSubPr>
                            <m:e>
                              <m:r>
                                <a:rPr lang="en-GB" sz="1700" i="1">
                                  <a:latin typeface="Cambria Math" panose="02040503050406030204" pitchFamily="18" charset="0"/>
                                </a:rPr>
                                <m:t>𝐿𝑒𝑛</m:t>
                              </m:r>
                            </m:e>
                            <m:sub>
                              <m:r>
                                <a:rPr lang="en-GB" sz="1700" i="1">
                                  <a:latin typeface="Cambria Math" panose="02040503050406030204" pitchFamily="18" charset="0"/>
                                </a:rPr>
                                <m:t>𝑙𝑖𝑚</m:t>
                              </m:r>
                            </m:sub>
                          </m:sSub>
                          <m:r>
                            <a:rPr lang="en-GB" sz="1700" i="1">
                              <a:latin typeface="Cambria Math" panose="02040503050406030204" pitchFamily="18" charset="0"/>
                            </a:rPr>
                            <m:t> (</m:t>
                          </m:r>
                          <m:sSub>
                            <m:sSubPr>
                              <m:ctrlPr>
                                <a:rPr lang="en-GB" sz="1700" i="1" smtClean="0">
                                  <a:latin typeface="Cambria Math" panose="02040503050406030204" pitchFamily="18" charset="0"/>
                                </a:rPr>
                              </m:ctrlPr>
                            </m:sSubPr>
                            <m:e>
                              <m:r>
                                <a:rPr lang="en-GB" sz="1700" b="0" i="1" smtClean="0">
                                  <a:latin typeface="Cambria Math" panose="02040503050406030204" pitchFamily="18" charset="0"/>
                                </a:rPr>
                                <m:t>𝐼</m:t>
                              </m:r>
                            </m:e>
                            <m:sub>
                              <m:r>
                                <a:rPr lang="en-GB" sz="1700" b="0" i="1" smtClean="0">
                                  <a:latin typeface="Cambria Math" panose="02040503050406030204" pitchFamily="18" charset="0"/>
                                </a:rPr>
                                <m:t>𝑛𝑜𝑚</m:t>
                              </m:r>
                            </m:sub>
                          </m:sSub>
                          <m:r>
                            <a:rPr lang="en-GB" sz="1700" i="1">
                              <a:latin typeface="Cambria Math" panose="02040503050406030204" pitchFamily="18" charset="0"/>
                            </a:rPr>
                            <m:t>)</m:t>
                          </m:r>
                        </m:den>
                      </m:f>
                      <m:r>
                        <a:rPr lang="en-GB" sz="1700" b="0" i="1" smtClean="0">
                          <a:latin typeface="Cambria Math" panose="02040503050406030204" pitchFamily="18" charset="0"/>
                        </a:rPr>
                        <m:t>=</m:t>
                      </m:r>
                      <m:r>
                        <a:rPr lang="en-GB" sz="1700" b="0" i="1" smtClean="0">
                          <a:latin typeface="Cambria Math" panose="02040503050406030204" pitchFamily="18" charset="0"/>
                          <a:ea typeface="Cambria Math" panose="02040503050406030204" pitchFamily="18" charset="0"/>
                        </a:rPr>
                        <m:t> </m:t>
                      </m:r>
                      <m:f>
                        <m:fPr>
                          <m:ctrlPr>
                            <a:rPr lang="en-GB" sz="1700" b="0" i="1" smtClean="0">
                              <a:latin typeface="Cambria Math" panose="02040503050406030204" pitchFamily="18" charset="0"/>
                              <a:ea typeface="Cambria Math" panose="02040503050406030204" pitchFamily="18" charset="0"/>
                            </a:rPr>
                          </m:ctrlPr>
                        </m:fPr>
                        <m:num>
                          <m:sSub>
                            <m:sSubPr>
                              <m:ctrlPr>
                                <a:rPr lang="en-GB" sz="1700" i="1">
                                  <a:latin typeface="Cambria Math" panose="02040503050406030204" pitchFamily="18" charset="0"/>
                                </a:rPr>
                              </m:ctrlPr>
                            </m:sSubPr>
                            <m:e>
                              <m:r>
                                <a:rPr lang="en-GB" sz="1700" i="1">
                                  <a:latin typeface="Cambria Math" panose="02040503050406030204" pitchFamily="18" charset="0"/>
                                </a:rPr>
                                <m:t>𝐼</m:t>
                              </m:r>
                            </m:e>
                            <m:sub>
                              <m:r>
                                <a:rPr lang="en-GB" sz="1700" i="1">
                                  <a:latin typeface="Cambria Math" panose="02040503050406030204" pitchFamily="18" charset="0"/>
                                </a:rPr>
                                <m:t>𝑛𝑜𝑚</m:t>
                              </m:r>
                            </m:sub>
                          </m:sSub>
                        </m:num>
                        <m:den>
                          <m:r>
                            <a:rPr lang="en-GB" sz="1700" b="0" i="1" smtClean="0">
                              <a:latin typeface="Cambria Math" panose="02040503050406030204" pitchFamily="18" charset="0"/>
                              <a:ea typeface="Cambria Math" panose="02040503050406030204" pitchFamily="18" charset="0"/>
                            </a:rPr>
                            <m:t>𝐼</m:t>
                          </m:r>
                        </m:den>
                      </m:f>
                    </m:oMath>
                  </m:oMathPara>
                </a14:m>
                <a:endParaRPr lang="en-GB" sz="1700" dirty="0"/>
              </a:p>
            </p:txBody>
          </p:sp>
        </mc:Choice>
        <mc:Fallback xmlns="">
          <p:sp>
            <p:nvSpPr>
              <p:cNvPr id="30" name="TextBox 29"/>
              <p:cNvSpPr txBox="1">
                <a:spLocks noRot="1" noChangeAspect="1" noMove="1" noResize="1" noEditPoints="1" noAdjustHandles="1" noChangeArrowheads="1" noChangeShapeType="1" noTextEdit="1"/>
              </p:cNvSpPr>
              <p:nvPr/>
            </p:nvSpPr>
            <p:spPr>
              <a:xfrm>
                <a:off x="6088874" y="2235209"/>
                <a:ext cx="2409165" cy="544636"/>
              </a:xfrm>
              <a:prstGeom prst="rect">
                <a:avLst/>
              </a:prstGeom>
              <a:blipFill>
                <a:blip r:embed="rId4"/>
                <a:stretch>
                  <a:fillRect/>
                </a:stretch>
              </a:blipFill>
            </p:spPr>
            <p:txBody>
              <a:bodyPr/>
              <a:lstStyle/>
              <a:p>
                <a:r>
                  <a:rPr lang="en-GB">
                    <a:noFill/>
                  </a:rPr>
                  <a:t> </a:t>
                </a:r>
              </a:p>
            </p:txBody>
          </p:sp>
        </mc:Fallback>
      </mc:AlternateContent>
      <p:pic>
        <p:nvPicPr>
          <p:cNvPr id="12" name="Picture 1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14374" y="1465382"/>
            <a:ext cx="1067652" cy="2230332"/>
          </a:xfrm>
          <a:prstGeom prst="rect">
            <a:avLst/>
          </a:prstGeom>
        </p:spPr>
      </p:pic>
      <p:sp>
        <p:nvSpPr>
          <p:cNvPr id="21" name="TextBox 20"/>
          <p:cNvSpPr txBox="1"/>
          <p:nvPr/>
        </p:nvSpPr>
        <p:spPr>
          <a:xfrm>
            <a:off x="3052062" y="24693"/>
            <a:ext cx="2881202"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Quench stoppers</a:t>
            </a:r>
            <a:endParaRPr lang="en-GB" sz="2800" dirty="0">
              <a:latin typeface="Times New Roman" panose="02020603050405020304" pitchFamily="18" charset="0"/>
              <a:cs typeface="Times New Roman" panose="02020603050405020304" pitchFamily="18" charset="0"/>
            </a:endParaRPr>
          </a:p>
        </p:txBody>
      </p:sp>
      <p:pic>
        <p:nvPicPr>
          <p:cNvPr id="3" name="Pictur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86422" y="3703663"/>
            <a:ext cx="4079672" cy="3059755"/>
          </a:xfrm>
          <a:prstGeom prst="rect">
            <a:avLst/>
          </a:prstGeom>
        </p:spPr>
      </p:pic>
    </p:spTree>
    <p:extLst>
      <p:ext uri="{BB962C8B-B14F-4D97-AF65-F5344CB8AC3E}">
        <p14:creationId xmlns:p14="http://schemas.microsoft.com/office/powerpoint/2010/main" val="112001105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1" name="TextBox 30"/>
              <p:cNvSpPr txBox="1"/>
              <p:nvPr/>
            </p:nvSpPr>
            <p:spPr>
              <a:xfrm>
                <a:off x="291288" y="646632"/>
                <a:ext cx="8515828" cy="374205"/>
              </a:xfrm>
              <a:prstGeom prst="rect">
                <a:avLst/>
              </a:prstGeom>
              <a:noFill/>
            </p:spPr>
            <p:txBody>
              <a:bodyPr wrap="square" rtlCol="0">
                <a:spAutoFit/>
              </a:bodyPr>
              <a:lstStyle/>
              <a:p>
                <a:r>
                  <a:rPr lang="en-GB" sz="1700" dirty="0" smtClean="0">
                    <a:latin typeface="Times New Roman" panose="02020603050405020304" pitchFamily="18" charset="0"/>
                    <a:cs typeface="Times New Roman" panose="02020603050405020304" pitchFamily="18" charset="0"/>
                  </a:rPr>
                  <a:t>Why is </a:t>
                </a:r>
                <a14:m>
                  <m:oMath xmlns:m="http://schemas.openxmlformats.org/officeDocument/2006/math">
                    <m:sSub>
                      <m:sSubPr>
                        <m:ctrlPr>
                          <a:rPr lang="en-GB" sz="1700" i="1">
                            <a:latin typeface="Cambria Math" panose="02040503050406030204" pitchFamily="18" charset="0"/>
                            <a:cs typeface="Times New Roman" panose="02020603050405020304" pitchFamily="18" charset="0"/>
                          </a:rPr>
                        </m:ctrlPr>
                      </m:sSubPr>
                      <m:e>
                        <m:r>
                          <a:rPr lang="en-GB" sz="1700" b="0" i="1">
                            <a:latin typeface="Cambria Math" panose="02040503050406030204" pitchFamily="18" charset="0"/>
                            <a:cs typeface="Times New Roman" panose="02020603050405020304" pitchFamily="18" charset="0"/>
                          </a:rPr>
                          <m:t>𝑇</m:t>
                        </m:r>
                      </m:e>
                      <m:sub>
                        <m:r>
                          <a:rPr lang="en-GB" sz="1700" b="0" i="1">
                            <a:latin typeface="Cambria Math" panose="02040503050406030204" pitchFamily="18" charset="0"/>
                            <a:cs typeface="Times New Roman" panose="02020603050405020304" pitchFamily="18" charset="0"/>
                          </a:rPr>
                          <m:t>𝑝𝑒𝑎𝑘</m:t>
                        </m:r>
                      </m:sub>
                    </m:sSub>
                  </m:oMath>
                </a14:m>
                <a:r>
                  <a:rPr lang="en-GB" sz="1700" dirty="0" smtClean="0">
                    <a:latin typeface="Times New Roman" panose="02020603050405020304" pitchFamily="18" charset="0"/>
                    <a:cs typeface="Times New Roman" panose="02020603050405020304" pitchFamily="18" charset="0"/>
                  </a:rPr>
                  <a:t> almost the same for each combination of domain length and current? </a:t>
                </a:r>
                <a:endParaRPr lang="en-GB" sz="1700" dirty="0">
                  <a:latin typeface="Times New Roman" panose="02020603050405020304" pitchFamily="18" charset="0"/>
                  <a:cs typeface="Times New Roman" panose="02020603050405020304" pitchFamily="18" charset="0"/>
                </a:endParaRPr>
              </a:p>
            </p:txBody>
          </p:sp>
        </mc:Choice>
        <mc:Fallback xmlns="">
          <p:sp>
            <p:nvSpPr>
              <p:cNvPr id="31" name="TextBox 30"/>
              <p:cNvSpPr txBox="1">
                <a:spLocks noRot="1" noChangeAspect="1" noMove="1" noResize="1" noEditPoints="1" noAdjustHandles="1" noChangeArrowheads="1" noChangeShapeType="1" noTextEdit="1"/>
              </p:cNvSpPr>
              <p:nvPr/>
            </p:nvSpPr>
            <p:spPr>
              <a:xfrm>
                <a:off x="291288" y="646632"/>
                <a:ext cx="8515828" cy="374205"/>
              </a:xfrm>
              <a:prstGeom prst="rect">
                <a:avLst/>
              </a:prstGeom>
              <a:blipFill>
                <a:blip r:embed="rId2"/>
                <a:stretch>
                  <a:fillRect l="-501" t="-3279" b="-18033"/>
                </a:stretch>
              </a:blipFill>
            </p:spPr>
            <p:txBody>
              <a:bodyPr/>
              <a:lstStyle/>
              <a:p>
                <a:r>
                  <a:rPr lang="en-GB">
                    <a:noFill/>
                  </a:rPr>
                  <a:t> </a:t>
                </a:r>
              </a:p>
            </p:txBody>
          </p:sp>
        </mc:Fallback>
      </mc:AlternateContent>
      <p:sp>
        <p:nvSpPr>
          <p:cNvPr id="2" name="TextBox 1"/>
          <p:cNvSpPr txBox="1"/>
          <p:nvPr/>
        </p:nvSpPr>
        <p:spPr>
          <a:xfrm>
            <a:off x="290069" y="1230938"/>
            <a:ext cx="6474231" cy="338554"/>
          </a:xfrm>
          <a:prstGeom prst="rect">
            <a:avLst/>
          </a:prstGeom>
          <a:noFill/>
        </p:spPr>
        <p:txBody>
          <a:bodyPr wrap="square" rtlCol="0">
            <a:spAutoFit/>
          </a:bodyPr>
          <a:lstStyle/>
          <a:p>
            <a:pPr marL="285750" indent="-285750">
              <a:buFont typeface="Arial" panose="020B0604020202020204" pitchFamily="34" charset="0"/>
              <a:buChar char="•"/>
            </a:pPr>
            <a:r>
              <a:rPr lang="en-GB" sz="1600" dirty="0" smtClean="0">
                <a:latin typeface="Times New Roman" panose="02020603050405020304" pitchFamily="18" charset="0"/>
                <a:cs typeface="Times New Roman" panose="02020603050405020304" pitchFamily="18" charset="0"/>
              </a:rPr>
              <a:t>The governing equation and boundary conditions at steady state are:</a:t>
            </a:r>
            <a:endParaRPr lang="en-GB" sz="16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3" name="TextBox 12"/>
              <p:cNvSpPr txBox="1"/>
              <p:nvPr/>
            </p:nvSpPr>
            <p:spPr>
              <a:xfrm>
                <a:off x="852454" y="1722942"/>
                <a:ext cx="1470171" cy="58644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600" b="0" i="1" smtClean="0">
                          <a:latin typeface="Cambria Math" panose="02040503050406030204" pitchFamily="18" charset="0"/>
                          <a:cs typeface="Times New Roman" panose="02020603050405020304" pitchFamily="18" charset="0"/>
                        </a:rPr>
                        <m:t>𝑘</m:t>
                      </m:r>
                      <m:f>
                        <m:fPr>
                          <m:ctrlPr>
                            <a:rPr lang="en-GB" sz="1600" b="0" i="1" smtClean="0">
                              <a:latin typeface="Cambria Math" panose="02040503050406030204" pitchFamily="18" charset="0"/>
                              <a:cs typeface="Times New Roman" panose="02020603050405020304" pitchFamily="18" charset="0"/>
                            </a:rPr>
                          </m:ctrlPr>
                        </m:fPr>
                        <m:num>
                          <m:sSup>
                            <m:sSupPr>
                              <m:ctrlPr>
                                <a:rPr lang="en-GB" sz="1600" b="0" i="1" smtClean="0">
                                  <a:latin typeface="Cambria Math" panose="02040503050406030204" pitchFamily="18" charset="0"/>
                                  <a:cs typeface="Times New Roman" panose="02020603050405020304" pitchFamily="18" charset="0"/>
                                </a:rPr>
                              </m:ctrlPr>
                            </m:sSupPr>
                            <m:e>
                              <m:r>
                                <a:rPr lang="en-GB" sz="1600" i="1">
                                  <a:latin typeface="Cambria Math" panose="02040503050406030204" pitchFamily="18" charset="0"/>
                                  <a:cs typeface="Times New Roman" panose="02020603050405020304" pitchFamily="18" charset="0"/>
                                </a:rPr>
                                <m:t>𝑑</m:t>
                              </m:r>
                            </m:e>
                            <m:sup>
                              <m:r>
                                <a:rPr lang="en-GB" sz="1600" b="0" i="1" smtClean="0">
                                  <a:latin typeface="Cambria Math" panose="02040503050406030204" pitchFamily="18" charset="0"/>
                                  <a:cs typeface="Times New Roman" panose="02020603050405020304" pitchFamily="18" charset="0"/>
                                </a:rPr>
                                <m:t>2</m:t>
                              </m:r>
                            </m:sup>
                          </m:sSup>
                          <m:r>
                            <a:rPr lang="en-GB" sz="1600" b="0" i="1" smtClean="0">
                              <a:latin typeface="Cambria Math" panose="02040503050406030204" pitchFamily="18" charset="0"/>
                              <a:cs typeface="Times New Roman" panose="02020603050405020304" pitchFamily="18" charset="0"/>
                            </a:rPr>
                            <m:t>𝑇</m:t>
                          </m:r>
                        </m:num>
                        <m:den>
                          <m:r>
                            <a:rPr lang="en-GB" sz="1600" b="0" i="1" smtClean="0">
                              <a:latin typeface="Cambria Math" panose="02040503050406030204" pitchFamily="18" charset="0"/>
                              <a:cs typeface="Times New Roman" panose="02020603050405020304" pitchFamily="18" charset="0"/>
                            </a:rPr>
                            <m:t>𝑑</m:t>
                          </m:r>
                          <m:sSup>
                            <m:sSupPr>
                              <m:ctrlPr>
                                <a:rPr lang="en-GB" sz="1600" b="0" i="1" smtClean="0">
                                  <a:latin typeface="Cambria Math" panose="02040503050406030204" pitchFamily="18" charset="0"/>
                                  <a:cs typeface="Times New Roman" panose="02020603050405020304" pitchFamily="18" charset="0"/>
                                </a:rPr>
                              </m:ctrlPr>
                            </m:sSupPr>
                            <m:e>
                              <m:r>
                                <a:rPr lang="en-GB" sz="1600" b="0" i="1" smtClean="0">
                                  <a:latin typeface="Cambria Math" panose="02040503050406030204" pitchFamily="18" charset="0"/>
                                  <a:cs typeface="Times New Roman" panose="02020603050405020304" pitchFamily="18" charset="0"/>
                                </a:rPr>
                                <m:t>𝑥</m:t>
                              </m:r>
                            </m:e>
                            <m:sup>
                              <m:r>
                                <a:rPr lang="en-GB" sz="1600" b="0" i="1" smtClean="0">
                                  <a:latin typeface="Cambria Math" panose="02040503050406030204" pitchFamily="18" charset="0"/>
                                  <a:cs typeface="Times New Roman" panose="02020603050405020304" pitchFamily="18" charset="0"/>
                                </a:rPr>
                                <m:t>2</m:t>
                              </m:r>
                            </m:sup>
                          </m:sSup>
                        </m:den>
                      </m:f>
                      <m:r>
                        <a:rPr lang="en-GB" sz="1600" b="0" i="1" smtClean="0">
                          <a:latin typeface="Cambria Math" panose="02040503050406030204" pitchFamily="18" charset="0"/>
                          <a:cs typeface="Times New Roman" panose="02020603050405020304" pitchFamily="18" charset="0"/>
                        </a:rPr>
                        <m:t>=−</m:t>
                      </m:r>
                      <m:sSub>
                        <m:sSubPr>
                          <m:ctrlPr>
                            <a:rPr lang="en-GB" sz="1600" b="0" i="1" smtClean="0">
                              <a:latin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cs typeface="Times New Roman" panose="02020603050405020304" pitchFamily="18" charset="0"/>
                            </a:rPr>
                            <m:t>𝑞</m:t>
                          </m:r>
                        </m:e>
                        <m:sub>
                          <m:r>
                            <a:rPr lang="en-GB" sz="1600" b="0" i="1" smtClean="0">
                              <a:latin typeface="Cambria Math" panose="02040503050406030204" pitchFamily="18" charset="0"/>
                              <a:cs typeface="Times New Roman" panose="02020603050405020304" pitchFamily="18" charset="0"/>
                            </a:rPr>
                            <m:t>𝑔</m:t>
                          </m:r>
                        </m:sub>
                      </m:sSub>
                    </m:oMath>
                  </m:oMathPara>
                </a14:m>
                <a:endParaRPr lang="en-GB" sz="1600" dirty="0">
                  <a:latin typeface="Times New Roman" panose="02020603050405020304" pitchFamily="18" charset="0"/>
                  <a:cs typeface="Times New Roman" panose="02020603050405020304" pitchFamily="18" charset="0"/>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852454" y="1722942"/>
                <a:ext cx="1470171" cy="586443"/>
              </a:xfrm>
              <a:prstGeom prst="rect">
                <a:avLst/>
              </a:prstGeom>
              <a:blipFill>
                <a:blip r:embed="rId3"/>
                <a:stretch>
                  <a:fillRect/>
                </a:stretch>
              </a:blipFill>
            </p:spPr>
            <p:txBody>
              <a:bodyPr/>
              <a:lstStyle/>
              <a:p>
                <a:r>
                  <a:rPr lang="en-GB">
                    <a:noFill/>
                  </a:rPr>
                  <a:t> </a:t>
                </a:r>
              </a:p>
            </p:txBody>
          </p:sp>
        </mc:Fallback>
      </mc:AlternateContent>
      <p:sp>
        <p:nvSpPr>
          <p:cNvPr id="3" name="Left Brace 2"/>
          <p:cNvSpPr/>
          <p:nvPr/>
        </p:nvSpPr>
        <p:spPr>
          <a:xfrm>
            <a:off x="723811" y="1684288"/>
            <a:ext cx="239233" cy="1637728"/>
          </a:xfrm>
          <a:prstGeom prst="leftBrace">
            <a:avLst/>
          </a:prstGeom>
          <a:ln>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6" name="TextBox 5"/>
              <p:cNvSpPr txBox="1"/>
              <p:nvPr/>
            </p:nvSpPr>
            <p:spPr>
              <a:xfrm>
                <a:off x="933610" y="2462835"/>
                <a:ext cx="1351801" cy="3231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500" b="0" i="1" smtClean="0">
                          <a:latin typeface="Cambria Math" panose="02040503050406030204" pitchFamily="18" charset="0"/>
                        </a:rPr>
                        <m:t>𝑇</m:t>
                      </m:r>
                      <m:d>
                        <m:dPr>
                          <m:ctrlPr>
                            <a:rPr lang="en-GB" sz="1500" b="0" i="1" smtClean="0">
                              <a:latin typeface="Cambria Math" panose="02040503050406030204" pitchFamily="18" charset="0"/>
                            </a:rPr>
                          </m:ctrlPr>
                        </m:dPr>
                        <m:e>
                          <m:r>
                            <a:rPr lang="en-GB" sz="1500" b="0" i="1" smtClean="0">
                              <a:latin typeface="Cambria Math" panose="02040503050406030204" pitchFamily="18" charset="0"/>
                            </a:rPr>
                            <m:t>𝑥</m:t>
                          </m:r>
                          <m:r>
                            <a:rPr lang="en-GB" sz="1500" b="0" i="1" smtClean="0">
                              <a:latin typeface="Cambria Math" panose="02040503050406030204" pitchFamily="18" charset="0"/>
                            </a:rPr>
                            <m:t>=0</m:t>
                          </m:r>
                        </m:e>
                      </m:d>
                      <m:r>
                        <a:rPr lang="en-GB" sz="1500" b="0" i="1" smtClean="0">
                          <a:latin typeface="Cambria Math" panose="02040503050406030204" pitchFamily="18" charset="0"/>
                        </a:rPr>
                        <m:t>=</m:t>
                      </m:r>
                      <m:sSub>
                        <m:sSubPr>
                          <m:ctrlPr>
                            <a:rPr lang="en-GB" sz="1500" b="0" i="1" smtClean="0">
                              <a:latin typeface="Cambria Math" panose="02040503050406030204" pitchFamily="18" charset="0"/>
                            </a:rPr>
                          </m:ctrlPr>
                        </m:sSubPr>
                        <m:e>
                          <m:r>
                            <a:rPr lang="en-GB" sz="1500" b="0" i="1" smtClean="0">
                              <a:latin typeface="Cambria Math" panose="02040503050406030204" pitchFamily="18" charset="0"/>
                            </a:rPr>
                            <m:t>𝑇</m:t>
                          </m:r>
                        </m:e>
                        <m:sub>
                          <m:r>
                            <a:rPr lang="en-GB" sz="1500" b="0" i="1" smtClean="0">
                              <a:latin typeface="Cambria Math" panose="02040503050406030204" pitchFamily="18" charset="0"/>
                            </a:rPr>
                            <m:t>0</m:t>
                          </m:r>
                        </m:sub>
                      </m:sSub>
                    </m:oMath>
                  </m:oMathPara>
                </a14:m>
                <a:endParaRPr lang="en-GB" sz="1500" dirty="0"/>
              </a:p>
            </p:txBody>
          </p:sp>
        </mc:Choice>
        <mc:Fallback xmlns="">
          <p:sp>
            <p:nvSpPr>
              <p:cNvPr id="6" name="TextBox 5"/>
              <p:cNvSpPr txBox="1">
                <a:spLocks noRot="1" noChangeAspect="1" noMove="1" noResize="1" noEditPoints="1" noAdjustHandles="1" noChangeArrowheads="1" noChangeShapeType="1" noTextEdit="1"/>
              </p:cNvSpPr>
              <p:nvPr/>
            </p:nvSpPr>
            <p:spPr>
              <a:xfrm>
                <a:off x="933610" y="2462835"/>
                <a:ext cx="1351801" cy="323165"/>
              </a:xfrm>
              <a:prstGeom prst="rect">
                <a:avLst/>
              </a:prstGeom>
              <a:blipFill>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7" name="TextBox 16"/>
              <p:cNvSpPr txBox="1"/>
              <p:nvPr/>
            </p:nvSpPr>
            <p:spPr>
              <a:xfrm>
                <a:off x="909709" y="2918409"/>
                <a:ext cx="1468772" cy="3231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GB" sz="1500" b="0" i="1" smtClean="0">
                          <a:latin typeface="Cambria Math" panose="02040503050406030204" pitchFamily="18" charset="0"/>
                        </a:rPr>
                        <m:t>𝑇</m:t>
                      </m:r>
                      <m:d>
                        <m:dPr>
                          <m:ctrlPr>
                            <a:rPr lang="en-GB" sz="1500" b="0" i="1" smtClean="0">
                              <a:latin typeface="Cambria Math" panose="02040503050406030204" pitchFamily="18" charset="0"/>
                            </a:rPr>
                          </m:ctrlPr>
                        </m:dPr>
                        <m:e>
                          <m:r>
                            <a:rPr lang="en-GB" sz="1500" b="0" i="1" smtClean="0">
                              <a:latin typeface="Cambria Math" panose="02040503050406030204" pitchFamily="18" charset="0"/>
                            </a:rPr>
                            <m:t>𝑥</m:t>
                          </m:r>
                          <m:r>
                            <a:rPr lang="en-GB" sz="1500" b="0" i="1" smtClean="0">
                              <a:latin typeface="Cambria Math" panose="02040503050406030204" pitchFamily="18" charset="0"/>
                            </a:rPr>
                            <m:t>=</m:t>
                          </m:r>
                          <m:sSub>
                            <m:sSubPr>
                              <m:ctrlPr>
                                <a:rPr lang="en-GB" sz="1500" b="0" i="1" smtClean="0">
                                  <a:latin typeface="Cambria Math" panose="02040503050406030204" pitchFamily="18" charset="0"/>
                                </a:rPr>
                              </m:ctrlPr>
                            </m:sSubPr>
                            <m:e>
                              <m:r>
                                <a:rPr lang="en-GB" sz="1500" b="0" i="1" smtClean="0">
                                  <a:latin typeface="Cambria Math" panose="02040503050406030204" pitchFamily="18" charset="0"/>
                                </a:rPr>
                                <m:t>𝑥</m:t>
                              </m:r>
                            </m:e>
                            <m:sub>
                              <m:r>
                                <a:rPr lang="en-GB" sz="1500" b="0" i="1" smtClean="0">
                                  <a:latin typeface="Cambria Math" panose="02040503050406030204" pitchFamily="18" charset="0"/>
                                </a:rPr>
                                <m:t>0</m:t>
                              </m:r>
                            </m:sub>
                          </m:sSub>
                        </m:e>
                      </m:d>
                      <m:r>
                        <a:rPr lang="en-GB" sz="1500" b="0" i="1" smtClean="0">
                          <a:latin typeface="Cambria Math" panose="02040503050406030204" pitchFamily="18" charset="0"/>
                        </a:rPr>
                        <m:t>=</m:t>
                      </m:r>
                      <m:sSub>
                        <m:sSubPr>
                          <m:ctrlPr>
                            <a:rPr lang="en-GB" sz="1500" b="0" i="1" smtClean="0">
                              <a:latin typeface="Cambria Math" panose="02040503050406030204" pitchFamily="18" charset="0"/>
                            </a:rPr>
                          </m:ctrlPr>
                        </m:sSubPr>
                        <m:e>
                          <m:r>
                            <a:rPr lang="en-GB" sz="1500" b="0" i="1" smtClean="0">
                              <a:latin typeface="Cambria Math" panose="02040503050406030204" pitchFamily="18" charset="0"/>
                            </a:rPr>
                            <m:t>𝑇</m:t>
                          </m:r>
                        </m:e>
                        <m:sub>
                          <m:r>
                            <a:rPr lang="en-GB" sz="1500" b="0" i="1" smtClean="0">
                              <a:latin typeface="Cambria Math" panose="02040503050406030204" pitchFamily="18" charset="0"/>
                            </a:rPr>
                            <m:t>0</m:t>
                          </m:r>
                        </m:sub>
                      </m:sSub>
                    </m:oMath>
                  </m:oMathPara>
                </a14:m>
                <a:endParaRPr lang="en-GB" sz="1500" dirty="0"/>
              </a:p>
            </p:txBody>
          </p:sp>
        </mc:Choice>
        <mc:Fallback xmlns="">
          <p:sp>
            <p:nvSpPr>
              <p:cNvPr id="17" name="TextBox 16"/>
              <p:cNvSpPr txBox="1">
                <a:spLocks noRot="1" noChangeAspect="1" noMove="1" noResize="1" noEditPoints="1" noAdjustHandles="1" noChangeArrowheads="1" noChangeShapeType="1" noTextEdit="1"/>
              </p:cNvSpPr>
              <p:nvPr/>
            </p:nvSpPr>
            <p:spPr>
              <a:xfrm>
                <a:off x="909709" y="2918409"/>
                <a:ext cx="1468772" cy="323165"/>
              </a:xfrm>
              <a:prstGeom prst="rect">
                <a:avLst/>
              </a:prstGeom>
              <a:blipFill>
                <a:blip r:embed="rId5"/>
                <a:stretch>
                  <a:fillRect/>
                </a:stretch>
              </a:blipFill>
            </p:spPr>
            <p:txBody>
              <a:bodyPr/>
              <a:lstStyle/>
              <a:p>
                <a:r>
                  <a:rPr lang="en-GB">
                    <a:noFill/>
                  </a:rPr>
                  <a:t> </a:t>
                </a:r>
              </a:p>
            </p:txBody>
          </p:sp>
        </mc:Fallback>
      </mc:AlternateContent>
      <p:sp>
        <p:nvSpPr>
          <p:cNvPr id="8" name="TextBox 7"/>
          <p:cNvSpPr txBox="1"/>
          <p:nvPr/>
        </p:nvSpPr>
        <p:spPr>
          <a:xfrm>
            <a:off x="4317829" y="2838822"/>
            <a:ext cx="2816597" cy="323165"/>
          </a:xfrm>
          <a:prstGeom prst="rect">
            <a:avLst/>
          </a:prstGeom>
          <a:noFill/>
        </p:spPr>
        <p:txBody>
          <a:bodyPr wrap="square" rtlCol="0">
            <a:spAutoFit/>
          </a:bodyPr>
          <a:lstStyle/>
          <a:p>
            <a:pPr algn="ctr"/>
            <a:r>
              <a:rPr lang="en-GB" sz="1500" dirty="0" smtClean="0">
                <a:latin typeface="Times New Roman" panose="02020603050405020304" pitchFamily="18" charset="0"/>
                <a:cs typeface="Times New Roman" panose="02020603050405020304" pitchFamily="18" charset="0"/>
              </a:rPr>
              <a:t>Steady-state temperature profile </a:t>
            </a:r>
            <a:endParaRPr lang="en-GB" sz="1500"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9" name="TextBox 18"/>
              <p:cNvSpPr txBox="1"/>
              <p:nvPr/>
            </p:nvSpPr>
            <p:spPr>
              <a:xfrm>
                <a:off x="4156220" y="3241574"/>
                <a:ext cx="3139817" cy="458715"/>
              </a:xfrm>
              <a:prstGeom prst="rect">
                <a:avLst/>
              </a:prstGeom>
              <a:noFill/>
            </p:spPr>
            <p:txBody>
              <a:bodyPr wrap="square" rtlCol="0">
                <a:spAutoFit/>
              </a:bodyPr>
              <a:lstStyle/>
              <a:p>
                <a:pPr algn="ctr"/>
                <a14:m>
                  <m:oMath xmlns:m="http://schemas.openxmlformats.org/officeDocument/2006/math">
                    <m:r>
                      <a:rPr lang="en-GB" sz="1700" b="0" i="1" smtClean="0">
                        <a:latin typeface="Cambria Math" panose="02040503050406030204" pitchFamily="18" charset="0"/>
                        <a:cs typeface="Times New Roman" panose="02020603050405020304" pitchFamily="18" charset="0"/>
                      </a:rPr>
                      <m:t>𝑇</m:t>
                    </m:r>
                    <m:d>
                      <m:dPr>
                        <m:ctrlPr>
                          <a:rPr lang="en-GB" sz="1700" b="0" i="1" smtClean="0">
                            <a:latin typeface="Cambria Math" panose="02040503050406030204" pitchFamily="18" charset="0"/>
                            <a:cs typeface="Times New Roman" panose="02020603050405020304" pitchFamily="18" charset="0"/>
                          </a:rPr>
                        </m:ctrlPr>
                      </m:dPr>
                      <m:e>
                        <m:r>
                          <a:rPr lang="en-GB" sz="1700" b="0" i="1" smtClean="0">
                            <a:latin typeface="Cambria Math" panose="02040503050406030204" pitchFamily="18" charset="0"/>
                            <a:cs typeface="Times New Roman" panose="02020603050405020304" pitchFamily="18" charset="0"/>
                          </a:rPr>
                          <m:t>𝑥</m:t>
                        </m:r>
                      </m:e>
                    </m:d>
                    <m:r>
                      <a:rPr lang="en-GB" sz="1700" b="0" i="1" smtClean="0">
                        <a:latin typeface="Cambria Math" panose="02040503050406030204" pitchFamily="18" charset="0"/>
                        <a:cs typeface="Times New Roman" panose="02020603050405020304" pitchFamily="18" charset="0"/>
                      </a:rPr>
                      <m:t>=−</m:t>
                    </m:r>
                    <m:f>
                      <m:fPr>
                        <m:ctrlPr>
                          <a:rPr lang="en-GB" sz="1700" b="0" i="1" smtClean="0">
                            <a:latin typeface="Cambria Math" panose="02040503050406030204" pitchFamily="18" charset="0"/>
                            <a:cs typeface="Times New Roman" panose="02020603050405020304" pitchFamily="18" charset="0"/>
                          </a:rPr>
                        </m:ctrlPr>
                      </m:fPr>
                      <m:num>
                        <m:sSub>
                          <m:sSubPr>
                            <m:ctrlPr>
                              <a:rPr lang="en-GB" sz="1700" i="1">
                                <a:latin typeface="Cambria Math" panose="02040503050406030204" pitchFamily="18" charset="0"/>
                                <a:cs typeface="Times New Roman" panose="02020603050405020304" pitchFamily="18" charset="0"/>
                              </a:rPr>
                            </m:ctrlPr>
                          </m:sSubPr>
                          <m:e>
                            <m:r>
                              <a:rPr lang="en-GB" sz="1700" i="1">
                                <a:latin typeface="Cambria Math" panose="02040503050406030204" pitchFamily="18" charset="0"/>
                                <a:cs typeface="Times New Roman" panose="02020603050405020304" pitchFamily="18" charset="0"/>
                              </a:rPr>
                              <m:t>𝑞</m:t>
                            </m:r>
                          </m:e>
                          <m:sub>
                            <m:r>
                              <a:rPr lang="en-GB" sz="1700" i="1">
                                <a:latin typeface="Cambria Math" panose="02040503050406030204" pitchFamily="18" charset="0"/>
                                <a:cs typeface="Times New Roman" panose="02020603050405020304" pitchFamily="18" charset="0"/>
                              </a:rPr>
                              <m:t>𝑔</m:t>
                            </m:r>
                          </m:sub>
                        </m:sSub>
                      </m:num>
                      <m:den>
                        <m:r>
                          <a:rPr lang="en-GB" sz="1700" b="0" i="1" smtClean="0">
                            <a:latin typeface="Cambria Math" panose="02040503050406030204" pitchFamily="18" charset="0"/>
                            <a:cs typeface="Times New Roman" panose="02020603050405020304" pitchFamily="18" charset="0"/>
                          </a:rPr>
                          <m:t>2</m:t>
                        </m:r>
                        <m:r>
                          <a:rPr lang="en-GB" sz="1700" b="0" i="1" smtClean="0">
                            <a:latin typeface="Cambria Math" panose="02040503050406030204" pitchFamily="18" charset="0"/>
                            <a:cs typeface="Times New Roman" panose="02020603050405020304" pitchFamily="18" charset="0"/>
                          </a:rPr>
                          <m:t>𝑘</m:t>
                        </m:r>
                      </m:den>
                    </m:f>
                    <m:sSup>
                      <m:sSupPr>
                        <m:ctrlPr>
                          <a:rPr lang="en-GB" sz="1700" b="0" i="1" smtClean="0">
                            <a:latin typeface="Cambria Math" panose="02040503050406030204" pitchFamily="18" charset="0"/>
                            <a:cs typeface="Times New Roman" panose="02020603050405020304" pitchFamily="18" charset="0"/>
                          </a:rPr>
                        </m:ctrlPr>
                      </m:sSupPr>
                      <m:e>
                        <m:r>
                          <a:rPr lang="en-GB" sz="1700" b="0" i="1" smtClean="0">
                            <a:latin typeface="Cambria Math" panose="02040503050406030204" pitchFamily="18" charset="0"/>
                            <a:cs typeface="Times New Roman" panose="02020603050405020304" pitchFamily="18" charset="0"/>
                          </a:rPr>
                          <m:t>𝑥</m:t>
                        </m:r>
                      </m:e>
                      <m:sup>
                        <m:r>
                          <a:rPr lang="en-GB" sz="1700" b="0" i="1" smtClean="0">
                            <a:latin typeface="Cambria Math" panose="02040503050406030204" pitchFamily="18" charset="0"/>
                            <a:cs typeface="Times New Roman" panose="02020603050405020304" pitchFamily="18" charset="0"/>
                          </a:rPr>
                          <m:t>2</m:t>
                        </m:r>
                      </m:sup>
                    </m:sSup>
                    <m:r>
                      <a:rPr lang="en-GB" sz="1700" b="0" i="1" smtClean="0">
                        <a:latin typeface="Cambria Math" panose="02040503050406030204" pitchFamily="18" charset="0"/>
                        <a:cs typeface="Times New Roman" panose="02020603050405020304" pitchFamily="18" charset="0"/>
                      </a:rPr>
                      <m:t>+</m:t>
                    </m:r>
                    <m:f>
                      <m:fPr>
                        <m:ctrlPr>
                          <a:rPr lang="en-GB" sz="1700" i="1">
                            <a:latin typeface="Cambria Math" panose="02040503050406030204" pitchFamily="18" charset="0"/>
                            <a:cs typeface="Times New Roman" panose="02020603050405020304" pitchFamily="18" charset="0"/>
                          </a:rPr>
                        </m:ctrlPr>
                      </m:fPr>
                      <m:num>
                        <m:sSub>
                          <m:sSubPr>
                            <m:ctrlPr>
                              <a:rPr lang="en-GB" sz="1700" i="1">
                                <a:latin typeface="Cambria Math" panose="02040503050406030204" pitchFamily="18" charset="0"/>
                                <a:cs typeface="Times New Roman" panose="02020603050405020304" pitchFamily="18" charset="0"/>
                              </a:rPr>
                            </m:ctrlPr>
                          </m:sSubPr>
                          <m:e>
                            <m:r>
                              <a:rPr lang="en-GB" sz="1700" i="1">
                                <a:latin typeface="Cambria Math" panose="02040503050406030204" pitchFamily="18" charset="0"/>
                                <a:cs typeface="Times New Roman" panose="02020603050405020304" pitchFamily="18" charset="0"/>
                              </a:rPr>
                              <m:t>𝑞</m:t>
                            </m:r>
                          </m:e>
                          <m:sub>
                            <m:r>
                              <a:rPr lang="en-GB" sz="1700" i="1">
                                <a:latin typeface="Cambria Math" panose="02040503050406030204" pitchFamily="18" charset="0"/>
                                <a:cs typeface="Times New Roman" panose="02020603050405020304" pitchFamily="18" charset="0"/>
                              </a:rPr>
                              <m:t>𝑔</m:t>
                            </m:r>
                          </m:sub>
                        </m:sSub>
                      </m:num>
                      <m:den>
                        <m:r>
                          <a:rPr lang="en-GB" sz="1700" i="1">
                            <a:latin typeface="Cambria Math" panose="02040503050406030204" pitchFamily="18" charset="0"/>
                            <a:cs typeface="Times New Roman" panose="02020603050405020304" pitchFamily="18" charset="0"/>
                          </a:rPr>
                          <m:t>2</m:t>
                        </m:r>
                        <m:r>
                          <a:rPr lang="en-GB" sz="1700" i="1">
                            <a:latin typeface="Cambria Math" panose="02040503050406030204" pitchFamily="18" charset="0"/>
                            <a:cs typeface="Times New Roman" panose="02020603050405020304" pitchFamily="18" charset="0"/>
                          </a:rPr>
                          <m:t>𝑘</m:t>
                        </m:r>
                      </m:den>
                    </m:f>
                    <m:sSub>
                      <m:sSubPr>
                        <m:ctrlPr>
                          <a:rPr lang="en-GB" sz="1700" i="1" smtClean="0">
                            <a:latin typeface="Cambria Math" panose="02040503050406030204" pitchFamily="18" charset="0"/>
                            <a:cs typeface="Times New Roman" panose="02020603050405020304" pitchFamily="18" charset="0"/>
                          </a:rPr>
                        </m:ctrlPr>
                      </m:sSubPr>
                      <m:e>
                        <m:r>
                          <a:rPr lang="en-GB" sz="1700" b="0" i="1" smtClean="0">
                            <a:latin typeface="Cambria Math" panose="02040503050406030204" pitchFamily="18" charset="0"/>
                            <a:cs typeface="Times New Roman" panose="02020603050405020304" pitchFamily="18" charset="0"/>
                          </a:rPr>
                          <m:t>𝑥</m:t>
                        </m:r>
                      </m:e>
                      <m:sub>
                        <m:r>
                          <a:rPr lang="en-GB" sz="1700" b="0" i="1" smtClean="0">
                            <a:latin typeface="Cambria Math" panose="02040503050406030204" pitchFamily="18" charset="0"/>
                            <a:cs typeface="Times New Roman" panose="02020603050405020304" pitchFamily="18" charset="0"/>
                          </a:rPr>
                          <m:t>0</m:t>
                        </m:r>
                      </m:sub>
                    </m:sSub>
                    <m:r>
                      <a:rPr lang="en-GB" sz="1700" b="0" i="1" smtClean="0">
                        <a:latin typeface="Cambria Math" panose="02040503050406030204" pitchFamily="18" charset="0"/>
                        <a:cs typeface="Times New Roman" panose="02020603050405020304" pitchFamily="18" charset="0"/>
                      </a:rPr>
                      <m:t>𝑥</m:t>
                    </m:r>
                    <m:r>
                      <a:rPr lang="en-GB" sz="1700" b="0" i="1" smtClean="0">
                        <a:latin typeface="Cambria Math" panose="02040503050406030204" pitchFamily="18" charset="0"/>
                        <a:cs typeface="Times New Roman" panose="02020603050405020304" pitchFamily="18" charset="0"/>
                      </a:rPr>
                      <m:t>+ </m:t>
                    </m:r>
                    <m:sSub>
                      <m:sSubPr>
                        <m:ctrlPr>
                          <a:rPr lang="en-GB" sz="1700" b="0" i="1" smtClean="0">
                            <a:latin typeface="Cambria Math" panose="02040503050406030204" pitchFamily="18" charset="0"/>
                            <a:cs typeface="Times New Roman" panose="02020603050405020304" pitchFamily="18" charset="0"/>
                          </a:rPr>
                        </m:ctrlPr>
                      </m:sSubPr>
                      <m:e>
                        <m:r>
                          <a:rPr lang="en-GB" sz="1700" b="0" i="1" smtClean="0">
                            <a:latin typeface="Cambria Math" panose="02040503050406030204" pitchFamily="18" charset="0"/>
                            <a:cs typeface="Times New Roman" panose="02020603050405020304" pitchFamily="18" charset="0"/>
                          </a:rPr>
                          <m:t>𝑇</m:t>
                        </m:r>
                      </m:e>
                      <m:sub>
                        <m:r>
                          <a:rPr lang="en-GB" sz="1700" b="0" i="1" smtClean="0">
                            <a:latin typeface="Cambria Math" panose="02040503050406030204" pitchFamily="18" charset="0"/>
                            <a:cs typeface="Times New Roman" panose="02020603050405020304" pitchFamily="18" charset="0"/>
                          </a:rPr>
                          <m:t>0</m:t>
                        </m:r>
                      </m:sub>
                    </m:sSub>
                  </m:oMath>
                </a14:m>
                <a:r>
                  <a:rPr lang="en-GB" sz="1700" dirty="0" smtClean="0">
                    <a:latin typeface="Times New Roman" panose="02020603050405020304" pitchFamily="18" charset="0"/>
                    <a:cs typeface="Times New Roman" panose="02020603050405020304" pitchFamily="18" charset="0"/>
                  </a:rPr>
                  <a:t> </a:t>
                </a:r>
                <a:endParaRPr lang="en-GB" sz="1700" dirty="0">
                  <a:latin typeface="Times New Roman" panose="02020603050405020304" pitchFamily="18" charset="0"/>
                  <a:cs typeface="Times New Roman" panose="02020603050405020304" pitchFamily="18" charset="0"/>
                </a:endParaRPr>
              </a:p>
            </p:txBody>
          </p:sp>
        </mc:Choice>
        <mc:Fallback xmlns="">
          <p:sp>
            <p:nvSpPr>
              <p:cNvPr id="19" name="TextBox 18"/>
              <p:cNvSpPr txBox="1">
                <a:spLocks noRot="1" noChangeAspect="1" noMove="1" noResize="1" noEditPoints="1" noAdjustHandles="1" noChangeArrowheads="1" noChangeShapeType="1" noTextEdit="1"/>
              </p:cNvSpPr>
              <p:nvPr/>
            </p:nvSpPr>
            <p:spPr>
              <a:xfrm>
                <a:off x="4156220" y="3241574"/>
                <a:ext cx="3139817" cy="458715"/>
              </a:xfrm>
              <a:prstGeom prst="rect">
                <a:avLst/>
              </a:prstGeom>
              <a:blipFill>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2" name="TextBox 21"/>
              <p:cNvSpPr txBox="1"/>
              <p:nvPr/>
            </p:nvSpPr>
            <p:spPr>
              <a:xfrm>
                <a:off x="1863678" y="3919725"/>
                <a:ext cx="3009112" cy="493340"/>
              </a:xfrm>
              <a:prstGeom prst="rect">
                <a:avLst/>
              </a:prstGeom>
              <a:noFill/>
            </p:spPr>
            <p:txBody>
              <a:bodyPr wrap="square" rtlCol="0">
                <a:spAutoFit/>
              </a:bodyPr>
              <a:lstStyle/>
              <a:p>
                <a:pPr algn="ctr"/>
                <a14:m>
                  <m:oMath xmlns:m="http://schemas.openxmlformats.org/officeDocument/2006/math">
                    <m:sSub>
                      <m:sSubPr>
                        <m:ctrlPr>
                          <a:rPr lang="en-GB" sz="1700" b="0" i="1" smtClean="0">
                            <a:latin typeface="Cambria Math" panose="02040503050406030204" pitchFamily="18" charset="0"/>
                            <a:cs typeface="Times New Roman" panose="02020603050405020304" pitchFamily="18" charset="0"/>
                          </a:rPr>
                        </m:ctrlPr>
                      </m:sSubPr>
                      <m:e>
                        <m:r>
                          <a:rPr lang="en-GB" sz="1700" b="0" i="1" smtClean="0">
                            <a:latin typeface="Cambria Math" panose="02040503050406030204" pitchFamily="18" charset="0"/>
                            <a:cs typeface="Times New Roman" panose="02020603050405020304" pitchFamily="18" charset="0"/>
                          </a:rPr>
                          <m:t>𝑇</m:t>
                        </m:r>
                      </m:e>
                      <m:sub>
                        <m:r>
                          <a:rPr lang="en-GB" sz="1700" b="0" i="1" smtClean="0">
                            <a:latin typeface="Cambria Math" panose="02040503050406030204" pitchFamily="18" charset="0"/>
                            <a:cs typeface="Times New Roman" panose="02020603050405020304" pitchFamily="18" charset="0"/>
                          </a:rPr>
                          <m:t>𝑝𝑒𝑎𝑘</m:t>
                        </m:r>
                      </m:sub>
                    </m:sSub>
                    <m:r>
                      <a:rPr lang="en-GB" sz="1700" b="0" i="1" smtClean="0">
                        <a:latin typeface="Cambria Math" panose="02040503050406030204" pitchFamily="18" charset="0"/>
                        <a:cs typeface="Times New Roman" panose="02020603050405020304" pitchFamily="18" charset="0"/>
                      </a:rPr>
                      <m:t>=</m:t>
                    </m:r>
                    <m:r>
                      <a:rPr lang="en-GB" sz="1700" b="0" i="1" smtClean="0">
                        <a:latin typeface="Cambria Math" panose="02040503050406030204" pitchFamily="18" charset="0"/>
                        <a:cs typeface="Times New Roman" panose="02020603050405020304" pitchFamily="18" charset="0"/>
                      </a:rPr>
                      <m:t>𝑇</m:t>
                    </m:r>
                    <m:d>
                      <m:dPr>
                        <m:ctrlPr>
                          <a:rPr lang="en-GB" sz="1700" b="0" i="1" smtClean="0">
                            <a:latin typeface="Cambria Math" panose="02040503050406030204" pitchFamily="18" charset="0"/>
                            <a:cs typeface="Times New Roman" panose="02020603050405020304" pitchFamily="18" charset="0"/>
                          </a:rPr>
                        </m:ctrlPr>
                      </m:dPr>
                      <m:e>
                        <m:f>
                          <m:fPr>
                            <m:ctrlPr>
                              <a:rPr lang="en-GB" sz="1700" b="0" i="1" smtClean="0">
                                <a:latin typeface="Cambria Math" panose="02040503050406030204" pitchFamily="18" charset="0"/>
                                <a:cs typeface="Times New Roman" panose="02020603050405020304" pitchFamily="18" charset="0"/>
                              </a:rPr>
                            </m:ctrlPr>
                          </m:fPr>
                          <m:num>
                            <m:sSub>
                              <m:sSubPr>
                                <m:ctrlPr>
                                  <a:rPr lang="en-GB" sz="1700" b="0" i="1" smtClean="0">
                                    <a:latin typeface="Cambria Math" panose="02040503050406030204" pitchFamily="18" charset="0"/>
                                    <a:cs typeface="Times New Roman" panose="02020603050405020304" pitchFamily="18" charset="0"/>
                                  </a:rPr>
                                </m:ctrlPr>
                              </m:sSubPr>
                              <m:e>
                                <m:r>
                                  <a:rPr lang="en-GB" sz="1700" b="0" i="1" smtClean="0">
                                    <a:latin typeface="Cambria Math" panose="02040503050406030204" pitchFamily="18" charset="0"/>
                                    <a:cs typeface="Times New Roman" panose="02020603050405020304" pitchFamily="18" charset="0"/>
                                  </a:rPr>
                                  <m:t>𝑥</m:t>
                                </m:r>
                              </m:e>
                              <m:sub>
                                <m:r>
                                  <a:rPr lang="en-GB" sz="1700" b="0" i="1" smtClean="0">
                                    <a:latin typeface="Cambria Math" panose="02040503050406030204" pitchFamily="18" charset="0"/>
                                    <a:cs typeface="Times New Roman" panose="02020603050405020304" pitchFamily="18" charset="0"/>
                                  </a:rPr>
                                  <m:t>0</m:t>
                                </m:r>
                              </m:sub>
                            </m:sSub>
                          </m:num>
                          <m:den>
                            <m:r>
                              <a:rPr lang="en-GB" sz="1700" b="0" i="1" smtClean="0">
                                <a:latin typeface="Cambria Math" panose="02040503050406030204" pitchFamily="18" charset="0"/>
                                <a:cs typeface="Times New Roman" panose="02020603050405020304" pitchFamily="18" charset="0"/>
                              </a:rPr>
                              <m:t>2</m:t>
                            </m:r>
                          </m:den>
                        </m:f>
                      </m:e>
                    </m:d>
                    <m:r>
                      <a:rPr lang="en-GB" sz="1700" b="0" i="1" smtClean="0">
                        <a:latin typeface="Cambria Math" panose="02040503050406030204" pitchFamily="18" charset="0"/>
                        <a:cs typeface="Times New Roman" panose="02020603050405020304" pitchFamily="18" charset="0"/>
                      </a:rPr>
                      <m:t>=</m:t>
                    </m:r>
                    <m:f>
                      <m:fPr>
                        <m:ctrlPr>
                          <a:rPr lang="en-GB" sz="1700" b="0" i="1" smtClean="0">
                            <a:latin typeface="Cambria Math" panose="02040503050406030204" pitchFamily="18" charset="0"/>
                            <a:cs typeface="Times New Roman" panose="02020603050405020304" pitchFamily="18" charset="0"/>
                          </a:rPr>
                        </m:ctrlPr>
                      </m:fPr>
                      <m:num>
                        <m:sSub>
                          <m:sSubPr>
                            <m:ctrlPr>
                              <a:rPr lang="en-GB" sz="1700" i="1">
                                <a:latin typeface="Cambria Math" panose="02040503050406030204" pitchFamily="18" charset="0"/>
                                <a:cs typeface="Times New Roman" panose="02020603050405020304" pitchFamily="18" charset="0"/>
                              </a:rPr>
                            </m:ctrlPr>
                          </m:sSubPr>
                          <m:e>
                            <m:r>
                              <a:rPr lang="en-GB" sz="1700" i="1">
                                <a:latin typeface="Cambria Math" panose="02040503050406030204" pitchFamily="18" charset="0"/>
                                <a:cs typeface="Times New Roman" panose="02020603050405020304" pitchFamily="18" charset="0"/>
                              </a:rPr>
                              <m:t>𝑞</m:t>
                            </m:r>
                          </m:e>
                          <m:sub>
                            <m:r>
                              <a:rPr lang="en-GB" sz="1700" i="1">
                                <a:latin typeface="Cambria Math" panose="02040503050406030204" pitchFamily="18" charset="0"/>
                                <a:cs typeface="Times New Roman" panose="02020603050405020304" pitchFamily="18" charset="0"/>
                              </a:rPr>
                              <m:t>𝑔</m:t>
                            </m:r>
                          </m:sub>
                        </m:sSub>
                      </m:num>
                      <m:den>
                        <m:r>
                          <a:rPr lang="en-GB" sz="1700" b="0" i="1" smtClean="0">
                            <a:latin typeface="Cambria Math" panose="02040503050406030204" pitchFamily="18" charset="0"/>
                            <a:cs typeface="Times New Roman" panose="02020603050405020304" pitchFamily="18" charset="0"/>
                          </a:rPr>
                          <m:t>8</m:t>
                        </m:r>
                        <m:r>
                          <a:rPr lang="en-GB" sz="1700" b="0" i="1" smtClean="0">
                            <a:latin typeface="Cambria Math" panose="02040503050406030204" pitchFamily="18" charset="0"/>
                            <a:cs typeface="Times New Roman" panose="02020603050405020304" pitchFamily="18" charset="0"/>
                          </a:rPr>
                          <m:t>𝑘</m:t>
                        </m:r>
                      </m:den>
                    </m:f>
                    <m:sSup>
                      <m:sSupPr>
                        <m:ctrlPr>
                          <a:rPr lang="en-GB" sz="1700" b="0" i="1" smtClean="0">
                            <a:latin typeface="Cambria Math" panose="02040503050406030204" pitchFamily="18" charset="0"/>
                            <a:cs typeface="Times New Roman" panose="02020603050405020304" pitchFamily="18" charset="0"/>
                          </a:rPr>
                        </m:ctrlPr>
                      </m:sSupPr>
                      <m:e>
                        <m:sSub>
                          <m:sSubPr>
                            <m:ctrlPr>
                              <a:rPr lang="en-GB" sz="1700" b="0" i="1" smtClean="0">
                                <a:latin typeface="Cambria Math" panose="02040503050406030204" pitchFamily="18" charset="0"/>
                                <a:cs typeface="Times New Roman" panose="02020603050405020304" pitchFamily="18" charset="0"/>
                              </a:rPr>
                            </m:ctrlPr>
                          </m:sSubPr>
                          <m:e>
                            <m:r>
                              <a:rPr lang="en-GB" sz="1700" b="0" i="1" smtClean="0">
                                <a:latin typeface="Cambria Math" panose="02040503050406030204" pitchFamily="18" charset="0"/>
                                <a:cs typeface="Times New Roman" panose="02020603050405020304" pitchFamily="18" charset="0"/>
                              </a:rPr>
                              <m:t>𝑥</m:t>
                            </m:r>
                          </m:e>
                          <m:sub>
                            <m:r>
                              <a:rPr lang="en-GB" sz="1700" b="0" i="1" smtClean="0">
                                <a:latin typeface="Cambria Math" panose="02040503050406030204" pitchFamily="18" charset="0"/>
                                <a:cs typeface="Times New Roman" panose="02020603050405020304" pitchFamily="18" charset="0"/>
                              </a:rPr>
                              <m:t>0</m:t>
                            </m:r>
                          </m:sub>
                        </m:sSub>
                      </m:e>
                      <m:sup>
                        <m:r>
                          <a:rPr lang="en-GB" sz="1700" b="0" i="1" smtClean="0">
                            <a:latin typeface="Cambria Math" panose="02040503050406030204" pitchFamily="18" charset="0"/>
                            <a:cs typeface="Times New Roman" panose="02020603050405020304" pitchFamily="18" charset="0"/>
                          </a:rPr>
                          <m:t>2</m:t>
                        </m:r>
                      </m:sup>
                    </m:sSup>
                    <m:r>
                      <a:rPr lang="en-GB" sz="1700" b="0" i="1" smtClean="0">
                        <a:latin typeface="Cambria Math" panose="02040503050406030204" pitchFamily="18" charset="0"/>
                        <a:cs typeface="Times New Roman" panose="02020603050405020304" pitchFamily="18" charset="0"/>
                      </a:rPr>
                      <m:t>+</m:t>
                    </m:r>
                    <m:sSub>
                      <m:sSubPr>
                        <m:ctrlPr>
                          <a:rPr lang="en-GB" sz="1700" b="0" i="1" smtClean="0">
                            <a:latin typeface="Cambria Math" panose="02040503050406030204" pitchFamily="18" charset="0"/>
                            <a:cs typeface="Times New Roman" panose="02020603050405020304" pitchFamily="18" charset="0"/>
                          </a:rPr>
                        </m:ctrlPr>
                      </m:sSubPr>
                      <m:e>
                        <m:r>
                          <a:rPr lang="en-GB" sz="1700" b="0" i="1" smtClean="0">
                            <a:latin typeface="Cambria Math" panose="02040503050406030204" pitchFamily="18" charset="0"/>
                            <a:cs typeface="Times New Roman" panose="02020603050405020304" pitchFamily="18" charset="0"/>
                          </a:rPr>
                          <m:t>𝑇</m:t>
                        </m:r>
                      </m:e>
                      <m:sub>
                        <m:r>
                          <a:rPr lang="en-GB" sz="1700" b="0" i="1" smtClean="0">
                            <a:latin typeface="Cambria Math" panose="02040503050406030204" pitchFamily="18" charset="0"/>
                            <a:cs typeface="Times New Roman" panose="02020603050405020304" pitchFamily="18" charset="0"/>
                          </a:rPr>
                          <m:t>0</m:t>
                        </m:r>
                      </m:sub>
                    </m:sSub>
                  </m:oMath>
                </a14:m>
                <a:r>
                  <a:rPr lang="en-GB" sz="1700" dirty="0" smtClean="0">
                    <a:latin typeface="Times New Roman" panose="02020603050405020304" pitchFamily="18" charset="0"/>
                    <a:cs typeface="Times New Roman" panose="02020603050405020304" pitchFamily="18" charset="0"/>
                  </a:rPr>
                  <a:t> </a:t>
                </a:r>
                <a:endParaRPr lang="en-GB" sz="1700" dirty="0">
                  <a:latin typeface="Times New Roman" panose="02020603050405020304" pitchFamily="18" charset="0"/>
                  <a:cs typeface="Times New Roman" panose="02020603050405020304" pitchFamily="18" charset="0"/>
                </a:endParaRPr>
              </a:p>
            </p:txBody>
          </p:sp>
        </mc:Choice>
        <mc:Fallback xmlns="">
          <p:sp>
            <p:nvSpPr>
              <p:cNvPr id="22" name="TextBox 21"/>
              <p:cNvSpPr txBox="1">
                <a:spLocks noRot="1" noChangeAspect="1" noMove="1" noResize="1" noEditPoints="1" noAdjustHandles="1" noChangeArrowheads="1" noChangeShapeType="1" noTextEdit="1"/>
              </p:cNvSpPr>
              <p:nvPr/>
            </p:nvSpPr>
            <p:spPr>
              <a:xfrm>
                <a:off x="1863678" y="3919725"/>
                <a:ext cx="3009112" cy="493340"/>
              </a:xfrm>
              <a:prstGeom prst="rect">
                <a:avLst/>
              </a:prstGeom>
              <a:blipFill>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292068" y="4617519"/>
                <a:ext cx="1414129" cy="338554"/>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𝑥</m:t>
                        </m:r>
                      </m:e>
                      <m:sub>
                        <m:r>
                          <a:rPr lang="en-GB" sz="1600" b="0" i="1" smtClean="0">
                            <a:latin typeface="Cambria Math" panose="02040503050406030204" pitchFamily="18" charset="0"/>
                          </a:rPr>
                          <m:t>0</m:t>
                        </m:r>
                      </m:sub>
                    </m:sSub>
                    <m:r>
                      <a:rPr lang="en-GB" sz="1600" b="0" i="1" smtClean="0">
                        <a:latin typeface="Cambria Math" panose="02040503050406030204" pitchFamily="18" charset="0"/>
                      </a:rPr>
                      <m:t> </m:t>
                    </m:r>
                    <m:r>
                      <a:rPr lang="en-GB" sz="1600" b="0" i="1" smtClean="0">
                        <a:latin typeface="Cambria Math" panose="02040503050406030204" pitchFamily="18" charset="0"/>
                        <a:ea typeface="Cambria Math" panose="02040503050406030204" pitchFamily="18" charset="0"/>
                      </a:rPr>
                      <m:t>∝  </m:t>
                    </m:r>
                    <m:r>
                      <a:rPr lang="en-GB" sz="1600" b="0" i="1" smtClean="0">
                        <a:latin typeface="Cambria Math" panose="02040503050406030204" pitchFamily="18" charset="0"/>
                        <a:ea typeface="Cambria Math" panose="02040503050406030204" pitchFamily="18" charset="0"/>
                      </a:rPr>
                      <m:t>𝐿𝑒𝑛</m:t>
                    </m:r>
                  </m:oMath>
                </a14:m>
                <a:endParaRPr lang="en-GB" sz="1600" dirty="0"/>
              </a:p>
            </p:txBody>
          </p:sp>
        </mc:Choice>
        <mc:Fallback xmlns="">
          <p:sp>
            <p:nvSpPr>
              <p:cNvPr id="9" name="TextBox 8"/>
              <p:cNvSpPr txBox="1">
                <a:spLocks noRot="1" noChangeAspect="1" noMove="1" noResize="1" noEditPoints="1" noAdjustHandles="1" noChangeArrowheads="1" noChangeShapeType="1" noTextEdit="1"/>
              </p:cNvSpPr>
              <p:nvPr/>
            </p:nvSpPr>
            <p:spPr>
              <a:xfrm>
                <a:off x="292068" y="4617519"/>
                <a:ext cx="1414129" cy="338554"/>
              </a:xfrm>
              <a:prstGeom prst="rect">
                <a:avLst/>
              </a:prstGeom>
              <a:blipFill>
                <a:blip r:embed="rId8"/>
                <a:stretch>
                  <a:fillRect l="-1724" t="-1786" b="-1607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2318328" y="4617519"/>
                <a:ext cx="1380820" cy="34342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GB" sz="1600" i="1" smtClean="0">
                              <a:latin typeface="Cambria Math" panose="02040503050406030204" pitchFamily="18" charset="0"/>
                            </a:rPr>
                          </m:ctrlPr>
                        </m:sSubSupPr>
                        <m:e>
                          <m:r>
                            <a:rPr lang="en-GB" sz="1600" b="0" i="1" smtClean="0">
                              <a:latin typeface="Cambria Math" panose="02040503050406030204" pitchFamily="18" charset="0"/>
                            </a:rPr>
                            <m:t>𝑥</m:t>
                          </m:r>
                        </m:e>
                        <m:sub>
                          <m:r>
                            <a:rPr lang="en-GB" sz="1600" b="0" i="1" smtClean="0">
                              <a:latin typeface="Cambria Math" panose="02040503050406030204" pitchFamily="18" charset="0"/>
                            </a:rPr>
                            <m:t>0</m:t>
                          </m:r>
                        </m:sub>
                        <m:sup>
                          <m:r>
                            <a:rPr lang="en-GB" sz="1600" b="0" i="1" smtClean="0">
                              <a:latin typeface="Cambria Math" panose="02040503050406030204" pitchFamily="18" charset="0"/>
                            </a:rPr>
                            <m:t>2</m:t>
                          </m:r>
                        </m:sup>
                      </m:sSubSup>
                      <m:r>
                        <a:rPr lang="en-GB" sz="1600" b="0" i="1" smtClean="0">
                          <a:latin typeface="Cambria Math" panose="02040503050406030204" pitchFamily="18" charset="0"/>
                        </a:rPr>
                        <m:t> </m:t>
                      </m:r>
                      <m:r>
                        <a:rPr lang="en-GB" sz="1600" b="0" i="1" smtClean="0">
                          <a:latin typeface="Cambria Math" panose="02040503050406030204" pitchFamily="18" charset="0"/>
                          <a:ea typeface="Cambria Math" panose="02040503050406030204" pitchFamily="18" charset="0"/>
                        </a:rPr>
                        <m:t>∝  </m:t>
                      </m:r>
                      <m:sSup>
                        <m:sSupPr>
                          <m:ctrlPr>
                            <a:rPr lang="en-GB" sz="1600" b="0" i="1" smtClean="0">
                              <a:latin typeface="Cambria Math" panose="02040503050406030204" pitchFamily="18" charset="0"/>
                              <a:ea typeface="Cambria Math" panose="02040503050406030204" pitchFamily="18" charset="0"/>
                            </a:rPr>
                          </m:ctrlPr>
                        </m:sSupPr>
                        <m:e>
                          <m:r>
                            <a:rPr lang="en-GB" sz="1600" i="1">
                              <a:latin typeface="Cambria Math" panose="02040503050406030204" pitchFamily="18" charset="0"/>
                              <a:ea typeface="Cambria Math" panose="02040503050406030204" pitchFamily="18" charset="0"/>
                            </a:rPr>
                            <m:t>𝐿𝑒𝑛</m:t>
                          </m:r>
                          <m:r>
                            <m:rPr>
                              <m:nor/>
                            </m:rPr>
                            <a:rPr lang="en-GB" sz="1600" dirty="0"/>
                            <m:t> </m:t>
                          </m:r>
                        </m:e>
                        <m:sup>
                          <m:r>
                            <a:rPr lang="en-GB" sz="1600" b="0" i="1" smtClean="0">
                              <a:latin typeface="Cambria Math" panose="02040503050406030204" pitchFamily="18" charset="0"/>
                              <a:ea typeface="Cambria Math" panose="02040503050406030204" pitchFamily="18" charset="0"/>
                            </a:rPr>
                            <m:t>2</m:t>
                          </m:r>
                        </m:sup>
                      </m:sSup>
                    </m:oMath>
                  </m:oMathPara>
                </a14:m>
                <a:endParaRPr lang="en-GB" sz="1600" dirty="0"/>
              </a:p>
            </p:txBody>
          </p:sp>
        </mc:Choice>
        <mc:Fallback xmlns="">
          <p:sp>
            <p:nvSpPr>
              <p:cNvPr id="23" name="TextBox 22"/>
              <p:cNvSpPr txBox="1">
                <a:spLocks noRot="1" noChangeAspect="1" noMove="1" noResize="1" noEditPoints="1" noAdjustHandles="1" noChangeArrowheads="1" noChangeShapeType="1" noTextEdit="1"/>
              </p:cNvSpPr>
              <p:nvPr/>
            </p:nvSpPr>
            <p:spPr>
              <a:xfrm>
                <a:off x="2318328" y="4617519"/>
                <a:ext cx="1380820" cy="343427"/>
              </a:xfrm>
              <a:prstGeom prst="rect">
                <a:avLst/>
              </a:prstGeom>
              <a:blipFill>
                <a:blip r:embed="rId9"/>
                <a:stretch>
                  <a:fillRect/>
                </a:stretch>
              </a:blipFill>
            </p:spPr>
            <p:txBody>
              <a:bodyPr/>
              <a:lstStyle/>
              <a:p>
                <a:r>
                  <a:rPr lang="en-GB">
                    <a:noFill/>
                  </a:rPr>
                  <a:t> </a:t>
                </a:r>
              </a:p>
            </p:txBody>
          </p:sp>
        </mc:Fallback>
      </mc:AlternateContent>
      <p:cxnSp>
        <p:nvCxnSpPr>
          <p:cNvPr id="12" name="Straight Arrow Connector 11"/>
          <p:cNvCxnSpPr/>
          <p:nvPr/>
        </p:nvCxnSpPr>
        <p:spPr>
          <a:xfrm>
            <a:off x="1886777" y="4797019"/>
            <a:ext cx="245935" cy="0"/>
          </a:xfrm>
          <a:prstGeom prst="straightConnector1">
            <a:avLst/>
          </a:prstGeom>
          <a:ln w="28575">
            <a:solidFill>
              <a:schemeClr val="tx1"/>
            </a:solidFill>
            <a:tailEnd type="triangle"/>
          </a:ln>
        </p:spPr>
        <p:style>
          <a:lnRef idx="1">
            <a:schemeClr val="accent1"/>
          </a:lnRef>
          <a:fillRef idx="0">
            <a:schemeClr val="accent1"/>
          </a:fillRef>
          <a:effectRef idx="0">
            <a:schemeClr val="accent1"/>
          </a:effectRef>
          <a:fontRef idx="minor">
            <a:schemeClr val="tx1"/>
          </a:fontRef>
        </p:style>
      </p:cxnSp>
      <mc:AlternateContent xmlns:mc="http://schemas.openxmlformats.org/markup-compatibility/2006" xmlns:a14="http://schemas.microsoft.com/office/drawing/2010/main">
        <mc:Choice Requires="a14">
          <p:sp>
            <p:nvSpPr>
              <p:cNvPr id="26" name="TextBox 25"/>
              <p:cNvSpPr txBox="1"/>
              <p:nvPr/>
            </p:nvSpPr>
            <p:spPr>
              <a:xfrm>
                <a:off x="290069" y="5039572"/>
                <a:ext cx="1719676" cy="363497"/>
              </a:xfrm>
              <a:prstGeom prst="rect">
                <a:avLst/>
              </a:prstGeom>
              <a:noFill/>
            </p:spPr>
            <p:txBody>
              <a:bodyPr wrap="square" rtlCol="0">
                <a:spAutoFit/>
              </a:bodyPr>
              <a:lstStyle/>
              <a:p>
                <a:pPr marL="285750" indent="-285750">
                  <a:buFont typeface="Arial" panose="020B0604020202020204" pitchFamily="34" charset="0"/>
                  <a:buChar char="•"/>
                </a:pPr>
                <a14:m>
                  <m:oMath xmlns:m="http://schemas.openxmlformats.org/officeDocument/2006/math">
                    <m:sSub>
                      <m:sSubPr>
                        <m:ctrlPr>
                          <a:rPr lang="en-GB" sz="1600" i="1" smtClean="0">
                            <a:latin typeface="Cambria Math" panose="02040503050406030204" pitchFamily="18" charset="0"/>
                          </a:rPr>
                        </m:ctrlPr>
                      </m:sSubPr>
                      <m:e>
                        <m:r>
                          <a:rPr lang="en-GB" sz="1600" b="0" i="1" smtClean="0">
                            <a:latin typeface="Cambria Math" panose="02040503050406030204" pitchFamily="18" charset="0"/>
                          </a:rPr>
                          <m:t>𝑞</m:t>
                        </m:r>
                      </m:e>
                      <m:sub>
                        <m:r>
                          <a:rPr lang="en-GB" sz="1600" b="0" i="1" smtClean="0">
                            <a:latin typeface="Cambria Math" panose="02040503050406030204" pitchFamily="18" charset="0"/>
                          </a:rPr>
                          <m:t>𝑔</m:t>
                        </m:r>
                      </m:sub>
                    </m:sSub>
                    <m:r>
                      <a:rPr lang="en-GB" sz="1600" b="0" i="1" smtClean="0">
                        <a:latin typeface="Cambria Math" panose="02040503050406030204" pitchFamily="18" charset="0"/>
                      </a:rPr>
                      <m:t> </m:t>
                    </m:r>
                    <m:r>
                      <a:rPr lang="en-GB" sz="1600" b="0" i="1" smtClean="0">
                        <a:latin typeface="Cambria Math" panose="02040503050406030204" pitchFamily="18" charset="0"/>
                        <a:ea typeface="Cambria Math" panose="02040503050406030204" pitchFamily="18" charset="0"/>
                      </a:rPr>
                      <m:t>∝  </m:t>
                    </m:r>
                    <m:sSup>
                      <m:sSupPr>
                        <m:ctrlPr>
                          <a:rPr lang="en-GB" sz="1600" b="0" i="1" smtClean="0">
                            <a:latin typeface="Cambria Math" panose="02040503050406030204" pitchFamily="18" charset="0"/>
                            <a:ea typeface="Cambria Math" panose="02040503050406030204" pitchFamily="18" charset="0"/>
                          </a:rPr>
                        </m:ctrlPr>
                      </m:sSupPr>
                      <m:e>
                        <m:r>
                          <a:rPr lang="en-GB" sz="1600" b="0" i="1" smtClean="0">
                            <a:latin typeface="Cambria Math" panose="02040503050406030204" pitchFamily="18" charset="0"/>
                            <a:ea typeface="Cambria Math" panose="02040503050406030204" pitchFamily="18" charset="0"/>
                          </a:rPr>
                          <m:t>𝐼</m:t>
                        </m:r>
                      </m:e>
                      <m:sup>
                        <m:r>
                          <a:rPr lang="en-GB" sz="1600" b="0" i="1" smtClean="0">
                            <a:latin typeface="Cambria Math" panose="02040503050406030204" pitchFamily="18" charset="0"/>
                            <a:ea typeface="Cambria Math" panose="02040503050406030204" pitchFamily="18" charset="0"/>
                          </a:rPr>
                          <m:t>2</m:t>
                        </m:r>
                      </m:sup>
                    </m:sSup>
                  </m:oMath>
                </a14:m>
                <a:endParaRPr lang="en-GB" sz="1600" dirty="0"/>
              </a:p>
            </p:txBody>
          </p:sp>
        </mc:Choice>
        <mc:Fallback xmlns="">
          <p:sp>
            <p:nvSpPr>
              <p:cNvPr id="26" name="TextBox 25"/>
              <p:cNvSpPr txBox="1">
                <a:spLocks noRot="1" noChangeAspect="1" noMove="1" noResize="1" noEditPoints="1" noAdjustHandles="1" noChangeArrowheads="1" noChangeShapeType="1" noTextEdit="1"/>
              </p:cNvSpPr>
              <p:nvPr/>
            </p:nvSpPr>
            <p:spPr>
              <a:xfrm>
                <a:off x="290069" y="5039572"/>
                <a:ext cx="1719676" cy="363497"/>
              </a:xfrm>
              <a:prstGeom prst="rect">
                <a:avLst/>
              </a:prstGeom>
              <a:blipFill>
                <a:blip r:embed="rId10"/>
                <a:stretch>
                  <a:fillRect l="-1418" t="-1695" b="-10169"/>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28" name="TextBox 27"/>
              <p:cNvSpPr txBox="1"/>
              <p:nvPr/>
            </p:nvSpPr>
            <p:spPr>
              <a:xfrm>
                <a:off x="290069" y="5630168"/>
                <a:ext cx="7005968" cy="358560"/>
              </a:xfrm>
              <a:prstGeom prst="rect">
                <a:avLst/>
              </a:prstGeom>
              <a:noFill/>
            </p:spPr>
            <p:txBody>
              <a:bodyPr wrap="square" rtlCol="0">
                <a:spAutoFit/>
              </a:bodyPr>
              <a:lstStyle/>
              <a:p>
                <a:r>
                  <a:rPr lang="en-GB" sz="1600" dirty="0" smtClean="0">
                    <a:latin typeface="Times New Roman" panose="02020603050405020304" pitchFamily="18" charset="0"/>
                    <a:cs typeface="Times New Roman" panose="02020603050405020304" pitchFamily="18" charset="0"/>
                  </a:rPr>
                  <a:t>If  </a:t>
                </a:r>
                <a14:m>
                  <m:oMath xmlns:m="http://schemas.openxmlformats.org/officeDocument/2006/math">
                    <m:r>
                      <a:rPr lang="en-GB" sz="1600" b="0" i="1" smtClean="0">
                        <a:latin typeface="Cambria Math" panose="02040503050406030204" pitchFamily="18" charset="0"/>
                        <a:cs typeface="Times New Roman" panose="02020603050405020304" pitchFamily="18" charset="0"/>
                      </a:rPr>
                      <m:t>𝐼</m:t>
                    </m:r>
                    <m:r>
                      <a:rPr lang="en-GB" sz="1600" b="0" i="1" smtClean="0">
                        <a:latin typeface="Cambria Math" panose="02040503050406030204" pitchFamily="18" charset="0"/>
                        <a:cs typeface="Times New Roman" panose="02020603050405020304" pitchFamily="18" charset="0"/>
                      </a:rPr>
                      <m:t>↓</m:t>
                    </m:r>
                  </m:oMath>
                </a14:m>
                <a:r>
                  <a:rPr lang="en-GB" sz="1600" dirty="0" smtClean="0">
                    <a:latin typeface="Times New Roman" panose="02020603050405020304" pitchFamily="18" charset="0"/>
                    <a:cs typeface="Times New Roman" panose="02020603050405020304" pitchFamily="18" charset="0"/>
                  </a:rPr>
                  <a:t> , </a:t>
                </a:r>
                <a14:m>
                  <m:oMath xmlns:m="http://schemas.openxmlformats.org/officeDocument/2006/math">
                    <m:sSub>
                      <m:sSubPr>
                        <m:ctrlPr>
                          <a:rPr lang="en-GB" sz="1600" b="0" i="1" smtClean="0">
                            <a:latin typeface="Cambria Math" panose="02040503050406030204" pitchFamily="18" charset="0"/>
                            <a:ea typeface="Cambria Math" panose="02040503050406030204" pitchFamily="18" charset="0"/>
                            <a:cs typeface="Times New Roman" panose="02020603050405020304" pitchFamily="18" charset="0"/>
                          </a:rPr>
                        </m:ctrlPr>
                      </m:sSubPr>
                      <m:e>
                        <m:r>
                          <a:rPr lang="en-GB" sz="1600" b="0" i="1" smtClean="0">
                            <a:latin typeface="Cambria Math" panose="02040503050406030204" pitchFamily="18" charset="0"/>
                            <a:ea typeface="Cambria Math" panose="02040503050406030204" pitchFamily="18" charset="0"/>
                            <a:cs typeface="Times New Roman" panose="02020603050405020304" pitchFamily="18" charset="0"/>
                          </a:rPr>
                          <m:t>𝐿𝑒𝑛</m:t>
                        </m:r>
                      </m:e>
                      <m:sub>
                        <m:r>
                          <a:rPr lang="en-GB" sz="1600" b="0" i="1" smtClean="0">
                            <a:latin typeface="Cambria Math" panose="02040503050406030204" pitchFamily="18" charset="0"/>
                            <a:ea typeface="Cambria Math" panose="02040503050406030204" pitchFamily="18" charset="0"/>
                            <a:cs typeface="Times New Roman" panose="02020603050405020304" pitchFamily="18" charset="0"/>
                          </a:rPr>
                          <m:t>𝑙𝑖𝑚</m:t>
                        </m:r>
                      </m:sub>
                    </m:sSub>
                    <m:r>
                      <a:rPr lang="en-GB" sz="1600" b="0" i="1" smtClean="0">
                        <a:latin typeface="Cambria Math" panose="02040503050406030204" pitchFamily="18" charset="0"/>
                        <a:ea typeface="Cambria Math" panose="02040503050406030204" pitchFamily="18" charset="0"/>
                        <a:cs typeface="Times New Roman" panose="02020603050405020304" pitchFamily="18" charset="0"/>
                      </a:rPr>
                      <m:t> (∝</m:t>
                    </m:r>
                    <m:f>
                      <m:fPr>
                        <m:type m:val="lin"/>
                        <m:ctrlPr>
                          <a:rPr lang="en-GB" sz="1600" b="0" i="1" smtClean="0">
                            <a:latin typeface="Cambria Math" panose="02040503050406030204" pitchFamily="18" charset="0"/>
                            <a:ea typeface="Cambria Math" panose="02040503050406030204" pitchFamily="18" charset="0"/>
                            <a:cs typeface="Times New Roman" panose="02020603050405020304" pitchFamily="18" charset="0"/>
                          </a:rPr>
                        </m:ctrlPr>
                      </m:fPr>
                      <m:num>
                        <m:r>
                          <a:rPr lang="en-GB" sz="1600" b="0" i="1" smtClean="0">
                            <a:latin typeface="Cambria Math" panose="02040503050406030204" pitchFamily="18" charset="0"/>
                            <a:ea typeface="Cambria Math" panose="02040503050406030204" pitchFamily="18" charset="0"/>
                            <a:cs typeface="Times New Roman" panose="02020603050405020304" pitchFamily="18" charset="0"/>
                          </a:rPr>
                          <m:t>1</m:t>
                        </m:r>
                      </m:num>
                      <m:den>
                        <m:r>
                          <a:rPr lang="en-GB" sz="1600" b="0" i="1" smtClean="0">
                            <a:latin typeface="Cambria Math" panose="02040503050406030204" pitchFamily="18" charset="0"/>
                            <a:ea typeface="Cambria Math" panose="02040503050406030204" pitchFamily="18" charset="0"/>
                            <a:cs typeface="Times New Roman" panose="02020603050405020304" pitchFamily="18" charset="0"/>
                          </a:rPr>
                          <m:t>𝐼</m:t>
                        </m:r>
                      </m:den>
                    </m:f>
                    <m:r>
                      <a:rPr lang="en-GB" sz="1600" b="0" i="1" smtClean="0">
                        <a:latin typeface="Cambria Math" panose="02040503050406030204" pitchFamily="18" charset="0"/>
                        <a:ea typeface="Cambria Math" panose="02040503050406030204" pitchFamily="18" charset="0"/>
                        <a:cs typeface="Times New Roman" panose="02020603050405020304" pitchFamily="18" charset="0"/>
                      </a:rPr>
                      <m:t>) ↑</m:t>
                    </m:r>
                  </m:oMath>
                </a14:m>
                <a:r>
                  <a:rPr lang="en-GB" sz="1600" dirty="0" smtClean="0">
                    <a:latin typeface="Times New Roman" panose="02020603050405020304" pitchFamily="18" charset="0"/>
                    <a:cs typeface="Times New Roman" panose="02020603050405020304" pitchFamily="18" charset="0"/>
                  </a:rPr>
                  <a:t> . Consequently, </a:t>
                </a:r>
                <a14:m>
                  <m:oMath xmlns:m="http://schemas.openxmlformats.org/officeDocument/2006/math">
                    <m:r>
                      <a:rPr lang="en-GB" sz="1600" b="0" i="0" smtClean="0">
                        <a:latin typeface="Cambria Math" panose="02040503050406030204" pitchFamily="18" charset="0"/>
                      </a:rPr>
                      <m:t> </m:t>
                    </m:r>
                    <m:sSubSup>
                      <m:sSubSupPr>
                        <m:ctrlPr>
                          <a:rPr lang="en-GB" sz="1600" i="1">
                            <a:latin typeface="Cambria Math" panose="02040503050406030204" pitchFamily="18" charset="0"/>
                          </a:rPr>
                        </m:ctrlPr>
                      </m:sSubSupPr>
                      <m:e>
                        <m:r>
                          <a:rPr lang="en-GB" sz="1600" i="1">
                            <a:latin typeface="Cambria Math" panose="02040503050406030204" pitchFamily="18" charset="0"/>
                          </a:rPr>
                          <m:t>𝑥</m:t>
                        </m:r>
                      </m:e>
                      <m:sub>
                        <m:r>
                          <a:rPr lang="en-GB" sz="1600" i="1">
                            <a:latin typeface="Cambria Math" panose="02040503050406030204" pitchFamily="18" charset="0"/>
                          </a:rPr>
                          <m:t>0</m:t>
                        </m:r>
                      </m:sub>
                      <m:sup>
                        <m:r>
                          <a:rPr lang="en-GB" sz="1600" i="1">
                            <a:latin typeface="Cambria Math" panose="02040503050406030204" pitchFamily="18" charset="0"/>
                          </a:rPr>
                          <m:t>2</m:t>
                        </m:r>
                      </m:sup>
                    </m:sSubSup>
                    <m:r>
                      <a:rPr lang="en-GB" sz="1600" b="0" i="1">
                        <a:latin typeface="Cambria Math" panose="02040503050406030204" pitchFamily="18" charset="0"/>
                      </a:rPr>
                      <m:t> </m:t>
                    </m:r>
                    <m:r>
                      <a:rPr lang="en-GB" sz="1600" b="0" i="1" smtClean="0">
                        <a:latin typeface="Cambria Math" panose="02040503050406030204" pitchFamily="18" charset="0"/>
                      </a:rPr>
                      <m:t>↑</m:t>
                    </m:r>
                  </m:oMath>
                </a14:m>
                <a:r>
                  <a:rPr lang="en-GB" sz="1600" dirty="0" smtClean="0">
                    <a:latin typeface="Times New Roman" panose="02020603050405020304" pitchFamily="18" charset="0"/>
                    <a:cs typeface="Times New Roman" panose="02020603050405020304" pitchFamily="18" charset="0"/>
                  </a:rPr>
                  <a:t>   while  </a:t>
                </a:r>
                <a14:m>
                  <m:oMath xmlns:m="http://schemas.openxmlformats.org/officeDocument/2006/math">
                    <m:sSub>
                      <m:sSubPr>
                        <m:ctrlPr>
                          <a:rPr lang="en-GB" sz="1600" i="1">
                            <a:latin typeface="Cambria Math" panose="02040503050406030204" pitchFamily="18" charset="0"/>
                          </a:rPr>
                        </m:ctrlPr>
                      </m:sSubPr>
                      <m:e>
                        <m:r>
                          <a:rPr lang="en-GB" sz="1600" i="1">
                            <a:latin typeface="Cambria Math" panose="02040503050406030204" pitchFamily="18" charset="0"/>
                          </a:rPr>
                          <m:t>𝑞</m:t>
                        </m:r>
                      </m:e>
                      <m:sub>
                        <m:r>
                          <a:rPr lang="en-GB" sz="1600" i="1">
                            <a:latin typeface="Cambria Math" panose="02040503050406030204" pitchFamily="18" charset="0"/>
                          </a:rPr>
                          <m:t>𝑔</m:t>
                        </m:r>
                      </m:sub>
                    </m:sSub>
                    <m:r>
                      <a:rPr lang="en-GB" sz="1600" b="0" i="1" smtClean="0">
                        <a:latin typeface="Cambria Math" panose="02040503050406030204" pitchFamily="18" charset="0"/>
                      </a:rPr>
                      <m:t>↓</m:t>
                    </m:r>
                  </m:oMath>
                </a14:m>
                <a:r>
                  <a:rPr lang="en-GB" sz="1600" dirty="0" smtClean="0">
                    <a:latin typeface="Times New Roman" panose="02020603050405020304" pitchFamily="18" charset="0"/>
                    <a:cs typeface="Times New Roman" panose="02020603050405020304" pitchFamily="18" charset="0"/>
                  </a:rPr>
                  <a:t>  proportionally. </a:t>
                </a:r>
                <a:endParaRPr lang="en-GB" sz="1600" dirty="0">
                  <a:latin typeface="Times New Roman" panose="02020603050405020304" pitchFamily="18" charset="0"/>
                  <a:cs typeface="Times New Roman" panose="02020603050405020304" pitchFamily="18" charset="0"/>
                </a:endParaRPr>
              </a:p>
            </p:txBody>
          </p:sp>
        </mc:Choice>
        <mc:Fallback xmlns="">
          <p:sp>
            <p:nvSpPr>
              <p:cNvPr id="28" name="TextBox 27"/>
              <p:cNvSpPr txBox="1">
                <a:spLocks noRot="1" noChangeAspect="1" noMove="1" noResize="1" noEditPoints="1" noAdjustHandles="1" noChangeArrowheads="1" noChangeShapeType="1" noTextEdit="1"/>
              </p:cNvSpPr>
              <p:nvPr/>
            </p:nvSpPr>
            <p:spPr>
              <a:xfrm>
                <a:off x="290069" y="5630168"/>
                <a:ext cx="7005968" cy="358560"/>
              </a:xfrm>
              <a:prstGeom prst="rect">
                <a:avLst/>
              </a:prstGeom>
              <a:blipFill>
                <a:blip r:embed="rId11"/>
                <a:stretch>
                  <a:fillRect l="-522" t="-96552" b="-155172"/>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290069" y="6114663"/>
                <a:ext cx="2788392" cy="357534"/>
              </a:xfrm>
              <a:prstGeom prst="rect">
                <a:avLst/>
              </a:prstGeom>
            </p:spPr>
            <p:txBody>
              <a:bodyPr wrap="none">
                <a:spAutoFit/>
              </a:bodyPr>
              <a:lstStyle/>
              <a:p>
                <a:r>
                  <a:rPr lang="en-GB" sz="1600" dirty="0">
                    <a:latin typeface="Times New Roman" panose="02020603050405020304" pitchFamily="18" charset="0"/>
                    <a:cs typeface="Times New Roman" panose="02020603050405020304" pitchFamily="18" charset="0"/>
                  </a:rPr>
                  <a:t>Thus, </a:t>
                </a:r>
                <a14:m>
                  <m:oMath xmlns:m="http://schemas.openxmlformats.org/officeDocument/2006/math">
                    <m:sSub>
                      <m:sSubPr>
                        <m:ctrlPr>
                          <a:rPr lang="en-GB" sz="1600" i="1">
                            <a:latin typeface="Cambria Math" panose="02040503050406030204" pitchFamily="18" charset="0"/>
                            <a:cs typeface="Times New Roman" panose="02020603050405020304" pitchFamily="18" charset="0"/>
                          </a:rPr>
                        </m:ctrlPr>
                      </m:sSubPr>
                      <m:e>
                        <m:r>
                          <a:rPr lang="en-GB" sz="1600" i="1">
                            <a:latin typeface="Cambria Math" panose="02040503050406030204" pitchFamily="18" charset="0"/>
                            <a:cs typeface="Times New Roman" panose="02020603050405020304" pitchFamily="18" charset="0"/>
                          </a:rPr>
                          <m:t>𝑇</m:t>
                        </m:r>
                      </m:e>
                      <m:sub>
                        <m:r>
                          <a:rPr lang="en-GB" sz="1600" i="1">
                            <a:latin typeface="Cambria Math" panose="02040503050406030204" pitchFamily="18" charset="0"/>
                            <a:cs typeface="Times New Roman" panose="02020603050405020304" pitchFamily="18" charset="0"/>
                          </a:rPr>
                          <m:t>𝑝𝑒𝑎𝑘</m:t>
                        </m:r>
                        <m:r>
                          <a:rPr lang="en-GB" sz="1600" i="1">
                            <a:latin typeface="Cambria Math" panose="02040503050406030204" pitchFamily="18" charset="0"/>
                            <a:cs typeface="Times New Roman" panose="02020603050405020304" pitchFamily="18" charset="0"/>
                          </a:rPr>
                          <m:t> </m:t>
                        </m:r>
                      </m:sub>
                    </m:sSub>
                  </m:oMath>
                </a14:m>
                <a:r>
                  <a:rPr lang="en-GB" sz="1600" dirty="0">
                    <a:latin typeface="Times New Roman" panose="02020603050405020304" pitchFamily="18" charset="0"/>
                    <a:cs typeface="Times New Roman" panose="02020603050405020304" pitchFamily="18" charset="0"/>
                  </a:rPr>
                  <a:t> remains the same. </a:t>
                </a:r>
                <a:endParaRPr lang="en-GB" sz="1600" dirty="0"/>
              </a:p>
            </p:txBody>
          </p:sp>
        </mc:Choice>
        <mc:Fallback xmlns="">
          <p:sp>
            <p:nvSpPr>
              <p:cNvPr id="14" name="Rectangle 13"/>
              <p:cNvSpPr>
                <a:spLocks noRot="1" noChangeAspect="1" noMove="1" noResize="1" noEditPoints="1" noAdjustHandles="1" noChangeArrowheads="1" noChangeShapeType="1" noTextEdit="1"/>
              </p:cNvSpPr>
              <p:nvPr/>
            </p:nvSpPr>
            <p:spPr>
              <a:xfrm>
                <a:off x="290069" y="6114663"/>
                <a:ext cx="2788392" cy="357534"/>
              </a:xfrm>
              <a:prstGeom prst="rect">
                <a:avLst/>
              </a:prstGeom>
              <a:blipFill>
                <a:blip r:embed="rId12"/>
                <a:stretch>
                  <a:fillRect l="-1313" t="-5085" r="-219" b="-15254"/>
                </a:stretch>
              </a:blipFill>
            </p:spPr>
            <p:txBody>
              <a:bodyPr/>
              <a:lstStyle/>
              <a:p>
                <a:r>
                  <a:rPr lang="en-GB">
                    <a:noFill/>
                  </a:rPr>
                  <a:t> </a:t>
                </a:r>
              </a:p>
            </p:txBody>
          </p:sp>
        </mc:Fallback>
      </mc:AlternateContent>
      <p:sp>
        <p:nvSpPr>
          <p:cNvPr id="32" name="TextBox 31"/>
          <p:cNvSpPr txBox="1"/>
          <p:nvPr/>
        </p:nvSpPr>
        <p:spPr>
          <a:xfrm>
            <a:off x="2475808" y="1920679"/>
            <a:ext cx="3227160" cy="461665"/>
          </a:xfrm>
          <a:prstGeom prst="rect">
            <a:avLst/>
          </a:prstGeom>
          <a:noFill/>
        </p:spPr>
        <p:txBody>
          <a:bodyPr wrap="square" rtlCol="0">
            <a:spAutoFit/>
          </a:bodyPr>
          <a:lstStyle/>
          <a:p>
            <a:pPr algn="just"/>
            <a:r>
              <a:rPr lang="en-GB" sz="1200" dirty="0" smtClean="0">
                <a:latin typeface="Times New Roman" panose="02020603050405020304" pitchFamily="18" charset="0"/>
                <a:cs typeface="Times New Roman" panose="02020603050405020304" pitchFamily="18" charset="0"/>
              </a:rPr>
              <a:t>(</a:t>
            </a:r>
            <a:r>
              <a:rPr lang="en-GB" sz="1200" i="1" dirty="0" smtClean="0">
                <a:latin typeface="Times New Roman" panose="02020603050405020304" pitchFamily="18" charset="0"/>
                <a:cs typeface="Times New Roman" panose="02020603050405020304" pitchFamily="18" charset="0"/>
              </a:rPr>
              <a:t>k</a:t>
            </a:r>
            <a:r>
              <a:rPr lang="en-GB" sz="1200" dirty="0" smtClean="0">
                <a:latin typeface="Times New Roman" panose="02020603050405020304" pitchFamily="18" charset="0"/>
                <a:cs typeface="Times New Roman" panose="02020603050405020304" pitchFamily="18" charset="0"/>
              </a:rPr>
              <a:t> is considered constant and equal to its average value in the T range under study, 1.9-30 K )</a:t>
            </a:r>
            <a:endParaRPr lang="en-GB" sz="1200" dirty="0">
              <a:latin typeface="Times New Roman" panose="02020603050405020304" pitchFamily="18" charset="0"/>
              <a:cs typeface="Times New Roman" panose="02020603050405020304" pitchFamily="18" charset="0"/>
            </a:endParaRPr>
          </a:p>
        </p:txBody>
      </p:sp>
      <p:sp>
        <p:nvSpPr>
          <p:cNvPr id="20" name="TextBox 19"/>
          <p:cNvSpPr txBox="1"/>
          <p:nvPr/>
        </p:nvSpPr>
        <p:spPr>
          <a:xfrm>
            <a:off x="291288" y="4004813"/>
            <a:ext cx="1875937" cy="323165"/>
          </a:xfrm>
          <a:prstGeom prst="rect">
            <a:avLst/>
          </a:prstGeom>
          <a:noFill/>
        </p:spPr>
        <p:txBody>
          <a:bodyPr wrap="square" rtlCol="0">
            <a:spAutoFit/>
          </a:bodyPr>
          <a:lstStyle/>
          <a:p>
            <a:r>
              <a:rPr lang="en-GB" sz="1500" dirty="0" smtClean="0">
                <a:latin typeface="Times New Roman" panose="02020603050405020304" pitchFamily="18" charset="0"/>
                <a:cs typeface="Times New Roman" panose="02020603050405020304" pitchFamily="18" charset="0"/>
              </a:rPr>
              <a:t>Peak temperature</a:t>
            </a:r>
            <a:r>
              <a:rPr lang="en-GB" sz="1500" i="1" dirty="0" smtClean="0">
                <a:latin typeface="Times New Roman" panose="02020603050405020304" pitchFamily="18" charset="0"/>
                <a:cs typeface="Times New Roman" panose="02020603050405020304" pitchFamily="18" charset="0"/>
              </a:rPr>
              <a:t> </a:t>
            </a:r>
            <a:r>
              <a:rPr lang="en-GB" sz="1500" dirty="0" smtClean="0">
                <a:latin typeface="Times New Roman" panose="02020603050405020304" pitchFamily="18" charset="0"/>
                <a:cs typeface="Times New Roman" panose="02020603050405020304" pitchFamily="18" charset="0"/>
              </a:rPr>
              <a:t>:</a:t>
            </a:r>
            <a:endParaRPr lang="en-GB" sz="1500" dirty="0">
              <a:latin typeface="Times New Roman" panose="02020603050405020304" pitchFamily="18" charset="0"/>
              <a:cs typeface="Times New Roman" panose="02020603050405020304" pitchFamily="18" charset="0"/>
            </a:endParaRPr>
          </a:p>
        </p:txBody>
      </p:sp>
      <p:sp>
        <p:nvSpPr>
          <p:cNvPr id="24" name="TextBox 23"/>
          <p:cNvSpPr txBox="1"/>
          <p:nvPr/>
        </p:nvSpPr>
        <p:spPr>
          <a:xfrm>
            <a:off x="3052062" y="24693"/>
            <a:ext cx="2881202"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Quench stoppers</a:t>
            </a:r>
            <a:endParaRPr lang="en-GB"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2674871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208638" y="0"/>
            <a:ext cx="2406605"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Introduction</a:t>
            </a:r>
            <a:endParaRPr lang="en-GB" sz="2800" dirty="0">
              <a:latin typeface="Times New Roman" panose="02020603050405020304" pitchFamily="18" charset="0"/>
              <a:cs typeface="Times New Roman" panose="02020603050405020304" pitchFamily="18" charset="0"/>
            </a:endParaRPr>
          </a:p>
        </p:txBody>
      </p:sp>
      <p:sp>
        <p:nvSpPr>
          <p:cNvPr id="2" name="TextBox 1"/>
          <p:cNvSpPr txBox="1"/>
          <p:nvPr/>
        </p:nvSpPr>
        <p:spPr>
          <a:xfrm>
            <a:off x="151090" y="648960"/>
            <a:ext cx="8666210" cy="923330"/>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The Inner Triplet (IT) magnets are powered by the following set of subsystems: </a:t>
            </a:r>
            <a:r>
              <a:rPr lang="en-GB" b="1" dirty="0" err="1" smtClean="0">
                <a:latin typeface="Times New Roman" panose="02020603050405020304" pitchFamily="18" charset="0"/>
                <a:cs typeface="Times New Roman" panose="02020603050405020304" pitchFamily="18" charset="0"/>
              </a:rPr>
              <a:t>Sc</a:t>
            </a:r>
            <a:r>
              <a:rPr lang="en-GB" b="1" dirty="0" smtClean="0">
                <a:latin typeface="Times New Roman" panose="02020603050405020304" pitchFamily="18" charset="0"/>
                <a:cs typeface="Times New Roman" panose="02020603050405020304" pitchFamily="18" charset="0"/>
              </a:rPr>
              <a:t> </a:t>
            </a:r>
            <a:r>
              <a:rPr lang="en-GB" b="1" dirty="0">
                <a:latin typeface="Times New Roman" panose="02020603050405020304" pitchFamily="18" charset="0"/>
                <a:cs typeface="Times New Roman" panose="02020603050405020304" pitchFamily="18" charset="0"/>
              </a:rPr>
              <a:t>l</a:t>
            </a:r>
            <a:r>
              <a:rPr lang="en-GB" b="1" dirty="0" smtClean="0">
                <a:latin typeface="Times New Roman" panose="02020603050405020304" pitchFamily="18" charset="0"/>
                <a:cs typeface="Times New Roman" panose="02020603050405020304" pitchFamily="18" charset="0"/>
              </a:rPr>
              <a:t>ink</a:t>
            </a:r>
            <a:r>
              <a:rPr lang="en-GB" dirty="0" smtClean="0">
                <a:latin typeface="Times New Roman" panose="02020603050405020304" pitchFamily="18" charset="0"/>
                <a:cs typeface="Times New Roman" panose="02020603050405020304" pitchFamily="18" charset="0"/>
              </a:rPr>
              <a:t>, </a:t>
            </a:r>
            <a:r>
              <a:rPr lang="en-GB" b="1" dirty="0" smtClean="0">
                <a:latin typeface="Times New Roman" panose="02020603050405020304" pitchFamily="18" charset="0"/>
                <a:cs typeface="Times New Roman" panose="02020603050405020304" pitchFamily="18" charset="0"/>
              </a:rPr>
              <a:t>DFX</a:t>
            </a:r>
            <a:r>
              <a:rPr lang="en-GB" dirty="0" smtClean="0">
                <a:latin typeface="Times New Roman" panose="02020603050405020304" pitchFamily="18" charset="0"/>
                <a:cs typeface="Times New Roman" panose="02020603050405020304" pitchFamily="18" charset="0"/>
              </a:rPr>
              <a:t> (</a:t>
            </a:r>
            <a:r>
              <a:rPr lang="en-GB" u="sng" dirty="0" smtClean="0">
                <a:latin typeface="Times New Roman" panose="02020603050405020304" pitchFamily="18" charset="0"/>
                <a:cs typeface="Times New Roman" panose="02020603050405020304" pitchFamily="18" charset="0"/>
              </a:rPr>
              <a:t>D</a:t>
            </a:r>
            <a:r>
              <a:rPr lang="en-GB" dirty="0" smtClean="0">
                <a:latin typeface="Times New Roman" panose="02020603050405020304" pitchFamily="18" charset="0"/>
                <a:cs typeface="Times New Roman" panose="02020603050405020304" pitchFamily="18" charset="0"/>
              </a:rPr>
              <a:t>istribution </a:t>
            </a:r>
            <a:r>
              <a:rPr lang="en-GB" u="sng" dirty="0" err="1" smtClean="0">
                <a:latin typeface="Times New Roman" panose="02020603050405020304" pitchFamily="18" charset="0"/>
                <a:cs typeface="Times New Roman" panose="02020603050405020304" pitchFamily="18" charset="0"/>
              </a:rPr>
              <a:t>F</a:t>
            </a:r>
            <a:r>
              <a:rPr lang="en-GB" dirty="0" err="1" smtClean="0">
                <a:latin typeface="Times New Roman" panose="02020603050405020304" pitchFamily="18" charset="0"/>
                <a:cs typeface="Times New Roman" panose="02020603050405020304" pitchFamily="18" charset="0"/>
              </a:rPr>
              <a:t>eedBo</a:t>
            </a:r>
            <a:r>
              <a:rPr lang="en-GB" u="sng" dirty="0" err="1" smtClean="0">
                <a:latin typeface="Times New Roman" panose="02020603050405020304" pitchFamily="18" charset="0"/>
                <a:cs typeface="Times New Roman" panose="02020603050405020304" pitchFamily="18" charset="0"/>
              </a:rPr>
              <a:t>X</a:t>
            </a:r>
            <a:r>
              <a:rPr lang="en-GB" dirty="0" smtClean="0">
                <a:latin typeface="Times New Roman" panose="02020603050405020304" pitchFamily="18" charset="0"/>
                <a:cs typeface="Times New Roman" panose="02020603050405020304" pitchFamily="18" charset="0"/>
              </a:rPr>
              <a:t>), </a:t>
            </a:r>
            <a:r>
              <a:rPr lang="en-GB" b="1" dirty="0" smtClean="0">
                <a:latin typeface="Times New Roman" panose="02020603050405020304" pitchFamily="18" charset="0"/>
                <a:cs typeface="Times New Roman" panose="02020603050405020304" pitchFamily="18" charset="0"/>
              </a:rPr>
              <a:t>DCM</a:t>
            </a:r>
            <a:r>
              <a:rPr lang="en-GB" dirty="0" smtClean="0">
                <a:latin typeface="Times New Roman" panose="02020603050405020304" pitchFamily="18" charset="0"/>
                <a:cs typeface="Times New Roman" panose="02020603050405020304" pitchFamily="18" charset="0"/>
              </a:rPr>
              <a:t> (</a:t>
            </a:r>
            <a:r>
              <a:rPr lang="en-GB" u="sng" dirty="0" smtClean="0">
                <a:latin typeface="Times New Roman" panose="02020603050405020304" pitchFamily="18" charset="0"/>
                <a:cs typeface="Times New Roman" panose="02020603050405020304" pitchFamily="18" charset="0"/>
              </a:rPr>
              <a:t>D</a:t>
            </a:r>
            <a:r>
              <a:rPr lang="en-GB" dirty="0" smtClean="0">
                <a:latin typeface="Times New Roman" panose="02020603050405020304" pitchFamily="18" charset="0"/>
                <a:cs typeface="Times New Roman" panose="02020603050405020304" pitchFamily="18" charset="0"/>
              </a:rPr>
              <a:t>1 to DFX </a:t>
            </a:r>
            <a:r>
              <a:rPr lang="en-GB" u="sng" dirty="0" smtClean="0">
                <a:latin typeface="Times New Roman" panose="02020603050405020304" pitchFamily="18" charset="0"/>
                <a:cs typeface="Times New Roman" panose="02020603050405020304" pitchFamily="18" charset="0"/>
              </a:rPr>
              <a:t>C</a:t>
            </a:r>
            <a:r>
              <a:rPr lang="en-GB" dirty="0" smtClean="0">
                <a:latin typeface="Times New Roman" panose="02020603050405020304" pitchFamily="18" charset="0"/>
                <a:cs typeface="Times New Roman" panose="02020603050405020304" pitchFamily="18" charset="0"/>
              </a:rPr>
              <a:t>onnection </a:t>
            </a:r>
            <a:r>
              <a:rPr lang="en-GB" u="sng" dirty="0" smtClean="0">
                <a:latin typeface="Times New Roman" panose="02020603050405020304" pitchFamily="18" charset="0"/>
                <a:cs typeface="Times New Roman" panose="02020603050405020304" pitchFamily="18" charset="0"/>
              </a:rPr>
              <a:t>M</a:t>
            </a:r>
            <a:r>
              <a:rPr lang="en-GB" dirty="0" smtClean="0">
                <a:latin typeface="Times New Roman" panose="02020603050405020304" pitchFamily="18" charset="0"/>
                <a:cs typeface="Times New Roman" panose="02020603050405020304" pitchFamily="18" charset="0"/>
              </a:rPr>
              <a:t>odule), </a:t>
            </a:r>
            <a:r>
              <a:rPr lang="en-GB" b="1" dirty="0" smtClean="0">
                <a:latin typeface="Times New Roman" panose="02020603050405020304" pitchFamily="18" charset="0"/>
                <a:cs typeface="Times New Roman" panose="02020603050405020304" pitchFamily="18" charset="0"/>
              </a:rPr>
              <a:t>N lines</a:t>
            </a:r>
            <a:r>
              <a:rPr lang="en-GB" dirty="0" smtClean="0">
                <a:latin typeface="Times New Roman" panose="02020603050405020304" pitchFamily="18" charset="0"/>
                <a:cs typeface="Times New Roman" panose="02020603050405020304" pitchFamily="18" charset="0"/>
              </a:rPr>
              <a:t>, and the </a:t>
            </a:r>
            <a:r>
              <a:rPr lang="en-GB" b="1" dirty="0" err="1" smtClean="0">
                <a:latin typeface="Times New Roman" panose="02020603050405020304" pitchFamily="18" charset="0"/>
                <a:cs typeface="Times New Roman" panose="02020603050405020304" pitchFamily="18" charset="0"/>
              </a:rPr>
              <a:t>NbTi</a:t>
            </a:r>
            <a:r>
              <a:rPr lang="en-GB" b="1" dirty="0" smtClean="0">
                <a:latin typeface="Times New Roman" panose="02020603050405020304" pitchFamily="18" charset="0"/>
                <a:cs typeface="Times New Roman" panose="02020603050405020304" pitchFamily="18" charset="0"/>
              </a:rPr>
              <a:t> magnet leads</a:t>
            </a:r>
            <a:r>
              <a:rPr lang="en-GB" dirty="0" smtClean="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CF6E7884-EB24-4848-A2DE-090EFC1D7BB4}"/>
              </a:ext>
            </a:extLst>
          </p:cNvPr>
          <p:cNvPicPr/>
          <p:nvPr/>
        </p:nvPicPr>
        <p:blipFill rotWithShape="1">
          <a:blip r:embed="rId2">
            <a:clrChange>
              <a:clrFrom>
                <a:srgbClr val="FFFFFF"/>
              </a:clrFrom>
              <a:clrTo>
                <a:srgbClr val="FFFFFF">
                  <a:alpha val="0"/>
                </a:srgbClr>
              </a:clrTo>
            </a:clrChange>
          </a:blip>
          <a:srcRect l="10963" t="5312" r="18408" b="26829"/>
          <a:stretch/>
        </p:blipFill>
        <p:spPr bwMode="auto">
          <a:xfrm>
            <a:off x="6682009" y="3466164"/>
            <a:ext cx="2380364" cy="1447532"/>
          </a:xfrm>
          <a:prstGeom prst="rect">
            <a:avLst/>
          </a:prstGeom>
          <a:ln>
            <a:noFill/>
          </a:ln>
          <a:extLst>
            <a:ext uri="{53640926-AAD7-44D8-BBD7-CCE9431645EC}">
              <a14:shadowObscured xmlns:a14="http://schemas.microsoft.com/office/drawing/2010/main"/>
            </a:ext>
          </a:extLst>
        </p:spPr>
      </p:pic>
      <p:sp>
        <p:nvSpPr>
          <p:cNvPr id="10" name="TextBox 9"/>
          <p:cNvSpPr txBox="1"/>
          <p:nvPr/>
        </p:nvSpPr>
        <p:spPr>
          <a:xfrm>
            <a:off x="7402623" y="3158387"/>
            <a:ext cx="884714" cy="307777"/>
          </a:xfrm>
          <a:prstGeom prst="rect">
            <a:avLst/>
          </a:prstGeom>
          <a:noFill/>
        </p:spPr>
        <p:txBody>
          <a:bodyPr wrap="square" rtlCol="0">
            <a:spAutoFit/>
          </a:bodyPr>
          <a:lstStyle/>
          <a:p>
            <a:pPr algn="ctr"/>
            <a:r>
              <a:rPr lang="el-GR" sz="1400" b="1" i="1" dirty="0" smtClean="0">
                <a:latin typeface="Times New Roman" panose="02020603050405020304" pitchFamily="18" charset="0"/>
                <a:cs typeface="Times New Roman" panose="02020603050405020304" pitchFamily="18" charset="0"/>
              </a:rPr>
              <a:t>λ</a:t>
            </a:r>
            <a:r>
              <a:rPr lang="en-GB" sz="1400" b="1" i="1" dirty="0" smtClean="0">
                <a:latin typeface="Times New Roman" panose="02020603050405020304" pitchFamily="18" charset="0"/>
                <a:cs typeface="Times New Roman" panose="02020603050405020304" pitchFamily="18" charset="0"/>
              </a:rPr>
              <a:t> plate</a:t>
            </a:r>
            <a:endParaRPr lang="en-GB" sz="1400" b="1" i="1"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6885361" y="4974961"/>
            <a:ext cx="1919239" cy="276999"/>
          </a:xfrm>
          <a:prstGeom prst="rect">
            <a:avLst/>
          </a:prstGeom>
          <a:noFill/>
        </p:spPr>
        <p:txBody>
          <a:bodyPr wrap="square" rtlCol="0">
            <a:spAutoFit/>
          </a:bodyPr>
          <a:lstStyle/>
          <a:p>
            <a:pPr algn="ctr"/>
            <a:r>
              <a:rPr lang="en-GB" sz="1200" i="1" dirty="0" smtClean="0">
                <a:latin typeface="Times New Roman" panose="02020603050405020304" pitchFamily="18" charset="0"/>
                <a:cs typeface="Times New Roman" panose="02020603050405020304" pitchFamily="18" charset="0"/>
              </a:rPr>
              <a:t>Courtesy: Y. Leclercq</a:t>
            </a:r>
            <a:endParaRPr lang="en-GB" sz="1200" i="1" dirty="0">
              <a:latin typeface="Times New Roman" panose="02020603050405020304" pitchFamily="18" charset="0"/>
              <a:cs typeface="Times New Roman" panose="02020603050405020304" pitchFamily="18" charset="0"/>
            </a:endParaRPr>
          </a:p>
        </p:txBody>
      </p:sp>
      <p:sp>
        <p:nvSpPr>
          <p:cNvPr id="3" name="TextBox 2"/>
          <p:cNvSpPr txBox="1"/>
          <p:nvPr/>
        </p:nvSpPr>
        <p:spPr>
          <a:xfrm>
            <a:off x="151090" y="5244889"/>
            <a:ext cx="6503710" cy="369332"/>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19 </a:t>
            </a:r>
            <a:r>
              <a:rPr lang="en-GB" dirty="0" err="1" smtClean="0">
                <a:latin typeface="Times New Roman" panose="02020603050405020304" pitchFamily="18" charset="0"/>
                <a:cs typeface="Times New Roman" panose="02020603050405020304" pitchFamily="18" charset="0"/>
              </a:rPr>
              <a:t>busbars</a:t>
            </a:r>
            <a:r>
              <a:rPr lang="en-GB" dirty="0" smtClean="0">
                <a:latin typeface="Times New Roman" panose="02020603050405020304" pitchFamily="18" charset="0"/>
                <a:cs typeface="Times New Roman" panose="02020603050405020304" pitchFamily="18" charset="0"/>
              </a:rPr>
              <a:t> are routed through the DFX.</a:t>
            </a:r>
            <a:endParaRPr lang="en-GB" dirty="0">
              <a:latin typeface="Times New Roman" panose="02020603050405020304" pitchFamily="18" charset="0"/>
              <a:cs typeface="Times New Roman" panose="02020603050405020304" pitchFamily="18" charset="0"/>
            </a:endParaRPr>
          </a:p>
        </p:txBody>
      </p:sp>
      <p:sp>
        <p:nvSpPr>
          <p:cNvPr id="13" name="Rectangle 12"/>
          <p:cNvSpPr/>
          <p:nvPr/>
        </p:nvSpPr>
        <p:spPr>
          <a:xfrm>
            <a:off x="151090" y="5727634"/>
            <a:ext cx="7877789" cy="646331"/>
          </a:xfrm>
          <a:prstGeom prst="rect">
            <a:avLst/>
          </a:prstGeom>
        </p:spPr>
        <p:txBody>
          <a:bodyPr wrap="square">
            <a:spAutoFit/>
          </a:bodyPr>
          <a:lstStyle/>
          <a:p>
            <a:pPr marL="285750" indent="-285750" algn="just">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The </a:t>
            </a:r>
            <a:r>
              <a:rPr lang="el-GR" dirty="0">
                <a:latin typeface="Times New Roman" panose="02020603050405020304" pitchFamily="18" charset="0"/>
                <a:cs typeface="Times New Roman" panose="02020603050405020304" pitchFamily="18" charset="0"/>
              </a:rPr>
              <a:t>λ</a:t>
            </a:r>
            <a:r>
              <a:rPr lang="en-GB" dirty="0">
                <a:latin typeface="Times New Roman" panose="02020603050405020304" pitchFamily="18" charset="0"/>
                <a:cs typeface="Times New Roman" panose="02020603050405020304" pitchFamily="18" charset="0"/>
              </a:rPr>
              <a:t>-plate (</a:t>
            </a:r>
            <a:r>
              <a:rPr lang="en-GB" i="1" dirty="0">
                <a:latin typeface="Times New Roman" panose="02020603050405020304" pitchFamily="18" charset="0"/>
                <a:cs typeface="Times New Roman" panose="02020603050405020304" pitchFamily="18" charset="0"/>
              </a:rPr>
              <a:t>plug</a:t>
            </a:r>
            <a:r>
              <a:rPr lang="en-GB" dirty="0">
                <a:latin typeface="Times New Roman" panose="02020603050405020304" pitchFamily="18" charset="0"/>
                <a:cs typeface="Times New Roman" panose="02020603050405020304" pitchFamily="18" charset="0"/>
              </a:rPr>
              <a:t>) </a:t>
            </a:r>
            <a:r>
              <a:rPr lang="en-GB" dirty="0" smtClean="0">
                <a:latin typeface="Times New Roman" panose="02020603050405020304" pitchFamily="18" charset="0"/>
                <a:cs typeface="Times New Roman" panose="02020603050405020304" pitchFamily="18" charset="0"/>
              </a:rPr>
              <a:t>assures </a:t>
            </a:r>
            <a:r>
              <a:rPr lang="en-GB" dirty="0">
                <a:latin typeface="Times New Roman" panose="02020603050405020304" pitchFamily="18" charset="0"/>
                <a:cs typeface="Times New Roman" panose="02020603050405020304" pitchFamily="18" charset="0"/>
              </a:rPr>
              <a:t>electrical continuity </a:t>
            </a:r>
            <a:r>
              <a:rPr lang="en-GB" dirty="0" smtClean="0">
                <a:latin typeface="Times New Roman" panose="02020603050405020304" pitchFamily="18" charset="0"/>
                <a:cs typeface="Times New Roman" panose="02020603050405020304" pitchFamily="18" charset="0"/>
              </a:rPr>
              <a:t>for </a:t>
            </a:r>
            <a:r>
              <a:rPr lang="en-GB" dirty="0">
                <a:latin typeface="Times New Roman" panose="02020603050405020304" pitchFamily="18" charset="0"/>
                <a:cs typeface="Times New Roman" panose="02020603050405020304" pitchFamily="18" charset="0"/>
              </a:rPr>
              <a:t>the </a:t>
            </a:r>
            <a:r>
              <a:rPr lang="en-GB" dirty="0" smtClean="0">
                <a:latin typeface="Times New Roman" panose="02020603050405020304" pitchFamily="18" charset="0"/>
                <a:cs typeface="Times New Roman" panose="02020603050405020304" pitchFamily="18" charset="0"/>
              </a:rPr>
              <a:t>powering, but hydraulic </a:t>
            </a:r>
            <a:r>
              <a:rPr lang="en-GB" dirty="0">
                <a:latin typeface="Times New Roman" panose="02020603050405020304" pitchFamily="18" charset="0"/>
                <a:cs typeface="Times New Roman" panose="02020603050405020304" pitchFamily="18" charset="0"/>
              </a:rPr>
              <a:t>discontinuity between the </a:t>
            </a:r>
            <a:r>
              <a:rPr lang="en-GB" i="1" dirty="0" err="1" smtClean="0">
                <a:latin typeface="Times New Roman" panose="02020603050405020304" pitchFamily="18" charset="0"/>
                <a:cs typeface="Times New Roman" panose="02020603050405020304" pitchFamily="18" charset="0"/>
              </a:rPr>
              <a:t>LHe</a:t>
            </a:r>
            <a:r>
              <a:rPr lang="en-GB" i="1" dirty="0" smtClean="0">
                <a:latin typeface="Times New Roman" panose="02020603050405020304" pitchFamily="18" charset="0"/>
                <a:cs typeface="Times New Roman" panose="02020603050405020304" pitchFamily="18" charset="0"/>
              </a:rPr>
              <a:t> </a:t>
            </a:r>
            <a:r>
              <a:rPr lang="en-GB" dirty="0" smtClean="0">
                <a:latin typeface="Times New Roman" panose="02020603050405020304" pitchFamily="18" charset="0"/>
                <a:cs typeface="Times New Roman" panose="02020603050405020304" pitchFamily="18" charset="0"/>
              </a:rPr>
              <a:t>and</a:t>
            </a:r>
            <a:r>
              <a:rPr lang="en-GB" i="1" dirty="0" smtClean="0">
                <a:latin typeface="Times New Roman" panose="02020603050405020304" pitchFamily="18" charset="0"/>
                <a:cs typeface="Times New Roman" panose="02020603050405020304" pitchFamily="18" charset="0"/>
              </a:rPr>
              <a:t> </a:t>
            </a:r>
            <a:r>
              <a:rPr lang="en-GB" i="1" dirty="0" err="1" smtClean="0">
                <a:latin typeface="Times New Roman" panose="02020603050405020304" pitchFamily="18" charset="0"/>
                <a:cs typeface="Times New Roman" panose="02020603050405020304" pitchFamily="18" charset="0"/>
              </a:rPr>
              <a:t>SFHe</a:t>
            </a:r>
            <a:r>
              <a:rPr lang="en-GB" dirty="0" smtClean="0">
                <a:latin typeface="Times New Roman" panose="02020603050405020304" pitchFamily="18" charset="0"/>
                <a:cs typeface="Times New Roman" panose="02020603050405020304" pitchFamily="18" charset="0"/>
              </a:rPr>
              <a:t> </a:t>
            </a:r>
            <a:r>
              <a:rPr lang="en-GB" dirty="0">
                <a:latin typeface="Times New Roman" panose="02020603050405020304" pitchFamily="18" charset="0"/>
                <a:cs typeface="Times New Roman" panose="02020603050405020304" pitchFamily="18" charset="0"/>
              </a:rPr>
              <a:t>volumes of the DFX and of the DCM. </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62956" y="1687439"/>
            <a:ext cx="4949044" cy="2862097"/>
          </a:xfrm>
          <a:prstGeom prst="rect">
            <a:avLst/>
          </a:prstGeom>
        </p:spPr>
      </p:pic>
    </p:spTree>
    <p:extLst>
      <p:ext uri="{BB962C8B-B14F-4D97-AF65-F5344CB8AC3E}">
        <p14:creationId xmlns:p14="http://schemas.microsoft.com/office/powerpoint/2010/main" val="26786884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386438" y="0"/>
            <a:ext cx="2406605"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Introduction</a:t>
            </a:r>
            <a:endParaRPr lang="en-GB" sz="2800" dirty="0">
              <a:latin typeface="Times New Roman" panose="02020603050405020304" pitchFamily="18" charset="0"/>
              <a:cs typeface="Times New Roman" panose="02020603050405020304" pitchFamily="18" charset="0"/>
            </a:endParaRPr>
          </a:p>
        </p:txBody>
      </p:sp>
      <p:pic>
        <p:nvPicPr>
          <p:cNvPr id="14" name="Picture 13"/>
          <p:cNvPicPr/>
          <p:nvPr/>
        </p:nvPicPr>
        <p:blipFill>
          <a:blip r:embed="rId2">
            <a:extLst>
              <a:ext uri="{28A0092B-C50C-407E-A947-70E740481C1C}">
                <a14:useLocalDpi xmlns:a14="http://schemas.microsoft.com/office/drawing/2010/main" val="0"/>
              </a:ext>
            </a:extLst>
          </a:blip>
          <a:srcRect/>
          <a:stretch>
            <a:fillRect/>
          </a:stretch>
        </p:blipFill>
        <p:spPr bwMode="auto">
          <a:xfrm>
            <a:off x="1416081" y="952501"/>
            <a:ext cx="6124361" cy="1428214"/>
          </a:xfrm>
          <a:prstGeom prst="rect">
            <a:avLst/>
          </a:prstGeom>
          <a:noFill/>
          <a:ln w="3175">
            <a:solidFill>
              <a:schemeClr val="tx1"/>
            </a:solidFill>
          </a:ln>
        </p:spPr>
      </p:pic>
      <p:pic>
        <p:nvPicPr>
          <p:cNvPr id="15" name="Picture 14"/>
          <p:cNvPicPr/>
          <p:nvPr/>
        </p:nvPicPr>
        <p:blipFill>
          <a:blip r:embed="rId3">
            <a:extLst>
              <a:ext uri="{28A0092B-C50C-407E-A947-70E740481C1C}">
                <a14:useLocalDpi xmlns:a14="http://schemas.microsoft.com/office/drawing/2010/main" val="0"/>
              </a:ext>
            </a:extLst>
          </a:blip>
          <a:srcRect/>
          <a:stretch>
            <a:fillRect/>
          </a:stretch>
        </p:blipFill>
        <p:spPr bwMode="auto">
          <a:xfrm>
            <a:off x="1416080" y="2525890"/>
            <a:ext cx="6124361" cy="1483331"/>
          </a:xfrm>
          <a:prstGeom prst="rect">
            <a:avLst/>
          </a:prstGeom>
          <a:noFill/>
          <a:ln w="3175">
            <a:solidFill>
              <a:schemeClr val="tx1"/>
            </a:solidFill>
          </a:ln>
        </p:spPr>
      </p:pic>
      <p:pic>
        <p:nvPicPr>
          <p:cNvPr id="7" name="Picture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020537" y="4571538"/>
            <a:ext cx="7901003" cy="1922373"/>
          </a:xfrm>
          <a:prstGeom prst="rect">
            <a:avLst/>
          </a:prstGeom>
        </p:spPr>
      </p:pic>
      <p:cxnSp>
        <p:nvCxnSpPr>
          <p:cNvPr id="18" name="Straight Arrow Connector 17"/>
          <p:cNvCxnSpPr/>
          <p:nvPr/>
        </p:nvCxnSpPr>
        <p:spPr>
          <a:xfrm flipV="1">
            <a:off x="750462" y="5018497"/>
            <a:ext cx="168475" cy="287606"/>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750462" y="6094223"/>
            <a:ext cx="168475" cy="244650"/>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0" y="5322956"/>
            <a:ext cx="918937" cy="738664"/>
          </a:xfrm>
          <a:prstGeom prst="rect">
            <a:avLst/>
          </a:prstGeom>
          <a:noFill/>
        </p:spPr>
        <p:txBody>
          <a:bodyPr wrap="square" rtlCol="0">
            <a:spAutoFit/>
          </a:bodyPr>
          <a:lstStyle/>
          <a:p>
            <a:pPr algn="ctr"/>
            <a:r>
              <a:rPr lang="en-GB" sz="1400" dirty="0" smtClean="0">
                <a:latin typeface="Times New Roman" panose="02020603050405020304" pitchFamily="18" charset="0"/>
                <a:cs typeface="Times New Roman" panose="02020603050405020304" pitchFamily="18" charset="0"/>
              </a:rPr>
              <a:t>Cases analysed here</a:t>
            </a:r>
            <a:endParaRPr lang="en-GB" sz="1400" dirty="0">
              <a:latin typeface="Times New Roman" panose="02020603050405020304" pitchFamily="18" charset="0"/>
              <a:cs typeface="Times New Roman" panose="02020603050405020304" pitchFamily="18" charset="0"/>
            </a:endParaRPr>
          </a:p>
        </p:txBody>
      </p:sp>
      <p:sp>
        <p:nvSpPr>
          <p:cNvPr id="11" name="TextBox 10"/>
          <p:cNvSpPr txBox="1"/>
          <p:nvPr/>
        </p:nvSpPr>
        <p:spPr>
          <a:xfrm>
            <a:off x="6086035" y="4013380"/>
            <a:ext cx="1456420" cy="276999"/>
          </a:xfrm>
          <a:prstGeom prst="rect">
            <a:avLst/>
          </a:prstGeom>
          <a:noFill/>
        </p:spPr>
        <p:txBody>
          <a:bodyPr wrap="square" rtlCol="0">
            <a:spAutoFit/>
          </a:bodyPr>
          <a:lstStyle/>
          <a:p>
            <a:pPr algn="ctr"/>
            <a:r>
              <a:rPr lang="en-GB" sz="1200" i="1" dirty="0" smtClean="0">
                <a:latin typeface="Times New Roman" panose="02020603050405020304" pitchFamily="18" charset="0"/>
                <a:cs typeface="Times New Roman" panose="02020603050405020304" pitchFamily="18" charset="0"/>
              </a:rPr>
              <a:t>Courtesy: </a:t>
            </a:r>
            <a:r>
              <a:rPr lang="en-GB" sz="1200" i="1" dirty="0" err="1" smtClean="0">
                <a:latin typeface="Times New Roman" panose="02020603050405020304" pitchFamily="18" charset="0"/>
                <a:cs typeface="Times New Roman" panose="02020603050405020304" pitchFamily="18" charset="0"/>
              </a:rPr>
              <a:t>E.Todesco</a:t>
            </a:r>
            <a:endParaRPr lang="en-GB" sz="12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49320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22010" y="0"/>
            <a:ext cx="1743075" cy="615553"/>
          </a:xfrm>
          <a:prstGeom prst="rect">
            <a:avLst/>
          </a:prstGeom>
          <a:noFill/>
        </p:spPr>
        <p:txBody>
          <a:bodyPr wrap="square" rtlCol="0">
            <a:spAutoFit/>
          </a:bodyPr>
          <a:lstStyle/>
          <a:p>
            <a:pPr algn="ctr"/>
            <a:r>
              <a:rPr lang="en-GB" sz="3400" dirty="0" smtClean="0">
                <a:latin typeface="Times New Roman" panose="02020603050405020304" pitchFamily="18" charset="0"/>
                <a:cs typeface="Times New Roman" panose="02020603050405020304" pitchFamily="18" charset="0"/>
              </a:rPr>
              <a:t>Contents</a:t>
            </a:r>
            <a:endParaRPr lang="en-GB" sz="3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329608" y="828943"/>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Introduction</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29608" y="1456851"/>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The 2 kA and 18 kA </a:t>
            </a:r>
            <a:r>
              <a:rPr lang="en-GB" sz="2200" i="1" dirty="0" err="1" smtClean="0">
                <a:latin typeface="Times New Roman" panose="02020603050405020304" pitchFamily="18" charset="0"/>
                <a:cs typeface="Times New Roman" panose="02020603050405020304" pitchFamily="18" charset="0"/>
              </a:rPr>
              <a:t>busbars</a:t>
            </a:r>
            <a:endParaRPr lang="en-GB" sz="2200" dirty="0">
              <a:latin typeface="Times New Roman" panose="02020603050405020304" pitchFamily="18" charset="0"/>
              <a:cs typeface="Times New Roman" panose="02020603050405020304" pitchFamily="18" charset="0"/>
            </a:endParaRPr>
          </a:p>
        </p:txBody>
      </p:sp>
      <p:sp>
        <p:nvSpPr>
          <p:cNvPr id="7" name="TextBox 6"/>
          <p:cNvSpPr txBox="1"/>
          <p:nvPr/>
        </p:nvSpPr>
        <p:spPr>
          <a:xfrm>
            <a:off x="329608" y="2107162"/>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THEA model</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8" name="TextBox 7"/>
          <p:cNvSpPr txBox="1"/>
          <p:nvPr/>
        </p:nvSpPr>
        <p:spPr>
          <a:xfrm>
            <a:off x="329607" y="2729036"/>
            <a:ext cx="1470108"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Results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9" name="TextBox 8"/>
          <p:cNvSpPr txBox="1"/>
          <p:nvPr/>
        </p:nvSpPr>
        <p:spPr>
          <a:xfrm>
            <a:off x="329608" y="3379610"/>
            <a:ext cx="4795845"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Current dump and validation time </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329607" y="4030762"/>
            <a:ext cx="2497813"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Quench stoppers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335489" y="4681336"/>
            <a:ext cx="4049887"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To resume and conclusions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68878155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25700" y="0"/>
            <a:ext cx="4167443"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The 2 kA and 18 kA </a:t>
            </a:r>
            <a:r>
              <a:rPr lang="en-GB" sz="2800" dirty="0" err="1" smtClean="0">
                <a:latin typeface="Times New Roman" panose="02020603050405020304" pitchFamily="18" charset="0"/>
                <a:cs typeface="Times New Roman" panose="02020603050405020304" pitchFamily="18" charset="0"/>
              </a:rPr>
              <a:t>busbar</a:t>
            </a:r>
            <a:endParaRPr lang="en-GB" sz="2800" dirty="0">
              <a:latin typeface="Times New Roman" panose="02020603050405020304" pitchFamily="18" charset="0"/>
              <a:cs typeface="Times New Roman" panose="02020603050405020304" pitchFamily="18" charset="0"/>
            </a:endParaRPr>
          </a:p>
        </p:txBody>
      </p:sp>
      <p:sp>
        <p:nvSpPr>
          <p:cNvPr id="2" name="TextBox 1"/>
          <p:cNvSpPr txBox="1"/>
          <p:nvPr/>
        </p:nvSpPr>
        <p:spPr>
          <a:xfrm>
            <a:off x="228599" y="759043"/>
            <a:ext cx="8369300" cy="646331"/>
          </a:xfrm>
          <a:prstGeom prst="rect">
            <a:avLst/>
          </a:prstGeom>
          <a:noFill/>
        </p:spPr>
        <p:txBody>
          <a:bodyPr wrap="square" rtlCol="0">
            <a:spAutoFit/>
          </a:bodyPr>
          <a:lstStyle/>
          <a:p>
            <a:pPr marL="285750" indent="-285750">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The 2 kA and 18 kA circuits in the DFX, DCM, and N lines are made of </a:t>
            </a:r>
            <a:r>
              <a:rPr lang="en-GB" i="1" dirty="0" err="1" smtClean="0">
                <a:latin typeface="Times New Roman" panose="02020603050405020304" pitchFamily="18" charset="0"/>
                <a:cs typeface="Times New Roman" panose="02020603050405020304" pitchFamily="18" charset="0"/>
              </a:rPr>
              <a:t>NbTi</a:t>
            </a:r>
            <a:r>
              <a:rPr lang="en-GB" dirty="0" smtClean="0">
                <a:latin typeface="Times New Roman" panose="02020603050405020304" pitchFamily="18" charset="0"/>
                <a:cs typeface="Times New Roman" panose="02020603050405020304" pitchFamily="18" charset="0"/>
              </a:rPr>
              <a:t> round </a:t>
            </a:r>
            <a:r>
              <a:rPr lang="en-GB" dirty="0" err="1" smtClean="0">
                <a:latin typeface="Times New Roman" panose="02020603050405020304" pitchFamily="18" charset="0"/>
                <a:cs typeface="Times New Roman" panose="02020603050405020304" pitchFamily="18" charset="0"/>
              </a:rPr>
              <a:t>busbars</a:t>
            </a:r>
            <a:r>
              <a:rPr lang="en-GB" dirty="0" smtClean="0">
                <a:latin typeface="Times New Roman" panose="02020603050405020304" pitchFamily="18" charset="0"/>
                <a:cs typeface="Times New Roman" panose="02020603050405020304" pitchFamily="18" charset="0"/>
              </a:rPr>
              <a:t>:</a:t>
            </a:r>
            <a:endParaRPr lang="en-GB" dirty="0">
              <a:latin typeface="Times New Roman" panose="02020603050405020304" pitchFamily="18" charset="0"/>
              <a:cs typeface="Times New Roman" panose="02020603050405020304" pitchFamily="18" charset="0"/>
            </a:endParaRP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37029" y="1606703"/>
            <a:ext cx="3987422" cy="2432550"/>
          </a:xfrm>
          <a:prstGeom prst="rect">
            <a:avLst/>
          </a:prstGeom>
        </p:spPr>
      </p:pic>
      <p:pic>
        <p:nvPicPr>
          <p:cNvPr id="10" name="Picture 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8065" y="4695671"/>
            <a:ext cx="7110367" cy="1641725"/>
          </a:xfrm>
          <a:prstGeom prst="rect">
            <a:avLst/>
          </a:prstGeom>
        </p:spPr>
      </p:pic>
      <p:sp>
        <p:nvSpPr>
          <p:cNvPr id="24" name="TextBox 23"/>
          <p:cNvSpPr txBox="1"/>
          <p:nvPr/>
        </p:nvSpPr>
        <p:spPr>
          <a:xfrm>
            <a:off x="895009" y="4039253"/>
            <a:ext cx="4471462" cy="307777"/>
          </a:xfrm>
          <a:prstGeom prst="rect">
            <a:avLst/>
          </a:prstGeom>
          <a:noFill/>
        </p:spPr>
        <p:txBody>
          <a:bodyPr wrap="square" rtlCol="0">
            <a:spAutoFit/>
          </a:bodyPr>
          <a:lstStyle/>
          <a:p>
            <a:pPr algn="ctr"/>
            <a:r>
              <a:rPr lang="en-GB" sz="1400" i="1" dirty="0" smtClean="0">
                <a:latin typeface="Times New Roman" panose="02020603050405020304" pitchFamily="18" charset="0"/>
                <a:cs typeface="Times New Roman" panose="02020603050405020304" pitchFamily="18" charset="0"/>
              </a:rPr>
              <a:t>Cu core is </a:t>
            </a:r>
            <a:r>
              <a:rPr lang="en-GB" sz="1400" i="1" dirty="0" err="1" smtClean="0">
                <a:latin typeface="Times New Roman" panose="02020603050405020304" pitchFamily="18" charset="0"/>
                <a:cs typeface="Times New Roman" panose="02020603050405020304" pitchFamily="18" charset="0"/>
              </a:rPr>
              <a:t>multifilamentary</a:t>
            </a:r>
            <a:r>
              <a:rPr lang="en-GB" sz="1400" i="1" dirty="0" smtClean="0">
                <a:latin typeface="Times New Roman" panose="02020603050405020304" pitchFamily="18" charset="0"/>
                <a:cs typeface="Times New Roman" panose="02020603050405020304" pitchFamily="18" charset="0"/>
              </a:rPr>
              <a:t> and void fraction is ~30 % [1]</a:t>
            </a:r>
            <a:endParaRPr lang="en-GB" sz="1400" i="1" dirty="0">
              <a:latin typeface="Times New Roman" panose="02020603050405020304" pitchFamily="18" charset="0"/>
              <a:cs typeface="Times New Roman" panose="02020603050405020304" pitchFamily="18" charset="0"/>
            </a:endParaRPr>
          </a:p>
        </p:txBody>
      </p:sp>
      <p:sp>
        <p:nvSpPr>
          <p:cNvPr id="3" name="Rectangle 2"/>
          <p:cNvSpPr/>
          <p:nvPr/>
        </p:nvSpPr>
        <p:spPr>
          <a:xfrm>
            <a:off x="5623880" y="6541106"/>
            <a:ext cx="3520515" cy="276999"/>
          </a:xfrm>
          <a:prstGeom prst="rect">
            <a:avLst/>
          </a:prstGeom>
        </p:spPr>
        <p:txBody>
          <a:bodyPr wrap="none">
            <a:spAutoFit/>
          </a:bodyPr>
          <a:lstStyle/>
          <a:p>
            <a:pPr algn="ctr"/>
            <a:r>
              <a:rPr lang="en-GB" sz="1200" i="1" dirty="0">
                <a:latin typeface="Times New Roman" panose="02020603050405020304" pitchFamily="18" charset="0"/>
                <a:cs typeface="Times New Roman" panose="02020603050405020304" pitchFamily="18" charset="0"/>
              </a:rPr>
              <a:t>[1</a:t>
            </a:r>
            <a:r>
              <a:rPr lang="en-GB" sz="1200" i="1" dirty="0" smtClean="0">
                <a:latin typeface="Times New Roman" panose="02020603050405020304" pitchFamily="18" charset="0"/>
                <a:cs typeface="Times New Roman" panose="02020603050405020304" pitchFamily="18" charset="0"/>
              </a:rPr>
              <a:t>] J. Fleiter and S. Hopkins, Private communication </a:t>
            </a:r>
            <a:endParaRPr lang="en-GB" sz="1200" i="1" dirty="0">
              <a:latin typeface="Times New Roman" panose="02020603050405020304" pitchFamily="18" charset="0"/>
              <a:cs typeface="Times New Roman" panose="02020603050405020304" pitchFamily="18" charset="0"/>
            </a:endParaRPr>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817703" y="1836260"/>
            <a:ext cx="2707892" cy="884863"/>
          </a:xfrm>
          <a:prstGeom prst="rect">
            <a:avLst/>
          </a:prstGeom>
        </p:spPr>
      </p:pic>
      <p:pic>
        <p:nvPicPr>
          <p:cNvPr id="7" name="Picture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93143" y="2928350"/>
            <a:ext cx="2177555" cy="1331184"/>
          </a:xfrm>
          <a:prstGeom prst="rect">
            <a:avLst/>
          </a:prstGeom>
        </p:spPr>
      </p:pic>
    </p:spTree>
    <p:extLst>
      <p:ext uri="{BB962C8B-B14F-4D97-AF65-F5344CB8AC3E}">
        <p14:creationId xmlns:p14="http://schemas.microsoft.com/office/powerpoint/2010/main" val="109163948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622010" y="0"/>
            <a:ext cx="1743075" cy="615553"/>
          </a:xfrm>
          <a:prstGeom prst="rect">
            <a:avLst/>
          </a:prstGeom>
          <a:noFill/>
        </p:spPr>
        <p:txBody>
          <a:bodyPr wrap="square" rtlCol="0">
            <a:spAutoFit/>
          </a:bodyPr>
          <a:lstStyle/>
          <a:p>
            <a:pPr algn="ctr"/>
            <a:r>
              <a:rPr lang="en-GB" sz="3400" dirty="0" smtClean="0">
                <a:latin typeface="Times New Roman" panose="02020603050405020304" pitchFamily="18" charset="0"/>
                <a:cs typeface="Times New Roman" panose="02020603050405020304" pitchFamily="18" charset="0"/>
              </a:rPr>
              <a:t>Contents</a:t>
            </a:r>
            <a:endParaRPr lang="en-GB" sz="3400" dirty="0">
              <a:latin typeface="Times New Roman" panose="02020603050405020304" pitchFamily="18" charset="0"/>
              <a:cs typeface="Times New Roman" panose="02020603050405020304" pitchFamily="18" charset="0"/>
            </a:endParaRPr>
          </a:p>
        </p:txBody>
      </p:sp>
      <p:sp>
        <p:nvSpPr>
          <p:cNvPr id="5" name="TextBox 4"/>
          <p:cNvSpPr txBox="1"/>
          <p:nvPr/>
        </p:nvSpPr>
        <p:spPr>
          <a:xfrm>
            <a:off x="329608" y="828943"/>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Introduction</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29608" y="1456851"/>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The 2 kA and 18 kA </a:t>
            </a:r>
            <a:r>
              <a:rPr lang="en-GB" sz="2200" i="1" dirty="0" err="1" smtClean="0">
                <a:solidFill>
                  <a:schemeClr val="bg2">
                    <a:lumMod val="50000"/>
                  </a:schemeClr>
                </a:solidFill>
                <a:latin typeface="Times New Roman" panose="02020603050405020304" pitchFamily="18" charset="0"/>
                <a:cs typeface="Times New Roman" panose="02020603050405020304" pitchFamily="18" charset="0"/>
              </a:rPr>
              <a:t>busbars</a:t>
            </a:r>
            <a:endParaRPr lang="en-GB" sz="2200" dirty="0">
              <a:solidFill>
                <a:schemeClr val="bg2">
                  <a:lumMod val="50000"/>
                </a:schemeClr>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329608" y="2107162"/>
            <a:ext cx="6693492"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THEA model</a:t>
            </a:r>
            <a:endParaRPr lang="en-GB" sz="2200" dirty="0">
              <a:latin typeface="Times New Roman" panose="02020603050405020304" pitchFamily="18" charset="0"/>
              <a:cs typeface="Times New Roman" panose="02020603050405020304" pitchFamily="18" charset="0"/>
            </a:endParaRPr>
          </a:p>
        </p:txBody>
      </p:sp>
      <p:sp>
        <p:nvSpPr>
          <p:cNvPr id="8" name="TextBox 7"/>
          <p:cNvSpPr txBox="1"/>
          <p:nvPr/>
        </p:nvSpPr>
        <p:spPr>
          <a:xfrm>
            <a:off x="329607" y="2729036"/>
            <a:ext cx="1470108"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latin typeface="Times New Roman" panose="02020603050405020304" pitchFamily="18" charset="0"/>
                <a:cs typeface="Times New Roman" panose="02020603050405020304" pitchFamily="18" charset="0"/>
              </a:rPr>
              <a:t>Results</a:t>
            </a:r>
            <a:endParaRPr lang="en-GB" sz="2200" dirty="0" smtClean="0">
              <a:latin typeface="Times New Roman" panose="02020603050405020304" pitchFamily="18" charset="0"/>
              <a:cs typeface="Times New Roman" panose="02020603050405020304" pitchFamily="18" charset="0"/>
            </a:endParaRPr>
          </a:p>
        </p:txBody>
      </p:sp>
      <p:sp>
        <p:nvSpPr>
          <p:cNvPr id="9" name="TextBox 8"/>
          <p:cNvSpPr txBox="1"/>
          <p:nvPr/>
        </p:nvSpPr>
        <p:spPr>
          <a:xfrm>
            <a:off x="329608" y="3379610"/>
            <a:ext cx="4795845"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Current dump and validation time </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11" name="TextBox 10"/>
          <p:cNvSpPr txBox="1"/>
          <p:nvPr/>
        </p:nvSpPr>
        <p:spPr>
          <a:xfrm>
            <a:off x="329607" y="4030762"/>
            <a:ext cx="2497813"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Quench stoppers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
        <p:nvSpPr>
          <p:cNvPr id="13" name="TextBox 12"/>
          <p:cNvSpPr txBox="1"/>
          <p:nvPr/>
        </p:nvSpPr>
        <p:spPr>
          <a:xfrm>
            <a:off x="335489" y="4681336"/>
            <a:ext cx="4049887" cy="430887"/>
          </a:xfrm>
          <a:prstGeom prst="rect">
            <a:avLst/>
          </a:prstGeom>
          <a:noFill/>
        </p:spPr>
        <p:txBody>
          <a:bodyPr wrap="square" rtlCol="0">
            <a:spAutoFit/>
          </a:bodyPr>
          <a:lstStyle/>
          <a:p>
            <a:pPr marL="285750" indent="-285750">
              <a:buFont typeface="Arial" panose="020B0604020202020204" pitchFamily="34" charset="0"/>
              <a:buChar char="•"/>
            </a:pPr>
            <a:r>
              <a:rPr lang="en-GB" sz="2200" i="1" dirty="0" smtClean="0">
                <a:solidFill>
                  <a:schemeClr val="bg2">
                    <a:lumMod val="50000"/>
                  </a:schemeClr>
                </a:solidFill>
                <a:latin typeface="Times New Roman" panose="02020603050405020304" pitchFamily="18" charset="0"/>
                <a:cs typeface="Times New Roman" panose="02020603050405020304" pitchFamily="18" charset="0"/>
              </a:rPr>
              <a:t>To resume and conclusions</a:t>
            </a:r>
            <a:endParaRPr lang="en-GB" sz="2200" dirty="0" smtClean="0">
              <a:solidFill>
                <a:schemeClr val="bg2">
                  <a:lumMod val="5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8502242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425700" y="0"/>
            <a:ext cx="4167443" cy="523220"/>
          </a:xfrm>
          <a:prstGeom prst="rect">
            <a:avLst/>
          </a:prstGeom>
          <a:noFill/>
        </p:spPr>
        <p:txBody>
          <a:bodyPr wrap="square" rtlCol="0">
            <a:spAutoFit/>
          </a:bodyPr>
          <a:lstStyle/>
          <a:p>
            <a:pPr algn="ctr"/>
            <a:r>
              <a:rPr lang="en-GB" sz="2800" dirty="0" smtClean="0">
                <a:latin typeface="Times New Roman" panose="02020603050405020304" pitchFamily="18" charset="0"/>
                <a:cs typeface="Times New Roman" panose="02020603050405020304" pitchFamily="18" charset="0"/>
              </a:rPr>
              <a:t>THEA Model</a:t>
            </a:r>
            <a:endParaRPr lang="en-GB" sz="2800" dirty="0">
              <a:latin typeface="Times New Roman" panose="02020603050405020304" pitchFamily="18" charset="0"/>
              <a:cs typeface="Times New Roman" panose="02020603050405020304" pitchFamily="18" charset="0"/>
            </a:endParaRPr>
          </a:p>
        </p:txBody>
      </p:sp>
      <p:sp>
        <p:nvSpPr>
          <p:cNvPr id="2" name="TextBox 1"/>
          <p:cNvSpPr txBox="1"/>
          <p:nvPr/>
        </p:nvSpPr>
        <p:spPr>
          <a:xfrm>
            <a:off x="223171" y="656661"/>
            <a:ext cx="8572500" cy="646331"/>
          </a:xfrm>
          <a:prstGeom prst="rect">
            <a:avLst/>
          </a:prstGeom>
          <a:noFill/>
        </p:spPr>
        <p:txBody>
          <a:bodyPr wrap="square" rtlCol="0">
            <a:spAutoFit/>
          </a:bodyPr>
          <a:lstStyle/>
          <a:p>
            <a:pPr marL="285750" indent="-285750" algn="just">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We define 1 </a:t>
            </a:r>
            <a:r>
              <a:rPr lang="en-GB" i="1" dirty="0" smtClean="0">
                <a:latin typeface="Times New Roman" panose="02020603050405020304" pitchFamily="18" charset="0"/>
                <a:cs typeface="Times New Roman" panose="02020603050405020304" pitchFamily="18" charset="0"/>
              </a:rPr>
              <a:t>thermal</a:t>
            </a:r>
            <a:r>
              <a:rPr lang="en-GB" dirty="0" smtClean="0">
                <a:latin typeface="Times New Roman" panose="02020603050405020304" pitchFamily="18" charset="0"/>
                <a:cs typeface="Times New Roman" panose="02020603050405020304" pitchFamily="18" charset="0"/>
              </a:rPr>
              <a:t> component </a:t>
            </a:r>
            <a:r>
              <a:rPr lang="en-GB" u="sng" dirty="0" smtClean="0">
                <a:latin typeface="Times New Roman" panose="02020603050405020304" pitchFamily="18" charset="0"/>
                <a:cs typeface="Times New Roman" panose="02020603050405020304" pitchFamily="18" charset="0"/>
              </a:rPr>
              <a:t>coupled</a:t>
            </a:r>
            <a:r>
              <a:rPr lang="en-GB" dirty="0" smtClean="0">
                <a:latin typeface="Times New Roman" panose="02020603050405020304" pitchFamily="18" charset="0"/>
                <a:cs typeface="Times New Roman" panose="02020603050405020304" pitchFamily="18" charset="0"/>
              </a:rPr>
              <a:t> to 1 </a:t>
            </a:r>
            <a:r>
              <a:rPr lang="en-GB" i="1" dirty="0" smtClean="0">
                <a:latin typeface="Times New Roman" panose="02020603050405020304" pitchFamily="18" charset="0"/>
                <a:cs typeface="Times New Roman" panose="02020603050405020304" pitchFamily="18" charset="0"/>
              </a:rPr>
              <a:t>electric</a:t>
            </a:r>
            <a:r>
              <a:rPr lang="en-GB" dirty="0" smtClean="0">
                <a:latin typeface="Times New Roman" panose="02020603050405020304" pitchFamily="18" charset="0"/>
                <a:cs typeface="Times New Roman" panose="02020603050405020304" pitchFamily="18" charset="0"/>
              </a:rPr>
              <a:t> component. There is no transverse heat propagation to the surroundings (e.g. a jacket). </a:t>
            </a:r>
            <a:endParaRPr lang="en-GB"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1" name="TextBox 10"/>
              <p:cNvSpPr txBox="1"/>
              <p:nvPr/>
            </p:nvSpPr>
            <p:spPr>
              <a:xfrm>
                <a:off x="223171" y="1399666"/>
                <a:ext cx="8572500" cy="694164"/>
              </a:xfrm>
              <a:prstGeom prst="rect">
                <a:avLst/>
              </a:prstGeom>
              <a:noFill/>
            </p:spPr>
            <p:txBody>
              <a:bodyPr wrap="square" rtlCol="0">
                <a:spAutoFit/>
              </a:bodyPr>
              <a:lstStyle/>
              <a:p>
                <a:pPr marL="285750" indent="-285750" algn="just">
                  <a:buFont typeface="Arial" panose="020B0604020202020204" pitchFamily="34" charset="0"/>
                  <a:buChar char="•"/>
                </a:pPr>
                <a:r>
                  <a:rPr lang="en-GB" dirty="0" smtClean="0">
                    <a:latin typeface="Times New Roman" panose="02020603050405020304" pitchFamily="18" charset="0"/>
                    <a:cs typeface="Times New Roman" panose="02020603050405020304" pitchFamily="18" charset="0"/>
                  </a:rPr>
                  <a:t>We set </a:t>
                </a:r>
                <a:r>
                  <a:rPr lang="en-GB" dirty="0">
                    <a:latin typeface="Times New Roman" panose="02020603050405020304" pitchFamily="18" charset="0"/>
                    <a:cs typeface="Times New Roman" panose="02020603050405020304" pitchFamily="18" charset="0"/>
                  </a:rPr>
                  <a:t>an initial </a:t>
                </a:r>
                <a:r>
                  <a:rPr lang="en-GB" i="1" dirty="0" smtClean="0">
                    <a:latin typeface="Times New Roman" panose="02020603050405020304" pitchFamily="18" charset="0"/>
                    <a:cs typeface="Times New Roman" panose="02020603050405020304" pitchFamily="18" charset="0"/>
                  </a:rPr>
                  <a:t>minimum</a:t>
                </a:r>
                <a:r>
                  <a:rPr lang="en-GB" dirty="0" smtClean="0">
                    <a:latin typeface="Times New Roman" panose="02020603050405020304" pitchFamily="18" charset="0"/>
                    <a:cs typeface="Times New Roman" panose="02020603050405020304" pitchFamily="18" charset="0"/>
                  </a:rPr>
                  <a:t> normal region at the centre of the domain, </a:t>
                </a:r>
                <a14:m>
                  <m:oMath xmlns:m="http://schemas.openxmlformats.org/officeDocument/2006/math">
                    <m:sSub>
                      <m:sSubPr>
                        <m:ctrlPr>
                          <a:rPr lang="en-GB" i="1" smtClean="0">
                            <a:latin typeface="Cambria Math" panose="02040503050406030204" pitchFamily="18" charset="0"/>
                            <a:cs typeface="Times New Roman" panose="02020603050405020304" pitchFamily="18" charset="0"/>
                          </a:rPr>
                        </m:ctrlPr>
                      </m:sSubPr>
                      <m:e>
                        <m:r>
                          <m:rPr>
                            <m:sty m:val="p"/>
                          </m:rPr>
                          <a:rPr lang="el-GR" i="1" smtClean="0">
                            <a:latin typeface="Cambria Math" panose="02040503050406030204" pitchFamily="18" charset="0"/>
                            <a:cs typeface="Times New Roman" panose="02020603050405020304" pitchFamily="18" charset="0"/>
                          </a:rPr>
                          <m:t>Δ</m:t>
                        </m:r>
                        <m:r>
                          <a:rPr lang="en-GB" b="0" i="1" smtClean="0">
                            <a:latin typeface="Cambria Math" panose="02040503050406030204" pitchFamily="18" charset="0"/>
                            <a:cs typeface="Times New Roman" panose="02020603050405020304" pitchFamily="18" charset="0"/>
                          </a:rPr>
                          <m:t>𝑥</m:t>
                        </m:r>
                      </m:e>
                      <m:sub>
                        <m:r>
                          <a:rPr lang="en-GB" b="0" i="1" smtClean="0">
                            <a:latin typeface="Cambria Math" panose="02040503050406030204" pitchFamily="18" charset="0"/>
                            <a:cs typeface="Times New Roman" panose="02020603050405020304" pitchFamily="18" charset="0"/>
                          </a:rPr>
                          <m:t>𝑐</m:t>
                        </m:r>
                        <m:r>
                          <a:rPr lang="en-GB" b="0" i="1" smtClean="0">
                            <a:latin typeface="Cambria Math" panose="02040503050406030204" pitchFamily="18" charset="0"/>
                            <a:cs typeface="Times New Roman" panose="02020603050405020304" pitchFamily="18" charset="0"/>
                          </a:rPr>
                          <m:t>,</m:t>
                        </m:r>
                        <m:r>
                          <a:rPr lang="en-GB" b="0" i="1" smtClean="0">
                            <a:latin typeface="Cambria Math" panose="02040503050406030204" pitchFamily="18" charset="0"/>
                            <a:cs typeface="Times New Roman" panose="02020603050405020304" pitchFamily="18" charset="0"/>
                          </a:rPr>
                          <m:t>𝑚𝑖𝑛</m:t>
                        </m:r>
                      </m:sub>
                    </m:sSub>
                  </m:oMath>
                </a14:m>
                <a:r>
                  <a:rPr lang="en-GB" dirty="0" smtClean="0">
                    <a:latin typeface="Times New Roman" panose="02020603050405020304" pitchFamily="18" charset="0"/>
                    <a:cs typeface="Times New Roman" panose="02020603050405020304" pitchFamily="18" charset="0"/>
                  </a:rPr>
                  <a:t>, to trigger the quench propagation.  </a:t>
                </a:r>
                <a14:m>
                  <m:oMath xmlns:m="http://schemas.openxmlformats.org/officeDocument/2006/math">
                    <m:sSub>
                      <m:sSubPr>
                        <m:ctrlPr>
                          <a:rPr lang="en-GB" i="1">
                            <a:latin typeface="Cambria Math" panose="02040503050406030204" pitchFamily="18" charset="0"/>
                            <a:cs typeface="Times New Roman" panose="02020603050405020304" pitchFamily="18" charset="0"/>
                          </a:rPr>
                        </m:ctrlPr>
                      </m:sSubPr>
                      <m:e>
                        <m:r>
                          <a:rPr lang="en-GB" i="1">
                            <a:latin typeface="Cambria Math" panose="02040503050406030204" pitchFamily="18" charset="0"/>
                            <a:cs typeface="Times New Roman" panose="02020603050405020304" pitchFamily="18" charset="0"/>
                          </a:rPr>
                          <m:t>𝑇</m:t>
                        </m:r>
                      </m:e>
                      <m:sub>
                        <m:r>
                          <a:rPr lang="en-GB" i="1">
                            <a:latin typeface="Cambria Math" panose="02040503050406030204" pitchFamily="18" charset="0"/>
                            <a:cs typeface="Times New Roman" panose="02020603050405020304" pitchFamily="18" charset="0"/>
                          </a:rPr>
                          <m:t>0</m:t>
                        </m:r>
                      </m:sub>
                    </m:sSub>
                    <m:d>
                      <m:dPr>
                        <m:ctrlPr>
                          <a:rPr lang="en-GB" i="1">
                            <a:latin typeface="Cambria Math" panose="02040503050406030204" pitchFamily="18" charset="0"/>
                            <a:cs typeface="Times New Roman" panose="02020603050405020304" pitchFamily="18" charset="0"/>
                          </a:rPr>
                        </m:ctrlPr>
                      </m:dPr>
                      <m:e>
                        <m:sSub>
                          <m:sSubPr>
                            <m:ctrlPr>
                              <a:rPr lang="en-GB" i="1">
                                <a:latin typeface="Cambria Math" panose="02040503050406030204" pitchFamily="18" charset="0"/>
                                <a:cs typeface="Times New Roman" panose="02020603050405020304" pitchFamily="18" charset="0"/>
                              </a:rPr>
                            </m:ctrlPr>
                          </m:sSubPr>
                          <m:e>
                            <m:r>
                              <m:rPr>
                                <m:sty m:val="p"/>
                              </m:rPr>
                              <a:rPr lang="el-GR" i="1">
                                <a:latin typeface="Cambria Math" panose="02040503050406030204" pitchFamily="18" charset="0"/>
                                <a:cs typeface="Times New Roman" panose="02020603050405020304" pitchFamily="18" charset="0"/>
                              </a:rPr>
                              <m:t>Δ</m:t>
                            </m:r>
                            <m:r>
                              <a:rPr lang="en-GB" i="1">
                                <a:latin typeface="Cambria Math" panose="02040503050406030204" pitchFamily="18" charset="0"/>
                                <a:cs typeface="Times New Roman" panose="02020603050405020304" pitchFamily="18" charset="0"/>
                              </a:rPr>
                              <m:t>𝑥</m:t>
                            </m:r>
                          </m:e>
                          <m:sub>
                            <m:r>
                              <a:rPr lang="en-GB" i="1">
                                <a:latin typeface="Cambria Math" panose="02040503050406030204" pitchFamily="18" charset="0"/>
                                <a:cs typeface="Times New Roman" panose="02020603050405020304" pitchFamily="18" charset="0"/>
                              </a:rPr>
                              <m:t>𝑐</m:t>
                            </m:r>
                            <m:r>
                              <a:rPr lang="en-GB" i="1">
                                <a:latin typeface="Cambria Math" panose="02040503050406030204" pitchFamily="18" charset="0"/>
                                <a:cs typeface="Times New Roman" panose="02020603050405020304" pitchFamily="18" charset="0"/>
                              </a:rPr>
                              <m:t>,</m:t>
                            </m:r>
                            <m:r>
                              <a:rPr lang="en-GB" i="1">
                                <a:latin typeface="Cambria Math" panose="02040503050406030204" pitchFamily="18" charset="0"/>
                                <a:cs typeface="Times New Roman" panose="02020603050405020304" pitchFamily="18" charset="0"/>
                              </a:rPr>
                              <m:t>𝑚𝑖𝑛</m:t>
                            </m:r>
                          </m:sub>
                        </m:sSub>
                      </m:e>
                    </m:d>
                    <m:r>
                      <a:rPr lang="en-GB" i="1">
                        <a:latin typeface="Cambria Math" panose="02040503050406030204" pitchFamily="18" charset="0"/>
                        <a:cs typeface="Times New Roman" panose="02020603050405020304" pitchFamily="18" charset="0"/>
                      </a:rPr>
                      <m:t>=10 </m:t>
                    </m:r>
                    <m:r>
                      <a:rPr lang="en-GB" i="1">
                        <a:latin typeface="Cambria Math" panose="02040503050406030204" pitchFamily="18" charset="0"/>
                        <a:cs typeface="Times New Roman" panose="02020603050405020304" pitchFamily="18" charset="0"/>
                      </a:rPr>
                      <m:t>𝐾</m:t>
                    </m:r>
                  </m:oMath>
                </a14:m>
                <a:r>
                  <a:rPr lang="en-GB" dirty="0">
                    <a:latin typeface="Times New Roman" panose="02020603050405020304" pitchFamily="18" charset="0"/>
                    <a:cs typeface="Times New Roman" panose="02020603050405020304" pitchFamily="18" charset="0"/>
                  </a:rPr>
                  <a:t> and </a:t>
                </a:r>
                <a14:m>
                  <m:oMath xmlns:m="http://schemas.openxmlformats.org/officeDocument/2006/math">
                    <m:sSub>
                      <m:sSubPr>
                        <m:ctrlPr>
                          <a:rPr lang="en-GB" i="1" dirty="0" smtClean="0">
                            <a:latin typeface="Cambria Math" panose="02040503050406030204" pitchFamily="18" charset="0"/>
                            <a:cs typeface="Times New Roman" panose="02020603050405020304" pitchFamily="18" charset="0"/>
                          </a:rPr>
                        </m:ctrlPr>
                      </m:sSubPr>
                      <m:e>
                        <m:r>
                          <a:rPr lang="en-GB" b="0" i="1" dirty="0" smtClean="0">
                            <a:latin typeface="Cambria Math" panose="02040503050406030204" pitchFamily="18" charset="0"/>
                            <a:cs typeface="Times New Roman" panose="02020603050405020304" pitchFamily="18" charset="0"/>
                          </a:rPr>
                          <m:t>𝑇</m:t>
                        </m:r>
                      </m:e>
                      <m:sub>
                        <m:r>
                          <a:rPr lang="en-GB" b="0" i="1" dirty="0" smtClean="0">
                            <a:latin typeface="Cambria Math" panose="02040503050406030204" pitchFamily="18" charset="0"/>
                            <a:cs typeface="Times New Roman" panose="02020603050405020304" pitchFamily="18" charset="0"/>
                          </a:rPr>
                          <m:t>0</m:t>
                        </m:r>
                      </m:sub>
                    </m:sSub>
                    <m:r>
                      <a:rPr lang="en-GB" i="1" dirty="0" smtClean="0">
                        <a:latin typeface="Cambria Math" panose="02040503050406030204" pitchFamily="18" charset="0"/>
                        <a:cs typeface="Times New Roman" panose="02020603050405020304" pitchFamily="18" charset="0"/>
                      </a:rPr>
                      <m:t>=1.9 </m:t>
                    </m:r>
                    <m:r>
                      <a:rPr lang="en-GB" i="1" dirty="0">
                        <a:latin typeface="Cambria Math" panose="02040503050406030204" pitchFamily="18" charset="0"/>
                        <a:cs typeface="Times New Roman" panose="02020603050405020304" pitchFamily="18" charset="0"/>
                      </a:rPr>
                      <m:t>𝐾</m:t>
                    </m:r>
                  </m:oMath>
                </a14:m>
                <a:r>
                  <a:rPr lang="en-GB" dirty="0" smtClean="0">
                    <a:latin typeface="Times New Roman" panose="02020603050405020304" pitchFamily="18" charset="0"/>
                    <a:cs typeface="Times New Roman" panose="02020603050405020304" pitchFamily="18" charset="0"/>
                  </a:rPr>
                  <a:t> elsewhere.</a:t>
                </a:r>
                <a:endParaRPr lang="en-GB" dirty="0">
                  <a:latin typeface="Times New Roman" panose="02020603050405020304" pitchFamily="18" charset="0"/>
                  <a:cs typeface="Times New Roman" panose="02020603050405020304" pitchFamily="18" charset="0"/>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223171" y="1399666"/>
                <a:ext cx="8572500" cy="694164"/>
              </a:xfrm>
              <a:prstGeom prst="rect">
                <a:avLst/>
              </a:prstGeom>
              <a:blipFill>
                <a:blip r:embed="rId2"/>
                <a:stretch>
                  <a:fillRect l="-498" t="-5310" r="-569" b="-11504"/>
                </a:stretch>
              </a:blipFill>
            </p:spPr>
            <p:txBody>
              <a:bodyPr/>
              <a:lstStyle/>
              <a:p>
                <a:r>
                  <a:rPr lang="en-GB">
                    <a:noFill/>
                  </a:rPr>
                  <a:t> </a:t>
                </a:r>
              </a:p>
            </p:txBody>
          </p:sp>
        </mc:Fallback>
      </mc:AlternateContent>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26241" y="2329083"/>
            <a:ext cx="5778338" cy="2446207"/>
          </a:xfrm>
          <a:prstGeom prst="rect">
            <a:avLst/>
          </a:prstGeom>
        </p:spPr>
      </p:pic>
      <mc:AlternateContent xmlns:mc="http://schemas.openxmlformats.org/markup-compatibility/2006" xmlns:a14="http://schemas.microsoft.com/office/drawing/2010/main">
        <mc:Choice Requires="a14">
          <p:sp>
            <p:nvSpPr>
              <p:cNvPr id="5" name="TextBox 4"/>
              <p:cNvSpPr txBox="1"/>
              <p:nvPr/>
            </p:nvSpPr>
            <p:spPr>
              <a:xfrm>
                <a:off x="7035800" y="4179546"/>
                <a:ext cx="1759871" cy="830997"/>
              </a:xfrm>
              <a:prstGeom prst="rect">
                <a:avLst/>
              </a:prstGeom>
              <a:noFill/>
            </p:spPr>
            <p:txBody>
              <a:bodyPr wrap="square" rtlCol="0">
                <a:spAutoFit/>
              </a:bodyPr>
              <a:lstStyle/>
              <a:p>
                <a:pPr algn="just"/>
                <a:r>
                  <a:rPr lang="en-GB" sz="1200" i="1" dirty="0" smtClean="0">
                    <a:latin typeface="Times New Roman" panose="02020603050405020304" pitchFamily="18" charset="0"/>
                    <a:cs typeface="Times New Roman" panose="02020603050405020304" pitchFamily="18" charset="0"/>
                  </a:rPr>
                  <a:t>Note</a:t>
                </a:r>
                <a:r>
                  <a:rPr lang="en-GB" sz="1200" dirty="0" smtClean="0">
                    <a:latin typeface="Times New Roman" panose="02020603050405020304" pitchFamily="18" charset="0"/>
                    <a:cs typeface="Times New Roman" panose="02020603050405020304" pitchFamily="18" charset="0"/>
                  </a:rPr>
                  <a:t>: </a:t>
                </a:r>
                <a:r>
                  <a:rPr lang="en-GB" sz="1200" i="1" dirty="0" err="1" smtClean="0">
                    <a:latin typeface="Times New Roman" panose="02020603050405020304" pitchFamily="18" charset="0"/>
                    <a:cs typeface="Times New Roman" panose="02020603050405020304" pitchFamily="18" charset="0"/>
                  </a:rPr>
                  <a:t>NbTi</a:t>
                </a:r>
                <a:r>
                  <a:rPr lang="en-GB" sz="1200" dirty="0" smtClean="0">
                    <a:latin typeface="Times New Roman" panose="02020603050405020304" pitchFamily="18" charset="0"/>
                    <a:cs typeface="Times New Roman" panose="02020603050405020304" pitchFamily="18" charset="0"/>
                  </a:rPr>
                  <a:t> resistivity is modelled by means of the power law, using </a:t>
                </a:r>
                <a14:m>
                  <m:oMath xmlns:m="http://schemas.openxmlformats.org/officeDocument/2006/math">
                    <m:sSub>
                      <m:sSubPr>
                        <m:ctrlPr>
                          <a:rPr lang="en-GB" sz="1200" i="1" smtClean="0">
                            <a:latin typeface="Cambria Math" panose="02040503050406030204" pitchFamily="18" charset="0"/>
                          </a:rPr>
                        </m:ctrlPr>
                      </m:sSubPr>
                      <m:e>
                        <m:r>
                          <a:rPr lang="en-GB" sz="1200" b="0" i="1" smtClean="0">
                            <a:latin typeface="Cambria Math" panose="02040503050406030204" pitchFamily="18" charset="0"/>
                          </a:rPr>
                          <m:t>𝐸</m:t>
                        </m:r>
                      </m:e>
                      <m:sub>
                        <m:r>
                          <a:rPr lang="en-GB" sz="1200" b="0" i="1" smtClean="0">
                            <a:latin typeface="Cambria Math" panose="02040503050406030204" pitchFamily="18" charset="0"/>
                          </a:rPr>
                          <m:t>0</m:t>
                        </m:r>
                      </m:sub>
                    </m:sSub>
                  </m:oMath>
                </a14:m>
                <a:r>
                  <a:rPr lang="en-GB" sz="1200" dirty="0" smtClean="0">
                    <a:latin typeface="Times New Roman" panose="02020603050405020304" pitchFamily="18" charset="0"/>
                    <a:cs typeface="Times New Roman" panose="02020603050405020304" pitchFamily="18" charset="0"/>
                  </a:rPr>
                  <a:t> and </a:t>
                </a:r>
                <a:r>
                  <a:rPr lang="en-GB" sz="1200" i="1" dirty="0" smtClean="0">
                    <a:latin typeface="Times New Roman" panose="02020603050405020304" pitchFamily="18" charset="0"/>
                    <a:cs typeface="Times New Roman" panose="02020603050405020304" pitchFamily="18" charset="0"/>
                  </a:rPr>
                  <a:t>n</a:t>
                </a:r>
                <a:r>
                  <a:rPr lang="en-GB" sz="1200" dirty="0" smtClean="0">
                    <a:latin typeface="Times New Roman" panose="02020603050405020304" pitchFamily="18" charset="0"/>
                    <a:cs typeface="Times New Roman" panose="02020603050405020304" pitchFamily="18" charset="0"/>
                  </a:rPr>
                  <a:t> from the table.</a:t>
                </a:r>
                <a:endParaRPr lang="en-GB" sz="1200" dirty="0">
                  <a:latin typeface="Times New Roman" panose="02020603050405020304" pitchFamily="18" charset="0"/>
                  <a:cs typeface="Times New Roman" panose="02020603050405020304" pitchFamily="18" charset="0"/>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7035800" y="4179546"/>
                <a:ext cx="1759871" cy="830997"/>
              </a:xfrm>
              <a:prstGeom prst="rect">
                <a:avLst/>
              </a:prstGeom>
              <a:blipFill>
                <a:blip r:embed="rId4"/>
                <a:stretch>
                  <a:fillRect t="-735" r="-346" b="-5147"/>
                </a:stretch>
              </a:blipFill>
            </p:spPr>
            <p:txBody>
              <a:bodyPr/>
              <a:lstStyle/>
              <a:p>
                <a:r>
                  <a:rPr lang="en-GB">
                    <a:noFill/>
                  </a:rPr>
                  <a:t> </a:t>
                </a:r>
              </a:p>
            </p:txBody>
          </p:sp>
        </mc:Fallback>
      </mc:AlternateContent>
      <p:sp>
        <p:nvSpPr>
          <p:cNvPr id="13" name="TextBox 12"/>
          <p:cNvSpPr txBox="1"/>
          <p:nvPr/>
        </p:nvSpPr>
        <p:spPr>
          <a:xfrm>
            <a:off x="223171" y="5018771"/>
            <a:ext cx="1474771" cy="307777"/>
          </a:xfrm>
          <a:prstGeom prst="rect">
            <a:avLst/>
          </a:prstGeom>
          <a:noFill/>
        </p:spPr>
        <p:txBody>
          <a:bodyPr wrap="square" rtlCol="0">
            <a:spAutoFit/>
          </a:bodyPr>
          <a:lstStyle/>
          <a:p>
            <a:r>
              <a:rPr lang="en-GB" sz="1400" i="1" dirty="0" smtClean="0">
                <a:latin typeface="Times New Roman" panose="02020603050405020304" pitchFamily="18" charset="0"/>
                <a:cs typeface="Times New Roman" panose="02020603050405020304" pitchFamily="18" charset="0"/>
              </a:rPr>
              <a:t> Ex: 18 kA </a:t>
            </a:r>
            <a:r>
              <a:rPr lang="en-GB" sz="1400" i="1" dirty="0" err="1" smtClean="0">
                <a:latin typeface="Times New Roman" panose="02020603050405020304" pitchFamily="18" charset="0"/>
                <a:cs typeface="Times New Roman" panose="02020603050405020304" pitchFamily="18" charset="0"/>
              </a:rPr>
              <a:t>busbar</a:t>
            </a:r>
            <a:endParaRPr lang="en-GB" sz="1400" i="1" dirty="0">
              <a:latin typeface="Times New Roman" panose="02020603050405020304" pitchFamily="18" charset="0"/>
              <a:cs typeface="Times New Roman" panose="02020603050405020304" pitchFamily="18" charset="0"/>
            </a:endParaRPr>
          </a:p>
        </p:txBody>
      </p:sp>
      <mc:AlternateContent xmlns:mc="http://schemas.openxmlformats.org/markup-compatibility/2006" xmlns:a14="http://schemas.microsoft.com/office/drawing/2010/main">
        <mc:Choice Requires="a14">
          <p:sp>
            <p:nvSpPr>
              <p:cNvPr id="14" name="TextBox 13"/>
              <p:cNvSpPr txBox="1"/>
              <p:nvPr/>
            </p:nvSpPr>
            <p:spPr>
              <a:xfrm>
                <a:off x="7208780" y="5630010"/>
                <a:ext cx="931360" cy="49244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300" i="1">
                              <a:latin typeface="Cambria Math" panose="02040503050406030204" pitchFamily="18" charset="0"/>
                            </a:rPr>
                          </m:ctrlPr>
                        </m:sSubPr>
                        <m:e>
                          <m:r>
                            <a:rPr lang="en-GB" sz="1300" i="1">
                              <a:latin typeface="Cambria Math" panose="02040503050406030204" pitchFamily="18" charset="0"/>
                            </a:rPr>
                            <m:t>𝑇</m:t>
                          </m:r>
                        </m:e>
                        <m:sub>
                          <m:r>
                            <a:rPr lang="en-GB" sz="1300" i="1">
                              <a:latin typeface="Cambria Math" panose="02040503050406030204" pitchFamily="18" charset="0"/>
                            </a:rPr>
                            <m:t>𝑏𝑜𝑢𝑛𝑑</m:t>
                          </m:r>
                        </m:sub>
                      </m:sSub>
                    </m:oMath>
                  </m:oMathPara>
                </a14:m>
                <a:endParaRPr lang="en-GB" sz="1300" dirty="0" smtClean="0">
                  <a:latin typeface="Times New Roman" panose="02020603050405020304" pitchFamily="18" charset="0"/>
                  <a:cs typeface="Times New Roman" panose="02020603050405020304" pitchFamily="18" charset="0"/>
                </a:endParaRPr>
              </a:p>
              <a:p>
                <a:pPr algn="ctr"/>
                <a:r>
                  <a:rPr lang="en-GB" sz="1300" i="1" dirty="0" smtClean="0">
                    <a:latin typeface="Times New Roman" panose="02020603050405020304" pitchFamily="18" charset="0"/>
                    <a:cs typeface="Times New Roman" panose="02020603050405020304" pitchFamily="18" charset="0"/>
                  </a:rPr>
                  <a:t>1.9 K</a:t>
                </a:r>
                <a:endParaRPr lang="en-GB" sz="1300" i="1" dirty="0">
                  <a:latin typeface="Times New Roman" panose="02020603050405020304" pitchFamily="18" charset="0"/>
                  <a:cs typeface="Times New Roman" panose="02020603050405020304" pitchFamily="18" charset="0"/>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7208780" y="5630010"/>
                <a:ext cx="931360" cy="492443"/>
              </a:xfrm>
              <a:prstGeom prst="rect">
                <a:avLst/>
              </a:prstGeom>
              <a:blipFill>
                <a:blip r:embed="rId5"/>
                <a:stretch>
                  <a:fillRect b="-11250"/>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5" name="TextBox 14"/>
              <p:cNvSpPr txBox="1"/>
              <p:nvPr/>
            </p:nvSpPr>
            <p:spPr>
              <a:xfrm>
                <a:off x="970081" y="5623846"/>
                <a:ext cx="931360" cy="49244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GB" sz="1300" i="1">
                              <a:latin typeface="Cambria Math" panose="02040503050406030204" pitchFamily="18" charset="0"/>
                            </a:rPr>
                          </m:ctrlPr>
                        </m:sSubPr>
                        <m:e>
                          <m:r>
                            <a:rPr lang="en-GB" sz="1300" i="1">
                              <a:latin typeface="Cambria Math" panose="02040503050406030204" pitchFamily="18" charset="0"/>
                            </a:rPr>
                            <m:t>𝑇</m:t>
                          </m:r>
                        </m:e>
                        <m:sub>
                          <m:r>
                            <a:rPr lang="en-GB" sz="1300" i="1">
                              <a:latin typeface="Cambria Math" panose="02040503050406030204" pitchFamily="18" charset="0"/>
                            </a:rPr>
                            <m:t>𝑏𝑜𝑢𝑛𝑑</m:t>
                          </m:r>
                        </m:sub>
                      </m:sSub>
                    </m:oMath>
                  </m:oMathPara>
                </a14:m>
                <a:endParaRPr lang="en-GB" sz="1300" dirty="0" smtClean="0">
                  <a:latin typeface="Times New Roman" panose="02020603050405020304" pitchFamily="18" charset="0"/>
                  <a:cs typeface="Times New Roman" panose="02020603050405020304" pitchFamily="18" charset="0"/>
                </a:endParaRPr>
              </a:p>
              <a:p>
                <a:pPr algn="ctr"/>
                <a:r>
                  <a:rPr lang="en-GB" sz="1300" i="1" dirty="0" smtClean="0">
                    <a:latin typeface="Times New Roman" panose="02020603050405020304" pitchFamily="18" charset="0"/>
                    <a:cs typeface="Times New Roman" panose="02020603050405020304" pitchFamily="18" charset="0"/>
                  </a:rPr>
                  <a:t>1.9 K</a:t>
                </a:r>
                <a:endParaRPr lang="en-GB" sz="1300" i="1" dirty="0">
                  <a:latin typeface="Times New Roman" panose="02020603050405020304" pitchFamily="18" charset="0"/>
                  <a:cs typeface="Times New Roman" panose="02020603050405020304" pitchFamily="18" charset="0"/>
                </a:endParaRPr>
              </a:p>
            </p:txBody>
          </p:sp>
        </mc:Choice>
        <mc:Fallback xmlns="">
          <p:sp>
            <p:nvSpPr>
              <p:cNvPr id="15" name="TextBox 14"/>
              <p:cNvSpPr txBox="1">
                <a:spLocks noRot="1" noChangeAspect="1" noMove="1" noResize="1" noEditPoints="1" noAdjustHandles="1" noChangeArrowheads="1" noChangeShapeType="1" noTextEdit="1"/>
              </p:cNvSpPr>
              <p:nvPr/>
            </p:nvSpPr>
            <p:spPr>
              <a:xfrm>
                <a:off x="970081" y="5623846"/>
                <a:ext cx="931360" cy="492443"/>
              </a:xfrm>
              <a:prstGeom prst="rect">
                <a:avLst/>
              </a:prstGeom>
              <a:blipFill>
                <a:blip r:embed="rId6"/>
                <a:stretch>
                  <a:fillRect b="-11250"/>
                </a:stretch>
              </a:blipFill>
            </p:spPr>
            <p:txBody>
              <a:bodyPr/>
              <a:lstStyle/>
              <a:p>
                <a:r>
                  <a:rPr lang="en-GB">
                    <a:noFill/>
                  </a:rPr>
                  <a:t> </a:t>
                </a:r>
              </a:p>
            </p:txBody>
          </p:sp>
        </mc:Fallback>
      </mc:AlternateContent>
      <p:sp>
        <p:nvSpPr>
          <p:cNvPr id="16" name="Can 15"/>
          <p:cNvSpPr/>
          <p:nvPr/>
        </p:nvSpPr>
        <p:spPr>
          <a:xfrm rot="16200000">
            <a:off x="4467391" y="3084133"/>
            <a:ext cx="175439" cy="5563485"/>
          </a:xfrm>
          <a:prstGeom prst="can">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TextBox 16"/>
          <p:cNvSpPr txBox="1"/>
          <p:nvPr/>
        </p:nvSpPr>
        <p:spPr>
          <a:xfrm>
            <a:off x="1507715" y="6081074"/>
            <a:ext cx="552893" cy="307777"/>
          </a:xfrm>
          <a:prstGeom prst="rect">
            <a:avLst/>
          </a:prstGeom>
          <a:noFill/>
        </p:spPr>
        <p:txBody>
          <a:bodyPr wrap="square" rtlCol="0">
            <a:spAutoFit/>
          </a:bodyPr>
          <a:lstStyle/>
          <a:p>
            <a:pPr algn="ctr"/>
            <a:r>
              <a:rPr lang="en-GB" sz="1400" dirty="0">
                <a:latin typeface="Times New Roman" panose="02020603050405020304" pitchFamily="18" charset="0"/>
                <a:cs typeface="Times New Roman" panose="02020603050405020304" pitchFamily="18" charset="0"/>
              </a:rPr>
              <a:t>x</a:t>
            </a:r>
            <a:r>
              <a:rPr lang="en-GB" sz="1400" dirty="0" smtClean="0">
                <a:latin typeface="Times New Roman" panose="02020603050405020304" pitchFamily="18" charset="0"/>
                <a:cs typeface="Times New Roman" panose="02020603050405020304" pitchFamily="18" charset="0"/>
              </a:rPr>
              <a:t>=0</a:t>
            </a:r>
            <a:endParaRPr lang="en-GB" sz="1400" dirty="0">
              <a:latin typeface="Times New Roman" panose="02020603050405020304" pitchFamily="18" charset="0"/>
              <a:cs typeface="Times New Roman" panose="02020603050405020304" pitchFamily="18" charset="0"/>
            </a:endParaRPr>
          </a:p>
        </p:txBody>
      </p:sp>
      <p:sp>
        <p:nvSpPr>
          <p:cNvPr id="18" name="TextBox 17"/>
          <p:cNvSpPr txBox="1"/>
          <p:nvPr/>
        </p:nvSpPr>
        <p:spPr>
          <a:xfrm>
            <a:off x="6871013" y="6081074"/>
            <a:ext cx="918388" cy="307777"/>
          </a:xfrm>
          <a:prstGeom prst="rect">
            <a:avLst/>
          </a:prstGeom>
          <a:noFill/>
        </p:spPr>
        <p:txBody>
          <a:bodyPr wrap="square" rtlCol="0">
            <a:spAutoFit/>
          </a:bodyPr>
          <a:lstStyle/>
          <a:p>
            <a:pPr algn="ctr"/>
            <a:r>
              <a:rPr lang="en-GB" sz="1400" dirty="0" smtClean="0">
                <a:latin typeface="Times New Roman" panose="02020603050405020304" pitchFamily="18" charset="0"/>
                <a:cs typeface="Times New Roman" panose="02020603050405020304" pitchFamily="18" charset="0"/>
              </a:rPr>
              <a:t>x=23 m</a:t>
            </a:r>
            <a:endParaRPr lang="en-GB" sz="1400" dirty="0">
              <a:latin typeface="Times New Roman" panose="02020603050405020304" pitchFamily="18" charset="0"/>
              <a:cs typeface="Times New Roman" panose="02020603050405020304" pitchFamily="18" charset="0"/>
            </a:endParaRPr>
          </a:p>
        </p:txBody>
      </p:sp>
      <p:sp>
        <p:nvSpPr>
          <p:cNvPr id="19" name="TextBox 18"/>
          <p:cNvSpPr txBox="1"/>
          <p:nvPr/>
        </p:nvSpPr>
        <p:spPr>
          <a:xfrm>
            <a:off x="3186668" y="6330902"/>
            <a:ext cx="2736878" cy="400110"/>
          </a:xfrm>
          <a:prstGeom prst="rect">
            <a:avLst/>
          </a:prstGeom>
          <a:noFill/>
        </p:spPr>
        <p:txBody>
          <a:bodyPr wrap="square" rtlCol="0">
            <a:spAutoFit/>
          </a:bodyPr>
          <a:lstStyle/>
          <a:p>
            <a:pPr algn="ctr"/>
            <a:r>
              <a:rPr lang="en-GB" sz="1000" i="1" dirty="0" smtClean="0">
                <a:latin typeface="Times New Roman" panose="02020603050405020304" pitchFamily="18" charset="0"/>
                <a:cs typeface="Times New Roman" panose="02020603050405020304" pitchFamily="18" charset="0"/>
              </a:rPr>
              <a:t>Note</a:t>
            </a:r>
            <a:r>
              <a:rPr lang="en-GB" sz="1000" dirty="0" smtClean="0">
                <a:latin typeface="Times New Roman" panose="02020603050405020304" pitchFamily="18" charset="0"/>
                <a:cs typeface="Times New Roman" panose="02020603050405020304" pitchFamily="18" charset="0"/>
              </a:rPr>
              <a:t>: the component is represented as a cylinder, but it is treated as a 1-D line by the code</a:t>
            </a:r>
            <a:endParaRPr lang="en-GB" sz="1000" dirty="0">
              <a:latin typeface="Times New Roman" panose="02020603050405020304" pitchFamily="18" charset="0"/>
              <a:cs typeface="Times New Roman" panose="02020603050405020304" pitchFamily="18" charset="0"/>
            </a:endParaRPr>
          </a:p>
        </p:txBody>
      </p:sp>
      <p:sp>
        <p:nvSpPr>
          <p:cNvPr id="20" name="Oval 19"/>
          <p:cNvSpPr/>
          <p:nvPr/>
        </p:nvSpPr>
        <p:spPr>
          <a:xfrm>
            <a:off x="1730408" y="5834561"/>
            <a:ext cx="85918" cy="8334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7287248" y="5834560"/>
            <a:ext cx="85918" cy="83345"/>
          </a:xfrm>
          <a:prstGeom prst="ellipse">
            <a:avLst/>
          </a:prstGeom>
          <a:solidFill>
            <a:srgbClr val="00B0F0"/>
          </a:solid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mc:AlternateContent xmlns:mc="http://schemas.openxmlformats.org/markup-compatibility/2006" xmlns:a14="http://schemas.microsoft.com/office/drawing/2010/main">
        <mc:Choice Requires="a14">
          <p:sp>
            <p:nvSpPr>
              <p:cNvPr id="25" name="Rectangle 24"/>
              <p:cNvSpPr/>
              <p:nvPr/>
            </p:nvSpPr>
            <p:spPr>
              <a:xfrm>
                <a:off x="4204277" y="5993652"/>
                <a:ext cx="701666" cy="285206"/>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sSub>
                        <m:sSubPr>
                          <m:ctrlPr>
                            <a:rPr lang="el-GR" sz="1200" i="1" smtClean="0">
                              <a:latin typeface="Cambria Math" panose="02040503050406030204" pitchFamily="18" charset="0"/>
                            </a:rPr>
                          </m:ctrlPr>
                        </m:sSubPr>
                        <m:e>
                          <m:r>
                            <m:rPr>
                              <m:sty m:val="p"/>
                            </m:rPr>
                            <a:rPr lang="el-GR" sz="1200" i="1">
                              <a:latin typeface="Cambria Math" panose="02040503050406030204" pitchFamily="18" charset="0"/>
                            </a:rPr>
                            <m:t>Δ</m:t>
                          </m:r>
                          <m:r>
                            <a:rPr lang="en-GB" sz="1200" i="1">
                              <a:latin typeface="Cambria Math" panose="02040503050406030204" pitchFamily="18" charset="0"/>
                            </a:rPr>
                            <m:t>𝑥</m:t>
                          </m:r>
                        </m:e>
                        <m:sub>
                          <m:r>
                            <a:rPr lang="en-GB" sz="1200" i="1">
                              <a:latin typeface="Cambria Math" panose="02040503050406030204" pitchFamily="18" charset="0"/>
                            </a:rPr>
                            <m:t>𝑐</m:t>
                          </m:r>
                          <m:r>
                            <a:rPr lang="en-GB" sz="1200" b="0" i="1" smtClean="0">
                              <a:latin typeface="Cambria Math" panose="02040503050406030204" pitchFamily="18" charset="0"/>
                            </a:rPr>
                            <m:t>,</m:t>
                          </m:r>
                          <m:r>
                            <a:rPr lang="en-GB" sz="1200" b="0" i="1" smtClean="0">
                              <a:latin typeface="Cambria Math" panose="02040503050406030204" pitchFamily="18" charset="0"/>
                            </a:rPr>
                            <m:t>𝑚𝑖𝑛</m:t>
                          </m:r>
                        </m:sub>
                      </m:sSub>
                    </m:oMath>
                  </m:oMathPara>
                </a14:m>
                <a:endParaRPr lang="en-GB" sz="1200" dirty="0"/>
              </a:p>
            </p:txBody>
          </p:sp>
        </mc:Choice>
        <mc:Fallback xmlns="">
          <p:sp>
            <p:nvSpPr>
              <p:cNvPr id="25" name="Rectangle 24"/>
              <p:cNvSpPr>
                <a:spLocks noRot="1" noChangeAspect="1" noMove="1" noResize="1" noEditPoints="1" noAdjustHandles="1" noChangeArrowheads="1" noChangeShapeType="1" noTextEdit="1"/>
              </p:cNvSpPr>
              <p:nvPr/>
            </p:nvSpPr>
            <p:spPr>
              <a:xfrm>
                <a:off x="4204277" y="5993652"/>
                <a:ext cx="701666" cy="285206"/>
              </a:xfrm>
              <a:prstGeom prst="rect">
                <a:avLst/>
              </a:prstGeom>
              <a:blipFill>
                <a:blip r:embed="rId7"/>
                <a:stretch>
                  <a:fillRect/>
                </a:stretch>
              </a:blipFill>
            </p:spPr>
            <p:txBody>
              <a:bodyPr/>
              <a:lstStyle/>
              <a:p>
                <a:r>
                  <a:rPr lang="en-GB">
                    <a:noFill/>
                  </a:rPr>
                  <a:t> </a:t>
                </a:r>
              </a:p>
            </p:txBody>
          </p:sp>
        </mc:Fallback>
      </mc:AlternateContent>
      <p:sp>
        <p:nvSpPr>
          <p:cNvPr id="26" name="Can 25"/>
          <p:cNvSpPr/>
          <p:nvPr/>
        </p:nvSpPr>
        <p:spPr>
          <a:xfrm rot="16200000">
            <a:off x="4458433" y="5774707"/>
            <a:ext cx="175157" cy="182620"/>
          </a:xfrm>
          <a:prstGeom prst="can">
            <a:avLst/>
          </a:prstGeom>
          <a:solidFill>
            <a:srgbClr val="F4860C"/>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TextBox 26"/>
          <p:cNvSpPr txBox="1"/>
          <p:nvPr/>
        </p:nvSpPr>
        <p:spPr>
          <a:xfrm>
            <a:off x="3571818" y="5393974"/>
            <a:ext cx="983292" cy="307777"/>
          </a:xfrm>
          <a:prstGeom prst="rect">
            <a:avLst/>
          </a:prstGeom>
          <a:noFill/>
        </p:spPr>
        <p:txBody>
          <a:bodyPr wrap="square" rtlCol="0">
            <a:spAutoFit/>
          </a:bodyPr>
          <a:lstStyle/>
          <a:p>
            <a:pPr algn="ctr"/>
            <a:r>
              <a:rPr lang="en-GB" sz="1400" i="1" dirty="0" smtClean="0">
                <a:latin typeface="Times New Roman" panose="02020603050405020304" pitchFamily="18" charset="0"/>
                <a:cs typeface="Times New Roman" panose="02020603050405020304" pitchFamily="18" charset="0"/>
              </a:rPr>
              <a:t>I=18 kA</a:t>
            </a:r>
            <a:endParaRPr lang="en-GB" sz="1400" i="1" dirty="0">
              <a:latin typeface="Times New Roman" panose="02020603050405020304" pitchFamily="18" charset="0"/>
              <a:cs typeface="Times New Roman" panose="02020603050405020304" pitchFamily="18" charset="0"/>
            </a:endParaRPr>
          </a:p>
        </p:txBody>
      </p:sp>
      <p:sp>
        <p:nvSpPr>
          <p:cNvPr id="28" name="TextBox 27"/>
          <p:cNvSpPr txBox="1"/>
          <p:nvPr/>
        </p:nvSpPr>
        <p:spPr>
          <a:xfrm>
            <a:off x="4555107" y="5393223"/>
            <a:ext cx="983292" cy="307777"/>
          </a:xfrm>
          <a:prstGeom prst="rect">
            <a:avLst/>
          </a:prstGeom>
          <a:noFill/>
        </p:spPr>
        <p:txBody>
          <a:bodyPr wrap="square" rtlCol="0">
            <a:spAutoFit/>
          </a:bodyPr>
          <a:lstStyle/>
          <a:p>
            <a:pPr algn="ctr"/>
            <a:r>
              <a:rPr lang="en-GB" sz="1400" i="1" dirty="0" smtClean="0">
                <a:latin typeface="Times New Roman" panose="02020603050405020304" pitchFamily="18" charset="0"/>
                <a:cs typeface="Times New Roman" panose="02020603050405020304" pitchFamily="18" charset="0"/>
              </a:rPr>
              <a:t>B=0.55 T</a:t>
            </a:r>
            <a:endParaRPr lang="en-GB" sz="1400" i="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698595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9310</TotalTime>
  <Words>2689</Words>
  <Application>Microsoft Office PowerPoint</Application>
  <PresentationFormat>On-screen Show (4:3)</PresentationFormat>
  <Paragraphs>251</Paragraphs>
  <Slides>32</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32</vt:i4>
      </vt:variant>
    </vt:vector>
  </HeadingPairs>
  <TitlesOfParts>
    <vt:vector size="39" baseType="lpstr">
      <vt:lpstr>Arial</vt:lpstr>
      <vt:lpstr>Calibri</vt:lpstr>
      <vt:lpstr>Calibri Light</vt:lpstr>
      <vt:lpstr>Cambria Math</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Giovanni Succi</dc:creator>
  <cp:lastModifiedBy>Giovanni Succi</cp:lastModifiedBy>
  <cp:revision>810</cp:revision>
  <dcterms:created xsi:type="dcterms:W3CDTF">2021-04-07T12:40:40Z</dcterms:created>
  <dcterms:modified xsi:type="dcterms:W3CDTF">2021-04-28T08:35:23Z</dcterms:modified>
</cp:coreProperties>
</file>