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9"/>
  </p:notesMasterIdLst>
  <p:handoutMasterIdLst>
    <p:handoutMasterId r:id="rId10"/>
  </p:handoutMasterIdLst>
  <p:sldIdLst>
    <p:sldId id="256" r:id="rId2"/>
    <p:sldId id="333" r:id="rId3"/>
    <p:sldId id="340" r:id="rId4"/>
    <p:sldId id="342" r:id="rId5"/>
    <p:sldId id="297" r:id="rId6"/>
    <p:sldId id="317" r:id="rId7"/>
    <p:sldId id="34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9437FF"/>
    <a:srgbClr val="0432FF"/>
    <a:srgbClr val="009051"/>
    <a:srgbClr val="FF4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3287" autoAdjust="0"/>
  </p:normalViewPr>
  <p:slideViewPr>
    <p:cSldViewPr snapToGrid="0" snapToObjects="1">
      <p:cViewPr>
        <p:scale>
          <a:sx n="97" d="100"/>
          <a:sy n="97" d="100"/>
        </p:scale>
        <p:origin x="2976" y="3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91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83A490-0EA0-2947-9BF5-C78934F85DB9}" type="datetimeFigureOut">
              <a:rPr lang="en-US" smtClean="0"/>
              <a:t>5/11/21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88ECC0-F611-F145-884F-558DF0420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4885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362B95-B501-7F43-819F-E1D76BEAB113}" type="datetimeFigureOut">
              <a:rPr lang="en-US" smtClean="0"/>
              <a:t>5/11/21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43D411-92B2-284E-B7C1-53A86FDC2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87371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Aim</a:t>
            </a:r>
            <a:r>
              <a:rPr lang="en-US" baseline="0" dirty="0" smtClean="0"/>
              <a:t> for 8 minutes max.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3D411-92B2-284E-B7C1-53A86FDC292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2850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3,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Neutrino 2014 - Boston U.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3,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Neutrino 2014 - Boston U.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3,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Neutrino 2014 - Boston U.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3,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Neutrino 2014 - Boston U.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3,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Neutrino 2014 - Boston U.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3, 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Neutrino 2014 - Boston U.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3,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Neutrino 2014 - Boston U.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3, 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Neutrino 2014 - Boston U.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3,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Neutrino 2014 - Boston U.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3,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Neutrino 2014 - Boston U.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June 3,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Neutrino 2014 - Boston U.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5.em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Relationship Id="rId3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preSupernova</a:t>
            </a:r>
            <a:r>
              <a:rPr lang="en-US" dirty="0" smtClean="0"/>
              <a:t> neutrinos: open questions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Cecilia </a:t>
            </a:r>
            <a:r>
              <a:rPr lang="en-US" dirty="0" err="1" smtClean="0"/>
              <a:t>Lunardini</a:t>
            </a:r>
            <a:endParaRPr lang="en-US" dirty="0" smtClean="0"/>
          </a:p>
          <a:p>
            <a:r>
              <a:rPr lang="en-US" dirty="0" smtClean="0"/>
              <a:t>Arizona State University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0260" y="5361428"/>
            <a:ext cx="1134140" cy="114097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85800" y="5257800"/>
            <a:ext cx="64304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Co-</a:t>
            </a:r>
            <a:r>
              <a:rPr lang="en-US" dirty="0" err="1" smtClean="0"/>
              <a:t>convenor</a:t>
            </a:r>
            <a:r>
              <a:rPr lang="en-US" dirty="0" smtClean="0"/>
              <a:t>: Andrey </a:t>
            </a:r>
            <a:r>
              <a:rPr lang="en-US" dirty="0" err="1" smtClean="0"/>
              <a:t>Seshukov</a:t>
            </a:r>
            <a:endParaRPr lang="en-US" dirty="0" smtClean="0"/>
          </a:p>
          <a:p>
            <a:r>
              <a:rPr lang="en-US" dirty="0" smtClean="0"/>
              <a:t>(disclaimer: references can be found in the SNEWS2.0 paper)</a:t>
            </a:r>
            <a:r>
              <a:rPr lang="en-US" dirty="0" smtClean="0"/>
              <a:t>  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561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Presupernova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 collapse  explosion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Neutrinos from advanced stages of nuclear burning</a:t>
            </a:r>
          </a:p>
          <a:p>
            <a:pPr lvl="1"/>
            <a:r>
              <a:rPr lang="en-US" dirty="0" smtClean="0"/>
              <a:t>Thermal (pair production)</a:t>
            </a:r>
          </a:p>
          <a:p>
            <a:pPr lvl="1"/>
            <a:r>
              <a:rPr lang="en-US" dirty="0" smtClean="0"/>
              <a:t>Beta processes (capture, decay)</a:t>
            </a:r>
          </a:p>
          <a:p>
            <a:pPr lvl="1"/>
            <a:endParaRPr lang="en-US" dirty="0"/>
          </a:p>
          <a:p>
            <a:r>
              <a:rPr lang="en-US" dirty="0" smtClean="0"/>
              <a:t>0.1-5 MeV energy</a:t>
            </a:r>
          </a:p>
          <a:p>
            <a:pPr lvl="1"/>
            <a:r>
              <a:rPr lang="en-US" dirty="0" smtClean="0"/>
              <a:t>Need low threshold detector</a:t>
            </a:r>
          </a:p>
          <a:p>
            <a:endParaRPr lang="en-US" dirty="0"/>
          </a:p>
          <a:p>
            <a:r>
              <a:rPr lang="en-US" dirty="0" smtClean="0"/>
              <a:t>Detectable hours (days?) before the neutrino burst</a:t>
            </a:r>
          </a:p>
          <a:p>
            <a:pPr lvl="1"/>
            <a:r>
              <a:rPr lang="en-US" dirty="0" smtClean="0"/>
              <a:t>For </a:t>
            </a:r>
            <a:r>
              <a:rPr lang="en-US" i="1" dirty="0" smtClean="0"/>
              <a:t>near-earth stars </a:t>
            </a:r>
            <a:r>
              <a:rPr lang="en-US" dirty="0" smtClean="0"/>
              <a:t>(D&lt;1 </a:t>
            </a:r>
            <a:r>
              <a:rPr lang="en-US" dirty="0" err="1" smtClean="0"/>
              <a:t>kpc</a:t>
            </a:r>
            <a:r>
              <a:rPr lang="en-US" dirty="0" smtClean="0"/>
              <a:t>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0450" y="2031999"/>
            <a:ext cx="3930650" cy="320964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0450" y="5263583"/>
            <a:ext cx="3930650" cy="51781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4050" y="2408383"/>
            <a:ext cx="406400" cy="2456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81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models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034" y="1643270"/>
            <a:ext cx="8931966" cy="4545495"/>
          </a:xfrm>
        </p:spPr>
      </p:pic>
      <p:sp>
        <p:nvSpPr>
          <p:cNvPr id="5" name="TextBox 4"/>
          <p:cNvSpPr txBox="1"/>
          <p:nvPr/>
        </p:nvSpPr>
        <p:spPr>
          <a:xfrm>
            <a:off x="5883965" y="6034876"/>
            <a:ext cx="24420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Fig. courtesy of Koji </a:t>
            </a:r>
            <a:r>
              <a:rPr lang="en-US" sz="1400" dirty="0" err="1" smtClean="0"/>
              <a:t>Ishidoshiro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707876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Numbers of events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31" y="2398644"/>
            <a:ext cx="9311975" cy="3299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39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 at liquid scintillator detector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400476"/>
            <a:ext cx="8229600" cy="116542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JUNO-like detector (17 </a:t>
            </a:r>
            <a:r>
              <a:rPr lang="en-US" sz="2000" dirty="0" err="1" smtClean="0"/>
              <a:t>kt</a:t>
            </a:r>
            <a:r>
              <a:rPr lang="en-US" sz="2000" dirty="0" smtClean="0"/>
              <a:t>), inverse beta decay (IBD): </a:t>
            </a:r>
          </a:p>
          <a:p>
            <a:pPr lvl="1"/>
            <a:r>
              <a:rPr lang="en-US" sz="1600" dirty="0" smtClean="0"/>
              <a:t>E &gt; 1.8 MeV threshold</a:t>
            </a:r>
          </a:p>
          <a:p>
            <a:pPr lvl="1"/>
            <a:r>
              <a:rPr lang="en-US" sz="1600" dirty="0" smtClean="0"/>
              <a:t>Background: 2.6 events/hour in reactor-on phase</a:t>
            </a:r>
            <a:endParaRPr lang="en-US" sz="1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003" y="1617186"/>
            <a:ext cx="5113526" cy="328473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18011" y="1875911"/>
            <a:ext cx="1742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Silicon-burning bump</a:t>
            </a:r>
            <a:endParaRPr lang="en-US" sz="1400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5185186" y="2196353"/>
            <a:ext cx="21814" cy="5898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8400" y="5493662"/>
            <a:ext cx="1489922" cy="284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890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Pointing at 10-kt scale LS detectors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389917" cy="4876800"/>
          </a:xfrm>
        </p:spPr>
        <p:txBody>
          <a:bodyPr/>
          <a:lstStyle/>
          <a:p>
            <a:r>
              <a:rPr lang="en-US" dirty="0" smtClean="0"/>
              <a:t>Sensitivity up to 1 </a:t>
            </a:r>
            <a:r>
              <a:rPr lang="en-US" dirty="0" err="1" smtClean="0"/>
              <a:t>kpc</a:t>
            </a:r>
            <a:r>
              <a:rPr lang="en-US" dirty="0" smtClean="0"/>
              <a:t>; angular error ~70° from IBD</a:t>
            </a:r>
            <a:endParaRPr lang="en-US" dirty="0"/>
          </a:p>
          <a:p>
            <a:pPr lvl="1"/>
            <a:r>
              <a:rPr lang="en-US" dirty="0" smtClean="0"/>
              <a:t>Can provide shortlist of 4-10 candidates, about 1 hour prior to collapse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Possible long term improvements: </a:t>
            </a:r>
          </a:p>
          <a:p>
            <a:pPr lvl="1"/>
            <a:r>
              <a:rPr lang="en-US" dirty="0" smtClean="0"/>
              <a:t>~30° with THEIA (100 </a:t>
            </a:r>
            <a:r>
              <a:rPr lang="en-US" dirty="0" err="1" smtClean="0"/>
              <a:t>kt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~10</a:t>
            </a:r>
            <a:r>
              <a:rPr lang="en-US" dirty="0"/>
              <a:t>° </a:t>
            </a:r>
            <a:r>
              <a:rPr lang="en-US" dirty="0" smtClean="0"/>
              <a:t>with LS-Li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33086" b="32743"/>
          <a:stretch/>
        </p:blipFill>
        <p:spPr>
          <a:xfrm>
            <a:off x="3411973" y="3405383"/>
            <a:ext cx="5435143" cy="3164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08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Presupernova</a:t>
            </a:r>
            <a:r>
              <a:rPr lang="en-US" dirty="0" smtClean="0"/>
              <a:t> neutrinos @SNEWS2.0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</a:t>
            </a:r>
            <a:r>
              <a:rPr lang="en-US" dirty="0" smtClean="0"/>
              <a:t>edicated “slow burn” alarm?</a:t>
            </a:r>
          </a:p>
          <a:p>
            <a:pPr lvl="1"/>
            <a:r>
              <a:rPr lang="en-US" dirty="0" smtClean="0"/>
              <a:t>How to discover a </a:t>
            </a:r>
            <a:r>
              <a:rPr lang="en-US" i="1" dirty="0" smtClean="0"/>
              <a:t>slow</a:t>
            </a:r>
            <a:r>
              <a:rPr lang="en-US" dirty="0" smtClean="0"/>
              <a:t>, </a:t>
            </a:r>
            <a:r>
              <a:rPr lang="en-US" i="1" dirty="0" smtClean="0"/>
              <a:t>directional</a:t>
            </a:r>
            <a:r>
              <a:rPr lang="en-US" dirty="0" smtClean="0"/>
              <a:t> rise above background in real time? </a:t>
            </a:r>
          </a:p>
          <a:p>
            <a:pPr lvl="1"/>
            <a:endParaRPr lang="en-US" dirty="0"/>
          </a:p>
          <a:p>
            <a:r>
              <a:rPr lang="en-US" dirty="0" smtClean="0"/>
              <a:t>O(day) early alert: dedicated alert system?</a:t>
            </a:r>
          </a:p>
          <a:p>
            <a:pPr lvl="1"/>
            <a:r>
              <a:rPr lang="en-US" dirty="0" smtClean="0"/>
              <a:t>Different technical possibilities</a:t>
            </a:r>
          </a:p>
          <a:p>
            <a:pPr lvl="1"/>
            <a:r>
              <a:rPr lang="en-US" dirty="0" smtClean="0"/>
              <a:t>Different/broader list of alert recipients</a:t>
            </a:r>
          </a:p>
          <a:p>
            <a:pPr lvl="1"/>
            <a:endParaRPr lang="en-US" dirty="0"/>
          </a:p>
          <a:p>
            <a:r>
              <a:rPr lang="en-US" dirty="0" smtClean="0"/>
              <a:t>Greater public involvement: the event of the millennium</a:t>
            </a:r>
          </a:p>
          <a:p>
            <a:pPr lvl="1"/>
            <a:r>
              <a:rPr lang="en-US" dirty="0" smtClean="0"/>
              <a:t>Role of mainstream media and social media? </a:t>
            </a:r>
          </a:p>
          <a:p>
            <a:pPr lvl="1"/>
            <a:r>
              <a:rPr lang="en-US" dirty="0" smtClean="0"/>
              <a:t>Danger of disinformation </a:t>
            </a:r>
            <a:r>
              <a:rPr lang="en-US" dirty="0" smtClean="0">
                <a:sym typeface="Wingdings"/>
              </a:rPr>
              <a:t> opportunity/duty of information?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37126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4162</TotalTime>
  <Words>241</Words>
  <Application>Microsoft Macintosh PowerPoint</Application>
  <PresentationFormat>On-screen Show (4:3)</PresentationFormat>
  <Paragraphs>43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Calibri</vt:lpstr>
      <vt:lpstr>Wingdings</vt:lpstr>
      <vt:lpstr>Arial</vt:lpstr>
      <vt:lpstr>Clarity</vt:lpstr>
      <vt:lpstr>preSupernova neutrinos: open questions</vt:lpstr>
      <vt:lpstr>Presupernova  collapse  explosion</vt:lpstr>
      <vt:lpstr>Overview of models</vt:lpstr>
      <vt:lpstr>Numbers of events </vt:lpstr>
      <vt:lpstr>Signal at liquid scintillator detector</vt:lpstr>
      <vt:lpstr>Pointing at 10-kt scale LS detectors</vt:lpstr>
      <vt:lpstr>Presupernova neutrinos @SNEWS2.0</vt:lpstr>
    </vt:vector>
  </TitlesOfParts>
  <Company>Arizona State University</Company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Supernova neutrinos</dc:title>
  <dc:creator>Cecilia Lunardi</dc:creator>
  <cp:lastModifiedBy>Microsoft Office User</cp:lastModifiedBy>
  <cp:revision>376</cp:revision>
  <cp:lastPrinted>2018-12-18T09:51:20Z</cp:lastPrinted>
  <dcterms:created xsi:type="dcterms:W3CDTF">2014-05-22T22:33:11Z</dcterms:created>
  <dcterms:modified xsi:type="dcterms:W3CDTF">2021-05-12T00:53:48Z</dcterms:modified>
</cp:coreProperties>
</file>