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9" r:id="rId4"/>
    <p:sldId id="271" r:id="rId5"/>
    <p:sldId id="272" r:id="rId6"/>
    <p:sldId id="273" r:id="rId7"/>
    <p:sldId id="260" r:id="rId8"/>
    <p:sldId id="275" r:id="rId9"/>
    <p:sldId id="276" r:id="rId10"/>
    <p:sldId id="277" r:id="rId11"/>
    <p:sldId id="267" r:id="rId12"/>
  </p:sldIdLst>
  <p:sldSz cx="12192000" cy="6858000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9466"/>
  </p:normalViewPr>
  <p:slideViewPr>
    <p:cSldViewPr snapToGrid="0" snapToObjects="1">
      <p:cViewPr varScale="1">
        <p:scale>
          <a:sx n="133" d="100"/>
          <a:sy n="133" d="100"/>
        </p:scale>
        <p:origin x="14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27E2B-CE63-B64D-8775-4A586E36F5FE}" type="datetimeFigureOut">
              <a:rPr lang="en-JP" smtClean="0"/>
              <a:t>06/04/2021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4CE80-8BDE-4A45-AA9B-E8E93CDF0F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613949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4CE80-8BDE-4A45-AA9B-E8E93CDF0F82}" type="slidenum">
              <a:rPr lang="en-JP" smtClean="0"/>
              <a:t>1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52147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4CE80-8BDE-4A45-AA9B-E8E93CDF0F82}" type="slidenum">
              <a:rPr lang="en-JP" smtClean="0"/>
              <a:t>2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268080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1 </a:t>
            </a:r>
            <a:r>
              <a:rPr lang="ja-JP" altLang="en-US"/>
              <a:t>核子の付加によって形状が急激に変化</a:t>
            </a:r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4CE80-8BDE-4A45-AA9B-E8E93CDF0F82}" type="slidenum">
              <a:rPr lang="en-JP" smtClean="0"/>
              <a:t>4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438216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4CE80-8BDE-4A45-AA9B-E8E93CDF0F82}" type="slidenum">
              <a:rPr lang="en-JP" smtClean="0"/>
              <a:t>5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130214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4CE80-8BDE-4A45-AA9B-E8E93CDF0F82}" type="slidenum">
              <a:rPr lang="en-JP" smtClean="0"/>
              <a:t>9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058600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4CE80-8BDE-4A45-AA9B-E8E93CDF0F82}" type="slidenum">
              <a:rPr lang="en-JP" smtClean="0"/>
              <a:t>10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336644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4CE80-8BDE-4A45-AA9B-E8E93CDF0F82}" type="slidenum">
              <a:rPr lang="en-JP" smtClean="0"/>
              <a:t>11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04172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C5A83-D526-8F40-8E91-656A7CB1B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14A4D0-0F35-FA43-B491-4B2A0C6DDF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811B4-C39E-5B43-B14B-1D0F2576A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49A7-ED17-EC4A-80EA-678E2DC6B218}" type="datetime1">
              <a:rPr lang="en-US" smtClean="0"/>
              <a:t>6/4/2021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D5D62-29A6-0340-AE62-CF54560DB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2E9DB-18DE-EA4F-A0E1-45AFBF929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23813"/>
            <a:ext cx="27432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F3D8D2FD-D5E1-B240-977D-6CEBAAF8CCBD}" type="slidenum">
              <a:rPr lang="en-JP" smtClean="0"/>
              <a:pPr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672737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441D4-94DD-884E-9A99-6342F8D7B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542417-A68A-2A4B-BA9C-FC4894745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9A396-2593-D84B-871D-C50FC3CCD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4A38-55F8-AB45-9747-03C0351990D5}" type="datetime1">
              <a:rPr lang="en-US" smtClean="0"/>
              <a:t>6/4/2021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3DF71-573C-2B45-B89D-E629F4A63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6BB76-F0A2-284F-A12B-E4DEAE0B6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5605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9B3754-3F90-DC46-8600-8E2D1CB675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14DCB-03DB-D14A-83C3-7F668A5812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B0BC7-C00F-2A47-A470-78F03D3CC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029D0-ACD5-7B4F-A820-B1301D43BEB7}" type="datetime1">
              <a:rPr lang="en-US" smtClean="0"/>
              <a:t>6/4/2021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D8BD2-7AD1-5345-94BC-D52AE64D5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8B58E-C982-9942-A328-7D2077798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9763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5D388-B184-1F43-AA42-9FB3CF4A3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8F6D7-3679-164B-9914-272686515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924AC-D56D-8348-9AC1-8C817A72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27C9-3B95-834C-A5AC-7C233117C152}" type="datetime1">
              <a:rPr lang="en-US" smtClean="0"/>
              <a:t>6/4/2021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28933-7860-F34B-B1CC-66126B010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A1A26-815E-914E-A4FF-761F7AE12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0"/>
            <a:ext cx="274320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F3D8D2FD-D5E1-B240-977D-6CEBAAF8CCBD}" type="slidenum">
              <a:rPr lang="en-JP" smtClean="0"/>
              <a:pPr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72122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D6AB3-311A-EB4A-92A2-777405B18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AA73F-3754-EA43-B28F-527794FF6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81A61-3C24-3E47-91D6-2DAB3C0A3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A9E-1BB9-E748-8CA2-7625E0AE66DA}" type="datetime1">
              <a:rPr lang="en-US" smtClean="0"/>
              <a:t>6/4/2021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0320F-4473-9F48-9719-26D9CC1EF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9A397-E2DD-FC48-9AA1-54662B86C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670451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8D419-9040-1B44-8D1C-85B113BF6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0D9AF-7B28-0041-87B0-1E6D7EF6D4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8F073A-CEA1-BA40-A8A1-D713659AC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0DDF25-7EB9-D946-BC6D-7CFB7CD53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835E-3004-A942-A744-6596F8D1E0CA}" type="datetime1">
              <a:rPr lang="en-US" smtClean="0"/>
              <a:t>6/4/2021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5D9437-AC12-A640-98D7-B4B40061E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7BC75D-0E43-F045-8B5C-9962A26DA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2426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353B3-6FDB-034E-9153-E36831145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7ADBD-737A-E04B-95C4-AF0B45641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D7285C-38CB-8043-8FF1-CD3FE3EB6B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916F43-0EEB-214F-82D9-E5A692F4B5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D49991-8AEE-264C-942E-22E8088463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1FF53F-57A1-3C45-B5E2-DDC49F85F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30708-F106-BA43-81E9-EF35BCF4EDEE}" type="datetime1">
              <a:rPr lang="en-US" smtClean="0"/>
              <a:t>6/4/2021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D2D8AA-6A6A-F74A-8850-01C745A95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63A4BC-24D2-6B48-A171-4B404B8C8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53207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EE916-B314-2940-B5E0-9EF970B36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C5D47-92FD-424D-9247-45C3B307C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2C4A-5F30-3A43-88FD-4431A1A20C12}" type="datetime1">
              <a:rPr lang="en-US" smtClean="0"/>
              <a:t>6/4/2021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12FB4-CB9E-3546-95A4-E11E43435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DBFB05-72D7-954C-A6C0-0AFD6438B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9739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DFFE3D-D7FC-7E47-81C6-61538AF0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8768-C4AA-3245-876D-46F962DD88AC}" type="datetime1">
              <a:rPr lang="en-US" smtClean="0"/>
              <a:t>6/4/2021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21A2A2-8356-8A4F-8A25-F00AAAAD3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27A5B5-ABBE-0D47-836B-DDDC18E9C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8916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307D8-ABFE-DF47-96D7-D59182F28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41A69-BEE8-3941-9F4B-B0828CFF2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416BBA-2F03-1942-B5EE-7E75161CAF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B5D1E-350A-AB46-859A-30CFC8E8F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EF8E-860D-6548-A3CC-A2BB1B5B1E38}" type="datetime1">
              <a:rPr lang="en-US" smtClean="0"/>
              <a:t>6/4/2021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943EF-6CCF-BE48-B934-89D5968D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196ADD-5063-384F-A013-0CAABD3C7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88801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FAF11-A9E5-9C49-BFB6-CDA2680D2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15380-2855-0343-91A6-BEFF539787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87EDBF-1DF2-D54F-A42C-2F02A71DD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D0114D-A876-8340-920D-8CD739F91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D8DC-08BD-714F-9849-68FEB9C5E1A0}" type="datetime1">
              <a:rPr lang="en-US" smtClean="0"/>
              <a:t>6/4/2021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E3AA5-9CC3-A74A-8146-D88F96104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D1667-4D96-7541-8852-4FC81DA21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446033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716A4E-228C-9E48-B13E-78383004C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E63A25-7669-1F4E-84FC-37B86626B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A9373-F67F-C148-AC65-B4A1320BC6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43EF9-5966-E046-9D4B-354C90EC55CB}" type="datetime1">
              <a:rPr lang="en-US" smtClean="0"/>
              <a:t>6/4/2021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C4EE9-D444-5C4C-9709-6E9CA96780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63428-5788-534D-80DF-E39845FC14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8D2FD-D5E1-B240-977D-6CEBAAF8CCB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92708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notesSlide" Target="../notesSlides/notesSlide7.xml"/><Relationship Id="rId7" Type="http://schemas.openxmlformats.org/officeDocument/2006/relationships/hyperlink" Target="https://www.youtube.com/watch?v=UBYXOb1YF9c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BYXOb1YF9c?feature=oembed" TargetMode="External"/><Relationship Id="rId6" Type="http://schemas.openxmlformats.org/officeDocument/2006/relationships/hyperlink" Target="https://indico2.cns.s.u-tokyo.ac.jp/event/158" TargetMode="External"/><Relationship Id="rId5" Type="http://schemas.openxmlformats.org/officeDocument/2006/relationships/hyperlink" Target="https://www.cns.s.u-tokyo.ac.jp/" TargetMode="Externa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.jpeg"/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12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9D939-6232-9242-B285-0D551CB21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pPr/>
              <a:t>1</a:t>
            </a:fld>
            <a:endParaRPr lang="en-JP"/>
          </a:p>
        </p:txBody>
      </p:sp>
      <p:pic>
        <p:nvPicPr>
          <p:cNvPr id="7" name="Picture 6" descr="A picture containing engine, ride&#10;&#10;Description automatically generated">
            <a:extLst>
              <a:ext uri="{FF2B5EF4-FFF2-40B4-BE49-F238E27FC236}">
                <a16:creationId xmlns:a16="http://schemas.microsoft.com/office/drawing/2014/main" id="{145B25F1-7B51-D048-B33E-57B1DB56F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9" y="0"/>
            <a:ext cx="7396670" cy="4931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EDBBE5-1FC4-824F-9978-935384038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93" y="4260516"/>
            <a:ext cx="3835850" cy="25750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468BCD-8E8C-6C40-96B4-53509442BC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5146" y="4260516"/>
            <a:ext cx="3483155" cy="26170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1D9B96-CE25-C944-AA14-D9B388C4E2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3063" y="3427460"/>
            <a:ext cx="4591050" cy="3450079"/>
          </a:xfrm>
          <a:prstGeom prst="rect">
            <a:avLst/>
          </a:prstGeom>
        </p:spPr>
      </p:pic>
      <p:pic>
        <p:nvPicPr>
          <p:cNvPr id="13" name="Picture 12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6E0FBDE6-35EF-FB40-B6F8-2866628B8F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5810" y="-32156"/>
            <a:ext cx="4591050" cy="342756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7CAF2A-F715-6543-A5DE-45123440DA8E}"/>
              </a:ext>
            </a:extLst>
          </p:cNvPr>
          <p:cNvSpPr/>
          <p:nvPr/>
        </p:nvSpPr>
        <p:spPr>
          <a:xfrm>
            <a:off x="-9555" y="-18088"/>
            <a:ext cx="12192000" cy="689562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28AF6-DF3C-284C-9A5F-30F3C0706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2241" y="1271757"/>
            <a:ext cx="9144000" cy="2387600"/>
          </a:xfrm>
        </p:spPr>
        <p:txBody>
          <a:bodyPr>
            <a:normAutofit/>
          </a:bodyPr>
          <a:lstStyle/>
          <a:p>
            <a:r>
              <a:rPr lang="ja-JP" altLang="en-US" sz="4800" b="1">
                <a:latin typeface="Meiryo" panose="020B0604030504040204" pitchFamily="34" charset="-128"/>
                <a:ea typeface="Meiryo" panose="020B0604030504040204" pitchFamily="34" charset="-128"/>
              </a:rPr>
              <a:t>原子核科学研究センター</a:t>
            </a:r>
            <a:br>
              <a:rPr lang="en-US" altLang="ja-JP" sz="4800" b="1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sz="4800" b="1" dirty="0"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en-US" sz="4800" b="1" dirty="0">
                <a:solidFill>
                  <a:srgbClr val="0432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</a:t>
            </a:r>
            <a:r>
              <a:rPr lang="en-US" sz="4800" b="1" dirty="0">
                <a:latin typeface="Meiryo" panose="020B0604030504040204" pitchFamily="34" charset="-128"/>
                <a:ea typeface="Meiryo" panose="020B0604030504040204" pitchFamily="34" charset="-128"/>
              </a:rPr>
              <a:t>enter for </a:t>
            </a:r>
            <a:r>
              <a:rPr lang="en-US" sz="4800" b="1" dirty="0">
                <a:solidFill>
                  <a:srgbClr val="0432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N</a:t>
            </a:r>
            <a:r>
              <a:rPr lang="en-US" sz="4800" b="1" dirty="0">
                <a:latin typeface="Meiryo" panose="020B0604030504040204" pitchFamily="34" charset="-128"/>
                <a:ea typeface="Meiryo" panose="020B0604030504040204" pitchFamily="34" charset="-128"/>
              </a:rPr>
              <a:t>uclear </a:t>
            </a:r>
            <a:r>
              <a:rPr lang="en-US" sz="4800" b="1" dirty="0">
                <a:solidFill>
                  <a:srgbClr val="0432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</a:t>
            </a:r>
            <a:r>
              <a:rPr lang="en-US" sz="4800" b="1" dirty="0">
                <a:latin typeface="Meiryo" panose="020B0604030504040204" pitchFamily="34" charset="-128"/>
                <a:ea typeface="Meiryo" panose="020B0604030504040204" pitchFamily="34" charset="-128"/>
              </a:rPr>
              <a:t>tudy)</a:t>
            </a:r>
            <a:br>
              <a:rPr lang="en-US" altLang="ja-JP" sz="4800" b="1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4800" b="1">
                <a:latin typeface="Meiryo" panose="020B0604030504040204" pitchFamily="34" charset="-128"/>
                <a:ea typeface="Meiryo" panose="020B0604030504040204" pitchFamily="34" charset="-128"/>
              </a:rPr>
              <a:t>の研究紹介</a:t>
            </a:r>
            <a:endParaRPr lang="en-JP" sz="4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A50F770-58C6-1D4E-B8E0-4B9F410AFEA3}"/>
              </a:ext>
            </a:extLst>
          </p:cNvPr>
          <p:cNvSpPr/>
          <p:nvPr/>
        </p:nvSpPr>
        <p:spPr>
          <a:xfrm>
            <a:off x="3047266" y="6145257"/>
            <a:ext cx="59939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A2 </a:t>
            </a:r>
            <a:r>
              <a:rPr lang="ja-JP" altLang="en-US" sz="2000" b="1">
                <a:latin typeface="Meiryo" panose="020B0604030504040204" pitchFamily="34" charset="-128"/>
                <a:ea typeface="Meiryo" panose="020B0604030504040204" pitchFamily="34" charset="-128"/>
              </a:rPr>
              <a:t>サブコース合同　大学院入試ガイダンス </a:t>
            </a: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63FEE8-13D5-5848-8CED-1EC7F17D7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2241" y="4293800"/>
            <a:ext cx="9144000" cy="1655762"/>
          </a:xfrm>
        </p:spPr>
        <p:txBody>
          <a:bodyPr>
            <a:normAutofit/>
          </a:bodyPr>
          <a:lstStyle/>
          <a:p>
            <a:r>
              <a:rPr lang="en-JP" sz="3200" b="1" dirty="0">
                <a:latin typeface="Meiryo" panose="020B0604030504040204" pitchFamily="34" charset="-128"/>
                <a:ea typeface="Meiryo" panose="020B0604030504040204" pitchFamily="34" charset="-128"/>
              </a:rPr>
              <a:t>理学系</a:t>
            </a:r>
            <a:r>
              <a:rPr lang="ja-JP" altLang="en-US" sz="3200" b="1">
                <a:latin typeface="Meiryo" panose="020B0604030504040204" pitchFamily="34" charset="-128"/>
                <a:ea typeface="Meiryo" panose="020B0604030504040204" pitchFamily="34" charset="-128"/>
              </a:rPr>
              <a:t>研究科</a:t>
            </a:r>
            <a:r>
              <a:rPr lang="en-US" altLang="ja-JP" sz="3200" b="1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</a:p>
          <a:p>
            <a:r>
              <a:rPr lang="en-JP" sz="3200" b="1" dirty="0">
                <a:latin typeface="Meiryo" panose="020B0604030504040204" pitchFamily="34" charset="-128"/>
                <a:ea typeface="Meiryo" panose="020B0604030504040204" pitchFamily="34" charset="-128"/>
              </a:rPr>
              <a:t>郡司</a:t>
            </a:r>
            <a:r>
              <a:rPr lang="en-US" sz="3200" b="1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3200" b="1">
                <a:latin typeface="Meiryo" panose="020B0604030504040204" pitchFamily="34" charset="-128"/>
                <a:ea typeface="Meiryo" panose="020B0604030504040204" pitchFamily="34" charset="-128"/>
              </a:rPr>
              <a:t>卓</a:t>
            </a:r>
            <a:endParaRPr lang="en-US" altLang="ja-JP" sz="32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en-JP" sz="32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6146" name="Picture 2" descr="東京大学 原子核科学研究センター">
            <a:extLst>
              <a:ext uri="{FF2B5EF4-FFF2-40B4-BE49-F238E27FC236}">
                <a16:creationId xmlns:a16="http://schemas.microsoft.com/office/drawing/2014/main" id="{59AEEF22-678E-2548-AB2D-39610A256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34" y="3332539"/>
            <a:ext cx="2620658" cy="261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563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en-JP" sz="4800" b="1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まとめ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94E25-7AE8-234A-A720-677F5FE65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10</a:t>
            </a:fld>
            <a:endParaRPr lang="en-JP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CC914F-87B2-6546-9190-198E675AB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48" y="4876712"/>
            <a:ext cx="2302524" cy="12503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5D13FE-6724-184F-BEB3-FE80FE857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854" y="4876712"/>
            <a:ext cx="2258641" cy="12503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DDD986-7B0B-B949-B440-FF41DA4732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077" y="4876711"/>
            <a:ext cx="2390612" cy="12503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AA2C9C-4193-104E-8983-4B400B8676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6464" y="4876710"/>
            <a:ext cx="2239868" cy="1250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85A644-43FF-5045-A083-A037675CB2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8494" y="4876709"/>
            <a:ext cx="2315675" cy="12503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46D582F-B320-E947-8732-5641102F50D1}"/>
              </a:ext>
            </a:extLst>
          </p:cNvPr>
          <p:cNvSpPr txBox="1"/>
          <p:nvPr/>
        </p:nvSpPr>
        <p:spPr>
          <a:xfrm>
            <a:off x="609078" y="6127104"/>
            <a:ext cx="1540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酒見</a:t>
            </a: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(基本対称性)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F769DA-C989-764C-AB8F-FDCE09A518ED}"/>
              </a:ext>
            </a:extLst>
          </p:cNvPr>
          <p:cNvSpPr txBox="1"/>
          <p:nvPr/>
        </p:nvSpPr>
        <p:spPr>
          <a:xfrm>
            <a:off x="2468108" y="6117113"/>
            <a:ext cx="2464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Meiryo" panose="020B0604030504040204" pitchFamily="34" charset="-128"/>
                <a:ea typeface="Meiryo" panose="020B0604030504040204" pitchFamily="34" charset="-128"/>
              </a:rPr>
              <a:t>今井</a:t>
            </a:r>
            <a:endParaRPr lang="en-US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(核構造ダイナミクス)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BBAB72-8775-DA47-BD21-63B56F4B96D5}"/>
              </a:ext>
            </a:extLst>
          </p:cNvPr>
          <p:cNvSpPr txBox="1"/>
          <p:nvPr/>
        </p:nvSpPr>
        <p:spPr>
          <a:xfrm>
            <a:off x="4897019" y="6117112"/>
            <a:ext cx="2464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Meiryo" panose="020B0604030504040204" pitchFamily="34" charset="-128"/>
                <a:ea typeface="Meiryo" panose="020B0604030504040204" pitchFamily="34" charset="-128"/>
              </a:rPr>
              <a:t>矢向</a:t>
            </a:r>
            <a:endParaRPr lang="en-US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(エキゾチック核反応)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E16A06-0562-ED40-8AFC-7F123EB455A4}"/>
              </a:ext>
            </a:extLst>
          </p:cNvPr>
          <p:cNvSpPr txBox="1"/>
          <p:nvPr/>
        </p:nvSpPr>
        <p:spPr>
          <a:xfrm>
            <a:off x="7570578" y="6127104"/>
            <a:ext cx="1771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Meiryo" panose="020B0604030504040204" pitchFamily="34" charset="-128"/>
                <a:ea typeface="Meiryo" panose="020B0604030504040204" pitchFamily="34" charset="-128"/>
              </a:rPr>
              <a:t>郡司</a:t>
            </a: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(クォーク物質)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453A2C-5D10-F745-A643-AD908FBE6417}"/>
              </a:ext>
            </a:extLst>
          </p:cNvPr>
          <p:cNvSpPr txBox="1"/>
          <p:nvPr/>
        </p:nvSpPr>
        <p:spPr>
          <a:xfrm>
            <a:off x="10035928" y="6117111"/>
            <a:ext cx="1540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Meiryo" panose="020B0604030504040204" pitchFamily="34" charset="-128"/>
                <a:ea typeface="Meiryo" panose="020B0604030504040204" pitchFamily="34" charset="-128"/>
              </a:rPr>
              <a:t>山口</a:t>
            </a:r>
            <a:endParaRPr lang="en-US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(宇宙核物理)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5CFECB-F2BE-654B-8C34-B6F754A8BC19}"/>
              </a:ext>
            </a:extLst>
          </p:cNvPr>
          <p:cNvSpPr txBox="1"/>
          <p:nvPr/>
        </p:nvSpPr>
        <p:spPr>
          <a:xfrm>
            <a:off x="466724" y="1257646"/>
            <a:ext cx="114974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原子核科学研究センターの研究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b="1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原子</a:t>
            </a:r>
            <a:r>
              <a:rPr lang="en-US" altLang="ja-JP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(eV)〜</a:t>
            </a:r>
            <a:r>
              <a:rPr lang="ja-JP" altLang="en-US" sz="2800" b="1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原子核</a:t>
            </a:r>
            <a:r>
              <a:rPr lang="en-US" altLang="ja-JP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(MeV)〜</a:t>
            </a:r>
            <a:r>
              <a:rPr lang="ja-JP" altLang="en-US" sz="2800" b="1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クォーク</a:t>
            </a:r>
            <a:r>
              <a:rPr lang="en-US" altLang="ja-JP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(GeV-</a:t>
            </a:r>
            <a:r>
              <a:rPr lang="en-US" altLang="ja-JP" sz="2800" b="1" dirty="0" err="1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TeV</a:t>
            </a:r>
            <a:r>
              <a:rPr lang="en-US" altLang="ja-JP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2800" b="1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に至る量子多体系の物理</a:t>
            </a:r>
            <a:endParaRPr lang="en-US" altLang="ja-JP" sz="2800" b="1" dirty="0">
              <a:solidFill>
                <a:schemeClr val="accent5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JP" sz="2800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個の要素の重ね合わせでは記述できない、新しい現象・状態・物質の発見と新たな物理法則の探索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JP" sz="2400" b="1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クォークから原子に至る様々な階層間の普遍性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JP" sz="2400" b="1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宇宙における物質優勢創生史</a:t>
            </a:r>
          </a:p>
        </p:txBody>
      </p:sp>
    </p:spTree>
    <p:extLst>
      <p:ext uri="{BB962C8B-B14F-4D97-AF65-F5344CB8AC3E}">
        <p14:creationId xmlns:p14="http://schemas.microsoft.com/office/powerpoint/2010/main" val="1302765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en-JP" sz="4800" b="1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最後に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94E25-7AE8-234A-A720-677F5FE65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11</a:t>
            </a:fld>
            <a:endParaRPr lang="en-JP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6D008B3-45A6-1F4F-85DF-91099098C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33" y="3050775"/>
            <a:ext cx="6388430" cy="35234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5CE8C25-1F86-D74C-93AB-9976F664AB97}"/>
              </a:ext>
            </a:extLst>
          </p:cNvPr>
          <p:cNvSpPr/>
          <p:nvPr/>
        </p:nvSpPr>
        <p:spPr>
          <a:xfrm>
            <a:off x="456272" y="1254083"/>
            <a:ext cx="1156619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JP" sz="28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CNSのホームページ: </a:t>
            </a:r>
            <a:r>
              <a:rPr lang="en-JP" sz="20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https://www.cns.s.u-tokyo.ac.jp</a:t>
            </a:r>
            <a:endParaRPr lang="en-JP" sz="2000" b="1" dirty="0">
              <a:solidFill>
                <a:schemeClr val="accent6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JP" sz="400" b="1" dirty="0">
              <a:solidFill>
                <a:schemeClr val="accent6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JP" sz="28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本日のパラレルセッション: </a:t>
            </a:r>
            <a:r>
              <a:rPr lang="en-JP" sz="1600" b="1" dirty="0">
                <a:solidFill>
                  <a:srgbClr val="FFFF00"/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https://indico2.cns.s.u-tokyo.ac.jp/event/158</a:t>
            </a:r>
            <a:endParaRPr lang="en-JP" sz="1600" b="1" dirty="0">
              <a:solidFill>
                <a:srgbClr val="FFFF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JP" sz="400" b="1" dirty="0">
              <a:solidFill>
                <a:schemeClr val="accent6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JP" sz="28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APS-TVによるCNS紹介ビデオ: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7"/>
              </a:rPr>
              <a:t>https://www.youtube.com/watch?v=UBYXOb1YF9c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1" name="Online Media 10" descr="University of Tokyo - Center for Nuclear Study">
            <a:hlinkClick r:id="" action="ppaction://media"/>
            <a:extLst>
              <a:ext uri="{FF2B5EF4-FFF2-40B4-BE49-F238E27FC236}">
                <a16:creationId xmlns:a16="http://schemas.microsoft.com/office/drawing/2014/main" id="{FCD55295-C7C3-E74F-BA77-51CF2362ECE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6764387" y="3277440"/>
            <a:ext cx="5258080" cy="297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89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JP" b="1" dirty="0">
                <a:latin typeface="Meiryo" panose="020B0604030504040204" pitchFamily="34" charset="-128"/>
                <a:ea typeface="Meiryo" panose="020B0604030504040204" pitchFamily="34" charset="-128"/>
              </a:rPr>
              <a:t>原子核物理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D43B3-B213-DD4A-8009-4239D88CA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2</a:t>
            </a:fld>
            <a:endParaRPr lang="en-JP"/>
          </a:p>
        </p:txBody>
      </p:sp>
      <p:pic>
        <p:nvPicPr>
          <p:cNvPr id="1026" name="Picture 2" descr="Atomic nucleus - Wikipedia">
            <a:extLst>
              <a:ext uri="{FF2B5EF4-FFF2-40B4-BE49-F238E27FC236}">
                <a16:creationId xmlns:a16="http://schemas.microsoft.com/office/drawing/2014/main" id="{1F2C00C6-4F85-B540-9C16-79C0A44C9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96103"/>
            <a:ext cx="4505120" cy="450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A8845BB-042F-0342-A3B0-3DEE42837E4E}"/>
              </a:ext>
            </a:extLst>
          </p:cNvPr>
          <p:cNvSpPr/>
          <p:nvPr/>
        </p:nvSpPr>
        <p:spPr>
          <a:xfrm>
            <a:off x="1435313" y="6069638"/>
            <a:ext cx="45717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JP" sz="1200" dirty="0"/>
              <a:t>https://en.wikipedia.org/wiki/Atomic_nucleus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C68F87-05C5-D147-B7B3-97F913ADA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148" y="2318240"/>
            <a:ext cx="3300868" cy="32035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7F6CE5D-E166-E143-A296-432D5D0772F4}"/>
              </a:ext>
            </a:extLst>
          </p:cNvPr>
          <p:cNvSpPr/>
          <p:nvPr/>
        </p:nvSpPr>
        <p:spPr>
          <a:xfrm>
            <a:off x="6184954" y="6101223"/>
            <a:ext cx="57246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JP" sz="1100" dirty="0"/>
              <a:t>https://www.desy.de/news/news/archive_before_2010/2004/partphys_0710/index_eng.html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988FC4-7192-4141-A419-06FDBDF056E2}"/>
              </a:ext>
            </a:extLst>
          </p:cNvPr>
          <p:cNvSpPr txBox="1"/>
          <p:nvPr/>
        </p:nvSpPr>
        <p:spPr>
          <a:xfrm>
            <a:off x="335548" y="1340857"/>
            <a:ext cx="5389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800" b="1" dirty="0">
                <a:latin typeface="Meiryo" panose="020B0604030504040204" pitchFamily="34" charset="-128"/>
                <a:ea typeface="Meiryo" panose="020B0604030504040204" pitchFamily="34" charset="-128"/>
              </a:rPr>
              <a:t>原子核 = </a:t>
            </a:r>
            <a:r>
              <a:rPr lang="en-JP" sz="2800" b="1" dirty="0">
                <a:solidFill>
                  <a:srgbClr val="0432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陽子</a:t>
            </a:r>
            <a:r>
              <a:rPr lang="en-JP" sz="2800" b="1" dirty="0">
                <a:latin typeface="Meiryo" panose="020B0604030504040204" pitchFamily="34" charset="-128"/>
                <a:ea typeface="Meiryo" panose="020B0604030504040204" pitchFamily="34" charset="-128"/>
              </a:rPr>
              <a:t>と</a:t>
            </a:r>
            <a:r>
              <a:rPr lang="en-JP" sz="2800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中性子</a:t>
            </a:r>
            <a:r>
              <a:rPr lang="en-JP" sz="2800" b="1" dirty="0">
                <a:latin typeface="Meiryo" panose="020B0604030504040204" pitchFamily="34" charset="-128"/>
                <a:ea typeface="Meiryo" panose="020B0604030504040204" pitchFamily="34" charset="-128"/>
              </a:rPr>
              <a:t>の</a:t>
            </a:r>
            <a:r>
              <a:rPr lang="en-JP" sz="28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集まり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253459-6515-504D-BC99-511D7852BD87}"/>
              </a:ext>
            </a:extLst>
          </p:cNvPr>
          <p:cNvSpPr txBox="1"/>
          <p:nvPr/>
        </p:nvSpPr>
        <p:spPr>
          <a:xfrm>
            <a:off x="5725165" y="1339547"/>
            <a:ext cx="6466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800" b="1" dirty="0">
                <a:latin typeface="Meiryo" panose="020B0604030504040204" pitchFamily="34" charset="-128"/>
                <a:ea typeface="Meiryo" panose="020B0604030504040204" pitchFamily="34" charset="-128"/>
              </a:rPr>
              <a:t>核子 = </a:t>
            </a:r>
            <a:r>
              <a:rPr lang="en-JP" sz="2800" b="1" dirty="0">
                <a:solidFill>
                  <a:srgbClr val="0432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クォーク</a:t>
            </a:r>
            <a:r>
              <a:rPr lang="en-JP" sz="2800" b="1" dirty="0">
                <a:latin typeface="Meiryo" panose="020B0604030504040204" pitchFamily="34" charset="-128"/>
                <a:ea typeface="Meiryo" panose="020B0604030504040204" pitchFamily="34" charset="-128"/>
              </a:rPr>
              <a:t>と</a:t>
            </a:r>
            <a:r>
              <a:rPr lang="en-JP" sz="2800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グルーオン</a:t>
            </a:r>
            <a:r>
              <a:rPr lang="en-JP" sz="2800" b="1" dirty="0">
                <a:latin typeface="Meiryo" panose="020B0604030504040204" pitchFamily="34" charset="-128"/>
                <a:ea typeface="Meiryo" panose="020B0604030504040204" pitchFamily="34" charset="-128"/>
              </a:rPr>
              <a:t>の</a:t>
            </a:r>
            <a:r>
              <a:rPr lang="en-JP" sz="28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集まり</a:t>
            </a:r>
          </a:p>
        </p:txBody>
      </p:sp>
    </p:spTree>
    <p:extLst>
      <p:ext uri="{BB962C8B-B14F-4D97-AF65-F5344CB8AC3E}">
        <p14:creationId xmlns:p14="http://schemas.microsoft.com/office/powerpoint/2010/main" val="55256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JP" b="1" dirty="0">
                <a:latin typeface="Meiryo" panose="020B0604030504040204" pitchFamily="34" charset="-128"/>
                <a:ea typeface="Meiryo" panose="020B0604030504040204" pitchFamily="34" charset="-128"/>
              </a:rPr>
              <a:t>原子核物理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A3E99-7A8E-4F41-B60A-11485C96D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833145"/>
          </a:xfrm>
        </p:spPr>
        <p:txBody>
          <a:bodyPr>
            <a:normAutofit/>
          </a:bodyPr>
          <a:lstStyle/>
          <a:p>
            <a:r>
              <a:rPr lang="en-JP" sz="3600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「クォークや核子の</a:t>
            </a:r>
            <a:r>
              <a:rPr lang="en-JP" sz="3600" b="1" u="sng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多体系</a:t>
            </a:r>
            <a:r>
              <a:rPr lang="en-JP" sz="3600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の物理」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7F9015-A265-284A-9B91-20F70A03A40B}"/>
              </a:ext>
            </a:extLst>
          </p:cNvPr>
          <p:cNvSpPr/>
          <p:nvPr/>
        </p:nvSpPr>
        <p:spPr>
          <a:xfrm>
            <a:off x="1228724" y="2474893"/>
            <a:ext cx="9734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>
                <a:solidFill>
                  <a:srgbClr val="0432FF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マクロな数の要素（量子）が集まり、相互作用をすることによって、初めて発現する現象の探求</a:t>
            </a:r>
            <a:endParaRPr lang="ja-JP" altLang="en-US" sz="2800">
              <a:solidFill>
                <a:srgbClr val="0432FF"/>
              </a:solidFill>
              <a:effectLst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82BE50-EA73-F748-B0F1-CF08E22067FF}"/>
              </a:ext>
            </a:extLst>
          </p:cNvPr>
          <p:cNvSpPr/>
          <p:nvPr/>
        </p:nvSpPr>
        <p:spPr>
          <a:xfrm>
            <a:off x="1085848" y="3938955"/>
            <a:ext cx="9734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b="1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個々の要素の基礎理論</a:t>
            </a:r>
            <a:r>
              <a:rPr lang="en-US" altLang="ja-JP" sz="3200" b="1" dirty="0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3200" b="1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例、量子</a:t>
            </a:r>
            <a:r>
              <a:rPr lang="en-US" altLang="ja-JP" sz="3200" b="1" dirty="0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3200" b="1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色</a:t>
            </a:r>
            <a:r>
              <a:rPr lang="en-US" altLang="ja-JP" sz="3200" b="1" dirty="0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3200" b="1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力学</a:t>
            </a:r>
            <a:r>
              <a:rPr lang="en-US" altLang="ja-JP" sz="3200" b="1" dirty="0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3200" b="1">
                <a:solidFill>
                  <a:schemeClr val="accent6">
                    <a:lumMod val="50000"/>
                  </a:schemeClr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だけでは記述できない、予想をも超える新たな発見の物理</a:t>
            </a:r>
            <a:endParaRPr lang="ja-JP" altLang="en-US" sz="3200">
              <a:solidFill>
                <a:schemeClr val="accent6">
                  <a:lumMod val="50000"/>
                </a:schemeClr>
              </a:solidFill>
              <a:effectLst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ja-JP" altLang="en-US" sz="3600" b="1">
                <a:solidFill>
                  <a:srgbClr val="C00000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「多様性と創発性」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D43B3-B213-DD4A-8009-4239D88CA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3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10710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4398"/>
            <a:ext cx="10885714" cy="1325563"/>
          </a:xfrm>
        </p:spPr>
        <p:txBody>
          <a:bodyPr/>
          <a:lstStyle/>
          <a:p>
            <a:r>
              <a:rPr lang="en-JP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多体系がもたらす豊かな現象を解明する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CE49D90-9251-2141-8AF2-75A5C4B92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4</a:t>
            </a:fld>
            <a:endParaRPr lang="en-JP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7366D9-1A45-3F47-AD8E-5526660D708E}"/>
              </a:ext>
            </a:extLst>
          </p:cNvPr>
          <p:cNvSpPr/>
          <p:nvPr/>
        </p:nvSpPr>
        <p:spPr>
          <a:xfrm>
            <a:off x="0" y="928081"/>
            <a:ext cx="4019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JP" sz="1200" dirty="0"/>
              <a:t>https://www2.kek.jp/ja/newskek/2005/marapr/J-PARC3.html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17F01AC-267B-F341-8F01-4AF510299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61" y="1205080"/>
            <a:ext cx="4325241" cy="554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5505E67-4B75-CC43-869B-B51A95F69AEA}"/>
              </a:ext>
            </a:extLst>
          </p:cNvPr>
          <p:cNvSpPr/>
          <p:nvPr/>
        </p:nvSpPr>
        <p:spPr>
          <a:xfrm>
            <a:off x="2009556" y="1482078"/>
            <a:ext cx="2261501" cy="1631511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586B68-9A5E-F34C-BED1-31242280DA56}"/>
              </a:ext>
            </a:extLst>
          </p:cNvPr>
          <p:cNvSpPr/>
          <p:nvPr/>
        </p:nvSpPr>
        <p:spPr>
          <a:xfrm>
            <a:off x="3132481" y="2872970"/>
            <a:ext cx="2041404" cy="2162018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5D93F15-2995-DC46-9029-F7F3F67AB2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2133" y="1143299"/>
            <a:ext cx="1950424" cy="24786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254E9F-57DA-B44E-88E7-DF946902E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0773" y="1064657"/>
            <a:ext cx="4185761" cy="3173391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C9EA51A1-F958-674F-BAF1-6655B4643EEC}"/>
              </a:ext>
            </a:extLst>
          </p:cNvPr>
          <p:cNvSpPr/>
          <p:nvPr/>
        </p:nvSpPr>
        <p:spPr>
          <a:xfrm>
            <a:off x="148455" y="1580006"/>
            <a:ext cx="1798254" cy="1631512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39C0248-C9B4-A84A-856A-448C63DE4D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16454" y="5480915"/>
            <a:ext cx="2576602" cy="134767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298706C-593A-8247-958E-EFC22B442E84}"/>
              </a:ext>
            </a:extLst>
          </p:cNvPr>
          <p:cNvSpPr txBox="1"/>
          <p:nvPr/>
        </p:nvSpPr>
        <p:spPr>
          <a:xfrm>
            <a:off x="10930120" y="5770665"/>
            <a:ext cx="64633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矢向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F2EFB6B-5BF6-8C4C-934D-8A28BD4E5F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4112" y="3600159"/>
            <a:ext cx="1924524" cy="128301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EAA5D77-FFFF-9145-A97D-2D4521C622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0191" y="928080"/>
            <a:ext cx="7237165" cy="36459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E854786-F85C-BB4B-8479-29C7C4B075AA}"/>
              </a:ext>
            </a:extLst>
          </p:cNvPr>
          <p:cNvSpPr txBox="1"/>
          <p:nvPr/>
        </p:nvSpPr>
        <p:spPr>
          <a:xfrm>
            <a:off x="4733333" y="4900646"/>
            <a:ext cx="418576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>
                <a:latin typeface="Meiryo" panose="020B0604030504040204" pitchFamily="34" charset="-128"/>
                <a:ea typeface="Meiryo" panose="020B0604030504040204" pitchFamily="34" charset="-128"/>
              </a:rPr>
              <a:t>新奇な集団運動の創発</a:t>
            </a:r>
            <a:endParaRPr lang="en-JP" sz="24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en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新しい核構造</a:t>
            </a:r>
          </a:p>
          <a:p>
            <a:r>
              <a:rPr lang="en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未知の集団モード</a:t>
            </a:r>
          </a:p>
          <a:p>
            <a:r>
              <a:rPr lang="en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量子相転移</a:t>
            </a:r>
          </a:p>
          <a:p>
            <a:r>
              <a:rPr lang="ja-JP" altLang="en-US" sz="2400" b="1">
                <a:latin typeface="Meiryo" panose="020B0604030504040204" pitchFamily="34" charset="-128"/>
                <a:ea typeface="Meiryo" panose="020B0604030504040204" pitchFamily="34" charset="-128"/>
              </a:rPr>
              <a:t>究極の超重原子核と</a:t>
            </a:r>
            <a:r>
              <a:rPr lang="en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安定の島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A9A5AE9-1418-C04A-83C5-A7B3BFD04747}"/>
              </a:ext>
            </a:extLst>
          </p:cNvPr>
          <p:cNvGrpSpPr/>
          <p:nvPr/>
        </p:nvGrpSpPr>
        <p:grpSpPr>
          <a:xfrm>
            <a:off x="9216453" y="4095338"/>
            <a:ext cx="2576603" cy="1325563"/>
            <a:chOff x="9600085" y="1187627"/>
            <a:chExt cx="2566837" cy="142101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134E97D-3FA1-A24A-9767-1EE31A822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600085" y="1187627"/>
              <a:ext cx="2566837" cy="142101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280679-6F13-5341-94D7-02924AE41DA1}"/>
                </a:ext>
              </a:extLst>
            </p:cNvPr>
            <p:cNvSpPr txBox="1"/>
            <p:nvPr/>
          </p:nvSpPr>
          <p:spPr>
            <a:xfrm>
              <a:off x="10892526" y="1226354"/>
              <a:ext cx="64633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JP" dirty="0">
                  <a:latin typeface="Meiryo" panose="020B0604030504040204" pitchFamily="34" charset="-128"/>
                  <a:ea typeface="Meiryo" panose="020B0604030504040204" pitchFamily="34" charset="-128"/>
                </a:rPr>
                <a:t>今井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48A0A44-5DE3-D14F-9900-B8E64ED44F60}"/>
              </a:ext>
            </a:extLst>
          </p:cNvPr>
          <p:cNvGrpSpPr/>
          <p:nvPr/>
        </p:nvGrpSpPr>
        <p:grpSpPr>
          <a:xfrm>
            <a:off x="128309" y="1205080"/>
            <a:ext cx="11948330" cy="2590140"/>
            <a:chOff x="256372" y="8131571"/>
            <a:chExt cx="11948330" cy="259014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24DFCFA-474B-9341-962D-2127B9827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282910" y="8529821"/>
              <a:ext cx="2703041" cy="216201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5B58904-DF0A-8D4B-8DE9-B48DC55CC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6372" y="8518256"/>
              <a:ext cx="4913538" cy="217358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B9E9EEB8-7DB6-A54F-A492-DDF256F2A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82217" y="8131571"/>
              <a:ext cx="2792975" cy="259014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40ED5B2-295B-AD4A-ACD4-F0D156AF4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966875" y="8518256"/>
              <a:ext cx="3237827" cy="21735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361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31" grpId="0" animBg="1"/>
      <p:bldP spid="33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4398"/>
            <a:ext cx="10885714" cy="1325563"/>
          </a:xfrm>
        </p:spPr>
        <p:txBody>
          <a:bodyPr/>
          <a:lstStyle/>
          <a:p>
            <a:r>
              <a:rPr lang="en-JP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多体系がもたらす豊かな現象を解明する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CE49D90-9251-2141-8AF2-75A5C4B92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5</a:t>
            </a:fld>
            <a:endParaRPr lang="en-JP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7A2C1BC-AA36-D442-91F0-0C27ACC63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61" y="1205080"/>
            <a:ext cx="4325241" cy="554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5E9D16E-475A-364E-96BA-5668571804B8}"/>
              </a:ext>
            </a:extLst>
          </p:cNvPr>
          <p:cNvSpPr/>
          <p:nvPr/>
        </p:nvSpPr>
        <p:spPr>
          <a:xfrm>
            <a:off x="0" y="928081"/>
            <a:ext cx="4019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JP" sz="1200" dirty="0"/>
              <a:t>https://www2.kek.jp/ja/newskek/2005/marapr/J-PARC3.html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0A858D6-1F88-3F4F-8DE3-4BF967B3B976}"/>
              </a:ext>
            </a:extLst>
          </p:cNvPr>
          <p:cNvSpPr/>
          <p:nvPr/>
        </p:nvSpPr>
        <p:spPr>
          <a:xfrm>
            <a:off x="3250355" y="5375922"/>
            <a:ext cx="1305608" cy="1376973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AEE1D2F-0C5E-FE48-B26C-9A0BE422F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8827" y="1014470"/>
            <a:ext cx="2576602" cy="134767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8D05971-C269-2E46-B02B-1F50B879AF6A}"/>
              </a:ext>
            </a:extLst>
          </p:cNvPr>
          <p:cNvSpPr txBox="1"/>
          <p:nvPr/>
        </p:nvSpPr>
        <p:spPr>
          <a:xfrm>
            <a:off x="10611807" y="1073488"/>
            <a:ext cx="64633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矢向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509C955-7D38-634A-8CA0-9C025E8EA6C8}"/>
              </a:ext>
            </a:extLst>
          </p:cNvPr>
          <p:cNvSpPr/>
          <p:nvPr/>
        </p:nvSpPr>
        <p:spPr>
          <a:xfrm>
            <a:off x="4789728" y="1145851"/>
            <a:ext cx="43252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中性子星の内部構造を原子核反応から理解する</a:t>
            </a:r>
            <a:endParaRPr lang="en-US" altLang="ja-JP" sz="2400" b="1" dirty="0">
              <a:solidFill>
                <a:srgbClr val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400" b="1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原子核の新しい様相</a:t>
            </a:r>
            <a:endParaRPr lang="en-US" altLang="ja-JP" sz="2400" b="1" dirty="0">
              <a:solidFill>
                <a:srgbClr val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ja-JP" altLang="en-US" sz="2400" b="1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核子対凝縮、超流動</a:t>
            </a:r>
            <a:endParaRPr lang="en-US" altLang="ja-JP" sz="2400" b="1" dirty="0">
              <a:solidFill>
                <a:srgbClr val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400" b="1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原子核の巨視的性質</a:t>
            </a:r>
            <a:endParaRPr lang="en-US" altLang="ja-JP" sz="2400" b="1" dirty="0">
              <a:solidFill>
                <a:srgbClr val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400" b="1" dirty="0" err="1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EoS</a:t>
            </a:r>
            <a:r>
              <a:rPr lang="ja-JP" altLang="en-US" sz="2400" b="1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、圧縮率</a:t>
            </a:r>
            <a:endParaRPr lang="en-US" altLang="ja-JP" sz="2400" b="1" dirty="0">
              <a:solidFill>
                <a:srgbClr val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09BAEC-511C-E549-B409-E2FF2A747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746" y="3468464"/>
            <a:ext cx="7311210" cy="283344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8F967F6-C00B-E240-8AF9-DD68F552E583}"/>
              </a:ext>
            </a:extLst>
          </p:cNvPr>
          <p:cNvGrpSpPr/>
          <p:nvPr/>
        </p:nvGrpSpPr>
        <p:grpSpPr>
          <a:xfrm>
            <a:off x="4717424" y="3641054"/>
            <a:ext cx="7148005" cy="2574552"/>
            <a:chOff x="5250660" y="3890825"/>
            <a:chExt cx="6376479" cy="217358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B996C53-E0BC-1B4B-8123-4C98F1C1B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50660" y="3890825"/>
              <a:ext cx="3237827" cy="217358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31B031D-6BDB-1E40-AD9C-8FF8812CB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88487" y="3891494"/>
              <a:ext cx="3138652" cy="2172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973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>
            <a:extLst>
              <a:ext uri="{FF2B5EF4-FFF2-40B4-BE49-F238E27FC236}">
                <a16:creationId xmlns:a16="http://schemas.microsoft.com/office/drawing/2014/main" id="{5C5CEB39-6A01-B34A-BA7A-D2B77FF45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61" y="1205080"/>
            <a:ext cx="4325241" cy="554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4398"/>
            <a:ext cx="10885714" cy="1325563"/>
          </a:xfrm>
        </p:spPr>
        <p:txBody>
          <a:bodyPr/>
          <a:lstStyle/>
          <a:p>
            <a:r>
              <a:rPr lang="en-JP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多体系がもたらす豊かな現象を解明する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CE49D90-9251-2141-8AF2-75A5C4B92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6</a:t>
            </a:fld>
            <a:endParaRPr lang="en-JP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567F329-CBB6-A447-8C47-78214BE6C8E8}"/>
              </a:ext>
            </a:extLst>
          </p:cNvPr>
          <p:cNvSpPr/>
          <p:nvPr/>
        </p:nvSpPr>
        <p:spPr>
          <a:xfrm>
            <a:off x="0" y="3429000"/>
            <a:ext cx="2092332" cy="34290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33804E6-179B-AB42-8128-2161E5222FAA}"/>
              </a:ext>
            </a:extLst>
          </p:cNvPr>
          <p:cNvSpPr/>
          <p:nvPr/>
        </p:nvSpPr>
        <p:spPr>
          <a:xfrm>
            <a:off x="3244813" y="5328120"/>
            <a:ext cx="1291196" cy="1477328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13" name="Picture 4" descr="虚数化学ポテンシャルを利用した QCD 相図の研究 柏浩司 理研 BNL 研究センター 共同研究者 : 河野宏明 ( 佐賀大学 ) 八尋正信 (  九州大学 ) 境祐二 ( 理化学研究所 ) 佐々木崇宏 ( 九州大学 ) Robert D. Pisarski Vladimir V. Skokov  (B -">
            <a:extLst>
              <a:ext uri="{FF2B5EF4-FFF2-40B4-BE49-F238E27FC236}">
                <a16:creationId xmlns:a16="http://schemas.microsoft.com/office/drawing/2014/main" id="{E155D139-C25B-C24A-AE18-110F70399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745" y="928081"/>
            <a:ext cx="6505570" cy="364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2AAF93-0AB2-D440-88F5-2AD6EC6A6021}"/>
              </a:ext>
            </a:extLst>
          </p:cNvPr>
          <p:cNvSpPr txBox="1"/>
          <p:nvPr/>
        </p:nvSpPr>
        <p:spPr>
          <a:xfrm>
            <a:off x="4602458" y="4862995"/>
            <a:ext cx="4434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高温QGPの物性</a:t>
            </a:r>
          </a:p>
          <a:p>
            <a:r>
              <a:rPr lang="en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高密度QCDの相構造と相転移</a:t>
            </a:r>
          </a:p>
          <a:p>
            <a:r>
              <a:rPr lang="en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新物質相・カラー超伝導相の探索</a:t>
            </a:r>
          </a:p>
          <a:p>
            <a:r>
              <a:rPr lang="en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初期宇宙・中性子星内部構造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EBBC06-048E-9843-9378-D7CEDDCE3351}"/>
              </a:ext>
            </a:extLst>
          </p:cNvPr>
          <p:cNvSpPr/>
          <p:nvPr/>
        </p:nvSpPr>
        <p:spPr>
          <a:xfrm>
            <a:off x="0" y="928081"/>
            <a:ext cx="4019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JP" sz="1200" dirty="0"/>
              <a:t>https://www2.kek.jp/ja/newskek/2005/marapr/J-PARC3.html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750C1F6-353B-754C-BA51-B0C7AA90A97A}"/>
              </a:ext>
            </a:extLst>
          </p:cNvPr>
          <p:cNvGrpSpPr/>
          <p:nvPr/>
        </p:nvGrpSpPr>
        <p:grpSpPr>
          <a:xfrm>
            <a:off x="8998291" y="5003867"/>
            <a:ext cx="3018245" cy="1684920"/>
            <a:chOff x="8755163" y="4817891"/>
            <a:chExt cx="3018245" cy="168492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D96968D-D1D9-2E49-B279-506205AED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55163" y="4817891"/>
              <a:ext cx="3018245" cy="168492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EA6344F-6653-2949-93D0-BA0E88E83E84}"/>
                </a:ext>
              </a:extLst>
            </p:cNvPr>
            <p:cNvSpPr txBox="1"/>
            <p:nvPr/>
          </p:nvSpPr>
          <p:spPr>
            <a:xfrm>
              <a:off x="9156845" y="4958788"/>
              <a:ext cx="64633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JP" dirty="0">
                  <a:latin typeface="Meiryo" panose="020B0604030504040204" pitchFamily="34" charset="-128"/>
                  <a:ea typeface="Meiryo" panose="020B0604030504040204" pitchFamily="34" charset="-128"/>
                </a:rPr>
                <a:t>郡司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39DEE64-27DE-D344-8552-6E1553EDD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9623" y="1037492"/>
            <a:ext cx="2234955" cy="1238307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043A4B2C-8D75-F54C-B5A3-52D146BCC6DF}"/>
              </a:ext>
            </a:extLst>
          </p:cNvPr>
          <p:cNvSpPr/>
          <p:nvPr/>
        </p:nvSpPr>
        <p:spPr>
          <a:xfrm>
            <a:off x="5401447" y="928081"/>
            <a:ext cx="822713" cy="175188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DBD87E8-F3E6-254A-814A-596D601569BB}"/>
              </a:ext>
            </a:extLst>
          </p:cNvPr>
          <p:cNvSpPr/>
          <p:nvPr/>
        </p:nvSpPr>
        <p:spPr>
          <a:xfrm rot="20755780">
            <a:off x="7130818" y="2347982"/>
            <a:ext cx="1921195" cy="1619788"/>
          </a:xfrm>
          <a:prstGeom prst="ellipse">
            <a:avLst/>
          </a:prstGeom>
          <a:noFill/>
          <a:ln w="57150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071BCC-2BBD-FD4B-9965-B9A2166FEA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8015" y="997236"/>
            <a:ext cx="6505570" cy="3763553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F81678BB-497B-5B4F-97BC-3012A1141D65}"/>
              </a:ext>
            </a:extLst>
          </p:cNvPr>
          <p:cNvSpPr/>
          <p:nvPr/>
        </p:nvSpPr>
        <p:spPr>
          <a:xfrm>
            <a:off x="10587038" y="2838755"/>
            <a:ext cx="936547" cy="861708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70E54C7-7057-D143-8EFE-6B28687D8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0517" y="993594"/>
            <a:ext cx="5801860" cy="3739185"/>
          </a:xfrm>
          <a:prstGeom prst="rect">
            <a:avLst/>
          </a:prstGeom>
        </p:spPr>
      </p:pic>
      <p:pic>
        <p:nvPicPr>
          <p:cNvPr id="25" name="図 5">
            <a:extLst>
              <a:ext uri="{FF2B5EF4-FFF2-40B4-BE49-F238E27FC236}">
                <a16:creationId xmlns:a16="http://schemas.microsoft.com/office/drawing/2014/main" id="{74FF5DC6-18EF-B841-9114-94FA15FC96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07966" y="1822906"/>
            <a:ext cx="3876675" cy="292970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FB1489-AF5C-3646-BE53-91FED0195D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82220" y="889564"/>
            <a:ext cx="4618390" cy="394724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9AEC6BE-2E52-1641-8C21-7683C7AE8878}"/>
              </a:ext>
            </a:extLst>
          </p:cNvPr>
          <p:cNvSpPr txBox="1"/>
          <p:nvPr/>
        </p:nvSpPr>
        <p:spPr>
          <a:xfrm>
            <a:off x="5996705" y="1036496"/>
            <a:ext cx="1609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FFFF00"/>
                </a:solidFill>
              </a:rPr>
              <a:t>鉛-鉛衝突</a:t>
            </a:r>
          </a:p>
          <a:p>
            <a:r>
              <a:rPr lang="en-JP" dirty="0">
                <a:solidFill>
                  <a:srgbClr val="FFFF00"/>
                </a:solidFill>
              </a:rPr>
              <a:t>√s</a:t>
            </a:r>
            <a:r>
              <a:rPr lang="en-JP" baseline="-25000" dirty="0">
                <a:solidFill>
                  <a:srgbClr val="FFFF00"/>
                </a:solidFill>
              </a:rPr>
              <a:t>NN</a:t>
            </a:r>
            <a:r>
              <a:rPr lang="en-JP" dirty="0">
                <a:solidFill>
                  <a:srgbClr val="FFFF00"/>
                </a:solidFill>
              </a:rPr>
              <a:t> = 5.02 TeV</a:t>
            </a:r>
          </a:p>
        </p:txBody>
      </p:sp>
    </p:spTree>
    <p:extLst>
      <p:ext uri="{BB962C8B-B14F-4D97-AF65-F5344CB8AC3E}">
        <p14:creationId xmlns:p14="http://schemas.microsoft.com/office/powerpoint/2010/main" val="229109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/>
      <p:bldP spid="24" grpId="0" animBg="1"/>
      <p:bldP spid="28" grpId="0" animBg="1"/>
      <p:bldP spid="26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JP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物質優勢宇宙とその創生史の解明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94E25-7AE8-234A-A720-677F5FE65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7</a:t>
            </a:fld>
            <a:endParaRPr lang="en-JP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9D3CF56-C421-024F-A4A6-9FA41EB3B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96" y="1157293"/>
            <a:ext cx="7279646" cy="2866360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B95E78-3FD7-2240-BA6A-00B864FFE445}"/>
              </a:ext>
            </a:extLst>
          </p:cNvPr>
          <p:cNvSpPr/>
          <p:nvPr/>
        </p:nvSpPr>
        <p:spPr>
          <a:xfrm>
            <a:off x="5996850" y="3254203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JP" dirty="0"/>
              <a:t> 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3A3466-BD31-B14D-BA1F-69BA23F54952}"/>
              </a:ext>
            </a:extLst>
          </p:cNvPr>
          <p:cNvSpPr/>
          <p:nvPr/>
        </p:nvSpPr>
        <p:spPr>
          <a:xfrm>
            <a:off x="8572460" y="5694804"/>
            <a:ext cx="349874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600" b="1">
                <a:latin typeface="Meiryo" panose="020B0604030504040204" pitchFamily="34" charset="-128"/>
                <a:ea typeface="Meiryo" panose="020B0604030504040204" pitchFamily="34" charset="-128"/>
              </a:rPr>
              <a:t>原子核の性質から宇宙の元素の起源へ</a:t>
            </a:r>
            <a:endParaRPr lang="en-JP" sz="26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B22FD5A-CA77-6147-818A-F42D5A4CD94C}"/>
              </a:ext>
            </a:extLst>
          </p:cNvPr>
          <p:cNvSpPr/>
          <p:nvPr/>
        </p:nvSpPr>
        <p:spPr>
          <a:xfrm>
            <a:off x="2020011" y="1310136"/>
            <a:ext cx="814388" cy="2201242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32709-4E41-FB45-9080-4AEDDB46A12D}"/>
              </a:ext>
            </a:extLst>
          </p:cNvPr>
          <p:cNvSpPr/>
          <p:nvPr/>
        </p:nvSpPr>
        <p:spPr>
          <a:xfrm>
            <a:off x="101748" y="4147146"/>
            <a:ext cx="2827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00B05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クォーク物質から核物質への相転移  </a:t>
            </a:r>
            <a:endParaRPr lang="ja-JP" altLang="en-US" sz="2400">
              <a:solidFill>
                <a:srgbClr val="00B050"/>
              </a:solidFill>
              <a:effectLst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B541E9B-4837-2A46-9D38-4B5E6779BE48}"/>
              </a:ext>
            </a:extLst>
          </p:cNvPr>
          <p:cNvGrpSpPr/>
          <p:nvPr/>
        </p:nvGrpSpPr>
        <p:grpSpPr>
          <a:xfrm>
            <a:off x="133992" y="5146630"/>
            <a:ext cx="2607964" cy="1438293"/>
            <a:chOff x="8755163" y="4717463"/>
            <a:chExt cx="3018245" cy="168492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44EC575-A178-7844-AAF6-B8B392C9F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55163" y="4717463"/>
              <a:ext cx="3018245" cy="168492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2A8899F-19EA-9844-97B8-FDB325D4E1C4}"/>
                </a:ext>
              </a:extLst>
            </p:cNvPr>
            <p:cNvSpPr txBox="1"/>
            <p:nvPr/>
          </p:nvSpPr>
          <p:spPr>
            <a:xfrm>
              <a:off x="8848795" y="4854501"/>
              <a:ext cx="784808" cy="4296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JP" dirty="0">
                  <a:latin typeface="Meiryo" panose="020B0604030504040204" pitchFamily="34" charset="-128"/>
                  <a:ea typeface="Meiryo" panose="020B0604030504040204" pitchFamily="34" charset="-128"/>
                </a:rPr>
                <a:t>郡司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FF2D3420-89C3-134C-B3FF-E7572D04AE99}"/>
              </a:ext>
            </a:extLst>
          </p:cNvPr>
          <p:cNvSpPr/>
          <p:nvPr/>
        </p:nvSpPr>
        <p:spPr>
          <a:xfrm>
            <a:off x="2876622" y="4147146"/>
            <a:ext cx="450953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chemeClr val="accent2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宇宙最初の３分間での元素合成</a:t>
            </a:r>
            <a:endParaRPr lang="ja-JP" altLang="en-US" sz="2400">
              <a:solidFill>
                <a:schemeClr val="accent2">
                  <a:lumMod val="75000"/>
                </a:schemeClr>
              </a:solidFill>
              <a:effectLst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01FE36A-4AA8-A849-8956-2DF7FE2FB192}"/>
              </a:ext>
            </a:extLst>
          </p:cNvPr>
          <p:cNvSpPr/>
          <p:nvPr/>
        </p:nvSpPr>
        <p:spPr>
          <a:xfrm>
            <a:off x="3139615" y="1315440"/>
            <a:ext cx="1631502" cy="2195938"/>
          </a:xfrm>
          <a:prstGeom prst="round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5ACC4CC-0D89-AE47-9EA5-01B6515B06F4}"/>
              </a:ext>
            </a:extLst>
          </p:cNvPr>
          <p:cNvSpPr/>
          <p:nvPr/>
        </p:nvSpPr>
        <p:spPr>
          <a:xfrm>
            <a:off x="6335674" y="1149777"/>
            <a:ext cx="902484" cy="2714904"/>
          </a:xfrm>
          <a:prstGeom prst="round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A86650-873E-6142-8591-418624A5B970}"/>
              </a:ext>
            </a:extLst>
          </p:cNvPr>
          <p:cNvSpPr/>
          <p:nvPr/>
        </p:nvSpPr>
        <p:spPr>
          <a:xfrm>
            <a:off x="2862334" y="4505493"/>
            <a:ext cx="39299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chemeClr val="accent2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星の内部、 超新星爆発や中性子星合体での元素合成</a:t>
            </a:r>
            <a:endParaRPr lang="en-JP" sz="2400" b="1" dirty="0">
              <a:solidFill>
                <a:schemeClr val="accent2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D4BB570-C1A5-E444-88EE-5BF927E34E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3089" y="5324066"/>
            <a:ext cx="2743200" cy="148124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2699D04B-E283-714B-9622-0483D70B4C10}"/>
              </a:ext>
            </a:extLst>
          </p:cNvPr>
          <p:cNvGrpSpPr/>
          <p:nvPr/>
        </p:nvGrpSpPr>
        <p:grpSpPr>
          <a:xfrm>
            <a:off x="5805792" y="5369006"/>
            <a:ext cx="2566837" cy="1421014"/>
            <a:chOff x="9600085" y="1187627"/>
            <a:chExt cx="2566837" cy="142101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E12F3D1-6B48-1B42-B6C8-945B973FA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00085" y="1187627"/>
              <a:ext cx="2566837" cy="1421014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4FB090-12F6-3145-BAB8-FCA1B26FC533}"/>
                </a:ext>
              </a:extLst>
            </p:cNvPr>
            <p:cNvSpPr txBox="1"/>
            <p:nvPr/>
          </p:nvSpPr>
          <p:spPr>
            <a:xfrm>
              <a:off x="10892526" y="1226354"/>
              <a:ext cx="64633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JP" dirty="0">
                  <a:latin typeface="Meiryo" panose="020B0604030504040204" pitchFamily="34" charset="-128"/>
                  <a:ea typeface="Meiryo" panose="020B0604030504040204" pitchFamily="34" charset="-128"/>
                </a:rPr>
                <a:t>今井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064B661-9586-CA42-B5FE-ADF17CEEC81D}"/>
              </a:ext>
            </a:extLst>
          </p:cNvPr>
          <p:cNvSpPr txBox="1"/>
          <p:nvPr/>
        </p:nvSpPr>
        <p:spPr>
          <a:xfrm>
            <a:off x="3119982" y="5487906"/>
            <a:ext cx="64633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山口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3FB249-15AE-2B43-A7B8-B3A6BFBB8424}"/>
              </a:ext>
            </a:extLst>
          </p:cNvPr>
          <p:cNvSpPr/>
          <p:nvPr/>
        </p:nvSpPr>
        <p:spPr>
          <a:xfrm>
            <a:off x="6860431" y="1157293"/>
            <a:ext cx="5257800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2000" b="1">
                <a:latin typeface="Meiryo" panose="020B0604030504040204" pitchFamily="34" charset="-128"/>
                <a:ea typeface="Meiryo" panose="020B0604030504040204" pitchFamily="34" charset="-128"/>
              </a:rPr>
              <a:t>天体における元素合成・エネルギー生成 </a:t>
            </a:r>
            <a:endParaRPr lang="en-US" altLang="ja-JP" sz="20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000" b="1">
                <a:latin typeface="Meiryo" panose="020B0604030504040204" pitchFamily="34" charset="-128"/>
                <a:ea typeface="Meiryo" panose="020B0604030504040204" pitchFamily="34" charset="-128"/>
              </a:rPr>
              <a:t>銀河からやってくるガンマ線の起源 </a:t>
            </a:r>
            <a:endParaRPr lang="en-US" altLang="ja-JP" sz="20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000" b="1">
                <a:latin typeface="Meiryo" panose="020B0604030504040204" pitchFamily="34" charset="-128"/>
                <a:ea typeface="Meiryo" panose="020B0604030504040204" pitchFamily="34" charset="-128"/>
              </a:rPr>
              <a:t>特殊なクラスター配位をもつ原子核の探索 </a:t>
            </a:r>
            <a:endParaRPr lang="en-US" altLang="ja-JP" sz="20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000" b="1">
                <a:latin typeface="Meiryo" panose="020B0604030504040204" pitchFamily="34" charset="-128"/>
                <a:ea typeface="Meiryo" panose="020B0604030504040204" pitchFamily="34" charset="-128"/>
              </a:rPr>
              <a:t>ビッグバン元素合成における過剰 </a:t>
            </a: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7</a:t>
            </a:r>
            <a:r>
              <a:rPr lang="en-US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Li </a:t>
            </a:r>
            <a:r>
              <a:rPr lang="ja-JP" altLang="en-US" sz="2000" b="1">
                <a:latin typeface="Meiryo" panose="020B0604030504040204" pitchFamily="34" charset="-128"/>
                <a:ea typeface="Meiryo" panose="020B0604030504040204" pitchFamily="34" charset="-128"/>
              </a:rPr>
              <a:t>問題 </a:t>
            </a:r>
            <a:endParaRPr lang="en-US" altLang="ja-JP" sz="20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000" b="1">
                <a:latin typeface="Meiryo" panose="020B0604030504040204" pitchFamily="34" charset="-128"/>
                <a:ea typeface="Meiryo" panose="020B0604030504040204" pitchFamily="34" charset="-128"/>
              </a:rPr>
              <a:t>宇宙核反応測定</a:t>
            </a:r>
            <a:endParaRPr lang="en-JP" altLang="ja-JP" sz="20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374C79-E2F2-DA41-A3C9-D3A457403F0D}"/>
              </a:ext>
            </a:extLst>
          </p:cNvPr>
          <p:cNvSpPr/>
          <p:nvPr/>
        </p:nvSpPr>
        <p:spPr>
          <a:xfrm>
            <a:off x="2834399" y="5305812"/>
            <a:ext cx="2761890" cy="1524051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BF0578B-D14F-284A-A200-C0A83A9B093C}"/>
              </a:ext>
            </a:extLst>
          </p:cNvPr>
          <p:cNvGrpSpPr/>
          <p:nvPr/>
        </p:nvGrpSpPr>
        <p:grpSpPr>
          <a:xfrm>
            <a:off x="626467" y="1755234"/>
            <a:ext cx="10931295" cy="3775735"/>
            <a:chOff x="1436708" y="10854822"/>
            <a:chExt cx="9791028" cy="305577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533BEC9-32CD-7C4A-B45D-FDBE98974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6708" y="10854822"/>
              <a:ext cx="5801450" cy="3055775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0F65352-BABB-FB4A-B4B7-B1D154A89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98893" y="10854822"/>
              <a:ext cx="4028843" cy="305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700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8" grpId="0"/>
      <p:bldP spid="16" grpId="0" animBg="1"/>
      <p:bldP spid="15" grpId="0" animBg="1"/>
      <p:bldP spid="18" grpId="0" animBg="1"/>
      <p:bldP spid="17" grpId="0"/>
      <p:bldP spid="24" grpId="0" animBg="1"/>
      <p:bldP spid="19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JP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物質優勢宇宙とその創生史の解明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94E25-7AE8-234A-A720-677F5FE65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8</a:t>
            </a:fld>
            <a:endParaRPr lang="en-JP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9D3CF56-C421-024F-A4A6-9FA41EB3B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147424"/>
            <a:ext cx="7033080" cy="276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B95E78-3FD7-2240-BA6A-00B864FFE445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JP" dirty="0"/>
              <a:t> 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7A385B1-04D3-ED44-817E-04B6D686BE86}"/>
              </a:ext>
            </a:extLst>
          </p:cNvPr>
          <p:cNvCxnSpPr/>
          <p:nvPr/>
        </p:nvCxnSpPr>
        <p:spPr>
          <a:xfrm>
            <a:off x="1551709" y="3429000"/>
            <a:ext cx="5153891" cy="184666"/>
          </a:xfrm>
          <a:prstGeom prst="line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8E632B9F-3968-EA4C-9A7C-13133A49512B}"/>
              </a:ext>
            </a:extLst>
          </p:cNvPr>
          <p:cNvSpPr/>
          <p:nvPr/>
        </p:nvSpPr>
        <p:spPr>
          <a:xfrm>
            <a:off x="669944" y="4008160"/>
            <a:ext cx="608371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b="1">
                <a:solidFill>
                  <a:schemeClr val="accent2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物質優勢宇宙 </a:t>
            </a:r>
            <a:endParaRPr lang="en-US" altLang="ja-JP" sz="3200" b="1" dirty="0">
              <a:solidFill>
                <a:schemeClr val="accent2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CP</a:t>
            </a:r>
            <a:r>
              <a:rPr lang="ja-JP" altLang="en-US" sz="3200" b="1">
                <a:solidFill>
                  <a:schemeClr val="accent2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対称性の破れと反物質の消失</a:t>
            </a:r>
            <a:endParaRPr lang="en-JP" sz="3200" b="1" dirty="0">
              <a:solidFill>
                <a:schemeClr val="accent2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98E7B5-31A5-4549-B453-971E34380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57" y="5039845"/>
            <a:ext cx="2914313" cy="15826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36155A-11D3-294C-B70E-1534919B9713}"/>
              </a:ext>
            </a:extLst>
          </p:cNvPr>
          <p:cNvSpPr txBox="1"/>
          <p:nvPr/>
        </p:nvSpPr>
        <p:spPr>
          <a:xfrm>
            <a:off x="2079275" y="5139640"/>
            <a:ext cx="6463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酒見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52225D-B894-0A4E-9730-13CBE02A9C0F}"/>
              </a:ext>
            </a:extLst>
          </p:cNvPr>
          <p:cNvSpPr/>
          <p:nvPr/>
        </p:nvSpPr>
        <p:spPr>
          <a:xfrm>
            <a:off x="3185449" y="5246114"/>
            <a:ext cx="88947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電子双極子能率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(EDM)~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未知素粒子の伝搬により基本粒子の電荷分布の偏りが発現</a:t>
            </a:r>
            <a:endParaRPr kumimoji="1"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 defTabSz="457200">
              <a:defRPr/>
            </a:pP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重い原子核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重元素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の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EDM~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対称性の破れや未知素粒子のシグナルを拡大する顕微鏡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~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量子多体系において物質・反物質対称性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en-US" dirty="0">
                <a:latin typeface="Meiryo" panose="020B0604030504040204" pitchFamily="34" charset="-128"/>
                <a:ea typeface="Meiryo" panose="020B0604030504040204" pitchFamily="34" charset="-128"/>
              </a:rPr>
              <a:t>CP)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の破れを探索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en-US" dirty="0">
                <a:latin typeface="Meiryo" panose="020B0604030504040204" pitchFamily="34" charset="-128"/>
                <a:ea typeface="Meiryo" panose="020B0604030504040204" pitchFamily="34" charset="-128"/>
              </a:rPr>
              <a:t>EDM) </a:t>
            </a:r>
            <a:endParaRPr kumimoji="1"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 defTabSz="457200">
              <a:defRPr/>
            </a:pP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EDM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測定</a:t>
            </a:r>
            <a:r>
              <a:rPr kumimoji="1" lang="en-JP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JP">
                <a:latin typeface="Meiryo" panose="020B0604030504040204" pitchFamily="34" charset="-128"/>
                <a:ea typeface="Meiryo" panose="020B0604030504040204" pitchFamily="34" charset="-128"/>
              </a:rPr>
              <a:t>加速器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とレーザーを使って、重元素スピンの歳差周期の精密量子測定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光格子重元素干渉計</a:t>
            </a:r>
            <a:endParaRPr kumimoji="1"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70DBED-38A0-2C48-BD69-01278B044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230" y="1004307"/>
            <a:ext cx="8927116" cy="395517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6357EBE-C004-6B43-A5F8-CA60C93D0941}"/>
              </a:ext>
            </a:extLst>
          </p:cNvPr>
          <p:cNvGrpSpPr/>
          <p:nvPr/>
        </p:nvGrpSpPr>
        <p:grpSpPr>
          <a:xfrm>
            <a:off x="8403674" y="1837215"/>
            <a:ext cx="3788326" cy="2430206"/>
            <a:chOff x="8494507" y="1913994"/>
            <a:chExt cx="3722030" cy="235342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5F5094B-63A1-FE4B-AA7F-62AD14EB9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3318" y="2082277"/>
              <a:ext cx="3644752" cy="218514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209C739-69B1-3D42-A358-41F429504C7E}"/>
                </a:ext>
              </a:extLst>
            </p:cNvPr>
            <p:cNvSpPr/>
            <p:nvPr/>
          </p:nvSpPr>
          <p:spPr>
            <a:xfrm>
              <a:off x="11785600" y="1913994"/>
              <a:ext cx="430937" cy="618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561ED69-CD54-2749-94D6-2829934889E3}"/>
                </a:ext>
              </a:extLst>
            </p:cNvPr>
            <p:cNvSpPr/>
            <p:nvPr/>
          </p:nvSpPr>
          <p:spPr>
            <a:xfrm>
              <a:off x="8494507" y="2001909"/>
              <a:ext cx="1250626" cy="3279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091BF8-5803-4149-B625-8ADC149C603E}"/>
                </a:ext>
              </a:extLst>
            </p:cNvPr>
            <p:cNvSpPr/>
            <p:nvPr/>
          </p:nvSpPr>
          <p:spPr>
            <a:xfrm>
              <a:off x="8530597" y="2806704"/>
              <a:ext cx="632560" cy="806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33D2E00-C283-E64A-8513-6A36B08AEB72}"/>
                </a:ext>
              </a:extLst>
            </p:cNvPr>
            <p:cNvSpPr/>
            <p:nvPr/>
          </p:nvSpPr>
          <p:spPr>
            <a:xfrm>
              <a:off x="8774188" y="2576172"/>
              <a:ext cx="632560" cy="806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DFDCADDA-B023-2742-BD72-C759F1D19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171" y="931131"/>
            <a:ext cx="10646580" cy="575615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06E7910-BBED-4449-B925-89C9D39FD735}"/>
              </a:ext>
            </a:extLst>
          </p:cNvPr>
          <p:cNvSpPr/>
          <p:nvPr/>
        </p:nvSpPr>
        <p:spPr>
          <a:xfrm>
            <a:off x="3729485" y="5882403"/>
            <a:ext cx="6096000" cy="83099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CP</a:t>
            </a:r>
            <a:r>
              <a:rPr lang="ja-JP" altLang="en-US" sz="2400" b="1">
                <a:latin typeface="Meiryo" panose="020B0604030504040204" pitchFamily="34" charset="-128"/>
                <a:ea typeface="Meiryo" panose="020B0604030504040204" pitchFamily="34" charset="-128"/>
              </a:rPr>
              <a:t>対称性の破れを超精密量子計測で探索</a:t>
            </a:r>
            <a:endParaRPr lang="en-US" altLang="ja-JP" sz="24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en-US" altLang="ja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~</a:t>
            </a:r>
            <a:r>
              <a:rPr lang="ja-JP" altLang="en-US" sz="2400" b="1">
                <a:latin typeface="Meiryo" panose="020B0604030504040204" pitchFamily="34" charset="-128"/>
                <a:ea typeface="Meiryo" panose="020B0604030504040204" pitchFamily="34" charset="-128"/>
              </a:rPr>
              <a:t>高エネルギー実験と相補的な実験 </a:t>
            </a:r>
          </a:p>
        </p:txBody>
      </p:sp>
    </p:spTree>
    <p:extLst>
      <p:ext uri="{BB962C8B-B14F-4D97-AF65-F5344CB8AC3E}">
        <p14:creationId xmlns:p14="http://schemas.microsoft.com/office/powerpoint/2010/main" val="47825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8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491A1-3262-1A49-872C-9C1A3754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4800" b="1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大学院教育</a:t>
            </a:r>
            <a:endParaRPr lang="en-JP" sz="4800" b="1" dirty="0">
              <a:solidFill>
                <a:srgbClr val="00206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94E25-7AE8-234A-A720-677F5FE65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D2FD-D5E1-B240-977D-6CEBAAF8CCBD}" type="slidenum">
              <a:rPr lang="en-JP" smtClean="0"/>
              <a:t>9</a:t>
            </a:fld>
            <a:endParaRPr lang="en-JP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5CFECB-F2BE-654B-8C34-B6F754A8BC19}"/>
              </a:ext>
            </a:extLst>
          </p:cNvPr>
          <p:cNvSpPr txBox="1"/>
          <p:nvPr/>
        </p:nvSpPr>
        <p:spPr>
          <a:xfrm>
            <a:off x="466724" y="1257646"/>
            <a:ext cx="11497445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修士課程 </a:t>
            </a:r>
            <a:r>
              <a:rPr lang="en-US" altLang="ja-JP" sz="32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: </a:t>
            </a:r>
            <a:r>
              <a:rPr lang="ja-JP" altLang="en-US" sz="3200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多様な技術の習得</a:t>
            </a:r>
            <a:endParaRPr lang="en-US" altLang="ja-JP" sz="3200" b="1" dirty="0">
              <a:solidFill>
                <a:srgbClr val="C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実験技術開発、最先端検出器・データ収集系の開発</a:t>
            </a:r>
            <a:endParaRPr lang="en-US" altLang="ja-JP" sz="2800" b="1" dirty="0">
              <a:solidFill>
                <a:schemeClr val="accent5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様々な実験への参加（検出器準備</a:t>
            </a:r>
            <a:r>
              <a:rPr lang="ja-JP" altLang="en-US" sz="2800" b="1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、コミッショニング、運用）</a:t>
            </a:r>
            <a:endParaRPr lang="en-US" altLang="ja-JP" sz="2800" b="1" dirty="0">
              <a:solidFill>
                <a:schemeClr val="accent5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データ解析</a:t>
            </a:r>
            <a:endParaRPr lang="en-US" altLang="ja-JP" sz="2800" b="1" dirty="0">
              <a:solidFill>
                <a:schemeClr val="accent5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en-US" altLang="ja-JP" sz="1200" b="1" dirty="0">
              <a:solidFill>
                <a:schemeClr val="accent6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3200" b="1" dirty="0">
                <a:solidFill>
                  <a:schemeClr val="accent6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博士課程：</a:t>
            </a:r>
            <a:r>
              <a:rPr lang="ja-JP" altLang="en-US" sz="3200" b="1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国際的な研究者への育成</a:t>
            </a:r>
            <a:endParaRPr lang="en-US" altLang="ja-JP" sz="3200" b="1" dirty="0">
              <a:solidFill>
                <a:srgbClr val="C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本人が主となる実験の立案、開発、コーディネート</a:t>
            </a:r>
            <a:endParaRPr lang="en-US" altLang="ja-JP" sz="2800" b="1" dirty="0">
              <a:solidFill>
                <a:schemeClr val="accent5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海外での研究、長期滞在</a:t>
            </a:r>
            <a:r>
              <a:rPr lang="en-US" altLang="ja-JP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(CERN</a:t>
            </a:r>
            <a:r>
              <a:rPr lang="ja-JP" altLang="en-US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ｰ</a:t>
            </a:r>
            <a:r>
              <a:rPr lang="en-US" altLang="ja-JP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ALICE</a:t>
            </a:r>
            <a:r>
              <a:rPr lang="ja-JP" altLang="en-US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実験</a:t>
            </a:r>
            <a:r>
              <a:rPr lang="en-US" altLang="ja-JP" sz="2800" b="1" dirty="0">
                <a:solidFill>
                  <a:schemeClr val="accent5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2800" b="1" dirty="0">
              <a:solidFill>
                <a:schemeClr val="accent5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en-JP" sz="2400" b="1" dirty="0">
              <a:solidFill>
                <a:srgbClr val="00206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id="{928973E8-4319-4AEF-899E-E50E445D3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48" y="4876712"/>
            <a:ext cx="2302524" cy="1250395"/>
          </a:xfrm>
          <a:prstGeom prst="rect">
            <a:avLst/>
          </a:prstGeom>
        </p:spPr>
      </p:pic>
      <p:pic>
        <p:nvPicPr>
          <p:cNvPr id="22" name="Picture 6">
            <a:extLst>
              <a:ext uri="{FF2B5EF4-FFF2-40B4-BE49-F238E27FC236}">
                <a16:creationId xmlns:a16="http://schemas.microsoft.com/office/drawing/2014/main" id="{213E32BA-DD3D-4480-8B63-51C8FDDC8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854" y="4876712"/>
            <a:ext cx="2258641" cy="1250395"/>
          </a:xfrm>
          <a:prstGeom prst="rect">
            <a:avLst/>
          </a:prstGeom>
        </p:spPr>
      </p:pic>
      <p:pic>
        <p:nvPicPr>
          <p:cNvPr id="23" name="Picture 7">
            <a:extLst>
              <a:ext uri="{FF2B5EF4-FFF2-40B4-BE49-F238E27FC236}">
                <a16:creationId xmlns:a16="http://schemas.microsoft.com/office/drawing/2014/main" id="{25A83F96-8B8C-4FC3-B3AA-CE741E894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077" y="4876711"/>
            <a:ext cx="2390612" cy="1250395"/>
          </a:xfrm>
          <a:prstGeom prst="rect">
            <a:avLst/>
          </a:prstGeom>
        </p:spPr>
      </p:pic>
      <p:pic>
        <p:nvPicPr>
          <p:cNvPr id="24" name="Picture 8">
            <a:extLst>
              <a:ext uri="{FF2B5EF4-FFF2-40B4-BE49-F238E27FC236}">
                <a16:creationId xmlns:a16="http://schemas.microsoft.com/office/drawing/2014/main" id="{0603CDC3-2A51-4DC4-9A68-C176704BA7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6464" y="4876710"/>
            <a:ext cx="2239868" cy="1250395"/>
          </a:xfrm>
          <a:prstGeom prst="rect">
            <a:avLst/>
          </a:prstGeom>
        </p:spPr>
      </p:pic>
      <p:pic>
        <p:nvPicPr>
          <p:cNvPr id="25" name="Picture 9">
            <a:extLst>
              <a:ext uri="{FF2B5EF4-FFF2-40B4-BE49-F238E27FC236}">
                <a16:creationId xmlns:a16="http://schemas.microsoft.com/office/drawing/2014/main" id="{AFA5EDD3-737A-457F-A8DE-D3BD9FF364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8494" y="4876709"/>
            <a:ext cx="2315675" cy="1250395"/>
          </a:xfrm>
          <a:prstGeom prst="rect">
            <a:avLst/>
          </a:prstGeom>
        </p:spPr>
      </p:pic>
      <p:sp>
        <p:nvSpPr>
          <p:cNvPr id="26" name="TextBox 14">
            <a:extLst>
              <a:ext uri="{FF2B5EF4-FFF2-40B4-BE49-F238E27FC236}">
                <a16:creationId xmlns:a16="http://schemas.microsoft.com/office/drawing/2014/main" id="{A15C6F90-0E8F-407A-AEB7-C33F12CAFFCB}"/>
              </a:ext>
            </a:extLst>
          </p:cNvPr>
          <p:cNvSpPr txBox="1"/>
          <p:nvPr/>
        </p:nvSpPr>
        <p:spPr>
          <a:xfrm>
            <a:off x="609078" y="6127104"/>
            <a:ext cx="1540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酒見</a:t>
            </a: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(基本対称性)</a:t>
            </a:r>
          </a:p>
        </p:txBody>
      </p:sp>
      <p:sp>
        <p:nvSpPr>
          <p:cNvPr id="27" name="TextBox 15">
            <a:extLst>
              <a:ext uri="{FF2B5EF4-FFF2-40B4-BE49-F238E27FC236}">
                <a16:creationId xmlns:a16="http://schemas.microsoft.com/office/drawing/2014/main" id="{5FAEFEB0-D289-4F57-95B1-7EDE721B0055}"/>
              </a:ext>
            </a:extLst>
          </p:cNvPr>
          <p:cNvSpPr txBox="1"/>
          <p:nvPr/>
        </p:nvSpPr>
        <p:spPr>
          <a:xfrm>
            <a:off x="2468108" y="6117113"/>
            <a:ext cx="2464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Meiryo" panose="020B0604030504040204" pitchFamily="34" charset="-128"/>
                <a:ea typeface="Meiryo" panose="020B0604030504040204" pitchFamily="34" charset="-128"/>
              </a:rPr>
              <a:t>今井</a:t>
            </a:r>
            <a:endParaRPr lang="en-US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(核構造ダイナミクス)</a:t>
            </a:r>
          </a:p>
        </p:txBody>
      </p:sp>
      <p:sp>
        <p:nvSpPr>
          <p:cNvPr id="28" name="TextBox 16">
            <a:extLst>
              <a:ext uri="{FF2B5EF4-FFF2-40B4-BE49-F238E27FC236}">
                <a16:creationId xmlns:a16="http://schemas.microsoft.com/office/drawing/2014/main" id="{4ACD68E3-974C-415C-AF76-94B9973CE6CC}"/>
              </a:ext>
            </a:extLst>
          </p:cNvPr>
          <p:cNvSpPr txBox="1"/>
          <p:nvPr/>
        </p:nvSpPr>
        <p:spPr>
          <a:xfrm>
            <a:off x="4897019" y="6117112"/>
            <a:ext cx="2464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Meiryo" panose="020B0604030504040204" pitchFamily="34" charset="-128"/>
                <a:ea typeface="Meiryo" panose="020B0604030504040204" pitchFamily="34" charset="-128"/>
              </a:rPr>
              <a:t>矢向</a:t>
            </a:r>
            <a:endParaRPr lang="en-US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(エキゾチック核反応)</a:t>
            </a:r>
          </a:p>
        </p:txBody>
      </p:sp>
      <p:sp>
        <p:nvSpPr>
          <p:cNvPr id="29" name="TextBox 17">
            <a:extLst>
              <a:ext uri="{FF2B5EF4-FFF2-40B4-BE49-F238E27FC236}">
                <a16:creationId xmlns:a16="http://schemas.microsoft.com/office/drawing/2014/main" id="{B8179D0F-872F-4A19-BCBA-BAD51C4DB232}"/>
              </a:ext>
            </a:extLst>
          </p:cNvPr>
          <p:cNvSpPr txBox="1"/>
          <p:nvPr/>
        </p:nvSpPr>
        <p:spPr>
          <a:xfrm>
            <a:off x="7570578" y="6127104"/>
            <a:ext cx="1771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Meiryo" panose="020B0604030504040204" pitchFamily="34" charset="-128"/>
                <a:ea typeface="Meiryo" panose="020B0604030504040204" pitchFamily="34" charset="-128"/>
              </a:rPr>
              <a:t>郡司</a:t>
            </a: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(クォーク物質)</a:t>
            </a:r>
          </a:p>
        </p:txBody>
      </p:sp>
      <p:sp>
        <p:nvSpPr>
          <p:cNvPr id="30" name="TextBox 18">
            <a:extLst>
              <a:ext uri="{FF2B5EF4-FFF2-40B4-BE49-F238E27FC236}">
                <a16:creationId xmlns:a16="http://schemas.microsoft.com/office/drawing/2014/main" id="{F2AEFEE4-2646-41C9-92BF-8CB73E091457}"/>
              </a:ext>
            </a:extLst>
          </p:cNvPr>
          <p:cNvSpPr txBox="1"/>
          <p:nvPr/>
        </p:nvSpPr>
        <p:spPr>
          <a:xfrm>
            <a:off x="10035928" y="6117111"/>
            <a:ext cx="1540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Meiryo" panose="020B0604030504040204" pitchFamily="34" charset="-128"/>
                <a:ea typeface="Meiryo" panose="020B0604030504040204" pitchFamily="34" charset="-128"/>
              </a:rPr>
              <a:t>山口</a:t>
            </a:r>
            <a:endParaRPr lang="en-US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en-JP" dirty="0">
                <a:latin typeface="Meiryo" panose="020B0604030504040204" pitchFamily="34" charset="-128"/>
                <a:ea typeface="Meiryo" panose="020B0604030504040204" pitchFamily="34" charset="-128"/>
              </a:rPr>
              <a:t>(宇宙核物理)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4B64B70-F02E-488A-A663-8D125FF88CD0}"/>
              </a:ext>
            </a:extLst>
          </p:cNvPr>
          <p:cNvSpPr txBox="1"/>
          <p:nvPr/>
        </p:nvSpPr>
        <p:spPr>
          <a:xfrm>
            <a:off x="9006222" y="4223787"/>
            <a:ext cx="31857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教授</a:t>
            </a:r>
            <a:r>
              <a:rPr lang="en-US" altLang="ja-JP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2, </a:t>
            </a:r>
            <a:r>
              <a:rPr lang="ja-JP" altLang="en-US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准教授</a:t>
            </a:r>
            <a:r>
              <a:rPr lang="en-US" altLang="ja-JP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3, </a:t>
            </a:r>
            <a:r>
              <a:rPr lang="ja-JP" altLang="en-US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講師</a:t>
            </a:r>
            <a:r>
              <a:rPr lang="en-US" altLang="ja-JP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en-US" altLang="ja-JP" b="1" dirty="0">
              <a:solidFill>
                <a:srgbClr val="548135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ポスドク</a:t>
            </a:r>
            <a:r>
              <a:rPr lang="en-US" altLang="ja-JP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12, </a:t>
            </a:r>
            <a:r>
              <a:rPr lang="ja-JP" altLang="en-US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大学院生</a:t>
            </a:r>
            <a:r>
              <a:rPr lang="en-US" altLang="ja-JP" sz="1800" b="1" i="0" u="none" strike="noStrike" dirty="0">
                <a:solidFill>
                  <a:srgbClr val="54813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3753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699</Words>
  <Application>Microsoft Office PowerPoint</Application>
  <PresentationFormat>ワイド画面</PresentationFormat>
  <Paragraphs>126</Paragraphs>
  <Slides>11</Slides>
  <Notes>7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メイリオ</vt:lpstr>
      <vt:lpstr>メイリオ</vt:lpstr>
      <vt:lpstr>Arial</vt:lpstr>
      <vt:lpstr>Calibri</vt:lpstr>
      <vt:lpstr>Calibri Light</vt:lpstr>
      <vt:lpstr>Office Theme</vt:lpstr>
      <vt:lpstr>原子核科学研究センター (Center for Nuclear Study) の研究紹介</vt:lpstr>
      <vt:lpstr>原子核物理</vt:lpstr>
      <vt:lpstr>原子核物理</vt:lpstr>
      <vt:lpstr>多体系がもたらす豊かな現象を解明する</vt:lpstr>
      <vt:lpstr>多体系がもたらす豊かな現象を解明する</vt:lpstr>
      <vt:lpstr>多体系がもたらす豊かな現象を解明する</vt:lpstr>
      <vt:lpstr>物質優勢宇宙とその創生史の解明</vt:lpstr>
      <vt:lpstr>物質優勢宇宙とその創生史の解明</vt:lpstr>
      <vt:lpstr>大学院教育</vt:lpstr>
      <vt:lpstr>まとめ</vt:lpstr>
      <vt:lpstr>最後に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原子核科学研究センターの研究紹介</dc:title>
  <dc:creator>郡司　卓</dc:creator>
  <cp:lastModifiedBy>郡司　卓</cp:lastModifiedBy>
  <cp:revision>246</cp:revision>
  <dcterms:created xsi:type="dcterms:W3CDTF">2021-05-30T11:01:18Z</dcterms:created>
  <dcterms:modified xsi:type="dcterms:W3CDTF">2021-06-04T03:23:10Z</dcterms:modified>
</cp:coreProperties>
</file>