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Lst>
  <p:notesMasterIdLst>
    <p:notesMasterId r:id="rId55"/>
  </p:notesMasterIdLst>
  <p:handoutMasterIdLst>
    <p:handoutMasterId r:id="rId56"/>
  </p:handoutMasterIdLst>
  <p:sldIdLst>
    <p:sldId id="256" r:id="rId2"/>
    <p:sldId id="360" r:id="rId3"/>
    <p:sldId id="584" r:id="rId4"/>
    <p:sldId id="585" r:id="rId5"/>
    <p:sldId id="586" r:id="rId6"/>
    <p:sldId id="588" r:id="rId7"/>
    <p:sldId id="589" r:id="rId8"/>
    <p:sldId id="603" r:id="rId9"/>
    <p:sldId id="604" r:id="rId10"/>
    <p:sldId id="605" r:id="rId11"/>
    <p:sldId id="606" r:id="rId12"/>
    <p:sldId id="607" r:id="rId13"/>
    <p:sldId id="608" r:id="rId14"/>
    <p:sldId id="609" r:id="rId15"/>
    <p:sldId id="611" r:id="rId16"/>
    <p:sldId id="612" r:id="rId17"/>
    <p:sldId id="613" r:id="rId18"/>
    <p:sldId id="616" r:id="rId19"/>
    <p:sldId id="617" r:id="rId20"/>
    <p:sldId id="615" r:id="rId21"/>
    <p:sldId id="618" r:id="rId22"/>
    <p:sldId id="619" r:id="rId23"/>
    <p:sldId id="620" r:id="rId24"/>
    <p:sldId id="622" r:id="rId25"/>
    <p:sldId id="623" r:id="rId26"/>
    <p:sldId id="624" r:id="rId27"/>
    <p:sldId id="590" r:id="rId28"/>
    <p:sldId id="597" r:id="rId29"/>
    <p:sldId id="598" r:id="rId30"/>
    <p:sldId id="599" r:id="rId31"/>
    <p:sldId id="600" r:id="rId32"/>
    <p:sldId id="601" r:id="rId33"/>
    <p:sldId id="602" r:id="rId34"/>
    <p:sldId id="628" r:id="rId35"/>
    <p:sldId id="614" r:id="rId36"/>
    <p:sldId id="625" r:id="rId37"/>
    <p:sldId id="626" r:id="rId38"/>
    <p:sldId id="638" r:id="rId39"/>
    <p:sldId id="640" r:id="rId40"/>
    <p:sldId id="641" r:id="rId41"/>
    <p:sldId id="636" r:id="rId42"/>
    <p:sldId id="643" r:id="rId43"/>
    <p:sldId id="437" r:id="rId44"/>
    <p:sldId id="647" r:id="rId45"/>
    <p:sldId id="630" r:id="rId46"/>
    <p:sldId id="631" r:id="rId47"/>
    <p:sldId id="644" r:id="rId48"/>
    <p:sldId id="645" r:id="rId49"/>
    <p:sldId id="648" r:id="rId50"/>
    <p:sldId id="634" r:id="rId51"/>
    <p:sldId id="649" r:id="rId52"/>
    <p:sldId id="651" r:id="rId53"/>
    <p:sldId id="627" r:id="rId54"/>
  </p:sldIdLst>
  <p:sldSz cx="9144000" cy="5143500" type="screen16x9"/>
  <p:notesSz cx="7102475"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99DA"/>
    <a:srgbClr val="C5D673"/>
    <a:srgbClr val="AEC53A"/>
    <a:srgbClr val="E6E6E6"/>
    <a:srgbClr val="5B9BD5"/>
    <a:srgbClr val="FF8FCC"/>
    <a:srgbClr val="ADC535"/>
    <a:srgbClr val="96B531"/>
    <a:srgbClr val="C5006C"/>
    <a:srgbClr val="2B9D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33" autoAdjust="0"/>
    <p:restoredTop sz="92506" autoAdjust="0"/>
  </p:normalViewPr>
  <p:slideViewPr>
    <p:cSldViewPr snapToGrid="0" snapToObjects="1">
      <p:cViewPr varScale="1">
        <p:scale>
          <a:sx n="105" d="100"/>
          <a:sy n="105" d="100"/>
        </p:scale>
        <p:origin x="710" y="62"/>
      </p:cViewPr>
      <p:guideLst/>
    </p:cSldViewPr>
  </p:slideViewPr>
  <p:notesTextViewPr>
    <p:cViewPr>
      <p:scale>
        <a:sx n="50" d="100"/>
        <a:sy n="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357" cy="512460"/>
          </a:xfrm>
          <a:prstGeom prst="rect">
            <a:avLst/>
          </a:prstGeom>
        </p:spPr>
        <p:txBody>
          <a:bodyPr vert="horz" lIns="93763" tIns="46881" rIns="93763" bIns="46881" rtlCol="0"/>
          <a:lstStyle>
            <a:lvl1pPr algn="l">
              <a:defRPr sz="1200"/>
            </a:lvl1pPr>
          </a:lstStyle>
          <a:p>
            <a:endParaRPr lang="en-GB"/>
          </a:p>
        </p:txBody>
      </p:sp>
      <p:sp>
        <p:nvSpPr>
          <p:cNvPr id="3" name="Date Placeholder 2"/>
          <p:cNvSpPr>
            <a:spLocks noGrp="1"/>
          </p:cNvSpPr>
          <p:nvPr>
            <p:ph type="dt" sz="quarter" idx="1"/>
          </p:nvPr>
        </p:nvSpPr>
        <p:spPr>
          <a:xfrm>
            <a:off x="4023481" y="0"/>
            <a:ext cx="3077357" cy="512460"/>
          </a:xfrm>
          <a:prstGeom prst="rect">
            <a:avLst/>
          </a:prstGeom>
        </p:spPr>
        <p:txBody>
          <a:bodyPr vert="horz" lIns="93763" tIns="46881" rIns="93763" bIns="46881" rtlCol="0"/>
          <a:lstStyle>
            <a:lvl1pPr algn="r">
              <a:defRPr sz="1200"/>
            </a:lvl1pPr>
          </a:lstStyle>
          <a:p>
            <a:fld id="{BD5CDE7A-F349-4DD6-AE08-94253B91A377}" type="datetimeFigureOut">
              <a:rPr lang="en-GB" smtClean="0"/>
              <a:t>18/05/2021</a:t>
            </a:fld>
            <a:endParaRPr lang="en-GB"/>
          </a:p>
        </p:txBody>
      </p:sp>
      <p:sp>
        <p:nvSpPr>
          <p:cNvPr id="4" name="Footer Placeholder 3"/>
          <p:cNvSpPr>
            <a:spLocks noGrp="1"/>
          </p:cNvSpPr>
          <p:nvPr>
            <p:ph type="ftr" sz="quarter" idx="2"/>
          </p:nvPr>
        </p:nvSpPr>
        <p:spPr>
          <a:xfrm>
            <a:off x="0" y="9722153"/>
            <a:ext cx="3077357" cy="512460"/>
          </a:xfrm>
          <a:prstGeom prst="rect">
            <a:avLst/>
          </a:prstGeom>
        </p:spPr>
        <p:txBody>
          <a:bodyPr vert="horz" lIns="93763" tIns="46881" rIns="93763" bIns="46881" rtlCol="0" anchor="b"/>
          <a:lstStyle>
            <a:lvl1pPr algn="l">
              <a:defRPr sz="1200"/>
            </a:lvl1pPr>
          </a:lstStyle>
          <a:p>
            <a:endParaRPr lang="en-GB"/>
          </a:p>
        </p:txBody>
      </p:sp>
      <p:sp>
        <p:nvSpPr>
          <p:cNvPr id="5" name="Slide Number Placeholder 4"/>
          <p:cNvSpPr>
            <a:spLocks noGrp="1"/>
          </p:cNvSpPr>
          <p:nvPr>
            <p:ph type="sldNum" sz="quarter" idx="3"/>
          </p:nvPr>
        </p:nvSpPr>
        <p:spPr>
          <a:xfrm>
            <a:off x="4023481" y="9722153"/>
            <a:ext cx="3077357" cy="512460"/>
          </a:xfrm>
          <a:prstGeom prst="rect">
            <a:avLst/>
          </a:prstGeom>
        </p:spPr>
        <p:txBody>
          <a:bodyPr vert="horz" lIns="93763" tIns="46881" rIns="93763" bIns="46881" rtlCol="0" anchor="b"/>
          <a:lstStyle>
            <a:lvl1pPr algn="r">
              <a:defRPr sz="1200"/>
            </a:lvl1pPr>
          </a:lstStyle>
          <a:p>
            <a:fld id="{0C7E0384-14C8-4070-B0CA-46F33A60D751}" type="slidenum">
              <a:rPr lang="en-GB" smtClean="0"/>
              <a:t>‹#›</a:t>
            </a:fld>
            <a:endParaRPr lang="en-GB"/>
          </a:p>
        </p:txBody>
      </p:sp>
    </p:spTree>
    <p:extLst>
      <p:ext uri="{BB962C8B-B14F-4D97-AF65-F5344CB8AC3E}">
        <p14:creationId xmlns:p14="http://schemas.microsoft.com/office/powerpoint/2010/main" val="291326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40" cy="513509"/>
          </a:xfrm>
          <a:prstGeom prst="rect">
            <a:avLst/>
          </a:prstGeom>
        </p:spPr>
        <p:txBody>
          <a:bodyPr vert="horz" lIns="99060" tIns="49530" rIns="99060" bIns="49530" rtlCol="0"/>
          <a:lstStyle>
            <a:lvl1pPr algn="l">
              <a:defRPr sz="1300"/>
            </a:lvl1pPr>
          </a:lstStyle>
          <a:p>
            <a:endParaRPr lang="en-GB"/>
          </a:p>
        </p:txBody>
      </p:sp>
      <p:sp>
        <p:nvSpPr>
          <p:cNvPr id="3" name="Date Placeholder 2"/>
          <p:cNvSpPr>
            <a:spLocks noGrp="1"/>
          </p:cNvSpPr>
          <p:nvPr>
            <p:ph type="dt" idx="1"/>
          </p:nvPr>
        </p:nvSpPr>
        <p:spPr>
          <a:xfrm>
            <a:off x="4023092" y="0"/>
            <a:ext cx="3077740" cy="513509"/>
          </a:xfrm>
          <a:prstGeom prst="rect">
            <a:avLst/>
          </a:prstGeom>
        </p:spPr>
        <p:txBody>
          <a:bodyPr vert="horz" lIns="99060" tIns="49530" rIns="99060" bIns="49530" rtlCol="0"/>
          <a:lstStyle>
            <a:lvl1pPr algn="r">
              <a:defRPr sz="1300"/>
            </a:lvl1pPr>
          </a:lstStyle>
          <a:p>
            <a:fld id="{DE11550E-02AB-3444-ACA7-557604EECCE1}" type="datetimeFigureOut">
              <a:rPr lang="en-GB" smtClean="0"/>
              <a:t>18/05/2021</a:t>
            </a:fld>
            <a:endParaRPr lang="en-GB"/>
          </a:p>
        </p:txBody>
      </p:sp>
      <p:sp>
        <p:nvSpPr>
          <p:cNvPr id="4" name="Slide Image Placeholder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9060" tIns="49530" rIns="99060" bIns="49530" rtlCol="0" anchor="ctr"/>
          <a:lstStyle/>
          <a:p>
            <a:endParaRPr lang="en-GB"/>
          </a:p>
        </p:txBody>
      </p:sp>
      <p:sp>
        <p:nvSpPr>
          <p:cNvPr id="5" name="Notes Placeholder 4"/>
          <p:cNvSpPr>
            <a:spLocks noGrp="1"/>
          </p:cNvSpPr>
          <p:nvPr>
            <p:ph type="body" sz="quarter" idx="3"/>
          </p:nvPr>
        </p:nvSpPr>
        <p:spPr>
          <a:xfrm>
            <a:off x="710248" y="4925408"/>
            <a:ext cx="5681980" cy="4029879"/>
          </a:xfrm>
          <a:prstGeom prst="rect">
            <a:avLst/>
          </a:prstGeom>
        </p:spPr>
        <p:txBody>
          <a:bodyPr vert="horz" lIns="99060" tIns="49530" rIns="99060" bIns="4953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7"/>
            <a:ext cx="3077740" cy="513506"/>
          </a:xfrm>
          <a:prstGeom prst="rect">
            <a:avLst/>
          </a:prstGeom>
        </p:spPr>
        <p:txBody>
          <a:bodyPr vert="horz" lIns="99060" tIns="49530" rIns="99060" bIns="49530" rtlCol="0" anchor="b"/>
          <a:lstStyle>
            <a:lvl1pPr algn="l">
              <a:defRPr sz="1300"/>
            </a:lvl1pPr>
          </a:lstStyle>
          <a:p>
            <a:endParaRPr lang="en-GB"/>
          </a:p>
        </p:txBody>
      </p:sp>
      <p:sp>
        <p:nvSpPr>
          <p:cNvPr id="7" name="Slide Number Placeholder 6"/>
          <p:cNvSpPr>
            <a:spLocks noGrp="1"/>
          </p:cNvSpPr>
          <p:nvPr>
            <p:ph type="sldNum" sz="quarter" idx="5"/>
          </p:nvPr>
        </p:nvSpPr>
        <p:spPr>
          <a:xfrm>
            <a:off x="4023092" y="9721107"/>
            <a:ext cx="3077740" cy="513506"/>
          </a:xfrm>
          <a:prstGeom prst="rect">
            <a:avLst/>
          </a:prstGeom>
        </p:spPr>
        <p:txBody>
          <a:bodyPr vert="horz" lIns="99060" tIns="49530" rIns="99060" bIns="49530" rtlCol="0" anchor="b"/>
          <a:lstStyle>
            <a:lvl1pPr algn="r">
              <a:defRPr sz="1300"/>
            </a:lvl1pPr>
          </a:lstStyle>
          <a:p>
            <a:fld id="{50D9B9BD-A099-3541-A743-49318701A305}" type="slidenum">
              <a:rPr lang="en-GB" smtClean="0"/>
              <a:t>‹#›</a:t>
            </a:fld>
            <a:endParaRPr lang="en-GB"/>
          </a:p>
        </p:txBody>
      </p:sp>
    </p:spTree>
    <p:extLst>
      <p:ext uri="{BB962C8B-B14F-4D97-AF65-F5344CB8AC3E}">
        <p14:creationId xmlns:p14="http://schemas.microsoft.com/office/powerpoint/2010/main" val="17446190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0D9B9BD-A099-3541-A743-49318701A305}" type="slidenum">
              <a:rPr lang="en-GB" smtClean="0"/>
              <a:t>1</a:t>
            </a:fld>
            <a:endParaRPr lang="en-GB"/>
          </a:p>
        </p:txBody>
      </p:sp>
    </p:spTree>
    <p:extLst>
      <p:ext uri="{BB962C8B-B14F-4D97-AF65-F5344CB8AC3E}">
        <p14:creationId xmlns:p14="http://schemas.microsoft.com/office/powerpoint/2010/main" val="698311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D9B9BD-A099-3541-A743-49318701A305}" type="slidenum">
              <a:rPr lang="en-GB" smtClean="0"/>
              <a:t>2</a:t>
            </a:fld>
            <a:endParaRPr lang="en-GB"/>
          </a:p>
        </p:txBody>
      </p:sp>
    </p:spTree>
    <p:extLst>
      <p:ext uri="{BB962C8B-B14F-4D97-AF65-F5344CB8AC3E}">
        <p14:creationId xmlns:p14="http://schemas.microsoft.com/office/powerpoint/2010/main" val="2127446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0D9B9BD-A099-3541-A743-49318701A305}" type="slidenum">
              <a:rPr lang="en-GB" smtClean="0"/>
              <a:t>34</a:t>
            </a:fld>
            <a:endParaRPr lang="en-GB"/>
          </a:p>
        </p:txBody>
      </p:sp>
    </p:spTree>
    <p:extLst>
      <p:ext uri="{BB962C8B-B14F-4D97-AF65-F5344CB8AC3E}">
        <p14:creationId xmlns:p14="http://schemas.microsoft.com/office/powerpoint/2010/main" val="1336816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Times New Roman" panose="02020603050405020304" pitchFamily="18" charset="0"/>
              </a:rPr>
              <a:t>Pierluigi Paolucci </a:t>
            </a:r>
            <a:endParaRPr lang="en-US" dirty="0"/>
          </a:p>
        </p:txBody>
      </p:sp>
      <p:sp>
        <p:nvSpPr>
          <p:cNvPr id="4" name="Slide Number Placeholder 3"/>
          <p:cNvSpPr>
            <a:spLocks noGrp="1"/>
          </p:cNvSpPr>
          <p:nvPr>
            <p:ph type="sldNum" sz="quarter" idx="5"/>
          </p:nvPr>
        </p:nvSpPr>
        <p:spPr/>
        <p:txBody>
          <a:bodyPr/>
          <a:lstStyle/>
          <a:p>
            <a:fld id="{50D9B9BD-A099-3541-A743-49318701A305}" type="slidenum">
              <a:rPr lang="en-GB" smtClean="0"/>
              <a:t>51</a:t>
            </a:fld>
            <a:endParaRPr lang="en-GB"/>
          </a:p>
        </p:txBody>
      </p:sp>
    </p:spTree>
    <p:extLst>
      <p:ext uri="{BB962C8B-B14F-4D97-AF65-F5344CB8AC3E}">
        <p14:creationId xmlns:p14="http://schemas.microsoft.com/office/powerpoint/2010/main" val="3458148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2307431"/>
            <a:ext cx="6858000" cy="325041"/>
          </a:xfrm>
        </p:spPr>
        <p:txBody>
          <a:bodyPr anchor="b">
            <a:normAutofit/>
          </a:bodyPr>
          <a:lstStyle>
            <a:lvl1pPr algn="l">
              <a:defRPr sz="1500"/>
            </a:lvl1pPr>
          </a:lstStyle>
          <a:p>
            <a:r>
              <a:rPr lang="en-US"/>
              <a:t>Click to edit Master title style</a:t>
            </a:r>
            <a:endParaRPr lang="en-GB" dirty="0"/>
          </a:p>
        </p:txBody>
      </p:sp>
      <p:sp>
        <p:nvSpPr>
          <p:cNvPr id="3" name="Subtitle 2"/>
          <p:cNvSpPr>
            <a:spLocks noGrp="1"/>
          </p:cNvSpPr>
          <p:nvPr>
            <p:ph type="subTitle" idx="1"/>
          </p:nvPr>
        </p:nvSpPr>
        <p:spPr>
          <a:xfrm>
            <a:off x="1143000" y="2786062"/>
            <a:ext cx="6858000" cy="1328738"/>
          </a:xfrm>
        </p:spPr>
        <p:txBody>
          <a:bodyPr>
            <a:noAutofit/>
          </a:bodyPr>
          <a:lstStyle>
            <a:lvl1pPr marL="0" indent="0" algn="l">
              <a:buNone/>
              <a:defRPr sz="450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GB" dirty="0"/>
          </a:p>
        </p:txBody>
      </p:sp>
      <p:cxnSp>
        <p:nvCxnSpPr>
          <p:cNvPr id="7" name="Straight Connector 6"/>
          <p:cNvCxnSpPr/>
          <p:nvPr userDrawn="1"/>
        </p:nvCxnSpPr>
        <p:spPr>
          <a:xfrm>
            <a:off x="1143000" y="2694074"/>
            <a:ext cx="68580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F99EE85D-E1A0-3242-B67C-0F28F73615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70" y="174020"/>
            <a:ext cx="1960764" cy="196076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pic>
        <p:nvPicPr>
          <p:cNvPr id="11" name="Picture 10">
            <a:extLst>
              <a:ext uri="{FF2B5EF4-FFF2-40B4-BE49-F238E27FC236}">
                <a16:creationId xmlns:a16="http://schemas.microsoft.com/office/drawing/2014/main" id="{49579734-8343-1A40-A209-74B55513AE5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99AF3FDC-9D29-5A46-846E-679937AB93FE}"/>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1D0EEDE4-936C-DB4C-AE45-9E38612C0C25}"/>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14" name="Footer Placeholder 4">
            <a:extLst>
              <a:ext uri="{FF2B5EF4-FFF2-40B4-BE49-F238E27FC236}">
                <a16:creationId xmlns:a16="http://schemas.microsoft.com/office/drawing/2014/main" id="{EF1E26AE-6EAF-A74A-AEE4-4C9A8483EA66}"/>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3" y="273845"/>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lstStyle/>
          <a:p>
            <a:fld id="{8DE9D450-AD3B-A24D-8A95-F027C5FCDEC4}" type="slidenum">
              <a:rPr lang="en-GB" smtClean="0"/>
              <a:t>‹#›</a:t>
            </a:fld>
            <a:endParaRPr lang="en-GB"/>
          </a:p>
        </p:txBody>
      </p:sp>
      <p:pic>
        <p:nvPicPr>
          <p:cNvPr id="11" name="Picture 10">
            <a:extLst>
              <a:ext uri="{FF2B5EF4-FFF2-40B4-BE49-F238E27FC236}">
                <a16:creationId xmlns:a16="http://schemas.microsoft.com/office/drawing/2014/main" id="{9BE89D49-1F9D-1847-9A65-5394E10CB9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D03567E9-6D3F-714E-8AAF-7CBAEE6AE627}"/>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DF8CFE0A-8442-224A-AF31-13ACD97A1E21}"/>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14" name="Footer Placeholder 4">
            <a:extLst>
              <a:ext uri="{FF2B5EF4-FFF2-40B4-BE49-F238E27FC236}">
                <a16:creationId xmlns:a16="http://schemas.microsoft.com/office/drawing/2014/main" id="{ECC6095E-503B-8B4C-96FC-F51659263F98}"/>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3" y="264319"/>
            <a:ext cx="7877175" cy="686348"/>
          </a:xfrm>
        </p:spPr>
        <p:txBody>
          <a:bodyPr/>
          <a:lstStyle/>
          <a:p>
            <a:r>
              <a:rPr lang="en-US"/>
              <a:t>Click to edit Master title style</a:t>
            </a:r>
            <a:endParaRPr lang="en-GB" dirty="0"/>
          </a:p>
        </p:txBody>
      </p:sp>
      <p:sp>
        <p:nvSpPr>
          <p:cNvPr id="3" name="Content Placeholder 2"/>
          <p:cNvSpPr>
            <a:spLocks noGrp="1"/>
          </p:cNvSpPr>
          <p:nvPr>
            <p:ph idx="1"/>
          </p:nvPr>
        </p:nvSpPr>
        <p:spPr>
          <a:xfrm>
            <a:off x="638175" y="1134147"/>
            <a:ext cx="7867650" cy="3417620"/>
          </a:xfrm>
        </p:spPr>
        <p:txBody>
          <a:bodyPr/>
          <a:lstStyle>
            <a:lvl1pPr>
              <a:defRPr sz="1800">
                <a:latin typeface="Arial" charset="0"/>
                <a:ea typeface="Arial" charset="0"/>
                <a:cs typeface="Arial" charset="0"/>
              </a:defRPr>
            </a:lvl1pPr>
            <a:lvl2pPr>
              <a:defRPr sz="1500">
                <a:latin typeface="Arial" charset="0"/>
                <a:ea typeface="Arial" charset="0"/>
                <a:cs typeface="Arial" charset="0"/>
              </a:defRPr>
            </a:lvl2pPr>
            <a:lvl3pPr>
              <a:defRPr sz="1350">
                <a:latin typeface="Arial" charset="0"/>
                <a:ea typeface="Arial" charset="0"/>
                <a:cs typeface="Arial" charset="0"/>
              </a:defRPr>
            </a:lvl3pPr>
            <a:lvl4pPr>
              <a:defRPr sz="1200">
                <a:latin typeface="Arial" charset="0"/>
                <a:ea typeface="Arial" charset="0"/>
                <a:cs typeface="Arial" charset="0"/>
              </a:defRPr>
            </a:lvl4pPr>
            <a:lvl5pPr>
              <a:defRPr sz="1050">
                <a:latin typeface="Arial" charset="0"/>
                <a:ea typeface="Arial" charset="0"/>
                <a:cs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5" name="Footer Placeholder 4"/>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8" name="Straight Connector 7"/>
          <p:cNvCxnSpPr>
            <a:cxnSpLocks/>
            <a:endCxn id="14" idx="1"/>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flipV="1">
            <a:off x="628653" y="950667"/>
            <a:ext cx="7877175" cy="183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F7443FC2-CE53-984A-916A-ED836019D13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921592" y="5638715"/>
            <a:ext cx="1222408" cy="1222408"/>
          </a:xfrm>
          <a:prstGeom prst="rect">
            <a:avLst/>
          </a:prstGeom>
        </p:spPr>
      </p:pic>
      <p:pic>
        <p:nvPicPr>
          <p:cNvPr id="12" name="Picture 11">
            <a:extLst>
              <a:ext uri="{FF2B5EF4-FFF2-40B4-BE49-F238E27FC236}">
                <a16:creationId xmlns:a16="http://schemas.microsoft.com/office/drawing/2014/main" id="{3AF1B4B3-21A8-9D40-806F-12CD616E80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73992" y="5791115"/>
            <a:ext cx="1222408" cy="1222408"/>
          </a:xfrm>
          <a:prstGeom prst="rect">
            <a:avLst/>
          </a:prstGeom>
        </p:spPr>
      </p:pic>
      <p:pic>
        <p:nvPicPr>
          <p:cNvPr id="13" name="Picture 12">
            <a:extLst>
              <a:ext uri="{FF2B5EF4-FFF2-40B4-BE49-F238E27FC236}">
                <a16:creationId xmlns:a16="http://schemas.microsoft.com/office/drawing/2014/main" id="{5B6DD1EC-E8E9-C149-BA02-03E9AD8F16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5943515"/>
            <a:ext cx="1222408" cy="1222408"/>
          </a:xfrm>
          <a:prstGeom prst="rect">
            <a:avLst/>
          </a:prstGeom>
        </p:spPr>
      </p:pic>
      <p:pic>
        <p:nvPicPr>
          <p:cNvPr id="14" name="Picture 13">
            <a:extLst>
              <a:ext uri="{FF2B5EF4-FFF2-40B4-BE49-F238E27FC236}">
                <a16:creationId xmlns:a16="http://schemas.microsoft.com/office/drawing/2014/main" id="{B7292167-3080-6B47-99CF-EEC7CE5F825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38174" y="2714625"/>
            <a:ext cx="7886700" cy="604078"/>
          </a:xfrm>
        </p:spPr>
        <p:txBody>
          <a:bodyPr anchor="b"/>
          <a:lstStyle>
            <a:lvl1pPr>
              <a:defRPr sz="3375"/>
            </a:lvl1pPr>
          </a:lstStyle>
          <a:p>
            <a:r>
              <a:rPr lang="en-US"/>
              <a:t>Click to edit Master title style</a:t>
            </a:r>
            <a:endParaRPr lang="en-GB"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8" name="Straight Connector 7"/>
          <p:cNvCxnSpPr/>
          <p:nvPr userDrawn="1"/>
        </p:nvCxnSpPr>
        <p:spPr>
          <a:xfrm>
            <a:off x="638174" y="3418715"/>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6B1711BF-9D18-F64C-B172-E67285159A8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BDE774C5-E670-0342-8E8C-923207494A8B}"/>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7C52FB68-D818-2045-85FE-CD78D00E4194}"/>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15" name="Footer Placeholder 4">
            <a:extLst>
              <a:ext uri="{FF2B5EF4-FFF2-40B4-BE49-F238E27FC236}">
                <a16:creationId xmlns:a16="http://schemas.microsoft.com/office/drawing/2014/main" id="{FB0F39BA-42E0-BB45-B249-9E3285D98660}"/>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154936"/>
            <a:ext cx="3886200" cy="3477786"/>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0" y="1154936"/>
            <a:ext cx="3886200" cy="3477786"/>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cxnSp>
        <p:nvCxnSpPr>
          <p:cNvPr id="10" name="Straight Connector 9"/>
          <p:cNvCxnSpPr/>
          <p:nvPr userDrawn="1"/>
        </p:nvCxnSpPr>
        <p:spPr>
          <a:xfrm>
            <a:off x="628650" y="1029144"/>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85E2733B-84AB-4A40-866E-32870F53E1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4" name="Straight Connector 13">
            <a:extLst>
              <a:ext uri="{FF2B5EF4-FFF2-40B4-BE49-F238E27FC236}">
                <a16:creationId xmlns:a16="http://schemas.microsoft.com/office/drawing/2014/main" id="{DF0241F0-B409-734C-A746-5D41AA1387E7}"/>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ate Placeholder 3">
            <a:extLst>
              <a:ext uri="{FF2B5EF4-FFF2-40B4-BE49-F238E27FC236}">
                <a16:creationId xmlns:a16="http://schemas.microsoft.com/office/drawing/2014/main" id="{0E7F57B9-AAF3-3940-AD2F-3EF4045AE868}"/>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16" name="Footer Placeholder 4">
            <a:extLst>
              <a:ext uri="{FF2B5EF4-FFF2-40B4-BE49-F238E27FC236}">
                <a16:creationId xmlns:a16="http://schemas.microsoft.com/office/drawing/2014/main" id="{186A6DFE-D7AC-1544-90DF-B8B9BC217FFC}"/>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6"/>
            <a:ext cx="7886700" cy="669131"/>
          </a:xfrm>
        </p:spPr>
        <p:txBody>
          <a:bodyPr/>
          <a:lstStyle/>
          <a:p>
            <a:r>
              <a:rPr lang="en-US"/>
              <a:t>Click to edit Master title style</a:t>
            </a:r>
            <a:endParaRPr lang="en-GB" dirty="0"/>
          </a:p>
        </p:txBody>
      </p:sp>
      <p:sp>
        <p:nvSpPr>
          <p:cNvPr id="3" name="Text Placeholder 2"/>
          <p:cNvSpPr>
            <a:spLocks noGrp="1"/>
          </p:cNvSpPr>
          <p:nvPr>
            <p:ph type="body" idx="1"/>
          </p:nvPr>
        </p:nvSpPr>
        <p:spPr>
          <a:xfrm>
            <a:off x="629842" y="1141840"/>
            <a:ext cx="3868340" cy="658490"/>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4" name="Content Placeholder 3"/>
          <p:cNvSpPr>
            <a:spLocks noGrp="1"/>
          </p:cNvSpPr>
          <p:nvPr>
            <p:ph sz="half" idx="2"/>
          </p:nvPr>
        </p:nvSpPr>
        <p:spPr>
          <a:xfrm>
            <a:off x="629842" y="1878807"/>
            <a:ext cx="3868340" cy="2672960"/>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4627962" y="1141840"/>
            <a:ext cx="3887391" cy="658490"/>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6" name="Content Placeholder 5"/>
          <p:cNvSpPr>
            <a:spLocks noGrp="1"/>
          </p:cNvSpPr>
          <p:nvPr>
            <p:ph sz="quarter" idx="4"/>
          </p:nvPr>
        </p:nvSpPr>
        <p:spPr>
          <a:xfrm>
            <a:off x="4629153" y="1878807"/>
            <a:ext cx="3887391" cy="2672960"/>
          </a:xfrm>
        </p:spPr>
        <p:txBody>
          <a:bodyPr/>
          <a:lstStyle>
            <a:lvl1pPr>
              <a:defRPr sz="1800"/>
            </a:lvl1pPr>
            <a:lvl2pPr>
              <a:defRPr sz="1500"/>
            </a:lvl2pPr>
            <a:lvl3pPr>
              <a:defRPr sz="1350"/>
            </a:lvl3pPr>
            <a:lvl4pPr>
              <a:defRPr sz="1200"/>
            </a:lvl4pPr>
            <a:lvl5pPr>
              <a:defRPr sz="105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lstStyle>
            <a:lvl1pPr>
              <a:defRPr>
                <a:solidFill>
                  <a:schemeClr val="accent1"/>
                </a:solidFill>
              </a:defRPr>
            </a:lvl1pPr>
          </a:lstStyle>
          <a:p>
            <a:fld id="{8DE9D450-AD3B-A24D-8A95-F027C5FCDEC4}" type="slidenum">
              <a:rPr lang="en-GB" smtClean="0"/>
              <a:pPr/>
              <a:t>‹#›</a:t>
            </a:fld>
            <a:endParaRPr lang="en-GB"/>
          </a:p>
        </p:txBody>
      </p:sp>
      <p:cxnSp>
        <p:nvCxnSpPr>
          <p:cNvPr id="10" name="Straight Connector 9"/>
          <p:cNvCxnSpPr/>
          <p:nvPr userDrawn="1"/>
        </p:nvCxnSpPr>
        <p:spPr>
          <a:xfrm>
            <a:off x="628650" y="1029144"/>
            <a:ext cx="7886700" cy="2652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0EEF4104-38FD-4647-B2F8-FD8ECAFFD6F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6" name="Straight Connector 15">
            <a:extLst>
              <a:ext uri="{FF2B5EF4-FFF2-40B4-BE49-F238E27FC236}">
                <a16:creationId xmlns:a16="http://schemas.microsoft.com/office/drawing/2014/main" id="{4BD8FF4F-DC09-C540-AF18-B59C681719CA}"/>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Date Placeholder 3">
            <a:extLst>
              <a:ext uri="{FF2B5EF4-FFF2-40B4-BE49-F238E27FC236}">
                <a16:creationId xmlns:a16="http://schemas.microsoft.com/office/drawing/2014/main" id="{F1922F03-A95A-954A-A325-B64529C59782}"/>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18" name="Footer Placeholder 4">
            <a:extLst>
              <a:ext uri="{FF2B5EF4-FFF2-40B4-BE49-F238E27FC236}">
                <a16:creationId xmlns:a16="http://schemas.microsoft.com/office/drawing/2014/main" id="{E9B5BA40-A17C-E047-95FC-A28ACB666BCB}"/>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8DE9D450-AD3B-A24D-8A95-F027C5FCDEC4}" type="slidenum">
              <a:rPr lang="en-GB" smtClean="0"/>
              <a:t>‹#›</a:t>
            </a:fld>
            <a:endParaRPr lang="en-GB"/>
          </a:p>
        </p:txBody>
      </p:sp>
      <p:pic>
        <p:nvPicPr>
          <p:cNvPr id="10" name="Picture 9">
            <a:extLst>
              <a:ext uri="{FF2B5EF4-FFF2-40B4-BE49-F238E27FC236}">
                <a16:creationId xmlns:a16="http://schemas.microsoft.com/office/drawing/2014/main" id="{15E390F5-C1D3-0C4A-8D80-0FA87379B8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2" name="Straight Connector 11">
            <a:extLst>
              <a:ext uri="{FF2B5EF4-FFF2-40B4-BE49-F238E27FC236}">
                <a16:creationId xmlns:a16="http://schemas.microsoft.com/office/drawing/2014/main" id="{84ADFD9A-487A-654F-9DC9-4DE235E7DBAF}"/>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Date Placeholder 3">
            <a:extLst>
              <a:ext uri="{FF2B5EF4-FFF2-40B4-BE49-F238E27FC236}">
                <a16:creationId xmlns:a16="http://schemas.microsoft.com/office/drawing/2014/main" id="{E60C2B74-439B-2D4A-8BCE-0EA8CFEA4ACA}"/>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14" name="Footer Placeholder 4">
            <a:extLst>
              <a:ext uri="{FF2B5EF4-FFF2-40B4-BE49-F238E27FC236}">
                <a16:creationId xmlns:a16="http://schemas.microsoft.com/office/drawing/2014/main" id="{564DE361-C1D9-2F47-AB90-BC539BBA8C95}"/>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DE9D450-AD3B-A24D-8A95-F027C5FCDEC4}" type="slidenum">
              <a:rPr lang="en-GB" smtClean="0"/>
              <a:t>‹#›</a:t>
            </a:fld>
            <a:endParaRPr lang="en-GB"/>
          </a:p>
        </p:txBody>
      </p:sp>
      <p:pic>
        <p:nvPicPr>
          <p:cNvPr id="8" name="Picture 7">
            <a:extLst>
              <a:ext uri="{FF2B5EF4-FFF2-40B4-BE49-F238E27FC236}">
                <a16:creationId xmlns:a16="http://schemas.microsoft.com/office/drawing/2014/main" id="{EA19F6FB-8CDB-5648-AD8A-9031490CA2A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0" name="Straight Connector 9">
            <a:extLst>
              <a:ext uri="{FF2B5EF4-FFF2-40B4-BE49-F238E27FC236}">
                <a16:creationId xmlns:a16="http://schemas.microsoft.com/office/drawing/2014/main" id="{3B875166-A1CC-5A44-B0E7-BFD99990BB62}"/>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Date Placeholder 3">
            <a:extLst>
              <a:ext uri="{FF2B5EF4-FFF2-40B4-BE49-F238E27FC236}">
                <a16:creationId xmlns:a16="http://schemas.microsoft.com/office/drawing/2014/main" id="{5F43F8B7-AD10-3F44-BA03-75E4EEE28B4E}"/>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12" name="Footer Placeholder 4">
            <a:extLst>
              <a:ext uri="{FF2B5EF4-FFF2-40B4-BE49-F238E27FC236}">
                <a16:creationId xmlns:a16="http://schemas.microsoft.com/office/drawing/2014/main" id="{78C91D1A-3951-8042-BDE8-5A50490EC8D8}"/>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GB"/>
          </a:p>
        </p:txBody>
      </p:sp>
      <p:sp>
        <p:nvSpPr>
          <p:cNvPr id="3" name="Content Placeholder 2"/>
          <p:cNvSpPr>
            <a:spLocks noGrp="1"/>
          </p:cNvSpPr>
          <p:nvPr>
            <p:ph idx="1"/>
          </p:nvPr>
        </p:nvSpPr>
        <p:spPr>
          <a:xfrm>
            <a:off x="3887391" y="740571"/>
            <a:ext cx="4629150" cy="365521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1543051"/>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pic>
        <p:nvPicPr>
          <p:cNvPr id="12" name="Picture 11">
            <a:extLst>
              <a:ext uri="{FF2B5EF4-FFF2-40B4-BE49-F238E27FC236}">
                <a16:creationId xmlns:a16="http://schemas.microsoft.com/office/drawing/2014/main" id="{E8F6E9E8-A406-A84F-9F68-5D4E9EEBB2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98AC38F5-40DF-4140-96EC-24E555E81110}"/>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1E5F554C-F923-CB4E-A000-8AE2640BF833}"/>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15" name="Footer Placeholder 4">
            <a:extLst>
              <a:ext uri="{FF2B5EF4-FFF2-40B4-BE49-F238E27FC236}">
                <a16:creationId xmlns:a16="http://schemas.microsoft.com/office/drawing/2014/main" id="{D6959C20-A907-2E46-B667-DF7E6412CBBB}"/>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1800"/>
            </a:lvl1pPr>
          </a:lstStyle>
          <a:p>
            <a:r>
              <a:rPr lang="en-US"/>
              <a:t>Click to edit Master title style</a:t>
            </a:r>
            <a:endParaRPr lang="en-GB"/>
          </a:p>
        </p:txBody>
      </p:sp>
      <p:sp>
        <p:nvSpPr>
          <p:cNvPr id="3" name="Picture Placeholder 2"/>
          <p:cNvSpPr>
            <a:spLocks noGrp="1"/>
          </p:cNvSpPr>
          <p:nvPr>
            <p:ph type="pic" idx="1"/>
          </p:nvPr>
        </p:nvSpPr>
        <p:spPr>
          <a:xfrm>
            <a:off x="3887391" y="740571"/>
            <a:ext cx="4629150" cy="3655219"/>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r>
              <a:rPr lang="en-US"/>
              <a:t>Click icon to add picture</a:t>
            </a:r>
            <a:endParaRPr lang="en-GB"/>
          </a:p>
        </p:txBody>
      </p:sp>
      <p:sp>
        <p:nvSpPr>
          <p:cNvPr id="4" name="Text Placeholder 3"/>
          <p:cNvSpPr>
            <a:spLocks noGrp="1"/>
          </p:cNvSpPr>
          <p:nvPr>
            <p:ph type="body" sz="half" idx="2"/>
          </p:nvPr>
        </p:nvSpPr>
        <p:spPr>
          <a:xfrm>
            <a:off x="629841" y="1543051"/>
            <a:ext cx="2949178"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7" name="Slide Number Placeholder 6"/>
          <p:cNvSpPr>
            <a:spLocks noGrp="1"/>
          </p:cNvSpPr>
          <p:nvPr>
            <p:ph type="sldNum" sz="quarter" idx="12"/>
          </p:nvPr>
        </p:nvSpPr>
        <p:spPr/>
        <p:txBody>
          <a:bodyPr/>
          <a:lstStyle/>
          <a:p>
            <a:fld id="{8DE9D450-AD3B-A24D-8A95-F027C5FCDEC4}" type="slidenum">
              <a:rPr lang="en-GB" smtClean="0"/>
              <a:t>‹#›</a:t>
            </a:fld>
            <a:endParaRPr lang="en-GB"/>
          </a:p>
        </p:txBody>
      </p:sp>
      <p:pic>
        <p:nvPicPr>
          <p:cNvPr id="12" name="Picture 11">
            <a:extLst>
              <a:ext uri="{FF2B5EF4-FFF2-40B4-BE49-F238E27FC236}">
                <a16:creationId xmlns:a16="http://schemas.microsoft.com/office/drawing/2014/main" id="{5353735B-F515-5E40-902B-1DF2E1890E8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6392" y="4246967"/>
            <a:ext cx="914400" cy="914400"/>
          </a:xfrm>
          <a:prstGeom prst="rect">
            <a:avLst/>
          </a:prstGeom>
        </p:spPr>
      </p:pic>
      <p:cxnSp>
        <p:nvCxnSpPr>
          <p:cNvPr id="13" name="Straight Connector 12">
            <a:extLst>
              <a:ext uri="{FF2B5EF4-FFF2-40B4-BE49-F238E27FC236}">
                <a16:creationId xmlns:a16="http://schemas.microsoft.com/office/drawing/2014/main" id="{E0D3F985-4A7B-264D-BA75-D18954BE6E83}"/>
              </a:ext>
            </a:extLst>
          </p:cNvPr>
          <p:cNvCxnSpPr>
            <a:cxnSpLocks/>
          </p:cNvCxnSpPr>
          <p:nvPr userDrawn="1"/>
        </p:nvCxnSpPr>
        <p:spPr>
          <a:xfrm>
            <a:off x="133353" y="4704167"/>
            <a:ext cx="809303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Date Placeholder 3">
            <a:extLst>
              <a:ext uri="{FF2B5EF4-FFF2-40B4-BE49-F238E27FC236}">
                <a16:creationId xmlns:a16="http://schemas.microsoft.com/office/drawing/2014/main" id="{D316F269-0F17-B54A-8458-B4C3997F61DA}"/>
              </a:ext>
            </a:extLst>
          </p:cNvPr>
          <p:cNvSpPr>
            <a:spLocks noGrp="1"/>
          </p:cNvSpPr>
          <p:nvPr>
            <p:ph type="dt" sz="half" idx="10"/>
          </p:nvPr>
        </p:nvSpPr>
        <p:spPr>
          <a:xfrm>
            <a:off x="6102819" y="4767261"/>
            <a:ext cx="2123573" cy="273844"/>
          </a:xfrm>
        </p:spPr>
        <p:txBody>
          <a:bodyPr/>
          <a:lstStyle>
            <a:lvl1pPr>
              <a:defRPr>
                <a:solidFill>
                  <a:schemeClr val="accent1"/>
                </a:solidFill>
              </a:defRPr>
            </a:lvl1pPr>
          </a:lstStyle>
          <a:p>
            <a:r>
              <a:rPr lang="en-US"/>
              <a:t>28 Sep 2018</a:t>
            </a:r>
            <a:endParaRPr lang="en-GB" dirty="0"/>
          </a:p>
        </p:txBody>
      </p:sp>
      <p:sp>
        <p:nvSpPr>
          <p:cNvPr id="15" name="Footer Placeholder 4">
            <a:extLst>
              <a:ext uri="{FF2B5EF4-FFF2-40B4-BE49-F238E27FC236}">
                <a16:creationId xmlns:a16="http://schemas.microsoft.com/office/drawing/2014/main" id="{BE7BEACD-42E4-224E-B1C3-EA976301CAAA}"/>
              </a:ext>
            </a:extLst>
          </p:cNvPr>
          <p:cNvSpPr>
            <a:spLocks noGrp="1"/>
          </p:cNvSpPr>
          <p:nvPr>
            <p:ph type="ftr" sz="quarter" idx="11"/>
          </p:nvPr>
        </p:nvSpPr>
        <p:spPr>
          <a:xfrm>
            <a:off x="638174" y="4767261"/>
            <a:ext cx="5374005" cy="273844"/>
          </a:xfrm>
        </p:spPr>
        <p:txBody>
          <a:bodyPr/>
          <a:lstStyle>
            <a:lvl1pPr>
              <a:defRPr>
                <a:solidFill>
                  <a:schemeClr val="accent1"/>
                </a:solidFill>
              </a:defRPr>
            </a:lvl1pPr>
          </a:lstStyle>
          <a:p>
            <a:r>
              <a:rPr lang="en-GB" dirty="0"/>
              <a:t>IPPOG Report to CERN Council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3" y="264318"/>
            <a:ext cx="7877175" cy="66556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638175" y="1064419"/>
            <a:ext cx="7867650" cy="3568304"/>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5629780" y="4767261"/>
            <a:ext cx="2123573" cy="273844"/>
          </a:xfrm>
          <a:prstGeom prst="rect">
            <a:avLst/>
          </a:prstGeom>
        </p:spPr>
        <p:txBody>
          <a:bodyPr vert="horz" lIns="91440" tIns="45720" rIns="91440" bIns="45720" rtlCol="0" anchor="ctr"/>
          <a:lstStyle>
            <a:lvl1pPr algn="r">
              <a:defRPr sz="900">
                <a:solidFill>
                  <a:schemeClr val="tx1">
                    <a:tint val="75000"/>
                  </a:schemeClr>
                </a:solidFill>
                <a:latin typeface="Arial" charset="0"/>
                <a:ea typeface="Arial" charset="0"/>
                <a:cs typeface="Arial" charset="0"/>
              </a:defRPr>
            </a:lvl1pPr>
          </a:lstStyle>
          <a:p>
            <a:r>
              <a:rPr lang="en-US"/>
              <a:t>28 Sep 2018</a:t>
            </a:r>
            <a:endParaRPr lang="en-GB" dirty="0"/>
          </a:p>
        </p:txBody>
      </p:sp>
      <p:sp>
        <p:nvSpPr>
          <p:cNvPr id="5" name="Footer Placeholder 4"/>
          <p:cNvSpPr>
            <a:spLocks noGrp="1"/>
          </p:cNvSpPr>
          <p:nvPr>
            <p:ph type="ftr" sz="quarter" idx="3"/>
          </p:nvPr>
        </p:nvSpPr>
        <p:spPr>
          <a:xfrm>
            <a:off x="638175" y="4767261"/>
            <a:ext cx="4896352" cy="273844"/>
          </a:xfrm>
          <a:prstGeom prst="rect">
            <a:avLst/>
          </a:prstGeom>
        </p:spPr>
        <p:txBody>
          <a:bodyPr vert="horz" lIns="91440" tIns="45720" rIns="91440" bIns="45720" rtlCol="0" anchor="ctr"/>
          <a:lstStyle>
            <a:lvl1pPr algn="l">
              <a:defRPr sz="900">
                <a:solidFill>
                  <a:schemeClr val="tx1">
                    <a:tint val="75000"/>
                  </a:schemeClr>
                </a:solidFill>
                <a:latin typeface="Arial" charset="0"/>
                <a:ea typeface="Arial" charset="0"/>
                <a:cs typeface="Arial" charset="0"/>
              </a:defRPr>
            </a:lvl1pPr>
          </a:lstStyle>
          <a:p>
            <a:r>
              <a:rPr lang="en-GB" dirty="0"/>
              <a:t>IPPOG Report to CERN Council</a:t>
            </a:r>
          </a:p>
        </p:txBody>
      </p:sp>
      <p:sp>
        <p:nvSpPr>
          <p:cNvPr id="6" name="Slide Number Placeholder 5"/>
          <p:cNvSpPr>
            <a:spLocks noGrp="1"/>
          </p:cNvSpPr>
          <p:nvPr>
            <p:ph type="sldNum" sz="quarter" idx="4"/>
          </p:nvPr>
        </p:nvSpPr>
        <p:spPr>
          <a:xfrm>
            <a:off x="133353" y="4767264"/>
            <a:ext cx="409575" cy="273844"/>
          </a:xfrm>
          <a:prstGeom prst="rect">
            <a:avLst/>
          </a:prstGeom>
        </p:spPr>
        <p:txBody>
          <a:bodyPr vert="horz" lIns="91440" tIns="45720" rIns="91440" bIns="45720" rtlCol="0" anchor="ctr"/>
          <a:lstStyle>
            <a:lvl1pPr algn="r">
              <a:defRPr sz="900">
                <a:solidFill>
                  <a:schemeClr val="tx1">
                    <a:tint val="75000"/>
                  </a:schemeClr>
                </a:solidFill>
                <a:latin typeface="Arial" charset="0"/>
                <a:ea typeface="Arial" charset="0"/>
                <a:cs typeface="Arial" charset="0"/>
              </a:defRPr>
            </a:lvl1pPr>
          </a:lstStyle>
          <a:p>
            <a:fld id="{8DE9D450-AD3B-A24D-8A95-F027C5FCDEC4}" type="slidenum">
              <a:rPr lang="en-GB" smtClean="0"/>
              <a:pPr/>
              <a:t>‹#›</a:t>
            </a:fld>
            <a:endParaRPr lang="en-GB"/>
          </a:p>
        </p:txBody>
      </p:sp>
    </p:spTree>
    <p:extLst>
      <p:ext uri="{BB962C8B-B14F-4D97-AF65-F5344CB8AC3E}">
        <p14:creationId xmlns:p14="http://schemas.microsoft.com/office/powerpoint/2010/main" val="191862060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p:titleStyle>
    <p:bodyStyle>
      <a:lvl1pPr marL="0" indent="0" algn="l" defTabSz="514350" rtl="0" eaLnBrk="1" latinLnBrk="0" hangingPunct="1">
        <a:lnSpc>
          <a:spcPct val="90000"/>
        </a:lnSpc>
        <a:spcBef>
          <a:spcPts val="563"/>
        </a:spcBef>
        <a:buFont typeface="Arial"/>
        <a:buNone/>
        <a:defRPr sz="2100" kern="1200">
          <a:solidFill>
            <a:schemeClr val="accent1"/>
          </a:solidFill>
          <a:latin typeface="Arial" charset="0"/>
          <a:ea typeface="Arial" charset="0"/>
          <a:cs typeface="Arial" charset="0"/>
        </a:defRPr>
      </a:lvl1pPr>
      <a:lvl2pPr marL="385763" indent="-128588" algn="l" defTabSz="514350" rtl="0" eaLnBrk="1" latinLnBrk="0" hangingPunct="1">
        <a:lnSpc>
          <a:spcPct val="90000"/>
        </a:lnSpc>
        <a:spcBef>
          <a:spcPts val="281"/>
        </a:spcBef>
        <a:buFont typeface="Arial"/>
        <a:buChar char="•"/>
        <a:defRPr sz="1800" kern="1200">
          <a:solidFill>
            <a:schemeClr val="tx1">
              <a:lumMod val="65000"/>
              <a:lumOff val="35000"/>
            </a:schemeClr>
          </a:solidFill>
          <a:latin typeface="Arial" charset="0"/>
          <a:ea typeface="Arial" charset="0"/>
          <a:cs typeface="Arial" charset="0"/>
        </a:defRPr>
      </a:lvl2pPr>
      <a:lvl3pPr marL="642938" indent="-128588" algn="l" defTabSz="514350" rtl="0" eaLnBrk="1" latinLnBrk="0" hangingPunct="1">
        <a:lnSpc>
          <a:spcPct val="90000"/>
        </a:lnSpc>
        <a:spcBef>
          <a:spcPts val="281"/>
        </a:spcBef>
        <a:buFont typeface="Arial"/>
        <a:buChar char="•"/>
        <a:defRPr sz="1500" kern="1200">
          <a:solidFill>
            <a:schemeClr val="accent1"/>
          </a:solidFill>
          <a:latin typeface="Arial" charset="0"/>
          <a:ea typeface="Arial" charset="0"/>
          <a:cs typeface="Arial" charset="0"/>
        </a:defRPr>
      </a:lvl3pPr>
      <a:lvl4pPr marL="900113" indent="-128588" algn="l" defTabSz="514350" rtl="0" eaLnBrk="1" latinLnBrk="0" hangingPunct="1">
        <a:lnSpc>
          <a:spcPct val="90000"/>
        </a:lnSpc>
        <a:spcBef>
          <a:spcPts val="281"/>
        </a:spcBef>
        <a:buFont typeface="Arial"/>
        <a:buChar char="•"/>
        <a:defRPr sz="1350" kern="1200">
          <a:solidFill>
            <a:schemeClr val="tx1">
              <a:lumMod val="65000"/>
              <a:lumOff val="35000"/>
            </a:schemeClr>
          </a:solidFill>
          <a:latin typeface="Arial" charset="0"/>
          <a:ea typeface="Arial" charset="0"/>
          <a:cs typeface="Arial" charset="0"/>
        </a:defRPr>
      </a:lvl4pPr>
      <a:lvl5pPr marL="1157288" indent="-128588" algn="l" defTabSz="514350" rtl="0" eaLnBrk="1" latinLnBrk="0" hangingPunct="1">
        <a:lnSpc>
          <a:spcPct val="90000"/>
        </a:lnSpc>
        <a:spcBef>
          <a:spcPts val="281"/>
        </a:spcBef>
        <a:buFont typeface="Arial"/>
        <a:buChar char="•"/>
        <a:defRPr sz="1200" kern="1200">
          <a:solidFill>
            <a:schemeClr val="accent1"/>
          </a:solidFill>
          <a:latin typeface="Arial" charset="0"/>
          <a:ea typeface="Arial"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7.png"/><Relationship Id="rId7"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hyperlink" Target="https://test-ippog-d8-clean.web.cern.ch/"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docs.google.com/document/d/1m8Upb3M9eE0yxYW-WnCmbt0XkyoZ8DU2JWWca9VHQ6Y/edit?usp=sharing" TargetMode="External"/><Relationship Id="rId7" Type="http://schemas.openxmlformats.org/officeDocument/2006/relationships/image" Target="../media/image5.jpg"/><Relationship Id="rId2" Type="http://schemas.openxmlformats.org/officeDocument/2006/relationships/hyperlink" Target="https://test-ippog-d8-clean.web.cern.ch/"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s://test-ippog-d8-clean.web.cern.ch/" TargetMode="Externa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60.png"/></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hyperlink" Target="https://test-ippog-d8-clean.web.cern.ch/" TargetMode="External"/><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png"/></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3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8.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69.png"/></Relationships>
</file>

<file path=ppt/slides/_rels/slide3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8.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69.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68.pn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6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70.png"/><Relationship Id="rId1" Type="http://schemas.openxmlformats.org/officeDocument/2006/relationships/slideLayout" Target="../slideLayouts/slideLayout2.xml"/><Relationship Id="rId4" Type="http://schemas.microsoft.com/office/2007/relationships/hdphoto" Target="../media/hdphoto3.wdp"/></Relationships>
</file>

<file path=ppt/slides/_rels/slide43.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80.png"/><Relationship Id="rId3" Type="http://schemas.microsoft.com/office/2007/relationships/hdphoto" Target="../media/hdphoto3.wdp"/><Relationship Id="rId7" Type="http://schemas.openxmlformats.org/officeDocument/2006/relationships/image" Target="../media/image7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s>
</file>

<file path=ppt/slides/_rels/slide4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docs.google.com/document/d/1ajQtyYlhQ_rrpvcx9kUTFV9Jmmuaw0Fh-2GcIvGmkR8/edit" TargetMode="External"/><Relationship Id="rId2" Type="http://schemas.openxmlformats.org/officeDocument/2006/relationships/hyperlink" Target="https://docs.google.com/document/d/1yUQdxJeqcq7FjHhGV1fdk2dU3e7HlrDG26Y-Yhu4-dw/edit" TargetMode="Externa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85.jpg"/><Relationship Id="rId7" Type="http://schemas.openxmlformats.org/officeDocument/2006/relationships/image" Target="../media/image68.png"/><Relationship Id="rId2" Type="http://schemas.openxmlformats.org/officeDocument/2006/relationships/hyperlink" Target="https://docs.google.com/document/d/1_k-pYFbEZ3bODIybYUtLGCIDSpEdC04_7R64ma4Utnc/edit" TargetMode="External"/><Relationship Id="rId1" Type="http://schemas.openxmlformats.org/officeDocument/2006/relationships/slideLayout" Target="../slideLayouts/slideLayout2.xml"/><Relationship Id="rId6" Type="http://schemas.openxmlformats.org/officeDocument/2006/relationships/image" Target="../media/image86.png"/><Relationship Id="rId5" Type="http://schemas.microsoft.com/office/2007/relationships/hdphoto" Target="../media/hdphoto1.wdp"/><Relationship Id="rId4"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cds.cern.ch/record/2746338/files/2011.14743.pdf" TargetMode="External"/><Relationship Id="rId5" Type="http://schemas.microsoft.com/office/2007/relationships/hdphoto" Target="../media/hdphoto3.wdp"/><Relationship Id="rId4" Type="http://schemas.openxmlformats.org/officeDocument/2006/relationships/image" Target="../media/image6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hyperlink" Target="https://test-ippog-d8-clean.web.cern.ch/"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test-ippog-d8-clean.web.cern.ch/"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International Particle Physics Outreach Group</a:t>
            </a:r>
            <a:endParaRPr lang="en-GB" dirty="0"/>
          </a:p>
        </p:txBody>
      </p:sp>
      <p:sp>
        <p:nvSpPr>
          <p:cNvPr id="3" name="Subtitle 2"/>
          <p:cNvSpPr>
            <a:spLocks noGrp="1"/>
          </p:cNvSpPr>
          <p:nvPr>
            <p:ph type="subTitle" idx="1"/>
          </p:nvPr>
        </p:nvSpPr>
        <p:spPr>
          <a:xfrm>
            <a:off x="243401" y="2786062"/>
            <a:ext cx="8742717" cy="1900238"/>
          </a:xfrm>
        </p:spPr>
        <p:txBody>
          <a:bodyPr/>
          <a:lstStyle/>
          <a:p>
            <a:pPr algn="ctr"/>
            <a:r>
              <a:rPr lang="en-GB" sz="4000" dirty="0"/>
              <a:t>	IPPOG new webpages &amp; RDB</a:t>
            </a:r>
            <a:r>
              <a:rPr lang="en-GB" sz="1500" dirty="0"/>
              <a:t>					</a:t>
            </a:r>
          </a:p>
          <a:p>
            <a:r>
              <a:rPr lang="en-GB" sz="1500" dirty="0"/>
              <a:t>				               </a:t>
            </a:r>
            <a:r>
              <a:rPr lang="en-GB" sz="1800" dirty="0"/>
              <a:t>Barbora Bruant Gulejova</a:t>
            </a:r>
          </a:p>
          <a:p>
            <a:r>
              <a:rPr lang="en-US" sz="1500" dirty="0"/>
              <a:t>		    			Strategic Development Lead, IPPOG</a:t>
            </a:r>
            <a:endParaRPr lang="en-GB" sz="1500" dirty="0"/>
          </a:p>
          <a:p>
            <a:endParaRPr lang="en-GB" sz="1500" b="1" dirty="0"/>
          </a:p>
          <a:p>
            <a:endParaRPr lang="en-GB" sz="1500" b="1" dirty="0"/>
          </a:p>
        </p:txBody>
      </p:sp>
    </p:spTree>
    <p:extLst>
      <p:ext uri="{BB962C8B-B14F-4D97-AF65-F5344CB8AC3E}">
        <p14:creationId xmlns:p14="http://schemas.microsoft.com/office/powerpoint/2010/main" val="17937532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10</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133353" y="131088"/>
            <a:ext cx="7877175" cy="686348"/>
          </a:xfrm>
        </p:spPr>
        <p:txBody>
          <a:bodyPr>
            <a:normAutofit/>
          </a:bodyPr>
          <a:lstStyle/>
          <a:p>
            <a:r>
              <a:rPr lang="fr-CH" dirty="0"/>
              <a:t>              Frontpage – change of </a:t>
            </a:r>
            <a:r>
              <a:rPr lang="fr-CH" dirty="0" err="1"/>
              <a:t>order</a:t>
            </a:r>
            <a:endParaRPr lang="en-US" dirty="0"/>
          </a:p>
        </p:txBody>
      </p:sp>
      <p:sp>
        <p:nvSpPr>
          <p:cNvPr id="9" name="Rectangle 8">
            <a:extLst>
              <a:ext uri="{FF2B5EF4-FFF2-40B4-BE49-F238E27FC236}">
                <a16:creationId xmlns:a16="http://schemas.microsoft.com/office/drawing/2014/main" id="{2CA60CE4-7239-4A6C-BCB5-81D7C12964EE}"/>
              </a:ext>
            </a:extLst>
          </p:cNvPr>
          <p:cNvSpPr/>
          <p:nvPr/>
        </p:nvSpPr>
        <p:spPr>
          <a:xfrm>
            <a:off x="5098415" y="1292860"/>
            <a:ext cx="960120" cy="21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4BBEC02-0B7D-45E4-92FD-58F276851EFE}"/>
              </a:ext>
            </a:extLst>
          </p:cNvPr>
          <p:cNvSpPr txBox="1"/>
          <p:nvPr/>
        </p:nvSpPr>
        <p:spPr>
          <a:xfrm>
            <a:off x="9722440" y="2478434"/>
            <a:ext cx="2077813" cy="584775"/>
          </a:xfrm>
          <a:prstGeom prst="rect">
            <a:avLst/>
          </a:prstGeom>
          <a:solidFill>
            <a:srgbClr val="FFFF00"/>
          </a:solidFill>
        </p:spPr>
        <p:txBody>
          <a:bodyPr wrap="none" rtlCol="0">
            <a:spAutoFit/>
          </a:bodyPr>
          <a:lstStyle/>
          <a:p>
            <a:r>
              <a:rPr lang="fr-CH" sz="1600" u="sng" dirty="0" err="1">
                <a:solidFill>
                  <a:srgbClr val="0070C0"/>
                </a:solidFill>
                <a:highlight>
                  <a:srgbClr val="FFFF00"/>
                </a:highlight>
              </a:rPr>
              <a:t>Hover</a:t>
            </a:r>
            <a:r>
              <a:rPr lang="fr-CH" sz="1600" u="sng" dirty="0">
                <a:solidFill>
                  <a:srgbClr val="0070C0"/>
                </a:solidFill>
                <a:highlight>
                  <a:srgbClr val="FFFF00"/>
                </a:highlight>
              </a:rPr>
              <a:t>:</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see</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submenu</a:t>
            </a:r>
            <a:endParaRPr lang="fr-CH" sz="1600" dirty="0">
              <a:solidFill>
                <a:schemeClr val="tx1">
                  <a:lumMod val="85000"/>
                  <a:lumOff val="15000"/>
                </a:schemeClr>
              </a:solidFill>
              <a:highlight>
                <a:srgbClr val="FFFF00"/>
              </a:highlight>
            </a:endParaRPr>
          </a:p>
          <a:p>
            <a:r>
              <a:rPr lang="fr-CH" sz="1600" u="sng" dirty="0">
                <a:solidFill>
                  <a:srgbClr val="0070C0"/>
                </a:solidFill>
                <a:highlight>
                  <a:srgbClr val="FFFF00"/>
                </a:highlight>
              </a:rPr>
              <a:t>Click: </a:t>
            </a:r>
            <a:r>
              <a:rPr lang="fr-CH" sz="1600" dirty="0">
                <a:solidFill>
                  <a:schemeClr val="tx1">
                    <a:lumMod val="85000"/>
                    <a:lumOff val="15000"/>
                  </a:schemeClr>
                </a:solidFill>
                <a:highlight>
                  <a:srgbClr val="FFFF00"/>
                </a:highlight>
              </a:rPr>
              <a:t>enter </a:t>
            </a:r>
            <a:r>
              <a:rPr lang="fr-CH" sz="1600" dirty="0" err="1">
                <a:solidFill>
                  <a:schemeClr val="tx1">
                    <a:lumMod val="85000"/>
                    <a:lumOff val="15000"/>
                  </a:schemeClr>
                </a:solidFill>
                <a:highlight>
                  <a:srgbClr val="FFFF00"/>
                </a:highlight>
              </a:rPr>
              <a:t>subpage</a:t>
            </a:r>
            <a:endParaRPr lang="fr-CH" sz="1600" dirty="0">
              <a:solidFill>
                <a:schemeClr val="tx1">
                  <a:lumMod val="85000"/>
                  <a:lumOff val="15000"/>
                </a:schemeClr>
              </a:solidFill>
              <a:highlight>
                <a:srgbClr val="FFFF00"/>
              </a:highlight>
            </a:endParaRPr>
          </a:p>
        </p:txBody>
      </p:sp>
      <p:pic>
        <p:nvPicPr>
          <p:cNvPr id="17" name="Picture 2" descr="Mouse Pointer Vectors, Photos and PSD files | Free Download">
            <a:extLst>
              <a:ext uri="{FF2B5EF4-FFF2-40B4-BE49-F238E27FC236}">
                <a16:creationId xmlns:a16="http://schemas.microsoft.com/office/drawing/2014/main" id="{DEA4E730-67E4-446F-B53E-55AFCB1F2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4151" y="1080770"/>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9751131A-96C2-4E83-9D60-B649CB76D629}"/>
              </a:ext>
            </a:extLst>
          </p:cNvPr>
          <p:cNvSpPr/>
          <p:nvPr/>
        </p:nvSpPr>
        <p:spPr>
          <a:xfrm>
            <a:off x="10018397" y="-65738"/>
            <a:ext cx="742950" cy="3032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4">
            <a:extLst>
              <a:ext uri="{FF2B5EF4-FFF2-40B4-BE49-F238E27FC236}">
                <a16:creationId xmlns:a16="http://schemas.microsoft.com/office/drawing/2014/main" id="{FCC41CB1-3CEF-4D23-BFD6-226307514278}"/>
              </a:ext>
            </a:extLst>
          </p:cNvPr>
          <p:cNvSpPr/>
          <p:nvPr/>
        </p:nvSpPr>
        <p:spPr>
          <a:xfrm rot="16200000" flipH="1">
            <a:off x="10129901" y="-443093"/>
            <a:ext cx="474221" cy="45721"/>
          </a:xfrm>
          <a:prstGeom prst="rightArrow">
            <a:avLst/>
          </a:prstGeom>
          <a:solidFill>
            <a:srgbClr val="2998D9"/>
          </a:solidFill>
          <a:ln w="5080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 name="TextBox 20">
            <a:extLst>
              <a:ext uri="{FF2B5EF4-FFF2-40B4-BE49-F238E27FC236}">
                <a16:creationId xmlns:a16="http://schemas.microsoft.com/office/drawing/2014/main" id="{EBBE2EE9-9453-467C-B887-484938025E3C}"/>
              </a:ext>
            </a:extLst>
          </p:cNvPr>
          <p:cNvSpPr txBox="1"/>
          <p:nvPr/>
        </p:nvSpPr>
        <p:spPr>
          <a:xfrm>
            <a:off x="6414637" y="-758786"/>
            <a:ext cx="2029723" cy="338554"/>
          </a:xfrm>
          <a:prstGeom prst="rect">
            <a:avLst/>
          </a:prstGeom>
          <a:solidFill>
            <a:srgbClr val="FFFF00"/>
          </a:solidFill>
        </p:spPr>
        <p:txBody>
          <a:bodyPr wrap="none" rtlCol="0">
            <a:spAutoFit/>
          </a:bodyPr>
          <a:lstStyle/>
          <a:p>
            <a:r>
              <a:rPr lang="fr-CH" sz="1600" dirty="0" err="1">
                <a:solidFill>
                  <a:schemeClr val="tx1">
                    <a:lumMod val="85000"/>
                    <a:lumOff val="15000"/>
                  </a:schemeClr>
                </a:solidFill>
                <a:highlight>
                  <a:srgbClr val="FFFF00"/>
                </a:highlight>
              </a:rPr>
              <a:t>Only</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when</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signed</a:t>
            </a:r>
            <a:r>
              <a:rPr lang="fr-CH" sz="1600" dirty="0">
                <a:solidFill>
                  <a:schemeClr val="tx1">
                    <a:lumMod val="85000"/>
                    <a:lumOff val="15000"/>
                  </a:schemeClr>
                </a:solidFill>
                <a:highlight>
                  <a:srgbClr val="FFFF00"/>
                </a:highlight>
              </a:rPr>
              <a:t> in</a:t>
            </a:r>
          </a:p>
        </p:txBody>
      </p:sp>
      <p:sp>
        <p:nvSpPr>
          <p:cNvPr id="22" name="TextBox 21">
            <a:extLst>
              <a:ext uri="{FF2B5EF4-FFF2-40B4-BE49-F238E27FC236}">
                <a16:creationId xmlns:a16="http://schemas.microsoft.com/office/drawing/2014/main" id="{7693456B-1F4D-40C6-AA69-253E7B07FBFE}"/>
              </a:ext>
            </a:extLst>
          </p:cNvPr>
          <p:cNvSpPr txBox="1"/>
          <p:nvPr/>
        </p:nvSpPr>
        <p:spPr>
          <a:xfrm>
            <a:off x="10018397" y="3324066"/>
            <a:ext cx="2077813" cy="738664"/>
          </a:xfrm>
          <a:prstGeom prst="rect">
            <a:avLst/>
          </a:prstGeom>
          <a:solidFill>
            <a:srgbClr val="FFFF00"/>
          </a:solidFill>
        </p:spPr>
        <p:txBody>
          <a:bodyPr wrap="square" rtlCol="0">
            <a:spAutoFit/>
          </a:bodyPr>
          <a:lstStyle/>
          <a:p>
            <a:r>
              <a:rPr lang="fr-CH" sz="1400" dirty="0" err="1">
                <a:solidFill>
                  <a:schemeClr val="tx1">
                    <a:lumMod val="85000"/>
                    <a:lumOff val="15000"/>
                  </a:schemeClr>
                </a:solidFill>
                <a:highlight>
                  <a:srgbClr val="FFFF00"/>
                </a:highlight>
              </a:rPr>
              <a:t>Technically</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challenging</a:t>
            </a:r>
            <a:r>
              <a:rPr lang="fr-CH" sz="1400" dirty="0">
                <a:solidFill>
                  <a:schemeClr val="tx1">
                    <a:lumMod val="85000"/>
                    <a:lumOff val="15000"/>
                  </a:schemeClr>
                </a:solidFill>
                <a:highlight>
                  <a:srgbClr val="FFFF00"/>
                </a:highlight>
              </a:rPr>
              <a:t>, </a:t>
            </a:r>
          </a:p>
          <a:p>
            <a:r>
              <a:rPr lang="fr-CH" sz="1400" dirty="0" err="1">
                <a:solidFill>
                  <a:schemeClr val="tx1">
                    <a:lumMod val="85000"/>
                    <a:lumOff val="15000"/>
                  </a:schemeClr>
                </a:solidFill>
                <a:highlight>
                  <a:srgbClr val="FFFF00"/>
                </a:highlight>
              </a:rPr>
              <a:t>coding</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involved</a:t>
            </a:r>
            <a:r>
              <a:rPr lang="fr-CH" sz="1400" dirty="0">
                <a:solidFill>
                  <a:schemeClr val="tx1">
                    <a:lumMod val="85000"/>
                    <a:lumOff val="15000"/>
                  </a:schemeClr>
                </a:solidFill>
                <a:highlight>
                  <a:srgbClr val="FFFF00"/>
                </a:highlight>
              </a:rPr>
              <a:t>, </a:t>
            </a:r>
          </a:p>
          <a:p>
            <a:r>
              <a:rPr lang="fr-CH" sz="1400" dirty="0">
                <a:solidFill>
                  <a:schemeClr val="tx1">
                    <a:lumMod val="85000"/>
                    <a:lumOff val="15000"/>
                  </a:schemeClr>
                </a:solidFill>
                <a:highlight>
                  <a:srgbClr val="FFFF00"/>
                </a:highlight>
              </a:rPr>
              <a:t>but </a:t>
            </a:r>
            <a:r>
              <a:rPr lang="fr-CH" sz="1400" dirty="0" err="1">
                <a:solidFill>
                  <a:schemeClr val="tx1">
                    <a:lumMod val="85000"/>
                    <a:lumOff val="15000"/>
                  </a:schemeClr>
                </a:solidFill>
                <a:highlight>
                  <a:srgbClr val="FFFF00"/>
                </a:highlight>
              </a:rPr>
              <a:t>maintainable</a:t>
            </a:r>
            <a:r>
              <a:rPr lang="fr-CH" sz="1400" dirty="0">
                <a:solidFill>
                  <a:schemeClr val="tx1">
                    <a:lumMod val="85000"/>
                    <a:lumOff val="15000"/>
                  </a:schemeClr>
                </a:solidFill>
                <a:highlight>
                  <a:srgbClr val="FFFF00"/>
                </a:highlight>
              </a:rPr>
              <a:t>. </a:t>
            </a:r>
          </a:p>
        </p:txBody>
      </p:sp>
      <p:pic>
        <p:nvPicPr>
          <p:cNvPr id="4" name="Picture 3">
            <a:extLst>
              <a:ext uri="{FF2B5EF4-FFF2-40B4-BE49-F238E27FC236}">
                <a16:creationId xmlns:a16="http://schemas.microsoft.com/office/drawing/2014/main" id="{927FBE7F-949B-478D-AAD9-CBA29B4D76FD}"/>
              </a:ext>
            </a:extLst>
          </p:cNvPr>
          <p:cNvPicPr>
            <a:picLocks noChangeAspect="1"/>
          </p:cNvPicPr>
          <p:nvPr/>
        </p:nvPicPr>
        <p:blipFill>
          <a:blip r:embed="rId3"/>
          <a:stretch>
            <a:fillRect/>
          </a:stretch>
        </p:blipFill>
        <p:spPr>
          <a:xfrm>
            <a:off x="461838" y="1040636"/>
            <a:ext cx="3453207" cy="1883934"/>
          </a:xfrm>
          <a:prstGeom prst="rect">
            <a:avLst/>
          </a:prstGeom>
        </p:spPr>
      </p:pic>
      <p:pic>
        <p:nvPicPr>
          <p:cNvPr id="6" name="Picture 5">
            <a:extLst>
              <a:ext uri="{FF2B5EF4-FFF2-40B4-BE49-F238E27FC236}">
                <a16:creationId xmlns:a16="http://schemas.microsoft.com/office/drawing/2014/main" id="{6A49E0D1-5EF6-43D9-B683-E0EED16429C1}"/>
              </a:ext>
            </a:extLst>
          </p:cNvPr>
          <p:cNvPicPr>
            <a:picLocks noChangeAspect="1"/>
          </p:cNvPicPr>
          <p:nvPr/>
        </p:nvPicPr>
        <p:blipFill>
          <a:blip r:embed="rId4"/>
          <a:stretch>
            <a:fillRect/>
          </a:stretch>
        </p:blipFill>
        <p:spPr>
          <a:xfrm>
            <a:off x="461837" y="3011525"/>
            <a:ext cx="3453207" cy="1613118"/>
          </a:xfrm>
          <a:prstGeom prst="rect">
            <a:avLst/>
          </a:prstGeom>
        </p:spPr>
      </p:pic>
      <p:pic>
        <p:nvPicPr>
          <p:cNvPr id="8" name="Picture 7">
            <a:extLst>
              <a:ext uri="{FF2B5EF4-FFF2-40B4-BE49-F238E27FC236}">
                <a16:creationId xmlns:a16="http://schemas.microsoft.com/office/drawing/2014/main" id="{72E6F2D7-4B82-4591-9DFC-601FA18A13B7}"/>
              </a:ext>
            </a:extLst>
          </p:cNvPr>
          <p:cNvPicPr>
            <a:picLocks noChangeAspect="1"/>
          </p:cNvPicPr>
          <p:nvPr/>
        </p:nvPicPr>
        <p:blipFill>
          <a:blip r:embed="rId5"/>
          <a:stretch>
            <a:fillRect/>
          </a:stretch>
        </p:blipFill>
        <p:spPr>
          <a:xfrm>
            <a:off x="4604064" y="1040636"/>
            <a:ext cx="3660977" cy="1615137"/>
          </a:xfrm>
          <a:prstGeom prst="rect">
            <a:avLst/>
          </a:prstGeom>
        </p:spPr>
      </p:pic>
      <p:pic>
        <p:nvPicPr>
          <p:cNvPr id="11" name="Picture 10">
            <a:extLst>
              <a:ext uri="{FF2B5EF4-FFF2-40B4-BE49-F238E27FC236}">
                <a16:creationId xmlns:a16="http://schemas.microsoft.com/office/drawing/2014/main" id="{2F48C25B-5EF2-41D1-87D6-831FF1E9864E}"/>
              </a:ext>
            </a:extLst>
          </p:cNvPr>
          <p:cNvPicPr>
            <a:picLocks noChangeAspect="1"/>
          </p:cNvPicPr>
          <p:nvPr/>
        </p:nvPicPr>
        <p:blipFill>
          <a:blip r:embed="rId6"/>
          <a:stretch>
            <a:fillRect/>
          </a:stretch>
        </p:blipFill>
        <p:spPr>
          <a:xfrm>
            <a:off x="4604064" y="2794064"/>
            <a:ext cx="3577911" cy="1532000"/>
          </a:xfrm>
          <a:prstGeom prst="rect">
            <a:avLst/>
          </a:prstGeom>
        </p:spPr>
      </p:pic>
      <p:pic>
        <p:nvPicPr>
          <p:cNvPr id="15" name="Picture 14">
            <a:extLst>
              <a:ext uri="{FF2B5EF4-FFF2-40B4-BE49-F238E27FC236}">
                <a16:creationId xmlns:a16="http://schemas.microsoft.com/office/drawing/2014/main" id="{CC5A5754-5E94-4D19-A51A-C2680E6E65F6}"/>
              </a:ext>
            </a:extLst>
          </p:cNvPr>
          <p:cNvPicPr>
            <a:picLocks noChangeAspect="1"/>
          </p:cNvPicPr>
          <p:nvPr/>
        </p:nvPicPr>
        <p:blipFill>
          <a:blip r:embed="rId7"/>
          <a:stretch>
            <a:fillRect/>
          </a:stretch>
        </p:blipFill>
        <p:spPr>
          <a:xfrm>
            <a:off x="4604064" y="4320292"/>
            <a:ext cx="3577911" cy="162356"/>
          </a:xfrm>
          <a:prstGeom prst="rect">
            <a:avLst/>
          </a:prstGeom>
        </p:spPr>
      </p:pic>
      <p:sp>
        <p:nvSpPr>
          <p:cNvPr id="23" name="Right Arrow 14">
            <a:extLst>
              <a:ext uri="{FF2B5EF4-FFF2-40B4-BE49-F238E27FC236}">
                <a16:creationId xmlns:a16="http://schemas.microsoft.com/office/drawing/2014/main" id="{2288AD5F-F769-48DA-B298-919938AFC8FC}"/>
              </a:ext>
            </a:extLst>
          </p:cNvPr>
          <p:cNvSpPr/>
          <p:nvPr/>
        </p:nvSpPr>
        <p:spPr>
          <a:xfrm rot="16200000" flipH="1">
            <a:off x="2626406" y="2607929"/>
            <a:ext cx="3253676" cy="454635"/>
          </a:xfrm>
          <a:prstGeom prst="rightArrow">
            <a:avLst/>
          </a:prstGeom>
          <a:noFill/>
          <a:ln w="317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7" name="Date Placeholder 2">
            <a:extLst>
              <a:ext uri="{FF2B5EF4-FFF2-40B4-BE49-F238E27FC236}">
                <a16:creationId xmlns:a16="http://schemas.microsoft.com/office/drawing/2014/main" id="{95CD2D6F-B7C2-4DB9-A4C3-5A910E9A4CB8}"/>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6" name="TextBox 15">
            <a:extLst>
              <a:ext uri="{FF2B5EF4-FFF2-40B4-BE49-F238E27FC236}">
                <a16:creationId xmlns:a16="http://schemas.microsoft.com/office/drawing/2014/main" id="{2F1D3B0B-F175-4427-90AD-BF4C487DF6F4}"/>
              </a:ext>
            </a:extLst>
          </p:cNvPr>
          <p:cNvSpPr txBox="1"/>
          <p:nvPr/>
        </p:nvSpPr>
        <p:spPr>
          <a:xfrm rot="16200000">
            <a:off x="3658526" y="2646590"/>
            <a:ext cx="1181734" cy="323165"/>
          </a:xfrm>
          <a:prstGeom prst="rect">
            <a:avLst/>
          </a:prstGeom>
          <a:noFill/>
        </p:spPr>
        <p:txBody>
          <a:bodyPr wrap="none" rtlCol="0">
            <a:spAutoFit/>
          </a:bodyPr>
          <a:lstStyle/>
          <a:p>
            <a:r>
              <a:rPr lang="fr-CH" sz="1500" dirty="0"/>
              <a:t>Scroll down</a:t>
            </a:r>
            <a:endParaRPr lang="en-US" sz="1500" dirty="0"/>
          </a:p>
        </p:txBody>
      </p:sp>
      <p:sp>
        <p:nvSpPr>
          <p:cNvPr id="28" name="Right Arrow 14">
            <a:extLst>
              <a:ext uri="{FF2B5EF4-FFF2-40B4-BE49-F238E27FC236}">
                <a16:creationId xmlns:a16="http://schemas.microsoft.com/office/drawing/2014/main" id="{0F0E09E4-65E1-42C8-B8AB-FF9BAB9E8A95}"/>
              </a:ext>
            </a:extLst>
          </p:cNvPr>
          <p:cNvSpPr/>
          <p:nvPr/>
        </p:nvSpPr>
        <p:spPr>
          <a:xfrm rot="16200000" flipH="1">
            <a:off x="7046006" y="2435209"/>
            <a:ext cx="3253676" cy="454635"/>
          </a:xfrm>
          <a:prstGeom prst="rightArrow">
            <a:avLst/>
          </a:prstGeom>
          <a:noFill/>
          <a:ln w="317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9" name="TextBox 28">
            <a:extLst>
              <a:ext uri="{FF2B5EF4-FFF2-40B4-BE49-F238E27FC236}">
                <a16:creationId xmlns:a16="http://schemas.microsoft.com/office/drawing/2014/main" id="{98BB480F-708A-4430-AFAC-A85421C664A6}"/>
              </a:ext>
            </a:extLst>
          </p:cNvPr>
          <p:cNvSpPr txBox="1"/>
          <p:nvPr/>
        </p:nvSpPr>
        <p:spPr>
          <a:xfrm rot="16200000">
            <a:off x="8078126" y="2473870"/>
            <a:ext cx="1181734" cy="323165"/>
          </a:xfrm>
          <a:prstGeom prst="rect">
            <a:avLst/>
          </a:prstGeom>
          <a:noFill/>
        </p:spPr>
        <p:txBody>
          <a:bodyPr wrap="none" rtlCol="0">
            <a:spAutoFit/>
          </a:bodyPr>
          <a:lstStyle/>
          <a:p>
            <a:r>
              <a:rPr lang="fr-CH" sz="1500" dirty="0"/>
              <a:t>Scroll down</a:t>
            </a:r>
            <a:endParaRPr lang="en-US" sz="1500" dirty="0"/>
          </a:p>
        </p:txBody>
      </p:sp>
    </p:spTree>
    <p:extLst>
      <p:ext uri="{BB962C8B-B14F-4D97-AF65-F5344CB8AC3E}">
        <p14:creationId xmlns:p14="http://schemas.microsoft.com/office/powerpoint/2010/main" val="86341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11</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498157" y="85892"/>
            <a:ext cx="7877175" cy="686348"/>
          </a:xfrm>
        </p:spPr>
        <p:txBody>
          <a:bodyPr>
            <a:normAutofit/>
          </a:bodyPr>
          <a:lstStyle/>
          <a:p>
            <a:r>
              <a:rPr lang="fr-CH" dirty="0"/>
              <a:t>                  Members and people</a:t>
            </a:r>
            <a:endParaRPr lang="en-US" dirty="0"/>
          </a:p>
        </p:txBody>
      </p:sp>
      <p:sp>
        <p:nvSpPr>
          <p:cNvPr id="9" name="Rectangle 8">
            <a:extLst>
              <a:ext uri="{FF2B5EF4-FFF2-40B4-BE49-F238E27FC236}">
                <a16:creationId xmlns:a16="http://schemas.microsoft.com/office/drawing/2014/main" id="{2CA60CE4-7239-4A6C-BCB5-81D7C12964EE}"/>
              </a:ext>
            </a:extLst>
          </p:cNvPr>
          <p:cNvSpPr/>
          <p:nvPr/>
        </p:nvSpPr>
        <p:spPr>
          <a:xfrm>
            <a:off x="5098415" y="1292860"/>
            <a:ext cx="960120" cy="21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 descr="Mouse Pointer Vectors, Photos and PSD files | Free Download">
            <a:extLst>
              <a:ext uri="{FF2B5EF4-FFF2-40B4-BE49-F238E27FC236}">
                <a16:creationId xmlns:a16="http://schemas.microsoft.com/office/drawing/2014/main" id="{DEA4E730-67E4-446F-B53E-55AFCB1F2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4151" y="1080770"/>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9751131A-96C2-4E83-9D60-B649CB76D629}"/>
              </a:ext>
            </a:extLst>
          </p:cNvPr>
          <p:cNvSpPr/>
          <p:nvPr/>
        </p:nvSpPr>
        <p:spPr>
          <a:xfrm>
            <a:off x="10018397" y="-65738"/>
            <a:ext cx="742950" cy="3032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EBBE2EE9-9453-467C-B887-484938025E3C}"/>
              </a:ext>
            </a:extLst>
          </p:cNvPr>
          <p:cNvSpPr txBox="1"/>
          <p:nvPr/>
        </p:nvSpPr>
        <p:spPr>
          <a:xfrm>
            <a:off x="6414637" y="-758786"/>
            <a:ext cx="2029723" cy="338554"/>
          </a:xfrm>
          <a:prstGeom prst="rect">
            <a:avLst/>
          </a:prstGeom>
          <a:solidFill>
            <a:srgbClr val="FFFF00"/>
          </a:solidFill>
        </p:spPr>
        <p:txBody>
          <a:bodyPr wrap="none" rtlCol="0">
            <a:spAutoFit/>
          </a:bodyPr>
          <a:lstStyle/>
          <a:p>
            <a:r>
              <a:rPr lang="fr-CH" sz="1600" dirty="0" err="1">
                <a:solidFill>
                  <a:schemeClr val="tx1">
                    <a:lumMod val="85000"/>
                    <a:lumOff val="15000"/>
                  </a:schemeClr>
                </a:solidFill>
                <a:highlight>
                  <a:srgbClr val="FFFF00"/>
                </a:highlight>
              </a:rPr>
              <a:t>Only</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when</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signed</a:t>
            </a:r>
            <a:r>
              <a:rPr lang="fr-CH" sz="1600" dirty="0">
                <a:solidFill>
                  <a:schemeClr val="tx1">
                    <a:lumMod val="85000"/>
                    <a:lumOff val="15000"/>
                  </a:schemeClr>
                </a:solidFill>
                <a:highlight>
                  <a:srgbClr val="FFFF00"/>
                </a:highlight>
              </a:rPr>
              <a:t> in</a:t>
            </a:r>
          </a:p>
        </p:txBody>
      </p:sp>
      <p:sp>
        <p:nvSpPr>
          <p:cNvPr id="22" name="TextBox 21">
            <a:extLst>
              <a:ext uri="{FF2B5EF4-FFF2-40B4-BE49-F238E27FC236}">
                <a16:creationId xmlns:a16="http://schemas.microsoft.com/office/drawing/2014/main" id="{7693456B-1F4D-40C6-AA69-253E7B07FBFE}"/>
              </a:ext>
            </a:extLst>
          </p:cNvPr>
          <p:cNvSpPr txBox="1"/>
          <p:nvPr/>
        </p:nvSpPr>
        <p:spPr>
          <a:xfrm>
            <a:off x="10018397" y="3324066"/>
            <a:ext cx="2077813" cy="738664"/>
          </a:xfrm>
          <a:prstGeom prst="rect">
            <a:avLst/>
          </a:prstGeom>
          <a:solidFill>
            <a:srgbClr val="FFFF00"/>
          </a:solidFill>
        </p:spPr>
        <p:txBody>
          <a:bodyPr wrap="square" rtlCol="0">
            <a:spAutoFit/>
          </a:bodyPr>
          <a:lstStyle/>
          <a:p>
            <a:r>
              <a:rPr lang="fr-CH" sz="1400" dirty="0" err="1">
                <a:solidFill>
                  <a:schemeClr val="tx1">
                    <a:lumMod val="85000"/>
                    <a:lumOff val="15000"/>
                  </a:schemeClr>
                </a:solidFill>
                <a:highlight>
                  <a:srgbClr val="FFFF00"/>
                </a:highlight>
              </a:rPr>
              <a:t>Technically</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challenging</a:t>
            </a:r>
            <a:r>
              <a:rPr lang="fr-CH" sz="1400" dirty="0">
                <a:solidFill>
                  <a:schemeClr val="tx1">
                    <a:lumMod val="85000"/>
                    <a:lumOff val="15000"/>
                  </a:schemeClr>
                </a:solidFill>
                <a:highlight>
                  <a:srgbClr val="FFFF00"/>
                </a:highlight>
              </a:rPr>
              <a:t>, </a:t>
            </a:r>
          </a:p>
          <a:p>
            <a:r>
              <a:rPr lang="fr-CH" sz="1400" dirty="0" err="1">
                <a:solidFill>
                  <a:schemeClr val="tx1">
                    <a:lumMod val="85000"/>
                    <a:lumOff val="15000"/>
                  </a:schemeClr>
                </a:solidFill>
                <a:highlight>
                  <a:srgbClr val="FFFF00"/>
                </a:highlight>
              </a:rPr>
              <a:t>coding</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involved</a:t>
            </a:r>
            <a:r>
              <a:rPr lang="fr-CH" sz="1400" dirty="0">
                <a:solidFill>
                  <a:schemeClr val="tx1">
                    <a:lumMod val="85000"/>
                    <a:lumOff val="15000"/>
                  </a:schemeClr>
                </a:solidFill>
                <a:highlight>
                  <a:srgbClr val="FFFF00"/>
                </a:highlight>
              </a:rPr>
              <a:t>, </a:t>
            </a:r>
          </a:p>
          <a:p>
            <a:r>
              <a:rPr lang="fr-CH" sz="1400" dirty="0">
                <a:solidFill>
                  <a:schemeClr val="tx1">
                    <a:lumMod val="85000"/>
                    <a:lumOff val="15000"/>
                  </a:schemeClr>
                </a:solidFill>
                <a:highlight>
                  <a:srgbClr val="FFFF00"/>
                </a:highlight>
              </a:rPr>
              <a:t>but </a:t>
            </a:r>
            <a:r>
              <a:rPr lang="fr-CH" sz="1400" dirty="0" err="1">
                <a:solidFill>
                  <a:schemeClr val="tx1">
                    <a:lumMod val="85000"/>
                    <a:lumOff val="15000"/>
                  </a:schemeClr>
                </a:solidFill>
                <a:highlight>
                  <a:srgbClr val="FFFF00"/>
                </a:highlight>
              </a:rPr>
              <a:t>maintainable</a:t>
            </a:r>
            <a:r>
              <a:rPr lang="fr-CH" sz="1400" dirty="0">
                <a:solidFill>
                  <a:schemeClr val="tx1">
                    <a:lumMod val="85000"/>
                    <a:lumOff val="15000"/>
                  </a:schemeClr>
                </a:solidFill>
                <a:highlight>
                  <a:srgbClr val="FFFF00"/>
                </a:highlight>
              </a:rPr>
              <a:t>. </a:t>
            </a:r>
          </a:p>
        </p:txBody>
      </p:sp>
      <p:pic>
        <p:nvPicPr>
          <p:cNvPr id="5" name="Picture 4">
            <a:extLst>
              <a:ext uri="{FF2B5EF4-FFF2-40B4-BE49-F238E27FC236}">
                <a16:creationId xmlns:a16="http://schemas.microsoft.com/office/drawing/2014/main" id="{01BE0834-E2F2-44E6-84C0-E601FCEC9823}"/>
              </a:ext>
            </a:extLst>
          </p:cNvPr>
          <p:cNvPicPr>
            <a:picLocks noChangeAspect="1"/>
          </p:cNvPicPr>
          <p:nvPr/>
        </p:nvPicPr>
        <p:blipFill>
          <a:blip r:embed="rId3"/>
          <a:stretch>
            <a:fillRect/>
          </a:stretch>
        </p:blipFill>
        <p:spPr>
          <a:xfrm>
            <a:off x="887012" y="2150019"/>
            <a:ext cx="3466352" cy="1826380"/>
          </a:xfrm>
          <a:prstGeom prst="rect">
            <a:avLst/>
          </a:prstGeom>
        </p:spPr>
      </p:pic>
      <p:pic>
        <p:nvPicPr>
          <p:cNvPr id="16" name="Picture 15">
            <a:extLst>
              <a:ext uri="{FF2B5EF4-FFF2-40B4-BE49-F238E27FC236}">
                <a16:creationId xmlns:a16="http://schemas.microsoft.com/office/drawing/2014/main" id="{7411FCDB-430B-478D-A59A-A2D8AEBD8781}"/>
              </a:ext>
            </a:extLst>
          </p:cNvPr>
          <p:cNvPicPr>
            <a:picLocks noChangeAspect="1"/>
          </p:cNvPicPr>
          <p:nvPr/>
        </p:nvPicPr>
        <p:blipFill>
          <a:blip r:embed="rId4"/>
          <a:stretch>
            <a:fillRect/>
          </a:stretch>
        </p:blipFill>
        <p:spPr>
          <a:xfrm>
            <a:off x="133353" y="717785"/>
            <a:ext cx="3081941" cy="1481606"/>
          </a:xfrm>
          <a:prstGeom prst="rect">
            <a:avLst/>
          </a:prstGeom>
          <a:ln>
            <a:noFill/>
          </a:ln>
          <a:effectLst>
            <a:outerShdw blurRad="190500" algn="tl" rotWithShape="0">
              <a:srgbClr val="000000">
                <a:alpha val="70000"/>
              </a:srgbClr>
            </a:outerShdw>
          </a:effectLst>
        </p:spPr>
      </p:pic>
      <p:pic>
        <p:nvPicPr>
          <p:cNvPr id="29" name="Picture 28">
            <a:extLst>
              <a:ext uri="{FF2B5EF4-FFF2-40B4-BE49-F238E27FC236}">
                <a16:creationId xmlns:a16="http://schemas.microsoft.com/office/drawing/2014/main" id="{BE263171-1132-46EE-B29E-48115581A202}"/>
              </a:ext>
            </a:extLst>
          </p:cNvPr>
          <p:cNvPicPr>
            <a:picLocks noChangeAspect="1"/>
          </p:cNvPicPr>
          <p:nvPr/>
        </p:nvPicPr>
        <p:blipFill rotWithShape="1">
          <a:blip r:embed="rId5"/>
          <a:srcRect r="2153"/>
          <a:stretch/>
        </p:blipFill>
        <p:spPr>
          <a:xfrm>
            <a:off x="879952" y="3976399"/>
            <a:ext cx="3474720" cy="712763"/>
          </a:xfrm>
          <a:prstGeom prst="rect">
            <a:avLst/>
          </a:prstGeom>
        </p:spPr>
      </p:pic>
      <p:pic>
        <p:nvPicPr>
          <p:cNvPr id="4100" name="Picture 4" descr="Icône de graphique évolutif de pointeur de souris d'ordinateur, curseur de  la souris, divers, angle png | PNGEgg">
            <a:extLst>
              <a:ext uri="{FF2B5EF4-FFF2-40B4-BE49-F238E27FC236}">
                <a16:creationId xmlns:a16="http://schemas.microsoft.com/office/drawing/2014/main" id="{0182DC9E-7A5F-4D3F-B435-9C137870B5E0}"/>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4734" b="96450" l="9732" r="89933">
                        <a14:foregroundMark x1="65101" y1="11243" x2="76510" y2="4734"/>
                        <a14:foregroundMark x1="76510" y1="4734" x2="76510" y2="4734"/>
                        <a14:foregroundMark x1="38591" y1="85799" x2="32886" y2="96450"/>
                      </a14:backgroundRemoval>
                    </a14:imgEffect>
                  </a14:imgLayer>
                </a14:imgProps>
              </a:ext>
              <a:ext uri="{28A0092B-C50C-407E-A947-70E740481C1C}">
                <a14:useLocalDpi xmlns:a14="http://schemas.microsoft.com/office/drawing/2010/main" val="0"/>
              </a:ext>
            </a:extLst>
          </a:blip>
          <a:srcRect/>
          <a:stretch>
            <a:fillRect/>
          </a:stretch>
        </p:blipFill>
        <p:spPr bwMode="auto">
          <a:xfrm flipH="1">
            <a:off x="1925258" y="2076466"/>
            <a:ext cx="515137" cy="284620"/>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a:extLst>
              <a:ext uri="{FF2B5EF4-FFF2-40B4-BE49-F238E27FC236}">
                <a16:creationId xmlns:a16="http://schemas.microsoft.com/office/drawing/2014/main" id="{94F304D5-E5DB-4D5F-B28E-1D2E62A73878}"/>
              </a:ext>
            </a:extLst>
          </p:cNvPr>
          <p:cNvPicPr>
            <a:picLocks noChangeAspect="1"/>
          </p:cNvPicPr>
          <p:nvPr/>
        </p:nvPicPr>
        <p:blipFill>
          <a:blip r:embed="rId8"/>
          <a:stretch>
            <a:fillRect/>
          </a:stretch>
        </p:blipFill>
        <p:spPr>
          <a:xfrm>
            <a:off x="4782267" y="2174512"/>
            <a:ext cx="3474721" cy="1847748"/>
          </a:xfrm>
          <a:prstGeom prst="rect">
            <a:avLst/>
          </a:prstGeom>
        </p:spPr>
      </p:pic>
      <p:sp>
        <p:nvSpPr>
          <p:cNvPr id="38" name="TextBox 37">
            <a:extLst>
              <a:ext uri="{FF2B5EF4-FFF2-40B4-BE49-F238E27FC236}">
                <a16:creationId xmlns:a16="http://schemas.microsoft.com/office/drawing/2014/main" id="{D85E89A1-7A85-494A-8CAC-E2E0DCB74B3C}"/>
              </a:ext>
            </a:extLst>
          </p:cNvPr>
          <p:cNvSpPr txBox="1"/>
          <p:nvPr/>
        </p:nvSpPr>
        <p:spPr>
          <a:xfrm>
            <a:off x="5481773" y="1090721"/>
            <a:ext cx="2124299" cy="830997"/>
          </a:xfrm>
          <a:prstGeom prst="rect">
            <a:avLst/>
          </a:prstGeom>
          <a:solidFill>
            <a:srgbClr val="FFFF00"/>
          </a:solidFill>
        </p:spPr>
        <p:txBody>
          <a:bodyPr wrap="none" rtlCol="0">
            <a:spAutoFit/>
          </a:bodyPr>
          <a:lstStyle/>
          <a:p>
            <a:r>
              <a:rPr lang="fr-CH" sz="1600" u="sng" dirty="0">
                <a:solidFill>
                  <a:srgbClr val="0070C0"/>
                </a:solidFill>
                <a:highlight>
                  <a:srgbClr val="FFFF00"/>
                </a:highlight>
              </a:rPr>
              <a:t>Bio of </a:t>
            </a:r>
            <a:r>
              <a:rPr lang="fr-CH" sz="1600" u="sng" dirty="0" err="1">
                <a:solidFill>
                  <a:srgbClr val="0070C0"/>
                </a:solidFill>
                <a:highlight>
                  <a:srgbClr val="FFFF00"/>
                </a:highlight>
              </a:rPr>
              <a:t>representative</a:t>
            </a:r>
            <a:r>
              <a:rPr lang="fr-CH" sz="1600" u="sng" dirty="0">
                <a:solidFill>
                  <a:srgbClr val="0070C0"/>
                </a:solidFill>
                <a:highlight>
                  <a:srgbClr val="FFFF00"/>
                </a:highlight>
              </a:rPr>
              <a:t>:</a:t>
            </a:r>
          </a:p>
          <a:p>
            <a:pPr marL="285750" indent="-285750">
              <a:buFont typeface="Wingdings" panose="05000000000000000000" pitchFamily="2" charset="2"/>
              <a:buChar char="§"/>
            </a:pPr>
            <a:r>
              <a:rPr lang="fr-CH" sz="1600" dirty="0">
                <a:solidFill>
                  <a:schemeClr val="tx1">
                    <a:lumMod val="75000"/>
                    <a:lumOff val="25000"/>
                  </a:schemeClr>
                </a:solidFill>
                <a:highlight>
                  <a:srgbClr val="FFFF00"/>
                </a:highlight>
              </a:rPr>
              <a:t>English</a:t>
            </a:r>
          </a:p>
          <a:p>
            <a:pPr marL="285750" indent="-285750">
              <a:buFont typeface="Wingdings" panose="05000000000000000000" pitchFamily="2" charset="2"/>
              <a:buChar char="§"/>
            </a:pPr>
            <a:r>
              <a:rPr lang="fr-CH" sz="1600" dirty="0">
                <a:solidFill>
                  <a:srgbClr val="0070C0"/>
                </a:solidFill>
                <a:highlight>
                  <a:srgbClr val="FFFF00"/>
                </a:highlight>
              </a:rPr>
              <a:t>Local </a:t>
            </a:r>
            <a:r>
              <a:rPr lang="fr-CH" sz="1600" dirty="0" err="1">
                <a:solidFill>
                  <a:srgbClr val="0070C0"/>
                </a:solidFill>
                <a:highlight>
                  <a:srgbClr val="FFFF00"/>
                </a:highlight>
              </a:rPr>
              <a:t>language</a:t>
            </a:r>
            <a:endParaRPr lang="fr-CH" sz="1600" dirty="0">
              <a:solidFill>
                <a:schemeClr val="tx1">
                  <a:lumMod val="85000"/>
                  <a:lumOff val="15000"/>
                </a:schemeClr>
              </a:solidFill>
              <a:highlight>
                <a:srgbClr val="FFFF00"/>
              </a:highlight>
            </a:endParaRPr>
          </a:p>
        </p:txBody>
      </p:sp>
      <p:sp>
        <p:nvSpPr>
          <p:cNvPr id="41" name="Date Placeholder 2">
            <a:extLst>
              <a:ext uri="{FF2B5EF4-FFF2-40B4-BE49-F238E27FC236}">
                <a16:creationId xmlns:a16="http://schemas.microsoft.com/office/drawing/2014/main" id="{7EDCE0DB-04CF-48D8-B034-4A3A40162D4F}"/>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42" name="TextBox 41">
            <a:extLst>
              <a:ext uri="{FF2B5EF4-FFF2-40B4-BE49-F238E27FC236}">
                <a16:creationId xmlns:a16="http://schemas.microsoft.com/office/drawing/2014/main" id="{AF292AB1-BCB0-4F0D-BA59-9420777225BC}"/>
              </a:ext>
            </a:extLst>
          </p:cNvPr>
          <p:cNvSpPr txBox="1"/>
          <p:nvPr/>
        </p:nvSpPr>
        <p:spPr>
          <a:xfrm>
            <a:off x="4436744" y="4226611"/>
            <a:ext cx="2364750" cy="830997"/>
          </a:xfrm>
          <a:prstGeom prst="rect">
            <a:avLst/>
          </a:prstGeom>
          <a:solidFill>
            <a:srgbClr val="FFFF00"/>
          </a:solidFill>
        </p:spPr>
        <p:txBody>
          <a:bodyPr wrap="none" rtlCol="0">
            <a:spAutoFit/>
          </a:bodyPr>
          <a:lstStyle/>
          <a:p>
            <a:r>
              <a:rPr lang="fr-CH" sz="1600" u="sng" dirty="0">
                <a:solidFill>
                  <a:srgbClr val="0070C0"/>
                </a:solidFill>
                <a:highlight>
                  <a:srgbClr val="FFFF00"/>
                </a:highlight>
              </a:rPr>
              <a:t>Description of </a:t>
            </a:r>
            <a:r>
              <a:rPr lang="fr-CH" sz="1600" u="sng" dirty="0" err="1">
                <a:solidFill>
                  <a:srgbClr val="0070C0"/>
                </a:solidFill>
                <a:highlight>
                  <a:srgbClr val="FFFF00"/>
                </a:highlight>
              </a:rPr>
              <a:t>member</a:t>
            </a:r>
            <a:r>
              <a:rPr lang="fr-CH" sz="1600" u="sng" dirty="0">
                <a:solidFill>
                  <a:srgbClr val="0070C0"/>
                </a:solidFill>
                <a:highlight>
                  <a:srgbClr val="FFFF00"/>
                </a:highlight>
              </a:rPr>
              <a:t>:</a:t>
            </a:r>
          </a:p>
          <a:p>
            <a:pPr marL="285750" indent="-285750">
              <a:buFont typeface="Wingdings" panose="05000000000000000000" pitchFamily="2" charset="2"/>
              <a:buChar char="§"/>
            </a:pPr>
            <a:r>
              <a:rPr lang="fr-CH" sz="1600" dirty="0">
                <a:solidFill>
                  <a:schemeClr val="tx1">
                    <a:lumMod val="75000"/>
                    <a:lumOff val="25000"/>
                  </a:schemeClr>
                </a:solidFill>
                <a:highlight>
                  <a:srgbClr val="FFFF00"/>
                </a:highlight>
              </a:rPr>
              <a:t>English</a:t>
            </a:r>
          </a:p>
          <a:p>
            <a:pPr marL="285750" indent="-285750">
              <a:buFont typeface="Wingdings" panose="05000000000000000000" pitchFamily="2" charset="2"/>
              <a:buChar char="§"/>
            </a:pPr>
            <a:r>
              <a:rPr lang="fr-CH" sz="1600" dirty="0">
                <a:solidFill>
                  <a:srgbClr val="0070C0"/>
                </a:solidFill>
                <a:highlight>
                  <a:srgbClr val="FFFF00"/>
                </a:highlight>
              </a:rPr>
              <a:t>Local </a:t>
            </a:r>
            <a:r>
              <a:rPr lang="fr-CH" sz="1600" dirty="0" err="1">
                <a:solidFill>
                  <a:srgbClr val="0070C0"/>
                </a:solidFill>
                <a:highlight>
                  <a:srgbClr val="FFFF00"/>
                </a:highlight>
              </a:rPr>
              <a:t>language</a:t>
            </a:r>
            <a:endParaRPr lang="fr-CH" sz="1600" dirty="0">
              <a:solidFill>
                <a:schemeClr val="tx1">
                  <a:lumMod val="85000"/>
                  <a:lumOff val="15000"/>
                </a:schemeClr>
              </a:solidFill>
              <a:highlight>
                <a:srgbClr val="FFFF00"/>
              </a:highlight>
            </a:endParaRPr>
          </a:p>
        </p:txBody>
      </p:sp>
      <p:sp>
        <p:nvSpPr>
          <p:cNvPr id="45" name="Right Arrow 14">
            <a:extLst>
              <a:ext uri="{FF2B5EF4-FFF2-40B4-BE49-F238E27FC236}">
                <a16:creationId xmlns:a16="http://schemas.microsoft.com/office/drawing/2014/main" id="{13847A30-9809-4C88-85BC-D526BEE0A49D}"/>
              </a:ext>
            </a:extLst>
          </p:cNvPr>
          <p:cNvSpPr/>
          <p:nvPr/>
        </p:nvSpPr>
        <p:spPr>
          <a:xfrm rot="16200000" flipH="1">
            <a:off x="3441633" y="2812545"/>
            <a:ext cx="2205814" cy="424159"/>
          </a:xfrm>
          <a:prstGeom prst="rightArrow">
            <a:avLst/>
          </a:prstGeom>
          <a:noFill/>
          <a:ln w="317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6" name="TextBox 45">
            <a:extLst>
              <a:ext uri="{FF2B5EF4-FFF2-40B4-BE49-F238E27FC236}">
                <a16:creationId xmlns:a16="http://schemas.microsoft.com/office/drawing/2014/main" id="{1F57A681-B36F-4CE6-A522-487B881D9B46}"/>
              </a:ext>
            </a:extLst>
          </p:cNvPr>
          <p:cNvSpPr txBox="1"/>
          <p:nvPr/>
        </p:nvSpPr>
        <p:spPr>
          <a:xfrm rot="16200000">
            <a:off x="3658371" y="2294493"/>
            <a:ext cx="1773452" cy="323165"/>
          </a:xfrm>
          <a:prstGeom prst="rect">
            <a:avLst/>
          </a:prstGeom>
          <a:noFill/>
        </p:spPr>
        <p:txBody>
          <a:bodyPr wrap="square" rtlCol="0">
            <a:spAutoFit/>
          </a:bodyPr>
          <a:lstStyle/>
          <a:p>
            <a:r>
              <a:rPr lang="fr-CH" sz="1500" dirty="0"/>
              <a:t>Scroll down</a:t>
            </a:r>
            <a:endParaRPr lang="en-US" sz="1500" dirty="0"/>
          </a:p>
        </p:txBody>
      </p:sp>
      <p:sp>
        <p:nvSpPr>
          <p:cNvPr id="47" name="Right Arrow 14">
            <a:extLst>
              <a:ext uri="{FF2B5EF4-FFF2-40B4-BE49-F238E27FC236}">
                <a16:creationId xmlns:a16="http://schemas.microsoft.com/office/drawing/2014/main" id="{0C2A43CE-0682-4745-8853-23D248C49E8B}"/>
              </a:ext>
            </a:extLst>
          </p:cNvPr>
          <p:cNvSpPr/>
          <p:nvPr/>
        </p:nvSpPr>
        <p:spPr>
          <a:xfrm rot="16200000" flipH="1">
            <a:off x="7495473" y="2883665"/>
            <a:ext cx="2205814" cy="424159"/>
          </a:xfrm>
          <a:prstGeom prst="rightArrow">
            <a:avLst/>
          </a:prstGeom>
          <a:noFill/>
          <a:ln w="317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8" name="TextBox 47">
            <a:extLst>
              <a:ext uri="{FF2B5EF4-FFF2-40B4-BE49-F238E27FC236}">
                <a16:creationId xmlns:a16="http://schemas.microsoft.com/office/drawing/2014/main" id="{F9587AF6-3810-4268-93A2-62D578E5C644}"/>
              </a:ext>
            </a:extLst>
          </p:cNvPr>
          <p:cNvSpPr txBox="1"/>
          <p:nvPr/>
        </p:nvSpPr>
        <p:spPr>
          <a:xfrm rot="16200000">
            <a:off x="7712211" y="2365613"/>
            <a:ext cx="1773452" cy="323165"/>
          </a:xfrm>
          <a:prstGeom prst="rect">
            <a:avLst/>
          </a:prstGeom>
          <a:noFill/>
        </p:spPr>
        <p:txBody>
          <a:bodyPr wrap="square" rtlCol="0">
            <a:spAutoFit/>
          </a:bodyPr>
          <a:lstStyle/>
          <a:p>
            <a:r>
              <a:rPr lang="fr-CH" sz="1500" dirty="0"/>
              <a:t>Scroll down</a:t>
            </a:r>
            <a:endParaRPr lang="en-US" sz="1500" dirty="0"/>
          </a:p>
        </p:txBody>
      </p:sp>
      <p:cxnSp>
        <p:nvCxnSpPr>
          <p:cNvPr id="35" name="Straight Arrow Connector 34">
            <a:extLst>
              <a:ext uri="{FF2B5EF4-FFF2-40B4-BE49-F238E27FC236}">
                <a16:creationId xmlns:a16="http://schemas.microsoft.com/office/drawing/2014/main" id="{911C6B25-E666-4EB4-A491-C56FFD6ADE64}"/>
              </a:ext>
            </a:extLst>
          </p:cNvPr>
          <p:cNvCxnSpPr/>
          <p:nvPr/>
        </p:nvCxnSpPr>
        <p:spPr>
          <a:xfrm>
            <a:off x="5963920" y="1506220"/>
            <a:ext cx="0" cy="1440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E29AACF7-5D32-4FDF-9486-9A0F7D733AFA}"/>
              </a:ext>
            </a:extLst>
          </p:cNvPr>
          <p:cNvCxnSpPr/>
          <p:nvPr/>
        </p:nvCxnSpPr>
        <p:spPr>
          <a:xfrm>
            <a:off x="6414637" y="1808480"/>
            <a:ext cx="0" cy="17068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D2155F4D-84A8-48DF-A134-543E3CCBD0D0}"/>
              </a:ext>
            </a:extLst>
          </p:cNvPr>
          <p:cNvCxnSpPr/>
          <p:nvPr/>
        </p:nvCxnSpPr>
        <p:spPr>
          <a:xfrm flipH="1" flipV="1">
            <a:off x="3215294" y="3779520"/>
            <a:ext cx="1356706" cy="9096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61FAA206-B1E3-457D-9D52-9A12CC51BE29}"/>
              </a:ext>
            </a:extLst>
          </p:cNvPr>
          <p:cNvCxnSpPr/>
          <p:nvPr/>
        </p:nvCxnSpPr>
        <p:spPr>
          <a:xfrm flipH="1" flipV="1">
            <a:off x="3228807" y="4415318"/>
            <a:ext cx="1253869" cy="4818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8598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8" grpId="0" animBg="1"/>
      <p:bldP spid="42" grpId="0" animBg="1"/>
      <p:bldP spid="45" grpId="0" animBg="1"/>
      <p:bldP spid="46" grpId="0"/>
      <p:bldP spid="47" grpId="0" animBg="1"/>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12</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133353" y="-72113"/>
            <a:ext cx="7877175" cy="686348"/>
          </a:xfrm>
        </p:spPr>
        <p:txBody>
          <a:bodyPr>
            <a:normAutofit/>
          </a:bodyPr>
          <a:lstStyle/>
          <a:p>
            <a:r>
              <a:rPr lang="fr-CH" dirty="0"/>
              <a:t>             Members and people page </a:t>
            </a:r>
            <a:endParaRPr lang="en-US" dirty="0"/>
          </a:p>
        </p:txBody>
      </p:sp>
      <p:sp>
        <p:nvSpPr>
          <p:cNvPr id="9" name="Rectangle 8">
            <a:extLst>
              <a:ext uri="{FF2B5EF4-FFF2-40B4-BE49-F238E27FC236}">
                <a16:creationId xmlns:a16="http://schemas.microsoft.com/office/drawing/2014/main" id="{2CA60CE4-7239-4A6C-BCB5-81D7C12964EE}"/>
              </a:ext>
            </a:extLst>
          </p:cNvPr>
          <p:cNvSpPr/>
          <p:nvPr/>
        </p:nvSpPr>
        <p:spPr>
          <a:xfrm>
            <a:off x="5098415" y="1292860"/>
            <a:ext cx="960120" cy="21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4BBEC02-0B7D-45E4-92FD-58F276851EFE}"/>
              </a:ext>
            </a:extLst>
          </p:cNvPr>
          <p:cNvSpPr txBox="1"/>
          <p:nvPr/>
        </p:nvSpPr>
        <p:spPr>
          <a:xfrm>
            <a:off x="9722440" y="2478434"/>
            <a:ext cx="2077813" cy="584775"/>
          </a:xfrm>
          <a:prstGeom prst="rect">
            <a:avLst/>
          </a:prstGeom>
          <a:solidFill>
            <a:srgbClr val="FFFF00"/>
          </a:solidFill>
        </p:spPr>
        <p:txBody>
          <a:bodyPr wrap="none" rtlCol="0">
            <a:spAutoFit/>
          </a:bodyPr>
          <a:lstStyle/>
          <a:p>
            <a:r>
              <a:rPr lang="fr-CH" sz="1600" u="sng" dirty="0" err="1">
                <a:solidFill>
                  <a:srgbClr val="0070C0"/>
                </a:solidFill>
                <a:highlight>
                  <a:srgbClr val="FFFF00"/>
                </a:highlight>
              </a:rPr>
              <a:t>Hover</a:t>
            </a:r>
            <a:r>
              <a:rPr lang="fr-CH" sz="1600" u="sng" dirty="0">
                <a:solidFill>
                  <a:srgbClr val="0070C0"/>
                </a:solidFill>
                <a:highlight>
                  <a:srgbClr val="FFFF00"/>
                </a:highlight>
              </a:rPr>
              <a:t>:</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see</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submenu</a:t>
            </a:r>
            <a:endParaRPr lang="fr-CH" sz="1600" dirty="0">
              <a:solidFill>
                <a:schemeClr val="tx1">
                  <a:lumMod val="85000"/>
                  <a:lumOff val="15000"/>
                </a:schemeClr>
              </a:solidFill>
              <a:highlight>
                <a:srgbClr val="FFFF00"/>
              </a:highlight>
            </a:endParaRPr>
          </a:p>
          <a:p>
            <a:r>
              <a:rPr lang="fr-CH" sz="1600" u="sng" dirty="0">
                <a:solidFill>
                  <a:srgbClr val="0070C0"/>
                </a:solidFill>
                <a:highlight>
                  <a:srgbClr val="FFFF00"/>
                </a:highlight>
              </a:rPr>
              <a:t>Click: </a:t>
            </a:r>
            <a:r>
              <a:rPr lang="fr-CH" sz="1600" dirty="0">
                <a:solidFill>
                  <a:schemeClr val="tx1">
                    <a:lumMod val="85000"/>
                    <a:lumOff val="15000"/>
                  </a:schemeClr>
                </a:solidFill>
                <a:highlight>
                  <a:srgbClr val="FFFF00"/>
                </a:highlight>
              </a:rPr>
              <a:t>enter </a:t>
            </a:r>
            <a:r>
              <a:rPr lang="fr-CH" sz="1600" dirty="0" err="1">
                <a:solidFill>
                  <a:schemeClr val="tx1">
                    <a:lumMod val="85000"/>
                    <a:lumOff val="15000"/>
                  </a:schemeClr>
                </a:solidFill>
                <a:highlight>
                  <a:srgbClr val="FFFF00"/>
                </a:highlight>
              </a:rPr>
              <a:t>subpage</a:t>
            </a:r>
            <a:endParaRPr lang="fr-CH" sz="1600" dirty="0">
              <a:solidFill>
                <a:schemeClr val="tx1">
                  <a:lumMod val="85000"/>
                  <a:lumOff val="15000"/>
                </a:schemeClr>
              </a:solidFill>
              <a:highlight>
                <a:srgbClr val="FFFF00"/>
              </a:highlight>
            </a:endParaRPr>
          </a:p>
        </p:txBody>
      </p:sp>
      <p:pic>
        <p:nvPicPr>
          <p:cNvPr id="17" name="Picture 2" descr="Mouse Pointer Vectors, Photos and PSD files | Free Download">
            <a:extLst>
              <a:ext uri="{FF2B5EF4-FFF2-40B4-BE49-F238E27FC236}">
                <a16:creationId xmlns:a16="http://schemas.microsoft.com/office/drawing/2014/main" id="{DEA4E730-67E4-446F-B53E-55AFCB1F2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4151" y="1080770"/>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9751131A-96C2-4E83-9D60-B649CB76D629}"/>
              </a:ext>
            </a:extLst>
          </p:cNvPr>
          <p:cNvSpPr/>
          <p:nvPr/>
        </p:nvSpPr>
        <p:spPr>
          <a:xfrm>
            <a:off x="10018397" y="-65738"/>
            <a:ext cx="742950" cy="3032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4">
            <a:extLst>
              <a:ext uri="{FF2B5EF4-FFF2-40B4-BE49-F238E27FC236}">
                <a16:creationId xmlns:a16="http://schemas.microsoft.com/office/drawing/2014/main" id="{FCC41CB1-3CEF-4D23-BFD6-226307514278}"/>
              </a:ext>
            </a:extLst>
          </p:cNvPr>
          <p:cNvSpPr/>
          <p:nvPr/>
        </p:nvSpPr>
        <p:spPr>
          <a:xfrm rot="16200000" flipH="1">
            <a:off x="10129901" y="-443093"/>
            <a:ext cx="474221" cy="45721"/>
          </a:xfrm>
          <a:prstGeom prst="rightArrow">
            <a:avLst/>
          </a:prstGeom>
          <a:solidFill>
            <a:srgbClr val="2998D9"/>
          </a:solidFill>
          <a:ln w="5080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 name="Right Arrow 14">
            <a:extLst>
              <a:ext uri="{FF2B5EF4-FFF2-40B4-BE49-F238E27FC236}">
                <a16:creationId xmlns:a16="http://schemas.microsoft.com/office/drawing/2014/main" id="{2288AD5F-F769-48DA-B298-919938AFC8FC}"/>
              </a:ext>
            </a:extLst>
          </p:cNvPr>
          <p:cNvSpPr/>
          <p:nvPr/>
        </p:nvSpPr>
        <p:spPr>
          <a:xfrm rot="16200000" flipH="1">
            <a:off x="2882611" y="2747962"/>
            <a:ext cx="2799706" cy="45719"/>
          </a:xfrm>
          <a:prstGeom prst="rightArrow">
            <a:avLst/>
          </a:prstGeom>
          <a:solidFill>
            <a:srgbClr val="2998D9"/>
          </a:solidFill>
          <a:ln w="111125">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5" name="Picture 4">
            <a:extLst>
              <a:ext uri="{FF2B5EF4-FFF2-40B4-BE49-F238E27FC236}">
                <a16:creationId xmlns:a16="http://schemas.microsoft.com/office/drawing/2014/main" id="{8D7FA1C8-A9BC-4490-93B7-C9A64AE2A9F5}"/>
              </a:ext>
            </a:extLst>
          </p:cNvPr>
          <p:cNvPicPr>
            <a:picLocks noChangeAspect="1"/>
          </p:cNvPicPr>
          <p:nvPr/>
        </p:nvPicPr>
        <p:blipFill>
          <a:blip r:embed="rId3"/>
          <a:stretch>
            <a:fillRect/>
          </a:stretch>
        </p:blipFill>
        <p:spPr>
          <a:xfrm>
            <a:off x="666312" y="598898"/>
            <a:ext cx="7525188" cy="4074314"/>
          </a:xfrm>
          <a:prstGeom prst="rect">
            <a:avLst/>
          </a:prstGeom>
        </p:spPr>
      </p:pic>
      <p:sp>
        <p:nvSpPr>
          <p:cNvPr id="27" name="TextBox 26">
            <a:extLst>
              <a:ext uri="{FF2B5EF4-FFF2-40B4-BE49-F238E27FC236}">
                <a16:creationId xmlns:a16="http://schemas.microsoft.com/office/drawing/2014/main" id="{C88C2FC3-5510-4197-AA0B-BA0D47AC1556}"/>
              </a:ext>
            </a:extLst>
          </p:cNvPr>
          <p:cNvSpPr txBox="1"/>
          <p:nvPr/>
        </p:nvSpPr>
        <p:spPr>
          <a:xfrm>
            <a:off x="105889" y="2992402"/>
            <a:ext cx="2500941" cy="738664"/>
          </a:xfrm>
          <a:prstGeom prst="rect">
            <a:avLst/>
          </a:prstGeom>
          <a:solidFill>
            <a:srgbClr val="FFFF00"/>
          </a:solidFill>
        </p:spPr>
        <p:txBody>
          <a:bodyPr wrap="none" rtlCol="0">
            <a:spAutoFit/>
          </a:bodyPr>
          <a:lstStyle/>
          <a:p>
            <a:r>
              <a:rPr lang="fr-CH" sz="1400" dirty="0">
                <a:solidFill>
                  <a:schemeClr val="tx1">
                    <a:lumMod val="85000"/>
                    <a:lumOff val="15000"/>
                  </a:schemeClr>
                </a:solidFill>
                <a:highlight>
                  <a:srgbClr val="FFFF00"/>
                </a:highlight>
              </a:rPr>
              <a:t>CB members invite official </a:t>
            </a:r>
          </a:p>
          <a:p>
            <a:r>
              <a:rPr lang="fr-CH" sz="1400" dirty="0">
                <a:solidFill>
                  <a:schemeClr val="tx1">
                    <a:lumMod val="85000"/>
                    <a:lumOff val="15000"/>
                  </a:schemeClr>
                </a:solidFill>
                <a:highlight>
                  <a:srgbClr val="FFFF00"/>
                </a:highlight>
              </a:rPr>
              <a:t>Forum members </a:t>
            </a:r>
            <a:r>
              <a:rPr lang="fr-CH" sz="1400" dirty="0" err="1">
                <a:solidFill>
                  <a:schemeClr val="tx1">
                    <a:lumMod val="85000"/>
                    <a:lumOff val="15000"/>
                  </a:schemeClr>
                </a:solidFill>
                <a:highlight>
                  <a:srgbClr val="FFFF00"/>
                </a:highlight>
              </a:rPr>
              <a:t>associated</a:t>
            </a:r>
            <a:r>
              <a:rPr lang="fr-CH" sz="1400" dirty="0">
                <a:solidFill>
                  <a:schemeClr val="tx1">
                    <a:lumMod val="85000"/>
                    <a:lumOff val="15000"/>
                  </a:schemeClr>
                </a:solidFill>
                <a:highlight>
                  <a:srgbClr val="FFFF00"/>
                </a:highlight>
              </a:rPr>
              <a:t> </a:t>
            </a:r>
          </a:p>
          <a:p>
            <a:r>
              <a:rPr lang="fr-CH" sz="1400" dirty="0" err="1">
                <a:solidFill>
                  <a:schemeClr val="tx1">
                    <a:lumMod val="85000"/>
                    <a:lumOff val="15000"/>
                  </a:schemeClr>
                </a:solidFill>
                <a:highlight>
                  <a:srgbClr val="FFFF00"/>
                </a:highlight>
              </a:rPr>
              <a:t>with</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specific</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Member</a:t>
            </a:r>
            <a:r>
              <a:rPr lang="fr-CH" sz="1400" dirty="0">
                <a:solidFill>
                  <a:schemeClr val="tx1">
                    <a:lumMod val="85000"/>
                    <a:lumOff val="15000"/>
                  </a:schemeClr>
                </a:solidFill>
                <a:highlight>
                  <a:srgbClr val="FFFF00"/>
                </a:highlight>
              </a:rPr>
              <a:t>.</a:t>
            </a:r>
          </a:p>
        </p:txBody>
      </p:sp>
      <p:sp>
        <p:nvSpPr>
          <p:cNvPr id="28" name="TextBox 27">
            <a:extLst>
              <a:ext uri="{FF2B5EF4-FFF2-40B4-BE49-F238E27FC236}">
                <a16:creationId xmlns:a16="http://schemas.microsoft.com/office/drawing/2014/main" id="{12635A71-AA55-46FE-8879-FE3A415FD0B3}"/>
              </a:ext>
            </a:extLst>
          </p:cNvPr>
          <p:cNvSpPr txBox="1"/>
          <p:nvPr/>
        </p:nvSpPr>
        <p:spPr>
          <a:xfrm>
            <a:off x="3054416" y="2992402"/>
            <a:ext cx="2403952" cy="954107"/>
          </a:xfrm>
          <a:prstGeom prst="rect">
            <a:avLst/>
          </a:prstGeom>
          <a:solidFill>
            <a:srgbClr val="FFFF00"/>
          </a:solidFill>
        </p:spPr>
        <p:txBody>
          <a:bodyPr wrap="square" rtlCol="0">
            <a:spAutoFit/>
          </a:bodyPr>
          <a:lstStyle/>
          <a:p>
            <a:r>
              <a:rPr lang="fr-CH" sz="1400" dirty="0" err="1">
                <a:solidFill>
                  <a:schemeClr val="tx1">
                    <a:lumMod val="85000"/>
                    <a:lumOff val="15000"/>
                  </a:schemeClr>
                </a:solidFill>
                <a:highlight>
                  <a:srgbClr val="FFFF00"/>
                </a:highlight>
              </a:rPr>
              <a:t>Includes</a:t>
            </a:r>
            <a:r>
              <a:rPr lang="fr-CH" sz="1400" dirty="0">
                <a:solidFill>
                  <a:schemeClr val="tx1">
                    <a:lumMod val="85000"/>
                    <a:lumOff val="15000"/>
                  </a:schemeClr>
                </a:solidFill>
                <a:highlight>
                  <a:srgbClr val="FFFF00"/>
                </a:highlight>
              </a:rPr>
              <a:t> Coordination team,  </a:t>
            </a:r>
          </a:p>
          <a:p>
            <a:r>
              <a:rPr lang="fr-CH" sz="1400" dirty="0" err="1">
                <a:solidFill>
                  <a:schemeClr val="tx1">
                    <a:lumMod val="85000"/>
                    <a:lumOff val="15000"/>
                  </a:schemeClr>
                </a:solidFill>
                <a:highlight>
                  <a:srgbClr val="FFFF00"/>
                </a:highlight>
              </a:rPr>
              <a:t>Activities</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Coordinators</a:t>
            </a:r>
            <a:r>
              <a:rPr lang="fr-CH" sz="1400" dirty="0">
                <a:solidFill>
                  <a:schemeClr val="tx1">
                    <a:lumMod val="85000"/>
                    <a:lumOff val="15000"/>
                  </a:schemeClr>
                </a:solidFill>
                <a:highlight>
                  <a:srgbClr val="FFFF00"/>
                </a:highlight>
              </a:rPr>
              <a:t>, Former Chairs and </a:t>
            </a:r>
          </a:p>
          <a:p>
            <a:r>
              <a:rPr lang="fr-CH" sz="1400" dirty="0">
                <a:solidFill>
                  <a:schemeClr val="tx1">
                    <a:lumMod val="85000"/>
                    <a:lumOff val="15000"/>
                  </a:schemeClr>
                </a:solidFill>
                <a:highlight>
                  <a:srgbClr val="FFFF00"/>
                </a:highlight>
              </a:rPr>
              <a:t>Former Staff</a:t>
            </a:r>
          </a:p>
        </p:txBody>
      </p:sp>
      <p:sp>
        <p:nvSpPr>
          <p:cNvPr id="30" name="Date Placeholder 2">
            <a:extLst>
              <a:ext uri="{FF2B5EF4-FFF2-40B4-BE49-F238E27FC236}">
                <a16:creationId xmlns:a16="http://schemas.microsoft.com/office/drawing/2014/main" id="{900B37BA-95F7-4860-B319-963221060040}"/>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595979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additive="base">
                                        <p:cTn id="13" dur="500" fill="hold"/>
                                        <p:tgtEl>
                                          <p:spTgt spid="28"/>
                                        </p:tgtEl>
                                        <p:attrNameLst>
                                          <p:attrName>ppt_x</p:attrName>
                                        </p:attrNameLst>
                                      </p:cBhvr>
                                      <p:tavLst>
                                        <p:tav tm="0">
                                          <p:val>
                                            <p:strVal val="#ppt_x"/>
                                          </p:val>
                                        </p:tav>
                                        <p:tav tm="100000">
                                          <p:val>
                                            <p:strVal val="#ppt_x"/>
                                          </p:val>
                                        </p:tav>
                                      </p:tavLst>
                                    </p:anim>
                                    <p:anim calcmode="lin" valueType="num">
                                      <p:cBhvr additive="base">
                                        <p:cTn id="14"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13</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1159827" y="7540"/>
            <a:ext cx="7877175" cy="686348"/>
          </a:xfrm>
        </p:spPr>
        <p:txBody>
          <a:bodyPr>
            <a:normAutofit/>
          </a:bodyPr>
          <a:lstStyle/>
          <a:p>
            <a:r>
              <a:rPr lang="fr-CH" dirty="0"/>
              <a:t>             Global </a:t>
            </a:r>
            <a:r>
              <a:rPr lang="fr-CH" dirty="0" err="1"/>
              <a:t>Cosmics</a:t>
            </a:r>
            <a:endParaRPr lang="en-US" dirty="0"/>
          </a:p>
        </p:txBody>
      </p:sp>
      <p:sp>
        <p:nvSpPr>
          <p:cNvPr id="9" name="Rectangle 8">
            <a:extLst>
              <a:ext uri="{FF2B5EF4-FFF2-40B4-BE49-F238E27FC236}">
                <a16:creationId xmlns:a16="http://schemas.microsoft.com/office/drawing/2014/main" id="{2CA60CE4-7239-4A6C-BCB5-81D7C12964EE}"/>
              </a:ext>
            </a:extLst>
          </p:cNvPr>
          <p:cNvSpPr/>
          <p:nvPr/>
        </p:nvSpPr>
        <p:spPr>
          <a:xfrm>
            <a:off x="5098415" y="1292860"/>
            <a:ext cx="960120" cy="21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4BBEC02-0B7D-45E4-92FD-58F276851EFE}"/>
              </a:ext>
            </a:extLst>
          </p:cNvPr>
          <p:cNvSpPr txBox="1"/>
          <p:nvPr/>
        </p:nvSpPr>
        <p:spPr>
          <a:xfrm>
            <a:off x="9722440" y="2478434"/>
            <a:ext cx="2077813" cy="584775"/>
          </a:xfrm>
          <a:prstGeom prst="rect">
            <a:avLst/>
          </a:prstGeom>
          <a:solidFill>
            <a:srgbClr val="FFFF00"/>
          </a:solidFill>
        </p:spPr>
        <p:txBody>
          <a:bodyPr wrap="none" rtlCol="0">
            <a:spAutoFit/>
          </a:bodyPr>
          <a:lstStyle/>
          <a:p>
            <a:r>
              <a:rPr lang="fr-CH" sz="1600" u="sng" dirty="0" err="1">
                <a:solidFill>
                  <a:srgbClr val="0070C0"/>
                </a:solidFill>
                <a:highlight>
                  <a:srgbClr val="FFFF00"/>
                </a:highlight>
              </a:rPr>
              <a:t>Hover</a:t>
            </a:r>
            <a:r>
              <a:rPr lang="fr-CH" sz="1600" u="sng" dirty="0">
                <a:solidFill>
                  <a:srgbClr val="0070C0"/>
                </a:solidFill>
                <a:highlight>
                  <a:srgbClr val="FFFF00"/>
                </a:highlight>
              </a:rPr>
              <a:t>:</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see</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submenu</a:t>
            </a:r>
            <a:endParaRPr lang="fr-CH" sz="1600" dirty="0">
              <a:solidFill>
                <a:schemeClr val="tx1">
                  <a:lumMod val="85000"/>
                  <a:lumOff val="15000"/>
                </a:schemeClr>
              </a:solidFill>
              <a:highlight>
                <a:srgbClr val="FFFF00"/>
              </a:highlight>
            </a:endParaRPr>
          </a:p>
          <a:p>
            <a:r>
              <a:rPr lang="fr-CH" sz="1600" u="sng" dirty="0">
                <a:solidFill>
                  <a:srgbClr val="0070C0"/>
                </a:solidFill>
                <a:highlight>
                  <a:srgbClr val="FFFF00"/>
                </a:highlight>
              </a:rPr>
              <a:t>Click: </a:t>
            </a:r>
            <a:r>
              <a:rPr lang="fr-CH" sz="1600" dirty="0">
                <a:solidFill>
                  <a:schemeClr val="tx1">
                    <a:lumMod val="85000"/>
                    <a:lumOff val="15000"/>
                  </a:schemeClr>
                </a:solidFill>
                <a:highlight>
                  <a:srgbClr val="FFFF00"/>
                </a:highlight>
              </a:rPr>
              <a:t>enter </a:t>
            </a:r>
            <a:r>
              <a:rPr lang="fr-CH" sz="1600" dirty="0" err="1">
                <a:solidFill>
                  <a:schemeClr val="tx1">
                    <a:lumMod val="85000"/>
                    <a:lumOff val="15000"/>
                  </a:schemeClr>
                </a:solidFill>
                <a:highlight>
                  <a:srgbClr val="FFFF00"/>
                </a:highlight>
              </a:rPr>
              <a:t>subpage</a:t>
            </a:r>
            <a:endParaRPr lang="fr-CH" sz="1600" dirty="0">
              <a:solidFill>
                <a:schemeClr val="tx1">
                  <a:lumMod val="85000"/>
                  <a:lumOff val="15000"/>
                </a:schemeClr>
              </a:solidFill>
              <a:highlight>
                <a:srgbClr val="FFFF00"/>
              </a:highlight>
            </a:endParaRPr>
          </a:p>
        </p:txBody>
      </p:sp>
      <p:pic>
        <p:nvPicPr>
          <p:cNvPr id="17" name="Picture 2" descr="Mouse Pointer Vectors, Photos and PSD files | Free Download">
            <a:extLst>
              <a:ext uri="{FF2B5EF4-FFF2-40B4-BE49-F238E27FC236}">
                <a16:creationId xmlns:a16="http://schemas.microsoft.com/office/drawing/2014/main" id="{DEA4E730-67E4-446F-B53E-55AFCB1F2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4151" y="1080770"/>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9751131A-96C2-4E83-9D60-B649CB76D629}"/>
              </a:ext>
            </a:extLst>
          </p:cNvPr>
          <p:cNvSpPr/>
          <p:nvPr/>
        </p:nvSpPr>
        <p:spPr>
          <a:xfrm>
            <a:off x="10018397" y="-65738"/>
            <a:ext cx="742950" cy="3032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12635A71-AA55-46FE-8879-FE3A415FD0B3}"/>
              </a:ext>
            </a:extLst>
          </p:cNvPr>
          <p:cNvSpPr txBox="1"/>
          <p:nvPr/>
        </p:nvSpPr>
        <p:spPr>
          <a:xfrm>
            <a:off x="9923302" y="3793319"/>
            <a:ext cx="2403952" cy="954107"/>
          </a:xfrm>
          <a:prstGeom prst="rect">
            <a:avLst/>
          </a:prstGeom>
          <a:solidFill>
            <a:srgbClr val="FFFF00"/>
          </a:solidFill>
        </p:spPr>
        <p:txBody>
          <a:bodyPr wrap="square" rtlCol="0">
            <a:spAutoFit/>
          </a:bodyPr>
          <a:lstStyle/>
          <a:p>
            <a:r>
              <a:rPr lang="fr-CH" sz="1400" dirty="0" err="1">
                <a:solidFill>
                  <a:schemeClr val="tx1">
                    <a:lumMod val="85000"/>
                    <a:lumOff val="15000"/>
                  </a:schemeClr>
                </a:solidFill>
                <a:highlight>
                  <a:srgbClr val="FFFF00"/>
                </a:highlight>
              </a:rPr>
              <a:t>Includes</a:t>
            </a:r>
            <a:r>
              <a:rPr lang="fr-CH" sz="1400" dirty="0">
                <a:solidFill>
                  <a:schemeClr val="tx1">
                    <a:lumMod val="85000"/>
                    <a:lumOff val="15000"/>
                  </a:schemeClr>
                </a:solidFill>
                <a:highlight>
                  <a:srgbClr val="FFFF00"/>
                </a:highlight>
              </a:rPr>
              <a:t> Coordination team,  </a:t>
            </a:r>
          </a:p>
          <a:p>
            <a:r>
              <a:rPr lang="fr-CH" sz="1400" dirty="0" err="1">
                <a:solidFill>
                  <a:schemeClr val="tx1">
                    <a:lumMod val="85000"/>
                    <a:lumOff val="15000"/>
                  </a:schemeClr>
                </a:solidFill>
                <a:highlight>
                  <a:srgbClr val="FFFF00"/>
                </a:highlight>
              </a:rPr>
              <a:t>Activities</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Coordinators</a:t>
            </a:r>
            <a:r>
              <a:rPr lang="fr-CH" sz="1400" dirty="0">
                <a:solidFill>
                  <a:schemeClr val="tx1">
                    <a:lumMod val="85000"/>
                    <a:lumOff val="15000"/>
                  </a:schemeClr>
                </a:solidFill>
                <a:highlight>
                  <a:srgbClr val="FFFF00"/>
                </a:highlight>
              </a:rPr>
              <a:t>, Former Chairs and </a:t>
            </a:r>
          </a:p>
          <a:p>
            <a:r>
              <a:rPr lang="fr-CH" sz="1400" dirty="0">
                <a:solidFill>
                  <a:schemeClr val="tx1">
                    <a:lumMod val="85000"/>
                    <a:lumOff val="15000"/>
                  </a:schemeClr>
                </a:solidFill>
                <a:highlight>
                  <a:srgbClr val="FFFF00"/>
                </a:highlight>
              </a:rPr>
              <a:t>Former Staff</a:t>
            </a:r>
          </a:p>
        </p:txBody>
      </p:sp>
      <p:pic>
        <p:nvPicPr>
          <p:cNvPr id="4" name="Picture 3">
            <a:extLst>
              <a:ext uri="{FF2B5EF4-FFF2-40B4-BE49-F238E27FC236}">
                <a16:creationId xmlns:a16="http://schemas.microsoft.com/office/drawing/2014/main" id="{1D2439B0-CAF9-48E3-B9B9-146D39514653}"/>
              </a:ext>
            </a:extLst>
          </p:cNvPr>
          <p:cNvPicPr>
            <a:picLocks noChangeAspect="1"/>
          </p:cNvPicPr>
          <p:nvPr/>
        </p:nvPicPr>
        <p:blipFill>
          <a:blip r:embed="rId3"/>
          <a:stretch>
            <a:fillRect/>
          </a:stretch>
        </p:blipFill>
        <p:spPr>
          <a:xfrm>
            <a:off x="305482" y="575405"/>
            <a:ext cx="3463220" cy="1535049"/>
          </a:xfrm>
          <a:prstGeom prst="rect">
            <a:avLst/>
          </a:prstGeom>
        </p:spPr>
      </p:pic>
      <p:pic>
        <p:nvPicPr>
          <p:cNvPr id="7" name="Picture 6">
            <a:extLst>
              <a:ext uri="{FF2B5EF4-FFF2-40B4-BE49-F238E27FC236}">
                <a16:creationId xmlns:a16="http://schemas.microsoft.com/office/drawing/2014/main" id="{B835B1E8-B319-4407-AEDA-8A92E9CD7537}"/>
              </a:ext>
            </a:extLst>
          </p:cNvPr>
          <p:cNvPicPr>
            <a:picLocks noChangeAspect="1"/>
          </p:cNvPicPr>
          <p:nvPr/>
        </p:nvPicPr>
        <p:blipFill>
          <a:blip r:embed="rId4"/>
          <a:stretch>
            <a:fillRect/>
          </a:stretch>
        </p:blipFill>
        <p:spPr>
          <a:xfrm>
            <a:off x="305482" y="2097430"/>
            <a:ext cx="3463220" cy="1332299"/>
          </a:xfrm>
          <a:prstGeom prst="rect">
            <a:avLst/>
          </a:prstGeom>
        </p:spPr>
      </p:pic>
      <p:pic>
        <p:nvPicPr>
          <p:cNvPr id="10" name="Picture 9">
            <a:extLst>
              <a:ext uri="{FF2B5EF4-FFF2-40B4-BE49-F238E27FC236}">
                <a16:creationId xmlns:a16="http://schemas.microsoft.com/office/drawing/2014/main" id="{25008CF7-39DB-4026-AE84-F253EE90E1ED}"/>
              </a:ext>
            </a:extLst>
          </p:cNvPr>
          <p:cNvPicPr>
            <a:picLocks noChangeAspect="1"/>
          </p:cNvPicPr>
          <p:nvPr/>
        </p:nvPicPr>
        <p:blipFill rotWithShape="1">
          <a:blip r:embed="rId5"/>
          <a:srcRect l="1" r="961"/>
          <a:stretch/>
        </p:blipFill>
        <p:spPr>
          <a:xfrm>
            <a:off x="299856" y="3420041"/>
            <a:ext cx="3474720" cy="1332299"/>
          </a:xfrm>
          <a:prstGeom prst="rect">
            <a:avLst/>
          </a:prstGeom>
        </p:spPr>
      </p:pic>
      <p:pic>
        <p:nvPicPr>
          <p:cNvPr id="16" name="Picture 15">
            <a:extLst>
              <a:ext uri="{FF2B5EF4-FFF2-40B4-BE49-F238E27FC236}">
                <a16:creationId xmlns:a16="http://schemas.microsoft.com/office/drawing/2014/main" id="{71C010CA-0755-45A0-BEDD-AECF8C03F4B0}"/>
              </a:ext>
            </a:extLst>
          </p:cNvPr>
          <p:cNvPicPr>
            <a:picLocks noChangeAspect="1"/>
          </p:cNvPicPr>
          <p:nvPr/>
        </p:nvPicPr>
        <p:blipFill rotWithShape="1">
          <a:blip r:embed="rId6"/>
          <a:srcRect l="2647" r="-2924"/>
          <a:stretch/>
        </p:blipFill>
        <p:spPr>
          <a:xfrm>
            <a:off x="308202" y="4734607"/>
            <a:ext cx="3291840" cy="249924"/>
          </a:xfrm>
          <a:prstGeom prst="rect">
            <a:avLst/>
          </a:prstGeom>
        </p:spPr>
      </p:pic>
      <p:sp>
        <p:nvSpPr>
          <p:cNvPr id="25" name="Footer Placeholder 3">
            <a:extLst>
              <a:ext uri="{FF2B5EF4-FFF2-40B4-BE49-F238E27FC236}">
                <a16:creationId xmlns:a16="http://schemas.microsoft.com/office/drawing/2014/main" id="{831C94E8-E205-454A-B2FE-75A5E6CE4AD6}"/>
              </a:ext>
            </a:extLst>
          </p:cNvPr>
          <p:cNvSpPr txBox="1">
            <a:spLocks/>
          </p:cNvSpPr>
          <p:nvPr/>
        </p:nvSpPr>
        <p:spPr>
          <a:xfrm>
            <a:off x="790575" y="4919661"/>
            <a:ext cx="3057526" cy="273844"/>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21</a:t>
            </a:r>
            <a:r>
              <a:rPr lang="en-GB" baseline="30000"/>
              <a:t>th</a:t>
            </a:r>
            <a:r>
              <a:rPr lang="en-GB"/>
              <a:t> IPPOG meeting, 19 May 2021, online</a:t>
            </a:r>
            <a:endParaRPr lang="en-GB" dirty="0"/>
          </a:p>
        </p:txBody>
      </p:sp>
      <p:sp>
        <p:nvSpPr>
          <p:cNvPr id="29" name="Slide Number Placeholder 1">
            <a:extLst>
              <a:ext uri="{FF2B5EF4-FFF2-40B4-BE49-F238E27FC236}">
                <a16:creationId xmlns:a16="http://schemas.microsoft.com/office/drawing/2014/main" id="{ECF25F28-7E41-48F3-91E8-58D4C7E99374}"/>
              </a:ext>
            </a:extLst>
          </p:cNvPr>
          <p:cNvSpPr txBox="1">
            <a:spLocks/>
          </p:cNvSpPr>
          <p:nvPr/>
        </p:nvSpPr>
        <p:spPr>
          <a:xfrm>
            <a:off x="285753" y="4919664"/>
            <a:ext cx="409575" cy="2738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E9D450-AD3B-A24D-8A95-F027C5FCDEC4}" type="slidenum">
              <a:rPr lang="en-GB" smtClean="0"/>
              <a:pPr/>
              <a:t>13</a:t>
            </a:fld>
            <a:endParaRPr lang="en-GB" dirty="0"/>
          </a:p>
        </p:txBody>
      </p:sp>
      <p:pic>
        <p:nvPicPr>
          <p:cNvPr id="21" name="Picture 20">
            <a:extLst>
              <a:ext uri="{FF2B5EF4-FFF2-40B4-BE49-F238E27FC236}">
                <a16:creationId xmlns:a16="http://schemas.microsoft.com/office/drawing/2014/main" id="{3942F2A4-1394-4D9E-A3EE-1333BD046F24}"/>
              </a:ext>
            </a:extLst>
          </p:cNvPr>
          <p:cNvPicPr>
            <a:picLocks noChangeAspect="1"/>
          </p:cNvPicPr>
          <p:nvPr/>
        </p:nvPicPr>
        <p:blipFill>
          <a:blip r:embed="rId7"/>
          <a:stretch>
            <a:fillRect/>
          </a:stretch>
        </p:blipFill>
        <p:spPr>
          <a:xfrm>
            <a:off x="4270876" y="609989"/>
            <a:ext cx="3853090" cy="1910745"/>
          </a:xfrm>
          <a:prstGeom prst="rect">
            <a:avLst/>
          </a:prstGeom>
        </p:spPr>
      </p:pic>
      <p:pic>
        <p:nvPicPr>
          <p:cNvPr id="30" name="Picture 29">
            <a:extLst>
              <a:ext uri="{FF2B5EF4-FFF2-40B4-BE49-F238E27FC236}">
                <a16:creationId xmlns:a16="http://schemas.microsoft.com/office/drawing/2014/main" id="{D76AD218-1FED-4C1E-8EB4-B7B93975D06A}"/>
              </a:ext>
            </a:extLst>
          </p:cNvPr>
          <p:cNvPicPr>
            <a:picLocks noChangeAspect="1"/>
          </p:cNvPicPr>
          <p:nvPr/>
        </p:nvPicPr>
        <p:blipFill>
          <a:blip r:embed="rId8"/>
          <a:stretch>
            <a:fillRect/>
          </a:stretch>
        </p:blipFill>
        <p:spPr>
          <a:xfrm>
            <a:off x="4262208" y="2488075"/>
            <a:ext cx="3861757" cy="1402937"/>
          </a:xfrm>
          <a:prstGeom prst="rect">
            <a:avLst/>
          </a:prstGeom>
        </p:spPr>
      </p:pic>
      <p:pic>
        <p:nvPicPr>
          <p:cNvPr id="34" name="Picture 2" descr="Mouse Pointer Vectors, Photos and PSD files | Free Download">
            <a:extLst>
              <a:ext uri="{FF2B5EF4-FFF2-40B4-BE49-F238E27FC236}">
                <a16:creationId xmlns:a16="http://schemas.microsoft.com/office/drawing/2014/main" id="{13EA81FF-71DD-4813-976E-8D62285494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3560" y="2343545"/>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37" name="Date Placeholder 2">
            <a:extLst>
              <a:ext uri="{FF2B5EF4-FFF2-40B4-BE49-F238E27FC236}">
                <a16:creationId xmlns:a16="http://schemas.microsoft.com/office/drawing/2014/main" id="{CBDFF698-7643-4768-BA6B-8A23AC9CABB4}"/>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38" name="Right Arrow 14">
            <a:extLst>
              <a:ext uri="{FF2B5EF4-FFF2-40B4-BE49-F238E27FC236}">
                <a16:creationId xmlns:a16="http://schemas.microsoft.com/office/drawing/2014/main" id="{5C299A11-44AB-406D-9A87-E93EEB9C64BE}"/>
              </a:ext>
            </a:extLst>
          </p:cNvPr>
          <p:cNvSpPr/>
          <p:nvPr/>
        </p:nvSpPr>
        <p:spPr>
          <a:xfrm rot="16200000" flipH="1">
            <a:off x="2381198" y="2633460"/>
            <a:ext cx="3290365" cy="424159"/>
          </a:xfrm>
          <a:prstGeom prst="rightArrow">
            <a:avLst/>
          </a:prstGeom>
          <a:noFill/>
          <a:ln w="317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9" name="TextBox 38">
            <a:extLst>
              <a:ext uri="{FF2B5EF4-FFF2-40B4-BE49-F238E27FC236}">
                <a16:creationId xmlns:a16="http://schemas.microsoft.com/office/drawing/2014/main" id="{65455983-FEA9-4DFA-9352-C63654CE9EA5}"/>
              </a:ext>
            </a:extLst>
          </p:cNvPr>
          <p:cNvSpPr txBox="1"/>
          <p:nvPr/>
        </p:nvSpPr>
        <p:spPr>
          <a:xfrm rot="16200000">
            <a:off x="2704228" y="2009116"/>
            <a:ext cx="2645419" cy="323165"/>
          </a:xfrm>
          <a:prstGeom prst="rect">
            <a:avLst/>
          </a:prstGeom>
          <a:noFill/>
        </p:spPr>
        <p:txBody>
          <a:bodyPr wrap="square" rtlCol="0">
            <a:spAutoFit/>
          </a:bodyPr>
          <a:lstStyle/>
          <a:p>
            <a:r>
              <a:rPr lang="fr-CH" sz="1500" dirty="0"/>
              <a:t>Scroll down</a:t>
            </a:r>
            <a:endParaRPr lang="en-US" sz="1500" dirty="0"/>
          </a:p>
        </p:txBody>
      </p:sp>
      <p:pic>
        <p:nvPicPr>
          <p:cNvPr id="40" name="Picture 39">
            <a:extLst>
              <a:ext uri="{FF2B5EF4-FFF2-40B4-BE49-F238E27FC236}">
                <a16:creationId xmlns:a16="http://schemas.microsoft.com/office/drawing/2014/main" id="{8489C655-0EBF-4C2A-8005-57322910FFAC}"/>
              </a:ext>
            </a:extLst>
          </p:cNvPr>
          <p:cNvPicPr>
            <a:picLocks noChangeAspect="1"/>
          </p:cNvPicPr>
          <p:nvPr/>
        </p:nvPicPr>
        <p:blipFill rotWithShape="1">
          <a:blip r:embed="rId9"/>
          <a:srcRect l="34629" t="32225" r="31082" b="40450"/>
          <a:stretch/>
        </p:blipFill>
        <p:spPr>
          <a:xfrm>
            <a:off x="2836820" y="1994451"/>
            <a:ext cx="4621023" cy="2071493"/>
          </a:xfrm>
          <a:prstGeom prst="rect">
            <a:avLst/>
          </a:prstGeom>
          <a:ln>
            <a:noFill/>
          </a:ln>
          <a:effectLst>
            <a:outerShdw blurRad="190500" algn="tl" rotWithShape="0">
              <a:srgbClr val="000000">
                <a:alpha val="70000"/>
              </a:srgbClr>
            </a:outerShdw>
          </a:effectLst>
        </p:spPr>
      </p:pic>
      <p:sp>
        <p:nvSpPr>
          <p:cNvPr id="41" name="Right Arrow 14">
            <a:extLst>
              <a:ext uri="{FF2B5EF4-FFF2-40B4-BE49-F238E27FC236}">
                <a16:creationId xmlns:a16="http://schemas.microsoft.com/office/drawing/2014/main" id="{461F1977-94BB-4DED-82AA-EEC8302379E5}"/>
              </a:ext>
            </a:extLst>
          </p:cNvPr>
          <p:cNvSpPr/>
          <p:nvPr/>
        </p:nvSpPr>
        <p:spPr>
          <a:xfrm rot="10800000" flipH="1" flipV="1">
            <a:off x="2345094" y="2932398"/>
            <a:ext cx="659363" cy="45719"/>
          </a:xfrm>
          <a:prstGeom prst="rightArrow">
            <a:avLst/>
          </a:prstGeom>
          <a:solidFill>
            <a:srgbClr val="2998D9"/>
          </a:solidFill>
          <a:ln w="5080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2236084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14</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272141" y="21771"/>
            <a:ext cx="7877175" cy="686348"/>
          </a:xfrm>
        </p:spPr>
        <p:txBody>
          <a:bodyPr>
            <a:normAutofit/>
          </a:bodyPr>
          <a:lstStyle/>
          <a:p>
            <a:r>
              <a:rPr lang="fr-CH" dirty="0"/>
              <a:t>             Global </a:t>
            </a:r>
            <a:r>
              <a:rPr lang="fr-CH" dirty="0" err="1"/>
              <a:t>Cosmics</a:t>
            </a:r>
            <a:r>
              <a:rPr lang="fr-CH" dirty="0"/>
              <a:t> Projects Pages</a:t>
            </a:r>
            <a:endParaRPr lang="en-US" dirty="0"/>
          </a:p>
        </p:txBody>
      </p:sp>
      <p:sp>
        <p:nvSpPr>
          <p:cNvPr id="12" name="Oval 11">
            <a:extLst>
              <a:ext uri="{FF2B5EF4-FFF2-40B4-BE49-F238E27FC236}">
                <a16:creationId xmlns:a16="http://schemas.microsoft.com/office/drawing/2014/main" id="{9751131A-96C2-4E83-9D60-B649CB76D629}"/>
              </a:ext>
            </a:extLst>
          </p:cNvPr>
          <p:cNvSpPr/>
          <p:nvPr/>
        </p:nvSpPr>
        <p:spPr>
          <a:xfrm>
            <a:off x="10018397" y="-65738"/>
            <a:ext cx="742950" cy="3032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18E1CF6-A771-4E2A-B896-BDCE355381A0}"/>
              </a:ext>
            </a:extLst>
          </p:cNvPr>
          <p:cNvPicPr>
            <a:picLocks noChangeAspect="1"/>
          </p:cNvPicPr>
          <p:nvPr/>
        </p:nvPicPr>
        <p:blipFill>
          <a:blip r:embed="rId2"/>
          <a:stretch>
            <a:fillRect/>
          </a:stretch>
        </p:blipFill>
        <p:spPr>
          <a:xfrm>
            <a:off x="304800" y="669194"/>
            <a:ext cx="4267200" cy="2048906"/>
          </a:xfrm>
          <a:prstGeom prst="rect">
            <a:avLst/>
          </a:prstGeom>
        </p:spPr>
      </p:pic>
      <p:pic>
        <p:nvPicPr>
          <p:cNvPr id="31" name="Picture 30">
            <a:extLst>
              <a:ext uri="{FF2B5EF4-FFF2-40B4-BE49-F238E27FC236}">
                <a16:creationId xmlns:a16="http://schemas.microsoft.com/office/drawing/2014/main" id="{DB3A018D-EBF8-4B24-9AB7-8158A41D41CF}"/>
              </a:ext>
            </a:extLst>
          </p:cNvPr>
          <p:cNvPicPr>
            <a:picLocks noChangeAspect="1"/>
          </p:cNvPicPr>
          <p:nvPr/>
        </p:nvPicPr>
        <p:blipFill>
          <a:blip r:embed="rId3"/>
          <a:stretch>
            <a:fillRect/>
          </a:stretch>
        </p:blipFill>
        <p:spPr>
          <a:xfrm>
            <a:off x="272141" y="4282648"/>
            <a:ext cx="4267199" cy="1714630"/>
          </a:xfrm>
          <a:prstGeom prst="rect">
            <a:avLst/>
          </a:prstGeom>
        </p:spPr>
      </p:pic>
      <p:pic>
        <p:nvPicPr>
          <p:cNvPr id="35" name="Picture 34">
            <a:extLst>
              <a:ext uri="{FF2B5EF4-FFF2-40B4-BE49-F238E27FC236}">
                <a16:creationId xmlns:a16="http://schemas.microsoft.com/office/drawing/2014/main" id="{AAACC631-7BC1-410C-95AD-45E2A71825B4}"/>
              </a:ext>
            </a:extLst>
          </p:cNvPr>
          <p:cNvPicPr>
            <a:picLocks noChangeAspect="1"/>
          </p:cNvPicPr>
          <p:nvPr/>
        </p:nvPicPr>
        <p:blipFill rotWithShape="1">
          <a:blip r:embed="rId3"/>
          <a:srcRect t="50000" b="-3330"/>
          <a:stretch/>
        </p:blipFill>
        <p:spPr>
          <a:xfrm>
            <a:off x="272141" y="4767264"/>
            <a:ext cx="4267199" cy="914400"/>
          </a:xfrm>
          <a:prstGeom prst="rect">
            <a:avLst/>
          </a:prstGeom>
        </p:spPr>
      </p:pic>
      <p:pic>
        <p:nvPicPr>
          <p:cNvPr id="37" name="Picture 36">
            <a:extLst>
              <a:ext uri="{FF2B5EF4-FFF2-40B4-BE49-F238E27FC236}">
                <a16:creationId xmlns:a16="http://schemas.microsoft.com/office/drawing/2014/main" id="{AE4328C5-BDAC-4816-9B2E-7998CBE6BB05}"/>
              </a:ext>
            </a:extLst>
          </p:cNvPr>
          <p:cNvPicPr>
            <a:picLocks noChangeAspect="1"/>
          </p:cNvPicPr>
          <p:nvPr/>
        </p:nvPicPr>
        <p:blipFill>
          <a:blip r:embed="rId4"/>
          <a:stretch>
            <a:fillRect/>
          </a:stretch>
        </p:blipFill>
        <p:spPr>
          <a:xfrm>
            <a:off x="304801" y="2700652"/>
            <a:ext cx="4267200" cy="1602235"/>
          </a:xfrm>
          <a:prstGeom prst="rect">
            <a:avLst/>
          </a:prstGeom>
        </p:spPr>
      </p:pic>
      <p:sp>
        <p:nvSpPr>
          <p:cNvPr id="39" name="Rectangle 38">
            <a:extLst>
              <a:ext uri="{FF2B5EF4-FFF2-40B4-BE49-F238E27FC236}">
                <a16:creationId xmlns:a16="http://schemas.microsoft.com/office/drawing/2014/main" id="{34267B07-85D5-4609-BE35-62303BEF0663}"/>
              </a:ext>
            </a:extLst>
          </p:cNvPr>
          <p:cNvSpPr/>
          <p:nvPr/>
        </p:nvSpPr>
        <p:spPr>
          <a:xfrm>
            <a:off x="4604659" y="1366861"/>
            <a:ext cx="4539341" cy="692497"/>
          </a:xfrm>
          <a:prstGeom prst="rect">
            <a:avLst/>
          </a:prstGeom>
        </p:spPr>
        <p:txBody>
          <a:bodyPr wrap="square">
            <a:spAutoFit/>
          </a:bodyPr>
          <a:lstStyle/>
          <a:p>
            <a:pPr algn="ctr">
              <a:spcAft>
                <a:spcPts val="600"/>
              </a:spcAft>
            </a:pPr>
            <a:r>
              <a:rPr lang="en-GB" dirty="0">
                <a:solidFill>
                  <a:schemeClr val="bg2">
                    <a:lumMod val="25000"/>
                  </a:schemeClr>
                </a:solidFill>
              </a:rPr>
              <a:t>PROPER URL (as part of GC portal):</a:t>
            </a:r>
          </a:p>
          <a:p>
            <a:pPr>
              <a:spcAft>
                <a:spcPts val="600"/>
              </a:spcAft>
            </a:pPr>
            <a:r>
              <a:rPr lang="en-GB" sz="1600" u="sng" dirty="0">
                <a:solidFill>
                  <a:srgbClr val="0070C0"/>
                </a:solidFill>
              </a:rPr>
              <a:t>https://ippog.org/global-cosmics/cosmos-lecole</a:t>
            </a:r>
            <a:endParaRPr lang="en-GB" sz="1600" dirty="0">
              <a:solidFill>
                <a:schemeClr val="tx1">
                  <a:lumMod val="75000"/>
                  <a:lumOff val="25000"/>
                </a:schemeClr>
              </a:solidFill>
            </a:endParaRPr>
          </a:p>
        </p:txBody>
      </p:sp>
      <p:sp>
        <p:nvSpPr>
          <p:cNvPr id="40" name="Rectangle 39">
            <a:extLst>
              <a:ext uri="{FF2B5EF4-FFF2-40B4-BE49-F238E27FC236}">
                <a16:creationId xmlns:a16="http://schemas.microsoft.com/office/drawing/2014/main" id="{DD5A2869-6A8A-4BBB-8131-A4D1DFB6348F}"/>
              </a:ext>
            </a:extLst>
          </p:cNvPr>
          <p:cNvSpPr/>
          <p:nvPr/>
        </p:nvSpPr>
        <p:spPr>
          <a:xfrm>
            <a:off x="4740728" y="2586237"/>
            <a:ext cx="4267201" cy="1431161"/>
          </a:xfrm>
          <a:prstGeom prst="rect">
            <a:avLst/>
          </a:prstGeom>
          <a:solidFill>
            <a:srgbClr val="FF8FCC">
              <a:alpha val="42000"/>
            </a:srgbClr>
          </a:solidFill>
        </p:spPr>
        <p:txBody>
          <a:bodyPr wrap="square">
            <a:spAutoFit/>
          </a:bodyPr>
          <a:lstStyle/>
          <a:p>
            <a:pPr>
              <a:spcAft>
                <a:spcPts val="600"/>
              </a:spcAft>
            </a:pPr>
            <a:r>
              <a:rPr lang="en-GB" b="1" dirty="0">
                <a:solidFill>
                  <a:srgbClr val="0070C0"/>
                </a:solidFill>
              </a:rPr>
              <a:t>NEXT STEPS:</a:t>
            </a:r>
          </a:p>
          <a:p>
            <a:pPr marL="285750" indent="-285750">
              <a:spcAft>
                <a:spcPts val="600"/>
              </a:spcAft>
              <a:buFont typeface="Wingdings" panose="05000000000000000000" pitchFamily="2" charset="2"/>
              <a:buChar char="Ø"/>
            </a:pPr>
            <a:r>
              <a:rPr lang="en-GB" dirty="0">
                <a:solidFill>
                  <a:srgbClr val="0070C0"/>
                </a:solidFill>
              </a:rPr>
              <a:t>Global </a:t>
            </a:r>
            <a:r>
              <a:rPr lang="en-GB" dirty="0" err="1">
                <a:solidFill>
                  <a:srgbClr val="0070C0"/>
                </a:solidFill>
              </a:rPr>
              <a:t>Cosmics</a:t>
            </a:r>
            <a:r>
              <a:rPr lang="en-GB" dirty="0">
                <a:solidFill>
                  <a:srgbClr val="0070C0"/>
                </a:solidFill>
              </a:rPr>
              <a:t> SG meeting in June </a:t>
            </a:r>
          </a:p>
          <a:p>
            <a:pPr marL="285750" indent="-285750">
              <a:spcAft>
                <a:spcPts val="600"/>
              </a:spcAft>
              <a:buFont typeface="Wingdings" panose="05000000000000000000" pitchFamily="2" charset="2"/>
              <a:buChar char="Ø"/>
            </a:pPr>
            <a:r>
              <a:rPr lang="en-GB" dirty="0">
                <a:solidFill>
                  <a:srgbClr val="0070C0"/>
                </a:solidFill>
              </a:rPr>
              <a:t>Validation of designs </a:t>
            </a:r>
          </a:p>
          <a:p>
            <a:pPr marL="285750" indent="-285750">
              <a:spcAft>
                <a:spcPts val="600"/>
              </a:spcAft>
              <a:buFont typeface="Wingdings" panose="05000000000000000000" pitchFamily="2" charset="2"/>
              <a:buChar char="Ø"/>
            </a:pPr>
            <a:r>
              <a:rPr lang="en-GB" dirty="0">
                <a:solidFill>
                  <a:srgbClr val="0070C0"/>
                </a:solidFill>
              </a:rPr>
              <a:t>Input from projects: image + text</a:t>
            </a:r>
          </a:p>
        </p:txBody>
      </p:sp>
      <p:sp>
        <p:nvSpPr>
          <p:cNvPr id="41" name="Date Placeholder 2">
            <a:extLst>
              <a:ext uri="{FF2B5EF4-FFF2-40B4-BE49-F238E27FC236}">
                <a16:creationId xmlns:a16="http://schemas.microsoft.com/office/drawing/2014/main" id="{6F310CD1-2DBD-444C-8CA4-25176836BB78}"/>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2441738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15</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1214212" y="105151"/>
            <a:ext cx="5660116" cy="686348"/>
          </a:xfrm>
        </p:spPr>
        <p:txBody>
          <a:bodyPr>
            <a:normAutofit/>
          </a:bodyPr>
          <a:lstStyle/>
          <a:p>
            <a:r>
              <a:rPr lang="fr-CH" dirty="0"/>
              <a:t>             </a:t>
            </a:r>
            <a:r>
              <a:rPr lang="fr-CH" dirty="0" err="1"/>
              <a:t>Calendar</a:t>
            </a:r>
            <a:r>
              <a:rPr lang="fr-CH" dirty="0"/>
              <a:t> / Events</a:t>
            </a:r>
            <a:endParaRPr lang="en-US" dirty="0"/>
          </a:p>
        </p:txBody>
      </p:sp>
      <p:sp>
        <p:nvSpPr>
          <p:cNvPr id="12" name="Oval 11">
            <a:extLst>
              <a:ext uri="{FF2B5EF4-FFF2-40B4-BE49-F238E27FC236}">
                <a16:creationId xmlns:a16="http://schemas.microsoft.com/office/drawing/2014/main" id="{9751131A-96C2-4E83-9D60-B649CB76D629}"/>
              </a:ext>
            </a:extLst>
          </p:cNvPr>
          <p:cNvSpPr/>
          <p:nvPr/>
        </p:nvSpPr>
        <p:spPr>
          <a:xfrm>
            <a:off x="10018397" y="-65738"/>
            <a:ext cx="742950" cy="3032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4B234B4-E515-4346-952E-F1CBCB33A300}"/>
              </a:ext>
            </a:extLst>
          </p:cNvPr>
          <p:cNvPicPr>
            <a:picLocks noChangeAspect="1"/>
          </p:cNvPicPr>
          <p:nvPr/>
        </p:nvPicPr>
        <p:blipFill>
          <a:blip r:embed="rId2"/>
          <a:stretch>
            <a:fillRect/>
          </a:stretch>
        </p:blipFill>
        <p:spPr>
          <a:xfrm>
            <a:off x="11433" y="861349"/>
            <a:ext cx="4232272" cy="2034258"/>
          </a:xfrm>
          <a:prstGeom prst="rect">
            <a:avLst/>
          </a:prstGeom>
        </p:spPr>
      </p:pic>
      <p:pic>
        <p:nvPicPr>
          <p:cNvPr id="6" name="Picture 5">
            <a:extLst>
              <a:ext uri="{FF2B5EF4-FFF2-40B4-BE49-F238E27FC236}">
                <a16:creationId xmlns:a16="http://schemas.microsoft.com/office/drawing/2014/main" id="{64C16AFD-18AE-4AE6-BFB5-44947067A684}"/>
              </a:ext>
            </a:extLst>
          </p:cNvPr>
          <p:cNvPicPr>
            <a:picLocks noChangeAspect="1"/>
          </p:cNvPicPr>
          <p:nvPr/>
        </p:nvPicPr>
        <p:blipFill>
          <a:blip r:embed="rId3"/>
          <a:stretch>
            <a:fillRect/>
          </a:stretch>
        </p:blipFill>
        <p:spPr>
          <a:xfrm>
            <a:off x="249558" y="2929305"/>
            <a:ext cx="3994147" cy="1844893"/>
          </a:xfrm>
          <a:prstGeom prst="rect">
            <a:avLst/>
          </a:prstGeom>
        </p:spPr>
      </p:pic>
      <p:pic>
        <p:nvPicPr>
          <p:cNvPr id="8" name="Picture 7">
            <a:extLst>
              <a:ext uri="{FF2B5EF4-FFF2-40B4-BE49-F238E27FC236}">
                <a16:creationId xmlns:a16="http://schemas.microsoft.com/office/drawing/2014/main" id="{07E0E7FA-253D-4CB8-B914-A14C8B22C908}"/>
              </a:ext>
            </a:extLst>
          </p:cNvPr>
          <p:cNvPicPr>
            <a:picLocks noChangeAspect="1"/>
          </p:cNvPicPr>
          <p:nvPr/>
        </p:nvPicPr>
        <p:blipFill>
          <a:blip r:embed="rId4"/>
          <a:stretch>
            <a:fillRect/>
          </a:stretch>
        </p:blipFill>
        <p:spPr>
          <a:xfrm>
            <a:off x="4736910" y="791499"/>
            <a:ext cx="4365177" cy="2427155"/>
          </a:xfrm>
          <a:prstGeom prst="rect">
            <a:avLst/>
          </a:prstGeom>
        </p:spPr>
      </p:pic>
      <p:pic>
        <p:nvPicPr>
          <p:cNvPr id="10" name="Picture 9">
            <a:extLst>
              <a:ext uri="{FF2B5EF4-FFF2-40B4-BE49-F238E27FC236}">
                <a16:creationId xmlns:a16="http://schemas.microsoft.com/office/drawing/2014/main" id="{82E23A69-8D06-43D3-B3BC-7F5C03A0C3EE}"/>
              </a:ext>
            </a:extLst>
          </p:cNvPr>
          <p:cNvPicPr>
            <a:picLocks noChangeAspect="1"/>
          </p:cNvPicPr>
          <p:nvPr/>
        </p:nvPicPr>
        <p:blipFill>
          <a:blip r:embed="rId5"/>
          <a:stretch>
            <a:fillRect/>
          </a:stretch>
        </p:blipFill>
        <p:spPr>
          <a:xfrm>
            <a:off x="4742112" y="3218654"/>
            <a:ext cx="4365177" cy="341107"/>
          </a:xfrm>
          <a:prstGeom prst="rect">
            <a:avLst/>
          </a:prstGeom>
        </p:spPr>
      </p:pic>
      <p:sp>
        <p:nvSpPr>
          <p:cNvPr id="18" name="TextBox 17">
            <a:extLst>
              <a:ext uri="{FF2B5EF4-FFF2-40B4-BE49-F238E27FC236}">
                <a16:creationId xmlns:a16="http://schemas.microsoft.com/office/drawing/2014/main" id="{A7394F2A-7A38-42D7-B9FD-A39E161CCDEF}"/>
              </a:ext>
            </a:extLst>
          </p:cNvPr>
          <p:cNvSpPr txBox="1"/>
          <p:nvPr/>
        </p:nvSpPr>
        <p:spPr>
          <a:xfrm>
            <a:off x="1298350" y="316132"/>
            <a:ext cx="1332416" cy="338554"/>
          </a:xfrm>
          <a:prstGeom prst="rect">
            <a:avLst/>
          </a:prstGeom>
          <a:solidFill>
            <a:srgbClr val="FFFF00"/>
          </a:solidFill>
        </p:spPr>
        <p:txBody>
          <a:bodyPr wrap="none" rtlCol="0">
            <a:spAutoFit/>
          </a:bodyPr>
          <a:lstStyle/>
          <a:p>
            <a:r>
              <a:rPr lang="fr-CH" sz="1600" dirty="0" err="1">
                <a:solidFill>
                  <a:schemeClr val="bg2">
                    <a:lumMod val="25000"/>
                  </a:schemeClr>
                </a:solidFill>
                <a:highlight>
                  <a:srgbClr val="FFFF00"/>
                </a:highlight>
              </a:rPr>
              <a:t>Sliding</a:t>
            </a:r>
            <a:r>
              <a:rPr lang="fr-CH" sz="1600" dirty="0">
                <a:solidFill>
                  <a:schemeClr val="bg2">
                    <a:lumMod val="25000"/>
                  </a:schemeClr>
                </a:solidFill>
                <a:highlight>
                  <a:srgbClr val="FFFF00"/>
                </a:highlight>
              </a:rPr>
              <a:t> show</a:t>
            </a:r>
          </a:p>
        </p:txBody>
      </p:sp>
      <p:sp>
        <p:nvSpPr>
          <p:cNvPr id="21" name="Date Placeholder 2">
            <a:extLst>
              <a:ext uri="{FF2B5EF4-FFF2-40B4-BE49-F238E27FC236}">
                <a16:creationId xmlns:a16="http://schemas.microsoft.com/office/drawing/2014/main" id="{D2FCD83E-054C-48E8-935B-FB03DEED8BD7}"/>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22" name="Right Arrow 14">
            <a:extLst>
              <a:ext uri="{FF2B5EF4-FFF2-40B4-BE49-F238E27FC236}">
                <a16:creationId xmlns:a16="http://schemas.microsoft.com/office/drawing/2014/main" id="{AF17B872-ABFA-4A2B-8F13-5C368D61729E}"/>
              </a:ext>
            </a:extLst>
          </p:cNvPr>
          <p:cNvSpPr/>
          <p:nvPr/>
        </p:nvSpPr>
        <p:spPr>
          <a:xfrm rot="16200000" flipH="1">
            <a:off x="2848558" y="2511540"/>
            <a:ext cx="3290365" cy="424159"/>
          </a:xfrm>
          <a:prstGeom prst="rightArrow">
            <a:avLst/>
          </a:prstGeom>
          <a:noFill/>
          <a:ln w="317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 name="TextBox 22">
            <a:extLst>
              <a:ext uri="{FF2B5EF4-FFF2-40B4-BE49-F238E27FC236}">
                <a16:creationId xmlns:a16="http://schemas.microsoft.com/office/drawing/2014/main" id="{4008B91C-5DDF-4FFE-93E2-34AC0FC4C7BD}"/>
              </a:ext>
            </a:extLst>
          </p:cNvPr>
          <p:cNvSpPr txBox="1"/>
          <p:nvPr/>
        </p:nvSpPr>
        <p:spPr>
          <a:xfrm rot="16200000">
            <a:off x="3171588" y="1887196"/>
            <a:ext cx="2645419" cy="323165"/>
          </a:xfrm>
          <a:prstGeom prst="rect">
            <a:avLst/>
          </a:prstGeom>
          <a:noFill/>
        </p:spPr>
        <p:txBody>
          <a:bodyPr wrap="square" rtlCol="0">
            <a:spAutoFit/>
          </a:bodyPr>
          <a:lstStyle/>
          <a:p>
            <a:r>
              <a:rPr lang="fr-CH" sz="1500" dirty="0"/>
              <a:t>Scroll down</a:t>
            </a:r>
            <a:endParaRPr lang="en-US" sz="1500" dirty="0"/>
          </a:p>
        </p:txBody>
      </p:sp>
      <p:cxnSp>
        <p:nvCxnSpPr>
          <p:cNvPr id="14" name="Straight Arrow Connector 13">
            <a:extLst>
              <a:ext uri="{FF2B5EF4-FFF2-40B4-BE49-F238E27FC236}">
                <a16:creationId xmlns:a16="http://schemas.microsoft.com/office/drawing/2014/main" id="{BCD71781-1630-4BD9-8316-22BFB14F5245}"/>
              </a:ext>
            </a:extLst>
          </p:cNvPr>
          <p:cNvCxnSpPr/>
          <p:nvPr/>
        </p:nvCxnSpPr>
        <p:spPr>
          <a:xfrm>
            <a:off x="1788160" y="654686"/>
            <a:ext cx="0" cy="6254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44282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16</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err="1"/>
              <a:t>Structured</a:t>
            </a:r>
            <a:r>
              <a:rPr lang="fr-CH" sz="3000" dirty="0"/>
              <a:t> organisation of IPPOG documents &amp; data</a:t>
            </a:r>
            <a:endParaRPr lang="en-US" sz="3000" dirty="0"/>
          </a:p>
        </p:txBody>
      </p:sp>
      <p:pic>
        <p:nvPicPr>
          <p:cNvPr id="4" name="Picture 3">
            <a:extLst>
              <a:ext uri="{FF2B5EF4-FFF2-40B4-BE49-F238E27FC236}">
                <a16:creationId xmlns:a16="http://schemas.microsoft.com/office/drawing/2014/main" id="{96770D32-2B74-4A21-A65C-35BBAFBD783E}"/>
              </a:ext>
            </a:extLst>
          </p:cNvPr>
          <p:cNvPicPr>
            <a:picLocks noChangeAspect="1"/>
          </p:cNvPicPr>
          <p:nvPr/>
        </p:nvPicPr>
        <p:blipFill>
          <a:blip r:embed="rId2"/>
          <a:stretch>
            <a:fillRect/>
          </a:stretch>
        </p:blipFill>
        <p:spPr>
          <a:xfrm>
            <a:off x="1936124" y="710067"/>
            <a:ext cx="4281273" cy="1570742"/>
          </a:xfrm>
          <a:prstGeom prst="rect">
            <a:avLst/>
          </a:prstGeom>
        </p:spPr>
      </p:pic>
      <p:pic>
        <p:nvPicPr>
          <p:cNvPr id="6" name="Picture 5">
            <a:extLst>
              <a:ext uri="{FF2B5EF4-FFF2-40B4-BE49-F238E27FC236}">
                <a16:creationId xmlns:a16="http://schemas.microsoft.com/office/drawing/2014/main" id="{0840292D-E4D3-42BF-BB9E-AEBA61EA0BC3}"/>
              </a:ext>
            </a:extLst>
          </p:cNvPr>
          <p:cNvPicPr>
            <a:picLocks noChangeAspect="1"/>
          </p:cNvPicPr>
          <p:nvPr/>
        </p:nvPicPr>
        <p:blipFill>
          <a:blip r:embed="rId3"/>
          <a:stretch>
            <a:fillRect/>
          </a:stretch>
        </p:blipFill>
        <p:spPr>
          <a:xfrm>
            <a:off x="972273" y="2141910"/>
            <a:ext cx="6493397" cy="2515767"/>
          </a:xfrm>
          <a:prstGeom prst="rect">
            <a:avLst/>
          </a:prstGeom>
        </p:spPr>
      </p:pic>
      <p:sp>
        <p:nvSpPr>
          <p:cNvPr id="13" name="Rectangle 12">
            <a:extLst>
              <a:ext uri="{FF2B5EF4-FFF2-40B4-BE49-F238E27FC236}">
                <a16:creationId xmlns:a16="http://schemas.microsoft.com/office/drawing/2014/main" id="{009F3345-8AEB-4496-9D8F-B88892F689F1}"/>
              </a:ext>
            </a:extLst>
          </p:cNvPr>
          <p:cNvSpPr/>
          <p:nvPr/>
        </p:nvSpPr>
        <p:spPr>
          <a:xfrm>
            <a:off x="-2166" y="1610601"/>
            <a:ext cx="3697867" cy="369332"/>
          </a:xfrm>
          <a:prstGeom prst="rect">
            <a:avLst/>
          </a:prstGeom>
          <a:solidFill>
            <a:srgbClr val="FF8FCC">
              <a:alpha val="42000"/>
            </a:srgbClr>
          </a:solidFill>
        </p:spPr>
        <p:txBody>
          <a:bodyPr wrap="square">
            <a:spAutoFit/>
          </a:bodyPr>
          <a:lstStyle/>
          <a:p>
            <a:pPr>
              <a:spcAft>
                <a:spcPts val="600"/>
              </a:spcAft>
            </a:pPr>
            <a:r>
              <a:rPr lang="en-GB" dirty="0">
                <a:solidFill>
                  <a:srgbClr val="0070C0"/>
                </a:solidFill>
              </a:rPr>
              <a:t>Links from new </a:t>
            </a:r>
            <a:r>
              <a:rPr lang="en-GB" b="1" dirty="0">
                <a:solidFill>
                  <a:srgbClr val="0070C0"/>
                </a:solidFill>
              </a:rPr>
              <a:t>CDS collections</a:t>
            </a:r>
          </a:p>
        </p:txBody>
      </p:sp>
      <p:cxnSp>
        <p:nvCxnSpPr>
          <p:cNvPr id="8" name="Straight Arrow Connector 7">
            <a:extLst>
              <a:ext uri="{FF2B5EF4-FFF2-40B4-BE49-F238E27FC236}">
                <a16:creationId xmlns:a16="http://schemas.microsoft.com/office/drawing/2014/main" id="{DD42F788-CB6C-46C0-ACA0-62466BAAAF07}"/>
              </a:ext>
            </a:extLst>
          </p:cNvPr>
          <p:cNvCxnSpPr/>
          <p:nvPr/>
        </p:nvCxnSpPr>
        <p:spPr>
          <a:xfrm>
            <a:off x="542928" y="1979933"/>
            <a:ext cx="602966" cy="5918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87DB9D84-4C5A-4EB7-A51B-B65C3C7F49CE}"/>
              </a:ext>
            </a:extLst>
          </p:cNvPr>
          <p:cNvSpPr/>
          <p:nvPr/>
        </p:nvSpPr>
        <p:spPr>
          <a:xfrm>
            <a:off x="1064627" y="2481278"/>
            <a:ext cx="2409705" cy="11898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0490F61-1519-4800-9C94-C3D2BEFAAB3F}"/>
              </a:ext>
            </a:extLst>
          </p:cNvPr>
          <p:cNvSpPr/>
          <p:nvPr/>
        </p:nvSpPr>
        <p:spPr>
          <a:xfrm>
            <a:off x="6061555" y="991536"/>
            <a:ext cx="3186563" cy="1077218"/>
          </a:xfrm>
          <a:prstGeom prst="rect">
            <a:avLst/>
          </a:prstGeom>
        </p:spPr>
        <p:txBody>
          <a:bodyPr wrap="square">
            <a:spAutoFit/>
          </a:bodyPr>
          <a:lstStyle/>
          <a:p>
            <a:pPr algn="ctr">
              <a:spcAft>
                <a:spcPts val="600"/>
              </a:spcAft>
            </a:pPr>
            <a:r>
              <a:rPr lang="en-GB" dirty="0">
                <a:solidFill>
                  <a:srgbClr val="0070C0"/>
                </a:solidFill>
              </a:rPr>
              <a:t>BIG EFFORT</a:t>
            </a:r>
          </a:p>
          <a:p>
            <a:pPr marL="285750" indent="-285750" algn="ctr">
              <a:spcAft>
                <a:spcPts val="600"/>
              </a:spcAft>
              <a:buFont typeface="Wingdings" panose="05000000000000000000" pitchFamily="2" charset="2"/>
              <a:buChar char="Ø"/>
            </a:pPr>
            <a:r>
              <a:rPr lang="en-GB" dirty="0">
                <a:solidFill>
                  <a:schemeClr val="bg2">
                    <a:lumMod val="25000"/>
                  </a:schemeClr>
                </a:solidFill>
              </a:rPr>
              <a:t>Already done (Barbora)</a:t>
            </a:r>
          </a:p>
          <a:p>
            <a:pPr marL="285750" indent="-285750" algn="ctr">
              <a:spcAft>
                <a:spcPts val="600"/>
              </a:spcAft>
              <a:buFont typeface="Wingdings" panose="05000000000000000000" pitchFamily="2" charset="2"/>
              <a:buChar char="Ø"/>
            </a:pPr>
            <a:r>
              <a:rPr lang="en-GB" dirty="0">
                <a:solidFill>
                  <a:schemeClr val="bg2">
                    <a:lumMod val="25000"/>
                  </a:schemeClr>
                </a:solidFill>
              </a:rPr>
              <a:t>Still needed (</a:t>
            </a:r>
            <a:r>
              <a:rPr lang="en-GB" dirty="0" err="1">
                <a:solidFill>
                  <a:schemeClr val="bg2">
                    <a:lumMod val="25000"/>
                  </a:schemeClr>
                </a:solidFill>
              </a:rPr>
              <a:t>IPPOGers</a:t>
            </a:r>
            <a:r>
              <a:rPr lang="en-GB" dirty="0">
                <a:solidFill>
                  <a:schemeClr val="bg2">
                    <a:lumMod val="25000"/>
                  </a:schemeClr>
                </a:solidFill>
              </a:rPr>
              <a:t>)</a:t>
            </a:r>
          </a:p>
        </p:txBody>
      </p:sp>
      <p:sp>
        <p:nvSpPr>
          <p:cNvPr id="25" name="Date Placeholder 2">
            <a:extLst>
              <a:ext uri="{FF2B5EF4-FFF2-40B4-BE49-F238E27FC236}">
                <a16:creationId xmlns:a16="http://schemas.microsoft.com/office/drawing/2014/main" id="{2F4347E8-B0A0-49E4-B988-6A4179980AD1}"/>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124269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17</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a:t>           New organisation of IPPOG at CDS</a:t>
            </a:r>
            <a:endParaRPr lang="en-US" sz="3000" dirty="0"/>
          </a:p>
        </p:txBody>
      </p:sp>
      <p:sp>
        <p:nvSpPr>
          <p:cNvPr id="23" name="Rectangle 22">
            <a:extLst>
              <a:ext uri="{FF2B5EF4-FFF2-40B4-BE49-F238E27FC236}">
                <a16:creationId xmlns:a16="http://schemas.microsoft.com/office/drawing/2014/main" id="{60490F61-1519-4800-9C94-C3D2BEFAAB3F}"/>
              </a:ext>
            </a:extLst>
          </p:cNvPr>
          <p:cNvSpPr/>
          <p:nvPr/>
        </p:nvSpPr>
        <p:spPr>
          <a:xfrm>
            <a:off x="5836217" y="1451767"/>
            <a:ext cx="3186563" cy="1077218"/>
          </a:xfrm>
          <a:prstGeom prst="rect">
            <a:avLst/>
          </a:prstGeom>
          <a:solidFill>
            <a:srgbClr val="FF8FCC">
              <a:alpha val="58000"/>
            </a:srgbClr>
          </a:solidFill>
        </p:spPr>
        <p:txBody>
          <a:bodyPr wrap="square">
            <a:spAutoFit/>
          </a:bodyPr>
          <a:lstStyle/>
          <a:p>
            <a:pPr algn="ctr">
              <a:spcAft>
                <a:spcPts val="600"/>
              </a:spcAft>
            </a:pPr>
            <a:r>
              <a:rPr lang="en-GB" dirty="0">
                <a:solidFill>
                  <a:srgbClr val="0070C0"/>
                </a:solidFill>
              </a:rPr>
              <a:t>BIG EFFORT</a:t>
            </a:r>
          </a:p>
          <a:p>
            <a:pPr marL="285750" indent="-285750" algn="ctr">
              <a:spcAft>
                <a:spcPts val="600"/>
              </a:spcAft>
              <a:buFont typeface="Wingdings" panose="05000000000000000000" pitchFamily="2" charset="2"/>
              <a:buChar char="Ø"/>
            </a:pPr>
            <a:r>
              <a:rPr lang="en-GB" dirty="0">
                <a:solidFill>
                  <a:schemeClr val="bg2">
                    <a:lumMod val="25000"/>
                  </a:schemeClr>
                </a:solidFill>
              </a:rPr>
              <a:t>Already done (Barbora)</a:t>
            </a:r>
          </a:p>
          <a:p>
            <a:pPr marL="285750" indent="-285750" algn="ctr">
              <a:spcAft>
                <a:spcPts val="600"/>
              </a:spcAft>
              <a:buFont typeface="Wingdings" panose="05000000000000000000" pitchFamily="2" charset="2"/>
              <a:buChar char="Ø"/>
            </a:pPr>
            <a:r>
              <a:rPr lang="en-GB" dirty="0">
                <a:solidFill>
                  <a:schemeClr val="bg2">
                    <a:lumMod val="25000"/>
                  </a:schemeClr>
                </a:solidFill>
              </a:rPr>
              <a:t>Still needed (</a:t>
            </a:r>
            <a:r>
              <a:rPr lang="en-GB" dirty="0" err="1">
                <a:solidFill>
                  <a:schemeClr val="bg2">
                    <a:lumMod val="25000"/>
                  </a:schemeClr>
                </a:solidFill>
              </a:rPr>
              <a:t>IPPOGers</a:t>
            </a:r>
            <a:r>
              <a:rPr lang="en-GB" dirty="0">
                <a:solidFill>
                  <a:schemeClr val="bg2">
                    <a:lumMod val="25000"/>
                  </a:schemeClr>
                </a:solidFill>
              </a:rPr>
              <a:t>)</a:t>
            </a:r>
          </a:p>
        </p:txBody>
      </p:sp>
      <p:sp>
        <p:nvSpPr>
          <p:cNvPr id="22" name="Rectangle 21">
            <a:extLst>
              <a:ext uri="{FF2B5EF4-FFF2-40B4-BE49-F238E27FC236}">
                <a16:creationId xmlns:a16="http://schemas.microsoft.com/office/drawing/2014/main" id="{6E9426C3-D0AB-40F8-85DB-0132AD2A1B10}"/>
              </a:ext>
            </a:extLst>
          </p:cNvPr>
          <p:cNvSpPr/>
          <p:nvPr/>
        </p:nvSpPr>
        <p:spPr>
          <a:xfrm>
            <a:off x="198736" y="1267101"/>
            <a:ext cx="5559963" cy="2523768"/>
          </a:xfrm>
          <a:prstGeom prst="rect">
            <a:avLst/>
          </a:prstGeom>
        </p:spPr>
        <p:txBody>
          <a:bodyPr wrap="square">
            <a:spAutoFit/>
          </a:bodyPr>
          <a:lstStyle/>
          <a:p>
            <a:pPr>
              <a:spcAft>
                <a:spcPts val="1200"/>
              </a:spcAft>
            </a:pPr>
            <a:r>
              <a:rPr lang="en-GB" sz="2600" dirty="0">
                <a:solidFill>
                  <a:srgbClr val="0070C0"/>
                </a:solidFill>
              </a:rPr>
              <a:t>New changes: </a:t>
            </a:r>
          </a:p>
          <a:p>
            <a:pPr marL="285750" indent="-285750">
              <a:spcAft>
                <a:spcPts val="1200"/>
              </a:spcAft>
              <a:buFont typeface="Wingdings" panose="05000000000000000000" pitchFamily="2" charset="2"/>
              <a:buChar char="q"/>
            </a:pPr>
            <a:r>
              <a:rPr lang="en-GB" sz="2300" dirty="0">
                <a:solidFill>
                  <a:schemeClr val="bg2">
                    <a:lumMod val="25000"/>
                  </a:schemeClr>
                </a:solidFill>
              </a:rPr>
              <a:t>IPPOG much more visible on CDS</a:t>
            </a:r>
          </a:p>
          <a:p>
            <a:pPr marL="285750" indent="-285750">
              <a:spcAft>
                <a:spcPts val="1200"/>
              </a:spcAft>
              <a:buFont typeface="Wingdings" panose="05000000000000000000" pitchFamily="2" charset="2"/>
              <a:buChar char="q"/>
            </a:pPr>
            <a:r>
              <a:rPr lang="en-GB" sz="2300" dirty="0">
                <a:solidFill>
                  <a:schemeClr val="bg2">
                    <a:lumMod val="25000"/>
                  </a:schemeClr>
                </a:solidFill>
              </a:rPr>
              <a:t>Submission in less clicks</a:t>
            </a:r>
          </a:p>
          <a:p>
            <a:pPr marL="285750" indent="-285750">
              <a:spcAft>
                <a:spcPts val="1200"/>
              </a:spcAft>
              <a:buFont typeface="Wingdings" panose="05000000000000000000" pitchFamily="2" charset="2"/>
              <a:buChar char="q"/>
            </a:pPr>
            <a:r>
              <a:rPr lang="en-GB" sz="2300" dirty="0">
                <a:solidFill>
                  <a:schemeClr val="bg2">
                    <a:lumMod val="25000"/>
                  </a:schemeClr>
                </a:solidFill>
              </a:rPr>
              <a:t>New categorisation </a:t>
            </a:r>
          </a:p>
          <a:p>
            <a:pPr marL="285750" indent="-285750">
              <a:spcAft>
                <a:spcPts val="1200"/>
              </a:spcAft>
              <a:buFont typeface="Wingdings" panose="05000000000000000000" pitchFamily="2" charset="2"/>
              <a:buChar char="q"/>
            </a:pPr>
            <a:r>
              <a:rPr lang="en-GB" sz="2300" dirty="0">
                <a:solidFill>
                  <a:schemeClr val="bg2">
                    <a:lumMod val="25000"/>
                  </a:schemeClr>
                </a:solidFill>
              </a:rPr>
              <a:t>New links to collections / categories </a:t>
            </a:r>
          </a:p>
        </p:txBody>
      </p:sp>
      <p:sp>
        <p:nvSpPr>
          <p:cNvPr id="25" name="TextBox 24">
            <a:extLst>
              <a:ext uri="{FF2B5EF4-FFF2-40B4-BE49-F238E27FC236}">
                <a16:creationId xmlns:a16="http://schemas.microsoft.com/office/drawing/2014/main" id="{BA161E02-2123-46F3-8C54-8863DBE2C449}"/>
              </a:ext>
            </a:extLst>
          </p:cNvPr>
          <p:cNvSpPr txBox="1"/>
          <p:nvPr/>
        </p:nvSpPr>
        <p:spPr>
          <a:xfrm>
            <a:off x="121218" y="1724685"/>
            <a:ext cx="5589866" cy="646331"/>
          </a:xfrm>
          <a:prstGeom prst="rect">
            <a:avLst/>
          </a:prstGeom>
          <a:solidFill>
            <a:srgbClr val="C4006B">
              <a:alpha val="20000"/>
            </a:srgbClr>
          </a:solidFill>
        </p:spPr>
        <p:txBody>
          <a:bodyPr wrap="square" rtlCol="0">
            <a:spAutoFit/>
          </a:bodyPr>
          <a:lstStyle/>
          <a:p>
            <a:endParaRPr lang="fr-CH" dirty="0"/>
          </a:p>
          <a:p>
            <a:endParaRPr lang="fr-CH" dirty="0"/>
          </a:p>
        </p:txBody>
      </p:sp>
      <p:sp>
        <p:nvSpPr>
          <p:cNvPr id="27" name="Date Placeholder 2">
            <a:extLst>
              <a:ext uri="{FF2B5EF4-FFF2-40B4-BE49-F238E27FC236}">
                <a16:creationId xmlns:a16="http://schemas.microsoft.com/office/drawing/2014/main" id="{2F27096C-6EE7-4A8F-853C-E3FD15DAF7C7}"/>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10920169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18</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a:t>           New organisation of IPPOG at CDS</a:t>
            </a:r>
            <a:endParaRPr lang="en-US" sz="3000" dirty="0"/>
          </a:p>
        </p:txBody>
      </p:sp>
      <p:pic>
        <p:nvPicPr>
          <p:cNvPr id="4" name="Picture 3" descr="Graphical user interface, text, application, email&#10;&#10;Description automatically generated">
            <a:extLst>
              <a:ext uri="{FF2B5EF4-FFF2-40B4-BE49-F238E27FC236}">
                <a16:creationId xmlns:a16="http://schemas.microsoft.com/office/drawing/2014/main" id="{047FA2F5-1F0C-40C2-9B2E-594497E05B2D}"/>
              </a:ext>
            </a:extLst>
          </p:cNvPr>
          <p:cNvPicPr>
            <a:picLocks noChangeAspect="1"/>
          </p:cNvPicPr>
          <p:nvPr/>
        </p:nvPicPr>
        <p:blipFill>
          <a:blip r:embed="rId2"/>
          <a:stretch>
            <a:fillRect/>
          </a:stretch>
        </p:blipFill>
        <p:spPr>
          <a:xfrm>
            <a:off x="10029086" y="2012351"/>
            <a:ext cx="3270354" cy="3600963"/>
          </a:xfrm>
          <a:prstGeom prst="rect">
            <a:avLst/>
          </a:prstGeom>
        </p:spPr>
      </p:pic>
      <p:pic>
        <p:nvPicPr>
          <p:cNvPr id="8" name="Picture 7">
            <a:extLst>
              <a:ext uri="{FF2B5EF4-FFF2-40B4-BE49-F238E27FC236}">
                <a16:creationId xmlns:a16="http://schemas.microsoft.com/office/drawing/2014/main" id="{4B0BEC5F-69E2-4BCE-B36F-6F2513F7DBAC}"/>
              </a:ext>
            </a:extLst>
          </p:cNvPr>
          <p:cNvPicPr>
            <a:picLocks noChangeAspect="1"/>
          </p:cNvPicPr>
          <p:nvPr/>
        </p:nvPicPr>
        <p:blipFill>
          <a:blip r:embed="rId3"/>
          <a:stretch>
            <a:fillRect/>
          </a:stretch>
        </p:blipFill>
        <p:spPr>
          <a:xfrm>
            <a:off x="1068128" y="677782"/>
            <a:ext cx="6216592" cy="4052689"/>
          </a:xfrm>
          <a:prstGeom prst="rect">
            <a:avLst/>
          </a:prstGeom>
        </p:spPr>
      </p:pic>
      <p:sp>
        <p:nvSpPr>
          <p:cNvPr id="15" name="TextBox 14">
            <a:extLst>
              <a:ext uri="{FF2B5EF4-FFF2-40B4-BE49-F238E27FC236}">
                <a16:creationId xmlns:a16="http://schemas.microsoft.com/office/drawing/2014/main" id="{4BAA2D27-ADC6-4E2C-83AB-EBDB4A049996}"/>
              </a:ext>
            </a:extLst>
          </p:cNvPr>
          <p:cNvSpPr txBox="1"/>
          <p:nvPr/>
        </p:nvSpPr>
        <p:spPr>
          <a:xfrm>
            <a:off x="6077194" y="1565950"/>
            <a:ext cx="3028706" cy="307777"/>
          </a:xfrm>
          <a:prstGeom prst="rect">
            <a:avLst/>
          </a:prstGeom>
          <a:solidFill>
            <a:srgbClr val="FFFF00"/>
          </a:solidFill>
        </p:spPr>
        <p:txBody>
          <a:bodyPr wrap="square" rtlCol="0">
            <a:spAutoFit/>
          </a:bodyPr>
          <a:lstStyle/>
          <a:p>
            <a:r>
              <a:rPr lang="fr-CH" sz="1400" dirty="0" err="1">
                <a:solidFill>
                  <a:schemeClr val="tx1">
                    <a:lumMod val="85000"/>
                    <a:lumOff val="15000"/>
                  </a:schemeClr>
                </a:solidFill>
                <a:highlight>
                  <a:srgbClr val="FFFF00"/>
                </a:highlight>
              </a:rPr>
              <a:t>Before</a:t>
            </a:r>
            <a:r>
              <a:rPr lang="fr-CH" sz="1400" dirty="0">
                <a:solidFill>
                  <a:schemeClr val="tx1">
                    <a:lumMod val="85000"/>
                    <a:lumOff val="15000"/>
                  </a:schemeClr>
                </a:solidFill>
                <a:highlight>
                  <a:srgbClr val="FFFF00"/>
                </a:highlight>
              </a:rPr>
              <a:t> IPPOG </a:t>
            </a:r>
            <a:r>
              <a:rPr lang="fr-CH" sz="1400" dirty="0" err="1">
                <a:solidFill>
                  <a:schemeClr val="tx1">
                    <a:lumMod val="85000"/>
                    <a:lumOff val="15000"/>
                  </a:schemeClr>
                </a:solidFill>
                <a:highlight>
                  <a:srgbClr val="FFFF00"/>
                </a:highlight>
              </a:rPr>
              <a:t>was</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below</a:t>
            </a:r>
            <a:r>
              <a:rPr lang="fr-CH" sz="1400" dirty="0">
                <a:solidFill>
                  <a:schemeClr val="tx1">
                    <a:lumMod val="85000"/>
                    <a:lumOff val="15000"/>
                  </a:schemeClr>
                </a:solidFill>
                <a:highlight>
                  <a:srgbClr val="FFFF00"/>
                </a:highlight>
              </a:rPr>
              <a:t> archives</a:t>
            </a:r>
          </a:p>
        </p:txBody>
      </p:sp>
      <p:cxnSp>
        <p:nvCxnSpPr>
          <p:cNvPr id="16" name="Straight Arrow Connector 15">
            <a:extLst>
              <a:ext uri="{FF2B5EF4-FFF2-40B4-BE49-F238E27FC236}">
                <a16:creationId xmlns:a16="http://schemas.microsoft.com/office/drawing/2014/main" id="{1A75C2A2-1EEF-46AA-8798-977EE78B2D2C}"/>
              </a:ext>
            </a:extLst>
          </p:cNvPr>
          <p:cNvCxnSpPr>
            <a:cxnSpLocks/>
          </p:cNvCxnSpPr>
          <p:nvPr/>
        </p:nvCxnSpPr>
        <p:spPr>
          <a:xfrm flipH="1">
            <a:off x="4873678" y="1910517"/>
            <a:ext cx="1953842" cy="216364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Oval 17">
            <a:extLst>
              <a:ext uri="{FF2B5EF4-FFF2-40B4-BE49-F238E27FC236}">
                <a16:creationId xmlns:a16="http://schemas.microsoft.com/office/drawing/2014/main" id="{AB09736B-C78C-430B-9F8E-5523B4AC3BE5}"/>
              </a:ext>
            </a:extLst>
          </p:cNvPr>
          <p:cNvSpPr/>
          <p:nvPr/>
        </p:nvSpPr>
        <p:spPr>
          <a:xfrm>
            <a:off x="962255" y="3447548"/>
            <a:ext cx="1489460" cy="555968"/>
          </a:xfrm>
          <a:prstGeom prst="ellipse">
            <a:avLst/>
          </a:prstGeom>
          <a:solidFill>
            <a:srgbClr val="C4006B">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 name="Date Placeholder 2">
            <a:extLst>
              <a:ext uri="{FF2B5EF4-FFF2-40B4-BE49-F238E27FC236}">
                <a16:creationId xmlns:a16="http://schemas.microsoft.com/office/drawing/2014/main" id="{36E9ECC5-FEDA-4A62-92FC-3F69B59A9202}"/>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3490242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19</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a:t>           New organisation of IPPOG at CDS</a:t>
            </a:r>
            <a:endParaRPr lang="en-US" sz="3000" dirty="0"/>
          </a:p>
        </p:txBody>
      </p:sp>
      <p:sp>
        <p:nvSpPr>
          <p:cNvPr id="23" name="Rectangle 22">
            <a:extLst>
              <a:ext uri="{FF2B5EF4-FFF2-40B4-BE49-F238E27FC236}">
                <a16:creationId xmlns:a16="http://schemas.microsoft.com/office/drawing/2014/main" id="{60490F61-1519-4800-9C94-C3D2BEFAAB3F}"/>
              </a:ext>
            </a:extLst>
          </p:cNvPr>
          <p:cNvSpPr/>
          <p:nvPr/>
        </p:nvSpPr>
        <p:spPr>
          <a:xfrm>
            <a:off x="5836217" y="1451767"/>
            <a:ext cx="3186563" cy="1077218"/>
          </a:xfrm>
          <a:prstGeom prst="rect">
            <a:avLst/>
          </a:prstGeom>
          <a:solidFill>
            <a:srgbClr val="FF8FCC">
              <a:alpha val="58000"/>
            </a:srgbClr>
          </a:solidFill>
        </p:spPr>
        <p:txBody>
          <a:bodyPr wrap="square">
            <a:spAutoFit/>
          </a:bodyPr>
          <a:lstStyle/>
          <a:p>
            <a:pPr algn="ctr">
              <a:spcAft>
                <a:spcPts val="600"/>
              </a:spcAft>
            </a:pPr>
            <a:r>
              <a:rPr lang="en-GB" dirty="0">
                <a:solidFill>
                  <a:srgbClr val="0070C0"/>
                </a:solidFill>
              </a:rPr>
              <a:t>BIG EFFORT</a:t>
            </a:r>
          </a:p>
          <a:p>
            <a:pPr marL="285750" indent="-285750" algn="ctr">
              <a:spcAft>
                <a:spcPts val="600"/>
              </a:spcAft>
              <a:buFont typeface="Wingdings" panose="05000000000000000000" pitchFamily="2" charset="2"/>
              <a:buChar char="Ø"/>
            </a:pPr>
            <a:r>
              <a:rPr lang="en-GB" dirty="0">
                <a:solidFill>
                  <a:schemeClr val="bg2">
                    <a:lumMod val="25000"/>
                  </a:schemeClr>
                </a:solidFill>
              </a:rPr>
              <a:t>Already done (Barbora)</a:t>
            </a:r>
          </a:p>
          <a:p>
            <a:pPr marL="285750" indent="-285750" algn="ctr">
              <a:spcAft>
                <a:spcPts val="600"/>
              </a:spcAft>
              <a:buFont typeface="Wingdings" panose="05000000000000000000" pitchFamily="2" charset="2"/>
              <a:buChar char="Ø"/>
            </a:pPr>
            <a:r>
              <a:rPr lang="en-GB" dirty="0">
                <a:solidFill>
                  <a:schemeClr val="bg2">
                    <a:lumMod val="25000"/>
                  </a:schemeClr>
                </a:solidFill>
              </a:rPr>
              <a:t>Still needed (</a:t>
            </a:r>
            <a:r>
              <a:rPr lang="en-GB" dirty="0" err="1">
                <a:solidFill>
                  <a:schemeClr val="bg2">
                    <a:lumMod val="25000"/>
                  </a:schemeClr>
                </a:solidFill>
              </a:rPr>
              <a:t>IPPOGers</a:t>
            </a:r>
            <a:r>
              <a:rPr lang="en-GB" dirty="0">
                <a:solidFill>
                  <a:schemeClr val="bg2">
                    <a:lumMod val="25000"/>
                  </a:schemeClr>
                </a:solidFill>
              </a:rPr>
              <a:t>)</a:t>
            </a:r>
          </a:p>
        </p:txBody>
      </p:sp>
      <p:sp>
        <p:nvSpPr>
          <p:cNvPr id="22" name="Rectangle 21">
            <a:extLst>
              <a:ext uri="{FF2B5EF4-FFF2-40B4-BE49-F238E27FC236}">
                <a16:creationId xmlns:a16="http://schemas.microsoft.com/office/drawing/2014/main" id="{6E9426C3-D0AB-40F8-85DB-0132AD2A1B10}"/>
              </a:ext>
            </a:extLst>
          </p:cNvPr>
          <p:cNvSpPr/>
          <p:nvPr/>
        </p:nvSpPr>
        <p:spPr>
          <a:xfrm>
            <a:off x="198736" y="1267101"/>
            <a:ext cx="5559963" cy="2523768"/>
          </a:xfrm>
          <a:prstGeom prst="rect">
            <a:avLst/>
          </a:prstGeom>
        </p:spPr>
        <p:txBody>
          <a:bodyPr wrap="square">
            <a:spAutoFit/>
          </a:bodyPr>
          <a:lstStyle/>
          <a:p>
            <a:pPr>
              <a:spcAft>
                <a:spcPts val="1200"/>
              </a:spcAft>
            </a:pPr>
            <a:r>
              <a:rPr lang="en-GB" sz="2600" dirty="0">
                <a:solidFill>
                  <a:srgbClr val="0070C0"/>
                </a:solidFill>
              </a:rPr>
              <a:t>New changes: </a:t>
            </a:r>
          </a:p>
          <a:p>
            <a:pPr marL="285750" indent="-285750">
              <a:spcAft>
                <a:spcPts val="1200"/>
              </a:spcAft>
              <a:buFont typeface="Wingdings" panose="05000000000000000000" pitchFamily="2" charset="2"/>
              <a:buChar char="q"/>
            </a:pPr>
            <a:r>
              <a:rPr lang="en-GB" sz="2300" dirty="0">
                <a:solidFill>
                  <a:schemeClr val="bg2">
                    <a:lumMod val="25000"/>
                  </a:schemeClr>
                </a:solidFill>
              </a:rPr>
              <a:t>IPPOG much more visible on CDS</a:t>
            </a:r>
          </a:p>
          <a:p>
            <a:pPr marL="285750" indent="-285750">
              <a:spcAft>
                <a:spcPts val="1200"/>
              </a:spcAft>
              <a:buFont typeface="Wingdings" panose="05000000000000000000" pitchFamily="2" charset="2"/>
              <a:buChar char="q"/>
            </a:pPr>
            <a:r>
              <a:rPr lang="en-GB" sz="2300" dirty="0">
                <a:solidFill>
                  <a:schemeClr val="bg2">
                    <a:lumMod val="25000"/>
                  </a:schemeClr>
                </a:solidFill>
              </a:rPr>
              <a:t>Submission in less clicks</a:t>
            </a:r>
          </a:p>
          <a:p>
            <a:pPr marL="285750" indent="-285750">
              <a:spcAft>
                <a:spcPts val="1200"/>
              </a:spcAft>
              <a:buFont typeface="Wingdings" panose="05000000000000000000" pitchFamily="2" charset="2"/>
              <a:buChar char="q"/>
            </a:pPr>
            <a:r>
              <a:rPr lang="en-GB" sz="2300" dirty="0">
                <a:solidFill>
                  <a:schemeClr val="bg2">
                    <a:lumMod val="25000"/>
                  </a:schemeClr>
                </a:solidFill>
              </a:rPr>
              <a:t>New categorisation </a:t>
            </a:r>
          </a:p>
          <a:p>
            <a:pPr marL="285750" indent="-285750">
              <a:spcAft>
                <a:spcPts val="1200"/>
              </a:spcAft>
              <a:buFont typeface="Wingdings" panose="05000000000000000000" pitchFamily="2" charset="2"/>
              <a:buChar char="q"/>
            </a:pPr>
            <a:r>
              <a:rPr lang="en-GB" sz="2300" dirty="0">
                <a:solidFill>
                  <a:schemeClr val="bg2">
                    <a:lumMod val="25000"/>
                  </a:schemeClr>
                </a:solidFill>
              </a:rPr>
              <a:t>New links to collections / categories </a:t>
            </a:r>
          </a:p>
        </p:txBody>
      </p:sp>
      <p:sp>
        <p:nvSpPr>
          <p:cNvPr id="25" name="TextBox 24">
            <a:extLst>
              <a:ext uri="{FF2B5EF4-FFF2-40B4-BE49-F238E27FC236}">
                <a16:creationId xmlns:a16="http://schemas.microsoft.com/office/drawing/2014/main" id="{BA161E02-2123-46F3-8C54-8863DBE2C449}"/>
              </a:ext>
            </a:extLst>
          </p:cNvPr>
          <p:cNvSpPr txBox="1"/>
          <p:nvPr/>
        </p:nvSpPr>
        <p:spPr>
          <a:xfrm>
            <a:off x="121218" y="2242845"/>
            <a:ext cx="5589866" cy="646331"/>
          </a:xfrm>
          <a:prstGeom prst="rect">
            <a:avLst/>
          </a:prstGeom>
          <a:solidFill>
            <a:srgbClr val="C4006B">
              <a:alpha val="20000"/>
            </a:srgbClr>
          </a:solidFill>
        </p:spPr>
        <p:txBody>
          <a:bodyPr wrap="square" rtlCol="0">
            <a:spAutoFit/>
          </a:bodyPr>
          <a:lstStyle/>
          <a:p>
            <a:endParaRPr lang="fr-CH" dirty="0"/>
          </a:p>
          <a:p>
            <a:endParaRPr lang="fr-CH" dirty="0"/>
          </a:p>
        </p:txBody>
      </p:sp>
      <p:sp>
        <p:nvSpPr>
          <p:cNvPr id="9" name="Date Placeholder 2">
            <a:extLst>
              <a:ext uri="{FF2B5EF4-FFF2-40B4-BE49-F238E27FC236}">
                <a16:creationId xmlns:a16="http://schemas.microsoft.com/office/drawing/2014/main" id="{789AC881-9129-444F-8532-C17DDDD51A80}"/>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1571052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p:txBody>
          <a:bodyPr>
            <a:normAutofit/>
          </a:bodyPr>
          <a:lstStyle/>
          <a:p>
            <a:r>
              <a:rPr lang="en-US" dirty="0"/>
              <a:t>Outline </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93972" y="1056500"/>
            <a:ext cx="9429948" cy="4318139"/>
          </a:xfrm>
        </p:spPr>
        <p:txBody>
          <a:bodyPr>
            <a:noAutofit/>
          </a:bodyPr>
          <a:lstStyle/>
          <a:p>
            <a:pPr marL="457200" indent="-457200">
              <a:spcBef>
                <a:spcPts val="0"/>
              </a:spcBef>
              <a:spcAft>
                <a:spcPts val="1600"/>
              </a:spcAft>
              <a:buFont typeface="Wingdings" panose="05000000000000000000" pitchFamily="2" charset="2"/>
              <a:buChar char="q"/>
            </a:pPr>
            <a:r>
              <a:rPr lang="en-GB" sz="2400" dirty="0">
                <a:solidFill>
                  <a:srgbClr val="0070C0"/>
                </a:solidFill>
              </a:rPr>
              <a:t>New websites after alpha testing and feedback</a:t>
            </a:r>
          </a:p>
          <a:p>
            <a:pPr marL="457200" indent="-457200">
              <a:spcBef>
                <a:spcPts val="0"/>
              </a:spcBef>
              <a:spcAft>
                <a:spcPts val="1600"/>
              </a:spcAft>
              <a:buFont typeface="Wingdings" panose="05000000000000000000" pitchFamily="2" charset="2"/>
              <a:buChar char="q"/>
            </a:pPr>
            <a:r>
              <a:rPr lang="en-GB" sz="2400" dirty="0">
                <a:solidFill>
                  <a:srgbClr val="0070C0"/>
                </a:solidFill>
              </a:rPr>
              <a:t>For </a:t>
            </a:r>
            <a:r>
              <a:rPr lang="en-GB" sz="2400" dirty="0" err="1">
                <a:solidFill>
                  <a:srgbClr val="0070C0"/>
                </a:solidFill>
              </a:rPr>
              <a:t>IPPOGers</a:t>
            </a:r>
            <a:r>
              <a:rPr lang="en-GB" sz="2400" dirty="0">
                <a:solidFill>
                  <a:srgbClr val="0070C0"/>
                </a:solidFill>
              </a:rPr>
              <a:t> – Documents organisation and collection</a:t>
            </a:r>
          </a:p>
          <a:p>
            <a:pPr marL="457200" indent="-457200">
              <a:spcBef>
                <a:spcPts val="0"/>
              </a:spcBef>
              <a:spcAft>
                <a:spcPts val="1600"/>
              </a:spcAft>
              <a:buFont typeface="Wingdings" panose="05000000000000000000" pitchFamily="2" charset="2"/>
              <a:buChar char="q"/>
            </a:pPr>
            <a:r>
              <a:rPr lang="en-GB" sz="2400" dirty="0">
                <a:solidFill>
                  <a:srgbClr val="0070C0"/>
                </a:solidFill>
              </a:rPr>
              <a:t>IPPOG structured content at CDS  </a:t>
            </a:r>
          </a:p>
          <a:p>
            <a:pPr marL="457200" indent="-457200">
              <a:spcBef>
                <a:spcPts val="0"/>
              </a:spcBef>
              <a:spcAft>
                <a:spcPts val="1600"/>
              </a:spcAft>
              <a:buFont typeface="Wingdings" panose="05000000000000000000" pitchFamily="2" charset="2"/>
              <a:buChar char="q"/>
            </a:pPr>
            <a:r>
              <a:rPr lang="en-GB" sz="2400" dirty="0">
                <a:solidFill>
                  <a:srgbClr val="0070C0"/>
                </a:solidFill>
              </a:rPr>
              <a:t>IMC and Global </a:t>
            </a:r>
            <a:r>
              <a:rPr lang="en-GB" sz="2400" dirty="0" err="1">
                <a:solidFill>
                  <a:srgbClr val="0070C0"/>
                </a:solidFill>
              </a:rPr>
              <a:t>Cosmics</a:t>
            </a:r>
            <a:r>
              <a:rPr lang="en-GB" sz="2400" dirty="0">
                <a:solidFill>
                  <a:srgbClr val="0070C0"/>
                </a:solidFill>
              </a:rPr>
              <a:t> websites </a:t>
            </a:r>
          </a:p>
          <a:p>
            <a:pPr marL="457200" indent="-457200">
              <a:spcBef>
                <a:spcPts val="0"/>
              </a:spcBef>
              <a:spcAft>
                <a:spcPts val="1600"/>
              </a:spcAft>
              <a:buFont typeface="Wingdings" panose="05000000000000000000" pitchFamily="2" charset="2"/>
              <a:buChar char="q"/>
            </a:pPr>
            <a:r>
              <a:rPr lang="en-GB" sz="2400" dirty="0">
                <a:solidFill>
                  <a:srgbClr val="0070C0"/>
                </a:solidFill>
              </a:rPr>
              <a:t>Resource Database </a:t>
            </a:r>
          </a:p>
          <a:p>
            <a:pPr marL="457200" indent="-457200">
              <a:spcBef>
                <a:spcPts val="0"/>
              </a:spcBef>
              <a:spcAft>
                <a:spcPts val="1600"/>
              </a:spcAft>
              <a:buFont typeface="Wingdings" panose="05000000000000000000" pitchFamily="2" charset="2"/>
              <a:buChar char="q"/>
            </a:pPr>
            <a:r>
              <a:rPr lang="en-US" sz="2400" dirty="0">
                <a:solidFill>
                  <a:srgbClr val="0070C0"/>
                </a:solidFill>
              </a:rPr>
              <a:t>Timeline / Plan </a:t>
            </a:r>
          </a:p>
          <a:p>
            <a:pPr marL="457200" indent="-457200">
              <a:spcBef>
                <a:spcPts val="0"/>
              </a:spcBef>
              <a:spcAft>
                <a:spcPts val="1600"/>
              </a:spcAft>
              <a:buFont typeface="Wingdings" panose="05000000000000000000" pitchFamily="2" charset="2"/>
              <a:buChar char="q"/>
            </a:pPr>
            <a:r>
              <a:rPr lang="en-US" sz="2400" dirty="0">
                <a:solidFill>
                  <a:srgbClr val="0070C0"/>
                </a:solidFill>
              </a:rPr>
              <a:t>Open discussion</a:t>
            </a:r>
            <a:endParaRPr lang="en-GB" sz="2400" dirty="0">
              <a:solidFill>
                <a:srgbClr val="0070C0"/>
              </a:solidFill>
            </a:endParaRPr>
          </a:p>
        </p:txBody>
      </p:sp>
      <p:sp>
        <p:nvSpPr>
          <p:cNvPr id="3" name="Date Placeholder 2">
            <a:extLst>
              <a:ext uri="{FF2B5EF4-FFF2-40B4-BE49-F238E27FC236}">
                <a16:creationId xmlns:a16="http://schemas.microsoft.com/office/drawing/2014/main" id="{542045FA-094D-394A-8B87-D6520A680C53}"/>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4" name="Footer Placeholder 3">
            <a:extLst>
              <a:ext uri="{FF2B5EF4-FFF2-40B4-BE49-F238E27FC236}">
                <a16:creationId xmlns:a16="http://schemas.microsoft.com/office/drawing/2014/main" id="{5A2B517C-4BD1-9543-8637-CA51D1602326}"/>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 name="Slide Number Placeholder 1">
            <a:extLst>
              <a:ext uri="{FF2B5EF4-FFF2-40B4-BE49-F238E27FC236}">
                <a16:creationId xmlns:a16="http://schemas.microsoft.com/office/drawing/2014/main" id="{CB01F43F-F201-D54D-B221-F60D4994543A}"/>
              </a:ext>
            </a:extLst>
          </p:cNvPr>
          <p:cNvSpPr>
            <a:spLocks noGrp="1"/>
          </p:cNvSpPr>
          <p:nvPr>
            <p:ph type="sldNum" sz="quarter" idx="12"/>
          </p:nvPr>
        </p:nvSpPr>
        <p:spPr/>
        <p:txBody>
          <a:bodyPr/>
          <a:lstStyle/>
          <a:p>
            <a:fld id="{8DE9D450-AD3B-A24D-8A95-F027C5FCDEC4}" type="slidenum">
              <a:rPr lang="en-GB" smtClean="0"/>
              <a:t>2</a:t>
            </a:fld>
            <a:endParaRPr lang="en-GB" dirty="0"/>
          </a:p>
        </p:txBody>
      </p:sp>
    </p:spTree>
    <p:extLst>
      <p:ext uri="{BB962C8B-B14F-4D97-AF65-F5344CB8AC3E}">
        <p14:creationId xmlns:p14="http://schemas.microsoft.com/office/powerpoint/2010/main" val="4987511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20</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a:t>           New organisation of IPPOG at CDS</a:t>
            </a:r>
            <a:endParaRPr lang="en-US" sz="3000" dirty="0"/>
          </a:p>
        </p:txBody>
      </p:sp>
      <p:pic>
        <p:nvPicPr>
          <p:cNvPr id="4" name="Picture 3">
            <a:extLst>
              <a:ext uri="{FF2B5EF4-FFF2-40B4-BE49-F238E27FC236}">
                <a16:creationId xmlns:a16="http://schemas.microsoft.com/office/drawing/2014/main" id="{2D0C0954-91AF-4571-9ED6-859F96C17403}"/>
              </a:ext>
            </a:extLst>
          </p:cNvPr>
          <p:cNvPicPr>
            <a:picLocks noChangeAspect="1"/>
          </p:cNvPicPr>
          <p:nvPr/>
        </p:nvPicPr>
        <p:blipFill rotWithShape="1">
          <a:blip r:embed="rId2"/>
          <a:srcRect r="21480" b="8341"/>
          <a:stretch/>
        </p:blipFill>
        <p:spPr>
          <a:xfrm>
            <a:off x="5439528" y="1319967"/>
            <a:ext cx="3108960" cy="3108960"/>
          </a:xfrm>
          <a:prstGeom prst="rect">
            <a:avLst/>
          </a:prstGeom>
          <a:ln>
            <a:noFill/>
          </a:ln>
          <a:effectLst>
            <a:outerShdw blurRad="190500" algn="tl" rotWithShape="0">
              <a:srgbClr val="000000">
                <a:alpha val="70000"/>
              </a:srgbClr>
            </a:outerShdw>
          </a:effectLst>
        </p:spPr>
      </p:pic>
      <p:pic>
        <p:nvPicPr>
          <p:cNvPr id="7" name="Picture 6" descr="Graphical user interface, website&#10;&#10;Description automatically generated">
            <a:extLst>
              <a:ext uri="{FF2B5EF4-FFF2-40B4-BE49-F238E27FC236}">
                <a16:creationId xmlns:a16="http://schemas.microsoft.com/office/drawing/2014/main" id="{2B35FE4B-136F-4765-8C5E-E1DF7DCF094E}"/>
              </a:ext>
            </a:extLst>
          </p:cNvPr>
          <p:cNvPicPr>
            <a:picLocks noChangeAspect="1"/>
          </p:cNvPicPr>
          <p:nvPr/>
        </p:nvPicPr>
        <p:blipFill rotWithShape="1">
          <a:blip r:embed="rId3"/>
          <a:srcRect t="14364" r="31649" b="5813"/>
          <a:stretch/>
        </p:blipFill>
        <p:spPr>
          <a:xfrm>
            <a:off x="224793" y="1151803"/>
            <a:ext cx="4361010" cy="3391897"/>
          </a:xfrm>
          <a:prstGeom prst="rect">
            <a:avLst/>
          </a:prstGeom>
          <a:ln>
            <a:noFill/>
          </a:ln>
          <a:effectLst>
            <a:outerShdw blurRad="190500" algn="tl" rotWithShape="0">
              <a:srgbClr val="000000">
                <a:alpha val="70000"/>
              </a:srgbClr>
            </a:outerShdw>
          </a:effectLst>
        </p:spPr>
      </p:pic>
      <p:sp>
        <p:nvSpPr>
          <p:cNvPr id="14" name="Right Arrow 25">
            <a:extLst>
              <a:ext uri="{FF2B5EF4-FFF2-40B4-BE49-F238E27FC236}">
                <a16:creationId xmlns:a16="http://schemas.microsoft.com/office/drawing/2014/main" id="{73534D91-9CD6-4B3E-A6C3-871461867D77}"/>
              </a:ext>
            </a:extLst>
          </p:cNvPr>
          <p:cNvSpPr/>
          <p:nvPr/>
        </p:nvSpPr>
        <p:spPr>
          <a:xfrm>
            <a:off x="4672121" y="2847751"/>
            <a:ext cx="681089" cy="53393"/>
          </a:xfrm>
          <a:prstGeom prst="rightArrow">
            <a:avLst/>
          </a:prstGeom>
          <a:solidFill>
            <a:srgbClr val="2998D9"/>
          </a:solidFill>
          <a:ln w="111125">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 name="Oval 14">
            <a:extLst>
              <a:ext uri="{FF2B5EF4-FFF2-40B4-BE49-F238E27FC236}">
                <a16:creationId xmlns:a16="http://schemas.microsoft.com/office/drawing/2014/main" id="{DA8FD019-8616-40AD-810C-517DA6168E00}"/>
              </a:ext>
            </a:extLst>
          </p:cNvPr>
          <p:cNvSpPr/>
          <p:nvPr/>
        </p:nvSpPr>
        <p:spPr>
          <a:xfrm>
            <a:off x="224793" y="3655590"/>
            <a:ext cx="1489460" cy="273844"/>
          </a:xfrm>
          <a:prstGeom prst="ellipse">
            <a:avLst/>
          </a:prstGeom>
          <a:solidFill>
            <a:srgbClr val="C4006B">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6" name="Oval 15">
            <a:extLst>
              <a:ext uri="{FF2B5EF4-FFF2-40B4-BE49-F238E27FC236}">
                <a16:creationId xmlns:a16="http://schemas.microsoft.com/office/drawing/2014/main" id="{FD1C98F8-E7E6-4E06-8FB6-8CEF2ABBB4D7}"/>
              </a:ext>
            </a:extLst>
          </p:cNvPr>
          <p:cNvSpPr/>
          <p:nvPr/>
        </p:nvSpPr>
        <p:spPr>
          <a:xfrm>
            <a:off x="5438131" y="3878719"/>
            <a:ext cx="1489460" cy="273844"/>
          </a:xfrm>
          <a:prstGeom prst="ellipse">
            <a:avLst/>
          </a:prstGeom>
          <a:solidFill>
            <a:srgbClr val="C4006B">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7" name="Date Placeholder 2">
            <a:extLst>
              <a:ext uri="{FF2B5EF4-FFF2-40B4-BE49-F238E27FC236}">
                <a16:creationId xmlns:a16="http://schemas.microsoft.com/office/drawing/2014/main" id="{EB3B4B71-7207-47FC-98FA-9BC4555CDD9E}"/>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371810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21</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a:t>           New organisation of IPPOG at CDS</a:t>
            </a:r>
            <a:endParaRPr lang="en-US" sz="3000" dirty="0"/>
          </a:p>
        </p:txBody>
      </p:sp>
      <p:sp>
        <p:nvSpPr>
          <p:cNvPr id="23" name="Rectangle 22">
            <a:extLst>
              <a:ext uri="{FF2B5EF4-FFF2-40B4-BE49-F238E27FC236}">
                <a16:creationId xmlns:a16="http://schemas.microsoft.com/office/drawing/2014/main" id="{60490F61-1519-4800-9C94-C3D2BEFAAB3F}"/>
              </a:ext>
            </a:extLst>
          </p:cNvPr>
          <p:cNvSpPr/>
          <p:nvPr/>
        </p:nvSpPr>
        <p:spPr>
          <a:xfrm>
            <a:off x="5836217" y="1451767"/>
            <a:ext cx="3186563" cy="1077218"/>
          </a:xfrm>
          <a:prstGeom prst="rect">
            <a:avLst/>
          </a:prstGeom>
          <a:solidFill>
            <a:srgbClr val="FF8FCC">
              <a:alpha val="58000"/>
            </a:srgbClr>
          </a:solidFill>
        </p:spPr>
        <p:txBody>
          <a:bodyPr wrap="square">
            <a:spAutoFit/>
          </a:bodyPr>
          <a:lstStyle/>
          <a:p>
            <a:pPr algn="ctr">
              <a:spcAft>
                <a:spcPts val="600"/>
              </a:spcAft>
            </a:pPr>
            <a:r>
              <a:rPr lang="en-GB" dirty="0">
                <a:solidFill>
                  <a:srgbClr val="0070C0"/>
                </a:solidFill>
              </a:rPr>
              <a:t>BIG EFFORT</a:t>
            </a:r>
          </a:p>
          <a:p>
            <a:pPr marL="285750" indent="-285750" algn="ctr">
              <a:spcAft>
                <a:spcPts val="600"/>
              </a:spcAft>
              <a:buFont typeface="Wingdings" panose="05000000000000000000" pitchFamily="2" charset="2"/>
              <a:buChar char="Ø"/>
            </a:pPr>
            <a:r>
              <a:rPr lang="en-GB" dirty="0">
                <a:solidFill>
                  <a:schemeClr val="bg2">
                    <a:lumMod val="25000"/>
                  </a:schemeClr>
                </a:solidFill>
              </a:rPr>
              <a:t>Already done (Barbora)</a:t>
            </a:r>
          </a:p>
          <a:p>
            <a:pPr marL="285750" indent="-285750" algn="ctr">
              <a:spcAft>
                <a:spcPts val="600"/>
              </a:spcAft>
              <a:buFont typeface="Wingdings" panose="05000000000000000000" pitchFamily="2" charset="2"/>
              <a:buChar char="Ø"/>
            </a:pPr>
            <a:r>
              <a:rPr lang="en-GB" dirty="0">
                <a:solidFill>
                  <a:schemeClr val="bg2">
                    <a:lumMod val="25000"/>
                  </a:schemeClr>
                </a:solidFill>
              </a:rPr>
              <a:t>Still needed (</a:t>
            </a:r>
            <a:r>
              <a:rPr lang="en-GB" dirty="0" err="1">
                <a:solidFill>
                  <a:schemeClr val="bg2">
                    <a:lumMod val="25000"/>
                  </a:schemeClr>
                </a:solidFill>
              </a:rPr>
              <a:t>IPPOGers</a:t>
            </a:r>
            <a:r>
              <a:rPr lang="en-GB" dirty="0">
                <a:solidFill>
                  <a:schemeClr val="bg2">
                    <a:lumMod val="25000"/>
                  </a:schemeClr>
                </a:solidFill>
              </a:rPr>
              <a:t>)</a:t>
            </a:r>
          </a:p>
        </p:txBody>
      </p:sp>
      <p:sp>
        <p:nvSpPr>
          <p:cNvPr id="22" name="Rectangle 21">
            <a:extLst>
              <a:ext uri="{FF2B5EF4-FFF2-40B4-BE49-F238E27FC236}">
                <a16:creationId xmlns:a16="http://schemas.microsoft.com/office/drawing/2014/main" id="{6E9426C3-D0AB-40F8-85DB-0132AD2A1B10}"/>
              </a:ext>
            </a:extLst>
          </p:cNvPr>
          <p:cNvSpPr/>
          <p:nvPr/>
        </p:nvSpPr>
        <p:spPr>
          <a:xfrm>
            <a:off x="198736" y="1267101"/>
            <a:ext cx="5559963" cy="2523768"/>
          </a:xfrm>
          <a:prstGeom prst="rect">
            <a:avLst/>
          </a:prstGeom>
        </p:spPr>
        <p:txBody>
          <a:bodyPr wrap="square">
            <a:spAutoFit/>
          </a:bodyPr>
          <a:lstStyle/>
          <a:p>
            <a:pPr>
              <a:spcAft>
                <a:spcPts val="1200"/>
              </a:spcAft>
            </a:pPr>
            <a:r>
              <a:rPr lang="en-GB" sz="2600" dirty="0">
                <a:solidFill>
                  <a:srgbClr val="0070C0"/>
                </a:solidFill>
              </a:rPr>
              <a:t>New changes: </a:t>
            </a:r>
          </a:p>
          <a:p>
            <a:pPr marL="285750" indent="-285750">
              <a:spcAft>
                <a:spcPts val="1200"/>
              </a:spcAft>
              <a:buFont typeface="Wingdings" panose="05000000000000000000" pitchFamily="2" charset="2"/>
              <a:buChar char="q"/>
            </a:pPr>
            <a:r>
              <a:rPr lang="en-GB" sz="2300" dirty="0">
                <a:solidFill>
                  <a:schemeClr val="bg2">
                    <a:lumMod val="25000"/>
                  </a:schemeClr>
                </a:solidFill>
              </a:rPr>
              <a:t>IPPOG much more visible on CDS</a:t>
            </a:r>
          </a:p>
          <a:p>
            <a:pPr marL="285750" indent="-285750">
              <a:spcAft>
                <a:spcPts val="1200"/>
              </a:spcAft>
              <a:buFont typeface="Wingdings" panose="05000000000000000000" pitchFamily="2" charset="2"/>
              <a:buChar char="q"/>
            </a:pPr>
            <a:r>
              <a:rPr lang="en-GB" sz="2300" dirty="0">
                <a:solidFill>
                  <a:schemeClr val="bg2">
                    <a:lumMod val="25000"/>
                  </a:schemeClr>
                </a:solidFill>
              </a:rPr>
              <a:t>Submission in less clicks</a:t>
            </a:r>
          </a:p>
          <a:p>
            <a:pPr marL="285750" indent="-285750">
              <a:spcAft>
                <a:spcPts val="1200"/>
              </a:spcAft>
              <a:buFont typeface="Wingdings" panose="05000000000000000000" pitchFamily="2" charset="2"/>
              <a:buChar char="q"/>
            </a:pPr>
            <a:r>
              <a:rPr lang="en-GB" sz="2300" dirty="0">
                <a:solidFill>
                  <a:schemeClr val="bg2">
                    <a:lumMod val="25000"/>
                  </a:schemeClr>
                </a:solidFill>
              </a:rPr>
              <a:t>New categorisation </a:t>
            </a:r>
          </a:p>
          <a:p>
            <a:pPr marL="285750" indent="-285750">
              <a:spcAft>
                <a:spcPts val="1200"/>
              </a:spcAft>
              <a:buFont typeface="Wingdings" panose="05000000000000000000" pitchFamily="2" charset="2"/>
              <a:buChar char="q"/>
            </a:pPr>
            <a:r>
              <a:rPr lang="en-GB" sz="2300" dirty="0">
                <a:solidFill>
                  <a:schemeClr val="bg2">
                    <a:lumMod val="25000"/>
                  </a:schemeClr>
                </a:solidFill>
              </a:rPr>
              <a:t>New links to collections / categories </a:t>
            </a:r>
          </a:p>
        </p:txBody>
      </p:sp>
      <p:sp>
        <p:nvSpPr>
          <p:cNvPr id="25" name="TextBox 24">
            <a:extLst>
              <a:ext uri="{FF2B5EF4-FFF2-40B4-BE49-F238E27FC236}">
                <a16:creationId xmlns:a16="http://schemas.microsoft.com/office/drawing/2014/main" id="{BA161E02-2123-46F3-8C54-8863DBE2C449}"/>
              </a:ext>
            </a:extLst>
          </p:cNvPr>
          <p:cNvSpPr txBox="1"/>
          <p:nvPr/>
        </p:nvSpPr>
        <p:spPr>
          <a:xfrm>
            <a:off x="121218" y="2842285"/>
            <a:ext cx="5589866" cy="923330"/>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p:txBody>
      </p:sp>
      <p:sp>
        <p:nvSpPr>
          <p:cNvPr id="9" name="Date Placeholder 2">
            <a:extLst>
              <a:ext uri="{FF2B5EF4-FFF2-40B4-BE49-F238E27FC236}">
                <a16:creationId xmlns:a16="http://schemas.microsoft.com/office/drawing/2014/main" id="{916FE93F-B503-43E1-8E03-C63B6DD3093E}"/>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2875115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22</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a:t>           New organisation of IPPOG at CDS</a:t>
            </a:r>
            <a:endParaRPr lang="en-US" sz="3000" dirty="0"/>
          </a:p>
        </p:txBody>
      </p:sp>
      <p:pic>
        <p:nvPicPr>
          <p:cNvPr id="4" name="Picture 3">
            <a:extLst>
              <a:ext uri="{FF2B5EF4-FFF2-40B4-BE49-F238E27FC236}">
                <a16:creationId xmlns:a16="http://schemas.microsoft.com/office/drawing/2014/main" id="{0429AE1A-89A8-4A39-BABE-8250FBCBC8E4}"/>
              </a:ext>
            </a:extLst>
          </p:cNvPr>
          <p:cNvPicPr>
            <a:picLocks noChangeAspect="1"/>
          </p:cNvPicPr>
          <p:nvPr/>
        </p:nvPicPr>
        <p:blipFill>
          <a:blip r:embed="rId2"/>
          <a:stretch>
            <a:fillRect/>
          </a:stretch>
        </p:blipFill>
        <p:spPr>
          <a:xfrm>
            <a:off x="133353" y="791499"/>
            <a:ext cx="3969689" cy="3792220"/>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6AB584BF-6A8E-4C1D-A1D1-91615BD9A91F}"/>
              </a:ext>
            </a:extLst>
          </p:cNvPr>
          <p:cNvPicPr>
            <a:picLocks noChangeAspect="1"/>
          </p:cNvPicPr>
          <p:nvPr/>
        </p:nvPicPr>
        <p:blipFill>
          <a:blip r:embed="rId3"/>
          <a:stretch>
            <a:fillRect/>
          </a:stretch>
        </p:blipFill>
        <p:spPr>
          <a:xfrm>
            <a:off x="4569506" y="999779"/>
            <a:ext cx="4346941" cy="3375660"/>
          </a:xfrm>
          <a:prstGeom prst="rect">
            <a:avLst/>
          </a:prstGeom>
          <a:ln>
            <a:noFill/>
          </a:ln>
          <a:effectLst>
            <a:outerShdw blurRad="190500" algn="tl" rotWithShape="0">
              <a:srgbClr val="000000">
                <a:alpha val="70000"/>
              </a:srgbClr>
            </a:outerShdw>
          </a:effectLst>
        </p:spPr>
      </p:pic>
      <p:cxnSp>
        <p:nvCxnSpPr>
          <p:cNvPr id="10" name="Straight Arrow Connector 9">
            <a:extLst>
              <a:ext uri="{FF2B5EF4-FFF2-40B4-BE49-F238E27FC236}">
                <a16:creationId xmlns:a16="http://schemas.microsoft.com/office/drawing/2014/main" id="{5CCCB9B3-1E7C-4877-B22C-0A9920B89918}"/>
              </a:ext>
            </a:extLst>
          </p:cNvPr>
          <p:cNvCxnSpPr/>
          <p:nvPr/>
        </p:nvCxnSpPr>
        <p:spPr>
          <a:xfrm>
            <a:off x="1188720" y="2905760"/>
            <a:ext cx="353568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EB0C9BAC-52EA-4D54-B4D8-04A7BDB90066}"/>
              </a:ext>
            </a:extLst>
          </p:cNvPr>
          <p:cNvSpPr/>
          <p:nvPr/>
        </p:nvSpPr>
        <p:spPr>
          <a:xfrm>
            <a:off x="5638444" y="2571750"/>
            <a:ext cx="3186563" cy="723275"/>
          </a:xfrm>
          <a:prstGeom prst="rect">
            <a:avLst/>
          </a:prstGeom>
          <a:solidFill>
            <a:srgbClr val="FF8FCC">
              <a:alpha val="58000"/>
            </a:srgbClr>
          </a:solidFill>
        </p:spPr>
        <p:txBody>
          <a:bodyPr wrap="square">
            <a:spAutoFit/>
          </a:bodyPr>
          <a:lstStyle/>
          <a:p>
            <a:pPr algn="ctr">
              <a:spcAft>
                <a:spcPts val="600"/>
              </a:spcAft>
            </a:pPr>
            <a:r>
              <a:rPr lang="en-GB" dirty="0">
                <a:solidFill>
                  <a:srgbClr val="0070C0"/>
                </a:solidFill>
              </a:rPr>
              <a:t>New collections by category</a:t>
            </a:r>
          </a:p>
          <a:p>
            <a:pPr algn="ctr">
              <a:spcAft>
                <a:spcPts val="600"/>
              </a:spcAft>
            </a:pPr>
            <a:r>
              <a:rPr lang="en-GB" dirty="0">
                <a:solidFill>
                  <a:srgbClr val="0070C0"/>
                </a:solidFill>
              </a:rPr>
              <a:t>Links to “For </a:t>
            </a:r>
            <a:r>
              <a:rPr lang="en-GB" dirty="0" err="1">
                <a:solidFill>
                  <a:srgbClr val="0070C0"/>
                </a:solidFill>
              </a:rPr>
              <a:t>IPPOGers</a:t>
            </a:r>
            <a:r>
              <a:rPr lang="en-GB" dirty="0">
                <a:solidFill>
                  <a:srgbClr val="0070C0"/>
                </a:solidFill>
              </a:rPr>
              <a:t>”</a:t>
            </a:r>
            <a:endParaRPr lang="en-GB" dirty="0">
              <a:solidFill>
                <a:schemeClr val="bg2">
                  <a:lumMod val="25000"/>
                </a:schemeClr>
              </a:solidFill>
            </a:endParaRPr>
          </a:p>
        </p:txBody>
      </p:sp>
      <p:sp>
        <p:nvSpPr>
          <p:cNvPr id="17" name="Rectangle 16">
            <a:extLst>
              <a:ext uri="{FF2B5EF4-FFF2-40B4-BE49-F238E27FC236}">
                <a16:creationId xmlns:a16="http://schemas.microsoft.com/office/drawing/2014/main" id="{039497C2-73A1-4931-BC3E-7531B9237B93}"/>
              </a:ext>
            </a:extLst>
          </p:cNvPr>
          <p:cNvSpPr/>
          <p:nvPr/>
        </p:nvSpPr>
        <p:spPr>
          <a:xfrm>
            <a:off x="2396759" y="3612041"/>
            <a:ext cx="4346941" cy="369332"/>
          </a:xfrm>
          <a:prstGeom prst="rect">
            <a:avLst/>
          </a:prstGeom>
          <a:solidFill>
            <a:srgbClr val="FFFF00">
              <a:alpha val="58000"/>
            </a:srgbClr>
          </a:solidFill>
        </p:spPr>
        <p:txBody>
          <a:bodyPr wrap="square">
            <a:spAutoFit/>
          </a:bodyPr>
          <a:lstStyle/>
          <a:p>
            <a:pPr algn="ctr">
              <a:spcAft>
                <a:spcPts val="600"/>
              </a:spcAft>
            </a:pPr>
            <a:r>
              <a:rPr lang="en-GB" dirty="0">
                <a:solidFill>
                  <a:srgbClr val="0070C0"/>
                </a:solidFill>
              </a:rPr>
              <a:t>PLEASE, SUBMIT, SUBMIT, SUBMIT!!!! </a:t>
            </a:r>
            <a:endParaRPr lang="en-GB" dirty="0">
              <a:solidFill>
                <a:schemeClr val="bg2">
                  <a:lumMod val="25000"/>
                </a:schemeClr>
              </a:solidFill>
            </a:endParaRPr>
          </a:p>
        </p:txBody>
      </p:sp>
      <p:sp>
        <p:nvSpPr>
          <p:cNvPr id="18" name="Date Placeholder 2">
            <a:extLst>
              <a:ext uri="{FF2B5EF4-FFF2-40B4-BE49-F238E27FC236}">
                <a16:creationId xmlns:a16="http://schemas.microsoft.com/office/drawing/2014/main" id="{9FC6DD79-3639-4FDE-8112-160F846B05D4}"/>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725510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23</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err="1"/>
              <a:t>Structured</a:t>
            </a:r>
            <a:r>
              <a:rPr lang="fr-CH" sz="3000" dirty="0"/>
              <a:t> organisation of IPPOG documents &amp; data</a:t>
            </a:r>
            <a:endParaRPr lang="en-US" sz="3000" dirty="0"/>
          </a:p>
        </p:txBody>
      </p:sp>
      <p:pic>
        <p:nvPicPr>
          <p:cNvPr id="4" name="Picture 3">
            <a:extLst>
              <a:ext uri="{FF2B5EF4-FFF2-40B4-BE49-F238E27FC236}">
                <a16:creationId xmlns:a16="http://schemas.microsoft.com/office/drawing/2014/main" id="{96770D32-2B74-4A21-A65C-35BBAFBD783E}"/>
              </a:ext>
            </a:extLst>
          </p:cNvPr>
          <p:cNvPicPr>
            <a:picLocks noChangeAspect="1"/>
          </p:cNvPicPr>
          <p:nvPr/>
        </p:nvPicPr>
        <p:blipFill>
          <a:blip r:embed="rId2"/>
          <a:stretch>
            <a:fillRect/>
          </a:stretch>
        </p:blipFill>
        <p:spPr>
          <a:xfrm>
            <a:off x="1936124" y="710067"/>
            <a:ext cx="4281273" cy="1570742"/>
          </a:xfrm>
          <a:prstGeom prst="rect">
            <a:avLst/>
          </a:prstGeom>
        </p:spPr>
      </p:pic>
      <p:pic>
        <p:nvPicPr>
          <p:cNvPr id="6" name="Picture 5">
            <a:extLst>
              <a:ext uri="{FF2B5EF4-FFF2-40B4-BE49-F238E27FC236}">
                <a16:creationId xmlns:a16="http://schemas.microsoft.com/office/drawing/2014/main" id="{0840292D-E4D3-42BF-BB9E-AEBA61EA0BC3}"/>
              </a:ext>
            </a:extLst>
          </p:cNvPr>
          <p:cNvPicPr>
            <a:picLocks noChangeAspect="1"/>
          </p:cNvPicPr>
          <p:nvPr/>
        </p:nvPicPr>
        <p:blipFill>
          <a:blip r:embed="rId3"/>
          <a:stretch>
            <a:fillRect/>
          </a:stretch>
        </p:blipFill>
        <p:spPr>
          <a:xfrm>
            <a:off x="972273" y="2141910"/>
            <a:ext cx="6493397" cy="2515767"/>
          </a:xfrm>
          <a:prstGeom prst="rect">
            <a:avLst/>
          </a:prstGeom>
        </p:spPr>
      </p:pic>
      <p:sp>
        <p:nvSpPr>
          <p:cNvPr id="13" name="Rectangle 12">
            <a:extLst>
              <a:ext uri="{FF2B5EF4-FFF2-40B4-BE49-F238E27FC236}">
                <a16:creationId xmlns:a16="http://schemas.microsoft.com/office/drawing/2014/main" id="{009F3345-8AEB-4496-9D8F-B88892F689F1}"/>
              </a:ext>
            </a:extLst>
          </p:cNvPr>
          <p:cNvSpPr/>
          <p:nvPr/>
        </p:nvSpPr>
        <p:spPr>
          <a:xfrm>
            <a:off x="-2166" y="1610601"/>
            <a:ext cx="3697867" cy="369332"/>
          </a:xfrm>
          <a:prstGeom prst="rect">
            <a:avLst/>
          </a:prstGeom>
          <a:solidFill>
            <a:srgbClr val="FF8FCC">
              <a:alpha val="42000"/>
            </a:srgbClr>
          </a:solidFill>
        </p:spPr>
        <p:txBody>
          <a:bodyPr wrap="square">
            <a:spAutoFit/>
          </a:bodyPr>
          <a:lstStyle/>
          <a:p>
            <a:pPr>
              <a:spcAft>
                <a:spcPts val="600"/>
              </a:spcAft>
            </a:pPr>
            <a:r>
              <a:rPr lang="en-GB" dirty="0">
                <a:solidFill>
                  <a:srgbClr val="0070C0"/>
                </a:solidFill>
              </a:rPr>
              <a:t>Links from new </a:t>
            </a:r>
            <a:r>
              <a:rPr lang="en-GB" b="1" dirty="0">
                <a:solidFill>
                  <a:srgbClr val="0070C0"/>
                </a:solidFill>
              </a:rPr>
              <a:t>CDS collections</a:t>
            </a:r>
          </a:p>
        </p:txBody>
      </p:sp>
      <p:cxnSp>
        <p:nvCxnSpPr>
          <p:cNvPr id="8" name="Straight Arrow Connector 7">
            <a:extLst>
              <a:ext uri="{FF2B5EF4-FFF2-40B4-BE49-F238E27FC236}">
                <a16:creationId xmlns:a16="http://schemas.microsoft.com/office/drawing/2014/main" id="{DD42F788-CB6C-46C0-ACA0-62466BAAAF07}"/>
              </a:ext>
            </a:extLst>
          </p:cNvPr>
          <p:cNvCxnSpPr/>
          <p:nvPr/>
        </p:nvCxnSpPr>
        <p:spPr>
          <a:xfrm>
            <a:off x="542928" y="1979933"/>
            <a:ext cx="602966" cy="5918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A823688-8B4E-4D2A-B398-CA818BAD6705}"/>
              </a:ext>
            </a:extLst>
          </p:cNvPr>
          <p:cNvSpPr/>
          <p:nvPr/>
        </p:nvSpPr>
        <p:spPr>
          <a:xfrm>
            <a:off x="3274708" y="4226079"/>
            <a:ext cx="4154791" cy="369332"/>
          </a:xfrm>
          <a:prstGeom prst="rect">
            <a:avLst/>
          </a:prstGeom>
          <a:solidFill>
            <a:srgbClr val="FF8FCC">
              <a:alpha val="42000"/>
            </a:srgbClr>
          </a:solidFill>
        </p:spPr>
        <p:txBody>
          <a:bodyPr wrap="square">
            <a:spAutoFit/>
          </a:bodyPr>
          <a:lstStyle/>
          <a:p>
            <a:pPr>
              <a:spcAft>
                <a:spcPts val="600"/>
              </a:spcAft>
            </a:pPr>
            <a:r>
              <a:rPr lang="en-GB" dirty="0">
                <a:solidFill>
                  <a:srgbClr val="0070C0"/>
                </a:solidFill>
              </a:rPr>
              <a:t>Dedicated websites with all information</a:t>
            </a:r>
            <a:endParaRPr lang="en-GB" b="1" dirty="0">
              <a:solidFill>
                <a:srgbClr val="0070C0"/>
              </a:solidFill>
            </a:endParaRPr>
          </a:p>
        </p:txBody>
      </p:sp>
      <p:sp>
        <p:nvSpPr>
          <p:cNvPr id="16" name="Oval 15">
            <a:extLst>
              <a:ext uri="{FF2B5EF4-FFF2-40B4-BE49-F238E27FC236}">
                <a16:creationId xmlns:a16="http://schemas.microsoft.com/office/drawing/2014/main" id="{E1542213-1ED2-40CB-AF33-CBE8AD18D498}"/>
              </a:ext>
            </a:extLst>
          </p:cNvPr>
          <p:cNvSpPr/>
          <p:nvPr/>
        </p:nvSpPr>
        <p:spPr>
          <a:xfrm>
            <a:off x="972028" y="3488274"/>
            <a:ext cx="2409705" cy="9451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DD899B4-9609-4896-B720-9900F620DA10}"/>
              </a:ext>
            </a:extLst>
          </p:cNvPr>
          <p:cNvCxnSpPr>
            <a:stCxn id="15" idx="1"/>
          </p:cNvCxnSpPr>
          <p:nvPr/>
        </p:nvCxnSpPr>
        <p:spPr>
          <a:xfrm flipH="1">
            <a:off x="2731625" y="4410745"/>
            <a:ext cx="543083" cy="4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87DB9D84-4C5A-4EB7-A51B-B65C3C7F49CE}"/>
              </a:ext>
            </a:extLst>
          </p:cNvPr>
          <p:cNvSpPr/>
          <p:nvPr/>
        </p:nvSpPr>
        <p:spPr>
          <a:xfrm>
            <a:off x="1064627" y="2481278"/>
            <a:ext cx="2409705" cy="11898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0490F61-1519-4800-9C94-C3D2BEFAAB3F}"/>
              </a:ext>
            </a:extLst>
          </p:cNvPr>
          <p:cNvSpPr/>
          <p:nvPr/>
        </p:nvSpPr>
        <p:spPr>
          <a:xfrm>
            <a:off x="6061555" y="991536"/>
            <a:ext cx="3186563" cy="1077218"/>
          </a:xfrm>
          <a:prstGeom prst="rect">
            <a:avLst/>
          </a:prstGeom>
        </p:spPr>
        <p:txBody>
          <a:bodyPr wrap="square">
            <a:spAutoFit/>
          </a:bodyPr>
          <a:lstStyle/>
          <a:p>
            <a:pPr algn="ctr">
              <a:spcAft>
                <a:spcPts val="600"/>
              </a:spcAft>
            </a:pPr>
            <a:r>
              <a:rPr lang="en-GB" dirty="0">
                <a:solidFill>
                  <a:srgbClr val="0070C0"/>
                </a:solidFill>
              </a:rPr>
              <a:t>BIG EFFORT</a:t>
            </a:r>
          </a:p>
          <a:p>
            <a:pPr marL="285750" indent="-285750" algn="ctr">
              <a:spcAft>
                <a:spcPts val="600"/>
              </a:spcAft>
              <a:buFont typeface="Wingdings" panose="05000000000000000000" pitchFamily="2" charset="2"/>
              <a:buChar char="Ø"/>
            </a:pPr>
            <a:r>
              <a:rPr lang="en-GB" dirty="0">
                <a:solidFill>
                  <a:schemeClr val="bg2">
                    <a:lumMod val="25000"/>
                  </a:schemeClr>
                </a:solidFill>
              </a:rPr>
              <a:t>Already done (Barbora)</a:t>
            </a:r>
          </a:p>
          <a:p>
            <a:pPr marL="285750" indent="-285750" algn="ctr">
              <a:spcAft>
                <a:spcPts val="600"/>
              </a:spcAft>
              <a:buFont typeface="Wingdings" panose="05000000000000000000" pitchFamily="2" charset="2"/>
              <a:buChar char="Ø"/>
            </a:pPr>
            <a:r>
              <a:rPr lang="en-GB" dirty="0">
                <a:solidFill>
                  <a:schemeClr val="bg2">
                    <a:lumMod val="25000"/>
                  </a:schemeClr>
                </a:solidFill>
              </a:rPr>
              <a:t>Still needed (</a:t>
            </a:r>
            <a:r>
              <a:rPr lang="en-GB" dirty="0" err="1">
                <a:solidFill>
                  <a:schemeClr val="bg2">
                    <a:lumMod val="25000"/>
                  </a:schemeClr>
                </a:solidFill>
              </a:rPr>
              <a:t>IPPOGers</a:t>
            </a:r>
            <a:r>
              <a:rPr lang="en-GB" dirty="0">
                <a:solidFill>
                  <a:schemeClr val="bg2">
                    <a:lumMod val="25000"/>
                  </a:schemeClr>
                </a:solidFill>
              </a:rPr>
              <a:t>)</a:t>
            </a:r>
          </a:p>
        </p:txBody>
      </p:sp>
      <p:sp>
        <p:nvSpPr>
          <p:cNvPr id="18" name="Rectangle 17">
            <a:extLst>
              <a:ext uri="{FF2B5EF4-FFF2-40B4-BE49-F238E27FC236}">
                <a16:creationId xmlns:a16="http://schemas.microsoft.com/office/drawing/2014/main" id="{5B7FBF6F-2E84-4878-8295-915F120FFF79}"/>
              </a:ext>
            </a:extLst>
          </p:cNvPr>
          <p:cNvSpPr/>
          <p:nvPr/>
        </p:nvSpPr>
        <p:spPr>
          <a:xfrm>
            <a:off x="4652279" y="3608881"/>
            <a:ext cx="4346941" cy="369332"/>
          </a:xfrm>
          <a:prstGeom prst="rect">
            <a:avLst/>
          </a:prstGeom>
          <a:solidFill>
            <a:srgbClr val="FFFF00">
              <a:alpha val="58000"/>
            </a:srgbClr>
          </a:solidFill>
        </p:spPr>
        <p:txBody>
          <a:bodyPr wrap="square">
            <a:spAutoFit/>
          </a:bodyPr>
          <a:lstStyle/>
          <a:p>
            <a:pPr algn="ctr">
              <a:spcAft>
                <a:spcPts val="600"/>
              </a:spcAft>
            </a:pPr>
            <a:r>
              <a:rPr lang="en-GB" dirty="0">
                <a:solidFill>
                  <a:srgbClr val="0070C0"/>
                </a:solidFill>
              </a:rPr>
              <a:t>PLEASE, COMPLETE / CORRECT</a:t>
            </a:r>
            <a:endParaRPr lang="en-GB" dirty="0">
              <a:solidFill>
                <a:schemeClr val="bg2">
                  <a:lumMod val="25000"/>
                </a:schemeClr>
              </a:solidFill>
            </a:endParaRPr>
          </a:p>
        </p:txBody>
      </p:sp>
      <p:sp>
        <p:nvSpPr>
          <p:cNvPr id="22" name="Date Placeholder 2">
            <a:extLst>
              <a:ext uri="{FF2B5EF4-FFF2-40B4-BE49-F238E27FC236}">
                <a16:creationId xmlns:a16="http://schemas.microsoft.com/office/drawing/2014/main" id="{CBA315C3-8333-452B-BE25-22B59A13559E}"/>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394388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additive="base">
                                        <p:cTn id="18" dur="500" fill="hold"/>
                                        <p:tgtEl>
                                          <p:spTgt spid="18"/>
                                        </p:tgtEl>
                                        <p:attrNameLst>
                                          <p:attrName>ppt_x</p:attrName>
                                        </p:attrNameLst>
                                      </p:cBhvr>
                                      <p:tavLst>
                                        <p:tav tm="0">
                                          <p:val>
                                            <p:strVal val="#ppt_x"/>
                                          </p:val>
                                        </p:tav>
                                        <p:tav tm="100000">
                                          <p:val>
                                            <p:strVal val="#ppt_x"/>
                                          </p:val>
                                        </p:tav>
                                      </p:tavLst>
                                    </p:anim>
                                    <p:anim calcmode="lin" valueType="num">
                                      <p:cBhvr additive="base">
                                        <p:cTn id="19"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24</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a:t>           New organisation of IPPOG at CDS</a:t>
            </a:r>
            <a:endParaRPr lang="en-US" sz="3000" dirty="0"/>
          </a:p>
        </p:txBody>
      </p:sp>
      <p:cxnSp>
        <p:nvCxnSpPr>
          <p:cNvPr id="10" name="Straight Arrow Connector 9">
            <a:extLst>
              <a:ext uri="{FF2B5EF4-FFF2-40B4-BE49-F238E27FC236}">
                <a16:creationId xmlns:a16="http://schemas.microsoft.com/office/drawing/2014/main" id="{5CCCB9B3-1E7C-4877-B22C-0A9920B89918}"/>
              </a:ext>
            </a:extLst>
          </p:cNvPr>
          <p:cNvCxnSpPr/>
          <p:nvPr/>
        </p:nvCxnSpPr>
        <p:spPr>
          <a:xfrm>
            <a:off x="1493520" y="6604000"/>
            <a:ext cx="353568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EB0C9BAC-52EA-4D54-B4D8-04A7BDB90066}"/>
              </a:ext>
            </a:extLst>
          </p:cNvPr>
          <p:cNvSpPr/>
          <p:nvPr/>
        </p:nvSpPr>
        <p:spPr>
          <a:xfrm>
            <a:off x="-1459929" y="5721350"/>
            <a:ext cx="3186563" cy="723275"/>
          </a:xfrm>
          <a:prstGeom prst="rect">
            <a:avLst/>
          </a:prstGeom>
          <a:solidFill>
            <a:srgbClr val="FF8FCC">
              <a:alpha val="58000"/>
            </a:srgbClr>
          </a:solidFill>
        </p:spPr>
        <p:txBody>
          <a:bodyPr wrap="square">
            <a:spAutoFit/>
          </a:bodyPr>
          <a:lstStyle/>
          <a:p>
            <a:pPr algn="ctr">
              <a:spcAft>
                <a:spcPts val="600"/>
              </a:spcAft>
            </a:pPr>
            <a:r>
              <a:rPr lang="en-GB" dirty="0">
                <a:solidFill>
                  <a:srgbClr val="0070C0"/>
                </a:solidFill>
              </a:rPr>
              <a:t>New collections by category</a:t>
            </a:r>
          </a:p>
          <a:p>
            <a:pPr algn="ctr">
              <a:spcAft>
                <a:spcPts val="600"/>
              </a:spcAft>
            </a:pPr>
            <a:r>
              <a:rPr lang="en-GB" dirty="0">
                <a:solidFill>
                  <a:srgbClr val="0070C0"/>
                </a:solidFill>
              </a:rPr>
              <a:t>Links to “For </a:t>
            </a:r>
            <a:r>
              <a:rPr lang="en-GB" dirty="0" err="1">
                <a:solidFill>
                  <a:srgbClr val="0070C0"/>
                </a:solidFill>
              </a:rPr>
              <a:t>IPPOGers</a:t>
            </a:r>
            <a:r>
              <a:rPr lang="en-GB" dirty="0">
                <a:solidFill>
                  <a:srgbClr val="0070C0"/>
                </a:solidFill>
              </a:rPr>
              <a:t>”</a:t>
            </a:r>
            <a:endParaRPr lang="en-GB" dirty="0">
              <a:solidFill>
                <a:schemeClr val="bg2">
                  <a:lumMod val="25000"/>
                </a:schemeClr>
              </a:solidFill>
            </a:endParaRPr>
          </a:p>
        </p:txBody>
      </p:sp>
      <p:sp>
        <p:nvSpPr>
          <p:cNvPr id="17" name="Rectangle 16">
            <a:extLst>
              <a:ext uri="{FF2B5EF4-FFF2-40B4-BE49-F238E27FC236}">
                <a16:creationId xmlns:a16="http://schemas.microsoft.com/office/drawing/2014/main" id="{039497C2-73A1-4931-BC3E-7531B9237B93}"/>
              </a:ext>
            </a:extLst>
          </p:cNvPr>
          <p:cNvSpPr/>
          <p:nvPr/>
        </p:nvSpPr>
        <p:spPr>
          <a:xfrm>
            <a:off x="2855729" y="6782349"/>
            <a:ext cx="4346941" cy="369332"/>
          </a:xfrm>
          <a:prstGeom prst="rect">
            <a:avLst/>
          </a:prstGeom>
          <a:solidFill>
            <a:srgbClr val="FFFF00">
              <a:alpha val="58000"/>
            </a:srgbClr>
          </a:solidFill>
        </p:spPr>
        <p:txBody>
          <a:bodyPr wrap="square">
            <a:spAutoFit/>
          </a:bodyPr>
          <a:lstStyle/>
          <a:p>
            <a:pPr algn="ctr">
              <a:spcAft>
                <a:spcPts val="600"/>
              </a:spcAft>
            </a:pPr>
            <a:r>
              <a:rPr lang="en-GB" dirty="0">
                <a:solidFill>
                  <a:srgbClr val="0070C0"/>
                </a:solidFill>
              </a:rPr>
              <a:t>PLEASE, SUBMIT, SUBMIT, SUBMIT!!!! </a:t>
            </a:r>
            <a:endParaRPr lang="en-GB" dirty="0">
              <a:solidFill>
                <a:schemeClr val="bg2">
                  <a:lumMod val="25000"/>
                </a:schemeClr>
              </a:solidFill>
            </a:endParaRPr>
          </a:p>
        </p:txBody>
      </p:sp>
      <p:pic>
        <p:nvPicPr>
          <p:cNvPr id="11" name="Picture 10">
            <a:extLst>
              <a:ext uri="{FF2B5EF4-FFF2-40B4-BE49-F238E27FC236}">
                <a16:creationId xmlns:a16="http://schemas.microsoft.com/office/drawing/2014/main" id="{434A79B4-7681-42BD-925E-4C1D6BAA9EB7}"/>
              </a:ext>
            </a:extLst>
          </p:cNvPr>
          <p:cNvPicPr>
            <a:picLocks noChangeAspect="1"/>
          </p:cNvPicPr>
          <p:nvPr/>
        </p:nvPicPr>
        <p:blipFill>
          <a:blip r:embed="rId2"/>
          <a:stretch>
            <a:fillRect/>
          </a:stretch>
        </p:blipFill>
        <p:spPr>
          <a:xfrm>
            <a:off x="0" y="919704"/>
            <a:ext cx="4886960" cy="1765854"/>
          </a:xfrm>
          <a:prstGeom prst="rect">
            <a:avLst/>
          </a:prstGeom>
        </p:spPr>
      </p:pic>
      <p:pic>
        <p:nvPicPr>
          <p:cNvPr id="8" name="Picture 7">
            <a:extLst>
              <a:ext uri="{FF2B5EF4-FFF2-40B4-BE49-F238E27FC236}">
                <a16:creationId xmlns:a16="http://schemas.microsoft.com/office/drawing/2014/main" id="{34208AEE-C5C8-469B-9B13-C4C12A53FF98}"/>
              </a:ext>
            </a:extLst>
          </p:cNvPr>
          <p:cNvPicPr>
            <a:picLocks noChangeAspect="1"/>
          </p:cNvPicPr>
          <p:nvPr/>
        </p:nvPicPr>
        <p:blipFill>
          <a:blip r:embed="rId3"/>
          <a:stretch>
            <a:fillRect/>
          </a:stretch>
        </p:blipFill>
        <p:spPr>
          <a:xfrm>
            <a:off x="-1" y="2661919"/>
            <a:ext cx="6969173" cy="2025655"/>
          </a:xfrm>
          <a:prstGeom prst="rect">
            <a:avLst/>
          </a:prstGeom>
        </p:spPr>
      </p:pic>
      <p:pic>
        <p:nvPicPr>
          <p:cNvPr id="19" name="Picture 18">
            <a:extLst>
              <a:ext uri="{FF2B5EF4-FFF2-40B4-BE49-F238E27FC236}">
                <a16:creationId xmlns:a16="http://schemas.microsoft.com/office/drawing/2014/main" id="{62A06CAB-73C2-4BDE-9835-48A50C88A9CA}"/>
              </a:ext>
            </a:extLst>
          </p:cNvPr>
          <p:cNvPicPr>
            <a:picLocks noChangeAspect="1"/>
          </p:cNvPicPr>
          <p:nvPr/>
        </p:nvPicPr>
        <p:blipFill rotWithShape="1">
          <a:blip r:embed="rId2"/>
          <a:srcRect l="91165" r="1350"/>
          <a:stretch/>
        </p:blipFill>
        <p:spPr>
          <a:xfrm>
            <a:off x="4876800" y="919704"/>
            <a:ext cx="2092372" cy="1765854"/>
          </a:xfrm>
          <a:prstGeom prst="rect">
            <a:avLst/>
          </a:prstGeom>
        </p:spPr>
      </p:pic>
      <p:pic>
        <p:nvPicPr>
          <p:cNvPr id="21" name="Picture 20">
            <a:extLst>
              <a:ext uri="{FF2B5EF4-FFF2-40B4-BE49-F238E27FC236}">
                <a16:creationId xmlns:a16="http://schemas.microsoft.com/office/drawing/2014/main" id="{1763327D-4BA5-4736-B03E-EF6F8C52C800}"/>
              </a:ext>
            </a:extLst>
          </p:cNvPr>
          <p:cNvPicPr>
            <a:picLocks noChangeAspect="1"/>
          </p:cNvPicPr>
          <p:nvPr/>
        </p:nvPicPr>
        <p:blipFill>
          <a:blip r:embed="rId4"/>
          <a:stretch>
            <a:fillRect/>
          </a:stretch>
        </p:blipFill>
        <p:spPr>
          <a:xfrm>
            <a:off x="50800" y="2374714"/>
            <a:ext cx="6885680" cy="307525"/>
          </a:xfrm>
          <a:prstGeom prst="rect">
            <a:avLst/>
          </a:prstGeom>
        </p:spPr>
      </p:pic>
      <p:sp>
        <p:nvSpPr>
          <p:cNvPr id="22" name="Date Placeholder 2">
            <a:extLst>
              <a:ext uri="{FF2B5EF4-FFF2-40B4-BE49-F238E27FC236}">
                <a16:creationId xmlns:a16="http://schemas.microsoft.com/office/drawing/2014/main" id="{BC0F33FD-3B37-4982-A717-C84F9D8B48F2}"/>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36330628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25</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a:t>           New organisation of IPPOG at CDS</a:t>
            </a:r>
            <a:endParaRPr lang="en-US" sz="3000" dirty="0"/>
          </a:p>
        </p:txBody>
      </p:sp>
      <p:cxnSp>
        <p:nvCxnSpPr>
          <p:cNvPr id="10" name="Straight Arrow Connector 9">
            <a:extLst>
              <a:ext uri="{FF2B5EF4-FFF2-40B4-BE49-F238E27FC236}">
                <a16:creationId xmlns:a16="http://schemas.microsoft.com/office/drawing/2014/main" id="{5CCCB9B3-1E7C-4877-B22C-0A9920B89918}"/>
              </a:ext>
            </a:extLst>
          </p:cNvPr>
          <p:cNvCxnSpPr/>
          <p:nvPr/>
        </p:nvCxnSpPr>
        <p:spPr>
          <a:xfrm>
            <a:off x="1493520" y="6604000"/>
            <a:ext cx="353568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EB0C9BAC-52EA-4D54-B4D8-04A7BDB90066}"/>
              </a:ext>
            </a:extLst>
          </p:cNvPr>
          <p:cNvSpPr/>
          <p:nvPr/>
        </p:nvSpPr>
        <p:spPr>
          <a:xfrm>
            <a:off x="-1459929" y="5721350"/>
            <a:ext cx="3186563" cy="723275"/>
          </a:xfrm>
          <a:prstGeom prst="rect">
            <a:avLst/>
          </a:prstGeom>
          <a:solidFill>
            <a:srgbClr val="FF8FCC">
              <a:alpha val="58000"/>
            </a:srgbClr>
          </a:solidFill>
        </p:spPr>
        <p:txBody>
          <a:bodyPr wrap="square">
            <a:spAutoFit/>
          </a:bodyPr>
          <a:lstStyle/>
          <a:p>
            <a:pPr algn="ctr">
              <a:spcAft>
                <a:spcPts val="600"/>
              </a:spcAft>
            </a:pPr>
            <a:r>
              <a:rPr lang="en-GB" dirty="0">
                <a:solidFill>
                  <a:srgbClr val="0070C0"/>
                </a:solidFill>
              </a:rPr>
              <a:t>New collections by category</a:t>
            </a:r>
          </a:p>
          <a:p>
            <a:pPr algn="ctr">
              <a:spcAft>
                <a:spcPts val="600"/>
              </a:spcAft>
            </a:pPr>
            <a:r>
              <a:rPr lang="en-GB" dirty="0">
                <a:solidFill>
                  <a:srgbClr val="0070C0"/>
                </a:solidFill>
              </a:rPr>
              <a:t>Links to “For </a:t>
            </a:r>
            <a:r>
              <a:rPr lang="en-GB" dirty="0" err="1">
                <a:solidFill>
                  <a:srgbClr val="0070C0"/>
                </a:solidFill>
              </a:rPr>
              <a:t>IPPOGers</a:t>
            </a:r>
            <a:r>
              <a:rPr lang="en-GB" dirty="0">
                <a:solidFill>
                  <a:srgbClr val="0070C0"/>
                </a:solidFill>
              </a:rPr>
              <a:t>”</a:t>
            </a:r>
            <a:endParaRPr lang="en-GB" dirty="0">
              <a:solidFill>
                <a:schemeClr val="bg2">
                  <a:lumMod val="25000"/>
                </a:schemeClr>
              </a:solidFill>
            </a:endParaRPr>
          </a:p>
        </p:txBody>
      </p:sp>
      <p:sp>
        <p:nvSpPr>
          <p:cNvPr id="17" name="Rectangle 16">
            <a:extLst>
              <a:ext uri="{FF2B5EF4-FFF2-40B4-BE49-F238E27FC236}">
                <a16:creationId xmlns:a16="http://schemas.microsoft.com/office/drawing/2014/main" id="{039497C2-73A1-4931-BC3E-7531B9237B93}"/>
              </a:ext>
            </a:extLst>
          </p:cNvPr>
          <p:cNvSpPr/>
          <p:nvPr/>
        </p:nvSpPr>
        <p:spPr>
          <a:xfrm>
            <a:off x="2855729" y="6782349"/>
            <a:ext cx="4346941" cy="369332"/>
          </a:xfrm>
          <a:prstGeom prst="rect">
            <a:avLst/>
          </a:prstGeom>
          <a:solidFill>
            <a:srgbClr val="FFFF00">
              <a:alpha val="58000"/>
            </a:srgbClr>
          </a:solidFill>
        </p:spPr>
        <p:txBody>
          <a:bodyPr wrap="square">
            <a:spAutoFit/>
          </a:bodyPr>
          <a:lstStyle/>
          <a:p>
            <a:pPr algn="ctr">
              <a:spcAft>
                <a:spcPts val="600"/>
              </a:spcAft>
            </a:pPr>
            <a:r>
              <a:rPr lang="en-GB" dirty="0">
                <a:solidFill>
                  <a:srgbClr val="0070C0"/>
                </a:solidFill>
              </a:rPr>
              <a:t>PLEASE, SUBMIT, SUBMIT, SUBMIT!!!! </a:t>
            </a:r>
            <a:endParaRPr lang="en-GB" dirty="0">
              <a:solidFill>
                <a:schemeClr val="bg2">
                  <a:lumMod val="25000"/>
                </a:schemeClr>
              </a:solidFill>
            </a:endParaRPr>
          </a:p>
        </p:txBody>
      </p:sp>
      <p:pic>
        <p:nvPicPr>
          <p:cNvPr id="19" name="Picture 18">
            <a:extLst>
              <a:ext uri="{FF2B5EF4-FFF2-40B4-BE49-F238E27FC236}">
                <a16:creationId xmlns:a16="http://schemas.microsoft.com/office/drawing/2014/main" id="{62A06CAB-73C2-4BDE-9835-48A50C88A9CA}"/>
              </a:ext>
            </a:extLst>
          </p:cNvPr>
          <p:cNvPicPr>
            <a:picLocks noChangeAspect="1"/>
          </p:cNvPicPr>
          <p:nvPr/>
        </p:nvPicPr>
        <p:blipFill rotWithShape="1">
          <a:blip r:embed="rId2"/>
          <a:srcRect l="91165" r="1350"/>
          <a:stretch/>
        </p:blipFill>
        <p:spPr>
          <a:xfrm>
            <a:off x="-2506115" y="1278726"/>
            <a:ext cx="2092372" cy="1765854"/>
          </a:xfrm>
          <a:prstGeom prst="rect">
            <a:avLst/>
          </a:prstGeom>
        </p:spPr>
      </p:pic>
      <p:pic>
        <p:nvPicPr>
          <p:cNvPr id="4" name="Picture 3">
            <a:extLst>
              <a:ext uri="{FF2B5EF4-FFF2-40B4-BE49-F238E27FC236}">
                <a16:creationId xmlns:a16="http://schemas.microsoft.com/office/drawing/2014/main" id="{7589C228-4529-47F4-836A-754DA874A167}"/>
              </a:ext>
            </a:extLst>
          </p:cNvPr>
          <p:cNvPicPr>
            <a:picLocks noChangeAspect="1"/>
          </p:cNvPicPr>
          <p:nvPr/>
        </p:nvPicPr>
        <p:blipFill rotWithShape="1">
          <a:blip r:embed="rId3"/>
          <a:srcRect l="-1" r="8566"/>
          <a:stretch/>
        </p:blipFill>
        <p:spPr>
          <a:xfrm>
            <a:off x="0" y="893850"/>
            <a:ext cx="4663440" cy="1273689"/>
          </a:xfrm>
          <a:prstGeom prst="rect">
            <a:avLst/>
          </a:prstGeom>
        </p:spPr>
      </p:pic>
      <p:pic>
        <p:nvPicPr>
          <p:cNvPr id="6" name="Picture 5">
            <a:extLst>
              <a:ext uri="{FF2B5EF4-FFF2-40B4-BE49-F238E27FC236}">
                <a16:creationId xmlns:a16="http://schemas.microsoft.com/office/drawing/2014/main" id="{2AA0DCB3-0EE0-4C29-8026-28BFB9725399}"/>
              </a:ext>
            </a:extLst>
          </p:cNvPr>
          <p:cNvPicPr>
            <a:picLocks noChangeAspect="1"/>
          </p:cNvPicPr>
          <p:nvPr/>
        </p:nvPicPr>
        <p:blipFill>
          <a:blip r:embed="rId4"/>
          <a:stretch>
            <a:fillRect/>
          </a:stretch>
        </p:blipFill>
        <p:spPr>
          <a:xfrm>
            <a:off x="-2495" y="2071964"/>
            <a:ext cx="4658315" cy="509221"/>
          </a:xfrm>
          <a:prstGeom prst="rect">
            <a:avLst/>
          </a:prstGeom>
        </p:spPr>
      </p:pic>
      <p:pic>
        <p:nvPicPr>
          <p:cNvPr id="9" name="Picture 8">
            <a:extLst>
              <a:ext uri="{FF2B5EF4-FFF2-40B4-BE49-F238E27FC236}">
                <a16:creationId xmlns:a16="http://schemas.microsoft.com/office/drawing/2014/main" id="{28CE2347-F4CC-4D0C-8D3C-69286011007A}"/>
              </a:ext>
            </a:extLst>
          </p:cNvPr>
          <p:cNvPicPr>
            <a:picLocks noChangeAspect="1"/>
          </p:cNvPicPr>
          <p:nvPr/>
        </p:nvPicPr>
        <p:blipFill rotWithShape="1">
          <a:blip r:embed="rId5"/>
          <a:srcRect r="13956"/>
          <a:stretch/>
        </p:blipFill>
        <p:spPr>
          <a:xfrm>
            <a:off x="-7619" y="2556363"/>
            <a:ext cx="4663440" cy="1537594"/>
          </a:xfrm>
          <a:prstGeom prst="rect">
            <a:avLst/>
          </a:prstGeom>
        </p:spPr>
      </p:pic>
      <p:pic>
        <p:nvPicPr>
          <p:cNvPr id="13" name="Picture 12">
            <a:extLst>
              <a:ext uri="{FF2B5EF4-FFF2-40B4-BE49-F238E27FC236}">
                <a16:creationId xmlns:a16="http://schemas.microsoft.com/office/drawing/2014/main" id="{2F25B546-1E52-47A2-B168-A8B8960C95E7}"/>
              </a:ext>
            </a:extLst>
          </p:cNvPr>
          <p:cNvPicPr>
            <a:picLocks noChangeAspect="1"/>
          </p:cNvPicPr>
          <p:nvPr/>
        </p:nvPicPr>
        <p:blipFill>
          <a:blip r:embed="rId6"/>
          <a:stretch>
            <a:fillRect/>
          </a:stretch>
        </p:blipFill>
        <p:spPr>
          <a:xfrm>
            <a:off x="5178890" y="1047778"/>
            <a:ext cx="4676310" cy="1748717"/>
          </a:xfrm>
          <a:prstGeom prst="rect">
            <a:avLst/>
          </a:prstGeom>
        </p:spPr>
      </p:pic>
      <p:pic>
        <p:nvPicPr>
          <p:cNvPr id="15" name="Picture 14">
            <a:extLst>
              <a:ext uri="{FF2B5EF4-FFF2-40B4-BE49-F238E27FC236}">
                <a16:creationId xmlns:a16="http://schemas.microsoft.com/office/drawing/2014/main" id="{846F83E2-ABC0-49FF-A79E-E5942C3EC8EF}"/>
              </a:ext>
            </a:extLst>
          </p:cNvPr>
          <p:cNvPicPr>
            <a:picLocks noChangeAspect="1"/>
          </p:cNvPicPr>
          <p:nvPr/>
        </p:nvPicPr>
        <p:blipFill>
          <a:blip r:embed="rId7"/>
          <a:stretch>
            <a:fillRect/>
          </a:stretch>
        </p:blipFill>
        <p:spPr>
          <a:xfrm>
            <a:off x="5178890" y="2711057"/>
            <a:ext cx="4381670" cy="1897502"/>
          </a:xfrm>
          <a:prstGeom prst="rect">
            <a:avLst/>
          </a:prstGeom>
        </p:spPr>
      </p:pic>
      <p:sp>
        <p:nvSpPr>
          <p:cNvPr id="25" name="Date Placeholder 2">
            <a:extLst>
              <a:ext uri="{FF2B5EF4-FFF2-40B4-BE49-F238E27FC236}">
                <a16:creationId xmlns:a16="http://schemas.microsoft.com/office/drawing/2014/main" id="{A067323F-3D82-43C7-9446-B98624EDD137}"/>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27" name="Right Arrow 14">
            <a:extLst>
              <a:ext uri="{FF2B5EF4-FFF2-40B4-BE49-F238E27FC236}">
                <a16:creationId xmlns:a16="http://schemas.microsoft.com/office/drawing/2014/main" id="{5A301E17-111F-4446-A890-D4A8B66C4634}"/>
              </a:ext>
            </a:extLst>
          </p:cNvPr>
          <p:cNvSpPr/>
          <p:nvPr/>
        </p:nvSpPr>
        <p:spPr>
          <a:xfrm rot="16200000" flipH="1">
            <a:off x="3244798" y="2633460"/>
            <a:ext cx="3290365" cy="424159"/>
          </a:xfrm>
          <a:prstGeom prst="rightArrow">
            <a:avLst/>
          </a:prstGeom>
          <a:noFill/>
          <a:ln w="317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8" name="TextBox 27">
            <a:extLst>
              <a:ext uri="{FF2B5EF4-FFF2-40B4-BE49-F238E27FC236}">
                <a16:creationId xmlns:a16="http://schemas.microsoft.com/office/drawing/2014/main" id="{520D0943-61FD-4778-B3D6-03FA8C3A5D59}"/>
              </a:ext>
            </a:extLst>
          </p:cNvPr>
          <p:cNvSpPr txBox="1"/>
          <p:nvPr/>
        </p:nvSpPr>
        <p:spPr>
          <a:xfrm rot="16200000">
            <a:off x="3567828" y="2009116"/>
            <a:ext cx="2645419" cy="323165"/>
          </a:xfrm>
          <a:prstGeom prst="rect">
            <a:avLst/>
          </a:prstGeom>
          <a:noFill/>
        </p:spPr>
        <p:txBody>
          <a:bodyPr wrap="square" rtlCol="0">
            <a:spAutoFit/>
          </a:bodyPr>
          <a:lstStyle/>
          <a:p>
            <a:r>
              <a:rPr lang="fr-CH" sz="1500" dirty="0"/>
              <a:t>Scroll down</a:t>
            </a:r>
            <a:endParaRPr lang="en-US" sz="1500" dirty="0"/>
          </a:p>
        </p:txBody>
      </p:sp>
    </p:spTree>
    <p:extLst>
      <p:ext uri="{BB962C8B-B14F-4D97-AF65-F5344CB8AC3E}">
        <p14:creationId xmlns:p14="http://schemas.microsoft.com/office/powerpoint/2010/main" val="3076217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26</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33112" y="105151"/>
            <a:ext cx="9072788" cy="686348"/>
          </a:xfrm>
        </p:spPr>
        <p:txBody>
          <a:bodyPr>
            <a:normAutofit/>
          </a:bodyPr>
          <a:lstStyle/>
          <a:p>
            <a:r>
              <a:rPr lang="fr-CH" sz="3000" dirty="0" err="1"/>
              <a:t>Structured</a:t>
            </a:r>
            <a:r>
              <a:rPr lang="fr-CH" sz="3000" dirty="0"/>
              <a:t> organisation of IPPOG documents &amp; data</a:t>
            </a:r>
            <a:endParaRPr lang="en-US" sz="3000" dirty="0"/>
          </a:p>
        </p:txBody>
      </p:sp>
      <p:pic>
        <p:nvPicPr>
          <p:cNvPr id="4" name="Picture 3">
            <a:extLst>
              <a:ext uri="{FF2B5EF4-FFF2-40B4-BE49-F238E27FC236}">
                <a16:creationId xmlns:a16="http://schemas.microsoft.com/office/drawing/2014/main" id="{96770D32-2B74-4A21-A65C-35BBAFBD783E}"/>
              </a:ext>
            </a:extLst>
          </p:cNvPr>
          <p:cNvPicPr>
            <a:picLocks noChangeAspect="1"/>
          </p:cNvPicPr>
          <p:nvPr/>
        </p:nvPicPr>
        <p:blipFill>
          <a:blip r:embed="rId2"/>
          <a:stretch>
            <a:fillRect/>
          </a:stretch>
        </p:blipFill>
        <p:spPr>
          <a:xfrm>
            <a:off x="1936124" y="710067"/>
            <a:ext cx="4281273" cy="1570742"/>
          </a:xfrm>
          <a:prstGeom prst="rect">
            <a:avLst/>
          </a:prstGeom>
        </p:spPr>
      </p:pic>
      <p:pic>
        <p:nvPicPr>
          <p:cNvPr id="6" name="Picture 5">
            <a:extLst>
              <a:ext uri="{FF2B5EF4-FFF2-40B4-BE49-F238E27FC236}">
                <a16:creationId xmlns:a16="http://schemas.microsoft.com/office/drawing/2014/main" id="{0840292D-E4D3-42BF-BB9E-AEBA61EA0BC3}"/>
              </a:ext>
            </a:extLst>
          </p:cNvPr>
          <p:cNvPicPr>
            <a:picLocks noChangeAspect="1"/>
          </p:cNvPicPr>
          <p:nvPr/>
        </p:nvPicPr>
        <p:blipFill>
          <a:blip r:embed="rId3"/>
          <a:stretch>
            <a:fillRect/>
          </a:stretch>
        </p:blipFill>
        <p:spPr>
          <a:xfrm>
            <a:off x="972273" y="2141910"/>
            <a:ext cx="6493397" cy="2515767"/>
          </a:xfrm>
          <a:prstGeom prst="rect">
            <a:avLst/>
          </a:prstGeom>
        </p:spPr>
      </p:pic>
      <p:sp>
        <p:nvSpPr>
          <p:cNvPr id="11" name="Oval 10">
            <a:extLst>
              <a:ext uri="{FF2B5EF4-FFF2-40B4-BE49-F238E27FC236}">
                <a16:creationId xmlns:a16="http://schemas.microsoft.com/office/drawing/2014/main" id="{FE1E0A21-4846-4DA1-ACD8-C52C4B2D6623}"/>
              </a:ext>
            </a:extLst>
          </p:cNvPr>
          <p:cNvSpPr/>
          <p:nvPr/>
        </p:nvSpPr>
        <p:spPr>
          <a:xfrm>
            <a:off x="4164712" y="2178406"/>
            <a:ext cx="2409705" cy="21865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09F3345-8AEB-4496-9D8F-B88892F689F1}"/>
              </a:ext>
            </a:extLst>
          </p:cNvPr>
          <p:cNvSpPr/>
          <p:nvPr/>
        </p:nvSpPr>
        <p:spPr>
          <a:xfrm>
            <a:off x="-2166" y="1610601"/>
            <a:ext cx="3697867" cy="369332"/>
          </a:xfrm>
          <a:prstGeom prst="rect">
            <a:avLst/>
          </a:prstGeom>
          <a:solidFill>
            <a:srgbClr val="FF8FCC">
              <a:alpha val="42000"/>
            </a:srgbClr>
          </a:solidFill>
        </p:spPr>
        <p:txBody>
          <a:bodyPr wrap="square">
            <a:spAutoFit/>
          </a:bodyPr>
          <a:lstStyle/>
          <a:p>
            <a:pPr>
              <a:spcAft>
                <a:spcPts val="600"/>
              </a:spcAft>
            </a:pPr>
            <a:r>
              <a:rPr lang="en-GB" dirty="0">
                <a:solidFill>
                  <a:srgbClr val="0070C0"/>
                </a:solidFill>
              </a:rPr>
              <a:t>Links from new </a:t>
            </a:r>
            <a:r>
              <a:rPr lang="en-GB" b="1" dirty="0">
                <a:solidFill>
                  <a:srgbClr val="0070C0"/>
                </a:solidFill>
              </a:rPr>
              <a:t>CDS collections</a:t>
            </a:r>
          </a:p>
        </p:txBody>
      </p:sp>
      <p:cxnSp>
        <p:nvCxnSpPr>
          <p:cNvPr id="8" name="Straight Arrow Connector 7">
            <a:extLst>
              <a:ext uri="{FF2B5EF4-FFF2-40B4-BE49-F238E27FC236}">
                <a16:creationId xmlns:a16="http://schemas.microsoft.com/office/drawing/2014/main" id="{DD42F788-CB6C-46C0-ACA0-62466BAAAF07}"/>
              </a:ext>
            </a:extLst>
          </p:cNvPr>
          <p:cNvCxnSpPr/>
          <p:nvPr/>
        </p:nvCxnSpPr>
        <p:spPr>
          <a:xfrm>
            <a:off x="542928" y="1979933"/>
            <a:ext cx="602966" cy="5918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A823688-8B4E-4D2A-B398-CA818BAD6705}"/>
              </a:ext>
            </a:extLst>
          </p:cNvPr>
          <p:cNvSpPr/>
          <p:nvPr/>
        </p:nvSpPr>
        <p:spPr>
          <a:xfrm>
            <a:off x="3274708" y="4226079"/>
            <a:ext cx="4154791" cy="369332"/>
          </a:xfrm>
          <a:prstGeom prst="rect">
            <a:avLst/>
          </a:prstGeom>
          <a:solidFill>
            <a:srgbClr val="FF8FCC">
              <a:alpha val="42000"/>
            </a:srgbClr>
          </a:solidFill>
        </p:spPr>
        <p:txBody>
          <a:bodyPr wrap="square">
            <a:spAutoFit/>
          </a:bodyPr>
          <a:lstStyle/>
          <a:p>
            <a:pPr>
              <a:spcAft>
                <a:spcPts val="600"/>
              </a:spcAft>
            </a:pPr>
            <a:r>
              <a:rPr lang="en-GB" dirty="0">
                <a:solidFill>
                  <a:srgbClr val="0070C0"/>
                </a:solidFill>
              </a:rPr>
              <a:t>Dedicated websites with all information</a:t>
            </a:r>
            <a:endParaRPr lang="en-GB" b="1" dirty="0">
              <a:solidFill>
                <a:srgbClr val="0070C0"/>
              </a:solidFill>
            </a:endParaRPr>
          </a:p>
        </p:txBody>
      </p:sp>
      <p:sp>
        <p:nvSpPr>
          <p:cNvPr id="16" name="Oval 15">
            <a:extLst>
              <a:ext uri="{FF2B5EF4-FFF2-40B4-BE49-F238E27FC236}">
                <a16:creationId xmlns:a16="http://schemas.microsoft.com/office/drawing/2014/main" id="{E1542213-1ED2-40CB-AF33-CBE8AD18D498}"/>
              </a:ext>
            </a:extLst>
          </p:cNvPr>
          <p:cNvSpPr/>
          <p:nvPr/>
        </p:nvSpPr>
        <p:spPr>
          <a:xfrm>
            <a:off x="972028" y="3488274"/>
            <a:ext cx="2409705" cy="9451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DD899B4-9609-4896-B720-9900F620DA10}"/>
              </a:ext>
            </a:extLst>
          </p:cNvPr>
          <p:cNvCxnSpPr>
            <a:stCxn id="15" idx="1"/>
          </p:cNvCxnSpPr>
          <p:nvPr/>
        </p:nvCxnSpPr>
        <p:spPr>
          <a:xfrm flipH="1">
            <a:off x="2731625" y="4410745"/>
            <a:ext cx="543083" cy="49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2ECEEF1-8BC7-4545-91B6-B37BB4915E42}"/>
              </a:ext>
            </a:extLst>
          </p:cNvPr>
          <p:cNvSpPr/>
          <p:nvPr/>
        </p:nvSpPr>
        <p:spPr>
          <a:xfrm>
            <a:off x="6524311" y="2217798"/>
            <a:ext cx="2741408" cy="369332"/>
          </a:xfrm>
          <a:prstGeom prst="rect">
            <a:avLst/>
          </a:prstGeom>
          <a:solidFill>
            <a:srgbClr val="FF8FCC">
              <a:alpha val="42000"/>
            </a:srgbClr>
          </a:solidFill>
        </p:spPr>
        <p:txBody>
          <a:bodyPr wrap="square">
            <a:spAutoFit/>
          </a:bodyPr>
          <a:lstStyle/>
          <a:p>
            <a:pPr>
              <a:spcAft>
                <a:spcPts val="600"/>
              </a:spcAft>
            </a:pPr>
            <a:r>
              <a:rPr lang="en-GB" dirty="0">
                <a:solidFill>
                  <a:srgbClr val="0070C0"/>
                </a:solidFill>
              </a:rPr>
              <a:t>TO DO / Pending issues</a:t>
            </a:r>
            <a:endParaRPr lang="en-GB" b="1" dirty="0">
              <a:solidFill>
                <a:srgbClr val="0070C0"/>
              </a:solidFill>
            </a:endParaRPr>
          </a:p>
        </p:txBody>
      </p:sp>
      <p:sp>
        <p:nvSpPr>
          <p:cNvPr id="21" name="Oval 20">
            <a:extLst>
              <a:ext uri="{FF2B5EF4-FFF2-40B4-BE49-F238E27FC236}">
                <a16:creationId xmlns:a16="http://schemas.microsoft.com/office/drawing/2014/main" id="{87DB9D84-4C5A-4EB7-A51B-B65C3C7F49CE}"/>
              </a:ext>
            </a:extLst>
          </p:cNvPr>
          <p:cNvSpPr/>
          <p:nvPr/>
        </p:nvSpPr>
        <p:spPr>
          <a:xfrm>
            <a:off x="1064627" y="2481278"/>
            <a:ext cx="2409705" cy="11898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CCF65F09-B274-4019-9161-0EA20E8D1B1A}"/>
              </a:ext>
            </a:extLst>
          </p:cNvPr>
          <p:cNvCxnSpPr/>
          <p:nvPr/>
        </p:nvCxnSpPr>
        <p:spPr>
          <a:xfrm flipH="1">
            <a:off x="6435524" y="2571750"/>
            <a:ext cx="532435" cy="1984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60490F61-1519-4800-9C94-C3D2BEFAAB3F}"/>
              </a:ext>
            </a:extLst>
          </p:cNvPr>
          <p:cNvSpPr/>
          <p:nvPr/>
        </p:nvSpPr>
        <p:spPr>
          <a:xfrm>
            <a:off x="6061555" y="991536"/>
            <a:ext cx="3186563" cy="1077218"/>
          </a:xfrm>
          <a:prstGeom prst="rect">
            <a:avLst/>
          </a:prstGeom>
        </p:spPr>
        <p:txBody>
          <a:bodyPr wrap="square">
            <a:spAutoFit/>
          </a:bodyPr>
          <a:lstStyle/>
          <a:p>
            <a:pPr algn="ctr">
              <a:spcAft>
                <a:spcPts val="600"/>
              </a:spcAft>
            </a:pPr>
            <a:r>
              <a:rPr lang="en-GB" dirty="0">
                <a:solidFill>
                  <a:srgbClr val="0070C0"/>
                </a:solidFill>
              </a:rPr>
              <a:t>BIG EFFORT</a:t>
            </a:r>
          </a:p>
          <a:p>
            <a:pPr marL="285750" indent="-285750" algn="ctr">
              <a:spcAft>
                <a:spcPts val="600"/>
              </a:spcAft>
              <a:buFont typeface="Wingdings" panose="05000000000000000000" pitchFamily="2" charset="2"/>
              <a:buChar char="Ø"/>
            </a:pPr>
            <a:r>
              <a:rPr lang="en-GB" dirty="0">
                <a:solidFill>
                  <a:schemeClr val="bg2">
                    <a:lumMod val="25000"/>
                  </a:schemeClr>
                </a:solidFill>
              </a:rPr>
              <a:t>Already done (Barbora)</a:t>
            </a:r>
          </a:p>
          <a:p>
            <a:pPr marL="285750" indent="-285750" algn="ctr">
              <a:spcAft>
                <a:spcPts val="600"/>
              </a:spcAft>
              <a:buFont typeface="Wingdings" panose="05000000000000000000" pitchFamily="2" charset="2"/>
              <a:buChar char="Ø"/>
            </a:pPr>
            <a:r>
              <a:rPr lang="en-GB" dirty="0">
                <a:solidFill>
                  <a:schemeClr val="bg2">
                    <a:lumMod val="25000"/>
                  </a:schemeClr>
                </a:solidFill>
              </a:rPr>
              <a:t>Still needed (</a:t>
            </a:r>
            <a:r>
              <a:rPr lang="en-GB" dirty="0" err="1">
                <a:solidFill>
                  <a:schemeClr val="bg2">
                    <a:lumMod val="25000"/>
                  </a:schemeClr>
                </a:solidFill>
              </a:rPr>
              <a:t>IPPOGers</a:t>
            </a:r>
            <a:r>
              <a:rPr lang="en-GB" dirty="0">
                <a:solidFill>
                  <a:schemeClr val="bg2">
                    <a:lumMod val="25000"/>
                  </a:schemeClr>
                </a:solidFill>
              </a:rPr>
              <a:t>)</a:t>
            </a:r>
          </a:p>
        </p:txBody>
      </p:sp>
      <p:sp>
        <p:nvSpPr>
          <p:cNvPr id="18" name="Date Placeholder 2">
            <a:extLst>
              <a:ext uri="{FF2B5EF4-FFF2-40B4-BE49-F238E27FC236}">
                <a16:creationId xmlns:a16="http://schemas.microsoft.com/office/drawing/2014/main" id="{E5DC3A70-D791-487E-A4C0-46B652748165}"/>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1550366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6998" y="990684"/>
            <a:ext cx="5889754" cy="477054"/>
          </a:xfrm>
          <a:prstGeom prst="rect">
            <a:avLst/>
          </a:prstGeom>
        </p:spPr>
        <p:txBody>
          <a:bodyPr wrap="none">
            <a:spAutoFit/>
          </a:bodyPr>
          <a:lstStyle/>
          <a:p>
            <a:pPr>
              <a:spcAft>
                <a:spcPts val="600"/>
              </a:spcAft>
            </a:pPr>
            <a:r>
              <a:rPr lang="en-GB" sz="2500" dirty="0">
                <a:solidFill>
                  <a:srgbClr val="96B531"/>
                </a:solidFill>
                <a:hlinkClick r:id="rId2"/>
              </a:rPr>
              <a:t>https://test-ippog-d8-clean.web.cern.ch/</a:t>
            </a:r>
            <a:r>
              <a:rPr lang="en-GB" sz="2500" dirty="0">
                <a:solidFill>
                  <a:srgbClr val="96B531"/>
                </a:solidFill>
              </a:rPr>
              <a:t> </a:t>
            </a:r>
          </a:p>
        </p:txBody>
      </p:sp>
      <p:sp>
        <p:nvSpPr>
          <p:cNvPr id="6" name="Rectangle 5"/>
          <p:cNvSpPr/>
          <p:nvPr/>
        </p:nvSpPr>
        <p:spPr>
          <a:xfrm>
            <a:off x="1296998" y="1479887"/>
            <a:ext cx="8467999" cy="723275"/>
          </a:xfrm>
          <a:prstGeom prst="rect">
            <a:avLst/>
          </a:prstGeom>
        </p:spPr>
        <p:txBody>
          <a:bodyPr wrap="square">
            <a:spAutoFit/>
          </a:bodyPr>
          <a:lstStyle/>
          <a:p>
            <a:pPr marL="285750" indent="-285750">
              <a:spcAft>
                <a:spcPts val="600"/>
              </a:spcAft>
              <a:buFont typeface="Wingdings" panose="05000000000000000000" pitchFamily="2" charset="2"/>
              <a:buChar char="q"/>
            </a:pPr>
            <a:r>
              <a:rPr lang="en-GB" u="sng" dirty="0">
                <a:solidFill>
                  <a:srgbClr val="0070C0"/>
                </a:solidFill>
              </a:rPr>
              <a:t>Design</a:t>
            </a:r>
            <a:r>
              <a:rPr lang="en-GB" dirty="0">
                <a:solidFill>
                  <a:schemeClr val="tx1">
                    <a:lumMod val="75000"/>
                    <a:lumOff val="25000"/>
                  </a:schemeClr>
                </a:solidFill>
              </a:rPr>
              <a:t>,</a:t>
            </a:r>
            <a:r>
              <a:rPr lang="en-GB" dirty="0">
                <a:solidFill>
                  <a:srgbClr val="0070C0"/>
                </a:solidFill>
              </a:rPr>
              <a:t> </a:t>
            </a:r>
            <a:r>
              <a:rPr lang="en-GB" u="sng" dirty="0">
                <a:solidFill>
                  <a:srgbClr val="0070C0"/>
                </a:solidFill>
              </a:rPr>
              <a:t>sitemap</a:t>
            </a:r>
            <a:r>
              <a:rPr lang="en-GB" dirty="0">
                <a:solidFill>
                  <a:srgbClr val="0070C0"/>
                </a:solidFill>
              </a:rPr>
              <a:t> </a:t>
            </a:r>
            <a:r>
              <a:rPr lang="en-GB" dirty="0">
                <a:solidFill>
                  <a:schemeClr val="tx1">
                    <a:lumMod val="75000"/>
                    <a:lumOff val="25000"/>
                  </a:schemeClr>
                </a:solidFill>
              </a:rPr>
              <a:t>and</a:t>
            </a:r>
            <a:r>
              <a:rPr lang="en-GB" dirty="0">
                <a:solidFill>
                  <a:srgbClr val="0070C0"/>
                </a:solidFill>
              </a:rPr>
              <a:t> </a:t>
            </a:r>
            <a:r>
              <a:rPr lang="en-GB" u="sng" dirty="0">
                <a:solidFill>
                  <a:srgbClr val="0070C0"/>
                </a:solidFill>
              </a:rPr>
              <a:t>structure</a:t>
            </a:r>
            <a:r>
              <a:rPr lang="en-GB" dirty="0">
                <a:solidFill>
                  <a:srgbClr val="0070C0"/>
                </a:solidFill>
              </a:rPr>
              <a:t> </a:t>
            </a:r>
            <a:r>
              <a:rPr lang="en-GB" dirty="0">
                <a:solidFill>
                  <a:schemeClr val="tx1">
                    <a:lumMod val="75000"/>
                    <a:lumOff val="25000"/>
                  </a:schemeClr>
                </a:solidFill>
              </a:rPr>
              <a:t>is</a:t>
            </a:r>
            <a:r>
              <a:rPr lang="en-GB" b="1" dirty="0">
                <a:solidFill>
                  <a:srgbClr val="0070C0"/>
                </a:solidFill>
              </a:rPr>
              <a:t> “final”</a:t>
            </a:r>
            <a:endParaRPr lang="en-GB" b="1" dirty="0"/>
          </a:p>
          <a:p>
            <a:pPr marL="285750" indent="-285750">
              <a:spcAft>
                <a:spcPts val="600"/>
              </a:spcAft>
              <a:buFont typeface="Wingdings" panose="05000000000000000000" pitchFamily="2" charset="2"/>
              <a:buChar char="q"/>
            </a:pPr>
            <a:r>
              <a:rPr lang="en-GB" u="sng" dirty="0">
                <a:solidFill>
                  <a:srgbClr val="0070C0"/>
                </a:solidFill>
              </a:rPr>
              <a:t>Texts</a:t>
            </a:r>
            <a:r>
              <a:rPr lang="en-GB" dirty="0">
                <a:solidFill>
                  <a:srgbClr val="0070C0"/>
                </a:solidFill>
              </a:rPr>
              <a:t> </a:t>
            </a:r>
            <a:r>
              <a:rPr lang="en-GB" dirty="0">
                <a:solidFill>
                  <a:schemeClr val="tx1">
                    <a:lumMod val="75000"/>
                    <a:lumOff val="25000"/>
                  </a:schemeClr>
                </a:solidFill>
              </a:rPr>
              <a:t>and </a:t>
            </a:r>
            <a:r>
              <a:rPr lang="en-GB" u="sng" dirty="0">
                <a:solidFill>
                  <a:srgbClr val="0070C0"/>
                </a:solidFill>
              </a:rPr>
              <a:t>images</a:t>
            </a:r>
            <a:r>
              <a:rPr lang="en-GB" dirty="0">
                <a:solidFill>
                  <a:srgbClr val="0070C0"/>
                </a:solidFill>
              </a:rPr>
              <a:t> </a:t>
            </a:r>
            <a:r>
              <a:rPr lang="en-GB" dirty="0">
                <a:solidFill>
                  <a:schemeClr val="tx1">
                    <a:lumMod val="75000"/>
                    <a:lumOff val="25000"/>
                  </a:schemeClr>
                </a:solidFill>
              </a:rPr>
              <a:t>are</a:t>
            </a:r>
            <a:r>
              <a:rPr lang="en-GB" dirty="0">
                <a:solidFill>
                  <a:srgbClr val="0070C0"/>
                </a:solidFill>
              </a:rPr>
              <a:t> </a:t>
            </a:r>
            <a:r>
              <a:rPr lang="en-GB" b="1" dirty="0">
                <a:solidFill>
                  <a:srgbClr val="0070C0"/>
                </a:solidFill>
              </a:rPr>
              <a:t>not yet final : </a:t>
            </a:r>
            <a:r>
              <a:rPr lang="en-GB" dirty="0">
                <a:solidFill>
                  <a:schemeClr val="tx1">
                    <a:lumMod val="75000"/>
                    <a:lumOff val="25000"/>
                  </a:schemeClr>
                </a:solidFill>
              </a:rPr>
              <a:t>under the development </a:t>
            </a:r>
          </a:p>
        </p:txBody>
      </p:sp>
      <p:sp>
        <p:nvSpPr>
          <p:cNvPr id="7" name="TextBox 6"/>
          <p:cNvSpPr txBox="1"/>
          <p:nvPr/>
        </p:nvSpPr>
        <p:spPr>
          <a:xfrm>
            <a:off x="515751" y="2902201"/>
            <a:ext cx="130628" cy="169277"/>
          </a:xfrm>
          <a:prstGeom prst="rect">
            <a:avLst/>
          </a:prstGeom>
          <a:solidFill>
            <a:schemeClr val="bg1"/>
          </a:solidFill>
        </p:spPr>
        <p:txBody>
          <a:bodyPr wrap="square" rtlCol="0">
            <a:spAutoFit/>
          </a:bodyPr>
          <a:lstStyle/>
          <a:p>
            <a:endParaRPr lang="fr-CH" sz="500" dirty="0"/>
          </a:p>
        </p:txBody>
      </p:sp>
      <p:sp>
        <p:nvSpPr>
          <p:cNvPr id="21" name="Rectangle 20"/>
          <p:cNvSpPr/>
          <p:nvPr/>
        </p:nvSpPr>
        <p:spPr>
          <a:xfrm>
            <a:off x="1582379" y="2617550"/>
            <a:ext cx="5825100" cy="1431161"/>
          </a:xfrm>
          <a:prstGeom prst="rect">
            <a:avLst/>
          </a:prstGeom>
          <a:solidFill>
            <a:srgbClr val="C4006B">
              <a:alpha val="20000"/>
            </a:srgbClr>
          </a:solidFill>
        </p:spPr>
        <p:txBody>
          <a:bodyPr wrap="square">
            <a:spAutoFit/>
          </a:bodyPr>
          <a:lstStyle/>
          <a:p>
            <a:pPr marL="285750" indent="-285750">
              <a:spcAft>
                <a:spcPts val="600"/>
              </a:spcAft>
              <a:buFont typeface="Wingdings" panose="05000000000000000000" pitchFamily="2" charset="2"/>
              <a:buChar char="Ø"/>
            </a:pPr>
            <a:r>
              <a:rPr lang="en-GB" dirty="0">
                <a:solidFill>
                  <a:srgbClr val="0070C0"/>
                </a:solidFill>
              </a:rPr>
              <a:t>Updated bio </a:t>
            </a:r>
          </a:p>
          <a:p>
            <a:pPr marL="285750" indent="-285750">
              <a:spcAft>
                <a:spcPts val="600"/>
              </a:spcAft>
              <a:buFont typeface="Wingdings" panose="05000000000000000000" pitchFamily="2" charset="2"/>
              <a:buChar char="Ø"/>
            </a:pPr>
            <a:r>
              <a:rPr lang="en-GB" dirty="0">
                <a:solidFill>
                  <a:srgbClr val="0070C0"/>
                </a:solidFill>
              </a:rPr>
              <a:t>Member description</a:t>
            </a:r>
          </a:p>
          <a:p>
            <a:pPr marL="285750" indent="-285750">
              <a:spcAft>
                <a:spcPts val="600"/>
              </a:spcAft>
              <a:buFont typeface="Wingdings" panose="05000000000000000000" pitchFamily="2" charset="2"/>
              <a:buChar char="Ø"/>
            </a:pPr>
            <a:r>
              <a:rPr lang="en-GB" dirty="0">
                <a:solidFill>
                  <a:srgbClr val="0070C0"/>
                </a:solidFill>
              </a:rPr>
              <a:t>National website with PP outreach material (if exists)</a:t>
            </a:r>
          </a:p>
          <a:p>
            <a:pPr marL="285750" indent="-285750">
              <a:spcAft>
                <a:spcPts val="600"/>
              </a:spcAft>
              <a:buFont typeface="Wingdings" panose="05000000000000000000" pitchFamily="2" charset="2"/>
              <a:buChar char="Ø"/>
            </a:pPr>
            <a:r>
              <a:rPr lang="en-GB" dirty="0">
                <a:solidFill>
                  <a:srgbClr val="0070C0"/>
                </a:solidFill>
              </a:rPr>
              <a:t>Photos suitable for website </a:t>
            </a:r>
          </a:p>
        </p:txBody>
      </p:sp>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27</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913724" y="264319"/>
            <a:ext cx="7877175" cy="686348"/>
          </a:xfrm>
        </p:spPr>
        <p:txBody>
          <a:bodyPr/>
          <a:lstStyle/>
          <a:p>
            <a:r>
              <a:rPr lang="fr-CH" dirty="0"/>
              <a:t>Close to </a:t>
            </a:r>
            <a:r>
              <a:rPr lang="fr-CH" dirty="0" err="1"/>
              <a:t>finished</a:t>
            </a:r>
            <a:r>
              <a:rPr lang="fr-CH" dirty="0"/>
              <a:t> new IPPOG </a:t>
            </a:r>
            <a:r>
              <a:rPr lang="fr-CH" dirty="0" err="1"/>
              <a:t>website</a:t>
            </a:r>
            <a:endParaRPr lang="en-US" dirty="0"/>
          </a:p>
        </p:txBody>
      </p:sp>
      <p:sp>
        <p:nvSpPr>
          <p:cNvPr id="27" name="TextBox 26">
            <a:extLst>
              <a:ext uri="{FF2B5EF4-FFF2-40B4-BE49-F238E27FC236}">
                <a16:creationId xmlns:a16="http://schemas.microsoft.com/office/drawing/2014/main" id="{B9220DD1-5002-4D24-9288-87ABF8843DFD}"/>
              </a:ext>
            </a:extLst>
          </p:cNvPr>
          <p:cNvSpPr txBox="1"/>
          <p:nvPr/>
        </p:nvSpPr>
        <p:spPr>
          <a:xfrm>
            <a:off x="353101" y="2252878"/>
            <a:ext cx="8900160" cy="369332"/>
          </a:xfrm>
          <a:prstGeom prst="rect">
            <a:avLst/>
          </a:prstGeom>
          <a:noFill/>
        </p:spPr>
        <p:txBody>
          <a:bodyPr wrap="square">
            <a:spAutoFit/>
          </a:bodyPr>
          <a:lstStyle/>
          <a:p>
            <a:pPr>
              <a:spcAft>
                <a:spcPts val="600"/>
              </a:spcAft>
            </a:pPr>
            <a:r>
              <a:rPr lang="en-GB" dirty="0"/>
              <a:t>Chance to send me requested information for all who didn’t yet (</a:t>
            </a:r>
            <a:r>
              <a:rPr lang="en-GB" dirty="0">
                <a:highlight>
                  <a:srgbClr val="FFFF00"/>
                </a:highlight>
              </a:rPr>
              <a:t>till 10</a:t>
            </a:r>
            <a:r>
              <a:rPr lang="en-GB" baseline="30000" dirty="0">
                <a:highlight>
                  <a:srgbClr val="FFFF00"/>
                </a:highlight>
              </a:rPr>
              <a:t>th</a:t>
            </a:r>
            <a:r>
              <a:rPr lang="en-GB" dirty="0">
                <a:highlight>
                  <a:srgbClr val="FFFF00"/>
                </a:highlight>
              </a:rPr>
              <a:t> June):</a:t>
            </a:r>
          </a:p>
        </p:txBody>
      </p:sp>
      <p:sp>
        <p:nvSpPr>
          <p:cNvPr id="29" name="TextBox 28">
            <a:extLst>
              <a:ext uri="{FF2B5EF4-FFF2-40B4-BE49-F238E27FC236}">
                <a16:creationId xmlns:a16="http://schemas.microsoft.com/office/drawing/2014/main" id="{D1D1128F-B818-482C-BC6C-50852CF7D289}"/>
              </a:ext>
            </a:extLst>
          </p:cNvPr>
          <p:cNvSpPr txBox="1"/>
          <p:nvPr/>
        </p:nvSpPr>
        <p:spPr>
          <a:xfrm>
            <a:off x="230198" y="4326411"/>
            <a:ext cx="8900160" cy="369332"/>
          </a:xfrm>
          <a:prstGeom prst="rect">
            <a:avLst/>
          </a:prstGeom>
          <a:noFill/>
        </p:spPr>
        <p:txBody>
          <a:bodyPr wrap="square">
            <a:spAutoFit/>
          </a:bodyPr>
          <a:lstStyle/>
          <a:p>
            <a:pPr algn="ctr">
              <a:spcAft>
                <a:spcPts val="600"/>
              </a:spcAft>
            </a:pPr>
            <a:r>
              <a:rPr lang="en-GB" b="1" dirty="0">
                <a:solidFill>
                  <a:schemeClr val="bg1"/>
                </a:solidFill>
                <a:highlight>
                  <a:srgbClr val="96B531"/>
                </a:highlight>
              </a:rPr>
              <a:t>BETA-TESTING</a:t>
            </a:r>
            <a:r>
              <a:rPr lang="en-GB" dirty="0">
                <a:solidFill>
                  <a:schemeClr val="bg1"/>
                </a:solidFill>
                <a:highlight>
                  <a:srgbClr val="96B531"/>
                </a:highlight>
              </a:rPr>
              <a:t> end of </a:t>
            </a:r>
            <a:r>
              <a:rPr lang="en-GB" b="1" dirty="0">
                <a:solidFill>
                  <a:schemeClr val="bg1"/>
                </a:solidFill>
                <a:highlight>
                  <a:srgbClr val="96B531"/>
                </a:highlight>
              </a:rPr>
              <a:t>JUNE 2021</a:t>
            </a:r>
            <a:r>
              <a:rPr lang="en-GB" dirty="0">
                <a:solidFill>
                  <a:schemeClr val="bg1"/>
                </a:solidFill>
                <a:highlight>
                  <a:srgbClr val="96B531"/>
                </a:highlight>
              </a:rPr>
              <a:t>!!! (~ in 1 month from now…)</a:t>
            </a:r>
          </a:p>
        </p:txBody>
      </p:sp>
      <p:pic>
        <p:nvPicPr>
          <p:cNvPr id="30" name="Picture 29">
            <a:extLst>
              <a:ext uri="{FF2B5EF4-FFF2-40B4-BE49-F238E27FC236}">
                <a16:creationId xmlns:a16="http://schemas.microsoft.com/office/drawing/2014/main" id="{C89DAA39-389B-4213-BAD2-CA308A3026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101" y="3213484"/>
            <a:ext cx="858311" cy="1423220"/>
          </a:xfrm>
          <a:prstGeom prst="rect">
            <a:avLst/>
          </a:prstGeom>
        </p:spPr>
      </p:pic>
      <p:sp>
        <p:nvSpPr>
          <p:cNvPr id="31" name="TextBox 30">
            <a:extLst>
              <a:ext uri="{FF2B5EF4-FFF2-40B4-BE49-F238E27FC236}">
                <a16:creationId xmlns:a16="http://schemas.microsoft.com/office/drawing/2014/main" id="{719DF534-7ABC-4F50-85A0-E64D5CC46614}"/>
              </a:ext>
            </a:extLst>
          </p:cNvPr>
          <p:cNvSpPr txBox="1"/>
          <p:nvPr/>
        </p:nvSpPr>
        <p:spPr>
          <a:xfrm>
            <a:off x="1799190" y="4017061"/>
            <a:ext cx="5322901" cy="369332"/>
          </a:xfrm>
          <a:prstGeom prst="rect">
            <a:avLst/>
          </a:prstGeom>
          <a:noFill/>
        </p:spPr>
        <p:txBody>
          <a:bodyPr wrap="square">
            <a:spAutoFit/>
          </a:bodyPr>
          <a:lstStyle/>
          <a:p>
            <a:r>
              <a:rPr lang="en-GB" b="1" dirty="0"/>
              <a:t>PLAN:</a:t>
            </a:r>
            <a:r>
              <a:rPr lang="en-GB" dirty="0"/>
              <a:t> fill in all available information in June 2021</a:t>
            </a:r>
            <a:endParaRPr lang="en-US" dirty="0"/>
          </a:p>
        </p:txBody>
      </p:sp>
      <p:sp>
        <p:nvSpPr>
          <p:cNvPr id="15" name="Date Placeholder 2">
            <a:extLst>
              <a:ext uri="{FF2B5EF4-FFF2-40B4-BE49-F238E27FC236}">
                <a16:creationId xmlns:a16="http://schemas.microsoft.com/office/drawing/2014/main" id="{6D7FAE38-4636-49A3-8DAA-A13111E56613}"/>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4149231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par>
                                <p:cTn id="20" presetID="53" presetClass="entr" presetSubtype="16"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fltVal val="0"/>
                                          </p:val>
                                        </p:tav>
                                        <p:tav tm="100000">
                                          <p:val>
                                            <p:strVal val="#ppt_h"/>
                                          </p:val>
                                        </p:tav>
                                      </p:tavLst>
                                    </p:anim>
                                    <p:animEffect transition="in" filter="fade">
                                      <p:cBhvr>
                                        <p:cTn id="2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p:bldP spid="29" grpId="0"/>
      <p:bldP spid="3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773942" y="264735"/>
            <a:ext cx="8056383" cy="686348"/>
          </a:xfrm>
        </p:spPr>
        <p:txBody>
          <a:bodyPr>
            <a:normAutofit/>
          </a:bodyPr>
          <a:lstStyle/>
          <a:p>
            <a:r>
              <a:rPr lang="en-US" dirty="0"/>
              <a:t>Revised IPPOG website preliminary plan</a:t>
            </a:r>
            <a:endParaRPr lang="en-GB" sz="3000" dirty="0"/>
          </a:p>
        </p:txBody>
      </p:sp>
      <p:cxnSp>
        <p:nvCxnSpPr>
          <p:cNvPr id="9" name="Straight Connector 8"/>
          <p:cNvCxnSpPr/>
          <p:nvPr/>
        </p:nvCxnSpPr>
        <p:spPr>
          <a:xfrm>
            <a:off x="547255" y="2895596"/>
            <a:ext cx="8249532"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3" name="Straight Connector 12"/>
          <p:cNvCxnSpPr/>
          <p:nvPr/>
        </p:nvCxnSpPr>
        <p:spPr>
          <a:xfrm flipH="1" flipV="1">
            <a:off x="514352" y="2930232"/>
            <a:ext cx="690" cy="450274"/>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4" name="Oval 13"/>
          <p:cNvSpPr/>
          <p:nvPr/>
        </p:nvSpPr>
        <p:spPr>
          <a:xfrm>
            <a:off x="415639" y="2798615"/>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87484" y="268777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49827" y="2736266"/>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a:stCxn id="53" idx="4"/>
          </p:cNvCxnSpPr>
          <p:nvPr/>
        </p:nvCxnSpPr>
        <p:spPr>
          <a:xfrm flipH="1" flipV="1">
            <a:off x="2262101" y="2886242"/>
            <a:ext cx="6583" cy="65951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8" name="Oval 17"/>
          <p:cNvSpPr/>
          <p:nvPr/>
        </p:nvSpPr>
        <p:spPr>
          <a:xfrm>
            <a:off x="2175162" y="2798617"/>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2047007" y="268777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2109350" y="2736268"/>
            <a:ext cx="315191" cy="318657"/>
          </a:xfrm>
          <a:prstGeom prst="ellipse">
            <a:avLst/>
          </a:prstGeom>
          <a:noFill/>
          <a:ln w="28575">
            <a:solidFill>
              <a:srgbClr val="CC00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endCxn id="55" idx="4"/>
          </p:cNvCxnSpPr>
          <p:nvPr/>
        </p:nvCxnSpPr>
        <p:spPr>
          <a:xfrm flipV="1">
            <a:off x="4986768" y="2014053"/>
            <a:ext cx="0" cy="826123"/>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26" name="Oval 25"/>
          <p:cNvSpPr/>
          <p:nvPr/>
        </p:nvSpPr>
        <p:spPr>
          <a:xfrm>
            <a:off x="4882859" y="2784767"/>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4754704" y="267392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4817047" y="2722418"/>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flipV="1">
            <a:off x="7570780" y="2940623"/>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1" name="Oval 30"/>
          <p:cNvSpPr/>
          <p:nvPr/>
        </p:nvSpPr>
        <p:spPr>
          <a:xfrm>
            <a:off x="7338716" y="2705100"/>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7401059" y="2753589"/>
            <a:ext cx="315191" cy="318657"/>
          </a:xfrm>
          <a:prstGeom prst="ellipse">
            <a:avLst/>
          </a:prstGeom>
          <a:noFill/>
          <a:ln w="28575">
            <a:solidFill>
              <a:srgbClr val="C400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flipV="1">
            <a:off x="3407492" y="1876163"/>
            <a:ext cx="0" cy="1052941"/>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4" name="Oval 33"/>
          <p:cNvSpPr/>
          <p:nvPr/>
        </p:nvSpPr>
        <p:spPr>
          <a:xfrm>
            <a:off x="3312780" y="2791695"/>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3184625" y="268085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3246968" y="2729346"/>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1820939" y="2368352"/>
            <a:ext cx="1026243" cy="338554"/>
          </a:xfrm>
          <a:prstGeom prst="rect">
            <a:avLst/>
          </a:prstGeom>
        </p:spPr>
        <p:txBody>
          <a:bodyPr wrap="none">
            <a:spAutoFit/>
          </a:bodyPr>
          <a:lstStyle/>
          <a:p>
            <a:r>
              <a:rPr lang="en-GB" sz="1600" dirty="0">
                <a:solidFill>
                  <a:srgbClr val="FF3399"/>
                </a:solidFill>
              </a:rPr>
              <a:t>Fall 2020</a:t>
            </a:r>
            <a:endParaRPr lang="en-GB" sz="1600" dirty="0"/>
          </a:p>
        </p:txBody>
      </p:sp>
      <p:sp>
        <p:nvSpPr>
          <p:cNvPr id="51" name="Oval 50"/>
          <p:cNvSpPr/>
          <p:nvPr/>
        </p:nvSpPr>
        <p:spPr>
          <a:xfrm>
            <a:off x="431051" y="3296422"/>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2175166" y="3351788"/>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a:off x="4893250" y="1820089"/>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p:cNvSpPr/>
          <p:nvPr/>
        </p:nvSpPr>
        <p:spPr>
          <a:xfrm>
            <a:off x="7477262" y="3751111"/>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3310374" y="1850074"/>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2921856" y="3054925"/>
            <a:ext cx="1061509" cy="338554"/>
          </a:xfrm>
          <a:prstGeom prst="rect">
            <a:avLst/>
          </a:prstGeom>
        </p:spPr>
        <p:txBody>
          <a:bodyPr wrap="none">
            <a:spAutoFit/>
          </a:bodyPr>
          <a:lstStyle/>
          <a:p>
            <a:r>
              <a:rPr lang="en-GB" sz="1600" dirty="0">
                <a:solidFill>
                  <a:srgbClr val="FF3399"/>
                </a:solidFill>
              </a:rPr>
              <a:t>Dec 2020</a:t>
            </a:r>
            <a:endParaRPr lang="en-GB" sz="1600" dirty="0"/>
          </a:p>
        </p:txBody>
      </p:sp>
      <p:sp>
        <p:nvSpPr>
          <p:cNvPr id="59" name="Rectangle 58"/>
          <p:cNvSpPr/>
          <p:nvPr/>
        </p:nvSpPr>
        <p:spPr>
          <a:xfrm>
            <a:off x="4273528" y="2353706"/>
            <a:ext cx="1289135" cy="338554"/>
          </a:xfrm>
          <a:prstGeom prst="rect">
            <a:avLst/>
          </a:prstGeom>
        </p:spPr>
        <p:txBody>
          <a:bodyPr wrap="none">
            <a:spAutoFit/>
          </a:bodyPr>
          <a:lstStyle/>
          <a:p>
            <a:r>
              <a:rPr lang="en-GB" sz="1600" dirty="0">
                <a:solidFill>
                  <a:srgbClr val="FF3399"/>
                </a:solidFill>
              </a:rPr>
              <a:t>Spring 2021</a:t>
            </a:r>
            <a:endParaRPr lang="en-GB" sz="1600" dirty="0"/>
          </a:p>
        </p:txBody>
      </p:sp>
      <p:sp>
        <p:nvSpPr>
          <p:cNvPr id="60" name="Rectangle 59"/>
          <p:cNvSpPr/>
          <p:nvPr/>
        </p:nvSpPr>
        <p:spPr>
          <a:xfrm>
            <a:off x="7097665" y="2384347"/>
            <a:ext cx="1026243" cy="338554"/>
          </a:xfrm>
          <a:prstGeom prst="rect">
            <a:avLst/>
          </a:prstGeom>
        </p:spPr>
        <p:txBody>
          <a:bodyPr wrap="none">
            <a:spAutoFit/>
          </a:bodyPr>
          <a:lstStyle/>
          <a:p>
            <a:r>
              <a:rPr lang="en-GB" sz="1600" dirty="0">
                <a:solidFill>
                  <a:srgbClr val="FF3399"/>
                </a:solidFill>
              </a:rPr>
              <a:t>Fall 2021</a:t>
            </a:r>
            <a:endParaRPr lang="en-GB" sz="1600" dirty="0"/>
          </a:p>
        </p:txBody>
      </p:sp>
      <p:sp>
        <p:nvSpPr>
          <p:cNvPr id="62" name="Rectangle 61"/>
          <p:cNvSpPr/>
          <p:nvPr/>
        </p:nvSpPr>
        <p:spPr>
          <a:xfrm>
            <a:off x="-96975" y="1352943"/>
            <a:ext cx="2145716" cy="523220"/>
          </a:xfrm>
          <a:prstGeom prst="rect">
            <a:avLst/>
          </a:prstGeom>
        </p:spPr>
        <p:txBody>
          <a:bodyPr wrap="square">
            <a:spAutoFit/>
          </a:bodyPr>
          <a:lstStyle/>
          <a:p>
            <a:pPr algn="ctr"/>
            <a:r>
              <a:rPr lang="en-GB" sz="1400" dirty="0">
                <a:solidFill>
                  <a:schemeClr val="tx1">
                    <a:lumMod val="50000"/>
                    <a:lumOff val="50000"/>
                  </a:schemeClr>
                </a:solidFill>
              </a:rPr>
              <a:t>Draft website proposal</a:t>
            </a:r>
          </a:p>
          <a:p>
            <a:pPr algn="ctr"/>
            <a:r>
              <a:rPr lang="en-GB" sz="1400" dirty="0">
                <a:solidFill>
                  <a:schemeClr val="tx1">
                    <a:lumMod val="50000"/>
                    <a:lumOff val="50000"/>
                  </a:schemeClr>
                </a:solidFill>
              </a:rPr>
              <a:t>without content </a:t>
            </a:r>
          </a:p>
        </p:txBody>
      </p:sp>
      <p:sp>
        <p:nvSpPr>
          <p:cNvPr id="71" name="Rectangle 70"/>
          <p:cNvSpPr/>
          <p:nvPr/>
        </p:nvSpPr>
        <p:spPr>
          <a:xfrm>
            <a:off x="1197906" y="3531172"/>
            <a:ext cx="2484213" cy="954107"/>
          </a:xfrm>
          <a:prstGeom prst="rect">
            <a:avLst/>
          </a:prstGeom>
        </p:spPr>
        <p:txBody>
          <a:bodyPr wrap="square">
            <a:spAutoFit/>
          </a:bodyPr>
          <a:lstStyle/>
          <a:p>
            <a:pPr algn="ctr"/>
            <a:r>
              <a:rPr lang="en-US" sz="1400" dirty="0">
                <a:solidFill>
                  <a:schemeClr val="tx1">
                    <a:lumMod val="50000"/>
                    <a:lumOff val="50000"/>
                  </a:schemeClr>
                </a:solidFill>
              </a:rPr>
              <a:t>Fully developed front page</a:t>
            </a:r>
          </a:p>
          <a:p>
            <a:pPr algn="ctr"/>
            <a:r>
              <a:rPr lang="en-US" sz="1400" dirty="0">
                <a:solidFill>
                  <a:schemeClr val="tx1">
                    <a:lumMod val="50000"/>
                    <a:lumOff val="50000"/>
                  </a:schemeClr>
                </a:solidFill>
              </a:rPr>
              <a:t>Draft of activities pages</a:t>
            </a:r>
          </a:p>
          <a:p>
            <a:pPr algn="ctr"/>
            <a:r>
              <a:rPr lang="en-US" sz="1400" dirty="0">
                <a:solidFill>
                  <a:schemeClr val="tx1">
                    <a:lumMod val="50000"/>
                    <a:lumOff val="50000"/>
                  </a:schemeClr>
                </a:solidFill>
              </a:rPr>
              <a:t>Proposed migration for IMC</a:t>
            </a:r>
          </a:p>
          <a:p>
            <a:pPr algn="ctr"/>
            <a:r>
              <a:rPr lang="en-US" sz="1400" dirty="0">
                <a:solidFill>
                  <a:schemeClr val="tx1">
                    <a:lumMod val="50000"/>
                    <a:lumOff val="50000"/>
                  </a:schemeClr>
                </a:solidFill>
              </a:rPr>
              <a:t>Draft of Membership pages</a:t>
            </a:r>
          </a:p>
        </p:txBody>
      </p:sp>
      <p:sp>
        <p:nvSpPr>
          <p:cNvPr id="75" name="Rectangle 74"/>
          <p:cNvSpPr/>
          <p:nvPr/>
        </p:nvSpPr>
        <p:spPr>
          <a:xfrm>
            <a:off x="2797366" y="1356217"/>
            <a:ext cx="1529586" cy="523220"/>
          </a:xfrm>
          <a:prstGeom prst="rect">
            <a:avLst/>
          </a:prstGeom>
        </p:spPr>
        <p:txBody>
          <a:bodyPr wrap="none">
            <a:spAutoFit/>
          </a:bodyPr>
          <a:lstStyle/>
          <a:p>
            <a:r>
              <a:rPr lang="en-US" sz="1400" dirty="0">
                <a:solidFill>
                  <a:schemeClr val="tx1">
                    <a:lumMod val="50000"/>
                    <a:lumOff val="50000"/>
                  </a:schemeClr>
                </a:solidFill>
              </a:rPr>
              <a:t>*Maybe* publish </a:t>
            </a:r>
          </a:p>
          <a:p>
            <a:r>
              <a:rPr lang="en-US" sz="1400" dirty="0">
                <a:solidFill>
                  <a:schemeClr val="tx1">
                    <a:lumMod val="50000"/>
                    <a:lumOff val="50000"/>
                  </a:schemeClr>
                </a:solidFill>
              </a:rPr>
              <a:t>new IMC page  </a:t>
            </a:r>
            <a:endParaRPr lang="en-GB" sz="1400" dirty="0">
              <a:solidFill>
                <a:schemeClr val="tx1">
                  <a:lumMod val="50000"/>
                  <a:lumOff val="50000"/>
                </a:schemeClr>
              </a:solidFill>
            </a:endParaRPr>
          </a:p>
        </p:txBody>
      </p:sp>
      <p:sp>
        <p:nvSpPr>
          <p:cNvPr id="82" name="Rectangle 81"/>
          <p:cNvSpPr/>
          <p:nvPr/>
        </p:nvSpPr>
        <p:spPr>
          <a:xfrm>
            <a:off x="3547558" y="3552826"/>
            <a:ext cx="3107020" cy="954107"/>
          </a:xfrm>
          <a:prstGeom prst="rect">
            <a:avLst/>
          </a:prstGeom>
        </p:spPr>
        <p:txBody>
          <a:bodyPr wrap="square">
            <a:spAutoFit/>
          </a:bodyPr>
          <a:lstStyle/>
          <a:p>
            <a:pPr algn="ctr"/>
            <a:r>
              <a:rPr lang="en-US" sz="1400" dirty="0">
                <a:solidFill>
                  <a:schemeClr val="tx1">
                    <a:lumMod val="50000"/>
                    <a:lumOff val="50000"/>
                  </a:schemeClr>
                </a:solidFill>
              </a:rPr>
              <a:t>Completed front page</a:t>
            </a:r>
          </a:p>
          <a:p>
            <a:pPr algn="ctr"/>
            <a:r>
              <a:rPr lang="en-US" sz="1400" dirty="0">
                <a:solidFill>
                  <a:schemeClr val="tx1">
                    <a:lumMod val="50000"/>
                    <a:lumOff val="50000"/>
                  </a:schemeClr>
                </a:solidFill>
              </a:rPr>
              <a:t>Migrated / developed most of the content except of RDB</a:t>
            </a:r>
          </a:p>
          <a:p>
            <a:pPr algn="ctr"/>
            <a:r>
              <a:rPr lang="en-US" sz="1400" dirty="0">
                <a:solidFill>
                  <a:schemeClr val="tx1">
                    <a:lumMod val="50000"/>
                    <a:lumOff val="50000"/>
                  </a:schemeClr>
                </a:solidFill>
              </a:rPr>
              <a:t>Good progress on Global </a:t>
            </a:r>
            <a:r>
              <a:rPr lang="en-US" sz="1400" dirty="0" err="1">
                <a:solidFill>
                  <a:schemeClr val="tx1">
                    <a:lumMod val="50000"/>
                    <a:lumOff val="50000"/>
                  </a:schemeClr>
                </a:solidFill>
              </a:rPr>
              <a:t>Cosmics</a:t>
            </a:r>
            <a:endParaRPr lang="en-GB" sz="1400" dirty="0">
              <a:solidFill>
                <a:schemeClr val="tx1">
                  <a:lumMod val="50000"/>
                  <a:lumOff val="50000"/>
                </a:schemeClr>
              </a:solidFill>
            </a:endParaRPr>
          </a:p>
        </p:txBody>
      </p:sp>
      <p:sp>
        <p:nvSpPr>
          <p:cNvPr id="89" name="Rectangle 88"/>
          <p:cNvSpPr/>
          <p:nvPr/>
        </p:nvSpPr>
        <p:spPr>
          <a:xfrm>
            <a:off x="6974374" y="3962059"/>
            <a:ext cx="1271502" cy="523220"/>
          </a:xfrm>
          <a:prstGeom prst="rect">
            <a:avLst/>
          </a:prstGeom>
        </p:spPr>
        <p:txBody>
          <a:bodyPr wrap="none">
            <a:spAutoFit/>
          </a:bodyPr>
          <a:lstStyle/>
          <a:p>
            <a:pPr algn="ctr"/>
            <a:r>
              <a:rPr lang="en-GB" sz="1400" dirty="0">
                <a:solidFill>
                  <a:schemeClr val="tx1">
                    <a:lumMod val="50000"/>
                    <a:lumOff val="50000"/>
                  </a:schemeClr>
                </a:solidFill>
              </a:rPr>
              <a:t>Close to </a:t>
            </a:r>
          </a:p>
          <a:p>
            <a:pPr algn="ctr"/>
            <a:r>
              <a:rPr lang="en-GB" sz="1400" dirty="0">
                <a:solidFill>
                  <a:schemeClr val="tx1">
                    <a:lumMod val="50000"/>
                    <a:lumOff val="50000"/>
                  </a:schemeClr>
                </a:solidFill>
              </a:rPr>
              <a:t>finalised RDB</a:t>
            </a:r>
          </a:p>
        </p:txBody>
      </p:sp>
      <p:cxnSp>
        <p:nvCxnSpPr>
          <p:cNvPr id="97" name="Straight Connector 96"/>
          <p:cNvCxnSpPr/>
          <p:nvPr/>
        </p:nvCxnSpPr>
        <p:spPr>
          <a:xfrm>
            <a:off x="51265" y="1386159"/>
            <a:ext cx="1838495" cy="7284"/>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8" name="Straight Connector 97"/>
          <p:cNvCxnSpPr/>
          <p:nvPr/>
        </p:nvCxnSpPr>
        <p:spPr>
          <a:xfrm>
            <a:off x="51265" y="1352221"/>
            <a:ext cx="1997476" cy="0"/>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9" name="Straight Connector 98"/>
          <p:cNvCxnSpPr/>
          <p:nvPr/>
        </p:nvCxnSpPr>
        <p:spPr>
          <a:xfrm flipV="1">
            <a:off x="51266" y="1307718"/>
            <a:ext cx="2159796" cy="2251"/>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sp>
        <p:nvSpPr>
          <p:cNvPr id="66" name="Rectangle 65"/>
          <p:cNvSpPr/>
          <p:nvPr/>
        </p:nvSpPr>
        <p:spPr>
          <a:xfrm>
            <a:off x="-55427" y="3540012"/>
            <a:ext cx="1270658" cy="523220"/>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RDB curation</a:t>
            </a:r>
          </a:p>
        </p:txBody>
      </p:sp>
      <p:cxnSp>
        <p:nvCxnSpPr>
          <p:cNvPr id="68" name="Straight Connector 67"/>
          <p:cNvCxnSpPr/>
          <p:nvPr/>
        </p:nvCxnSpPr>
        <p:spPr>
          <a:xfrm flipV="1">
            <a:off x="515042" y="1985352"/>
            <a:ext cx="6930" cy="872836"/>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9" name="Oval 68"/>
          <p:cNvSpPr/>
          <p:nvPr/>
        </p:nvSpPr>
        <p:spPr>
          <a:xfrm>
            <a:off x="445080" y="1863391"/>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flipV="1">
            <a:off x="4415620" y="1102018"/>
            <a:ext cx="1114425" cy="5376"/>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79" name="Straight Connector 78"/>
          <p:cNvCxnSpPr/>
          <p:nvPr/>
        </p:nvCxnSpPr>
        <p:spPr>
          <a:xfrm flipV="1">
            <a:off x="4415620" y="1064597"/>
            <a:ext cx="1261830" cy="1240"/>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80" name="Straight Connector 79"/>
          <p:cNvCxnSpPr/>
          <p:nvPr/>
        </p:nvCxnSpPr>
        <p:spPr>
          <a:xfrm flipV="1">
            <a:off x="4415621" y="1026186"/>
            <a:ext cx="1465117" cy="5018"/>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sp>
        <p:nvSpPr>
          <p:cNvPr id="81" name="Rectangle 80"/>
          <p:cNvSpPr/>
          <p:nvPr/>
        </p:nvSpPr>
        <p:spPr>
          <a:xfrm>
            <a:off x="-47695" y="2320166"/>
            <a:ext cx="1143262" cy="338554"/>
          </a:xfrm>
          <a:prstGeom prst="rect">
            <a:avLst/>
          </a:prstGeom>
        </p:spPr>
        <p:txBody>
          <a:bodyPr wrap="none">
            <a:spAutoFit/>
          </a:bodyPr>
          <a:lstStyle/>
          <a:p>
            <a:r>
              <a:rPr lang="en-GB" sz="1600" dirty="0">
                <a:solidFill>
                  <a:srgbClr val="FF3399"/>
                </a:solidFill>
              </a:rPr>
              <a:t> May 2020</a:t>
            </a:r>
            <a:endParaRPr lang="en-GB" sz="1600" dirty="0"/>
          </a:p>
        </p:txBody>
      </p:sp>
      <p:cxnSp>
        <p:nvCxnSpPr>
          <p:cNvPr id="83" name="Straight Connector 82"/>
          <p:cNvCxnSpPr/>
          <p:nvPr/>
        </p:nvCxnSpPr>
        <p:spPr>
          <a:xfrm>
            <a:off x="39079" y="4072931"/>
            <a:ext cx="95914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4" name="Straight Connector 83"/>
          <p:cNvCxnSpPr/>
          <p:nvPr/>
        </p:nvCxnSpPr>
        <p:spPr>
          <a:xfrm>
            <a:off x="39079" y="4115190"/>
            <a:ext cx="11017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5" name="Straight Connector 84"/>
          <p:cNvCxnSpPr/>
          <p:nvPr/>
        </p:nvCxnSpPr>
        <p:spPr>
          <a:xfrm>
            <a:off x="39080" y="4149829"/>
            <a:ext cx="1201288"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6" name="Straight Connector 85"/>
          <p:cNvCxnSpPr/>
          <p:nvPr/>
        </p:nvCxnSpPr>
        <p:spPr>
          <a:xfrm>
            <a:off x="1356883" y="4480177"/>
            <a:ext cx="2001981"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7" name="Straight Connector 86"/>
          <p:cNvCxnSpPr/>
          <p:nvPr/>
        </p:nvCxnSpPr>
        <p:spPr>
          <a:xfrm>
            <a:off x="1356883" y="4522436"/>
            <a:ext cx="2140527"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8" name="Straight Connector 87"/>
          <p:cNvCxnSpPr/>
          <p:nvPr/>
        </p:nvCxnSpPr>
        <p:spPr>
          <a:xfrm>
            <a:off x="1356884" y="4557075"/>
            <a:ext cx="2226299"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90" name="Straight Connector 89"/>
          <p:cNvCxnSpPr/>
          <p:nvPr/>
        </p:nvCxnSpPr>
        <p:spPr>
          <a:xfrm flipV="1">
            <a:off x="2855425" y="1391578"/>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1" name="Straight Connector 90"/>
          <p:cNvCxnSpPr/>
          <p:nvPr/>
        </p:nvCxnSpPr>
        <p:spPr>
          <a:xfrm flipV="1">
            <a:off x="2857330" y="1354157"/>
            <a:ext cx="1261830" cy="124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2" name="Straight Connector 91"/>
          <p:cNvCxnSpPr/>
          <p:nvPr/>
        </p:nvCxnSpPr>
        <p:spPr>
          <a:xfrm flipV="1">
            <a:off x="2857331" y="1315746"/>
            <a:ext cx="1465117" cy="5018"/>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00" name="Straight Connector 99"/>
          <p:cNvCxnSpPr/>
          <p:nvPr/>
        </p:nvCxnSpPr>
        <p:spPr>
          <a:xfrm>
            <a:off x="3772879" y="4499651"/>
            <a:ext cx="24076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1" name="Straight Connector 100"/>
          <p:cNvCxnSpPr/>
          <p:nvPr/>
        </p:nvCxnSpPr>
        <p:spPr>
          <a:xfrm>
            <a:off x="3772879" y="4541910"/>
            <a:ext cx="2594657"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2" name="Straight Connector 101"/>
          <p:cNvCxnSpPr/>
          <p:nvPr/>
        </p:nvCxnSpPr>
        <p:spPr>
          <a:xfrm>
            <a:off x="3772880" y="4576549"/>
            <a:ext cx="2818420"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3" name="Straight Connector 102"/>
          <p:cNvCxnSpPr/>
          <p:nvPr/>
        </p:nvCxnSpPr>
        <p:spPr>
          <a:xfrm flipV="1">
            <a:off x="4986768" y="2749808"/>
            <a:ext cx="0" cy="722828"/>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04" name="Oval 103"/>
          <p:cNvSpPr/>
          <p:nvPr/>
        </p:nvSpPr>
        <p:spPr>
          <a:xfrm>
            <a:off x="4893250" y="3405049"/>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Rectangle 104"/>
          <p:cNvSpPr/>
          <p:nvPr/>
        </p:nvSpPr>
        <p:spPr>
          <a:xfrm>
            <a:off x="4277232" y="1079118"/>
            <a:ext cx="1514804" cy="738664"/>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Alpha audience IPPOG testing</a:t>
            </a:r>
          </a:p>
        </p:txBody>
      </p:sp>
      <p:cxnSp>
        <p:nvCxnSpPr>
          <p:cNvPr id="106" name="Straight Connector 105"/>
          <p:cNvCxnSpPr/>
          <p:nvPr/>
        </p:nvCxnSpPr>
        <p:spPr>
          <a:xfrm>
            <a:off x="6982276" y="4457317"/>
            <a:ext cx="1130544"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7" name="Straight Connector 106"/>
          <p:cNvCxnSpPr/>
          <p:nvPr/>
        </p:nvCxnSpPr>
        <p:spPr>
          <a:xfrm>
            <a:off x="6982276" y="4499576"/>
            <a:ext cx="1219956"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8" name="Straight Connector 107"/>
          <p:cNvCxnSpPr/>
          <p:nvPr/>
        </p:nvCxnSpPr>
        <p:spPr>
          <a:xfrm>
            <a:off x="6982277" y="4534215"/>
            <a:ext cx="1252463"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9" name="Straight Connector 108"/>
          <p:cNvCxnSpPr>
            <a:cxnSpLocks/>
          </p:cNvCxnSpPr>
          <p:nvPr/>
        </p:nvCxnSpPr>
        <p:spPr>
          <a:xfrm flipV="1">
            <a:off x="6239264" y="1909152"/>
            <a:ext cx="13272" cy="928515"/>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10" name="Oval 109"/>
          <p:cNvSpPr/>
          <p:nvPr/>
        </p:nvSpPr>
        <p:spPr>
          <a:xfrm>
            <a:off x="6144552" y="2776455"/>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6016397" y="266561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p:cNvSpPr/>
          <p:nvPr/>
        </p:nvSpPr>
        <p:spPr>
          <a:xfrm>
            <a:off x="6078740" y="2714106"/>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p:cNvSpPr/>
          <p:nvPr/>
        </p:nvSpPr>
        <p:spPr>
          <a:xfrm>
            <a:off x="6167808" y="1720307"/>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p:cNvSpPr/>
          <p:nvPr/>
        </p:nvSpPr>
        <p:spPr>
          <a:xfrm>
            <a:off x="5534637" y="3025839"/>
            <a:ext cx="1473480" cy="338554"/>
          </a:xfrm>
          <a:prstGeom prst="rect">
            <a:avLst/>
          </a:prstGeom>
        </p:spPr>
        <p:txBody>
          <a:bodyPr wrap="none">
            <a:spAutoFit/>
          </a:bodyPr>
          <a:lstStyle/>
          <a:p>
            <a:r>
              <a:rPr lang="en-GB" sz="1600" dirty="0">
                <a:solidFill>
                  <a:srgbClr val="FF3399"/>
                </a:solidFill>
              </a:rPr>
              <a:t>Summer 2021</a:t>
            </a:r>
            <a:endParaRPr lang="en-GB" sz="1600" dirty="0"/>
          </a:p>
        </p:txBody>
      </p:sp>
      <p:sp>
        <p:nvSpPr>
          <p:cNvPr id="115" name="Rectangle 114"/>
          <p:cNvSpPr/>
          <p:nvPr/>
        </p:nvSpPr>
        <p:spPr>
          <a:xfrm>
            <a:off x="5699250" y="1258239"/>
            <a:ext cx="1300356" cy="523220"/>
          </a:xfrm>
          <a:prstGeom prst="rect">
            <a:avLst/>
          </a:prstGeom>
        </p:spPr>
        <p:txBody>
          <a:bodyPr wrap="none">
            <a:spAutoFit/>
          </a:bodyPr>
          <a:lstStyle/>
          <a:p>
            <a:pPr algn="ctr"/>
            <a:r>
              <a:rPr lang="en-US" sz="1400" dirty="0">
                <a:solidFill>
                  <a:schemeClr val="tx1">
                    <a:lumMod val="50000"/>
                    <a:lumOff val="50000"/>
                  </a:schemeClr>
                </a:solidFill>
              </a:rPr>
              <a:t>RDB curation </a:t>
            </a:r>
          </a:p>
          <a:p>
            <a:pPr algn="ctr"/>
            <a:r>
              <a:rPr lang="en-US" sz="1400" dirty="0">
                <a:solidFill>
                  <a:schemeClr val="tx1">
                    <a:lumMod val="50000"/>
                    <a:lumOff val="50000"/>
                  </a:schemeClr>
                </a:solidFill>
              </a:rPr>
              <a:t>finished</a:t>
            </a:r>
            <a:endParaRPr lang="en-GB" sz="1400" dirty="0">
              <a:solidFill>
                <a:schemeClr val="tx1">
                  <a:lumMod val="50000"/>
                  <a:lumOff val="50000"/>
                </a:schemeClr>
              </a:solidFill>
            </a:endParaRPr>
          </a:p>
        </p:txBody>
      </p:sp>
      <p:cxnSp>
        <p:nvCxnSpPr>
          <p:cNvPr id="116" name="Straight Connector 115"/>
          <p:cNvCxnSpPr/>
          <p:nvPr/>
        </p:nvCxnSpPr>
        <p:spPr>
          <a:xfrm flipV="1">
            <a:off x="5735686" y="1300138"/>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7" name="Straight Connector 116"/>
          <p:cNvCxnSpPr/>
          <p:nvPr/>
        </p:nvCxnSpPr>
        <p:spPr>
          <a:xfrm>
            <a:off x="5737591" y="1263957"/>
            <a:ext cx="1166270"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8" name="Straight Connector 117"/>
          <p:cNvCxnSpPr/>
          <p:nvPr/>
        </p:nvCxnSpPr>
        <p:spPr>
          <a:xfrm>
            <a:off x="5737592" y="1229324"/>
            <a:ext cx="1208311"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21" name="Straight Connector 120"/>
          <p:cNvCxnSpPr/>
          <p:nvPr/>
        </p:nvCxnSpPr>
        <p:spPr>
          <a:xfrm flipV="1">
            <a:off x="8769402" y="2840177"/>
            <a:ext cx="1246" cy="524216"/>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22" name="Oval 121"/>
          <p:cNvSpPr/>
          <p:nvPr/>
        </p:nvSpPr>
        <p:spPr>
          <a:xfrm>
            <a:off x="8677619" y="2784767"/>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Oval 122"/>
          <p:cNvSpPr/>
          <p:nvPr/>
        </p:nvSpPr>
        <p:spPr>
          <a:xfrm>
            <a:off x="8549464" y="267392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p:cNvSpPr/>
          <p:nvPr/>
        </p:nvSpPr>
        <p:spPr>
          <a:xfrm>
            <a:off x="8611807" y="2722418"/>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p:cNvSpPr/>
          <p:nvPr/>
        </p:nvSpPr>
        <p:spPr>
          <a:xfrm>
            <a:off x="8676769" y="3268862"/>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p:cNvSpPr/>
          <p:nvPr/>
        </p:nvSpPr>
        <p:spPr>
          <a:xfrm>
            <a:off x="8194558" y="2366546"/>
            <a:ext cx="1061509" cy="338554"/>
          </a:xfrm>
          <a:prstGeom prst="rect">
            <a:avLst/>
          </a:prstGeom>
        </p:spPr>
        <p:txBody>
          <a:bodyPr wrap="none">
            <a:spAutoFit/>
          </a:bodyPr>
          <a:lstStyle/>
          <a:p>
            <a:r>
              <a:rPr lang="en-GB" sz="1600" dirty="0">
                <a:solidFill>
                  <a:srgbClr val="FF3399"/>
                </a:solidFill>
              </a:rPr>
              <a:t>End 2021</a:t>
            </a:r>
            <a:endParaRPr lang="en-GB" sz="1600" dirty="0"/>
          </a:p>
        </p:txBody>
      </p:sp>
      <p:cxnSp>
        <p:nvCxnSpPr>
          <p:cNvPr id="127" name="Straight Connector 126"/>
          <p:cNvCxnSpPr/>
          <p:nvPr/>
        </p:nvCxnSpPr>
        <p:spPr>
          <a:xfrm flipV="1">
            <a:off x="7928939" y="3998430"/>
            <a:ext cx="1114425" cy="5376"/>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128" name="Straight Connector 127"/>
          <p:cNvCxnSpPr/>
          <p:nvPr/>
        </p:nvCxnSpPr>
        <p:spPr>
          <a:xfrm>
            <a:off x="7928939" y="3962249"/>
            <a:ext cx="1166570" cy="0"/>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129" name="Straight Connector 128"/>
          <p:cNvCxnSpPr/>
          <p:nvPr/>
        </p:nvCxnSpPr>
        <p:spPr>
          <a:xfrm flipV="1">
            <a:off x="7928940" y="3927616"/>
            <a:ext cx="1215060" cy="1"/>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sp>
        <p:nvSpPr>
          <p:cNvPr id="130" name="Rectangle 129"/>
          <p:cNvSpPr/>
          <p:nvPr/>
        </p:nvSpPr>
        <p:spPr>
          <a:xfrm>
            <a:off x="6821816" y="1128029"/>
            <a:ext cx="1647955" cy="738664"/>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Beta audience    teachers testing</a:t>
            </a:r>
          </a:p>
        </p:txBody>
      </p:sp>
      <p:cxnSp>
        <p:nvCxnSpPr>
          <p:cNvPr id="132" name="Straight Connector 131"/>
          <p:cNvCxnSpPr/>
          <p:nvPr/>
        </p:nvCxnSpPr>
        <p:spPr>
          <a:xfrm flipV="1">
            <a:off x="7558177" y="1944864"/>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33" name="Oval 132"/>
          <p:cNvSpPr/>
          <p:nvPr/>
        </p:nvSpPr>
        <p:spPr>
          <a:xfrm>
            <a:off x="7464659" y="1854704"/>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p:cNvSpPr/>
          <p:nvPr/>
        </p:nvSpPr>
        <p:spPr>
          <a:xfrm>
            <a:off x="7725486" y="3203816"/>
            <a:ext cx="1647955" cy="738664"/>
          </a:xfrm>
          <a:prstGeom prst="rect">
            <a:avLst/>
          </a:prstGeom>
        </p:spPr>
        <p:txBody>
          <a:bodyPr wrap="square">
            <a:spAutoFit/>
          </a:bodyPr>
          <a:lstStyle/>
          <a:p>
            <a:pPr algn="ctr"/>
            <a:endParaRPr lang="en-GB" sz="1400" dirty="0">
              <a:solidFill>
                <a:schemeClr val="tx1">
                  <a:lumMod val="50000"/>
                  <a:lumOff val="50000"/>
                </a:schemeClr>
              </a:solidFill>
            </a:endParaRPr>
          </a:p>
          <a:p>
            <a:pPr algn="ctr"/>
            <a:r>
              <a:rPr lang="en-GB" sz="1400" dirty="0">
                <a:solidFill>
                  <a:schemeClr val="tx1">
                    <a:lumMod val="50000"/>
                    <a:lumOff val="50000"/>
                  </a:schemeClr>
                </a:solidFill>
              </a:rPr>
              <a:t>Launch of new IPPOG website </a:t>
            </a:r>
          </a:p>
        </p:txBody>
      </p:sp>
      <p:sp>
        <p:nvSpPr>
          <p:cNvPr id="119" name="Oval 118"/>
          <p:cNvSpPr/>
          <p:nvPr/>
        </p:nvSpPr>
        <p:spPr>
          <a:xfrm>
            <a:off x="7466871" y="2815938"/>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0" name="Straight Connector 119"/>
          <p:cNvCxnSpPr/>
          <p:nvPr/>
        </p:nvCxnSpPr>
        <p:spPr>
          <a:xfrm flipV="1">
            <a:off x="7001847" y="1155790"/>
            <a:ext cx="1114425" cy="5376"/>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1" name="Straight Connector 130"/>
          <p:cNvCxnSpPr/>
          <p:nvPr/>
        </p:nvCxnSpPr>
        <p:spPr>
          <a:xfrm flipV="1">
            <a:off x="7003752" y="1118369"/>
            <a:ext cx="1261830" cy="124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5" name="Straight Connector 134"/>
          <p:cNvCxnSpPr/>
          <p:nvPr/>
        </p:nvCxnSpPr>
        <p:spPr>
          <a:xfrm flipV="1">
            <a:off x="7003753" y="1079958"/>
            <a:ext cx="1465117" cy="5018"/>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sp>
        <p:nvSpPr>
          <p:cNvPr id="96" name="TextBox 95"/>
          <p:cNvSpPr txBox="1"/>
          <p:nvPr/>
        </p:nvSpPr>
        <p:spPr>
          <a:xfrm>
            <a:off x="29774" y="990634"/>
            <a:ext cx="4204615" cy="3693319"/>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p:txBody>
      </p:sp>
      <p:cxnSp>
        <p:nvCxnSpPr>
          <p:cNvPr id="7" name="Straight Arrow Connector 6"/>
          <p:cNvCxnSpPr>
            <a:cxnSpLocks/>
          </p:cNvCxnSpPr>
          <p:nvPr/>
        </p:nvCxnSpPr>
        <p:spPr>
          <a:xfrm flipV="1">
            <a:off x="3511402" y="2264872"/>
            <a:ext cx="2112158" cy="17175"/>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H="1" flipV="1">
            <a:off x="3488245" y="2088421"/>
            <a:ext cx="1428560" cy="41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0" name="TextBox 139">
            <a:extLst>
              <a:ext uri="{FF2B5EF4-FFF2-40B4-BE49-F238E27FC236}">
                <a16:creationId xmlns:a16="http://schemas.microsoft.com/office/drawing/2014/main" id="{55020BC1-4BBB-4B01-B7D2-E5D0B0940B0B}"/>
              </a:ext>
            </a:extLst>
          </p:cNvPr>
          <p:cNvSpPr txBox="1"/>
          <p:nvPr/>
        </p:nvSpPr>
        <p:spPr>
          <a:xfrm rot="20087578">
            <a:off x="799367" y="878107"/>
            <a:ext cx="4860489" cy="369332"/>
          </a:xfrm>
          <a:prstGeom prst="rect">
            <a:avLst/>
          </a:prstGeom>
          <a:solidFill>
            <a:srgbClr val="FFFF00"/>
          </a:solidFill>
        </p:spPr>
        <p:txBody>
          <a:bodyPr wrap="square" rtlCol="0">
            <a:spAutoFit/>
          </a:bodyPr>
          <a:lstStyle/>
          <a:p>
            <a:r>
              <a:rPr lang="fr-CH" dirty="0" err="1">
                <a:solidFill>
                  <a:srgbClr val="595959"/>
                </a:solidFill>
              </a:rPr>
              <a:t>Reminder</a:t>
            </a:r>
            <a:r>
              <a:rPr lang="fr-CH" dirty="0">
                <a:solidFill>
                  <a:srgbClr val="595959"/>
                </a:solidFill>
              </a:rPr>
              <a:t> </a:t>
            </a:r>
            <a:r>
              <a:rPr lang="fr-CH" dirty="0" err="1">
                <a:solidFill>
                  <a:srgbClr val="595959"/>
                </a:solidFill>
              </a:rPr>
              <a:t>from</a:t>
            </a:r>
            <a:r>
              <a:rPr lang="fr-CH" dirty="0">
                <a:solidFill>
                  <a:srgbClr val="595959"/>
                </a:solidFill>
              </a:rPr>
              <a:t> last meeting - </a:t>
            </a:r>
            <a:r>
              <a:rPr lang="fr-CH" dirty="0" err="1">
                <a:solidFill>
                  <a:srgbClr val="595959"/>
                </a:solidFill>
              </a:rPr>
              <a:t>December</a:t>
            </a:r>
            <a:r>
              <a:rPr lang="fr-CH" dirty="0">
                <a:solidFill>
                  <a:srgbClr val="595959"/>
                </a:solidFill>
              </a:rPr>
              <a:t> 2020 </a:t>
            </a:r>
          </a:p>
        </p:txBody>
      </p:sp>
      <p:sp>
        <p:nvSpPr>
          <p:cNvPr id="141" name="Oval 140">
            <a:extLst>
              <a:ext uri="{FF2B5EF4-FFF2-40B4-BE49-F238E27FC236}">
                <a16:creationId xmlns:a16="http://schemas.microsoft.com/office/drawing/2014/main" id="{A5D40BD1-E2D5-40D8-AD81-C0EED6199361}"/>
              </a:ext>
            </a:extLst>
          </p:cNvPr>
          <p:cNvSpPr/>
          <p:nvPr/>
        </p:nvSpPr>
        <p:spPr>
          <a:xfrm>
            <a:off x="4319876" y="990634"/>
            <a:ext cx="1489460" cy="1036320"/>
          </a:xfrm>
          <a:prstGeom prst="ellipse">
            <a:avLst/>
          </a:prstGeom>
          <a:solidFill>
            <a:srgbClr val="C4006B">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3" name="Footer Placeholder 3">
            <a:extLst>
              <a:ext uri="{FF2B5EF4-FFF2-40B4-BE49-F238E27FC236}">
                <a16:creationId xmlns:a16="http://schemas.microsoft.com/office/drawing/2014/main" id="{0FD3F77E-ABD1-4936-B4AB-076DB7934D41}"/>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4" name="Slide Number Placeholder 1">
            <a:extLst>
              <a:ext uri="{FF2B5EF4-FFF2-40B4-BE49-F238E27FC236}">
                <a16:creationId xmlns:a16="http://schemas.microsoft.com/office/drawing/2014/main" id="{920AAD15-9C95-420E-BFD6-B1BDFF1163B7}"/>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28</a:t>
            </a:fld>
            <a:endParaRPr lang="en-GB" dirty="0"/>
          </a:p>
        </p:txBody>
      </p:sp>
      <p:sp>
        <p:nvSpPr>
          <p:cNvPr id="145" name="Date Placeholder 2">
            <a:extLst>
              <a:ext uri="{FF2B5EF4-FFF2-40B4-BE49-F238E27FC236}">
                <a16:creationId xmlns:a16="http://schemas.microsoft.com/office/drawing/2014/main" id="{B1475522-4078-4A5E-A034-E7A95F2FE7F2}"/>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3048587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0"/>
                                        </p:tgtEl>
                                        <p:attrNameLst>
                                          <p:attrName>style.visibility</p:attrName>
                                        </p:attrNameLst>
                                      </p:cBhvr>
                                      <p:to>
                                        <p:strVal val="visible"/>
                                      </p:to>
                                    </p:set>
                                    <p:anim calcmode="lin" valueType="num">
                                      <p:cBhvr additive="base">
                                        <p:cTn id="7" dur="500" fill="hold"/>
                                        <p:tgtEl>
                                          <p:spTgt spid="140"/>
                                        </p:tgtEl>
                                        <p:attrNameLst>
                                          <p:attrName>ppt_x</p:attrName>
                                        </p:attrNameLst>
                                      </p:cBhvr>
                                      <p:tavLst>
                                        <p:tav tm="0">
                                          <p:val>
                                            <p:strVal val="#ppt_x"/>
                                          </p:val>
                                        </p:tav>
                                        <p:tav tm="100000">
                                          <p:val>
                                            <p:strVal val="#ppt_x"/>
                                          </p:val>
                                        </p:tav>
                                      </p:tavLst>
                                    </p:anim>
                                    <p:anim calcmode="lin" valueType="num">
                                      <p:cBhvr additive="base">
                                        <p:cTn id="8" dur="500" fill="hold"/>
                                        <p:tgtEl>
                                          <p:spTgt spid="1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773942" y="264735"/>
            <a:ext cx="8056383" cy="686348"/>
          </a:xfrm>
        </p:spPr>
        <p:txBody>
          <a:bodyPr>
            <a:normAutofit/>
          </a:bodyPr>
          <a:lstStyle/>
          <a:p>
            <a:r>
              <a:rPr lang="en-US" dirty="0"/>
              <a:t>Revised IPPOG website preliminary plan</a:t>
            </a:r>
            <a:endParaRPr lang="en-GB" sz="3000" dirty="0"/>
          </a:p>
        </p:txBody>
      </p:sp>
      <p:cxnSp>
        <p:nvCxnSpPr>
          <p:cNvPr id="9" name="Straight Connector 8"/>
          <p:cNvCxnSpPr/>
          <p:nvPr/>
        </p:nvCxnSpPr>
        <p:spPr>
          <a:xfrm>
            <a:off x="547255" y="2895596"/>
            <a:ext cx="8249532"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3" name="Straight Connector 12"/>
          <p:cNvCxnSpPr/>
          <p:nvPr/>
        </p:nvCxnSpPr>
        <p:spPr>
          <a:xfrm flipH="1" flipV="1">
            <a:off x="514352" y="2930232"/>
            <a:ext cx="690" cy="450274"/>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4" name="Oval 13"/>
          <p:cNvSpPr/>
          <p:nvPr/>
        </p:nvSpPr>
        <p:spPr>
          <a:xfrm>
            <a:off x="415639" y="2798615"/>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87484" y="268777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49827" y="2736266"/>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a:stCxn id="53" idx="4"/>
          </p:cNvCxnSpPr>
          <p:nvPr/>
        </p:nvCxnSpPr>
        <p:spPr>
          <a:xfrm flipH="1" flipV="1">
            <a:off x="2262101" y="2886242"/>
            <a:ext cx="6583" cy="65951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8" name="Oval 17"/>
          <p:cNvSpPr/>
          <p:nvPr/>
        </p:nvSpPr>
        <p:spPr>
          <a:xfrm>
            <a:off x="2175162" y="2798617"/>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2047007" y="268777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2109350" y="2736268"/>
            <a:ext cx="315191" cy="318657"/>
          </a:xfrm>
          <a:prstGeom prst="ellipse">
            <a:avLst/>
          </a:prstGeom>
          <a:noFill/>
          <a:ln w="28575">
            <a:solidFill>
              <a:srgbClr val="CC00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endCxn id="55" idx="4"/>
          </p:cNvCxnSpPr>
          <p:nvPr/>
        </p:nvCxnSpPr>
        <p:spPr>
          <a:xfrm flipV="1">
            <a:off x="4986768" y="2014053"/>
            <a:ext cx="0" cy="826123"/>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26" name="Oval 25"/>
          <p:cNvSpPr/>
          <p:nvPr/>
        </p:nvSpPr>
        <p:spPr>
          <a:xfrm>
            <a:off x="4882859" y="2784767"/>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4754704" y="267392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4817047" y="2722418"/>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flipV="1">
            <a:off x="7570780" y="2940623"/>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1" name="Oval 30"/>
          <p:cNvSpPr/>
          <p:nvPr/>
        </p:nvSpPr>
        <p:spPr>
          <a:xfrm>
            <a:off x="7338716" y="2705100"/>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7401059" y="2753589"/>
            <a:ext cx="315191" cy="318657"/>
          </a:xfrm>
          <a:prstGeom prst="ellipse">
            <a:avLst/>
          </a:prstGeom>
          <a:noFill/>
          <a:ln w="28575">
            <a:solidFill>
              <a:srgbClr val="C400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flipV="1">
            <a:off x="3407492" y="1876163"/>
            <a:ext cx="0" cy="1052941"/>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4" name="Oval 33"/>
          <p:cNvSpPr/>
          <p:nvPr/>
        </p:nvSpPr>
        <p:spPr>
          <a:xfrm>
            <a:off x="3312780" y="2791695"/>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3184625" y="268085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3246968" y="2729346"/>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1820939" y="2368352"/>
            <a:ext cx="1026243" cy="338554"/>
          </a:xfrm>
          <a:prstGeom prst="rect">
            <a:avLst/>
          </a:prstGeom>
        </p:spPr>
        <p:txBody>
          <a:bodyPr wrap="none">
            <a:spAutoFit/>
          </a:bodyPr>
          <a:lstStyle/>
          <a:p>
            <a:r>
              <a:rPr lang="en-GB" sz="1600" dirty="0">
                <a:solidFill>
                  <a:srgbClr val="FF3399"/>
                </a:solidFill>
              </a:rPr>
              <a:t>Fall 2020</a:t>
            </a:r>
            <a:endParaRPr lang="en-GB" sz="1600" dirty="0"/>
          </a:p>
        </p:txBody>
      </p:sp>
      <p:sp>
        <p:nvSpPr>
          <p:cNvPr id="51" name="Oval 50"/>
          <p:cNvSpPr/>
          <p:nvPr/>
        </p:nvSpPr>
        <p:spPr>
          <a:xfrm>
            <a:off x="431051" y="3296422"/>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2175166" y="3351788"/>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a:off x="4893250" y="1820089"/>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p:cNvSpPr/>
          <p:nvPr/>
        </p:nvSpPr>
        <p:spPr>
          <a:xfrm>
            <a:off x="7477262" y="3751111"/>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3310374" y="1850074"/>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2921856" y="3054925"/>
            <a:ext cx="1061509" cy="338554"/>
          </a:xfrm>
          <a:prstGeom prst="rect">
            <a:avLst/>
          </a:prstGeom>
        </p:spPr>
        <p:txBody>
          <a:bodyPr wrap="none">
            <a:spAutoFit/>
          </a:bodyPr>
          <a:lstStyle/>
          <a:p>
            <a:r>
              <a:rPr lang="en-GB" sz="1600" dirty="0">
                <a:solidFill>
                  <a:srgbClr val="FF3399"/>
                </a:solidFill>
              </a:rPr>
              <a:t>Dec 2020</a:t>
            </a:r>
            <a:endParaRPr lang="en-GB" sz="1600" dirty="0"/>
          </a:p>
        </p:txBody>
      </p:sp>
      <p:sp>
        <p:nvSpPr>
          <p:cNvPr id="59" name="Rectangle 58"/>
          <p:cNvSpPr/>
          <p:nvPr/>
        </p:nvSpPr>
        <p:spPr>
          <a:xfrm>
            <a:off x="4273528" y="2353706"/>
            <a:ext cx="1289135" cy="338554"/>
          </a:xfrm>
          <a:prstGeom prst="rect">
            <a:avLst/>
          </a:prstGeom>
        </p:spPr>
        <p:txBody>
          <a:bodyPr wrap="none">
            <a:spAutoFit/>
          </a:bodyPr>
          <a:lstStyle/>
          <a:p>
            <a:r>
              <a:rPr lang="en-GB" sz="1600" dirty="0">
                <a:solidFill>
                  <a:srgbClr val="FF3399"/>
                </a:solidFill>
              </a:rPr>
              <a:t>Spring 2021</a:t>
            </a:r>
            <a:endParaRPr lang="en-GB" sz="1600" dirty="0"/>
          </a:p>
        </p:txBody>
      </p:sp>
      <p:sp>
        <p:nvSpPr>
          <p:cNvPr id="60" name="Rectangle 59"/>
          <p:cNvSpPr/>
          <p:nvPr/>
        </p:nvSpPr>
        <p:spPr>
          <a:xfrm>
            <a:off x="7097665" y="2384347"/>
            <a:ext cx="1026243" cy="338554"/>
          </a:xfrm>
          <a:prstGeom prst="rect">
            <a:avLst/>
          </a:prstGeom>
        </p:spPr>
        <p:txBody>
          <a:bodyPr wrap="none">
            <a:spAutoFit/>
          </a:bodyPr>
          <a:lstStyle/>
          <a:p>
            <a:r>
              <a:rPr lang="en-GB" sz="1600" dirty="0">
                <a:solidFill>
                  <a:srgbClr val="FF3399"/>
                </a:solidFill>
              </a:rPr>
              <a:t>Fall 2021</a:t>
            </a:r>
            <a:endParaRPr lang="en-GB" sz="1600" dirty="0"/>
          </a:p>
        </p:txBody>
      </p:sp>
      <p:sp>
        <p:nvSpPr>
          <p:cNvPr id="62" name="Rectangle 61"/>
          <p:cNvSpPr/>
          <p:nvPr/>
        </p:nvSpPr>
        <p:spPr>
          <a:xfrm>
            <a:off x="-96975" y="1352943"/>
            <a:ext cx="2145716" cy="523220"/>
          </a:xfrm>
          <a:prstGeom prst="rect">
            <a:avLst/>
          </a:prstGeom>
        </p:spPr>
        <p:txBody>
          <a:bodyPr wrap="square">
            <a:spAutoFit/>
          </a:bodyPr>
          <a:lstStyle/>
          <a:p>
            <a:pPr algn="ctr"/>
            <a:r>
              <a:rPr lang="en-GB" sz="1400" dirty="0">
                <a:solidFill>
                  <a:schemeClr val="tx1">
                    <a:lumMod val="50000"/>
                    <a:lumOff val="50000"/>
                  </a:schemeClr>
                </a:solidFill>
              </a:rPr>
              <a:t>Draft website proposal</a:t>
            </a:r>
          </a:p>
          <a:p>
            <a:pPr algn="ctr"/>
            <a:r>
              <a:rPr lang="en-GB" sz="1400" dirty="0">
                <a:solidFill>
                  <a:schemeClr val="tx1">
                    <a:lumMod val="50000"/>
                    <a:lumOff val="50000"/>
                  </a:schemeClr>
                </a:solidFill>
              </a:rPr>
              <a:t>without content </a:t>
            </a:r>
          </a:p>
        </p:txBody>
      </p:sp>
      <p:sp>
        <p:nvSpPr>
          <p:cNvPr id="71" name="Rectangle 70"/>
          <p:cNvSpPr/>
          <p:nvPr/>
        </p:nvSpPr>
        <p:spPr>
          <a:xfrm>
            <a:off x="1197906" y="3531172"/>
            <a:ext cx="2484213" cy="954107"/>
          </a:xfrm>
          <a:prstGeom prst="rect">
            <a:avLst/>
          </a:prstGeom>
        </p:spPr>
        <p:txBody>
          <a:bodyPr wrap="square">
            <a:spAutoFit/>
          </a:bodyPr>
          <a:lstStyle/>
          <a:p>
            <a:pPr algn="ctr"/>
            <a:r>
              <a:rPr lang="en-US" sz="1400" dirty="0">
                <a:solidFill>
                  <a:schemeClr val="tx1">
                    <a:lumMod val="50000"/>
                    <a:lumOff val="50000"/>
                  </a:schemeClr>
                </a:solidFill>
              </a:rPr>
              <a:t>Fully developed front page</a:t>
            </a:r>
          </a:p>
          <a:p>
            <a:pPr algn="ctr"/>
            <a:r>
              <a:rPr lang="en-US" sz="1400" dirty="0">
                <a:solidFill>
                  <a:schemeClr val="tx1">
                    <a:lumMod val="50000"/>
                    <a:lumOff val="50000"/>
                  </a:schemeClr>
                </a:solidFill>
              </a:rPr>
              <a:t>Draft of activities pages</a:t>
            </a:r>
          </a:p>
          <a:p>
            <a:pPr algn="ctr"/>
            <a:r>
              <a:rPr lang="en-US" sz="1400" dirty="0">
                <a:solidFill>
                  <a:schemeClr val="tx1">
                    <a:lumMod val="50000"/>
                    <a:lumOff val="50000"/>
                  </a:schemeClr>
                </a:solidFill>
              </a:rPr>
              <a:t>Proposed migration for IMC</a:t>
            </a:r>
          </a:p>
          <a:p>
            <a:pPr algn="ctr"/>
            <a:r>
              <a:rPr lang="en-US" sz="1400" dirty="0">
                <a:solidFill>
                  <a:schemeClr val="tx1">
                    <a:lumMod val="50000"/>
                    <a:lumOff val="50000"/>
                  </a:schemeClr>
                </a:solidFill>
              </a:rPr>
              <a:t>Draft of Membership pages</a:t>
            </a:r>
          </a:p>
        </p:txBody>
      </p:sp>
      <p:sp>
        <p:nvSpPr>
          <p:cNvPr id="75" name="Rectangle 74"/>
          <p:cNvSpPr/>
          <p:nvPr/>
        </p:nvSpPr>
        <p:spPr>
          <a:xfrm>
            <a:off x="2797366" y="1356217"/>
            <a:ext cx="1529586" cy="523220"/>
          </a:xfrm>
          <a:prstGeom prst="rect">
            <a:avLst/>
          </a:prstGeom>
        </p:spPr>
        <p:txBody>
          <a:bodyPr wrap="none">
            <a:spAutoFit/>
          </a:bodyPr>
          <a:lstStyle/>
          <a:p>
            <a:r>
              <a:rPr lang="en-US" sz="1400" dirty="0">
                <a:solidFill>
                  <a:schemeClr val="tx1">
                    <a:lumMod val="50000"/>
                    <a:lumOff val="50000"/>
                  </a:schemeClr>
                </a:solidFill>
              </a:rPr>
              <a:t>*Maybe* publish </a:t>
            </a:r>
          </a:p>
          <a:p>
            <a:r>
              <a:rPr lang="en-US" sz="1400" dirty="0">
                <a:solidFill>
                  <a:schemeClr val="tx1">
                    <a:lumMod val="50000"/>
                    <a:lumOff val="50000"/>
                  </a:schemeClr>
                </a:solidFill>
              </a:rPr>
              <a:t>new IMC page  </a:t>
            </a:r>
            <a:endParaRPr lang="en-GB" sz="1400" dirty="0">
              <a:solidFill>
                <a:schemeClr val="tx1">
                  <a:lumMod val="50000"/>
                  <a:lumOff val="50000"/>
                </a:schemeClr>
              </a:solidFill>
            </a:endParaRPr>
          </a:p>
        </p:txBody>
      </p:sp>
      <p:sp>
        <p:nvSpPr>
          <p:cNvPr id="82" name="Rectangle 81"/>
          <p:cNvSpPr/>
          <p:nvPr/>
        </p:nvSpPr>
        <p:spPr>
          <a:xfrm>
            <a:off x="3547558" y="3552826"/>
            <a:ext cx="3107020" cy="954107"/>
          </a:xfrm>
          <a:prstGeom prst="rect">
            <a:avLst/>
          </a:prstGeom>
        </p:spPr>
        <p:txBody>
          <a:bodyPr wrap="square">
            <a:spAutoFit/>
          </a:bodyPr>
          <a:lstStyle/>
          <a:p>
            <a:pPr algn="ctr"/>
            <a:r>
              <a:rPr lang="en-US" sz="1400" dirty="0">
                <a:solidFill>
                  <a:schemeClr val="tx1">
                    <a:lumMod val="50000"/>
                    <a:lumOff val="50000"/>
                  </a:schemeClr>
                </a:solidFill>
              </a:rPr>
              <a:t>Completed front page</a:t>
            </a:r>
          </a:p>
          <a:p>
            <a:pPr algn="ctr"/>
            <a:r>
              <a:rPr lang="en-US" sz="1400" dirty="0">
                <a:solidFill>
                  <a:schemeClr val="tx1">
                    <a:lumMod val="50000"/>
                    <a:lumOff val="50000"/>
                  </a:schemeClr>
                </a:solidFill>
              </a:rPr>
              <a:t>Migrated / developed most of the content except of RDB</a:t>
            </a:r>
          </a:p>
          <a:p>
            <a:pPr algn="ctr"/>
            <a:r>
              <a:rPr lang="en-US" sz="1400" dirty="0">
                <a:solidFill>
                  <a:schemeClr val="tx1">
                    <a:lumMod val="50000"/>
                    <a:lumOff val="50000"/>
                  </a:schemeClr>
                </a:solidFill>
              </a:rPr>
              <a:t>Good progress on Global </a:t>
            </a:r>
            <a:r>
              <a:rPr lang="en-US" sz="1400" dirty="0" err="1">
                <a:solidFill>
                  <a:schemeClr val="tx1">
                    <a:lumMod val="50000"/>
                    <a:lumOff val="50000"/>
                  </a:schemeClr>
                </a:solidFill>
              </a:rPr>
              <a:t>Cosmics</a:t>
            </a:r>
            <a:endParaRPr lang="en-GB" sz="1400" dirty="0">
              <a:solidFill>
                <a:schemeClr val="tx1">
                  <a:lumMod val="50000"/>
                  <a:lumOff val="50000"/>
                </a:schemeClr>
              </a:solidFill>
            </a:endParaRPr>
          </a:p>
        </p:txBody>
      </p:sp>
      <p:sp>
        <p:nvSpPr>
          <p:cNvPr id="89" name="Rectangle 88"/>
          <p:cNvSpPr/>
          <p:nvPr/>
        </p:nvSpPr>
        <p:spPr>
          <a:xfrm>
            <a:off x="6974374" y="3962059"/>
            <a:ext cx="1271502" cy="523220"/>
          </a:xfrm>
          <a:prstGeom prst="rect">
            <a:avLst/>
          </a:prstGeom>
        </p:spPr>
        <p:txBody>
          <a:bodyPr wrap="none">
            <a:spAutoFit/>
          </a:bodyPr>
          <a:lstStyle/>
          <a:p>
            <a:pPr algn="ctr"/>
            <a:r>
              <a:rPr lang="en-GB" sz="1400" dirty="0">
                <a:solidFill>
                  <a:schemeClr val="tx1">
                    <a:lumMod val="50000"/>
                    <a:lumOff val="50000"/>
                  </a:schemeClr>
                </a:solidFill>
              </a:rPr>
              <a:t>Close to </a:t>
            </a:r>
          </a:p>
          <a:p>
            <a:pPr algn="ctr"/>
            <a:r>
              <a:rPr lang="en-GB" sz="1400" dirty="0">
                <a:solidFill>
                  <a:schemeClr val="tx1">
                    <a:lumMod val="50000"/>
                    <a:lumOff val="50000"/>
                  </a:schemeClr>
                </a:solidFill>
              </a:rPr>
              <a:t>finalised RDB</a:t>
            </a:r>
          </a:p>
        </p:txBody>
      </p:sp>
      <p:cxnSp>
        <p:nvCxnSpPr>
          <p:cNvPr id="97" name="Straight Connector 96"/>
          <p:cNvCxnSpPr/>
          <p:nvPr/>
        </p:nvCxnSpPr>
        <p:spPr>
          <a:xfrm>
            <a:off x="51265" y="1386159"/>
            <a:ext cx="1838495" cy="7284"/>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8" name="Straight Connector 97"/>
          <p:cNvCxnSpPr/>
          <p:nvPr/>
        </p:nvCxnSpPr>
        <p:spPr>
          <a:xfrm>
            <a:off x="51265" y="1352221"/>
            <a:ext cx="1997476" cy="0"/>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9" name="Straight Connector 98"/>
          <p:cNvCxnSpPr/>
          <p:nvPr/>
        </p:nvCxnSpPr>
        <p:spPr>
          <a:xfrm flipV="1">
            <a:off x="51266" y="1307718"/>
            <a:ext cx="2159796" cy="2251"/>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sp>
        <p:nvSpPr>
          <p:cNvPr id="66" name="Rectangle 65"/>
          <p:cNvSpPr/>
          <p:nvPr/>
        </p:nvSpPr>
        <p:spPr>
          <a:xfrm>
            <a:off x="-55427" y="3540012"/>
            <a:ext cx="1270658" cy="523220"/>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RDB curation</a:t>
            </a:r>
          </a:p>
        </p:txBody>
      </p:sp>
      <p:cxnSp>
        <p:nvCxnSpPr>
          <p:cNvPr id="68" name="Straight Connector 67"/>
          <p:cNvCxnSpPr/>
          <p:nvPr/>
        </p:nvCxnSpPr>
        <p:spPr>
          <a:xfrm flipV="1">
            <a:off x="515042" y="1985352"/>
            <a:ext cx="6930" cy="872836"/>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9" name="Oval 68"/>
          <p:cNvSpPr/>
          <p:nvPr/>
        </p:nvSpPr>
        <p:spPr>
          <a:xfrm>
            <a:off x="445080" y="1863391"/>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flipV="1">
            <a:off x="4415620" y="1102018"/>
            <a:ext cx="1114425" cy="5376"/>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79" name="Straight Connector 78"/>
          <p:cNvCxnSpPr/>
          <p:nvPr/>
        </p:nvCxnSpPr>
        <p:spPr>
          <a:xfrm flipV="1">
            <a:off x="4415620" y="1064597"/>
            <a:ext cx="1261830" cy="1240"/>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80" name="Straight Connector 79"/>
          <p:cNvCxnSpPr/>
          <p:nvPr/>
        </p:nvCxnSpPr>
        <p:spPr>
          <a:xfrm flipV="1">
            <a:off x="4415621" y="1026186"/>
            <a:ext cx="1465117" cy="5018"/>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sp>
        <p:nvSpPr>
          <p:cNvPr id="81" name="Rectangle 80"/>
          <p:cNvSpPr/>
          <p:nvPr/>
        </p:nvSpPr>
        <p:spPr>
          <a:xfrm>
            <a:off x="-47695" y="2320166"/>
            <a:ext cx="1143262" cy="338554"/>
          </a:xfrm>
          <a:prstGeom prst="rect">
            <a:avLst/>
          </a:prstGeom>
        </p:spPr>
        <p:txBody>
          <a:bodyPr wrap="none">
            <a:spAutoFit/>
          </a:bodyPr>
          <a:lstStyle/>
          <a:p>
            <a:r>
              <a:rPr lang="en-GB" sz="1600" dirty="0">
                <a:solidFill>
                  <a:srgbClr val="FF3399"/>
                </a:solidFill>
              </a:rPr>
              <a:t> May 2020</a:t>
            </a:r>
            <a:endParaRPr lang="en-GB" sz="1600" dirty="0"/>
          </a:p>
        </p:txBody>
      </p:sp>
      <p:cxnSp>
        <p:nvCxnSpPr>
          <p:cNvPr id="83" name="Straight Connector 82"/>
          <p:cNvCxnSpPr/>
          <p:nvPr/>
        </p:nvCxnSpPr>
        <p:spPr>
          <a:xfrm>
            <a:off x="39079" y="4072931"/>
            <a:ext cx="95914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4" name="Straight Connector 83"/>
          <p:cNvCxnSpPr/>
          <p:nvPr/>
        </p:nvCxnSpPr>
        <p:spPr>
          <a:xfrm>
            <a:off x="39079" y="4115190"/>
            <a:ext cx="11017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5" name="Straight Connector 84"/>
          <p:cNvCxnSpPr/>
          <p:nvPr/>
        </p:nvCxnSpPr>
        <p:spPr>
          <a:xfrm>
            <a:off x="39080" y="4149829"/>
            <a:ext cx="1201288"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6" name="Straight Connector 85"/>
          <p:cNvCxnSpPr/>
          <p:nvPr/>
        </p:nvCxnSpPr>
        <p:spPr>
          <a:xfrm>
            <a:off x="1356883" y="4480177"/>
            <a:ext cx="2001981"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7" name="Straight Connector 86"/>
          <p:cNvCxnSpPr/>
          <p:nvPr/>
        </p:nvCxnSpPr>
        <p:spPr>
          <a:xfrm>
            <a:off x="1356883" y="4522436"/>
            <a:ext cx="2140527"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8" name="Straight Connector 87"/>
          <p:cNvCxnSpPr/>
          <p:nvPr/>
        </p:nvCxnSpPr>
        <p:spPr>
          <a:xfrm>
            <a:off x="1356884" y="4557075"/>
            <a:ext cx="2226299"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90" name="Straight Connector 89"/>
          <p:cNvCxnSpPr/>
          <p:nvPr/>
        </p:nvCxnSpPr>
        <p:spPr>
          <a:xfrm flipV="1">
            <a:off x="2855425" y="1391578"/>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1" name="Straight Connector 90"/>
          <p:cNvCxnSpPr/>
          <p:nvPr/>
        </p:nvCxnSpPr>
        <p:spPr>
          <a:xfrm flipV="1">
            <a:off x="2857330" y="1354157"/>
            <a:ext cx="1261830" cy="124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2" name="Straight Connector 91"/>
          <p:cNvCxnSpPr/>
          <p:nvPr/>
        </p:nvCxnSpPr>
        <p:spPr>
          <a:xfrm flipV="1">
            <a:off x="2857331" y="1315746"/>
            <a:ext cx="1465117" cy="5018"/>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00" name="Straight Connector 99"/>
          <p:cNvCxnSpPr/>
          <p:nvPr/>
        </p:nvCxnSpPr>
        <p:spPr>
          <a:xfrm>
            <a:off x="3772879" y="4499651"/>
            <a:ext cx="24076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1" name="Straight Connector 100"/>
          <p:cNvCxnSpPr/>
          <p:nvPr/>
        </p:nvCxnSpPr>
        <p:spPr>
          <a:xfrm>
            <a:off x="3772879" y="4541910"/>
            <a:ext cx="2594657"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2" name="Straight Connector 101"/>
          <p:cNvCxnSpPr/>
          <p:nvPr/>
        </p:nvCxnSpPr>
        <p:spPr>
          <a:xfrm>
            <a:off x="3772880" y="4576549"/>
            <a:ext cx="2818420"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3" name="Straight Connector 102"/>
          <p:cNvCxnSpPr/>
          <p:nvPr/>
        </p:nvCxnSpPr>
        <p:spPr>
          <a:xfrm flipV="1">
            <a:off x="4986768" y="2749808"/>
            <a:ext cx="0" cy="722828"/>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04" name="Oval 103"/>
          <p:cNvSpPr/>
          <p:nvPr/>
        </p:nvSpPr>
        <p:spPr>
          <a:xfrm>
            <a:off x="4893250" y="3405049"/>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Rectangle 104"/>
          <p:cNvSpPr/>
          <p:nvPr/>
        </p:nvSpPr>
        <p:spPr>
          <a:xfrm>
            <a:off x="4277232" y="1079118"/>
            <a:ext cx="1514804" cy="738664"/>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Alpha audience IPPOG testing</a:t>
            </a:r>
          </a:p>
        </p:txBody>
      </p:sp>
      <p:cxnSp>
        <p:nvCxnSpPr>
          <p:cNvPr id="106" name="Straight Connector 105"/>
          <p:cNvCxnSpPr/>
          <p:nvPr/>
        </p:nvCxnSpPr>
        <p:spPr>
          <a:xfrm>
            <a:off x="6982276" y="4457317"/>
            <a:ext cx="1130544"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7" name="Straight Connector 106"/>
          <p:cNvCxnSpPr/>
          <p:nvPr/>
        </p:nvCxnSpPr>
        <p:spPr>
          <a:xfrm>
            <a:off x="6982276" y="4499576"/>
            <a:ext cx="1219956"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8" name="Straight Connector 107"/>
          <p:cNvCxnSpPr/>
          <p:nvPr/>
        </p:nvCxnSpPr>
        <p:spPr>
          <a:xfrm>
            <a:off x="6982277" y="4534215"/>
            <a:ext cx="1252463"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9" name="Straight Connector 108"/>
          <p:cNvCxnSpPr>
            <a:cxnSpLocks/>
          </p:cNvCxnSpPr>
          <p:nvPr/>
        </p:nvCxnSpPr>
        <p:spPr>
          <a:xfrm flipV="1">
            <a:off x="6239264" y="1909152"/>
            <a:ext cx="13272" cy="928515"/>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10" name="Oval 109"/>
          <p:cNvSpPr/>
          <p:nvPr/>
        </p:nvSpPr>
        <p:spPr>
          <a:xfrm>
            <a:off x="6144552" y="2776455"/>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6016397" y="266561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p:cNvSpPr/>
          <p:nvPr/>
        </p:nvSpPr>
        <p:spPr>
          <a:xfrm>
            <a:off x="6078740" y="2714106"/>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p:cNvSpPr/>
          <p:nvPr/>
        </p:nvSpPr>
        <p:spPr>
          <a:xfrm>
            <a:off x="6167808" y="1720307"/>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p:cNvSpPr/>
          <p:nvPr/>
        </p:nvSpPr>
        <p:spPr>
          <a:xfrm>
            <a:off x="5534637" y="3025839"/>
            <a:ext cx="1473480" cy="338554"/>
          </a:xfrm>
          <a:prstGeom prst="rect">
            <a:avLst/>
          </a:prstGeom>
        </p:spPr>
        <p:txBody>
          <a:bodyPr wrap="none">
            <a:spAutoFit/>
          </a:bodyPr>
          <a:lstStyle/>
          <a:p>
            <a:r>
              <a:rPr lang="en-GB" sz="1600" dirty="0">
                <a:solidFill>
                  <a:srgbClr val="FF3399"/>
                </a:solidFill>
              </a:rPr>
              <a:t>Summer 2021</a:t>
            </a:r>
            <a:endParaRPr lang="en-GB" sz="1600" dirty="0"/>
          </a:p>
        </p:txBody>
      </p:sp>
      <p:sp>
        <p:nvSpPr>
          <p:cNvPr id="115" name="Rectangle 114"/>
          <p:cNvSpPr/>
          <p:nvPr/>
        </p:nvSpPr>
        <p:spPr>
          <a:xfrm>
            <a:off x="5699250" y="1258239"/>
            <a:ext cx="1300356" cy="523220"/>
          </a:xfrm>
          <a:prstGeom prst="rect">
            <a:avLst/>
          </a:prstGeom>
        </p:spPr>
        <p:txBody>
          <a:bodyPr wrap="none">
            <a:spAutoFit/>
          </a:bodyPr>
          <a:lstStyle/>
          <a:p>
            <a:pPr algn="ctr"/>
            <a:r>
              <a:rPr lang="en-US" sz="1400" dirty="0">
                <a:solidFill>
                  <a:schemeClr val="tx1">
                    <a:lumMod val="50000"/>
                    <a:lumOff val="50000"/>
                  </a:schemeClr>
                </a:solidFill>
              </a:rPr>
              <a:t>RDB curation </a:t>
            </a:r>
          </a:p>
          <a:p>
            <a:pPr algn="ctr"/>
            <a:r>
              <a:rPr lang="en-US" sz="1400" dirty="0">
                <a:solidFill>
                  <a:schemeClr val="tx1">
                    <a:lumMod val="50000"/>
                    <a:lumOff val="50000"/>
                  </a:schemeClr>
                </a:solidFill>
              </a:rPr>
              <a:t>finished</a:t>
            </a:r>
            <a:endParaRPr lang="en-GB" sz="1400" dirty="0">
              <a:solidFill>
                <a:schemeClr val="tx1">
                  <a:lumMod val="50000"/>
                  <a:lumOff val="50000"/>
                </a:schemeClr>
              </a:solidFill>
            </a:endParaRPr>
          </a:p>
        </p:txBody>
      </p:sp>
      <p:cxnSp>
        <p:nvCxnSpPr>
          <p:cNvPr id="116" name="Straight Connector 115"/>
          <p:cNvCxnSpPr/>
          <p:nvPr/>
        </p:nvCxnSpPr>
        <p:spPr>
          <a:xfrm flipV="1">
            <a:off x="5735686" y="1300138"/>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7" name="Straight Connector 116"/>
          <p:cNvCxnSpPr/>
          <p:nvPr/>
        </p:nvCxnSpPr>
        <p:spPr>
          <a:xfrm>
            <a:off x="5737591" y="1263957"/>
            <a:ext cx="1166270"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8" name="Straight Connector 117"/>
          <p:cNvCxnSpPr/>
          <p:nvPr/>
        </p:nvCxnSpPr>
        <p:spPr>
          <a:xfrm>
            <a:off x="5737592" y="1229324"/>
            <a:ext cx="1208311"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21" name="Straight Connector 120"/>
          <p:cNvCxnSpPr/>
          <p:nvPr/>
        </p:nvCxnSpPr>
        <p:spPr>
          <a:xfrm flipV="1">
            <a:off x="8769402" y="2840177"/>
            <a:ext cx="1246" cy="524216"/>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22" name="Oval 121"/>
          <p:cNvSpPr/>
          <p:nvPr/>
        </p:nvSpPr>
        <p:spPr>
          <a:xfrm>
            <a:off x="8677619" y="2784767"/>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Oval 122"/>
          <p:cNvSpPr/>
          <p:nvPr/>
        </p:nvSpPr>
        <p:spPr>
          <a:xfrm>
            <a:off x="8549464" y="267392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p:cNvSpPr/>
          <p:nvPr/>
        </p:nvSpPr>
        <p:spPr>
          <a:xfrm>
            <a:off x="8611807" y="2722418"/>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p:cNvSpPr/>
          <p:nvPr/>
        </p:nvSpPr>
        <p:spPr>
          <a:xfrm>
            <a:off x="8676769" y="3268862"/>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p:cNvSpPr/>
          <p:nvPr/>
        </p:nvSpPr>
        <p:spPr>
          <a:xfrm>
            <a:off x="8194558" y="2366546"/>
            <a:ext cx="1061509" cy="338554"/>
          </a:xfrm>
          <a:prstGeom prst="rect">
            <a:avLst/>
          </a:prstGeom>
        </p:spPr>
        <p:txBody>
          <a:bodyPr wrap="none">
            <a:spAutoFit/>
          </a:bodyPr>
          <a:lstStyle/>
          <a:p>
            <a:r>
              <a:rPr lang="en-GB" sz="1600" dirty="0">
                <a:solidFill>
                  <a:srgbClr val="FF3399"/>
                </a:solidFill>
              </a:rPr>
              <a:t>End 2021</a:t>
            </a:r>
            <a:endParaRPr lang="en-GB" sz="1600" dirty="0"/>
          </a:p>
        </p:txBody>
      </p:sp>
      <p:cxnSp>
        <p:nvCxnSpPr>
          <p:cNvPr id="127" name="Straight Connector 126"/>
          <p:cNvCxnSpPr/>
          <p:nvPr/>
        </p:nvCxnSpPr>
        <p:spPr>
          <a:xfrm flipV="1">
            <a:off x="7928939" y="3998430"/>
            <a:ext cx="1114425" cy="5376"/>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128" name="Straight Connector 127"/>
          <p:cNvCxnSpPr/>
          <p:nvPr/>
        </p:nvCxnSpPr>
        <p:spPr>
          <a:xfrm>
            <a:off x="7928939" y="3962249"/>
            <a:ext cx="1166570" cy="0"/>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129" name="Straight Connector 128"/>
          <p:cNvCxnSpPr/>
          <p:nvPr/>
        </p:nvCxnSpPr>
        <p:spPr>
          <a:xfrm flipV="1">
            <a:off x="7928940" y="3927616"/>
            <a:ext cx="1215060" cy="1"/>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sp>
        <p:nvSpPr>
          <p:cNvPr id="130" name="Rectangle 129"/>
          <p:cNvSpPr/>
          <p:nvPr/>
        </p:nvSpPr>
        <p:spPr>
          <a:xfrm>
            <a:off x="6821816" y="1128029"/>
            <a:ext cx="1647955" cy="738664"/>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Beta audience    teachers testing</a:t>
            </a:r>
          </a:p>
        </p:txBody>
      </p:sp>
      <p:cxnSp>
        <p:nvCxnSpPr>
          <p:cNvPr id="132" name="Straight Connector 131"/>
          <p:cNvCxnSpPr/>
          <p:nvPr/>
        </p:nvCxnSpPr>
        <p:spPr>
          <a:xfrm flipV="1">
            <a:off x="7558177" y="1944864"/>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33" name="Oval 132"/>
          <p:cNvSpPr/>
          <p:nvPr/>
        </p:nvSpPr>
        <p:spPr>
          <a:xfrm>
            <a:off x="7464659" y="1854704"/>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p:cNvSpPr/>
          <p:nvPr/>
        </p:nvSpPr>
        <p:spPr>
          <a:xfrm>
            <a:off x="7725486" y="3203816"/>
            <a:ext cx="1647955" cy="738664"/>
          </a:xfrm>
          <a:prstGeom prst="rect">
            <a:avLst/>
          </a:prstGeom>
        </p:spPr>
        <p:txBody>
          <a:bodyPr wrap="square">
            <a:spAutoFit/>
          </a:bodyPr>
          <a:lstStyle/>
          <a:p>
            <a:pPr algn="ctr"/>
            <a:endParaRPr lang="en-GB" sz="1400" dirty="0">
              <a:solidFill>
                <a:schemeClr val="tx1">
                  <a:lumMod val="50000"/>
                  <a:lumOff val="50000"/>
                </a:schemeClr>
              </a:solidFill>
            </a:endParaRPr>
          </a:p>
          <a:p>
            <a:pPr algn="ctr"/>
            <a:r>
              <a:rPr lang="en-GB" sz="1400" dirty="0">
                <a:solidFill>
                  <a:schemeClr val="tx1">
                    <a:lumMod val="50000"/>
                    <a:lumOff val="50000"/>
                  </a:schemeClr>
                </a:solidFill>
              </a:rPr>
              <a:t>Launch of new IPPOG website </a:t>
            </a:r>
          </a:p>
        </p:txBody>
      </p:sp>
      <p:sp>
        <p:nvSpPr>
          <p:cNvPr id="119" name="Oval 118"/>
          <p:cNvSpPr/>
          <p:nvPr/>
        </p:nvSpPr>
        <p:spPr>
          <a:xfrm>
            <a:off x="7466871" y="2815938"/>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0" name="Straight Connector 119"/>
          <p:cNvCxnSpPr/>
          <p:nvPr/>
        </p:nvCxnSpPr>
        <p:spPr>
          <a:xfrm flipV="1">
            <a:off x="7001847" y="1155790"/>
            <a:ext cx="1114425" cy="5376"/>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1" name="Straight Connector 130"/>
          <p:cNvCxnSpPr/>
          <p:nvPr/>
        </p:nvCxnSpPr>
        <p:spPr>
          <a:xfrm flipV="1">
            <a:off x="7003752" y="1118369"/>
            <a:ext cx="1261830" cy="124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5" name="Straight Connector 134"/>
          <p:cNvCxnSpPr/>
          <p:nvPr/>
        </p:nvCxnSpPr>
        <p:spPr>
          <a:xfrm flipV="1">
            <a:off x="7003753" y="1079958"/>
            <a:ext cx="1465117" cy="5018"/>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sp>
        <p:nvSpPr>
          <p:cNvPr id="96" name="TextBox 95"/>
          <p:cNvSpPr txBox="1"/>
          <p:nvPr/>
        </p:nvSpPr>
        <p:spPr>
          <a:xfrm>
            <a:off x="29774" y="990634"/>
            <a:ext cx="5669476" cy="3693319"/>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p:txBody>
      </p:sp>
      <p:cxnSp>
        <p:nvCxnSpPr>
          <p:cNvPr id="7" name="Straight Arrow Connector 6"/>
          <p:cNvCxnSpPr>
            <a:cxnSpLocks/>
          </p:cNvCxnSpPr>
          <p:nvPr/>
        </p:nvCxnSpPr>
        <p:spPr>
          <a:xfrm flipV="1">
            <a:off x="3511402" y="2264872"/>
            <a:ext cx="2112158" cy="17175"/>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H="1" flipV="1">
            <a:off x="3488245" y="2088421"/>
            <a:ext cx="1428560" cy="41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6" name="Footer Placeholder 3">
            <a:extLst>
              <a:ext uri="{FF2B5EF4-FFF2-40B4-BE49-F238E27FC236}">
                <a16:creationId xmlns:a16="http://schemas.microsoft.com/office/drawing/2014/main" id="{4C1B77A1-19B8-45AC-A641-FF185F1A80C5}"/>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2" name="Slide Number Placeholder 1">
            <a:extLst>
              <a:ext uri="{FF2B5EF4-FFF2-40B4-BE49-F238E27FC236}">
                <a16:creationId xmlns:a16="http://schemas.microsoft.com/office/drawing/2014/main" id="{93D27E2E-91AE-4F11-880E-B72B3C96B039}"/>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29</a:t>
            </a:fld>
            <a:endParaRPr lang="en-GB" dirty="0"/>
          </a:p>
        </p:txBody>
      </p:sp>
      <p:sp>
        <p:nvSpPr>
          <p:cNvPr id="143" name="Date Placeholder 2">
            <a:extLst>
              <a:ext uri="{FF2B5EF4-FFF2-40B4-BE49-F238E27FC236}">
                <a16:creationId xmlns:a16="http://schemas.microsoft.com/office/drawing/2014/main" id="{CA44CC34-CCD2-42FD-A930-CD3AE3923227}"/>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1695900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DBD9DBC6-FF72-7C44-9750-BF4241275197}"/>
              </a:ext>
            </a:extLst>
          </p:cNvPr>
          <p:cNvSpPr>
            <a:spLocks noGrp="1"/>
          </p:cNvSpPr>
          <p:nvPr>
            <p:ph type="title"/>
          </p:nvPr>
        </p:nvSpPr>
        <p:spPr>
          <a:xfrm>
            <a:off x="-70775" y="190817"/>
            <a:ext cx="9285556" cy="686348"/>
          </a:xfrm>
          <a:solidFill>
            <a:srgbClr val="FF2FA1"/>
          </a:solidFill>
        </p:spPr>
        <p:txBody>
          <a:bodyPr>
            <a:normAutofit fontScale="90000"/>
          </a:bodyPr>
          <a:lstStyle/>
          <a:p>
            <a:r>
              <a:rPr lang="en-US" sz="2800" dirty="0">
                <a:solidFill>
                  <a:schemeClr val="bg1"/>
                </a:solidFill>
              </a:rPr>
              <a:t>     Alpha-testing of  IPPOG main pages by IPPOG community!</a:t>
            </a:r>
            <a:endParaRPr lang="en-GB" sz="2800" dirty="0">
              <a:solidFill>
                <a:schemeClr val="bg1"/>
              </a:solidFill>
            </a:endParaRPr>
          </a:p>
        </p:txBody>
      </p:sp>
      <p:sp>
        <p:nvSpPr>
          <p:cNvPr id="4" name="Rectangle 3"/>
          <p:cNvSpPr/>
          <p:nvPr/>
        </p:nvSpPr>
        <p:spPr>
          <a:xfrm>
            <a:off x="1007438" y="964695"/>
            <a:ext cx="5889754" cy="477054"/>
          </a:xfrm>
          <a:prstGeom prst="rect">
            <a:avLst/>
          </a:prstGeom>
        </p:spPr>
        <p:txBody>
          <a:bodyPr wrap="none">
            <a:spAutoFit/>
          </a:bodyPr>
          <a:lstStyle/>
          <a:p>
            <a:pPr>
              <a:spcAft>
                <a:spcPts val="600"/>
              </a:spcAft>
            </a:pPr>
            <a:r>
              <a:rPr lang="en-GB" sz="2500" dirty="0">
                <a:solidFill>
                  <a:srgbClr val="96B531"/>
                </a:solidFill>
                <a:hlinkClick r:id="rId2"/>
              </a:rPr>
              <a:t>https://test-ippog-d8-clean.web.cern.ch/</a:t>
            </a:r>
            <a:r>
              <a:rPr lang="en-GB" sz="2500" dirty="0">
                <a:solidFill>
                  <a:srgbClr val="96B531"/>
                </a:solidFill>
              </a:rPr>
              <a:t> </a:t>
            </a:r>
          </a:p>
        </p:txBody>
      </p:sp>
      <p:sp>
        <p:nvSpPr>
          <p:cNvPr id="16" name="TextBox 15"/>
          <p:cNvSpPr txBox="1"/>
          <p:nvPr/>
        </p:nvSpPr>
        <p:spPr>
          <a:xfrm>
            <a:off x="338140" y="3356081"/>
            <a:ext cx="5589866" cy="1200329"/>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p:txBody>
      </p:sp>
      <p:sp>
        <p:nvSpPr>
          <p:cNvPr id="17" name="Rectangle 16"/>
          <p:cNvSpPr/>
          <p:nvPr/>
        </p:nvSpPr>
        <p:spPr>
          <a:xfrm>
            <a:off x="1141315" y="1502709"/>
            <a:ext cx="5621999" cy="400110"/>
          </a:xfrm>
          <a:prstGeom prst="rect">
            <a:avLst/>
          </a:prstGeom>
          <a:solidFill>
            <a:srgbClr val="AACB3D">
              <a:alpha val="43000"/>
            </a:srgbClr>
          </a:solidFill>
        </p:spPr>
        <p:txBody>
          <a:bodyPr wrap="square">
            <a:spAutoFit/>
          </a:bodyPr>
          <a:lstStyle/>
          <a:p>
            <a:pPr>
              <a:spcAft>
                <a:spcPts val="600"/>
              </a:spcAft>
            </a:pPr>
            <a:r>
              <a:rPr lang="en-GB" sz="2000" b="1" dirty="0">
                <a:solidFill>
                  <a:schemeClr val="tx1">
                    <a:lumMod val="65000"/>
                    <a:lumOff val="35000"/>
                  </a:schemeClr>
                </a:solidFill>
              </a:rPr>
              <a:t>Available from TODAY 2</a:t>
            </a:r>
            <a:r>
              <a:rPr lang="en-GB" sz="2000" b="1" baseline="30000" dirty="0">
                <a:solidFill>
                  <a:schemeClr val="tx1">
                    <a:lumMod val="65000"/>
                    <a:lumOff val="35000"/>
                  </a:schemeClr>
                </a:solidFill>
              </a:rPr>
              <a:t>nd</a:t>
            </a:r>
            <a:r>
              <a:rPr lang="en-GB" sz="2000" b="1" dirty="0">
                <a:solidFill>
                  <a:schemeClr val="tx1">
                    <a:lumMod val="65000"/>
                    <a:lumOff val="35000"/>
                  </a:schemeClr>
                </a:solidFill>
              </a:rPr>
              <a:t> of December 2020</a:t>
            </a:r>
            <a:endParaRPr lang="en-GB" sz="2000" b="1" dirty="0">
              <a:solidFill>
                <a:srgbClr val="0070C0"/>
              </a:solidFill>
            </a:endParaRPr>
          </a:p>
        </p:txBody>
      </p:sp>
      <p:sp>
        <p:nvSpPr>
          <p:cNvPr id="6" name="Rectangle 5"/>
          <p:cNvSpPr/>
          <p:nvPr/>
        </p:nvSpPr>
        <p:spPr>
          <a:xfrm>
            <a:off x="213395" y="1963780"/>
            <a:ext cx="8467999" cy="1077218"/>
          </a:xfrm>
          <a:prstGeom prst="rect">
            <a:avLst/>
          </a:prstGeom>
        </p:spPr>
        <p:txBody>
          <a:bodyPr wrap="square">
            <a:spAutoFit/>
          </a:bodyPr>
          <a:lstStyle/>
          <a:p>
            <a:pPr>
              <a:spcAft>
                <a:spcPts val="600"/>
              </a:spcAft>
            </a:pPr>
            <a:r>
              <a:rPr lang="en-GB" b="1" dirty="0">
                <a:solidFill>
                  <a:schemeClr val="tx1">
                    <a:lumMod val="75000"/>
                    <a:lumOff val="25000"/>
                  </a:schemeClr>
                </a:solidFill>
              </a:rPr>
              <a:t>NOTE: </a:t>
            </a:r>
          </a:p>
          <a:p>
            <a:pPr marL="285750" indent="-285750">
              <a:spcAft>
                <a:spcPts val="600"/>
              </a:spcAft>
              <a:buFont typeface="Wingdings" panose="05000000000000000000" pitchFamily="2" charset="2"/>
              <a:buChar char="q"/>
            </a:pPr>
            <a:r>
              <a:rPr lang="en-GB" dirty="0">
                <a:solidFill>
                  <a:schemeClr val="tx1">
                    <a:lumMod val="75000"/>
                    <a:lumOff val="25000"/>
                  </a:schemeClr>
                </a:solidFill>
              </a:rPr>
              <a:t>Only</a:t>
            </a:r>
            <a:r>
              <a:rPr lang="en-GB" dirty="0">
                <a:solidFill>
                  <a:srgbClr val="0070C0"/>
                </a:solidFill>
              </a:rPr>
              <a:t> </a:t>
            </a:r>
            <a:r>
              <a:rPr lang="en-GB" u="sng" dirty="0">
                <a:solidFill>
                  <a:srgbClr val="0070C0"/>
                </a:solidFill>
              </a:rPr>
              <a:t>design</a:t>
            </a:r>
            <a:r>
              <a:rPr lang="en-GB" dirty="0">
                <a:solidFill>
                  <a:schemeClr val="tx1">
                    <a:lumMod val="75000"/>
                    <a:lumOff val="25000"/>
                  </a:schemeClr>
                </a:solidFill>
              </a:rPr>
              <a:t>,</a:t>
            </a:r>
            <a:r>
              <a:rPr lang="en-GB" dirty="0">
                <a:solidFill>
                  <a:srgbClr val="0070C0"/>
                </a:solidFill>
              </a:rPr>
              <a:t> </a:t>
            </a:r>
            <a:r>
              <a:rPr lang="en-GB" u="sng" dirty="0">
                <a:solidFill>
                  <a:srgbClr val="0070C0"/>
                </a:solidFill>
              </a:rPr>
              <a:t>sitemap</a:t>
            </a:r>
            <a:r>
              <a:rPr lang="en-GB" dirty="0">
                <a:solidFill>
                  <a:srgbClr val="0070C0"/>
                </a:solidFill>
              </a:rPr>
              <a:t> </a:t>
            </a:r>
            <a:r>
              <a:rPr lang="en-GB" dirty="0">
                <a:solidFill>
                  <a:schemeClr val="tx1">
                    <a:lumMod val="75000"/>
                    <a:lumOff val="25000"/>
                  </a:schemeClr>
                </a:solidFill>
              </a:rPr>
              <a:t>and</a:t>
            </a:r>
            <a:r>
              <a:rPr lang="en-GB" dirty="0">
                <a:solidFill>
                  <a:srgbClr val="0070C0"/>
                </a:solidFill>
              </a:rPr>
              <a:t> </a:t>
            </a:r>
            <a:r>
              <a:rPr lang="en-GB" u="sng" dirty="0">
                <a:solidFill>
                  <a:srgbClr val="0070C0"/>
                </a:solidFill>
              </a:rPr>
              <a:t>structure</a:t>
            </a:r>
            <a:r>
              <a:rPr lang="en-GB" dirty="0">
                <a:solidFill>
                  <a:srgbClr val="0070C0"/>
                </a:solidFill>
              </a:rPr>
              <a:t> </a:t>
            </a:r>
            <a:r>
              <a:rPr lang="en-GB" dirty="0">
                <a:solidFill>
                  <a:schemeClr val="tx1">
                    <a:lumMod val="75000"/>
                    <a:lumOff val="25000"/>
                  </a:schemeClr>
                </a:solidFill>
              </a:rPr>
              <a:t>is</a:t>
            </a:r>
            <a:r>
              <a:rPr lang="en-GB" b="1" dirty="0">
                <a:solidFill>
                  <a:srgbClr val="0070C0"/>
                </a:solidFill>
              </a:rPr>
              <a:t> “final”</a:t>
            </a:r>
            <a:endParaRPr lang="en-GB" b="1" dirty="0">
              <a:solidFill>
                <a:schemeClr val="tx1">
                  <a:lumMod val="75000"/>
                  <a:lumOff val="25000"/>
                </a:schemeClr>
              </a:solidFill>
            </a:endParaRPr>
          </a:p>
          <a:p>
            <a:pPr marL="285750" indent="-285750">
              <a:spcAft>
                <a:spcPts val="600"/>
              </a:spcAft>
              <a:buFont typeface="Wingdings" panose="05000000000000000000" pitchFamily="2" charset="2"/>
              <a:buChar char="q"/>
            </a:pPr>
            <a:r>
              <a:rPr lang="en-GB" dirty="0">
                <a:solidFill>
                  <a:schemeClr val="tx1">
                    <a:lumMod val="85000"/>
                    <a:lumOff val="15000"/>
                  </a:schemeClr>
                </a:solidFill>
              </a:rPr>
              <a:t>.</a:t>
            </a:r>
            <a:r>
              <a:rPr lang="en-GB" u="sng" dirty="0">
                <a:solidFill>
                  <a:srgbClr val="0070C0"/>
                </a:solidFill>
              </a:rPr>
              <a:t>Content</a:t>
            </a:r>
            <a:r>
              <a:rPr lang="en-GB" dirty="0">
                <a:solidFill>
                  <a:schemeClr val="tx1">
                    <a:lumMod val="75000"/>
                    <a:lumOff val="25000"/>
                  </a:schemeClr>
                </a:solidFill>
              </a:rPr>
              <a:t>,</a:t>
            </a:r>
            <a:r>
              <a:rPr lang="en-GB" dirty="0">
                <a:solidFill>
                  <a:srgbClr val="0070C0"/>
                </a:solidFill>
              </a:rPr>
              <a:t> </a:t>
            </a:r>
            <a:r>
              <a:rPr lang="en-GB" u="sng" dirty="0">
                <a:solidFill>
                  <a:srgbClr val="0070C0"/>
                </a:solidFill>
              </a:rPr>
              <a:t>texts</a:t>
            </a:r>
            <a:r>
              <a:rPr lang="en-GB" dirty="0">
                <a:solidFill>
                  <a:srgbClr val="0070C0"/>
                </a:solidFill>
              </a:rPr>
              <a:t> </a:t>
            </a:r>
            <a:r>
              <a:rPr lang="en-GB" dirty="0">
                <a:solidFill>
                  <a:schemeClr val="tx1">
                    <a:lumMod val="75000"/>
                    <a:lumOff val="25000"/>
                  </a:schemeClr>
                </a:solidFill>
              </a:rPr>
              <a:t>and </a:t>
            </a:r>
            <a:r>
              <a:rPr lang="en-GB" u="sng" dirty="0">
                <a:solidFill>
                  <a:srgbClr val="0070C0"/>
                </a:solidFill>
              </a:rPr>
              <a:t>images</a:t>
            </a:r>
            <a:r>
              <a:rPr lang="en-GB" dirty="0">
                <a:solidFill>
                  <a:srgbClr val="0070C0"/>
                </a:solidFill>
              </a:rPr>
              <a:t> </a:t>
            </a:r>
            <a:r>
              <a:rPr lang="en-GB" dirty="0">
                <a:solidFill>
                  <a:schemeClr val="tx1">
                    <a:lumMod val="75000"/>
                    <a:lumOff val="25000"/>
                  </a:schemeClr>
                </a:solidFill>
              </a:rPr>
              <a:t>are</a:t>
            </a:r>
            <a:r>
              <a:rPr lang="en-GB" dirty="0">
                <a:solidFill>
                  <a:srgbClr val="0070C0"/>
                </a:solidFill>
              </a:rPr>
              <a:t> </a:t>
            </a:r>
            <a:r>
              <a:rPr lang="en-GB" b="1" dirty="0">
                <a:solidFill>
                  <a:srgbClr val="0070C0"/>
                </a:solidFill>
              </a:rPr>
              <a:t>not yet final : </a:t>
            </a:r>
            <a:r>
              <a:rPr lang="en-GB" dirty="0">
                <a:solidFill>
                  <a:schemeClr val="tx1">
                    <a:lumMod val="75000"/>
                    <a:lumOff val="25000"/>
                  </a:schemeClr>
                </a:solidFill>
              </a:rPr>
              <a:t>will be developed next year</a:t>
            </a:r>
          </a:p>
        </p:txBody>
      </p:sp>
      <p:sp>
        <p:nvSpPr>
          <p:cNvPr id="7" name="TextBox 6"/>
          <p:cNvSpPr txBox="1"/>
          <p:nvPr/>
        </p:nvSpPr>
        <p:spPr>
          <a:xfrm>
            <a:off x="515751" y="2871721"/>
            <a:ext cx="130628" cy="169277"/>
          </a:xfrm>
          <a:prstGeom prst="rect">
            <a:avLst/>
          </a:prstGeom>
          <a:solidFill>
            <a:schemeClr val="bg1"/>
          </a:solidFill>
        </p:spPr>
        <p:txBody>
          <a:bodyPr wrap="square" rtlCol="0">
            <a:spAutoFit/>
          </a:bodyPr>
          <a:lstStyle/>
          <a:p>
            <a:endParaRPr lang="fr-CH" sz="500" dirty="0"/>
          </a:p>
        </p:txBody>
      </p:sp>
      <p:sp>
        <p:nvSpPr>
          <p:cNvPr id="21" name="Rectangle 20"/>
          <p:cNvSpPr/>
          <p:nvPr/>
        </p:nvSpPr>
        <p:spPr>
          <a:xfrm>
            <a:off x="370800" y="3451854"/>
            <a:ext cx="5603418" cy="1077218"/>
          </a:xfrm>
          <a:prstGeom prst="rect">
            <a:avLst/>
          </a:prstGeom>
        </p:spPr>
        <p:txBody>
          <a:bodyPr wrap="square">
            <a:spAutoFit/>
          </a:bodyPr>
          <a:lstStyle/>
          <a:p>
            <a:pPr marL="285750" indent="-285750">
              <a:spcAft>
                <a:spcPts val="600"/>
              </a:spcAft>
              <a:buFont typeface="Wingdings" panose="05000000000000000000" pitchFamily="2" charset="2"/>
              <a:buChar char="Ø"/>
            </a:pPr>
            <a:r>
              <a:rPr lang="en-GB" dirty="0">
                <a:solidFill>
                  <a:srgbClr val="0070C0"/>
                </a:solidFill>
              </a:rPr>
              <a:t>Check it out in details, PLEASE!</a:t>
            </a:r>
          </a:p>
          <a:p>
            <a:pPr marL="285750" indent="-285750">
              <a:spcAft>
                <a:spcPts val="600"/>
              </a:spcAft>
              <a:buFont typeface="Wingdings" panose="05000000000000000000" pitchFamily="2" charset="2"/>
              <a:buChar char="Ø"/>
            </a:pPr>
            <a:r>
              <a:rPr lang="en-GB" dirty="0">
                <a:solidFill>
                  <a:srgbClr val="0070C0"/>
                </a:solidFill>
              </a:rPr>
              <a:t>Send us feedback through google doc </a:t>
            </a:r>
            <a:r>
              <a:rPr lang="en-GB" dirty="0">
                <a:solidFill>
                  <a:srgbClr val="0070C0"/>
                </a:solidFill>
                <a:hlinkClick r:id="rId3"/>
              </a:rPr>
              <a:t>here</a:t>
            </a:r>
            <a:endParaRPr lang="en-GB" dirty="0">
              <a:solidFill>
                <a:srgbClr val="0070C0"/>
              </a:solidFill>
            </a:endParaRPr>
          </a:p>
          <a:p>
            <a:pPr marL="285750" indent="-285750">
              <a:spcAft>
                <a:spcPts val="600"/>
              </a:spcAft>
              <a:buFont typeface="Wingdings" panose="05000000000000000000" pitchFamily="2" charset="2"/>
              <a:buChar char="Ø"/>
            </a:pPr>
            <a:r>
              <a:rPr lang="en-GB" dirty="0">
                <a:solidFill>
                  <a:srgbClr val="0070C0"/>
                </a:solidFill>
              </a:rPr>
              <a:t>Till 15</a:t>
            </a:r>
            <a:r>
              <a:rPr lang="en-GB" baseline="30000" dirty="0">
                <a:solidFill>
                  <a:srgbClr val="0070C0"/>
                </a:solidFill>
              </a:rPr>
              <a:t>th</a:t>
            </a:r>
            <a:r>
              <a:rPr lang="en-GB" dirty="0">
                <a:solidFill>
                  <a:srgbClr val="0070C0"/>
                </a:solidFill>
              </a:rPr>
              <a:t> of January 2021</a:t>
            </a:r>
          </a:p>
        </p:txBody>
      </p:sp>
      <p:pic>
        <p:nvPicPr>
          <p:cNvPr id="22" name="Picture 21"/>
          <p:cNvPicPr>
            <a:picLocks noChangeAspect="1"/>
          </p:cNvPicPr>
          <p:nvPr/>
        </p:nvPicPr>
        <p:blipFill rotWithShape="1">
          <a:blip r:embed="rId4">
            <a:extLst>
              <a:ext uri="{BEBA8EAE-BF5A-486C-A8C5-ECC9F3942E4B}">
                <a14:imgProps xmlns:a14="http://schemas.microsoft.com/office/drawing/2010/main">
                  <a14:imgLayer r:embed="rId5">
                    <a14:imgEffect>
                      <a14:backgroundRemoval t="0" b="99861" l="6563" r="94063"/>
                    </a14:imgEffect>
                  </a14:imgLayer>
                </a14:imgProps>
              </a:ext>
              <a:ext uri="{28A0092B-C50C-407E-A947-70E740481C1C}">
                <a14:useLocalDpi xmlns:a14="http://schemas.microsoft.com/office/drawing/2010/main" val="0"/>
              </a:ext>
            </a:extLst>
          </a:blip>
          <a:srcRect l="34802" t="-3" r="34802" b="27952"/>
          <a:stretch/>
        </p:blipFill>
        <p:spPr>
          <a:xfrm>
            <a:off x="4637280" y="3624026"/>
            <a:ext cx="540000" cy="720000"/>
          </a:xfrm>
          <a:prstGeom prst="rect">
            <a:avLst/>
          </a:prstGeom>
        </p:spPr>
      </p:pic>
      <p:pic>
        <p:nvPicPr>
          <p:cNvPr id="23" name="Picture 22"/>
          <p:cNvPicPr>
            <a:picLocks noChangeAspect="1"/>
          </p:cNvPicPr>
          <p:nvPr/>
        </p:nvPicPr>
        <p:blipFill>
          <a:blip r:embed="rId6"/>
          <a:stretch>
            <a:fillRect/>
          </a:stretch>
        </p:blipFill>
        <p:spPr>
          <a:xfrm>
            <a:off x="6116406" y="3188382"/>
            <a:ext cx="2382894" cy="1452408"/>
          </a:xfrm>
          <a:prstGeom prst="rect">
            <a:avLst/>
          </a:prstGeom>
          <a:ln>
            <a:noFill/>
          </a:ln>
          <a:effectLst>
            <a:outerShdw blurRad="190500" algn="tl" rotWithShape="0">
              <a:srgbClr val="000000">
                <a:alpha val="70000"/>
              </a:srgbClr>
            </a:outerShdw>
          </a:effectLst>
        </p:spPr>
      </p:pic>
      <p:cxnSp>
        <p:nvCxnSpPr>
          <p:cNvPr id="25" name="Straight Arrow Connector 24"/>
          <p:cNvCxnSpPr/>
          <p:nvPr/>
        </p:nvCxnSpPr>
        <p:spPr>
          <a:xfrm>
            <a:off x="8218714" y="4114800"/>
            <a:ext cx="0" cy="49424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rotWithShape="1">
          <a:blip r:embed="rId7">
            <a:extLst>
              <a:ext uri="{28A0092B-C50C-407E-A947-70E740481C1C}">
                <a14:useLocalDpi xmlns:a14="http://schemas.microsoft.com/office/drawing/2010/main" val="0"/>
              </a:ext>
            </a:extLst>
          </a:blip>
          <a:srcRect l="8361" r="8361"/>
          <a:stretch/>
        </p:blipFill>
        <p:spPr>
          <a:xfrm>
            <a:off x="7038973" y="1115354"/>
            <a:ext cx="1872000" cy="1264444"/>
          </a:xfrm>
          <a:prstGeom prst="rect">
            <a:avLst/>
          </a:prstGeom>
        </p:spPr>
      </p:pic>
      <p:sp>
        <p:nvSpPr>
          <p:cNvPr id="19" name="TextBox 18">
            <a:extLst>
              <a:ext uri="{FF2B5EF4-FFF2-40B4-BE49-F238E27FC236}">
                <a16:creationId xmlns:a16="http://schemas.microsoft.com/office/drawing/2014/main" id="{73475B4C-EED4-417C-B020-DB7C28B8088B}"/>
              </a:ext>
            </a:extLst>
          </p:cNvPr>
          <p:cNvSpPr txBox="1"/>
          <p:nvPr/>
        </p:nvSpPr>
        <p:spPr>
          <a:xfrm rot="1070885">
            <a:off x="3615815" y="2220959"/>
            <a:ext cx="3147015" cy="369332"/>
          </a:xfrm>
          <a:prstGeom prst="rect">
            <a:avLst/>
          </a:prstGeom>
          <a:solidFill>
            <a:srgbClr val="FFFF00"/>
          </a:solidFill>
        </p:spPr>
        <p:txBody>
          <a:bodyPr wrap="none" rtlCol="0">
            <a:spAutoFit/>
          </a:bodyPr>
          <a:lstStyle/>
          <a:p>
            <a:r>
              <a:rPr lang="fr-CH" dirty="0" err="1">
                <a:solidFill>
                  <a:srgbClr val="595959"/>
                </a:solidFill>
              </a:rPr>
              <a:t>Reminder</a:t>
            </a:r>
            <a:r>
              <a:rPr lang="fr-CH" dirty="0">
                <a:solidFill>
                  <a:srgbClr val="595959"/>
                </a:solidFill>
              </a:rPr>
              <a:t> </a:t>
            </a:r>
            <a:r>
              <a:rPr lang="fr-CH" dirty="0" err="1">
                <a:solidFill>
                  <a:srgbClr val="595959"/>
                </a:solidFill>
              </a:rPr>
              <a:t>from</a:t>
            </a:r>
            <a:r>
              <a:rPr lang="fr-CH" dirty="0">
                <a:solidFill>
                  <a:srgbClr val="595959"/>
                </a:solidFill>
              </a:rPr>
              <a:t> last meeting! </a:t>
            </a:r>
          </a:p>
        </p:txBody>
      </p:sp>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3</a:t>
            </a:fld>
            <a:endParaRPr lang="en-GB" dirty="0"/>
          </a:p>
        </p:txBody>
      </p:sp>
      <p:sp>
        <p:nvSpPr>
          <p:cNvPr id="29" name="Date Placeholder 2">
            <a:extLst>
              <a:ext uri="{FF2B5EF4-FFF2-40B4-BE49-F238E27FC236}">
                <a16:creationId xmlns:a16="http://schemas.microsoft.com/office/drawing/2014/main" id="{318BCD58-7051-437E-B70F-F54E721A46F1}"/>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3145787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773942" y="264735"/>
            <a:ext cx="8056383" cy="686348"/>
          </a:xfrm>
        </p:spPr>
        <p:txBody>
          <a:bodyPr>
            <a:normAutofit/>
          </a:bodyPr>
          <a:lstStyle/>
          <a:p>
            <a:r>
              <a:rPr lang="en-US" dirty="0"/>
              <a:t>Revised IPPOG website preliminary plan</a:t>
            </a:r>
            <a:endParaRPr lang="en-GB" sz="3000" dirty="0"/>
          </a:p>
        </p:txBody>
      </p:sp>
      <p:cxnSp>
        <p:nvCxnSpPr>
          <p:cNvPr id="9" name="Straight Connector 8"/>
          <p:cNvCxnSpPr/>
          <p:nvPr/>
        </p:nvCxnSpPr>
        <p:spPr>
          <a:xfrm>
            <a:off x="547255" y="2895596"/>
            <a:ext cx="8249532"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3" name="Straight Connector 12"/>
          <p:cNvCxnSpPr/>
          <p:nvPr/>
        </p:nvCxnSpPr>
        <p:spPr>
          <a:xfrm flipH="1" flipV="1">
            <a:off x="514352" y="2930232"/>
            <a:ext cx="690" cy="450274"/>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4" name="Oval 13"/>
          <p:cNvSpPr/>
          <p:nvPr/>
        </p:nvSpPr>
        <p:spPr>
          <a:xfrm>
            <a:off x="415639" y="2798615"/>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87484" y="268777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49827" y="2736266"/>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a:stCxn id="53" idx="4"/>
          </p:cNvCxnSpPr>
          <p:nvPr/>
        </p:nvCxnSpPr>
        <p:spPr>
          <a:xfrm flipH="1" flipV="1">
            <a:off x="2262101" y="2886242"/>
            <a:ext cx="6583" cy="65951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8" name="Oval 17"/>
          <p:cNvSpPr/>
          <p:nvPr/>
        </p:nvSpPr>
        <p:spPr>
          <a:xfrm>
            <a:off x="2175162" y="2798617"/>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2047007" y="268777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2109350" y="2736268"/>
            <a:ext cx="315191" cy="318657"/>
          </a:xfrm>
          <a:prstGeom prst="ellipse">
            <a:avLst/>
          </a:prstGeom>
          <a:noFill/>
          <a:ln w="28575">
            <a:solidFill>
              <a:srgbClr val="CC00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endCxn id="55" idx="4"/>
          </p:cNvCxnSpPr>
          <p:nvPr/>
        </p:nvCxnSpPr>
        <p:spPr>
          <a:xfrm flipV="1">
            <a:off x="4986768" y="2014053"/>
            <a:ext cx="0" cy="826123"/>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26" name="Oval 25"/>
          <p:cNvSpPr/>
          <p:nvPr/>
        </p:nvSpPr>
        <p:spPr>
          <a:xfrm>
            <a:off x="4882859" y="2784767"/>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4754704" y="267392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4817047" y="2722418"/>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flipV="1">
            <a:off x="7570780" y="2940623"/>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1" name="Oval 30"/>
          <p:cNvSpPr/>
          <p:nvPr/>
        </p:nvSpPr>
        <p:spPr>
          <a:xfrm>
            <a:off x="7338716" y="2705100"/>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7401059" y="2753589"/>
            <a:ext cx="315191" cy="318657"/>
          </a:xfrm>
          <a:prstGeom prst="ellipse">
            <a:avLst/>
          </a:prstGeom>
          <a:noFill/>
          <a:ln w="28575">
            <a:solidFill>
              <a:srgbClr val="C400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flipV="1">
            <a:off x="3407492" y="1876163"/>
            <a:ext cx="0" cy="1052941"/>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4" name="Oval 33"/>
          <p:cNvSpPr/>
          <p:nvPr/>
        </p:nvSpPr>
        <p:spPr>
          <a:xfrm>
            <a:off x="3312780" y="2791695"/>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3184625" y="268085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3246968" y="2729346"/>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1820939" y="2368352"/>
            <a:ext cx="1026243" cy="338554"/>
          </a:xfrm>
          <a:prstGeom prst="rect">
            <a:avLst/>
          </a:prstGeom>
        </p:spPr>
        <p:txBody>
          <a:bodyPr wrap="none">
            <a:spAutoFit/>
          </a:bodyPr>
          <a:lstStyle/>
          <a:p>
            <a:r>
              <a:rPr lang="en-GB" sz="1600" dirty="0">
                <a:solidFill>
                  <a:srgbClr val="FF3399"/>
                </a:solidFill>
              </a:rPr>
              <a:t>Fall 2020</a:t>
            </a:r>
            <a:endParaRPr lang="en-GB" sz="1600" dirty="0"/>
          </a:p>
        </p:txBody>
      </p:sp>
      <p:sp>
        <p:nvSpPr>
          <p:cNvPr id="51" name="Oval 50"/>
          <p:cNvSpPr/>
          <p:nvPr/>
        </p:nvSpPr>
        <p:spPr>
          <a:xfrm>
            <a:off x="431051" y="3296422"/>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2175166" y="3351788"/>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a:off x="4893250" y="1820089"/>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p:cNvSpPr/>
          <p:nvPr/>
        </p:nvSpPr>
        <p:spPr>
          <a:xfrm>
            <a:off x="7477262" y="3751111"/>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3310374" y="1850074"/>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2921856" y="3054925"/>
            <a:ext cx="1061509" cy="338554"/>
          </a:xfrm>
          <a:prstGeom prst="rect">
            <a:avLst/>
          </a:prstGeom>
        </p:spPr>
        <p:txBody>
          <a:bodyPr wrap="none">
            <a:spAutoFit/>
          </a:bodyPr>
          <a:lstStyle/>
          <a:p>
            <a:r>
              <a:rPr lang="en-GB" sz="1600" dirty="0">
                <a:solidFill>
                  <a:srgbClr val="FF3399"/>
                </a:solidFill>
              </a:rPr>
              <a:t>Dec 2020</a:t>
            </a:r>
            <a:endParaRPr lang="en-GB" sz="1600" dirty="0"/>
          </a:p>
        </p:txBody>
      </p:sp>
      <p:sp>
        <p:nvSpPr>
          <p:cNvPr id="59" name="Rectangle 58"/>
          <p:cNvSpPr/>
          <p:nvPr/>
        </p:nvSpPr>
        <p:spPr>
          <a:xfrm>
            <a:off x="4273528" y="2353706"/>
            <a:ext cx="1289135" cy="338554"/>
          </a:xfrm>
          <a:prstGeom prst="rect">
            <a:avLst/>
          </a:prstGeom>
        </p:spPr>
        <p:txBody>
          <a:bodyPr wrap="none">
            <a:spAutoFit/>
          </a:bodyPr>
          <a:lstStyle/>
          <a:p>
            <a:r>
              <a:rPr lang="en-GB" sz="1600" dirty="0">
                <a:solidFill>
                  <a:srgbClr val="FF3399"/>
                </a:solidFill>
              </a:rPr>
              <a:t>Spring 2021</a:t>
            </a:r>
            <a:endParaRPr lang="en-GB" sz="1600" dirty="0"/>
          </a:p>
        </p:txBody>
      </p:sp>
      <p:sp>
        <p:nvSpPr>
          <p:cNvPr id="60" name="Rectangle 59"/>
          <p:cNvSpPr/>
          <p:nvPr/>
        </p:nvSpPr>
        <p:spPr>
          <a:xfrm>
            <a:off x="7097665" y="2384347"/>
            <a:ext cx="1026243" cy="338554"/>
          </a:xfrm>
          <a:prstGeom prst="rect">
            <a:avLst/>
          </a:prstGeom>
        </p:spPr>
        <p:txBody>
          <a:bodyPr wrap="none">
            <a:spAutoFit/>
          </a:bodyPr>
          <a:lstStyle/>
          <a:p>
            <a:r>
              <a:rPr lang="en-GB" sz="1600" dirty="0">
                <a:solidFill>
                  <a:srgbClr val="FF3399"/>
                </a:solidFill>
              </a:rPr>
              <a:t>Fall 2021</a:t>
            </a:r>
            <a:endParaRPr lang="en-GB" sz="1600" dirty="0"/>
          </a:p>
        </p:txBody>
      </p:sp>
      <p:sp>
        <p:nvSpPr>
          <p:cNvPr id="62" name="Rectangle 61"/>
          <p:cNvSpPr/>
          <p:nvPr/>
        </p:nvSpPr>
        <p:spPr>
          <a:xfrm>
            <a:off x="-96975" y="1352943"/>
            <a:ext cx="2145716" cy="523220"/>
          </a:xfrm>
          <a:prstGeom prst="rect">
            <a:avLst/>
          </a:prstGeom>
        </p:spPr>
        <p:txBody>
          <a:bodyPr wrap="square">
            <a:spAutoFit/>
          </a:bodyPr>
          <a:lstStyle/>
          <a:p>
            <a:pPr algn="ctr"/>
            <a:r>
              <a:rPr lang="en-GB" sz="1400" dirty="0">
                <a:solidFill>
                  <a:schemeClr val="tx1">
                    <a:lumMod val="50000"/>
                    <a:lumOff val="50000"/>
                  </a:schemeClr>
                </a:solidFill>
              </a:rPr>
              <a:t>Draft website proposal</a:t>
            </a:r>
          </a:p>
          <a:p>
            <a:pPr algn="ctr"/>
            <a:r>
              <a:rPr lang="en-GB" sz="1400" dirty="0">
                <a:solidFill>
                  <a:schemeClr val="tx1">
                    <a:lumMod val="50000"/>
                    <a:lumOff val="50000"/>
                  </a:schemeClr>
                </a:solidFill>
              </a:rPr>
              <a:t>without content </a:t>
            </a:r>
          </a:p>
        </p:txBody>
      </p:sp>
      <p:sp>
        <p:nvSpPr>
          <p:cNvPr id="71" name="Rectangle 70"/>
          <p:cNvSpPr/>
          <p:nvPr/>
        </p:nvSpPr>
        <p:spPr>
          <a:xfrm>
            <a:off x="1197906" y="3531172"/>
            <a:ext cx="2484213" cy="954107"/>
          </a:xfrm>
          <a:prstGeom prst="rect">
            <a:avLst/>
          </a:prstGeom>
        </p:spPr>
        <p:txBody>
          <a:bodyPr wrap="square">
            <a:spAutoFit/>
          </a:bodyPr>
          <a:lstStyle/>
          <a:p>
            <a:pPr algn="ctr"/>
            <a:r>
              <a:rPr lang="en-US" sz="1400" dirty="0">
                <a:solidFill>
                  <a:schemeClr val="tx1">
                    <a:lumMod val="50000"/>
                    <a:lumOff val="50000"/>
                  </a:schemeClr>
                </a:solidFill>
              </a:rPr>
              <a:t>Fully developed front page</a:t>
            </a:r>
          </a:p>
          <a:p>
            <a:pPr algn="ctr"/>
            <a:r>
              <a:rPr lang="en-US" sz="1400" dirty="0">
                <a:solidFill>
                  <a:schemeClr val="tx1">
                    <a:lumMod val="50000"/>
                    <a:lumOff val="50000"/>
                  </a:schemeClr>
                </a:solidFill>
              </a:rPr>
              <a:t>Draft of activities pages</a:t>
            </a:r>
          </a:p>
          <a:p>
            <a:pPr algn="ctr"/>
            <a:r>
              <a:rPr lang="en-US" sz="1400" dirty="0">
                <a:solidFill>
                  <a:schemeClr val="tx1">
                    <a:lumMod val="50000"/>
                    <a:lumOff val="50000"/>
                  </a:schemeClr>
                </a:solidFill>
              </a:rPr>
              <a:t>Proposed migration for IMC</a:t>
            </a:r>
          </a:p>
          <a:p>
            <a:pPr algn="ctr"/>
            <a:r>
              <a:rPr lang="en-US" sz="1400" dirty="0">
                <a:solidFill>
                  <a:schemeClr val="tx1">
                    <a:lumMod val="50000"/>
                    <a:lumOff val="50000"/>
                  </a:schemeClr>
                </a:solidFill>
              </a:rPr>
              <a:t>Draft of Membership pages</a:t>
            </a:r>
          </a:p>
        </p:txBody>
      </p:sp>
      <p:sp>
        <p:nvSpPr>
          <p:cNvPr id="75" name="Rectangle 74"/>
          <p:cNvSpPr/>
          <p:nvPr/>
        </p:nvSpPr>
        <p:spPr>
          <a:xfrm>
            <a:off x="2797366" y="1356217"/>
            <a:ext cx="1529586" cy="523220"/>
          </a:xfrm>
          <a:prstGeom prst="rect">
            <a:avLst/>
          </a:prstGeom>
        </p:spPr>
        <p:txBody>
          <a:bodyPr wrap="none">
            <a:spAutoFit/>
          </a:bodyPr>
          <a:lstStyle/>
          <a:p>
            <a:r>
              <a:rPr lang="en-US" sz="1400" dirty="0">
                <a:solidFill>
                  <a:schemeClr val="tx1">
                    <a:lumMod val="50000"/>
                    <a:lumOff val="50000"/>
                  </a:schemeClr>
                </a:solidFill>
              </a:rPr>
              <a:t>*Maybe* publish </a:t>
            </a:r>
          </a:p>
          <a:p>
            <a:r>
              <a:rPr lang="en-US" sz="1400" dirty="0">
                <a:solidFill>
                  <a:schemeClr val="tx1">
                    <a:lumMod val="50000"/>
                    <a:lumOff val="50000"/>
                  </a:schemeClr>
                </a:solidFill>
              </a:rPr>
              <a:t>new IMC page  </a:t>
            </a:r>
            <a:endParaRPr lang="en-GB" sz="1400" dirty="0">
              <a:solidFill>
                <a:schemeClr val="tx1">
                  <a:lumMod val="50000"/>
                  <a:lumOff val="50000"/>
                </a:schemeClr>
              </a:solidFill>
            </a:endParaRPr>
          </a:p>
        </p:txBody>
      </p:sp>
      <p:sp>
        <p:nvSpPr>
          <p:cNvPr id="82" name="Rectangle 81"/>
          <p:cNvSpPr/>
          <p:nvPr/>
        </p:nvSpPr>
        <p:spPr>
          <a:xfrm>
            <a:off x="3547558" y="3552826"/>
            <a:ext cx="3107020" cy="954107"/>
          </a:xfrm>
          <a:prstGeom prst="rect">
            <a:avLst/>
          </a:prstGeom>
        </p:spPr>
        <p:txBody>
          <a:bodyPr wrap="square">
            <a:spAutoFit/>
          </a:bodyPr>
          <a:lstStyle/>
          <a:p>
            <a:pPr algn="ctr"/>
            <a:r>
              <a:rPr lang="en-US" sz="1400" dirty="0">
                <a:solidFill>
                  <a:schemeClr val="tx1">
                    <a:lumMod val="50000"/>
                    <a:lumOff val="50000"/>
                  </a:schemeClr>
                </a:solidFill>
              </a:rPr>
              <a:t>Completed front page</a:t>
            </a:r>
          </a:p>
          <a:p>
            <a:pPr algn="ctr"/>
            <a:r>
              <a:rPr lang="en-US" sz="1400" dirty="0">
                <a:solidFill>
                  <a:schemeClr val="tx1">
                    <a:lumMod val="50000"/>
                    <a:lumOff val="50000"/>
                  </a:schemeClr>
                </a:solidFill>
              </a:rPr>
              <a:t>Migrated / developed most of the content except of RDB</a:t>
            </a:r>
          </a:p>
          <a:p>
            <a:pPr algn="ctr"/>
            <a:r>
              <a:rPr lang="en-US" sz="1400" dirty="0">
                <a:solidFill>
                  <a:schemeClr val="tx1">
                    <a:lumMod val="50000"/>
                    <a:lumOff val="50000"/>
                  </a:schemeClr>
                </a:solidFill>
              </a:rPr>
              <a:t>Good progress on Global </a:t>
            </a:r>
            <a:r>
              <a:rPr lang="en-US" sz="1400" dirty="0" err="1">
                <a:solidFill>
                  <a:schemeClr val="tx1">
                    <a:lumMod val="50000"/>
                    <a:lumOff val="50000"/>
                  </a:schemeClr>
                </a:solidFill>
              </a:rPr>
              <a:t>Cosmics</a:t>
            </a:r>
            <a:endParaRPr lang="en-GB" sz="1400" dirty="0">
              <a:solidFill>
                <a:schemeClr val="tx1">
                  <a:lumMod val="50000"/>
                  <a:lumOff val="50000"/>
                </a:schemeClr>
              </a:solidFill>
            </a:endParaRPr>
          </a:p>
        </p:txBody>
      </p:sp>
      <p:sp>
        <p:nvSpPr>
          <p:cNvPr id="89" name="Rectangle 88"/>
          <p:cNvSpPr/>
          <p:nvPr/>
        </p:nvSpPr>
        <p:spPr>
          <a:xfrm>
            <a:off x="6974374" y="3962059"/>
            <a:ext cx="1271502" cy="523220"/>
          </a:xfrm>
          <a:prstGeom prst="rect">
            <a:avLst/>
          </a:prstGeom>
        </p:spPr>
        <p:txBody>
          <a:bodyPr wrap="none">
            <a:spAutoFit/>
          </a:bodyPr>
          <a:lstStyle/>
          <a:p>
            <a:pPr algn="ctr"/>
            <a:r>
              <a:rPr lang="en-GB" sz="1400" dirty="0">
                <a:solidFill>
                  <a:schemeClr val="tx1">
                    <a:lumMod val="50000"/>
                    <a:lumOff val="50000"/>
                  </a:schemeClr>
                </a:solidFill>
              </a:rPr>
              <a:t>Close to </a:t>
            </a:r>
          </a:p>
          <a:p>
            <a:pPr algn="ctr"/>
            <a:r>
              <a:rPr lang="en-GB" sz="1400" dirty="0">
                <a:solidFill>
                  <a:schemeClr val="tx1">
                    <a:lumMod val="50000"/>
                    <a:lumOff val="50000"/>
                  </a:schemeClr>
                </a:solidFill>
              </a:rPr>
              <a:t>finalised RDB</a:t>
            </a:r>
          </a:p>
        </p:txBody>
      </p:sp>
      <p:cxnSp>
        <p:nvCxnSpPr>
          <p:cNvPr id="97" name="Straight Connector 96"/>
          <p:cNvCxnSpPr/>
          <p:nvPr/>
        </p:nvCxnSpPr>
        <p:spPr>
          <a:xfrm>
            <a:off x="51265" y="1386159"/>
            <a:ext cx="1838495" cy="7284"/>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8" name="Straight Connector 97"/>
          <p:cNvCxnSpPr/>
          <p:nvPr/>
        </p:nvCxnSpPr>
        <p:spPr>
          <a:xfrm>
            <a:off x="51265" y="1352221"/>
            <a:ext cx="1997476" cy="0"/>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9" name="Straight Connector 98"/>
          <p:cNvCxnSpPr/>
          <p:nvPr/>
        </p:nvCxnSpPr>
        <p:spPr>
          <a:xfrm flipV="1">
            <a:off x="51266" y="1307718"/>
            <a:ext cx="2159796" cy="2251"/>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sp>
        <p:nvSpPr>
          <p:cNvPr id="66" name="Rectangle 65"/>
          <p:cNvSpPr/>
          <p:nvPr/>
        </p:nvSpPr>
        <p:spPr>
          <a:xfrm>
            <a:off x="-55427" y="3540012"/>
            <a:ext cx="1270658" cy="523220"/>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RDB curation</a:t>
            </a:r>
          </a:p>
        </p:txBody>
      </p:sp>
      <p:cxnSp>
        <p:nvCxnSpPr>
          <p:cNvPr id="68" name="Straight Connector 67"/>
          <p:cNvCxnSpPr/>
          <p:nvPr/>
        </p:nvCxnSpPr>
        <p:spPr>
          <a:xfrm flipV="1">
            <a:off x="515042" y="1985352"/>
            <a:ext cx="6930" cy="872836"/>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9" name="Oval 68"/>
          <p:cNvSpPr/>
          <p:nvPr/>
        </p:nvSpPr>
        <p:spPr>
          <a:xfrm>
            <a:off x="445080" y="1863391"/>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flipV="1">
            <a:off x="4415620" y="1102018"/>
            <a:ext cx="1114425" cy="5376"/>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79" name="Straight Connector 78"/>
          <p:cNvCxnSpPr/>
          <p:nvPr/>
        </p:nvCxnSpPr>
        <p:spPr>
          <a:xfrm flipV="1">
            <a:off x="4415620" y="1064597"/>
            <a:ext cx="1261830" cy="1240"/>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80" name="Straight Connector 79"/>
          <p:cNvCxnSpPr/>
          <p:nvPr/>
        </p:nvCxnSpPr>
        <p:spPr>
          <a:xfrm flipV="1">
            <a:off x="4415621" y="1026186"/>
            <a:ext cx="1465117" cy="5018"/>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sp>
        <p:nvSpPr>
          <p:cNvPr id="81" name="Rectangle 80"/>
          <p:cNvSpPr/>
          <p:nvPr/>
        </p:nvSpPr>
        <p:spPr>
          <a:xfrm>
            <a:off x="-47695" y="2320166"/>
            <a:ext cx="1143262" cy="338554"/>
          </a:xfrm>
          <a:prstGeom prst="rect">
            <a:avLst/>
          </a:prstGeom>
        </p:spPr>
        <p:txBody>
          <a:bodyPr wrap="none">
            <a:spAutoFit/>
          </a:bodyPr>
          <a:lstStyle/>
          <a:p>
            <a:r>
              <a:rPr lang="en-GB" sz="1600" dirty="0">
                <a:solidFill>
                  <a:srgbClr val="FF3399"/>
                </a:solidFill>
              </a:rPr>
              <a:t> May 2020</a:t>
            </a:r>
            <a:endParaRPr lang="en-GB" sz="1600" dirty="0"/>
          </a:p>
        </p:txBody>
      </p:sp>
      <p:cxnSp>
        <p:nvCxnSpPr>
          <p:cNvPr id="83" name="Straight Connector 82"/>
          <p:cNvCxnSpPr/>
          <p:nvPr/>
        </p:nvCxnSpPr>
        <p:spPr>
          <a:xfrm>
            <a:off x="39079" y="4072931"/>
            <a:ext cx="95914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4" name="Straight Connector 83"/>
          <p:cNvCxnSpPr/>
          <p:nvPr/>
        </p:nvCxnSpPr>
        <p:spPr>
          <a:xfrm>
            <a:off x="39079" y="4115190"/>
            <a:ext cx="11017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5" name="Straight Connector 84"/>
          <p:cNvCxnSpPr/>
          <p:nvPr/>
        </p:nvCxnSpPr>
        <p:spPr>
          <a:xfrm>
            <a:off x="39080" y="4149829"/>
            <a:ext cx="1201288"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6" name="Straight Connector 85"/>
          <p:cNvCxnSpPr/>
          <p:nvPr/>
        </p:nvCxnSpPr>
        <p:spPr>
          <a:xfrm>
            <a:off x="1356883" y="4480177"/>
            <a:ext cx="2001981"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7" name="Straight Connector 86"/>
          <p:cNvCxnSpPr/>
          <p:nvPr/>
        </p:nvCxnSpPr>
        <p:spPr>
          <a:xfrm>
            <a:off x="1356883" y="4522436"/>
            <a:ext cx="2140527"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8" name="Straight Connector 87"/>
          <p:cNvCxnSpPr/>
          <p:nvPr/>
        </p:nvCxnSpPr>
        <p:spPr>
          <a:xfrm>
            <a:off x="1356884" y="4557075"/>
            <a:ext cx="2226299"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90" name="Straight Connector 89"/>
          <p:cNvCxnSpPr/>
          <p:nvPr/>
        </p:nvCxnSpPr>
        <p:spPr>
          <a:xfrm flipV="1">
            <a:off x="2855425" y="1391578"/>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1" name="Straight Connector 90"/>
          <p:cNvCxnSpPr/>
          <p:nvPr/>
        </p:nvCxnSpPr>
        <p:spPr>
          <a:xfrm flipV="1">
            <a:off x="2857330" y="1354157"/>
            <a:ext cx="1261830" cy="124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2" name="Straight Connector 91"/>
          <p:cNvCxnSpPr/>
          <p:nvPr/>
        </p:nvCxnSpPr>
        <p:spPr>
          <a:xfrm flipV="1">
            <a:off x="2857331" y="1315746"/>
            <a:ext cx="1465117" cy="5018"/>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00" name="Straight Connector 99"/>
          <p:cNvCxnSpPr/>
          <p:nvPr/>
        </p:nvCxnSpPr>
        <p:spPr>
          <a:xfrm>
            <a:off x="3772879" y="4499651"/>
            <a:ext cx="24076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1" name="Straight Connector 100"/>
          <p:cNvCxnSpPr/>
          <p:nvPr/>
        </p:nvCxnSpPr>
        <p:spPr>
          <a:xfrm>
            <a:off x="3772879" y="4541910"/>
            <a:ext cx="2594657"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2" name="Straight Connector 101"/>
          <p:cNvCxnSpPr/>
          <p:nvPr/>
        </p:nvCxnSpPr>
        <p:spPr>
          <a:xfrm>
            <a:off x="3772880" y="4576549"/>
            <a:ext cx="2818420"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3" name="Straight Connector 102"/>
          <p:cNvCxnSpPr/>
          <p:nvPr/>
        </p:nvCxnSpPr>
        <p:spPr>
          <a:xfrm flipV="1">
            <a:off x="4986768" y="2749808"/>
            <a:ext cx="0" cy="722828"/>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04" name="Oval 103"/>
          <p:cNvSpPr/>
          <p:nvPr/>
        </p:nvSpPr>
        <p:spPr>
          <a:xfrm>
            <a:off x="4893250" y="3405049"/>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Rectangle 104"/>
          <p:cNvSpPr/>
          <p:nvPr/>
        </p:nvSpPr>
        <p:spPr>
          <a:xfrm>
            <a:off x="4277232" y="1079118"/>
            <a:ext cx="1514804" cy="738664"/>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Alpha audience IPPOG testing</a:t>
            </a:r>
          </a:p>
        </p:txBody>
      </p:sp>
      <p:cxnSp>
        <p:nvCxnSpPr>
          <p:cNvPr id="106" name="Straight Connector 105"/>
          <p:cNvCxnSpPr/>
          <p:nvPr/>
        </p:nvCxnSpPr>
        <p:spPr>
          <a:xfrm>
            <a:off x="6982276" y="4457317"/>
            <a:ext cx="1130544"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7" name="Straight Connector 106"/>
          <p:cNvCxnSpPr/>
          <p:nvPr/>
        </p:nvCxnSpPr>
        <p:spPr>
          <a:xfrm>
            <a:off x="6982276" y="4499576"/>
            <a:ext cx="1219956"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8" name="Straight Connector 107"/>
          <p:cNvCxnSpPr/>
          <p:nvPr/>
        </p:nvCxnSpPr>
        <p:spPr>
          <a:xfrm>
            <a:off x="6982277" y="4534215"/>
            <a:ext cx="1252463"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9" name="Straight Connector 108"/>
          <p:cNvCxnSpPr>
            <a:cxnSpLocks/>
          </p:cNvCxnSpPr>
          <p:nvPr/>
        </p:nvCxnSpPr>
        <p:spPr>
          <a:xfrm flipV="1">
            <a:off x="6239264" y="1909152"/>
            <a:ext cx="13272" cy="928515"/>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10" name="Oval 109"/>
          <p:cNvSpPr/>
          <p:nvPr/>
        </p:nvSpPr>
        <p:spPr>
          <a:xfrm>
            <a:off x="6144552" y="2776455"/>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6016397" y="266561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p:cNvSpPr/>
          <p:nvPr/>
        </p:nvSpPr>
        <p:spPr>
          <a:xfrm>
            <a:off x="6078740" y="2714106"/>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p:cNvSpPr/>
          <p:nvPr/>
        </p:nvSpPr>
        <p:spPr>
          <a:xfrm>
            <a:off x="6167808" y="1720307"/>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p:cNvSpPr/>
          <p:nvPr/>
        </p:nvSpPr>
        <p:spPr>
          <a:xfrm>
            <a:off x="5534637" y="3025839"/>
            <a:ext cx="1473480" cy="338554"/>
          </a:xfrm>
          <a:prstGeom prst="rect">
            <a:avLst/>
          </a:prstGeom>
        </p:spPr>
        <p:txBody>
          <a:bodyPr wrap="none">
            <a:spAutoFit/>
          </a:bodyPr>
          <a:lstStyle/>
          <a:p>
            <a:r>
              <a:rPr lang="en-GB" sz="1600" dirty="0">
                <a:solidFill>
                  <a:srgbClr val="FF3399"/>
                </a:solidFill>
              </a:rPr>
              <a:t>Summer 2021</a:t>
            </a:r>
            <a:endParaRPr lang="en-GB" sz="1600" dirty="0"/>
          </a:p>
        </p:txBody>
      </p:sp>
      <p:sp>
        <p:nvSpPr>
          <p:cNvPr id="115" name="Rectangle 114"/>
          <p:cNvSpPr/>
          <p:nvPr/>
        </p:nvSpPr>
        <p:spPr>
          <a:xfrm>
            <a:off x="5699250" y="1258239"/>
            <a:ext cx="1300356" cy="523220"/>
          </a:xfrm>
          <a:prstGeom prst="rect">
            <a:avLst/>
          </a:prstGeom>
        </p:spPr>
        <p:txBody>
          <a:bodyPr wrap="none">
            <a:spAutoFit/>
          </a:bodyPr>
          <a:lstStyle/>
          <a:p>
            <a:pPr algn="ctr"/>
            <a:r>
              <a:rPr lang="en-US" sz="1400" dirty="0">
                <a:solidFill>
                  <a:schemeClr val="tx1">
                    <a:lumMod val="50000"/>
                    <a:lumOff val="50000"/>
                  </a:schemeClr>
                </a:solidFill>
              </a:rPr>
              <a:t>RDB curation </a:t>
            </a:r>
          </a:p>
          <a:p>
            <a:pPr algn="ctr"/>
            <a:r>
              <a:rPr lang="en-US" sz="1400" dirty="0">
                <a:solidFill>
                  <a:schemeClr val="tx1">
                    <a:lumMod val="50000"/>
                    <a:lumOff val="50000"/>
                  </a:schemeClr>
                </a:solidFill>
              </a:rPr>
              <a:t>finished</a:t>
            </a:r>
            <a:endParaRPr lang="en-GB" sz="1400" dirty="0">
              <a:solidFill>
                <a:schemeClr val="tx1">
                  <a:lumMod val="50000"/>
                  <a:lumOff val="50000"/>
                </a:schemeClr>
              </a:solidFill>
            </a:endParaRPr>
          </a:p>
        </p:txBody>
      </p:sp>
      <p:cxnSp>
        <p:nvCxnSpPr>
          <p:cNvPr id="116" name="Straight Connector 115"/>
          <p:cNvCxnSpPr/>
          <p:nvPr/>
        </p:nvCxnSpPr>
        <p:spPr>
          <a:xfrm flipV="1">
            <a:off x="5735686" y="1300138"/>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7" name="Straight Connector 116"/>
          <p:cNvCxnSpPr/>
          <p:nvPr/>
        </p:nvCxnSpPr>
        <p:spPr>
          <a:xfrm>
            <a:off x="5737591" y="1263957"/>
            <a:ext cx="1166270"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8" name="Straight Connector 117"/>
          <p:cNvCxnSpPr/>
          <p:nvPr/>
        </p:nvCxnSpPr>
        <p:spPr>
          <a:xfrm>
            <a:off x="5737592" y="1229324"/>
            <a:ext cx="1208311"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21" name="Straight Connector 120"/>
          <p:cNvCxnSpPr/>
          <p:nvPr/>
        </p:nvCxnSpPr>
        <p:spPr>
          <a:xfrm flipV="1">
            <a:off x="8769402" y="2840177"/>
            <a:ext cx="1246" cy="524216"/>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22" name="Oval 121"/>
          <p:cNvSpPr/>
          <p:nvPr/>
        </p:nvSpPr>
        <p:spPr>
          <a:xfrm>
            <a:off x="8677619" y="2784767"/>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Oval 122"/>
          <p:cNvSpPr/>
          <p:nvPr/>
        </p:nvSpPr>
        <p:spPr>
          <a:xfrm>
            <a:off x="8549464" y="267392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p:cNvSpPr/>
          <p:nvPr/>
        </p:nvSpPr>
        <p:spPr>
          <a:xfrm>
            <a:off x="8611807" y="2722418"/>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p:cNvSpPr/>
          <p:nvPr/>
        </p:nvSpPr>
        <p:spPr>
          <a:xfrm>
            <a:off x="8676769" y="3268862"/>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p:cNvSpPr/>
          <p:nvPr/>
        </p:nvSpPr>
        <p:spPr>
          <a:xfrm>
            <a:off x="8194558" y="2366546"/>
            <a:ext cx="1061509" cy="338554"/>
          </a:xfrm>
          <a:prstGeom prst="rect">
            <a:avLst/>
          </a:prstGeom>
        </p:spPr>
        <p:txBody>
          <a:bodyPr wrap="none">
            <a:spAutoFit/>
          </a:bodyPr>
          <a:lstStyle/>
          <a:p>
            <a:r>
              <a:rPr lang="en-GB" sz="1600" dirty="0">
                <a:solidFill>
                  <a:srgbClr val="FF3399"/>
                </a:solidFill>
              </a:rPr>
              <a:t>End 2021</a:t>
            </a:r>
            <a:endParaRPr lang="en-GB" sz="1600" dirty="0"/>
          </a:p>
        </p:txBody>
      </p:sp>
      <p:cxnSp>
        <p:nvCxnSpPr>
          <p:cNvPr id="127" name="Straight Connector 126"/>
          <p:cNvCxnSpPr/>
          <p:nvPr/>
        </p:nvCxnSpPr>
        <p:spPr>
          <a:xfrm flipV="1">
            <a:off x="7928939" y="3998430"/>
            <a:ext cx="1114425" cy="5376"/>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128" name="Straight Connector 127"/>
          <p:cNvCxnSpPr/>
          <p:nvPr/>
        </p:nvCxnSpPr>
        <p:spPr>
          <a:xfrm>
            <a:off x="7928939" y="3962249"/>
            <a:ext cx="1166570" cy="0"/>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129" name="Straight Connector 128"/>
          <p:cNvCxnSpPr/>
          <p:nvPr/>
        </p:nvCxnSpPr>
        <p:spPr>
          <a:xfrm flipV="1">
            <a:off x="7928940" y="3927616"/>
            <a:ext cx="1215060" cy="1"/>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sp>
        <p:nvSpPr>
          <p:cNvPr id="130" name="Rectangle 129"/>
          <p:cNvSpPr/>
          <p:nvPr/>
        </p:nvSpPr>
        <p:spPr>
          <a:xfrm>
            <a:off x="6821816" y="1128029"/>
            <a:ext cx="1647955" cy="738664"/>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Beta audience    teachers testing</a:t>
            </a:r>
          </a:p>
        </p:txBody>
      </p:sp>
      <p:cxnSp>
        <p:nvCxnSpPr>
          <p:cNvPr id="132" name="Straight Connector 131"/>
          <p:cNvCxnSpPr/>
          <p:nvPr/>
        </p:nvCxnSpPr>
        <p:spPr>
          <a:xfrm flipV="1">
            <a:off x="7558177" y="1944864"/>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33" name="Oval 132"/>
          <p:cNvSpPr/>
          <p:nvPr/>
        </p:nvSpPr>
        <p:spPr>
          <a:xfrm>
            <a:off x="7464659" y="1854704"/>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p:cNvSpPr/>
          <p:nvPr/>
        </p:nvSpPr>
        <p:spPr>
          <a:xfrm>
            <a:off x="7725486" y="3203816"/>
            <a:ext cx="1647955" cy="738664"/>
          </a:xfrm>
          <a:prstGeom prst="rect">
            <a:avLst/>
          </a:prstGeom>
        </p:spPr>
        <p:txBody>
          <a:bodyPr wrap="square">
            <a:spAutoFit/>
          </a:bodyPr>
          <a:lstStyle/>
          <a:p>
            <a:pPr algn="ctr"/>
            <a:endParaRPr lang="en-GB" sz="1400" dirty="0">
              <a:solidFill>
                <a:schemeClr val="tx1">
                  <a:lumMod val="50000"/>
                  <a:lumOff val="50000"/>
                </a:schemeClr>
              </a:solidFill>
            </a:endParaRPr>
          </a:p>
          <a:p>
            <a:pPr algn="ctr"/>
            <a:r>
              <a:rPr lang="en-GB" sz="1400" dirty="0">
                <a:solidFill>
                  <a:schemeClr val="tx1">
                    <a:lumMod val="50000"/>
                    <a:lumOff val="50000"/>
                  </a:schemeClr>
                </a:solidFill>
              </a:rPr>
              <a:t>Launch of new IPPOG website </a:t>
            </a:r>
          </a:p>
        </p:txBody>
      </p:sp>
      <p:sp>
        <p:nvSpPr>
          <p:cNvPr id="119" name="Oval 118"/>
          <p:cNvSpPr/>
          <p:nvPr/>
        </p:nvSpPr>
        <p:spPr>
          <a:xfrm>
            <a:off x="7466871" y="2815938"/>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0" name="Straight Connector 119"/>
          <p:cNvCxnSpPr/>
          <p:nvPr/>
        </p:nvCxnSpPr>
        <p:spPr>
          <a:xfrm flipV="1">
            <a:off x="7001847" y="1155790"/>
            <a:ext cx="1114425" cy="5376"/>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1" name="Straight Connector 130"/>
          <p:cNvCxnSpPr/>
          <p:nvPr/>
        </p:nvCxnSpPr>
        <p:spPr>
          <a:xfrm flipV="1">
            <a:off x="7003752" y="1118369"/>
            <a:ext cx="1261830" cy="124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5" name="Straight Connector 134"/>
          <p:cNvCxnSpPr/>
          <p:nvPr/>
        </p:nvCxnSpPr>
        <p:spPr>
          <a:xfrm flipV="1">
            <a:off x="7003753" y="1079958"/>
            <a:ext cx="1465117" cy="5018"/>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sp>
        <p:nvSpPr>
          <p:cNvPr id="96" name="TextBox 95"/>
          <p:cNvSpPr txBox="1"/>
          <p:nvPr/>
        </p:nvSpPr>
        <p:spPr>
          <a:xfrm>
            <a:off x="29774" y="990634"/>
            <a:ext cx="5669476" cy="3693319"/>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p:txBody>
      </p:sp>
      <p:cxnSp>
        <p:nvCxnSpPr>
          <p:cNvPr id="7" name="Straight Arrow Connector 6"/>
          <p:cNvCxnSpPr>
            <a:cxnSpLocks/>
          </p:cNvCxnSpPr>
          <p:nvPr/>
        </p:nvCxnSpPr>
        <p:spPr>
          <a:xfrm flipV="1">
            <a:off x="3511402" y="2264872"/>
            <a:ext cx="2112158" cy="17175"/>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H="1" flipV="1">
            <a:off x="3488245" y="2088421"/>
            <a:ext cx="1428560" cy="41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38F25597-BD04-4C0D-ACD5-E2084BDC6073}"/>
              </a:ext>
            </a:extLst>
          </p:cNvPr>
          <p:cNvCxnSpPr>
            <a:cxnSpLocks/>
          </p:cNvCxnSpPr>
          <p:nvPr/>
        </p:nvCxnSpPr>
        <p:spPr>
          <a:xfrm flipH="1">
            <a:off x="5729649" y="2000535"/>
            <a:ext cx="1739993" cy="43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0" name="Oval 139">
            <a:extLst>
              <a:ext uri="{FF2B5EF4-FFF2-40B4-BE49-F238E27FC236}">
                <a16:creationId xmlns:a16="http://schemas.microsoft.com/office/drawing/2014/main" id="{64664B2B-4A81-4995-88A4-0E5B2C2D3C60}"/>
              </a:ext>
            </a:extLst>
          </p:cNvPr>
          <p:cNvSpPr/>
          <p:nvPr/>
        </p:nvSpPr>
        <p:spPr>
          <a:xfrm>
            <a:off x="6857336" y="990634"/>
            <a:ext cx="1489460" cy="1036320"/>
          </a:xfrm>
          <a:prstGeom prst="ellipse">
            <a:avLst/>
          </a:prstGeom>
          <a:solidFill>
            <a:srgbClr val="C4006B">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1" name="Footer Placeholder 3">
            <a:extLst>
              <a:ext uri="{FF2B5EF4-FFF2-40B4-BE49-F238E27FC236}">
                <a16:creationId xmlns:a16="http://schemas.microsoft.com/office/drawing/2014/main" id="{E9CA19F9-6AF1-4C22-A325-D460A09DEA55}"/>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2" name="Slide Number Placeholder 1">
            <a:extLst>
              <a:ext uri="{FF2B5EF4-FFF2-40B4-BE49-F238E27FC236}">
                <a16:creationId xmlns:a16="http://schemas.microsoft.com/office/drawing/2014/main" id="{3D3A0312-3171-416A-A523-00DC587D5C12}"/>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30</a:t>
            </a:fld>
            <a:endParaRPr lang="en-GB" dirty="0"/>
          </a:p>
        </p:txBody>
      </p:sp>
      <p:sp>
        <p:nvSpPr>
          <p:cNvPr id="143" name="Date Placeholder 2">
            <a:extLst>
              <a:ext uri="{FF2B5EF4-FFF2-40B4-BE49-F238E27FC236}">
                <a16:creationId xmlns:a16="http://schemas.microsoft.com/office/drawing/2014/main" id="{EBB0EEC8-0E6E-4664-96C1-49DF19AD4248}"/>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557912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0"/>
                                        </p:tgtEl>
                                        <p:attrNameLst>
                                          <p:attrName>style.visibility</p:attrName>
                                        </p:attrNameLst>
                                      </p:cBhvr>
                                      <p:to>
                                        <p:strVal val="visible"/>
                                      </p:to>
                                    </p:set>
                                  </p:childTnLst>
                                </p:cTn>
                              </p:par>
                              <p:par>
                                <p:cTn id="7" presetID="16" presetClass="entr" presetSubtype="21" fill="hold" nodeType="withEffect">
                                  <p:stCondLst>
                                    <p:cond delay="0"/>
                                  </p:stCondLst>
                                  <p:childTnLst>
                                    <p:set>
                                      <p:cBhvr>
                                        <p:cTn id="8" dur="1" fill="hold">
                                          <p:stCondLst>
                                            <p:cond delay="0"/>
                                          </p:stCondLst>
                                        </p:cTn>
                                        <p:tgtEl>
                                          <p:spTgt spid="136"/>
                                        </p:tgtEl>
                                        <p:attrNameLst>
                                          <p:attrName>style.visibility</p:attrName>
                                        </p:attrNameLst>
                                      </p:cBhvr>
                                      <p:to>
                                        <p:strVal val="visible"/>
                                      </p:to>
                                    </p:set>
                                    <p:animEffect transition="in" filter="barn(inVertical)">
                                      <p:cBhvr>
                                        <p:cTn id="9"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773942" y="264735"/>
            <a:ext cx="8056383" cy="686348"/>
          </a:xfrm>
        </p:spPr>
        <p:txBody>
          <a:bodyPr>
            <a:normAutofit/>
          </a:bodyPr>
          <a:lstStyle/>
          <a:p>
            <a:r>
              <a:rPr lang="en-US" dirty="0"/>
              <a:t>Revised IPPOG website preliminary plan</a:t>
            </a:r>
            <a:endParaRPr lang="en-GB" sz="3000" dirty="0"/>
          </a:p>
        </p:txBody>
      </p:sp>
      <p:cxnSp>
        <p:nvCxnSpPr>
          <p:cNvPr id="9" name="Straight Connector 8"/>
          <p:cNvCxnSpPr/>
          <p:nvPr/>
        </p:nvCxnSpPr>
        <p:spPr>
          <a:xfrm>
            <a:off x="547255" y="2895596"/>
            <a:ext cx="8249532"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3" name="Straight Connector 12"/>
          <p:cNvCxnSpPr/>
          <p:nvPr/>
        </p:nvCxnSpPr>
        <p:spPr>
          <a:xfrm flipH="1" flipV="1">
            <a:off x="514352" y="2930232"/>
            <a:ext cx="690" cy="450274"/>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4" name="Oval 13"/>
          <p:cNvSpPr/>
          <p:nvPr/>
        </p:nvSpPr>
        <p:spPr>
          <a:xfrm>
            <a:off x="415639" y="2798615"/>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87484" y="268777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349827" y="2736266"/>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a:stCxn id="53" idx="4"/>
          </p:cNvCxnSpPr>
          <p:nvPr/>
        </p:nvCxnSpPr>
        <p:spPr>
          <a:xfrm flipH="1" flipV="1">
            <a:off x="2262101" y="2886242"/>
            <a:ext cx="6583" cy="65951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8" name="Oval 17"/>
          <p:cNvSpPr/>
          <p:nvPr/>
        </p:nvSpPr>
        <p:spPr>
          <a:xfrm>
            <a:off x="2175162" y="2798617"/>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2047007" y="268777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2109350" y="2736268"/>
            <a:ext cx="315191" cy="318657"/>
          </a:xfrm>
          <a:prstGeom prst="ellipse">
            <a:avLst/>
          </a:prstGeom>
          <a:noFill/>
          <a:ln w="28575">
            <a:solidFill>
              <a:srgbClr val="CC00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endCxn id="55" idx="4"/>
          </p:cNvCxnSpPr>
          <p:nvPr/>
        </p:nvCxnSpPr>
        <p:spPr>
          <a:xfrm flipV="1">
            <a:off x="4986768" y="2014053"/>
            <a:ext cx="0" cy="826123"/>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26" name="Oval 25"/>
          <p:cNvSpPr/>
          <p:nvPr/>
        </p:nvSpPr>
        <p:spPr>
          <a:xfrm>
            <a:off x="4882859" y="2784767"/>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4754704" y="267392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4817047" y="2722418"/>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flipV="1">
            <a:off x="7570780" y="2940623"/>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1" name="Oval 30"/>
          <p:cNvSpPr/>
          <p:nvPr/>
        </p:nvSpPr>
        <p:spPr>
          <a:xfrm>
            <a:off x="7338716" y="2705100"/>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7401059" y="2753589"/>
            <a:ext cx="315191" cy="318657"/>
          </a:xfrm>
          <a:prstGeom prst="ellipse">
            <a:avLst/>
          </a:prstGeom>
          <a:noFill/>
          <a:ln w="28575">
            <a:solidFill>
              <a:srgbClr val="C400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flipV="1">
            <a:off x="3407492" y="1876163"/>
            <a:ext cx="0" cy="1052941"/>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4" name="Oval 33"/>
          <p:cNvSpPr/>
          <p:nvPr/>
        </p:nvSpPr>
        <p:spPr>
          <a:xfrm>
            <a:off x="3312780" y="2791695"/>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3184625" y="268085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3246968" y="2729346"/>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1820939" y="2368352"/>
            <a:ext cx="1026243" cy="338554"/>
          </a:xfrm>
          <a:prstGeom prst="rect">
            <a:avLst/>
          </a:prstGeom>
        </p:spPr>
        <p:txBody>
          <a:bodyPr wrap="none">
            <a:spAutoFit/>
          </a:bodyPr>
          <a:lstStyle/>
          <a:p>
            <a:r>
              <a:rPr lang="en-GB" sz="1600" dirty="0">
                <a:solidFill>
                  <a:srgbClr val="FF3399"/>
                </a:solidFill>
              </a:rPr>
              <a:t>Fall 2020</a:t>
            </a:r>
            <a:endParaRPr lang="en-GB" sz="1600" dirty="0"/>
          </a:p>
        </p:txBody>
      </p:sp>
      <p:sp>
        <p:nvSpPr>
          <p:cNvPr id="51" name="Oval 50"/>
          <p:cNvSpPr/>
          <p:nvPr/>
        </p:nvSpPr>
        <p:spPr>
          <a:xfrm>
            <a:off x="431051" y="3296422"/>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2175166" y="3351788"/>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a:off x="4893250" y="1820089"/>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p:cNvSpPr/>
          <p:nvPr/>
        </p:nvSpPr>
        <p:spPr>
          <a:xfrm>
            <a:off x="7477262" y="3751111"/>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3310374" y="1850074"/>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2921856" y="3054925"/>
            <a:ext cx="1061509" cy="338554"/>
          </a:xfrm>
          <a:prstGeom prst="rect">
            <a:avLst/>
          </a:prstGeom>
        </p:spPr>
        <p:txBody>
          <a:bodyPr wrap="none">
            <a:spAutoFit/>
          </a:bodyPr>
          <a:lstStyle/>
          <a:p>
            <a:r>
              <a:rPr lang="en-GB" sz="1600" dirty="0">
                <a:solidFill>
                  <a:srgbClr val="FF3399"/>
                </a:solidFill>
              </a:rPr>
              <a:t>Dec 2020</a:t>
            </a:r>
            <a:endParaRPr lang="en-GB" sz="1600" dirty="0"/>
          </a:p>
        </p:txBody>
      </p:sp>
      <p:sp>
        <p:nvSpPr>
          <p:cNvPr id="59" name="Rectangle 58"/>
          <p:cNvSpPr/>
          <p:nvPr/>
        </p:nvSpPr>
        <p:spPr>
          <a:xfrm>
            <a:off x="4273528" y="2353706"/>
            <a:ext cx="1289135" cy="338554"/>
          </a:xfrm>
          <a:prstGeom prst="rect">
            <a:avLst/>
          </a:prstGeom>
        </p:spPr>
        <p:txBody>
          <a:bodyPr wrap="none">
            <a:spAutoFit/>
          </a:bodyPr>
          <a:lstStyle/>
          <a:p>
            <a:r>
              <a:rPr lang="en-GB" sz="1600" dirty="0">
                <a:solidFill>
                  <a:srgbClr val="FF3399"/>
                </a:solidFill>
              </a:rPr>
              <a:t>Spring 2021</a:t>
            </a:r>
            <a:endParaRPr lang="en-GB" sz="1600" dirty="0"/>
          </a:p>
        </p:txBody>
      </p:sp>
      <p:sp>
        <p:nvSpPr>
          <p:cNvPr id="60" name="Rectangle 59"/>
          <p:cNvSpPr/>
          <p:nvPr/>
        </p:nvSpPr>
        <p:spPr>
          <a:xfrm>
            <a:off x="7097665" y="2384347"/>
            <a:ext cx="1026243" cy="338554"/>
          </a:xfrm>
          <a:prstGeom prst="rect">
            <a:avLst/>
          </a:prstGeom>
        </p:spPr>
        <p:txBody>
          <a:bodyPr wrap="none">
            <a:spAutoFit/>
          </a:bodyPr>
          <a:lstStyle/>
          <a:p>
            <a:r>
              <a:rPr lang="en-GB" sz="1600" dirty="0">
                <a:solidFill>
                  <a:srgbClr val="FF3399"/>
                </a:solidFill>
              </a:rPr>
              <a:t>Fall 2021</a:t>
            </a:r>
            <a:endParaRPr lang="en-GB" sz="1600" dirty="0"/>
          </a:p>
        </p:txBody>
      </p:sp>
      <p:sp>
        <p:nvSpPr>
          <p:cNvPr id="62" name="Rectangle 61"/>
          <p:cNvSpPr/>
          <p:nvPr/>
        </p:nvSpPr>
        <p:spPr>
          <a:xfrm>
            <a:off x="-96975" y="1352943"/>
            <a:ext cx="2145716" cy="523220"/>
          </a:xfrm>
          <a:prstGeom prst="rect">
            <a:avLst/>
          </a:prstGeom>
        </p:spPr>
        <p:txBody>
          <a:bodyPr wrap="square">
            <a:spAutoFit/>
          </a:bodyPr>
          <a:lstStyle/>
          <a:p>
            <a:pPr algn="ctr"/>
            <a:r>
              <a:rPr lang="en-GB" sz="1400" dirty="0">
                <a:solidFill>
                  <a:schemeClr val="tx1">
                    <a:lumMod val="50000"/>
                    <a:lumOff val="50000"/>
                  </a:schemeClr>
                </a:solidFill>
              </a:rPr>
              <a:t>Draft website proposal</a:t>
            </a:r>
          </a:p>
          <a:p>
            <a:pPr algn="ctr"/>
            <a:r>
              <a:rPr lang="en-GB" sz="1400" dirty="0">
                <a:solidFill>
                  <a:schemeClr val="tx1">
                    <a:lumMod val="50000"/>
                    <a:lumOff val="50000"/>
                  </a:schemeClr>
                </a:solidFill>
              </a:rPr>
              <a:t>without content </a:t>
            </a:r>
          </a:p>
        </p:txBody>
      </p:sp>
      <p:sp>
        <p:nvSpPr>
          <p:cNvPr id="71" name="Rectangle 70"/>
          <p:cNvSpPr/>
          <p:nvPr/>
        </p:nvSpPr>
        <p:spPr>
          <a:xfrm>
            <a:off x="1197906" y="3531172"/>
            <a:ext cx="2484213" cy="954107"/>
          </a:xfrm>
          <a:prstGeom prst="rect">
            <a:avLst/>
          </a:prstGeom>
        </p:spPr>
        <p:txBody>
          <a:bodyPr wrap="square">
            <a:spAutoFit/>
          </a:bodyPr>
          <a:lstStyle/>
          <a:p>
            <a:pPr algn="ctr"/>
            <a:r>
              <a:rPr lang="en-US" sz="1400" dirty="0">
                <a:solidFill>
                  <a:schemeClr val="tx1">
                    <a:lumMod val="50000"/>
                    <a:lumOff val="50000"/>
                  </a:schemeClr>
                </a:solidFill>
              </a:rPr>
              <a:t>Fully developed front page</a:t>
            </a:r>
          </a:p>
          <a:p>
            <a:pPr algn="ctr"/>
            <a:r>
              <a:rPr lang="en-US" sz="1400" dirty="0">
                <a:solidFill>
                  <a:schemeClr val="tx1">
                    <a:lumMod val="50000"/>
                    <a:lumOff val="50000"/>
                  </a:schemeClr>
                </a:solidFill>
              </a:rPr>
              <a:t>Draft of activities pages</a:t>
            </a:r>
          </a:p>
          <a:p>
            <a:pPr algn="ctr"/>
            <a:r>
              <a:rPr lang="en-US" sz="1400" dirty="0">
                <a:solidFill>
                  <a:schemeClr val="tx1">
                    <a:lumMod val="50000"/>
                    <a:lumOff val="50000"/>
                  </a:schemeClr>
                </a:solidFill>
              </a:rPr>
              <a:t>Proposed migration for IMC</a:t>
            </a:r>
          </a:p>
          <a:p>
            <a:pPr algn="ctr"/>
            <a:r>
              <a:rPr lang="en-US" sz="1400" dirty="0">
                <a:solidFill>
                  <a:schemeClr val="tx1">
                    <a:lumMod val="50000"/>
                    <a:lumOff val="50000"/>
                  </a:schemeClr>
                </a:solidFill>
              </a:rPr>
              <a:t>Draft of Membership pages</a:t>
            </a:r>
          </a:p>
        </p:txBody>
      </p:sp>
      <p:sp>
        <p:nvSpPr>
          <p:cNvPr id="75" name="Rectangle 74"/>
          <p:cNvSpPr/>
          <p:nvPr/>
        </p:nvSpPr>
        <p:spPr>
          <a:xfrm>
            <a:off x="2797366" y="1356217"/>
            <a:ext cx="1529586" cy="523220"/>
          </a:xfrm>
          <a:prstGeom prst="rect">
            <a:avLst/>
          </a:prstGeom>
        </p:spPr>
        <p:txBody>
          <a:bodyPr wrap="none">
            <a:spAutoFit/>
          </a:bodyPr>
          <a:lstStyle/>
          <a:p>
            <a:r>
              <a:rPr lang="en-US" sz="1400" dirty="0">
                <a:solidFill>
                  <a:schemeClr val="tx1">
                    <a:lumMod val="50000"/>
                    <a:lumOff val="50000"/>
                  </a:schemeClr>
                </a:solidFill>
              </a:rPr>
              <a:t>*Maybe* publish </a:t>
            </a:r>
          </a:p>
          <a:p>
            <a:r>
              <a:rPr lang="en-US" sz="1400" dirty="0">
                <a:solidFill>
                  <a:schemeClr val="tx1">
                    <a:lumMod val="50000"/>
                    <a:lumOff val="50000"/>
                  </a:schemeClr>
                </a:solidFill>
              </a:rPr>
              <a:t>new IMC page  </a:t>
            </a:r>
            <a:endParaRPr lang="en-GB" sz="1400" dirty="0">
              <a:solidFill>
                <a:schemeClr val="tx1">
                  <a:lumMod val="50000"/>
                  <a:lumOff val="50000"/>
                </a:schemeClr>
              </a:solidFill>
            </a:endParaRPr>
          </a:p>
        </p:txBody>
      </p:sp>
      <p:sp>
        <p:nvSpPr>
          <p:cNvPr id="82" name="Rectangle 81"/>
          <p:cNvSpPr/>
          <p:nvPr/>
        </p:nvSpPr>
        <p:spPr>
          <a:xfrm>
            <a:off x="3547558" y="3552826"/>
            <a:ext cx="3107020" cy="954107"/>
          </a:xfrm>
          <a:prstGeom prst="rect">
            <a:avLst/>
          </a:prstGeom>
        </p:spPr>
        <p:txBody>
          <a:bodyPr wrap="square">
            <a:spAutoFit/>
          </a:bodyPr>
          <a:lstStyle/>
          <a:p>
            <a:pPr algn="ctr"/>
            <a:r>
              <a:rPr lang="en-US" sz="1400" dirty="0">
                <a:solidFill>
                  <a:schemeClr val="tx1">
                    <a:lumMod val="50000"/>
                    <a:lumOff val="50000"/>
                  </a:schemeClr>
                </a:solidFill>
              </a:rPr>
              <a:t>Completed front page</a:t>
            </a:r>
          </a:p>
          <a:p>
            <a:pPr algn="ctr"/>
            <a:r>
              <a:rPr lang="en-US" sz="1400" dirty="0">
                <a:solidFill>
                  <a:schemeClr val="tx1">
                    <a:lumMod val="50000"/>
                    <a:lumOff val="50000"/>
                  </a:schemeClr>
                </a:solidFill>
              </a:rPr>
              <a:t>Migrated / developed most of the content except of RDB</a:t>
            </a:r>
          </a:p>
          <a:p>
            <a:pPr algn="ctr"/>
            <a:r>
              <a:rPr lang="en-US" sz="1400" dirty="0">
                <a:solidFill>
                  <a:schemeClr val="tx1">
                    <a:lumMod val="50000"/>
                    <a:lumOff val="50000"/>
                  </a:schemeClr>
                </a:solidFill>
              </a:rPr>
              <a:t>Good progress on Global </a:t>
            </a:r>
            <a:r>
              <a:rPr lang="en-US" sz="1400" dirty="0" err="1">
                <a:solidFill>
                  <a:schemeClr val="tx1">
                    <a:lumMod val="50000"/>
                    <a:lumOff val="50000"/>
                  </a:schemeClr>
                </a:solidFill>
              </a:rPr>
              <a:t>Cosmics</a:t>
            </a:r>
            <a:endParaRPr lang="en-GB" sz="1400" dirty="0">
              <a:solidFill>
                <a:schemeClr val="tx1">
                  <a:lumMod val="50000"/>
                  <a:lumOff val="50000"/>
                </a:schemeClr>
              </a:solidFill>
            </a:endParaRPr>
          </a:p>
        </p:txBody>
      </p:sp>
      <p:sp>
        <p:nvSpPr>
          <p:cNvPr id="89" name="Rectangle 88"/>
          <p:cNvSpPr/>
          <p:nvPr/>
        </p:nvSpPr>
        <p:spPr>
          <a:xfrm>
            <a:off x="6974374" y="3962059"/>
            <a:ext cx="1271502" cy="523220"/>
          </a:xfrm>
          <a:prstGeom prst="rect">
            <a:avLst/>
          </a:prstGeom>
        </p:spPr>
        <p:txBody>
          <a:bodyPr wrap="none">
            <a:spAutoFit/>
          </a:bodyPr>
          <a:lstStyle/>
          <a:p>
            <a:pPr algn="ctr"/>
            <a:r>
              <a:rPr lang="en-GB" sz="1400" dirty="0">
                <a:solidFill>
                  <a:schemeClr val="tx1">
                    <a:lumMod val="50000"/>
                    <a:lumOff val="50000"/>
                  </a:schemeClr>
                </a:solidFill>
              </a:rPr>
              <a:t>Close to </a:t>
            </a:r>
          </a:p>
          <a:p>
            <a:pPr algn="ctr"/>
            <a:r>
              <a:rPr lang="en-GB" sz="1400" dirty="0">
                <a:solidFill>
                  <a:schemeClr val="tx1">
                    <a:lumMod val="50000"/>
                    <a:lumOff val="50000"/>
                  </a:schemeClr>
                </a:solidFill>
              </a:rPr>
              <a:t>finalised RDB</a:t>
            </a:r>
          </a:p>
        </p:txBody>
      </p:sp>
      <p:cxnSp>
        <p:nvCxnSpPr>
          <p:cNvPr id="97" name="Straight Connector 96"/>
          <p:cNvCxnSpPr/>
          <p:nvPr/>
        </p:nvCxnSpPr>
        <p:spPr>
          <a:xfrm>
            <a:off x="51265" y="1386159"/>
            <a:ext cx="1838495" cy="7284"/>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8" name="Straight Connector 97"/>
          <p:cNvCxnSpPr/>
          <p:nvPr/>
        </p:nvCxnSpPr>
        <p:spPr>
          <a:xfrm>
            <a:off x="51265" y="1352221"/>
            <a:ext cx="1997476" cy="0"/>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9" name="Straight Connector 98"/>
          <p:cNvCxnSpPr/>
          <p:nvPr/>
        </p:nvCxnSpPr>
        <p:spPr>
          <a:xfrm flipV="1">
            <a:off x="51266" y="1307718"/>
            <a:ext cx="2159796" cy="2251"/>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sp>
        <p:nvSpPr>
          <p:cNvPr id="66" name="Rectangle 65"/>
          <p:cNvSpPr/>
          <p:nvPr/>
        </p:nvSpPr>
        <p:spPr>
          <a:xfrm>
            <a:off x="-55427" y="3540012"/>
            <a:ext cx="1270658" cy="523220"/>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RDB curation</a:t>
            </a:r>
          </a:p>
        </p:txBody>
      </p:sp>
      <p:cxnSp>
        <p:nvCxnSpPr>
          <p:cNvPr id="68" name="Straight Connector 67"/>
          <p:cNvCxnSpPr/>
          <p:nvPr/>
        </p:nvCxnSpPr>
        <p:spPr>
          <a:xfrm flipV="1">
            <a:off x="515042" y="1985352"/>
            <a:ext cx="6930" cy="872836"/>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9" name="Oval 68"/>
          <p:cNvSpPr/>
          <p:nvPr/>
        </p:nvSpPr>
        <p:spPr>
          <a:xfrm>
            <a:off x="445080" y="1863391"/>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flipV="1">
            <a:off x="4415620" y="1102018"/>
            <a:ext cx="1114425" cy="5376"/>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79" name="Straight Connector 78"/>
          <p:cNvCxnSpPr/>
          <p:nvPr/>
        </p:nvCxnSpPr>
        <p:spPr>
          <a:xfrm flipV="1">
            <a:off x="4415620" y="1064597"/>
            <a:ext cx="1261830" cy="1240"/>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80" name="Straight Connector 79"/>
          <p:cNvCxnSpPr/>
          <p:nvPr/>
        </p:nvCxnSpPr>
        <p:spPr>
          <a:xfrm flipV="1">
            <a:off x="4415621" y="1026186"/>
            <a:ext cx="1465117" cy="5018"/>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sp>
        <p:nvSpPr>
          <p:cNvPr id="81" name="Rectangle 80"/>
          <p:cNvSpPr/>
          <p:nvPr/>
        </p:nvSpPr>
        <p:spPr>
          <a:xfrm>
            <a:off x="-47695" y="2320166"/>
            <a:ext cx="1143262" cy="338554"/>
          </a:xfrm>
          <a:prstGeom prst="rect">
            <a:avLst/>
          </a:prstGeom>
        </p:spPr>
        <p:txBody>
          <a:bodyPr wrap="none">
            <a:spAutoFit/>
          </a:bodyPr>
          <a:lstStyle/>
          <a:p>
            <a:r>
              <a:rPr lang="en-GB" sz="1600" dirty="0">
                <a:solidFill>
                  <a:srgbClr val="FF3399"/>
                </a:solidFill>
              </a:rPr>
              <a:t> May 2020</a:t>
            </a:r>
            <a:endParaRPr lang="en-GB" sz="1600" dirty="0"/>
          </a:p>
        </p:txBody>
      </p:sp>
      <p:cxnSp>
        <p:nvCxnSpPr>
          <p:cNvPr id="83" name="Straight Connector 82"/>
          <p:cNvCxnSpPr/>
          <p:nvPr/>
        </p:nvCxnSpPr>
        <p:spPr>
          <a:xfrm>
            <a:off x="39079" y="4072931"/>
            <a:ext cx="95914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4" name="Straight Connector 83"/>
          <p:cNvCxnSpPr/>
          <p:nvPr/>
        </p:nvCxnSpPr>
        <p:spPr>
          <a:xfrm>
            <a:off x="39079" y="4115190"/>
            <a:ext cx="11017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5" name="Straight Connector 84"/>
          <p:cNvCxnSpPr/>
          <p:nvPr/>
        </p:nvCxnSpPr>
        <p:spPr>
          <a:xfrm>
            <a:off x="39080" y="4149829"/>
            <a:ext cx="1201288"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6" name="Straight Connector 85"/>
          <p:cNvCxnSpPr/>
          <p:nvPr/>
        </p:nvCxnSpPr>
        <p:spPr>
          <a:xfrm>
            <a:off x="1356883" y="4480177"/>
            <a:ext cx="2001981"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7" name="Straight Connector 86"/>
          <p:cNvCxnSpPr/>
          <p:nvPr/>
        </p:nvCxnSpPr>
        <p:spPr>
          <a:xfrm>
            <a:off x="1356883" y="4522436"/>
            <a:ext cx="2140527"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8" name="Straight Connector 87"/>
          <p:cNvCxnSpPr/>
          <p:nvPr/>
        </p:nvCxnSpPr>
        <p:spPr>
          <a:xfrm>
            <a:off x="1356884" y="4557075"/>
            <a:ext cx="2226299"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90" name="Straight Connector 89"/>
          <p:cNvCxnSpPr/>
          <p:nvPr/>
        </p:nvCxnSpPr>
        <p:spPr>
          <a:xfrm flipV="1">
            <a:off x="2855425" y="1391578"/>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1" name="Straight Connector 90"/>
          <p:cNvCxnSpPr/>
          <p:nvPr/>
        </p:nvCxnSpPr>
        <p:spPr>
          <a:xfrm flipV="1">
            <a:off x="2857330" y="1354157"/>
            <a:ext cx="1261830" cy="124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2" name="Straight Connector 91"/>
          <p:cNvCxnSpPr/>
          <p:nvPr/>
        </p:nvCxnSpPr>
        <p:spPr>
          <a:xfrm flipV="1">
            <a:off x="2857331" y="1315746"/>
            <a:ext cx="1465117" cy="5018"/>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00" name="Straight Connector 99"/>
          <p:cNvCxnSpPr/>
          <p:nvPr/>
        </p:nvCxnSpPr>
        <p:spPr>
          <a:xfrm>
            <a:off x="3772879" y="4499651"/>
            <a:ext cx="24076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1" name="Straight Connector 100"/>
          <p:cNvCxnSpPr/>
          <p:nvPr/>
        </p:nvCxnSpPr>
        <p:spPr>
          <a:xfrm>
            <a:off x="3772879" y="4541910"/>
            <a:ext cx="2594657"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2" name="Straight Connector 101"/>
          <p:cNvCxnSpPr/>
          <p:nvPr/>
        </p:nvCxnSpPr>
        <p:spPr>
          <a:xfrm>
            <a:off x="3772880" y="4576549"/>
            <a:ext cx="2818420"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3" name="Straight Connector 102"/>
          <p:cNvCxnSpPr/>
          <p:nvPr/>
        </p:nvCxnSpPr>
        <p:spPr>
          <a:xfrm flipV="1">
            <a:off x="4986768" y="2749808"/>
            <a:ext cx="0" cy="722828"/>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04" name="Oval 103"/>
          <p:cNvSpPr/>
          <p:nvPr/>
        </p:nvSpPr>
        <p:spPr>
          <a:xfrm>
            <a:off x="4893250" y="3405049"/>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Rectangle 104"/>
          <p:cNvSpPr/>
          <p:nvPr/>
        </p:nvSpPr>
        <p:spPr>
          <a:xfrm>
            <a:off x="4277232" y="1079118"/>
            <a:ext cx="1514804" cy="738664"/>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Alpha audience IPPOG testing</a:t>
            </a:r>
          </a:p>
        </p:txBody>
      </p:sp>
      <p:cxnSp>
        <p:nvCxnSpPr>
          <p:cNvPr id="106" name="Straight Connector 105"/>
          <p:cNvCxnSpPr/>
          <p:nvPr/>
        </p:nvCxnSpPr>
        <p:spPr>
          <a:xfrm>
            <a:off x="6982276" y="4457317"/>
            <a:ext cx="1130544"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7" name="Straight Connector 106"/>
          <p:cNvCxnSpPr/>
          <p:nvPr/>
        </p:nvCxnSpPr>
        <p:spPr>
          <a:xfrm>
            <a:off x="6982276" y="4499576"/>
            <a:ext cx="1219956"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8" name="Straight Connector 107"/>
          <p:cNvCxnSpPr/>
          <p:nvPr/>
        </p:nvCxnSpPr>
        <p:spPr>
          <a:xfrm>
            <a:off x="6982277" y="4534215"/>
            <a:ext cx="1252463"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9" name="Straight Connector 108"/>
          <p:cNvCxnSpPr>
            <a:cxnSpLocks/>
          </p:cNvCxnSpPr>
          <p:nvPr/>
        </p:nvCxnSpPr>
        <p:spPr>
          <a:xfrm flipV="1">
            <a:off x="6239264" y="1909152"/>
            <a:ext cx="13272" cy="928515"/>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10" name="Oval 109"/>
          <p:cNvSpPr/>
          <p:nvPr/>
        </p:nvSpPr>
        <p:spPr>
          <a:xfrm>
            <a:off x="6144552" y="2776455"/>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6016397" y="2665617"/>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p:cNvSpPr/>
          <p:nvPr/>
        </p:nvSpPr>
        <p:spPr>
          <a:xfrm>
            <a:off x="6078740" y="2714106"/>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p:cNvSpPr/>
          <p:nvPr/>
        </p:nvSpPr>
        <p:spPr>
          <a:xfrm>
            <a:off x="6167808" y="1720307"/>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p:cNvSpPr/>
          <p:nvPr/>
        </p:nvSpPr>
        <p:spPr>
          <a:xfrm>
            <a:off x="5534637" y="3025839"/>
            <a:ext cx="1473480" cy="338554"/>
          </a:xfrm>
          <a:prstGeom prst="rect">
            <a:avLst/>
          </a:prstGeom>
        </p:spPr>
        <p:txBody>
          <a:bodyPr wrap="none">
            <a:spAutoFit/>
          </a:bodyPr>
          <a:lstStyle/>
          <a:p>
            <a:r>
              <a:rPr lang="en-GB" sz="1600" dirty="0">
                <a:solidFill>
                  <a:srgbClr val="FF3399"/>
                </a:solidFill>
              </a:rPr>
              <a:t>Summer 2021</a:t>
            </a:r>
            <a:endParaRPr lang="en-GB" sz="1600" dirty="0"/>
          </a:p>
        </p:txBody>
      </p:sp>
      <p:sp>
        <p:nvSpPr>
          <p:cNvPr id="115" name="Rectangle 114"/>
          <p:cNvSpPr/>
          <p:nvPr/>
        </p:nvSpPr>
        <p:spPr>
          <a:xfrm>
            <a:off x="5699250" y="1258239"/>
            <a:ext cx="1300356" cy="523220"/>
          </a:xfrm>
          <a:prstGeom prst="rect">
            <a:avLst/>
          </a:prstGeom>
        </p:spPr>
        <p:txBody>
          <a:bodyPr wrap="none">
            <a:spAutoFit/>
          </a:bodyPr>
          <a:lstStyle/>
          <a:p>
            <a:pPr algn="ctr"/>
            <a:r>
              <a:rPr lang="en-US" sz="1400" dirty="0">
                <a:solidFill>
                  <a:schemeClr val="tx1">
                    <a:lumMod val="50000"/>
                    <a:lumOff val="50000"/>
                  </a:schemeClr>
                </a:solidFill>
              </a:rPr>
              <a:t>RDB curation </a:t>
            </a:r>
          </a:p>
          <a:p>
            <a:pPr algn="ctr"/>
            <a:r>
              <a:rPr lang="en-US" sz="1400" dirty="0">
                <a:solidFill>
                  <a:schemeClr val="tx1">
                    <a:lumMod val="50000"/>
                    <a:lumOff val="50000"/>
                  </a:schemeClr>
                </a:solidFill>
              </a:rPr>
              <a:t>finished</a:t>
            </a:r>
            <a:endParaRPr lang="en-GB" sz="1400" dirty="0">
              <a:solidFill>
                <a:schemeClr val="tx1">
                  <a:lumMod val="50000"/>
                  <a:lumOff val="50000"/>
                </a:schemeClr>
              </a:solidFill>
            </a:endParaRPr>
          </a:p>
        </p:txBody>
      </p:sp>
      <p:cxnSp>
        <p:nvCxnSpPr>
          <p:cNvPr id="116" name="Straight Connector 115"/>
          <p:cNvCxnSpPr/>
          <p:nvPr/>
        </p:nvCxnSpPr>
        <p:spPr>
          <a:xfrm flipV="1">
            <a:off x="5735686" y="1300138"/>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7" name="Straight Connector 116"/>
          <p:cNvCxnSpPr/>
          <p:nvPr/>
        </p:nvCxnSpPr>
        <p:spPr>
          <a:xfrm>
            <a:off x="5737591" y="1263957"/>
            <a:ext cx="1166270"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8" name="Straight Connector 117"/>
          <p:cNvCxnSpPr/>
          <p:nvPr/>
        </p:nvCxnSpPr>
        <p:spPr>
          <a:xfrm>
            <a:off x="5737592" y="1229324"/>
            <a:ext cx="1208311"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21" name="Straight Connector 120"/>
          <p:cNvCxnSpPr/>
          <p:nvPr/>
        </p:nvCxnSpPr>
        <p:spPr>
          <a:xfrm flipV="1">
            <a:off x="8769402" y="2840177"/>
            <a:ext cx="1246" cy="524216"/>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22" name="Oval 121"/>
          <p:cNvSpPr/>
          <p:nvPr/>
        </p:nvSpPr>
        <p:spPr>
          <a:xfrm>
            <a:off x="8677619" y="2784767"/>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Oval 122"/>
          <p:cNvSpPr/>
          <p:nvPr/>
        </p:nvSpPr>
        <p:spPr>
          <a:xfrm>
            <a:off x="8549464" y="2673929"/>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p:cNvSpPr/>
          <p:nvPr/>
        </p:nvSpPr>
        <p:spPr>
          <a:xfrm>
            <a:off x="8611807" y="2722418"/>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p:cNvSpPr/>
          <p:nvPr/>
        </p:nvSpPr>
        <p:spPr>
          <a:xfrm>
            <a:off x="8676769" y="3268862"/>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Rectangle 125"/>
          <p:cNvSpPr/>
          <p:nvPr/>
        </p:nvSpPr>
        <p:spPr>
          <a:xfrm>
            <a:off x="8194558" y="2366546"/>
            <a:ext cx="1061509" cy="338554"/>
          </a:xfrm>
          <a:prstGeom prst="rect">
            <a:avLst/>
          </a:prstGeom>
        </p:spPr>
        <p:txBody>
          <a:bodyPr wrap="none">
            <a:spAutoFit/>
          </a:bodyPr>
          <a:lstStyle/>
          <a:p>
            <a:r>
              <a:rPr lang="en-GB" sz="1600" dirty="0">
                <a:solidFill>
                  <a:srgbClr val="FF3399"/>
                </a:solidFill>
              </a:rPr>
              <a:t>End 2021</a:t>
            </a:r>
            <a:endParaRPr lang="en-GB" sz="1600" dirty="0"/>
          </a:p>
        </p:txBody>
      </p:sp>
      <p:cxnSp>
        <p:nvCxnSpPr>
          <p:cNvPr id="127" name="Straight Connector 126"/>
          <p:cNvCxnSpPr/>
          <p:nvPr/>
        </p:nvCxnSpPr>
        <p:spPr>
          <a:xfrm flipV="1">
            <a:off x="7928939" y="3998430"/>
            <a:ext cx="1114425" cy="5376"/>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128" name="Straight Connector 127"/>
          <p:cNvCxnSpPr/>
          <p:nvPr/>
        </p:nvCxnSpPr>
        <p:spPr>
          <a:xfrm>
            <a:off x="7928939" y="3962249"/>
            <a:ext cx="1166570" cy="0"/>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129" name="Straight Connector 128"/>
          <p:cNvCxnSpPr/>
          <p:nvPr/>
        </p:nvCxnSpPr>
        <p:spPr>
          <a:xfrm flipV="1">
            <a:off x="7928940" y="3927616"/>
            <a:ext cx="1215060" cy="1"/>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sp>
        <p:nvSpPr>
          <p:cNvPr id="130" name="Rectangle 129"/>
          <p:cNvSpPr/>
          <p:nvPr/>
        </p:nvSpPr>
        <p:spPr>
          <a:xfrm>
            <a:off x="6821816" y="1128029"/>
            <a:ext cx="1647955" cy="738664"/>
          </a:xfrm>
          <a:prstGeom prst="rect">
            <a:avLst/>
          </a:prstGeom>
        </p:spPr>
        <p:txBody>
          <a:bodyPr wrap="square">
            <a:spAutoFit/>
          </a:bodyPr>
          <a:lstStyle/>
          <a:p>
            <a:pPr algn="ctr"/>
            <a:r>
              <a:rPr lang="en-GB" sz="1400" dirty="0">
                <a:solidFill>
                  <a:schemeClr val="tx1">
                    <a:lumMod val="50000"/>
                    <a:lumOff val="50000"/>
                  </a:schemeClr>
                </a:solidFill>
              </a:rPr>
              <a:t>Start of </a:t>
            </a:r>
          </a:p>
          <a:p>
            <a:pPr algn="ctr"/>
            <a:r>
              <a:rPr lang="en-GB" sz="1400" dirty="0">
                <a:solidFill>
                  <a:schemeClr val="tx1">
                    <a:lumMod val="50000"/>
                    <a:lumOff val="50000"/>
                  </a:schemeClr>
                </a:solidFill>
              </a:rPr>
              <a:t>Beta audience    teachers testing</a:t>
            </a:r>
          </a:p>
        </p:txBody>
      </p:sp>
      <p:cxnSp>
        <p:nvCxnSpPr>
          <p:cNvPr id="132" name="Straight Connector 131"/>
          <p:cNvCxnSpPr/>
          <p:nvPr/>
        </p:nvCxnSpPr>
        <p:spPr>
          <a:xfrm flipV="1">
            <a:off x="7558177" y="1944864"/>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33" name="Oval 132"/>
          <p:cNvSpPr/>
          <p:nvPr/>
        </p:nvSpPr>
        <p:spPr>
          <a:xfrm>
            <a:off x="7464659" y="1854704"/>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4" name="Rectangle 133"/>
          <p:cNvSpPr/>
          <p:nvPr/>
        </p:nvSpPr>
        <p:spPr>
          <a:xfrm>
            <a:off x="7725486" y="3203816"/>
            <a:ext cx="1647955" cy="738664"/>
          </a:xfrm>
          <a:prstGeom prst="rect">
            <a:avLst/>
          </a:prstGeom>
        </p:spPr>
        <p:txBody>
          <a:bodyPr wrap="square">
            <a:spAutoFit/>
          </a:bodyPr>
          <a:lstStyle/>
          <a:p>
            <a:pPr algn="ctr"/>
            <a:endParaRPr lang="en-GB" sz="1400" dirty="0">
              <a:solidFill>
                <a:schemeClr val="tx1">
                  <a:lumMod val="50000"/>
                  <a:lumOff val="50000"/>
                </a:schemeClr>
              </a:solidFill>
            </a:endParaRPr>
          </a:p>
          <a:p>
            <a:pPr algn="ctr"/>
            <a:r>
              <a:rPr lang="en-GB" sz="1400" dirty="0">
                <a:solidFill>
                  <a:schemeClr val="tx1">
                    <a:lumMod val="50000"/>
                    <a:lumOff val="50000"/>
                  </a:schemeClr>
                </a:solidFill>
              </a:rPr>
              <a:t>Launch of new IPPOG website </a:t>
            </a:r>
          </a:p>
        </p:txBody>
      </p:sp>
      <p:sp>
        <p:nvSpPr>
          <p:cNvPr id="119" name="Oval 118"/>
          <p:cNvSpPr/>
          <p:nvPr/>
        </p:nvSpPr>
        <p:spPr>
          <a:xfrm>
            <a:off x="7466871" y="2815938"/>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0" name="Straight Connector 119"/>
          <p:cNvCxnSpPr/>
          <p:nvPr/>
        </p:nvCxnSpPr>
        <p:spPr>
          <a:xfrm flipV="1">
            <a:off x="7001847" y="1155790"/>
            <a:ext cx="1114425" cy="5376"/>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1" name="Straight Connector 130"/>
          <p:cNvCxnSpPr/>
          <p:nvPr/>
        </p:nvCxnSpPr>
        <p:spPr>
          <a:xfrm flipV="1">
            <a:off x="7003752" y="1118369"/>
            <a:ext cx="1261830" cy="124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5" name="Straight Connector 134"/>
          <p:cNvCxnSpPr/>
          <p:nvPr/>
        </p:nvCxnSpPr>
        <p:spPr>
          <a:xfrm flipV="1">
            <a:off x="7003753" y="1079958"/>
            <a:ext cx="1465117" cy="5018"/>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sp>
        <p:nvSpPr>
          <p:cNvPr id="96" name="TextBox 95"/>
          <p:cNvSpPr txBox="1"/>
          <p:nvPr/>
        </p:nvSpPr>
        <p:spPr>
          <a:xfrm>
            <a:off x="29774" y="990634"/>
            <a:ext cx="5669476" cy="3693319"/>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p:txBody>
      </p:sp>
      <p:cxnSp>
        <p:nvCxnSpPr>
          <p:cNvPr id="7" name="Straight Arrow Connector 6"/>
          <p:cNvCxnSpPr>
            <a:cxnSpLocks/>
          </p:cNvCxnSpPr>
          <p:nvPr/>
        </p:nvCxnSpPr>
        <p:spPr>
          <a:xfrm flipV="1">
            <a:off x="3511402" y="2264872"/>
            <a:ext cx="5632598" cy="17176"/>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flipH="1" flipV="1">
            <a:off x="3488245" y="2088421"/>
            <a:ext cx="1428560" cy="41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38F25597-BD04-4C0D-ACD5-E2084BDC6073}"/>
              </a:ext>
            </a:extLst>
          </p:cNvPr>
          <p:cNvCxnSpPr>
            <a:cxnSpLocks/>
          </p:cNvCxnSpPr>
          <p:nvPr/>
        </p:nvCxnSpPr>
        <p:spPr>
          <a:xfrm flipH="1">
            <a:off x="5729649" y="2000535"/>
            <a:ext cx="1739993" cy="436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0" name="Oval 139">
            <a:extLst>
              <a:ext uri="{FF2B5EF4-FFF2-40B4-BE49-F238E27FC236}">
                <a16:creationId xmlns:a16="http://schemas.microsoft.com/office/drawing/2014/main" id="{64664B2B-4A81-4995-88A4-0E5B2C2D3C60}"/>
              </a:ext>
            </a:extLst>
          </p:cNvPr>
          <p:cNvSpPr/>
          <p:nvPr/>
        </p:nvSpPr>
        <p:spPr>
          <a:xfrm>
            <a:off x="6857336" y="990634"/>
            <a:ext cx="1489460" cy="1036320"/>
          </a:xfrm>
          <a:prstGeom prst="ellipse">
            <a:avLst/>
          </a:prstGeom>
          <a:solidFill>
            <a:srgbClr val="C4006B">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1" name="Footer Placeholder 3">
            <a:extLst>
              <a:ext uri="{FF2B5EF4-FFF2-40B4-BE49-F238E27FC236}">
                <a16:creationId xmlns:a16="http://schemas.microsoft.com/office/drawing/2014/main" id="{FB334600-CFF5-422A-8F3A-ABF7E14CB989}"/>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2" name="Slide Number Placeholder 1">
            <a:extLst>
              <a:ext uri="{FF2B5EF4-FFF2-40B4-BE49-F238E27FC236}">
                <a16:creationId xmlns:a16="http://schemas.microsoft.com/office/drawing/2014/main" id="{17C3C90D-6EFB-47AF-874A-5EB574C69121}"/>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31</a:t>
            </a:fld>
            <a:endParaRPr lang="en-GB" dirty="0"/>
          </a:p>
        </p:txBody>
      </p:sp>
      <p:sp>
        <p:nvSpPr>
          <p:cNvPr id="143" name="Date Placeholder 2">
            <a:extLst>
              <a:ext uri="{FF2B5EF4-FFF2-40B4-BE49-F238E27FC236}">
                <a16:creationId xmlns:a16="http://schemas.microsoft.com/office/drawing/2014/main" id="{83E0F41E-A708-4E88-8AF2-F5A7CE3F7259}"/>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651004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2900" y="1187944"/>
            <a:ext cx="8467999" cy="1508105"/>
          </a:xfrm>
          <a:prstGeom prst="rect">
            <a:avLst/>
          </a:prstGeom>
        </p:spPr>
        <p:txBody>
          <a:bodyPr wrap="square">
            <a:spAutoFit/>
          </a:bodyPr>
          <a:lstStyle/>
          <a:p>
            <a:pPr marL="285750" indent="-285750">
              <a:spcAft>
                <a:spcPts val="800"/>
              </a:spcAft>
              <a:buFont typeface="Wingdings" panose="05000000000000000000" pitchFamily="2" charset="2"/>
              <a:buChar char="q"/>
            </a:pPr>
            <a:r>
              <a:rPr lang="en-GB" dirty="0">
                <a:solidFill>
                  <a:schemeClr val="tx1">
                    <a:lumMod val="85000"/>
                    <a:lumOff val="15000"/>
                  </a:schemeClr>
                </a:solidFill>
              </a:rPr>
              <a:t>Beta-testing launched end June 2021</a:t>
            </a:r>
          </a:p>
          <a:p>
            <a:pPr marL="285750" indent="-285750">
              <a:spcAft>
                <a:spcPts val="800"/>
              </a:spcAft>
              <a:buFont typeface="Wingdings" panose="05000000000000000000" pitchFamily="2" charset="2"/>
              <a:buChar char="q"/>
            </a:pPr>
            <a:r>
              <a:rPr lang="en-GB" dirty="0">
                <a:solidFill>
                  <a:schemeClr val="tx1">
                    <a:lumMod val="85000"/>
                    <a:lumOff val="15000"/>
                  </a:schemeClr>
                </a:solidFill>
              </a:rPr>
              <a:t>Feedback &amp; content proposals collected </a:t>
            </a:r>
            <a:r>
              <a:rPr lang="en-GB" u="sng" dirty="0">
                <a:solidFill>
                  <a:srgbClr val="0070C0"/>
                </a:solidFill>
              </a:rPr>
              <a:t>during summer break</a:t>
            </a:r>
          </a:p>
          <a:p>
            <a:pPr marL="285750" indent="-285750">
              <a:spcAft>
                <a:spcPts val="800"/>
              </a:spcAft>
              <a:buFont typeface="Wingdings" panose="05000000000000000000" pitchFamily="2" charset="2"/>
              <a:buChar char="q"/>
            </a:pPr>
            <a:endParaRPr lang="en-GB" dirty="0">
              <a:solidFill>
                <a:schemeClr val="tx1">
                  <a:lumMod val="85000"/>
                  <a:lumOff val="15000"/>
                </a:schemeClr>
              </a:solidFill>
            </a:endParaRPr>
          </a:p>
          <a:p>
            <a:pPr marL="285750" indent="-285750">
              <a:spcAft>
                <a:spcPts val="800"/>
              </a:spcAft>
              <a:buFont typeface="Wingdings" panose="05000000000000000000" pitchFamily="2" charset="2"/>
              <a:buChar char="q"/>
            </a:pPr>
            <a:r>
              <a:rPr lang="en-GB" dirty="0">
                <a:solidFill>
                  <a:schemeClr val="tx1">
                    <a:lumMod val="85000"/>
                    <a:lumOff val="15000"/>
                  </a:schemeClr>
                </a:solidFill>
              </a:rPr>
              <a:t>Website published in November / beg. December 2021</a:t>
            </a:r>
          </a:p>
        </p:txBody>
      </p:sp>
      <p:sp>
        <p:nvSpPr>
          <p:cNvPr id="7" name="TextBox 6"/>
          <p:cNvSpPr txBox="1"/>
          <p:nvPr/>
        </p:nvSpPr>
        <p:spPr>
          <a:xfrm>
            <a:off x="515751" y="2820921"/>
            <a:ext cx="130628" cy="169277"/>
          </a:xfrm>
          <a:prstGeom prst="rect">
            <a:avLst/>
          </a:prstGeom>
          <a:solidFill>
            <a:schemeClr val="bg1"/>
          </a:solidFill>
        </p:spPr>
        <p:txBody>
          <a:bodyPr wrap="square" rtlCol="0">
            <a:spAutoFit/>
          </a:bodyPr>
          <a:lstStyle/>
          <a:p>
            <a:endParaRPr lang="fr-CH" sz="500" dirty="0"/>
          </a:p>
        </p:txBody>
      </p:sp>
      <p:sp>
        <p:nvSpPr>
          <p:cNvPr id="21" name="Rectangle 20"/>
          <p:cNvSpPr/>
          <p:nvPr/>
        </p:nvSpPr>
        <p:spPr>
          <a:xfrm>
            <a:off x="0" y="2841112"/>
            <a:ext cx="9250767" cy="1431161"/>
          </a:xfrm>
          <a:prstGeom prst="rect">
            <a:avLst/>
          </a:prstGeom>
          <a:solidFill>
            <a:srgbClr val="FF8FCC">
              <a:alpha val="42000"/>
            </a:srgbClr>
          </a:solidFill>
        </p:spPr>
        <p:txBody>
          <a:bodyPr wrap="square">
            <a:spAutoFit/>
          </a:bodyPr>
          <a:lstStyle/>
          <a:p>
            <a:pPr marL="285750" indent="-285750">
              <a:spcAft>
                <a:spcPts val="600"/>
              </a:spcAft>
              <a:buFont typeface="Wingdings" panose="05000000000000000000" pitchFamily="2" charset="2"/>
              <a:buChar char="Ø"/>
            </a:pPr>
            <a:r>
              <a:rPr lang="en-GB" b="1" dirty="0">
                <a:solidFill>
                  <a:srgbClr val="0070C0"/>
                </a:solidFill>
              </a:rPr>
              <a:t>Global </a:t>
            </a:r>
            <a:r>
              <a:rPr lang="en-GB" b="1" dirty="0" err="1">
                <a:solidFill>
                  <a:srgbClr val="0070C0"/>
                </a:solidFill>
              </a:rPr>
              <a:t>Cosmics</a:t>
            </a:r>
            <a:r>
              <a:rPr lang="en-GB" b="1" dirty="0">
                <a:solidFill>
                  <a:srgbClr val="0070C0"/>
                </a:solidFill>
              </a:rPr>
              <a:t> - </a:t>
            </a:r>
            <a:r>
              <a:rPr lang="en-GB" dirty="0">
                <a:solidFill>
                  <a:srgbClr val="0070C0"/>
                </a:solidFill>
              </a:rPr>
              <a:t>OK  </a:t>
            </a:r>
          </a:p>
          <a:p>
            <a:pPr marL="285750" indent="-285750">
              <a:spcAft>
                <a:spcPts val="600"/>
              </a:spcAft>
              <a:buFont typeface="Wingdings" panose="05000000000000000000" pitchFamily="2" charset="2"/>
              <a:buChar char="Ø"/>
            </a:pPr>
            <a:r>
              <a:rPr lang="en-GB" b="1" dirty="0">
                <a:solidFill>
                  <a:srgbClr val="0070C0"/>
                </a:solidFill>
              </a:rPr>
              <a:t>RDB</a:t>
            </a:r>
            <a:r>
              <a:rPr lang="en-GB" dirty="0">
                <a:solidFill>
                  <a:srgbClr val="0070C0"/>
                </a:solidFill>
              </a:rPr>
              <a:t> – still huge job - hopefully OK </a:t>
            </a:r>
            <a:r>
              <a:rPr lang="en-GB" u="sng" dirty="0">
                <a:solidFill>
                  <a:srgbClr val="0070C0"/>
                </a:solidFill>
              </a:rPr>
              <a:t>(depends on </a:t>
            </a:r>
            <a:r>
              <a:rPr lang="en-GB" u="sng" dirty="0">
                <a:solidFill>
                  <a:srgbClr val="0070C0"/>
                </a:solidFill>
                <a:highlight>
                  <a:srgbClr val="FFFF00"/>
                </a:highlight>
              </a:rPr>
              <a:t>input from IPPOG</a:t>
            </a:r>
            <a:r>
              <a:rPr lang="en-GB" u="sng" dirty="0">
                <a:solidFill>
                  <a:srgbClr val="0070C0"/>
                </a:solidFill>
              </a:rPr>
              <a:t>) </a:t>
            </a:r>
          </a:p>
          <a:p>
            <a:pPr marL="285750" indent="-285750">
              <a:spcAft>
                <a:spcPts val="600"/>
              </a:spcAft>
              <a:buFont typeface="Wingdings" panose="05000000000000000000" pitchFamily="2" charset="2"/>
              <a:buChar char="Ø"/>
            </a:pPr>
            <a:r>
              <a:rPr lang="en-GB" b="1" dirty="0">
                <a:solidFill>
                  <a:srgbClr val="0070C0"/>
                </a:solidFill>
              </a:rPr>
              <a:t>IMC</a:t>
            </a:r>
            <a:r>
              <a:rPr lang="en-GB" dirty="0">
                <a:solidFill>
                  <a:srgbClr val="0070C0"/>
                </a:solidFill>
              </a:rPr>
              <a:t> – next year - advanced design, but not yet green light from IMC SG to implement </a:t>
            </a:r>
          </a:p>
          <a:p>
            <a:pPr>
              <a:spcAft>
                <a:spcPts val="600"/>
              </a:spcAft>
            </a:pPr>
            <a:r>
              <a:rPr lang="en-GB" dirty="0">
                <a:solidFill>
                  <a:srgbClr val="0070C0"/>
                </a:solidFill>
              </a:rPr>
              <a:t>		  - not necessary condition to publish IPPOG Website </a:t>
            </a:r>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913724" y="264319"/>
            <a:ext cx="7877175" cy="686348"/>
          </a:xfrm>
        </p:spPr>
        <p:txBody>
          <a:bodyPr>
            <a:normAutofit/>
          </a:bodyPr>
          <a:lstStyle/>
          <a:p>
            <a:r>
              <a:rPr lang="fr-CH" dirty="0"/>
              <a:t>PLAN till the end of 2021</a:t>
            </a:r>
            <a:endParaRPr lang="en-US" dirty="0"/>
          </a:p>
        </p:txBody>
      </p:sp>
      <p:sp>
        <p:nvSpPr>
          <p:cNvPr id="27" name="TextBox 26">
            <a:extLst>
              <a:ext uri="{FF2B5EF4-FFF2-40B4-BE49-F238E27FC236}">
                <a16:creationId xmlns:a16="http://schemas.microsoft.com/office/drawing/2014/main" id="{B9220DD1-5002-4D24-9288-87ABF8843DFD}"/>
              </a:ext>
            </a:extLst>
          </p:cNvPr>
          <p:cNvSpPr txBox="1"/>
          <p:nvPr/>
        </p:nvSpPr>
        <p:spPr>
          <a:xfrm>
            <a:off x="137526" y="1945450"/>
            <a:ext cx="6882084" cy="338554"/>
          </a:xfrm>
          <a:prstGeom prst="rect">
            <a:avLst/>
          </a:prstGeom>
          <a:solidFill>
            <a:srgbClr val="FFFF00"/>
          </a:solidFill>
        </p:spPr>
        <p:txBody>
          <a:bodyPr wrap="square">
            <a:spAutoFit/>
          </a:bodyPr>
          <a:lstStyle/>
          <a:p>
            <a:pPr>
              <a:spcAft>
                <a:spcPts val="600"/>
              </a:spcAft>
            </a:pPr>
            <a:r>
              <a:rPr lang="en-GB" sz="1600" dirty="0"/>
              <a:t>No guarantee for implementing anything what comes after 15</a:t>
            </a:r>
            <a:r>
              <a:rPr lang="en-GB" sz="1600" baseline="30000" dirty="0"/>
              <a:t>th</a:t>
            </a:r>
            <a:r>
              <a:rPr lang="en-GB" sz="1600" dirty="0"/>
              <a:t> September</a:t>
            </a:r>
            <a:endParaRPr lang="en-GB" sz="1600" dirty="0">
              <a:highlight>
                <a:srgbClr val="FFFF00"/>
              </a:highlight>
            </a:endParaRPr>
          </a:p>
        </p:txBody>
      </p:sp>
      <p:pic>
        <p:nvPicPr>
          <p:cNvPr id="1026" name="Picture 2" descr="Working at beach Royalty Free Vector Image - VectorStock">
            <a:extLst>
              <a:ext uri="{FF2B5EF4-FFF2-40B4-BE49-F238E27FC236}">
                <a16:creationId xmlns:a16="http://schemas.microsoft.com/office/drawing/2014/main" id="{9D2CA91E-0C67-4507-A568-6FEEDE0E13F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 b="11213"/>
          <a:stretch/>
        </p:blipFill>
        <p:spPr bwMode="auto">
          <a:xfrm>
            <a:off x="7150055" y="920872"/>
            <a:ext cx="1962515" cy="1920240"/>
          </a:xfrm>
          <a:prstGeom prst="rect">
            <a:avLst/>
          </a:prstGeom>
          <a:noFill/>
          <a:extLst>
            <a:ext uri="{909E8E84-426E-40DD-AFC4-6F175D3DCCD1}">
              <a14:hiddenFill xmlns:a14="http://schemas.microsoft.com/office/drawing/2010/main">
                <a:solidFill>
                  <a:srgbClr val="FFFFFF"/>
                </a:solidFill>
              </a14:hiddenFill>
            </a:ext>
          </a:extLst>
        </p:spPr>
      </p:pic>
      <p:sp>
        <p:nvSpPr>
          <p:cNvPr id="19" name="Footer Placeholder 3">
            <a:extLst>
              <a:ext uri="{FF2B5EF4-FFF2-40B4-BE49-F238E27FC236}">
                <a16:creationId xmlns:a16="http://schemas.microsoft.com/office/drawing/2014/main" id="{5A1CFC2D-E843-4554-94DE-D986029F6B81}"/>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2" name="Slide Number Placeholder 1">
            <a:extLst>
              <a:ext uri="{FF2B5EF4-FFF2-40B4-BE49-F238E27FC236}">
                <a16:creationId xmlns:a16="http://schemas.microsoft.com/office/drawing/2014/main" id="{7E45491B-DC21-44FD-9C3D-C1A4CE89329E}"/>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32</a:t>
            </a:fld>
            <a:endParaRPr lang="en-GB" dirty="0"/>
          </a:p>
        </p:txBody>
      </p:sp>
      <p:sp>
        <p:nvSpPr>
          <p:cNvPr id="23" name="Date Placeholder 2">
            <a:extLst>
              <a:ext uri="{FF2B5EF4-FFF2-40B4-BE49-F238E27FC236}">
                <a16:creationId xmlns:a16="http://schemas.microsoft.com/office/drawing/2014/main" id="{A812D214-818A-429F-872F-B0ECEDE5C5A8}"/>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27894724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17631" y="2820921"/>
            <a:ext cx="130628" cy="169277"/>
          </a:xfrm>
          <a:prstGeom prst="rect">
            <a:avLst/>
          </a:prstGeom>
          <a:solidFill>
            <a:schemeClr val="bg1"/>
          </a:solidFill>
        </p:spPr>
        <p:txBody>
          <a:bodyPr wrap="square" rtlCol="0">
            <a:spAutoFit/>
          </a:bodyPr>
          <a:lstStyle/>
          <a:p>
            <a:endParaRPr lang="fr-CH" sz="500"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944205" y="111919"/>
            <a:ext cx="7221464" cy="686348"/>
          </a:xfrm>
        </p:spPr>
        <p:txBody>
          <a:bodyPr>
            <a:normAutofit/>
          </a:bodyPr>
          <a:lstStyle/>
          <a:p>
            <a:r>
              <a:rPr lang="fr-CH" dirty="0" err="1"/>
              <a:t>Visibility</a:t>
            </a:r>
            <a:r>
              <a:rPr lang="fr-CH" dirty="0"/>
              <a:t> / «</a:t>
            </a:r>
            <a:r>
              <a:rPr lang="fr-CH" dirty="0" err="1"/>
              <a:t>Foundability</a:t>
            </a:r>
            <a:r>
              <a:rPr lang="fr-CH" dirty="0"/>
              <a:t>» on internet</a:t>
            </a:r>
            <a:endParaRPr lang="en-US" dirty="0"/>
          </a:p>
        </p:txBody>
      </p:sp>
      <p:sp>
        <p:nvSpPr>
          <p:cNvPr id="17" name="TextBox 16">
            <a:extLst>
              <a:ext uri="{FF2B5EF4-FFF2-40B4-BE49-F238E27FC236}">
                <a16:creationId xmlns:a16="http://schemas.microsoft.com/office/drawing/2014/main" id="{670563AA-98AE-40FD-8292-16F66CCB8FC3}"/>
              </a:ext>
            </a:extLst>
          </p:cNvPr>
          <p:cNvSpPr txBox="1"/>
          <p:nvPr/>
        </p:nvSpPr>
        <p:spPr>
          <a:xfrm>
            <a:off x="7303940" y="4082730"/>
            <a:ext cx="1420960" cy="584775"/>
          </a:xfrm>
          <a:prstGeom prst="rect">
            <a:avLst/>
          </a:prstGeom>
          <a:noFill/>
        </p:spPr>
        <p:txBody>
          <a:bodyPr wrap="square">
            <a:spAutoFit/>
          </a:bodyPr>
          <a:lstStyle/>
          <a:p>
            <a:r>
              <a:rPr lang="en-GB" sz="1600" dirty="0">
                <a:solidFill>
                  <a:srgbClr val="0070C0"/>
                </a:solidFill>
              </a:rPr>
              <a:t>Volunteers…</a:t>
            </a:r>
          </a:p>
          <a:p>
            <a:r>
              <a:rPr lang="en-GB" sz="1600" dirty="0">
                <a:solidFill>
                  <a:srgbClr val="0070C0"/>
                </a:solidFill>
              </a:rPr>
              <a:t> (Darren)</a:t>
            </a:r>
          </a:p>
        </p:txBody>
      </p:sp>
      <p:pic>
        <p:nvPicPr>
          <p:cNvPr id="4" name="Picture 3">
            <a:extLst>
              <a:ext uri="{FF2B5EF4-FFF2-40B4-BE49-F238E27FC236}">
                <a16:creationId xmlns:a16="http://schemas.microsoft.com/office/drawing/2014/main" id="{4F171068-BAB5-4FA6-AE12-C8A140487061}"/>
              </a:ext>
            </a:extLst>
          </p:cNvPr>
          <p:cNvPicPr>
            <a:picLocks noChangeAspect="1"/>
          </p:cNvPicPr>
          <p:nvPr/>
        </p:nvPicPr>
        <p:blipFill rotWithShape="1">
          <a:blip r:embed="rId2"/>
          <a:srcRect t="7904" b="7904"/>
          <a:stretch/>
        </p:blipFill>
        <p:spPr>
          <a:xfrm>
            <a:off x="-21088" y="823296"/>
            <a:ext cx="4022435" cy="1221062"/>
          </a:xfrm>
          <a:prstGeom prst="rect">
            <a:avLst/>
          </a:prstGeom>
        </p:spPr>
      </p:pic>
      <p:sp>
        <p:nvSpPr>
          <p:cNvPr id="22" name="TextBox 21">
            <a:extLst>
              <a:ext uri="{FF2B5EF4-FFF2-40B4-BE49-F238E27FC236}">
                <a16:creationId xmlns:a16="http://schemas.microsoft.com/office/drawing/2014/main" id="{0DE36A88-B45D-43BD-849F-D1C16030A917}"/>
              </a:ext>
            </a:extLst>
          </p:cNvPr>
          <p:cNvSpPr txBox="1"/>
          <p:nvPr/>
        </p:nvSpPr>
        <p:spPr>
          <a:xfrm>
            <a:off x="6943810" y="3760392"/>
            <a:ext cx="2196374" cy="369332"/>
          </a:xfrm>
          <a:prstGeom prst="rect">
            <a:avLst/>
          </a:prstGeom>
          <a:solidFill>
            <a:srgbClr val="B1C936"/>
          </a:solidFill>
        </p:spPr>
        <p:txBody>
          <a:bodyPr wrap="square" rtlCol="0">
            <a:spAutoFit/>
          </a:bodyPr>
          <a:lstStyle/>
          <a:p>
            <a:r>
              <a:rPr lang="fr-CH" b="1" dirty="0">
                <a:solidFill>
                  <a:schemeClr val="bg1"/>
                </a:solidFill>
              </a:rPr>
              <a:t>IPPOG WIKIPEDIA</a:t>
            </a:r>
          </a:p>
        </p:txBody>
      </p:sp>
      <p:pic>
        <p:nvPicPr>
          <p:cNvPr id="10" name="Picture 9">
            <a:extLst>
              <a:ext uri="{FF2B5EF4-FFF2-40B4-BE49-F238E27FC236}">
                <a16:creationId xmlns:a16="http://schemas.microsoft.com/office/drawing/2014/main" id="{0A528497-35E8-4A8C-AB48-A9F47DC15651}"/>
              </a:ext>
            </a:extLst>
          </p:cNvPr>
          <p:cNvPicPr>
            <a:picLocks noChangeAspect="1"/>
          </p:cNvPicPr>
          <p:nvPr/>
        </p:nvPicPr>
        <p:blipFill rotWithShape="1">
          <a:blip r:embed="rId3"/>
          <a:srcRect l="1" t="1" r="15705" b="-43565"/>
          <a:stretch/>
        </p:blipFill>
        <p:spPr>
          <a:xfrm>
            <a:off x="3226116" y="4140434"/>
            <a:ext cx="3474720" cy="914400"/>
          </a:xfrm>
          <a:prstGeom prst="rect">
            <a:avLst/>
          </a:prstGeom>
        </p:spPr>
      </p:pic>
      <p:sp>
        <p:nvSpPr>
          <p:cNvPr id="11" name="Oval 10">
            <a:extLst>
              <a:ext uri="{FF2B5EF4-FFF2-40B4-BE49-F238E27FC236}">
                <a16:creationId xmlns:a16="http://schemas.microsoft.com/office/drawing/2014/main" id="{EEC11AC5-FE29-42AD-8169-9077FFE9A0B0}"/>
              </a:ext>
            </a:extLst>
          </p:cNvPr>
          <p:cNvSpPr/>
          <p:nvPr/>
        </p:nvSpPr>
        <p:spPr>
          <a:xfrm>
            <a:off x="4944933" y="4619287"/>
            <a:ext cx="152400" cy="166310"/>
          </a:xfrm>
          <a:prstGeom prst="ellipse">
            <a:avLst/>
          </a:prstGeom>
          <a:solidFill>
            <a:srgbClr val="FFFF00">
              <a:alpha val="2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0B182BDE-01CE-4A10-969E-99B3D2197018}"/>
              </a:ext>
            </a:extLst>
          </p:cNvPr>
          <p:cNvPicPr>
            <a:picLocks noChangeAspect="1"/>
          </p:cNvPicPr>
          <p:nvPr/>
        </p:nvPicPr>
        <p:blipFill>
          <a:blip r:embed="rId4"/>
          <a:stretch>
            <a:fillRect/>
          </a:stretch>
        </p:blipFill>
        <p:spPr>
          <a:xfrm>
            <a:off x="4041987" y="1557402"/>
            <a:ext cx="2722638" cy="2822551"/>
          </a:xfrm>
          <a:prstGeom prst="rect">
            <a:avLst/>
          </a:prstGeom>
        </p:spPr>
      </p:pic>
      <p:pic>
        <p:nvPicPr>
          <p:cNvPr id="28" name="Picture 27">
            <a:extLst>
              <a:ext uri="{FF2B5EF4-FFF2-40B4-BE49-F238E27FC236}">
                <a16:creationId xmlns:a16="http://schemas.microsoft.com/office/drawing/2014/main" id="{57B371BF-BDB8-4E69-9F33-91F9D5A67384}"/>
              </a:ext>
            </a:extLst>
          </p:cNvPr>
          <p:cNvPicPr>
            <a:picLocks noChangeAspect="1"/>
          </p:cNvPicPr>
          <p:nvPr/>
        </p:nvPicPr>
        <p:blipFill>
          <a:blip r:embed="rId5"/>
          <a:stretch>
            <a:fillRect/>
          </a:stretch>
        </p:blipFill>
        <p:spPr>
          <a:xfrm>
            <a:off x="767925" y="2102271"/>
            <a:ext cx="2687576" cy="2616043"/>
          </a:xfrm>
          <a:prstGeom prst="rect">
            <a:avLst/>
          </a:prstGeom>
        </p:spPr>
      </p:pic>
      <p:sp>
        <p:nvSpPr>
          <p:cNvPr id="29" name="Oval 28">
            <a:extLst>
              <a:ext uri="{FF2B5EF4-FFF2-40B4-BE49-F238E27FC236}">
                <a16:creationId xmlns:a16="http://schemas.microsoft.com/office/drawing/2014/main" id="{17B372B1-42D3-4AD5-94DB-174B9905D9A1}"/>
              </a:ext>
            </a:extLst>
          </p:cNvPr>
          <p:cNvSpPr/>
          <p:nvPr/>
        </p:nvSpPr>
        <p:spPr>
          <a:xfrm>
            <a:off x="3846288" y="3791422"/>
            <a:ext cx="1640112" cy="369332"/>
          </a:xfrm>
          <a:prstGeom prst="ellipse">
            <a:avLst/>
          </a:prstGeom>
          <a:solidFill>
            <a:srgbClr val="FFFF00">
              <a:alpha val="2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A25F0CD1-3A55-450D-A1AD-87FE0F28C1FA}"/>
              </a:ext>
            </a:extLst>
          </p:cNvPr>
          <p:cNvCxnSpPr>
            <a:cxnSpLocks/>
          </p:cNvCxnSpPr>
          <p:nvPr/>
        </p:nvCxnSpPr>
        <p:spPr>
          <a:xfrm>
            <a:off x="4359435" y="950667"/>
            <a:ext cx="0" cy="666466"/>
          </a:xfrm>
          <a:prstGeom prst="straightConnector1">
            <a:avLst/>
          </a:prstGeom>
          <a:ln w="34925">
            <a:solidFill>
              <a:srgbClr val="96B53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32EEC84B-74EE-496A-919E-FF06B4A55491}"/>
              </a:ext>
            </a:extLst>
          </p:cNvPr>
          <p:cNvCxnSpPr>
            <a:cxnSpLocks/>
          </p:cNvCxnSpPr>
          <p:nvPr/>
        </p:nvCxnSpPr>
        <p:spPr>
          <a:xfrm>
            <a:off x="4689639" y="959133"/>
            <a:ext cx="0" cy="666466"/>
          </a:xfrm>
          <a:prstGeom prst="straightConnector1">
            <a:avLst/>
          </a:prstGeom>
          <a:ln w="34925">
            <a:solidFill>
              <a:srgbClr val="96B53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5629606-9523-4ACD-A9B3-AC6592F81C95}"/>
              </a:ext>
            </a:extLst>
          </p:cNvPr>
          <p:cNvCxnSpPr>
            <a:cxnSpLocks/>
          </p:cNvCxnSpPr>
          <p:nvPr/>
        </p:nvCxnSpPr>
        <p:spPr>
          <a:xfrm>
            <a:off x="6149290" y="967596"/>
            <a:ext cx="0" cy="666466"/>
          </a:xfrm>
          <a:prstGeom prst="straightConnector1">
            <a:avLst/>
          </a:prstGeom>
          <a:ln w="34925">
            <a:solidFill>
              <a:srgbClr val="96B53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D5891BB4-0E05-4631-9D70-DB4D6A2EF5CD}"/>
              </a:ext>
            </a:extLst>
          </p:cNvPr>
          <p:cNvCxnSpPr>
            <a:cxnSpLocks/>
          </p:cNvCxnSpPr>
          <p:nvPr/>
        </p:nvCxnSpPr>
        <p:spPr>
          <a:xfrm>
            <a:off x="5791991" y="976057"/>
            <a:ext cx="0" cy="666466"/>
          </a:xfrm>
          <a:prstGeom prst="straightConnector1">
            <a:avLst/>
          </a:prstGeom>
          <a:ln w="34925">
            <a:solidFill>
              <a:srgbClr val="96B53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4102649E-0272-43A7-846E-C3B45CAAC6B1}"/>
              </a:ext>
            </a:extLst>
          </p:cNvPr>
          <p:cNvCxnSpPr>
            <a:cxnSpLocks/>
          </p:cNvCxnSpPr>
          <p:nvPr/>
        </p:nvCxnSpPr>
        <p:spPr>
          <a:xfrm>
            <a:off x="5414381" y="967590"/>
            <a:ext cx="0" cy="666466"/>
          </a:xfrm>
          <a:prstGeom prst="straightConnector1">
            <a:avLst/>
          </a:prstGeom>
          <a:ln w="34925">
            <a:solidFill>
              <a:srgbClr val="96B53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DF9D0F8B-7DFB-476E-98B6-B0F88EB19A7F}"/>
              </a:ext>
            </a:extLst>
          </p:cNvPr>
          <p:cNvCxnSpPr>
            <a:cxnSpLocks/>
          </p:cNvCxnSpPr>
          <p:nvPr/>
        </p:nvCxnSpPr>
        <p:spPr>
          <a:xfrm>
            <a:off x="5055400" y="976066"/>
            <a:ext cx="0" cy="666466"/>
          </a:xfrm>
          <a:prstGeom prst="straightConnector1">
            <a:avLst/>
          </a:prstGeom>
          <a:ln w="34925">
            <a:solidFill>
              <a:srgbClr val="96B531"/>
            </a:solidFill>
            <a:prstDash val="sys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36" name="Right Arrow 14">
            <a:extLst>
              <a:ext uri="{FF2B5EF4-FFF2-40B4-BE49-F238E27FC236}">
                <a16:creationId xmlns:a16="http://schemas.microsoft.com/office/drawing/2014/main" id="{A00A4617-A8D0-4FA8-8C5B-F31D2100064E}"/>
              </a:ext>
            </a:extLst>
          </p:cNvPr>
          <p:cNvSpPr/>
          <p:nvPr/>
        </p:nvSpPr>
        <p:spPr>
          <a:xfrm rot="18664069" flipH="1">
            <a:off x="5041504" y="4473487"/>
            <a:ext cx="286296" cy="45719"/>
          </a:xfrm>
          <a:prstGeom prst="rightArrow">
            <a:avLst/>
          </a:prstGeom>
          <a:solidFill>
            <a:srgbClr val="FF0000"/>
          </a:solid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38" name="Rectangle 37">
            <a:extLst>
              <a:ext uri="{FF2B5EF4-FFF2-40B4-BE49-F238E27FC236}">
                <a16:creationId xmlns:a16="http://schemas.microsoft.com/office/drawing/2014/main" id="{B2CF63B1-C7A5-4B3C-9D55-9FA7E106CC98}"/>
              </a:ext>
            </a:extLst>
          </p:cNvPr>
          <p:cNvSpPr/>
          <p:nvPr/>
        </p:nvSpPr>
        <p:spPr>
          <a:xfrm>
            <a:off x="6632242" y="987676"/>
            <a:ext cx="2733876" cy="2662267"/>
          </a:xfrm>
          <a:prstGeom prst="rect">
            <a:avLst/>
          </a:prstGeom>
          <a:solidFill>
            <a:srgbClr val="FF8FCC">
              <a:alpha val="42000"/>
            </a:srgbClr>
          </a:solidFill>
        </p:spPr>
        <p:txBody>
          <a:bodyPr wrap="square">
            <a:spAutoFit/>
          </a:bodyPr>
          <a:lstStyle/>
          <a:p>
            <a:pPr algn="ctr"/>
            <a:r>
              <a:rPr lang="en-GB" dirty="0">
                <a:solidFill>
                  <a:srgbClr val="0070C0"/>
                </a:solidFill>
              </a:rPr>
              <a:t>Website must have  </a:t>
            </a:r>
          </a:p>
          <a:p>
            <a:pPr algn="ctr"/>
            <a:r>
              <a:rPr lang="en-GB" b="1" dirty="0">
                <a:solidFill>
                  <a:srgbClr val="0070C0"/>
                </a:solidFill>
              </a:rPr>
              <a:t>METATAGS </a:t>
            </a:r>
          </a:p>
          <a:p>
            <a:pPr algn="ctr"/>
            <a:r>
              <a:rPr lang="en-GB" b="1" dirty="0">
                <a:solidFill>
                  <a:srgbClr val="0070C0"/>
                </a:solidFill>
              </a:rPr>
              <a:t>(keywords)</a:t>
            </a:r>
          </a:p>
          <a:p>
            <a:pPr>
              <a:spcAft>
                <a:spcPts val="600"/>
              </a:spcAft>
            </a:pPr>
            <a:r>
              <a:rPr lang="en-GB" dirty="0">
                <a:solidFill>
                  <a:srgbClr val="0070C0"/>
                </a:solidFill>
              </a:rPr>
              <a:t> </a:t>
            </a:r>
          </a:p>
          <a:p>
            <a:pPr algn="ctr"/>
            <a:r>
              <a:rPr lang="en-GB" dirty="0">
                <a:solidFill>
                  <a:srgbClr val="0070C0"/>
                </a:solidFill>
                <a:highlight>
                  <a:srgbClr val="FFFF00"/>
                </a:highlight>
              </a:rPr>
              <a:t>IPPOG TO DO by </a:t>
            </a:r>
          </a:p>
          <a:p>
            <a:pPr algn="ctr"/>
            <a:r>
              <a:rPr lang="en-GB" dirty="0">
                <a:solidFill>
                  <a:srgbClr val="0070C0"/>
                </a:solidFill>
                <a:highlight>
                  <a:srgbClr val="FFFF00"/>
                </a:highlight>
              </a:rPr>
              <a:t>end of October 2021:</a:t>
            </a:r>
          </a:p>
          <a:p>
            <a:pPr algn="ctr"/>
            <a:r>
              <a:rPr lang="en-GB" dirty="0">
                <a:solidFill>
                  <a:srgbClr val="0070C0"/>
                </a:solidFill>
              </a:rPr>
              <a:t>Define metatags </a:t>
            </a:r>
          </a:p>
          <a:p>
            <a:pPr algn="ctr"/>
            <a:r>
              <a:rPr lang="en-GB" dirty="0">
                <a:solidFill>
                  <a:srgbClr val="0070C0"/>
                </a:solidFill>
              </a:rPr>
              <a:t>for each subpage of </a:t>
            </a:r>
          </a:p>
          <a:p>
            <a:pPr algn="ctr"/>
            <a:r>
              <a:rPr lang="en-GB" dirty="0">
                <a:solidFill>
                  <a:srgbClr val="0070C0"/>
                </a:solidFill>
              </a:rPr>
              <a:t> IPPOG webpages</a:t>
            </a:r>
          </a:p>
        </p:txBody>
      </p:sp>
      <p:sp>
        <p:nvSpPr>
          <p:cNvPr id="39" name="Footer Placeholder 3">
            <a:extLst>
              <a:ext uri="{FF2B5EF4-FFF2-40B4-BE49-F238E27FC236}">
                <a16:creationId xmlns:a16="http://schemas.microsoft.com/office/drawing/2014/main" id="{79692073-E0A7-4BE2-9BF4-A5ECEED3C9A4}"/>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40" name="Slide Number Placeholder 1">
            <a:extLst>
              <a:ext uri="{FF2B5EF4-FFF2-40B4-BE49-F238E27FC236}">
                <a16:creationId xmlns:a16="http://schemas.microsoft.com/office/drawing/2014/main" id="{2277E093-2C8C-4696-9E86-F63529229A15}"/>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33</a:t>
            </a:fld>
            <a:endParaRPr lang="en-GB" dirty="0"/>
          </a:p>
        </p:txBody>
      </p:sp>
      <p:sp>
        <p:nvSpPr>
          <p:cNvPr id="41" name="Date Placeholder 2">
            <a:extLst>
              <a:ext uri="{FF2B5EF4-FFF2-40B4-BE49-F238E27FC236}">
                <a16:creationId xmlns:a16="http://schemas.microsoft.com/office/drawing/2014/main" id="{C3BC4B66-9519-4F86-9A78-35E94DE84088}"/>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42" name="TextBox 41">
            <a:extLst>
              <a:ext uri="{FF2B5EF4-FFF2-40B4-BE49-F238E27FC236}">
                <a16:creationId xmlns:a16="http://schemas.microsoft.com/office/drawing/2014/main" id="{7F30A209-019D-4D00-AEAE-BAF60DF08EFA}"/>
              </a:ext>
            </a:extLst>
          </p:cNvPr>
          <p:cNvSpPr txBox="1"/>
          <p:nvPr/>
        </p:nvSpPr>
        <p:spPr>
          <a:xfrm>
            <a:off x="5439906" y="3680686"/>
            <a:ext cx="1313299" cy="369332"/>
          </a:xfrm>
          <a:prstGeom prst="rect">
            <a:avLst/>
          </a:prstGeom>
          <a:solidFill>
            <a:srgbClr val="C5006C"/>
          </a:solidFill>
        </p:spPr>
        <p:txBody>
          <a:bodyPr wrap="square" rtlCol="0">
            <a:spAutoFit/>
          </a:bodyPr>
          <a:lstStyle/>
          <a:p>
            <a:r>
              <a:rPr lang="fr-CH" b="1" dirty="0">
                <a:solidFill>
                  <a:schemeClr val="bg1"/>
                </a:solidFill>
              </a:rPr>
              <a:t>33th place</a:t>
            </a:r>
          </a:p>
        </p:txBody>
      </p:sp>
      <p:sp>
        <p:nvSpPr>
          <p:cNvPr id="43" name="Right Arrow 14">
            <a:extLst>
              <a:ext uri="{FF2B5EF4-FFF2-40B4-BE49-F238E27FC236}">
                <a16:creationId xmlns:a16="http://schemas.microsoft.com/office/drawing/2014/main" id="{BDA862DD-B5B4-4ACD-9ED0-D2D59F27DFCD}"/>
              </a:ext>
            </a:extLst>
          </p:cNvPr>
          <p:cNvSpPr/>
          <p:nvPr/>
        </p:nvSpPr>
        <p:spPr>
          <a:xfrm rot="16200000" flipH="1">
            <a:off x="2076398" y="2836660"/>
            <a:ext cx="3290365" cy="424159"/>
          </a:xfrm>
          <a:prstGeom prst="rightArrow">
            <a:avLst/>
          </a:prstGeom>
          <a:noFill/>
          <a:ln w="317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4" name="TextBox 43">
            <a:extLst>
              <a:ext uri="{FF2B5EF4-FFF2-40B4-BE49-F238E27FC236}">
                <a16:creationId xmlns:a16="http://schemas.microsoft.com/office/drawing/2014/main" id="{2267D08B-9DE1-44C7-874B-83FC91D8B768}"/>
              </a:ext>
            </a:extLst>
          </p:cNvPr>
          <p:cNvSpPr txBox="1"/>
          <p:nvPr/>
        </p:nvSpPr>
        <p:spPr>
          <a:xfrm rot="16200000">
            <a:off x="2399428" y="2212316"/>
            <a:ext cx="2645419" cy="323165"/>
          </a:xfrm>
          <a:prstGeom prst="rect">
            <a:avLst/>
          </a:prstGeom>
          <a:noFill/>
        </p:spPr>
        <p:txBody>
          <a:bodyPr wrap="square" rtlCol="0">
            <a:spAutoFit/>
          </a:bodyPr>
          <a:lstStyle/>
          <a:p>
            <a:r>
              <a:rPr lang="fr-CH" sz="1500" dirty="0"/>
              <a:t>Scroll down</a:t>
            </a:r>
            <a:endParaRPr lang="en-US" sz="1500" dirty="0"/>
          </a:p>
        </p:txBody>
      </p:sp>
    </p:spTree>
    <p:extLst>
      <p:ext uri="{BB962C8B-B14F-4D97-AF65-F5344CB8AC3E}">
        <p14:creationId xmlns:p14="http://schemas.microsoft.com/office/powerpoint/2010/main" val="3482229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2" grpId="0" animBg="1"/>
      <p:bldP spid="11" grpId="0" animBg="1"/>
      <p:bldP spid="29" grpId="0" animBg="1"/>
      <p:bldP spid="36" grpId="0" animBg="1"/>
      <p:bldP spid="38" grpId="0" animBg="1"/>
      <p:bldP spid="4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p:txBody>
          <a:bodyPr>
            <a:normAutofit/>
          </a:bodyPr>
          <a:lstStyle/>
          <a:p>
            <a:r>
              <a:rPr lang="en-US" dirty="0"/>
              <a:t>IPPOG Resource Database - Outline </a:t>
            </a:r>
            <a:endParaRPr lang="en-GB" dirty="0"/>
          </a:p>
        </p:txBody>
      </p:sp>
      <p:sp>
        <p:nvSpPr>
          <p:cNvPr id="6" name="Content Placeholder 5">
            <a:extLst>
              <a:ext uri="{FF2B5EF4-FFF2-40B4-BE49-F238E27FC236}">
                <a16:creationId xmlns:a16="http://schemas.microsoft.com/office/drawing/2014/main" id="{497EA03F-D7CE-7B40-8F17-9F409F6C1AA0}"/>
              </a:ext>
            </a:extLst>
          </p:cNvPr>
          <p:cNvSpPr>
            <a:spLocks noGrp="1"/>
          </p:cNvSpPr>
          <p:nvPr>
            <p:ph idx="1"/>
          </p:nvPr>
        </p:nvSpPr>
        <p:spPr>
          <a:xfrm>
            <a:off x="93972" y="1046340"/>
            <a:ext cx="9429948" cy="4318139"/>
          </a:xfrm>
        </p:spPr>
        <p:txBody>
          <a:bodyPr>
            <a:noAutofit/>
          </a:bodyPr>
          <a:lstStyle/>
          <a:p>
            <a:pPr marL="457200" indent="-457200">
              <a:spcBef>
                <a:spcPts val="0"/>
              </a:spcBef>
              <a:spcAft>
                <a:spcPts val="1600"/>
              </a:spcAft>
              <a:buFont typeface="Wingdings" panose="05000000000000000000" pitchFamily="2" charset="2"/>
              <a:buChar char="q"/>
            </a:pPr>
            <a:r>
              <a:rPr lang="en-GB" sz="2400" dirty="0">
                <a:solidFill>
                  <a:srgbClr val="0070C0"/>
                </a:solidFill>
              </a:rPr>
              <a:t>Website preview / new look - reminder</a:t>
            </a:r>
          </a:p>
          <a:p>
            <a:pPr marL="457200" indent="-457200">
              <a:spcBef>
                <a:spcPts val="0"/>
              </a:spcBef>
              <a:spcAft>
                <a:spcPts val="1600"/>
              </a:spcAft>
              <a:buFont typeface="Wingdings" panose="05000000000000000000" pitchFamily="2" charset="2"/>
              <a:buChar char="q"/>
            </a:pPr>
            <a:r>
              <a:rPr lang="en-GB" sz="2400" dirty="0">
                <a:solidFill>
                  <a:srgbClr val="0070C0"/>
                </a:solidFill>
              </a:rPr>
              <a:t>Status quo, Goals &amp; Challenges</a:t>
            </a:r>
          </a:p>
          <a:p>
            <a:pPr marL="457200" indent="-457200">
              <a:spcBef>
                <a:spcPts val="0"/>
              </a:spcBef>
              <a:spcAft>
                <a:spcPts val="1600"/>
              </a:spcAft>
              <a:buFont typeface="Wingdings" panose="05000000000000000000" pitchFamily="2" charset="2"/>
              <a:buChar char="q"/>
            </a:pPr>
            <a:r>
              <a:rPr lang="en-GB" sz="2400" dirty="0">
                <a:solidFill>
                  <a:srgbClr val="0070C0"/>
                </a:solidFill>
              </a:rPr>
              <a:t>Technical part: Drupal – CDS interface  </a:t>
            </a:r>
          </a:p>
          <a:p>
            <a:pPr marL="457200" indent="-457200">
              <a:spcBef>
                <a:spcPts val="0"/>
              </a:spcBef>
              <a:spcAft>
                <a:spcPts val="1600"/>
              </a:spcAft>
              <a:buFont typeface="Wingdings" panose="05000000000000000000" pitchFamily="2" charset="2"/>
              <a:buChar char="q"/>
            </a:pPr>
            <a:r>
              <a:rPr lang="en-GB" sz="2400" dirty="0">
                <a:solidFill>
                  <a:srgbClr val="0070C0"/>
                </a:solidFill>
              </a:rPr>
              <a:t>Content: old and new  </a:t>
            </a:r>
          </a:p>
          <a:p>
            <a:pPr marL="457200" indent="-457200">
              <a:spcBef>
                <a:spcPts val="0"/>
              </a:spcBef>
              <a:spcAft>
                <a:spcPts val="1600"/>
              </a:spcAft>
              <a:buFont typeface="Wingdings" panose="05000000000000000000" pitchFamily="2" charset="2"/>
              <a:buChar char="q"/>
            </a:pPr>
            <a:r>
              <a:rPr lang="en-GB" sz="2400" dirty="0">
                <a:solidFill>
                  <a:srgbClr val="0070C0"/>
                </a:solidFill>
              </a:rPr>
              <a:t>New RDB WG</a:t>
            </a:r>
          </a:p>
          <a:p>
            <a:pPr marL="457200" indent="-457200">
              <a:spcBef>
                <a:spcPts val="0"/>
              </a:spcBef>
              <a:spcAft>
                <a:spcPts val="1600"/>
              </a:spcAft>
              <a:buFont typeface="Wingdings" panose="05000000000000000000" pitchFamily="2" charset="2"/>
              <a:buChar char="q"/>
            </a:pPr>
            <a:r>
              <a:rPr lang="en-US" sz="2400" dirty="0">
                <a:solidFill>
                  <a:srgbClr val="0070C0"/>
                </a:solidFill>
              </a:rPr>
              <a:t>Timeline / Plan </a:t>
            </a:r>
          </a:p>
          <a:p>
            <a:pPr marL="457200" indent="-457200">
              <a:spcBef>
                <a:spcPts val="0"/>
              </a:spcBef>
              <a:spcAft>
                <a:spcPts val="1600"/>
              </a:spcAft>
              <a:buFont typeface="Wingdings" panose="05000000000000000000" pitchFamily="2" charset="2"/>
              <a:buChar char="q"/>
            </a:pPr>
            <a:r>
              <a:rPr lang="en-US" sz="2400" dirty="0">
                <a:solidFill>
                  <a:srgbClr val="0070C0"/>
                </a:solidFill>
              </a:rPr>
              <a:t>Open discussion</a:t>
            </a:r>
            <a:endParaRPr lang="en-GB" sz="2400" dirty="0">
              <a:solidFill>
                <a:srgbClr val="0070C0"/>
              </a:solidFill>
            </a:endParaRPr>
          </a:p>
        </p:txBody>
      </p:sp>
      <p:sp>
        <p:nvSpPr>
          <p:cNvPr id="7" name="Footer Placeholder 3">
            <a:extLst>
              <a:ext uri="{FF2B5EF4-FFF2-40B4-BE49-F238E27FC236}">
                <a16:creationId xmlns:a16="http://schemas.microsoft.com/office/drawing/2014/main" id="{2C7D4886-D976-467A-A760-9E93609CB200}"/>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8" name="Slide Number Placeholder 1">
            <a:extLst>
              <a:ext uri="{FF2B5EF4-FFF2-40B4-BE49-F238E27FC236}">
                <a16:creationId xmlns:a16="http://schemas.microsoft.com/office/drawing/2014/main" id="{DB3C86FD-3CAC-48A5-A7BE-73C6403CCC34}"/>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34</a:t>
            </a:fld>
            <a:endParaRPr lang="en-GB" dirty="0"/>
          </a:p>
        </p:txBody>
      </p:sp>
      <p:sp>
        <p:nvSpPr>
          <p:cNvPr id="9" name="Date Placeholder 2">
            <a:extLst>
              <a:ext uri="{FF2B5EF4-FFF2-40B4-BE49-F238E27FC236}">
                <a16:creationId xmlns:a16="http://schemas.microsoft.com/office/drawing/2014/main" id="{9A0DBFA6-D4A6-4A02-A7A0-0F72E43BF174}"/>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2800964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1F43F-F201-D54D-B221-F60D4994543A}"/>
              </a:ext>
            </a:extLst>
          </p:cNvPr>
          <p:cNvSpPr>
            <a:spLocks noGrp="1"/>
          </p:cNvSpPr>
          <p:nvPr>
            <p:ph type="sldNum" sz="quarter" idx="12"/>
          </p:nvPr>
        </p:nvSpPr>
        <p:spPr/>
        <p:txBody>
          <a:bodyPr/>
          <a:lstStyle/>
          <a:p>
            <a:fld id="{8DE9D450-AD3B-A24D-8A95-F027C5FCDEC4}" type="slidenum">
              <a:rPr lang="en-GB" smtClean="0"/>
              <a:t>35</a:t>
            </a:fld>
            <a:endParaRPr lang="en-GB" dirty="0"/>
          </a:p>
        </p:txBody>
      </p:sp>
      <p:sp>
        <p:nvSpPr>
          <p:cNvPr id="4" name="Rectangle 3"/>
          <p:cNvSpPr/>
          <p:nvPr/>
        </p:nvSpPr>
        <p:spPr>
          <a:xfrm>
            <a:off x="1214780" y="947087"/>
            <a:ext cx="3608680" cy="323165"/>
          </a:xfrm>
          <a:prstGeom prst="rect">
            <a:avLst/>
          </a:prstGeom>
        </p:spPr>
        <p:txBody>
          <a:bodyPr wrap="none">
            <a:spAutoFit/>
          </a:bodyPr>
          <a:lstStyle/>
          <a:p>
            <a:pPr>
              <a:spcAft>
                <a:spcPts val="600"/>
              </a:spcAft>
            </a:pPr>
            <a:r>
              <a:rPr lang="en-GB" sz="1500" dirty="0">
                <a:solidFill>
                  <a:srgbClr val="96B531"/>
                </a:solidFill>
                <a:hlinkClick r:id="rId2"/>
              </a:rPr>
              <a:t>https://test-ippog-d8-clean.web.cern.ch/</a:t>
            </a:r>
            <a:r>
              <a:rPr lang="en-GB" sz="1500" dirty="0">
                <a:solidFill>
                  <a:srgbClr val="96B531"/>
                </a:solidFill>
              </a:rPr>
              <a:t> </a:t>
            </a:r>
          </a:p>
        </p:txBody>
      </p:sp>
      <p:sp>
        <p:nvSpPr>
          <p:cNvPr id="18" name="Title 4">
            <a:extLst>
              <a:ext uri="{FF2B5EF4-FFF2-40B4-BE49-F238E27FC236}">
                <a16:creationId xmlns:a16="http://schemas.microsoft.com/office/drawing/2014/main" id="{DBD9DBC6-FF72-7C44-9750-BF4241275197}"/>
              </a:ext>
            </a:extLst>
          </p:cNvPr>
          <p:cNvSpPr txBox="1">
            <a:spLocks/>
          </p:cNvSpPr>
          <p:nvPr/>
        </p:nvSpPr>
        <p:spPr>
          <a:xfrm>
            <a:off x="1476720" y="178740"/>
            <a:ext cx="6493669"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New IPPOG RDB website preview</a:t>
            </a:r>
            <a:endParaRPr lang="en-GB" sz="3000" dirty="0"/>
          </a:p>
        </p:txBody>
      </p:sp>
      <p:pic>
        <p:nvPicPr>
          <p:cNvPr id="5" name="Picture 4"/>
          <p:cNvPicPr>
            <a:picLocks noChangeAspect="1"/>
          </p:cNvPicPr>
          <p:nvPr/>
        </p:nvPicPr>
        <p:blipFill>
          <a:blip r:embed="rId3"/>
          <a:stretch>
            <a:fillRect/>
          </a:stretch>
        </p:blipFill>
        <p:spPr>
          <a:xfrm>
            <a:off x="37425" y="1270252"/>
            <a:ext cx="6726537" cy="3386941"/>
          </a:xfrm>
          <a:prstGeom prst="rect">
            <a:avLst/>
          </a:prstGeom>
        </p:spPr>
      </p:pic>
      <p:sp>
        <p:nvSpPr>
          <p:cNvPr id="10" name="TextBox 9"/>
          <p:cNvSpPr txBox="1"/>
          <p:nvPr/>
        </p:nvSpPr>
        <p:spPr>
          <a:xfrm>
            <a:off x="6872981" y="1097136"/>
            <a:ext cx="2303836" cy="1800493"/>
          </a:xfrm>
          <a:prstGeom prst="rect">
            <a:avLst/>
          </a:prstGeom>
          <a:solidFill>
            <a:schemeClr val="bg1">
              <a:alpha val="25000"/>
            </a:schemeClr>
          </a:solidFill>
        </p:spPr>
        <p:txBody>
          <a:bodyPr wrap="none" rtlCol="0">
            <a:spAutoFit/>
          </a:bodyPr>
          <a:lstStyle/>
          <a:p>
            <a:r>
              <a:rPr lang="en-US" dirty="0">
                <a:solidFill>
                  <a:srgbClr val="0070C0"/>
                </a:solidFill>
              </a:rPr>
              <a:t>SEARCH:</a:t>
            </a:r>
          </a:p>
          <a:p>
            <a:endParaRPr lang="en-US" dirty="0">
              <a:solidFill>
                <a:srgbClr val="0070C0"/>
              </a:solidFill>
            </a:endParaRPr>
          </a:p>
          <a:p>
            <a:r>
              <a:rPr lang="en-US" sz="1500" dirty="0">
                <a:solidFill>
                  <a:schemeClr val="tx1">
                    <a:lumMod val="85000"/>
                    <a:lumOff val="15000"/>
                  </a:schemeClr>
                </a:solidFill>
              </a:rPr>
              <a:t>1) Choose physics topic</a:t>
            </a:r>
          </a:p>
          <a:p>
            <a:r>
              <a:rPr lang="en-US" sz="1500" dirty="0">
                <a:solidFill>
                  <a:schemeClr val="tx1">
                    <a:lumMod val="65000"/>
                    <a:lumOff val="35000"/>
                  </a:schemeClr>
                </a:solidFill>
              </a:rPr>
              <a:t>(from picture)</a:t>
            </a:r>
          </a:p>
          <a:p>
            <a:endParaRPr lang="en-US" sz="1500" dirty="0">
              <a:solidFill>
                <a:schemeClr val="tx1">
                  <a:lumMod val="65000"/>
                  <a:lumOff val="35000"/>
                </a:schemeClr>
              </a:solidFill>
            </a:endParaRPr>
          </a:p>
          <a:p>
            <a:r>
              <a:rPr lang="en-US" sz="1500" dirty="0">
                <a:solidFill>
                  <a:schemeClr val="tx1">
                    <a:lumMod val="85000"/>
                    <a:lumOff val="15000"/>
                  </a:schemeClr>
                </a:solidFill>
              </a:rPr>
              <a:t>2) Filter in search </a:t>
            </a:r>
          </a:p>
          <a:p>
            <a:r>
              <a:rPr lang="en-US" sz="1500" dirty="0">
                <a:solidFill>
                  <a:schemeClr val="tx1">
                    <a:lumMod val="65000"/>
                    <a:lumOff val="35000"/>
                  </a:schemeClr>
                </a:solidFill>
              </a:rPr>
              <a:t>    engine</a:t>
            </a:r>
          </a:p>
        </p:txBody>
      </p:sp>
      <p:sp>
        <p:nvSpPr>
          <p:cNvPr id="11" name="TextBox 10"/>
          <p:cNvSpPr txBox="1"/>
          <p:nvPr/>
        </p:nvSpPr>
        <p:spPr>
          <a:xfrm>
            <a:off x="6872980" y="1558193"/>
            <a:ext cx="2194819" cy="646331"/>
          </a:xfrm>
          <a:prstGeom prst="rect">
            <a:avLst/>
          </a:prstGeom>
          <a:solidFill>
            <a:srgbClr val="C4006B">
              <a:alpha val="20000"/>
            </a:srgbClr>
          </a:solidFill>
        </p:spPr>
        <p:txBody>
          <a:bodyPr wrap="square" rtlCol="0">
            <a:spAutoFit/>
          </a:bodyPr>
          <a:lstStyle/>
          <a:p>
            <a:endParaRPr lang="fr-CH" dirty="0"/>
          </a:p>
          <a:p>
            <a:endParaRPr lang="fr-CH" dirty="0"/>
          </a:p>
        </p:txBody>
      </p:sp>
      <p:sp>
        <p:nvSpPr>
          <p:cNvPr id="13" name="Footer Placeholder 3">
            <a:extLst>
              <a:ext uri="{FF2B5EF4-FFF2-40B4-BE49-F238E27FC236}">
                <a16:creationId xmlns:a16="http://schemas.microsoft.com/office/drawing/2014/main" id="{5A2B517C-4BD1-9543-8637-CA51D1602326}"/>
              </a:ext>
            </a:extLst>
          </p:cNvPr>
          <p:cNvSpPr>
            <a:spLocks noGrp="1"/>
          </p:cNvSpPr>
          <p:nvPr>
            <p:ph type="ftr" sz="quarter" idx="11"/>
          </p:nvPr>
        </p:nvSpPr>
        <p:spPr>
          <a:xfrm>
            <a:off x="638175" y="4767261"/>
            <a:ext cx="3057526" cy="273844"/>
          </a:xfrm>
        </p:spPr>
        <p:txBody>
          <a:bodyPr/>
          <a:lstStyle/>
          <a:p>
            <a:r>
              <a:rPr lang="en-GB" dirty="0"/>
              <a:t>20</a:t>
            </a:r>
            <a:r>
              <a:rPr lang="en-GB" baseline="30000" dirty="0"/>
              <a:t>th</a:t>
            </a:r>
            <a:r>
              <a:rPr lang="en-GB" dirty="0"/>
              <a:t> IPPOG meeting, 3 December 2020, online</a:t>
            </a:r>
          </a:p>
        </p:txBody>
      </p:sp>
      <p:pic>
        <p:nvPicPr>
          <p:cNvPr id="6" name="Picture 5">
            <a:extLst>
              <a:ext uri="{FF2B5EF4-FFF2-40B4-BE49-F238E27FC236}">
                <a16:creationId xmlns:a16="http://schemas.microsoft.com/office/drawing/2014/main" id="{812D9AC0-E916-427D-81D9-C96E31EE81DC}"/>
              </a:ext>
            </a:extLst>
          </p:cNvPr>
          <p:cNvPicPr>
            <a:picLocks noChangeAspect="1"/>
          </p:cNvPicPr>
          <p:nvPr/>
        </p:nvPicPr>
        <p:blipFill>
          <a:blip r:embed="rId4"/>
          <a:stretch>
            <a:fillRect/>
          </a:stretch>
        </p:blipFill>
        <p:spPr>
          <a:xfrm>
            <a:off x="0" y="946702"/>
            <a:ext cx="6763962" cy="2404148"/>
          </a:xfrm>
          <a:prstGeom prst="rect">
            <a:avLst/>
          </a:prstGeom>
        </p:spPr>
      </p:pic>
      <p:sp>
        <p:nvSpPr>
          <p:cNvPr id="15" name="Date Placeholder 2">
            <a:extLst>
              <a:ext uri="{FF2B5EF4-FFF2-40B4-BE49-F238E27FC236}">
                <a16:creationId xmlns:a16="http://schemas.microsoft.com/office/drawing/2014/main" id="{0CAA4597-A07B-4A0E-9E1E-7893EA22E959}"/>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pic>
        <p:nvPicPr>
          <p:cNvPr id="16" name="Picture 15">
            <a:extLst>
              <a:ext uri="{FF2B5EF4-FFF2-40B4-BE49-F238E27FC236}">
                <a16:creationId xmlns:a16="http://schemas.microsoft.com/office/drawing/2014/main" id="{60352A01-56E8-490F-BF65-B95151500CCB}"/>
              </a:ext>
            </a:extLst>
          </p:cNvPr>
          <p:cNvPicPr>
            <a:picLocks noChangeAspect="1"/>
          </p:cNvPicPr>
          <p:nvPr/>
        </p:nvPicPr>
        <p:blipFill>
          <a:blip r:embed="rId5"/>
          <a:stretch>
            <a:fillRect/>
          </a:stretch>
        </p:blipFill>
        <p:spPr>
          <a:xfrm>
            <a:off x="2337" y="3243724"/>
            <a:ext cx="6763962" cy="1956154"/>
          </a:xfrm>
          <a:prstGeom prst="rect">
            <a:avLst/>
          </a:prstGeom>
        </p:spPr>
      </p:pic>
    </p:spTree>
    <p:extLst>
      <p:ext uri="{BB962C8B-B14F-4D97-AF65-F5344CB8AC3E}">
        <p14:creationId xmlns:p14="http://schemas.microsoft.com/office/powerpoint/2010/main" val="2379845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1F43F-F201-D54D-B221-F60D4994543A}"/>
              </a:ext>
            </a:extLst>
          </p:cNvPr>
          <p:cNvSpPr>
            <a:spLocks noGrp="1"/>
          </p:cNvSpPr>
          <p:nvPr>
            <p:ph type="sldNum" sz="quarter" idx="12"/>
          </p:nvPr>
        </p:nvSpPr>
        <p:spPr>
          <a:xfrm>
            <a:off x="113033" y="4320224"/>
            <a:ext cx="409575" cy="273844"/>
          </a:xfrm>
        </p:spPr>
        <p:txBody>
          <a:bodyPr/>
          <a:lstStyle/>
          <a:p>
            <a:fld id="{8DE9D450-AD3B-A24D-8A95-F027C5FCDEC4}" type="slidenum">
              <a:rPr lang="en-GB" smtClean="0"/>
              <a:t>36</a:t>
            </a:fld>
            <a:endParaRPr lang="en-GB" dirty="0"/>
          </a:p>
        </p:txBody>
      </p:sp>
      <p:sp>
        <p:nvSpPr>
          <p:cNvPr id="10" name="TextBox 9"/>
          <p:cNvSpPr txBox="1"/>
          <p:nvPr/>
        </p:nvSpPr>
        <p:spPr>
          <a:xfrm>
            <a:off x="5810538" y="975216"/>
            <a:ext cx="3416320" cy="3647152"/>
          </a:xfrm>
          <a:prstGeom prst="rect">
            <a:avLst/>
          </a:prstGeom>
          <a:solidFill>
            <a:schemeClr val="bg1">
              <a:alpha val="25000"/>
            </a:schemeClr>
          </a:solidFill>
        </p:spPr>
        <p:txBody>
          <a:bodyPr wrap="none" rtlCol="0">
            <a:spAutoFit/>
          </a:bodyPr>
          <a:lstStyle/>
          <a:p>
            <a:r>
              <a:rPr lang="en-US" dirty="0">
                <a:solidFill>
                  <a:srgbClr val="0070C0"/>
                </a:solidFill>
              </a:rPr>
              <a:t>SEARCH:</a:t>
            </a:r>
          </a:p>
          <a:p>
            <a:endParaRPr lang="en-US" dirty="0">
              <a:solidFill>
                <a:srgbClr val="0070C0"/>
              </a:solidFill>
            </a:endParaRPr>
          </a:p>
          <a:p>
            <a:r>
              <a:rPr lang="en-US" sz="1500" dirty="0">
                <a:solidFill>
                  <a:schemeClr val="tx1">
                    <a:lumMod val="85000"/>
                    <a:lumOff val="15000"/>
                  </a:schemeClr>
                </a:solidFill>
              </a:rPr>
              <a:t>1) Choose physics topic</a:t>
            </a:r>
          </a:p>
          <a:p>
            <a:r>
              <a:rPr lang="en-US" sz="1500" dirty="0">
                <a:solidFill>
                  <a:schemeClr val="tx1">
                    <a:lumMod val="65000"/>
                    <a:lumOff val="35000"/>
                  </a:schemeClr>
                </a:solidFill>
              </a:rPr>
              <a:t>(from picture)</a:t>
            </a:r>
          </a:p>
          <a:p>
            <a:endParaRPr lang="en-US" sz="1500" dirty="0">
              <a:solidFill>
                <a:schemeClr val="tx1">
                  <a:lumMod val="65000"/>
                  <a:lumOff val="35000"/>
                </a:schemeClr>
              </a:solidFill>
            </a:endParaRPr>
          </a:p>
          <a:p>
            <a:r>
              <a:rPr lang="en-US" sz="1500" dirty="0">
                <a:solidFill>
                  <a:schemeClr val="tx1">
                    <a:lumMod val="85000"/>
                    <a:lumOff val="15000"/>
                  </a:schemeClr>
                </a:solidFill>
              </a:rPr>
              <a:t>2) Filter in search </a:t>
            </a:r>
          </a:p>
          <a:p>
            <a:r>
              <a:rPr lang="en-US" sz="1500" dirty="0">
                <a:solidFill>
                  <a:schemeClr val="tx1">
                    <a:lumMod val="65000"/>
                    <a:lumOff val="35000"/>
                  </a:schemeClr>
                </a:solidFill>
              </a:rPr>
              <a:t>    engine</a:t>
            </a:r>
          </a:p>
          <a:p>
            <a:endParaRPr lang="en-US" sz="1500" dirty="0">
              <a:solidFill>
                <a:schemeClr val="tx1">
                  <a:lumMod val="65000"/>
                  <a:lumOff val="35000"/>
                </a:schemeClr>
              </a:solidFill>
            </a:endParaRPr>
          </a:p>
          <a:p>
            <a:r>
              <a:rPr lang="en-US" sz="1500" dirty="0">
                <a:solidFill>
                  <a:schemeClr val="tx1">
                    <a:lumMod val="65000"/>
                    <a:lumOff val="35000"/>
                  </a:schemeClr>
                </a:solidFill>
              </a:rPr>
              <a:t>- Order of items according the ranking</a:t>
            </a:r>
          </a:p>
          <a:p>
            <a:endParaRPr lang="en-US" sz="1500" dirty="0">
              <a:solidFill>
                <a:schemeClr val="tx1">
                  <a:lumMod val="65000"/>
                  <a:lumOff val="35000"/>
                </a:schemeClr>
              </a:solidFill>
            </a:endParaRPr>
          </a:p>
          <a:p>
            <a:r>
              <a:rPr lang="en-US" sz="1500" dirty="0">
                <a:solidFill>
                  <a:schemeClr val="tx1">
                    <a:lumMod val="65000"/>
                    <a:lumOff val="35000"/>
                  </a:schemeClr>
                </a:solidFill>
              </a:rPr>
              <a:t>- Otherwise RANDOM selection</a:t>
            </a:r>
          </a:p>
          <a:p>
            <a:r>
              <a:rPr lang="en-US" sz="1500" dirty="0">
                <a:solidFill>
                  <a:schemeClr val="tx1">
                    <a:lumMod val="65000"/>
                    <a:lumOff val="35000"/>
                  </a:schemeClr>
                </a:solidFill>
              </a:rPr>
              <a:t>changing at each refresh…</a:t>
            </a:r>
          </a:p>
          <a:p>
            <a:endParaRPr lang="en-US" sz="1500" dirty="0">
              <a:solidFill>
                <a:schemeClr val="tx1">
                  <a:lumMod val="65000"/>
                  <a:lumOff val="35000"/>
                </a:schemeClr>
              </a:solidFill>
            </a:endParaRPr>
          </a:p>
          <a:p>
            <a:r>
              <a:rPr lang="en-US" sz="1500" dirty="0">
                <a:solidFill>
                  <a:schemeClr val="tx1">
                    <a:lumMod val="65000"/>
                    <a:lumOff val="35000"/>
                  </a:schemeClr>
                </a:solidFill>
                <a:highlight>
                  <a:srgbClr val="FFFF00"/>
                </a:highlight>
              </a:rPr>
              <a:t>NOW: Only few items for illustration</a:t>
            </a:r>
          </a:p>
          <a:p>
            <a:r>
              <a:rPr lang="en-US" sz="1500" dirty="0">
                <a:solidFill>
                  <a:schemeClr val="tx1">
                    <a:lumMod val="65000"/>
                    <a:lumOff val="35000"/>
                  </a:schemeClr>
                </a:solidFill>
                <a:highlight>
                  <a:srgbClr val="FFFF00"/>
                </a:highlight>
              </a:rPr>
              <a:t>No real submissions…</a:t>
            </a:r>
          </a:p>
        </p:txBody>
      </p:sp>
      <p:sp>
        <p:nvSpPr>
          <p:cNvPr id="11" name="TextBox 10"/>
          <p:cNvSpPr txBox="1"/>
          <p:nvPr/>
        </p:nvSpPr>
        <p:spPr>
          <a:xfrm>
            <a:off x="5888189" y="2194645"/>
            <a:ext cx="2194819" cy="646331"/>
          </a:xfrm>
          <a:prstGeom prst="rect">
            <a:avLst/>
          </a:prstGeom>
          <a:solidFill>
            <a:srgbClr val="C4006B">
              <a:alpha val="20000"/>
            </a:srgbClr>
          </a:solidFill>
        </p:spPr>
        <p:txBody>
          <a:bodyPr wrap="square" rtlCol="0">
            <a:spAutoFit/>
          </a:bodyPr>
          <a:lstStyle/>
          <a:p>
            <a:endParaRPr lang="fr-CH" dirty="0"/>
          </a:p>
          <a:p>
            <a:endParaRPr lang="fr-CH" dirty="0"/>
          </a:p>
        </p:txBody>
      </p:sp>
      <p:sp>
        <p:nvSpPr>
          <p:cNvPr id="13" name="Footer Placeholder 3">
            <a:extLst>
              <a:ext uri="{FF2B5EF4-FFF2-40B4-BE49-F238E27FC236}">
                <a16:creationId xmlns:a16="http://schemas.microsoft.com/office/drawing/2014/main" id="{5A2B517C-4BD1-9543-8637-CA51D1602326}"/>
              </a:ext>
            </a:extLst>
          </p:cNvPr>
          <p:cNvSpPr txBox="1">
            <a:spLocks/>
          </p:cNvSpPr>
          <p:nvPr/>
        </p:nvSpPr>
        <p:spPr>
          <a:xfrm>
            <a:off x="710980" y="4320224"/>
            <a:ext cx="3057526" cy="273844"/>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20</a:t>
            </a:r>
            <a:r>
              <a:rPr lang="en-GB" baseline="30000" dirty="0"/>
              <a:t>th</a:t>
            </a:r>
            <a:r>
              <a:rPr lang="en-GB" dirty="0"/>
              <a:t> IPPOG meeting, 3 December 2020, online</a:t>
            </a:r>
          </a:p>
        </p:txBody>
      </p:sp>
      <p:sp>
        <p:nvSpPr>
          <p:cNvPr id="16" name="Rectangle 15"/>
          <p:cNvSpPr/>
          <p:nvPr/>
        </p:nvSpPr>
        <p:spPr>
          <a:xfrm>
            <a:off x="1194460" y="500047"/>
            <a:ext cx="3608680" cy="323165"/>
          </a:xfrm>
          <a:prstGeom prst="rect">
            <a:avLst/>
          </a:prstGeom>
        </p:spPr>
        <p:txBody>
          <a:bodyPr wrap="none">
            <a:spAutoFit/>
          </a:bodyPr>
          <a:lstStyle/>
          <a:p>
            <a:pPr>
              <a:spcAft>
                <a:spcPts val="600"/>
              </a:spcAft>
            </a:pPr>
            <a:r>
              <a:rPr lang="en-GB" sz="1500" dirty="0">
                <a:solidFill>
                  <a:srgbClr val="96B531"/>
                </a:solidFill>
                <a:hlinkClick r:id="rId2"/>
              </a:rPr>
              <a:t>https://test-ippog-d8-clean.web.cern.ch/</a:t>
            </a:r>
            <a:r>
              <a:rPr lang="en-GB" sz="1500" dirty="0">
                <a:solidFill>
                  <a:srgbClr val="96B531"/>
                </a:solidFill>
              </a:rPr>
              <a:t> </a:t>
            </a:r>
          </a:p>
        </p:txBody>
      </p:sp>
      <p:pic>
        <p:nvPicPr>
          <p:cNvPr id="7" name="Picture 6">
            <a:extLst>
              <a:ext uri="{FF2B5EF4-FFF2-40B4-BE49-F238E27FC236}">
                <a16:creationId xmlns:a16="http://schemas.microsoft.com/office/drawing/2014/main" id="{8150AE7E-4DF2-4D89-8B85-BC90A435B48F}"/>
              </a:ext>
            </a:extLst>
          </p:cNvPr>
          <p:cNvPicPr>
            <a:picLocks noChangeAspect="1"/>
          </p:cNvPicPr>
          <p:nvPr/>
        </p:nvPicPr>
        <p:blipFill>
          <a:blip r:embed="rId3"/>
          <a:stretch>
            <a:fillRect/>
          </a:stretch>
        </p:blipFill>
        <p:spPr>
          <a:xfrm>
            <a:off x="-20320" y="-1172"/>
            <a:ext cx="5892800" cy="2065849"/>
          </a:xfrm>
          <a:prstGeom prst="rect">
            <a:avLst/>
          </a:prstGeom>
        </p:spPr>
      </p:pic>
      <p:pic>
        <p:nvPicPr>
          <p:cNvPr id="9" name="Picture 8">
            <a:extLst>
              <a:ext uri="{FF2B5EF4-FFF2-40B4-BE49-F238E27FC236}">
                <a16:creationId xmlns:a16="http://schemas.microsoft.com/office/drawing/2014/main" id="{44D10D6D-601E-4AF9-A30B-9E2AD34D1FED}"/>
              </a:ext>
            </a:extLst>
          </p:cNvPr>
          <p:cNvPicPr>
            <a:picLocks noChangeAspect="1"/>
          </p:cNvPicPr>
          <p:nvPr/>
        </p:nvPicPr>
        <p:blipFill>
          <a:blip r:embed="rId4"/>
          <a:stretch>
            <a:fillRect/>
          </a:stretch>
        </p:blipFill>
        <p:spPr>
          <a:xfrm>
            <a:off x="12497" y="2061466"/>
            <a:ext cx="5859983" cy="1377319"/>
          </a:xfrm>
          <a:prstGeom prst="rect">
            <a:avLst/>
          </a:prstGeom>
        </p:spPr>
      </p:pic>
      <p:pic>
        <p:nvPicPr>
          <p:cNvPr id="14" name="Picture 13">
            <a:extLst>
              <a:ext uri="{FF2B5EF4-FFF2-40B4-BE49-F238E27FC236}">
                <a16:creationId xmlns:a16="http://schemas.microsoft.com/office/drawing/2014/main" id="{688B5F30-F41F-42F9-BA18-9E517F54234B}"/>
              </a:ext>
            </a:extLst>
          </p:cNvPr>
          <p:cNvPicPr>
            <a:picLocks noChangeAspect="1"/>
          </p:cNvPicPr>
          <p:nvPr/>
        </p:nvPicPr>
        <p:blipFill>
          <a:blip r:embed="rId5"/>
          <a:stretch>
            <a:fillRect/>
          </a:stretch>
        </p:blipFill>
        <p:spPr>
          <a:xfrm>
            <a:off x="12496" y="3377704"/>
            <a:ext cx="5859983" cy="2189130"/>
          </a:xfrm>
          <a:prstGeom prst="rect">
            <a:avLst/>
          </a:prstGeom>
        </p:spPr>
      </p:pic>
      <p:sp>
        <p:nvSpPr>
          <p:cNvPr id="19" name="Date Placeholder 2">
            <a:extLst>
              <a:ext uri="{FF2B5EF4-FFF2-40B4-BE49-F238E27FC236}">
                <a16:creationId xmlns:a16="http://schemas.microsoft.com/office/drawing/2014/main" id="{C7C6404E-C45D-4EF4-9D70-421633B2C6CE}"/>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10292665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1F43F-F201-D54D-B221-F60D4994543A}"/>
              </a:ext>
            </a:extLst>
          </p:cNvPr>
          <p:cNvSpPr>
            <a:spLocks noGrp="1"/>
          </p:cNvSpPr>
          <p:nvPr>
            <p:ph type="sldNum" sz="quarter" idx="12"/>
          </p:nvPr>
        </p:nvSpPr>
        <p:spPr/>
        <p:txBody>
          <a:bodyPr/>
          <a:lstStyle/>
          <a:p>
            <a:fld id="{8DE9D450-AD3B-A24D-8A95-F027C5FCDEC4}" type="slidenum">
              <a:rPr lang="en-GB" smtClean="0"/>
              <a:t>37</a:t>
            </a:fld>
            <a:endParaRPr lang="en-GB" dirty="0"/>
          </a:p>
        </p:txBody>
      </p:sp>
      <p:sp>
        <p:nvSpPr>
          <p:cNvPr id="10" name="TextBox 9"/>
          <p:cNvSpPr txBox="1"/>
          <p:nvPr/>
        </p:nvSpPr>
        <p:spPr>
          <a:xfrm>
            <a:off x="6872981" y="1097136"/>
            <a:ext cx="2087431" cy="1384995"/>
          </a:xfrm>
          <a:prstGeom prst="rect">
            <a:avLst/>
          </a:prstGeom>
          <a:solidFill>
            <a:schemeClr val="bg1">
              <a:alpha val="25000"/>
            </a:schemeClr>
          </a:solidFill>
        </p:spPr>
        <p:txBody>
          <a:bodyPr wrap="none" rtlCol="0">
            <a:spAutoFit/>
          </a:bodyPr>
          <a:lstStyle/>
          <a:p>
            <a:r>
              <a:rPr lang="en-US" dirty="0">
                <a:solidFill>
                  <a:srgbClr val="0070C0"/>
                </a:solidFill>
              </a:rPr>
              <a:t>USER FRIENDLY</a:t>
            </a:r>
          </a:p>
          <a:p>
            <a:r>
              <a:rPr lang="en-US" dirty="0">
                <a:solidFill>
                  <a:srgbClr val="0070C0"/>
                </a:solidFill>
              </a:rPr>
              <a:t>SUBMISSIONS:</a:t>
            </a:r>
          </a:p>
          <a:p>
            <a:endParaRPr lang="en-US" dirty="0">
              <a:solidFill>
                <a:srgbClr val="0070C0"/>
              </a:solidFill>
            </a:endParaRPr>
          </a:p>
          <a:p>
            <a:r>
              <a:rPr lang="en-US" sz="1500" dirty="0">
                <a:solidFill>
                  <a:schemeClr val="tx1">
                    <a:lumMod val="85000"/>
                    <a:lumOff val="15000"/>
                  </a:schemeClr>
                </a:solidFill>
              </a:rPr>
              <a:t>- Clear instruction</a:t>
            </a:r>
          </a:p>
          <a:p>
            <a:r>
              <a:rPr lang="en-US" sz="1500" dirty="0">
                <a:solidFill>
                  <a:schemeClr val="tx1">
                    <a:lumMod val="85000"/>
                    <a:lumOff val="15000"/>
                  </a:schemeClr>
                </a:solidFill>
              </a:rPr>
              <a:t>- Form for contributors</a:t>
            </a:r>
          </a:p>
        </p:txBody>
      </p:sp>
      <p:sp>
        <p:nvSpPr>
          <p:cNvPr id="11" name="TextBox 10"/>
          <p:cNvSpPr txBox="1"/>
          <p:nvPr/>
        </p:nvSpPr>
        <p:spPr>
          <a:xfrm>
            <a:off x="9725037" y="1489551"/>
            <a:ext cx="2194819" cy="646331"/>
          </a:xfrm>
          <a:prstGeom prst="rect">
            <a:avLst/>
          </a:prstGeom>
          <a:solidFill>
            <a:srgbClr val="C4006B">
              <a:alpha val="20000"/>
            </a:srgbClr>
          </a:solidFill>
        </p:spPr>
        <p:txBody>
          <a:bodyPr wrap="square" rtlCol="0">
            <a:spAutoFit/>
          </a:bodyPr>
          <a:lstStyle/>
          <a:p>
            <a:endParaRPr lang="fr-CH" dirty="0"/>
          </a:p>
          <a:p>
            <a:endParaRPr lang="fr-CH" dirty="0"/>
          </a:p>
        </p:txBody>
      </p:sp>
      <p:pic>
        <p:nvPicPr>
          <p:cNvPr id="5" name="Picture 4"/>
          <p:cNvPicPr>
            <a:picLocks noChangeAspect="1"/>
          </p:cNvPicPr>
          <p:nvPr/>
        </p:nvPicPr>
        <p:blipFill>
          <a:blip r:embed="rId2"/>
          <a:stretch>
            <a:fillRect/>
          </a:stretch>
        </p:blipFill>
        <p:spPr>
          <a:xfrm>
            <a:off x="6872979" y="2560857"/>
            <a:ext cx="2194819" cy="984415"/>
          </a:xfrm>
          <a:prstGeom prst="rect">
            <a:avLst/>
          </a:prstGeom>
          <a:ln>
            <a:noFill/>
          </a:ln>
          <a:effectLst>
            <a:outerShdw blurRad="190500" algn="tl" rotWithShape="0">
              <a:srgbClr val="000000">
                <a:alpha val="70000"/>
              </a:srgbClr>
            </a:outerShdw>
          </a:effectLst>
        </p:spPr>
      </p:pic>
      <p:sp>
        <p:nvSpPr>
          <p:cNvPr id="16" name="Footer Placeholder 3">
            <a:extLst>
              <a:ext uri="{FF2B5EF4-FFF2-40B4-BE49-F238E27FC236}">
                <a16:creationId xmlns:a16="http://schemas.microsoft.com/office/drawing/2014/main" id="{5A2B517C-4BD1-9543-8637-CA51D1602326}"/>
              </a:ext>
            </a:extLst>
          </p:cNvPr>
          <p:cNvSpPr>
            <a:spLocks noGrp="1"/>
          </p:cNvSpPr>
          <p:nvPr>
            <p:ph type="ftr" sz="quarter" idx="11"/>
          </p:nvPr>
        </p:nvSpPr>
        <p:spPr>
          <a:xfrm>
            <a:off x="638175" y="4767261"/>
            <a:ext cx="3057526" cy="273844"/>
          </a:xfrm>
        </p:spPr>
        <p:txBody>
          <a:bodyPr/>
          <a:lstStyle/>
          <a:p>
            <a:r>
              <a:rPr lang="en-GB" dirty="0"/>
              <a:t>20</a:t>
            </a:r>
            <a:r>
              <a:rPr lang="en-GB" baseline="30000" dirty="0"/>
              <a:t>th</a:t>
            </a:r>
            <a:r>
              <a:rPr lang="en-GB" dirty="0"/>
              <a:t> IPPOG meeting, 3 December 2020, online</a:t>
            </a:r>
          </a:p>
        </p:txBody>
      </p:sp>
      <p:pic>
        <p:nvPicPr>
          <p:cNvPr id="6" name="Picture 5">
            <a:extLst>
              <a:ext uri="{FF2B5EF4-FFF2-40B4-BE49-F238E27FC236}">
                <a16:creationId xmlns:a16="http://schemas.microsoft.com/office/drawing/2014/main" id="{CB397CEE-CFC8-43C8-B583-6F3867DA3068}"/>
              </a:ext>
            </a:extLst>
          </p:cNvPr>
          <p:cNvPicPr>
            <a:picLocks noChangeAspect="1"/>
          </p:cNvPicPr>
          <p:nvPr/>
        </p:nvPicPr>
        <p:blipFill>
          <a:blip r:embed="rId3"/>
          <a:stretch>
            <a:fillRect/>
          </a:stretch>
        </p:blipFill>
        <p:spPr>
          <a:xfrm>
            <a:off x="0" y="28462"/>
            <a:ext cx="6724082" cy="2376868"/>
          </a:xfrm>
          <a:prstGeom prst="rect">
            <a:avLst/>
          </a:prstGeom>
        </p:spPr>
      </p:pic>
      <p:cxnSp>
        <p:nvCxnSpPr>
          <p:cNvPr id="18" name="Straight Arrow Connector 17">
            <a:extLst>
              <a:ext uri="{FF2B5EF4-FFF2-40B4-BE49-F238E27FC236}">
                <a16:creationId xmlns:a16="http://schemas.microsoft.com/office/drawing/2014/main" id="{DD2377DB-77D9-41C6-BD58-1761D8E6A43C}"/>
              </a:ext>
            </a:extLst>
          </p:cNvPr>
          <p:cNvCxnSpPr/>
          <p:nvPr/>
        </p:nvCxnSpPr>
        <p:spPr>
          <a:xfrm flipV="1">
            <a:off x="5610860" y="2700545"/>
            <a:ext cx="1328875" cy="699821"/>
          </a:xfrm>
          <a:prstGeom prst="straightConnector1">
            <a:avLst/>
          </a:prstGeom>
          <a:ln w="28575">
            <a:solidFill>
              <a:srgbClr val="3DA1DB"/>
            </a:solidFill>
            <a:tailEnd type="triangle"/>
          </a:ln>
        </p:spPr>
        <p:style>
          <a:lnRef idx="1">
            <a:schemeClr val="accent1"/>
          </a:lnRef>
          <a:fillRef idx="0">
            <a:schemeClr val="accent1"/>
          </a:fillRef>
          <a:effectRef idx="0">
            <a:schemeClr val="accent1"/>
          </a:effectRef>
          <a:fontRef idx="minor">
            <a:schemeClr val="tx1"/>
          </a:fontRef>
        </p:style>
      </p:cxnSp>
      <p:sp>
        <p:nvSpPr>
          <p:cNvPr id="20" name="Date Placeholder 2">
            <a:extLst>
              <a:ext uri="{FF2B5EF4-FFF2-40B4-BE49-F238E27FC236}">
                <a16:creationId xmlns:a16="http://schemas.microsoft.com/office/drawing/2014/main" id="{FA98D42F-D5AB-4934-AFB5-022943A93C09}"/>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pic>
        <p:nvPicPr>
          <p:cNvPr id="21" name="Picture 20">
            <a:extLst>
              <a:ext uri="{FF2B5EF4-FFF2-40B4-BE49-F238E27FC236}">
                <a16:creationId xmlns:a16="http://schemas.microsoft.com/office/drawing/2014/main" id="{3E114842-961A-449A-BF97-B40A10789F9E}"/>
              </a:ext>
            </a:extLst>
          </p:cNvPr>
          <p:cNvPicPr>
            <a:picLocks noChangeAspect="1"/>
          </p:cNvPicPr>
          <p:nvPr/>
        </p:nvPicPr>
        <p:blipFill>
          <a:blip r:embed="rId4"/>
          <a:stretch>
            <a:fillRect/>
          </a:stretch>
        </p:blipFill>
        <p:spPr>
          <a:xfrm>
            <a:off x="9314" y="2319589"/>
            <a:ext cx="6715639" cy="2684793"/>
          </a:xfrm>
          <a:prstGeom prst="rect">
            <a:avLst/>
          </a:prstGeom>
        </p:spPr>
      </p:pic>
    </p:spTree>
    <p:extLst>
      <p:ext uri="{BB962C8B-B14F-4D97-AF65-F5344CB8AC3E}">
        <p14:creationId xmlns:p14="http://schemas.microsoft.com/office/powerpoint/2010/main" val="14724939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65387" y="159046"/>
            <a:ext cx="7067331"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What is IPPOG Resource Database?</a:t>
            </a:r>
            <a:endParaRPr lang="en-GB" sz="3000" dirty="0"/>
          </a:p>
        </p:txBody>
      </p:sp>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9712372" y="2879977"/>
            <a:ext cx="639461" cy="339714"/>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backgroundRemoval t="208" b="100000" l="0" r="100000">
                        <a14:foregroundMark x1="39063" y1="76806" x2="57292" y2="88264"/>
                        <a14:foregroundMark x1="58229" y1="80000" x2="37917" y2="79375"/>
                      </a14:backgroundRemoval>
                    </a14:imgEffect>
                  </a14:imgLayer>
                </a14:imgProps>
              </a:ext>
              <a:ext uri="{28A0092B-C50C-407E-A947-70E740481C1C}">
                <a14:useLocalDpi xmlns:a14="http://schemas.microsoft.com/office/drawing/2010/main" val="0"/>
              </a:ext>
            </a:extLst>
          </a:blip>
          <a:stretch>
            <a:fillRect/>
          </a:stretch>
        </p:blipFill>
        <p:spPr>
          <a:xfrm>
            <a:off x="10792424" y="1591110"/>
            <a:ext cx="1618343" cy="1213757"/>
          </a:xfrm>
          <a:prstGeom prst="rect">
            <a:avLst/>
          </a:prstGeom>
        </p:spPr>
      </p:pic>
      <p:sp>
        <p:nvSpPr>
          <p:cNvPr id="12" name="Footer Placeholder 3">
            <a:extLst>
              <a:ext uri="{FF2B5EF4-FFF2-40B4-BE49-F238E27FC236}">
                <a16:creationId xmlns:a16="http://schemas.microsoft.com/office/drawing/2014/main" id="{E7BED8F2-9D26-4ECD-99BB-5A3933415022}"/>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6C63351A-EA54-4C07-ADAB-72FACCA100EE}"/>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38</a:t>
            </a:fld>
            <a:endParaRPr lang="en-GB" dirty="0"/>
          </a:p>
        </p:txBody>
      </p:sp>
      <p:sp>
        <p:nvSpPr>
          <p:cNvPr id="16" name="Date Placeholder 2">
            <a:extLst>
              <a:ext uri="{FF2B5EF4-FFF2-40B4-BE49-F238E27FC236}">
                <a16:creationId xmlns:a16="http://schemas.microsoft.com/office/drawing/2014/main" id="{C0A248A5-BA01-466A-9679-BC733934F976}"/>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sp>
        <p:nvSpPr>
          <p:cNvPr id="15" name="TextBox 14">
            <a:extLst>
              <a:ext uri="{FF2B5EF4-FFF2-40B4-BE49-F238E27FC236}">
                <a16:creationId xmlns:a16="http://schemas.microsoft.com/office/drawing/2014/main" id="{3363D461-5231-4164-B7D9-589DEF5AB6FA}"/>
              </a:ext>
            </a:extLst>
          </p:cNvPr>
          <p:cNvSpPr txBox="1"/>
          <p:nvPr/>
        </p:nvSpPr>
        <p:spPr>
          <a:xfrm>
            <a:off x="66158" y="1563438"/>
            <a:ext cx="9009788" cy="2416046"/>
          </a:xfrm>
          <a:prstGeom prst="rect">
            <a:avLst/>
          </a:prstGeom>
          <a:noFill/>
        </p:spPr>
        <p:txBody>
          <a:bodyPr wrap="square" rtlCol="0">
            <a:spAutoFit/>
          </a:bodyPr>
          <a:lstStyle/>
          <a:p>
            <a:pPr>
              <a:spcAft>
                <a:spcPts val="600"/>
              </a:spcAft>
            </a:pPr>
            <a:r>
              <a:rPr lang="en-US" dirty="0">
                <a:solidFill>
                  <a:srgbClr val="0070C0"/>
                </a:solidFill>
              </a:rPr>
              <a:t>RDB is:</a:t>
            </a:r>
          </a:p>
          <a:p>
            <a:pPr marL="285750" indent="-285750">
              <a:spcAft>
                <a:spcPts val="600"/>
              </a:spcAft>
              <a:buFont typeface="Arial" panose="020B0604020202020204" pitchFamily="34" charset="0"/>
              <a:buChar char="•"/>
            </a:pPr>
            <a:r>
              <a:rPr lang="en-GB" i="1" dirty="0"/>
              <a:t>online platform to facilitate the exchange of PP E&amp;O resources across the globe</a:t>
            </a:r>
          </a:p>
          <a:p>
            <a:pPr marL="285750" indent="-285750">
              <a:spcAft>
                <a:spcPts val="600"/>
              </a:spcAft>
              <a:buFont typeface="Arial" panose="020B0604020202020204" pitchFamily="34" charset="0"/>
              <a:buChar char="•"/>
            </a:pPr>
            <a:r>
              <a:rPr lang="en-GB" sz="1800" i="1" dirty="0"/>
              <a:t>collection of high-quality engaging materials (e.g. videos, posters, talks, hands-on activities, tools, brochures and more)</a:t>
            </a:r>
            <a:r>
              <a:rPr lang="en-GB" i="1" dirty="0"/>
              <a:t> </a:t>
            </a:r>
          </a:p>
          <a:p>
            <a:pPr marL="285750" indent="-285750">
              <a:spcAft>
                <a:spcPts val="600"/>
              </a:spcAft>
              <a:buFont typeface="Arial" panose="020B0604020202020204" pitchFamily="34" charset="0"/>
              <a:buChar char="•"/>
            </a:pPr>
            <a:r>
              <a:rPr lang="en-GB" sz="1800" i="1" dirty="0"/>
              <a:t>recommended by IPPOG representatives and contributors</a:t>
            </a:r>
          </a:p>
          <a:p>
            <a:pPr marL="285750" indent="-285750">
              <a:spcAft>
                <a:spcPts val="600"/>
              </a:spcAft>
              <a:buFont typeface="Arial" panose="020B0604020202020204" pitchFamily="34" charset="0"/>
              <a:buChar char="•"/>
            </a:pPr>
            <a:r>
              <a:rPr lang="en-GB" i="1" dirty="0"/>
              <a:t>to share </a:t>
            </a:r>
            <a:r>
              <a:rPr lang="en-GB" sz="1800" i="1" dirty="0"/>
              <a:t>wonders and excitement of PP with </a:t>
            </a:r>
            <a:r>
              <a:rPr lang="en-GB" sz="1800" i="1" dirty="0">
                <a:highlight>
                  <a:srgbClr val="FF8FCC"/>
                </a:highlight>
              </a:rPr>
              <a:t>teachers, students and general public</a:t>
            </a:r>
          </a:p>
          <a:p>
            <a:pPr marL="285750" indent="-285750">
              <a:spcAft>
                <a:spcPts val="600"/>
              </a:spcAft>
              <a:buFont typeface="Arial" panose="020B0604020202020204" pitchFamily="34" charset="0"/>
              <a:buChar char="•"/>
            </a:pPr>
            <a:r>
              <a:rPr lang="en-GB" sz="1800" i="1" dirty="0">
                <a:highlight>
                  <a:srgbClr val="FF8FCC"/>
                </a:highlight>
              </a:rPr>
              <a:t>readily understandable and regularly updated to reflect the latest discoveries in PP</a:t>
            </a:r>
            <a:endParaRPr lang="en-US" dirty="0">
              <a:highlight>
                <a:srgbClr val="FF8FCC"/>
              </a:highlight>
            </a:endParaRPr>
          </a:p>
        </p:txBody>
      </p:sp>
      <p:sp>
        <p:nvSpPr>
          <p:cNvPr id="20" name="TextBox 19">
            <a:extLst>
              <a:ext uri="{FF2B5EF4-FFF2-40B4-BE49-F238E27FC236}">
                <a16:creationId xmlns:a16="http://schemas.microsoft.com/office/drawing/2014/main" id="{72ADAF1D-92D2-4ED6-B01D-94568A5715D3}"/>
              </a:ext>
            </a:extLst>
          </p:cNvPr>
          <p:cNvSpPr txBox="1"/>
          <p:nvPr/>
        </p:nvSpPr>
        <p:spPr>
          <a:xfrm rot="729392">
            <a:off x="2713043" y="1103691"/>
            <a:ext cx="3716017" cy="338554"/>
          </a:xfrm>
          <a:prstGeom prst="rect">
            <a:avLst/>
          </a:prstGeom>
          <a:solidFill>
            <a:srgbClr val="FFFF00"/>
          </a:solidFill>
        </p:spPr>
        <p:txBody>
          <a:bodyPr wrap="square">
            <a:spAutoFit/>
          </a:bodyPr>
          <a:lstStyle/>
          <a:p>
            <a:pPr>
              <a:spcAft>
                <a:spcPts val="600"/>
              </a:spcAft>
            </a:pPr>
            <a:r>
              <a:rPr lang="en-GB" sz="1600" dirty="0"/>
              <a:t>From official IPPOG’s communications</a:t>
            </a:r>
            <a:endParaRPr lang="en-GB" sz="1600" dirty="0">
              <a:highlight>
                <a:srgbClr val="FFFF00"/>
              </a:highlight>
            </a:endParaRPr>
          </a:p>
        </p:txBody>
      </p:sp>
    </p:spTree>
    <p:extLst>
      <p:ext uri="{BB962C8B-B14F-4D97-AF65-F5344CB8AC3E}">
        <p14:creationId xmlns:p14="http://schemas.microsoft.com/office/powerpoint/2010/main" val="318472319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457961" y="60490"/>
            <a:ext cx="8176529" cy="807328"/>
          </a:xfrm>
          <a:prstGeom prst="rect">
            <a:avLst/>
          </a:prstGeom>
        </p:spPr>
        <p:txBody>
          <a:bodyPr vert="horz" lIns="91440" tIns="45720" rIns="91440" bIns="45720" rtlCol="0" anchor="ctr">
            <a:normAutofit fontScale="9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RDB: from HISTORY to STATUS QUO</a:t>
            </a:r>
            <a:endParaRPr lang="en-GB" sz="3000" dirty="0"/>
          </a:p>
        </p:txBody>
      </p:sp>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9712372" y="2879977"/>
            <a:ext cx="639461" cy="339714"/>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backgroundRemoval t="208" b="100000" l="0" r="100000">
                        <a14:foregroundMark x1="39063" y1="76806" x2="57292" y2="88264"/>
                        <a14:foregroundMark x1="58229" y1="80000" x2="37917" y2="79375"/>
                      </a14:backgroundRemoval>
                    </a14:imgEffect>
                  </a14:imgLayer>
                </a14:imgProps>
              </a:ext>
              <a:ext uri="{28A0092B-C50C-407E-A947-70E740481C1C}">
                <a14:useLocalDpi xmlns:a14="http://schemas.microsoft.com/office/drawing/2010/main" val="0"/>
              </a:ext>
            </a:extLst>
          </a:blip>
          <a:stretch>
            <a:fillRect/>
          </a:stretch>
        </p:blipFill>
        <p:spPr>
          <a:xfrm>
            <a:off x="10792424" y="1591110"/>
            <a:ext cx="1618343" cy="1213757"/>
          </a:xfrm>
          <a:prstGeom prst="rect">
            <a:avLst/>
          </a:prstGeom>
        </p:spPr>
      </p:pic>
      <p:sp>
        <p:nvSpPr>
          <p:cNvPr id="12" name="Footer Placeholder 3">
            <a:extLst>
              <a:ext uri="{FF2B5EF4-FFF2-40B4-BE49-F238E27FC236}">
                <a16:creationId xmlns:a16="http://schemas.microsoft.com/office/drawing/2014/main" id="{E7BED8F2-9D26-4ECD-99BB-5A3933415022}"/>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6C63351A-EA54-4C07-ADAB-72FACCA100EE}"/>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39</a:t>
            </a:fld>
            <a:endParaRPr lang="en-GB" dirty="0"/>
          </a:p>
        </p:txBody>
      </p:sp>
      <p:sp>
        <p:nvSpPr>
          <p:cNvPr id="16" name="Date Placeholder 2">
            <a:extLst>
              <a:ext uri="{FF2B5EF4-FFF2-40B4-BE49-F238E27FC236}">
                <a16:creationId xmlns:a16="http://schemas.microsoft.com/office/drawing/2014/main" id="{C0A248A5-BA01-466A-9679-BC733934F976}"/>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3" name="TextBox 12">
            <a:extLst>
              <a:ext uri="{FF2B5EF4-FFF2-40B4-BE49-F238E27FC236}">
                <a16:creationId xmlns:a16="http://schemas.microsoft.com/office/drawing/2014/main" id="{BF688073-BC10-48A1-B8A6-7CD9E07F0992}"/>
              </a:ext>
            </a:extLst>
          </p:cNvPr>
          <p:cNvSpPr txBox="1"/>
          <p:nvPr/>
        </p:nvSpPr>
        <p:spPr>
          <a:xfrm>
            <a:off x="7983145" y="4033015"/>
            <a:ext cx="1061254" cy="646331"/>
          </a:xfrm>
          <a:prstGeom prst="rect">
            <a:avLst/>
          </a:prstGeom>
          <a:solidFill>
            <a:schemeClr val="bg1"/>
          </a:solidFill>
        </p:spPr>
        <p:txBody>
          <a:bodyPr wrap="square" rtlCol="0">
            <a:spAutoFit/>
          </a:bodyPr>
          <a:lstStyle/>
          <a:p>
            <a:endParaRPr lang="fr-CH" dirty="0"/>
          </a:p>
          <a:p>
            <a:endParaRPr lang="fr-CH" dirty="0"/>
          </a:p>
        </p:txBody>
      </p:sp>
      <p:sp>
        <p:nvSpPr>
          <p:cNvPr id="15" name="TextBox 14">
            <a:extLst>
              <a:ext uri="{FF2B5EF4-FFF2-40B4-BE49-F238E27FC236}">
                <a16:creationId xmlns:a16="http://schemas.microsoft.com/office/drawing/2014/main" id="{3363D461-5231-4164-B7D9-589DEF5AB6FA}"/>
              </a:ext>
            </a:extLst>
          </p:cNvPr>
          <p:cNvSpPr txBox="1"/>
          <p:nvPr/>
        </p:nvSpPr>
        <p:spPr>
          <a:xfrm>
            <a:off x="34610" y="1045918"/>
            <a:ext cx="9109389" cy="2308324"/>
          </a:xfrm>
          <a:prstGeom prst="rect">
            <a:avLst/>
          </a:prstGeom>
          <a:noFill/>
        </p:spPr>
        <p:txBody>
          <a:bodyPr wrap="square" rtlCol="0">
            <a:spAutoFit/>
          </a:bodyPr>
          <a:lstStyle/>
          <a:p>
            <a:r>
              <a:rPr lang="en-US" dirty="0">
                <a:solidFill>
                  <a:srgbClr val="0070C0"/>
                </a:solidFill>
              </a:rPr>
              <a:t>History: </a:t>
            </a:r>
            <a:r>
              <a:rPr lang="en-GB" sz="1800" i="1" dirty="0"/>
              <a:t> </a:t>
            </a:r>
          </a:p>
          <a:p>
            <a:pPr marL="285750" indent="-285750">
              <a:buFont typeface="Arial" panose="020B0604020202020204" pitchFamily="34" charset="0"/>
              <a:buChar char="•"/>
            </a:pPr>
            <a:r>
              <a:rPr lang="en-GB" sz="1800" i="1" dirty="0"/>
              <a:t>Idea born in 2009: transformation of EPPOG from a “discussion forum” to a possible world leader in informal scientific E&amp;O activities for PP and related fields. </a:t>
            </a:r>
          </a:p>
          <a:p>
            <a:pPr marL="285750" indent="-285750">
              <a:buFont typeface="Arial" panose="020B0604020202020204" pitchFamily="34" charset="0"/>
              <a:buChar char="•"/>
            </a:pPr>
            <a:r>
              <a:rPr lang="en-GB" sz="1800" i="1" dirty="0"/>
              <a:t>Initially </a:t>
            </a:r>
            <a:r>
              <a:rPr lang="en-GB" sz="1800" i="1" dirty="0">
                <a:highlight>
                  <a:srgbClr val="FF8FCC"/>
                </a:highlight>
              </a:rPr>
              <a:t>“EPPOG Best Practice Database” meant to be used by science institutions and laboratories </a:t>
            </a:r>
            <a:r>
              <a:rPr lang="en-GB" sz="1800" i="1" dirty="0"/>
              <a:t>for outreach and informal science education purposes</a:t>
            </a:r>
          </a:p>
          <a:p>
            <a:pPr marL="285750" indent="-285750">
              <a:buFont typeface="Arial" panose="020B0604020202020204" pitchFamily="34" charset="0"/>
              <a:buChar char="•"/>
            </a:pPr>
            <a:r>
              <a:rPr lang="en-GB" sz="1800" i="1" dirty="0"/>
              <a:t>self-sustaining, users vote </a:t>
            </a:r>
            <a:r>
              <a:rPr lang="en-GB" i="1" dirty="0"/>
              <a:t>on </a:t>
            </a:r>
            <a:r>
              <a:rPr lang="en-GB" sz="1800" i="1" dirty="0"/>
              <a:t>highest quality &amp; most useful items to be best practice</a:t>
            </a:r>
          </a:p>
          <a:p>
            <a:pPr marL="285750" indent="-285750">
              <a:buFont typeface="Arial" panose="020B0604020202020204" pitchFamily="34" charset="0"/>
              <a:buChar char="•"/>
            </a:pPr>
            <a:r>
              <a:rPr lang="en-GB" i="1" dirty="0"/>
              <a:t>First version released in 2011</a:t>
            </a:r>
            <a:endParaRPr lang="en-GB" sz="1800" i="1" dirty="0"/>
          </a:p>
          <a:p>
            <a:endParaRPr lang="en-US" dirty="0">
              <a:solidFill>
                <a:srgbClr val="0070C0"/>
              </a:solidFill>
            </a:endParaRPr>
          </a:p>
        </p:txBody>
      </p:sp>
      <p:sp>
        <p:nvSpPr>
          <p:cNvPr id="20" name="Footer Placeholder 3">
            <a:extLst>
              <a:ext uri="{FF2B5EF4-FFF2-40B4-BE49-F238E27FC236}">
                <a16:creationId xmlns:a16="http://schemas.microsoft.com/office/drawing/2014/main" id="{91AEA4B5-87AA-460F-9972-B4683C71B8B9}"/>
              </a:ext>
            </a:extLst>
          </p:cNvPr>
          <p:cNvSpPr txBox="1">
            <a:spLocks/>
          </p:cNvSpPr>
          <p:nvPr/>
        </p:nvSpPr>
        <p:spPr>
          <a:xfrm>
            <a:off x="638175" y="8770301"/>
            <a:ext cx="3057526" cy="273844"/>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21</a:t>
            </a:r>
            <a:r>
              <a:rPr lang="en-GB" baseline="30000"/>
              <a:t>th</a:t>
            </a:r>
            <a:r>
              <a:rPr lang="en-GB"/>
              <a:t> IPPOG meeting, 19 May 2021, online</a:t>
            </a:r>
            <a:endParaRPr lang="en-GB" dirty="0"/>
          </a:p>
        </p:txBody>
      </p:sp>
      <p:sp>
        <p:nvSpPr>
          <p:cNvPr id="21" name="Slide Number Placeholder 1">
            <a:extLst>
              <a:ext uri="{FF2B5EF4-FFF2-40B4-BE49-F238E27FC236}">
                <a16:creationId xmlns:a16="http://schemas.microsoft.com/office/drawing/2014/main" id="{4F24A5C2-85A4-43A3-A793-02678D677911}"/>
              </a:ext>
            </a:extLst>
          </p:cNvPr>
          <p:cNvSpPr txBox="1">
            <a:spLocks/>
          </p:cNvSpPr>
          <p:nvPr/>
        </p:nvSpPr>
        <p:spPr>
          <a:xfrm>
            <a:off x="133353" y="8770304"/>
            <a:ext cx="409575" cy="2738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E9D450-AD3B-A24D-8A95-F027C5FCDEC4}" type="slidenum">
              <a:rPr lang="en-GB" smtClean="0"/>
              <a:pPr/>
              <a:t>39</a:t>
            </a:fld>
            <a:endParaRPr lang="en-GB" dirty="0"/>
          </a:p>
        </p:txBody>
      </p:sp>
      <p:sp>
        <p:nvSpPr>
          <p:cNvPr id="22" name="Date Placeholder 2">
            <a:extLst>
              <a:ext uri="{FF2B5EF4-FFF2-40B4-BE49-F238E27FC236}">
                <a16:creationId xmlns:a16="http://schemas.microsoft.com/office/drawing/2014/main" id="{D26A86F5-9276-4172-AAB3-C4CA9A95EFB3}"/>
              </a:ext>
            </a:extLst>
          </p:cNvPr>
          <p:cNvSpPr txBox="1">
            <a:spLocks/>
          </p:cNvSpPr>
          <p:nvPr/>
        </p:nvSpPr>
        <p:spPr>
          <a:xfrm>
            <a:off x="6065520" y="8770301"/>
            <a:ext cx="2049779" cy="2738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IPPOG new webpages &amp; RDB</a:t>
            </a:r>
            <a:endParaRPr lang="en-GB" dirty="0"/>
          </a:p>
        </p:txBody>
      </p:sp>
      <p:sp>
        <p:nvSpPr>
          <p:cNvPr id="23" name="TextBox 22">
            <a:extLst>
              <a:ext uri="{FF2B5EF4-FFF2-40B4-BE49-F238E27FC236}">
                <a16:creationId xmlns:a16="http://schemas.microsoft.com/office/drawing/2014/main" id="{49DB6C0E-3C2A-49C1-857E-BE621C1D030D}"/>
              </a:ext>
            </a:extLst>
          </p:cNvPr>
          <p:cNvSpPr txBox="1"/>
          <p:nvPr/>
        </p:nvSpPr>
        <p:spPr>
          <a:xfrm>
            <a:off x="-50319" y="5354061"/>
            <a:ext cx="9193091" cy="2169825"/>
          </a:xfrm>
          <a:prstGeom prst="rect">
            <a:avLst/>
          </a:prstGeom>
          <a:noFill/>
        </p:spPr>
        <p:txBody>
          <a:bodyPr wrap="square">
            <a:spAutoFit/>
          </a:bodyPr>
          <a:lstStyle/>
          <a:p>
            <a:pPr algn="just"/>
            <a:r>
              <a:rPr lang="en-GB" sz="1500" i="1" dirty="0"/>
              <a:t>The idea of the RDB was born in </a:t>
            </a:r>
            <a:r>
              <a:rPr lang="en-GB" sz="1500" i="1" dirty="0">
                <a:highlight>
                  <a:srgbClr val="FF8FCC"/>
                </a:highlight>
              </a:rPr>
              <a:t>2009</a:t>
            </a:r>
            <a:r>
              <a:rPr lang="en-GB" sz="1500" i="1" dirty="0"/>
              <a:t> at an EPPOG meeting at CERN, when </a:t>
            </a:r>
            <a:r>
              <a:rPr lang="en-GB" sz="1500" i="1" dirty="0">
                <a:highlight>
                  <a:srgbClr val="FF8FCC"/>
                </a:highlight>
              </a:rPr>
              <a:t>EPPOG </a:t>
            </a:r>
            <a:r>
              <a:rPr lang="en-GB" sz="1500" i="1" dirty="0"/>
              <a:t>after more than 15 years of its existence was on the verge of a </a:t>
            </a:r>
            <a:r>
              <a:rPr lang="en-GB" sz="1500" i="1" dirty="0">
                <a:highlight>
                  <a:srgbClr val="FF8FCC"/>
                </a:highlight>
              </a:rPr>
              <a:t>transformation from a “discussion forum” to a possible world leader in outreach and informal scientific education activities for particle physics and related fields.</a:t>
            </a:r>
            <a:r>
              <a:rPr lang="en-GB" sz="1500" i="1" dirty="0"/>
              <a:t> Initially called the </a:t>
            </a:r>
            <a:r>
              <a:rPr lang="en-GB" sz="1500" i="1" dirty="0">
                <a:highlight>
                  <a:srgbClr val="FF8FCC"/>
                </a:highlight>
              </a:rPr>
              <a:t>EPPOG Best Practice Database</a:t>
            </a:r>
            <a:r>
              <a:rPr lang="en-GB" sz="1500" i="1" dirty="0"/>
              <a:t>, it was </a:t>
            </a:r>
            <a:r>
              <a:rPr lang="en-GB" sz="1500" i="1" dirty="0">
                <a:highlight>
                  <a:srgbClr val="FF8FCC"/>
                </a:highlight>
              </a:rPr>
              <a:t>meant to be used by science institutions and laboratories for outreach and informal science education purposes. </a:t>
            </a:r>
            <a:r>
              <a:rPr lang="en-GB" sz="1500" i="1" dirty="0"/>
              <a:t>The eventual aim was that the database would be </a:t>
            </a:r>
            <a:r>
              <a:rPr lang="en-GB" sz="1500" i="1" dirty="0">
                <a:highlight>
                  <a:srgbClr val="FF8FCC"/>
                </a:highlight>
              </a:rPr>
              <a:t>self-sustaining</a:t>
            </a:r>
            <a:r>
              <a:rPr lang="en-GB" sz="1500" i="1" dirty="0"/>
              <a:t>, with the EPPOG members (and others) adding new items when appropriate and users “voting” to ensure that the highest quality and most useful items are the ones that become the “best practice” [38]. Consequently, the </a:t>
            </a:r>
            <a:r>
              <a:rPr lang="en-GB" sz="1500" i="1" dirty="0">
                <a:highlight>
                  <a:srgbClr val="FF8FCC"/>
                </a:highlight>
              </a:rPr>
              <a:t>first version </a:t>
            </a:r>
            <a:r>
              <a:rPr lang="en-GB" sz="1500" i="1" dirty="0"/>
              <a:t>of the IPPOG’s Resource Database was </a:t>
            </a:r>
            <a:r>
              <a:rPr lang="en-GB" sz="1500" i="1" dirty="0">
                <a:highlight>
                  <a:srgbClr val="FF8FCC"/>
                </a:highlight>
              </a:rPr>
              <a:t>released in 2011</a:t>
            </a:r>
            <a:r>
              <a:rPr lang="en-GB" sz="1500" i="1" dirty="0"/>
              <a:t>.</a:t>
            </a:r>
            <a:endParaRPr lang="en-US" sz="1500" i="1" dirty="0"/>
          </a:p>
        </p:txBody>
      </p:sp>
      <p:sp>
        <p:nvSpPr>
          <p:cNvPr id="24" name="TextBox 23">
            <a:extLst>
              <a:ext uri="{FF2B5EF4-FFF2-40B4-BE49-F238E27FC236}">
                <a16:creationId xmlns:a16="http://schemas.microsoft.com/office/drawing/2014/main" id="{B514F652-B550-47CD-A919-A55F56B22803}"/>
              </a:ext>
            </a:extLst>
          </p:cNvPr>
          <p:cNvSpPr txBox="1"/>
          <p:nvPr/>
        </p:nvSpPr>
        <p:spPr>
          <a:xfrm>
            <a:off x="0" y="7543532"/>
            <a:ext cx="9144000" cy="1985159"/>
          </a:xfrm>
          <a:prstGeom prst="rect">
            <a:avLst/>
          </a:prstGeom>
          <a:solidFill>
            <a:schemeClr val="bg1"/>
          </a:solidFill>
        </p:spPr>
        <p:txBody>
          <a:bodyPr wrap="square">
            <a:spAutoFit/>
          </a:bodyPr>
          <a:lstStyle/>
          <a:p>
            <a:r>
              <a:rPr lang="en-GB" sz="1500" i="1" dirty="0">
                <a:highlight>
                  <a:srgbClr val="FF8FCC"/>
                </a:highlight>
              </a:rPr>
              <a:t>After almost 10 years, IPPOG </a:t>
            </a:r>
            <a:r>
              <a:rPr lang="en-GB" sz="1500" i="1" dirty="0"/>
              <a:t>is now embarking on an </a:t>
            </a:r>
            <a:r>
              <a:rPr lang="en-GB" sz="1500" i="1" dirty="0">
                <a:highlight>
                  <a:srgbClr val="FF8FCC"/>
                </a:highlight>
              </a:rPr>
              <a:t>ambitious project to improve the user experience across the IPPOG digital portfolio</a:t>
            </a:r>
            <a:r>
              <a:rPr lang="en-GB" sz="1500" i="1" dirty="0"/>
              <a:t> (website and social media channels) and to strengthen the IPPOG brand online by creating a </a:t>
            </a:r>
            <a:r>
              <a:rPr lang="en-GB" sz="1500" i="1" dirty="0">
                <a:highlight>
                  <a:srgbClr val="FF8FCC"/>
                </a:highlight>
              </a:rPr>
              <a:t>new website including a new RDB</a:t>
            </a:r>
            <a:r>
              <a:rPr lang="en-GB" sz="1500" i="1" dirty="0"/>
              <a:t>. The </a:t>
            </a:r>
            <a:r>
              <a:rPr lang="en-GB" sz="1500" i="1" dirty="0">
                <a:highlight>
                  <a:srgbClr val="FF8FCC"/>
                </a:highlight>
              </a:rPr>
              <a:t>goal </a:t>
            </a:r>
            <a:r>
              <a:rPr lang="en-GB" sz="1500" i="1" dirty="0"/>
              <a:t>of the new design is </a:t>
            </a:r>
            <a:r>
              <a:rPr lang="en-GB" sz="1500" i="1" dirty="0">
                <a:highlight>
                  <a:srgbClr val="FF8FCC"/>
                </a:highlight>
              </a:rPr>
              <a:t>to greatly broaden the audience type and use of the web pages and available resources.</a:t>
            </a:r>
            <a:r>
              <a:rPr lang="en-GB" sz="1500" i="1" dirty="0"/>
              <a:t> The visual impact needs to be enhanced in order to pursue IPPOG’s mission and communicate its messages to its existing and new audiences, as well as new potential members, partners and sponsors. IPPOG wants the new website to become </a:t>
            </a:r>
            <a:r>
              <a:rPr lang="en-GB" sz="1500" i="1" dirty="0">
                <a:highlight>
                  <a:srgbClr val="FF8FCC"/>
                </a:highlight>
              </a:rPr>
              <a:t>more open to students, teachers and the general public, and for the RDB to become the primary source of particle physics outreach material in the world.</a:t>
            </a:r>
            <a:r>
              <a:rPr lang="en-GB" dirty="0">
                <a:highlight>
                  <a:srgbClr val="FF8FCC"/>
                </a:highlight>
              </a:rPr>
              <a:t> </a:t>
            </a:r>
            <a:endParaRPr lang="en-US" dirty="0">
              <a:highlight>
                <a:srgbClr val="FF8FCC"/>
              </a:highlight>
            </a:endParaRPr>
          </a:p>
        </p:txBody>
      </p:sp>
      <p:sp>
        <p:nvSpPr>
          <p:cNvPr id="19" name="TextBox 18">
            <a:extLst>
              <a:ext uri="{FF2B5EF4-FFF2-40B4-BE49-F238E27FC236}">
                <a16:creationId xmlns:a16="http://schemas.microsoft.com/office/drawing/2014/main" id="{95C8E556-84AA-4377-91D1-C580165634DE}"/>
              </a:ext>
            </a:extLst>
          </p:cNvPr>
          <p:cNvSpPr txBox="1"/>
          <p:nvPr/>
        </p:nvSpPr>
        <p:spPr>
          <a:xfrm>
            <a:off x="34610" y="3155852"/>
            <a:ext cx="9109390" cy="1200329"/>
          </a:xfrm>
          <a:prstGeom prst="rect">
            <a:avLst/>
          </a:prstGeom>
          <a:noFill/>
        </p:spPr>
        <p:txBody>
          <a:bodyPr wrap="square">
            <a:spAutoFit/>
          </a:bodyPr>
          <a:lstStyle/>
          <a:p>
            <a:r>
              <a:rPr lang="en-US" dirty="0">
                <a:solidFill>
                  <a:srgbClr val="0070C0"/>
                </a:solidFill>
              </a:rPr>
              <a:t>Status 10 years later:</a:t>
            </a:r>
          </a:p>
          <a:p>
            <a:pPr marL="285750" indent="-285750">
              <a:buFont typeface="Arial" panose="020B0604020202020204" pitchFamily="34" charset="0"/>
              <a:buChar char="•"/>
            </a:pPr>
            <a:r>
              <a:rPr lang="en-GB" sz="1800" i="1" dirty="0"/>
              <a:t>IPPOG contributors continued to submit items published after IPPOG chairs approval</a:t>
            </a:r>
          </a:p>
          <a:p>
            <a:pPr marL="285750" indent="-285750">
              <a:buFont typeface="Arial" panose="020B0604020202020204" pitchFamily="34" charset="0"/>
              <a:buChar char="•"/>
            </a:pPr>
            <a:r>
              <a:rPr lang="en-GB" i="1" dirty="0">
                <a:highlight>
                  <a:srgbClr val="FF8FCC"/>
                </a:highlight>
              </a:rPr>
              <a:t>5-10 new items each year &amp; no more submissions since 1 year</a:t>
            </a:r>
            <a:r>
              <a:rPr lang="en-GB" sz="1800" i="1" dirty="0">
                <a:highlight>
                  <a:srgbClr val="FF8FCC"/>
                </a:highlight>
              </a:rPr>
              <a:t> </a:t>
            </a:r>
          </a:p>
          <a:p>
            <a:pPr marL="285750" indent="-285750">
              <a:buFont typeface="Arial" panose="020B0604020202020204" pitchFamily="34" charset="0"/>
              <a:buChar char="•"/>
            </a:pPr>
            <a:r>
              <a:rPr lang="en-GB" i="1" dirty="0"/>
              <a:t>~ </a:t>
            </a:r>
            <a:r>
              <a:rPr lang="en-GB" sz="1800" i="1" dirty="0"/>
              <a:t>370 items: many of them 10 years old…</a:t>
            </a:r>
            <a:endParaRPr lang="en-GB" i="1" dirty="0"/>
          </a:p>
        </p:txBody>
      </p:sp>
    </p:spTree>
    <p:extLst>
      <p:ext uri="{BB962C8B-B14F-4D97-AF65-F5344CB8AC3E}">
        <p14:creationId xmlns:p14="http://schemas.microsoft.com/office/powerpoint/2010/main" val="36805813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DBD9DBC6-FF72-7C44-9750-BF4241275197}"/>
              </a:ext>
            </a:extLst>
          </p:cNvPr>
          <p:cNvSpPr>
            <a:spLocks noGrp="1"/>
          </p:cNvSpPr>
          <p:nvPr>
            <p:ph type="title"/>
          </p:nvPr>
        </p:nvSpPr>
        <p:spPr>
          <a:xfrm>
            <a:off x="925177" y="169324"/>
            <a:ext cx="7877175" cy="686348"/>
          </a:xfrm>
        </p:spPr>
        <p:txBody>
          <a:bodyPr>
            <a:normAutofit/>
          </a:bodyPr>
          <a:lstStyle/>
          <a:p>
            <a:r>
              <a:rPr lang="en-US" dirty="0"/>
              <a:t>     Feedback after ALPHA - testing</a:t>
            </a:r>
            <a:endParaRPr lang="en-GB" sz="3000" dirty="0"/>
          </a:p>
        </p:txBody>
      </p:sp>
      <p:sp>
        <p:nvSpPr>
          <p:cNvPr id="12" name="Content Placeholder 5">
            <a:extLst>
              <a:ext uri="{FF2B5EF4-FFF2-40B4-BE49-F238E27FC236}">
                <a16:creationId xmlns:a16="http://schemas.microsoft.com/office/drawing/2014/main" id="{497EA03F-D7CE-7B40-8F17-9F409F6C1AA0}"/>
              </a:ext>
            </a:extLst>
          </p:cNvPr>
          <p:cNvSpPr txBox="1">
            <a:spLocks/>
          </p:cNvSpPr>
          <p:nvPr/>
        </p:nvSpPr>
        <p:spPr>
          <a:xfrm>
            <a:off x="0" y="1100555"/>
            <a:ext cx="9029700" cy="4873024"/>
          </a:xfrm>
          <a:prstGeom prst="rect">
            <a:avLst/>
          </a:prstGeom>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Arial" charset="0"/>
                <a:ea typeface="Arial"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Arial" charset="0"/>
                <a:ea typeface="Arial"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Arial" charset="0"/>
                <a:ea typeface="Arial"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Arial" charset="0"/>
                <a:ea typeface="Arial"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Arial" charset="0"/>
                <a:ea typeface="Arial"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spcAft>
                <a:spcPts val="600"/>
              </a:spcAft>
            </a:pPr>
            <a:r>
              <a:rPr lang="en-GB" sz="2700" dirty="0">
                <a:solidFill>
                  <a:srgbClr val="0070C0"/>
                </a:solidFill>
              </a:rPr>
              <a:t>Lot of feedback received: </a:t>
            </a:r>
          </a:p>
          <a:p>
            <a:pPr marL="1185863" lvl="3" indent="-285750">
              <a:spcAft>
                <a:spcPts val="600"/>
              </a:spcAft>
              <a:buFont typeface="Wingdings" panose="05000000000000000000" pitchFamily="2" charset="2"/>
              <a:buChar char="q"/>
            </a:pPr>
            <a:r>
              <a:rPr lang="en-GB" sz="1700" dirty="0"/>
              <a:t>Google Doc – January 2021</a:t>
            </a:r>
          </a:p>
          <a:p>
            <a:pPr marL="1185863" lvl="3" indent="-285750">
              <a:spcAft>
                <a:spcPts val="600"/>
              </a:spcAft>
              <a:buFont typeface="Wingdings" panose="05000000000000000000" pitchFamily="2" charset="2"/>
              <a:buChar char="q"/>
            </a:pPr>
            <a:r>
              <a:rPr lang="en-GB" sz="1700" dirty="0"/>
              <a:t>2 dedicated feedback online sessions  - February 2021</a:t>
            </a:r>
          </a:p>
          <a:p>
            <a:pPr marL="1185863" lvl="3" indent="-285750">
              <a:spcAft>
                <a:spcPts val="1800"/>
              </a:spcAft>
              <a:buFont typeface="Wingdings" panose="05000000000000000000" pitchFamily="2" charset="2"/>
              <a:buChar char="q"/>
            </a:pPr>
            <a:r>
              <a:rPr lang="en-GB" sz="1700" dirty="0"/>
              <a:t>Web SG meeting to decide on ambiguous feedback – March 2021</a:t>
            </a:r>
          </a:p>
          <a:p>
            <a:pPr>
              <a:spcAft>
                <a:spcPts val="600"/>
              </a:spcAft>
            </a:pPr>
            <a:r>
              <a:rPr lang="en-GB" sz="2700" dirty="0">
                <a:solidFill>
                  <a:srgbClr val="0070C0"/>
                </a:solidFill>
              </a:rPr>
              <a:t>Main topics from feedback: </a:t>
            </a:r>
          </a:p>
          <a:p>
            <a:pPr marL="1185863" lvl="3" indent="-285750">
              <a:spcAft>
                <a:spcPts val="600"/>
              </a:spcAft>
              <a:buFont typeface="Wingdings" panose="05000000000000000000" pitchFamily="2" charset="2"/>
              <a:buChar char="q"/>
            </a:pPr>
            <a:r>
              <a:rPr lang="en-US" sz="1700" dirty="0"/>
              <a:t>Change of order of items at the frontpage: News, Activities, RDB, About</a:t>
            </a:r>
          </a:p>
          <a:p>
            <a:pPr marL="1185863" lvl="3" indent="-285750">
              <a:spcAft>
                <a:spcPts val="600"/>
              </a:spcAft>
              <a:buFont typeface="Wingdings" panose="05000000000000000000" pitchFamily="2" charset="2"/>
              <a:buChar char="q"/>
            </a:pPr>
            <a:r>
              <a:rPr lang="en-US" sz="1600" dirty="0"/>
              <a:t>Main menu – content (simplified) and functionality (technical challenge)</a:t>
            </a:r>
          </a:p>
          <a:p>
            <a:pPr marL="1185863" lvl="3" indent="-285750">
              <a:spcAft>
                <a:spcPts val="600"/>
              </a:spcAft>
              <a:buFont typeface="Wingdings" panose="05000000000000000000" pitchFamily="2" charset="2"/>
              <a:buChar char="q"/>
            </a:pPr>
            <a:r>
              <a:rPr lang="fr-CH" sz="1600" dirty="0"/>
              <a:t>More </a:t>
            </a:r>
            <a:r>
              <a:rPr lang="fr-CH" sz="1600" dirty="0" err="1"/>
              <a:t>aligned</a:t>
            </a:r>
            <a:r>
              <a:rPr lang="fr-CH" sz="1600" dirty="0"/>
              <a:t> and </a:t>
            </a:r>
            <a:r>
              <a:rPr lang="fr-CH" sz="1600" dirty="0" err="1"/>
              <a:t>coherent</a:t>
            </a:r>
            <a:r>
              <a:rPr lang="fr-CH" sz="1600" dirty="0"/>
              <a:t> lay-out, fonts, </a:t>
            </a:r>
            <a:r>
              <a:rPr lang="fr-CH" sz="1600" dirty="0" err="1"/>
              <a:t>colours</a:t>
            </a:r>
            <a:r>
              <a:rPr lang="fr-CH" sz="1600" dirty="0"/>
              <a:t>, </a:t>
            </a:r>
            <a:r>
              <a:rPr lang="fr-CH" sz="1600" dirty="0" err="1"/>
              <a:t>contrast</a:t>
            </a:r>
            <a:r>
              <a:rPr lang="fr-CH" sz="1600" dirty="0"/>
              <a:t>… </a:t>
            </a:r>
          </a:p>
          <a:p>
            <a:pPr marL="1185863" lvl="3" indent="-285750">
              <a:spcAft>
                <a:spcPts val="600"/>
              </a:spcAft>
              <a:buFont typeface="Wingdings" panose="05000000000000000000" pitchFamily="2" charset="2"/>
              <a:buChar char="q"/>
            </a:pPr>
            <a:r>
              <a:rPr lang="fr-CH" sz="1600" dirty="0" err="1"/>
              <a:t>Many</a:t>
            </a:r>
            <a:r>
              <a:rPr lang="fr-CH" sz="1600" dirty="0"/>
              <a:t> more… </a:t>
            </a:r>
          </a:p>
        </p:txBody>
      </p:sp>
      <p:pic>
        <p:nvPicPr>
          <p:cNvPr id="14" name="Picture 13">
            <a:extLst>
              <a:ext uri="{FF2B5EF4-FFF2-40B4-BE49-F238E27FC236}">
                <a16:creationId xmlns:a16="http://schemas.microsoft.com/office/drawing/2014/main" id="{E474D25D-0433-46B4-B237-1A35BA313219}"/>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0" b="99861" l="6563" r="94063"/>
                    </a14:imgEffect>
                  </a14:imgLayer>
                </a14:imgProps>
              </a:ext>
              <a:ext uri="{28A0092B-C50C-407E-A947-70E740481C1C}">
                <a14:useLocalDpi xmlns:a14="http://schemas.microsoft.com/office/drawing/2010/main" val="0"/>
              </a:ext>
            </a:extLst>
          </a:blip>
          <a:srcRect l="34802" t="-3" r="34802" b="27952"/>
          <a:stretch/>
        </p:blipFill>
        <p:spPr>
          <a:xfrm>
            <a:off x="4032000" y="1263936"/>
            <a:ext cx="540000" cy="720000"/>
          </a:xfrm>
          <a:prstGeom prst="rect">
            <a:avLst/>
          </a:prstGeom>
        </p:spPr>
      </p:pic>
      <p:sp>
        <p:nvSpPr>
          <p:cNvPr id="17" name="Footer Placeholder 3">
            <a:extLst>
              <a:ext uri="{FF2B5EF4-FFF2-40B4-BE49-F238E27FC236}">
                <a16:creationId xmlns:a16="http://schemas.microsoft.com/office/drawing/2014/main" id="{6C964175-8180-4205-A16C-5960D8E44AFD}"/>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8" name="Slide Number Placeholder 1">
            <a:extLst>
              <a:ext uri="{FF2B5EF4-FFF2-40B4-BE49-F238E27FC236}">
                <a16:creationId xmlns:a16="http://schemas.microsoft.com/office/drawing/2014/main" id="{4A76C457-2EEB-42BD-9E11-AEA2EFF36A70}"/>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a:t>
            </a:fld>
            <a:endParaRPr lang="en-GB" dirty="0"/>
          </a:p>
        </p:txBody>
      </p:sp>
      <p:sp>
        <p:nvSpPr>
          <p:cNvPr id="19" name="Date Placeholder 2">
            <a:extLst>
              <a:ext uri="{FF2B5EF4-FFF2-40B4-BE49-F238E27FC236}">
                <a16:creationId xmlns:a16="http://schemas.microsoft.com/office/drawing/2014/main" id="{8ED3F36C-23B0-425E-91D3-ED32FB136238}"/>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8535975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542928" y="28365"/>
            <a:ext cx="7787369" cy="807328"/>
          </a:xfrm>
          <a:prstGeom prst="rect">
            <a:avLst/>
          </a:prstGeom>
        </p:spPr>
        <p:txBody>
          <a:bodyPr vert="horz" lIns="91440" tIns="45720" rIns="91440" bIns="45720" rtlCol="0" anchor="ctr">
            <a:normAutofit fontScale="9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RDB: from STATUS QUO to VISION</a:t>
            </a:r>
            <a:endParaRPr lang="en-GB" sz="3000" dirty="0"/>
          </a:p>
        </p:txBody>
      </p:sp>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9712372" y="2879977"/>
            <a:ext cx="639461" cy="339714"/>
          </a:xfrm>
          <a:prstGeom prst="rect">
            <a:avLst/>
          </a:prstGeom>
        </p:spPr>
      </p:pic>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backgroundRemoval t="208" b="100000" l="0" r="100000">
                        <a14:foregroundMark x1="39063" y1="76806" x2="57292" y2="88264"/>
                        <a14:foregroundMark x1="58229" y1="80000" x2="37917" y2="79375"/>
                      </a14:backgroundRemoval>
                    </a14:imgEffect>
                  </a14:imgLayer>
                </a14:imgProps>
              </a:ext>
              <a:ext uri="{28A0092B-C50C-407E-A947-70E740481C1C}">
                <a14:useLocalDpi xmlns:a14="http://schemas.microsoft.com/office/drawing/2010/main" val="0"/>
              </a:ext>
            </a:extLst>
          </a:blip>
          <a:stretch>
            <a:fillRect/>
          </a:stretch>
        </p:blipFill>
        <p:spPr>
          <a:xfrm>
            <a:off x="10792424" y="1591110"/>
            <a:ext cx="1618343" cy="1213757"/>
          </a:xfrm>
          <a:prstGeom prst="rect">
            <a:avLst/>
          </a:prstGeom>
        </p:spPr>
      </p:pic>
      <p:sp>
        <p:nvSpPr>
          <p:cNvPr id="12" name="Footer Placeholder 3">
            <a:extLst>
              <a:ext uri="{FF2B5EF4-FFF2-40B4-BE49-F238E27FC236}">
                <a16:creationId xmlns:a16="http://schemas.microsoft.com/office/drawing/2014/main" id="{E7BED8F2-9D26-4ECD-99BB-5A3933415022}"/>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6C63351A-EA54-4C07-ADAB-72FACCA100EE}"/>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40</a:t>
            </a:fld>
            <a:endParaRPr lang="en-GB" dirty="0"/>
          </a:p>
        </p:txBody>
      </p:sp>
      <p:sp>
        <p:nvSpPr>
          <p:cNvPr id="16" name="Date Placeholder 2">
            <a:extLst>
              <a:ext uri="{FF2B5EF4-FFF2-40B4-BE49-F238E27FC236}">
                <a16:creationId xmlns:a16="http://schemas.microsoft.com/office/drawing/2014/main" id="{C0A248A5-BA01-466A-9679-BC733934F976}"/>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5" name="TextBox 14">
            <a:extLst>
              <a:ext uri="{FF2B5EF4-FFF2-40B4-BE49-F238E27FC236}">
                <a16:creationId xmlns:a16="http://schemas.microsoft.com/office/drawing/2014/main" id="{3363D461-5231-4164-B7D9-589DEF5AB6FA}"/>
              </a:ext>
            </a:extLst>
          </p:cNvPr>
          <p:cNvSpPr txBox="1"/>
          <p:nvPr/>
        </p:nvSpPr>
        <p:spPr>
          <a:xfrm>
            <a:off x="67106" y="5131058"/>
            <a:ext cx="9009788" cy="1477328"/>
          </a:xfrm>
          <a:prstGeom prst="rect">
            <a:avLst/>
          </a:prstGeom>
          <a:noFill/>
        </p:spPr>
        <p:txBody>
          <a:bodyPr wrap="square" rtlCol="0">
            <a:spAutoFit/>
          </a:bodyPr>
          <a:lstStyle/>
          <a:p>
            <a:endParaRPr lang="en-US" dirty="0">
              <a:solidFill>
                <a:srgbClr val="0070C0"/>
              </a:solidFill>
            </a:endParaRPr>
          </a:p>
          <a:p>
            <a:r>
              <a:rPr lang="en-US" dirty="0">
                <a:solidFill>
                  <a:srgbClr val="0070C0"/>
                </a:solidFill>
              </a:rPr>
              <a:t>Vision of IPPOG’s RDB after 10 years…:</a:t>
            </a:r>
          </a:p>
          <a:p>
            <a:pPr marL="285750" indent="-285750">
              <a:buFont typeface="Arial" panose="020B0604020202020204" pitchFamily="34" charset="0"/>
              <a:buChar char="•"/>
            </a:pPr>
            <a:r>
              <a:rPr lang="en-GB" sz="1800" i="1" dirty="0"/>
              <a:t>IPPOG works to improve the user experience across the IPPOG digital portfolio</a:t>
            </a:r>
          </a:p>
          <a:p>
            <a:pPr marL="285750" indent="-285750">
              <a:buFont typeface="Arial" panose="020B0604020202020204" pitchFamily="34" charset="0"/>
              <a:buChar char="•"/>
            </a:pPr>
            <a:r>
              <a:rPr lang="en-GB" sz="1800" i="1" dirty="0"/>
              <a:t>strengthen the IPPOG brand online by creating a new website including a new RDB</a:t>
            </a:r>
          </a:p>
          <a:p>
            <a:pPr marL="285750" indent="-285750">
              <a:buFont typeface="Arial" panose="020B0604020202020204" pitchFamily="34" charset="0"/>
              <a:buChar char="•"/>
            </a:pPr>
            <a:r>
              <a:rPr lang="en-GB" sz="1800" i="1" dirty="0"/>
              <a:t>greatly broaden the audience type and use of the webpages &amp; available resources</a:t>
            </a:r>
            <a:endParaRPr lang="en-GB" i="1" dirty="0"/>
          </a:p>
        </p:txBody>
      </p:sp>
      <p:sp>
        <p:nvSpPr>
          <p:cNvPr id="20" name="Footer Placeholder 3">
            <a:extLst>
              <a:ext uri="{FF2B5EF4-FFF2-40B4-BE49-F238E27FC236}">
                <a16:creationId xmlns:a16="http://schemas.microsoft.com/office/drawing/2014/main" id="{91AEA4B5-87AA-460F-9972-B4683C71B8B9}"/>
              </a:ext>
            </a:extLst>
          </p:cNvPr>
          <p:cNvSpPr txBox="1">
            <a:spLocks/>
          </p:cNvSpPr>
          <p:nvPr/>
        </p:nvSpPr>
        <p:spPr>
          <a:xfrm>
            <a:off x="638175" y="4764359"/>
            <a:ext cx="3057526" cy="273844"/>
          </a:xfrm>
          <a:prstGeom prst="rect">
            <a:avLst/>
          </a:prstGeom>
        </p:spPr>
        <p:txBody>
          <a:bodyPr vert="horz" lIns="91440" tIns="45720" rIns="91440" bIns="45720" rtlCol="0" anchor="ctr"/>
          <a:lstStyle>
            <a:defPPr>
              <a:defRPr lang="en-US"/>
            </a:defPPr>
            <a:lvl1pPr marL="0" algn="l"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21</a:t>
            </a:r>
            <a:r>
              <a:rPr lang="en-GB" baseline="30000"/>
              <a:t>th</a:t>
            </a:r>
            <a:r>
              <a:rPr lang="en-GB"/>
              <a:t> IPPOG meeting, 19 May 2021, online</a:t>
            </a:r>
            <a:endParaRPr lang="en-GB" dirty="0"/>
          </a:p>
        </p:txBody>
      </p:sp>
      <p:sp>
        <p:nvSpPr>
          <p:cNvPr id="21" name="Slide Number Placeholder 1">
            <a:extLst>
              <a:ext uri="{FF2B5EF4-FFF2-40B4-BE49-F238E27FC236}">
                <a16:creationId xmlns:a16="http://schemas.microsoft.com/office/drawing/2014/main" id="{4F24A5C2-85A4-43A3-A793-02678D677911}"/>
              </a:ext>
            </a:extLst>
          </p:cNvPr>
          <p:cNvSpPr txBox="1">
            <a:spLocks/>
          </p:cNvSpPr>
          <p:nvPr/>
        </p:nvSpPr>
        <p:spPr>
          <a:xfrm>
            <a:off x="133353" y="4764362"/>
            <a:ext cx="409575" cy="2738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E9D450-AD3B-A24D-8A95-F027C5FCDEC4}" type="slidenum">
              <a:rPr lang="en-GB" smtClean="0"/>
              <a:pPr/>
              <a:t>40</a:t>
            </a:fld>
            <a:endParaRPr lang="en-GB" dirty="0"/>
          </a:p>
        </p:txBody>
      </p:sp>
      <p:sp>
        <p:nvSpPr>
          <p:cNvPr id="22" name="Date Placeholder 2">
            <a:extLst>
              <a:ext uri="{FF2B5EF4-FFF2-40B4-BE49-F238E27FC236}">
                <a16:creationId xmlns:a16="http://schemas.microsoft.com/office/drawing/2014/main" id="{D26A86F5-9276-4172-AAB3-C4CA9A95EFB3}"/>
              </a:ext>
            </a:extLst>
          </p:cNvPr>
          <p:cNvSpPr txBox="1">
            <a:spLocks/>
          </p:cNvSpPr>
          <p:nvPr/>
        </p:nvSpPr>
        <p:spPr>
          <a:xfrm>
            <a:off x="6065520" y="4764359"/>
            <a:ext cx="2049779" cy="273844"/>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accent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IPPOG new webpages &amp; RDB</a:t>
            </a:r>
            <a:endParaRPr lang="en-GB" dirty="0"/>
          </a:p>
        </p:txBody>
      </p:sp>
      <p:sp>
        <p:nvSpPr>
          <p:cNvPr id="17" name="TextBox 16">
            <a:extLst>
              <a:ext uri="{FF2B5EF4-FFF2-40B4-BE49-F238E27FC236}">
                <a16:creationId xmlns:a16="http://schemas.microsoft.com/office/drawing/2014/main" id="{ABF88346-5942-45C0-937D-3F733284BA0E}"/>
              </a:ext>
            </a:extLst>
          </p:cNvPr>
          <p:cNvSpPr txBox="1"/>
          <p:nvPr/>
        </p:nvSpPr>
        <p:spPr>
          <a:xfrm>
            <a:off x="296640" y="2397581"/>
            <a:ext cx="8334363" cy="2704138"/>
          </a:xfrm>
          <a:prstGeom prst="rect">
            <a:avLst/>
          </a:prstGeom>
          <a:solidFill>
            <a:srgbClr val="ADC535"/>
          </a:solidFill>
        </p:spPr>
        <p:txBody>
          <a:bodyPr wrap="square">
            <a:spAutoFit/>
          </a:bodyPr>
          <a:lstStyle/>
          <a:p>
            <a:pPr marL="365760">
              <a:lnSpc>
                <a:spcPct val="150000"/>
              </a:lnSpc>
            </a:pPr>
            <a:r>
              <a:rPr lang="en-GB" sz="2500" b="1" i="1" dirty="0">
                <a:solidFill>
                  <a:schemeClr val="bg1"/>
                </a:solidFill>
              </a:rPr>
              <a:t>“IPPOG wants the new website to become more open to students, teachers and the general public, and for the </a:t>
            </a:r>
            <a:r>
              <a:rPr lang="en-GB" sz="2500" b="1" i="1" u="sng" dirty="0">
                <a:solidFill>
                  <a:schemeClr val="bg1"/>
                </a:solidFill>
                <a:effectLst>
                  <a:outerShdw blurRad="38100" dist="38100" dir="2700000" algn="tl">
                    <a:srgbClr val="000000">
                      <a:alpha val="43137"/>
                    </a:srgbClr>
                  </a:outerShdw>
                </a:effectLst>
              </a:rPr>
              <a:t>RDB to become the primary source of particle physics outreach material in the world.</a:t>
            </a:r>
            <a:r>
              <a:rPr lang="en-GB" sz="2500" b="1" i="1" dirty="0">
                <a:solidFill>
                  <a:schemeClr val="bg1"/>
                </a:solidFill>
              </a:rPr>
              <a:t>”</a:t>
            </a:r>
          </a:p>
          <a:p>
            <a:pPr>
              <a:lnSpc>
                <a:spcPct val="150000"/>
              </a:lnSpc>
            </a:pPr>
            <a:endParaRPr lang="en-GB" sz="1500" b="1" i="1" dirty="0">
              <a:solidFill>
                <a:schemeClr val="bg1"/>
              </a:solidFill>
            </a:endParaRPr>
          </a:p>
        </p:txBody>
      </p:sp>
      <p:sp>
        <p:nvSpPr>
          <p:cNvPr id="19" name="TextBox 18">
            <a:extLst>
              <a:ext uri="{FF2B5EF4-FFF2-40B4-BE49-F238E27FC236}">
                <a16:creationId xmlns:a16="http://schemas.microsoft.com/office/drawing/2014/main" id="{435242D9-C337-48BC-AE26-642FA53FA1F3}"/>
              </a:ext>
            </a:extLst>
          </p:cNvPr>
          <p:cNvSpPr txBox="1"/>
          <p:nvPr/>
        </p:nvSpPr>
        <p:spPr>
          <a:xfrm>
            <a:off x="34610" y="951056"/>
            <a:ext cx="9337989" cy="1477328"/>
          </a:xfrm>
          <a:prstGeom prst="rect">
            <a:avLst/>
          </a:prstGeom>
          <a:noFill/>
        </p:spPr>
        <p:txBody>
          <a:bodyPr wrap="square">
            <a:spAutoFit/>
          </a:bodyPr>
          <a:lstStyle/>
          <a:p>
            <a:r>
              <a:rPr lang="en-US" dirty="0">
                <a:solidFill>
                  <a:srgbClr val="0070C0"/>
                </a:solidFill>
              </a:rPr>
              <a:t>IPPOG is a platform for (has a potential to): </a:t>
            </a:r>
            <a:r>
              <a:rPr lang="en-GB" sz="1800" i="1" dirty="0"/>
              <a:t> </a:t>
            </a:r>
          </a:p>
          <a:p>
            <a:pPr marL="285750" indent="-285750">
              <a:buFont typeface="Arial" panose="020B0604020202020204" pitchFamily="34" charset="0"/>
              <a:buChar char="•"/>
            </a:pPr>
            <a:r>
              <a:rPr lang="en-GB" sz="1800" i="1" dirty="0"/>
              <a:t>sharing, developing and improving </a:t>
            </a:r>
          </a:p>
          <a:p>
            <a:pPr marL="285750" indent="-285750">
              <a:buFont typeface="Arial" panose="020B0604020202020204" pitchFamily="34" charset="0"/>
              <a:buChar char="•"/>
            </a:pPr>
            <a:r>
              <a:rPr lang="en-GB" sz="1800" i="1" dirty="0"/>
              <a:t>explanatory and teaching materials, strategies, methods, activities and tools </a:t>
            </a:r>
          </a:p>
          <a:p>
            <a:pPr marL="285750" indent="-285750">
              <a:buFont typeface="Arial" panose="020B0604020202020204" pitchFamily="34" charset="0"/>
              <a:buChar char="•"/>
            </a:pPr>
            <a:r>
              <a:rPr lang="en-GB" sz="1800" i="1" dirty="0"/>
              <a:t>to reach broader audiences</a:t>
            </a:r>
          </a:p>
          <a:p>
            <a:pPr marL="285750" indent="-285750">
              <a:buFont typeface="Arial" panose="020B0604020202020204" pitchFamily="34" charset="0"/>
              <a:buChar char="•"/>
            </a:pPr>
            <a:r>
              <a:rPr lang="en-GB" sz="1800" i="1" dirty="0"/>
              <a:t>based on the world best practices in E&amp;O of PP and related sciences </a:t>
            </a:r>
          </a:p>
        </p:txBody>
      </p:sp>
    </p:spTree>
    <p:extLst>
      <p:ext uri="{BB962C8B-B14F-4D97-AF65-F5344CB8AC3E}">
        <p14:creationId xmlns:p14="http://schemas.microsoft.com/office/powerpoint/2010/main" val="277732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80">
                                          <p:stCondLst>
                                            <p:cond delay="0"/>
                                          </p:stCondLst>
                                        </p:cTn>
                                        <p:tgtEl>
                                          <p:spTgt spid="17"/>
                                        </p:tgtEl>
                                      </p:cBhvr>
                                    </p:animEffect>
                                    <p:anim calcmode="lin" valueType="num">
                                      <p:cBhvr>
                                        <p:cTn id="8"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3" dur="26">
                                          <p:stCondLst>
                                            <p:cond delay="650"/>
                                          </p:stCondLst>
                                        </p:cTn>
                                        <p:tgtEl>
                                          <p:spTgt spid="17"/>
                                        </p:tgtEl>
                                      </p:cBhvr>
                                      <p:to x="100000" y="60000"/>
                                    </p:animScale>
                                    <p:animScale>
                                      <p:cBhvr>
                                        <p:cTn id="14" dur="166" decel="50000">
                                          <p:stCondLst>
                                            <p:cond delay="676"/>
                                          </p:stCondLst>
                                        </p:cTn>
                                        <p:tgtEl>
                                          <p:spTgt spid="17"/>
                                        </p:tgtEl>
                                      </p:cBhvr>
                                      <p:to x="100000" y="100000"/>
                                    </p:animScale>
                                    <p:animScale>
                                      <p:cBhvr>
                                        <p:cTn id="15" dur="26">
                                          <p:stCondLst>
                                            <p:cond delay="1312"/>
                                          </p:stCondLst>
                                        </p:cTn>
                                        <p:tgtEl>
                                          <p:spTgt spid="17"/>
                                        </p:tgtEl>
                                      </p:cBhvr>
                                      <p:to x="100000" y="80000"/>
                                    </p:animScale>
                                    <p:animScale>
                                      <p:cBhvr>
                                        <p:cTn id="16" dur="166" decel="50000">
                                          <p:stCondLst>
                                            <p:cond delay="1338"/>
                                          </p:stCondLst>
                                        </p:cTn>
                                        <p:tgtEl>
                                          <p:spTgt spid="17"/>
                                        </p:tgtEl>
                                      </p:cBhvr>
                                      <p:to x="100000" y="100000"/>
                                    </p:animScale>
                                    <p:animScale>
                                      <p:cBhvr>
                                        <p:cTn id="17" dur="26">
                                          <p:stCondLst>
                                            <p:cond delay="1642"/>
                                          </p:stCondLst>
                                        </p:cTn>
                                        <p:tgtEl>
                                          <p:spTgt spid="17"/>
                                        </p:tgtEl>
                                      </p:cBhvr>
                                      <p:to x="100000" y="90000"/>
                                    </p:animScale>
                                    <p:animScale>
                                      <p:cBhvr>
                                        <p:cTn id="18" dur="166" decel="50000">
                                          <p:stCondLst>
                                            <p:cond delay="1668"/>
                                          </p:stCondLst>
                                        </p:cTn>
                                        <p:tgtEl>
                                          <p:spTgt spid="17"/>
                                        </p:tgtEl>
                                      </p:cBhvr>
                                      <p:to x="100000" y="100000"/>
                                    </p:animScale>
                                    <p:animScale>
                                      <p:cBhvr>
                                        <p:cTn id="19" dur="26">
                                          <p:stCondLst>
                                            <p:cond delay="1808"/>
                                          </p:stCondLst>
                                        </p:cTn>
                                        <p:tgtEl>
                                          <p:spTgt spid="17"/>
                                        </p:tgtEl>
                                      </p:cBhvr>
                                      <p:to x="100000" y="95000"/>
                                    </p:animScale>
                                    <p:animScale>
                                      <p:cBhvr>
                                        <p:cTn id="20"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Challenges</a:t>
            </a:r>
            <a:endParaRPr lang="en-GB" sz="3000" dirty="0"/>
          </a:p>
        </p:txBody>
      </p:sp>
      <p:sp>
        <p:nvSpPr>
          <p:cNvPr id="3" name="TextBox 2"/>
          <p:cNvSpPr txBox="1"/>
          <p:nvPr/>
        </p:nvSpPr>
        <p:spPr>
          <a:xfrm>
            <a:off x="338140" y="1025654"/>
            <a:ext cx="4519186" cy="1138773"/>
          </a:xfrm>
          <a:prstGeom prst="rect">
            <a:avLst/>
          </a:prstGeom>
          <a:noFill/>
        </p:spPr>
        <p:txBody>
          <a:bodyPr wrap="none" rtlCol="0">
            <a:spAutoFit/>
          </a:bodyPr>
          <a:lstStyle/>
          <a:p>
            <a:pPr>
              <a:spcAft>
                <a:spcPts val="600"/>
              </a:spcAft>
            </a:pPr>
            <a:r>
              <a:rPr lang="en-US" sz="2500" dirty="0">
                <a:solidFill>
                  <a:srgbClr val="0070C0"/>
                </a:solidFill>
              </a:rPr>
              <a:t>TECHNICAL</a:t>
            </a:r>
            <a:endParaRPr lang="en-US" sz="2000" dirty="0">
              <a:solidFill>
                <a:srgbClr val="0070C0"/>
              </a:solidFill>
            </a:endParaRPr>
          </a:p>
          <a:p>
            <a:pPr marL="285750" indent="-285750">
              <a:buFont typeface="Wingdings" panose="05000000000000000000" pitchFamily="2" charset="2"/>
              <a:buChar char="q"/>
            </a:pPr>
            <a:r>
              <a:rPr lang="en-US" sz="2000" dirty="0">
                <a:solidFill>
                  <a:schemeClr val="tx1">
                    <a:lumMod val="75000"/>
                    <a:lumOff val="25000"/>
                  </a:schemeClr>
                </a:solidFill>
              </a:rPr>
              <a:t>Interface between CDS and Drupal </a:t>
            </a:r>
          </a:p>
          <a:p>
            <a:r>
              <a:rPr lang="en-US" dirty="0">
                <a:solidFill>
                  <a:schemeClr val="tx1">
                    <a:lumMod val="75000"/>
                    <a:lumOff val="25000"/>
                  </a:schemeClr>
                </a:solidFill>
              </a:rPr>
              <a:t>     </a:t>
            </a:r>
            <a:r>
              <a:rPr lang="en-US" dirty="0"/>
              <a:t>     </a:t>
            </a:r>
          </a:p>
        </p:txBody>
      </p:sp>
      <p:sp>
        <p:nvSpPr>
          <p:cNvPr id="13" name="TextBox 12"/>
          <p:cNvSpPr txBox="1"/>
          <p:nvPr/>
        </p:nvSpPr>
        <p:spPr>
          <a:xfrm>
            <a:off x="242210" y="1481909"/>
            <a:ext cx="4519186" cy="458494"/>
          </a:xfrm>
          <a:prstGeom prst="rect">
            <a:avLst/>
          </a:prstGeom>
          <a:solidFill>
            <a:srgbClr val="C4006B">
              <a:alpha val="20000"/>
            </a:srgbClr>
          </a:solidFill>
        </p:spPr>
        <p:txBody>
          <a:bodyPr wrap="square" rtlCol="0">
            <a:spAutoFit/>
          </a:bodyPr>
          <a:lstStyle/>
          <a:p>
            <a:endParaRPr lang="fr-CH" dirty="0"/>
          </a:p>
        </p:txBody>
      </p:sp>
      <p:sp>
        <p:nvSpPr>
          <p:cNvPr id="12" name="Footer Placeholder 3">
            <a:extLst>
              <a:ext uri="{FF2B5EF4-FFF2-40B4-BE49-F238E27FC236}">
                <a16:creationId xmlns:a16="http://schemas.microsoft.com/office/drawing/2014/main" id="{E7BED8F2-9D26-4ECD-99BB-5A3933415022}"/>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6C63351A-EA54-4C07-ADAB-72FACCA100EE}"/>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41</a:t>
            </a:fld>
            <a:endParaRPr lang="en-GB" dirty="0"/>
          </a:p>
        </p:txBody>
      </p:sp>
      <p:sp>
        <p:nvSpPr>
          <p:cNvPr id="16" name="Date Placeholder 2">
            <a:extLst>
              <a:ext uri="{FF2B5EF4-FFF2-40B4-BE49-F238E27FC236}">
                <a16:creationId xmlns:a16="http://schemas.microsoft.com/office/drawing/2014/main" id="{C0A248A5-BA01-466A-9679-BC733934F976}"/>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1" name="TextBox 10">
            <a:extLst>
              <a:ext uri="{FF2B5EF4-FFF2-40B4-BE49-F238E27FC236}">
                <a16:creationId xmlns:a16="http://schemas.microsoft.com/office/drawing/2014/main" id="{977D5617-350A-4717-8800-1B4247D51824}"/>
              </a:ext>
            </a:extLst>
          </p:cNvPr>
          <p:cNvSpPr txBox="1"/>
          <p:nvPr/>
        </p:nvSpPr>
        <p:spPr>
          <a:xfrm>
            <a:off x="338140" y="2158737"/>
            <a:ext cx="7956774" cy="1554272"/>
          </a:xfrm>
          <a:prstGeom prst="rect">
            <a:avLst/>
          </a:prstGeom>
          <a:noFill/>
        </p:spPr>
        <p:txBody>
          <a:bodyPr wrap="square" rtlCol="0">
            <a:spAutoFit/>
          </a:bodyPr>
          <a:lstStyle/>
          <a:p>
            <a:pPr>
              <a:spcAft>
                <a:spcPts val="600"/>
              </a:spcAft>
            </a:pPr>
            <a:r>
              <a:rPr lang="en-US" sz="2500" dirty="0">
                <a:solidFill>
                  <a:srgbClr val="0070C0"/>
                </a:solidFill>
              </a:rPr>
              <a:t>CONTENT</a:t>
            </a:r>
          </a:p>
          <a:p>
            <a:pPr marL="285750" indent="-285750">
              <a:spcAft>
                <a:spcPts val="600"/>
              </a:spcAft>
              <a:buFont typeface="Wingdings" panose="05000000000000000000" pitchFamily="2" charset="2"/>
              <a:buChar char="q"/>
            </a:pPr>
            <a:r>
              <a:rPr lang="en-US" sz="2000" dirty="0"/>
              <a:t>Curation of existing / “old” items</a:t>
            </a:r>
          </a:p>
          <a:p>
            <a:endParaRPr lang="en-US" sz="2000" dirty="0"/>
          </a:p>
          <a:p>
            <a:pPr marL="285750" indent="-285750">
              <a:buFont typeface="Wingdings" panose="05000000000000000000" pitchFamily="2" charset="2"/>
              <a:buChar char="q"/>
            </a:pPr>
            <a:r>
              <a:rPr lang="en-US" sz="2000" dirty="0"/>
              <a:t>Collection of new / up-to-date best items </a:t>
            </a:r>
          </a:p>
        </p:txBody>
      </p:sp>
      <p:sp>
        <p:nvSpPr>
          <p:cNvPr id="15" name="TextBox 14">
            <a:extLst>
              <a:ext uri="{FF2B5EF4-FFF2-40B4-BE49-F238E27FC236}">
                <a16:creationId xmlns:a16="http://schemas.microsoft.com/office/drawing/2014/main" id="{A5FF7D1A-7CEB-4719-B52E-4A81F685CCFA}"/>
              </a:ext>
            </a:extLst>
          </p:cNvPr>
          <p:cNvSpPr txBox="1"/>
          <p:nvPr/>
        </p:nvSpPr>
        <p:spPr>
          <a:xfrm>
            <a:off x="242210" y="3827234"/>
            <a:ext cx="7956774" cy="861774"/>
          </a:xfrm>
          <a:prstGeom prst="rect">
            <a:avLst/>
          </a:prstGeom>
          <a:noFill/>
        </p:spPr>
        <p:txBody>
          <a:bodyPr wrap="square" rtlCol="0">
            <a:spAutoFit/>
          </a:bodyPr>
          <a:lstStyle/>
          <a:p>
            <a:pPr>
              <a:spcAft>
                <a:spcPts val="600"/>
              </a:spcAft>
            </a:pPr>
            <a:r>
              <a:rPr lang="en-US" sz="2500" dirty="0">
                <a:solidFill>
                  <a:srgbClr val="0070C0"/>
                </a:solidFill>
              </a:rPr>
              <a:t>TIME</a:t>
            </a:r>
          </a:p>
          <a:p>
            <a:pPr marL="342900" indent="-342900">
              <a:buFont typeface="Wingdings" panose="05000000000000000000" pitchFamily="2" charset="2"/>
              <a:buChar char="q"/>
            </a:pPr>
            <a:r>
              <a:rPr lang="en-US" sz="2000" dirty="0"/>
              <a:t>RDB populated and published by November 2020</a:t>
            </a:r>
          </a:p>
        </p:txBody>
      </p:sp>
    </p:spTree>
    <p:extLst>
      <p:ext uri="{BB962C8B-B14F-4D97-AF65-F5344CB8AC3E}">
        <p14:creationId xmlns:p14="http://schemas.microsoft.com/office/powerpoint/2010/main" val="4144834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240548" y="158878"/>
            <a:ext cx="7233556" cy="686348"/>
          </a:xfrm>
          <a:prstGeom prst="rect">
            <a:avLst/>
          </a:prstGeom>
        </p:spPr>
        <p:txBody>
          <a:bodyPr vert="horz" lIns="91440" tIns="45720" rIns="91440" bIns="45720" rtlCol="0" anchor="ctr">
            <a:normAutofit fontScale="975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RDB: CDS – Drupal Interface</a:t>
            </a:r>
            <a:endParaRPr lang="en-GB" sz="3000" dirty="0"/>
          </a:p>
        </p:txBody>
      </p:sp>
      <p:sp>
        <p:nvSpPr>
          <p:cNvPr id="3" name="TextBox 2"/>
          <p:cNvSpPr txBox="1"/>
          <p:nvPr/>
        </p:nvSpPr>
        <p:spPr>
          <a:xfrm>
            <a:off x="26531" y="994872"/>
            <a:ext cx="4459875" cy="754053"/>
          </a:xfrm>
          <a:prstGeom prst="rect">
            <a:avLst/>
          </a:prstGeom>
          <a:noFill/>
        </p:spPr>
        <p:txBody>
          <a:bodyPr wrap="none" rtlCol="0">
            <a:spAutoFit/>
          </a:bodyPr>
          <a:lstStyle/>
          <a:p>
            <a:r>
              <a:rPr lang="en-US" sz="2000" dirty="0">
                <a:solidFill>
                  <a:srgbClr val="0070C0"/>
                </a:solidFill>
              </a:rPr>
              <a:t>RDB resources will be stored at CDS </a:t>
            </a:r>
            <a:endParaRPr lang="en-US" sz="500" dirty="0">
              <a:solidFill>
                <a:srgbClr val="0070C0"/>
              </a:solidFill>
            </a:endParaRPr>
          </a:p>
          <a:p>
            <a:r>
              <a:rPr lang="en-US" sz="500" dirty="0">
                <a:solidFill>
                  <a:schemeClr val="tx1">
                    <a:lumMod val="75000"/>
                    <a:lumOff val="25000"/>
                  </a:schemeClr>
                </a:solidFill>
              </a:rPr>
              <a:t> </a:t>
            </a:r>
          </a:p>
          <a:p>
            <a:r>
              <a:rPr lang="en-US" dirty="0">
                <a:solidFill>
                  <a:schemeClr val="tx1">
                    <a:lumMod val="75000"/>
                    <a:lumOff val="25000"/>
                  </a:schemeClr>
                </a:solidFill>
              </a:rPr>
              <a:t>– safe and makes Drupal website lighter</a:t>
            </a:r>
            <a:r>
              <a:rPr lang="en-US" dirty="0"/>
              <a:t>  </a:t>
            </a:r>
          </a:p>
        </p:txBody>
      </p:sp>
      <p:sp>
        <p:nvSpPr>
          <p:cNvPr id="12" name="Footer Placeholder 3">
            <a:extLst>
              <a:ext uri="{FF2B5EF4-FFF2-40B4-BE49-F238E27FC236}">
                <a16:creationId xmlns:a16="http://schemas.microsoft.com/office/drawing/2014/main" id="{E7BED8F2-9D26-4ECD-99BB-5A3933415022}"/>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6C63351A-EA54-4C07-ADAB-72FACCA100EE}"/>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42</a:t>
            </a:fld>
            <a:endParaRPr lang="en-GB" dirty="0"/>
          </a:p>
        </p:txBody>
      </p:sp>
      <p:sp>
        <p:nvSpPr>
          <p:cNvPr id="16" name="Date Placeholder 2">
            <a:extLst>
              <a:ext uri="{FF2B5EF4-FFF2-40B4-BE49-F238E27FC236}">
                <a16:creationId xmlns:a16="http://schemas.microsoft.com/office/drawing/2014/main" id="{C0A248A5-BA01-466A-9679-BC733934F976}"/>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1" name="TextBox 10">
            <a:extLst>
              <a:ext uri="{FF2B5EF4-FFF2-40B4-BE49-F238E27FC236}">
                <a16:creationId xmlns:a16="http://schemas.microsoft.com/office/drawing/2014/main" id="{977D5617-350A-4717-8800-1B4247D51824}"/>
              </a:ext>
            </a:extLst>
          </p:cNvPr>
          <p:cNvSpPr txBox="1"/>
          <p:nvPr/>
        </p:nvSpPr>
        <p:spPr>
          <a:xfrm>
            <a:off x="29797" y="1852297"/>
            <a:ext cx="5913803" cy="1323439"/>
          </a:xfrm>
          <a:prstGeom prst="rect">
            <a:avLst/>
          </a:prstGeom>
          <a:noFill/>
        </p:spPr>
        <p:txBody>
          <a:bodyPr wrap="square" rtlCol="0">
            <a:spAutoFit/>
          </a:bodyPr>
          <a:lstStyle/>
          <a:p>
            <a:r>
              <a:rPr lang="en-US" sz="2000" dirty="0">
                <a:solidFill>
                  <a:srgbClr val="0070C0"/>
                </a:solidFill>
              </a:rPr>
              <a:t>Dedicated submission form at CDS </a:t>
            </a:r>
          </a:p>
          <a:p>
            <a:pPr marL="342900" indent="-342900">
              <a:buFont typeface="Wingdings" panose="05000000000000000000" pitchFamily="2" charset="2"/>
              <a:buChar char="ü"/>
            </a:pPr>
            <a:r>
              <a:rPr lang="en-US" sz="2000" dirty="0"/>
              <a:t>CDS: IPPOG / Resources</a:t>
            </a:r>
          </a:p>
          <a:p>
            <a:pPr marL="342900" indent="-342900">
              <a:buFont typeface="Wingdings" panose="05000000000000000000" pitchFamily="2" charset="2"/>
              <a:buChar char="ü"/>
            </a:pPr>
            <a:r>
              <a:rPr lang="en-US" sz="2000" dirty="0"/>
              <a:t>new IPPOG RDB taxonomy</a:t>
            </a:r>
          </a:p>
          <a:p>
            <a:pPr marL="342900" indent="-342900">
              <a:buFont typeface="Wingdings" panose="05000000000000000000" pitchFamily="2" charset="2"/>
              <a:buChar char="ü"/>
            </a:pPr>
            <a:r>
              <a:rPr lang="en-US" sz="2000" dirty="0"/>
              <a:t>all fields which we need to display for RDB item</a:t>
            </a:r>
          </a:p>
        </p:txBody>
      </p:sp>
      <p:pic>
        <p:nvPicPr>
          <p:cNvPr id="6" name="Picture 5">
            <a:extLst>
              <a:ext uri="{FF2B5EF4-FFF2-40B4-BE49-F238E27FC236}">
                <a16:creationId xmlns:a16="http://schemas.microsoft.com/office/drawing/2014/main" id="{D2E720F1-500B-457A-801C-FBC7DFE60235}"/>
              </a:ext>
            </a:extLst>
          </p:cNvPr>
          <p:cNvPicPr>
            <a:picLocks noChangeAspect="1"/>
          </p:cNvPicPr>
          <p:nvPr/>
        </p:nvPicPr>
        <p:blipFill>
          <a:blip r:embed="rId2"/>
          <a:stretch>
            <a:fillRect/>
          </a:stretch>
        </p:blipFill>
        <p:spPr>
          <a:xfrm>
            <a:off x="4744186" y="953123"/>
            <a:ext cx="3739337" cy="626163"/>
          </a:xfrm>
          <a:prstGeom prst="rect">
            <a:avLst/>
          </a:prstGeom>
        </p:spPr>
      </p:pic>
      <p:sp>
        <p:nvSpPr>
          <p:cNvPr id="19" name="TextBox 18">
            <a:extLst>
              <a:ext uri="{FF2B5EF4-FFF2-40B4-BE49-F238E27FC236}">
                <a16:creationId xmlns:a16="http://schemas.microsoft.com/office/drawing/2014/main" id="{5A464B8E-5016-4208-A8F9-29B7F1912294}"/>
              </a:ext>
            </a:extLst>
          </p:cNvPr>
          <p:cNvSpPr txBox="1"/>
          <p:nvPr/>
        </p:nvSpPr>
        <p:spPr>
          <a:xfrm>
            <a:off x="0" y="3315258"/>
            <a:ext cx="8825591" cy="1323439"/>
          </a:xfrm>
          <a:prstGeom prst="rect">
            <a:avLst/>
          </a:prstGeom>
          <a:noFill/>
        </p:spPr>
        <p:txBody>
          <a:bodyPr wrap="square" rtlCol="0">
            <a:spAutoFit/>
          </a:bodyPr>
          <a:lstStyle/>
          <a:p>
            <a:r>
              <a:rPr lang="en-US" sz="2000" dirty="0">
                <a:solidFill>
                  <a:srgbClr val="0070C0"/>
                </a:solidFill>
              </a:rPr>
              <a:t>Interface from CDS to Drupal</a:t>
            </a:r>
          </a:p>
          <a:p>
            <a:pPr marL="342900" indent="-342900">
              <a:buFont typeface="Wingdings" panose="05000000000000000000" pitchFamily="2" charset="2"/>
              <a:buChar char="ü"/>
            </a:pPr>
            <a:r>
              <a:rPr lang="en-US" sz="2000" dirty="0"/>
              <a:t>Connection does not exist, we must create it: BLIND company</a:t>
            </a:r>
          </a:p>
          <a:p>
            <a:pPr marL="342900" indent="-342900">
              <a:buFont typeface="Wingdings" panose="05000000000000000000" pitchFamily="2" charset="2"/>
              <a:buChar char="ü"/>
            </a:pPr>
            <a:r>
              <a:rPr lang="en-US" sz="2000" dirty="0"/>
              <a:t>Program will automatically fetch data from CDS after the submission /</a:t>
            </a:r>
          </a:p>
          <a:p>
            <a:r>
              <a:rPr lang="en-US" sz="2000" dirty="0"/>
              <a:t>     approval and display at RDB website</a:t>
            </a:r>
          </a:p>
        </p:txBody>
      </p:sp>
      <p:sp>
        <p:nvSpPr>
          <p:cNvPr id="20" name="TextBox 19">
            <a:extLst>
              <a:ext uri="{FF2B5EF4-FFF2-40B4-BE49-F238E27FC236}">
                <a16:creationId xmlns:a16="http://schemas.microsoft.com/office/drawing/2014/main" id="{2AA0EDAA-BB21-4167-8197-E16EBA663057}"/>
              </a:ext>
            </a:extLst>
          </p:cNvPr>
          <p:cNvSpPr txBox="1"/>
          <p:nvPr/>
        </p:nvSpPr>
        <p:spPr>
          <a:xfrm>
            <a:off x="6106733" y="2086004"/>
            <a:ext cx="3007470" cy="923330"/>
          </a:xfrm>
          <a:prstGeom prst="rect">
            <a:avLst/>
          </a:prstGeom>
          <a:solidFill>
            <a:srgbClr val="0070C0">
              <a:alpha val="20000"/>
            </a:srgbClr>
          </a:solidFill>
        </p:spPr>
        <p:txBody>
          <a:bodyPr wrap="square" rtlCol="0">
            <a:spAutoFit/>
          </a:bodyPr>
          <a:lstStyle/>
          <a:p>
            <a:pPr marL="285750" indent="-285750">
              <a:buFont typeface="Wingdings" panose="05000000000000000000" pitchFamily="2" charset="2"/>
              <a:buChar char="§"/>
            </a:pPr>
            <a:r>
              <a:rPr lang="fr-CH" dirty="0" err="1"/>
              <a:t>Several</a:t>
            </a:r>
            <a:r>
              <a:rPr lang="fr-CH" dirty="0"/>
              <a:t> discussions &amp; interactive sprints</a:t>
            </a:r>
          </a:p>
          <a:p>
            <a:pPr marL="285750" indent="-285750">
              <a:buFont typeface="Wingdings" panose="05000000000000000000" pitchFamily="2" charset="2"/>
              <a:buChar char="§"/>
            </a:pPr>
            <a:r>
              <a:rPr lang="fr-CH" dirty="0" err="1"/>
              <a:t>Ready</a:t>
            </a:r>
            <a:r>
              <a:rPr lang="fr-CH" dirty="0"/>
              <a:t> </a:t>
            </a:r>
            <a:r>
              <a:rPr lang="fr-CH" dirty="0" err="1"/>
              <a:t>now</a:t>
            </a:r>
            <a:endParaRPr lang="fr-CH" dirty="0"/>
          </a:p>
        </p:txBody>
      </p:sp>
      <p:sp>
        <p:nvSpPr>
          <p:cNvPr id="21" name="TextBox 20">
            <a:extLst>
              <a:ext uri="{FF2B5EF4-FFF2-40B4-BE49-F238E27FC236}">
                <a16:creationId xmlns:a16="http://schemas.microsoft.com/office/drawing/2014/main" id="{0723C488-C97B-48F9-8334-A7650F3B2267}"/>
              </a:ext>
            </a:extLst>
          </p:cNvPr>
          <p:cNvSpPr txBox="1"/>
          <p:nvPr/>
        </p:nvSpPr>
        <p:spPr>
          <a:xfrm>
            <a:off x="5260075" y="1621698"/>
            <a:ext cx="2923806" cy="323165"/>
          </a:xfrm>
          <a:prstGeom prst="rect">
            <a:avLst/>
          </a:prstGeom>
          <a:solidFill>
            <a:srgbClr val="C4006B">
              <a:alpha val="20000"/>
            </a:srgbClr>
          </a:solidFill>
        </p:spPr>
        <p:txBody>
          <a:bodyPr wrap="square" rtlCol="0">
            <a:spAutoFit/>
          </a:bodyPr>
          <a:lstStyle/>
          <a:p>
            <a:r>
              <a:rPr lang="fr-CH" sz="1500" dirty="0"/>
              <a:t>In-Kind contribution </a:t>
            </a:r>
            <a:r>
              <a:rPr lang="fr-CH" sz="1500" dirty="0" err="1"/>
              <a:t>from</a:t>
            </a:r>
            <a:r>
              <a:rPr lang="fr-CH" sz="1500" dirty="0"/>
              <a:t> CERN</a:t>
            </a:r>
          </a:p>
        </p:txBody>
      </p:sp>
      <p:pic>
        <p:nvPicPr>
          <p:cNvPr id="22" name="Picture 21">
            <a:extLst>
              <a:ext uri="{FF2B5EF4-FFF2-40B4-BE49-F238E27FC236}">
                <a16:creationId xmlns:a16="http://schemas.microsoft.com/office/drawing/2014/main" id="{1CBDE2FE-5479-4A3D-9C4D-659E248B3DFD}"/>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7528438" y="2636973"/>
            <a:ext cx="639461" cy="339714"/>
          </a:xfrm>
          <a:prstGeom prst="rect">
            <a:avLst/>
          </a:prstGeom>
        </p:spPr>
      </p:pic>
      <p:sp>
        <p:nvSpPr>
          <p:cNvPr id="23" name="TextBox 22">
            <a:extLst>
              <a:ext uri="{FF2B5EF4-FFF2-40B4-BE49-F238E27FC236}">
                <a16:creationId xmlns:a16="http://schemas.microsoft.com/office/drawing/2014/main" id="{3D7B04E0-0B79-4F04-A823-EFE93FE51A4F}"/>
              </a:ext>
            </a:extLst>
          </p:cNvPr>
          <p:cNvSpPr txBox="1"/>
          <p:nvPr/>
        </p:nvSpPr>
        <p:spPr>
          <a:xfrm>
            <a:off x="5218243" y="4280389"/>
            <a:ext cx="3007470" cy="369332"/>
          </a:xfrm>
          <a:prstGeom prst="rect">
            <a:avLst/>
          </a:prstGeom>
          <a:solidFill>
            <a:srgbClr val="0070C0">
              <a:alpha val="20000"/>
            </a:srgbClr>
          </a:solidFill>
        </p:spPr>
        <p:txBody>
          <a:bodyPr wrap="square" rtlCol="0">
            <a:spAutoFit/>
          </a:bodyPr>
          <a:lstStyle/>
          <a:p>
            <a:r>
              <a:rPr lang="fr-CH" dirty="0"/>
              <a:t>To </a:t>
            </a:r>
            <a:r>
              <a:rPr lang="fr-CH" dirty="0" err="1"/>
              <a:t>be</a:t>
            </a:r>
            <a:r>
              <a:rPr lang="fr-CH" dirty="0"/>
              <a:t> </a:t>
            </a:r>
            <a:r>
              <a:rPr lang="fr-CH" dirty="0" err="1"/>
              <a:t>ready</a:t>
            </a:r>
            <a:r>
              <a:rPr lang="fr-CH" dirty="0"/>
              <a:t> for </a:t>
            </a:r>
            <a:r>
              <a:rPr lang="fr-CH" dirty="0" err="1"/>
              <a:t>september</a:t>
            </a:r>
            <a:endParaRPr lang="fr-CH" dirty="0"/>
          </a:p>
        </p:txBody>
      </p:sp>
    </p:spTree>
    <p:extLst>
      <p:ext uri="{BB962C8B-B14F-4D97-AF65-F5344CB8AC3E}">
        <p14:creationId xmlns:p14="http://schemas.microsoft.com/office/powerpoint/2010/main" val="3062739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0" grpId="0" animBg="1"/>
      <p:bldP spid="2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99536AD-8FFC-4405-931E-B9B58767E667}"/>
              </a:ext>
            </a:extLst>
          </p:cNvPr>
          <p:cNvPicPr>
            <a:picLocks noChangeAspect="1"/>
          </p:cNvPicPr>
          <p:nvPr/>
        </p:nvPicPr>
        <p:blipFill rotWithShape="1">
          <a:blip r:embed="rId2"/>
          <a:srcRect l="33929" r="-5631"/>
          <a:stretch/>
        </p:blipFill>
        <p:spPr>
          <a:xfrm>
            <a:off x="78511" y="81280"/>
            <a:ext cx="2949287" cy="2539524"/>
          </a:xfrm>
          <a:prstGeom prst="rect">
            <a:avLst/>
          </a:prstGeom>
        </p:spPr>
      </p:pic>
      <p:pic>
        <p:nvPicPr>
          <p:cNvPr id="7" name="Picture 6">
            <a:extLst>
              <a:ext uri="{FF2B5EF4-FFF2-40B4-BE49-F238E27FC236}">
                <a16:creationId xmlns:a16="http://schemas.microsoft.com/office/drawing/2014/main" id="{CB8D3F5D-BA78-4593-8E27-A4B75D192107}"/>
              </a:ext>
            </a:extLst>
          </p:cNvPr>
          <p:cNvPicPr>
            <a:picLocks noChangeAspect="1"/>
          </p:cNvPicPr>
          <p:nvPr/>
        </p:nvPicPr>
        <p:blipFill rotWithShape="1">
          <a:blip r:embed="rId3"/>
          <a:srcRect b="21007"/>
          <a:stretch/>
        </p:blipFill>
        <p:spPr>
          <a:xfrm>
            <a:off x="27782" y="2620804"/>
            <a:ext cx="2705258" cy="2132279"/>
          </a:xfrm>
          <a:prstGeom prst="rect">
            <a:avLst/>
          </a:prstGeom>
        </p:spPr>
      </p:pic>
      <p:pic>
        <p:nvPicPr>
          <p:cNvPr id="10" name="Picture 9">
            <a:extLst>
              <a:ext uri="{FF2B5EF4-FFF2-40B4-BE49-F238E27FC236}">
                <a16:creationId xmlns:a16="http://schemas.microsoft.com/office/drawing/2014/main" id="{1703F64C-1277-425D-BD12-52FB25FB444C}"/>
              </a:ext>
            </a:extLst>
          </p:cNvPr>
          <p:cNvPicPr>
            <a:picLocks noChangeAspect="1"/>
          </p:cNvPicPr>
          <p:nvPr/>
        </p:nvPicPr>
        <p:blipFill rotWithShape="1">
          <a:blip r:embed="rId4"/>
          <a:srcRect t="8983" b="-482"/>
          <a:stretch/>
        </p:blipFill>
        <p:spPr>
          <a:xfrm>
            <a:off x="2978940" y="1544126"/>
            <a:ext cx="2921265" cy="3098993"/>
          </a:xfrm>
          <a:prstGeom prst="rect">
            <a:avLst/>
          </a:prstGeom>
        </p:spPr>
      </p:pic>
      <p:pic>
        <p:nvPicPr>
          <p:cNvPr id="15" name="Picture 14">
            <a:extLst>
              <a:ext uri="{FF2B5EF4-FFF2-40B4-BE49-F238E27FC236}">
                <a16:creationId xmlns:a16="http://schemas.microsoft.com/office/drawing/2014/main" id="{9F358529-6D71-4450-95AD-0EE700C9AD45}"/>
              </a:ext>
            </a:extLst>
          </p:cNvPr>
          <p:cNvPicPr>
            <a:picLocks noChangeAspect="1"/>
          </p:cNvPicPr>
          <p:nvPr/>
        </p:nvPicPr>
        <p:blipFill rotWithShape="1">
          <a:blip r:embed="rId2"/>
          <a:srcRect l="1" r="62912" b="67961"/>
          <a:stretch/>
        </p:blipFill>
        <p:spPr>
          <a:xfrm>
            <a:off x="92713" y="121725"/>
            <a:ext cx="1371600" cy="731520"/>
          </a:xfrm>
          <a:prstGeom prst="rect">
            <a:avLst/>
          </a:prstGeom>
        </p:spPr>
      </p:pic>
      <p:pic>
        <p:nvPicPr>
          <p:cNvPr id="16" name="Picture 15">
            <a:extLst>
              <a:ext uri="{FF2B5EF4-FFF2-40B4-BE49-F238E27FC236}">
                <a16:creationId xmlns:a16="http://schemas.microsoft.com/office/drawing/2014/main" id="{ECAA8BEA-2E77-4823-A507-4AC79991F2C6}"/>
              </a:ext>
            </a:extLst>
          </p:cNvPr>
          <p:cNvPicPr>
            <a:picLocks noChangeAspect="1"/>
          </p:cNvPicPr>
          <p:nvPr/>
        </p:nvPicPr>
        <p:blipFill rotWithShape="1">
          <a:blip r:embed="rId5"/>
          <a:srcRect b="23799"/>
          <a:stretch/>
        </p:blipFill>
        <p:spPr>
          <a:xfrm>
            <a:off x="6115625" y="62832"/>
            <a:ext cx="2904688" cy="2330440"/>
          </a:xfrm>
          <a:prstGeom prst="rect">
            <a:avLst/>
          </a:prstGeom>
        </p:spPr>
      </p:pic>
      <p:pic>
        <p:nvPicPr>
          <p:cNvPr id="19" name="Picture 18">
            <a:extLst>
              <a:ext uri="{FF2B5EF4-FFF2-40B4-BE49-F238E27FC236}">
                <a16:creationId xmlns:a16="http://schemas.microsoft.com/office/drawing/2014/main" id="{477A88AE-45F1-4340-99EC-20ED833594C7}"/>
              </a:ext>
            </a:extLst>
          </p:cNvPr>
          <p:cNvPicPr>
            <a:picLocks noChangeAspect="1"/>
          </p:cNvPicPr>
          <p:nvPr/>
        </p:nvPicPr>
        <p:blipFill rotWithShape="1">
          <a:blip r:embed="rId3"/>
          <a:srcRect t="81972" b="-779"/>
          <a:stretch/>
        </p:blipFill>
        <p:spPr>
          <a:xfrm>
            <a:off x="2899364" y="1079231"/>
            <a:ext cx="3089436" cy="579783"/>
          </a:xfrm>
          <a:prstGeom prst="rect">
            <a:avLst/>
          </a:prstGeom>
        </p:spPr>
      </p:pic>
      <p:sp>
        <p:nvSpPr>
          <p:cNvPr id="20" name="Title 4">
            <a:extLst>
              <a:ext uri="{FF2B5EF4-FFF2-40B4-BE49-F238E27FC236}">
                <a16:creationId xmlns:a16="http://schemas.microsoft.com/office/drawing/2014/main" id="{C8BFF488-AF71-4660-B08C-C3AC079591C4}"/>
              </a:ext>
            </a:extLst>
          </p:cNvPr>
          <p:cNvSpPr txBox="1">
            <a:spLocks/>
          </p:cNvSpPr>
          <p:nvPr/>
        </p:nvSpPr>
        <p:spPr>
          <a:xfrm>
            <a:off x="-556635" y="-40640"/>
            <a:ext cx="8668489" cy="7946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pPr algn="ctr"/>
            <a:r>
              <a:rPr lang="en-US" sz="3000" dirty="0"/>
              <a:t>CDS RDB submission form</a:t>
            </a:r>
            <a:endParaRPr lang="en-GB" sz="3000" dirty="0"/>
          </a:p>
        </p:txBody>
      </p:sp>
      <p:sp>
        <p:nvSpPr>
          <p:cNvPr id="13" name="Footer Placeholder 3">
            <a:extLst>
              <a:ext uri="{FF2B5EF4-FFF2-40B4-BE49-F238E27FC236}">
                <a16:creationId xmlns:a16="http://schemas.microsoft.com/office/drawing/2014/main" id="{E2120E7C-53AB-401C-AAB1-22B42065F44A}"/>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6F3EF835-941A-4055-8C54-D793955B838C}"/>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43</a:t>
            </a:fld>
            <a:endParaRPr lang="en-GB" dirty="0"/>
          </a:p>
        </p:txBody>
      </p:sp>
      <p:sp>
        <p:nvSpPr>
          <p:cNvPr id="17" name="Date Placeholder 2">
            <a:extLst>
              <a:ext uri="{FF2B5EF4-FFF2-40B4-BE49-F238E27FC236}">
                <a16:creationId xmlns:a16="http://schemas.microsoft.com/office/drawing/2014/main" id="{66A112E5-6F10-4D9E-A2E9-B5BB546F696E}"/>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pic>
        <p:nvPicPr>
          <p:cNvPr id="21" name="Picture 20">
            <a:extLst>
              <a:ext uri="{FF2B5EF4-FFF2-40B4-BE49-F238E27FC236}">
                <a16:creationId xmlns:a16="http://schemas.microsoft.com/office/drawing/2014/main" id="{58399230-4B0B-4A21-934B-E38CCC4ED01F}"/>
              </a:ext>
            </a:extLst>
          </p:cNvPr>
          <p:cNvPicPr>
            <a:picLocks noChangeAspect="1"/>
          </p:cNvPicPr>
          <p:nvPr/>
        </p:nvPicPr>
        <p:blipFill>
          <a:blip r:embed="rId6"/>
          <a:stretch>
            <a:fillRect/>
          </a:stretch>
        </p:blipFill>
        <p:spPr>
          <a:xfrm>
            <a:off x="6115626" y="2399414"/>
            <a:ext cx="2904688" cy="2654573"/>
          </a:xfrm>
          <a:prstGeom prst="rect">
            <a:avLst/>
          </a:prstGeom>
        </p:spPr>
      </p:pic>
    </p:spTree>
    <p:extLst>
      <p:ext uri="{BB962C8B-B14F-4D97-AF65-F5344CB8AC3E}">
        <p14:creationId xmlns:p14="http://schemas.microsoft.com/office/powerpoint/2010/main" val="29967741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Challenges</a:t>
            </a:r>
            <a:endParaRPr lang="en-GB" sz="3000" dirty="0"/>
          </a:p>
        </p:txBody>
      </p:sp>
      <p:sp>
        <p:nvSpPr>
          <p:cNvPr id="3" name="TextBox 2"/>
          <p:cNvSpPr txBox="1"/>
          <p:nvPr/>
        </p:nvSpPr>
        <p:spPr>
          <a:xfrm>
            <a:off x="338140" y="1025654"/>
            <a:ext cx="4519186" cy="1138773"/>
          </a:xfrm>
          <a:prstGeom prst="rect">
            <a:avLst/>
          </a:prstGeom>
          <a:noFill/>
        </p:spPr>
        <p:txBody>
          <a:bodyPr wrap="none" rtlCol="0">
            <a:spAutoFit/>
          </a:bodyPr>
          <a:lstStyle/>
          <a:p>
            <a:pPr>
              <a:spcAft>
                <a:spcPts val="600"/>
              </a:spcAft>
            </a:pPr>
            <a:r>
              <a:rPr lang="en-US" sz="2500" dirty="0">
                <a:solidFill>
                  <a:srgbClr val="0070C0"/>
                </a:solidFill>
              </a:rPr>
              <a:t>TECHNICAL</a:t>
            </a:r>
            <a:endParaRPr lang="en-US" sz="2000" dirty="0">
              <a:solidFill>
                <a:srgbClr val="0070C0"/>
              </a:solidFill>
            </a:endParaRPr>
          </a:p>
          <a:p>
            <a:pPr marL="285750" indent="-285750">
              <a:buFont typeface="Wingdings" panose="05000000000000000000" pitchFamily="2" charset="2"/>
              <a:buChar char="q"/>
            </a:pPr>
            <a:r>
              <a:rPr lang="en-US" sz="2000" dirty="0">
                <a:solidFill>
                  <a:schemeClr val="tx1">
                    <a:lumMod val="75000"/>
                    <a:lumOff val="25000"/>
                  </a:schemeClr>
                </a:solidFill>
              </a:rPr>
              <a:t>Interface between CDS and Drupal </a:t>
            </a:r>
          </a:p>
          <a:p>
            <a:r>
              <a:rPr lang="en-US" dirty="0">
                <a:solidFill>
                  <a:schemeClr val="tx1">
                    <a:lumMod val="75000"/>
                    <a:lumOff val="25000"/>
                  </a:schemeClr>
                </a:solidFill>
              </a:rPr>
              <a:t>     </a:t>
            </a:r>
            <a:r>
              <a:rPr lang="en-US" dirty="0"/>
              <a:t>     </a:t>
            </a:r>
          </a:p>
        </p:txBody>
      </p:sp>
      <p:sp>
        <p:nvSpPr>
          <p:cNvPr id="13" name="TextBox 12"/>
          <p:cNvSpPr txBox="1"/>
          <p:nvPr/>
        </p:nvSpPr>
        <p:spPr>
          <a:xfrm>
            <a:off x="215980" y="2571750"/>
            <a:ext cx="4519186" cy="458494"/>
          </a:xfrm>
          <a:prstGeom prst="rect">
            <a:avLst/>
          </a:prstGeom>
          <a:solidFill>
            <a:srgbClr val="C4006B">
              <a:alpha val="20000"/>
            </a:srgbClr>
          </a:solidFill>
        </p:spPr>
        <p:txBody>
          <a:bodyPr wrap="square" rtlCol="0">
            <a:spAutoFit/>
          </a:bodyPr>
          <a:lstStyle/>
          <a:p>
            <a:endParaRPr lang="fr-CH" dirty="0"/>
          </a:p>
        </p:txBody>
      </p:sp>
      <p:sp>
        <p:nvSpPr>
          <p:cNvPr id="12" name="Footer Placeholder 3">
            <a:extLst>
              <a:ext uri="{FF2B5EF4-FFF2-40B4-BE49-F238E27FC236}">
                <a16:creationId xmlns:a16="http://schemas.microsoft.com/office/drawing/2014/main" id="{E7BED8F2-9D26-4ECD-99BB-5A3933415022}"/>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6C63351A-EA54-4C07-ADAB-72FACCA100EE}"/>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44</a:t>
            </a:fld>
            <a:endParaRPr lang="en-GB" dirty="0"/>
          </a:p>
        </p:txBody>
      </p:sp>
      <p:sp>
        <p:nvSpPr>
          <p:cNvPr id="16" name="Date Placeholder 2">
            <a:extLst>
              <a:ext uri="{FF2B5EF4-FFF2-40B4-BE49-F238E27FC236}">
                <a16:creationId xmlns:a16="http://schemas.microsoft.com/office/drawing/2014/main" id="{C0A248A5-BA01-466A-9679-BC733934F976}"/>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1" name="TextBox 10">
            <a:extLst>
              <a:ext uri="{FF2B5EF4-FFF2-40B4-BE49-F238E27FC236}">
                <a16:creationId xmlns:a16="http://schemas.microsoft.com/office/drawing/2014/main" id="{977D5617-350A-4717-8800-1B4247D51824}"/>
              </a:ext>
            </a:extLst>
          </p:cNvPr>
          <p:cNvSpPr txBox="1"/>
          <p:nvPr/>
        </p:nvSpPr>
        <p:spPr>
          <a:xfrm>
            <a:off x="338140" y="2158737"/>
            <a:ext cx="7956774" cy="1477328"/>
          </a:xfrm>
          <a:prstGeom prst="rect">
            <a:avLst/>
          </a:prstGeom>
          <a:noFill/>
        </p:spPr>
        <p:txBody>
          <a:bodyPr wrap="square" rtlCol="0">
            <a:spAutoFit/>
          </a:bodyPr>
          <a:lstStyle/>
          <a:p>
            <a:pPr>
              <a:spcAft>
                <a:spcPts val="600"/>
              </a:spcAft>
            </a:pPr>
            <a:r>
              <a:rPr lang="en-US" sz="2500" dirty="0">
                <a:solidFill>
                  <a:srgbClr val="0070C0"/>
                </a:solidFill>
              </a:rPr>
              <a:t>CONTENT</a:t>
            </a:r>
          </a:p>
          <a:p>
            <a:pPr marL="285750" indent="-285750">
              <a:buFont typeface="Wingdings" panose="05000000000000000000" pitchFamily="2" charset="2"/>
              <a:buChar char="q"/>
            </a:pPr>
            <a:r>
              <a:rPr lang="en-US" sz="2000" dirty="0"/>
              <a:t>Curation of existing / “old” items</a:t>
            </a:r>
          </a:p>
          <a:p>
            <a:endParaRPr lang="en-US" sz="2000" dirty="0"/>
          </a:p>
          <a:p>
            <a:pPr marL="285750" indent="-285750">
              <a:buFont typeface="Wingdings" panose="05000000000000000000" pitchFamily="2" charset="2"/>
              <a:buChar char="q"/>
            </a:pPr>
            <a:r>
              <a:rPr lang="en-US" sz="2000" dirty="0"/>
              <a:t>Collection of new / up-to-date best items </a:t>
            </a:r>
          </a:p>
        </p:txBody>
      </p:sp>
      <p:sp>
        <p:nvSpPr>
          <p:cNvPr id="15" name="TextBox 14">
            <a:extLst>
              <a:ext uri="{FF2B5EF4-FFF2-40B4-BE49-F238E27FC236}">
                <a16:creationId xmlns:a16="http://schemas.microsoft.com/office/drawing/2014/main" id="{A5FF7D1A-7CEB-4719-B52E-4A81F685CCFA}"/>
              </a:ext>
            </a:extLst>
          </p:cNvPr>
          <p:cNvSpPr txBox="1"/>
          <p:nvPr/>
        </p:nvSpPr>
        <p:spPr>
          <a:xfrm>
            <a:off x="242210" y="3827234"/>
            <a:ext cx="7956774" cy="861774"/>
          </a:xfrm>
          <a:prstGeom prst="rect">
            <a:avLst/>
          </a:prstGeom>
          <a:noFill/>
        </p:spPr>
        <p:txBody>
          <a:bodyPr wrap="square" rtlCol="0">
            <a:spAutoFit/>
          </a:bodyPr>
          <a:lstStyle/>
          <a:p>
            <a:pPr>
              <a:spcAft>
                <a:spcPts val="600"/>
              </a:spcAft>
            </a:pPr>
            <a:r>
              <a:rPr lang="en-US" sz="2500" dirty="0">
                <a:solidFill>
                  <a:srgbClr val="0070C0"/>
                </a:solidFill>
              </a:rPr>
              <a:t>TIME</a:t>
            </a:r>
          </a:p>
          <a:p>
            <a:pPr marL="342900" indent="-342900">
              <a:buFont typeface="Wingdings" panose="05000000000000000000" pitchFamily="2" charset="2"/>
              <a:buChar char="q"/>
            </a:pPr>
            <a:r>
              <a:rPr lang="en-US" sz="2000" dirty="0"/>
              <a:t>RDB populated and published by November 2020</a:t>
            </a:r>
          </a:p>
        </p:txBody>
      </p:sp>
      <p:sp>
        <p:nvSpPr>
          <p:cNvPr id="17" name="Rectangle 16">
            <a:extLst>
              <a:ext uri="{FF2B5EF4-FFF2-40B4-BE49-F238E27FC236}">
                <a16:creationId xmlns:a16="http://schemas.microsoft.com/office/drawing/2014/main" id="{14D62EFA-1DBD-446E-A3F8-24BF227B882F}"/>
              </a:ext>
            </a:extLst>
          </p:cNvPr>
          <p:cNvSpPr/>
          <p:nvPr/>
        </p:nvSpPr>
        <p:spPr>
          <a:xfrm>
            <a:off x="5372384" y="1448365"/>
            <a:ext cx="3555636" cy="2246769"/>
          </a:xfrm>
          <a:prstGeom prst="rect">
            <a:avLst/>
          </a:prstGeom>
          <a:solidFill>
            <a:srgbClr val="C5D673"/>
          </a:solidFill>
        </p:spPr>
        <p:txBody>
          <a:bodyPr wrap="square">
            <a:spAutoFit/>
          </a:bodyPr>
          <a:lstStyle/>
          <a:p>
            <a:r>
              <a:rPr lang="en-GB" sz="1200" dirty="0">
                <a:solidFill>
                  <a:srgbClr val="000000"/>
                </a:solidFill>
                <a:latin typeface="&amp;quot"/>
              </a:rPr>
              <a:t>	       </a:t>
            </a:r>
            <a:r>
              <a:rPr lang="en-GB" sz="2000" dirty="0">
                <a:solidFill>
                  <a:srgbClr val="000000"/>
                </a:solidFill>
              </a:rPr>
              <a:t>CRITERIA</a:t>
            </a:r>
            <a:r>
              <a:rPr lang="en-GB" sz="1200" dirty="0">
                <a:solidFill>
                  <a:srgbClr val="000000"/>
                </a:solidFill>
                <a:latin typeface="&amp;quot"/>
              </a:rPr>
              <a:t> </a:t>
            </a:r>
          </a:p>
          <a:p>
            <a:endParaRPr lang="en-GB" sz="1200" dirty="0">
              <a:solidFill>
                <a:srgbClr val="000000"/>
              </a:solidFill>
            </a:endParaRPr>
          </a:p>
          <a:p>
            <a:pPr marL="171450" indent="-171450">
              <a:buFont typeface="Wingdings" panose="05000000000000000000" pitchFamily="2" charset="2"/>
              <a:buChar char="ü"/>
            </a:pPr>
            <a:r>
              <a:rPr lang="en-GB" sz="1200" dirty="0">
                <a:solidFill>
                  <a:srgbClr val="000000"/>
                </a:solidFill>
              </a:rPr>
              <a:t>Is the physics right? </a:t>
            </a:r>
          </a:p>
          <a:p>
            <a:pPr marL="171450" indent="-171450">
              <a:buFont typeface="Wingdings" panose="05000000000000000000" pitchFamily="2" charset="2"/>
              <a:buChar char="ü"/>
            </a:pPr>
            <a:r>
              <a:rPr lang="en-GB" sz="1200" dirty="0">
                <a:solidFill>
                  <a:srgbClr val="000000"/>
                </a:solidFill>
              </a:rPr>
              <a:t>Is it a topic of interest? </a:t>
            </a:r>
          </a:p>
          <a:p>
            <a:pPr marL="171450" indent="-171450">
              <a:buFont typeface="Wingdings" panose="05000000000000000000" pitchFamily="2" charset="2"/>
              <a:buChar char="ü"/>
            </a:pPr>
            <a:r>
              <a:rPr lang="en-GB" sz="1200" dirty="0">
                <a:solidFill>
                  <a:srgbClr val="000000"/>
                </a:solidFill>
              </a:rPr>
              <a:t>Is it related to particle physics or associated fields? </a:t>
            </a:r>
          </a:p>
          <a:p>
            <a:pPr marL="171450" indent="-171450">
              <a:buFont typeface="Wingdings" panose="05000000000000000000" pitchFamily="2" charset="2"/>
              <a:buChar char="ü"/>
            </a:pPr>
            <a:r>
              <a:rPr lang="en-GB" sz="1200" dirty="0">
                <a:solidFill>
                  <a:srgbClr val="000000"/>
                </a:solidFill>
              </a:rPr>
              <a:t>Is it up-to-date </a:t>
            </a:r>
            <a:r>
              <a:rPr lang="en-GB" sz="1200" dirty="0"/>
              <a:t>or has it been superseded?</a:t>
            </a:r>
          </a:p>
          <a:p>
            <a:pPr marL="171450" indent="-171450">
              <a:buFont typeface="Wingdings" panose="05000000000000000000" pitchFamily="2" charset="2"/>
              <a:buChar char="ü"/>
            </a:pPr>
            <a:r>
              <a:rPr lang="en-GB" sz="1200" dirty="0">
                <a:solidFill>
                  <a:srgbClr val="000000"/>
                </a:solidFill>
              </a:rPr>
              <a:t>Are you aware of a similar resource in the same language? </a:t>
            </a:r>
          </a:p>
          <a:p>
            <a:pPr marL="171450" indent="-171450">
              <a:buFont typeface="Wingdings" panose="05000000000000000000" pitchFamily="2" charset="2"/>
              <a:buChar char="ü"/>
            </a:pPr>
            <a:r>
              <a:rPr lang="en-GB" sz="1200" dirty="0">
                <a:solidFill>
                  <a:srgbClr val="000000"/>
                </a:solidFill>
              </a:rPr>
              <a:t>Do you consider this resource as really outstanding?</a:t>
            </a:r>
          </a:p>
        </p:txBody>
      </p:sp>
    </p:spTree>
    <p:extLst>
      <p:ext uri="{BB962C8B-B14F-4D97-AF65-F5344CB8AC3E}">
        <p14:creationId xmlns:p14="http://schemas.microsoft.com/office/powerpoint/2010/main" val="268574733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400688" y="159144"/>
            <a:ext cx="7877175" cy="686348"/>
          </a:xfrm>
        </p:spPr>
        <p:txBody>
          <a:bodyPr>
            <a:normAutofit/>
          </a:bodyPr>
          <a:lstStyle/>
          <a:p>
            <a:pPr algn="ctr"/>
            <a:r>
              <a:rPr lang="en-US" dirty="0"/>
              <a:t>IPPOG RDB curation group </a:t>
            </a:r>
            <a:endParaRPr lang="en-US" sz="3600" dirty="0"/>
          </a:p>
        </p:txBody>
      </p:sp>
      <p:sp>
        <p:nvSpPr>
          <p:cNvPr id="8" name="TextBox 7"/>
          <p:cNvSpPr txBox="1"/>
          <p:nvPr/>
        </p:nvSpPr>
        <p:spPr>
          <a:xfrm>
            <a:off x="16907" y="1075040"/>
            <a:ext cx="9110186" cy="600164"/>
          </a:xfrm>
          <a:prstGeom prst="rect">
            <a:avLst/>
          </a:prstGeom>
          <a:noFill/>
        </p:spPr>
        <p:txBody>
          <a:bodyPr wrap="none" rtlCol="0">
            <a:spAutoFit/>
          </a:bodyPr>
          <a:lstStyle/>
          <a:p>
            <a:r>
              <a:rPr lang="fr-CH" dirty="0">
                <a:solidFill>
                  <a:srgbClr val="0070C0"/>
                </a:solidFill>
              </a:rPr>
              <a:t>~ 40 members </a:t>
            </a:r>
            <a:r>
              <a:rPr lang="fr-CH" dirty="0" err="1">
                <a:solidFill>
                  <a:srgbClr val="0070C0"/>
                </a:solidFill>
              </a:rPr>
              <a:t>from</a:t>
            </a:r>
            <a:r>
              <a:rPr lang="fr-CH" dirty="0">
                <a:solidFill>
                  <a:srgbClr val="0070C0"/>
                </a:solidFill>
              </a:rPr>
              <a:t> </a:t>
            </a:r>
            <a:r>
              <a:rPr lang="fr-CH" dirty="0" err="1">
                <a:solidFill>
                  <a:srgbClr val="0070C0"/>
                </a:solidFill>
              </a:rPr>
              <a:t>around</a:t>
            </a:r>
            <a:r>
              <a:rPr lang="fr-CH" dirty="0">
                <a:solidFill>
                  <a:srgbClr val="0070C0"/>
                </a:solidFill>
              </a:rPr>
              <a:t> the world: </a:t>
            </a:r>
            <a:r>
              <a:rPr lang="fr-CH" b="1" dirty="0">
                <a:solidFill>
                  <a:srgbClr val="2998D9"/>
                </a:solidFill>
              </a:rPr>
              <a:t> </a:t>
            </a:r>
            <a:r>
              <a:rPr lang="fr-CH" sz="1500" dirty="0"/>
              <a:t>-  </a:t>
            </a:r>
            <a:r>
              <a:rPr lang="fr-CH" sz="1500" dirty="0" err="1"/>
              <a:t>physics</a:t>
            </a:r>
            <a:r>
              <a:rPr lang="fr-CH" sz="1500" dirty="0"/>
              <a:t> </a:t>
            </a:r>
            <a:r>
              <a:rPr lang="fr-CH" sz="1500" dirty="0" err="1"/>
              <a:t>teachers</a:t>
            </a:r>
            <a:r>
              <a:rPr lang="fr-CH" sz="1500" dirty="0"/>
              <a:t>, </a:t>
            </a:r>
            <a:r>
              <a:rPr lang="fr-CH" sz="1500" dirty="0" err="1"/>
              <a:t>scientists</a:t>
            </a:r>
            <a:r>
              <a:rPr lang="fr-CH" sz="1500" dirty="0"/>
              <a:t> and science </a:t>
            </a:r>
            <a:r>
              <a:rPr lang="fr-CH" sz="1500" dirty="0" err="1"/>
              <a:t>communicators</a:t>
            </a:r>
            <a:endParaRPr lang="fr-CH" sz="1500" dirty="0"/>
          </a:p>
          <a:p>
            <a:r>
              <a:rPr lang="fr-CH" sz="1500" dirty="0"/>
              <a:t>				</a:t>
            </a:r>
          </a:p>
        </p:txBody>
      </p:sp>
      <p:sp>
        <p:nvSpPr>
          <p:cNvPr id="4" name="Rectangle 3"/>
          <p:cNvSpPr/>
          <p:nvPr/>
        </p:nvSpPr>
        <p:spPr>
          <a:xfrm>
            <a:off x="7081" y="2427148"/>
            <a:ext cx="7642225" cy="1077218"/>
          </a:xfrm>
          <a:prstGeom prst="rect">
            <a:avLst/>
          </a:prstGeom>
        </p:spPr>
        <p:txBody>
          <a:bodyPr wrap="square">
            <a:spAutoFit/>
          </a:bodyPr>
          <a:lstStyle/>
          <a:p>
            <a:pPr marL="285750" indent="-285750">
              <a:spcAft>
                <a:spcPts val="600"/>
              </a:spcAft>
              <a:buFont typeface="Wingdings" panose="05000000000000000000" pitchFamily="2" charset="2"/>
              <a:buChar char="q"/>
            </a:pPr>
            <a:r>
              <a:rPr lang="en-US" dirty="0"/>
              <a:t>Creation in June 2020</a:t>
            </a:r>
          </a:p>
          <a:p>
            <a:pPr>
              <a:spcAft>
                <a:spcPts val="600"/>
              </a:spcAft>
            </a:pPr>
            <a:r>
              <a:rPr lang="en-US" dirty="0"/>
              <a:t>     - enlarged in April 2021</a:t>
            </a:r>
          </a:p>
          <a:p>
            <a:pPr>
              <a:spcAft>
                <a:spcPts val="600"/>
              </a:spcAft>
            </a:pPr>
            <a:endParaRPr lang="en-US" dirty="0">
              <a:solidFill>
                <a:schemeClr val="bg2">
                  <a:lumMod val="25000"/>
                </a:schemeClr>
              </a:solidFill>
            </a:endParaRPr>
          </a:p>
        </p:txBody>
      </p:sp>
      <p:sp>
        <p:nvSpPr>
          <p:cNvPr id="11" name="TextBox 10"/>
          <p:cNvSpPr txBox="1"/>
          <p:nvPr/>
        </p:nvSpPr>
        <p:spPr>
          <a:xfrm>
            <a:off x="7658831" y="1506954"/>
            <a:ext cx="1188542" cy="1338828"/>
          </a:xfrm>
          <a:prstGeom prst="rect">
            <a:avLst/>
          </a:prstGeom>
          <a:noFill/>
        </p:spPr>
        <p:txBody>
          <a:bodyPr wrap="square" rtlCol="0">
            <a:spAutoFit/>
          </a:bodyPr>
          <a:lstStyle/>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Patricia Teles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Pierluigi Paolucci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Ram Krishna Sharma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Richard Dower</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Robert Nickson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Soleiman Rasouli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Spencer Pasero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Stefania Della </a:t>
            </a:r>
            <a:r>
              <a:rPr lang="en-GB" sz="900" dirty="0" err="1">
                <a:effectLst/>
                <a:latin typeface="Calibri" panose="020F0502020204030204" pitchFamily="34" charset="0"/>
                <a:ea typeface="Calibri" panose="020F0502020204030204" pitchFamily="34" charset="0"/>
                <a:cs typeface="Times New Roman" panose="02020603050405020304" pitchFamily="18" charset="0"/>
              </a:rPr>
              <a:t>Sciucca</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err="1">
                <a:effectLst/>
                <a:latin typeface="Calibri" panose="020F0502020204030204" pitchFamily="34" charset="0"/>
                <a:ea typeface="Calibri" panose="020F0502020204030204" pitchFamily="34" charset="0"/>
                <a:cs typeface="Times New Roman" panose="02020603050405020304" pitchFamily="18" charset="0"/>
              </a:rPr>
              <a:t>Yury</a:t>
            </a:r>
            <a:r>
              <a:rPr lang="en-GB" sz="900" dirty="0">
                <a:effectLst/>
                <a:latin typeface="Calibri" panose="020F0502020204030204" pitchFamily="34" charset="0"/>
                <a:ea typeface="Calibri" panose="020F0502020204030204" pitchFamily="34" charset="0"/>
                <a:cs typeface="Times New Roman" panose="02020603050405020304" pitchFamily="18" charset="0"/>
              </a:rPr>
              <a:t> Ivanov</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Footer Placeholder 3">
            <a:extLst>
              <a:ext uri="{FF2B5EF4-FFF2-40B4-BE49-F238E27FC236}">
                <a16:creationId xmlns:a16="http://schemas.microsoft.com/office/drawing/2014/main" id="{6FE919F7-16F3-4E97-ABDC-363F802695D4}"/>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DA39983E-DF6B-4FF8-ABA0-945E604E2B82}"/>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45</a:t>
            </a:fld>
            <a:endParaRPr lang="en-GB" dirty="0"/>
          </a:p>
        </p:txBody>
      </p:sp>
      <p:sp>
        <p:nvSpPr>
          <p:cNvPr id="15" name="Date Placeholder 2">
            <a:extLst>
              <a:ext uri="{FF2B5EF4-FFF2-40B4-BE49-F238E27FC236}">
                <a16:creationId xmlns:a16="http://schemas.microsoft.com/office/drawing/2014/main" id="{81A69C03-ADDC-4EA9-A984-B804A4466011}"/>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6" name="TextBox 15">
            <a:extLst>
              <a:ext uri="{FF2B5EF4-FFF2-40B4-BE49-F238E27FC236}">
                <a16:creationId xmlns:a16="http://schemas.microsoft.com/office/drawing/2014/main" id="{46E43DE6-96BF-445F-968B-5D94925F5A38}"/>
              </a:ext>
            </a:extLst>
          </p:cNvPr>
          <p:cNvSpPr txBox="1"/>
          <p:nvPr/>
        </p:nvSpPr>
        <p:spPr>
          <a:xfrm>
            <a:off x="5289172" y="1523398"/>
            <a:ext cx="1353843" cy="1338828"/>
          </a:xfrm>
          <a:prstGeom prst="rect">
            <a:avLst/>
          </a:prstGeom>
          <a:noFill/>
        </p:spPr>
        <p:txBody>
          <a:bodyPr wrap="square" rtlCol="0">
            <a:spAutoFit/>
          </a:bodyPr>
          <a:lstStyle/>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Despina Hatzifotiadou</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Enrique Arce-Larreta</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Harry Stuckey</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Ian Bearden</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Ivan Melo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Jean-Christophe Pelhate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Joel </a:t>
            </a:r>
            <a:r>
              <a:rPr lang="en-GB" sz="900" dirty="0" err="1">
                <a:effectLst/>
                <a:latin typeface="Calibri" panose="020F0502020204030204" pitchFamily="34" charset="0"/>
                <a:ea typeface="Calibri" panose="020F0502020204030204" pitchFamily="34" charset="0"/>
                <a:cs typeface="Times New Roman" panose="02020603050405020304" pitchFamily="18" charset="0"/>
              </a:rPr>
              <a:t>Klammer</a:t>
            </a:r>
            <a:r>
              <a:rPr lang="en-GB" sz="900" dirty="0">
                <a:effectLst/>
                <a:latin typeface="Calibri" panose="020F050202020403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José María Díaz Fuentes</a:t>
            </a: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Julia Woithe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8" name="TextBox 17">
            <a:extLst>
              <a:ext uri="{FF2B5EF4-FFF2-40B4-BE49-F238E27FC236}">
                <a16:creationId xmlns:a16="http://schemas.microsoft.com/office/drawing/2014/main" id="{AEDF182D-D82A-42D9-BCBA-5290B432EA8A}"/>
              </a:ext>
            </a:extLst>
          </p:cNvPr>
          <p:cNvSpPr txBox="1"/>
          <p:nvPr/>
        </p:nvSpPr>
        <p:spPr>
          <a:xfrm>
            <a:off x="3621629" y="1462304"/>
            <a:ext cx="1666127" cy="1477328"/>
          </a:xfrm>
          <a:prstGeom prst="rect">
            <a:avLst/>
          </a:prstGeom>
          <a:noFill/>
        </p:spPr>
        <p:txBody>
          <a:bodyPr wrap="square" rtlCol="0">
            <a:spAutoFit/>
          </a:bodyPr>
          <a:lstStyle/>
          <a:p>
            <a:r>
              <a:rPr lang="en-GB" sz="900" dirty="0">
                <a:effectLst/>
                <a:latin typeface="Calibri" panose="020F0502020204030204" pitchFamily="34" charset="0"/>
                <a:ea typeface="Calibri" panose="020F0502020204030204" pitchFamily="34" charset="0"/>
                <a:cs typeface="Times New Roman" panose="02020603050405020304" pitchFamily="18" charset="0"/>
              </a:rPr>
              <a:t>Alberto Ruiz Jimeno</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Andreas Delannoy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Ani Torres</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Anna Marie Wolf</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Carlos Cunha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Cassondra McHugh-Lowther</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Cédric Vanden Driessche</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Claire Bonnoit-Chevalier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Daniela Ambar Gayoso Miranda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Dario Menasce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C1FDB2F9-4F02-4314-A5CD-69105007339C}"/>
              </a:ext>
            </a:extLst>
          </p:cNvPr>
          <p:cNvSpPr txBox="1"/>
          <p:nvPr/>
        </p:nvSpPr>
        <p:spPr>
          <a:xfrm>
            <a:off x="6643015" y="1477643"/>
            <a:ext cx="1006291" cy="1477328"/>
          </a:xfrm>
          <a:prstGeom prst="rect">
            <a:avLst/>
          </a:prstGeom>
          <a:noFill/>
        </p:spPr>
        <p:txBody>
          <a:bodyPr wrap="square" rtlCol="0">
            <a:spAutoFit/>
          </a:bodyPr>
          <a:lstStyle/>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Kevin Martz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Kevin Mosedale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Lucia Battistella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Luís Afonso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Maria Niland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Marla Glover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Michael R. Fetsko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Michael </a:t>
            </a:r>
            <a:r>
              <a:rPr lang="en-GB" sz="900" dirty="0" err="1">
                <a:effectLst/>
                <a:latin typeface="Calibri" panose="020F0502020204030204" pitchFamily="34" charset="0"/>
                <a:ea typeface="Calibri" panose="020F0502020204030204" pitchFamily="34" charset="0"/>
                <a:cs typeface="Times New Roman" panose="02020603050405020304" pitchFamily="18" charset="0"/>
              </a:rPr>
              <a:t>Wadness</a:t>
            </a:r>
            <a:r>
              <a:rPr lang="en-GB" sz="900" dirty="0">
                <a:effectLst/>
                <a:latin typeface="Calibri" panose="020F0502020204030204" pitchFamily="34" charset="0"/>
                <a:ea typeface="Calibri" panose="020F0502020204030204" pitchFamily="34" charset="0"/>
                <a:cs typeface="Times New Roman" panose="02020603050405020304" pitchFamily="18" charset="0"/>
              </a:rPr>
              <a:t>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Miki Otsuka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GB" sz="900" dirty="0">
                <a:effectLst/>
                <a:latin typeface="Calibri" panose="020F0502020204030204" pitchFamily="34" charset="0"/>
                <a:ea typeface="Calibri" panose="020F0502020204030204" pitchFamily="34" charset="0"/>
                <a:cs typeface="Times New Roman" panose="02020603050405020304" pitchFamily="18" charset="0"/>
              </a:rPr>
              <a:t>Moritz Springer </a:t>
            </a:r>
            <a:endParaRPr lang="en-US" sz="9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2CD390FF-516B-454B-BDFB-579ED158C6D5}"/>
              </a:ext>
            </a:extLst>
          </p:cNvPr>
          <p:cNvSpPr txBox="1"/>
          <p:nvPr/>
        </p:nvSpPr>
        <p:spPr>
          <a:xfrm>
            <a:off x="3621628" y="1462304"/>
            <a:ext cx="5481731" cy="1477328"/>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p:txBody>
      </p:sp>
      <p:sp>
        <p:nvSpPr>
          <p:cNvPr id="23" name="TextBox 22">
            <a:extLst>
              <a:ext uri="{FF2B5EF4-FFF2-40B4-BE49-F238E27FC236}">
                <a16:creationId xmlns:a16="http://schemas.microsoft.com/office/drawing/2014/main" id="{5B5A4DFD-C9DC-409A-8DA5-733BDC212552}"/>
              </a:ext>
            </a:extLst>
          </p:cNvPr>
          <p:cNvSpPr txBox="1"/>
          <p:nvPr/>
        </p:nvSpPr>
        <p:spPr>
          <a:xfrm>
            <a:off x="262530" y="5786492"/>
            <a:ext cx="3283310" cy="371787"/>
          </a:xfrm>
          <a:prstGeom prst="rect">
            <a:avLst/>
          </a:prstGeom>
          <a:solidFill>
            <a:srgbClr val="C4006B">
              <a:alpha val="20000"/>
            </a:srgbClr>
          </a:solidFill>
        </p:spPr>
        <p:txBody>
          <a:bodyPr wrap="square" rtlCol="0">
            <a:spAutoFit/>
          </a:bodyPr>
          <a:lstStyle/>
          <a:p>
            <a:endParaRPr lang="fr-CH" dirty="0"/>
          </a:p>
        </p:txBody>
      </p:sp>
      <p:sp>
        <p:nvSpPr>
          <p:cNvPr id="24" name="Rectangle 23">
            <a:extLst>
              <a:ext uri="{FF2B5EF4-FFF2-40B4-BE49-F238E27FC236}">
                <a16:creationId xmlns:a16="http://schemas.microsoft.com/office/drawing/2014/main" id="{DF854495-AF04-46BF-AA43-F0FB0FD18200}"/>
              </a:ext>
            </a:extLst>
          </p:cNvPr>
          <p:cNvSpPr/>
          <p:nvPr/>
        </p:nvSpPr>
        <p:spPr>
          <a:xfrm>
            <a:off x="7080" y="3120122"/>
            <a:ext cx="7642225" cy="1892826"/>
          </a:xfrm>
          <a:prstGeom prst="rect">
            <a:avLst/>
          </a:prstGeom>
        </p:spPr>
        <p:txBody>
          <a:bodyPr wrap="square">
            <a:spAutoFit/>
          </a:bodyPr>
          <a:lstStyle/>
          <a:p>
            <a:pPr>
              <a:spcAft>
                <a:spcPts val="600"/>
              </a:spcAft>
            </a:pPr>
            <a:endParaRPr lang="en-US" sz="200" dirty="0"/>
          </a:p>
          <a:p>
            <a:pPr marL="285750" indent="-285750">
              <a:spcAft>
                <a:spcPts val="600"/>
              </a:spcAft>
              <a:buFont typeface="Wingdings" panose="05000000000000000000" pitchFamily="2" charset="2"/>
              <a:buChar char="q"/>
            </a:pPr>
            <a:r>
              <a:rPr lang="en-US" dirty="0">
                <a:solidFill>
                  <a:srgbClr val="0070C0"/>
                </a:solidFill>
              </a:rPr>
              <a:t>New Curation tool </a:t>
            </a:r>
            <a:r>
              <a:rPr lang="en-US" dirty="0">
                <a:solidFill>
                  <a:schemeClr val="bg2">
                    <a:lumMod val="25000"/>
                  </a:schemeClr>
                </a:solidFill>
              </a:rPr>
              <a:t>developed – launched December 2020</a:t>
            </a:r>
          </a:p>
          <a:p>
            <a:pPr marL="285750" indent="-285750">
              <a:spcAft>
                <a:spcPts val="600"/>
              </a:spcAft>
              <a:buFont typeface="Wingdings" panose="05000000000000000000" pitchFamily="2" charset="2"/>
              <a:buChar char="q"/>
            </a:pPr>
            <a:r>
              <a:rPr lang="en-US" dirty="0">
                <a:solidFill>
                  <a:schemeClr val="bg2">
                    <a:lumMod val="25000"/>
                  </a:schemeClr>
                </a:solidFill>
              </a:rPr>
              <a:t>366 resources: each evaluated by 2-3 experts =&gt; ~ 800 items to curate</a:t>
            </a:r>
          </a:p>
          <a:p>
            <a:pPr marL="285750" indent="-285750">
              <a:spcAft>
                <a:spcPts val="600"/>
              </a:spcAft>
              <a:buFont typeface="Wingdings" panose="05000000000000000000" pitchFamily="2" charset="2"/>
              <a:buChar char="q"/>
            </a:pPr>
            <a:r>
              <a:rPr lang="en-US" dirty="0">
                <a:solidFill>
                  <a:schemeClr val="bg2">
                    <a:lumMod val="25000"/>
                  </a:schemeClr>
                </a:solidFill>
              </a:rPr>
              <a:t>Status:  </a:t>
            </a:r>
            <a:r>
              <a:rPr lang="en-US" dirty="0">
                <a:solidFill>
                  <a:srgbClr val="0070C0"/>
                </a:solidFill>
              </a:rPr>
              <a:t>346 curated  vs 400 planned </a:t>
            </a:r>
            <a:r>
              <a:rPr lang="en-US" dirty="0">
                <a:solidFill>
                  <a:schemeClr val="bg2">
                    <a:lumMod val="25000"/>
                  </a:schemeClr>
                </a:solidFill>
              </a:rPr>
              <a:t>as for today! </a:t>
            </a:r>
          </a:p>
          <a:p>
            <a:pPr marL="285750" indent="-285750">
              <a:spcAft>
                <a:spcPts val="600"/>
              </a:spcAft>
              <a:buFont typeface="Wingdings" panose="05000000000000000000" pitchFamily="2" charset="2"/>
              <a:buChar char="q"/>
            </a:pPr>
            <a:r>
              <a:rPr lang="en-US" dirty="0">
                <a:solidFill>
                  <a:schemeClr val="tx2">
                    <a:lumMod val="50000"/>
                  </a:schemeClr>
                </a:solidFill>
              </a:rPr>
              <a:t>Plan: </a:t>
            </a:r>
            <a:r>
              <a:rPr lang="en-US" dirty="0">
                <a:solidFill>
                  <a:srgbClr val="0070C0"/>
                </a:solidFill>
              </a:rPr>
              <a:t>	finish by end of summer 2021! </a:t>
            </a:r>
            <a:endParaRPr lang="fr-CH" dirty="0">
              <a:solidFill>
                <a:srgbClr val="0070C0"/>
              </a:solidFill>
            </a:endParaRPr>
          </a:p>
          <a:p>
            <a:pPr>
              <a:spcAft>
                <a:spcPts val="600"/>
              </a:spcAft>
            </a:pPr>
            <a:endParaRPr lang="en-US" dirty="0">
              <a:solidFill>
                <a:schemeClr val="bg2">
                  <a:lumMod val="25000"/>
                </a:schemeClr>
              </a:solidFill>
            </a:endParaRPr>
          </a:p>
        </p:txBody>
      </p:sp>
    </p:spTree>
    <p:extLst>
      <p:ext uri="{BB962C8B-B14F-4D97-AF65-F5344CB8AC3E}">
        <p14:creationId xmlns:p14="http://schemas.microsoft.com/office/powerpoint/2010/main" val="2508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577130" y="104562"/>
            <a:ext cx="7538169"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CURATION TOOL</a:t>
            </a:r>
            <a:endParaRPr lang="en-GB" sz="3000" dirty="0"/>
          </a:p>
        </p:txBody>
      </p:sp>
      <p:pic>
        <p:nvPicPr>
          <p:cNvPr id="9" name="Picture 8"/>
          <p:cNvPicPr>
            <a:picLocks noChangeAspect="1"/>
          </p:cNvPicPr>
          <p:nvPr/>
        </p:nvPicPr>
        <p:blipFill>
          <a:blip r:embed="rId2">
            <a:extLst>
              <a:ext uri="{BEBA8EAE-BF5A-486C-A8C5-ECC9F3942E4B}">
                <a14:imgProps xmlns:a14="http://schemas.microsoft.com/office/drawing/2010/main">
                  <a14:imgLayer r:embed="rId3">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5493351" y="3435273"/>
            <a:ext cx="639461" cy="339714"/>
          </a:xfrm>
          <a:prstGeom prst="rect">
            <a:avLst/>
          </a:prstGeom>
        </p:spPr>
      </p:pic>
      <p:pic>
        <p:nvPicPr>
          <p:cNvPr id="4" name="Picture 3"/>
          <p:cNvPicPr>
            <a:picLocks noChangeAspect="1"/>
          </p:cNvPicPr>
          <p:nvPr/>
        </p:nvPicPr>
        <p:blipFill>
          <a:blip r:embed="rId4"/>
          <a:stretch>
            <a:fillRect/>
          </a:stretch>
        </p:blipFill>
        <p:spPr>
          <a:xfrm>
            <a:off x="20682" y="1711555"/>
            <a:ext cx="5008517" cy="2339243"/>
          </a:xfrm>
          <a:prstGeom prst="rect">
            <a:avLst/>
          </a:prstGeom>
        </p:spPr>
      </p:pic>
      <p:pic>
        <p:nvPicPr>
          <p:cNvPr id="5" name="Picture 4"/>
          <p:cNvPicPr>
            <a:picLocks noChangeAspect="1"/>
          </p:cNvPicPr>
          <p:nvPr/>
        </p:nvPicPr>
        <p:blipFill>
          <a:blip r:embed="rId5"/>
          <a:stretch>
            <a:fillRect/>
          </a:stretch>
        </p:blipFill>
        <p:spPr>
          <a:xfrm>
            <a:off x="4447453" y="2454696"/>
            <a:ext cx="4707434" cy="1576268"/>
          </a:xfrm>
          <a:prstGeom prst="rect">
            <a:avLst/>
          </a:prstGeom>
        </p:spPr>
      </p:pic>
      <p:pic>
        <p:nvPicPr>
          <p:cNvPr id="6" name="Picture 5"/>
          <p:cNvPicPr>
            <a:picLocks noChangeAspect="1"/>
          </p:cNvPicPr>
          <p:nvPr/>
        </p:nvPicPr>
        <p:blipFill>
          <a:blip r:embed="rId6"/>
          <a:stretch>
            <a:fillRect/>
          </a:stretch>
        </p:blipFill>
        <p:spPr>
          <a:xfrm>
            <a:off x="20682" y="1116631"/>
            <a:ext cx="2482215" cy="1322344"/>
          </a:xfrm>
          <a:prstGeom prst="rect">
            <a:avLst/>
          </a:prstGeom>
        </p:spPr>
      </p:pic>
      <p:pic>
        <p:nvPicPr>
          <p:cNvPr id="7" name="Picture 6"/>
          <p:cNvPicPr>
            <a:picLocks noChangeAspect="1"/>
          </p:cNvPicPr>
          <p:nvPr/>
        </p:nvPicPr>
        <p:blipFill>
          <a:blip r:embed="rId7"/>
          <a:stretch>
            <a:fillRect/>
          </a:stretch>
        </p:blipFill>
        <p:spPr>
          <a:xfrm>
            <a:off x="2504912" y="1780434"/>
            <a:ext cx="3352800" cy="648929"/>
          </a:xfrm>
          <a:prstGeom prst="rect">
            <a:avLst/>
          </a:prstGeom>
        </p:spPr>
      </p:pic>
      <p:pic>
        <p:nvPicPr>
          <p:cNvPr id="13" name="Picture 12"/>
          <p:cNvPicPr>
            <a:picLocks noChangeAspect="1"/>
          </p:cNvPicPr>
          <p:nvPr/>
        </p:nvPicPr>
        <p:blipFill>
          <a:blip r:embed="rId8"/>
          <a:stretch>
            <a:fillRect/>
          </a:stretch>
        </p:blipFill>
        <p:spPr>
          <a:xfrm>
            <a:off x="7162800" y="1197014"/>
            <a:ext cx="1981200" cy="1350818"/>
          </a:xfrm>
          <a:prstGeom prst="rect">
            <a:avLst/>
          </a:prstGeom>
        </p:spPr>
      </p:pic>
      <p:pic>
        <p:nvPicPr>
          <p:cNvPr id="15" name="Picture 14"/>
          <p:cNvPicPr>
            <a:picLocks noChangeAspect="1"/>
          </p:cNvPicPr>
          <p:nvPr/>
        </p:nvPicPr>
        <p:blipFill rotWithShape="1">
          <a:blip r:embed="rId9"/>
          <a:srcRect l="6414" t="1383" r="1747" b="28860"/>
          <a:stretch/>
        </p:blipFill>
        <p:spPr>
          <a:xfrm>
            <a:off x="4181312" y="3242830"/>
            <a:ext cx="2109015" cy="1179619"/>
          </a:xfrm>
          <a:prstGeom prst="rect">
            <a:avLst/>
          </a:prstGeom>
        </p:spPr>
      </p:pic>
      <p:sp>
        <p:nvSpPr>
          <p:cNvPr id="14" name="Footer Placeholder 3">
            <a:extLst>
              <a:ext uri="{FF2B5EF4-FFF2-40B4-BE49-F238E27FC236}">
                <a16:creationId xmlns:a16="http://schemas.microsoft.com/office/drawing/2014/main" id="{DEA91A21-B5AA-46BF-BDD7-BD371B1F2046}"/>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7" name="Slide Number Placeholder 1">
            <a:extLst>
              <a:ext uri="{FF2B5EF4-FFF2-40B4-BE49-F238E27FC236}">
                <a16:creationId xmlns:a16="http://schemas.microsoft.com/office/drawing/2014/main" id="{D767A28F-19DF-441A-A6AB-392F235CECFE}"/>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46</a:t>
            </a:fld>
            <a:endParaRPr lang="en-GB" dirty="0"/>
          </a:p>
        </p:txBody>
      </p:sp>
      <p:sp>
        <p:nvSpPr>
          <p:cNvPr id="19" name="Date Placeholder 2">
            <a:extLst>
              <a:ext uri="{FF2B5EF4-FFF2-40B4-BE49-F238E27FC236}">
                <a16:creationId xmlns:a16="http://schemas.microsoft.com/office/drawing/2014/main" id="{E92A5E63-84E1-4689-AE63-0A4F3F4A1094}"/>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pic>
        <p:nvPicPr>
          <p:cNvPr id="3" name="Picture 2">
            <a:extLst>
              <a:ext uri="{FF2B5EF4-FFF2-40B4-BE49-F238E27FC236}">
                <a16:creationId xmlns:a16="http://schemas.microsoft.com/office/drawing/2014/main" id="{7700C4F3-83DB-4A44-B7B5-55A1096CDD37}"/>
              </a:ext>
            </a:extLst>
          </p:cNvPr>
          <p:cNvPicPr>
            <a:picLocks noChangeAspect="1"/>
          </p:cNvPicPr>
          <p:nvPr/>
        </p:nvPicPr>
        <p:blipFill>
          <a:blip r:embed="rId10"/>
          <a:stretch>
            <a:fillRect/>
          </a:stretch>
        </p:blipFill>
        <p:spPr>
          <a:xfrm>
            <a:off x="-20682" y="1017722"/>
            <a:ext cx="9144000" cy="1703540"/>
          </a:xfrm>
          <a:prstGeom prst="rect">
            <a:avLst/>
          </a:prstGeom>
        </p:spPr>
      </p:pic>
      <p:cxnSp>
        <p:nvCxnSpPr>
          <p:cNvPr id="10" name="Straight Arrow Connector 9">
            <a:extLst>
              <a:ext uri="{FF2B5EF4-FFF2-40B4-BE49-F238E27FC236}">
                <a16:creationId xmlns:a16="http://schemas.microsoft.com/office/drawing/2014/main" id="{25E9A446-F636-4CC1-9C44-4BBC1036AC7F}"/>
              </a:ext>
            </a:extLst>
          </p:cNvPr>
          <p:cNvCxnSpPr/>
          <p:nvPr/>
        </p:nvCxnSpPr>
        <p:spPr>
          <a:xfrm flipH="1">
            <a:off x="7670800" y="568960"/>
            <a:ext cx="482600" cy="547671"/>
          </a:xfrm>
          <a:prstGeom prst="straightConnector1">
            <a:avLst/>
          </a:prstGeom>
          <a:ln w="349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19195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400688" y="0"/>
            <a:ext cx="7877175" cy="686348"/>
          </a:xfrm>
        </p:spPr>
        <p:txBody>
          <a:bodyPr>
            <a:normAutofit/>
          </a:bodyPr>
          <a:lstStyle/>
          <a:p>
            <a:pPr algn="ctr"/>
            <a:r>
              <a:rPr lang="en-US" dirty="0"/>
              <a:t>IPPOG RDB curation statistics per user</a:t>
            </a:r>
            <a:endParaRPr lang="en-US" sz="3600" dirty="0"/>
          </a:p>
        </p:txBody>
      </p:sp>
      <p:sp>
        <p:nvSpPr>
          <p:cNvPr id="13" name="Footer Placeholder 3">
            <a:extLst>
              <a:ext uri="{FF2B5EF4-FFF2-40B4-BE49-F238E27FC236}">
                <a16:creationId xmlns:a16="http://schemas.microsoft.com/office/drawing/2014/main" id="{6FE919F7-16F3-4E97-ABDC-363F802695D4}"/>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DA39983E-DF6B-4FF8-ABA0-945E604E2B82}"/>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47</a:t>
            </a:fld>
            <a:endParaRPr lang="en-GB" dirty="0"/>
          </a:p>
        </p:txBody>
      </p:sp>
      <p:sp>
        <p:nvSpPr>
          <p:cNvPr id="15" name="Date Placeholder 2">
            <a:extLst>
              <a:ext uri="{FF2B5EF4-FFF2-40B4-BE49-F238E27FC236}">
                <a16:creationId xmlns:a16="http://schemas.microsoft.com/office/drawing/2014/main" id="{81A69C03-ADDC-4EA9-A984-B804A4466011}"/>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pic>
        <p:nvPicPr>
          <p:cNvPr id="12" name="Picture 11">
            <a:extLst>
              <a:ext uri="{FF2B5EF4-FFF2-40B4-BE49-F238E27FC236}">
                <a16:creationId xmlns:a16="http://schemas.microsoft.com/office/drawing/2014/main" id="{12FD7520-173E-49FA-8677-7C3E9F9F9ED6}"/>
              </a:ext>
            </a:extLst>
          </p:cNvPr>
          <p:cNvPicPr>
            <a:picLocks noChangeAspect="1"/>
          </p:cNvPicPr>
          <p:nvPr/>
        </p:nvPicPr>
        <p:blipFill rotWithShape="1">
          <a:blip r:embed="rId2"/>
          <a:srcRect r="18999"/>
          <a:stretch/>
        </p:blipFill>
        <p:spPr>
          <a:xfrm>
            <a:off x="13342" y="637342"/>
            <a:ext cx="7406640" cy="4047873"/>
          </a:xfrm>
          <a:prstGeom prst="rect">
            <a:avLst/>
          </a:prstGeom>
        </p:spPr>
      </p:pic>
      <p:sp>
        <p:nvSpPr>
          <p:cNvPr id="21" name="TextBox 20">
            <a:extLst>
              <a:ext uri="{FF2B5EF4-FFF2-40B4-BE49-F238E27FC236}">
                <a16:creationId xmlns:a16="http://schemas.microsoft.com/office/drawing/2014/main" id="{0E5444E0-7643-4D12-9DD8-6FD0C36C3BFE}"/>
              </a:ext>
            </a:extLst>
          </p:cNvPr>
          <p:cNvSpPr txBox="1"/>
          <p:nvPr/>
        </p:nvSpPr>
        <p:spPr>
          <a:xfrm>
            <a:off x="3924942" y="5672170"/>
            <a:ext cx="1835778" cy="2277547"/>
          </a:xfrm>
          <a:prstGeom prst="rect">
            <a:avLst/>
          </a:prstGeom>
          <a:noFill/>
        </p:spPr>
        <p:txBody>
          <a:bodyPr wrap="square">
            <a:spAutoFit/>
          </a:bodyPr>
          <a:lstStyle/>
          <a:p>
            <a:r>
              <a:rPr lang="en-US" sz="1200" b="1" i="0" dirty="0">
                <a:solidFill>
                  <a:srgbClr val="333333"/>
                </a:solidFill>
                <a:effectLst/>
                <a:latin typeface="Helvetica Neue"/>
              </a:rPr>
              <a:t>Didn’t contribute yet:</a:t>
            </a:r>
          </a:p>
          <a:p>
            <a:r>
              <a:rPr lang="en-US" sz="1000" b="0" i="0" dirty="0">
                <a:solidFill>
                  <a:srgbClr val="333333"/>
                </a:solidFill>
                <a:effectLst/>
                <a:latin typeface="Helvetica Neue"/>
              </a:rPr>
              <a:t>Andreas Delannoy</a:t>
            </a:r>
            <a:br>
              <a:rPr lang="en-US" sz="1000" dirty="0"/>
            </a:br>
            <a:r>
              <a:rPr lang="en-US" sz="1000" b="0" i="0" dirty="0">
                <a:solidFill>
                  <a:srgbClr val="333333"/>
                </a:solidFill>
                <a:effectLst/>
                <a:latin typeface="Helvetica Neue"/>
              </a:rPr>
              <a:t>Carlos Cunha</a:t>
            </a:r>
            <a:br>
              <a:rPr lang="en-US" sz="1000" dirty="0"/>
            </a:br>
            <a:r>
              <a:rPr lang="en-US" sz="1000" b="0" i="0" dirty="0">
                <a:solidFill>
                  <a:srgbClr val="333333"/>
                </a:solidFill>
                <a:effectLst/>
                <a:latin typeface="Helvetica Neue"/>
              </a:rPr>
              <a:t>Cassondra McHugh-Lowther</a:t>
            </a:r>
            <a:br>
              <a:rPr lang="en-US" sz="1000" dirty="0"/>
            </a:br>
            <a:r>
              <a:rPr lang="en-US" sz="1000" b="0" i="0" dirty="0">
                <a:solidFill>
                  <a:srgbClr val="333333"/>
                </a:solidFill>
                <a:effectLst/>
                <a:latin typeface="Helvetica Neue"/>
              </a:rPr>
              <a:t>Dario Menasce</a:t>
            </a:r>
            <a:br>
              <a:rPr lang="en-US" sz="1000" dirty="0"/>
            </a:br>
            <a:r>
              <a:rPr lang="en-US" sz="1000" b="0" i="0" dirty="0">
                <a:solidFill>
                  <a:srgbClr val="333333"/>
                </a:solidFill>
                <a:effectLst/>
                <a:latin typeface="Helvetica Neue"/>
              </a:rPr>
              <a:t>Enrique Arce-Larreta</a:t>
            </a:r>
            <a:br>
              <a:rPr lang="en-US" sz="1000" dirty="0"/>
            </a:br>
            <a:r>
              <a:rPr lang="en-US" sz="1000" b="0" i="0" dirty="0">
                <a:solidFill>
                  <a:srgbClr val="333333"/>
                </a:solidFill>
                <a:effectLst/>
                <a:latin typeface="Helvetica Neue"/>
              </a:rPr>
              <a:t>Ivan Melo</a:t>
            </a:r>
            <a:br>
              <a:rPr lang="en-US" sz="1000" dirty="0"/>
            </a:br>
            <a:r>
              <a:rPr lang="en-US" sz="1000" b="0" i="0" dirty="0">
                <a:solidFill>
                  <a:srgbClr val="333333"/>
                </a:solidFill>
                <a:effectLst/>
                <a:latin typeface="Helvetica Neue"/>
              </a:rPr>
              <a:t>Luis Afonso</a:t>
            </a:r>
            <a:br>
              <a:rPr lang="en-US" sz="1000" dirty="0"/>
            </a:br>
            <a:r>
              <a:rPr lang="en-US" sz="1000" b="0" i="0" dirty="0">
                <a:solidFill>
                  <a:srgbClr val="333333"/>
                </a:solidFill>
                <a:effectLst/>
                <a:latin typeface="Helvetica Neue"/>
              </a:rPr>
              <a:t>Maria Niland</a:t>
            </a:r>
            <a:br>
              <a:rPr lang="en-US" sz="1000" dirty="0"/>
            </a:br>
            <a:r>
              <a:rPr lang="en-US" sz="1000" b="0" i="0" dirty="0">
                <a:solidFill>
                  <a:srgbClr val="333333"/>
                </a:solidFill>
                <a:effectLst/>
                <a:latin typeface="Helvetica Neue"/>
              </a:rPr>
              <a:t>Marla Glover</a:t>
            </a:r>
            <a:br>
              <a:rPr lang="en-US" sz="1000" dirty="0"/>
            </a:br>
            <a:r>
              <a:rPr lang="en-US" sz="1000" b="0" i="0" dirty="0">
                <a:solidFill>
                  <a:srgbClr val="333333"/>
                </a:solidFill>
                <a:effectLst/>
                <a:latin typeface="Helvetica Neue"/>
              </a:rPr>
              <a:t>Michael </a:t>
            </a:r>
            <a:r>
              <a:rPr lang="en-US" sz="1000" b="0" i="0" dirty="0" err="1">
                <a:solidFill>
                  <a:srgbClr val="333333"/>
                </a:solidFill>
                <a:effectLst/>
                <a:latin typeface="Helvetica Neue"/>
              </a:rPr>
              <a:t>Wadness</a:t>
            </a:r>
            <a:br>
              <a:rPr lang="en-US" sz="1000" dirty="0"/>
            </a:br>
            <a:r>
              <a:rPr lang="en-US" sz="1000" b="0" i="0" dirty="0">
                <a:solidFill>
                  <a:srgbClr val="333333"/>
                </a:solidFill>
                <a:effectLst/>
                <a:latin typeface="Helvetica Neue"/>
              </a:rPr>
              <a:t>Miki Otsuka</a:t>
            </a:r>
            <a:br>
              <a:rPr lang="en-US" sz="1000" dirty="0"/>
            </a:br>
            <a:r>
              <a:rPr lang="en-US" sz="1000" b="0" i="0" dirty="0">
                <a:solidFill>
                  <a:srgbClr val="333333"/>
                </a:solidFill>
                <a:effectLst/>
                <a:latin typeface="Helvetica Neue"/>
              </a:rPr>
              <a:t>Soleiman Rasouli</a:t>
            </a:r>
            <a:br>
              <a:rPr lang="en-US" sz="1000" dirty="0"/>
            </a:br>
            <a:r>
              <a:rPr lang="en-US" sz="1000" b="0" i="0" dirty="0">
                <a:solidFill>
                  <a:srgbClr val="333333"/>
                </a:solidFill>
                <a:effectLst/>
                <a:latin typeface="Helvetica Neue"/>
              </a:rPr>
              <a:t>Spencer Pasero</a:t>
            </a:r>
            <a:endParaRPr lang="en-US" sz="1000" dirty="0"/>
          </a:p>
        </p:txBody>
      </p:sp>
      <p:sp>
        <p:nvSpPr>
          <p:cNvPr id="17" name="TextBox 16">
            <a:extLst>
              <a:ext uri="{FF2B5EF4-FFF2-40B4-BE49-F238E27FC236}">
                <a16:creationId xmlns:a16="http://schemas.microsoft.com/office/drawing/2014/main" id="{F7DED83F-BD19-4F7C-8C69-3DDF58E9684B}"/>
              </a:ext>
            </a:extLst>
          </p:cNvPr>
          <p:cNvSpPr txBox="1"/>
          <p:nvPr/>
        </p:nvSpPr>
        <p:spPr>
          <a:xfrm>
            <a:off x="6915778" y="1573533"/>
            <a:ext cx="2214880" cy="923330"/>
          </a:xfrm>
          <a:prstGeom prst="rect">
            <a:avLst/>
          </a:prstGeom>
          <a:solidFill>
            <a:srgbClr val="C4006B">
              <a:alpha val="20000"/>
            </a:srgbClr>
          </a:solidFill>
        </p:spPr>
        <p:txBody>
          <a:bodyPr wrap="square" rtlCol="0">
            <a:spAutoFit/>
          </a:bodyPr>
          <a:lstStyle/>
          <a:p>
            <a:r>
              <a:rPr lang="fr-CH" dirty="0" err="1"/>
              <a:t>Only</a:t>
            </a:r>
            <a:r>
              <a:rPr lang="fr-CH" dirty="0"/>
              <a:t> 20 people </a:t>
            </a:r>
          </a:p>
          <a:p>
            <a:r>
              <a:rPr lang="fr-CH" dirty="0"/>
              <a:t>(&gt; </a:t>
            </a:r>
            <a:r>
              <a:rPr lang="fr-CH" dirty="0" err="1"/>
              <a:t>half</a:t>
            </a:r>
            <a:r>
              <a:rPr lang="fr-CH" dirty="0"/>
              <a:t> of the group) </a:t>
            </a:r>
            <a:r>
              <a:rPr lang="fr-CH" dirty="0" err="1"/>
              <a:t>contributed</a:t>
            </a:r>
            <a:r>
              <a:rPr lang="fr-CH" dirty="0"/>
              <a:t> </a:t>
            </a:r>
            <a:r>
              <a:rPr lang="fr-CH" dirty="0" err="1"/>
              <a:t>so</a:t>
            </a:r>
            <a:r>
              <a:rPr lang="fr-CH" dirty="0"/>
              <a:t> far… </a:t>
            </a:r>
          </a:p>
        </p:txBody>
      </p:sp>
      <p:cxnSp>
        <p:nvCxnSpPr>
          <p:cNvPr id="3" name="Straight Connector 2">
            <a:extLst>
              <a:ext uri="{FF2B5EF4-FFF2-40B4-BE49-F238E27FC236}">
                <a16:creationId xmlns:a16="http://schemas.microsoft.com/office/drawing/2014/main" id="{D6EF366F-FEBD-4CFC-A3E2-5694EB909CEB}"/>
              </a:ext>
            </a:extLst>
          </p:cNvPr>
          <p:cNvCxnSpPr>
            <a:cxnSpLocks/>
          </p:cNvCxnSpPr>
          <p:nvPr/>
        </p:nvCxnSpPr>
        <p:spPr>
          <a:xfrm flipH="1">
            <a:off x="1066800" y="3464560"/>
            <a:ext cx="566928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96C27880-1E1C-42C2-801C-CC49CFF77C68}"/>
              </a:ext>
            </a:extLst>
          </p:cNvPr>
          <p:cNvSpPr txBox="1"/>
          <p:nvPr/>
        </p:nvSpPr>
        <p:spPr>
          <a:xfrm>
            <a:off x="1209040" y="2776557"/>
            <a:ext cx="800284" cy="369332"/>
          </a:xfrm>
          <a:prstGeom prst="rect">
            <a:avLst/>
          </a:prstGeom>
          <a:noFill/>
        </p:spPr>
        <p:txBody>
          <a:bodyPr wrap="none" rtlCol="0">
            <a:spAutoFit/>
          </a:bodyPr>
          <a:lstStyle/>
          <a:p>
            <a:r>
              <a:rPr lang="fr-CH" dirty="0" err="1"/>
              <a:t>Today</a:t>
            </a:r>
            <a:endParaRPr lang="en-US" dirty="0"/>
          </a:p>
        </p:txBody>
      </p:sp>
      <p:cxnSp>
        <p:nvCxnSpPr>
          <p:cNvPr id="10" name="Straight Arrow Connector 9">
            <a:extLst>
              <a:ext uri="{FF2B5EF4-FFF2-40B4-BE49-F238E27FC236}">
                <a16:creationId xmlns:a16="http://schemas.microsoft.com/office/drawing/2014/main" id="{3A046F5C-0580-4100-B42A-CA9F6C453446}"/>
              </a:ext>
            </a:extLst>
          </p:cNvPr>
          <p:cNvCxnSpPr>
            <a:stCxn id="7" idx="2"/>
          </p:cNvCxnSpPr>
          <p:nvPr/>
        </p:nvCxnSpPr>
        <p:spPr>
          <a:xfrm flipH="1">
            <a:off x="1605280" y="3145889"/>
            <a:ext cx="3902" cy="3186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8659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624208" y="0"/>
            <a:ext cx="7877175" cy="686348"/>
          </a:xfrm>
        </p:spPr>
        <p:txBody>
          <a:bodyPr>
            <a:normAutofit/>
          </a:bodyPr>
          <a:lstStyle/>
          <a:p>
            <a:pPr algn="ctr"/>
            <a:r>
              <a:rPr lang="en-US" dirty="0"/>
              <a:t>IPPOG RDB curation time evolution</a:t>
            </a:r>
            <a:endParaRPr lang="en-US" sz="3600" dirty="0"/>
          </a:p>
        </p:txBody>
      </p:sp>
      <p:sp>
        <p:nvSpPr>
          <p:cNvPr id="13" name="Footer Placeholder 3">
            <a:extLst>
              <a:ext uri="{FF2B5EF4-FFF2-40B4-BE49-F238E27FC236}">
                <a16:creationId xmlns:a16="http://schemas.microsoft.com/office/drawing/2014/main" id="{6FE919F7-16F3-4E97-ABDC-363F802695D4}"/>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DA39983E-DF6B-4FF8-ABA0-945E604E2B82}"/>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48</a:t>
            </a:fld>
            <a:endParaRPr lang="en-GB" dirty="0"/>
          </a:p>
        </p:txBody>
      </p:sp>
      <p:sp>
        <p:nvSpPr>
          <p:cNvPr id="15" name="Date Placeholder 2">
            <a:extLst>
              <a:ext uri="{FF2B5EF4-FFF2-40B4-BE49-F238E27FC236}">
                <a16:creationId xmlns:a16="http://schemas.microsoft.com/office/drawing/2014/main" id="{81A69C03-ADDC-4EA9-A984-B804A4466011}"/>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pic>
        <p:nvPicPr>
          <p:cNvPr id="3" name="Picture 2">
            <a:extLst>
              <a:ext uri="{FF2B5EF4-FFF2-40B4-BE49-F238E27FC236}">
                <a16:creationId xmlns:a16="http://schemas.microsoft.com/office/drawing/2014/main" id="{5A7FA34D-2290-43EC-86DA-76DB8783BFE7}"/>
              </a:ext>
            </a:extLst>
          </p:cNvPr>
          <p:cNvPicPr>
            <a:picLocks noChangeAspect="1"/>
          </p:cNvPicPr>
          <p:nvPr/>
        </p:nvPicPr>
        <p:blipFill rotWithShape="1">
          <a:blip r:embed="rId2"/>
          <a:srcRect b="10108"/>
          <a:stretch/>
        </p:blipFill>
        <p:spPr>
          <a:xfrm>
            <a:off x="72393" y="661670"/>
            <a:ext cx="8277863" cy="4023360"/>
          </a:xfrm>
          <a:prstGeom prst="rect">
            <a:avLst/>
          </a:prstGeom>
        </p:spPr>
      </p:pic>
      <p:sp>
        <p:nvSpPr>
          <p:cNvPr id="6" name="TextBox 5">
            <a:extLst>
              <a:ext uri="{FF2B5EF4-FFF2-40B4-BE49-F238E27FC236}">
                <a16:creationId xmlns:a16="http://schemas.microsoft.com/office/drawing/2014/main" id="{D32E7253-71E4-4E14-8BF6-F204E1AE2F61}"/>
              </a:ext>
            </a:extLst>
          </p:cNvPr>
          <p:cNvSpPr txBox="1"/>
          <p:nvPr/>
        </p:nvSpPr>
        <p:spPr>
          <a:xfrm>
            <a:off x="4856693" y="2792969"/>
            <a:ext cx="569387" cy="369332"/>
          </a:xfrm>
          <a:prstGeom prst="rect">
            <a:avLst/>
          </a:prstGeom>
          <a:noFill/>
        </p:spPr>
        <p:txBody>
          <a:bodyPr wrap="none" rtlCol="0">
            <a:spAutoFit/>
          </a:bodyPr>
          <a:lstStyle/>
          <a:p>
            <a:r>
              <a:rPr lang="fr-CH" dirty="0"/>
              <a:t>346</a:t>
            </a:r>
            <a:endParaRPr lang="en-US" dirty="0"/>
          </a:p>
        </p:txBody>
      </p:sp>
      <p:sp>
        <p:nvSpPr>
          <p:cNvPr id="17" name="TextBox 16">
            <a:extLst>
              <a:ext uri="{FF2B5EF4-FFF2-40B4-BE49-F238E27FC236}">
                <a16:creationId xmlns:a16="http://schemas.microsoft.com/office/drawing/2014/main" id="{A9450D17-F59F-472B-9EBB-FBB7975842DE}"/>
              </a:ext>
            </a:extLst>
          </p:cNvPr>
          <p:cNvSpPr txBox="1"/>
          <p:nvPr/>
        </p:nvSpPr>
        <p:spPr>
          <a:xfrm>
            <a:off x="4572000" y="1981200"/>
            <a:ext cx="569387" cy="369332"/>
          </a:xfrm>
          <a:prstGeom prst="rect">
            <a:avLst/>
          </a:prstGeom>
          <a:noFill/>
        </p:spPr>
        <p:txBody>
          <a:bodyPr wrap="none" rtlCol="0">
            <a:spAutoFit/>
          </a:bodyPr>
          <a:lstStyle/>
          <a:p>
            <a:r>
              <a:rPr lang="fr-CH" dirty="0"/>
              <a:t>507</a:t>
            </a:r>
            <a:endParaRPr lang="en-US" dirty="0"/>
          </a:p>
        </p:txBody>
      </p:sp>
    </p:spTree>
    <p:extLst>
      <p:ext uri="{BB962C8B-B14F-4D97-AF65-F5344CB8AC3E}">
        <p14:creationId xmlns:p14="http://schemas.microsoft.com/office/powerpoint/2010/main" val="2470918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DBD9DBC6-FF72-7C44-9750-BF4241275197}"/>
              </a:ext>
            </a:extLst>
          </p:cNvPr>
          <p:cNvSpPr txBox="1">
            <a:spLocks/>
          </p:cNvSpPr>
          <p:nvPr/>
        </p:nvSpPr>
        <p:spPr>
          <a:xfrm>
            <a:off x="1355034" y="129564"/>
            <a:ext cx="6760265" cy="686348"/>
          </a:xfrm>
          <a:prstGeom prst="rect">
            <a:avLst/>
          </a:prstGeom>
        </p:spPr>
        <p:txBody>
          <a:bodyPr vert="horz" lIns="91440" tIns="45720" rIns="91440" bIns="45720" rtlCol="0" anchor="ctr">
            <a:normAutofit fontScale="82500" lnSpcReduction="10000"/>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r>
              <a:rPr lang="en-US" dirty="0"/>
              <a:t>IPPOG Resource Database Challenges</a:t>
            </a:r>
            <a:endParaRPr lang="en-GB" sz="3000" dirty="0"/>
          </a:p>
        </p:txBody>
      </p:sp>
      <p:sp>
        <p:nvSpPr>
          <p:cNvPr id="3" name="TextBox 2"/>
          <p:cNvSpPr txBox="1"/>
          <p:nvPr/>
        </p:nvSpPr>
        <p:spPr>
          <a:xfrm>
            <a:off x="338140" y="1025654"/>
            <a:ext cx="4519186" cy="1138773"/>
          </a:xfrm>
          <a:prstGeom prst="rect">
            <a:avLst/>
          </a:prstGeom>
          <a:noFill/>
        </p:spPr>
        <p:txBody>
          <a:bodyPr wrap="none" rtlCol="0">
            <a:spAutoFit/>
          </a:bodyPr>
          <a:lstStyle/>
          <a:p>
            <a:pPr>
              <a:spcAft>
                <a:spcPts val="600"/>
              </a:spcAft>
            </a:pPr>
            <a:r>
              <a:rPr lang="en-US" sz="2500" dirty="0">
                <a:solidFill>
                  <a:srgbClr val="0070C0"/>
                </a:solidFill>
              </a:rPr>
              <a:t>TECHNICAL</a:t>
            </a:r>
            <a:endParaRPr lang="en-US" sz="2000" dirty="0">
              <a:solidFill>
                <a:srgbClr val="0070C0"/>
              </a:solidFill>
            </a:endParaRPr>
          </a:p>
          <a:p>
            <a:pPr marL="285750" indent="-285750">
              <a:buFont typeface="Wingdings" panose="05000000000000000000" pitchFamily="2" charset="2"/>
              <a:buChar char="q"/>
            </a:pPr>
            <a:r>
              <a:rPr lang="en-US" sz="2000" dirty="0">
                <a:solidFill>
                  <a:schemeClr val="tx1">
                    <a:lumMod val="75000"/>
                    <a:lumOff val="25000"/>
                  </a:schemeClr>
                </a:solidFill>
              </a:rPr>
              <a:t>Interface between CDS and Drupal </a:t>
            </a:r>
          </a:p>
          <a:p>
            <a:r>
              <a:rPr lang="en-US" dirty="0">
                <a:solidFill>
                  <a:schemeClr val="tx1">
                    <a:lumMod val="75000"/>
                    <a:lumOff val="25000"/>
                  </a:schemeClr>
                </a:solidFill>
              </a:rPr>
              <a:t>     </a:t>
            </a:r>
            <a:r>
              <a:rPr lang="en-US" dirty="0"/>
              <a:t>     </a:t>
            </a:r>
          </a:p>
        </p:txBody>
      </p:sp>
      <p:sp>
        <p:nvSpPr>
          <p:cNvPr id="13" name="TextBox 12"/>
          <p:cNvSpPr txBox="1"/>
          <p:nvPr/>
        </p:nvSpPr>
        <p:spPr>
          <a:xfrm>
            <a:off x="276940" y="3166110"/>
            <a:ext cx="5118020" cy="458494"/>
          </a:xfrm>
          <a:prstGeom prst="rect">
            <a:avLst/>
          </a:prstGeom>
          <a:solidFill>
            <a:srgbClr val="C4006B">
              <a:alpha val="20000"/>
            </a:srgbClr>
          </a:solidFill>
        </p:spPr>
        <p:txBody>
          <a:bodyPr wrap="square" rtlCol="0">
            <a:spAutoFit/>
          </a:bodyPr>
          <a:lstStyle/>
          <a:p>
            <a:endParaRPr lang="fr-CH" dirty="0"/>
          </a:p>
        </p:txBody>
      </p:sp>
      <p:sp>
        <p:nvSpPr>
          <p:cNvPr id="12" name="Footer Placeholder 3">
            <a:extLst>
              <a:ext uri="{FF2B5EF4-FFF2-40B4-BE49-F238E27FC236}">
                <a16:creationId xmlns:a16="http://schemas.microsoft.com/office/drawing/2014/main" id="{E7BED8F2-9D26-4ECD-99BB-5A3933415022}"/>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 name="Slide Number Placeholder 1">
            <a:extLst>
              <a:ext uri="{FF2B5EF4-FFF2-40B4-BE49-F238E27FC236}">
                <a16:creationId xmlns:a16="http://schemas.microsoft.com/office/drawing/2014/main" id="{6C63351A-EA54-4C07-ADAB-72FACCA100EE}"/>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49</a:t>
            </a:fld>
            <a:endParaRPr lang="en-GB" dirty="0"/>
          </a:p>
        </p:txBody>
      </p:sp>
      <p:sp>
        <p:nvSpPr>
          <p:cNvPr id="16" name="Date Placeholder 2">
            <a:extLst>
              <a:ext uri="{FF2B5EF4-FFF2-40B4-BE49-F238E27FC236}">
                <a16:creationId xmlns:a16="http://schemas.microsoft.com/office/drawing/2014/main" id="{C0A248A5-BA01-466A-9679-BC733934F976}"/>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1" name="TextBox 10">
            <a:extLst>
              <a:ext uri="{FF2B5EF4-FFF2-40B4-BE49-F238E27FC236}">
                <a16:creationId xmlns:a16="http://schemas.microsoft.com/office/drawing/2014/main" id="{977D5617-350A-4717-8800-1B4247D51824}"/>
              </a:ext>
            </a:extLst>
          </p:cNvPr>
          <p:cNvSpPr txBox="1"/>
          <p:nvPr/>
        </p:nvSpPr>
        <p:spPr>
          <a:xfrm>
            <a:off x="338140" y="2158737"/>
            <a:ext cx="7956774" cy="1477328"/>
          </a:xfrm>
          <a:prstGeom prst="rect">
            <a:avLst/>
          </a:prstGeom>
          <a:noFill/>
        </p:spPr>
        <p:txBody>
          <a:bodyPr wrap="square" rtlCol="0">
            <a:spAutoFit/>
          </a:bodyPr>
          <a:lstStyle/>
          <a:p>
            <a:pPr>
              <a:spcAft>
                <a:spcPts val="600"/>
              </a:spcAft>
            </a:pPr>
            <a:r>
              <a:rPr lang="en-US" sz="2500" dirty="0">
                <a:solidFill>
                  <a:srgbClr val="0070C0"/>
                </a:solidFill>
              </a:rPr>
              <a:t>CONTENT</a:t>
            </a:r>
          </a:p>
          <a:p>
            <a:pPr marL="285750" indent="-285750">
              <a:buFont typeface="Wingdings" panose="05000000000000000000" pitchFamily="2" charset="2"/>
              <a:buChar char="q"/>
            </a:pPr>
            <a:r>
              <a:rPr lang="en-US" sz="2000" dirty="0"/>
              <a:t>Curation of existing / “old” items</a:t>
            </a:r>
          </a:p>
          <a:p>
            <a:endParaRPr lang="en-US" sz="2000" dirty="0"/>
          </a:p>
          <a:p>
            <a:pPr marL="285750" indent="-285750">
              <a:buFont typeface="Wingdings" panose="05000000000000000000" pitchFamily="2" charset="2"/>
              <a:buChar char="q"/>
            </a:pPr>
            <a:r>
              <a:rPr lang="en-US" sz="2000" dirty="0"/>
              <a:t>Collection of new / up-to-date best items </a:t>
            </a:r>
          </a:p>
        </p:txBody>
      </p:sp>
      <p:sp>
        <p:nvSpPr>
          <p:cNvPr id="15" name="TextBox 14">
            <a:extLst>
              <a:ext uri="{FF2B5EF4-FFF2-40B4-BE49-F238E27FC236}">
                <a16:creationId xmlns:a16="http://schemas.microsoft.com/office/drawing/2014/main" id="{A5FF7D1A-7CEB-4719-B52E-4A81F685CCFA}"/>
              </a:ext>
            </a:extLst>
          </p:cNvPr>
          <p:cNvSpPr txBox="1"/>
          <p:nvPr/>
        </p:nvSpPr>
        <p:spPr>
          <a:xfrm>
            <a:off x="242210" y="3827234"/>
            <a:ext cx="7956774" cy="861774"/>
          </a:xfrm>
          <a:prstGeom prst="rect">
            <a:avLst/>
          </a:prstGeom>
          <a:noFill/>
        </p:spPr>
        <p:txBody>
          <a:bodyPr wrap="square" rtlCol="0">
            <a:spAutoFit/>
          </a:bodyPr>
          <a:lstStyle/>
          <a:p>
            <a:pPr>
              <a:spcAft>
                <a:spcPts val="600"/>
              </a:spcAft>
            </a:pPr>
            <a:r>
              <a:rPr lang="en-US" sz="2500" dirty="0">
                <a:solidFill>
                  <a:srgbClr val="0070C0"/>
                </a:solidFill>
              </a:rPr>
              <a:t>TIME</a:t>
            </a:r>
          </a:p>
          <a:p>
            <a:pPr marL="342900" indent="-342900">
              <a:buFont typeface="Wingdings" panose="05000000000000000000" pitchFamily="2" charset="2"/>
              <a:buChar char="q"/>
            </a:pPr>
            <a:r>
              <a:rPr lang="en-US" sz="2000" dirty="0"/>
              <a:t>RDB populated and published by November 2020</a:t>
            </a:r>
          </a:p>
        </p:txBody>
      </p:sp>
    </p:spTree>
    <p:extLst>
      <p:ext uri="{BB962C8B-B14F-4D97-AF65-F5344CB8AC3E}">
        <p14:creationId xmlns:p14="http://schemas.microsoft.com/office/powerpoint/2010/main" val="3586527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4">
            <a:extLst>
              <a:ext uri="{FF2B5EF4-FFF2-40B4-BE49-F238E27FC236}">
                <a16:creationId xmlns:a16="http://schemas.microsoft.com/office/drawing/2014/main" id="{DBD9DBC6-FF72-7C44-9750-BF4241275197}"/>
              </a:ext>
            </a:extLst>
          </p:cNvPr>
          <p:cNvSpPr>
            <a:spLocks noGrp="1"/>
          </p:cNvSpPr>
          <p:nvPr>
            <p:ph type="title"/>
          </p:nvPr>
        </p:nvSpPr>
        <p:spPr>
          <a:xfrm>
            <a:off x="1236348" y="169324"/>
            <a:ext cx="7341898" cy="686348"/>
          </a:xfrm>
        </p:spPr>
        <p:txBody>
          <a:bodyPr>
            <a:normAutofit/>
          </a:bodyPr>
          <a:lstStyle/>
          <a:p>
            <a:r>
              <a:rPr lang="en-US" dirty="0"/>
              <a:t>       Feedback implementation</a:t>
            </a:r>
            <a:endParaRPr lang="en-GB" sz="3000" dirty="0"/>
          </a:p>
        </p:txBody>
      </p:sp>
      <p:sp>
        <p:nvSpPr>
          <p:cNvPr id="12" name="Content Placeholder 5">
            <a:extLst>
              <a:ext uri="{FF2B5EF4-FFF2-40B4-BE49-F238E27FC236}">
                <a16:creationId xmlns:a16="http://schemas.microsoft.com/office/drawing/2014/main" id="{497EA03F-D7CE-7B40-8F17-9F409F6C1AA0}"/>
              </a:ext>
            </a:extLst>
          </p:cNvPr>
          <p:cNvSpPr txBox="1">
            <a:spLocks/>
          </p:cNvSpPr>
          <p:nvPr/>
        </p:nvSpPr>
        <p:spPr>
          <a:xfrm>
            <a:off x="-19053" y="1176444"/>
            <a:ext cx="9029700" cy="3666706"/>
          </a:xfrm>
          <a:prstGeom prst="rect">
            <a:avLst/>
          </a:prstGeom>
        </p:spPr>
        <p:txBody>
          <a:bodyPr vert="horz" lIns="91440" tIns="45720" rIns="91440" bIns="45720" rtlCol="0">
            <a:normAutofit/>
          </a:bodyPr>
          <a:lstStyle>
            <a:lvl1pPr marL="0" indent="0" algn="l" defTabSz="514350" rtl="0" eaLnBrk="1" latinLnBrk="0" hangingPunct="1">
              <a:lnSpc>
                <a:spcPct val="90000"/>
              </a:lnSpc>
              <a:spcBef>
                <a:spcPts val="563"/>
              </a:spcBef>
              <a:buFont typeface="Arial"/>
              <a:buNone/>
              <a:defRPr sz="1800" kern="1200">
                <a:solidFill>
                  <a:schemeClr val="accent1"/>
                </a:solidFill>
                <a:latin typeface="Arial" charset="0"/>
                <a:ea typeface="Arial" charset="0"/>
                <a:cs typeface="Arial" charset="0"/>
              </a:defRPr>
            </a:lvl1pPr>
            <a:lvl2pPr marL="385763" indent="-128588" algn="l" defTabSz="514350" rtl="0" eaLnBrk="1" latinLnBrk="0" hangingPunct="1">
              <a:lnSpc>
                <a:spcPct val="90000"/>
              </a:lnSpc>
              <a:spcBef>
                <a:spcPts val="281"/>
              </a:spcBef>
              <a:buFont typeface="Arial"/>
              <a:buChar char="•"/>
              <a:defRPr sz="1500" kern="1200">
                <a:solidFill>
                  <a:schemeClr val="tx1">
                    <a:lumMod val="65000"/>
                    <a:lumOff val="35000"/>
                  </a:schemeClr>
                </a:solidFill>
                <a:latin typeface="Arial" charset="0"/>
                <a:ea typeface="Arial" charset="0"/>
                <a:cs typeface="Arial" charset="0"/>
              </a:defRPr>
            </a:lvl2pPr>
            <a:lvl3pPr marL="642938" indent="-128588" algn="l" defTabSz="514350" rtl="0" eaLnBrk="1" latinLnBrk="0" hangingPunct="1">
              <a:lnSpc>
                <a:spcPct val="90000"/>
              </a:lnSpc>
              <a:spcBef>
                <a:spcPts val="281"/>
              </a:spcBef>
              <a:buFont typeface="Arial"/>
              <a:buChar char="•"/>
              <a:defRPr sz="1350" kern="1200">
                <a:solidFill>
                  <a:schemeClr val="accent1"/>
                </a:solidFill>
                <a:latin typeface="Arial" charset="0"/>
                <a:ea typeface="Arial" charset="0"/>
                <a:cs typeface="Arial" charset="0"/>
              </a:defRPr>
            </a:lvl3pPr>
            <a:lvl4pPr marL="900113" indent="-128588" algn="l" defTabSz="514350" rtl="0" eaLnBrk="1" latinLnBrk="0" hangingPunct="1">
              <a:lnSpc>
                <a:spcPct val="90000"/>
              </a:lnSpc>
              <a:spcBef>
                <a:spcPts val="281"/>
              </a:spcBef>
              <a:buFont typeface="Arial"/>
              <a:buChar char="•"/>
              <a:defRPr sz="1200" kern="1200">
                <a:solidFill>
                  <a:schemeClr val="tx1">
                    <a:lumMod val="65000"/>
                    <a:lumOff val="35000"/>
                  </a:schemeClr>
                </a:solidFill>
                <a:latin typeface="Arial" charset="0"/>
                <a:ea typeface="Arial" charset="0"/>
                <a:cs typeface="Arial" charset="0"/>
              </a:defRPr>
            </a:lvl4pPr>
            <a:lvl5pPr marL="1157288" indent="-128588" algn="l" defTabSz="514350" rtl="0" eaLnBrk="1" latinLnBrk="0" hangingPunct="1">
              <a:lnSpc>
                <a:spcPct val="90000"/>
              </a:lnSpc>
              <a:spcBef>
                <a:spcPts val="281"/>
              </a:spcBef>
              <a:buFont typeface="Arial"/>
              <a:buChar char="•"/>
              <a:defRPr sz="1050" kern="1200">
                <a:solidFill>
                  <a:schemeClr val="accent1"/>
                </a:solidFill>
                <a:latin typeface="Arial" charset="0"/>
                <a:ea typeface="Arial" charset="0"/>
                <a:cs typeface="Arial" charset="0"/>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a:lstStyle>
          <a:p>
            <a:pPr algn="ctr">
              <a:spcAft>
                <a:spcPts val="600"/>
              </a:spcAft>
            </a:pPr>
            <a:r>
              <a:rPr lang="en-GB" sz="2800" dirty="0">
                <a:solidFill>
                  <a:srgbClr val="C5006C"/>
                </a:solidFill>
              </a:rPr>
              <a:t>February – May 2021</a:t>
            </a:r>
          </a:p>
          <a:p>
            <a:pPr>
              <a:spcAft>
                <a:spcPts val="600"/>
              </a:spcAft>
            </a:pPr>
            <a:endParaRPr lang="en-GB" sz="1000" dirty="0">
              <a:solidFill>
                <a:srgbClr val="0070C0"/>
              </a:solidFill>
            </a:endParaRPr>
          </a:p>
          <a:p>
            <a:pPr>
              <a:spcAft>
                <a:spcPts val="1800"/>
              </a:spcAft>
            </a:pPr>
            <a:r>
              <a:rPr lang="en-GB" sz="2700" dirty="0">
                <a:solidFill>
                  <a:srgbClr val="0070C0"/>
                </a:solidFill>
              </a:rPr>
              <a:t>Long list (several hundreds) of specific changes applied:</a:t>
            </a:r>
          </a:p>
          <a:p>
            <a:pPr>
              <a:spcAft>
                <a:spcPts val="1800"/>
              </a:spcAft>
            </a:pPr>
            <a:r>
              <a:rPr lang="en-GB" sz="1000" dirty="0">
                <a:solidFill>
                  <a:srgbClr val="0070C0"/>
                </a:solidFill>
              </a:rPr>
              <a:t> </a:t>
            </a:r>
          </a:p>
          <a:p>
            <a:pPr marL="285750" indent="-285750" algn="ctr">
              <a:spcAft>
                <a:spcPts val="2400"/>
              </a:spcAft>
              <a:buFont typeface="Wingdings" panose="05000000000000000000" pitchFamily="2" charset="2"/>
              <a:buChar char="q"/>
            </a:pPr>
            <a:r>
              <a:rPr lang="en-GB" sz="2000" dirty="0">
                <a:solidFill>
                  <a:schemeClr val="tx1">
                    <a:lumMod val="85000"/>
                    <a:lumOff val="15000"/>
                  </a:schemeClr>
                </a:solidFill>
              </a:rPr>
              <a:t>6 ITERATIONS (see progress reports </a:t>
            </a:r>
            <a:r>
              <a:rPr lang="en-GB" sz="2000" dirty="0">
                <a:solidFill>
                  <a:srgbClr val="0070C0"/>
                </a:solidFill>
                <a:hlinkClick r:id="rId2">
                  <a:extLst>
                    <a:ext uri="{A12FA001-AC4F-418D-AE19-62706E023703}">
                      <ahyp:hlinkClr xmlns:ahyp="http://schemas.microsoft.com/office/drawing/2018/hyperlinkcolor" val="tx"/>
                    </a:ext>
                  </a:extLst>
                </a:hlinkClick>
              </a:rPr>
              <a:t>31</a:t>
            </a:r>
            <a:r>
              <a:rPr lang="en-GB" sz="2000" dirty="0">
                <a:solidFill>
                  <a:schemeClr val="tx1">
                    <a:lumMod val="85000"/>
                    <a:lumOff val="15000"/>
                  </a:schemeClr>
                </a:solidFill>
              </a:rPr>
              <a:t> and </a:t>
            </a:r>
            <a:r>
              <a:rPr lang="en-GB" sz="2000" dirty="0">
                <a:solidFill>
                  <a:srgbClr val="0070C0"/>
                </a:solidFill>
                <a:hlinkClick r:id="rId3">
                  <a:extLst>
                    <a:ext uri="{A12FA001-AC4F-418D-AE19-62706E023703}">
                      <ahyp:hlinkClr xmlns:ahyp="http://schemas.microsoft.com/office/drawing/2018/hyperlinkcolor" val="tx"/>
                    </a:ext>
                  </a:extLst>
                </a:hlinkClick>
              </a:rPr>
              <a:t>32</a:t>
            </a:r>
            <a:r>
              <a:rPr lang="en-GB" sz="2000" dirty="0">
                <a:solidFill>
                  <a:schemeClr val="tx1">
                    <a:lumMod val="85000"/>
                    <a:lumOff val="15000"/>
                  </a:schemeClr>
                </a:solidFill>
              </a:rPr>
              <a:t>)</a:t>
            </a:r>
          </a:p>
          <a:p>
            <a:pPr marL="285750" indent="-285750" algn="ctr">
              <a:spcAft>
                <a:spcPts val="1800"/>
              </a:spcAft>
              <a:buFont typeface="Wingdings" panose="05000000000000000000" pitchFamily="2" charset="2"/>
              <a:buChar char="q"/>
            </a:pPr>
            <a:r>
              <a:rPr lang="en-GB" sz="2000" dirty="0">
                <a:solidFill>
                  <a:schemeClr val="tx1">
                    <a:lumMod val="85000"/>
                    <a:lumOff val="15000"/>
                  </a:schemeClr>
                </a:solidFill>
              </a:rPr>
              <a:t>NEW DESIGNS DEVELOPMENT and IMPLEMENTATION</a:t>
            </a:r>
          </a:p>
        </p:txBody>
      </p:sp>
      <p:pic>
        <p:nvPicPr>
          <p:cNvPr id="14" name="Picture 13">
            <a:extLst>
              <a:ext uri="{FF2B5EF4-FFF2-40B4-BE49-F238E27FC236}">
                <a16:creationId xmlns:a16="http://schemas.microsoft.com/office/drawing/2014/main" id="{E474D25D-0433-46B4-B237-1A35BA313219}"/>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0" b="99861" l="6563" r="94063"/>
                    </a14:imgEffect>
                  </a14:imgLayer>
                </a14:imgProps>
              </a:ext>
              <a:ext uri="{28A0092B-C50C-407E-A947-70E740481C1C}">
                <a14:useLocalDpi xmlns:a14="http://schemas.microsoft.com/office/drawing/2010/main" val="0"/>
              </a:ext>
            </a:extLst>
          </a:blip>
          <a:srcRect l="34802" t="-3" r="34802" b="27952"/>
          <a:stretch/>
        </p:blipFill>
        <p:spPr>
          <a:xfrm>
            <a:off x="7513319" y="3063137"/>
            <a:ext cx="371408" cy="495210"/>
          </a:xfrm>
          <a:prstGeom prst="rect">
            <a:avLst/>
          </a:prstGeom>
        </p:spPr>
      </p:pic>
      <p:sp>
        <p:nvSpPr>
          <p:cNvPr id="17" name="Footer Placeholder 3">
            <a:extLst>
              <a:ext uri="{FF2B5EF4-FFF2-40B4-BE49-F238E27FC236}">
                <a16:creationId xmlns:a16="http://schemas.microsoft.com/office/drawing/2014/main" id="{6C964175-8180-4205-A16C-5960D8E44AFD}"/>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8" name="Slide Number Placeholder 1">
            <a:extLst>
              <a:ext uri="{FF2B5EF4-FFF2-40B4-BE49-F238E27FC236}">
                <a16:creationId xmlns:a16="http://schemas.microsoft.com/office/drawing/2014/main" id="{4A76C457-2EEB-42BD-9E11-AEA2EFF36A70}"/>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5</a:t>
            </a:fld>
            <a:endParaRPr lang="en-GB" dirty="0"/>
          </a:p>
        </p:txBody>
      </p:sp>
      <p:sp>
        <p:nvSpPr>
          <p:cNvPr id="8" name="Date Placeholder 2">
            <a:extLst>
              <a:ext uri="{FF2B5EF4-FFF2-40B4-BE49-F238E27FC236}">
                <a16:creationId xmlns:a16="http://schemas.microsoft.com/office/drawing/2014/main" id="{40264E6C-0C11-4965-878E-04BF03835043}"/>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31941839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DBD9DBC6-FF72-7C44-9750-BF4241275197}"/>
              </a:ext>
            </a:extLst>
          </p:cNvPr>
          <p:cNvSpPr>
            <a:spLocks noGrp="1"/>
          </p:cNvSpPr>
          <p:nvPr>
            <p:ph type="title"/>
          </p:nvPr>
        </p:nvSpPr>
        <p:spPr>
          <a:xfrm>
            <a:off x="1069756" y="144328"/>
            <a:ext cx="6921719" cy="686348"/>
          </a:xfrm>
        </p:spPr>
        <p:txBody>
          <a:bodyPr>
            <a:normAutofit/>
          </a:bodyPr>
          <a:lstStyle/>
          <a:p>
            <a:pPr algn="ctr"/>
            <a:r>
              <a:rPr lang="en-US" dirty="0"/>
              <a:t>Collecting new resources for RDB</a:t>
            </a:r>
            <a:endParaRPr lang="en-GB" sz="3000" dirty="0"/>
          </a:p>
        </p:txBody>
      </p:sp>
      <p:sp>
        <p:nvSpPr>
          <p:cNvPr id="4" name="Rectangle 3"/>
          <p:cNvSpPr/>
          <p:nvPr/>
        </p:nvSpPr>
        <p:spPr>
          <a:xfrm>
            <a:off x="133353" y="891030"/>
            <a:ext cx="9010647" cy="2123658"/>
          </a:xfrm>
          <a:prstGeom prst="rect">
            <a:avLst/>
          </a:prstGeom>
        </p:spPr>
        <p:txBody>
          <a:bodyPr wrap="square">
            <a:spAutoFit/>
          </a:bodyPr>
          <a:lstStyle/>
          <a:p>
            <a:endParaRPr lang="fr-CH" sz="1400" dirty="0">
              <a:solidFill>
                <a:srgbClr val="2998D9"/>
              </a:solidFill>
            </a:endParaRPr>
          </a:p>
          <a:p>
            <a:pPr marL="285750" indent="-285750">
              <a:buFont typeface="Wingdings" panose="05000000000000000000" pitchFamily="2" charset="2"/>
              <a:buChar char="q"/>
            </a:pPr>
            <a:r>
              <a:rPr lang="en-GB" sz="2000" dirty="0"/>
              <a:t>Started in December 2020</a:t>
            </a:r>
          </a:p>
          <a:p>
            <a:endParaRPr lang="en-GB" sz="2000" dirty="0"/>
          </a:p>
          <a:p>
            <a:pPr marL="285750" indent="-285750">
              <a:buFont typeface="Wingdings" panose="05000000000000000000" pitchFamily="2" charset="2"/>
              <a:buChar char="q"/>
            </a:pPr>
            <a:r>
              <a:rPr lang="en-GB" sz="2000" dirty="0"/>
              <a:t>Simple </a:t>
            </a:r>
            <a:r>
              <a:rPr lang="en-GB" sz="2000" dirty="0">
                <a:hlinkClick r:id="rId2"/>
              </a:rPr>
              <a:t>google doc </a:t>
            </a:r>
            <a:endParaRPr lang="en-GB" sz="2000" dirty="0"/>
          </a:p>
          <a:p>
            <a:pPr marL="285750" indent="-285750">
              <a:buFont typeface="Wingdings" panose="05000000000000000000" pitchFamily="2" charset="2"/>
              <a:buChar char="q"/>
            </a:pPr>
            <a:endParaRPr lang="en-GB" sz="2000" dirty="0"/>
          </a:p>
          <a:p>
            <a:pPr marL="285750" indent="-285750">
              <a:buFont typeface="Wingdings" panose="05000000000000000000" pitchFamily="2" charset="2"/>
              <a:buChar char="q"/>
            </a:pPr>
            <a:r>
              <a:rPr lang="en-GB" sz="2000" dirty="0"/>
              <a:t>Regular reminders by email</a:t>
            </a:r>
          </a:p>
          <a:p>
            <a:pPr marL="285750" indent="-285750">
              <a:buFont typeface="Wingdings" panose="05000000000000000000" pitchFamily="2" charset="2"/>
              <a:buChar char="q"/>
            </a:pPr>
            <a:endParaRPr lang="en-GB"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 t="5351" r="44059" b="13658"/>
          <a:stretch/>
        </p:blipFill>
        <p:spPr>
          <a:xfrm>
            <a:off x="2828954" y="6330140"/>
            <a:ext cx="866747" cy="824467"/>
          </a:xfrm>
          <a:prstGeom prst="rect">
            <a:avLst/>
          </a:prstGeom>
        </p:spPr>
      </p:pic>
      <p:sp>
        <p:nvSpPr>
          <p:cNvPr id="13" name="Footer Placeholder 3">
            <a:extLst>
              <a:ext uri="{FF2B5EF4-FFF2-40B4-BE49-F238E27FC236}">
                <a16:creationId xmlns:a16="http://schemas.microsoft.com/office/drawing/2014/main" id="{18B796A4-B43D-4730-A475-113187220F11}"/>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6" name="Slide Number Placeholder 1">
            <a:extLst>
              <a:ext uri="{FF2B5EF4-FFF2-40B4-BE49-F238E27FC236}">
                <a16:creationId xmlns:a16="http://schemas.microsoft.com/office/drawing/2014/main" id="{44271F0D-750C-4C1A-843E-9A6C7C91801D}"/>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50</a:t>
            </a:fld>
            <a:endParaRPr lang="en-GB" dirty="0"/>
          </a:p>
        </p:txBody>
      </p:sp>
      <p:sp>
        <p:nvSpPr>
          <p:cNvPr id="17" name="Date Placeholder 2">
            <a:extLst>
              <a:ext uri="{FF2B5EF4-FFF2-40B4-BE49-F238E27FC236}">
                <a16:creationId xmlns:a16="http://schemas.microsoft.com/office/drawing/2014/main" id="{C6C7FB86-7F69-40D0-AC5A-163DF50D2031}"/>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pic>
        <p:nvPicPr>
          <p:cNvPr id="12" name="Picture 11">
            <a:extLst>
              <a:ext uri="{FF2B5EF4-FFF2-40B4-BE49-F238E27FC236}">
                <a16:creationId xmlns:a16="http://schemas.microsoft.com/office/drawing/2014/main" id="{8CAF7938-1DFD-47D0-AFCD-2C3488A6110A}"/>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0" b="99861" l="6563" r="94063"/>
                    </a14:imgEffect>
                  </a14:imgLayer>
                </a14:imgProps>
              </a:ext>
              <a:ext uri="{28A0092B-C50C-407E-A947-70E740481C1C}">
                <a14:useLocalDpi xmlns:a14="http://schemas.microsoft.com/office/drawing/2010/main" val="0"/>
              </a:ext>
            </a:extLst>
          </a:blip>
          <a:srcRect l="34802" t="-3" r="34802" b="27952"/>
          <a:stretch/>
        </p:blipFill>
        <p:spPr>
          <a:xfrm>
            <a:off x="2731828" y="1592859"/>
            <a:ext cx="540000" cy="720000"/>
          </a:xfrm>
          <a:prstGeom prst="rect">
            <a:avLst/>
          </a:prstGeom>
        </p:spPr>
      </p:pic>
      <p:pic>
        <p:nvPicPr>
          <p:cNvPr id="15" name="Picture 14">
            <a:extLst>
              <a:ext uri="{FF2B5EF4-FFF2-40B4-BE49-F238E27FC236}">
                <a16:creationId xmlns:a16="http://schemas.microsoft.com/office/drawing/2014/main" id="{E0198B68-77E1-494B-A74F-6A64F1CD26E5}"/>
              </a:ext>
            </a:extLst>
          </p:cNvPr>
          <p:cNvPicPr>
            <a:picLocks noChangeAspect="1"/>
          </p:cNvPicPr>
          <p:nvPr/>
        </p:nvPicPr>
        <p:blipFill>
          <a:blip r:embed="rId6"/>
          <a:stretch>
            <a:fillRect/>
          </a:stretch>
        </p:blipFill>
        <p:spPr>
          <a:xfrm rot="1135393">
            <a:off x="5410880" y="1401557"/>
            <a:ext cx="2165891" cy="2918483"/>
          </a:xfrm>
          <a:prstGeom prst="rect">
            <a:avLst/>
          </a:prstGeom>
          <a:ln>
            <a:noFill/>
          </a:ln>
          <a:effectLst>
            <a:outerShdw blurRad="190500" algn="tl" rotWithShape="0">
              <a:srgbClr val="000000">
                <a:alpha val="70000"/>
              </a:srgbClr>
            </a:outerShdw>
          </a:effectLst>
        </p:spPr>
      </p:pic>
      <p:sp>
        <p:nvSpPr>
          <p:cNvPr id="18" name="TextBox 17">
            <a:extLst>
              <a:ext uri="{FF2B5EF4-FFF2-40B4-BE49-F238E27FC236}">
                <a16:creationId xmlns:a16="http://schemas.microsoft.com/office/drawing/2014/main" id="{175C35DA-5841-4E7A-96D2-C197C7F0253B}"/>
              </a:ext>
            </a:extLst>
          </p:cNvPr>
          <p:cNvSpPr txBox="1"/>
          <p:nvPr/>
        </p:nvSpPr>
        <p:spPr>
          <a:xfrm>
            <a:off x="347995" y="3097105"/>
            <a:ext cx="3347705" cy="784830"/>
          </a:xfrm>
          <a:prstGeom prst="rect">
            <a:avLst/>
          </a:prstGeom>
          <a:solidFill>
            <a:srgbClr val="C4006B">
              <a:alpha val="20000"/>
            </a:srgbClr>
          </a:solidFill>
        </p:spPr>
        <p:txBody>
          <a:bodyPr wrap="square" rtlCol="0">
            <a:spAutoFit/>
          </a:bodyPr>
          <a:lstStyle/>
          <a:p>
            <a:pPr marL="285750" indent="-285750">
              <a:spcAft>
                <a:spcPts val="600"/>
              </a:spcAft>
              <a:buFont typeface="Wingdings" panose="05000000000000000000" pitchFamily="2" charset="2"/>
              <a:buChar char="ü"/>
            </a:pPr>
            <a:r>
              <a:rPr lang="fr-CH" sz="2000" dirty="0"/>
              <a:t>In </a:t>
            </a:r>
            <a:r>
              <a:rPr lang="fr-CH" sz="2000" dirty="0" err="1"/>
              <a:t>December</a:t>
            </a:r>
            <a:r>
              <a:rPr lang="fr-CH" sz="2000" dirty="0"/>
              <a:t> </a:t>
            </a:r>
            <a:r>
              <a:rPr lang="fr-CH" sz="2000" b="1" dirty="0"/>
              <a:t>3 pages</a:t>
            </a:r>
          </a:p>
          <a:p>
            <a:pPr marL="285750" indent="-285750">
              <a:spcAft>
                <a:spcPts val="600"/>
              </a:spcAft>
              <a:buFont typeface="Wingdings" panose="05000000000000000000" pitchFamily="2" charset="2"/>
              <a:buChar char="ü"/>
            </a:pPr>
            <a:r>
              <a:rPr lang="fr-CH" sz="2000" dirty="0" err="1"/>
              <a:t>Today</a:t>
            </a:r>
            <a:r>
              <a:rPr lang="fr-CH" sz="2000" b="1" dirty="0"/>
              <a:t> 25 pages</a:t>
            </a:r>
          </a:p>
        </p:txBody>
      </p:sp>
      <p:pic>
        <p:nvPicPr>
          <p:cNvPr id="19" name="Picture 18">
            <a:extLst>
              <a:ext uri="{FF2B5EF4-FFF2-40B4-BE49-F238E27FC236}">
                <a16:creationId xmlns:a16="http://schemas.microsoft.com/office/drawing/2014/main" id="{7F4386C6-3635-4547-ACF9-2FC8FB5F32FD}"/>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1405705" y="4056685"/>
            <a:ext cx="639461" cy="339714"/>
          </a:xfrm>
          <a:prstGeom prst="rect">
            <a:avLst/>
          </a:prstGeom>
        </p:spPr>
      </p:pic>
    </p:spTree>
    <p:extLst>
      <p:ext uri="{BB962C8B-B14F-4D97-AF65-F5344CB8AC3E}">
        <p14:creationId xmlns:p14="http://schemas.microsoft.com/office/powerpoint/2010/main" val="3347960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4">
            <a:extLst>
              <a:ext uri="{FF2B5EF4-FFF2-40B4-BE49-F238E27FC236}">
                <a16:creationId xmlns:a16="http://schemas.microsoft.com/office/drawing/2014/main" id="{DBD9DBC6-FF72-7C44-9750-BF4241275197}"/>
              </a:ext>
            </a:extLst>
          </p:cNvPr>
          <p:cNvSpPr>
            <a:spLocks noGrp="1"/>
          </p:cNvSpPr>
          <p:nvPr>
            <p:ph type="title"/>
          </p:nvPr>
        </p:nvSpPr>
        <p:spPr>
          <a:xfrm>
            <a:off x="1069756" y="144328"/>
            <a:ext cx="6921719" cy="686348"/>
          </a:xfrm>
        </p:spPr>
        <p:txBody>
          <a:bodyPr>
            <a:normAutofit/>
          </a:bodyPr>
          <a:lstStyle/>
          <a:p>
            <a:pPr algn="ctr"/>
            <a:r>
              <a:rPr lang="en-US" dirty="0"/>
              <a:t>Creation of new RDB WG</a:t>
            </a:r>
            <a:endParaRPr lang="en-GB" sz="3000" dirty="0"/>
          </a:p>
        </p:txBody>
      </p:sp>
      <p:sp>
        <p:nvSpPr>
          <p:cNvPr id="4" name="Rectangle 3"/>
          <p:cNvSpPr/>
          <p:nvPr/>
        </p:nvSpPr>
        <p:spPr>
          <a:xfrm>
            <a:off x="174258" y="736409"/>
            <a:ext cx="3746180" cy="3177793"/>
          </a:xfrm>
          <a:prstGeom prst="rect">
            <a:avLst/>
          </a:prstGeom>
        </p:spPr>
        <p:txBody>
          <a:bodyPr wrap="square">
            <a:spAutoFit/>
          </a:bodyPr>
          <a:lstStyle/>
          <a:p>
            <a:endParaRPr lang="fr-CH" sz="1400" u="sng" dirty="0">
              <a:solidFill>
                <a:srgbClr val="2998D9"/>
              </a:solidFill>
            </a:endParaRPr>
          </a:p>
          <a:p>
            <a:pPr>
              <a:spcAft>
                <a:spcPts val="1200"/>
              </a:spcAft>
            </a:pPr>
            <a:r>
              <a:rPr lang="en-GB" sz="2000" b="1" dirty="0">
                <a:solidFill>
                  <a:srgbClr val="0070C0"/>
                </a:solidFill>
              </a:rPr>
              <a:t>WE NEED TO:</a:t>
            </a:r>
          </a:p>
          <a:p>
            <a:pPr marL="285750" indent="-285750">
              <a:spcAft>
                <a:spcPts val="1200"/>
              </a:spcAft>
              <a:buFont typeface="Wingdings" panose="05000000000000000000" pitchFamily="2" charset="2"/>
              <a:buChar char="q"/>
            </a:pPr>
            <a:r>
              <a:rPr lang="en-GB" sz="2200" dirty="0"/>
              <a:t>Complete </a:t>
            </a:r>
          </a:p>
          <a:p>
            <a:pPr marL="285750" indent="-285750">
              <a:spcAft>
                <a:spcPts val="1200"/>
              </a:spcAft>
              <a:buFont typeface="Wingdings" panose="05000000000000000000" pitchFamily="2" charset="2"/>
              <a:buChar char="q"/>
            </a:pPr>
            <a:r>
              <a:rPr lang="en-GB" sz="2200" dirty="0"/>
              <a:t>Wrap up</a:t>
            </a:r>
          </a:p>
          <a:p>
            <a:pPr marL="285750" indent="-285750">
              <a:spcAft>
                <a:spcPts val="1200"/>
              </a:spcAft>
              <a:buFont typeface="Wingdings" panose="05000000000000000000" pitchFamily="2" charset="2"/>
              <a:buChar char="q"/>
            </a:pPr>
            <a:r>
              <a:rPr lang="en-GB" sz="2200" dirty="0"/>
              <a:t>Evaluate</a:t>
            </a:r>
          </a:p>
          <a:p>
            <a:pPr marL="285750" indent="-285750">
              <a:spcAft>
                <a:spcPts val="300"/>
              </a:spcAft>
              <a:buFont typeface="Wingdings" panose="05000000000000000000" pitchFamily="2" charset="2"/>
              <a:buChar char="q"/>
            </a:pPr>
            <a:r>
              <a:rPr lang="en-GB" sz="2200" dirty="0"/>
              <a:t>Assign new tags</a:t>
            </a:r>
          </a:p>
          <a:p>
            <a:r>
              <a:rPr lang="en-GB" dirty="0"/>
              <a:t>    - with help of </a:t>
            </a:r>
            <a:r>
              <a:rPr lang="en-GB" dirty="0">
                <a:solidFill>
                  <a:srgbClr val="0070C0"/>
                </a:solidFill>
              </a:rPr>
              <a:t>dedicated    </a:t>
            </a:r>
          </a:p>
          <a:p>
            <a:pPr>
              <a:spcAft>
                <a:spcPts val="600"/>
              </a:spcAft>
            </a:pPr>
            <a:r>
              <a:rPr lang="en-GB" dirty="0">
                <a:solidFill>
                  <a:srgbClr val="0070C0"/>
                </a:solidFill>
              </a:rPr>
              <a:t>      curation tool</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 t="5351" r="44059" b="13658"/>
          <a:stretch/>
        </p:blipFill>
        <p:spPr>
          <a:xfrm>
            <a:off x="2828954" y="6330140"/>
            <a:ext cx="866747" cy="824467"/>
          </a:xfrm>
          <a:prstGeom prst="rect">
            <a:avLst/>
          </a:prstGeom>
        </p:spPr>
      </p:pic>
      <p:sp>
        <p:nvSpPr>
          <p:cNvPr id="13" name="Footer Placeholder 3">
            <a:extLst>
              <a:ext uri="{FF2B5EF4-FFF2-40B4-BE49-F238E27FC236}">
                <a16:creationId xmlns:a16="http://schemas.microsoft.com/office/drawing/2014/main" id="{18B796A4-B43D-4730-A475-113187220F11}"/>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6" name="Slide Number Placeholder 1">
            <a:extLst>
              <a:ext uri="{FF2B5EF4-FFF2-40B4-BE49-F238E27FC236}">
                <a16:creationId xmlns:a16="http://schemas.microsoft.com/office/drawing/2014/main" id="{44271F0D-750C-4C1A-843E-9A6C7C91801D}"/>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51</a:t>
            </a:fld>
            <a:endParaRPr lang="en-GB" dirty="0"/>
          </a:p>
        </p:txBody>
      </p:sp>
      <p:sp>
        <p:nvSpPr>
          <p:cNvPr id="17" name="Date Placeholder 2">
            <a:extLst>
              <a:ext uri="{FF2B5EF4-FFF2-40B4-BE49-F238E27FC236}">
                <a16:creationId xmlns:a16="http://schemas.microsoft.com/office/drawing/2014/main" id="{C6C7FB86-7F69-40D0-AC5A-163DF50D2031}"/>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8" name="TextBox 17">
            <a:extLst>
              <a:ext uri="{FF2B5EF4-FFF2-40B4-BE49-F238E27FC236}">
                <a16:creationId xmlns:a16="http://schemas.microsoft.com/office/drawing/2014/main" id="{175C35DA-5841-4E7A-96D2-C197C7F0253B}"/>
              </a:ext>
            </a:extLst>
          </p:cNvPr>
          <p:cNvSpPr txBox="1"/>
          <p:nvPr/>
        </p:nvSpPr>
        <p:spPr>
          <a:xfrm>
            <a:off x="4245295" y="1066402"/>
            <a:ext cx="3746180" cy="400110"/>
          </a:xfrm>
          <a:prstGeom prst="rect">
            <a:avLst/>
          </a:prstGeom>
          <a:solidFill>
            <a:srgbClr val="C4006B">
              <a:alpha val="20000"/>
            </a:srgbClr>
          </a:solidFill>
        </p:spPr>
        <p:txBody>
          <a:bodyPr wrap="square" rtlCol="0">
            <a:spAutoFit/>
          </a:bodyPr>
          <a:lstStyle/>
          <a:p>
            <a:pPr>
              <a:spcAft>
                <a:spcPts val="600"/>
              </a:spcAft>
            </a:pPr>
            <a:r>
              <a:rPr lang="fr-CH" sz="2000" b="1" dirty="0"/>
              <a:t>New </a:t>
            </a:r>
            <a:r>
              <a:rPr lang="fr-CH" sz="2000" b="1" dirty="0" err="1"/>
              <a:t>dedicated</a:t>
            </a:r>
            <a:r>
              <a:rPr lang="fr-CH" sz="2000" b="1" dirty="0"/>
              <a:t> WG </a:t>
            </a:r>
            <a:r>
              <a:rPr lang="fr-CH" sz="2000" b="1" dirty="0" err="1"/>
              <a:t>needed</a:t>
            </a:r>
            <a:r>
              <a:rPr lang="fr-CH" sz="2000" b="1" dirty="0"/>
              <a:t>! </a:t>
            </a:r>
          </a:p>
        </p:txBody>
      </p:sp>
      <p:pic>
        <p:nvPicPr>
          <p:cNvPr id="19" name="Picture 18">
            <a:extLst>
              <a:ext uri="{FF2B5EF4-FFF2-40B4-BE49-F238E27FC236}">
                <a16:creationId xmlns:a16="http://schemas.microsoft.com/office/drawing/2014/main" id="{7F4386C6-3635-4547-ACF9-2FC8FB5F32FD}"/>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0" b="100000" l="0" r="99375"/>
                    </a14:imgEffect>
                  </a14:imgLayer>
                </a14:imgProps>
              </a:ext>
              <a:ext uri="{28A0092B-C50C-407E-A947-70E740481C1C}">
                <a14:useLocalDpi xmlns:a14="http://schemas.microsoft.com/office/drawing/2010/main" val="0"/>
              </a:ext>
            </a:extLst>
          </a:blip>
          <a:stretch>
            <a:fillRect/>
          </a:stretch>
        </p:blipFill>
        <p:spPr>
          <a:xfrm>
            <a:off x="8430703" y="3506659"/>
            <a:ext cx="639461" cy="339714"/>
          </a:xfrm>
          <a:prstGeom prst="rect">
            <a:avLst/>
          </a:prstGeom>
        </p:spPr>
      </p:pic>
      <p:sp>
        <p:nvSpPr>
          <p:cNvPr id="14" name="TextBox 13">
            <a:extLst>
              <a:ext uri="{FF2B5EF4-FFF2-40B4-BE49-F238E27FC236}">
                <a16:creationId xmlns:a16="http://schemas.microsoft.com/office/drawing/2014/main" id="{0759596B-DCD5-49DF-8A3C-39B69A866252}"/>
              </a:ext>
            </a:extLst>
          </p:cNvPr>
          <p:cNvSpPr txBox="1"/>
          <p:nvPr/>
        </p:nvSpPr>
        <p:spPr>
          <a:xfrm>
            <a:off x="4493896" y="1476311"/>
            <a:ext cx="3746180" cy="477054"/>
          </a:xfrm>
          <a:prstGeom prst="rect">
            <a:avLst/>
          </a:prstGeom>
          <a:noFill/>
        </p:spPr>
        <p:txBody>
          <a:bodyPr wrap="square" rtlCol="0">
            <a:spAutoFit/>
          </a:bodyPr>
          <a:lstStyle/>
          <a:p>
            <a:pPr>
              <a:spcAft>
                <a:spcPts val="600"/>
              </a:spcAft>
            </a:pPr>
            <a:r>
              <a:rPr lang="fr-CH" sz="2500" dirty="0">
                <a:solidFill>
                  <a:srgbClr val="0070C0"/>
                </a:solidFill>
              </a:rPr>
              <a:t>RDB </a:t>
            </a:r>
            <a:r>
              <a:rPr lang="fr-CH" sz="2500" dirty="0" err="1">
                <a:solidFill>
                  <a:srgbClr val="0070C0"/>
                </a:solidFill>
              </a:rPr>
              <a:t>Working</a:t>
            </a:r>
            <a:r>
              <a:rPr lang="fr-CH" sz="2500" dirty="0">
                <a:solidFill>
                  <a:srgbClr val="0070C0"/>
                </a:solidFill>
              </a:rPr>
              <a:t> Group</a:t>
            </a:r>
          </a:p>
        </p:txBody>
      </p:sp>
      <p:sp>
        <p:nvSpPr>
          <p:cNvPr id="20" name="Rectangle 19">
            <a:extLst>
              <a:ext uri="{FF2B5EF4-FFF2-40B4-BE49-F238E27FC236}">
                <a16:creationId xmlns:a16="http://schemas.microsoft.com/office/drawing/2014/main" id="{FC80FC12-53C9-4982-92CD-3CDCB496972B}"/>
              </a:ext>
            </a:extLst>
          </p:cNvPr>
          <p:cNvSpPr/>
          <p:nvPr/>
        </p:nvSpPr>
        <p:spPr>
          <a:xfrm>
            <a:off x="3835241" y="2012888"/>
            <a:ext cx="2414162" cy="2092881"/>
          </a:xfrm>
          <a:prstGeom prst="rect">
            <a:avLst/>
          </a:prstGeom>
        </p:spPr>
        <p:txBody>
          <a:bodyPr wrap="square">
            <a:spAutoFit/>
          </a:bodyPr>
          <a:lstStyle/>
          <a:p>
            <a:endParaRPr lang="fr-CH" sz="1000" u="sng" dirty="0">
              <a:solidFill>
                <a:srgbClr val="2998D9"/>
              </a:solidFill>
            </a:endParaRP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RUIZ JIMENO, Alberto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SHARMAZANASHVILI, Alexander</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STRANDBERG, Jonas</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WOZNIAK, Krzysztof Wieslaw</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WETZLER, Susan</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WEGNER, Jeremy</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KLAMMER, Joel</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GLOVER, Marla</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COYLE, Helen</a:t>
            </a:r>
          </a:p>
          <a:p>
            <a:pPr marL="0" marR="0"/>
            <a:r>
              <a:rPr lang="en-US" sz="1200" dirty="0">
                <a:latin typeface="Calibri" panose="020F0502020204030204" pitchFamily="34" charset="0"/>
                <a:ea typeface="Calibri" panose="020F0502020204030204" pitchFamily="34" charset="0"/>
                <a:cs typeface="Times New Roman" panose="02020603050405020304" pitchFamily="18" charset="0"/>
              </a:rPr>
              <a:t>PAOLUCCI, Pierluigi</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5B019BCF-6B65-4F41-AD90-367641573555}"/>
              </a:ext>
            </a:extLst>
          </p:cNvPr>
          <p:cNvSpPr txBox="1"/>
          <p:nvPr/>
        </p:nvSpPr>
        <p:spPr>
          <a:xfrm>
            <a:off x="6249403" y="2129790"/>
            <a:ext cx="2049779" cy="1938992"/>
          </a:xfrm>
          <a:prstGeom prst="rect">
            <a:avLst/>
          </a:prstGeom>
          <a:noFill/>
        </p:spPr>
        <p:txBody>
          <a:bodyPr wrap="square">
            <a:spAutoFit/>
          </a:bodyPr>
          <a:lstStyle/>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KIRILOVA, Galina</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KLEIN BOESING, Christian</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BEARDEN, Ian Gardner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GAMEIRO MUNHOZ, Marcelo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GORISEK, Andrej</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HADJIISKA,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Roumyana</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r>
              <a:rPr lang="en-US" sz="1200" dirty="0" err="1">
                <a:effectLst/>
                <a:latin typeface="Calibri" panose="020F0502020204030204" pitchFamily="34" charset="0"/>
                <a:ea typeface="Calibri" panose="020F0502020204030204" pitchFamily="34" charset="0"/>
                <a:cs typeface="Times New Roman" panose="02020603050405020304" pitchFamily="18" charset="0"/>
              </a:rPr>
              <a:t>Mileva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HATZIFOTIADOU, Despina </a:t>
            </a: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MELO, Ivan </a:t>
            </a:r>
          </a:p>
          <a:p>
            <a:pPr marL="0" marR="0"/>
            <a:r>
              <a:rPr lang="en-US" sz="1200" dirty="0">
                <a:latin typeface="Calibri" panose="020F0502020204030204" pitchFamily="34" charset="0"/>
                <a:ea typeface="Calibri" panose="020F0502020204030204" pitchFamily="34" charset="0"/>
                <a:cs typeface="Times New Roman" panose="02020603050405020304" pitchFamily="18" charset="0"/>
              </a:rPr>
              <a:t>PRICE, Darren</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a:r>
              <a:rPr lang="en-US" sz="1200" dirty="0">
                <a:effectLst/>
                <a:latin typeface="Calibri" panose="020F0502020204030204" pitchFamily="34" charset="0"/>
                <a:ea typeface="Calibri" panose="020F0502020204030204" pitchFamily="34" charset="0"/>
                <a:cs typeface="Times New Roman" panose="02020603050405020304" pitchFamily="18" charset="0"/>
              </a:rPr>
              <a:t>BARDEEN, Marge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0AB7C937-EE80-49F3-9163-389DFF5AD48B}"/>
              </a:ext>
            </a:extLst>
          </p:cNvPr>
          <p:cNvSpPr txBox="1"/>
          <p:nvPr/>
        </p:nvSpPr>
        <p:spPr>
          <a:xfrm>
            <a:off x="3848098" y="2073463"/>
            <a:ext cx="4442779" cy="2031325"/>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a:p>
            <a:endParaRPr lang="fr-CH" dirty="0"/>
          </a:p>
          <a:p>
            <a:endParaRPr lang="fr-CH" dirty="0"/>
          </a:p>
        </p:txBody>
      </p:sp>
      <p:sp>
        <p:nvSpPr>
          <p:cNvPr id="5" name="TextBox 4">
            <a:extLst>
              <a:ext uri="{FF2B5EF4-FFF2-40B4-BE49-F238E27FC236}">
                <a16:creationId xmlns:a16="http://schemas.microsoft.com/office/drawing/2014/main" id="{22203C4D-5DB3-4188-A70C-FC1C50805770}"/>
              </a:ext>
            </a:extLst>
          </p:cNvPr>
          <p:cNvSpPr txBox="1"/>
          <p:nvPr/>
        </p:nvSpPr>
        <p:spPr>
          <a:xfrm>
            <a:off x="5165915" y="3246292"/>
            <a:ext cx="899605" cy="400110"/>
          </a:xfrm>
          <a:prstGeom prst="rect">
            <a:avLst/>
          </a:prstGeom>
          <a:solidFill>
            <a:srgbClr val="FFFF00"/>
          </a:solidFill>
        </p:spPr>
        <p:txBody>
          <a:bodyPr wrap="none" rtlCol="0">
            <a:spAutoFit/>
          </a:bodyPr>
          <a:lstStyle/>
          <a:p>
            <a:r>
              <a:rPr lang="fr-CH" sz="1000" dirty="0" err="1"/>
              <a:t>Thanks</a:t>
            </a:r>
            <a:r>
              <a:rPr lang="fr-CH" sz="1000" dirty="0"/>
              <a:t> Ken </a:t>
            </a:r>
          </a:p>
          <a:p>
            <a:r>
              <a:rPr lang="fr-CH" sz="1000" dirty="0"/>
              <a:t>&amp; Spencer</a:t>
            </a:r>
            <a:endParaRPr lang="en-US" sz="1000" dirty="0"/>
          </a:p>
        </p:txBody>
      </p:sp>
      <p:sp>
        <p:nvSpPr>
          <p:cNvPr id="6" name="TextBox 5">
            <a:extLst>
              <a:ext uri="{FF2B5EF4-FFF2-40B4-BE49-F238E27FC236}">
                <a16:creationId xmlns:a16="http://schemas.microsoft.com/office/drawing/2014/main" id="{00EE48E2-9DBB-4CD0-8D14-81B281B1DB17}"/>
              </a:ext>
            </a:extLst>
          </p:cNvPr>
          <p:cNvSpPr txBox="1"/>
          <p:nvPr/>
        </p:nvSpPr>
        <p:spPr>
          <a:xfrm>
            <a:off x="3783278" y="4222669"/>
            <a:ext cx="4647426" cy="369332"/>
          </a:xfrm>
          <a:prstGeom prst="rect">
            <a:avLst/>
          </a:prstGeom>
          <a:solidFill>
            <a:srgbClr val="C5D673"/>
          </a:solidFill>
        </p:spPr>
        <p:txBody>
          <a:bodyPr wrap="none" rtlCol="0">
            <a:spAutoFit/>
          </a:bodyPr>
          <a:lstStyle/>
          <a:p>
            <a:r>
              <a:rPr lang="fr-CH" dirty="0" err="1"/>
              <a:t>Later</a:t>
            </a:r>
            <a:r>
              <a:rPr lang="fr-CH" dirty="0"/>
              <a:t> </a:t>
            </a:r>
            <a:r>
              <a:rPr lang="fr-CH" dirty="0" err="1"/>
              <a:t>we</a:t>
            </a:r>
            <a:r>
              <a:rPr lang="fr-CH" dirty="0"/>
              <a:t> </a:t>
            </a:r>
            <a:r>
              <a:rPr lang="fr-CH" dirty="0" err="1"/>
              <a:t>will</a:t>
            </a:r>
            <a:r>
              <a:rPr lang="fr-CH" dirty="0"/>
              <a:t> </a:t>
            </a:r>
            <a:r>
              <a:rPr lang="fr-CH" dirty="0" err="1"/>
              <a:t>need</a:t>
            </a:r>
            <a:r>
              <a:rPr lang="fr-CH" dirty="0"/>
              <a:t> RDB standing </a:t>
            </a:r>
            <a:r>
              <a:rPr lang="fr-CH" dirty="0" err="1"/>
              <a:t>committee</a:t>
            </a:r>
            <a:endParaRPr lang="en-US" dirty="0"/>
          </a:p>
        </p:txBody>
      </p:sp>
      <p:sp>
        <p:nvSpPr>
          <p:cNvPr id="23" name="Rectangle 22">
            <a:extLst>
              <a:ext uri="{FF2B5EF4-FFF2-40B4-BE49-F238E27FC236}">
                <a16:creationId xmlns:a16="http://schemas.microsoft.com/office/drawing/2014/main" id="{D29A7F87-FEEC-4F18-AF7F-17172702ABDF}"/>
              </a:ext>
            </a:extLst>
          </p:cNvPr>
          <p:cNvSpPr/>
          <p:nvPr/>
        </p:nvSpPr>
        <p:spPr>
          <a:xfrm>
            <a:off x="156054" y="3660463"/>
            <a:ext cx="3746180" cy="954107"/>
          </a:xfrm>
          <a:prstGeom prst="rect">
            <a:avLst/>
          </a:prstGeom>
        </p:spPr>
        <p:txBody>
          <a:bodyPr wrap="square">
            <a:spAutoFit/>
          </a:bodyPr>
          <a:lstStyle/>
          <a:p>
            <a:endParaRPr lang="fr-CH" sz="1400" u="sng" dirty="0">
              <a:solidFill>
                <a:srgbClr val="2998D9"/>
              </a:solidFill>
            </a:endParaRPr>
          </a:p>
          <a:p>
            <a:pPr marL="342900" indent="-342900">
              <a:buFont typeface="Wingdings" panose="05000000000000000000" pitchFamily="2" charset="2"/>
              <a:buChar char="q"/>
            </a:pPr>
            <a:r>
              <a:rPr lang="en-GB" sz="2200" dirty="0">
                <a:solidFill>
                  <a:schemeClr val="bg2">
                    <a:lumMod val="25000"/>
                  </a:schemeClr>
                </a:solidFill>
              </a:rPr>
              <a:t>“RDB specifications” doc</a:t>
            </a:r>
          </a:p>
          <a:p>
            <a:r>
              <a:rPr lang="en-GB" sz="1000" dirty="0">
                <a:solidFill>
                  <a:schemeClr val="bg2">
                    <a:lumMod val="25000"/>
                  </a:schemeClr>
                </a:solidFill>
              </a:rPr>
              <a:t>- Article from BBG: </a:t>
            </a:r>
            <a:r>
              <a:rPr lang="en-GB" sz="1000" dirty="0">
                <a:solidFill>
                  <a:schemeClr val="bg2">
                    <a:lumMod val="25000"/>
                  </a:schemeClr>
                </a:solidFill>
                <a:hlinkClick r:id="rId6"/>
              </a:rPr>
              <a:t>“</a:t>
            </a:r>
            <a:r>
              <a:rPr lang="en-GB" sz="1000" dirty="0">
                <a:hlinkClick r:id="rId6"/>
              </a:rPr>
              <a:t>IPPOG – Bridging the gap between science education at school and modern scientific research</a:t>
            </a:r>
            <a:r>
              <a:rPr lang="en-GB" sz="1000" dirty="0"/>
              <a:t>”</a:t>
            </a:r>
            <a:endParaRPr lang="en-GB" sz="1000" dirty="0">
              <a:solidFill>
                <a:srgbClr val="0070C0"/>
              </a:solidFill>
            </a:endParaRPr>
          </a:p>
        </p:txBody>
      </p:sp>
      <p:sp>
        <p:nvSpPr>
          <p:cNvPr id="7" name="TextBox 6">
            <a:extLst>
              <a:ext uri="{FF2B5EF4-FFF2-40B4-BE49-F238E27FC236}">
                <a16:creationId xmlns:a16="http://schemas.microsoft.com/office/drawing/2014/main" id="{50102864-828E-4C70-A130-E0E5C3E1CF77}"/>
              </a:ext>
            </a:extLst>
          </p:cNvPr>
          <p:cNvSpPr txBox="1"/>
          <p:nvPr/>
        </p:nvSpPr>
        <p:spPr>
          <a:xfrm rot="1237910">
            <a:off x="7665109" y="2013060"/>
            <a:ext cx="1531188" cy="461665"/>
          </a:xfrm>
          <a:prstGeom prst="rect">
            <a:avLst/>
          </a:prstGeom>
          <a:solidFill>
            <a:srgbClr val="2A99DA">
              <a:alpha val="68000"/>
            </a:srgbClr>
          </a:solidFill>
        </p:spPr>
        <p:txBody>
          <a:bodyPr wrap="none" rtlCol="0">
            <a:spAutoFit/>
          </a:bodyPr>
          <a:lstStyle/>
          <a:p>
            <a:r>
              <a:rPr lang="fr-CH" sz="1200" dirty="0"/>
              <a:t>6 members </a:t>
            </a:r>
            <a:r>
              <a:rPr lang="fr-CH" sz="1200" dirty="0" err="1"/>
              <a:t>also</a:t>
            </a:r>
            <a:r>
              <a:rPr lang="fr-CH" sz="1200" dirty="0"/>
              <a:t> in </a:t>
            </a:r>
          </a:p>
          <a:p>
            <a:r>
              <a:rPr lang="fr-CH" sz="1200" dirty="0"/>
              <a:t>RDB curation group</a:t>
            </a:r>
            <a:endParaRPr lang="en-US" sz="1200" dirty="0"/>
          </a:p>
        </p:txBody>
      </p:sp>
      <p:sp>
        <p:nvSpPr>
          <p:cNvPr id="24" name="TextBox 23">
            <a:extLst>
              <a:ext uri="{FF2B5EF4-FFF2-40B4-BE49-F238E27FC236}">
                <a16:creationId xmlns:a16="http://schemas.microsoft.com/office/drawing/2014/main" id="{202D2901-CE85-4325-BD91-BD8451DE1F9D}"/>
              </a:ext>
            </a:extLst>
          </p:cNvPr>
          <p:cNvSpPr txBox="1"/>
          <p:nvPr/>
        </p:nvSpPr>
        <p:spPr>
          <a:xfrm rot="19531539">
            <a:off x="3065792" y="2001038"/>
            <a:ext cx="1178528" cy="292388"/>
          </a:xfrm>
          <a:prstGeom prst="rect">
            <a:avLst/>
          </a:prstGeom>
          <a:solidFill>
            <a:srgbClr val="FFFF00"/>
          </a:solidFill>
        </p:spPr>
        <p:txBody>
          <a:bodyPr wrap="none" rtlCol="0">
            <a:spAutoFit/>
          </a:bodyPr>
          <a:lstStyle/>
          <a:p>
            <a:r>
              <a:rPr lang="fr-CH" sz="1300" dirty="0"/>
              <a:t>Open to </a:t>
            </a:r>
            <a:r>
              <a:rPr lang="fr-CH" sz="1300" dirty="0" err="1"/>
              <a:t>join</a:t>
            </a:r>
            <a:r>
              <a:rPr lang="fr-CH" sz="1300" dirty="0"/>
              <a:t>! </a:t>
            </a:r>
            <a:endParaRPr lang="en-US" sz="1300" dirty="0"/>
          </a:p>
        </p:txBody>
      </p:sp>
      <p:sp>
        <p:nvSpPr>
          <p:cNvPr id="25" name="TextBox 24">
            <a:extLst>
              <a:ext uri="{FF2B5EF4-FFF2-40B4-BE49-F238E27FC236}">
                <a16:creationId xmlns:a16="http://schemas.microsoft.com/office/drawing/2014/main" id="{8D2D7846-5309-48DD-8466-9521AAB8D785}"/>
              </a:ext>
            </a:extLst>
          </p:cNvPr>
          <p:cNvSpPr txBox="1"/>
          <p:nvPr/>
        </p:nvSpPr>
        <p:spPr>
          <a:xfrm>
            <a:off x="670987" y="5707182"/>
            <a:ext cx="4831080" cy="369332"/>
          </a:xfrm>
          <a:prstGeom prst="rect">
            <a:avLst/>
          </a:prstGeom>
          <a:noFill/>
        </p:spPr>
        <p:txBody>
          <a:bodyPr wrap="square">
            <a:spAutoFit/>
          </a:bodyPr>
          <a:lstStyle/>
          <a:p>
            <a:r>
              <a:rPr lang="en-US" dirty="0">
                <a:hlinkClick r:id="rId6"/>
              </a:rPr>
              <a:t>2011.14743.pdf (cern.ch)</a:t>
            </a:r>
            <a:endParaRPr lang="en-US" dirty="0"/>
          </a:p>
        </p:txBody>
      </p:sp>
    </p:spTree>
    <p:extLst>
      <p:ext uri="{BB962C8B-B14F-4D97-AF65-F5344CB8AC3E}">
        <p14:creationId xmlns:p14="http://schemas.microsoft.com/office/powerpoint/2010/main" val="197313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4" grpId="0"/>
      <p:bldP spid="20" grpId="0"/>
      <p:bldP spid="21" grpId="0"/>
      <p:bldP spid="22" grpId="0" animBg="1"/>
      <p:bldP spid="5" grpId="0" animBg="1"/>
      <p:bldP spid="6" grpId="0" animBg="1"/>
      <p:bldP spid="23" grpId="0"/>
      <p:bldP spid="7" grpId="0" animBg="1"/>
      <p:bldP spid="2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BD9DBC6-FF72-7C44-9750-BF4241275197}"/>
              </a:ext>
            </a:extLst>
          </p:cNvPr>
          <p:cNvSpPr>
            <a:spLocks noGrp="1"/>
          </p:cNvSpPr>
          <p:nvPr>
            <p:ph type="title"/>
          </p:nvPr>
        </p:nvSpPr>
        <p:spPr>
          <a:xfrm>
            <a:off x="773942" y="264735"/>
            <a:ext cx="8056383" cy="686348"/>
          </a:xfrm>
        </p:spPr>
        <p:txBody>
          <a:bodyPr>
            <a:normAutofit/>
          </a:bodyPr>
          <a:lstStyle/>
          <a:p>
            <a:pPr algn="ctr"/>
            <a:r>
              <a:rPr lang="en-US" sz="3600" dirty="0"/>
              <a:t>RDB TIME PLAN</a:t>
            </a:r>
            <a:endParaRPr lang="en-GB" sz="3600" dirty="0"/>
          </a:p>
        </p:txBody>
      </p:sp>
      <p:cxnSp>
        <p:nvCxnSpPr>
          <p:cNvPr id="9" name="Straight Connector 8"/>
          <p:cNvCxnSpPr/>
          <p:nvPr/>
        </p:nvCxnSpPr>
        <p:spPr>
          <a:xfrm>
            <a:off x="200121" y="2878662"/>
            <a:ext cx="8249532"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3" name="Straight Connector 12"/>
          <p:cNvCxnSpPr/>
          <p:nvPr/>
        </p:nvCxnSpPr>
        <p:spPr>
          <a:xfrm flipH="1" flipV="1">
            <a:off x="1852087" y="2913298"/>
            <a:ext cx="690" cy="450274"/>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4" name="Oval 13"/>
          <p:cNvSpPr/>
          <p:nvPr/>
        </p:nvSpPr>
        <p:spPr>
          <a:xfrm>
            <a:off x="1753374" y="2781681"/>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1625219" y="2670843"/>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1687562" y="2719332"/>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Connector 16"/>
          <p:cNvCxnSpPr>
            <a:cxnSpLocks/>
          </p:cNvCxnSpPr>
          <p:nvPr/>
        </p:nvCxnSpPr>
        <p:spPr>
          <a:xfrm flipH="1" flipV="1">
            <a:off x="3066436" y="2191974"/>
            <a:ext cx="6583" cy="659510"/>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8" name="Oval 17"/>
          <p:cNvSpPr/>
          <p:nvPr/>
        </p:nvSpPr>
        <p:spPr>
          <a:xfrm>
            <a:off x="2979497" y="2781683"/>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2851342" y="2670845"/>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a:xfrm>
            <a:off x="2913685" y="2719334"/>
            <a:ext cx="315191" cy="318657"/>
          </a:xfrm>
          <a:prstGeom prst="ellipse">
            <a:avLst/>
          </a:prstGeom>
          <a:noFill/>
          <a:ln w="28575">
            <a:solidFill>
              <a:srgbClr val="CC006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p:cNvCxnSpPr>
            <a:endCxn id="55" idx="4"/>
          </p:cNvCxnSpPr>
          <p:nvPr/>
        </p:nvCxnSpPr>
        <p:spPr>
          <a:xfrm flipV="1">
            <a:off x="5791103" y="1997119"/>
            <a:ext cx="0" cy="826123"/>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26" name="Oval 25"/>
          <p:cNvSpPr/>
          <p:nvPr/>
        </p:nvSpPr>
        <p:spPr>
          <a:xfrm>
            <a:off x="5687194" y="2767833"/>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5559039" y="2656995"/>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p:cNvSpPr/>
          <p:nvPr/>
        </p:nvSpPr>
        <p:spPr>
          <a:xfrm>
            <a:off x="5621382" y="2705484"/>
            <a:ext cx="315191" cy="318657"/>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p:cNvCxnSpPr/>
          <p:nvPr/>
        </p:nvCxnSpPr>
        <p:spPr>
          <a:xfrm flipV="1">
            <a:off x="8375115" y="2923689"/>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1" name="Oval 30"/>
          <p:cNvSpPr/>
          <p:nvPr/>
        </p:nvSpPr>
        <p:spPr>
          <a:xfrm>
            <a:off x="8143051" y="2688166"/>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p:cNvSpPr/>
          <p:nvPr/>
        </p:nvSpPr>
        <p:spPr>
          <a:xfrm>
            <a:off x="8205394" y="2736655"/>
            <a:ext cx="315191" cy="318657"/>
          </a:xfrm>
          <a:prstGeom prst="ellipse">
            <a:avLst/>
          </a:prstGeom>
          <a:noFill/>
          <a:ln w="28575">
            <a:solidFill>
              <a:srgbClr val="C400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Connector 32"/>
          <p:cNvCxnSpPr/>
          <p:nvPr/>
        </p:nvCxnSpPr>
        <p:spPr>
          <a:xfrm flipV="1">
            <a:off x="4211827" y="1859229"/>
            <a:ext cx="0" cy="1052941"/>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34" name="Oval 33"/>
          <p:cNvSpPr/>
          <p:nvPr/>
        </p:nvSpPr>
        <p:spPr>
          <a:xfrm>
            <a:off x="4117115" y="2774761"/>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p:cNvSpPr/>
          <p:nvPr/>
        </p:nvSpPr>
        <p:spPr>
          <a:xfrm>
            <a:off x="3988960" y="2663923"/>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4051303" y="2712412"/>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p:cNvSpPr/>
          <p:nvPr/>
        </p:nvSpPr>
        <p:spPr>
          <a:xfrm>
            <a:off x="2625274" y="2351418"/>
            <a:ext cx="1061509" cy="338554"/>
          </a:xfrm>
          <a:prstGeom prst="rect">
            <a:avLst/>
          </a:prstGeom>
        </p:spPr>
        <p:txBody>
          <a:bodyPr wrap="none">
            <a:spAutoFit/>
          </a:bodyPr>
          <a:lstStyle/>
          <a:p>
            <a:r>
              <a:rPr lang="en-GB" sz="1600" dirty="0">
                <a:solidFill>
                  <a:srgbClr val="FF3399"/>
                </a:solidFill>
              </a:rPr>
              <a:t>July 2021</a:t>
            </a:r>
            <a:endParaRPr lang="en-GB" sz="1600" dirty="0"/>
          </a:p>
        </p:txBody>
      </p:sp>
      <p:sp>
        <p:nvSpPr>
          <p:cNvPr id="51" name="Oval 50"/>
          <p:cNvSpPr/>
          <p:nvPr/>
        </p:nvSpPr>
        <p:spPr>
          <a:xfrm>
            <a:off x="1768786" y="3279488"/>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p:cNvSpPr/>
          <p:nvPr/>
        </p:nvSpPr>
        <p:spPr>
          <a:xfrm>
            <a:off x="2979501" y="2098719"/>
            <a:ext cx="187036" cy="193964"/>
          </a:xfrm>
          <a:prstGeom prst="ellipse">
            <a:avLst/>
          </a:prstGeom>
          <a:solidFill>
            <a:srgbClr val="CC006F"/>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p:cNvSpPr/>
          <p:nvPr/>
        </p:nvSpPr>
        <p:spPr>
          <a:xfrm>
            <a:off x="5697585" y="1803155"/>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p:cNvSpPr/>
          <p:nvPr/>
        </p:nvSpPr>
        <p:spPr>
          <a:xfrm>
            <a:off x="8281597" y="3734177"/>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p:cNvSpPr/>
          <p:nvPr/>
        </p:nvSpPr>
        <p:spPr>
          <a:xfrm>
            <a:off x="4114709" y="1833140"/>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p:cNvSpPr/>
          <p:nvPr/>
        </p:nvSpPr>
        <p:spPr>
          <a:xfrm>
            <a:off x="3726191" y="3037991"/>
            <a:ext cx="1335622" cy="338554"/>
          </a:xfrm>
          <a:prstGeom prst="rect">
            <a:avLst/>
          </a:prstGeom>
        </p:spPr>
        <p:txBody>
          <a:bodyPr wrap="none">
            <a:spAutoFit/>
          </a:bodyPr>
          <a:lstStyle/>
          <a:p>
            <a:r>
              <a:rPr lang="en-GB" sz="1600" dirty="0">
                <a:solidFill>
                  <a:srgbClr val="FF3399"/>
                </a:solidFill>
              </a:rPr>
              <a:t>August 2021</a:t>
            </a:r>
            <a:endParaRPr lang="en-GB" sz="1600" dirty="0"/>
          </a:p>
        </p:txBody>
      </p:sp>
      <p:sp>
        <p:nvSpPr>
          <p:cNvPr id="59" name="Rectangle 58"/>
          <p:cNvSpPr/>
          <p:nvPr/>
        </p:nvSpPr>
        <p:spPr>
          <a:xfrm>
            <a:off x="5077863" y="2336772"/>
            <a:ext cx="1701107" cy="338554"/>
          </a:xfrm>
          <a:prstGeom prst="rect">
            <a:avLst/>
          </a:prstGeom>
        </p:spPr>
        <p:txBody>
          <a:bodyPr wrap="none">
            <a:spAutoFit/>
          </a:bodyPr>
          <a:lstStyle/>
          <a:p>
            <a:r>
              <a:rPr lang="en-GB" sz="1600" dirty="0">
                <a:solidFill>
                  <a:srgbClr val="FF3399"/>
                </a:solidFill>
              </a:rPr>
              <a:t>September 2021</a:t>
            </a:r>
            <a:endParaRPr lang="en-GB" sz="1600" dirty="0"/>
          </a:p>
        </p:txBody>
      </p:sp>
      <p:sp>
        <p:nvSpPr>
          <p:cNvPr id="60" name="Rectangle 59"/>
          <p:cNvSpPr/>
          <p:nvPr/>
        </p:nvSpPr>
        <p:spPr>
          <a:xfrm>
            <a:off x="7599099" y="2296433"/>
            <a:ext cx="1701107" cy="338554"/>
          </a:xfrm>
          <a:prstGeom prst="rect">
            <a:avLst/>
          </a:prstGeom>
        </p:spPr>
        <p:txBody>
          <a:bodyPr wrap="none">
            <a:spAutoFit/>
          </a:bodyPr>
          <a:lstStyle/>
          <a:p>
            <a:r>
              <a:rPr lang="en-GB" sz="1600" dirty="0">
                <a:solidFill>
                  <a:srgbClr val="FF3399"/>
                </a:solidFill>
              </a:rPr>
              <a:t>November 2021</a:t>
            </a:r>
            <a:endParaRPr lang="en-GB" sz="1600" dirty="0"/>
          </a:p>
        </p:txBody>
      </p:sp>
      <p:sp>
        <p:nvSpPr>
          <p:cNvPr id="62" name="Rectangle 61"/>
          <p:cNvSpPr/>
          <p:nvPr/>
        </p:nvSpPr>
        <p:spPr>
          <a:xfrm>
            <a:off x="1351614" y="3498676"/>
            <a:ext cx="1193666" cy="307777"/>
          </a:xfrm>
          <a:prstGeom prst="rect">
            <a:avLst/>
          </a:prstGeom>
        </p:spPr>
        <p:txBody>
          <a:bodyPr wrap="square">
            <a:spAutoFit/>
          </a:bodyPr>
          <a:lstStyle/>
          <a:p>
            <a:pPr algn="ctr"/>
            <a:r>
              <a:rPr lang="en-GB" sz="1400" dirty="0">
                <a:solidFill>
                  <a:schemeClr val="tx1">
                    <a:lumMod val="50000"/>
                    <a:lumOff val="50000"/>
                  </a:schemeClr>
                </a:solidFill>
              </a:rPr>
              <a:t>CURATION</a:t>
            </a:r>
          </a:p>
        </p:txBody>
      </p:sp>
      <p:sp>
        <p:nvSpPr>
          <p:cNvPr id="75" name="Rectangle 74"/>
          <p:cNvSpPr/>
          <p:nvPr/>
        </p:nvSpPr>
        <p:spPr>
          <a:xfrm>
            <a:off x="3623949" y="1274517"/>
            <a:ext cx="1372492" cy="523220"/>
          </a:xfrm>
          <a:prstGeom prst="rect">
            <a:avLst/>
          </a:prstGeom>
        </p:spPr>
        <p:txBody>
          <a:bodyPr wrap="none">
            <a:spAutoFit/>
          </a:bodyPr>
          <a:lstStyle/>
          <a:p>
            <a:pPr algn="ctr"/>
            <a:r>
              <a:rPr lang="en-GB" sz="1400" dirty="0">
                <a:solidFill>
                  <a:schemeClr val="tx1">
                    <a:lumMod val="50000"/>
                    <a:lumOff val="50000"/>
                  </a:schemeClr>
                </a:solidFill>
              </a:rPr>
              <a:t>TAGS </a:t>
            </a:r>
          </a:p>
          <a:p>
            <a:pPr algn="ctr"/>
            <a:r>
              <a:rPr lang="en-GB" sz="1400" dirty="0">
                <a:solidFill>
                  <a:schemeClr val="tx1">
                    <a:lumMod val="50000"/>
                    <a:lumOff val="50000"/>
                  </a:schemeClr>
                </a:solidFill>
              </a:rPr>
              <a:t>ASSIGNMENT</a:t>
            </a:r>
          </a:p>
        </p:txBody>
      </p:sp>
      <p:sp>
        <p:nvSpPr>
          <p:cNvPr id="82" name="Rectangle 81"/>
          <p:cNvSpPr/>
          <p:nvPr/>
        </p:nvSpPr>
        <p:spPr>
          <a:xfrm>
            <a:off x="5297067" y="3638136"/>
            <a:ext cx="1481903" cy="738664"/>
          </a:xfrm>
          <a:prstGeom prst="rect">
            <a:avLst/>
          </a:prstGeom>
        </p:spPr>
        <p:txBody>
          <a:bodyPr wrap="square">
            <a:spAutoFit/>
          </a:bodyPr>
          <a:lstStyle/>
          <a:p>
            <a:pPr algn="ctr"/>
            <a:r>
              <a:rPr lang="en-GB" sz="1400" dirty="0">
                <a:solidFill>
                  <a:schemeClr val="tx1">
                    <a:lumMod val="50000"/>
                    <a:lumOff val="50000"/>
                  </a:schemeClr>
                </a:solidFill>
              </a:rPr>
              <a:t>CDS-DRUPAL </a:t>
            </a:r>
          </a:p>
          <a:p>
            <a:pPr algn="ctr"/>
            <a:r>
              <a:rPr lang="en-GB" sz="1400" dirty="0">
                <a:solidFill>
                  <a:schemeClr val="tx1">
                    <a:lumMod val="50000"/>
                    <a:lumOff val="50000"/>
                  </a:schemeClr>
                </a:solidFill>
              </a:rPr>
              <a:t>INTERFACE</a:t>
            </a:r>
          </a:p>
          <a:p>
            <a:pPr algn="ctr"/>
            <a:r>
              <a:rPr lang="en-GB" sz="1400" dirty="0">
                <a:solidFill>
                  <a:schemeClr val="tx1">
                    <a:lumMod val="50000"/>
                    <a:lumOff val="50000"/>
                  </a:schemeClr>
                </a:solidFill>
              </a:rPr>
              <a:t>READY</a:t>
            </a:r>
          </a:p>
        </p:txBody>
      </p:sp>
      <p:sp>
        <p:nvSpPr>
          <p:cNvPr id="89" name="Rectangle 88"/>
          <p:cNvSpPr/>
          <p:nvPr/>
        </p:nvSpPr>
        <p:spPr>
          <a:xfrm>
            <a:off x="-999" y="1828542"/>
            <a:ext cx="1082348" cy="461665"/>
          </a:xfrm>
          <a:prstGeom prst="rect">
            <a:avLst/>
          </a:prstGeom>
        </p:spPr>
        <p:txBody>
          <a:bodyPr wrap="none">
            <a:spAutoFit/>
          </a:bodyPr>
          <a:lstStyle/>
          <a:p>
            <a:pPr algn="ctr"/>
            <a:r>
              <a:rPr lang="en-GB" sz="1400" dirty="0">
                <a:solidFill>
                  <a:schemeClr val="tx1">
                    <a:lumMod val="75000"/>
                    <a:lumOff val="25000"/>
                  </a:schemeClr>
                </a:solidFill>
              </a:rPr>
              <a:t>NEW items</a:t>
            </a:r>
          </a:p>
          <a:p>
            <a:pPr algn="ctr"/>
            <a:r>
              <a:rPr lang="en-GB" sz="1000" dirty="0">
                <a:solidFill>
                  <a:srgbClr val="0070C0"/>
                </a:solidFill>
              </a:rPr>
              <a:t>RBD WG</a:t>
            </a:r>
          </a:p>
        </p:txBody>
      </p:sp>
      <p:cxnSp>
        <p:nvCxnSpPr>
          <p:cNvPr id="97" name="Straight Connector 96"/>
          <p:cNvCxnSpPr/>
          <p:nvPr/>
        </p:nvCxnSpPr>
        <p:spPr>
          <a:xfrm>
            <a:off x="2324281" y="5808529"/>
            <a:ext cx="1838495" cy="7284"/>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8" name="Straight Connector 97"/>
          <p:cNvCxnSpPr/>
          <p:nvPr/>
        </p:nvCxnSpPr>
        <p:spPr>
          <a:xfrm>
            <a:off x="2324281" y="5774591"/>
            <a:ext cx="1997476" cy="0"/>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cxnSp>
        <p:nvCxnSpPr>
          <p:cNvPr id="99" name="Straight Connector 98"/>
          <p:cNvCxnSpPr/>
          <p:nvPr/>
        </p:nvCxnSpPr>
        <p:spPr>
          <a:xfrm flipV="1">
            <a:off x="2318339" y="5736362"/>
            <a:ext cx="2159796" cy="2251"/>
          </a:xfrm>
          <a:prstGeom prst="line">
            <a:avLst/>
          </a:prstGeom>
          <a:ln w="28575">
            <a:solidFill>
              <a:srgbClr val="2998D9"/>
            </a:solidFill>
          </a:ln>
        </p:spPr>
        <p:style>
          <a:lnRef idx="1">
            <a:schemeClr val="accent5"/>
          </a:lnRef>
          <a:fillRef idx="0">
            <a:schemeClr val="accent5"/>
          </a:fillRef>
          <a:effectRef idx="0">
            <a:schemeClr val="accent5"/>
          </a:effectRef>
          <a:fontRef idx="minor">
            <a:schemeClr val="tx1"/>
          </a:fontRef>
        </p:style>
      </p:cxnSp>
      <p:sp>
        <p:nvSpPr>
          <p:cNvPr id="66" name="Rectangle 65"/>
          <p:cNvSpPr/>
          <p:nvPr/>
        </p:nvSpPr>
        <p:spPr>
          <a:xfrm>
            <a:off x="-165476" y="3986955"/>
            <a:ext cx="1696757" cy="677108"/>
          </a:xfrm>
          <a:prstGeom prst="rect">
            <a:avLst/>
          </a:prstGeom>
        </p:spPr>
        <p:txBody>
          <a:bodyPr wrap="square">
            <a:spAutoFit/>
          </a:bodyPr>
          <a:lstStyle/>
          <a:p>
            <a:pPr algn="ctr"/>
            <a:r>
              <a:rPr lang="en-GB" sz="1400" dirty="0">
                <a:solidFill>
                  <a:schemeClr val="tx1">
                    <a:lumMod val="75000"/>
                    <a:lumOff val="25000"/>
                  </a:schemeClr>
                </a:solidFill>
              </a:rPr>
              <a:t>CDS-DRUPAL INTERFACE</a:t>
            </a:r>
          </a:p>
          <a:p>
            <a:pPr algn="ctr"/>
            <a:r>
              <a:rPr lang="en-GB" sz="1000" dirty="0">
                <a:solidFill>
                  <a:srgbClr val="0070C0"/>
                </a:solidFill>
              </a:rPr>
              <a:t>BLIND</a:t>
            </a:r>
          </a:p>
        </p:txBody>
      </p:sp>
      <p:cxnSp>
        <p:nvCxnSpPr>
          <p:cNvPr id="68" name="Straight Connector 67"/>
          <p:cNvCxnSpPr/>
          <p:nvPr/>
        </p:nvCxnSpPr>
        <p:spPr>
          <a:xfrm flipV="1">
            <a:off x="1852777" y="1968418"/>
            <a:ext cx="6930" cy="872836"/>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69" name="Oval 68"/>
          <p:cNvSpPr/>
          <p:nvPr/>
        </p:nvSpPr>
        <p:spPr>
          <a:xfrm>
            <a:off x="1782815" y="1846457"/>
            <a:ext cx="181841"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0" name="Straight Connector 69"/>
          <p:cNvCxnSpPr/>
          <p:nvPr/>
        </p:nvCxnSpPr>
        <p:spPr>
          <a:xfrm flipV="1">
            <a:off x="3147217" y="-341477"/>
            <a:ext cx="1114425" cy="5376"/>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79" name="Straight Connector 78"/>
          <p:cNvCxnSpPr/>
          <p:nvPr/>
        </p:nvCxnSpPr>
        <p:spPr>
          <a:xfrm flipV="1">
            <a:off x="3147217" y="-378898"/>
            <a:ext cx="1261830" cy="1240"/>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cxnSp>
        <p:nvCxnSpPr>
          <p:cNvPr id="80" name="Straight Connector 79"/>
          <p:cNvCxnSpPr/>
          <p:nvPr/>
        </p:nvCxnSpPr>
        <p:spPr>
          <a:xfrm flipV="1">
            <a:off x="3147218" y="-417309"/>
            <a:ext cx="1465117" cy="5018"/>
          </a:xfrm>
          <a:prstGeom prst="line">
            <a:avLst/>
          </a:prstGeom>
          <a:ln w="28575">
            <a:solidFill>
              <a:srgbClr val="3DA1DB"/>
            </a:solidFill>
          </a:ln>
        </p:spPr>
        <p:style>
          <a:lnRef idx="1">
            <a:schemeClr val="accent5"/>
          </a:lnRef>
          <a:fillRef idx="0">
            <a:schemeClr val="accent5"/>
          </a:fillRef>
          <a:effectRef idx="0">
            <a:schemeClr val="accent5"/>
          </a:effectRef>
          <a:fontRef idx="minor">
            <a:schemeClr val="tx1"/>
          </a:fontRef>
        </p:style>
      </p:cxnSp>
      <p:sp>
        <p:nvSpPr>
          <p:cNvPr id="81" name="Rectangle 80"/>
          <p:cNvSpPr/>
          <p:nvPr/>
        </p:nvSpPr>
        <p:spPr>
          <a:xfrm>
            <a:off x="1290040" y="2303232"/>
            <a:ext cx="1199367" cy="338554"/>
          </a:xfrm>
          <a:prstGeom prst="rect">
            <a:avLst/>
          </a:prstGeom>
        </p:spPr>
        <p:txBody>
          <a:bodyPr wrap="none">
            <a:spAutoFit/>
          </a:bodyPr>
          <a:lstStyle/>
          <a:p>
            <a:r>
              <a:rPr lang="en-GB" sz="1600" dirty="0">
                <a:solidFill>
                  <a:srgbClr val="FF3399"/>
                </a:solidFill>
              </a:rPr>
              <a:t> June 2021</a:t>
            </a:r>
            <a:endParaRPr lang="en-GB" sz="1600" dirty="0"/>
          </a:p>
        </p:txBody>
      </p:sp>
      <p:cxnSp>
        <p:nvCxnSpPr>
          <p:cNvPr id="83" name="Straight Connector 82"/>
          <p:cNvCxnSpPr/>
          <p:nvPr/>
        </p:nvCxnSpPr>
        <p:spPr>
          <a:xfrm>
            <a:off x="286758" y="5840344"/>
            <a:ext cx="95914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4" name="Straight Connector 83"/>
          <p:cNvCxnSpPr/>
          <p:nvPr/>
        </p:nvCxnSpPr>
        <p:spPr>
          <a:xfrm>
            <a:off x="286758" y="5882603"/>
            <a:ext cx="11017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5" name="Straight Connector 84"/>
          <p:cNvCxnSpPr/>
          <p:nvPr/>
        </p:nvCxnSpPr>
        <p:spPr>
          <a:xfrm>
            <a:off x="286759" y="5917242"/>
            <a:ext cx="1201288"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86" name="Straight Connector 85"/>
          <p:cNvCxnSpPr/>
          <p:nvPr/>
        </p:nvCxnSpPr>
        <p:spPr>
          <a:xfrm>
            <a:off x="1356883" y="5403045"/>
            <a:ext cx="2001981"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7" name="Straight Connector 86"/>
          <p:cNvCxnSpPr/>
          <p:nvPr/>
        </p:nvCxnSpPr>
        <p:spPr>
          <a:xfrm>
            <a:off x="1356883" y="5445304"/>
            <a:ext cx="2140527"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88" name="Straight Connector 87"/>
          <p:cNvCxnSpPr/>
          <p:nvPr/>
        </p:nvCxnSpPr>
        <p:spPr>
          <a:xfrm>
            <a:off x="1356884" y="5479943"/>
            <a:ext cx="2226299"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90" name="Straight Connector 89"/>
          <p:cNvCxnSpPr>
            <a:cxnSpLocks/>
          </p:cNvCxnSpPr>
          <p:nvPr/>
        </p:nvCxnSpPr>
        <p:spPr>
          <a:xfrm flipV="1">
            <a:off x="237189" y="-113933"/>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1" name="Straight Connector 90"/>
          <p:cNvCxnSpPr>
            <a:cxnSpLocks/>
          </p:cNvCxnSpPr>
          <p:nvPr/>
        </p:nvCxnSpPr>
        <p:spPr>
          <a:xfrm flipV="1">
            <a:off x="239094" y="-151354"/>
            <a:ext cx="1261830" cy="124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92" name="Straight Connector 91"/>
          <p:cNvCxnSpPr>
            <a:cxnSpLocks/>
          </p:cNvCxnSpPr>
          <p:nvPr/>
        </p:nvCxnSpPr>
        <p:spPr>
          <a:xfrm flipV="1">
            <a:off x="239095" y="-189765"/>
            <a:ext cx="1465117" cy="5018"/>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00" name="Straight Connector 99"/>
          <p:cNvCxnSpPr/>
          <p:nvPr/>
        </p:nvCxnSpPr>
        <p:spPr>
          <a:xfrm>
            <a:off x="3895823" y="5403045"/>
            <a:ext cx="2407621"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1" name="Straight Connector 100"/>
          <p:cNvCxnSpPr/>
          <p:nvPr/>
        </p:nvCxnSpPr>
        <p:spPr>
          <a:xfrm>
            <a:off x="3895823" y="5445304"/>
            <a:ext cx="2594657"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2" name="Straight Connector 101"/>
          <p:cNvCxnSpPr/>
          <p:nvPr/>
        </p:nvCxnSpPr>
        <p:spPr>
          <a:xfrm>
            <a:off x="3895824" y="5479943"/>
            <a:ext cx="2818420" cy="0"/>
          </a:xfrm>
          <a:prstGeom prst="line">
            <a:avLst/>
          </a:prstGeom>
          <a:ln w="28575"/>
        </p:spPr>
        <p:style>
          <a:lnRef idx="1">
            <a:schemeClr val="accent5"/>
          </a:lnRef>
          <a:fillRef idx="0">
            <a:schemeClr val="accent5"/>
          </a:fillRef>
          <a:effectRef idx="0">
            <a:schemeClr val="accent5"/>
          </a:effectRef>
          <a:fontRef idx="minor">
            <a:schemeClr val="tx1"/>
          </a:fontRef>
        </p:style>
      </p:cxnSp>
      <p:cxnSp>
        <p:nvCxnSpPr>
          <p:cNvPr id="103" name="Straight Connector 102"/>
          <p:cNvCxnSpPr/>
          <p:nvPr/>
        </p:nvCxnSpPr>
        <p:spPr>
          <a:xfrm flipV="1">
            <a:off x="5791103" y="2732874"/>
            <a:ext cx="0" cy="722828"/>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04" name="Oval 103"/>
          <p:cNvSpPr/>
          <p:nvPr/>
        </p:nvSpPr>
        <p:spPr>
          <a:xfrm>
            <a:off x="5697585" y="3388115"/>
            <a:ext cx="187036" cy="193964"/>
          </a:xfrm>
          <a:prstGeom prst="ellipse">
            <a:avLst/>
          </a:prstGeom>
          <a:solidFill>
            <a:srgbClr val="3DA1DB"/>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Rectangle 104"/>
          <p:cNvSpPr/>
          <p:nvPr/>
        </p:nvSpPr>
        <p:spPr>
          <a:xfrm>
            <a:off x="5074215" y="1307517"/>
            <a:ext cx="1514804" cy="523220"/>
          </a:xfrm>
          <a:prstGeom prst="rect">
            <a:avLst/>
          </a:prstGeom>
        </p:spPr>
        <p:txBody>
          <a:bodyPr wrap="square">
            <a:spAutoFit/>
          </a:bodyPr>
          <a:lstStyle/>
          <a:p>
            <a:pPr algn="ctr"/>
            <a:r>
              <a:rPr lang="en-GB" sz="1400" dirty="0">
                <a:solidFill>
                  <a:schemeClr val="tx1">
                    <a:lumMod val="50000"/>
                    <a:lumOff val="50000"/>
                  </a:schemeClr>
                </a:solidFill>
              </a:rPr>
              <a:t>CONTENT READY</a:t>
            </a:r>
          </a:p>
        </p:txBody>
      </p:sp>
      <p:cxnSp>
        <p:nvCxnSpPr>
          <p:cNvPr id="106" name="Straight Connector 105"/>
          <p:cNvCxnSpPr/>
          <p:nvPr/>
        </p:nvCxnSpPr>
        <p:spPr>
          <a:xfrm>
            <a:off x="4903812" y="5985175"/>
            <a:ext cx="1130544"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7" name="Straight Connector 106"/>
          <p:cNvCxnSpPr/>
          <p:nvPr/>
        </p:nvCxnSpPr>
        <p:spPr>
          <a:xfrm>
            <a:off x="4903812" y="6027434"/>
            <a:ext cx="1219956"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8" name="Straight Connector 107"/>
          <p:cNvCxnSpPr/>
          <p:nvPr/>
        </p:nvCxnSpPr>
        <p:spPr>
          <a:xfrm>
            <a:off x="4903813" y="6062073"/>
            <a:ext cx="1252463" cy="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09" name="Straight Connector 108"/>
          <p:cNvCxnSpPr>
            <a:cxnSpLocks/>
          </p:cNvCxnSpPr>
          <p:nvPr/>
        </p:nvCxnSpPr>
        <p:spPr>
          <a:xfrm flipV="1">
            <a:off x="7043599" y="1892218"/>
            <a:ext cx="13272" cy="928515"/>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10" name="Oval 109"/>
          <p:cNvSpPr/>
          <p:nvPr/>
        </p:nvSpPr>
        <p:spPr>
          <a:xfrm>
            <a:off x="6948887" y="2759521"/>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p:cNvSpPr/>
          <p:nvPr/>
        </p:nvSpPr>
        <p:spPr>
          <a:xfrm>
            <a:off x="6820732" y="2648683"/>
            <a:ext cx="443345" cy="415640"/>
          </a:xfrm>
          <a:prstGeom prst="ellipse">
            <a:avLst/>
          </a:prstGeom>
          <a:noFill/>
          <a:ln w="28575">
            <a:solidFill>
              <a:srgbClr val="2997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p:cNvSpPr/>
          <p:nvPr/>
        </p:nvSpPr>
        <p:spPr>
          <a:xfrm>
            <a:off x="6883075" y="2697172"/>
            <a:ext cx="315191" cy="318657"/>
          </a:xfrm>
          <a:prstGeom prst="ellipse">
            <a:avLst/>
          </a:prstGeom>
          <a:noFill/>
          <a:ln w="28575">
            <a:solidFill>
              <a:srgbClr val="ACC4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p:cNvSpPr/>
          <p:nvPr/>
        </p:nvSpPr>
        <p:spPr>
          <a:xfrm>
            <a:off x="6972143" y="1703373"/>
            <a:ext cx="187036" cy="193964"/>
          </a:xfrm>
          <a:prstGeom prst="ellipse">
            <a:avLst/>
          </a:prstGeom>
          <a:solidFill>
            <a:srgbClr val="ACC435"/>
          </a:solidFill>
          <a:ln>
            <a:solidFill>
              <a:srgbClr val="3DA1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Rectangle 113"/>
          <p:cNvSpPr/>
          <p:nvPr/>
        </p:nvSpPr>
        <p:spPr>
          <a:xfrm>
            <a:off x="6338972" y="3008905"/>
            <a:ext cx="1428596" cy="338554"/>
          </a:xfrm>
          <a:prstGeom prst="rect">
            <a:avLst/>
          </a:prstGeom>
        </p:spPr>
        <p:txBody>
          <a:bodyPr wrap="none">
            <a:spAutoFit/>
          </a:bodyPr>
          <a:lstStyle/>
          <a:p>
            <a:r>
              <a:rPr lang="en-GB" sz="1600" dirty="0">
                <a:solidFill>
                  <a:srgbClr val="FF3399"/>
                </a:solidFill>
              </a:rPr>
              <a:t>October 2021</a:t>
            </a:r>
            <a:endParaRPr lang="en-GB" sz="1600" dirty="0"/>
          </a:p>
        </p:txBody>
      </p:sp>
      <p:sp>
        <p:nvSpPr>
          <p:cNvPr id="115" name="Rectangle 114"/>
          <p:cNvSpPr/>
          <p:nvPr/>
        </p:nvSpPr>
        <p:spPr>
          <a:xfrm>
            <a:off x="6385886" y="1222977"/>
            <a:ext cx="1328697" cy="523220"/>
          </a:xfrm>
          <a:prstGeom prst="rect">
            <a:avLst/>
          </a:prstGeom>
        </p:spPr>
        <p:txBody>
          <a:bodyPr wrap="none">
            <a:spAutoFit/>
          </a:bodyPr>
          <a:lstStyle/>
          <a:p>
            <a:pPr algn="ctr"/>
            <a:r>
              <a:rPr lang="en-US" sz="1400" dirty="0">
                <a:solidFill>
                  <a:schemeClr val="tx1">
                    <a:lumMod val="50000"/>
                    <a:lumOff val="50000"/>
                  </a:schemeClr>
                </a:solidFill>
              </a:rPr>
              <a:t>RDB</a:t>
            </a:r>
          </a:p>
          <a:p>
            <a:pPr algn="ctr"/>
            <a:r>
              <a:rPr lang="en-US" sz="1400" dirty="0">
                <a:solidFill>
                  <a:schemeClr val="tx1">
                    <a:lumMod val="50000"/>
                    <a:lumOff val="50000"/>
                  </a:schemeClr>
                </a:solidFill>
              </a:rPr>
              <a:t>POPULATION</a:t>
            </a:r>
          </a:p>
        </p:txBody>
      </p:sp>
      <p:cxnSp>
        <p:nvCxnSpPr>
          <p:cNvPr id="116" name="Straight Connector 115"/>
          <p:cNvCxnSpPr/>
          <p:nvPr/>
        </p:nvCxnSpPr>
        <p:spPr>
          <a:xfrm flipV="1">
            <a:off x="5538022" y="-303670"/>
            <a:ext cx="1114425" cy="5376"/>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7" name="Straight Connector 116"/>
          <p:cNvCxnSpPr/>
          <p:nvPr/>
        </p:nvCxnSpPr>
        <p:spPr>
          <a:xfrm>
            <a:off x="5539927" y="-339851"/>
            <a:ext cx="1166270"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cxnSp>
        <p:nvCxnSpPr>
          <p:cNvPr id="118" name="Straight Connector 117"/>
          <p:cNvCxnSpPr/>
          <p:nvPr/>
        </p:nvCxnSpPr>
        <p:spPr>
          <a:xfrm>
            <a:off x="5539928" y="-374484"/>
            <a:ext cx="1208311" cy="0"/>
          </a:xfrm>
          <a:prstGeom prst="line">
            <a:avLst/>
          </a:prstGeom>
          <a:ln w="28575">
            <a:solidFill>
              <a:srgbClr val="ACC435"/>
            </a:solidFill>
          </a:ln>
        </p:spPr>
        <p:style>
          <a:lnRef idx="1">
            <a:schemeClr val="accent5"/>
          </a:lnRef>
          <a:fillRef idx="0">
            <a:schemeClr val="accent5"/>
          </a:fillRef>
          <a:effectRef idx="0">
            <a:schemeClr val="accent5"/>
          </a:effectRef>
          <a:fontRef idx="minor">
            <a:schemeClr val="tx1"/>
          </a:fontRef>
        </p:style>
      </p:cxnSp>
      <p:sp>
        <p:nvSpPr>
          <p:cNvPr id="130" name="Rectangle 129"/>
          <p:cNvSpPr/>
          <p:nvPr/>
        </p:nvSpPr>
        <p:spPr>
          <a:xfrm>
            <a:off x="7570489" y="1555590"/>
            <a:ext cx="1647955" cy="307777"/>
          </a:xfrm>
          <a:prstGeom prst="rect">
            <a:avLst/>
          </a:prstGeom>
        </p:spPr>
        <p:txBody>
          <a:bodyPr wrap="square">
            <a:spAutoFit/>
          </a:bodyPr>
          <a:lstStyle/>
          <a:p>
            <a:pPr algn="ctr"/>
            <a:r>
              <a:rPr lang="en-GB" sz="1400" dirty="0">
                <a:solidFill>
                  <a:schemeClr val="tx1">
                    <a:lumMod val="50000"/>
                    <a:lumOff val="50000"/>
                  </a:schemeClr>
                </a:solidFill>
              </a:rPr>
              <a:t>PUBLISH</a:t>
            </a:r>
          </a:p>
        </p:txBody>
      </p:sp>
      <p:cxnSp>
        <p:nvCxnSpPr>
          <p:cNvPr id="132" name="Straight Connector 131"/>
          <p:cNvCxnSpPr/>
          <p:nvPr/>
        </p:nvCxnSpPr>
        <p:spPr>
          <a:xfrm flipV="1">
            <a:off x="8362512" y="1927930"/>
            <a:ext cx="0" cy="935187"/>
          </a:xfrm>
          <a:prstGeom prst="line">
            <a:avLst/>
          </a:prstGeom>
          <a:ln w="28575"/>
        </p:spPr>
        <p:style>
          <a:lnRef idx="1">
            <a:schemeClr val="accent5"/>
          </a:lnRef>
          <a:fillRef idx="0">
            <a:schemeClr val="accent5"/>
          </a:fillRef>
          <a:effectRef idx="0">
            <a:schemeClr val="accent5"/>
          </a:effectRef>
          <a:fontRef idx="minor">
            <a:schemeClr val="tx1"/>
          </a:fontRef>
        </p:style>
      </p:cxnSp>
      <p:sp>
        <p:nvSpPr>
          <p:cNvPr id="133" name="Oval 132"/>
          <p:cNvSpPr/>
          <p:nvPr/>
        </p:nvSpPr>
        <p:spPr>
          <a:xfrm>
            <a:off x="8268994" y="1837770"/>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p:cNvSpPr/>
          <p:nvPr/>
        </p:nvSpPr>
        <p:spPr>
          <a:xfrm>
            <a:off x="8271206" y="2799004"/>
            <a:ext cx="187036" cy="193964"/>
          </a:xfrm>
          <a:prstGeom prst="ellipse">
            <a:avLst/>
          </a:prstGeom>
          <a:solidFill>
            <a:srgbClr val="CC006F"/>
          </a:solidFill>
          <a:ln>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0" name="Straight Connector 119"/>
          <p:cNvCxnSpPr/>
          <p:nvPr/>
        </p:nvCxnSpPr>
        <p:spPr>
          <a:xfrm flipV="1">
            <a:off x="6804183" y="-448018"/>
            <a:ext cx="1114425" cy="5376"/>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1" name="Straight Connector 130"/>
          <p:cNvCxnSpPr/>
          <p:nvPr/>
        </p:nvCxnSpPr>
        <p:spPr>
          <a:xfrm flipV="1">
            <a:off x="6806088" y="-485439"/>
            <a:ext cx="1261830" cy="1240"/>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5" name="Straight Connector 134"/>
          <p:cNvCxnSpPr/>
          <p:nvPr/>
        </p:nvCxnSpPr>
        <p:spPr>
          <a:xfrm flipV="1">
            <a:off x="6806089" y="-523850"/>
            <a:ext cx="1465117" cy="5018"/>
          </a:xfrm>
          <a:prstGeom prst="line">
            <a:avLst/>
          </a:prstGeom>
          <a:ln w="28575">
            <a:solidFill>
              <a:srgbClr val="C4006B"/>
            </a:solidFill>
          </a:ln>
        </p:spPr>
        <p:style>
          <a:lnRef idx="1">
            <a:schemeClr val="accent5"/>
          </a:lnRef>
          <a:fillRef idx="0">
            <a:schemeClr val="accent5"/>
          </a:fillRef>
          <a:effectRef idx="0">
            <a:schemeClr val="accent5"/>
          </a:effectRef>
          <a:fontRef idx="minor">
            <a:schemeClr val="tx1"/>
          </a:fontRef>
        </p:style>
      </p:cxnSp>
      <p:cxnSp>
        <p:nvCxnSpPr>
          <p:cNvPr id="139" name="Straight Arrow Connector 138"/>
          <p:cNvCxnSpPr>
            <a:cxnSpLocks/>
          </p:cNvCxnSpPr>
          <p:nvPr/>
        </p:nvCxnSpPr>
        <p:spPr>
          <a:xfrm>
            <a:off x="2879290" y="4340472"/>
            <a:ext cx="2764703" cy="908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3" name="Footer Placeholder 3">
            <a:extLst>
              <a:ext uri="{FF2B5EF4-FFF2-40B4-BE49-F238E27FC236}">
                <a16:creationId xmlns:a16="http://schemas.microsoft.com/office/drawing/2014/main" id="{0FD3F77E-ABD1-4936-B4AB-076DB7934D41}"/>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144" name="Slide Number Placeholder 1">
            <a:extLst>
              <a:ext uri="{FF2B5EF4-FFF2-40B4-BE49-F238E27FC236}">
                <a16:creationId xmlns:a16="http://schemas.microsoft.com/office/drawing/2014/main" id="{920AAD15-9C95-420E-BFD6-B1BDFF1163B7}"/>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52</a:t>
            </a:fld>
            <a:endParaRPr lang="en-GB" dirty="0"/>
          </a:p>
        </p:txBody>
      </p:sp>
      <p:sp>
        <p:nvSpPr>
          <p:cNvPr id="145" name="Date Placeholder 2">
            <a:extLst>
              <a:ext uri="{FF2B5EF4-FFF2-40B4-BE49-F238E27FC236}">
                <a16:creationId xmlns:a16="http://schemas.microsoft.com/office/drawing/2014/main" id="{B1475522-4078-4A5E-A034-E7A95F2FE7F2}"/>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136" name="Rectangle 135">
            <a:extLst>
              <a:ext uri="{FF2B5EF4-FFF2-40B4-BE49-F238E27FC236}">
                <a16:creationId xmlns:a16="http://schemas.microsoft.com/office/drawing/2014/main" id="{E8EA97E3-1D6B-41B0-85F7-235B42DFB910}"/>
              </a:ext>
            </a:extLst>
          </p:cNvPr>
          <p:cNvSpPr/>
          <p:nvPr/>
        </p:nvSpPr>
        <p:spPr>
          <a:xfrm>
            <a:off x="1279858" y="1604614"/>
            <a:ext cx="1380506" cy="307777"/>
          </a:xfrm>
          <a:prstGeom prst="rect">
            <a:avLst/>
          </a:prstGeom>
        </p:spPr>
        <p:txBody>
          <a:bodyPr wrap="none">
            <a:spAutoFit/>
          </a:bodyPr>
          <a:lstStyle/>
          <a:p>
            <a:r>
              <a:rPr lang="en-GB" sz="1400" dirty="0">
                <a:solidFill>
                  <a:schemeClr val="tx1">
                    <a:lumMod val="50000"/>
                    <a:lumOff val="50000"/>
                  </a:schemeClr>
                </a:solidFill>
              </a:rPr>
              <a:t>COLLECTION</a:t>
            </a:r>
          </a:p>
        </p:txBody>
      </p:sp>
      <p:sp>
        <p:nvSpPr>
          <p:cNvPr id="137" name="Rectangle 136">
            <a:extLst>
              <a:ext uri="{FF2B5EF4-FFF2-40B4-BE49-F238E27FC236}">
                <a16:creationId xmlns:a16="http://schemas.microsoft.com/office/drawing/2014/main" id="{62DF90B8-103B-4C7F-A288-2034F7B2E93B}"/>
              </a:ext>
            </a:extLst>
          </p:cNvPr>
          <p:cNvSpPr/>
          <p:nvPr/>
        </p:nvSpPr>
        <p:spPr>
          <a:xfrm>
            <a:off x="2508547" y="1845467"/>
            <a:ext cx="1296124" cy="307777"/>
          </a:xfrm>
          <a:prstGeom prst="rect">
            <a:avLst/>
          </a:prstGeom>
        </p:spPr>
        <p:txBody>
          <a:bodyPr wrap="none">
            <a:spAutoFit/>
          </a:bodyPr>
          <a:lstStyle/>
          <a:p>
            <a:r>
              <a:rPr lang="en-GB" sz="1400" dirty="0">
                <a:solidFill>
                  <a:schemeClr val="tx1">
                    <a:lumMod val="50000"/>
                    <a:lumOff val="50000"/>
                  </a:schemeClr>
                </a:solidFill>
              </a:rPr>
              <a:t>EVALUATION</a:t>
            </a:r>
          </a:p>
        </p:txBody>
      </p:sp>
      <p:cxnSp>
        <p:nvCxnSpPr>
          <p:cNvPr id="138" name="Straight Connector 137">
            <a:extLst>
              <a:ext uri="{FF2B5EF4-FFF2-40B4-BE49-F238E27FC236}">
                <a16:creationId xmlns:a16="http://schemas.microsoft.com/office/drawing/2014/main" id="{B68DDFBB-A36E-4AE0-ACBC-D701692649A6}"/>
              </a:ext>
            </a:extLst>
          </p:cNvPr>
          <p:cNvCxnSpPr/>
          <p:nvPr/>
        </p:nvCxnSpPr>
        <p:spPr>
          <a:xfrm>
            <a:off x="-285890" y="5659464"/>
            <a:ext cx="2001981" cy="0"/>
          </a:xfrm>
          <a:prstGeom prst="line">
            <a:avLst/>
          </a:prstGeom>
          <a:ln w="28575">
            <a:solidFill>
              <a:srgbClr val="5B9BD5"/>
            </a:solidFill>
          </a:ln>
        </p:spPr>
        <p:style>
          <a:lnRef idx="1">
            <a:schemeClr val="accent5"/>
          </a:lnRef>
          <a:fillRef idx="0">
            <a:schemeClr val="accent5"/>
          </a:fillRef>
          <a:effectRef idx="0">
            <a:schemeClr val="accent5"/>
          </a:effectRef>
          <a:fontRef idx="minor">
            <a:schemeClr val="tx1"/>
          </a:fontRef>
        </p:style>
      </p:cxnSp>
      <p:cxnSp>
        <p:nvCxnSpPr>
          <p:cNvPr id="142" name="Straight Connector 141">
            <a:extLst>
              <a:ext uri="{FF2B5EF4-FFF2-40B4-BE49-F238E27FC236}">
                <a16:creationId xmlns:a16="http://schemas.microsoft.com/office/drawing/2014/main" id="{8D3C5988-BB8D-487C-BC6B-7EFE42D53877}"/>
              </a:ext>
            </a:extLst>
          </p:cNvPr>
          <p:cNvCxnSpPr/>
          <p:nvPr/>
        </p:nvCxnSpPr>
        <p:spPr>
          <a:xfrm>
            <a:off x="-285890" y="5701723"/>
            <a:ext cx="2140527" cy="0"/>
          </a:xfrm>
          <a:prstGeom prst="line">
            <a:avLst/>
          </a:prstGeom>
          <a:ln w="28575">
            <a:solidFill>
              <a:srgbClr val="5B9BD5"/>
            </a:solidFill>
          </a:ln>
        </p:spPr>
        <p:style>
          <a:lnRef idx="1">
            <a:schemeClr val="accent5"/>
          </a:lnRef>
          <a:fillRef idx="0">
            <a:schemeClr val="accent5"/>
          </a:fillRef>
          <a:effectRef idx="0">
            <a:schemeClr val="accent5"/>
          </a:effectRef>
          <a:fontRef idx="minor">
            <a:schemeClr val="tx1"/>
          </a:fontRef>
        </p:style>
      </p:cxnSp>
      <p:cxnSp>
        <p:nvCxnSpPr>
          <p:cNvPr id="146" name="Straight Connector 145">
            <a:extLst>
              <a:ext uri="{FF2B5EF4-FFF2-40B4-BE49-F238E27FC236}">
                <a16:creationId xmlns:a16="http://schemas.microsoft.com/office/drawing/2014/main" id="{3C3D7C1C-ADDD-49CD-90D0-F1FA44710775}"/>
              </a:ext>
            </a:extLst>
          </p:cNvPr>
          <p:cNvCxnSpPr/>
          <p:nvPr/>
        </p:nvCxnSpPr>
        <p:spPr>
          <a:xfrm>
            <a:off x="-285889" y="5736362"/>
            <a:ext cx="2226299" cy="0"/>
          </a:xfrm>
          <a:prstGeom prst="line">
            <a:avLst/>
          </a:prstGeom>
          <a:ln w="28575">
            <a:solidFill>
              <a:srgbClr val="5B9BD5"/>
            </a:solidFill>
          </a:ln>
        </p:spPr>
        <p:style>
          <a:lnRef idx="1">
            <a:schemeClr val="accent5"/>
          </a:lnRef>
          <a:fillRef idx="0">
            <a:schemeClr val="accent5"/>
          </a:fillRef>
          <a:effectRef idx="0">
            <a:schemeClr val="accent5"/>
          </a:effectRef>
          <a:fontRef idx="minor">
            <a:schemeClr val="tx1"/>
          </a:fontRef>
        </p:style>
      </p:cxnSp>
      <p:sp>
        <p:nvSpPr>
          <p:cNvPr id="147" name="Rectangle 146">
            <a:extLst>
              <a:ext uri="{FF2B5EF4-FFF2-40B4-BE49-F238E27FC236}">
                <a16:creationId xmlns:a16="http://schemas.microsoft.com/office/drawing/2014/main" id="{5962242D-0937-4AAD-B68C-82B78A8E9B30}"/>
              </a:ext>
            </a:extLst>
          </p:cNvPr>
          <p:cNvSpPr/>
          <p:nvPr/>
        </p:nvSpPr>
        <p:spPr>
          <a:xfrm>
            <a:off x="-234840" y="3283154"/>
            <a:ext cx="1516762" cy="461665"/>
          </a:xfrm>
          <a:prstGeom prst="rect">
            <a:avLst/>
          </a:prstGeom>
        </p:spPr>
        <p:txBody>
          <a:bodyPr wrap="none">
            <a:spAutoFit/>
          </a:bodyPr>
          <a:lstStyle/>
          <a:p>
            <a:pPr algn="ctr"/>
            <a:r>
              <a:rPr lang="en-GB" sz="1400" dirty="0">
                <a:solidFill>
                  <a:schemeClr val="tx1">
                    <a:lumMod val="75000"/>
                    <a:lumOff val="25000"/>
                  </a:schemeClr>
                </a:solidFill>
              </a:rPr>
              <a:t>OLD items</a:t>
            </a:r>
          </a:p>
          <a:p>
            <a:pPr algn="ctr"/>
            <a:r>
              <a:rPr lang="en-GB" sz="1000" dirty="0">
                <a:solidFill>
                  <a:srgbClr val="0070C0"/>
                </a:solidFill>
              </a:rPr>
              <a:t>      RDB curation group</a:t>
            </a:r>
          </a:p>
        </p:txBody>
      </p:sp>
      <p:cxnSp>
        <p:nvCxnSpPr>
          <p:cNvPr id="150" name="Straight Arrow Connector 149">
            <a:extLst>
              <a:ext uri="{FF2B5EF4-FFF2-40B4-BE49-F238E27FC236}">
                <a16:creationId xmlns:a16="http://schemas.microsoft.com/office/drawing/2014/main" id="{BD459564-B2B9-4516-A3BF-B7324FC48DFB}"/>
              </a:ext>
            </a:extLst>
          </p:cNvPr>
          <p:cNvCxnSpPr>
            <a:cxnSpLocks/>
          </p:cNvCxnSpPr>
          <p:nvPr/>
        </p:nvCxnSpPr>
        <p:spPr>
          <a:xfrm flipV="1">
            <a:off x="2470033" y="3620120"/>
            <a:ext cx="3089006" cy="1349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1" name="TextBox 150">
            <a:extLst>
              <a:ext uri="{FF2B5EF4-FFF2-40B4-BE49-F238E27FC236}">
                <a16:creationId xmlns:a16="http://schemas.microsoft.com/office/drawing/2014/main" id="{537830CB-4372-45F6-B641-6DFFF588B2F6}"/>
              </a:ext>
            </a:extLst>
          </p:cNvPr>
          <p:cNvSpPr txBox="1"/>
          <p:nvPr/>
        </p:nvSpPr>
        <p:spPr>
          <a:xfrm>
            <a:off x="10376" y="985719"/>
            <a:ext cx="1320159" cy="3693319"/>
          </a:xfrm>
          <a:prstGeom prst="rect">
            <a:avLst/>
          </a:prstGeom>
          <a:solidFill>
            <a:srgbClr val="C4006B">
              <a:alpha val="20000"/>
            </a:srgbClr>
          </a:solidFill>
        </p:spPr>
        <p:txBody>
          <a:bodyPr wrap="square" rtlCol="0">
            <a:spAutoFit/>
          </a:bodyPr>
          <a:lstStyle/>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p:txBody>
      </p:sp>
      <p:sp>
        <p:nvSpPr>
          <p:cNvPr id="152" name="Rectangle 151">
            <a:extLst>
              <a:ext uri="{FF2B5EF4-FFF2-40B4-BE49-F238E27FC236}">
                <a16:creationId xmlns:a16="http://schemas.microsoft.com/office/drawing/2014/main" id="{4F0ADE97-5FEC-40D0-9FDF-D0A2BFD796E3}"/>
              </a:ext>
            </a:extLst>
          </p:cNvPr>
          <p:cNvSpPr/>
          <p:nvPr/>
        </p:nvSpPr>
        <p:spPr>
          <a:xfrm>
            <a:off x="1378837" y="4173896"/>
            <a:ext cx="1533910" cy="307777"/>
          </a:xfrm>
          <a:prstGeom prst="rect">
            <a:avLst/>
          </a:prstGeom>
        </p:spPr>
        <p:txBody>
          <a:bodyPr wrap="square">
            <a:spAutoFit/>
          </a:bodyPr>
          <a:lstStyle/>
          <a:p>
            <a:pPr algn="ctr"/>
            <a:r>
              <a:rPr lang="en-GB" sz="1400" dirty="0">
                <a:solidFill>
                  <a:schemeClr val="tx1">
                    <a:lumMod val="50000"/>
                    <a:lumOff val="50000"/>
                  </a:schemeClr>
                </a:solidFill>
              </a:rPr>
              <a:t>DEVELOPMENT</a:t>
            </a:r>
          </a:p>
        </p:txBody>
      </p:sp>
      <p:sp>
        <p:nvSpPr>
          <p:cNvPr id="153" name="TextBox 152">
            <a:extLst>
              <a:ext uri="{FF2B5EF4-FFF2-40B4-BE49-F238E27FC236}">
                <a16:creationId xmlns:a16="http://schemas.microsoft.com/office/drawing/2014/main" id="{00335854-7DD9-41C1-8D5E-7794460BAF2C}"/>
              </a:ext>
            </a:extLst>
          </p:cNvPr>
          <p:cNvSpPr txBox="1"/>
          <p:nvPr/>
        </p:nvSpPr>
        <p:spPr>
          <a:xfrm>
            <a:off x="5789413" y="973296"/>
            <a:ext cx="2529827" cy="3693319"/>
          </a:xfrm>
          <a:prstGeom prst="rect">
            <a:avLst/>
          </a:prstGeom>
          <a:solidFill>
            <a:srgbClr val="FFFF00">
              <a:alpha val="20000"/>
            </a:srgbClr>
          </a:solidFill>
        </p:spPr>
        <p:txBody>
          <a:bodyPr wrap="square" rtlCol="0">
            <a:spAutoFit/>
          </a:bodyPr>
          <a:lstStyle/>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a:p>
            <a:endParaRPr lang="fr-CH" dirty="0"/>
          </a:p>
        </p:txBody>
      </p:sp>
      <p:sp>
        <p:nvSpPr>
          <p:cNvPr id="154" name="TextBox 153">
            <a:extLst>
              <a:ext uri="{FF2B5EF4-FFF2-40B4-BE49-F238E27FC236}">
                <a16:creationId xmlns:a16="http://schemas.microsoft.com/office/drawing/2014/main" id="{E34B91AA-CA47-4B29-B865-2D91278E04D3}"/>
              </a:ext>
            </a:extLst>
          </p:cNvPr>
          <p:cNvSpPr txBox="1"/>
          <p:nvPr/>
        </p:nvSpPr>
        <p:spPr>
          <a:xfrm rot="20172278">
            <a:off x="7291408" y="907764"/>
            <a:ext cx="1346876" cy="369332"/>
          </a:xfrm>
          <a:prstGeom prst="rect">
            <a:avLst/>
          </a:prstGeom>
          <a:solidFill>
            <a:srgbClr val="AEC53A"/>
          </a:solidFill>
        </p:spPr>
        <p:txBody>
          <a:bodyPr wrap="square" rtlCol="0">
            <a:spAutoFit/>
          </a:bodyPr>
          <a:lstStyle/>
          <a:p>
            <a:r>
              <a:rPr lang="fr-CH" dirty="0"/>
              <a:t>CERN help </a:t>
            </a:r>
          </a:p>
        </p:txBody>
      </p:sp>
    </p:spTree>
    <p:extLst>
      <p:ext uri="{BB962C8B-B14F-4D97-AF65-F5344CB8AC3E}">
        <p14:creationId xmlns:p14="http://schemas.microsoft.com/office/powerpoint/2010/main" val="2223546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animBg="1"/>
      <p:bldP spid="15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4">
            <a:extLst>
              <a:ext uri="{FF2B5EF4-FFF2-40B4-BE49-F238E27FC236}">
                <a16:creationId xmlns:a16="http://schemas.microsoft.com/office/drawing/2014/main" id="{DBD9DBC6-FF72-7C44-9750-BF4241275197}"/>
              </a:ext>
            </a:extLst>
          </p:cNvPr>
          <p:cNvSpPr txBox="1">
            <a:spLocks/>
          </p:cNvSpPr>
          <p:nvPr/>
        </p:nvSpPr>
        <p:spPr>
          <a:xfrm>
            <a:off x="22485" y="0"/>
            <a:ext cx="8668489" cy="7946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pPr algn="ctr"/>
            <a:r>
              <a:rPr lang="en-US" sz="3000" dirty="0"/>
              <a:t>DISCUSSION</a:t>
            </a:r>
            <a:endParaRPr lang="en-GB" sz="3000" dirty="0"/>
          </a:p>
        </p:txBody>
      </p:sp>
      <p:sp>
        <p:nvSpPr>
          <p:cNvPr id="6" name="Footer Placeholder 3">
            <a:extLst>
              <a:ext uri="{FF2B5EF4-FFF2-40B4-BE49-F238E27FC236}">
                <a16:creationId xmlns:a16="http://schemas.microsoft.com/office/drawing/2014/main" id="{B4F926D5-7156-47D8-8A34-7EA8C7405FD9}"/>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7" name="Slide Number Placeholder 1">
            <a:extLst>
              <a:ext uri="{FF2B5EF4-FFF2-40B4-BE49-F238E27FC236}">
                <a16:creationId xmlns:a16="http://schemas.microsoft.com/office/drawing/2014/main" id="{49645D4E-0AD8-4571-9C3D-23DD0F912B50}"/>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53</a:t>
            </a:fld>
            <a:endParaRPr lang="en-GB" dirty="0"/>
          </a:p>
        </p:txBody>
      </p:sp>
      <p:sp>
        <p:nvSpPr>
          <p:cNvPr id="9" name="Date Placeholder 2">
            <a:extLst>
              <a:ext uri="{FF2B5EF4-FFF2-40B4-BE49-F238E27FC236}">
                <a16:creationId xmlns:a16="http://schemas.microsoft.com/office/drawing/2014/main" id="{48A21A9A-D0BB-472F-89DF-0F5C65F223F5}"/>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
        <p:nvSpPr>
          <p:cNvPr id="8" name="Rectangle 7">
            <a:extLst>
              <a:ext uri="{FF2B5EF4-FFF2-40B4-BE49-F238E27FC236}">
                <a16:creationId xmlns:a16="http://schemas.microsoft.com/office/drawing/2014/main" id="{6D91F2D0-B150-47AD-8894-7B49C4A98D58}"/>
              </a:ext>
            </a:extLst>
          </p:cNvPr>
          <p:cNvSpPr/>
          <p:nvPr/>
        </p:nvSpPr>
        <p:spPr>
          <a:xfrm>
            <a:off x="318622" y="794670"/>
            <a:ext cx="8506755" cy="3739485"/>
          </a:xfrm>
          <a:prstGeom prst="rect">
            <a:avLst/>
          </a:prstGeom>
        </p:spPr>
        <p:txBody>
          <a:bodyPr wrap="square">
            <a:spAutoFit/>
          </a:bodyPr>
          <a:lstStyle/>
          <a:p>
            <a:pPr>
              <a:spcAft>
                <a:spcPts val="1200"/>
              </a:spcAft>
            </a:pPr>
            <a:endParaRPr lang="en-GB" sz="2000" b="1" dirty="0">
              <a:solidFill>
                <a:srgbClr val="0070C0"/>
              </a:solidFill>
            </a:endParaRPr>
          </a:p>
          <a:p>
            <a:pPr marL="285750" indent="-285750">
              <a:spcAft>
                <a:spcPts val="1800"/>
              </a:spcAft>
              <a:buFont typeface="Wingdings" panose="05000000000000000000" pitchFamily="2" charset="2"/>
              <a:buChar char="q"/>
            </a:pPr>
            <a:r>
              <a:rPr lang="en-GB" sz="2200" dirty="0"/>
              <a:t>Feedback on website</a:t>
            </a:r>
          </a:p>
          <a:p>
            <a:pPr marL="285750" indent="-285750">
              <a:spcAft>
                <a:spcPts val="1800"/>
              </a:spcAft>
              <a:buFont typeface="Wingdings" panose="05000000000000000000" pitchFamily="2" charset="2"/>
              <a:buChar char="q"/>
            </a:pPr>
            <a:r>
              <a:rPr lang="en-GB" sz="2200" dirty="0"/>
              <a:t>Feedback on RDB</a:t>
            </a:r>
          </a:p>
          <a:p>
            <a:pPr marL="285750" indent="-285750">
              <a:spcAft>
                <a:spcPts val="1800"/>
              </a:spcAft>
              <a:buFont typeface="Wingdings" panose="05000000000000000000" pitchFamily="2" charset="2"/>
              <a:buChar char="q"/>
            </a:pPr>
            <a:r>
              <a:rPr lang="en-GB" sz="2200" dirty="0"/>
              <a:t>What do we want to have in RDB? Few best? Everything?     </a:t>
            </a:r>
          </a:p>
          <a:p>
            <a:pPr marL="285750" indent="-285750">
              <a:spcAft>
                <a:spcPts val="1800"/>
              </a:spcAft>
              <a:buFont typeface="Wingdings" panose="05000000000000000000" pitchFamily="2" charset="2"/>
              <a:buChar char="q"/>
            </a:pPr>
            <a:r>
              <a:rPr lang="en-GB" sz="2200" dirty="0"/>
              <a:t>How many new items do we aim to have when launched? </a:t>
            </a:r>
          </a:p>
          <a:p>
            <a:pPr marL="285750" indent="-285750">
              <a:spcAft>
                <a:spcPts val="1800"/>
              </a:spcAft>
              <a:buFont typeface="Wingdings" panose="05000000000000000000" pitchFamily="2" charset="2"/>
              <a:buChar char="q"/>
            </a:pPr>
            <a:r>
              <a:rPr lang="en-GB" sz="2200" dirty="0"/>
              <a:t>Criteria?</a:t>
            </a:r>
          </a:p>
          <a:p>
            <a:pPr marL="285750" indent="-285750">
              <a:spcAft>
                <a:spcPts val="1800"/>
              </a:spcAft>
              <a:buFont typeface="Wingdings" panose="05000000000000000000" pitchFamily="2" charset="2"/>
              <a:buChar char="q"/>
            </a:pPr>
            <a:r>
              <a:rPr lang="en-GB" sz="2200" dirty="0"/>
              <a:t>??? </a:t>
            </a:r>
          </a:p>
        </p:txBody>
      </p:sp>
    </p:spTree>
    <p:extLst>
      <p:ext uri="{BB962C8B-B14F-4D97-AF65-F5344CB8AC3E}">
        <p14:creationId xmlns:p14="http://schemas.microsoft.com/office/powerpoint/2010/main" val="1456650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B01F43F-F201-D54D-B221-F60D4994543A}"/>
              </a:ext>
            </a:extLst>
          </p:cNvPr>
          <p:cNvSpPr>
            <a:spLocks noGrp="1"/>
          </p:cNvSpPr>
          <p:nvPr>
            <p:ph type="sldNum" sz="quarter" idx="12"/>
          </p:nvPr>
        </p:nvSpPr>
        <p:spPr>
          <a:xfrm>
            <a:off x="187522" y="4767261"/>
            <a:ext cx="409575" cy="273844"/>
          </a:xfrm>
        </p:spPr>
        <p:txBody>
          <a:bodyPr/>
          <a:lstStyle/>
          <a:p>
            <a:fld id="{8DE9D450-AD3B-A24D-8A95-F027C5FCDEC4}" type="slidenum">
              <a:rPr lang="en-GB" smtClean="0"/>
              <a:t>6</a:t>
            </a:fld>
            <a:endParaRPr lang="en-GB"/>
          </a:p>
        </p:txBody>
      </p:sp>
      <p:sp>
        <p:nvSpPr>
          <p:cNvPr id="11" name="Title 4">
            <a:extLst>
              <a:ext uri="{FF2B5EF4-FFF2-40B4-BE49-F238E27FC236}">
                <a16:creationId xmlns:a16="http://schemas.microsoft.com/office/drawing/2014/main" id="{DBD9DBC6-FF72-7C44-9750-BF4241275197}"/>
              </a:ext>
            </a:extLst>
          </p:cNvPr>
          <p:cNvSpPr txBox="1">
            <a:spLocks/>
          </p:cNvSpPr>
          <p:nvPr/>
        </p:nvSpPr>
        <p:spPr>
          <a:xfrm>
            <a:off x="1236996" y="111440"/>
            <a:ext cx="6490861" cy="794670"/>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3300" kern="1200">
                <a:solidFill>
                  <a:schemeClr val="tx1">
                    <a:lumMod val="65000"/>
                    <a:lumOff val="35000"/>
                  </a:schemeClr>
                </a:solidFill>
                <a:latin typeface="Arial" charset="0"/>
                <a:ea typeface="Arial" charset="0"/>
                <a:cs typeface="Arial" charset="0"/>
              </a:defRPr>
            </a:lvl1pPr>
          </a:lstStyle>
          <a:p>
            <a:pPr algn="ctr"/>
            <a:r>
              <a:rPr lang="en-US" sz="3000" dirty="0"/>
              <a:t>Web development management </a:t>
            </a:r>
            <a:endParaRPr lang="en-GB" sz="3000" dirty="0"/>
          </a:p>
        </p:txBody>
      </p:sp>
      <p:sp>
        <p:nvSpPr>
          <p:cNvPr id="46" name="Rectangle 45">
            <a:extLst>
              <a:ext uri="{FF2B5EF4-FFF2-40B4-BE49-F238E27FC236}">
                <a16:creationId xmlns:a16="http://schemas.microsoft.com/office/drawing/2014/main" id="{0C52655A-9602-4446-A386-BED7E1FA2EF1}"/>
              </a:ext>
            </a:extLst>
          </p:cNvPr>
          <p:cNvSpPr/>
          <p:nvPr/>
        </p:nvSpPr>
        <p:spPr>
          <a:xfrm>
            <a:off x="4525334" y="2912824"/>
            <a:ext cx="825930" cy="62782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t>CERNCDS</a:t>
            </a:r>
          </a:p>
        </p:txBody>
      </p:sp>
      <p:sp>
        <p:nvSpPr>
          <p:cNvPr id="47" name="Rectangle 46">
            <a:extLst>
              <a:ext uri="{FF2B5EF4-FFF2-40B4-BE49-F238E27FC236}">
                <a16:creationId xmlns:a16="http://schemas.microsoft.com/office/drawing/2014/main" id="{ADBDA1FF-55A7-434F-842B-9D5F13CA0C3C}"/>
              </a:ext>
            </a:extLst>
          </p:cNvPr>
          <p:cNvSpPr/>
          <p:nvPr/>
        </p:nvSpPr>
        <p:spPr>
          <a:xfrm>
            <a:off x="152653" y="2749064"/>
            <a:ext cx="1244295" cy="835472"/>
          </a:xfrm>
          <a:prstGeom prst="rect">
            <a:avLst/>
          </a:prstGeom>
          <a:solidFill>
            <a:srgbClr val="C4006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t>IPPOG Web SG</a:t>
            </a:r>
          </a:p>
        </p:txBody>
      </p:sp>
      <p:sp>
        <p:nvSpPr>
          <p:cNvPr id="48" name="Right Arrow 5">
            <a:extLst>
              <a:ext uri="{FF2B5EF4-FFF2-40B4-BE49-F238E27FC236}">
                <a16:creationId xmlns:a16="http://schemas.microsoft.com/office/drawing/2014/main" id="{C0123992-1F71-437F-A732-C220D2CBB4AB}"/>
              </a:ext>
            </a:extLst>
          </p:cNvPr>
          <p:cNvSpPr/>
          <p:nvPr/>
        </p:nvSpPr>
        <p:spPr>
          <a:xfrm>
            <a:off x="-1182086" y="1737848"/>
            <a:ext cx="822467" cy="45719"/>
          </a:xfrm>
          <a:prstGeom prst="rightArrow">
            <a:avLst/>
          </a:prstGeom>
          <a:solidFill>
            <a:srgbClr val="2998D9"/>
          </a:solidFill>
          <a:ln w="111125">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9" name="Right Arrow 14">
            <a:extLst>
              <a:ext uri="{FF2B5EF4-FFF2-40B4-BE49-F238E27FC236}">
                <a16:creationId xmlns:a16="http://schemas.microsoft.com/office/drawing/2014/main" id="{7C6B9183-BF77-42B0-8BCF-DD3293C5D510}"/>
              </a:ext>
            </a:extLst>
          </p:cNvPr>
          <p:cNvSpPr/>
          <p:nvPr/>
        </p:nvSpPr>
        <p:spPr>
          <a:xfrm rot="16200000" flipH="1">
            <a:off x="-907385" y="2485574"/>
            <a:ext cx="329280" cy="45719"/>
          </a:xfrm>
          <a:prstGeom prst="rightArrow">
            <a:avLst/>
          </a:prstGeom>
          <a:solidFill>
            <a:srgbClr val="2998D9"/>
          </a:solidFill>
          <a:ln w="111125">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0" name="Right Arrow 15">
            <a:extLst>
              <a:ext uri="{FF2B5EF4-FFF2-40B4-BE49-F238E27FC236}">
                <a16:creationId xmlns:a16="http://schemas.microsoft.com/office/drawing/2014/main" id="{46F8CF06-B8F4-484E-A216-F72C6E82F7F7}"/>
              </a:ext>
            </a:extLst>
          </p:cNvPr>
          <p:cNvSpPr/>
          <p:nvPr/>
        </p:nvSpPr>
        <p:spPr>
          <a:xfrm rot="13491713" flipH="1">
            <a:off x="2002184" y="6150636"/>
            <a:ext cx="329280" cy="45719"/>
          </a:xfrm>
          <a:prstGeom prst="rightArrow">
            <a:avLst/>
          </a:prstGeom>
          <a:solidFill>
            <a:srgbClr val="2998D9"/>
          </a:solidFill>
          <a:ln w="111125">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2" name="Right Arrow 25">
            <a:extLst>
              <a:ext uri="{FF2B5EF4-FFF2-40B4-BE49-F238E27FC236}">
                <a16:creationId xmlns:a16="http://schemas.microsoft.com/office/drawing/2014/main" id="{6909E772-940F-482D-A878-C348AC16843E}"/>
              </a:ext>
            </a:extLst>
          </p:cNvPr>
          <p:cNvSpPr/>
          <p:nvPr/>
        </p:nvSpPr>
        <p:spPr>
          <a:xfrm>
            <a:off x="2438826" y="5480030"/>
            <a:ext cx="681089" cy="53393"/>
          </a:xfrm>
          <a:prstGeom prst="rightArrow">
            <a:avLst/>
          </a:prstGeom>
          <a:solidFill>
            <a:srgbClr val="2998D9"/>
          </a:solidFill>
          <a:ln w="111125">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53" name="Picture 52">
            <a:extLst>
              <a:ext uri="{FF2B5EF4-FFF2-40B4-BE49-F238E27FC236}">
                <a16:creationId xmlns:a16="http://schemas.microsoft.com/office/drawing/2014/main" id="{31E5D83A-E1D4-4E87-B4DD-8F056BF44DE8}"/>
              </a:ext>
            </a:extLst>
          </p:cNvPr>
          <p:cNvPicPr>
            <a:picLocks noChangeAspect="1"/>
          </p:cNvPicPr>
          <p:nvPr/>
        </p:nvPicPr>
        <p:blipFill>
          <a:blip r:embed="rId2"/>
          <a:stretch>
            <a:fillRect/>
          </a:stretch>
        </p:blipFill>
        <p:spPr>
          <a:xfrm>
            <a:off x="2084542" y="1580517"/>
            <a:ext cx="1648940" cy="1255697"/>
          </a:xfrm>
          <a:prstGeom prst="rect">
            <a:avLst/>
          </a:prstGeom>
        </p:spPr>
      </p:pic>
      <p:sp>
        <p:nvSpPr>
          <p:cNvPr id="54" name="TextBox 53">
            <a:extLst>
              <a:ext uri="{FF2B5EF4-FFF2-40B4-BE49-F238E27FC236}">
                <a16:creationId xmlns:a16="http://schemas.microsoft.com/office/drawing/2014/main" id="{656C6B76-B996-40C5-B494-734AC7251803}"/>
              </a:ext>
            </a:extLst>
          </p:cNvPr>
          <p:cNvSpPr txBox="1"/>
          <p:nvPr/>
        </p:nvSpPr>
        <p:spPr>
          <a:xfrm>
            <a:off x="7395116" y="1127532"/>
            <a:ext cx="1390124" cy="369332"/>
          </a:xfrm>
          <a:prstGeom prst="rect">
            <a:avLst/>
          </a:prstGeom>
          <a:solidFill>
            <a:srgbClr val="FF8FCC"/>
          </a:solidFill>
        </p:spPr>
        <p:txBody>
          <a:bodyPr wrap="none" rtlCol="0">
            <a:spAutoFit/>
          </a:bodyPr>
          <a:lstStyle/>
          <a:p>
            <a:r>
              <a:rPr lang="fr-CH" dirty="0">
                <a:solidFill>
                  <a:schemeClr val="tx1">
                    <a:lumMod val="85000"/>
                    <a:lumOff val="15000"/>
                  </a:schemeClr>
                </a:solidFill>
              </a:rPr>
              <a:t>Good team!</a:t>
            </a:r>
          </a:p>
        </p:txBody>
      </p:sp>
      <p:sp>
        <p:nvSpPr>
          <p:cNvPr id="55" name="Rectangle 54">
            <a:extLst>
              <a:ext uri="{FF2B5EF4-FFF2-40B4-BE49-F238E27FC236}">
                <a16:creationId xmlns:a16="http://schemas.microsoft.com/office/drawing/2014/main" id="{8615F916-C588-46AC-B772-7124E230468A}"/>
              </a:ext>
            </a:extLst>
          </p:cNvPr>
          <p:cNvSpPr/>
          <p:nvPr/>
        </p:nvSpPr>
        <p:spPr>
          <a:xfrm>
            <a:off x="4446970" y="1892243"/>
            <a:ext cx="982659" cy="85489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t>CERN Drupal experts</a:t>
            </a:r>
          </a:p>
        </p:txBody>
      </p:sp>
      <p:sp>
        <p:nvSpPr>
          <p:cNvPr id="56" name="Rectangle 55">
            <a:extLst>
              <a:ext uri="{FF2B5EF4-FFF2-40B4-BE49-F238E27FC236}">
                <a16:creationId xmlns:a16="http://schemas.microsoft.com/office/drawing/2014/main" id="{281D55DD-FED9-45D0-9396-FA5449B3DC59}"/>
              </a:ext>
            </a:extLst>
          </p:cNvPr>
          <p:cNvSpPr/>
          <p:nvPr/>
        </p:nvSpPr>
        <p:spPr>
          <a:xfrm>
            <a:off x="3547886" y="3977080"/>
            <a:ext cx="1593074" cy="627824"/>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t>RDB Curation Group</a:t>
            </a:r>
          </a:p>
        </p:txBody>
      </p:sp>
      <p:sp>
        <p:nvSpPr>
          <p:cNvPr id="57" name="Rectangle 56">
            <a:extLst>
              <a:ext uri="{FF2B5EF4-FFF2-40B4-BE49-F238E27FC236}">
                <a16:creationId xmlns:a16="http://schemas.microsoft.com/office/drawing/2014/main" id="{E13173CE-0B7F-4734-B736-6B6B385833AE}"/>
              </a:ext>
            </a:extLst>
          </p:cNvPr>
          <p:cNvSpPr/>
          <p:nvPr/>
        </p:nvSpPr>
        <p:spPr>
          <a:xfrm>
            <a:off x="930628" y="4001729"/>
            <a:ext cx="1319938" cy="627823"/>
          </a:xfrm>
          <a:prstGeom prst="rect">
            <a:avLst/>
          </a:prstGeom>
          <a:solidFill>
            <a:srgbClr val="3DA1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t>Global </a:t>
            </a:r>
            <a:r>
              <a:rPr lang="fr-CH" sz="1600" dirty="0" err="1"/>
              <a:t>Cosmics</a:t>
            </a:r>
            <a:r>
              <a:rPr lang="fr-CH" sz="1600" dirty="0"/>
              <a:t> SG</a:t>
            </a:r>
          </a:p>
        </p:txBody>
      </p:sp>
      <p:sp>
        <p:nvSpPr>
          <p:cNvPr id="58" name="Rectangle 57">
            <a:extLst>
              <a:ext uri="{FF2B5EF4-FFF2-40B4-BE49-F238E27FC236}">
                <a16:creationId xmlns:a16="http://schemas.microsoft.com/office/drawing/2014/main" id="{130DB716-F1F7-460F-8333-B8C930D57180}"/>
              </a:ext>
            </a:extLst>
          </p:cNvPr>
          <p:cNvSpPr/>
          <p:nvPr/>
        </p:nvSpPr>
        <p:spPr>
          <a:xfrm>
            <a:off x="2356553" y="4001730"/>
            <a:ext cx="1085346" cy="62782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t>IMC SG</a:t>
            </a:r>
          </a:p>
        </p:txBody>
      </p:sp>
      <p:sp>
        <p:nvSpPr>
          <p:cNvPr id="59" name="Rectangle 58">
            <a:extLst>
              <a:ext uri="{FF2B5EF4-FFF2-40B4-BE49-F238E27FC236}">
                <a16:creationId xmlns:a16="http://schemas.microsoft.com/office/drawing/2014/main" id="{9F9AE062-1304-47E8-ACBF-EF5D1F67244F}"/>
              </a:ext>
            </a:extLst>
          </p:cNvPr>
          <p:cNvSpPr/>
          <p:nvPr/>
        </p:nvSpPr>
        <p:spPr>
          <a:xfrm>
            <a:off x="153614" y="1926649"/>
            <a:ext cx="1246248" cy="663771"/>
          </a:xfrm>
          <a:prstGeom prst="rect">
            <a:avLst/>
          </a:prstGeom>
          <a:solidFill>
            <a:srgbClr val="3DA1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t>IPPOG chairs</a:t>
            </a:r>
          </a:p>
        </p:txBody>
      </p:sp>
      <p:pic>
        <p:nvPicPr>
          <p:cNvPr id="61" name="Picture 60">
            <a:extLst>
              <a:ext uri="{FF2B5EF4-FFF2-40B4-BE49-F238E27FC236}">
                <a16:creationId xmlns:a16="http://schemas.microsoft.com/office/drawing/2014/main" id="{3B7EBC9C-7349-4D08-B7B6-C9DDBD5D611D}"/>
              </a:ext>
            </a:extLst>
          </p:cNvPr>
          <p:cNvPicPr>
            <a:picLocks noChangeAspect="1"/>
          </p:cNvPicPr>
          <p:nvPr/>
        </p:nvPicPr>
        <p:blipFill>
          <a:blip r:embed="rId3"/>
          <a:stretch>
            <a:fillRect/>
          </a:stretch>
        </p:blipFill>
        <p:spPr>
          <a:xfrm>
            <a:off x="2115234" y="3013267"/>
            <a:ext cx="1618248" cy="919607"/>
          </a:xfrm>
          <a:prstGeom prst="rect">
            <a:avLst/>
          </a:prstGeom>
        </p:spPr>
      </p:pic>
      <p:cxnSp>
        <p:nvCxnSpPr>
          <p:cNvPr id="21" name="Straight Arrow Connector 20">
            <a:extLst>
              <a:ext uri="{FF2B5EF4-FFF2-40B4-BE49-F238E27FC236}">
                <a16:creationId xmlns:a16="http://schemas.microsoft.com/office/drawing/2014/main" id="{C8C68BA8-767F-4E11-8291-018D2080F0EB}"/>
              </a:ext>
            </a:extLst>
          </p:cNvPr>
          <p:cNvCxnSpPr>
            <a:cxnSpLocks/>
          </p:cNvCxnSpPr>
          <p:nvPr/>
        </p:nvCxnSpPr>
        <p:spPr>
          <a:xfrm>
            <a:off x="3773223" y="5270050"/>
            <a:ext cx="0" cy="526746"/>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7E048330-9D8E-4123-80FA-BF35C5681B81}"/>
              </a:ext>
            </a:extLst>
          </p:cNvPr>
          <p:cNvCxnSpPr>
            <a:cxnSpLocks/>
          </p:cNvCxnSpPr>
          <p:nvPr/>
        </p:nvCxnSpPr>
        <p:spPr>
          <a:xfrm flipH="1">
            <a:off x="3921955" y="6611757"/>
            <a:ext cx="1024190" cy="0"/>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9CF9B9C9-A779-4E01-A8B0-8CA04D16F9D8}"/>
              </a:ext>
            </a:extLst>
          </p:cNvPr>
          <p:cNvCxnSpPr>
            <a:cxnSpLocks/>
          </p:cNvCxnSpPr>
          <p:nvPr/>
        </p:nvCxnSpPr>
        <p:spPr>
          <a:xfrm>
            <a:off x="187522" y="6063243"/>
            <a:ext cx="1263298" cy="681269"/>
          </a:xfrm>
          <a:prstGeom prst="straightConnector1">
            <a:avLst/>
          </a:prstGeom>
          <a:ln w="698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D7D457A9-6F70-4A33-A22E-FC84FD9C015D}"/>
              </a:ext>
            </a:extLst>
          </p:cNvPr>
          <p:cNvCxnSpPr>
            <a:cxnSpLocks/>
          </p:cNvCxnSpPr>
          <p:nvPr/>
        </p:nvCxnSpPr>
        <p:spPr>
          <a:xfrm>
            <a:off x="-770852" y="5178813"/>
            <a:ext cx="2635964" cy="565548"/>
          </a:xfrm>
          <a:prstGeom prst="straightConnector1">
            <a:avLst/>
          </a:prstGeom>
          <a:ln w="69850">
            <a:headEnd type="triangle"/>
            <a:tailEnd type="triangle"/>
          </a:ln>
        </p:spPr>
        <p:style>
          <a:lnRef idx="1">
            <a:schemeClr val="accent1"/>
          </a:lnRef>
          <a:fillRef idx="0">
            <a:schemeClr val="accent1"/>
          </a:fillRef>
          <a:effectRef idx="0">
            <a:schemeClr val="accent1"/>
          </a:effectRef>
          <a:fontRef idx="minor">
            <a:schemeClr val="tx1"/>
          </a:fontRef>
        </p:style>
      </p:cxnSp>
      <p:sp>
        <p:nvSpPr>
          <p:cNvPr id="67" name="Rectangle 66">
            <a:extLst>
              <a:ext uri="{FF2B5EF4-FFF2-40B4-BE49-F238E27FC236}">
                <a16:creationId xmlns:a16="http://schemas.microsoft.com/office/drawing/2014/main" id="{7A0E543B-BAB6-4F6A-826B-419751DEC3C6}"/>
              </a:ext>
            </a:extLst>
          </p:cNvPr>
          <p:cNvSpPr/>
          <p:nvPr/>
        </p:nvSpPr>
        <p:spPr>
          <a:xfrm>
            <a:off x="3488909" y="998286"/>
            <a:ext cx="1139859" cy="627824"/>
          </a:xfrm>
          <a:prstGeom prst="rect">
            <a:avLst/>
          </a:prstGeom>
          <a:solidFill>
            <a:srgbClr val="3DA1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t>WEB DEV</a:t>
            </a:r>
          </a:p>
        </p:txBody>
      </p:sp>
      <p:sp>
        <p:nvSpPr>
          <p:cNvPr id="70" name="Rectangle 69">
            <a:extLst>
              <a:ext uri="{FF2B5EF4-FFF2-40B4-BE49-F238E27FC236}">
                <a16:creationId xmlns:a16="http://schemas.microsoft.com/office/drawing/2014/main" id="{8F03D675-7EB8-493D-A547-D85AB6012BF6}"/>
              </a:ext>
            </a:extLst>
          </p:cNvPr>
          <p:cNvSpPr/>
          <p:nvPr/>
        </p:nvSpPr>
        <p:spPr>
          <a:xfrm>
            <a:off x="1247218" y="980578"/>
            <a:ext cx="982659" cy="690122"/>
          </a:xfrm>
          <a:prstGeom prst="rect">
            <a:avLst/>
          </a:prstGeom>
          <a:solidFill>
            <a:srgbClr val="CC006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600" dirty="0"/>
              <a:t>DESIGN</a:t>
            </a:r>
            <a:r>
              <a:rPr lang="fr-CH" dirty="0"/>
              <a:t> </a:t>
            </a:r>
          </a:p>
        </p:txBody>
      </p:sp>
      <p:cxnSp>
        <p:nvCxnSpPr>
          <p:cNvPr id="72" name="Straight Arrow Connector 71">
            <a:extLst>
              <a:ext uri="{FF2B5EF4-FFF2-40B4-BE49-F238E27FC236}">
                <a16:creationId xmlns:a16="http://schemas.microsoft.com/office/drawing/2014/main" id="{4E91740C-EAD9-4F9B-AE05-8A797161FD74}"/>
              </a:ext>
            </a:extLst>
          </p:cNvPr>
          <p:cNvCxnSpPr>
            <a:cxnSpLocks/>
          </p:cNvCxnSpPr>
          <p:nvPr/>
        </p:nvCxnSpPr>
        <p:spPr>
          <a:xfrm flipH="1">
            <a:off x="7117319" y="5330268"/>
            <a:ext cx="503280" cy="526746"/>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33F75112-47BD-49AC-85FA-B3B723954B75}"/>
              </a:ext>
            </a:extLst>
          </p:cNvPr>
          <p:cNvCxnSpPr>
            <a:cxnSpLocks/>
          </p:cNvCxnSpPr>
          <p:nvPr/>
        </p:nvCxnSpPr>
        <p:spPr>
          <a:xfrm>
            <a:off x="2838802" y="5834850"/>
            <a:ext cx="516150" cy="518571"/>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C52A481B-9EFC-4D0C-8DEC-4ABE98866696}"/>
              </a:ext>
            </a:extLst>
          </p:cNvPr>
          <p:cNvCxnSpPr>
            <a:cxnSpLocks/>
          </p:cNvCxnSpPr>
          <p:nvPr/>
        </p:nvCxnSpPr>
        <p:spPr>
          <a:xfrm>
            <a:off x="2034000" y="6003176"/>
            <a:ext cx="982415" cy="252240"/>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3159A859-3C4F-4605-8763-95DA0B8106B2}"/>
              </a:ext>
            </a:extLst>
          </p:cNvPr>
          <p:cNvCxnSpPr>
            <a:cxnSpLocks/>
          </p:cNvCxnSpPr>
          <p:nvPr/>
        </p:nvCxnSpPr>
        <p:spPr>
          <a:xfrm flipV="1">
            <a:off x="4434050" y="5582555"/>
            <a:ext cx="654822" cy="420621"/>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3FED45BC-2ACD-4205-A6F6-FF19B8075AB2}"/>
              </a:ext>
            </a:extLst>
          </p:cNvPr>
          <p:cNvCxnSpPr>
            <a:cxnSpLocks/>
          </p:cNvCxnSpPr>
          <p:nvPr/>
        </p:nvCxnSpPr>
        <p:spPr>
          <a:xfrm flipV="1">
            <a:off x="6103358" y="5533423"/>
            <a:ext cx="769125" cy="38626"/>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799CF97D-7F7F-4035-BD5F-30A78D19F92B}"/>
              </a:ext>
            </a:extLst>
          </p:cNvPr>
          <p:cNvCxnSpPr>
            <a:cxnSpLocks/>
          </p:cNvCxnSpPr>
          <p:nvPr/>
        </p:nvCxnSpPr>
        <p:spPr>
          <a:xfrm>
            <a:off x="5606882" y="5296116"/>
            <a:ext cx="845421" cy="595050"/>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9E471846-AC91-4DAC-B6C3-4498A8CA1FB0}"/>
              </a:ext>
            </a:extLst>
          </p:cNvPr>
          <p:cNvCxnSpPr>
            <a:cxnSpLocks/>
          </p:cNvCxnSpPr>
          <p:nvPr/>
        </p:nvCxnSpPr>
        <p:spPr>
          <a:xfrm flipV="1">
            <a:off x="3409995" y="5492684"/>
            <a:ext cx="997162" cy="1029491"/>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7F31D634-CE2B-4CFE-9875-005129276F28}"/>
              </a:ext>
            </a:extLst>
          </p:cNvPr>
          <p:cNvCxnSpPr>
            <a:cxnSpLocks/>
          </p:cNvCxnSpPr>
          <p:nvPr/>
        </p:nvCxnSpPr>
        <p:spPr>
          <a:xfrm flipH="1" flipV="1">
            <a:off x="5436678" y="5296116"/>
            <a:ext cx="1205829" cy="1077469"/>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25AE51BE-BD2F-4E11-8B0F-FF44FA1DF7BB}"/>
              </a:ext>
            </a:extLst>
          </p:cNvPr>
          <p:cNvCxnSpPr>
            <a:cxnSpLocks/>
          </p:cNvCxnSpPr>
          <p:nvPr/>
        </p:nvCxnSpPr>
        <p:spPr>
          <a:xfrm flipH="1" flipV="1">
            <a:off x="5249795" y="5478486"/>
            <a:ext cx="25960" cy="1125338"/>
          </a:xfrm>
          <a:prstGeom prst="straightConnector1">
            <a:avLst/>
          </a:prstGeom>
          <a:ln w="34925">
            <a:headEnd type="triangle"/>
            <a:tailEnd type="triangle"/>
          </a:ln>
        </p:spPr>
        <p:style>
          <a:lnRef idx="1">
            <a:schemeClr val="accent1"/>
          </a:lnRef>
          <a:fillRef idx="0">
            <a:schemeClr val="accent1"/>
          </a:fillRef>
          <a:effectRef idx="0">
            <a:schemeClr val="accent1"/>
          </a:effectRef>
          <a:fontRef idx="minor">
            <a:schemeClr val="tx1"/>
          </a:fontRef>
        </p:style>
      </p:cxnSp>
      <p:sp>
        <p:nvSpPr>
          <p:cNvPr id="94" name="TextBox 93">
            <a:extLst>
              <a:ext uri="{FF2B5EF4-FFF2-40B4-BE49-F238E27FC236}">
                <a16:creationId xmlns:a16="http://schemas.microsoft.com/office/drawing/2014/main" id="{F1F6CBD9-EDAF-4161-A92A-F50727C27F69}"/>
              </a:ext>
            </a:extLst>
          </p:cNvPr>
          <p:cNvSpPr txBox="1"/>
          <p:nvPr/>
        </p:nvSpPr>
        <p:spPr>
          <a:xfrm>
            <a:off x="7065685" y="2128755"/>
            <a:ext cx="2048985" cy="923330"/>
          </a:xfrm>
          <a:prstGeom prst="rect">
            <a:avLst/>
          </a:prstGeom>
          <a:solidFill>
            <a:srgbClr val="FF8FCC"/>
          </a:solidFill>
        </p:spPr>
        <p:txBody>
          <a:bodyPr wrap="square">
            <a:spAutoFit/>
          </a:bodyPr>
          <a:lstStyle/>
          <a:p>
            <a:r>
              <a:rPr lang="en-GB" sz="1800" dirty="0">
                <a:solidFill>
                  <a:schemeClr val="tx1">
                    <a:lumMod val="85000"/>
                    <a:lumOff val="15000"/>
                  </a:schemeClr>
                </a:solidFill>
              </a:rPr>
              <a:t>     Regular </a:t>
            </a:r>
          </a:p>
          <a:p>
            <a:pPr marL="285750" indent="-285750">
              <a:buFont typeface="Wingdings" panose="05000000000000000000" pitchFamily="2" charset="2"/>
              <a:buChar char="q"/>
            </a:pPr>
            <a:r>
              <a:rPr lang="en-GB" dirty="0">
                <a:solidFill>
                  <a:schemeClr val="tx1">
                    <a:lumMod val="85000"/>
                    <a:lumOff val="15000"/>
                  </a:schemeClr>
                </a:solidFill>
              </a:rPr>
              <a:t>I</a:t>
            </a:r>
            <a:r>
              <a:rPr lang="en-GB" sz="1800" dirty="0">
                <a:solidFill>
                  <a:schemeClr val="tx1">
                    <a:lumMod val="85000"/>
                    <a:lumOff val="15000"/>
                  </a:schemeClr>
                </a:solidFill>
              </a:rPr>
              <a:t>terative sprints</a:t>
            </a:r>
          </a:p>
          <a:p>
            <a:pPr marL="285750" indent="-285750">
              <a:buFont typeface="Wingdings" panose="05000000000000000000" pitchFamily="2" charset="2"/>
              <a:buChar char="q"/>
            </a:pPr>
            <a:r>
              <a:rPr lang="en-GB" sz="1800" dirty="0">
                <a:solidFill>
                  <a:schemeClr val="tx1">
                    <a:lumMod val="85000"/>
                    <a:lumOff val="15000"/>
                  </a:schemeClr>
                </a:solidFill>
              </a:rPr>
              <a:t>Feedback          </a:t>
            </a:r>
          </a:p>
        </p:txBody>
      </p:sp>
      <p:sp>
        <p:nvSpPr>
          <p:cNvPr id="95" name="Arrow: Down 94">
            <a:extLst>
              <a:ext uri="{FF2B5EF4-FFF2-40B4-BE49-F238E27FC236}">
                <a16:creationId xmlns:a16="http://schemas.microsoft.com/office/drawing/2014/main" id="{32EA7402-831D-4CCD-B6F6-4197F395A726}"/>
              </a:ext>
            </a:extLst>
          </p:cNvPr>
          <p:cNvSpPr/>
          <p:nvPr/>
        </p:nvSpPr>
        <p:spPr>
          <a:xfrm rot="18056264">
            <a:off x="6290072" y="2520048"/>
            <a:ext cx="324461" cy="16456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A893AAF9-3442-4760-8EA8-100086359A75}"/>
              </a:ext>
            </a:extLst>
          </p:cNvPr>
          <p:cNvSpPr/>
          <p:nvPr/>
        </p:nvSpPr>
        <p:spPr>
          <a:xfrm>
            <a:off x="5338189" y="3969148"/>
            <a:ext cx="3760091" cy="338554"/>
          </a:xfrm>
          <a:prstGeom prst="rect">
            <a:avLst/>
          </a:prstGeom>
          <a:solidFill>
            <a:srgbClr val="C4006B"/>
          </a:solidFill>
        </p:spPr>
        <p:txBody>
          <a:bodyPr wrap="square">
            <a:spAutoFit/>
          </a:bodyPr>
          <a:lstStyle/>
          <a:p>
            <a:pPr>
              <a:spcAft>
                <a:spcPts val="600"/>
              </a:spcAft>
            </a:pPr>
            <a:r>
              <a:rPr lang="en-GB" sz="1600" dirty="0">
                <a:solidFill>
                  <a:schemeClr val="bg1"/>
                </a:solidFill>
                <a:hlinkClick r:id="rId4">
                  <a:extLst>
                    <a:ext uri="{A12FA001-AC4F-418D-AE19-62706E023703}">
                      <ahyp:hlinkClr xmlns:ahyp="http://schemas.microsoft.com/office/drawing/2018/hyperlinkcolor" val="tx"/>
                    </a:ext>
                  </a:extLst>
                </a:hlinkClick>
              </a:rPr>
              <a:t>https://test-ippog-d8-clean.web.cern.ch/</a:t>
            </a:r>
            <a:r>
              <a:rPr lang="en-GB" sz="1600" dirty="0">
                <a:solidFill>
                  <a:schemeClr val="bg1"/>
                </a:solidFill>
              </a:rPr>
              <a:t> </a:t>
            </a:r>
          </a:p>
        </p:txBody>
      </p:sp>
      <p:sp>
        <p:nvSpPr>
          <p:cNvPr id="97" name="Footer Placeholder 3">
            <a:extLst>
              <a:ext uri="{FF2B5EF4-FFF2-40B4-BE49-F238E27FC236}">
                <a16:creationId xmlns:a16="http://schemas.microsoft.com/office/drawing/2014/main" id="{37453FF7-3476-4051-862F-9048401A31D5}"/>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98" name="Date Placeholder 2">
            <a:extLst>
              <a:ext uri="{FF2B5EF4-FFF2-40B4-BE49-F238E27FC236}">
                <a16:creationId xmlns:a16="http://schemas.microsoft.com/office/drawing/2014/main" id="{B8F1D907-C615-4FE7-B8D4-C97EAA453551}"/>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1541302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5"/>
                                        </p:tgtEl>
                                        <p:attrNameLst>
                                          <p:attrName>style.visibility</p:attrName>
                                        </p:attrNameLst>
                                      </p:cBhvr>
                                      <p:to>
                                        <p:strVal val="visible"/>
                                      </p:to>
                                    </p:set>
                                    <p:anim calcmode="lin" valueType="num">
                                      <p:cBhvr>
                                        <p:cTn id="7" dur="500" fill="hold"/>
                                        <p:tgtEl>
                                          <p:spTgt spid="95"/>
                                        </p:tgtEl>
                                        <p:attrNameLst>
                                          <p:attrName>ppt_w</p:attrName>
                                        </p:attrNameLst>
                                      </p:cBhvr>
                                      <p:tavLst>
                                        <p:tav tm="0">
                                          <p:val>
                                            <p:fltVal val="0"/>
                                          </p:val>
                                        </p:tav>
                                        <p:tav tm="100000">
                                          <p:val>
                                            <p:strVal val="#ppt_w"/>
                                          </p:val>
                                        </p:tav>
                                      </p:tavLst>
                                    </p:anim>
                                    <p:anim calcmode="lin" valueType="num">
                                      <p:cBhvr>
                                        <p:cTn id="8" dur="500" fill="hold"/>
                                        <p:tgtEl>
                                          <p:spTgt spid="95"/>
                                        </p:tgtEl>
                                        <p:attrNameLst>
                                          <p:attrName>ppt_h</p:attrName>
                                        </p:attrNameLst>
                                      </p:cBhvr>
                                      <p:tavLst>
                                        <p:tav tm="0">
                                          <p:val>
                                            <p:fltVal val="0"/>
                                          </p:val>
                                        </p:tav>
                                        <p:tav tm="100000">
                                          <p:val>
                                            <p:strVal val="#ppt_h"/>
                                          </p:val>
                                        </p:tav>
                                      </p:tavLst>
                                    </p:anim>
                                    <p:animEffect transition="in" filter="fade">
                                      <p:cBhvr>
                                        <p:cTn id="9" dur="500"/>
                                        <p:tgtEl>
                                          <p:spTgt spid="9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6"/>
                                        </p:tgtEl>
                                        <p:attrNameLst>
                                          <p:attrName>style.visibility</p:attrName>
                                        </p:attrNameLst>
                                      </p:cBhvr>
                                      <p:to>
                                        <p:strVal val="visible"/>
                                      </p:to>
                                    </p:set>
                                    <p:anim calcmode="lin" valueType="num">
                                      <p:cBhvr>
                                        <p:cTn id="12" dur="500" fill="hold"/>
                                        <p:tgtEl>
                                          <p:spTgt spid="96"/>
                                        </p:tgtEl>
                                        <p:attrNameLst>
                                          <p:attrName>ppt_w</p:attrName>
                                        </p:attrNameLst>
                                      </p:cBhvr>
                                      <p:tavLst>
                                        <p:tav tm="0">
                                          <p:val>
                                            <p:fltVal val="0"/>
                                          </p:val>
                                        </p:tav>
                                        <p:tav tm="100000">
                                          <p:val>
                                            <p:strVal val="#ppt_w"/>
                                          </p:val>
                                        </p:tav>
                                      </p:tavLst>
                                    </p:anim>
                                    <p:anim calcmode="lin" valueType="num">
                                      <p:cBhvr>
                                        <p:cTn id="13" dur="500" fill="hold"/>
                                        <p:tgtEl>
                                          <p:spTgt spid="96"/>
                                        </p:tgtEl>
                                        <p:attrNameLst>
                                          <p:attrName>ppt_h</p:attrName>
                                        </p:attrNameLst>
                                      </p:cBhvr>
                                      <p:tavLst>
                                        <p:tav tm="0">
                                          <p:val>
                                            <p:fltVal val="0"/>
                                          </p:val>
                                        </p:tav>
                                        <p:tav tm="100000">
                                          <p:val>
                                            <p:strVal val="#ppt_h"/>
                                          </p:val>
                                        </p:tav>
                                      </p:tavLst>
                                    </p:anim>
                                    <p:animEffect transition="in" filter="fade">
                                      <p:cBhvr>
                                        <p:cTn id="14"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96998" y="990684"/>
            <a:ext cx="5889754" cy="477054"/>
          </a:xfrm>
          <a:prstGeom prst="rect">
            <a:avLst/>
          </a:prstGeom>
        </p:spPr>
        <p:txBody>
          <a:bodyPr wrap="none">
            <a:spAutoFit/>
          </a:bodyPr>
          <a:lstStyle/>
          <a:p>
            <a:pPr>
              <a:spcAft>
                <a:spcPts val="600"/>
              </a:spcAft>
            </a:pPr>
            <a:r>
              <a:rPr lang="en-GB" sz="2500" dirty="0">
                <a:solidFill>
                  <a:srgbClr val="96B531"/>
                </a:solidFill>
                <a:hlinkClick r:id="rId2"/>
              </a:rPr>
              <a:t>https://test-ippog-d8-clean.web.cern.ch/</a:t>
            </a:r>
            <a:r>
              <a:rPr lang="en-GB" sz="2500" dirty="0">
                <a:solidFill>
                  <a:srgbClr val="96B531"/>
                </a:solidFill>
              </a:rPr>
              <a:t> </a:t>
            </a:r>
          </a:p>
        </p:txBody>
      </p:sp>
      <p:sp>
        <p:nvSpPr>
          <p:cNvPr id="6" name="Rectangle 5"/>
          <p:cNvSpPr/>
          <p:nvPr/>
        </p:nvSpPr>
        <p:spPr>
          <a:xfrm>
            <a:off x="1356395" y="1576484"/>
            <a:ext cx="8467999" cy="723275"/>
          </a:xfrm>
          <a:prstGeom prst="rect">
            <a:avLst/>
          </a:prstGeom>
        </p:spPr>
        <p:txBody>
          <a:bodyPr wrap="square">
            <a:spAutoFit/>
          </a:bodyPr>
          <a:lstStyle/>
          <a:p>
            <a:pPr marL="285750" indent="-285750">
              <a:spcAft>
                <a:spcPts val="600"/>
              </a:spcAft>
              <a:buFont typeface="Wingdings" panose="05000000000000000000" pitchFamily="2" charset="2"/>
              <a:buChar char="q"/>
            </a:pPr>
            <a:r>
              <a:rPr lang="en-GB" u="sng" dirty="0">
                <a:solidFill>
                  <a:srgbClr val="0070C0"/>
                </a:solidFill>
              </a:rPr>
              <a:t>Design</a:t>
            </a:r>
            <a:r>
              <a:rPr lang="en-GB" dirty="0">
                <a:solidFill>
                  <a:schemeClr val="tx1">
                    <a:lumMod val="75000"/>
                    <a:lumOff val="25000"/>
                  </a:schemeClr>
                </a:solidFill>
              </a:rPr>
              <a:t>,</a:t>
            </a:r>
            <a:r>
              <a:rPr lang="en-GB" dirty="0">
                <a:solidFill>
                  <a:srgbClr val="0070C0"/>
                </a:solidFill>
              </a:rPr>
              <a:t> </a:t>
            </a:r>
            <a:r>
              <a:rPr lang="en-GB" u="sng" dirty="0">
                <a:solidFill>
                  <a:srgbClr val="0070C0"/>
                </a:solidFill>
              </a:rPr>
              <a:t>sitemap</a:t>
            </a:r>
            <a:r>
              <a:rPr lang="en-GB" dirty="0">
                <a:solidFill>
                  <a:srgbClr val="0070C0"/>
                </a:solidFill>
              </a:rPr>
              <a:t> </a:t>
            </a:r>
            <a:r>
              <a:rPr lang="en-GB" dirty="0">
                <a:solidFill>
                  <a:schemeClr val="tx1">
                    <a:lumMod val="75000"/>
                    <a:lumOff val="25000"/>
                  </a:schemeClr>
                </a:solidFill>
              </a:rPr>
              <a:t>and</a:t>
            </a:r>
            <a:r>
              <a:rPr lang="en-GB" dirty="0">
                <a:solidFill>
                  <a:srgbClr val="0070C0"/>
                </a:solidFill>
              </a:rPr>
              <a:t> </a:t>
            </a:r>
            <a:r>
              <a:rPr lang="en-GB" u="sng" dirty="0">
                <a:solidFill>
                  <a:srgbClr val="0070C0"/>
                </a:solidFill>
              </a:rPr>
              <a:t>structure</a:t>
            </a:r>
            <a:r>
              <a:rPr lang="en-GB" dirty="0">
                <a:solidFill>
                  <a:srgbClr val="0070C0"/>
                </a:solidFill>
              </a:rPr>
              <a:t> </a:t>
            </a:r>
            <a:r>
              <a:rPr lang="en-GB" dirty="0">
                <a:solidFill>
                  <a:schemeClr val="tx1">
                    <a:lumMod val="75000"/>
                    <a:lumOff val="25000"/>
                  </a:schemeClr>
                </a:solidFill>
              </a:rPr>
              <a:t>is</a:t>
            </a:r>
            <a:r>
              <a:rPr lang="en-GB" b="1" dirty="0">
                <a:solidFill>
                  <a:srgbClr val="0070C0"/>
                </a:solidFill>
              </a:rPr>
              <a:t> “final”</a:t>
            </a:r>
            <a:endParaRPr lang="en-GB" b="1" dirty="0"/>
          </a:p>
          <a:p>
            <a:pPr marL="285750" indent="-285750">
              <a:spcAft>
                <a:spcPts val="600"/>
              </a:spcAft>
              <a:buFont typeface="Wingdings" panose="05000000000000000000" pitchFamily="2" charset="2"/>
              <a:buChar char="q"/>
            </a:pPr>
            <a:r>
              <a:rPr lang="en-GB" u="sng" dirty="0">
                <a:solidFill>
                  <a:srgbClr val="0070C0"/>
                </a:solidFill>
              </a:rPr>
              <a:t>Texts</a:t>
            </a:r>
            <a:r>
              <a:rPr lang="en-GB" dirty="0">
                <a:solidFill>
                  <a:srgbClr val="0070C0"/>
                </a:solidFill>
              </a:rPr>
              <a:t> </a:t>
            </a:r>
            <a:r>
              <a:rPr lang="en-GB" dirty="0">
                <a:solidFill>
                  <a:schemeClr val="tx1">
                    <a:lumMod val="75000"/>
                    <a:lumOff val="25000"/>
                  </a:schemeClr>
                </a:solidFill>
              </a:rPr>
              <a:t>and </a:t>
            </a:r>
            <a:r>
              <a:rPr lang="en-GB" u="sng" dirty="0">
                <a:solidFill>
                  <a:srgbClr val="0070C0"/>
                </a:solidFill>
              </a:rPr>
              <a:t>images</a:t>
            </a:r>
            <a:r>
              <a:rPr lang="en-GB" dirty="0">
                <a:solidFill>
                  <a:srgbClr val="0070C0"/>
                </a:solidFill>
              </a:rPr>
              <a:t> </a:t>
            </a:r>
            <a:r>
              <a:rPr lang="en-GB" dirty="0">
                <a:solidFill>
                  <a:schemeClr val="tx1">
                    <a:lumMod val="75000"/>
                    <a:lumOff val="25000"/>
                  </a:schemeClr>
                </a:solidFill>
              </a:rPr>
              <a:t>are</a:t>
            </a:r>
            <a:r>
              <a:rPr lang="en-GB" dirty="0">
                <a:solidFill>
                  <a:srgbClr val="0070C0"/>
                </a:solidFill>
              </a:rPr>
              <a:t> </a:t>
            </a:r>
            <a:r>
              <a:rPr lang="en-GB" b="1" dirty="0">
                <a:solidFill>
                  <a:srgbClr val="0070C0"/>
                </a:solidFill>
              </a:rPr>
              <a:t>not yet final : </a:t>
            </a:r>
            <a:r>
              <a:rPr lang="en-GB" dirty="0">
                <a:solidFill>
                  <a:schemeClr val="tx1">
                    <a:lumMod val="75000"/>
                    <a:lumOff val="25000"/>
                  </a:schemeClr>
                </a:solidFill>
              </a:rPr>
              <a:t>under the development </a:t>
            </a:r>
          </a:p>
        </p:txBody>
      </p:sp>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7</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913724" y="264319"/>
            <a:ext cx="7877175" cy="686348"/>
          </a:xfrm>
        </p:spPr>
        <p:txBody>
          <a:bodyPr/>
          <a:lstStyle/>
          <a:p>
            <a:r>
              <a:rPr lang="fr-CH" dirty="0"/>
              <a:t>Close to </a:t>
            </a:r>
            <a:r>
              <a:rPr lang="fr-CH" dirty="0" err="1"/>
              <a:t>finished</a:t>
            </a:r>
            <a:r>
              <a:rPr lang="fr-CH" dirty="0"/>
              <a:t> new IPPOG </a:t>
            </a:r>
            <a:r>
              <a:rPr lang="fr-CH" dirty="0" err="1"/>
              <a:t>website</a:t>
            </a:r>
            <a:endParaRPr lang="en-US" dirty="0"/>
          </a:p>
        </p:txBody>
      </p:sp>
      <p:sp>
        <p:nvSpPr>
          <p:cNvPr id="32" name="Date Placeholder 2">
            <a:extLst>
              <a:ext uri="{FF2B5EF4-FFF2-40B4-BE49-F238E27FC236}">
                <a16:creationId xmlns:a16="http://schemas.microsoft.com/office/drawing/2014/main" id="{48BCA724-26D9-45D2-863A-2385310727B2}"/>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4283049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8</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498157" y="85892"/>
            <a:ext cx="7877175" cy="686348"/>
          </a:xfrm>
        </p:spPr>
        <p:txBody>
          <a:bodyPr>
            <a:normAutofit/>
          </a:bodyPr>
          <a:lstStyle/>
          <a:p>
            <a:r>
              <a:rPr lang="fr-CH" dirty="0"/>
              <a:t>                  MAIN MENU</a:t>
            </a:r>
            <a:endParaRPr lang="en-US" dirty="0"/>
          </a:p>
        </p:txBody>
      </p:sp>
      <p:pic>
        <p:nvPicPr>
          <p:cNvPr id="8" name="Picture 7">
            <a:extLst>
              <a:ext uri="{FF2B5EF4-FFF2-40B4-BE49-F238E27FC236}">
                <a16:creationId xmlns:a16="http://schemas.microsoft.com/office/drawing/2014/main" id="{F633A156-9676-464D-AE83-FD041B13D399}"/>
              </a:ext>
            </a:extLst>
          </p:cNvPr>
          <p:cNvPicPr>
            <a:picLocks noChangeAspect="1"/>
          </p:cNvPicPr>
          <p:nvPr/>
        </p:nvPicPr>
        <p:blipFill rotWithShape="1">
          <a:blip r:embed="rId2"/>
          <a:srcRect l="9499" t="12667" r="1499" b="12667"/>
          <a:stretch/>
        </p:blipFill>
        <p:spPr>
          <a:xfrm>
            <a:off x="5715" y="950667"/>
            <a:ext cx="8138160" cy="3840480"/>
          </a:xfrm>
          <a:prstGeom prst="rect">
            <a:avLst/>
          </a:prstGeom>
        </p:spPr>
      </p:pic>
      <p:sp>
        <p:nvSpPr>
          <p:cNvPr id="9" name="Rectangle 8">
            <a:extLst>
              <a:ext uri="{FF2B5EF4-FFF2-40B4-BE49-F238E27FC236}">
                <a16:creationId xmlns:a16="http://schemas.microsoft.com/office/drawing/2014/main" id="{2CA60CE4-7239-4A6C-BCB5-81D7C12964EE}"/>
              </a:ext>
            </a:extLst>
          </p:cNvPr>
          <p:cNvSpPr/>
          <p:nvPr/>
        </p:nvSpPr>
        <p:spPr>
          <a:xfrm>
            <a:off x="4536440" y="1292860"/>
            <a:ext cx="960120" cy="21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4BBEC02-0B7D-45E4-92FD-58F276851EFE}"/>
              </a:ext>
            </a:extLst>
          </p:cNvPr>
          <p:cNvSpPr txBox="1"/>
          <p:nvPr/>
        </p:nvSpPr>
        <p:spPr>
          <a:xfrm>
            <a:off x="7000557" y="2186047"/>
            <a:ext cx="2077813" cy="584775"/>
          </a:xfrm>
          <a:prstGeom prst="rect">
            <a:avLst/>
          </a:prstGeom>
          <a:solidFill>
            <a:srgbClr val="FFFF00"/>
          </a:solidFill>
        </p:spPr>
        <p:txBody>
          <a:bodyPr wrap="none" rtlCol="0">
            <a:spAutoFit/>
          </a:bodyPr>
          <a:lstStyle/>
          <a:p>
            <a:r>
              <a:rPr lang="fr-CH" sz="1600" u="sng" dirty="0" err="1">
                <a:solidFill>
                  <a:srgbClr val="0070C0"/>
                </a:solidFill>
                <a:highlight>
                  <a:srgbClr val="FFFF00"/>
                </a:highlight>
              </a:rPr>
              <a:t>Hover</a:t>
            </a:r>
            <a:r>
              <a:rPr lang="fr-CH" sz="1600" u="sng" dirty="0">
                <a:solidFill>
                  <a:srgbClr val="0070C0"/>
                </a:solidFill>
                <a:highlight>
                  <a:srgbClr val="FFFF00"/>
                </a:highlight>
              </a:rPr>
              <a:t>:</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see</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submenu</a:t>
            </a:r>
            <a:endParaRPr lang="fr-CH" sz="1600" dirty="0">
              <a:solidFill>
                <a:schemeClr val="tx1">
                  <a:lumMod val="85000"/>
                  <a:lumOff val="15000"/>
                </a:schemeClr>
              </a:solidFill>
              <a:highlight>
                <a:srgbClr val="FFFF00"/>
              </a:highlight>
            </a:endParaRPr>
          </a:p>
          <a:p>
            <a:r>
              <a:rPr lang="fr-CH" sz="1600" u="sng" dirty="0">
                <a:solidFill>
                  <a:srgbClr val="0070C0"/>
                </a:solidFill>
                <a:highlight>
                  <a:srgbClr val="FFFF00"/>
                </a:highlight>
              </a:rPr>
              <a:t>Click: </a:t>
            </a:r>
            <a:r>
              <a:rPr lang="fr-CH" sz="1600" dirty="0">
                <a:solidFill>
                  <a:schemeClr val="tx1">
                    <a:lumMod val="85000"/>
                    <a:lumOff val="15000"/>
                  </a:schemeClr>
                </a:solidFill>
                <a:highlight>
                  <a:srgbClr val="FFFF00"/>
                </a:highlight>
              </a:rPr>
              <a:t>enter </a:t>
            </a:r>
            <a:r>
              <a:rPr lang="fr-CH" sz="1600" dirty="0" err="1">
                <a:solidFill>
                  <a:schemeClr val="tx1">
                    <a:lumMod val="85000"/>
                    <a:lumOff val="15000"/>
                  </a:schemeClr>
                </a:solidFill>
                <a:highlight>
                  <a:srgbClr val="FFFF00"/>
                </a:highlight>
              </a:rPr>
              <a:t>subpage</a:t>
            </a:r>
            <a:endParaRPr lang="fr-CH" sz="1600" dirty="0">
              <a:solidFill>
                <a:schemeClr val="tx1">
                  <a:lumMod val="85000"/>
                  <a:lumOff val="15000"/>
                </a:schemeClr>
              </a:solidFill>
              <a:highlight>
                <a:srgbClr val="FFFF00"/>
              </a:highlight>
            </a:endParaRPr>
          </a:p>
        </p:txBody>
      </p:sp>
      <p:pic>
        <p:nvPicPr>
          <p:cNvPr id="11" name="Picture 10">
            <a:extLst>
              <a:ext uri="{FF2B5EF4-FFF2-40B4-BE49-F238E27FC236}">
                <a16:creationId xmlns:a16="http://schemas.microsoft.com/office/drawing/2014/main" id="{9497EA01-891A-43F4-A01B-5FAB775B9819}"/>
              </a:ext>
            </a:extLst>
          </p:cNvPr>
          <p:cNvPicPr>
            <a:picLocks noChangeAspect="1"/>
          </p:cNvPicPr>
          <p:nvPr/>
        </p:nvPicPr>
        <p:blipFill>
          <a:blip r:embed="rId3"/>
          <a:stretch>
            <a:fillRect/>
          </a:stretch>
        </p:blipFill>
        <p:spPr>
          <a:xfrm>
            <a:off x="4290423" y="1096280"/>
            <a:ext cx="3831590" cy="335028"/>
          </a:xfrm>
          <a:prstGeom prst="rect">
            <a:avLst/>
          </a:prstGeom>
        </p:spPr>
      </p:pic>
      <p:pic>
        <p:nvPicPr>
          <p:cNvPr id="17" name="Picture 2" descr="Mouse Pointer Vectors, Photos and PSD files | Free Download">
            <a:extLst>
              <a:ext uri="{FF2B5EF4-FFF2-40B4-BE49-F238E27FC236}">
                <a16:creationId xmlns:a16="http://schemas.microsoft.com/office/drawing/2014/main" id="{DEA4E730-67E4-446F-B53E-55AFCB1F28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6750" y="1280160"/>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9751131A-96C2-4E83-9D60-B649CB76D629}"/>
              </a:ext>
            </a:extLst>
          </p:cNvPr>
          <p:cNvSpPr/>
          <p:nvPr/>
        </p:nvSpPr>
        <p:spPr>
          <a:xfrm>
            <a:off x="6962775" y="1064512"/>
            <a:ext cx="742950" cy="3032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4">
            <a:extLst>
              <a:ext uri="{FF2B5EF4-FFF2-40B4-BE49-F238E27FC236}">
                <a16:creationId xmlns:a16="http://schemas.microsoft.com/office/drawing/2014/main" id="{FCC41CB1-3CEF-4D23-BFD6-226307514278}"/>
              </a:ext>
            </a:extLst>
          </p:cNvPr>
          <p:cNvSpPr/>
          <p:nvPr/>
        </p:nvSpPr>
        <p:spPr>
          <a:xfrm rot="16200000" flipH="1">
            <a:off x="7120001" y="796958"/>
            <a:ext cx="474221" cy="45721"/>
          </a:xfrm>
          <a:prstGeom prst="rightArrow">
            <a:avLst/>
          </a:prstGeom>
          <a:solidFill>
            <a:srgbClr val="2998D9"/>
          </a:solidFill>
          <a:ln w="5080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1" name="TextBox 20">
            <a:extLst>
              <a:ext uri="{FF2B5EF4-FFF2-40B4-BE49-F238E27FC236}">
                <a16:creationId xmlns:a16="http://schemas.microsoft.com/office/drawing/2014/main" id="{EBBE2EE9-9453-467C-B887-484938025E3C}"/>
              </a:ext>
            </a:extLst>
          </p:cNvPr>
          <p:cNvSpPr txBox="1"/>
          <p:nvPr/>
        </p:nvSpPr>
        <p:spPr>
          <a:xfrm>
            <a:off x="6414637" y="179312"/>
            <a:ext cx="2029723" cy="338554"/>
          </a:xfrm>
          <a:prstGeom prst="rect">
            <a:avLst/>
          </a:prstGeom>
          <a:solidFill>
            <a:srgbClr val="FFFF00"/>
          </a:solidFill>
        </p:spPr>
        <p:txBody>
          <a:bodyPr wrap="none" rtlCol="0">
            <a:spAutoFit/>
          </a:bodyPr>
          <a:lstStyle/>
          <a:p>
            <a:r>
              <a:rPr lang="fr-CH" sz="1600" dirty="0" err="1">
                <a:solidFill>
                  <a:schemeClr val="tx1">
                    <a:lumMod val="85000"/>
                    <a:lumOff val="15000"/>
                  </a:schemeClr>
                </a:solidFill>
                <a:highlight>
                  <a:srgbClr val="FFFF00"/>
                </a:highlight>
              </a:rPr>
              <a:t>Only</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when</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signed</a:t>
            </a:r>
            <a:r>
              <a:rPr lang="fr-CH" sz="1600" dirty="0">
                <a:solidFill>
                  <a:schemeClr val="tx1">
                    <a:lumMod val="85000"/>
                    <a:lumOff val="15000"/>
                  </a:schemeClr>
                </a:solidFill>
                <a:highlight>
                  <a:srgbClr val="FFFF00"/>
                </a:highlight>
              </a:rPr>
              <a:t> in</a:t>
            </a:r>
          </a:p>
        </p:txBody>
      </p:sp>
      <p:sp>
        <p:nvSpPr>
          <p:cNvPr id="22" name="TextBox 21">
            <a:extLst>
              <a:ext uri="{FF2B5EF4-FFF2-40B4-BE49-F238E27FC236}">
                <a16:creationId xmlns:a16="http://schemas.microsoft.com/office/drawing/2014/main" id="{7693456B-1F4D-40C6-AA69-253E7B07FBFE}"/>
              </a:ext>
            </a:extLst>
          </p:cNvPr>
          <p:cNvSpPr txBox="1"/>
          <p:nvPr/>
        </p:nvSpPr>
        <p:spPr>
          <a:xfrm>
            <a:off x="7000557" y="3025657"/>
            <a:ext cx="2077813" cy="738664"/>
          </a:xfrm>
          <a:prstGeom prst="rect">
            <a:avLst/>
          </a:prstGeom>
          <a:solidFill>
            <a:srgbClr val="FFFF00"/>
          </a:solidFill>
        </p:spPr>
        <p:txBody>
          <a:bodyPr wrap="square" rtlCol="0">
            <a:spAutoFit/>
          </a:bodyPr>
          <a:lstStyle/>
          <a:p>
            <a:r>
              <a:rPr lang="fr-CH" sz="1400" dirty="0" err="1">
                <a:solidFill>
                  <a:schemeClr val="tx1">
                    <a:lumMod val="85000"/>
                    <a:lumOff val="15000"/>
                  </a:schemeClr>
                </a:solidFill>
                <a:highlight>
                  <a:srgbClr val="FFFF00"/>
                </a:highlight>
              </a:rPr>
              <a:t>Technically</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challenging</a:t>
            </a:r>
            <a:r>
              <a:rPr lang="fr-CH" sz="1400" dirty="0">
                <a:solidFill>
                  <a:schemeClr val="tx1">
                    <a:lumMod val="85000"/>
                    <a:lumOff val="15000"/>
                  </a:schemeClr>
                </a:solidFill>
                <a:highlight>
                  <a:srgbClr val="FFFF00"/>
                </a:highlight>
              </a:rPr>
              <a:t>, </a:t>
            </a:r>
          </a:p>
          <a:p>
            <a:r>
              <a:rPr lang="fr-CH" sz="1400" dirty="0" err="1">
                <a:solidFill>
                  <a:schemeClr val="tx1">
                    <a:lumMod val="85000"/>
                    <a:lumOff val="15000"/>
                  </a:schemeClr>
                </a:solidFill>
                <a:highlight>
                  <a:srgbClr val="FFFF00"/>
                </a:highlight>
              </a:rPr>
              <a:t>coding</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involved</a:t>
            </a:r>
            <a:r>
              <a:rPr lang="fr-CH" sz="1400" dirty="0">
                <a:solidFill>
                  <a:schemeClr val="tx1">
                    <a:lumMod val="85000"/>
                    <a:lumOff val="15000"/>
                  </a:schemeClr>
                </a:solidFill>
                <a:highlight>
                  <a:srgbClr val="FFFF00"/>
                </a:highlight>
              </a:rPr>
              <a:t>, </a:t>
            </a:r>
          </a:p>
          <a:p>
            <a:r>
              <a:rPr lang="fr-CH" sz="1400" dirty="0">
                <a:solidFill>
                  <a:schemeClr val="tx1">
                    <a:lumMod val="85000"/>
                    <a:lumOff val="15000"/>
                  </a:schemeClr>
                </a:solidFill>
                <a:highlight>
                  <a:srgbClr val="FFFF00"/>
                </a:highlight>
              </a:rPr>
              <a:t>but </a:t>
            </a:r>
            <a:r>
              <a:rPr lang="fr-CH" sz="1400" dirty="0" err="1">
                <a:solidFill>
                  <a:schemeClr val="tx1">
                    <a:lumMod val="85000"/>
                    <a:lumOff val="15000"/>
                  </a:schemeClr>
                </a:solidFill>
                <a:highlight>
                  <a:srgbClr val="FFFF00"/>
                </a:highlight>
              </a:rPr>
              <a:t>maintainable</a:t>
            </a:r>
            <a:r>
              <a:rPr lang="fr-CH" sz="1400" dirty="0">
                <a:solidFill>
                  <a:schemeClr val="tx1">
                    <a:lumMod val="85000"/>
                    <a:lumOff val="15000"/>
                  </a:schemeClr>
                </a:solidFill>
                <a:highlight>
                  <a:srgbClr val="FFFF00"/>
                </a:highlight>
              </a:rPr>
              <a:t>. </a:t>
            </a:r>
          </a:p>
        </p:txBody>
      </p:sp>
      <p:sp>
        <p:nvSpPr>
          <p:cNvPr id="23" name="Date Placeholder 2">
            <a:extLst>
              <a:ext uri="{FF2B5EF4-FFF2-40B4-BE49-F238E27FC236}">
                <a16:creationId xmlns:a16="http://schemas.microsoft.com/office/drawing/2014/main" id="{55E03FA4-C704-428B-AEBD-57D07592DAB9}"/>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4211225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a:extLst>
              <a:ext uri="{FF2B5EF4-FFF2-40B4-BE49-F238E27FC236}">
                <a16:creationId xmlns:a16="http://schemas.microsoft.com/office/drawing/2014/main" id="{C409D99D-0987-4EF9-BD1F-2A8B0E9EA5A3}"/>
              </a:ext>
            </a:extLst>
          </p:cNvPr>
          <p:cNvSpPr>
            <a:spLocks noGrp="1"/>
          </p:cNvSpPr>
          <p:nvPr>
            <p:ph type="ftr" sz="quarter" idx="11"/>
          </p:nvPr>
        </p:nvSpPr>
        <p:spPr>
          <a:xfrm>
            <a:off x="638175" y="4767261"/>
            <a:ext cx="3057526" cy="273844"/>
          </a:xfrm>
        </p:spPr>
        <p:txBody>
          <a:bodyPr/>
          <a:lstStyle/>
          <a:p>
            <a:r>
              <a:rPr lang="en-GB" dirty="0"/>
              <a:t>21</a:t>
            </a:r>
            <a:r>
              <a:rPr lang="en-GB" baseline="30000" dirty="0"/>
              <a:t>th</a:t>
            </a:r>
            <a:r>
              <a:rPr lang="en-GB" dirty="0"/>
              <a:t> IPPOG meeting, 19 May 2021, online</a:t>
            </a:r>
          </a:p>
        </p:txBody>
      </p:sp>
      <p:sp>
        <p:nvSpPr>
          <p:cNvPr id="26" name="Slide Number Placeholder 1">
            <a:extLst>
              <a:ext uri="{FF2B5EF4-FFF2-40B4-BE49-F238E27FC236}">
                <a16:creationId xmlns:a16="http://schemas.microsoft.com/office/drawing/2014/main" id="{0B3A02BD-2EF7-463C-B49A-C3766923F71F}"/>
              </a:ext>
            </a:extLst>
          </p:cNvPr>
          <p:cNvSpPr>
            <a:spLocks noGrp="1"/>
          </p:cNvSpPr>
          <p:nvPr>
            <p:ph type="sldNum" sz="quarter" idx="12"/>
          </p:nvPr>
        </p:nvSpPr>
        <p:spPr>
          <a:xfrm>
            <a:off x="133353" y="4767264"/>
            <a:ext cx="409575" cy="273844"/>
          </a:xfrm>
        </p:spPr>
        <p:txBody>
          <a:bodyPr/>
          <a:lstStyle/>
          <a:p>
            <a:fld id="{8DE9D450-AD3B-A24D-8A95-F027C5FCDEC4}" type="slidenum">
              <a:rPr lang="en-GB" smtClean="0"/>
              <a:t>9</a:t>
            </a:fld>
            <a:endParaRPr lang="en-GB" dirty="0"/>
          </a:p>
        </p:txBody>
      </p:sp>
      <p:sp>
        <p:nvSpPr>
          <p:cNvPr id="3" name="Title 2">
            <a:extLst>
              <a:ext uri="{FF2B5EF4-FFF2-40B4-BE49-F238E27FC236}">
                <a16:creationId xmlns:a16="http://schemas.microsoft.com/office/drawing/2014/main" id="{DC78D174-6DB6-4F69-8BA4-191B35D2D731}"/>
              </a:ext>
            </a:extLst>
          </p:cNvPr>
          <p:cNvSpPr>
            <a:spLocks noGrp="1"/>
          </p:cNvSpPr>
          <p:nvPr>
            <p:ph type="title"/>
          </p:nvPr>
        </p:nvSpPr>
        <p:spPr>
          <a:xfrm>
            <a:off x="542928" y="-130030"/>
            <a:ext cx="8092439" cy="686348"/>
          </a:xfrm>
        </p:spPr>
        <p:txBody>
          <a:bodyPr>
            <a:normAutofit fontScale="90000"/>
          </a:bodyPr>
          <a:lstStyle/>
          <a:p>
            <a:r>
              <a:rPr lang="fr-CH" sz="3000" dirty="0"/>
              <a:t>FRONTAPGE / NEWS and EVENTS: </a:t>
            </a:r>
            <a:r>
              <a:rPr lang="fr-CH" sz="3000" dirty="0" err="1"/>
              <a:t>What’s</a:t>
            </a:r>
            <a:r>
              <a:rPr lang="fr-CH" sz="3000" dirty="0"/>
              <a:t> new</a:t>
            </a:r>
            <a:endParaRPr lang="en-US" sz="3000" dirty="0"/>
          </a:p>
        </p:txBody>
      </p:sp>
      <p:sp>
        <p:nvSpPr>
          <p:cNvPr id="9" name="Rectangle 8">
            <a:extLst>
              <a:ext uri="{FF2B5EF4-FFF2-40B4-BE49-F238E27FC236}">
                <a16:creationId xmlns:a16="http://schemas.microsoft.com/office/drawing/2014/main" id="{2CA60CE4-7239-4A6C-BCB5-81D7C12964EE}"/>
              </a:ext>
            </a:extLst>
          </p:cNvPr>
          <p:cNvSpPr/>
          <p:nvPr/>
        </p:nvSpPr>
        <p:spPr>
          <a:xfrm>
            <a:off x="4536440" y="1292860"/>
            <a:ext cx="960120" cy="213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4BBEC02-0B7D-45E4-92FD-58F276851EFE}"/>
              </a:ext>
            </a:extLst>
          </p:cNvPr>
          <p:cNvSpPr txBox="1"/>
          <p:nvPr/>
        </p:nvSpPr>
        <p:spPr>
          <a:xfrm>
            <a:off x="9722440" y="2478434"/>
            <a:ext cx="2077813" cy="584775"/>
          </a:xfrm>
          <a:prstGeom prst="rect">
            <a:avLst/>
          </a:prstGeom>
          <a:solidFill>
            <a:srgbClr val="FFFF00"/>
          </a:solidFill>
        </p:spPr>
        <p:txBody>
          <a:bodyPr wrap="none" rtlCol="0">
            <a:spAutoFit/>
          </a:bodyPr>
          <a:lstStyle/>
          <a:p>
            <a:r>
              <a:rPr lang="fr-CH" sz="1600" u="sng" dirty="0" err="1">
                <a:solidFill>
                  <a:srgbClr val="0070C0"/>
                </a:solidFill>
                <a:highlight>
                  <a:srgbClr val="FFFF00"/>
                </a:highlight>
              </a:rPr>
              <a:t>Hover</a:t>
            </a:r>
            <a:r>
              <a:rPr lang="fr-CH" sz="1600" u="sng" dirty="0">
                <a:solidFill>
                  <a:srgbClr val="0070C0"/>
                </a:solidFill>
                <a:highlight>
                  <a:srgbClr val="FFFF00"/>
                </a:highlight>
              </a:rPr>
              <a:t>:</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see</a:t>
            </a:r>
            <a:r>
              <a:rPr lang="fr-CH" sz="1600" dirty="0">
                <a:solidFill>
                  <a:schemeClr val="tx1">
                    <a:lumMod val="85000"/>
                    <a:lumOff val="15000"/>
                  </a:schemeClr>
                </a:solidFill>
                <a:highlight>
                  <a:srgbClr val="FFFF00"/>
                </a:highlight>
              </a:rPr>
              <a:t> </a:t>
            </a:r>
            <a:r>
              <a:rPr lang="fr-CH" sz="1600" dirty="0" err="1">
                <a:solidFill>
                  <a:schemeClr val="tx1">
                    <a:lumMod val="85000"/>
                    <a:lumOff val="15000"/>
                  </a:schemeClr>
                </a:solidFill>
                <a:highlight>
                  <a:srgbClr val="FFFF00"/>
                </a:highlight>
              </a:rPr>
              <a:t>submenu</a:t>
            </a:r>
            <a:endParaRPr lang="fr-CH" sz="1600" dirty="0">
              <a:solidFill>
                <a:schemeClr val="tx1">
                  <a:lumMod val="85000"/>
                  <a:lumOff val="15000"/>
                </a:schemeClr>
              </a:solidFill>
              <a:highlight>
                <a:srgbClr val="FFFF00"/>
              </a:highlight>
            </a:endParaRPr>
          </a:p>
          <a:p>
            <a:r>
              <a:rPr lang="fr-CH" sz="1600" u="sng" dirty="0">
                <a:solidFill>
                  <a:srgbClr val="0070C0"/>
                </a:solidFill>
                <a:highlight>
                  <a:srgbClr val="FFFF00"/>
                </a:highlight>
              </a:rPr>
              <a:t>Click: </a:t>
            </a:r>
            <a:r>
              <a:rPr lang="fr-CH" sz="1600" dirty="0">
                <a:solidFill>
                  <a:schemeClr val="tx1">
                    <a:lumMod val="85000"/>
                    <a:lumOff val="15000"/>
                  </a:schemeClr>
                </a:solidFill>
                <a:highlight>
                  <a:srgbClr val="FFFF00"/>
                </a:highlight>
              </a:rPr>
              <a:t>enter </a:t>
            </a:r>
            <a:r>
              <a:rPr lang="fr-CH" sz="1600" dirty="0" err="1">
                <a:solidFill>
                  <a:schemeClr val="tx1">
                    <a:lumMod val="85000"/>
                    <a:lumOff val="15000"/>
                  </a:schemeClr>
                </a:solidFill>
                <a:highlight>
                  <a:srgbClr val="FFFF00"/>
                </a:highlight>
              </a:rPr>
              <a:t>subpage</a:t>
            </a:r>
            <a:endParaRPr lang="fr-CH" sz="1600" dirty="0">
              <a:solidFill>
                <a:schemeClr val="tx1">
                  <a:lumMod val="85000"/>
                  <a:lumOff val="15000"/>
                </a:schemeClr>
              </a:solidFill>
              <a:highlight>
                <a:srgbClr val="FFFF00"/>
              </a:highlight>
            </a:endParaRPr>
          </a:p>
        </p:txBody>
      </p:sp>
      <p:pic>
        <p:nvPicPr>
          <p:cNvPr id="17" name="Picture 2" descr="Mouse Pointer Vectors, Photos and PSD files | Free Download">
            <a:extLst>
              <a:ext uri="{FF2B5EF4-FFF2-40B4-BE49-F238E27FC236}">
                <a16:creationId xmlns:a16="http://schemas.microsoft.com/office/drawing/2014/main" id="{DEA4E730-67E4-446F-B53E-55AFCB1F2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4151" y="1080770"/>
            <a:ext cx="190500" cy="190500"/>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9751131A-96C2-4E83-9D60-B649CB76D629}"/>
              </a:ext>
            </a:extLst>
          </p:cNvPr>
          <p:cNvSpPr/>
          <p:nvPr/>
        </p:nvSpPr>
        <p:spPr>
          <a:xfrm>
            <a:off x="10018397" y="-65738"/>
            <a:ext cx="742950" cy="30326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4">
            <a:extLst>
              <a:ext uri="{FF2B5EF4-FFF2-40B4-BE49-F238E27FC236}">
                <a16:creationId xmlns:a16="http://schemas.microsoft.com/office/drawing/2014/main" id="{FCC41CB1-3CEF-4D23-BFD6-226307514278}"/>
              </a:ext>
            </a:extLst>
          </p:cNvPr>
          <p:cNvSpPr/>
          <p:nvPr/>
        </p:nvSpPr>
        <p:spPr>
          <a:xfrm rot="16200000" flipH="1">
            <a:off x="10084180" y="-299657"/>
            <a:ext cx="474221" cy="45721"/>
          </a:xfrm>
          <a:prstGeom prst="rightArrow">
            <a:avLst/>
          </a:prstGeom>
          <a:solidFill>
            <a:srgbClr val="2998D9"/>
          </a:solidFill>
          <a:ln w="5080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TextBox 21">
            <a:extLst>
              <a:ext uri="{FF2B5EF4-FFF2-40B4-BE49-F238E27FC236}">
                <a16:creationId xmlns:a16="http://schemas.microsoft.com/office/drawing/2014/main" id="{7693456B-1F4D-40C6-AA69-253E7B07FBFE}"/>
              </a:ext>
            </a:extLst>
          </p:cNvPr>
          <p:cNvSpPr txBox="1"/>
          <p:nvPr/>
        </p:nvSpPr>
        <p:spPr>
          <a:xfrm>
            <a:off x="10018397" y="3324066"/>
            <a:ext cx="2077813" cy="738664"/>
          </a:xfrm>
          <a:prstGeom prst="rect">
            <a:avLst/>
          </a:prstGeom>
          <a:solidFill>
            <a:srgbClr val="FFFF00"/>
          </a:solidFill>
        </p:spPr>
        <p:txBody>
          <a:bodyPr wrap="square" rtlCol="0">
            <a:spAutoFit/>
          </a:bodyPr>
          <a:lstStyle/>
          <a:p>
            <a:r>
              <a:rPr lang="fr-CH" sz="1400" dirty="0" err="1">
                <a:solidFill>
                  <a:schemeClr val="tx1">
                    <a:lumMod val="85000"/>
                    <a:lumOff val="15000"/>
                  </a:schemeClr>
                </a:solidFill>
                <a:highlight>
                  <a:srgbClr val="FFFF00"/>
                </a:highlight>
              </a:rPr>
              <a:t>Technically</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challenging</a:t>
            </a:r>
            <a:r>
              <a:rPr lang="fr-CH" sz="1400" dirty="0">
                <a:solidFill>
                  <a:schemeClr val="tx1">
                    <a:lumMod val="85000"/>
                    <a:lumOff val="15000"/>
                  </a:schemeClr>
                </a:solidFill>
                <a:highlight>
                  <a:srgbClr val="FFFF00"/>
                </a:highlight>
              </a:rPr>
              <a:t>, </a:t>
            </a:r>
          </a:p>
          <a:p>
            <a:r>
              <a:rPr lang="fr-CH" sz="1400" dirty="0" err="1">
                <a:solidFill>
                  <a:schemeClr val="tx1">
                    <a:lumMod val="85000"/>
                    <a:lumOff val="15000"/>
                  </a:schemeClr>
                </a:solidFill>
                <a:highlight>
                  <a:srgbClr val="FFFF00"/>
                </a:highlight>
              </a:rPr>
              <a:t>coding</a:t>
            </a:r>
            <a:r>
              <a:rPr lang="fr-CH" sz="1400" dirty="0">
                <a:solidFill>
                  <a:schemeClr val="tx1">
                    <a:lumMod val="85000"/>
                    <a:lumOff val="15000"/>
                  </a:schemeClr>
                </a:solidFill>
                <a:highlight>
                  <a:srgbClr val="FFFF00"/>
                </a:highlight>
              </a:rPr>
              <a:t> </a:t>
            </a:r>
            <a:r>
              <a:rPr lang="fr-CH" sz="1400" dirty="0" err="1">
                <a:solidFill>
                  <a:schemeClr val="tx1">
                    <a:lumMod val="85000"/>
                    <a:lumOff val="15000"/>
                  </a:schemeClr>
                </a:solidFill>
                <a:highlight>
                  <a:srgbClr val="FFFF00"/>
                </a:highlight>
              </a:rPr>
              <a:t>involved</a:t>
            </a:r>
            <a:r>
              <a:rPr lang="fr-CH" sz="1400" dirty="0">
                <a:solidFill>
                  <a:schemeClr val="tx1">
                    <a:lumMod val="85000"/>
                    <a:lumOff val="15000"/>
                  </a:schemeClr>
                </a:solidFill>
                <a:highlight>
                  <a:srgbClr val="FFFF00"/>
                </a:highlight>
              </a:rPr>
              <a:t>, </a:t>
            </a:r>
          </a:p>
          <a:p>
            <a:r>
              <a:rPr lang="fr-CH" sz="1400" dirty="0">
                <a:solidFill>
                  <a:schemeClr val="tx1">
                    <a:lumMod val="85000"/>
                    <a:lumOff val="15000"/>
                  </a:schemeClr>
                </a:solidFill>
                <a:highlight>
                  <a:srgbClr val="FFFF00"/>
                </a:highlight>
              </a:rPr>
              <a:t>but </a:t>
            </a:r>
            <a:r>
              <a:rPr lang="fr-CH" sz="1400" dirty="0" err="1">
                <a:solidFill>
                  <a:schemeClr val="tx1">
                    <a:lumMod val="85000"/>
                    <a:lumOff val="15000"/>
                  </a:schemeClr>
                </a:solidFill>
                <a:highlight>
                  <a:srgbClr val="FFFF00"/>
                </a:highlight>
              </a:rPr>
              <a:t>maintainable</a:t>
            </a:r>
            <a:r>
              <a:rPr lang="fr-CH" sz="1400" dirty="0">
                <a:solidFill>
                  <a:schemeClr val="tx1">
                    <a:lumMod val="85000"/>
                    <a:lumOff val="15000"/>
                  </a:schemeClr>
                </a:solidFill>
                <a:highlight>
                  <a:srgbClr val="FFFF00"/>
                </a:highlight>
              </a:rPr>
              <a:t>. </a:t>
            </a:r>
          </a:p>
        </p:txBody>
      </p:sp>
      <p:pic>
        <p:nvPicPr>
          <p:cNvPr id="4" name="Picture 3">
            <a:extLst>
              <a:ext uri="{FF2B5EF4-FFF2-40B4-BE49-F238E27FC236}">
                <a16:creationId xmlns:a16="http://schemas.microsoft.com/office/drawing/2014/main" id="{16B12885-91BC-431D-B5BE-1DD018016E52}"/>
              </a:ext>
            </a:extLst>
          </p:cNvPr>
          <p:cNvPicPr>
            <a:picLocks noChangeAspect="1"/>
          </p:cNvPicPr>
          <p:nvPr/>
        </p:nvPicPr>
        <p:blipFill rotWithShape="1">
          <a:blip r:embed="rId3"/>
          <a:srcRect b="3626"/>
          <a:stretch/>
        </p:blipFill>
        <p:spPr>
          <a:xfrm>
            <a:off x="-22164" y="422910"/>
            <a:ext cx="9144000" cy="4297680"/>
          </a:xfrm>
          <a:prstGeom prst="rect">
            <a:avLst/>
          </a:prstGeom>
        </p:spPr>
      </p:pic>
      <p:sp>
        <p:nvSpPr>
          <p:cNvPr id="18" name="Right Arrow 14">
            <a:extLst>
              <a:ext uri="{FF2B5EF4-FFF2-40B4-BE49-F238E27FC236}">
                <a16:creationId xmlns:a16="http://schemas.microsoft.com/office/drawing/2014/main" id="{4FCF3273-4E68-4D49-B14E-EECFF471D26C}"/>
              </a:ext>
            </a:extLst>
          </p:cNvPr>
          <p:cNvSpPr/>
          <p:nvPr/>
        </p:nvSpPr>
        <p:spPr>
          <a:xfrm rot="5186797" flipH="1">
            <a:off x="6845681" y="3539278"/>
            <a:ext cx="474221" cy="45721"/>
          </a:xfrm>
          <a:prstGeom prst="rightArrow">
            <a:avLst/>
          </a:prstGeom>
          <a:solidFill>
            <a:srgbClr val="2998D9"/>
          </a:solidFill>
          <a:ln w="190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 name="TextBox 22">
            <a:extLst>
              <a:ext uri="{FF2B5EF4-FFF2-40B4-BE49-F238E27FC236}">
                <a16:creationId xmlns:a16="http://schemas.microsoft.com/office/drawing/2014/main" id="{FEC2F858-A151-4724-8EBB-24E82A4DB749}"/>
              </a:ext>
            </a:extLst>
          </p:cNvPr>
          <p:cNvSpPr txBox="1"/>
          <p:nvPr/>
        </p:nvSpPr>
        <p:spPr>
          <a:xfrm>
            <a:off x="6662287" y="3912002"/>
            <a:ext cx="915635" cy="338554"/>
          </a:xfrm>
          <a:prstGeom prst="rect">
            <a:avLst/>
          </a:prstGeom>
          <a:solidFill>
            <a:srgbClr val="FFFF00"/>
          </a:solidFill>
        </p:spPr>
        <p:txBody>
          <a:bodyPr wrap="none" rtlCol="0">
            <a:spAutoFit/>
          </a:bodyPr>
          <a:lstStyle/>
          <a:p>
            <a:r>
              <a:rPr lang="fr-CH" sz="1600" dirty="0">
                <a:solidFill>
                  <a:schemeClr val="tx1">
                    <a:lumMod val="85000"/>
                    <a:lumOff val="15000"/>
                  </a:schemeClr>
                </a:solidFill>
                <a:highlight>
                  <a:srgbClr val="FFFF00"/>
                </a:highlight>
              </a:rPr>
              <a:t>1 </a:t>
            </a:r>
            <a:r>
              <a:rPr lang="fr-CH" sz="1600" dirty="0" err="1">
                <a:solidFill>
                  <a:schemeClr val="tx1">
                    <a:lumMod val="85000"/>
                    <a:lumOff val="15000"/>
                  </a:schemeClr>
                </a:solidFill>
                <a:highlight>
                  <a:srgbClr val="FFFF00"/>
                </a:highlight>
              </a:rPr>
              <a:t>event</a:t>
            </a:r>
            <a:r>
              <a:rPr lang="fr-CH" sz="1600" dirty="0">
                <a:solidFill>
                  <a:schemeClr val="tx1">
                    <a:lumMod val="85000"/>
                    <a:lumOff val="15000"/>
                  </a:schemeClr>
                </a:solidFill>
                <a:highlight>
                  <a:srgbClr val="FFFF00"/>
                </a:highlight>
              </a:rPr>
              <a:t> </a:t>
            </a:r>
          </a:p>
        </p:txBody>
      </p:sp>
      <p:sp>
        <p:nvSpPr>
          <p:cNvPr id="25" name="TextBox 24">
            <a:extLst>
              <a:ext uri="{FF2B5EF4-FFF2-40B4-BE49-F238E27FC236}">
                <a16:creationId xmlns:a16="http://schemas.microsoft.com/office/drawing/2014/main" id="{FEA59134-F96B-4740-9C6E-E25A77BC9C5E}"/>
              </a:ext>
            </a:extLst>
          </p:cNvPr>
          <p:cNvSpPr txBox="1"/>
          <p:nvPr/>
        </p:nvSpPr>
        <p:spPr>
          <a:xfrm>
            <a:off x="3075341" y="3930949"/>
            <a:ext cx="891591" cy="338554"/>
          </a:xfrm>
          <a:prstGeom prst="rect">
            <a:avLst/>
          </a:prstGeom>
          <a:solidFill>
            <a:srgbClr val="FFFF00"/>
          </a:solidFill>
        </p:spPr>
        <p:txBody>
          <a:bodyPr wrap="none" rtlCol="0">
            <a:spAutoFit/>
          </a:bodyPr>
          <a:lstStyle/>
          <a:p>
            <a:r>
              <a:rPr lang="fr-CH" sz="1600" dirty="0">
                <a:solidFill>
                  <a:schemeClr val="tx1">
                    <a:lumMod val="85000"/>
                    <a:lumOff val="15000"/>
                  </a:schemeClr>
                </a:solidFill>
                <a:highlight>
                  <a:srgbClr val="FFFF00"/>
                </a:highlight>
              </a:rPr>
              <a:t>2 news </a:t>
            </a:r>
          </a:p>
        </p:txBody>
      </p:sp>
      <p:sp>
        <p:nvSpPr>
          <p:cNvPr id="27" name="Right Arrow 14">
            <a:extLst>
              <a:ext uri="{FF2B5EF4-FFF2-40B4-BE49-F238E27FC236}">
                <a16:creationId xmlns:a16="http://schemas.microsoft.com/office/drawing/2014/main" id="{8B68E565-41EE-4817-A1F1-64280CB204C6}"/>
              </a:ext>
            </a:extLst>
          </p:cNvPr>
          <p:cNvSpPr/>
          <p:nvPr/>
        </p:nvSpPr>
        <p:spPr>
          <a:xfrm rot="3132441" flipH="1">
            <a:off x="2382697" y="3577081"/>
            <a:ext cx="764253" cy="45719"/>
          </a:xfrm>
          <a:prstGeom prst="rightArrow">
            <a:avLst/>
          </a:prstGeom>
          <a:solidFill>
            <a:srgbClr val="2998D9"/>
          </a:solidFill>
          <a:ln w="190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8" name="Right Arrow 14">
            <a:extLst>
              <a:ext uri="{FF2B5EF4-FFF2-40B4-BE49-F238E27FC236}">
                <a16:creationId xmlns:a16="http://schemas.microsoft.com/office/drawing/2014/main" id="{9EE5F47B-0EDA-491A-A82E-037D0B836530}"/>
              </a:ext>
            </a:extLst>
          </p:cNvPr>
          <p:cNvSpPr/>
          <p:nvPr/>
        </p:nvSpPr>
        <p:spPr>
          <a:xfrm rot="7067442" flipH="1">
            <a:off x="3837620" y="3607236"/>
            <a:ext cx="805603" cy="45719"/>
          </a:xfrm>
          <a:prstGeom prst="rightArrow">
            <a:avLst/>
          </a:prstGeom>
          <a:solidFill>
            <a:srgbClr val="2998D9"/>
          </a:solidFill>
          <a:ln w="19050">
            <a:solidFill>
              <a:srgbClr val="2998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9" name="Date Placeholder 2">
            <a:extLst>
              <a:ext uri="{FF2B5EF4-FFF2-40B4-BE49-F238E27FC236}">
                <a16:creationId xmlns:a16="http://schemas.microsoft.com/office/drawing/2014/main" id="{43036BA4-6896-4A3A-BCA3-4E0C325E9C1C}"/>
              </a:ext>
            </a:extLst>
          </p:cNvPr>
          <p:cNvSpPr>
            <a:spLocks noGrp="1"/>
          </p:cNvSpPr>
          <p:nvPr>
            <p:ph type="dt" sz="half" idx="10"/>
          </p:nvPr>
        </p:nvSpPr>
        <p:spPr>
          <a:xfrm>
            <a:off x="6065520" y="4767261"/>
            <a:ext cx="2049779" cy="273844"/>
          </a:xfrm>
        </p:spPr>
        <p:txBody>
          <a:bodyPr/>
          <a:lstStyle/>
          <a:p>
            <a:r>
              <a:rPr lang="en-US" dirty="0"/>
              <a:t>IPPOG new webpages &amp; RDB</a:t>
            </a:r>
            <a:endParaRPr lang="en-GB" dirty="0"/>
          </a:p>
        </p:txBody>
      </p:sp>
    </p:spTree>
    <p:extLst>
      <p:ext uri="{BB962C8B-B14F-4D97-AF65-F5344CB8AC3E}">
        <p14:creationId xmlns:p14="http://schemas.microsoft.com/office/powerpoint/2010/main" val="512721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PPOG-PresentationTemplate169" id="{AF3FB15B-2620-CA40-A24E-A6AAA9BA325E}" vid="{D8EA9DF2-8587-414E-B6E9-533800B4347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27908</TotalTime>
  <Words>3851</Words>
  <Application>Microsoft Office PowerPoint</Application>
  <PresentationFormat>On-screen Show (16:9)</PresentationFormat>
  <Paragraphs>859</Paragraphs>
  <Slides>53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53</vt:i4>
      </vt:variant>
    </vt:vector>
  </HeadingPairs>
  <TitlesOfParts>
    <vt:vector size="59" baseType="lpstr">
      <vt:lpstr>&amp;quot</vt:lpstr>
      <vt:lpstr>Arial</vt:lpstr>
      <vt:lpstr>Calibri</vt:lpstr>
      <vt:lpstr>Helvetica Neue</vt:lpstr>
      <vt:lpstr>Wingdings</vt:lpstr>
      <vt:lpstr>Office Theme</vt:lpstr>
      <vt:lpstr>International Particle Physics Outreach Group</vt:lpstr>
      <vt:lpstr>Outline </vt:lpstr>
      <vt:lpstr>     Alpha-testing of  IPPOG main pages by IPPOG community!</vt:lpstr>
      <vt:lpstr>     Feedback after ALPHA - testing</vt:lpstr>
      <vt:lpstr>       Feedback implementation</vt:lpstr>
      <vt:lpstr>PowerPoint Presentation</vt:lpstr>
      <vt:lpstr>Close to finished new IPPOG website</vt:lpstr>
      <vt:lpstr>                  MAIN MENU</vt:lpstr>
      <vt:lpstr>FRONTAPGE / NEWS and EVENTS: What’s new</vt:lpstr>
      <vt:lpstr>              Frontpage – change of order</vt:lpstr>
      <vt:lpstr>                  Members and people</vt:lpstr>
      <vt:lpstr>             Members and people page </vt:lpstr>
      <vt:lpstr>             Global Cosmics</vt:lpstr>
      <vt:lpstr>             Global Cosmics Projects Pages</vt:lpstr>
      <vt:lpstr>             Calendar / Events</vt:lpstr>
      <vt:lpstr>Structured organisation of IPPOG documents &amp; data</vt:lpstr>
      <vt:lpstr>           New organisation of IPPOG at CDS</vt:lpstr>
      <vt:lpstr>           New organisation of IPPOG at CDS</vt:lpstr>
      <vt:lpstr>           New organisation of IPPOG at CDS</vt:lpstr>
      <vt:lpstr>           New organisation of IPPOG at CDS</vt:lpstr>
      <vt:lpstr>           New organisation of IPPOG at CDS</vt:lpstr>
      <vt:lpstr>           New organisation of IPPOG at CDS</vt:lpstr>
      <vt:lpstr>Structured organisation of IPPOG documents &amp; data</vt:lpstr>
      <vt:lpstr>           New organisation of IPPOG at CDS</vt:lpstr>
      <vt:lpstr>           New organisation of IPPOG at CDS</vt:lpstr>
      <vt:lpstr>Structured organisation of IPPOG documents &amp; data</vt:lpstr>
      <vt:lpstr>Close to finished new IPPOG website</vt:lpstr>
      <vt:lpstr>Revised IPPOG website preliminary plan</vt:lpstr>
      <vt:lpstr>Revised IPPOG website preliminary plan</vt:lpstr>
      <vt:lpstr>Revised IPPOG website preliminary plan</vt:lpstr>
      <vt:lpstr>Revised IPPOG website preliminary plan</vt:lpstr>
      <vt:lpstr>PLAN till the end of 2021</vt:lpstr>
      <vt:lpstr>Visibility / «Foundability» on internet</vt:lpstr>
      <vt:lpstr>IPPOG Resource Database - Outline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IPPOG RDB curation group </vt:lpstr>
      <vt:lpstr>PowerPoint Presentation</vt:lpstr>
      <vt:lpstr>IPPOG RDB curation statistics per user</vt:lpstr>
      <vt:lpstr>IPPOG RDB curation time evolution</vt:lpstr>
      <vt:lpstr>PowerPoint Presentation</vt:lpstr>
      <vt:lpstr>Collecting new resources for RDB</vt:lpstr>
      <vt:lpstr>Creation of new RDB WG</vt:lpstr>
      <vt:lpstr>RDB TIME PLAN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Subtitle</dc:title>
  <dc:creator>Steven Goldfarb</dc:creator>
  <cp:lastModifiedBy>Barbora Bruant Gulejova</cp:lastModifiedBy>
  <cp:revision>1530</cp:revision>
  <cp:lastPrinted>2020-12-02T12:14:39Z</cp:lastPrinted>
  <dcterms:created xsi:type="dcterms:W3CDTF">2018-09-24T08:05:03Z</dcterms:created>
  <dcterms:modified xsi:type="dcterms:W3CDTF">2021-05-19T09:58:20Z</dcterms:modified>
</cp:coreProperties>
</file>