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1"/>
  </p:notesMasterIdLst>
  <p:sldIdLst>
    <p:sldId id="263" r:id="rId5"/>
    <p:sldId id="460" r:id="rId6"/>
    <p:sldId id="455" r:id="rId7"/>
    <p:sldId id="456" r:id="rId8"/>
    <p:sldId id="459" r:id="rId9"/>
    <p:sldId id="458" r:id="rId10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VA" initials="NVA" lastIdx="12" clrIdx="0">
    <p:extLst>
      <p:ext uri="{19B8F6BF-5375-455C-9EA6-DF929625EA0E}">
        <p15:presenceInfo xmlns:p15="http://schemas.microsoft.com/office/powerpoint/2012/main" userId="NV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ADA"/>
    <a:srgbClr val="A9D0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93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1D6B6-2C19-4463-B212-7F911F6BED05}" type="datetimeFigureOut">
              <a:rPr lang="en-GB" smtClean="0"/>
              <a:t>18/05/2021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4EA66-7E90-4755-85C1-8F4C0DAC58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679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1st Steering Meeting US-AUP/CERN, 07/04/2021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34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1st Steering Meeting US-AUP/CERN, 07/04/2021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894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1st Steering Meeting US-AUP/CERN, 07/04/2021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36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1st Steering Meeting US-AUP/CERN, 07/04/2021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77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1st Steering Meeting US-AUP/CERN, 07/04/2021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42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1st Steering Meeting US-AUP/CERN, 07/04/2021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755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/>
              <a:t>1st Steering Meeting US-AUP/CERN, 07/04/2021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967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3201" y="236538"/>
            <a:ext cx="7899400" cy="747654"/>
          </a:xfrm>
        </p:spPr>
        <p:txBody>
          <a:bodyPr anchor="t">
            <a:normAutofit/>
          </a:bodyPr>
          <a:lstStyle>
            <a:lvl1pPr algn="l">
              <a:defRPr sz="2500" b="1" baseline="0">
                <a:solidFill>
                  <a:srgbClr val="0D4B8E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2200"/>
              </a:spcBef>
              <a:spcAft>
                <a:spcPts val="400"/>
              </a:spcAft>
              <a:buFont typeface="Arial"/>
              <a:buChar char="•"/>
              <a:defRPr sz="1900" b="1">
                <a:solidFill>
                  <a:srgbClr val="0D4B8E"/>
                </a:solidFill>
              </a:defRPr>
            </a:lvl1pPr>
            <a:lvl2pPr marL="381600" indent="-194400">
              <a:spcBef>
                <a:spcPts val="60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600"/>
            </a:lvl2pPr>
            <a:lvl3pPr>
              <a:spcBef>
                <a:spcPts val="0"/>
              </a:spcBef>
              <a:spcAft>
                <a:spcPts val="800"/>
              </a:spcAft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944" y="173038"/>
            <a:ext cx="736990" cy="72866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304801" y="800863"/>
            <a:ext cx="7772400" cy="11936"/>
          </a:xfrm>
          <a:prstGeom prst="line">
            <a:avLst/>
          </a:prstGeom>
          <a:ln>
            <a:solidFill>
              <a:srgbClr val="0D4B8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98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1st Steering Meeting US-AUP/CERN, 07/04/2021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872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43014" TargetMode="External"/><Relationship Id="rId2" Type="http://schemas.openxmlformats.org/officeDocument/2006/relationships/hyperlink" Target="https://indico.cern.ch/event/677978/contributions/2776511/attachments/1552910/2440652/SM18_RF_M7_Bunker_-_CCTC_06-11-2017.ppt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18059/1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867697"/>
          </a:xfrm>
        </p:spPr>
        <p:txBody>
          <a:bodyPr/>
          <a:lstStyle/>
          <a:p>
            <a:r>
              <a:rPr lang="en-GB" dirty="0"/>
              <a:t>24</a:t>
            </a:r>
            <a:r>
              <a:rPr lang="en-GB" baseline="30000" dirty="0"/>
              <a:t>th</a:t>
            </a:r>
            <a:r>
              <a:rPr lang="en-GB" dirty="0"/>
              <a:t> WP4 Coordination Meeting</a:t>
            </a:r>
            <a:br>
              <a:rPr lang="en-GB" dirty="0"/>
            </a:br>
            <a:r>
              <a:rPr lang="en-GB" dirty="0"/>
              <a:t>RFD CM in SM18, Prep Meeting</a:t>
            </a:r>
            <a:br>
              <a:rPr lang="en-GB" dirty="0"/>
            </a:b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4055805"/>
            <a:ext cx="6480000" cy="990600"/>
          </a:xfrm>
        </p:spPr>
        <p:txBody>
          <a:bodyPr/>
          <a:lstStyle/>
          <a:p>
            <a:r>
              <a:rPr lang="en-US" dirty="0"/>
              <a:t>HL-LHC WP4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18 May</a:t>
            </a:r>
            <a:r>
              <a:rPr lang="en-US" b="0" i="0" dirty="0">
                <a:solidFill>
                  <a:schemeClr val="bg2"/>
                </a:solidFill>
              </a:rPr>
              <a:t> 2021, CERN</a:t>
            </a:r>
            <a:endParaRPr lang="en-GB" b="0" i="0" dirty="0">
              <a:solidFill>
                <a:schemeClr val="bg2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F2590F-32E1-453F-A94A-214D8D52E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FA602-A64F-4832-81EE-A09BB8132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WP4 News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808D5-012A-4846-99F8-3063EEC62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RFD1 – Retest after 2K leak foreseen next week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RFD2 – Beam screen assembly preparation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SPS-BA6 cryomodule stable at 2K since 15-Apr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 conditioning progressing well up to 5 kW in pulsed mode, anticipate CW in ~ 2weeks (depending on vacuum level)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buFont typeface="+mj-lt"/>
              <a:buAutoNum type="alphaLcPeriod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LLRF and Controls commissioning should be planned for June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2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industrial DQW series cavity arrived at CERN – cold test foreseen last part of June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None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200"/>
              </a:spcBef>
              <a:buNone/>
            </a:pPr>
            <a:r>
              <a:rPr lang="en-US" sz="2000" b="1" dirty="0"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Collaborations </a:t>
            </a:r>
            <a:endParaRPr lang="en-GB" sz="2000" b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Proposal to change the scope of Russian in-kind from HOM couplers to HPRF lines is accepted with the production of DQW-HOMs &amp; FA’s inhouse to start soon.</a:t>
            </a:r>
            <a:endParaRPr lang="en-US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501DD5-E4E5-475D-868C-D31F28DCF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6474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AC0FC-351B-405B-835F-725AA28A9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M7 Installation &amp; Test Checklist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26D91-2341-40EA-ACCA-C1587F7444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65571"/>
            <a:ext cx="7920000" cy="5021826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RFD Cryomodule in SM18</a:t>
            </a:r>
          </a:p>
          <a:p>
            <a:pPr lvl="1"/>
            <a:r>
              <a:rPr lang="en-US" dirty="0"/>
              <a:t>Integration of RFD-CM and connections to interfaces</a:t>
            </a:r>
          </a:p>
          <a:p>
            <a:pPr lvl="1"/>
            <a:r>
              <a:rPr lang="en-US" dirty="0"/>
              <a:t>Transport to M7-bunker. Any MME/vacuum actions before installation in M7?</a:t>
            </a:r>
          </a:p>
          <a:p>
            <a:r>
              <a:rPr lang="en-US" dirty="0"/>
              <a:t>High power RF</a:t>
            </a:r>
          </a:p>
          <a:p>
            <a:pPr lvl="1"/>
            <a:r>
              <a:rPr lang="en-US" dirty="0"/>
              <a:t>Check all services needed for the amplifier (IOT ?) &amp; FPC</a:t>
            </a:r>
          </a:p>
          <a:p>
            <a:pPr lvl="1"/>
            <a:r>
              <a:rPr lang="en-US" dirty="0"/>
              <a:t>Integration and installation of amplifier, transmission lines and FPC transition</a:t>
            </a:r>
          </a:p>
          <a:p>
            <a:r>
              <a:rPr lang="en-US" dirty="0"/>
              <a:t>Cryogenics</a:t>
            </a:r>
          </a:p>
          <a:p>
            <a:pPr lvl="1"/>
            <a:r>
              <a:rPr lang="en-US" dirty="0"/>
              <a:t>What steps needed for connection of the RFD. For DQW in 2017 – </a:t>
            </a:r>
            <a:r>
              <a:rPr lang="en-US" dirty="0">
                <a:hlinkClick r:id="rId2"/>
              </a:rPr>
              <a:t>plan B</a:t>
            </a:r>
            <a:r>
              <a:rPr lang="en-US" dirty="0"/>
              <a:t> was implemented</a:t>
            </a:r>
          </a:p>
          <a:p>
            <a:pPr lvl="1"/>
            <a:r>
              <a:rPr lang="en-US" dirty="0"/>
              <a:t>Updates of instrumentation, process control, cool-down speed etc.. ?</a:t>
            </a:r>
          </a:p>
          <a:p>
            <a:pPr lvl="1"/>
            <a:r>
              <a:rPr lang="en-US" dirty="0"/>
              <a:t>Engineering specification for Cryomodule EDMS </a:t>
            </a:r>
            <a:r>
              <a:rPr lang="en-US" dirty="0">
                <a:hlinkClick r:id="rId3"/>
              </a:rPr>
              <a:t>2043014</a:t>
            </a:r>
            <a:r>
              <a:rPr lang="en-US" dirty="0"/>
              <a:t> § 4.3, heat load estimations and dynamic load. New circuits compared to what it was done in 2017 for example beam screen cooling circuit.</a:t>
            </a:r>
          </a:p>
          <a:p>
            <a:r>
              <a:rPr lang="en-US" dirty="0"/>
              <a:t>Alignment: Jack positions or wheels(?), floor markings, installation and monitoring (FSI)</a:t>
            </a:r>
          </a:p>
          <a:p>
            <a:r>
              <a:rPr lang="en-US" dirty="0"/>
              <a:t>Vacuum: Leak checks and pump down sequence including 2</a:t>
            </a:r>
            <a:r>
              <a:rPr lang="en-US" baseline="30000" dirty="0"/>
              <a:t>nd</a:t>
            </a:r>
            <a:r>
              <a:rPr lang="en-US" dirty="0"/>
              <a:t> beam chamber (SPS-DQW </a:t>
            </a:r>
            <a:r>
              <a:rPr lang="en-US" dirty="0">
                <a:sym typeface="Wingdings" panose="05000000000000000000" pitchFamily="2" charset="2"/>
              </a:rPr>
              <a:t> EDMS 1858682</a:t>
            </a:r>
            <a:r>
              <a:rPr lang="en-US" dirty="0"/>
              <a:t>)</a:t>
            </a:r>
          </a:p>
          <a:p>
            <a:r>
              <a:rPr lang="en-US" dirty="0"/>
              <a:t>Low level RF (2 modules to be installed in SM18?), PLC (configured as SPS ready), Tuner verifications at 2 K (range &amp; hysteresis)</a:t>
            </a:r>
          </a:p>
          <a:p>
            <a:r>
              <a:rPr lang="en-US" dirty="0"/>
              <a:t>RF Instrumentation, access system checks &amp; Radiation monitoring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FFCC75-0AB6-4FD9-AA9B-2D6ACDB99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2879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104A0-EC8E-4C35-AE85-AD180EEB8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Planning Proposal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1B9DC5-89E7-48AD-8CA4-32A69A252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7FEB253E-A6B8-4436-AC89-054A42C21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930490"/>
              </p:ext>
            </p:extLst>
          </p:nvPr>
        </p:nvGraphicFramePr>
        <p:xfrm>
          <a:off x="373785" y="1280929"/>
          <a:ext cx="8493015" cy="2892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8603">
                  <a:extLst>
                    <a:ext uri="{9D8B030D-6E8A-4147-A177-3AD203B41FA5}">
                      <a16:colId xmlns:a16="http://schemas.microsoft.com/office/drawing/2014/main" val="3706524679"/>
                    </a:ext>
                  </a:extLst>
                </a:gridCol>
                <a:gridCol w="1831117">
                  <a:extLst>
                    <a:ext uri="{9D8B030D-6E8A-4147-A177-3AD203B41FA5}">
                      <a16:colId xmlns:a16="http://schemas.microsoft.com/office/drawing/2014/main" val="2266329796"/>
                    </a:ext>
                  </a:extLst>
                </a:gridCol>
                <a:gridCol w="1566089">
                  <a:extLst>
                    <a:ext uri="{9D8B030D-6E8A-4147-A177-3AD203B41FA5}">
                      <a16:colId xmlns:a16="http://schemas.microsoft.com/office/drawing/2014/main" val="439352449"/>
                    </a:ext>
                  </a:extLst>
                </a:gridCol>
                <a:gridCol w="1698603">
                  <a:extLst>
                    <a:ext uri="{9D8B030D-6E8A-4147-A177-3AD203B41FA5}">
                      <a16:colId xmlns:a16="http://schemas.microsoft.com/office/drawing/2014/main" val="1526877527"/>
                    </a:ext>
                  </a:extLst>
                </a:gridCol>
                <a:gridCol w="1698603">
                  <a:extLst>
                    <a:ext uri="{9D8B030D-6E8A-4147-A177-3AD203B41FA5}">
                      <a16:colId xmlns:a16="http://schemas.microsoft.com/office/drawing/2014/main" val="10582145"/>
                    </a:ext>
                  </a:extLst>
                </a:gridCol>
              </a:tblGrid>
              <a:tr h="27905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Q2-Q3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Q3-Q4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Q1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Q2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Q3-Q4 2022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2616326"/>
                  </a:ext>
                </a:extLst>
              </a:tr>
              <a:tr h="279050">
                <a:tc rowSpan="3">
                  <a:txBody>
                    <a:bodyPr/>
                    <a:lstStyle/>
                    <a:p>
                      <a:r>
                        <a:rPr lang="en-US" dirty="0"/>
                        <a:t>Integration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M7 preparation 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RF Installation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CM Arrival from UK &amp; M7 Installation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5875487"/>
                  </a:ext>
                </a:extLst>
              </a:tr>
              <a:tr h="69762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Cryogenics 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RF conditioning &amp; CM testing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2104931"/>
                  </a:ext>
                </a:extLst>
              </a:tr>
              <a:tr h="48833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Services checks &amp; update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618893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6457" y="4499853"/>
            <a:ext cx="75673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SM18-CC contact person: N. Valverde (support from K. </a:t>
            </a:r>
            <a:r>
              <a:rPr lang="en-GB" sz="2000" dirty="0" err="1">
                <a:solidFill>
                  <a:schemeClr val="accent5"/>
                </a:solidFill>
              </a:rPr>
              <a:t>Turaj</a:t>
            </a:r>
            <a:r>
              <a:rPr lang="en-GB" sz="2000" dirty="0">
                <a:solidFill>
                  <a:schemeClr val="accent5"/>
                </a:solidFill>
              </a:rPr>
              <a:t>)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During 2021 more detailed planning for next year on the actual installation and execution of the work will be provided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Integration to also start for SPS-BA6 with RFD module</a:t>
            </a:r>
          </a:p>
        </p:txBody>
      </p:sp>
    </p:spTree>
    <p:extLst>
      <p:ext uri="{BB962C8B-B14F-4D97-AF65-F5344CB8AC3E}">
        <p14:creationId xmlns:p14="http://schemas.microsoft.com/office/powerpoint/2010/main" val="1079503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Conceptual Integration in M7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95103" y="3850507"/>
            <a:ext cx="4738255" cy="230745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49" y="1462378"/>
            <a:ext cx="4738255" cy="2307458"/>
          </a:xfrm>
          <a:prstGeom prst="rect">
            <a:avLst/>
          </a:prstGeom>
        </p:spPr>
      </p:pic>
      <p:pic>
        <p:nvPicPr>
          <p:cNvPr id="1026" name="Picture 4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088" y="1859986"/>
            <a:ext cx="3957712" cy="291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31767" y="1093046"/>
            <a:ext cx="3940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M7- 3D </a:t>
            </a:r>
            <a:r>
              <a:rPr lang="es-ES" dirty="0" err="1"/>
              <a:t>images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Olivier </a:t>
            </a:r>
            <a:r>
              <a:rPr lang="es-ES" dirty="0" err="1"/>
              <a:t>Pirotte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468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199" y="1001539"/>
            <a:ext cx="8644995" cy="52517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1396" y="440575"/>
            <a:ext cx="5955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EDMS </a:t>
            </a:r>
            <a:r>
              <a:rPr lang="es-ES" dirty="0">
                <a:hlinkClick r:id="rId3"/>
              </a:rPr>
              <a:t>1818059</a:t>
            </a:r>
            <a:r>
              <a:rPr lang="es-ES" dirty="0"/>
              <a:t> M7 cable </a:t>
            </a:r>
            <a:r>
              <a:rPr lang="es-ES" dirty="0" err="1"/>
              <a:t>diagrams</a:t>
            </a:r>
            <a:r>
              <a:rPr lang="es-ES" dirty="0"/>
              <a:t> (</a:t>
            </a:r>
            <a:r>
              <a:rPr lang="es-ES" dirty="0" err="1"/>
              <a:t>for</a:t>
            </a:r>
            <a:r>
              <a:rPr lang="es-ES" dirty="0"/>
              <a:t> RF &amp; </a:t>
            </a:r>
            <a:r>
              <a:rPr lang="es-ES" dirty="0" err="1"/>
              <a:t>Interlocks</a:t>
            </a:r>
            <a:r>
              <a:rPr lang="es-ES" dirty="0"/>
              <a:t>)</a:t>
            </a:r>
          </a:p>
          <a:p>
            <a:r>
              <a:rPr lang="es-ES" dirty="0"/>
              <a:t>Simon Barriere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38656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F49B01D9AEA045814FF7F2BA4722C2" ma:contentTypeVersion="0" ma:contentTypeDescription="Create a new document." ma:contentTypeScope="" ma:versionID="656b29beff1e80359c4cbbd1d7ce3c0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8A4DFA-AB74-4B53-AF3A-E3DCB132172A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40B0945-8168-4DD7-BEB5-7FA286B0B7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7F7E0B8-539F-4A65-B8B8-955C92E8E2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12202</TotalTime>
  <Words>422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Thème Office</vt:lpstr>
      <vt:lpstr>24th WP4 Coordination Meeting RFD CM in SM18, Prep Meeting </vt:lpstr>
      <vt:lpstr>General WP4 News</vt:lpstr>
      <vt:lpstr>M7 Installation &amp; Test Checklist</vt:lpstr>
      <vt:lpstr>Overview Planning Proposal</vt:lpstr>
      <vt:lpstr>First Conceptual Integration in M7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SPS-BA6 Installation</dc:title>
  <dc:creator>Rama Calaga</dc:creator>
  <cp:lastModifiedBy>Rama Calaga</cp:lastModifiedBy>
  <cp:revision>239</cp:revision>
  <cp:lastPrinted>2021-05-11T06:52:54Z</cp:lastPrinted>
  <dcterms:created xsi:type="dcterms:W3CDTF">2018-10-03T07:07:56Z</dcterms:created>
  <dcterms:modified xsi:type="dcterms:W3CDTF">2021-05-18T11:42:19Z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0x01010067F49B01D9AEA045814FF7F2BA4722C2</vt:lpwstr>
  </property>
</Properties>
</file>