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3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25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25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888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41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845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186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595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9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15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52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503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1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F6749-9B48-48F5-8ADD-4B5FC585890B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2694A-AD00-4596-B963-07221D71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08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59490" y="356480"/>
            <a:ext cx="8415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LHCb ECAL Upgrade 2 – prototypes to be studied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2886" y="1567554"/>
            <a:ext cx="766788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Several ECAL </a:t>
            </a:r>
            <a:r>
              <a:rPr lang="en-US" dirty="0" smtClean="0"/>
              <a:t>prototypes, built </a:t>
            </a:r>
            <a:r>
              <a:rPr lang="en-US" dirty="0"/>
              <a:t>with different technologies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Ways to improve the intrinsic time resolution: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Two longitudinal sections (split at ~7</a:t>
            </a:r>
            <a:r>
              <a:rPr lang="en-US" i="1" dirty="0" smtClean="0"/>
              <a:t>X</a:t>
            </a:r>
            <a:r>
              <a:rPr lang="en-US" i="1" baseline="-25000" dirty="0" smtClean="0"/>
              <a:t>0</a:t>
            </a:r>
            <a:r>
              <a:rPr lang="en-US" dirty="0" smtClean="0"/>
              <a:t>), </a:t>
            </a:r>
            <a:r>
              <a:rPr lang="en-US" dirty="0"/>
              <a:t>double sided readout</a:t>
            </a:r>
            <a:endParaRPr lang="en-US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PMTs with best time characteristics</a:t>
            </a:r>
          </a:p>
          <a:p>
            <a:endParaRPr lang="en-US" dirty="0" smtClean="0"/>
          </a:p>
          <a:p>
            <a:r>
              <a:rPr lang="en-US" dirty="0" smtClean="0"/>
              <a:t>The ECAL prototypes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W-GAGG:Ce</a:t>
            </a:r>
            <a:r>
              <a:rPr lang="en-US" dirty="0" smtClean="0"/>
              <a:t> SPACAL: for the very central area. </a:t>
            </a:r>
            <a:r>
              <a:rPr lang="en-US" dirty="0" err="1" smtClean="0"/>
              <a:t>GAGG:Ce</a:t>
            </a:r>
            <a:r>
              <a:rPr lang="en-US" dirty="0" smtClean="0"/>
              <a:t> is an </a:t>
            </a:r>
            <a:br>
              <a:rPr lang="en-US" dirty="0" smtClean="0"/>
            </a:br>
            <a:r>
              <a:rPr lang="en-US" dirty="0" smtClean="0"/>
              <a:t>extremely radiation hard scintillator, with a very high light yield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Pb</a:t>
            </a:r>
            <a:r>
              <a:rPr lang="en-US" dirty="0" smtClean="0"/>
              <a:t>-PS:PTF:POPOP SPACAL: for intermediate areas. The scintillator </a:t>
            </a:r>
            <a:br>
              <a:rPr lang="en-US" dirty="0" smtClean="0"/>
            </a:br>
            <a:r>
              <a:rPr lang="en-US" dirty="0" smtClean="0"/>
              <a:t>can be a polystyrene-based one (PTF and POPOP dopants)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tests with </a:t>
            </a:r>
            <a:r>
              <a:rPr lang="en-US" dirty="0" err="1" smtClean="0"/>
              <a:t>polysiloxane</a:t>
            </a:r>
            <a:r>
              <a:rPr lang="en-US" dirty="0" smtClean="0"/>
              <a:t>-based scintillators are foreseen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Modified Shashlik, with improved time resolution: for periphery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faster WLS fibers (R&amp;D with KURARAY)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modes of double sided readout: split and continuous WLS fibers</a:t>
            </a:r>
          </a:p>
          <a:p>
            <a:endParaRPr lang="en-US" dirty="0" smtClean="0"/>
          </a:p>
          <a:p>
            <a:r>
              <a:rPr lang="en-US" dirty="0" smtClean="0"/>
              <a:t>LAPPD (only MCP part) can be (optionally) used as a timing layer in between the longitudinal sections (LAPPD Gen II received in Bologna for tests)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1902" y="4117830"/>
            <a:ext cx="2316040" cy="22329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0830" y="2649992"/>
            <a:ext cx="2518183" cy="12006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2885" y="893139"/>
            <a:ext cx="11519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Purpose: study of different options considered for the LHCb U2 (Lumi of 1..2∙10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, doses up to 1 </a:t>
            </a:r>
            <a:r>
              <a:rPr lang="en-US" dirty="0" err="1" smtClean="0"/>
              <a:t>MGy</a:t>
            </a:r>
            <a:r>
              <a:rPr lang="en-US" dirty="0" smtClean="0"/>
              <a:t> for 300 fb</a:t>
            </a:r>
            <a:r>
              <a:rPr lang="en-US" baseline="30000" dirty="0" smtClean="0"/>
              <a:t>-1</a:t>
            </a:r>
            <a:r>
              <a:rPr lang="en-US" dirty="0" smtClean="0"/>
              <a:t>).</a:t>
            </a:r>
          </a:p>
          <a:p>
            <a:r>
              <a:rPr lang="en-US" b="1" i="1" dirty="0" smtClean="0"/>
              <a:t>To be measured: energy resolution, intrinsic time resolution</a:t>
            </a:r>
            <a:r>
              <a:rPr lang="en-US" b="1" dirty="0" smtClean="0"/>
              <a:t>.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6700" y="1216304"/>
            <a:ext cx="4069452" cy="1121256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9995281" y="1418897"/>
            <a:ext cx="0" cy="83602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995281" y="2818148"/>
            <a:ext cx="0" cy="89633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150772" y="1939159"/>
            <a:ext cx="1844509" cy="710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182303" y="2649992"/>
            <a:ext cx="1812978" cy="487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45272" y="2316093"/>
            <a:ext cx="80663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timing</a:t>
            </a:r>
            <a:br>
              <a:rPr lang="en-US" b="1" i="1" dirty="0" smtClean="0"/>
            </a:br>
            <a:r>
              <a:rPr lang="en-US" b="1" i="1" dirty="0" smtClean="0"/>
              <a:t>layer</a:t>
            </a:r>
            <a:endParaRPr lang="en-GB" b="1" i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5273" y="3366042"/>
            <a:ext cx="1825557" cy="159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39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20700" y="1996844"/>
            <a:ext cx="6049285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Beam 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 smtClean="0"/>
              <a:t>e</a:t>
            </a:r>
            <a:r>
              <a:rPr lang="en-US" b="1" baseline="30000" dirty="0" smtClean="0"/>
              <a:t>±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Wide range of energies: (10?)-20-150 GeV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Good purity (&gt;50%)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Rate: &gt; 1 kHz during the spill (for most of the energies)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i="1" dirty="0" smtClean="0"/>
              <a:t>μ</a:t>
            </a:r>
            <a:endParaRPr lang="en-US" b="1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energy, 50-150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59490" y="356480"/>
            <a:ext cx="35491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Beam requirements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0700" y="1110734"/>
            <a:ext cx="11119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 to now, we tested the prototypes in DESY, at 1-5 GeV electrons. </a:t>
            </a:r>
            <a:r>
              <a:rPr lang="en-US" i="1" dirty="0" smtClean="0"/>
              <a:t>At </a:t>
            </a:r>
            <a:r>
              <a:rPr lang="en-US" i="1" dirty="0" smtClean="0"/>
              <a:t>LHCb, ECAL will work at higher energies</a:t>
            </a:r>
            <a:r>
              <a:rPr lang="en-US" i="1" dirty="0" smtClean="0"/>
              <a:t>!</a:t>
            </a:r>
          </a:p>
          <a:p>
            <a:r>
              <a:rPr lang="en-US" dirty="0" smtClean="0"/>
              <a:t>We absolutely need to study the performance till as high energies as possible in NA (at least 100-150 GeV).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626" y="4357535"/>
            <a:ext cx="3984143" cy="23842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7728" y="1831889"/>
            <a:ext cx="3569966" cy="236123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121" y="4357535"/>
            <a:ext cx="3981634" cy="248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29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029387" y="2097145"/>
            <a:ext cx="5298388" cy="2057400"/>
            <a:chOff x="2693087" y="3246495"/>
            <a:chExt cx="5298388" cy="20574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60" r="42177" b="11661"/>
            <a:stretch/>
          </p:blipFill>
          <p:spPr>
            <a:xfrm>
              <a:off x="4905466" y="3246495"/>
              <a:ext cx="863600" cy="2057400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5842000" y="3896338"/>
              <a:ext cx="2149475" cy="715395"/>
              <a:chOff x="6959600" y="2813050"/>
              <a:chExt cx="2149475" cy="715395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959600" y="2813050"/>
                <a:ext cx="2149475" cy="71539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105469" y="3004513"/>
                <a:ext cx="18577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prototype under study</a:t>
                </a:r>
                <a:endParaRPr lang="en-GB" sz="1400" dirty="0"/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>
              <a:off x="2755900" y="4275195"/>
              <a:ext cx="654050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693087" y="3896338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beam</a:t>
              </a:r>
              <a:endParaRPr lang="en-GB" sz="14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889978" y="2188188"/>
            <a:ext cx="48230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setup is: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Scintillators for the beam trigger (CMS)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SciFi</a:t>
            </a:r>
            <a:r>
              <a:rPr lang="en-US" dirty="0" smtClean="0"/>
              <a:t> </a:t>
            </a:r>
            <a:r>
              <a:rPr lang="en-US" dirty="0" err="1" smtClean="0"/>
              <a:t>hodoscope</a:t>
            </a:r>
            <a:r>
              <a:rPr lang="en-US" dirty="0" smtClean="0"/>
              <a:t> (CMS)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Two MCP-PMT-based Cerenkov counters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plex</a:t>
            </a:r>
            <a:r>
              <a:rPr lang="en-US" dirty="0" smtClean="0"/>
              <a:t> radiator) for the time </a:t>
            </a:r>
            <a:r>
              <a:rPr lang="en-US" dirty="0" smtClean="0"/>
              <a:t>reference (provided by us)</a:t>
            </a: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Required infrastructure: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Rack for electronics </a:t>
            </a:r>
            <a:r>
              <a:rPr lang="en-US" dirty="0"/>
              <a:t> (present at PPE164)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/>
              <a:t>XY moving table  </a:t>
            </a:r>
            <a:r>
              <a:rPr lang="en-US" dirty="0" smtClean="0"/>
              <a:t>(present at PPE164)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6600" y="1155700"/>
            <a:ext cx="853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idea is to use as much as possible the CMS infrastructure which is present in the area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62490" y="356480"/>
            <a:ext cx="84403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Infrastructure requirements – option 1 (PPE164)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 rot="16200000">
            <a:off x="1429693" y="3078479"/>
            <a:ext cx="1920240" cy="91440"/>
            <a:chOff x="2377440" y="2468880"/>
            <a:chExt cx="1920240" cy="91440"/>
          </a:xfrm>
        </p:grpSpPr>
        <p:sp>
          <p:nvSpPr>
            <p:cNvPr id="19" name="Oval 18"/>
            <p:cNvSpPr/>
            <p:nvPr/>
          </p:nvSpPr>
          <p:spPr>
            <a:xfrm>
              <a:off x="23774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246888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256032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265176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274320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28346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292608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301752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310896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320040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32918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338328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347472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356616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365760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37490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384048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393192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402336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411480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42062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2029779" y="3078469"/>
            <a:ext cx="1920240" cy="91440"/>
            <a:chOff x="2377440" y="2468880"/>
            <a:chExt cx="1920240" cy="91440"/>
          </a:xfrm>
        </p:grpSpPr>
        <p:sp>
          <p:nvSpPr>
            <p:cNvPr id="41" name="Oval 40"/>
            <p:cNvSpPr/>
            <p:nvPr/>
          </p:nvSpPr>
          <p:spPr>
            <a:xfrm>
              <a:off x="23774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46888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56032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265176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274320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28346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292608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301752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310896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320040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2918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338328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47472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56616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365760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37490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384048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393192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402336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411480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4206240" y="246888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Rectangle 4"/>
          <p:cNvSpPr/>
          <p:nvPr/>
        </p:nvSpPr>
        <p:spPr>
          <a:xfrm>
            <a:off x="1917700" y="2560308"/>
            <a:ext cx="45720" cy="109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2070100" y="2560308"/>
            <a:ext cx="45720" cy="109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682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90563" y="1474956"/>
            <a:ext cx="5298388" cy="2075940"/>
            <a:chOff x="2693087" y="3269740"/>
            <a:chExt cx="5298388" cy="20759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00" r="64343" b="11639"/>
            <a:stretch/>
          </p:blipFill>
          <p:spPr>
            <a:xfrm>
              <a:off x="4445000" y="3269740"/>
              <a:ext cx="1397000" cy="205791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60" r="42177" b="11661"/>
            <a:stretch/>
          </p:blipFill>
          <p:spPr>
            <a:xfrm>
              <a:off x="3483156" y="3288280"/>
              <a:ext cx="863600" cy="2057400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5842000" y="3896338"/>
              <a:ext cx="2149475" cy="715395"/>
              <a:chOff x="6959600" y="2813050"/>
              <a:chExt cx="2149475" cy="715395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959600" y="2813050"/>
                <a:ext cx="2149475" cy="71539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105469" y="3004513"/>
                <a:ext cx="18577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prototype under study</a:t>
                </a:r>
                <a:endParaRPr lang="en-GB" sz="1400" dirty="0"/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>
              <a:off x="2755900" y="4275195"/>
              <a:ext cx="654050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693087" y="3896338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beam</a:t>
              </a:r>
              <a:endParaRPr lang="en-GB" sz="14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62490" y="356480"/>
            <a:ext cx="10158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Infrastructure requirements – option 2 (outside of PPE164)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1079" y="1217056"/>
            <a:ext cx="465909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setup is: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Scintillators for the beam trigger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Two MCP-PMT-based Cerenkov counters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plex</a:t>
            </a:r>
            <a:r>
              <a:rPr lang="en-US" dirty="0" smtClean="0"/>
              <a:t> radiator) for the time reference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Three XY DWC for coordinate measurements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Required infrastructure: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Rack for electronics</a:t>
            </a:r>
          </a:p>
          <a:p>
            <a:pPr marL="285750" indent="-285750">
              <a:buFontTx/>
              <a:buChar char="-"/>
            </a:pPr>
            <a:r>
              <a:rPr lang="en-US" dirty="0"/>
              <a:t>XY moving table  (provided by us)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Gas (</a:t>
            </a:r>
            <a:r>
              <a:rPr lang="en-US" dirty="0" err="1" smtClean="0"/>
              <a:t>Ar</a:t>
            </a:r>
            <a:r>
              <a:rPr lang="en-US" dirty="0" smtClean="0"/>
              <a:t>/CO</a:t>
            </a:r>
            <a:r>
              <a:rPr lang="en-US" baseline="-25000" dirty="0" smtClean="0"/>
              <a:t>2</a:t>
            </a:r>
            <a:r>
              <a:rPr lang="en-US" dirty="0" smtClean="0"/>
              <a:t>) for DWC (provided by us)</a:t>
            </a:r>
            <a:br>
              <a:rPr lang="en-US" dirty="0" smtClean="0"/>
            </a:br>
            <a:r>
              <a:rPr lang="en-US" dirty="0" smtClean="0"/>
              <a:t>Need a place to install the bottle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0563" y="971034"/>
            <a:ext cx="365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Mostly a standalone / portable setup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03" y="3708068"/>
            <a:ext cx="3783833" cy="28378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47769" y="3790132"/>
            <a:ext cx="12314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@H8, 2018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20894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62490" y="356480"/>
            <a:ext cx="307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note on planning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249" y="4175030"/>
            <a:ext cx="75445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prototypes are expected </a:t>
            </a:r>
            <a:r>
              <a:rPr lang="en-US" dirty="0"/>
              <a:t>after / will arrive late </a:t>
            </a:r>
            <a:r>
              <a:rPr lang="en-US" dirty="0" smtClean="0"/>
              <a:t> for our </a:t>
            </a:r>
            <a:r>
              <a:rPr lang="en-US" dirty="0"/>
              <a:t>July-August </a:t>
            </a:r>
            <a:r>
              <a:rPr lang="en-US" dirty="0" smtClean="0"/>
              <a:t>tests. </a:t>
            </a:r>
          </a:p>
          <a:p>
            <a:r>
              <a:rPr lang="en-US" dirty="0" smtClean="0"/>
              <a:t>We would need some more time in October (3 days?).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any beam line, not necessarily H4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night shifts only.   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608" y="1591355"/>
            <a:ext cx="96107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060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6015</TotalTime>
  <Words>506</Words>
  <Application>Microsoft Office PowerPoint</Application>
  <PresentationFormat>Widescreen</PresentationFormat>
  <Paragraphs>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Iouri Guz</dc:creator>
  <cp:lastModifiedBy>Iouri Guz</cp:lastModifiedBy>
  <cp:revision>348</cp:revision>
  <dcterms:created xsi:type="dcterms:W3CDTF">2021-02-24T13:18:36Z</dcterms:created>
  <dcterms:modified xsi:type="dcterms:W3CDTF">2021-05-20T07:12:49Z</dcterms:modified>
</cp:coreProperties>
</file>