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1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9" r:id="rId3"/>
    <p:sldId id="302" r:id="rId4"/>
    <p:sldId id="358" r:id="rId5"/>
    <p:sldId id="284" r:id="rId6"/>
    <p:sldId id="286" r:id="rId7"/>
    <p:sldId id="359" r:id="rId8"/>
    <p:sldId id="363" r:id="rId9"/>
    <p:sldId id="357" r:id="rId10"/>
    <p:sldId id="309" r:id="rId11"/>
    <p:sldId id="364" r:id="rId12"/>
    <p:sldId id="337" r:id="rId13"/>
    <p:sldId id="362" r:id="rId14"/>
    <p:sldId id="300" r:id="rId15"/>
    <p:sldId id="299" r:id="rId16"/>
    <p:sldId id="294" r:id="rId17"/>
    <p:sldId id="365" r:id="rId18"/>
    <p:sldId id="297" r:id="rId19"/>
    <p:sldId id="282" r:id="rId20"/>
    <p:sldId id="301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B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9"/>
    <p:restoredTop sz="94702"/>
  </p:normalViewPr>
  <p:slideViewPr>
    <p:cSldViewPr snapToGrid="0" snapToObjects="1">
      <p:cViewPr varScale="1">
        <p:scale>
          <a:sx n="125" d="100"/>
          <a:sy n="125" d="100"/>
        </p:scale>
        <p:origin x="424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6" d="100"/>
          <a:sy n="106" d="100"/>
        </p:scale>
        <p:origin x="378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E0F5EE4-2663-8645-B896-687AE6A4E9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43A5CA-A04D-AF44-929C-86BF4C74FB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172AC-763B-6D42-B113-C4308F3F5606}" type="datetimeFigureOut">
              <a:rPr lang="en-US" smtClean="0"/>
              <a:t>7/11/21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A1A530-1B7C-BE49-8723-A61557579C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8FB4B-188F-8049-9E4D-5C56717975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FF585-C341-6647-AF3D-628D9750E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38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A1C42-3DFE-C94D-BFB6-03D5F76B42A2}" type="datetimeFigureOut">
              <a:rPr lang="en-US" smtClean="0"/>
              <a:t>7/11/21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04309-A518-D14F-82E2-610923926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92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200 GeV </a:t>
            </a:r>
            <a:r>
              <a:rPr lang="en-US" dirty="0" err="1"/>
              <a:t>selectrons</a:t>
            </a:r>
            <a:endParaRPr lang="en-US" dirty="0"/>
          </a:p>
          <a:p>
            <a:r>
              <a:rPr lang="en-US" dirty="0"/>
              <a:t>Explain features of W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04309-A518-D14F-82E2-610923926C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79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 MET cut</a:t>
            </a:r>
          </a:p>
          <a:p>
            <a:r>
              <a:rPr lang="en-US" dirty="0"/>
              <a:t>Lepton veto</a:t>
            </a:r>
          </a:p>
          <a:p>
            <a:r>
              <a:rPr lang="en-US" dirty="0"/>
              <a:t>2 jets that reconstruct or 1 fat jet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04309-A518-D14F-82E2-610923926C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46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Efficiency increases thanks to the harder </a:t>
            </a:r>
            <a:r>
              <a:rPr lang="en-US" dirty="0" err="1"/>
              <a:t>selectron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04309-A518-D14F-82E2-610923926C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39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Efficiency increases thanks to the harder </a:t>
            </a:r>
            <a:r>
              <a:rPr lang="en-US" dirty="0" err="1"/>
              <a:t>selectron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04309-A518-D14F-82E2-610923926C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38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mass-degenerate region we’re doing </a:t>
            </a:r>
            <a:r>
              <a:rPr lang="en-US" dirty="0" err="1"/>
              <a:t>selectron-sneutrino</a:t>
            </a:r>
            <a:r>
              <a:rPr lang="en-US" dirty="0"/>
              <a:t> production = much higher production cross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04309-A518-D14F-82E2-610923926C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97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Any enhanced splitting due to SU(2) breaking (e.g., Dirac </a:t>
            </a:r>
            <a:r>
              <a:rPr lang="en-US" dirty="0" err="1"/>
              <a:t>gauginos</a:t>
            </a:r>
            <a:r>
              <a:rPr lang="en-US" dirty="0"/>
              <a:t>) could provide the extra breaking in the highest regions of the above plane</a:t>
            </a:r>
          </a:p>
          <a:p>
            <a:r>
              <a:rPr lang="en-US" dirty="0"/>
              <a:t>Doesn’t necessarily violate sum rules b/c of N=2 SUSY or other more complicated models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04309-A518-D14F-82E2-610923926C8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91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6068699"/>
            <a:ext cx="2249424" cy="713232"/>
          </a:xfrm>
          <a:prstGeom prst="rect">
            <a:avLst/>
          </a:prstGeom>
          <a:solidFill>
            <a:srgbClr val="66666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rgbClr val="BB000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8A514AF-5ADD-CD43-9CD6-1B4120FCE407}" type="datetime1">
              <a:rPr lang="en-US" smtClean="0"/>
              <a:t>7/11/21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A60BCC43-5DC5-5E43-B346-35F14391C0B3}" type="datetime1">
              <a:rPr lang="en-US" smtClean="0"/>
              <a:t>7/11/21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150" y="2240280"/>
            <a:ext cx="533400" cy="244476"/>
          </a:xfrm>
          <a:prstGeom prst="rect">
            <a:avLst/>
          </a:prstGeom>
        </p:spPr>
        <p:txBody>
          <a:bodyPr/>
          <a:lstStyle/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E84498AC-FDA9-8944-A303-F9AFD6F8BD9D}" type="datetime1">
              <a:rPr lang="en-US" smtClean="0"/>
              <a:t>7/11/21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287823C-2FC2-6746-8A5A-02C8AFA47A12}" type="datetime1">
              <a:rPr lang="en-US" smtClean="0"/>
              <a:t>7/11/21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" y="6308530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98E842-7B5E-8741-AC1D-6063E9F6F6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rgbClr val="66666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rgbClr val="BB000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BA5AE629-F1E9-DB47-B27D-4569DAD9FAF9}" type="datetime1">
              <a:rPr lang="en-US" smtClean="0"/>
              <a:t>7/11/21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84F1EAF7-91A7-1842-B784-0A7577DD4736}" type="datetime1">
              <a:rPr lang="en-US" smtClean="0"/>
              <a:t>7/11/21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57150" y="2240280"/>
            <a:ext cx="533400" cy="244476"/>
          </a:xfrm>
          <a:prstGeom prst="rect">
            <a:avLst/>
          </a:prstGeom>
        </p:spPr>
        <p:txBody>
          <a:bodyPr rtlCol="0"/>
          <a:lstStyle/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32A784EC-02E1-D040-BF14-CDF5F348E52B}" type="datetime1">
              <a:rPr lang="en-US" smtClean="0"/>
              <a:t>7/11/21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57150" y="2240280"/>
            <a:ext cx="533400" cy="244476"/>
          </a:xfrm>
          <a:prstGeom prst="rect">
            <a:avLst/>
          </a:prstGeom>
        </p:spPr>
        <p:txBody>
          <a:bodyPr rtlCol="0"/>
          <a:lstStyle/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7F094CF2-5B82-9440-9093-4740F7DA0FE5}" type="datetime1">
              <a:rPr lang="en-US" smtClean="0"/>
              <a:t>7/11/21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150" y="2240280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E4312076-EB9B-204C-AC62-E4BCA48F316F}" type="datetime1">
              <a:rPr lang="en-US" smtClean="0"/>
              <a:t>7/11/21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12CB28E2-6D64-5644-AFA9-AE55CA15DCE1}" type="datetime1">
              <a:rPr lang="en-US" smtClean="0"/>
              <a:t>7/11/21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150" y="2240280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BEE79094-DFF7-3545-A10F-ADAF5A635547}" type="datetime1">
              <a:rPr lang="en-US" smtClean="0"/>
              <a:t>7/11/21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fld id="{3398E842-7B5E-8741-AC1D-6063E9F6F6D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95300" y="172212"/>
            <a:ext cx="8153400" cy="32004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95300" y="822960"/>
            <a:ext cx="8270748" cy="5303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58368"/>
            <a:ext cx="533400" cy="73152"/>
          </a:xfrm>
          <a:prstGeom prst="rect">
            <a:avLst/>
          </a:prstGeom>
          <a:solidFill>
            <a:srgbClr val="66666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658368"/>
            <a:ext cx="8553450" cy="73152"/>
          </a:xfrm>
          <a:prstGeom prst="rect">
            <a:avLst/>
          </a:prstGeom>
          <a:solidFill>
            <a:srgbClr val="BB000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" charset="2"/>
        <a:buChar char="Ø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Helvetica" pitchFamily="2" charset="0"/>
              </a:rPr>
              <a:t>Humberto Gilmer</a:t>
            </a:r>
          </a:p>
          <a:p>
            <a:r>
              <a:rPr lang="en-US">
                <a:latin typeface="Helvetica" pitchFamily="2" charset="0"/>
              </a:rPr>
              <a:t>12 July 2021</a:t>
            </a:r>
            <a:endParaRPr lang="en-US" dirty="0">
              <a:latin typeface="Helvetica" pitchFamily="2" charset="0"/>
            </a:endParaRPr>
          </a:p>
          <a:p>
            <a:endParaRPr lang="en-US" dirty="0">
              <a:latin typeface="Helvetica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Helvetica" pitchFamily="2" charset="0"/>
              </a:rPr>
              <a:t>New bounds on </a:t>
            </a:r>
            <a:r>
              <a:rPr lang="en-US" sz="3200" dirty="0" err="1">
                <a:latin typeface="Helvetica" pitchFamily="2" charset="0"/>
              </a:rPr>
              <a:t>sneutrino</a:t>
            </a:r>
            <a:r>
              <a:rPr lang="en-US" sz="3200" dirty="0">
                <a:latin typeface="Helvetica" pitchFamily="2" charset="0"/>
              </a:rPr>
              <a:t> masses through collider searches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38CFB3-7D0B-F04A-8360-DB9DB85CA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51" y="6117345"/>
            <a:ext cx="3767406" cy="54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82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AF97B-9E9D-774C-9800-C87B1A8A6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67227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ATLAS search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71937-1311-864D-B3B0-3B5E2D195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4FBDE-43B6-EE4D-8875-F26810695D0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850392"/>
            <a:ext cx="8153400" cy="5702614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Hadronically decaying vector bosons </a:t>
            </a:r>
            <a:r>
              <a:rPr lang="en-US" sz="2400" dirty="0">
                <a:latin typeface="Helvetica" pitchFamily="2" charset="0"/>
                <a:sym typeface="Wingdings" pitchFamily="2" charset="2"/>
              </a:rPr>
              <a:t> 1 or 2 jets</a:t>
            </a:r>
          </a:p>
          <a:p>
            <a:pPr lvl="1"/>
            <a:r>
              <a:rPr lang="en-US" sz="2400" dirty="0">
                <a:latin typeface="Helvetica" pitchFamily="2" charset="0"/>
                <a:sym typeface="Wingdings" pitchFamily="2" charset="2"/>
              </a:rPr>
              <a:t>Number depends on topology</a:t>
            </a:r>
          </a:p>
          <a:p>
            <a:r>
              <a:rPr lang="en-US" sz="2400" dirty="0">
                <a:latin typeface="Helvetica" pitchFamily="2" charset="0"/>
                <a:sym typeface="Wingdings" pitchFamily="2" charset="2"/>
              </a:rPr>
              <a:t>Jets are classified by number of </a:t>
            </a:r>
            <a:r>
              <a:rPr lang="en-US" sz="2400" i="1" dirty="0">
                <a:latin typeface="Helvetica" pitchFamily="2" charset="0"/>
                <a:sym typeface="Wingdings" pitchFamily="2" charset="2"/>
              </a:rPr>
              <a:t>b</a:t>
            </a:r>
            <a:r>
              <a:rPr lang="en-US" sz="2400" dirty="0">
                <a:latin typeface="Helvetica" pitchFamily="2" charset="0"/>
                <a:sym typeface="Wingdings" pitchFamily="2" charset="2"/>
              </a:rPr>
              <a:t> quarks</a:t>
            </a:r>
          </a:p>
          <a:p>
            <a:r>
              <a:rPr lang="en-US" sz="2400" dirty="0">
                <a:latin typeface="Helvetica" pitchFamily="2" charset="0"/>
              </a:rPr>
              <a:t>Resolved topology </a:t>
            </a:r>
            <a:r>
              <a:rPr lang="en-US" sz="2400" dirty="0">
                <a:latin typeface="Helvetica" pitchFamily="2" charset="0"/>
                <a:sym typeface="Wingdings" pitchFamily="2" charset="2"/>
              </a:rPr>
              <a:t> two well-separated jets (</a:t>
            </a:r>
            <a:r>
              <a:rPr lang="en-US" sz="2400" i="1" dirty="0">
                <a:latin typeface="Helvetica" pitchFamily="2" charset="0"/>
                <a:sym typeface="Wingdings" pitchFamily="2" charset="2"/>
              </a:rPr>
              <a:t>R</a:t>
            </a:r>
            <a:r>
              <a:rPr lang="en-US" sz="2400" dirty="0">
                <a:latin typeface="Helvetica" pitchFamily="2" charset="0"/>
                <a:sym typeface="Wingdings" pitchFamily="2" charset="2"/>
              </a:rPr>
              <a:t> = 0.4)</a:t>
            </a:r>
          </a:p>
          <a:p>
            <a:pPr lvl="1"/>
            <a:r>
              <a:rPr lang="en-US" sz="2400" dirty="0">
                <a:latin typeface="Helvetica" pitchFamily="2" charset="0"/>
                <a:sym typeface="Wingdings" pitchFamily="2" charset="2"/>
              </a:rPr>
              <a:t>These arise from vector bosons with relatively low boosts</a:t>
            </a:r>
          </a:p>
          <a:p>
            <a:r>
              <a:rPr lang="en-US" sz="2400" dirty="0">
                <a:latin typeface="Helvetica" pitchFamily="2" charset="0"/>
                <a:sym typeface="Wingdings" pitchFamily="2" charset="2"/>
              </a:rPr>
              <a:t>Merged topology  one large-radius jet (</a:t>
            </a:r>
            <a:r>
              <a:rPr lang="en-US" sz="2400" i="1" dirty="0">
                <a:latin typeface="Helvetica" pitchFamily="2" charset="0"/>
                <a:sym typeface="Wingdings" pitchFamily="2" charset="2"/>
              </a:rPr>
              <a:t>R</a:t>
            </a:r>
            <a:r>
              <a:rPr lang="en-US" sz="2400" dirty="0">
                <a:latin typeface="Helvetica" pitchFamily="2" charset="0"/>
                <a:sym typeface="Wingdings" pitchFamily="2" charset="2"/>
              </a:rPr>
              <a:t> = 1.0)</a:t>
            </a:r>
          </a:p>
          <a:p>
            <a:pPr lvl="1"/>
            <a:r>
              <a:rPr lang="en-US" sz="2400" dirty="0">
                <a:latin typeface="Helvetica" pitchFamily="2" charset="0"/>
                <a:sym typeface="Wingdings" pitchFamily="2" charset="2"/>
              </a:rPr>
              <a:t>Further classified into ‘high-purity’ or ‘low-purity’ regions (HP and LP, respectively)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AD7137A-173E-C647-BF93-B7EE8288C61B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10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807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6414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LHC constraints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B21928-1601-244B-A5DB-D7D49DB1B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96" y="1641865"/>
            <a:ext cx="8766048" cy="357427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37ACC-0136-F542-83E1-251214E8D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517DFC-8180-0047-8B0C-3BAEFA6D8F45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11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77919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5451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Cross sections &amp; Efficiencies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EE1D7-652B-8F4D-A362-421B971DB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441B82-3643-D340-AAF2-F7A2DE1F4993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12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6CC2D4-C15C-3742-B5D6-79E12092CF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330"/>
          <a:stretch/>
        </p:blipFill>
        <p:spPr>
          <a:xfrm>
            <a:off x="0" y="1237111"/>
            <a:ext cx="4454369" cy="38133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C25C77-FE0C-B54C-91FF-C3B3E64CBA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99"/>
          <a:stretch/>
        </p:blipFill>
        <p:spPr>
          <a:xfrm>
            <a:off x="4489017" y="1237111"/>
            <a:ext cx="4728567" cy="40101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67BCFA-F438-5844-82BD-54DC4A3CAA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4908" y="5247236"/>
            <a:ext cx="26162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31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5451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Cross sections &amp; Efficiencies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EE1D7-652B-8F4D-A362-421B971DB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441B82-3643-D340-AAF2-F7A2DE1F4993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13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EA1CF4-7F7C-E149-A83B-92DCF7ADE3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73"/>
          <a:stretch/>
        </p:blipFill>
        <p:spPr>
          <a:xfrm>
            <a:off x="4465676" y="1124248"/>
            <a:ext cx="4813910" cy="40538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EE742F-CF72-0E43-AE35-A04DEE00E5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304"/>
          <a:stretch/>
        </p:blipFill>
        <p:spPr>
          <a:xfrm>
            <a:off x="-19494" y="1124248"/>
            <a:ext cx="4485170" cy="38386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8ACCB94-BAAE-1A4C-9F7B-5D56E65DBC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991" y="5177886"/>
            <a:ext cx="26162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39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6414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AD66E2-8E68-AA48-9FC5-BA9E0AD9C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1" y="808615"/>
            <a:ext cx="6993151" cy="524865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2335E-53D3-C148-9F6B-79B2EFC6B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6AAC585-6FA9-8B48-BB99-C4DBA49C4321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14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B90D71A-DC75-5F43-85EB-8032D42E932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494105" y="800729"/>
            <a:ext cx="2573693" cy="600506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Helvetica" pitchFamily="2" charset="0"/>
              </a:rPr>
              <a:t>Solid lines = 13 </a:t>
            </a:r>
            <a:r>
              <a:rPr lang="en-US" sz="2000" dirty="0" err="1">
                <a:latin typeface="Helvetica" pitchFamily="2" charset="0"/>
              </a:rPr>
              <a:t>TeV</a:t>
            </a:r>
            <a:r>
              <a:rPr lang="en-US" sz="2000" dirty="0">
                <a:latin typeface="Helvetica" pitchFamily="2" charset="0"/>
              </a:rPr>
              <a:t> signal region</a:t>
            </a:r>
          </a:p>
          <a:p>
            <a:r>
              <a:rPr lang="en-US" sz="2000" dirty="0">
                <a:latin typeface="Helvetica" pitchFamily="2" charset="0"/>
              </a:rPr>
              <a:t>Dashed lines = 14 </a:t>
            </a:r>
            <a:r>
              <a:rPr lang="en-US" sz="2000" dirty="0" err="1">
                <a:latin typeface="Helvetica" pitchFamily="2" charset="0"/>
              </a:rPr>
              <a:t>TeV</a:t>
            </a:r>
            <a:r>
              <a:rPr lang="en-US" sz="2000" dirty="0">
                <a:latin typeface="Helvetica" pitchFamily="2" charset="0"/>
              </a:rPr>
              <a:t> signal region</a:t>
            </a:r>
          </a:p>
          <a:p>
            <a:r>
              <a:rPr lang="en-US" sz="2000" dirty="0">
                <a:latin typeface="Helvetica" pitchFamily="2" charset="0"/>
              </a:rPr>
              <a:t>Black line = experimental limit</a:t>
            </a:r>
          </a:p>
          <a:p>
            <a:r>
              <a:rPr lang="en-US" sz="2000" dirty="0">
                <a:latin typeface="Helvetica" pitchFamily="2" charset="0"/>
              </a:rPr>
              <a:t>Strongest constraint comes from the 0b-HP channel</a:t>
            </a:r>
          </a:p>
          <a:p>
            <a:r>
              <a:rPr lang="en-US" sz="2000" dirty="0">
                <a:latin typeface="Helvetica" pitchFamily="2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7EA9966-4512-9944-AE05-B901BB1B2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005" y="4276577"/>
            <a:ext cx="1701322" cy="25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5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614" y="32659"/>
            <a:ext cx="8583385" cy="60260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Results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6C64546-A9E1-1845-8A0C-05D99C90F9EF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16586" y="768210"/>
            <a:ext cx="7910827" cy="593741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321580-F4BA-0E49-AD58-98354CF3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EC61C0-0A9E-A04A-9B38-388B8CE59829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15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514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83394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E852A-3AF5-1C49-AD60-B715550F0C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762802"/>
            <a:ext cx="8153400" cy="4495800"/>
          </a:xfrm>
        </p:spPr>
        <p:txBody>
          <a:bodyPr>
            <a:normAutofit/>
          </a:bodyPr>
          <a:lstStyle/>
          <a:p>
            <a:r>
              <a:rPr lang="en-US" sz="2400" dirty="0" err="1">
                <a:latin typeface="Helvetica" pitchFamily="2" charset="0"/>
              </a:rPr>
              <a:t>Sneutrino</a:t>
            </a:r>
            <a:r>
              <a:rPr lang="en-US" sz="2400" dirty="0">
                <a:latin typeface="Helvetica" pitchFamily="2" charset="0"/>
              </a:rPr>
              <a:t> (N)LSP models remain as least-constrained BSM scenarios</a:t>
            </a:r>
          </a:p>
          <a:p>
            <a:r>
              <a:rPr lang="en-US" sz="2400" dirty="0">
                <a:latin typeface="Helvetica" pitchFamily="2" charset="0"/>
              </a:rPr>
              <a:t>Challenging scenario to constrain</a:t>
            </a:r>
          </a:p>
          <a:p>
            <a:r>
              <a:rPr lang="en-US" sz="2400" dirty="0">
                <a:latin typeface="Helvetica" pitchFamily="2" charset="0"/>
              </a:rPr>
              <a:t>Derive bounds from Higgs-sector couplings and repurposed mono-boson LHC searches</a:t>
            </a:r>
          </a:p>
          <a:p>
            <a:r>
              <a:rPr lang="en-US" sz="2400" dirty="0">
                <a:latin typeface="Helvetica" pitchFamily="2" charset="0"/>
              </a:rPr>
              <a:t>Higgs bound is </a:t>
            </a:r>
          </a:p>
          <a:p>
            <a:r>
              <a:rPr lang="en-US" sz="2400" dirty="0">
                <a:latin typeface="Helvetica" pitchFamily="2" charset="0"/>
              </a:rPr>
              <a:t>HL-LHC bound is </a:t>
            </a: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899EF-C478-E144-BCF3-2685EDF81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FFEBA-C15D-D74B-ACAF-83E7AC383A90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16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51A9A8-B0C2-6B4A-A3DD-7C70C2EAD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052" y="2847968"/>
            <a:ext cx="1079750" cy="4688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5C7886-BB3C-E948-AB8F-A235736F3C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141" y="3414584"/>
            <a:ext cx="1701322" cy="25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1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087303"/>
            <a:ext cx="8531352" cy="683394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F0D708-10A2-3E43-A378-CA07ADC0C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944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087303"/>
            <a:ext cx="8531352" cy="683394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Extra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F0D708-10A2-3E43-A378-CA07ADC0C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96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9625"/>
            <a:ext cx="8153400" cy="644893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Helvetica" pitchFamily="2" charset="0"/>
              </a:rPr>
              <a:t>Sneutrino</a:t>
            </a:r>
            <a:r>
              <a:rPr lang="en-US" sz="3200" dirty="0">
                <a:latin typeface="Helvetica" pitchFamily="2" charset="0"/>
              </a:rPr>
              <a:t> (N)LSP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E852A-3AF5-1C49-AD60-B715550F0C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852226"/>
            <a:ext cx="8153400" cy="4495800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" pitchFamily="2" charset="0"/>
              </a:rPr>
              <a:t>There exist many scenarios where </a:t>
            </a:r>
            <a:r>
              <a:rPr lang="en-US" dirty="0" err="1">
                <a:latin typeface="Helvetica" pitchFamily="2" charset="0"/>
              </a:rPr>
              <a:t>sneutrinos</a:t>
            </a:r>
            <a:r>
              <a:rPr lang="en-US" dirty="0">
                <a:latin typeface="Helvetica" pitchFamily="2" charset="0"/>
              </a:rPr>
              <a:t> are the lightest or next-to-lightest </a:t>
            </a:r>
            <a:r>
              <a:rPr lang="en-US" dirty="0" err="1">
                <a:latin typeface="Helvetica" pitchFamily="2" charset="0"/>
              </a:rPr>
              <a:t>sparticle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In the LSP case, we consider a scenario where the </a:t>
            </a:r>
            <a:r>
              <a:rPr lang="en-US" dirty="0" err="1">
                <a:latin typeface="Helvetica" pitchFamily="2" charset="0"/>
              </a:rPr>
              <a:t>sneutrino</a:t>
            </a:r>
            <a:r>
              <a:rPr lang="en-US" dirty="0">
                <a:latin typeface="Helvetica" pitchFamily="2" charset="0"/>
              </a:rPr>
              <a:t> does not constitute a sizable fraction of dark matter</a:t>
            </a:r>
          </a:p>
          <a:p>
            <a:pPr lvl="1"/>
            <a:r>
              <a:rPr lang="en-US" dirty="0">
                <a:latin typeface="Helvetica" pitchFamily="2" charset="0"/>
              </a:rPr>
              <a:t>Strong constraints from direct detection</a:t>
            </a:r>
          </a:p>
          <a:p>
            <a:r>
              <a:rPr lang="en-US" dirty="0">
                <a:latin typeface="Helvetica" pitchFamily="2" charset="0"/>
              </a:rPr>
              <a:t>In the NLSP case, lighter </a:t>
            </a:r>
            <a:r>
              <a:rPr lang="en-US" dirty="0" err="1">
                <a:latin typeface="Helvetica" pitchFamily="2" charset="0"/>
              </a:rPr>
              <a:t>sparticles</a:t>
            </a:r>
            <a:r>
              <a:rPr lang="en-US" dirty="0">
                <a:latin typeface="Helvetica" pitchFamily="2" charset="0"/>
              </a:rPr>
              <a:t>, such as the gravitino or </a:t>
            </a:r>
            <a:r>
              <a:rPr lang="en-US" dirty="0" err="1">
                <a:latin typeface="Helvetica" pitchFamily="2" charset="0"/>
              </a:rPr>
              <a:t>axino</a:t>
            </a:r>
            <a:r>
              <a:rPr lang="en-US" dirty="0">
                <a:latin typeface="Helvetica" pitchFamily="2" charset="0"/>
              </a:rPr>
              <a:t> are required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03068-0D5F-1E46-AFCE-69974AE8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550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9625"/>
            <a:ext cx="8531352" cy="65451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Introduction</a:t>
            </a:r>
            <a:endParaRPr lang="en-US" dirty="0">
              <a:latin typeface="Helvetica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E852A-3AF5-1C49-AD60-B715550F0C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770021"/>
            <a:ext cx="8531352" cy="585937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Among least-constrained </a:t>
            </a:r>
            <a:r>
              <a:rPr lang="en-US" sz="2400" dirty="0" err="1">
                <a:latin typeface="Helvetica" pitchFamily="2" charset="0"/>
              </a:rPr>
              <a:t>sparticles</a:t>
            </a:r>
            <a:r>
              <a:rPr lang="en-US" sz="2400" dirty="0">
                <a:latin typeface="Helvetica" pitchFamily="2" charset="0"/>
              </a:rPr>
              <a:t> are the </a:t>
            </a:r>
            <a:r>
              <a:rPr lang="en-US" sz="2400" dirty="0" err="1">
                <a:latin typeface="Helvetica" pitchFamily="2" charset="0"/>
              </a:rPr>
              <a:t>sneutrinos</a:t>
            </a:r>
            <a:endParaRPr lang="en-US" sz="2400" dirty="0">
              <a:latin typeface="Helvetica" pitchFamily="2" charset="0"/>
            </a:endParaRPr>
          </a:p>
          <a:p>
            <a:pPr lvl="1"/>
            <a:r>
              <a:rPr lang="en-US" sz="2400" dirty="0">
                <a:latin typeface="Helvetica" pitchFamily="2" charset="0"/>
              </a:rPr>
              <a:t>LEP-I measurement nearly 30 years-old (!)</a:t>
            </a:r>
          </a:p>
          <a:p>
            <a:pPr lvl="1"/>
            <a:r>
              <a:rPr lang="en-US" sz="2400" dirty="0">
                <a:latin typeface="Helvetica" pitchFamily="2" charset="0"/>
              </a:rPr>
              <a:t> </a:t>
            </a:r>
          </a:p>
          <a:p>
            <a:r>
              <a:rPr lang="en-US" sz="2400" dirty="0">
                <a:latin typeface="Helvetica" pitchFamily="2" charset="0"/>
              </a:rPr>
              <a:t>Various models can accommodate the </a:t>
            </a:r>
            <a:r>
              <a:rPr lang="en-US" sz="2400" dirty="0" err="1">
                <a:latin typeface="Helvetica" pitchFamily="2" charset="0"/>
              </a:rPr>
              <a:t>sneutrino</a:t>
            </a:r>
            <a:r>
              <a:rPr lang="en-US" sz="2400" dirty="0">
                <a:latin typeface="Helvetica" pitchFamily="2" charset="0"/>
              </a:rPr>
              <a:t> as the LSP or NLSP</a:t>
            </a:r>
          </a:p>
          <a:p>
            <a:pPr lvl="1"/>
            <a:r>
              <a:rPr lang="en-US" sz="2400" dirty="0">
                <a:latin typeface="Helvetica" pitchFamily="2" charset="0"/>
              </a:rPr>
              <a:t>If the </a:t>
            </a:r>
            <a:r>
              <a:rPr lang="en-US" sz="2400" dirty="0" err="1">
                <a:latin typeface="Helvetica" pitchFamily="2" charset="0"/>
              </a:rPr>
              <a:t>sneutrino</a:t>
            </a:r>
            <a:r>
              <a:rPr lang="en-US" sz="2400" dirty="0">
                <a:latin typeface="Helvetica" pitchFamily="2" charset="0"/>
              </a:rPr>
              <a:t> is the LSP, then it will be invisible in the detector</a:t>
            </a:r>
          </a:p>
          <a:p>
            <a:pPr lvl="1"/>
            <a:r>
              <a:rPr lang="en-US" sz="2400" dirty="0">
                <a:latin typeface="Helvetica" pitchFamily="2" charset="0"/>
              </a:rPr>
              <a:t>If it is the NLSP, it will decay invisibly</a:t>
            </a:r>
          </a:p>
          <a:p>
            <a:r>
              <a:rPr lang="en-US" sz="2400" dirty="0">
                <a:latin typeface="Helvetica" pitchFamily="2" charset="0"/>
              </a:rPr>
              <a:t>Place generic bounds on </a:t>
            </a:r>
            <a:r>
              <a:rPr lang="en-US" sz="2400" dirty="0" err="1">
                <a:latin typeface="Helvetica" pitchFamily="2" charset="0"/>
              </a:rPr>
              <a:t>sneutrino</a:t>
            </a:r>
            <a:r>
              <a:rPr lang="en-US" sz="2400" dirty="0">
                <a:latin typeface="Helvetica" pitchFamily="2" charset="0"/>
              </a:rPr>
              <a:t> masses from two sources</a:t>
            </a:r>
          </a:p>
          <a:p>
            <a:pPr lvl="1"/>
            <a:r>
              <a:rPr lang="en-US" sz="2400" dirty="0">
                <a:latin typeface="Helvetica" pitchFamily="2" charset="0"/>
              </a:rPr>
              <a:t>Model-independent bound by investigating couplings in the Higgs sector</a:t>
            </a:r>
          </a:p>
          <a:p>
            <a:pPr lvl="1"/>
            <a:r>
              <a:rPr lang="en-US" sz="2400" dirty="0">
                <a:latin typeface="Helvetica" pitchFamily="2" charset="0"/>
              </a:rPr>
              <a:t>Repurposing mono-boson LHC searches</a:t>
            </a: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16612C-181E-8E46-9DE2-19B75DE33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230" y="1747386"/>
            <a:ext cx="3459589" cy="29977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CA8BA-0669-A245-A084-E8930AA24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085" y="6453002"/>
            <a:ext cx="707125" cy="352795"/>
          </a:xfrm>
        </p:spPr>
        <p:txBody>
          <a:bodyPr/>
          <a:lstStyle/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t>2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05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9625"/>
            <a:ext cx="8153400" cy="644893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Helvetica" pitchFamily="2" charset="0"/>
              </a:rPr>
              <a:t>Sneutrino</a:t>
            </a:r>
            <a:r>
              <a:rPr lang="en-US" sz="3200" dirty="0">
                <a:latin typeface="Helvetica" pitchFamily="2" charset="0"/>
              </a:rPr>
              <a:t> general mass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E852A-3AF5-1C49-AD60-B715550F0C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852226"/>
            <a:ext cx="8534400" cy="44958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Many non-SUSY extensions of the SM contain </a:t>
            </a:r>
            <a:r>
              <a:rPr lang="en-US" sz="2400" dirty="0" err="1">
                <a:latin typeface="Helvetica" pitchFamily="2" charset="0"/>
              </a:rPr>
              <a:t>sleptons</a:t>
            </a:r>
            <a:endParaRPr lang="en-US" sz="2400" dirty="0">
              <a:latin typeface="Helvetica" pitchFamily="2" charset="0"/>
            </a:endParaRPr>
          </a:p>
          <a:p>
            <a:pPr lvl="1"/>
            <a:r>
              <a:rPr lang="en-US" sz="2400" dirty="0">
                <a:latin typeface="Helvetica" pitchFamily="2" charset="0"/>
              </a:rPr>
              <a:t>Can increase mass separation between </a:t>
            </a:r>
            <a:r>
              <a:rPr lang="en-US" sz="2400" dirty="0" err="1">
                <a:latin typeface="Helvetica" pitchFamily="2" charset="0"/>
              </a:rPr>
              <a:t>sleptons</a:t>
            </a:r>
            <a:r>
              <a:rPr lang="en-US" sz="2400" dirty="0">
                <a:latin typeface="Helvetica" pitchFamily="2" charset="0"/>
              </a:rPr>
              <a:t> and </a:t>
            </a:r>
            <a:r>
              <a:rPr lang="en-US" sz="2400" dirty="0" err="1">
                <a:latin typeface="Helvetica" pitchFamily="2" charset="0"/>
              </a:rPr>
              <a:t>sneutrinos</a:t>
            </a:r>
            <a:r>
              <a:rPr lang="en-US" sz="2400" dirty="0">
                <a:latin typeface="Helvetica" pitchFamily="2" charset="0"/>
              </a:rPr>
              <a:t> with extra SU(2) breaking</a:t>
            </a:r>
          </a:p>
          <a:p>
            <a:pPr lvl="1"/>
            <a:r>
              <a:rPr lang="en-US" sz="2400" dirty="0">
                <a:latin typeface="Helvetica" pitchFamily="2" charset="0"/>
              </a:rPr>
              <a:t>e.g., Dirac </a:t>
            </a:r>
            <a:r>
              <a:rPr lang="en-US" sz="2400" dirty="0" err="1">
                <a:latin typeface="Helvetica" pitchFamily="2" charset="0"/>
              </a:rPr>
              <a:t>gaugino</a:t>
            </a:r>
            <a:r>
              <a:rPr lang="en-US" sz="2400" dirty="0">
                <a:latin typeface="Helvetica" pitchFamily="2" charset="0"/>
              </a:rPr>
              <a:t> 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03068-0D5F-1E46-AFCE-69974AE8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5C4804-B180-DA45-AB7F-8C085A02F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687" y="2685980"/>
            <a:ext cx="4888626" cy="417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365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9625"/>
            <a:ext cx="8153400" cy="64489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03068-0D5F-1E46-AFCE-69974AE8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C67304-8956-5445-8B1F-014868CAB85C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3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C002F1-3952-6343-BF76-3461A310026A}"/>
              </a:ext>
            </a:extLst>
          </p:cNvPr>
          <p:cNvSpPr/>
          <p:nvPr/>
        </p:nvSpPr>
        <p:spPr>
          <a:xfrm>
            <a:off x="612648" y="2596191"/>
            <a:ext cx="8153400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6666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Place model-independent bounds on </a:t>
            </a:r>
            <a:r>
              <a:rPr lang="en-US" sz="2400" dirty="0" err="1">
                <a:solidFill>
                  <a:schemeClr val="tx1"/>
                </a:solidFill>
                <a:latin typeface="Helvetica" pitchFamily="2" charset="0"/>
              </a:rPr>
              <a:t>sneutrino</a:t>
            </a:r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 masses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7B8D7B7-014F-5945-B9E4-6323A1A34FA4}"/>
              </a:ext>
            </a:extLst>
          </p:cNvPr>
          <p:cNvSpPr/>
          <p:nvPr/>
        </p:nvSpPr>
        <p:spPr>
          <a:xfrm>
            <a:off x="612648" y="3580628"/>
            <a:ext cx="3813048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6666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Couplings in the Higgs sector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BEA3F68-BEEA-B445-84ED-C5038708AF3D}"/>
              </a:ext>
            </a:extLst>
          </p:cNvPr>
          <p:cNvSpPr/>
          <p:nvPr/>
        </p:nvSpPr>
        <p:spPr>
          <a:xfrm>
            <a:off x="4724402" y="3580628"/>
            <a:ext cx="4041646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6666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Repurposed mono-boson LHC search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BB669AB-B8A7-3D4D-98E2-089DD951449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770021"/>
            <a:ext cx="7987342" cy="585937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The bottom line:</a:t>
            </a:r>
          </a:p>
        </p:txBody>
      </p:sp>
    </p:spTree>
    <p:extLst>
      <p:ext uri="{BB962C8B-B14F-4D97-AF65-F5344CB8AC3E}">
        <p14:creationId xmlns:p14="http://schemas.microsoft.com/office/powerpoint/2010/main" val="373446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9625"/>
            <a:ext cx="8153400" cy="64489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03068-0D5F-1E46-AFCE-69974AE8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C67304-8956-5445-8B1F-014868CAB85C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4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C002F1-3952-6343-BF76-3461A310026A}"/>
              </a:ext>
            </a:extLst>
          </p:cNvPr>
          <p:cNvSpPr/>
          <p:nvPr/>
        </p:nvSpPr>
        <p:spPr>
          <a:xfrm>
            <a:off x="612648" y="2596191"/>
            <a:ext cx="8153400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6666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Place model-independent bounds on </a:t>
            </a:r>
            <a:r>
              <a:rPr lang="en-US" sz="2400" dirty="0" err="1">
                <a:solidFill>
                  <a:schemeClr val="tx1"/>
                </a:solidFill>
                <a:latin typeface="Helvetica" pitchFamily="2" charset="0"/>
              </a:rPr>
              <a:t>sneutrino</a:t>
            </a:r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 masses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7B8D7B7-014F-5945-B9E4-6323A1A34FA4}"/>
              </a:ext>
            </a:extLst>
          </p:cNvPr>
          <p:cNvSpPr/>
          <p:nvPr/>
        </p:nvSpPr>
        <p:spPr>
          <a:xfrm>
            <a:off x="612648" y="3580628"/>
            <a:ext cx="3813048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BB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Couplings in the Higgs sector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BEA3F68-BEEA-B445-84ED-C5038708AF3D}"/>
              </a:ext>
            </a:extLst>
          </p:cNvPr>
          <p:cNvSpPr/>
          <p:nvPr/>
        </p:nvSpPr>
        <p:spPr>
          <a:xfrm>
            <a:off x="4724402" y="3580628"/>
            <a:ext cx="4041646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6666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Repurposed mono-boson LHC search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BB669AB-B8A7-3D4D-98E2-089DD951449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770021"/>
            <a:ext cx="7987342" cy="585937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The bottom line:</a:t>
            </a:r>
          </a:p>
        </p:txBody>
      </p:sp>
    </p:spTree>
    <p:extLst>
      <p:ext uri="{BB962C8B-B14F-4D97-AF65-F5344CB8AC3E}">
        <p14:creationId xmlns:p14="http://schemas.microsoft.com/office/powerpoint/2010/main" val="1847891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54518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Helvetica" pitchFamily="2" charset="0"/>
              </a:rPr>
              <a:t>Sneutrino</a:t>
            </a:r>
            <a:r>
              <a:rPr lang="en-US" sz="3200" dirty="0">
                <a:latin typeface="Helvetica" pitchFamily="2" charset="0"/>
              </a:rPr>
              <a:t> MSSM Higgs constrains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E852A-3AF5-1C49-AD60-B715550F0C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733926"/>
            <a:ext cx="8153400" cy="7346384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Left-handed charged </a:t>
            </a:r>
            <a:r>
              <a:rPr lang="en-US" sz="2400" dirty="0" err="1">
                <a:latin typeface="Helvetica" pitchFamily="2" charset="0"/>
              </a:rPr>
              <a:t>sleptons</a:t>
            </a:r>
            <a:r>
              <a:rPr lang="en-US" sz="2400" dirty="0">
                <a:latin typeface="Helvetica" pitchFamily="2" charset="0"/>
              </a:rPr>
              <a:t> are (nearly) mass degenerate with the </a:t>
            </a:r>
            <a:r>
              <a:rPr lang="en-US" sz="2400" dirty="0" err="1">
                <a:latin typeface="Helvetica" pitchFamily="2" charset="0"/>
              </a:rPr>
              <a:t>sneutrinos</a:t>
            </a:r>
            <a:r>
              <a:rPr lang="en-US" sz="2400" dirty="0">
                <a:latin typeface="Helvetica" pitchFamily="2" charset="0"/>
              </a:rPr>
              <a:t> due to the single soft mass parameter</a:t>
            </a:r>
          </a:p>
          <a:p>
            <a:r>
              <a:rPr lang="en-US" sz="2400" dirty="0">
                <a:latin typeface="Helvetica" pitchFamily="2" charset="0"/>
              </a:rPr>
              <a:t>Mass separation comes from D-terms when Higgs VEVs are inserted</a:t>
            </a: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r>
              <a:rPr lang="en-US" sz="2400" dirty="0">
                <a:latin typeface="Helvetica" pitchFamily="2" charset="0"/>
              </a:rPr>
              <a:t>Higgs couples to </a:t>
            </a:r>
            <a:r>
              <a:rPr lang="en-US" sz="2400" dirty="0" err="1">
                <a:latin typeface="Helvetica" pitchFamily="2" charset="0"/>
              </a:rPr>
              <a:t>sneutrinos</a:t>
            </a:r>
            <a:r>
              <a:rPr lang="en-US" sz="2400" dirty="0">
                <a:latin typeface="Helvetica" pitchFamily="2" charset="0"/>
              </a:rPr>
              <a:t> through tri-linear couplings</a:t>
            </a: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E04975-8639-7F42-91BA-EDEEB4E78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310" y="2737008"/>
            <a:ext cx="4735379" cy="80180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6BC72-BDD2-7344-966A-3B37BAB87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475C1D1-E977-8B46-B02C-20E0122EE039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5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CE14E1-1A5A-1344-ABC9-D289F481A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5189" y="4284770"/>
            <a:ext cx="2151215" cy="5284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17F144-D7D7-D941-89CE-B3A03B79F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503" y="5073482"/>
            <a:ext cx="6939689" cy="5841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8ABB80-C1EB-174E-8C9A-372993AAB6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7596" y="4407118"/>
            <a:ext cx="3179659" cy="28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22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50929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Helvetica" pitchFamily="2" charset="0"/>
              </a:rPr>
              <a:t>Sneutrino</a:t>
            </a:r>
            <a:r>
              <a:rPr lang="en-US" sz="3200" dirty="0">
                <a:latin typeface="Helvetica" pitchFamily="2" charset="0"/>
              </a:rPr>
              <a:t> MSSM Higgs constrains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E852A-3AF5-1C49-AD60-B715550F0C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800100"/>
            <a:ext cx="8531352" cy="5752906"/>
          </a:xfrm>
        </p:spPr>
        <p:txBody>
          <a:bodyPr>
            <a:normAutofit lnSpcReduction="10000"/>
          </a:bodyPr>
          <a:lstStyle/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  <a:p>
            <a:r>
              <a:rPr lang="en-US" sz="2400" dirty="0">
                <a:latin typeface="Helvetica" pitchFamily="2" charset="0"/>
              </a:rPr>
              <a:t>Current limit is BF ~ 0.13</a:t>
            </a:r>
          </a:p>
          <a:p>
            <a:r>
              <a:rPr lang="en-US" sz="2400" dirty="0" err="1">
                <a:latin typeface="Helvetica" pitchFamily="2" charset="0"/>
              </a:rPr>
              <a:t>Sneutrino</a:t>
            </a:r>
            <a:r>
              <a:rPr lang="en-US" sz="2400" dirty="0">
                <a:latin typeface="Helvetica" pitchFamily="2" charset="0"/>
              </a:rPr>
              <a:t> lighter than half the Higgs mass is excluded</a:t>
            </a:r>
          </a:p>
          <a:p>
            <a:endParaRPr lang="en-US" sz="2400" dirty="0">
              <a:latin typeface="Helvetica" pitchFamily="2" charset="0"/>
            </a:endParaRPr>
          </a:p>
          <a:p>
            <a:endParaRPr lang="en-US" sz="2400" dirty="0"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AA900D-3CA0-0B40-B5DB-5BD7A79DE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341" y="800100"/>
            <a:ext cx="5457318" cy="465734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F94B1-3692-684E-97A5-417E082F9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CFD22C2-2023-7F43-AEF6-B17A20268742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6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54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03068-0D5F-1E46-AFCE-69974AE8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C67304-8956-5445-8B1F-014868CAB85C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7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C002F1-3952-6343-BF76-3461A310026A}"/>
              </a:ext>
            </a:extLst>
          </p:cNvPr>
          <p:cNvSpPr/>
          <p:nvPr/>
        </p:nvSpPr>
        <p:spPr>
          <a:xfrm>
            <a:off x="612648" y="2596191"/>
            <a:ext cx="8153400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6666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Place model-independent bounds on </a:t>
            </a:r>
            <a:r>
              <a:rPr lang="en-US" sz="2400" dirty="0" err="1">
                <a:solidFill>
                  <a:schemeClr val="tx1"/>
                </a:solidFill>
                <a:latin typeface="Helvetica" pitchFamily="2" charset="0"/>
              </a:rPr>
              <a:t>sneutrino</a:t>
            </a:r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 masses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7B8D7B7-014F-5945-B9E4-6323A1A34FA4}"/>
              </a:ext>
            </a:extLst>
          </p:cNvPr>
          <p:cNvSpPr/>
          <p:nvPr/>
        </p:nvSpPr>
        <p:spPr>
          <a:xfrm>
            <a:off x="612648" y="3580628"/>
            <a:ext cx="3813048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6666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Couplings in the Higgs sector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BEA3F68-BEEA-B445-84ED-C5038708AF3D}"/>
              </a:ext>
            </a:extLst>
          </p:cNvPr>
          <p:cNvSpPr/>
          <p:nvPr/>
        </p:nvSpPr>
        <p:spPr>
          <a:xfrm>
            <a:off x="4724402" y="3580628"/>
            <a:ext cx="4041646" cy="9307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BB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Repurposed mono-boson LHC search</a:t>
            </a:r>
          </a:p>
        </p:txBody>
      </p:sp>
    </p:spTree>
    <p:extLst>
      <p:ext uri="{BB962C8B-B14F-4D97-AF65-F5344CB8AC3E}">
        <p14:creationId xmlns:p14="http://schemas.microsoft.com/office/powerpoint/2010/main" val="202383575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228600"/>
            <a:ext cx="8271470" cy="243038"/>
          </a:xfrm>
        </p:spPr>
        <p:txBody>
          <a:bodyPr>
            <a:noAutofit/>
          </a:bodyPr>
          <a:lstStyle/>
          <a:p>
            <a:r>
              <a:rPr lang="en-US" sz="3600" dirty="0">
                <a:latin typeface="Helvetica" pitchFamily="2" charset="0"/>
              </a:rPr>
              <a:t>Vector boson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E852A-3AF5-1C49-AD60-B715550F0C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794982"/>
            <a:ext cx="8153400" cy="44958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ISR gluon events have greatest cross-section</a:t>
            </a:r>
          </a:p>
          <a:p>
            <a:pPr lvl="1"/>
            <a:r>
              <a:rPr lang="en-US" sz="2400" dirty="0">
                <a:latin typeface="Helvetica" pitchFamily="2" charset="0"/>
              </a:rPr>
              <a:t>And greatest background—SNR does not look promising</a:t>
            </a:r>
          </a:p>
          <a:p>
            <a:r>
              <a:rPr lang="en-US" sz="2400" dirty="0">
                <a:latin typeface="Helvetica" pitchFamily="2" charset="0"/>
              </a:rPr>
              <a:t>Turn instead to FSR/ISR electroweak events</a:t>
            </a:r>
          </a:p>
          <a:p>
            <a:pPr lvl="1"/>
            <a:r>
              <a:rPr lang="en-US" sz="2400" dirty="0">
                <a:latin typeface="Helvetica" pitchFamily="2" charset="0"/>
              </a:rPr>
              <a:t>Vector mono-boson events with a hadronic v-tag</a:t>
            </a:r>
          </a:p>
          <a:p>
            <a:pPr lvl="1"/>
            <a:endParaRPr lang="en-US" sz="2400" dirty="0">
              <a:latin typeface="Helvetica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5005A8-6309-1448-900E-8187E8C28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100430"/>
            <a:ext cx="6871520" cy="370536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5D4499-F9E0-4C40-B8CB-58BE8355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C46F6-D1C8-374F-9514-B94BEBB049AC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8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48A231-42E6-014F-A0A7-AC4D69C96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3700" y="3100430"/>
            <a:ext cx="23241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4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2476-784F-6748-9CF3-BDA87510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8531352" cy="66414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Processes by region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548591-F25E-4540-8EEC-06B2D3309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45" y="1359371"/>
            <a:ext cx="7674510" cy="544642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70DCF-7C9D-6C46-9D4A-DD7554B6A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842-7B5E-8741-AC1D-6063E9F6F6D8}" type="slidenum">
              <a:rPr lang="en-US" smtClean="0"/>
              <a:t>9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2A5F4C7-21B2-0245-A697-B4D66D6ABC7D}"/>
              </a:ext>
            </a:extLst>
          </p:cNvPr>
          <p:cNvSpPr txBox="1">
            <a:spLocks/>
          </p:cNvSpPr>
          <p:nvPr/>
        </p:nvSpPr>
        <p:spPr>
          <a:xfrm>
            <a:off x="259085" y="6453002"/>
            <a:ext cx="707125" cy="3527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98E842-7B5E-8741-AC1D-6063E9F6F6D8}" type="slidenum">
              <a:rPr lang="en-US" smtClean="0">
                <a:solidFill>
                  <a:schemeClr val="tx1"/>
                </a:solidFill>
                <a:latin typeface="Helvetica" pitchFamily="2" charset="0"/>
              </a:rPr>
              <a:pPr/>
              <a:t>9</a:t>
            </a:fld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925A06-D83D-2447-B549-72E92EAD67E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794982"/>
            <a:ext cx="8153400" cy="44958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</a:rPr>
              <a:t>Three regions to consider</a:t>
            </a:r>
          </a:p>
        </p:txBody>
      </p:sp>
    </p:spTree>
    <p:extLst>
      <p:ext uri="{BB962C8B-B14F-4D97-AF65-F5344CB8AC3E}">
        <p14:creationId xmlns:p14="http://schemas.microsoft.com/office/powerpoint/2010/main" val="10094516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3">
      <a:dk1>
        <a:sysClr val="windowText" lastClr="000000"/>
      </a:dk1>
      <a:lt1>
        <a:sysClr val="window" lastClr="FFFFFF"/>
      </a:lt1>
      <a:dk2>
        <a:srgbClr val="4B4D4A"/>
      </a:dk2>
      <a:lt2>
        <a:srgbClr val="FAFFFA"/>
      </a:lt2>
      <a:accent1>
        <a:srgbClr val="860908"/>
      </a:accent1>
      <a:accent2>
        <a:srgbClr val="787977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11090</TotalTime>
  <Words>617</Words>
  <Application>Microsoft Macintosh PowerPoint</Application>
  <PresentationFormat>On-screen Show (4:3)</PresentationFormat>
  <Paragraphs>141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Helvetica</vt:lpstr>
      <vt:lpstr>Tw Cen MT</vt:lpstr>
      <vt:lpstr>Wingdings</vt:lpstr>
      <vt:lpstr>Median</vt:lpstr>
      <vt:lpstr>New bounds on sneutrino masses through collider searches</vt:lpstr>
      <vt:lpstr>Introduction</vt:lpstr>
      <vt:lpstr>Introduction</vt:lpstr>
      <vt:lpstr>Introduction</vt:lpstr>
      <vt:lpstr>Sneutrino MSSM Higgs constrains</vt:lpstr>
      <vt:lpstr>Sneutrino MSSM Higgs constrains</vt:lpstr>
      <vt:lpstr>PowerPoint Presentation</vt:lpstr>
      <vt:lpstr>Vector boson processes</vt:lpstr>
      <vt:lpstr>Processes by region </vt:lpstr>
      <vt:lpstr>ATLAS search</vt:lpstr>
      <vt:lpstr>LHC constraints</vt:lpstr>
      <vt:lpstr>Cross sections &amp; Efficiencies</vt:lpstr>
      <vt:lpstr>Cross sections &amp; Efficiencies</vt:lpstr>
      <vt:lpstr>Results</vt:lpstr>
      <vt:lpstr>Results</vt:lpstr>
      <vt:lpstr>Summary</vt:lpstr>
      <vt:lpstr>Thank you!</vt:lpstr>
      <vt:lpstr>Extra Slides</vt:lpstr>
      <vt:lpstr>Sneutrino (N)LSP models</vt:lpstr>
      <vt:lpstr>Sneutrino general mass constraints</vt:lpstr>
    </vt:vector>
  </TitlesOfParts>
  <Company>Rice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Constraining models of new physics through electroweak precision observables</dc:title>
  <dc:creator>Humberto Gilmer</dc:creator>
  <cp:lastModifiedBy>Gilmer, Humberto B.</cp:lastModifiedBy>
  <cp:revision>118</cp:revision>
  <cp:lastPrinted>2020-07-27T18:04:14Z</cp:lastPrinted>
  <dcterms:created xsi:type="dcterms:W3CDTF">2017-04-23T20:29:56Z</dcterms:created>
  <dcterms:modified xsi:type="dcterms:W3CDTF">2021-07-12T18:32:02Z</dcterms:modified>
</cp:coreProperties>
</file>