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386" r:id="rId3"/>
    <p:sldId id="257" r:id="rId4"/>
    <p:sldId id="258" r:id="rId5"/>
    <p:sldId id="259" r:id="rId6"/>
    <p:sldId id="260" r:id="rId7"/>
    <p:sldId id="261" r:id="rId8"/>
    <p:sldId id="387" r:id="rId9"/>
    <p:sldId id="262" r:id="rId10"/>
    <p:sldId id="304" r:id="rId11"/>
    <p:sldId id="365" r:id="rId12"/>
    <p:sldId id="360" r:id="rId13"/>
    <p:sldId id="342" r:id="rId14"/>
    <p:sldId id="372" r:id="rId15"/>
    <p:sldId id="309" r:id="rId16"/>
    <p:sldId id="329" r:id="rId17"/>
    <p:sldId id="366" r:id="rId18"/>
    <p:sldId id="367" r:id="rId19"/>
    <p:sldId id="368" r:id="rId20"/>
    <p:sldId id="376" r:id="rId21"/>
    <p:sldId id="379" r:id="rId22"/>
    <p:sldId id="369" r:id="rId23"/>
    <p:sldId id="382" r:id="rId24"/>
    <p:sldId id="380" r:id="rId25"/>
    <p:sldId id="381" r:id="rId26"/>
    <p:sldId id="378" r:id="rId27"/>
    <p:sldId id="375" r:id="rId28"/>
    <p:sldId id="388" r:id="rId29"/>
    <p:sldId id="383" r:id="rId30"/>
    <p:sldId id="384" r:id="rId31"/>
    <p:sldId id="38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96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96F32-1E02-423D-883C-7FD0228A244E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0182C-5916-4BF4-B31D-BF99C64A8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869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7DA99-6286-469F-ABA4-AB6B140308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3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80182C-5916-4BF4-B31D-BF99C64A8C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24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Will</a:t>
            </a:r>
            <a:r>
              <a:rPr lang="en-US" baseline="0" dirty="0"/>
              <a:t> not delve into international decision makers – a whole other, extremely complicated topic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28BEEC-B884-0F4E-A9BF-FC288F6940B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875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Mr. Freeze, etc.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F925E3-23E3-2446-BDA9-3C5B6BB03D6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88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began with a way to share cosmic ray data for shower studies</a:t>
            </a:r>
          </a:p>
          <a:p>
            <a:pPr lvl="0"/>
            <a:r>
              <a:t>Led to online instructional model for student investigations with data from professional data (real data)</a:t>
            </a:r>
          </a:p>
          <a:p>
            <a:pPr lvl="0"/>
            <a:r>
              <a:t>LIGO data - seismic background - this is the Tohoku earthquake March 2011</a:t>
            </a:r>
          </a:p>
        </p:txBody>
      </p:sp>
    </p:spTree>
    <p:extLst>
      <p:ext uri="{BB962C8B-B14F-4D97-AF65-F5344CB8AC3E}">
        <p14:creationId xmlns:p14="http://schemas.microsoft.com/office/powerpoint/2010/main" val="875061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7DA99-6286-469F-ABA4-AB6B140308D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92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B7DA99-6286-469F-ABA4-AB6B140308D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6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80182C-5916-4BF4-B31D-BF99C64A8CD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03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80182C-5916-4BF4-B31D-BF99C64A8CD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2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818DF-7874-4BD5-9E65-742E771209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62A844-D2FF-4DE5-8C02-C879C4E362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7A67E-0B9E-4E36-8E1C-6A9C01EC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4938A-ED7A-407D-9925-3528A09E0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06B57-6B31-4928-90B4-9E6F973EB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34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BC2BC-8328-4CC1-BBEE-D273F0213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46F85C-59B4-4BAA-9788-EA5CB02534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F9D9D-1770-4A72-B93C-94CE84906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5A872-A61E-476C-9A7D-E28E8A42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AEB7E-3EFD-40B4-94EB-46FD324F8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10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B9976E-70D3-4728-B9F1-C5F3E100DC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55E603-8A8D-4A7E-BA98-786D705DD4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7CDC4-858B-4D95-99F8-CB94FCE6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89E44-99F4-4636-B6C6-16B47B630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688C1-DDA2-44AB-8D96-FF7E4285E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54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305820" y="4765101"/>
            <a:ext cx="566928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6206067" y="4765101"/>
            <a:ext cx="5681133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304801" y="1043695"/>
            <a:ext cx="5668432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6206067" y="1043695"/>
            <a:ext cx="5681135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103665"/>
            <a:ext cx="115824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July 2014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K. Yurkewicz | Supporting National Particle Physics Communication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BDD8-179C-E644-96D6-77826C5740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179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6A943-1B3E-453A-B636-93F0EE531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04FED-AEC9-402A-B982-95F16993D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FC36A-C266-472C-98A0-BCD212DCB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A8F83-0DE3-4E5F-8EFC-63C67CFC2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2D4C2-E1A1-4092-9798-A1A502198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39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540D2-00C8-4FCC-B701-74987CB59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99B91-E070-449B-A791-B9A24D36A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B01AF-D67B-4ADE-B6B1-E644F22E9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C5F51-B8B5-4E13-8490-A4A16664B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8DC99-9AA3-44F7-ADB8-F78B4A8B6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1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C9CEE-ED82-455A-9667-9C749FA00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6A6AC-EF16-4D8A-A229-2198F431A1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E1A054-D62F-4FB6-A85B-6E69E74FB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6394BA-F37B-4C35-B964-6E71763CB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8A59A-AF8A-4238-A4D9-AAB325DE8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418E3-70F5-4C8A-A2DD-79819BF65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75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C150A-7781-42CF-999F-F982AF54A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A1C58-125E-4B9A-8CD3-6680484EB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2CCD48-2AB9-4E73-BE98-A2B0FA79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1AC666-EA60-4D2F-8510-0AB7936A01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027CA5-417D-4246-B934-ECBF4B4F70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C56822-10A4-417E-B1EA-9318DE572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484396-0665-4703-957B-F0C64B551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5BD92-DA0D-41C2-9273-FECB93FF3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4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413F4-8134-49DD-AAC4-022B1D911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5B371D-5856-4CD9-B50B-74816FCE5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CE147-C069-45E0-B4C3-A16219018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EB6A4A-93E5-4466-92BF-4A166D1AB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43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CAFC61-DE3F-42A9-8C2C-AF93B70DA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F3FD1C-5D26-4840-A5F0-69B0036A4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DD102-24A1-41C2-B790-EDD7E6D9D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30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D6100-4A00-4AD5-B02D-448DF42C0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3EA91-CCDA-4BD7-8A6A-8B46DA99F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0DEEFF-9876-4D3D-BCF7-0C7669C8B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B5D6F-B610-4120-8BEA-ACE7EB979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B32C72-1742-4285-AABE-AD00DD732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F832F5-C2E8-4205-9A2A-DB71DCB56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9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4BD0A-BD7C-448B-9250-8C5AD1326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E510F3-107E-48C1-946D-90516DA1CE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EBCFDA-A84D-4896-A1B6-1BAF816844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A2054B-4D12-426F-9E6F-CE766DB5C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BA29A-8267-4F49-A5E7-AB5B91141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C1FA93-342B-485C-A8E5-97ECD787F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32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0273A4-97BE-4DB4-9D37-A65662FBB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9AF7D8-ADA2-480D-BA2F-B5617FF61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76749-2945-4B97-BEA8-E8E41022E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92349-29CF-43E9-B72D-8802B070A1A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4E5F2-1A61-4C81-8A39-4E5EE875C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CC2C8-D6E8-4FC9-A07F-D3D24B4C15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94104-E559-4753-9CC9-229D11C61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5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7.jpg"/><Relationship Id="rId12" Type="http://schemas.openxmlformats.org/officeDocument/2006/relationships/image" Target="../media/image3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jpg"/><Relationship Id="rId11" Type="http://schemas.openxmlformats.org/officeDocument/2006/relationships/image" Target="../media/image31.jpg"/><Relationship Id="rId5" Type="http://schemas.openxmlformats.org/officeDocument/2006/relationships/image" Target="../media/image25.emf"/><Relationship Id="rId10" Type="http://schemas.openxmlformats.org/officeDocument/2006/relationships/image" Target="../media/image30.jp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9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2.emf"/><Relationship Id="rId5" Type="http://schemas.openxmlformats.org/officeDocument/2006/relationships/image" Target="../media/image51.jpg"/><Relationship Id="rId4" Type="http://schemas.openxmlformats.org/officeDocument/2006/relationships/image" Target="../media/image5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rveymonkey.com/r/NH5SPV6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A3D89FB-6505-4093-A413-3821C80A7B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90"/>
            <a:ext cx="12192000" cy="673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96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9020" y="595410"/>
            <a:ext cx="230918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Department of Energy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36850" y="1288826"/>
            <a:ext cx="230918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National Science Foundation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41060" y="2586344"/>
            <a:ext cx="230918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Local elected officials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8413" y="4288361"/>
            <a:ext cx="230918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Your state officials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85664" y="2948612"/>
            <a:ext cx="230918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CERN Research Council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8374" y="1986867"/>
            <a:ext cx="230918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URA Board of Trustees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89160" y="5349995"/>
            <a:ext cx="230918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Your university leadership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66343" y="415172"/>
            <a:ext cx="230918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Congress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674983" y="1642700"/>
            <a:ext cx="230918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Executive Branch (OMB, OSTP)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74983" y="5338384"/>
            <a:ext cx="230918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State of South Dakota officials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11751" y="3826696"/>
            <a:ext cx="230918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City of Chicago officials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62493" y="4380564"/>
            <a:ext cx="2767082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Federal, State and local regulatory agencies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23005" y="5462665"/>
            <a:ext cx="230918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International funding agencies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67354" y="956130"/>
            <a:ext cx="230918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National university leaders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48012" y="2832671"/>
            <a:ext cx="230918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International university leaders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02020" y="718665"/>
            <a:ext cx="230918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dirty="0"/>
              <a:t>Industry leaders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210298" y="1198415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Policy Makers</a:t>
            </a:r>
          </a:p>
        </p:txBody>
      </p:sp>
    </p:spTree>
    <p:extLst>
      <p:ext uri="{BB962C8B-B14F-4D97-AF65-F5344CB8AC3E}">
        <p14:creationId xmlns:p14="http://schemas.microsoft.com/office/powerpoint/2010/main" val="178295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So you want to start doing outreach…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1999"/>
            <a:ext cx="10515600" cy="5805055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What is your goal?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Engage students?  Make impact in Washington DC?  Engage national public?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What methodology will you use?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Lectures?  Blogs?  DC visits?  Write for magazines?  Visit community groups?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How will you connect with your audience?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If you make a brochure, how will you deliver it?  If you make a website, how will you advertise?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How will you know that you have been successful?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What impact did you actually have?  (As opposed to what you imagined?)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Talk to someone who is already doing it.  Experience helps.</a:t>
            </a:r>
          </a:p>
        </p:txBody>
      </p:sp>
    </p:spTree>
    <p:extLst>
      <p:ext uri="{BB962C8B-B14F-4D97-AF65-F5344CB8AC3E}">
        <p14:creationId xmlns:p14="http://schemas.microsoft.com/office/powerpoint/2010/main" val="179413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half" idx="17"/>
          </p:nvPr>
        </p:nvSpPr>
        <p:spPr>
          <a:xfrm>
            <a:off x="304799" y="1172419"/>
            <a:ext cx="9764752" cy="5040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>
                <a:solidFill>
                  <a:srgbClr val="FFFF00"/>
                </a:solidFill>
              </a:rPr>
              <a:t>Mission</a:t>
            </a:r>
            <a:endParaRPr lang="en-US" sz="3200" dirty="0">
              <a:solidFill>
                <a:srgbClr val="FFFF00"/>
              </a:solidFill>
            </a:endParaRPr>
          </a:p>
          <a:p>
            <a:pPr lvl="0"/>
            <a:r>
              <a:rPr lang="en-US" sz="2800" dirty="0">
                <a:solidFill>
                  <a:srgbClr val="FFFF00"/>
                </a:solidFill>
              </a:rPr>
              <a:t>Build support for your institution among decision makers and opinion leaders, and members of the public, particularly the local community</a:t>
            </a:r>
          </a:p>
          <a:p>
            <a:pPr lvl="0"/>
            <a:endParaRPr lang="en-US" sz="2800" dirty="0">
              <a:solidFill>
                <a:srgbClr val="FFFF00"/>
              </a:solidFill>
            </a:endParaRPr>
          </a:p>
          <a:p>
            <a:pPr lvl="0"/>
            <a:r>
              <a:rPr lang="en-US" sz="2800" dirty="0">
                <a:solidFill>
                  <a:srgbClr val="FFFF00"/>
                </a:solidFill>
              </a:rPr>
              <a:t>Provide accurate, up-to-date information on                                  institution’s activities and scientific                                   achievements to stakeholders</a:t>
            </a:r>
          </a:p>
          <a:p>
            <a:pPr lvl="0"/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Your Institution’s Office of Communication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340" y="2798957"/>
            <a:ext cx="4908490" cy="39267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0585AE-B2F9-4303-97F7-8EA8A04BA8C1}"/>
              </a:ext>
            </a:extLst>
          </p:cNvPr>
          <p:cNvSpPr txBox="1"/>
          <p:nvPr/>
        </p:nvSpPr>
        <p:spPr>
          <a:xfrm>
            <a:off x="1061545" y="6089297"/>
            <a:ext cx="57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FF00"/>
                </a:solidFill>
              </a:rPr>
              <a:t>Fermilab’s </a:t>
            </a:r>
            <a:r>
              <a:rPr lang="en-US" dirty="0" err="1">
                <a:solidFill>
                  <a:srgbClr val="FFFF00"/>
                </a:solidFill>
              </a:rPr>
              <a:t>OoC</a:t>
            </a:r>
            <a:r>
              <a:rPr lang="en-US" dirty="0">
                <a:solidFill>
                  <a:srgbClr val="FFFF00"/>
                </a:solidFill>
              </a:rPr>
              <a:t> (very dated)</a:t>
            </a:r>
          </a:p>
        </p:txBody>
      </p:sp>
    </p:spTree>
    <p:extLst>
      <p:ext uri="{BB962C8B-B14F-4D97-AF65-F5344CB8AC3E}">
        <p14:creationId xmlns:p14="http://schemas.microsoft.com/office/powerpoint/2010/main" val="523060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51347" y="160127"/>
            <a:ext cx="11461682" cy="642937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  <a:latin typeface="Helvetica" charset="0"/>
              </a:rPr>
              <a:t>Local Community Presentations / Public Lectures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2600" y="1124534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FFFF00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Picture 4" descr="Peer Review Presentation 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278" y="2011370"/>
            <a:ext cx="5326336" cy="34699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4360" y="989710"/>
            <a:ext cx="58429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Local groups often request presentations on science/physics topics.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Typical audiences include Rotary, Kiwanis, retirement groups,  men’s or women’s groups, etc.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Smaller presentations for other interested parties, (e.g. senior centers, astronomy clubs, libraries, etc.) are a great way to make an entrée into the public speaking world. 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And then there are the bigger public lectures organized by your institutions, which comes with a bigger advertising effort.</a:t>
            </a:r>
          </a:p>
        </p:txBody>
      </p:sp>
    </p:spTree>
    <p:extLst>
      <p:ext uri="{BB962C8B-B14F-4D97-AF65-F5344CB8AC3E}">
        <p14:creationId xmlns:p14="http://schemas.microsoft.com/office/powerpoint/2010/main" val="2992797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46" y="1"/>
            <a:ext cx="10515600" cy="872836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Annual Trip to DC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546" y="983673"/>
            <a:ext cx="7555026" cy="55809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This is high-impact, high-stress stuff.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If you elect to participate, you need to get training.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You will be expected to find connections between you and as many representatives/senators as possible.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This is all about building </a:t>
            </a:r>
            <a:r>
              <a:rPr lang="en-US" b="1" u="sng" dirty="0">
                <a:solidFill>
                  <a:srgbClr val="FFFF00"/>
                </a:solidFill>
              </a:rPr>
              <a:t>AND MAINTAINING </a:t>
            </a:r>
            <a:r>
              <a:rPr lang="en-US" dirty="0">
                <a:solidFill>
                  <a:srgbClr val="FFFF00"/>
                </a:solidFill>
              </a:rPr>
              <a:t>relationships.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Buy a good suit.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509" y="178158"/>
            <a:ext cx="4762945" cy="31733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E73F9E-6A5D-43CE-ABCC-B8E162566FBA}"/>
              </a:ext>
            </a:extLst>
          </p:cNvPr>
          <p:cNvSpPr txBox="1"/>
          <p:nvPr/>
        </p:nvSpPr>
        <p:spPr>
          <a:xfrm>
            <a:off x="6379785" y="5769429"/>
            <a:ext cx="5673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Contact information here: </a:t>
            </a:r>
          </a:p>
          <a:p>
            <a:r>
              <a:rPr lang="en-US" dirty="0">
                <a:highlight>
                  <a:srgbClr val="FFFF00"/>
                </a:highlight>
              </a:rPr>
              <a:t>https://uec.fnal.gov/government-relations-subcommittee/</a:t>
            </a:r>
          </a:p>
        </p:txBody>
      </p:sp>
    </p:spTree>
    <p:extLst>
      <p:ext uri="{BB962C8B-B14F-4D97-AF65-F5344CB8AC3E}">
        <p14:creationId xmlns:p14="http://schemas.microsoft.com/office/powerpoint/2010/main" val="126382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6F1A0DB-A4ED-46DD-A48C-8F4E8EE9FFB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hape 69"/>
          <p:cNvSpPr/>
          <p:nvPr/>
        </p:nvSpPr>
        <p:spPr>
          <a:xfrm>
            <a:off x="446313" y="77045"/>
            <a:ext cx="5007429" cy="1180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ctr" defTabSz="321457">
              <a:defRPr sz="1800">
                <a:solidFill>
                  <a:srgbClr val="000000"/>
                </a:solidFill>
              </a:defRPr>
            </a:pPr>
            <a:r>
              <a:rPr lang="en-US" sz="3600" kern="0" dirty="0">
                <a:solidFill>
                  <a:srgbClr val="FFFF00"/>
                </a:solidFill>
                <a:sym typeface="Chalkboard"/>
              </a:rPr>
              <a:t>The QuarkNet Collaboration</a:t>
            </a:r>
            <a:endParaRPr sz="3600" kern="0" dirty="0">
              <a:solidFill>
                <a:srgbClr val="FFFF00"/>
              </a:solidFill>
              <a:sym typeface="Chalkboard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348577" y="6277932"/>
            <a:ext cx="2699457" cy="503023"/>
          </a:xfrm>
          <a:prstGeom prst="rect">
            <a:avLst/>
          </a:prstGeom>
          <a:solidFill>
            <a:srgbClr val="FFFF00"/>
          </a:solidFill>
          <a:ln w="12700">
            <a:solidFill>
              <a:srgbClr val="FFFF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00">
                <a:solidFill>
                  <a:srgbClr val="FF9300"/>
                </a:solidFill>
              </a:defRPr>
            </a:lvl1pPr>
          </a:lstStyle>
          <a:p>
            <a:pPr algn="ctr" defTabSz="321457">
              <a:defRPr sz="1800">
                <a:solidFill>
                  <a:srgbClr val="000000"/>
                </a:solidFill>
              </a:defRPr>
            </a:pPr>
            <a:r>
              <a:rPr lang="en-US" sz="2800" kern="0" dirty="0">
                <a:solidFill>
                  <a:schemeClr val="tx1"/>
                </a:solidFill>
                <a:sym typeface="Chalkboard"/>
              </a:rPr>
              <a:t>quarknet.</a:t>
            </a:r>
            <a:r>
              <a:rPr sz="2800" kern="0" dirty="0">
                <a:solidFill>
                  <a:schemeClr val="tx1"/>
                </a:solidFill>
                <a:sym typeface="Chalkboard"/>
              </a:rPr>
              <a:t>i2u2.org</a:t>
            </a:r>
          </a:p>
        </p:txBody>
      </p:sp>
      <p:pic>
        <p:nvPicPr>
          <p:cNvPr id="23" name="Picture 194" descr="UsSiteMap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69" y="1458381"/>
            <a:ext cx="2976773" cy="17347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" y="5384618"/>
            <a:ext cx="5298314" cy="6876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321457" latinLnBrk="1" hangingPunct="0"/>
            <a:r>
              <a:rPr lang="en-US" sz="2000" kern="0" dirty="0">
                <a:solidFill>
                  <a:srgbClr val="FFFF00"/>
                </a:solidFill>
                <a:sym typeface="Chalkboard"/>
              </a:rPr>
              <a:t>Engaging teachers and their students in scientific </a:t>
            </a:r>
          </a:p>
          <a:p>
            <a:pPr algn="ctr" defTabSz="321457" latinLnBrk="1" hangingPunct="0"/>
            <a:r>
              <a:rPr lang="en-US" sz="2000" kern="0" dirty="0">
                <a:solidFill>
                  <a:srgbClr val="FFFF00"/>
                </a:solidFill>
                <a:sym typeface="Chalkboard"/>
              </a:rPr>
              <a:t>research</a:t>
            </a:r>
          </a:p>
        </p:txBody>
      </p:sp>
      <p:pic>
        <p:nvPicPr>
          <p:cNvPr id="25" name="Picture 7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46" y="3713025"/>
            <a:ext cx="2250281" cy="16865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34" y="3711908"/>
            <a:ext cx="2250281" cy="16877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hape 57">
            <a:extLst>
              <a:ext uri="{FF2B5EF4-FFF2-40B4-BE49-F238E27FC236}">
                <a16:creationId xmlns:a16="http://schemas.microsoft.com/office/drawing/2014/main" id="{F8891667-D371-41EC-92F4-6F8597825540}"/>
              </a:ext>
            </a:extLst>
          </p:cNvPr>
          <p:cNvSpPr/>
          <p:nvPr/>
        </p:nvSpPr>
        <p:spPr>
          <a:xfrm>
            <a:off x="7399994" y="77045"/>
            <a:ext cx="3801406" cy="1180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>
                <a:solidFill>
                  <a:srgbClr val="FF9300"/>
                </a:solidFill>
              </a:defRPr>
            </a:lvl1pPr>
          </a:lstStyle>
          <a:p>
            <a:pPr algn="ctr" defTabSz="321457">
              <a:defRPr sz="1800">
                <a:solidFill>
                  <a:srgbClr val="000000"/>
                </a:solidFill>
              </a:defRPr>
            </a:pPr>
            <a:r>
              <a:rPr lang="en-US" sz="3600" kern="0" dirty="0">
                <a:solidFill>
                  <a:schemeClr val="tx1"/>
                </a:solidFill>
                <a:sym typeface="Chalkboard"/>
              </a:rPr>
              <a:t>High School </a:t>
            </a:r>
            <a:r>
              <a:rPr sz="3600" kern="0" dirty="0">
                <a:solidFill>
                  <a:schemeClr val="tx1"/>
                </a:solidFill>
                <a:sym typeface="Chalkboard"/>
              </a:rPr>
              <a:t>Masterclass</a:t>
            </a:r>
            <a:r>
              <a:rPr lang="en-US" sz="3600" kern="0" dirty="0">
                <a:solidFill>
                  <a:schemeClr val="tx1"/>
                </a:solidFill>
                <a:sym typeface="Chalkboard"/>
              </a:rPr>
              <a:t>es</a:t>
            </a:r>
            <a:endParaRPr sz="3600" kern="0" dirty="0">
              <a:solidFill>
                <a:schemeClr val="tx1"/>
              </a:solidFill>
              <a:sym typeface="Chalkboard"/>
            </a:endParaRPr>
          </a:p>
        </p:txBody>
      </p:sp>
      <p:pic>
        <p:nvPicPr>
          <p:cNvPr id="12" name="droppedImage.pdf">
            <a:extLst>
              <a:ext uri="{FF2B5EF4-FFF2-40B4-BE49-F238E27FC236}">
                <a16:creationId xmlns:a16="http://schemas.microsoft.com/office/drawing/2014/main" id="{8167316A-B360-4516-8B8E-1C3EFB464B4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256134" y="1393908"/>
            <a:ext cx="3091544" cy="2208665"/>
          </a:xfrm>
          <a:prstGeom prst="rect">
            <a:avLst/>
          </a:prstGeom>
          <a:ln w="88900">
            <a:miter lim="400000"/>
          </a:ln>
          <a:effectLst>
            <a:outerShdw blurRad="127000" dist="38100" dir="2700000" rotWithShape="0">
              <a:srgbClr val="FFFFFF">
                <a:alpha val="75000"/>
              </a:srgbClr>
            </a:outerShdw>
          </a:effectLst>
        </p:spPr>
      </p:pic>
      <p:pic>
        <p:nvPicPr>
          <p:cNvPr id="13" name="single-event.png">
            <a:extLst>
              <a:ext uri="{FF2B5EF4-FFF2-40B4-BE49-F238E27FC236}">
                <a16:creationId xmlns:a16="http://schemas.microsoft.com/office/drawing/2014/main" id="{57EA7305-26DE-46DB-93D4-E0245B94886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9419229" y="2187773"/>
            <a:ext cx="2656515" cy="2482454"/>
          </a:xfrm>
          <a:prstGeom prst="rect">
            <a:avLst/>
          </a:prstGeom>
          <a:ln w="12700">
            <a:solidFill>
              <a:srgbClr val="FFFFFF"/>
            </a:solidFill>
            <a:miter lim="400000"/>
          </a:ln>
          <a:effectLst>
            <a:outerShdw blurRad="127000" dist="76200" dir="2700000" rotWithShape="0">
              <a:srgbClr val="FFFFFF">
                <a:alpha val="75000"/>
              </a:srgbClr>
            </a:outerShdw>
          </a:effectLst>
        </p:spPr>
      </p:pic>
      <p:sp>
        <p:nvSpPr>
          <p:cNvPr id="14" name="Shape 62">
            <a:extLst>
              <a:ext uri="{FF2B5EF4-FFF2-40B4-BE49-F238E27FC236}">
                <a16:creationId xmlns:a16="http://schemas.microsoft.com/office/drawing/2014/main" id="{0CFAA41E-3E01-40A8-AD72-EA617CDAF2DE}"/>
              </a:ext>
            </a:extLst>
          </p:cNvPr>
          <p:cNvSpPr/>
          <p:nvPr/>
        </p:nvSpPr>
        <p:spPr>
          <a:xfrm>
            <a:off x="6629309" y="3739305"/>
            <a:ext cx="2345194" cy="59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321457">
              <a:defRPr sz="1800">
                <a:solidFill>
                  <a:srgbClr val="000000"/>
                </a:solidFill>
              </a:defRPr>
            </a:pPr>
            <a:r>
              <a:rPr sz="1687" kern="0" dirty="0">
                <a:sym typeface="Chalkboard"/>
              </a:rPr>
              <a:t>Hands-on Measurements </a:t>
            </a:r>
            <a:endParaRPr lang="en-US" sz="1687" kern="0" dirty="0">
              <a:sym typeface="Chalkboard"/>
            </a:endParaRPr>
          </a:p>
          <a:p>
            <a:pPr algn="ctr" defTabSz="321457">
              <a:defRPr sz="1800">
                <a:solidFill>
                  <a:srgbClr val="000000"/>
                </a:solidFill>
              </a:defRPr>
            </a:pPr>
            <a:r>
              <a:rPr sz="1687" kern="0" dirty="0">
                <a:sym typeface="Chalkboard"/>
              </a:rPr>
              <a:t>with Real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FA6253-463A-42CC-895C-F5AD38C83191}"/>
              </a:ext>
            </a:extLst>
          </p:cNvPr>
          <p:cNvSpPr txBox="1"/>
          <p:nvPr/>
        </p:nvSpPr>
        <p:spPr>
          <a:xfrm>
            <a:off x="6159753" y="5652781"/>
            <a:ext cx="59684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If you’re interested in either endeavor, contact</a:t>
            </a:r>
          </a:p>
          <a:p>
            <a:r>
              <a:rPr lang="en-US" sz="2400" dirty="0"/>
              <a:t>Ken Cecire (kcecire@nd.edu)</a:t>
            </a:r>
          </a:p>
        </p:txBody>
      </p:sp>
    </p:spTree>
    <p:extLst>
      <p:ext uri="{BB962C8B-B14F-4D97-AF65-F5344CB8AC3E}">
        <p14:creationId xmlns:p14="http://schemas.microsoft.com/office/powerpoint/2010/main" val="1559616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59118"/>
            <a:ext cx="10515600" cy="98713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Going Solo</a:t>
            </a:r>
          </a:p>
        </p:txBody>
      </p:sp>
    </p:spTree>
    <p:extLst>
      <p:ext uri="{BB962C8B-B14F-4D97-AF65-F5344CB8AC3E}">
        <p14:creationId xmlns:p14="http://schemas.microsoft.com/office/powerpoint/2010/main" val="19018037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100074" y="1633524"/>
            <a:ext cx="3657600" cy="3657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prstClr val="black"/>
                </a:solidFill>
              </a:rPr>
              <a:t>Methodologies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04753" y="609592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Television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06439" y="713510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Magazines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452995" y="1504957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Blogs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167495" y="3663787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YouTube</a:t>
            </a:r>
          </a:p>
          <a:p>
            <a:pPr algn="ctr"/>
            <a:r>
              <a:rPr lang="en-US" dirty="0">
                <a:solidFill>
                  <a:prstClr val="black"/>
                </a:solidFill>
              </a:rPr>
              <a:t>Videos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844391" y="5072488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Social Media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5328" y="1262492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Radio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295155" y="5734030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Café </a:t>
            </a:r>
            <a:r>
              <a:rPr lang="en-US" dirty="0" err="1">
                <a:solidFill>
                  <a:prstClr val="black"/>
                </a:solidFill>
              </a:rPr>
              <a:t>Scientifique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90253" y="3950268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Public Lectures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93218" y="2434064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Books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5328" y="4905363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Online Courses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039337" y="5753947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Public</a:t>
            </a:r>
          </a:p>
          <a:p>
            <a:pPr algn="ctr"/>
            <a:r>
              <a:rPr lang="en-US" dirty="0">
                <a:solidFill>
                  <a:prstClr val="black"/>
                </a:solidFill>
              </a:rPr>
              <a:t>Festivals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CF4BF6-1DC9-419E-88DE-F5FAFF012F25}"/>
              </a:ext>
            </a:extLst>
          </p:cNvPr>
          <p:cNvSpPr/>
          <p:nvPr/>
        </p:nvSpPr>
        <p:spPr>
          <a:xfrm>
            <a:off x="8900670" y="2584372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Podcasts</a:t>
            </a:r>
          </a:p>
        </p:txBody>
      </p:sp>
    </p:spTree>
    <p:extLst>
      <p:ext uri="{BB962C8B-B14F-4D97-AF65-F5344CB8AC3E}">
        <p14:creationId xmlns:p14="http://schemas.microsoft.com/office/powerpoint/2010/main" val="3404006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96287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Books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427" y="859809"/>
            <a:ext cx="5808260" cy="5276211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Hard to write</a:t>
            </a:r>
          </a:p>
          <a:p>
            <a:r>
              <a:rPr lang="en-US" dirty="0">
                <a:solidFill>
                  <a:srgbClr val="FFFF00"/>
                </a:solidFill>
              </a:rPr>
              <a:t>Harder to sell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547656"/>
              </p:ext>
            </p:extLst>
          </p:nvPr>
        </p:nvGraphicFramePr>
        <p:xfrm>
          <a:off x="9767056" y="0"/>
          <a:ext cx="2252565" cy="337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Acrobat Document" r:id="rId4" imgW="3291732" imgH="4937760" progId="AcroExch.Document.11">
                  <p:embed/>
                </p:oleObj>
              </mc:Choice>
              <mc:Fallback>
                <p:oleObj name="Acrobat Document" r:id="rId4" imgW="3291732" imgH="4937760" progId="AcroExch.Document.11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67056" y="0"/>
                        <a:ext cx="2252565" cy="3377762"/>
                      </a:xfrm>
                      <a:prstGeom prst="rect">
                        <a:avLst/>
                      </a:prstGeom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7" r="17523"/>
          <a:stretch/>
        </p:blipFill>
        <p:spPr>
          <a:xfrm>
            <a:off x="219599" y="2214230"/>
            <a:ext cx="2517438" cy="39217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935" y="3367922"/>
            <a:ext cx="2255484" cy="34530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65" y="-1"/>
            <a:ext cx="2271767" cy="3362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13" name="Picture 1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D5FA402-43F4-49D2-8471-CC7A1A0BD5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394" y="3394054"/>
            <a:ext cx="2239899" cy="345493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C91A4B22-4FDC-4843-A997-C009BF0E06A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178" y="3362810"/>
            <a:ext cx="2275444" cy="3430352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B2552FA0-1EB0-4965-9FF4-CC276EA4E0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305" y="0"/>
            <a:ext cx="2210425" cy="33628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F36404F-F933-4326-9BAF-2B77E4C3CC4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015" y="3367922"/>
            <a:ext cx="2345438" cy="3535873"/>
          </a:xfrm>
          <a:prstGeom prst="rect">
            <a:avLst/>
          </a:prstGeom>
        </p:spPr>
      </p:pic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4850DA23-6C94-4B34-A2EC-346AA0BF9AC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479" y="1"/>
            <a:ext cx="2212640" cy="331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0697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427" y="-40314"/>
            <a:ext cx="10515600" cy="996287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Magazines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427" y="859809"/>
            <a:ext cx="5808260" cy="5276211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Hard to write</a:t>
            </a:r>
          </a:p>
          <a:p>
            <a:r>
              <a:rPr lang="en-US" dirty="0">
                <a:solidFill>
                  <a:srgbClr val="FFFF00"/>
                </a:solidFill>
              </a:rPr>
              <a:t>Harder to sell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75" y="1920175"/>
            <a:ext cx="2196997" cy="28949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404" y="3706829"/>
            <a:ext cx="2244024" cy="29486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783" y="330959"/>
            <a:ext cx="2308041" cy="30502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725" y="192928"/>
            <a:ext cx="2360746" cy="32082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871" y="279709"/>
            <a:ext cx="2381251" cy="3152776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B9A5B3A2-5517-4EC8-BB9B-D52F76BF14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227" y="3631909"/>
            <a:ext cx="2360746" cy="3098479"/>
          </a:xfrm>
          <a:prstGeom prst="rect">
            <a:avLst/>
          </a:prstGeom>
        </p:spPr>
      </p:pic>
      <p:pic>
        <p:nvPicPr>
          <p:cNvPr id="19" name="Picture 18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FC9260E9-207C-4A46-A131-8DC02C8223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664" y="3497914"/>
            <a:ext cx="2406363" cy="318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6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" r="8628"/>
          <a:stretch/>
        </p:blipFill>
        <p:spPr>
          <a:xfrm>
            <a:off x="0" y="0"/>
            <a:ext cx="121659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93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87" y="113333"/>
            <a:ext cx="10515600" cy="68698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Café </a:t>
            </a:r>
            <a:r>
              <a:rPr lang="en-US" dirty="0" err="1">
                <a:solidFill>
                  <a:srgbClr val="FFFF00"/>
                </a:solidFill>
              </a:rPr>
              <a:t>Scientifique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0633967">
            <a:off x="6940413" y="-24632"/>
            <a:ext cx="5867400" cy="1649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00"/>
                </a:solidFill>
              </a:rPr>
              <a:t>Nerd </a:t>
            </a:r>
            <a:r>
              <a:rPr lang="en-US" dirty="0" err="1">
                <a:solidFill>
                  <a:srgbClr val="FFFF00"/>
                </a:solidFill>
              </a:rPr>
              <a:t>Nite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Downtown Chicago</a:t>
            </a:r>
          </a:p>
          <a:p>
            <a:r>
              <a:rPr lang="en-US" dirty="0">
                <a:solidFill>
                  <a:srgbClr val="FFFF00"/>
                </a:solidFill>
              </a:rPr>
              <a:t>Evidence based entertainment…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50275">
            <a:off x="400885" y="1111546"/>
            <a:ext cx="2643188" cy="37536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14436">
            <a:off x="3256970" y="1704619"/>
            <a:ext cx="4299832" cy="30712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55319">
            <a:off x="8354681" y="2650471"/>
            <a:ext cx="3237244" cy="394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94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87" y="113333"/>
            <a:ext cx="10515600" cy="68698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Social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6737C0-CEE8-4541-BD98-661CCBA01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87" y="1323252"/>
            <a:ext cx="3478577" cy="21057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459BD5-0074-4ADA-BABE-1CFF0297FD04}"/>
              </a:ext>
            </a:extLst>
          </p:cNvPr>
          <p:cNvSpPr txBox="1"/>
          <p:nvPr/>
        </p:nvSpPr>
        <p:spPr>
          <a:xfrm>
            <a:off x="149087" y="3429000"/>
            <a:ext cx="163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20k subscribers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587115-EDC6-4D98-BB4C-ACC0A0EE4A1A}"/>
              </a:ext>
            </a:extLst>
          </p:cNvPr>
          <p:cNvSpPr txBox="1"/>
          <p:nvPr/>
        </p:nvSpPr>
        <p:spPr>
          <a:xfrm>
            <a:off x="149087" y="866653"/>
            <a:ext cx="107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Facebook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086F30-B468-4C32-9598-082219A28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87" y="4146982"/>
            <a:ext cx="3478577" cy="20207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5FEDDF-CB36-424F-87E0-A5AC08472E7B}"/>
              </a:ext>
            </a:extLst>
          </p:cNvPr>
          <p:cNvSpPr txBox="1"/>
          <p:nvPr/>
        </p:nvSpPr>
        <p:spPr>
          <a:xfrm>
            <a:off x="149086" y="6220359"/>
            <a:ext cx="1514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4k subscribers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4DCCFF-BA8E-4E3D-9702-F02D5D6D1F45}"/>
              </a:ext>
            </a:extLst>
          </p:cNvPr>
          <p:cNvSpPr txBox="1"/>
          <p:nvPr/>
        </p:nvSpPr>
        <p:spPr>
          <a:xfrm>
            <a:off x="3740319" y="820011"/>
            <a:ext cx="848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Twitter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B739C4-E57A-477A-8A05-947F4E894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6220" y="1286035"/>
            <a:ext cx="3067035" cy="218018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544AC73-9FA2-49F4-8C5F-987D9F4AEE05}"/>
              </a:ext>
            </a:extLst>
          </p:cNvPr>
          <p:cNvSpPr txBox="1"/>
          <p:nvPr/>
        </p:nvSpPr>
        <p:spPr>
          <a:xfrm>
            <a:off x="3627664" y="3499630"/>
            <a:ext cx="174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200k subscribers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80ADBC-8497-4D55-9081-FBE57B1DF1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6219" y="4146982"/>
            <a:ext cx="3067035" cy="21754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41D35A4-00DC-40F1-8686-040C53A998AA}"/>
              </a:ext>
            </a:extLst>
          </p:cNvPr>
          <p:cNvSpPr txBox="1"/>
          <p:nvPr/>
        </p:nvSpPr>
        <p:spPr>
          <a:xfrm>
            <a:off x="3740319" y="6415743"/>
            <a:ext cx="174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380k subscribers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0ABFDD1-4514-4316-AFAE-E0B9E92D8E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1240" y="1286035"/>
            <a:ext cx="3441426" cy="223239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4EDEBB4-50DD-465D-B850-5CB6AF7EDDAA}"/>
              </a:ext>
            </a:extLst>
          </p:cNvPr>
          <p:cNvSpPr txBox="1"/>
          <p:nvPr/>
        </p:nvSpPr>
        <p:spPr>
          <a:xfrm>
            <a:off x="6936330" y="763101"/>
            <a:ext cx="11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Instagram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7FCCD1-7210-4621-A8CF-7DC488ED0A47}"/>
              </a:ext>
            </a:extLst>
          </p:cNvPr>
          <p:cNvSpPr txBox="1"/>
          <p:nvPr/>
        </p:nvSpPr>
        <p:spPr>
          <a:xfrm>
            <a:off x="6936330" y="3535349"/>
            <a:ext cx="163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90k subscribers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25180C7-EE1A-45A8-8D9C-3018F01F71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1240" y="4161958"/>
            <a:ext cx="3493233" cy="207101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FEC0AA8-7D05-4DAC-AE3E-0523616A4FF7}"/>
              </a:ext>
            </a:extLst>
          </p:cNvPr>
          <p:cNvSpPr txBox="1"/>
          <p:nvPr/>
        </p:nvSpPr>
        <p:spPr>
          <a:xfrm>
            <a:off x="6815461" y="6338118"/>
            <a:ext cx="163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30k subscribers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DAAFDD-7633-4C57-AE18-CE473D9C2812}"/>
              </a:ext>
            </a:extLst>
          </p:cNvPr>
          <p:cNvSpPr txBox="1"/>
          <p:nvPr/>
        </p:nvSpPr>
        <p:spPr>
          <a:xfrm>
            <a:off x="10664687" y="3238628"/>
            <a:ext cx="1049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Snapchat</a:t>
            </a:r>
          </a:p>
          <a:p>
            <a:r>
              <a:rPr lang="en-US" dirty="0" err="1">
                <a:solidFill>
                  <a:srgbClr val="FFFF00"/>
                </a:solidFill>
              </a:rPr>
              <a:t>TikTok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Etc.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31A4F15-B197-4E8C-BE26-64C8F3F5D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1828" y="129197"/>
            <a:ext cx="4217558" cy="197020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Very hard to build audience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Requires sustained effort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49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946501" y="1774077"/>
          <a:ext cx="5475974" cy="2902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Image" r:id="rId3" imgW="5485680" imgH="2907720" progId="Photoshop.Image.15">
                  <p:embed/>
                </p:oleObj>
              </mc:Choice>
              <mc:Fallback>
                <p:oleObj name="Image" r:id="rId3" imgW="5485680" imgH="2907720" progId="Photoshop.Image.15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46501" y="1774077"/>
                        <a:ext cx="5475974" cy="29027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427" y="-40314"/>
            <a:ext cx="10515600" cy="996287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Videos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427" y="859809"/>
            <a:ext cx="5808260" cy="5276211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Lots of competition</a:t>
            </a:r>
          </a:p>
          <a:p>
            <a:r>
              <a:rPr lang="en-US" dirty="0">
                <a:solidFill>
                  <a:srgbClr val="FFFF00"/>
                </a:solidFill>
              </a:rPr>
              <a:t>Requires some technical support</a:t>
            </a:r>
          </a:p>
          <a:p>
            <a:r>
              <a:rPr lang="en-US" dirty="0">
                <a:solidFill>
                  <a:srgbClr val="FFFF00"/>
                </a:solidFill>
              </a:rPr>
              <a:t>Hard to build online audience</a:t>
            </a:r>
          </a:p>
          <a:p>
            <a:r>
              <a:rPr lang="en-US" dirty="0">
                <a:solidFill>
                  <a:srgbClr val="FFFF00"/>
                </a:solidFill>
              </a:rPr>
              <a:t>Must be quality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36" y="3666259"/>
            <a:ext cx="3602182" cy="20262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8494" y="126956"/>
            <a:ext cx="4380927" cy="241015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7D3BCEE-CE9A-40F3-8A2C-8C41038A3B78}"/>
              </a:ext>
            </a:extLst>
          </p:cNvPr>
          <p:cNvSpPr txBox="1">
            <a:spLocks/>
          </p:cNvSpPr>
          <p:nvPr/>
        </p:nvSpPr>
        <p:spPr>
          <a:xfrm>
            <a:off x="4965253" y="4846962"/>
            <a:ext cx="6933319" cy="2189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00"/>
                </a:solidFill>
              </a:rPr>
              <a:t>FNAL YouTube channel ~550k subscribers</a:t>
            </a:r>
          </a:p>
          <a:p>
            <a:r>
              <a:rPr lang="en-US" dirty="0">
                <a:solidFill>
                  <a:srgbClr val="FFFF00"/>
                </a:solidFill>
              </a:rPr>
              <a:t>Typical viewership &gt; 100k/video</a:t>
            </a:r>
          </a:p>
          <a:p>
            <a:r>
              <a:rPr lang="en-US" dirty="0">
                <a:solidFill>
                  <a:srgbClr val="FFFF00"/>
                </a:solidFill>
              </a:rPr>
              <a:t>Some &gt; 1M/video (a few &gt; 4M!!!)</a:t>
            </a:r>
          </a:p>
          <a:p>
            <a:r>
              <a:rPr lang="en-US" dirty="0">
                <a:solidFill>
                  <a:srgbClr val="FFFF00"/>
                </a:solidFill>
              </a:rPr>
              <a:t>Some channels &gt;&gt;MUCH&lt;&lt; better.</a:t>
            </a:r>
          </a:p>
        </p:txBody>
      </p:sp>
    </p:spTree>
    <p:extLst>
      <p:ext uri="{BB962C8B-B14F-4D97-AF65-F5344CB8AC3E}">
        <p14:creationId xmlns:p14="http://schemas.microsoft.com/office/powerpoint/2010/main" val="39146686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87" y="113333"/>
            <a:ext cx="10515600" cy="68698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TED/TEDx/</a:t>
            </a:r>
            <a:r>
              <a:rPr lang="en-US" dirty="0" err="1">
                <a:solidFill>
                  <a:srgbClr val="FFFF00"/>
                </a:solidFill>
              </a:rPr>
              <a:t>Pechukacha</a:t>
            </a:r>
            <a:r>
              <a:rPr lang="en-US" dirty="0">
                <a:solidFill>
                  <a:srgbClr val="FFFF00"/>
                </a:solidFill>
              </a:rPr>
              <a:t>/Story Collider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D5326B-B0AD-4C43-969F-C26E266FF8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74" y="935420"/>
            <a:ext cx="3736205" cy="30952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E25FC7-BA86-4D35-9DD0-50B241921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554" y="3721653"/>
            <a:ext cx="3736205" cy="302301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EAAA606-CAB2-43EC-BD8F-2E21D3973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427" y="4165819"/>
            <a:ext cx="7119744" cy="269218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Not so hard to participate if you can find an event being scheduled.</a:t>
            </a:r>
          </a:p>
          <a:p>
            <a:r>
              <a:rPr lang="en-US" dirty="0">
                <a:solidFill>
                  <a:srgbClr val="FFFF00"/>
                </a:solidFill>
              </a:rPr>
              <a:t>TEDx is &gt;&gt;way&lt;&lt; easier than TED.</a:t>
            </a:r>
          </a:p>
          <a:p>
            <a:r>
              <a:rPr lang="en-US" dirty="0">
                <a:solidFill>
                  <a:srgbClr val="FFFF00"/>
                </a:solidFill>
              </a:rPr>
              <a:t>Often more about emotion than pure science.  The more emotional talks get more views.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4A3A5C-2A09-452A-AC0E-2EEF0861D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0554" y="721162"/>
            <a:ext cx="3772359" cy="27748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8DAA13-05E9-4ECB-A178-CD474BA33E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8515"/>
          <a:stretch/>
        </p:blipFill>
        <p:spPr>
          <a:xfrm>
            <a:off x="4568680" y="1895579"/>
            <a:ext cx="3701874" cy="22702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65921D-353C-4D42-AB19-3B25090526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8461" y="788243"/>
            <a:ext cx="2961810" cy="103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034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87" y="113333"/>
            <a:ext cx="10515600" cy="68698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Write for newspaper/online media/</a:t>
            </a:r>
            <a:r>
              <a:rPr lang="en-US" dirty="0" err="1">
                <a:solidFill>
                  <a:srgbClr val="FFFF00"/>
                </a:solidFill>
              </a:rPr>
              <a:t>OpEds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1F4BA2-25F5-44EF-89A6-69A2C57C6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776" y="116533"/>
            <a:ext cx="2857583" cy="39639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561320-1089-43CA-84E7-128346E3E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03" y="4397431"/>
            <a:ext cx="6873836" cy="22252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9FDD5F-7B80-48CF-BFB7-4C824E7780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6766" y="4397431"/>
            <a:ext cx="3829082" cy="222523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7CFE71C-35A3-4339-B6D5-DF91937C0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047" y="918923"/>
            <a:ext cx="7768125" cy="1970201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Hard to get foot in door.</a:t>
            </a:r>
          </a:p>
          <a:p>
            <a:r>
              <a:rPr lang="en-US" dirty="0">
                <a:solidFill>
                  <a:srgbClr val="FFFF00"/>
                </a:solidFill>
              </a:rPr>
              <a:t>Works on “journalist time,” not “academic time.”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EEB29D-EDBA-4168-98F0-F6395F57C2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599" y="1959073"/>
            <a:ext cx="1677605" cy="6991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6CF266-E9C3-4FAA-B198-93F5BB9089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640" y="2797629"/>
            <a:ext cx="6905021" cy="149306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074CFFEE-CD14-4F70-9ABD-73A950BC062D}"/>
              </a:ext>
            </a:extLst>
          </p:cNvPr>
          <p:cNvSpPr/>
          <p:nvPr/>
        </p:nvSpPr>
        <p:spPr>
          <a:xfrm>
            <a:off x="149087" y="3940629"/>
            <a:ext cx="1549084" cy="350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097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87" y="113333"/>
            <a:ext cx="10515600" cy="68698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Television/Radio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45C2D2-E929-4EFB-AF96-B1E7977C7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87" y="3949672"/>
            <a:ext cx="4411719" cy="25075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69B3D3-E1B7-4829-B744-992ACE0D0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1189" y="1422935"/>
            <a:ext cx="4058108" cy="23059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6854F6-CB08-4950-BC9C-22DBE27A0D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3657" y="3901024"/>
            <a:ext cx="4158343" cy="255618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021B25-A18B-4AC8-81F8-0F5E1B8E2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243" y="19098"/>
            <a:ext cx="5808260" cy="370978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Super hard to get into.</a:t>
            </a:r>
          </a:p>
          <a:p>
            <a:r>
              <a:rPr lang="en-US" dirty="0">
                <a:solidFill>
                  <a:srgbClr val="FFFF00"/>
                </a:solidFill>
              </a:rPr>
              <a:t>Happens after success in another technique.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pPr lvl="5"/>
            <a:r>
              <a:rPr lang="en-US" sz="2800" dirty="0">
                <a:solidFill>
                  <a:srgbClr val="FFFF00"/>
                </a:solidFill>
              </a:rPr>
              <a:t>Looks and charm matter for TV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BFD6EC-D306-4908-B6B1-2BD8B006FC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992" r="2118"/>
          <a:stretch/>
        </p:blipFill>
        <p:spPr>
          <a:xfrm>
            <a:off x="225287" y="1469570"/>
            <a:ext cx="4058108" cy="20947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98A53A-A98F-400F-965C-2E32547F3FC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7482"/>
          <a:stretch/>
        </p:blipFill>
        <p:spPr>
          <a:xfrm>
            <a:off x="4724399" y="3960420"/>
            <a:ext cx="3055881" cy="249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437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87" y="0"/>
            <a:ext cx="10515600" cy="946841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Blogging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487" y="5663047"/>
            <a:ext cx="6598279" cy="523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Quantum Diaries, now defunct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9634" y="67230"/>
            <a:ext cx="5867400" cy="1061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Dark Energy Detectives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46k followers on Tumblr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451586" y="1196292"/>
          <a:ext cx="5346336" cy="486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Image" r:id="rId3" imgW="12799800" imgH="11656800" progId="Photoshop.Image.15">
                  <p:embed/>
                </p:oleObj>
              </mc:Choice>
              <mc:Fallback>
                <p:oleObj name="Image" r:id="rId3" imgW="12799800" imgH="11656800" progId="Photoshop.Image.15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51586" y="1196292"/>
                        <a:ext cx="5346336" cy="486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45662" y="946841"/>
          <a:ext cx="4372689" cy="4510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Image" r:id="rId5" imgW="12952080" imgH="13358520" progId="Photoshop.Image.15">
                  <p:embed/>
                </p:oleObj>
              </mc:Choice>
              <mc:Fallback>
                <p:oleObj name="Image" r:id="rId5" imgW="12952080" imgH="13358520" progId="Photoshop.Image.15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5662" y="946841"/>
                        <a:ext cx="4372689" cy="4510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546E14-8890-4443-B1A5-88123C80D3C3}"/>
              </a:ext>
            </a:extLst>
          </p:cNvPr>
          <p:cNvSpPr txBox="1">
            <a:spLocks/>
          </p:cNvSpPr>
          <p:nvPr/>
        </p:nvSpPr>
        <p:spPr>
          <a:xfrm>
            <a:off x="4151587" y="6270852"/>
            <a:ext cx="8424511" cy="523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FFFF00"/>
                </a:solidFill>
              </a:rPr>
              <a:t>High effort, can be low impact, must feed the beast</a:t>
            </a:r>
          </a:p>
        </p:txBody>
      </p:sp>
    </p:spTree>
    <p:extLst>
      <p:ext uri="{BB962C8B-B14F-4D97-AF65-F5344CB8AC3E}">
        <p14:creationId xmlns:p14="http://schemas.microsoft.com/office/powerpoint/2010/main" val="3647420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87" y="113333"/>
            <a:ext cx="10515600" cy="946841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087" y="4916556"/>
            <a:ext cx="5867400" cy="1941444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Lindsay Olson</a:t>
            </a:r>
          </a:p>
          <a:p>
            <a:r>
              <a:rPr lang="en-US" dirty="0" err="1">
                <a:solidFill>
                  <a:srgbClr val="FFFF00"/>
                </a:solidFill>
              </a:rPr>
              <a:t>Fermilab’s</a:t>
            </a:r>
            <a:r>
              <a:rPr lang="en-US" dirty="0">
                <a:solidFill>
                  <a:srgbClr val="FFFF00"/>
                </a:solidFill>
              </a:rPr>
              <a:t> First Artist in Residence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(For this generation </a:t>
            </a:r>
            <a:r>
              <a:rPr lang="en-US" sz="1800" dirty="0">
                <a:solidFill>
                  <a:srgbClr val="FFFF00"/>
                </a:solidFill>
              </a:rPr>
              <a:t>[Angela Gonzalez]</a:t>
            </a:r>
            <a:r>
              <a:rPr lang="en-US" dirty="0">
                <a:solidFill>
                  <a:srgbClr val="FFFF00"/>
                </a:solidFill>
              </a:rPr>
              <a:t>)</a:t>
            </a:r>
          </a:p>
          <a:p>
            <a:r>
              <a:rPr lang="en-US" dirty="0">
                <a:solidFill>
                  <a:srgbClr val="FFFF00"/>
                </a:solidFill>
              </a:rPr>
              <a:t>Neutrinos and LHC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105" y="0"/>
            <a:ext cx="3659363" cy="4671984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406887" y="113333"/>
            <a:ext cx="5867400" cy="148345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solidFill>
                  <a:srgbClr val="FFFF00"/>
                </a:solidFill>
              </a:rPr>
              <a:t>Art@CMS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  Traveling show of CMS art  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  Could come to your institution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453" y="2281169"/>
            <a:ext cx="6645422" cy="443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603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59118"/>
            <a:ext cx="10515600" cy="98713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13237411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4572-07C0-4593-992C-4EE65F4A4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18256"/>
            <a:ext cx="10515600" cy="1092088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Helvetica" charset="0"/>
              </a:rPr>
              <a:t>Outreach Training Opportunities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A2C61-DE04-4FFD-A0FB-913885F2A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43" y="859972"/>
            <a:ext cx="11285827" cy="583474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The APS is holding many trainings in this area (all times, ET):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Already held, available on video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Different Forms of Public Engagement 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How to Write an </a:t>
            </a:r>
            <a:r>
              <a:rPr lang="en-US" dirty="0" err="1">
                <a:solidFill>
                  <a:srgbClr val="FFFF00"/>
                </a:solidFill>
              </a:rPr>
              <a:t>OpEd</a:t>
            </a:r>
            <a:r>
              <a:rPr lang="en-US" dirty="0">
                <a:solidFill>
                  <a:srgbClr val="FFFF00"/>
                </a:solidFill>
              </a:rPr>
              <a:t>  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Digital Video Editing for Beginner Science Communicators</a:t>
            </a:r>
            <a:endParaRPr lang="en-US" dirty="0">
              <a:highlight>
                <a:srgbClr val="FFFF00"/>
              </a:highlight>
            </a:endParaRP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pPr lvl="1"/>
            <a:r>
              <a:rPr lang="en-US" dirty="0">
                <a:solidFill>
                  <a:srgbClr val="FFFF00"/>
                </a:solidFill>
              </a:rPr>
              <a:t>Upcoming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Creating a Podcast to Engage the Public (July 14, 12:00 - 1:00 p.m. )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Designing Creative Graphics for Public Engagement (July 20, 1:00 - 3:00 p.m.)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Using Social Media for Public Engagement (July 22, 2:00 - 4:00 p.m. )</a:t>
            </a:r>
          </a:p>
          <a:p>
            <a:pPr lvl="2"/>
            <a:endParaRPr lang="en-US" dirty="0">
              <a:solidFill>
                <a:srgbClr val="FFFF00"/>
              </a:solidFill>
            </a:endParaRPr>
          </a:p>
          <a:p>
            <a:pPr lvl="1"/>
            <a:r>
              <a:rPr lang="en-US" dirty="0">
                <a:solidFill>
                  <a:srgbClr val="FFFF00"/>
                </a:solidFill>
              </a:rPr>
              <a:t>Contact information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Website:  https://www.aps.org/webinars/engaging.cfm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Mailing list: https://info.aps.org/careers/webinars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pPr lvl="1"/>
            <a:endParaRPr lang="en-US" dirty="0">
              <a:solidFill>
                <a:srgbClr val="FFFF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4144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FEF1D-43D6-40CE-A7A1-91162D65C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05E-CDA9-4932-84EF-23267C14E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4368"/>
            <a:ext cx="10515600" cy="2833461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>
                <a:solidFill>
                  <a:srgbClr val="FFFF00"/>
                </a:solidFill>
              </a:rPr>
              <a:t>The importance of outreach</a:t>
            </a:r>
          </a:p>
          <a:p>
            <a:pPr marL="514350" indent="-514350">
              <a:buFont typeface="+mj-lt"/>
              <a:buAutoNum type="arabicPeriod"/>
            </a:pPr>
            <a:endParaRPr lang="en-US" sz="3600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600" dirty="0">
                <a:solidFill>
                  <a:srgbClr val="FFFF00"/>
                </a:solidFill>
              </a:rPr>
              <a:t>The kinds of outreach you can personally do</a:t>
            </a:r>
          </a:p>
          <a:p>
            <a:pPr marL="514350" indent="-514350">
              <a:buFont typeface="+mj-lt"/>
              <a:buAutoNum type="arabicPeriod"/>
            </a:pPr>
            <a:endParaRPr lang="en-US" sz="3600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600" dirty="0">
                <a:solidFill>
                  <a:srgbClr val="FFFF00"/>
                </a:solidFill>
              </a:rPr>
              <a:t>List of upcoming trainings that you can take.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C7DA96-B4E1-41B6-B418-F5D5C64B0385}"/>
              </a:ext>
            </a:extLst>
          </p:cNvPr>
          <p:cNvSpPr txBox="1"/>
          <p:nvPr/>
        </p:nvSpPr>
        <p:spPr>
          <a:xfrm>
            <a:off x="838200" y="4794023"/>
            <a:ext cx="107354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Caveats:  I can only cover so much in a short talk.  My apologies</a:t>
            </a:r>
          </a:p>
          <a:p>
            <a:r>
              <a:rPr lang="en-US" sz="3200" dirty="0">
                <a:solidFill>
                  <a:srgbClr val="FFFF00"/>
                </a:solidFill>
              </a:rPr>
              <a:t>if I overlooked your own efforts, or your favorites.  It’s a very </a:t>
            </a:r>
          </a:p>
          <a:p>
            <a:r>
              <a:rPr lang="en-US" sz="3200" dirty="0">
                <a:solidFill>
                  <a:srgbClr val="FFFF00"/>
                </a:solidFill>
              </a:rPr>
              <a:t>broad subject.</a:t>
            </a:r>
          </a:p>
        </p:txBody>
      </p:sp>
    </p:spTree>
    <p:extLst>
      <p:ext uri="{BB962C8B-B14F-4D97-AF65-F5344CB8AC3E}">
        <p14:creationId xmlns:p14="http://schemas.microsoft.com/office/powerpoint/2010/main" val="264040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4572-07C0-4593-992C-4EE65F4A4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6" y="18256"/>
            <a:ext cx="11419113" cy="109208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  <a:latin typeface="Helvetica" charset="0"/>
              </a:rPr>
              <a:t>Snowmass-motivated Training Opportunities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A2C61-DE04-4FFD-A0FB-913885F2A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43" y="859972"/>
            <a:ext cx="11285827" cy="583474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These are not yet available.  The Snowmass E&amp;O group is putting together trainings for the fall.</a:t>
            </a:r>
          </a:p>
          <a:p>
            <a:r>
              <a:rPr lang="en-US" dirty="0">
                <a:solidFill>
                  <a:srgbClr val="FFFF00"/>
                </a:solidFill>
              </a:rPr>
              <a:t>These are the topics we are considering: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Story-telling combined with a history of science talk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Social media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How to talk to children about physics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How to give public tours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How to organize your own event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Science on tap / Nerd </a:t>
            </a:r>
            <a:r>
              <a:rPr lang="en-US" dirty="0" err="1">
                <a:solidFill>
                  <a:srgbClr val="FFFF00"/>
                </a:solidFill>
              </a:rPr>
              <a:t>nite</a:t>
            </a:r>
            <a:endParaRPr lang="en-US" dirty="0">
              <a:solidFill>
                <a:srgbClr val="FFFF00"/>
              </a:solidFill>
            </a:endParaRP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Please help us decide which to do first by completing this online survey.</a:t>
            </a:r>
          </a:p>
          <a:p>
            <a:pPr lvl="1"/>
            <a:r>
              <a:rPr lang="en-US" dirty="0">
                <a:solidFill>
                  <a:srgbClr val="FFFF00"/>
                </a:solidFill>
                <a:hlinkClick r:id="rId3"/>
              </a:rPr>
              <a:t>https://www.surveymonkey.com/r/NH5SPV6</a:t>
            </a:r>
            <a:r>
              <a:rPr lang="en-US" dirty="0">
                <a:solidFill>
                  <a:srgbClr val="FFFF00"/>
                </a:solidFill>
              </a:rPr>
              <a:t> 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pPr lvl="1"/>
            <a:endParaRPr lang="en-US" dirty="0">
              <a:solidFill>
                <a:srgbClr val="FFFF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778175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4572-07C0-4593-992C-4EE65F4A4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6" y="18256"/>
            <a:ext cx="11419113" cy="109208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  <a:latin typeface="Helvetica" charset="0"/>
              </a:rPr>
              <a:t>Conclusions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A2C61-DE04-4FFD-A0FB-913885F2A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43" y="859972"/>
            <a:ext cx="11285827" cy="5834741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Thanks for listening.	</a:t>
            </a:r>
          </a:p>
          <a:p>
            <a:endParaRPr lang="en-US" sz="3600" dirty="0">
              <a:solidFill>
                <a:srgbClr val="FFFF00"/>
              </a:solidFill>
            </a:endParaRPr>
          </a:p>
          <a:p>
            <a:r>
              <a:rPr lang="en-US" sz="3600" dirty="0">
                <a:solidFill>
                  <a:srgbClr val="FFFF00"/>
                </a:solidFill>
              </a:rPr>
              <a:t>Remember that the more people like us, the better funding we get, and the better society is.</a:t>
            </a:r>
          </a:p>
          <a:p>
            <a:endParaRPr lang="en-US" sz="3600" dirty="0">
              <a:solidFill>
                <a:srgbClr val="FFFF00"/>
              </a:solidFill>
            </a:endParaRPr>
          </a:p>
          <a:p>
            <a:r>
              <a:rPr lang="en-US" sz="3600" dirty="0">
                <a:solidFill>
                  <a:srgbClr val="FFFF00"/>
                </a:solidFill>
              </a:rPr>
              <a:t>To like us, they need to know us.  That means communicating our fantastic physics results</a:t>
            </a:r>
          </a:p>
          <a:p>
            <a:endParaRPr lang="en-US" sz="3600" dirty="0">
              <a:solidFill>
                <a:srgbClr val="FFFF00"/>
              </a:solidFill>
            </a:endParaRPr>
          </a:p>
          <a:p>
            <a:r>
              <a:rPr lang="en-US" sz="3600" dirty="0">
                <a:solidFill>
                  <a:srgbClr val="FFFF00"/>
                </a:solidFill>
              </a:rPr>
              <a:t>Please think about doing some outreach of your own.</a:t>
            </a:r>
          </a:p>
          <a:p>
            <a:pPr lvl="1"/>
            <a:endParaRPr lang="en-US" dirty="0">
              <a:solidFill>
                <a:srgbClr val="FFFF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48231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4572-07C0-4593-992C-4EE65F4A4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18256"/>
            <a:ext cx="10515600" cy="1092088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So why do outreach?  (#1)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A2C61-DE04-4FFD-A0FB-913885F2A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43" y="859973"/>
            <a:ext cx="11285827" cy="4351338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Basically, because everyone watching this topic is funded with federal money.</a:t>
            </a:r>
          </a:p>
          <a:p>
            <a:r>
              <a:rPr lang="en-US" dirty="0">
                <a:solidFill>
                  <a:srgbClr val="FFFF00"/>
                </a:solidFill>
              </a:rPr>
              <a:t>It is imperative that we continue to advocate for ongoing funding, or our work stops.</a:t>
            </a:r>
          </a:p>
          <a:p>
            <a:r>
              <a:rPr lang="en-US" dirty="0">
                <a:solidFill>
                  <a:srgbClr val="FFFF00"/>
                </a:solidFill>
              </a:rPr>
              <a:t>We get $1.05 billion from DOE and about $50 million from NSF.</a:t>
            </a:r>
          </a:p>
          <a:p>
            <a:r>
              <a:rPr lang="en-US" dirty="0">
                <a:solidFill>
                  <a:srgbClr val="FFFF00"/>
                </a:solidFill>
              </a:rPr>
              <a:t>There is at least one audience we need to take seriously (policy makers).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9FCDCBEB-7AD8-4C97-8E0D-8FE0F409B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8" y="3946507"/>
            <a:ext cx="7351652" cy="2781300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88B589A4-71E3-46D5-8A85-23EB22F309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797" y="3946506"/>
            <a:ext cx="4598203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628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4572-07C0-4593-992C-4EE65F4A4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18256"/>
            <a:ext cx="10515600" cy="1092088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So why do outreach?  (#2)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A2C61-DE04-4FFD-A0FB-913885F2A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43" y="859973"/>
            <a:ext cx="11285827" cy="4351338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Science enthusiasts.  These are our allies.  They will help contact Congress and advocate for science.</a:t>
            </a:r>
          </a:p>
          <a:p>
            <a:r>
              <a:rPr lang="en-US" dirty="0">
                <a:solidFill>
                  <a:srgbClr val="FFFF00"/>
                </a:solidFill>
              </a:rPr>
              <a:t>First, we must feed their interests</a:t>
            </a:r>
          </a:p>
          <a:p>
            <a:r>
              <a:rPr lang="en-US" dirty="0">
                <a:solidFill>
                  <a:srgbClr val="FFFF00"/>
                </a:solidFill>
              </a:rPr>
              <a:t>Second, we need to motivate them to contact Congress.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2498CD-4A6B-41AC-B3DF-AFE33A7A6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98" y="3619388"/>
            <a:ext cx="3914020" cy="22016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B304F6-2C6E-4961-8716-C104F56992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789" y="3789644"/>
            <a:ext cx="3121152" cy="20817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A5C3CC-0D29-4672-808F-C07F7B6C71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575" y="4830536"/>
            <a:ext cx="2857500" cy="1600200"/>
          </a:xfrm>
          <a:prstGeom prst="rect">
            <a:avLst/>
          </a:prstGeom>
        </p:spPr>
      </p:pic>
      <p:pic>
        <p:nvPicPr>
          <p:cNvPr id="12" name="Picture 11" descr="A picture containing text, clipart, plate, dishware&#10;&#10;Description automatically generated">
            <a:extLst>
              <a:ext uri="{FF2B5EF4-FFF2-40B4-BE49-F238E27FC236}">
                <a16:creationId xmlns:a16="http://schemas.microsoft.com/office/drawing/2014/main" id="{E103DC69-9182-4863-9D1E-8AB24FBCFA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534" y="3222171"/>
            <a:ext cx="3130467" cy="11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080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4572-07C0-4593-992C-4EE65F4A4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18256"/>
            <a:ext cx="10515600" cy="1092088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So why do outreach?  (#3)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A2C61-DE04-4FFD-A0FB-913885F2A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43" y="859972"/>
            <a:ext cx="11285827" cy="597977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Crackpots.  If we don’t engage with them, or at least add a different voice to the conversation, all we’ll have are crackpots talking.  And that does none of us any good.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sz="1800" dirty="0">
              <a:solidFill>
                <a:srgbClr val="FFFF00"/>
              </a:solidFill>
            </a:endParaRPr>
          </a:p>
          <a:p>
            <a:endParaRPr lang="en-US" sz="1800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The images here are  HEP-specific, but there is also </a:t>
            </a:r>
            <a:r>
              <a:rPr lang="en-US" dirty="0" err="1">
                <a:solidFill>
                  <a:srgbClr val="FFFF00"/>
                </a:solidFill>
              </a:rPr>
              <a:t>covid</a:t>
            </a:r>
            <a:r>
              <a:rPr lang="en-US" dirty="0">
                <a:solidFill>
                  <a:srgbClr val="FFFF00"/>
                </a:solidFill>
              </a:rPr>
              <a:t>, vaccines, 5G, climate change, cell phone worries, acid rain, UFO mania, etc.</a:t>
            </a:r>
          </a:p>
          <a:p>
            <a:r>
              <a:rPr lang="en-US" dirty="0">
                <a:solidFill>
                  <a:srgbClr val="FFFF00"/>
                </a:solidFill>
              </a:rPr>
              <a:t>We have to speak up!!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514806-1AF8-49BA-A8BA-1D18D15C16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4539"/>
          <a:stretch/>
        </p:blipFill>
        <p:spPr>
          <a:xfrm>
            <a:off x="385906" y="2150275"/>
            <a:ext cx="4839237" cy="31452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2CBC3D-AD08-4692-A0CB-EC114CFD7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1427" y="4322418"/>
            <a:ext cx="3992451" cy="6290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A67E5-B9E5-4A39-9561-C3DB3F7924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5143" y="1688246"/>
            <a:ext cx="2912568" cy="23209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AB043B-0376-44E4-A2A9-FFA563B2F7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7711" y="1848751"/>
            <a:ext cx="3812146" cy="226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028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4572-07C0-4593-992C-4EE65F4A4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18256"/>
            <a:ext cx="10515600" cy="1092088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So why do outreach?  (#2)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A2C61-DE04-4FFD-A0FB-913885F2A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43" y="859973"/>
            <a:ext cx="11285827" cy="2142557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Kids!  They are our future.  They need to be scientifically savvy, or at least scientifically friendly</a:t>
            </a:r>
          </a:p>
          <a:p>
            <a:r>
              <a:rPr lang="en-US" dirty="0">
                <a:solidFill>
                  <a:srgbClr val="FFFF00"/>
                </a:solidFill>
              </a:rPr>
              <a:t>Underrepresented groups.  The broader we recruit, the smarter the field becomes.  White guys don’t have a monopoly on brains.</a:t>
            </a:r>
          </a:p>
        </p:txBody>
      </p:sp>
      <p:pic>
        <p:nvPicPr>
          <p:cNvPr id="6" name="Picture 5" descr="A picture containing person, indoor, little&#10;&#10;Description automatically generated">
            <a:extLst>
              <a:ext uri="{FF2B5EF4-FFF2-40B4-BE49-F238E27FC236}">
                <a16:creationId xmlns:a16="http://schemas.microsoft.com/office/drawing/2014/main" id="{B4E005B7-EAF8-4012-8B90-1D8BF03FC2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140" y="3002530"/>
            <a:ext cx="3298371" cy="3298371"/>
          </a:xfrm>
          <a:prstGeom prst="rect">
            <a:avLst/>
          </a:prstGeom>
        </p:spPr>
      </p:pic>
      <p:pic>
        <p:nvPicPr>
          <p:cNvPr id="8" name="Picture 7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06151639-01E3-47AA-8B90-C6C376522D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1" y="2893673"/>
            <a:ext cx="3825240" cy="25501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47368B-3316-40AD-B303-FA0827D3A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9780" y="2825931"/>
            <a:ext cx="4129820" cy="2509045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01E24156-7EE0-44EF-8908-4BECFDD41E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451" y="5512663"/>
            <a:ext cx="5591711" cy="132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6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59118"/>
            <a:ext cx="10515600" cy="98713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Types of outreach</a:t>
            </a:r>
          </a:p>
        </p:txBody>
      </p:sp>
    </p:spTree>
    <p:extLst>
      <p:ext uri="{BB962C8B-B14F-4D97-AF65-F5344CB8AC3E}">
        <p14:creationId xmlns:p14="http://schemas.microsoft.com/office/powerpoint/2010/main" val="2809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590797" y="2483426"/>
            <a:ext cx="2286000" cy="2286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Education</a:t>
            </a:r>
          </a:p>
        </p:txBody>
      </p:sp>
      <p:sp>
        <p:nvSpPr>
          <p:cNvPr id="5" name="Oval 4"/>
          <p:cNvSpPr/>
          <p:nvPr/>
        </p:nvSpPr>
        <p:spPr>
          <a:xfrm>
            <a:off x="6781798" y="2483426"/>
            <a:ext cx="2286000" cy="2286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Outreach</a:t>
            </a:r>
          </a:p>
        </p:txBody>
      </p:sp>
      <p:sp>
        <p:nvSpPr>
          <p:cNvPr id="6" name="Rectangle 5"/>
          <p:cNvSpPr/>
          <p:nvPr/>
        </p:nvSpPr>
        <p:spPr>
          <a:xfrm>
            <a:off x="1052350" y="1478969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Middle School</a:t>
            </a:r>
          </a:p>
        </p:txBody>
      </p:sp>
      <p:sp>
        <p:nvSpPr>
          <p:cNvPr id="7" name="Rectangle 6"/>
          <p:cNvSpPr/>
          <p:nvPr/>
        </p:nvSpPr>
        <p:spPr>
          <a:xfrm>
            <a:off x="489986" y="2857917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School</a:t>
            </a:r>
          </a:p>
        </p:txBody>
      </p:sp>
      <p:sp>
        <p:nvSpPr>
          <p:cNvPr id="8" name="Rectangle 7"/>
          <p:cNvSpPr/>
          <p:nvPr/>
        </p:nvSpPr>
        <p:spPr>
          <a:xfrm>
            <a:off x="483057" y="4273678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Undergraduate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5732" y="5502823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K-5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10298" y="1198415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Policy Makers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44391" y="1326573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Media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453994" y="2613310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General Public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447065" y="3785751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Community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Relations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844391" y="5072488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National vs. Local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64826" y="5385939"/>
            <a:ext cx="1714500" cy="56110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Formal vs. Informal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07A18D-9FAD-42C5-93B2-55C1A632FED4}"/>
              </a:ext>
            </a:extLst>
          </p:cNvPr>
          <p:cNvSpPr txBox="1"/>
          <p:nvPr/>
        </p:nvSpPr>
        <p:spPr>
          <a:xfrm>
            <a:off x="240276" y="85443"/>
            <a:ext cx="7082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So, you want to do outreach.  What kind?</a:t>
            </a:r>
          </a:p>
        </p:txBody>
      </p:sp>
    </p:spTree>
    <p:extLst>
      <p:ext uri="{BB962C8B-B14F-4D97-AF65-F5344CB8AC3E}">
        <p14:creationId xmlns:p14="http://schemas.microsoft.com/office/powerpoint/2010/main" val="1690690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1374</Words>
  <Application>Microsoft Office PowerPoint</Application>
  <PresentationFormat>Widescreen</PresentationFormat>
  <Paragraphs>239</Paragraphs>
  <Slides>31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Helvetica</vt:lpstr>
      <vt:lpstr>Office Theme</vt:lpstr>
      <vt:lpstr>Acrobat Document</vt:lpstr>
      <vt:lpstr>Image</vt:lpstr>
      <vt:lpstr>PowerPoint Presentation</vt:lpstr>
      <vt:lpstr>PowerPoint Presentation</vt:lpstr>
      <vt:lpstr>Outline</vt:lpstr>
      <vt:lpstr>So why do outreach?  (#1)</vt:lpstr>
      <vt:lpstr>So why do outreach?  (#2)</vt:lpstr>
      <vt:lpstr>So why do outreach?  (#3)</vt:lpstr>
      <vt:lpstr>So why do outreach?  (#2)</vt:lpstr>
      <vt:lpstr>Types of outreach</vt:lpstr>
      <vt:lpstr>PowerPoint Presentation</vt:lpstr>
      <vt:lpstr>PowerPoint Presentation</vt:lpstr>
      <vt:lpstr>So you want to start doing outreach…</vt:lpstr>
      <vt:lpstr>Your Institution’s Office of Communication</vt:lpstr>
      <vt:lpstr>Local Community Presentations / Public Lectures</vt:lpstr>
      <vt:lpstr>Annual Trip to DC</vt:lpstr>
      <vt:lpstr>PowerPoint Presentation</vt:lpstr>
      <vt:lpstr>Going Solo</vt:lpstr>
      <vt:lpstr>PowerPoint Presentation</vt:lpstr>
      <vt:lpstr>Books</vt:lpstr>
      <vt:lpstr>Magazines</vt:lpstr>
      <vt:lpstr>Café Scientifique</vt:lpstr>
      <vt:lpstr>Social Media</vt:lpstr>
      <vt:lpstr>Videos</vt:lpstr>
      <vt:lpstr>TED/TEDx/Pechukacha/Story Collider</vt:lpstr>
      <vt:lpstr>Write for newspaper/online media/OpEds</vt:lpstr>
      <vt:lpstr>Television/Radio</vt:lpstr>
      <vt:lpstr>Blogging</vt:lpstr>
      <vt:lpstr>Art</vt:lpstr>
      <vt:lpstr>Training</vt:lpstr>
      <vt:lpstr>Outreach Training Opportunities</vt:lpstr>
      <vt:lpstr>Snowmass-motivated Training Opportunities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value of improving HEP outreach and how to participate </dc:title>
  <dc:creator>Don Lincoln</dc:creator>
  <cp:lastModifiedBy>Don Lincoln</cp:lastModifiedBy>
  <cp:revision>22</cp:revision>
  <dcterms:created xsi:type="dcterms:W3CDTF">2021-07-07T15:05:27Z</dcterms:created>
  <dcterms:modified xsi:type="dcterms:W3CDTF">2021-07-08T23:10:21Z</dcterms:modified>
</cp:coreProperties>
</file>