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8"/>
  </p:notesMasterIdLst>
  <p:sldIdLst>
    <p:sldId id="2045" r:id="rId3"/>
    <p:sldId id="887" r:id="rId4"/>
    <p:sldId id="888" r:id="rId5"/>
    <p:sldId id="2033" r:id="rId6"/>
    <p:sldId id="2031" r:id="rId7"/>
    <p:sldId id="2041" r:id="rId8"/>
    <p:sldId id="2042" r:id="rId9"/>
    <p:sldId id="2044" r:id="rId10"/>
    <p:sldId id="5444" r:id="rId11"/>
    <p:sldId id="5445" r:id="rId12"/>
    <p:sldId id="2040" r:id="rId13"/>
    <p:sldId id="2036" r:id="rId14"/>
    <p:sldId id="2038" r:id="rId15"/>
    <p:sldId id="2037" r:id="rId16"/>
    <p:sldId id="203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56F3CD-9FF2-42A2-80A1-1E51E52C388E}" v="2" dt="2021-07-12T15:44:31.2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0" autoAdjust="0"/>
    <p:restoredTop sz="94660"/>
  </p:normalViewPr>
  <p:slideViewPr>
    <p:cSldViewPr snapToGrid="0">
      <p:cViewPr varScale="1">
        <p:scale>
          <a:sx n="67" d="100"/>
          <a:sy n="67" d="100"/>
        </p:scale>
        <p:origin x="604" y="40"/>
      </p:cViewPr>
      <p:guideLst/>
    </p:cSldViewPr>
  </p:slideViewPr>
  <p:notesTextViewPr>
    <p:cViewPr>
      <p:scale>
        <a:sx n="1" d="1"/>
        <a:sy n="1" d="1"/>
      </p:scale>
      <p:origin x="0" y="0"/>
    </p:cViewPr>
  </p:notesTextViewPr>
  <p:sorterViewPr>
    <p:cViewPr>
      <p:scale>
        <a:sx n="80" d="100"/>
        <a:sy n="80" d="100"/>
      </p:scale>
      <p:origin x="0" y="-7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C6CE85-288E-4391-8FAD-58218F4F4015}" type="datetimeFigureOut">
              <a:rPr lang="en-US" smtClean="0"/>
              <a:t>7/12/2021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0F7880-7566-4211-AF85-2EA5DF043A59}" type="slidenum">
              <a:rPr lang="en-US" smtClean="0"/>
              <a:t>‹#›</a:t>
            </a:fld>
            <a:endParaRPr lang="en-US"/>
          </a:p>
        </p:txBody>
      </p:sp>
    </p:spTree>
    <p:extLst>
      <p:ext uri="{BB962C8B-B14F-4D97-AF65-F5344CB8AC3E}">
        <p14:creationId xmlns:p14="http://schemas.microsoft.com/office/powerpoint/2010/main" val="474218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76D4B8-3D7E-42E7-AF06-6D9133F7F08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3491160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9E65E97-1441-4683-8D3D-DADA65284CD5}"/>
              </a:ext>
            </a:extLst>
          </p:cNvPr>
          <p:cNvSpPr/>
          <p:nvPr userDrawn="1"/>
        </p:nvSpPr>
        <p:spPr>
          <a:xfrm>
            <a:off x="-29736" y="-3826"/>
            <a:ext cx="10850136" cy="6876288"/>
          </a:xfrm>
          <a:prstGeom prst="rect">
            <a:avLst/>
          </a:prstGeom>
          <a:solidFill>
            <a:srgbClr val="1D497D"/>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sz="1800" b="1" dirty="0">
              <a:solidFill>
                <a:srgbClr val="FFFFFF"/>
              </a:solidFill>
            </a:endParaRPr>
          </a:p>
        </p:txBody>
      </p:sp>
      <p:pic>
        <p:nvPicPr>
          <p:cNvPr id="11" name="Picture 10">
            <a:extLst>
              <a:ext uri="{FF2B5EF4-FFF2-40B4-BE49-F238E27FC236}">
                <a16:creationId xmlns:a16="http://schemas.microsoft.com/office/drawing/2014/main" id="{898E9700-543E-41C9-A647-66F214671061}"/>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10971366" y="81636"/>
            <a:ext cx="1068185" cy="1022649"/>
          </a:xfrm>
          <a:prstGeom prst="ellipse">
            <a:avLst/>
          </a:prstGeom>
          <a:effectLst>
            <a:outerShdw blurRad="50800" dist="38100" dir="2700000" algn="tl" rotWithShape="0">
              <a:prstClr val="black">
                <a:alpha val="40000"/>
              </a:prstClr>
            </a:outerShdw>
          </a:effectLst>
        </p:spPr>
      </p:pic>
      <p:pic>
        <p:nvPicPr>
          <p:cNvPr id="12" name="Picture 1" descr="page12image50933536">
            <a:extLst>
              <a:ext uri="{FF2B5EF4-FFF2-40B4-BE49-F238E27FC236}">
                <a16:creationId xmlns:a16="http://schemas.microsoft.com/office/drawing/2014/main" id="{1290FB6E-E961-41C9-8E12-48753CC6504B}"/>
              </a:ext>
            </a:extLst>
          </p:cNvPr>
          <p:cNvPicPr preferRelativeResize="0">
            <a:picLocks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971366" y="1204817"/>
            <a:ext cx="1065279" cy="1022649"/>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EF99EF8E-6B5E-4618-8DC3-C332F8D449D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971365" y="2324896"/>
            <a:ext cx="1064080" cy="1022515"/>
          </a:xfrm>
          <a:prstGeom prst="ellipse">
            <a:avLst/>
          </a:prstGeom>
          <a:effectLst>
            <a:outerShdw blurRad="50800" dist="38100" dir="2700000" algn="tl" rotWithShape="0">
              <a:prstClr val="black">
                <a:alpha val="40000"/>
              </a:prstClr>
            </a:outerShdw>
          </a:effectLst>
        </p:spPr>
      </p:pic>
      <p:pic>
        <p:nvPicPr>
          <p:cNvPr id="15" name="Picture 3">
            <a:extLst>
              <a:ext uri="{FF2B5EF4-FFF2-40B4-BE49-F238E27FC236}">
                <a16:creationId xmlns:a16="http://schemas.microsoft.com/office/drawing/2014/main" id="{D8718E08-DF27-4308-822D-08E2585AA881}"/>
              </a:ext>
            </a:extLst>
          </p:cNvPr>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10971365" y="3450647"/>
            <a:ext cx="1064029" cy="1022465"/>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5" descr="R&amp;D | IdeaSquare">
            <a:extLst>
              <a:ext uri="{FF2B5EF4-FFF2-40B4-BE49-F238E27FC236}">
                <a16:creationId xmlns:a16="http://schemas.microsoft.com/office/drawing/2014/main" id="{137FC1E6-7C59-406C-A3E2-8BD747FD9EC2}"/>
              </a:ext>
            </a:extLst>
          </p:cNvPr>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10971362" y="4581560"/>
            <a:ext cx="1064029" cy="1026622"/>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E6BA0124-74FA-4BFD-BE0B-322109F2D56D}"/>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0971363" y="5720090"/>
            <a:ext cx="1068237" cy="1051611"/>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F061E3D5-79B2-4BC7-A707-2D5CCE2B94A9}"/>
              </a:ext>
            </a:extLst>
          </p:cNvPr>
          <p:cNvPicPr>
            <a:picLocks/>
          </p:cNvPicPr>
          <p:nvPr userDrawn="1"/>
        </p:nvPicPr>
        <p:blipFill rotWithShape="1">
          <a:blip r:embed="rId8" cstate="print">
            <a:extLst>
              <a:ext uri="{28A0092B-C50C-407E-A947-70E740481C1C}">
                <a14:useLocalDpi xmlns:a14="http://schemas.microsoft.com/office/drawing/2010/main"/>
              </a:ext>
            </a:extLst>
          </a:blip>
          <a:srcRect/>
          <a:stretch/>
        </p:blipFill>
        <p:spPr>
          <a:xfrm>
            <a:off x="7468985" y="5765693"/>
            <a:ext cx="3046615" cy="922011"/>
          </a:xfrm>
          <a:prstGeom prst="rect">
            <a:avLst/>
          </a:prstGeom>
        </p:spPr>
      </p:pic>
      <p:sp>
        <p:nvSpPr>
          <p:cNvPr id="19" name="Rectangle 3">
            <a:extLst>
              <a:ext uri="{FF2B5EF4-FFF2-40B4-BE49-F238E27FC236}">
                <a16:creationId xmlns:a16="http://schemas.microsoft.com/office/drawing/2014/main" id="{3743CE78-2668-4F8C-8B48-66C4C4B0FFCE}"/>
              </a:ext>
            </a:extLst>
          </p:cNvPr>
          <p:cNvSpPr>
            <a:spLocks noGrp="1" noChangeArrowheads="1"/>
          </p:cNvSpPr>
          <p:nvPr>
            <p:ph type="subTitle" idx="1" hasCustomPrompt="1"/>
          </p:nvPr>
        </p:nvSpPr>
        <p:spPr>
          <a:xfrm>
            <a:off x="2124892" y="4599478"/>
            <a:ext cx="8375841" cy="1166215"/>
          </a:xfrm>
        </p:spPr>
        <p:txBody>
          <a:bodyPr wrap="square" lIns="82039" tIns="41020" rIns="82039" bIns="41020">
            <a:spAutoFit/>
          </a:bodyPr>
          <a:lstStyle>
            <a:lvl1pPr>
              <a:defRPr/>
            </a:lvl1pPr>
          </a:lstStyle>
          <a:p>
            <a:pPr algn="r" eaLnBrk="1" hangingPunct="1">
              <a:spcBef>
                <a:spcPct val="0"/>
              </a:spcBef>
            </a:pPr>
            <a:r>
              <a:rPr lang="en-US" sz="2000" b="1" dirty="0">
                <a:solidFill>
                  <a:srgbClr val="FEEADB"/>
                </a:solidFill>
                <a:latin typeface="Candara" panose="020E0502030303020204" pitchFamily="34" charset="0"/>
                <a:cs typeface="Tahoma" pitchFamily="34" charset="0"/>
              </a:rPr>
              <a:t>Glen Crawford</a:t>
            </a:r>
          </a:p>
          <a:p>
            <a:pPr algn="r" eaLnBrk="1" hangingPunct="1">
              <a:spcBef>
                <a:spcPct val="0"/>
              </a:spcBef>
            </a:pPr>
            <a:r>
              <a:rPr lang="en-US" sz="2000" b="1" dirty="0">
                <a:solidFill>
                  <a:srgbClr val="FEEADB"/>
                </a:solidFill>
                <a:latin typeface="Candara" panose="020E0502030303020204" pitchFamily="34" charset="0"/>
                <a:cs typeface="Tahoma" pitchFamily="34" charset="0"/>
              </a:rPr>
              <a:t>Office of High Energy Physics</a:t>
            </a:r>
          </a:p>
          <a:p>
            <a:pPr algn="r" eaLnBrk="1" hangingPunct="1">
              <a:spcBef>
                <a:spcPct val="0"/>
              </a:spcBef>
            </a:pPr>
            <a:r>
              <a:rPr lang="en-US" sz="2000" b="1" dirty="0">
                <a:solidFill>
                  <a:srgbClr val="FEEADB"/>
                </a:solidFill>
                <a:latin typeface="Candara" panose="020E0502030303020204" pitchFamily="34" charset="0"/>
                <a:cs typeface="Tahoma" pitchFamily="34" charset="0"/>
              </a:rPr>
              <a:t>U.S. Department of Energy</a:t>
            </a:r>
          </a:p>
        </p:txBody>
      </p:sp>
      <p:sp>
        <p:nvSpPr>
          <p:cNvPr id="20" name="Rectangle 2">
            <a:extLst>
              <a:ext uri="{FF2B5EF4-FFF2-40B4-BE49-F238E27FC236}">
                <a16:creationId xmlns:a16="http://schemas.microsoft.com/office/drawing/2014/main" id="{D4230950-DD72-4698-BA8E-5DDAF06093D5}"/>
              </a:ext>
            </a:extLst>
          </p:cNvPr>
          <p:cNvSpPr>
            <a:spLocks noChangeArrowheads="1"/>
          </p:cNvSpPr>
          <p:nvPr userDrawn="1"/>
        </p:nvSpPr>
        <p:spPr bwMode="auto">
          <a:xfrm>
            <a:off x="538976" y="445593"/>
            <a:ext cx="9976624" cy="3570176"/>
          </a:xfrm>
          <a:prstGeom prst="rect">
            <a:avLst/>
          </a:prstGeom>
          <a:noFill/>
          <a:ln w="9525" algn="ctr">
            <a:noFill/>
            <a:miter lim="800000"/>
            <a:headEnd/>
            <a:tailEnd/>
          </a:ln>
        </p:spPr>
        <p:txBody>
          <a:bodyPr wrap="square" lIns="91407" tIns="45704" rIns="91407" bIns="45704" anchor="ctr">
            <a:spAutoFit/>
          </a:bodyPr>
          <a:lstStyle/>
          <a:p>
            <a:pPr algn="r"/>
            <a:r>
              <a:rPr lang="en-US" sz="4600" b="1" dirty="0">
                <a:solidFill>
                  <a:srgbClr val="FBF6D5"/>
                </a:solidFill>
                <a:latin typeface="Candara" panose="020E0502030303020204" pitchFamily="34" charset="0"/>
                <a:cs typeface="Tahoma" pitchFamily="34" charset="0"/>
              </a:rPr>
              <a:t>DOE HEP Status</a:t>
            </a: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r>
              <a:rPr lang="en-US" sz="2800" b="1" dirty="0">
                <a:solidFill>
                  <a:schemeClr val="accent5">
                    <a:lumMod val="20000"/>
                    <a:lumOff val="80000"/>
                  </a:schemeClr>
                </a:solidFill>
                <a:latin typeface="Candara" panose="020E0502030303020204" pitchFamily="34" charset="0"/>
                <a:cs typeface="Tahoma" pitchFamily="34" charset="0"/>
              </a:rPr>
              <a:t>APS Division of Particles and Fields </a:t>
            </a:r>
          </a:p>
          <a:p>
            <a:pPr algn="r"/>
            <a:r>
              <a:rPr lang="en-US" sz="2800" b="1" dirty="0">
                <a:solidFill>
                  <a:schemeClr val="accent5">
                    <a:lumMod val="20000"/>
                    <a:lumOff val="80000"/>
                  </a:schemeClr>
                </a:solidFill>
                <a:latin typeface="Candara" panose="020E0502030303020204" pitchFamily="34" charset="0"/>
                <a:cs typeface="Tahoma" pitchFamily="34" charset="0"/>
              </a:rPr>
              <a:t>2021 Meeting</a:t>
            </a:r>
          </a:p>
          <a:p>
            <a:pPr algn="r"/>
            <a:r>
              <a:rPr lang="en-US" sz="2800" b="1" dirty="0">
                <a:solidFill>
                  <a:schemeClr val="accent5">
                    <a:lumMod val="20000"/>
                    <a:lumOff val="80000"/>
                  </a:schemeClr>
                </a:solidFill>
                <a:latin typeface="Candara" panose="020E0502030303020204" pitchFamily="34" charset="0"/>
                <a:cs typeface="Tahoma" pitchFamily="34" charset="0"/>
              </a:rPr>
              <a:t>July 12-14, 2021</a:t>
            </a:r>
          </a:p>
        </p:txBody>
      </p:sp>
    </p:spTree>
    <p:extLst>
      <p:ext uri="{BB962C8B-B14F-4D97-AF65-F5344CB8AC3E}">
        <p14:creationId xmlns:p14="http://schemas.microsoft.com/office/powerpoint/2010/main" val="390890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2682155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2"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966574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Rectangle 6"/>
          <p:cNvSpPr/>
          <p:nvPr/>
        </p:nvSpPr>
        <p:spPr>
          <a:xfrm>
            <a:off x="243839" y="182879"/>
            <a:ext cx="11704320" cy="6492240"/>
          </a:xfrm>
          <a:prstGeom prst="rect">
            <a:avLst/>
          </a:prstGeom>
          <a: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a:blip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1656819"/>
            <a:ext cx="9966960" cy="2076983"/>
          </a:xfrm>
        </p:spPr>
        <p:txBody>
          <a:bodyPr anchor="b">
            <a:normAutofit/>
          </a:bodyPr>
          <a:lstStyle>
            <a:lvl1pPr algn="ctr">
              <a:lnSpc>
                <a:spcPct val="85000"/>
              </a:lnSpc>
              <a:defRPr sz="4800" b="1" cap="none"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1" y="3869638"/>
            <a:ext cx="8767860"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cxnSp>
        <p:nvCxnSpPr>
          <p:cNvPr id="8" name="Straight Connector 7"/>
          <p:cNvCxnSpPr/>
          <p:nvPr/>
        </p:nvCxnSpPr>
        <p:spPr>
          <a:xfrm>
            <a:off x="1978662"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p:cNvPicPr>
          <p:nvPr/>
        </p:nvPicPr>
        <p:blipFill>
          <a:blip r:embed="rId4" cstate="email">
            <a:extLst>
              <a:ext uri="{28A0092B-C50C-407E-A947-70E740481C1C}">
                <a14:useLocalDpi xmlns:a14="http://schemas.microsoft.com/office/drawing/2010/main"/>
              </a:ext>
            </a:extLst>
          </a:blip>
          <a:stretch>
            <a:fillRect/>
          </a:stretch>
        </p:blipFill>
        <p:spPr>
          <a:xfrm>
            <a:off x="3310640" y="586505"/>
            <a:ext cx="5565639" cy="935227"/>
          </a:xfrm>
          <a:prstGeom prst="rect">
            <a:avLst/>
          </a:prstGeom>
        </p:spPr>
      </p:pic>
      <p:sp>
        <p:nvSpPr>
          <p:cNvPr id="13" name="Text Placeholder 12"/>
          <p:cNvSpPr>
            <a:spLocks noGrp="1"/>
          </p:cNvSpPr>
          <p:nvPr>
            <p:ph type="body" sz="quarter" idx="13"/>
          </p:nvPr>
        </p:nvSpPr>
        <p:spPr>
          <a:xfrm>
            <a:off x="1710268" y="5257801"/>
            <a:ext cx="8767233" cy="1417319"/>
          </a:xfrm>
        </p:spPr>
        <p:txBody>
          <a:bodyPr anchor="ctr">
            <a:normAutofit/>
          </a:bodyPr>
          <a:lstStyle>
            <a:lvl1pPr marL="34290" indent="0" algn="ctr">
              <a:buNone/>
              <a:defRPr sz="1800" i="1">
                <a:solidFill>
                  <a:schemeClr val="accent2">
                    <a:lumMod val="60000"/>
                    <a:lumOff val="40000"/>
                  </a:schemeClr>
                </a:solidFill>
              </a:defRPr>
            </a:lvl1pPr>
          </a:lstStyle>
          <a:p>
            <a:pPr lvl="0"/>
            <a:r>
              <a:rPr lang="en-US"/>
              <a:t>Click to edit Master text styles</a:t>
            </a:r>
          </a:p>
        </p:txBody>
      </p:sp>
    </p:spTree>
    <p:extLst>
      <p:ext uri="{BB962C8B-B14F-4D97-AF65-F5344CB8AC3E}">
        <p14:creationId xmlns:p14="http://schemas.microsoft.com/office/powerpoint/2010/main" val="3740318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623035" y="1017332"/>
            <a:ext cx="11390071" cy="5221425"/>
          </a:xfrm>
        </p:spPr>
        <p:txBody>
          <a:bodyPr/>
          <a:lstStyle>
            <a:lvl1pPr>
              <a:spcBef>
                <a:spcPts val="1000"/>
              </a:spcBef>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7504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 No Footer">
    <p:spTree>
      <p:nvGrpSpPr>
        <p:cNvPr id="1" name=""/>
        <p:cNvGrpSpPr/>
        <p:nvPr/>
      </p:nvGrpSpPr>
      <p:grpSpPr>
        <a:xfrm>
          <a:off x="0" y="0"/>
          <a:ext cx="0" cy="0"/>
          <a:chOff x="0" y="0"/>
          <a:chExt cx="0" cy="0"/>
        </a:xfrm>
      </p:grpSpPr>
      <p:sp>
        <p:nvSpPr>
          <p:cNvPr id="4" name="Rectangle 3"/>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623035" y="1017332"/>
            <a:ext cx="11390071" cy="5601833"/>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389960" y="6619164"/>
            <a:ext cx="2329075" cy="231440"/>
          </a:xfrm>
        </p:spPr>
        <p:txBody>
          <a:bodyPr/>
          <a:lstStyle/>
          <a:p>
            <a:endParaRPr lang="en-US" dirty="0"/>
          </a:p>
        </p:txBody>
      </p:sp>
      <p:sp>
        <p:nvSpPr>
          <p:cNvPr id="8" name="Footer Placeholder 7"/>
          <p:cNvSpPr>
            <a:spLocks noGrp="1"/>
          </p:cNvSpPr>
          <p:nvPr>
            <p:ph type="ftr" sz="quarter" idx="11"/>
          </p:nvPr>
        </p:nvSpPr>
        <p:spPr>
          <a:xfrm>
            <a:off x="6719035" y="6619164"/>
            <a:ext cx="4717775" cy="231440"/>
          </a:xfrm>
        </p:spPr>
        <p:txBody>
          <a:bodyPr/>
          <a:lstStyle/>
          <a:p>
            <a:endParaRPr lang="en-US" dirty="0"/>
          </a:p>
        </p:txBody>
      </p:sp>
      <p:sp>
        <p:nvSpPr>
          <p:cNvPr id="9" name="Slide Number Placeholder 8"/>
          <p:cNvSpPr>
            <a:spLocks noGrp="1"/>
          </p:cNvSpPr>
          <p:nvPr>
            <p:ph type="sldNum" sz="quarter" idx="12"/>
          </p:nvPr>
        </p:nvSpPr>
        <p:spPr>
          <a:xfrm>
            <a:off x="11436808" y="6619164"/>
            <a:ext cx="576296" cy="231440"/>
          </a:xfrm>
          <a:prstGeom prst="rect">
            <a:avLst/>
          </a:prstGeom>
        </p:spPr>
        <p:txBody>
          <a:bodyPr/>
          <a:lstStyle>
            <a:lvl1pPr>
              <a:defRPr sz="1000">
                <a:solidFill>
                  <a:schemeClr val="accent1"/>
                </a:solidFill>
              </a:defRPr>
            </a:lvl1pPr>
          </a:lstStyle>
          <a:p>
            <a:pPr>
              <a:defRPr/>
            </a:pPr>
            <a:fld id="{1F8A97BA-DB9B-4291-87AE-AF89EA7F18B7}" type="slidenum">
              <a:rPr lang="en-US" smtClean="0"/>
              <a:pPr>
                <a:defRPr/>
              </a:pPr>
              <a:t>‹#›</a:t>
            </a:fld>
            <a:endParaRPr lang="en-US" dirty="0"/>
          </a:p>
        </p:txBody>
      </p:sp>
    </p:spTree>
    <p:extLst>
      <p:ext uri="{BB962C8B-B14F-4D97-AF65-F5344CB8AC3E}">
        <p14:creationId xmlns:p14="http://schemas.microsoft.com/office/powerpoint/2010/main" val="207907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 Small Header No Footer">
    <p:spTree>
      <p:nvGrpSpPr>
        <p:cNvPr id="1" name=""/>
        <p:cNvGrpSpPr/>
        <p:nvPr/>
      </p:nvGrpSpPr>
      <p:grpSpPr>
        <a:xfrm>
          <a:off x="0" y="0"/>
          <a:ext cx="0" cy="0"/>
          <a:chOff x="0" y="0"/>
          <a:chExt cx="0" cy="0"/>
        </a:xfrm>
      </p:grpSpPr>
      <p:sp>
        <p:nvSpPr>
          <p:cNvPr id="4" name="Rectangle 3"/>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1"/>
          <p:cNvSpPr>
            <a:spLocks noGrp="1"/>
          </p:cNvSpPr>
          <p:nvPr>
            <p:ph type="title"/>
          </p:nvPr>
        </p:nvSpPr>
        <p:spPr>
          <a:xfrm>
            <a:off x="225779" y="3"/>
            <a:ext cx="11787327" cy="577564"/>
          </a:xfrm>
        </p:spPr>
        <p:txBody>
          <a:bodyPr/>
          <a:lstStyle>
            <a:lvl1pPr>
              <a:defRPr sz="3600"/>
            </a:lvl1pPr>
          </a:lstStyle>
          <a:p>
            <a:r>
              <a:rPr lang="en-US"/>
              <a:t>Click to edit Master title style</a:t>
            </a:r>
            <a:endParaRPr lang="en-US" dirty="0"/>
          </a:p>
        </p:txBody>
      </p:sp>
      <p:grpSp>
        <p:nvGrpSpPr>
          <p:cNvPr id="14" name="Group 13"/>
          <p:cNvGrpSpPr/>
          <p:nvPr/>
        </p:nvGrpSpPr>
        <p:grpSpPr>
          <a:xfrm>
            <a:off x="1" y="7702"/>
            <a:ext cx="12192001" cy="6858063"/>
            <a:chOff x="0" y="7701"/>
            <a:chExt cx="9144001" cy="6858063"/>
          </a:xfrm>
        </p:grpSpPr>
        <p:sp>
          <p:nvSpPr>
            <p:cNvPr id="15" name="Right Triangle 14"/>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16" name="Right Triangle 15"/>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17" name="Group 16"/>
            <p:cNvGrpSpPr/>
            <p:nvPr/>
          </p:nvGrpSpPr>
          <p:grpSpPr>
            <a:xfrm>
              <a:off x="0" y="7701"/>
              <a:ext cx="9144001" cy="6665477"/>
              <a:chOff x="0" y="7701"/>
              <a:chExt cx="9144001" cy="6665477"/>
            </a:xfrm>
          </p:grpSpPr>
          <p:sp>
            <p:nvSpPr>
              <p:cNvPr id="18" name="Rectangle 17"/>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9" name="Right Triangle 18"/>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0" name="Right Triangle 1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0" y="597965"/>
                <a:ext cx="9144001" cy="551073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grpSp>
      </p:grpSp>
      <p:cxnSp>
        <p:nvCxnSpPr>
          <p:cNvPr id="25" name="Straight Connector 24"/>
          <p:cNvCxnSpPr/>
          <p:nvPr/>
        </p:nvCxnSpPr>
        <p:spPr>
          <a:xfrm flipH="1">
            <a:off x="1" y="593401"/>
            <a:ext cx="11780713"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11787949" y="2393"/>
            <a:ext cx="408044" cy="587485"/>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7" name="Date Placeholder 6"/>
          <p:cNvSpPr>
            <a:spLocks noGrp="1"/>
          </p:cNvSpPr>
          <p:nvPr>
            <p:ph type="dt" sz="half" idx="10"/>
          </p:nvPr>
        </p:nvSpPr>
        <p:spPr>
          <a:xfrm>
            <a:off x="4389960" y="6619164"/>
            <a:ext cx="2329075" cy="231440"/>
          </a:xfrm>
        </p:spPr>
        <p:txBody>
          <a:bodyPr/>
          <a:lstStyle>
            <a:lvl1pPr>
              <a:defRPr>
                <a:solidFill>
                  <a:schemeClr val="accent1">
                    <a:lumMod val="75000"/>
                  </a:schemeClr>
                </a:solidFill>
              </a:defRPr>
            </a:lvl1pPr>
          </a:lstStyle>
          <a:p>
            <a:endParaRPr lang="en-US" dirty="0"/>
          </a:p>
        </p:txBody>
      </p:sp>
      <p:sp>
        <p:nvSpPr>
          <p:cNvPr id="8" name="Footer Placeholder 7"/>
          <p:cNvSpPr>
            <a:spLocks noGrp="1"/>
          </p:cNvSpPr>
          <p:nvPr>
            <p:ph type="ftr" sz="quarter" idx="11"/>
          </p:nvPr>
        </p:nvSpPr>
        <p:spPr>
          <a:xfrm>
            <a:off x="6719035" y="6619164"/>
            <a:ext cx="4717775" cy="231440"/>
          </a:xfrm>
        </p:spPr>
        <p:txBody>
          <a:bodyPr/>
          <a:lstStyle>
            <a:lvl1pPr>
              <a:defRPr>
                <a:solidFill>
                  <a:schemeClr val="accent1">
                    <a:lumMod val="75000"/>
                  </a:schemeClr>
                </a:solidFill>
              </a:defRPr>
            </a:lvl1pPr>
          </a:lstStyle>
          <a:p>
            <a:endParaRPr lang="en-US" dirty="0"/>
          </a:p>
        </p:txBody>
      </p:sp>
      <p:sp>
        <p:nvSpPr>
          <p:cNvPr id="9" name="Slide Number Placeholder 8"/>
          <p:cNvSpPr>
            <a:spLocks noGrp="1"/>
          </p:cNvSpPr>
          <p:nvPr>
            <p:ph type="sldNum" sz="quarter" idx="12"/>
          </p:nvPr>
        </p:nvSpPr>
        <p:spPr>
          <a:xfrm>
            <a:off x="11436808" y="6619164"/>
            <a:ext cx="576296" cy="231440"/>
          </a:xfrm>
          <a:prstGeom prst="rect">
            <a:avLst/>
          </a:prstGeom>
        </p:spPr>
        <p:txBody>
          <a:bodyPr/>
          <a:lstStyle>
            <a:lvl1pPr>
              <a:defRPr sz="1000">
                <a:solidFill>
                  <a:schemeClr val="accent1"/>
                </a:solidFill>
              </a:defRPr>
            </a:lvl1pPr>
          </a:lstStyle>
          <a:p>
            <a:pPr>
              <a:defRPr/>
            </a:pPr>
            <a:fld id="{1F8A97BA-DB9B-4291-87AE-AF89EA7F18B7}" type="slidenum">
              <a:rPr lang="en-US" smtClean="0"/>
              <a:pPr>
                <a:defRPr/>
              </a:pPr>
              <a:t>‹#›</a:t>
            </a:fld>
            <a:endParaRPr lang="en-US" dirty="0"/>
          </a:p>
        </p:txBody>
      </p:sp>
      <p:sp>
        <p:nvSpPr>
          <p:cNvPr id="3" name="Content Placeholder 2"/>
          <p:cNvSpPr>
            <a:spLocks noGrp="1"/>
          </p:cNvSpPr>
          <p:nvPr>
            <p:ph idx="1"/>
          </p:nvPr>
        </p:nvSpPr>
        <p:spPr>
          <a:xfrm>
            <a:off x="623035" y="749296"/>
            <a:ext cx="11390071" cy="5869869"/>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18824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Panel Chart">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079627FE-5D19-486A-87AA-B12CC8DE789B}"/>
              </a:ext>
            </a:extLst>
          </p:cNvPr>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41" name="Group 40">
            <a:extLst>
              <a:ext uri="{FF2B5EF4-FFF2-40B4-BE49-F238E27FC236}">
                <a16:creationId xmlns:a16="http://schemas.microsoft.com/office/drawing/2014/main" id="{B871B446-855D-4C7B-B766-20B61721AD1F}"/>
              </a:ext>
            </a:extLst>
          </p:cNvPr>
          <p:cNvGrpSpPr/>
          <p:nvPr/>
        </p:nvGrpSpPr>
        <p:grpSpPr>
          <a:xfrm>
            <a:off x="-4295" y="589878"/>
            <a:ext cx="12192000" cy="5725382"/>
            <a:chOff x="0" y="629710"/>
            <a:chExt cx="12192000" cy="5828308"/>
          </a:xfrm>
        </p:grpSpPr>
        <p:sp>
          <p:nvSpPr>
            <p:cNvPr id="42" name="Rectangle 3">
              <a:extLst>
                <a:ext uri="{FF2B5EF4-FFF2-40B4-BE49-F238E27FC236}">
                  <a16:creationId xmlns:a16="http://schemas.microsoft.com/office/drawing/2014/main" id="{53614599-1678-4A33-8105-F936AFD56EE2}"/>
                </a:ext>
              </a:extLst>
            </p:cNvPr>
            <p:cNvSpPr>
              <a:spLocks noChangeArrowheads="1"/>
            </p:cNvSpPr>
            <p:nvPr/>
          </p:nvSpPr>
          <p:spPr bwMode="auto">
            <a:xfrm>
              <a:off x="7588930" y="629710"/>
              <a:ext cx="4603070" cy="5824728"/>
            </a:xfrm>
            <a:prstGeom prst="rect">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lgn="ctr">
                <a:defRPr/>
              </a:pPr>
              <a:r>
                <a:rPr lang="en-US" dirty="0">
                  <a:solidFill>
                    <a:prstClr val="black"/>
                  </a:solidFill>
                  <a:latin typeface="Arial" charset="0"/>
                </a:rPr>
                <a:t> </a:t>
              </a:r>
              <a:endParaRPr lang="en-US" dirty="0">
                <a:solidFill>
                  <a:prstClr val="black"/>
                </a:solidFill>
                <a:latin typeface="Calibri"/>
                <a:cs typeface="Arial" charset="0"/>
              </a:endParaRPr>
            </a:p>
          </p:txBody>
        </p:sp>
        <p:sp>
          <p:nvSpPr>
            <p:cNvPr id="43" name="AutoShape 8">
              <a:extLst>
                <a:ext uri="{FF2B5EF4-FFF2-40B4-BE49-F238E27FC236}">
                  <a16:creationId xmlns:a16="http://schemas.microsoft.com/office/drawing/2014/main" id="{947F3705-6DBC-4963-9090-A920082F3C9F}"/>
                </a:ext>
              </a:extLst>
            </p:cNvPr>
            <p:cNvSpPr>
              <a:spLocks noChangeArrowheads="1"/>
            </p:cNvSpPr>
            <p:nvPr/>
          </p:nvSpPr>
          <p:spPr bwMode="auto">
            <a:xfrm>
              <a:off x="3853324" y="629710"/>
              <a:ext cx="4572000" cy="5828308"/>
            </a:xfrm>
            <a:prstGeom prst="homePlate">
              <a:avLst>
                <a:gd name="adj" fmla="val 16506"/>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defRPr/>
              </a:pPr>
              <a:endParaRPr lang="en-US" dirty="0">
                <a:solidFill>
                  <a:prstClr val="black"/>
                </a:solidFill>
                <a:latin typeface="Calibri"/>
                <a:cs typeface="Arial" charset="0"/>
              </a:endParaRPr>
            </a:p>
          </p:txBody>
        </p:sp>
        <p:sp>
          <p:nvSpPr>
            <p:cNvPr id="45" name="AutoShape 8">
              <a:extLst>
                <a:ext uri="{FF2B5EF4-FFF2-40B4-BE49-F238E27FC236}">
                  <a16:creationId xmlns:a16="http://schemas.microsoft.com/office/drawing/2014/main" id="{99F13EB5-131E-4D56-979A-F98F8DFA945D}"/>
                </a:ext>
              </a:extLst>
            </p:cNvPr>
            <p:cNvSpPr>
              <a:spLocks noChangeArrowheads="1"/>
            </p:cNvSpPr>
            <p:nvPr/>
          </p:nvSpPr>
          <p:spPr bwMode="auto">
            <a:xfrm>
              <a:off x="0" y="629710"/>
              <a:ext cx="4572000" cy="5828308"/>
            </a:xfrm>
            <a:prstGeom prst="homePlate">
              <a:avLst>
                <a:gd name="adj" fmla="val 16506"/>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defRPr/>
              </a:pPr>
              <a:endParaRPr lang="en-US" dirty="0">
                <a:solidFill>
                  <a:prstClr val="black"/>
                </a:solidFill>
                <a:latin typeface="Calibri"/>
                <a:cs typeface="Arial" charset="0"/>
              </a:endParaRPr>
            </a:p>
          </p:txBody>
        </p:sp>
      </p:grpSp>
      <p:sp>
        <p:nvSpPr>
          <p:cNvPr id="2" name="Title 1"/>
          <p:cNvSpPr>
            <a:spLocks noGrp="1"/>
          </p:cNvSpPr>
          <p:nvPr>
            <p:ph type="title"/>
          </p:nvPr>
        </p:nvSpPr>
        <p:spPr>
          <a:xfrm>
            <a:off x="225779" y="3"/>
            <a:ext cx="11787327" cy="577564"/>
          </a:xfrm>
        </p:spPr>
        <p:txBody>
          <a:bodyPr/>
          <a:lstStyle>
            <a:lvl1pPr>
              <a:defRPr sz="3600"/>
            </a:lvl1pPr>
          </a:lstStyle>
          <a:p>
            <a:r>
              <a:rPr lang="en-US"/>
              <a:t>Click to edit Master title style</a:t>
            </a:r>
            <a:endParaRPr lang="en-US" dirty="0"/>
          </a:p>
        </p:txBody>
      </p:sp>
      <p:grpSp>
        <p:nvGrpSpPr>
          <p:cNvPr id="14" name="Group 13"/>
          <p:cNvGrpSpPr/>
          <p:nvPr/>
        </p:nvGrpSpPr>
        <p:grpSpPr>
          <a:xfrm>
            <a:off x="1" y="-33242"/>
            <a:ext cx="12192001" cy="6858063"/>
            <a:chOff x="0" y="7701"/>
            <a:chExt cx="9144001" cy="6858063"/>
          </a:xfrm>
          <a:noFill/>
        </p:grpSpPr>
        <p:sp>
          <p:nvSpPr>
            <p:cNvPr id="15" name="Right Triangle 14"/>
            <p:cNvSpPr/>
            <p:nvPr/>
          </p:nvSpPr>
          <p:spPr>
            <a:xfrm rot="10800000">
              <a:off x="8676725" y="5968741"/>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16" name="Right Triangle 15"/>
            <p:cNvSpPr/>
            <p:nvPr/>
          </p:nvSpPr>
          <p:spPr>
            <a:xfrm rot="10800000">
              <a:off x="2825194" y="5776157"/>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17" name="Group 16"/>
            <p:cNvGrpSpPr/>
            <p:nvPr/>
          </p:nvGrpSpPr>
          <p:grpSpPr>
            <a:xfrm>
              <a:off x="0" y="7701"/>
              <a:ext cx="9144001" cy="6665477"/>
              <a:chOff x="0" y="7701"/>
              <a:chExt cx="9144001" cy="6665477"/>
            </a:xfrm>
            <a:grpFill/>
          </p:grpSpPr>
          <p:sp>
            <p:nvSpPr>
              <p:cNvPr id="18" name="Rectangle 17"/>
              <p:cNvSpPr/>
              <p:nvPr/>
            </p:nvSpPr>
            <p:spPr>
              <a:xfrm flipV="1">
                <a:off x="3292469" y="6096000"/>
                <a:ext cx="5851531" cy="57717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9" name="Right Triangle 18"/>
              <p:cNvSpPr/>
              <p:nvPr/>
            </p:nvSpPr>
            <p:spPr>
              <a:xfrm flipH="1">
                <a:off x="8676725" y="7701"/>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0" name="Right Triangle 19"/>
              <p:cNvSpPr/>
              <p:nvPr/>
            </p:nvSpPr>
            <p:spPr>
              <a:xfrm flipH="1">
                <a:off x="1" y="902526"/>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p:nvSpPr>
            <p:spPr>
              <a:xfrm>
                <a:off x="0" y="1787093"/>
                <a:ext cx="9144000" cy="4446321"/>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0" y="597965"/>
                <a:ext cx="9144001" cy="551073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grpSp>
      </p:grpSp>
      <p:cxnSp>
        <p:nvCxnSpPr>
          <p:cNvPr id="25" name="Straight Connector 24"/>
          <p:cNvCxnSpPr/>
          <p:nvPr/>
        </p:nvCxnSpPr>
        <p:spPr>
          <a:xfrm flipH="1">
            <a:off x="1" y="593401"/>
            <a:ext cx="11780713"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11787949" y="2393"/>
            <a:ext cx="408044" cy="587485"/>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8" name="Footer Placeholder 7"/>
          <p:cNvSpPr>
            <a:spLocks noGrp="1"/>
          </p:cNvSpPr>
          <p:nvPr>
            <p:ph type="ftr" sz="quarter" idx="11"/>
          </p:nvPr>
        </p:nvSpPr>
        <p:spPr>
          <a:xfrm>
            <a:off x="3267475" y="6510846"/>
            <a:ext cx="4717775" cy="231440"/>
          </a:xfrm>
        </p:spPr>
        <p:txBody>
          <a:bodyPr/>
          <a:lstStyle>
            <a:lvl1pPr>
              <a:defRPr>
                <a:solidFill>
                  <a:schemeClr val="accent1">
                    <a:lumMod val="75000"/>
                  </a:schemeClr>
                </a:solidFill>
              </a:defRPr>
            </a:lvl1pPr>
          </a:lstStyle>
          <a:p>
            <a:endParaRPr lang="en-US" dirty="0"/>
          </a:p>
        </p:txBody>
      </p:sp>
      <p:sp>
        <p:nvSpPr>
          <p:cNvPr id="29" name="Slide Number Placeholder 4">
            <a:extLst>
              <a:ext uri="{FF2B5EF4-FFF2-40B4-BE49-F238E27FC236}">
                <a16:creationId xmlns:a16="http://schemas.microsoft.com/office/drawing/2014/main" id="{FF4439A9-6CF8-41D4-B734-578AAF86DDDE}"/>
              </a:ext>
            </a:extLst>
          </p:cNvPr>
          <p:cNvSpPr txBox="1">
            <a:spLocks/>
          </p:cNvSpPr>
          <p:nvPr/>
        </p:nvSpPr>
        <p:spPr>
          <a:xfrm>
            <a:off x="11436808" y="6619164"/>
            <a:ext cx="576296" cy="231440"/>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accent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CA2777-A89F-4130-B308-73BB65955918}" type="slidenum">
              <a:rPr lang="en-US" smtClean="0"/>
              <a:pPr/>
              <a:t>‹#›</a:t>
            </a:fld>
            <a:endParaRPr lang="en-US" dirty="0"/>
          </a:p>
        </p:txBody>
      </p:sp>
      <p:sp>
        <p:nvSpPr>
          <p:cNvPr id="35" name="Text Box 25">
            <a:extLst>
              <a:ext uri="{FF2B5EF4-FFF2-40B4-BE49-F238E27FC236}">
                <a16:creationId xmlns:a16="http://schemas.microsoft.com/office/drawing/2014/main" id="{F5B44DBD-6C76-40B2-AEA6-F88108A04248}"/>
              </a:ext>
            </a:extLst>
          </p:cNvPr>
          <p:cNvSpPr txBox="1">
            <a:spLocks noChangeArrowheads="1"/>
          </p:cNvSpPr>
          <p:nvPr/>
        </p:nvSpPr>
        <p:spPr bwMode="auto">
          <a:xfrm>
            <a:off x="7667334" y="629710"/>
            <a:ext cx="4552740" cy="627864"/>
          </a:xfrm>
          <a:prstGeom prst="rect">
            <a:avLst/>
          </a:prstGeom>
          <a:noFill/>
          <a:ln w="9525">
            <a:noFill/>
            <a:miter lim="800000"/>
            <a:headEnd/>
            <a:tailEnd/>
          </a:ln>
        </p:spPr>
        <p:txBody>
          <a:bodyPr wrap="square" lIns="0" tIns="0" rIns="0" bIns="0">
            <a:spAutoFit/>
          </a:bodyPr>
          <a:lstStyle/>
          <a:p>
            <a:pPr algn="ctr" fontAlgn="base">
              <a:lnSpc>
                <a:spcPct val="85000"/>
              </a:lnSpc>
              <a:spcBef>
                <a:spcPct val="0"/>
              </a:spcBef>
              <a:spcAft>
                <a:spcPct val="0"/>
              </a:spcAft>
              <a:defRPr/>
            </a:pPr>
            <a:r>
              <a:rPr lang="en-US" sz="2400" dirty="0">
                <a:solidFill>
                  <a:srgbClr val="106636"/>
                </a:solidFill>
                <a:latin typeface="+mj-lt"/>
                <a:cs typeface="Arial" pitchFamily="34" charset="0"/>
              </a:rPr>
              <a:t>Development &amp; Commercialization</a:t>
            </a:r>
          </a:p>
        </p:txBody>
      </p:sp>
      <p:sp>
        <p:nvSpPr>
          <p:cNvPr id="36" name="Text Box 10">
            <a:extLst>
              <a:ext uri="{FF2B5EF4-FFF2-40B4-BE49-F238E27FC236}">
                <a16:creationId xmlns:a16="http://schemas.microsoft.com/office/drawing/2014/main" id="{87B4AE1C-6FEC-4904-8991-6E1436205EAF}"/>
              </a:ext>
            </a:extLst>
          </p:cNvPr>
          <p:cNvSpPr txBox="1">
            <a:spLocks noChangeArrowheads="1"/>
          </p:cNvSpPr>
          <p:nvPr/>
        </p:nvSpPr>
        <p:spPr bwMode="auto">
          <a:xfrm>
            <a:off x="4037611" y="740510"/>
            <a:ext cx="3681380" cy="406265"/>
          </a:xfrm>
          <a:prstGeom prst="rect">
            <a:avLst/>
          </a:prstGeom>
          <a:noFill/>
          <a:ln w="9525">
            <a:noFill/>
            <a:miter lim="800000"/>
            <a:headEnd/>
            <a:tailEnd/>
          </a:ln>
        </p:spPr>
        <p:txBody>
          <a:bodyPr wrap="square">
            <a:spAutoFit/>
          </a:bodyPr>
          <a:lstStyle/>
          <a:p>
            <a:pPr algn="ctr" fontAlgn="base">
              <a:lnSpc>
                <a:spcPct val="85000"/>
              </a:lnSpc>
              <a:spcBef>
                <a:spcPct val="0"/>
              </a:spcBef>
              <a:spcAft>
                <a:spcPct val="0"/>
              </a:spcAft>
              <a:defRPr/>
            </a:pPr>
            <a:r>
              <a:rPr lang="en-US" sz="2400" dirty="0">
                <a:solidFill>
                  <a:srgbClr val="106636"/>
                </a:solidFill>
                <a:latin typeface="+mj-lt"/>
                <a:cs typeface="Arial" pitchFamily="34" charset="0"/>
              </a:rPr>
              <a:t>Applied R&amp;D</a:t>
            </a:r>
          </a:p>
        </p:txBody>
      </p:sp>
      <p:pic>
        <p:nvPicPr>
          <p:cNvPr id="44" name="Picture 43" descr="A close-up of a logo&#10;&#10;Description automatically generated with low confidence">
            <a:extLst>
              <a:ext uri="{FF2B5EF4-FFF2-40B4-BE49-F238E27FC236}">
                <a16:creationId xmlns:a16="http://schemas.microsoft.com/office/drawing/2014/main" id="{F285620C-BE78-444B-BBAD-5554ED818C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920" y="6357898"/>
            <a:ext cx="2723745" cy="457200"/>
          </a:xfrm>
          <a:prstGeom prst="rect">
            <a:avLst/>
          </a:prstGeom>
        </p:spPr>
      </p:pic>
      <p:sp>
        <p:nvSpPr>
          <p:cNvPr id="47" name="TextBox 46">
            <a:extLst>
              <a:ext uri="{FF2B5EF4-FFF2-40B4-BE49-F238E27FC236}">
                <a16:creationId xmlns:a16="http://schemas.microsoft.com/office/drawing/2014/main" id="{99C0EBE8-10AB-4DCF-B104-C52A5F28C703}"/>
              </a:ext>
            </a:extLst>
          </p:cNvPr>
          <p:cNvSpPr txBox="1"/>
          <p:nvPr/>
        </p:nvSpPr>
        <p:spPr>
          <a:xfrm>
            <a:off x="8374291" y="6347163"/>
            <a:ext cx="3245692" cy="584775"/>
          </a:xfrm>
          <a:prstGeom prst="rect">
            <a:avLst/>
          </a:prstGeom>
          <a:noFill/>
        </p:spPr>
        <p:txBody>
          <a:bodyPr wrap="square" rtlCol="0">
            <a:spAutoFit/>
          </a:bodyPr>
          <a:lstStyle/>
          <a:p>
            <a:pPr>
              <a:defRPr/>
            </a:pPr>
            <a:r>
              <a:rPr lang="en-US" sz="800" dirty="0">
                <a:solidFill>
                  <a:prstClr val="black"/>
                </a:solidFill>
                <a:latin typeface="Calibri"/>
              </a:rPr>
              <a:t>Reference to specific commercial product, process, or service by trade name, trademark, manufacturer, or otherwise, does not constitute or imply its endorsement, recommendation, or favoring by the United States Government or any agency thereof or its contractors or subcontractors.</a:t>
            </a:r>
          </a:p>
        </p:txBody>
      </p:sp>
      <p:sp>
        <p:nvSpPr>
          <p:cNvPr id="10" name="Picture Placeholder 9">
            <a:extLst>
              <a:ext uri="{FF2B5EF4-FFF2-40B4-BE49-F238E27FC236}">
                <a16:creationId xmlns:a16="http://schemas.microsoft.com/office/drawing/2014/main" id="{08D844D3-236D-4A2D-B473-A353C892283E}"/>
              </a:ext>
            </a:extLst>
          </p:cNvPr>
          <p:cNvSpPr>
            <a:spLocks noGrp="1"/>
          </p:cNvSpPr>
          <p:nvPr>
            <p:ph type="pic" sz="quarter" idx="13" hasCustomPrompt="1"/>
          </p:nvPr>
        </p:nvSpPr>
        <p:spPr>
          <a:xfrm>
            <a:off x="296801" y="1657945"/>
            <a:ext cx="3348099" cy="1319987"/>
          </a:xfrm>
        </p:spPr>
        <p:txBody>
          <a:bodyPr/>
          <a:lstStyle>
            <a:lvl1pPr>
              <a:defRPr/>
            </a:lvl1pPr>
          </a:lstStyle>
          <a:p>
            <a:r>
              <a:rPr lang="en-US" dirty="0"/>
              <a:t>Image 1</a:t>
            </a:r>
          </a:p>
        </p:txBody>
      </p:sp>
      <p:sp>
        <p:nvSpPr>
          <p:cNvPr id="12" name="Picture Placeholder 11">
            <a:extLst>
              <a:ext uri="{FF2B5EF4-FFF2-40B4-BE49-F238E27FC236}">
                <a16:creationId xmlns:a16="http://schemas.microsoft.com/office/drawing/2014/main" id="{BACF098B-1CD4-4F56-BA6C-44E7011C312D}"/>
              </a:ext>
            </a:extLst>
          </p:cNvPr>
          <p:cNvSpPr>
            <a:spLocks noGrp="1"/>
          </p:cNvSpPr>
          <p:nvPr>
            <p:ph type="pic" sz="quarter" idx="14" hasCustomPrompt="1"/>
          </p:nvPr>
        </p:nvSpPr>
        <p:spPr>
          <a:xfrm>
            <a:off x="296801" y="3482678"/>
            <a:ext cx="3348099" cy="1752635"/>
          </a:xfrm>
        </p:spPr>
        <p:txBody>
          <a:bodyPr/>
          <a:lstStyle>
            <a:lvl1pPr>
              <a:defRPr/>
            </a:lvl1pPr>
          </a:lstStyle>
          <a:p>
            <a:r>
              <a:rPr lang="en-US" dirty="0"/>
              <a:t>Image 2</a:t>
            </a:r>
          </a:p>
        </p:txBody>
      </p:sp>
      <p:sp>
        <p:nvSpPr>
          <p:cNvPr id="58" name="Picture Placeholder 57">
            <a:extLst>
              <a:ext uri="{FF2B5EF4-FFF2-40B4-BE49-F238E27FC236}">
                <a16:creationId xmlns:a16="http://schemas.microsoft.com/office/drawing/2014/main" id="{A0F17C9F-1F59-43D5-BB4F-DA111CA8E454}"/>
              </a:ext>
            </a:extLst>
          </p:cNvPr>
          <p:cNvSpPr>
            <a:spLocks noGrp="1"/>
          </p:cNvSpPr>
          <p:nvPr>
            <p:ph type="pic" sz="quarter" idx="15" hasCustomPrompt="1"/>
          </p:nvPr>
        </p:nvSpPr>
        <p:spPr>
          <a:xfrm>
            <a:off x="4735490" y="1657945"/>
            <a:ext cx="3000375" cy="1433735"/>
          </a:xfrm>
        </p:spPr>
        <p:txBody>
          <a:bodyPr/>
          <a:lstStyle>
            <a:lvl1pPr>
              <a:defRPr/>
            </a:lvl1pPr>
          </a:lstStyle>
          <a:p>
            <a:r>
              <a:rPr lang="en-US" dirty="0"/>
              <a:t>Image 3</a:t>
            </a:r>
          </a:p>
        </p:txBody>
      </p:sp>
      <p:sp>
        <p:nvSpPr>
          <p:cNvPr id="60" name="Picture Placeholder 59">
            <a:extLst>
              <a:ext uri="{FF2B5EF4-FFF2-40B4-BE49-F238E27FC236}">
                <a16:creationId xmlns:a16="http://schemas.microsoft.com/office/drawing/2014/main" id="{2F9DA189-1D9D-4A4F-AB73-7F57E5D04F5E}"/>
              </a:ext>
            </a:extLst>
          </p:cNvPr>
          <p:cNvSpPr>
            <a:spLocks noGrp="1"/>
          </p:cNvSpPr>
          <p:nvPr>
            <p:ph type="pic" sz="quarter" idx="16" hasCustomPrompt="1"/>
          </p:nvPr>
        </p:nvSpPr>
        <p:spPr>
          <a:xfrm>
            <a:off x="4735490" y="3616325"/>
            <a:ext cx="3000375" cy="1757363"/>
          </a:xfrm>
        </p:spPr>
        <p:txBody>
          <a:bodyPr/>
          <a:lstStyle>
            <a:lvl1pPr>
              <a:defRPr/>
            </a:lvl1pPr>
          </a:lstStyle>
          <a:p>
            <a:r>
              <a:rPr lang="en-US" dirty="0"/>
              <a:t>Image 4</a:t>
            </a:r>
          </a:p>
        </p:txBody>
      </p:sp>
      <p:sp>
        <p:nvSpPr>
          <p:cNvPr id="62" name="Picture Placeholder 61">
            <a:extLst>
              <a:ext uri="{FF2B5EF4-FFF2-40B4-BE49-F238E27FC236}">
                <a16:creationId xmlns:a16="http://schemas.microsoft.com/office/drawing/2014/main" id="{A200663E-5E4E-4ABA-9B3C-02832757719E}"/>
              </a:ext>
            </a:extLst>
          </p:cNvPr>
          <p:cNvSpPr>
            <a:spLocks noGrp="1"/>
          </p:cNvSpPr>
          <p:nvPr>
            <p:ph type="pic" sz="quarter" idx="17" hasCustomPrompt="1"/>
          </p:nvPr>
        </p:nvSpPr>
        <p:spPr>
          <a:xfrm>
            <a:off x="8577263" y="1657945"/>
            <a:ext cx="3203575" cy="1433736"/>
          </a:xfrm>
        </p:spPr>
        <p:txBody>
          <a:bodyPr/>
          <a:lstStyle>
            <a:lvl1pPr>
              <a:defRPr sz="2400"/>
            </a:lvl1pPr>
          </a:lstStyle>
          <a:p>
            <a:r>
              <a:rPr lang="en-US" dirty="0"/>
              <a:t>Image 5, could be company logo</a:t>
            </a:r>
          </a:p>
        </p:txBody>
      </p:sp>
      <p:sp>
        <p:nvSpPr>
          <p:cNvPr id="64" name="Picture Placeholder 63">
            <a:extLst>
              <a:ext uri="{FF2B5EF4-FFF2-40B4-BE49-F238E27FC236}">
                <a16:creationId xmlns:a16="http://schemas.microsoft.com/office/drawing/2014/main" id="{0DA8951C-7C35-4CF9-AFCD-710189CB5AC7}"/>
              </a:ext>
            </a:extLst>
          </p:cNvPr>
          <p:cNvSpPr>
            <a:spLocks noGrp="1"/>
          </p:cNvSpPr>
          <p:nvPr>
            <p:ph type="pic" sz="quarter" idx="18" hasCustomPrompt="1"/>
          </p:nvPr>
        </p:nvSpPr>
        <p:spPr>
          <a:xfrm>
            <a:off x="8576773" y="3607553"/>
            <a:ext cx="3211176" cy="1747724"/>
          </a:xfrm>
        </p:spPr>
        <p:txBody>
          <a:bodyPr/>
          <a:lstStyle>
            <a:lvl1pPr>
              <a:defRPr/>
            </a:lvl1pPr>
          </a:lstStyle>
          <a:p>
            <a:r>
              <a:rPr lang="en-US" dirty="0"/>
              <a:t>Image 6</a:t>
            </a:r>
          </a:p>
        </p:txBody>
      </p:sp>
      <p:sp>
        <p:nvSpPr>
          <p:cNvPr id="69" name="Text Placeholder 67">
            <a:extLst>
              <a:ext uri="{FF2B5EF4-FFF2-40B4-BE49-F238E27FC236}">
                <a16:creationId xmlns:a16="http://schemas.microsoft.com/office/drawing/2014/main" id="{DA7F3522-E37C-430F-982A-C294434924E3}"/>
              </a:ext>
            </a:extLst>
          </p:cNvPr>
          <p:cNvSpPr>
            <a:spLocks noGrp="1"/>
          </p:cNvSpPr>
          <p:nvPr>
            <p:ph type="body" sz="quarter" idx="20" hasCustomPrompt="1"/>
          </p:nvPr>
        </p:nvSpPr>
        <p:spPr>
          <a:xfrm>
            <a:off x="296801" y="5250040"/>
            <a:ext cx="3365323" cy="44428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2 caption</a:t>
            </a:r>
          </a:p>
        </p:txBody>
      </p:sp>
      <p:sp>
        <p:nvSpPr>
          <p:cNvPr id="68" name="Text Placeholder 67">
            <a:extLst>
              <a:ext uri="{FF2B5EF4-FFF2-40B4-BE49-F238E27FC236}">
                <a16:creationId xmlns:a16="http://schemas.microsoft.com/office/drawing/2014/main" id="{5D8316BD-8824-4404-A088-FBA6B66ABA55}"/>
              </a:ext>
            </a:extLst>
          </p:cNvPr>
          <p:cNvSpPr>
            <a:spLocks noGrp="1"/>
          </p:cNvSpPr>
          <p:nvPr>
            <p:ph type="body" sz="quarter" idx="19" hasCustomPrompt="1"/>
          </p:nvPr>
        </p:nvSpPr>
        <p:spPr>
          <a:xfrm>
            <a:off x="296801" y="3009792"/>
            <a:ext cx="3365323"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1 caption</a:t>
            </a:r>
          </a:p>
        </p:txBody>
      </p:sp>
      <p:sp>
        <p:nvSpPr>
          <p:cNvPr id="77" name="Text Placeholder 67">
            <a:extLst>
              <a:ext uri="{FF2B5EF4-FFF2-40B4-BE49-F238E27FC236}">
                <a16:creationId xmlns:a16="http://schemas.microsoft.com/office/drawing/2014/main" id="{F4B6B0CE-765D-4B04-BCFE-B13D60111DF3}"/>
              </a:ext>
            </a:extLst>
          </p:cNvPr>
          <p:cNvSpPr>
            <a:spLocks noGrp="1"/>
          </p:cNvSpPr>
          <p:nvPr>
            <p:ph type="body" sz="quarter" idx="21" hasCustomPrompt="1"/>
          </p:nvPr>
        </p:nvSpPr>
        <p:spPr>
          <a:xfrm>
            <a:off x="288188" y="5716293"/>
            <a:ext cx="3373936" cy="214520"/>
          </a:xfrm>
        </p:spPr>
        <p:txBody>
          <a:bodyPr>
            <a:noAutofit/>
          </a:bodyPr>
          <a:lstStyle>
            <a:lvl1pPr marL="53975" indent="0" algn="ctr">
              <a:buNone/>
              <a:defRPr sz="1200" i="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Reference in italics</a:t>
            </a:r>
          </a:p>
        </p:txBody>
      </p:sp>
      <p:sp>
        <p:nvSpPr>
          <p:cNvPr id="80" name="Text Placeholder 67">
            <a:extLst>
              <a:ext uri="{FF2B5EF4-FFF2-40B4-BE49-F238E27FC236}">
                <a16:creationId xmlns:a16="http://schemas.microsoft.com/office/drawing/2014/main" id="{26F95983-EAE4-4CCE-8B52-24368C6522A1}"/>
              </a:ext>
            </a:extLst>
          </p:cNvPr>
          <p:cNvSpPr>
            <a:spLocks noGrp="1"/>
          </p:cNvSpPr>
          <p:nvPr>
            <p:ph type="body" sz="quarter" idx="23" hasCustomPrompt="1"/>
          </p:nvPr>
        </p:nvSpPr>
        <p:spPr>
          <a:xfrm>
            <a:off x="4729542" y="3129957"/>
            <a:ext cx="3000375"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3 caption</a:t>
            </a:r>
          </a:p>
        </p:txBody>
      </p:sp>
      <p:sp>
        <p:nvSpPr>
          <p:cNvPr id="78" name="Text Placeholder 67">
            <a:extLst>
              <a:ext uri="{FF2B5EF4-FFF2-40B4-BE49-F238E27FC236}">
                <a16:creationId xmlns:a16="http://schemas.microsoft.com/office/drawing/2014/main" id="{D5C29F93-E421-4DFC-A100-2147BC85CA3A}"/>
              </a:ext>
            </a:extLst>
          </p:cNvPr>
          <p:cNvSpPr>
            <a:spLocks noGrp="1"/>
          </p:cNvSpPr>
          <p:nvPr>
            <p:ph type="body" sz="quarter" idx="22" hasCustomPrompt="1"/>
          </p:nvPr>
        </p:nvSpPr>
        <p:spPr>
          <a:xfrm>
            <a:off x="-3990" y="5978381"/>
            <a:ext cx="3987078" cy="312722"/>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a:t>
            </a:r>
          </a:p>
        </p:txBody>
      </p:sp>
      <p:sp>
        <p:nvSpPr>
          <p:cNvPr id="81" name="Text Placeholder 67">
            <a:extLst>
              <a:ext uri="{FF2B5EF4-FFF2-40B4-BE49-F238E27FC236}">
                <a16:creationId xmlns:a16="http://schemas.microsoft.com/office/drawing/2014/main" id="{E8A137AB-5EBD-49DC-8082-83CC47720BBB}"/>
              </a:ext>
            </a:extLst>
          </p:cNvPr>
          <p:cNvSpPr>
            <a:spLocks noGrp="1"/>
          </p:cNvSpPr>
          <p:nvPr>
            <p:ph type="body" sz="quarter" idx="24" hasCustomPrompt="1"/>
          </p:nvPr>
        </p:nvSpPr>
        <p:spPr>
          <a:xfrm>
            <a:off x="4718616" y="5398965"/>
            <a:ext cx="3000375"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4 caption</a:t>
            </a:r>
          </a:p>
        </p:txBody>
      </p:sp>
      <p:sp>
        <p:nvSpPr>
          <p:cNvPr id="82" name="Text Placeholder 67">
            <a:extLst>
              <a:ext uri="{FF2B5EF4-FFF2-40B4-BE49-F238E27FC236}">
                <a16:creationId xmlns:a16="http://schemas.microsoft.com/office/drawing/2014/main" id="{DEF760E3-8D3F-43C8-8EFC-EFE7E4354C9C}"/>
              </a:ext>
            </a:extLst>
          </p:cNvPr>
          <p:cNvSpPr>
            <a:spLocks noGrp="1"/>
          </p:cNvSpPr>
          <p:nvPr>
            <p:ph type="body" sz="quarter" idx="25" hasCustomPrompt="1"/>
          </p:nvPr>
        </p:nvSpPr>
        <p:spPr>
          <a:xfrm>
            <a:off x="3853324" y="5863277"/>
            <a:ext cx="3987078" cy="444095"/>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performers/support</a:t>
            </a:r>
          </a:p>
        </p:txBody>
      </p:sp>
      <p:sp>
        <p:nvSpPr>
          <p:cNvPr id="83" name="Text Placeholder 67">
            <a:extLst>
              <a:ext uri="{FF2B5EF4-FFF2-40B4-BE49-F238E27FC236}">
                <a16:creationId xmlns:a16="http://schemas.microsoft.com/office/drawing/2014/main" id="{612C67A3-4F18-4437-9C60-52D854FB2F0E}"/>
              </a:ext>
            </a:extLst>
          </p:cNvPr>
          <p:cNvSpPr>
            <a:spLocks noGrp="1"/>
          </p:cNvSpPr>
          <p:nvPr>
            <p:ph type="body" sz="quarter" idx="26" hasCustomPrompt="1"/>
          </p:nvPr>
        </p:nvSpPr>
        <p:spPr>
          <a:xfrm>
            <a:off x="35692" y="1150093"/>
            <a:ext cx="4001919"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4" name="Text Placeholder 67">
            <a:extLst>
              <a:ext uri="{FF2B5EF4-FFF2-40B4-BE49-F238E27FC236}">
                <a16:creationId xmlns:a16="http://schemas.microsoft.com/office/drawing/2014/main" id="{1B69D130-07B0-483E-815A-0FC563F06061}"/>
              </a:ext>
            </a:extLst>
          </p:cNvPr>
          <p:cNvSpPr>
            <a:spLocks noGrp="1"/>
          </p:cNvSpPr>
          <p:nvPr>
            <p:ph type="body" sz="quarter" idx="27" hasCustomPrompt="1"/>
          </p:nvPr>
        </p:nvSpPr>
        <p:spPr>
          <a:xfrm>
            <a:off x="4252758" y="1150093"/>
            <a:ext cx="3595064"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5" name="Text Placeholder 67">
            <a:extLst>
              <a:ext uri="{FF2B5EF4-FFF2-40B4-BE49-F238E27FC236}">
                <a16:creationId xmlns:a16="http://schemas.microsoft.com/office/drawing/2014/main" id="{E8032D6D-908A-4BC6-86DE-6222B94841AC}"/>
              </a:ext>
            </a:extLst>
          </p:cNvPr>
          <p:cNvSpPr>
            <a:spLocks noGrp="1"/>
          </p:cNvSpPr>
          <p:nvPr>
            <p:ph type="body" sz="quarter" idx="28" hasCustomPrompt="1"/>
          </p:nvPr>
        </p:nvSpPr>
        <p:spPr>
          <a:xfrm>
            <a:off x="8117926" y="1150093"/>
            <a:ext cx="4001919"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6" name="Text Placeholder 67">
            <a:extLst>
              <a:ext uri="{FF2B5EF4-FFF2-40B4-BE49-F238E27FC236}">
                <a16:creationId xmlns:a16="http://schemas.microsoft.com/office/drawing/2014/main" id="{00B5900A-CA20-4EA7-8EA9-078AED20711E}"/>
              </a:ext>
            </a:extLst>
          </p:cNvPr>
          <p:cNvSpPr>
            <a:spLocks noGrp="1"/>
          </p:cNvSpPr>
          <p:nvPr>
            <p:ph type="body" sz="quarter" idx="29" hasCustomPrompt="1"/>
          </p:nvPr>
        </p:nvSpPr>
        <p:spPr>
          <a:xfrm>
            <a:off x="8576772" y="3131515"/>
            <a:ext cx="3211177"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5 caption</a:t>
            </a:r>
          </a:p>
        </p:txBody>
      </p:sp>
      <p:sp>
        <p:nvSpPr>
          <p:cNvPr id="87" name="Text Placeholder 67">
            <a:extLst>
              <a:ext uri="{FF2B5EF4-FFF2-40B4-BE49-F238E27FC236}">
                <a16:creationId xmlns:a16="http://schemas.microsoft.com/office/drawing/2014/main" id="{FE4A79B1-A9AA-4040-930E-4FF3A7660EA5}"/>
              </a:ext>
            </a:extLst>
          </p:cNvPr>
          <p:cNvSpPr>
            <a:spLocks noGrp="1"/>
          </p:cNvSpPr>
          <p:nvPr>
            <p:ph type="body" sz="quarter" idx="30" hasCustomPrompt="1"/>
          </p:nvPr>
        </p:nvSpPr>
        <p:spPr>
          <a:xfrm>
            <a:off x="8576772" y="5371205"/>
            <a:ext cx="3211177"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6 caption</a:t>
            </a:r>
          </a:p>
        </p:txBody>
      </p:sp>
      <p:sp>
        <p:nvSpPr>
          <p:cNvPr id="88" name="Text Placeholder 67">
            <a:extLst>
              <a:ext uri="{FF2B5EF4-FFF2-40B4-BE49-F238E27FC236}">
                <a16:creationId xmlns:a16="http://schemas.microsoft.com/office/drawing/2014/main" id="{FF1C29C0-EBB3-4FF4-80D4-6CFAF4B645F5}"/>
              </a:ext>
            </a:extLst>
          </p:cNvPr>
          <p:cNvSpPr>
            <a:spLocks noGrp="1"/>
          </p:cNvSpPr>
          <p:nvPr>
            <p:ph type="body" sz="quarter" idx="31" hasCustomPrompt="1"/>
          </p:nvPr>
        </p:nvSpPr>
        <p:spPr>
          <a:xfrm>
            <a:off x="7923251" y="5849308"/>
            <a:ext cx="4196593" cy="431592"/>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performers/support</a:t>
            </a:r>
          </a:p>
        </p:txBody>
      </p:sp>
      <p:sp>
        <p:nvSpPr>
          <p:cNvPr id="48" name="Text Placeholder 67">
            <a:extLst>
              <a:ext uri="{FF2B5EF4-FFF2-40B4-BE49-F238E27FC236}">
                <a16:creationId xmlns:a16="http://schemas.microsoft.com/office/drawing/2014/main" id="{A4959E5E-98DA-4DF0-9364-D47EECBBE93D}"/>
              </a:ext>
            </a:extLst>
          </p:cNvPr>
          <p:cNvSpPr>
            <a:spLocks noGrp="1"/>
          </p:cNvSpPr>
          <p:nvPr>
            <p:ph type="body" sz="quarter" idx="32" hasCustomPrompt="1"/>
          </p:nvPr>
        </p:nvSpPr>
        <p:spPr>
          <a:xfrm>
            <a:off x="35693" y="646486"/>
            <a:ext cx="3873088" cy="462582"/>
          </a:xfrm>
        </p:spPr>
        <p:txBody>
          <a:bodyPr>
            <a:noAutofit/>
          </a:bodyPr>
          <a:lstStyle>
            <a:lvl1pPr marL="53975" indent="0" algn="ctr">
              <a:buNone/>
              <a:defRPr sz="2400" b="0">
                <a:solidFill>
                  <a:schemeClr val="accent1"/>
                </a:solidFill>
              </a:defRPr>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Basic Science - Office</a:t>
            </a:r>
          </a:p>
        </p:txBody>
      </p:sp>
    </p:spTree>
    <p:extLst>
      <p:ext uri="{BB962C8B-B14F-4D97-AF65-F5344CB8AC3E}">
        <p14:creationId xmlns:p14="http://schemas.microsoft.com/office/powerpoint/2010/main" val="5231574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30306" y="1277471"/>
            <a:ext cx="546757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1277471"/>
            <a:ext cx="559269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a:xfrm>
            <a:off x="6719035" y="6308056"/>
            <a:ext cx="4717775" cy="365125"/>
          </a:xfrm>
        </p:spPr>
        <p:txBody>
          <a:bodyPr/>
          <a:lstStyle/>
          <a:p>
            <a:endParaRPr lang="en-US" dirty="0"/>
          </a:p>
        </p:txBody>
      </p:sp>
    </p:spTree>
    <p:extLst>
      <p:ext uri="{BB962C8B-B14F-4D97-AF65-F5344CB8AC3E}">
        <p14:creationId xmlns:p14="http://schemas.microsoft.com/office/powerpoint/2010/main" val="4284344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454716" y="1031624"/>
            <a:ext cx="5468112"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4716" y="1808546"/>
            <a:ext cx="5468112" cy="4293738"/>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031624"/>
            <a:ext cx="5468112"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269173" y="1808864"/>
            <a:ext cx="5468112" cy="4293738"/>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563608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22436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035" y="1017332"/>
            <a:ext cx="11390071" cy="5221425"/>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ACF5E15-6AE9-4414-A114-697D963FD58E}"/>
              </a:ext>
            </a:extLst>
          </p:cNvPr>
          <p:cNvSpPr>
            <a:spLocks noGrp="1"/>
          </p:cNvSpPr>
          <p:nvPr>
            <p:ph type="dt" sz="half" idx="10"/>
          </p:nvPr>
        </p:nvSpPr>
        <p:spPr/>
        <p:txBody>
          <a:bodyPr/>
          <a:lstStyle/>
          <a:p>
            <a:r>
              <a:rPr lang="en-US"/>
              <a:t>7/12/2021</a:t>
            </a:r>
            <a:endParaRPr lang="en-US" dirty="0"/>
          </a:p>
        </p:txBody>
      </p:sp>
      <p:sp>
        <p:nvSpPr>
          <p:cNvPr id="8" name="Footer Placeholder 7">
            <a:extLst>
              <a:ext uri="{FF2B5EF4-FFF2-40B4-BE49-F238E27FC236}">
                <a16:creationId xmlns:a16="http://schemas.microsoft.com/office/drawing/2014/main" id="{7DD2AA6A-AF6A-4C25-9599-ADA122F147D9}"/>
              </a:ext>
            </a:extLst>
          </p:cNvPr>
          <p:cNvSpPr>
            <a:spLocks noGrp="1"/>
          </p:cNvSpPr>
          <p:nvPr>
            <p:ph type="ftr" sz="quarter" idx="11"/>
          </p:nvPr>
        </p:nvSpPr>
        <p:spPr/>
        <p:txBody>
          <a:bodyPr/>
          <a:lstStyle/>
          <a:p>
            <a:r>
              <a:rPr lang="en-US"/>
              <a:t>DPF 2021</a:t>
            </a:r>
            <a:endParaRPr lang="en-US" dirty="0"/>
          </a:p>
        </p:txBody>
      </p:sp>
      <p:sp>
        <p:nvSpPr>
          <p:cNvPr id="9" name="Slide Number Placeholder 8">
            <a:extLst>
              <a:ext uri="{FF2B5EF4-FFF2-40B4-BE49-F238E27FC236}">
                <a16:creationId xmlns:a16="http://schemas.microsoft.com/office/drawing/2014/main" id="{2A553EBA-5A43-4F11-96AE-EA0AFEEB07EA}"/>
              </a:ext>
            </a:extLst>
          </p:cNvPr>
          <p:cNvSpPr>
            <a:spLocks noGrp="1"/>
          </p:cNvSpPr>
          <p:nvPr>
            <p:ph type="sldNum" sz="quarter" idx="12"/>
          </p:nvPr>
        </p:nvSpPr>
        <p:spPr/>
        <p:txBody>
          <a:bodyPr/>
          <a:lstStyle/>
          <a:p>
            <a:fld id="{26CA2777-A89F-4130-B308-73BB65955918}" type="slidenum">
              <a:rPr lang="en-US" smtClean="0"/>
              <a:pPr/>
              <a:t>‹#›</a:t>
            </a:fld>
            <a:endParaRPr lang="en-US" dirty="0"/>
          </a:p>
        </p:txBody>
      </p:sp>
      <p:sp>
        <p:nvSpPr>
          <p:cNvPr id="10" name="Title 9">
            <a:extLst>
              <a:ext uri="{FF2B5EF4-FFF2-40B4-BE49-F238E27FC236}">
                <a16:creationId xmlns:a16="http://schemas.microsoft.com/office/drawing/2014/main" id="{7A5D6DE3-2B09-449B-BD3D-2E576149B3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7296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5505753" y="1097280"/>
            <a:ext cx="5532851" cy="50252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779520" cy="3287864"/>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8" name="Title 1">
            <a:extLst>
              <a:ext uri="{FF2B5EF4-FFF2-40B4-BE49-F238E27FC236}">
                <a16:creationId xmlns:a16="http://schemas.microsoft.com/office/drawing/2014/main" id="{FB37B8B0-5783-417D-8EB4-D2892ACD842A}"/>
              </a:ext>
            </a:extLst>
          </p:cNvPr>
          <p:cNvSpPr txBox="1">
            <a:spLocks/>
          </p:cNvSpPr>
          <p:nvPr/>
        </p:nvSpPr>
        <p:spPr>
          <a:xfrm>
            <a:off x="225779" y="3"/>
            <a:ext cx="11787327" cy="9025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3659415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58812" y="1069850"/>
            <a:ext cx="5676937" cy="5065906"/>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1143000" y="2834639"/>
            <a:ext cx="3779520" cy="3301117"/>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8" name="Title 1">
            <a:extLst>
              <a:ext uri="{FF2B5EF4-FFF2-40B4-BE49-F238E27FC236}">
                <a16:creationId xmlns:a16="http://schemas.microsoft.com/office/drawing/2014/main" id="{9EC3F3F8-FB97-4CA2-B020-4BFF49CE1262}"/>
              </a:ext>
            </a:extLst>
          </p:cNvPr>
          <p:cNvSpPr txBox="1">
            <a:spLocks/>
          </p:cNvSpPr>
          <p:nvPr/>
        </p:nvSpPr>
        <p:spPr>
          <a:xfrm>
            <a:off x="225779" y="3"/>
            <a:ext cx="11787327" cy="9025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2954328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Blank Slide">
    <p:bg>
      <p:bgRef idx="1001">
        <a:schemeClr val="bg1"/>
      </p:bgRef>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F062FA-AF45-4321-8D16-B5AE092183F5}"/>
              </a:ext>
            </a:extLst>
          </p:cNvPr>
          <p:cNvSpPr>
            <a:spLocks noGrp="1"/>
          </p:cNvSpPr>
          <p:nvPr>
            <p:ph type="sldNum" sz="quarter" idx="12"/>
          </p:nvPr>
        </p:nvSpPr>
        <p:spPr>
          <a:xfrm>
            <a:off x="11436808" y="6308056"/>
            <a:ext cx="576296" cy="365125"/>
          </a:xfrm>
          <a:prstGeom prst="rect">
            <a:avLst/>
          </a:prstGeom>
        </p:spPr>
        <p:txBody>
          <a:bodyPr/>
          <a:lstStyle>
            <a:lvl1pPr>
              <a:defRPr sz="1000">
                <a:solidFill>
                  <a:schemeClr val="accent1"/>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16887501"/>
      </p:ext>
    </p:extLst>
  </p:cSld>
  <p:clrMapOvr>
    <a:overrideClrMapping bg1="lt1" tx1="dk1" bg2="lt2" tx2="dk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6000" b="1" cap="none" baseline="0">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1800">
                <a:solidFill>
                  <a:schemeClr val="accent1">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cxnSp>
        <p:nvCxnSpPr>
          <p:cNvPr id="7" name="Straight Connector 6"/>
          <p:cNvCxnSpPr/>
          <p:nvPr/>
        </p:nvCxnSpPr>
        <p:spPr>
          <a:xfrm>
            <a:off x="1981202"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77461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7" name="Rectangle 6"/>
          <p:cNvSpPr/>
          <p:nvPr/>
        </p:nvSpPr>
        <p:spPr>
          <a:xfrm>
            <a:off x="243839" y="182879"/>
            <a:ext cx="11704320" cy="6492240"/>
          </a:xfrm>
          <a:prstGeom prst="rect">
            <a:avLst/>
          </a:prstGeom>
          <a: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a:blip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p:cNvPicPr>
          <p:nvPr/>
        </p:nvPicPr>
        <p:blipFill>
          <a:blip r:embed="rId4" cstate="email">
            <a:extLst>
              <a:ext uri="{28A0092B-C50C-407E-A947-70E740481C1C}">
                <a14:useLocalDpi xmlns:a14="http://schemas.microsoft.com/office/drawing/2010/main"/>
              </a:ext>
            </a:extLst>
          </a:blip>
          <a:stretch>
            <a:fillRect/>
          </a:stretch>
        </p:blipFill>
        <p:spPr>
          <a:xfrm>
            <a:off x="2283536" y="2788248"/>
            <a:ext cx="7624925" cy="1281502"/>
          </a:xfrm>
          <a:prstGeom prst="rect">
            <a:avLst/>
          </a:prstGeom>
        </p:spPr>
      </p:pic>
    </p:spTree>
    <p:extLst>
      <p:ext uri="{BB962C8B-B14F-4D97-AF65-F5344CB8AC3E}">
        <p14:creationId xmlns:p14="http://schemas.microsoft.com/office/powerpoint/2010/main" val="783254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6000" b="1" cap="none" baseline="0">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18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56929663-6CA7-4931-8F5D-849FE6A4CD44}" type="slidenum">
              <a:rPr lang="en-US" smtClean="0"/>
              <a:pPr>
                <a:defRPr/>
              </a:pPr>
              <a:t>‹#›</a:t>
            </a:fld>
            <a:endParaRPr lang="en-US"/>
          </a:p>
        </p:txBody>
      </p:sp>
      <p:cxnSp>
        <p:nvCxnSpPr>
          <p:cNvPr id="7" name="Straight Connector 6"/>
          <p:cNvCxnSpPr/>
          <p:nvPr/>
        </p:nvCxnSpPr>
        <p:spPr>
          <a:xfrm>
            <a:off x="1981202"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5909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118743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8120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4" name="Footer Placeholder 3"/>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89312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24633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5505753" y="1097280"/>
            <a:ext cx="5532851"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77952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3007583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58812" y="1069850"/>
            <a:ext cx="5676937"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77952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r>
              <a:rPr lang="en-US"/>
              <a:t>7/12/2021</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DPF 2021</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2497716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9.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tx2"/>
            </a:gs>
            <a:gs pos="74000">
              <a:schemeClr val="tx2">
                <a:lumMod val="60000"/>
                <a:lumOff val="40000"/>
              </a:schemeClr>
            </a:gs>
            <a:gs pos="83000">
              <a:schemeClr val="tx2">
                <a:lumMod val="40000"/>
                <a:lumOff val="60000"/>
              </a:schemeClr>
            </a:gs>
            <a:gs pos="100000">
              <a:schemeClr val="tx2"/>
            </a:gs>
          </a:gsLst>
          <a:lin ang="1200000" scaled="0"/>
        </a:gradFill>
        <a:effectLst/>
      </p:bgPr>
    </p:bg>
    <p:spTree>
      <p:nvGrpSpPr>
        <p:cNvPr id="1" name=""/>
        <p:cNvGrpSpPr/>
        <p:nvPr/>
      </p:nvGrpSpPr>
      <p:grpSpPr>
        <a:xfrm>
          <a:off x="0" y="0"/>
          <a:ext cx="0" cy="0"/>
          <a:chOff x="0" y="0"/>
          <a:chExt cx="0" cy="0"/>
        </a:xfrm>
      </p:grpSpPr>
      <p:grpSp>
        <p:nvGrpSpPr>
          <p:cNvPr id="14" name="Group 13"/>
          <p:cNvGrpSpPr/>
          <p:nvPr/>
        </p:nvGrpSpPr>
        <p:grpSpPr>
          <a:xfrm>
            <a:off x="1" y="7702"/>
            <a:ext cx="12192001" cy="6858063"/>
            <a:chOff x="0" y="7701"/>
            <a:chExt cx="9144001" cy="6858063"/>
          </a:xfrm>
        </p:grpSpPr>
        <p:sp>
          <p:nvSpPr>
            <p:cNvPr id="20" name="Right Triangle 19"/>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ight Triangle 18"/>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8" name="Group 7"/>
            <p:cNvGrpSpPr/>
            <p:nvPr/>
          </p:nvGrpSpPr>
          <p:grpSpPr>
            <a:xfrm>
              <a:off x="0" y="7701"/>
              <a:ext cx="9144001" cy="6858063"/>
              <a:chOff x="0" y="7701"/>
              <a:chExt cx="9144001" cy="6858063"/>
            </a:xfrm>
          </p:grpSpPr>
          <p:sp>
            <p:nvSpPr>
              <p:cNvPr id="13" name="Rectangle 12"/>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8" name="Right Triangle 17"/>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ight Triangle 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467276" y="902527"/>
                <a:ext cx="8676725" cy="51934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31"/>
              <p:cNvCxnSpPr>
                <a:endCxn id="20" idx="0"/>
              </p:cNvCxnSpPr>
              <p:nvPr/>
            </p:nvCxnSpPr>
            <p:spPr>
              <a:xfrm>
                <a:off x="9034983" y="6670981"/>
                <a:ext cx="109017" cy="194783"/>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6" name="Straight Connector 25"/>
              <p:cNvCxnSpPr>
                <a:stCxn id="19" idx="0"/>
              </p:cNvCxnSpPr>
              <p:nvPr/>
            </p:nvCxnSpPr>
            <p:spPr>
              <a:xfrm flipH="1" flipV="1">
                <a:off x="3058832" y="6235098"/>
                <a:ext cx="233637" cy="43808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grpSp>
      </p:grpSp>
      <p:sp>
        <p:nvSpPr>
          <p:cNvPr id="2" name="Title Placeholder 1"/>
          <p:cNvSpPr>
            <a:spLocks noGrp="1"/>
          </p:cNvSpPr>
          <p:nvPr>
            <p:ph type="title"/>
          </p:nvPr>
        </p:nvSpPr>
        <p:spPr>
          <a:xfrm>
            <a:off x="225779" y="3"/>
            <a:ext cx="11787327" cy="9025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3035" y="1017332"/>
            <a:ext cx="11390071" cy="50786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389960" y="6308056"/>
            <a:ext cx="2329075" cy="365125"/>
          </a:xfrm>
          <a:prstGeom prst="rect">
            <a:avLst/>
          </a:prstGeom>
        </p:spPr>
        <p:txBody>
          <a:bodyPr vert="horz" lIns="91440" tIns="45720" rIns="91440" bIns="45720" rtlCol="0" anchor="ctr"/>
          <a:lstStyle>
            <a:lvl1pPr algn="l">
              <a:defRPr sz="1000">
                <a:solidFill>
                  <a:schemeClr val="tx2"/>
                </a:solidFill>
              </a:defRPr>
            </a:lvl1pPr>
          </a:lstStyle>
          <a:p>
            <a:r>
              <a:rPr lang="en-US"/>
              <a:t>7/12/2021</a:t>
            </a:r>
            <a:endParaRPr lang="en-US" dirty="0"/>
          </a:p>
        </p:txBody>
      </p:sp>
      <p:sp>
        <p:nvSpPr>
          <p:cNvPr id="5" name="Footer Placeholder 4"/>
          <p:cNvSpPr>
            <a:spLocks noGrp="1"/>
          </p:cNvSpPr>
          <p:nvPr>
            <p:ph type="ftr" sz="quarter" idx="3"/>
          </p:nvPr>
        </p:nvSpPr>
        <p:spPr>
          <a:xfrm>
            <a:off x="6719035" y="6308056"/>
            <a:ext cx="4717775" cy="365125"/>
          </a:xfrm>
          <a:prstGeom prst="rect">
            <a:avLst/>
          </a:prstGeom>
        </p:spPr>
        <p:txBody>
          <a:bodyPr vert="horz" lIns="91440" tIns="45720" rIns="91440" bIns="45720" rtlCol="0" anchor="ctr"/>
          <a:lstStyle>
            <a:lvl1pPr algn="ctr">
              <a:defRPr sz="1000">
                <a:solidFill>
                  <a:schemeClr val="tx2"/>
                </a:solidFill>
              </a:defRPr>
            </a:lvl1pPr>
          </a:lstStyle>
          <a:p>
            <a:r>
              <a:rPr lang="en-US"/>
              <a:t>DPF 2021</a:t>
            </a:r>
            <a:endParaRPr lang="en-US" dirty="0"/>
          </a:p>
        </p:txBody>
      </p:sp>
      <p:sp>
        <p:nvSpPr>
          <p:cNvPr id="6" name="Slide Number Placeholder 5"/>
          <p:cNvSpPr>
            <a:spLocks noGrp="1"/>
          </p:cNvSpPr>
          <p:nvPr>
            <p:ph type="sldNum" sz="quarter" idx="4"/>
          </p:nvPr>
        </p:nvSpPr>
        <p:spPr>
          <a:xfrm>
            <a:off x="11436808" y="6308056"/>
            <a:ext cx="576296" cy="365125"/>
          </a:xfrm>
          <a:prstGeom prst="rect">
            <a:avLst/>
          </a:prstGeom>
        </p:spPr>
        <p:txBody>
          <a:bodyPr vert="horz" lIns="91440" tIns="45720" rIns="91440" bIns="45720" rtlCol="0" anchor="ctr"/>
          <a:lstStyle>
            <a:lvl1pPr algn="r">
              <a:defRPr sz="1000">
                <a:solidFill>
                  <a:schemeClr val="tx2"/>
                </a:solidFill>
              </a:defRPr>
            </a:lvl1pPr>
          </a:lstStyle>
          <a:p>
            <a:fld id="{26CA2777-A89F-4130-B308-73BB65955918}" type="slidenum">
              <a:rPr lang="en-US" smtClean="0"/>
              <a:pPr/>
              <a:t>‹#›</a:t>
            </a:fld>
            <a:endParaRPr lang="en-US" dirty="0"/>
          </a:p>
        </p:txBody>
      </p: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25779" y="6316801"/>
            <a:ext cx="2622792" cy="440596"/>
          </a:xfrm>
          <a:prstGeom prst="rect">
            <a:avLst/>
          </a:prstGeom>
        </p:spPr>
      </p:pic>
      <p:cxnSp>
        <p:nvCxnSpPr>
          <p:cNvPr id="21" name="Straight Connector 20"/>
          <p:cNvCxnSpPr>
            <a:stCxn id="18" idx="4"/>
            <a:endCxn id="18" idx="0"/>
          </p:cNvCxnSpPr>
          <p:nvPr/>
        </p:nvCxnSpPr>
        <p:spPr>
          <a:xfrm flipV="1">
            <a:off x="11568968" y="7702"/>
            <a:ext cx="623033" cy="897023"/>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9" name="Straight Connector 28"/>
          <p:cNvCxnSpPr>
            <a:stCxn id="19" idx="0"/>
          </p:cNvCxnSpPr>
          <p:nvPr/>
        </p:nvCxnSpPr>
        <p:spPr>
          <a:xfrm flipV="1">
            <a:off x="4389959" y="6673178"/>
            <a:ext cx="7662341" cy="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a:off x="0" y="6233414"/>
            <a:ext cx="4078443" cy="0"/>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17" name="Straight Connector 16"/>
          <p:cNvCxnSpPr>
            <a:endCxn id="10" idx="0"/>
          </p:cNvCxnSpPr>
          <p:nvPr/>
        </p:nvCxnSpPr>
        <p:spPr>
          <a:xfrm flipH="1">
            <a:off x="623035" y="902526"/>
            <a:ext cx="10945932"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11" name="Straight Connector 10"/>
          <p:cNvCxnSpPr>
            <a:endCxn id="10" idx="0"/>
          </p:cNvCxnSpPr>
          <p:nvPr/>
        </p:nvCxnSpPr>
        <p:spPr>
          <a:xfrm flipV="1">
            <a:off x="0" y="902527"/>
            <a:ext cx="623035" cy="897023"/>
          </a:xfrm>
          <a:prstGeom prst="line">
            <a:avLst/>
          </a:prstGeom>
          <a:ln cap="rnd"/>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7930423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7013" indent="-173038" algn="l" defTabSz="685800" rtl="0" eaLnBrk="1" latinLnBrk="0" hangingPunct="1">
        <a:lnSpc>
          <a:spcPct val="120000"/>
        </a:lnSpc>
        <a:spcBef>
          <a:spcPts val="1000"/>
        </a:spcBef>
        <a:buClr>
          <a:schemeClr val="tx2"/>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75000"/>
              </a:schemeClr>
            </a:gs>
            <a:gs pos="74000">
              <a:schemeClr val="accent1"/>
            </a:gs>
            <a:gs pos="83000">
              <a:schemeClr val="accent1">
                <a:lumMod val="60000"/>
                <a:lumOff val="40000"/>
              </a:schemeClr>
            </a:gs>
            <a:gs pos="100000">
              <a:schemeClr val="accent1">
                <a:lumMod val="75000"/>
              </a:schemeClr>
            </a:gs>
          </a:gsLst>
          <a:lin ang="1200000" scaled="0"/>
        </a:gradFill>
        <a:effectLst/>
      </p:bgPr>
    </p:bg>
    <p:spTree>
      <p:nvGrpSpPr>
        <p:cNvPr id="1" name=""/>
        <p:cNvGrpSpPr/>
        <p:nvPr/>
      </p:nvGrpSpPr>
      <p:grpSpPr>
        <a:xfrm>
          <a:off x="0" y="0"/>
          <a:ext cx="0" cy="0"/>
          <a:chOff x="0" y="0"/>
          <a:chExt cx="0" cy="0"/>
        </a:xfrm>
      </p:grpSpPr>
      <p:grpSp>
        <p:nvGrpSpPr>
          <p:cNvPr id="14" name="Group 13"/>
          <p:cNvGrpSpPr/>
          <p:nvPr/>
        </p:nvGrpSpPr>
        <p:grpSpPr>
          <a:xfrm>
            <a:off x="1" y="7702"/>
            <a:ext cx="12192001" cy="6858063"/>
            <a:chOff x="0" y="7701"/>
            <a:chExt cx="9144001" cy="6858063"/>
          </a:xfrm>
        </p:grpSpPr>
        <p:sp>
          <p:nvSpPr>
            <p:cNvPr id="20" name="Right Triangle 19"/>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ight Triangle 18"/>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8" name="Group 7"/>
            <p:cNvGrpSpPr/>
            <p:nvPr/>
          </p:nvGrpSpPr>
          <p:grpSpPr>
            <a:xfrm>
              <a:off x="0" y="7701"/>
              <a:ext cx="9144001" cy="6858063"/>
              <a:chOff x="0" y="7701"/>
              <a:chExt cx="9144001" cy="6858063"/>
            </a:xfrm>
          </p:grpSpPr>
          <p:sp>
            <p:nvSpPr>
              <p:cNvPr id="13" name="Rectangle 12"/>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8" name="Right Triangle 17"/>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ight Triangle 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467276" y="902527"/>
                <a:ext cx="8676725" cy="51934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31"/>
              <p:cNvCxnSpPr>
                <a:endCxn id="20" idx="0"/>
              </p:cNvCxnSpPr>
              <p:nvPr/>
            </p:nvCxnSpPr>
            <p:spPr>
              <a:xfrm>
                <a:off x="9034983" y="6670981"/>
                <a:ext cx="109017" cy="194783"/>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6" name="Straight Connector 25"/>
              <p:cNvCxnSpPr>
                <a:stCxn id="19" idx="0"/>
              </p:cNvCxnSpPr>
              <p:nvPr/>
            </p:nvCxnSpPr>
            <p:spPr>
              <a:xfrm flipH="1" flipV="1">
                <a:off x="3058832" y="6235098"/>
                <a:ext cx="233637" cy="43808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grpSp>
      </p:grpSp>
      <p:sp>
        <p:nvSpPr>
          <p:cNvPr id="2" name="Title Placeholder 1"/>
          <p:cNvSpPr>
            <a:spLocks noGrp="1"/>
          </p:cNvSpPr>
          <p:nvPr>
            <p:ph type="title"/>
          </p:nvPr>
        </p:nvSpPr>
        <p:spPr>
          <a:xfrm>
            <a:off x="225779" y="3"/>
            <a:ext cx="11787327" cy="9025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3035" y="1017332"/>
            <a:ext cx="11390071" cy="50786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389960" y="6308056"/>
            <a:ext cx="2329075" cy="365125"/>
          </a:xfrm>
          <a:prstGeom prst="rect">
            <a:avLst/>
          </a:prstGeom>
        </p:spPr>
        <p:txBody>
          <a:bodyPr vert="horz" lIns="91440" tIns="45720" rIns="91440" bIns="45720" rtlCol="0" anchor="ctr"/>
          <a:lstStyle>
            <a:lvl1pPr algn="l">
              <a:defRPr sz="1000">
                <a:solidFill>
                  <a:schemeClr val="accent1">
                    <a:lumMod val="75000"/>
                  </a:schemeClr>
                </a:solidFill>
              </a:defRPr>
            </a:lvl1pPr>
          </a:lstStyle>
          <a:p>
            <a:endParaRPr lang="en-US" dirty="0"/>
          </a:p>
        </p:txBody>
      </p:sp>
      <p:sp>
        <p:nvSpPr>
          <p:cNvPr id="5" name="Footer Placeholder 4"/>
          <p:cNvSpPr>
            <a:spLocks noGrp="1"/>
          </p:cNvSpPr>
          <p:nvPr>
            <p:ph type="ftr" sz="quarter" idx="3"/>
          </p:nvPr>
        </p:nvSpPr>
        <p:spPr>
          <a:xfrm>
            <a:off x="6719035" y="6308056"/>
            <a:ext cx="4717775" cy="365125"/>
          </a:xfrm>
          <a:prstGeom prst="rect">
            <a:avLst/>
          </a:prstGeom>
        </p:spPr>
        <p:txBody>
          <a:bodyPr vert="horz" lIns="91440" tIns="45720" rIns="91440" bIns="45720" rtlCol="0" anchor="ctr"/>
          <a:lstStyle>
            <a:lvl1pPr algn="ctr">
              <a:defRPr sz="1000">
                <a:solidFill>
                  <a:schemeClr val="accent1">
                    <a:lumMod val="75000"/>
                  </a:schemeClr>
                </a:solidFill>
              </a:defRPr>
            </a:lvl1pPr>
          </a:lstStyle>
          <a:p>
            <a:endParaRPr lang="en-US" dirty="0"/>
          </a:p>
        </p:txBody>
      </p:sp>
      <p:pic>
        <p:nvPicPr>
          <p:cNvPr id="9" name="Picture 8"/>
          <p:cNvPicPr>
            <a:picLocks/>
          </p:cNvPicPr>
          <p:nvPr/>
        </p:nvPicPr>
        <p:blipFill>
          <a:blip r:embed="rId15" cstate="email">
            <a:extLst>
              <a:ext uri="{28A0092B-C50C-407E-A947-70E740481C1C}">
                <a14:useLocalDpi xmlns:a14="http://schemas.microsoft.com/office/drawing/2010/main"/>
              </a:ext>
            </a:extLst>
          </a:blip>
          <a:stretch>
            <a:fillRect/>
          </a:stretch>
        </p:blipFill>
        <p:spPr>
          <a:xfrm>
            <a:off x="727825" y="6316801"/>
            <a:ext cx="2622792" cy="440596"/>
          </a:xfrm>
          <a:prstGeom prst="rect">
            <a:avLst/>
          </a:prstGeom>
        </p:spPr>
      </p:pic>
      <p:cxnSp>
        <p:nvCxnSpPr>
          <p:cNvPr id="21" name="Straight Connector 20"/>
          <p:cNvCxnSpPr>
            <a:stCxn id="18" idx="4"/>
            <a:endCxn id="18" idx="0"/>
          </p:cNvCxnSpPr>
          <p:nvPr/>
        </p:nvCxnSpPr>
        <p:spPr>
          <a:xfrm flipV="1">
            <a:off x="11568968" y="7702"/>
            <a:ext cx="623033" cy="897023"/>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9" name="Straight Connector 28"/>
          <p:cNvCxnSpPr>
            <a:stCxn id="19" idx="0"/>
          </p:cNvCxnSpPr>
          <p:nvPr/>
        </p:nvCxnSpPr>
        <p:spPr>
          <a:xfrm flipV="1">
            <a:off x="4389959" y="6673178"/>
            <a:ext cx="7662341" cy="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a:off x="0" y="6233414"/>
            <a:ext cx="4078443" cy="0"/>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17" name="Straight Connector 16"/>
          <p:cNvCxnSpPr>
            <a:endCxn id="10" idx="0"/>
          </p:cNvCxnSpPr>
          <p:nvPr/>
        </p:nvCxnSpPr>
        <p:spPr>
          <a:xfrm flipH="1">
            <a:off x="623035" y="902526"/>
            <a:ext cx="10945932"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11" name="Straight Connector 10"/>
          <p:cNvCxnSpPr>
            <a:endCxn id="10" idx="0"/>
          </p:cNvCxnSpPr>
          <p:nvPr/>
        </p:nvCxnSpPr>
        <p:spPr>
          <a:xfrm flipV="1">
            <a:off x="0" y="902527"/>
            <a:ext cx="623035" cy="897023"/>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24" name="Slide Number Placeholder 5">
            <a:extLst>
              <a:ext uri="{FF2B5EF4-FFF2-40B4-BE49-F238E27FC236}">
                <a16:creationId xmlns:a16="http://schemas.microsoft.com/office/drawing/2014/main" id="{B1036C78-AF19-4B0D-A7F3-CF91EA487F95}"/>
              </a:ext>
            </a:extLst>
          </p:cNvPr>
          <p:cNvSpPr txBox="1">
            <a:spLocks/>
          </p:cNvSpPr>
          <p:nvPr userDrawn="1"/>
        </p:nvSpPr>
        <p:spPr>
          <a:xfrm>
            <a:off x="11218333" y="6305552"/>
            <a:ext cx="508000" cy="365125"/>
          </a:xfrm>
          <a:prstGeom prst="rect">
            <a:avLst/>
          </a:prstGeom>
        </p:spPr>
        <p:txBody>
          <a:bodyPr vert="horz" lIns="91440" tIns="45720" rIns="91440" bIns="45720" rtlCol="0" anchor="ctr"/>
          <a:lstStyle>
            <a:defPPr>
              <a:defRPr lang="en-US"/>
            </a:defPPr>
            <a:lvl1pPr algn="r" rtl="0" fontAlgn="auto">
              <a:spcBef>
                <a:spcPts val="0"/>
              </a:spcBef>
              <a:spcAft>
                <a:spcPts val="0"/>
              </a:spcAft>
              <a:defRPr sz="1200" kern="1200">
                <a:solidFill>
                  <a:srgbClr val="106636"/>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1F8A97BA-DB9B-4291-87AE-AF89EA7F18B7}" type="slidenum">
              <a:rPr lang="en-US" sz="1200" smtClean="0"/>
              <a:pPr>
                <a:defRPr/>
              </a:pPr>
              <a:t>‹#›</a:t>
            </a:fld>
            <a:endParaRPr lang="en-US" sz="1200" dirty="0"/>
          </a:p>
        </p:txBody>
      </p:sp>
    </p:spTree>
    <p:extLst>
      <p:ext uri="{BB962C8B-B14F-4D97-AF65-F5344CB8AC3E}">
        <p14:creationId xmlns:p14="http://schemas.microsoft.com/office/powerpoint/2010/main" val="11525348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l" defTabSz="6858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7013" indent="-173038" algn="l" defTabSz="685800" rtl="0" eaLnBrk="1" latinLnBrk="0" hangingPunct="1">
        <a:lnSpc>
          <a:spcPct val="120000"/>
        </a:lnSpc>
        <a:spcBef>
          <a:spcPts val="1000"/>
        </a:spcBef>
        <a:buClr>
          <a:schemeClr val="accent1"/>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science.osti.gov/-/media/grants/pdf/foas/2021/DE-FOA-0002456.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s://www.orau.gov/heppi202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image" Target="../media/image14.jpeg"/><Relationship Id="rId16" Type="http://schemas.openxmlformats.org/officeDocument/2006/relationships/image" Target="../media/image28.jpeg"/><Relationship Id="rId1" Type="http://schemas.openxmlformats.org/officeDocument/2006/relationships/slideLayout" Target="../slideLayouts/slideLayout6.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image" Target="../media/image2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C1D87384-DF6C-423F-A18F-D6AD7E5D7774}"/>
              </a:ext>
            </a:extLst>
          </p:cNvPr>
          <p:cNvSpPr>
            <a:spLocks noGrp="1"/>
          </p:cNvSpPr>
          <p:nvPr>
            <p:ph type="subTitle" idx="1"/>
          </p:nvPr>
        </p:nvSpPr>
        <p:spPr>
          <a:xfrm>
            <a:off x="2124892" y="4599478"/>
            <a:ext cx="8375841" cy="1621917"/>
          </a:xfrm>
        </p:spPr>
        <p:txBody>
          <a:bodyPr/>
          <a:lstStyle/>
          <a:p>
            <a:r>
              <a:rPr lang="en-US" sz="2400" b="1" dirty="0">
                <a:latin typeface="Verdana Pro SemiBold" panose="020B0704030504040204" pitchFamily="34" charset="0"/>
              </a:rPr>
              <a:t>Glen Crawford</a:t>
            </a:r>
          </a:p>
          <a:p>
            <a:r>
              <a:rPr lang="en-US" sz="2400" b="1" dirty="0">
                <a:latin typeface="Verdana Pro SemiBold" panose="020B0704030504040204" pitchFamily="34" charset="0"/>
              </a:rPr>
              <a:t>Director, Research and Technology R&amp;D</a:t>
            </a:r>
          </a:p>
          <a:p>
            <a:r>
              <a:rPr lang="en-US" sz="2400" b="1" dirty="0">
                <a:latin typeface="Verdana Pro SemiBold" panose="020B0704030504040204" pitchFamily="34" charset="0"/>
              </a:rPr>
              <a:t>DOE High Energy Physics</a:t>
            </a:r>
          </a:p>
        </p:txBody>
      </p:sp>
    </p:spTree>
    <p:extLst>
      <p:ext uri="{BB962C8B-B14F-4D97-AF65-F5344CB8AC3E}">
        <p14:creationId xmlns:p14="http://schemas.microsoft.com/office/powerpoint/2010/main" val="748006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EE491F-5421-4AC8-95C1-27F8D9539BF2}"/>
              </a:ext>
            </a:extLst>
          </p:cNvPr>
          <p:cNvSpPr>
            <a:spLocks noGrp="1"/>
          </p:cNvSpPr>
          <p:nvPr>
            <p:ph idx="1"/>
          </p:nvPr>
        </p:nvSpPr>
        <p:spPr/>
        <p:txBody>
          <a:bodyPr>
            <a:normAutofit fontScale="85000" lnSpcReduction="20000"/>
          </a:bodyPr>
          <a:lstStyle/>
          <a:p>
            <a:r>
              <a:rPr lang="en-US" dirty="0">
                <a:hlinkClick r:id="rId2"/>
              </a:rPr>
              <a:t>https://science.osti.gov/-/media/grants/pdf/foas/2021/DE-FOA-0002456.pdf</a:t>
            </a:r>
            <a:endParaRPr lang="en-US" dirty="0"/>
          </a:p>
          <a:p>
            <a:r>
              <a:rPr lang="en-US" sz="2400" dirty="0"/>
              <a:t>The DOE SC Nuclear Physics (NP) program … for Research Traineeships to Broaden and Diversify Nuclear Physics (TBD-NP) ... This pilot program is intended to support training and research experiences for members of underserved communities with the goal of increasing the likelihood that participants from underrepresented populations, such as those present at minority serving institutions (MSIs) , will pursue a career in a Science, Technology, Engineering or Math (STEM) related field, particularly in Nuclear Physics.</a:t>
            </a:r>
          </a:p>
          <a:p>
            <a:r>
              <a:rPr lang="en-US" sz="2400" dirty="0"/>
              <a:t>…informed and influenced by the recommendations in recent reports including the American Institute of Physics TEAM-UP report</a:t>
            </a:r>
          </a:p>
          <a:p>
            <a:r>
              <a:rPr lang="en-US" sz="2400" dirty="0">
                <a:solidFill>
                  <a:srgbClr val="0070C0"/>
                </a:solidFill>
              </a:rPr>
              <a:t>HEP is partnering with NP to fund 4 selected Traineeship awards in FY21-22:</a:t>
            </a:r>
          </a:p>
          <a:p>
            <a:pPr marL="53975" indent="0">
              <a:buNone/>
            </a:pPr>
            <a:r>
              <a:rPr lang="en-US" sz="2400" u="sng" dirty="0">
                <a:solidFill>
                  <a:srgbClr val="0070C0"/>
                </a:solidFill>
              </a:rPr>
              <a:t>https://www.energy.gov/science/articles/department-energy-announces-285-million-support-undergraduate-research</a:t>
            </a:r>
          </a:p>
          <a:p>
            <a:endParaRPr lang="en-US" dirty="0"/>
          </a:p>
        </p:txBody>
      </p:sp>
      <p:sp>
        <p:nvSpPr>
          <p:cNvPr id="3" name="Date Placeholder 2">
            <a:extLst>
              <a:ext uri="{FF2B5EF4-FFF2-40B4-BE49-F238E27FC236}">
                <a16:creationId xmlns:a16="http://schemas.microsoft.com/office/drawing/2014/main" id="{9916F038-0A7E-4DA2-B62B-1B290DAE396A}"/>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E27F0F92-5A55-4604-B57B-7EF63CC05CFB}"/>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C27A4ECE-B95A-4DBB-BB58-39EBA5D06757}"/>
              </a:ext>
            </a:extLst>
          </p:cNvPr>
          <p:cNvSpPr>
            <a:spLocks noGrp="1"/>
          </p:cNvSpPr>
          <p:nvPr>
            <p:ph type="sldNum" sz="quarter" idx="12"/>
          </p:nvPr>
        </p:nvSpPr>
        <p:spPr/>
        <p:txBody>
          <a:bodyPr/>
          <a:lstStyle/>
          <a:p>
            <a:fld id="{26CA2777-A89F-4130-B308-73BB65955918}" type="slidenum">
              <a:rPr lang="en-US" smtClean="0"/>
              <a:pPr/>
              <a:t>10</a:t>
            </a:fld>
            <a:endParaRPr lang="en-US" dirty="0"/>
          </a:p>
        </p:txBody>
      </p:sp>
      <p:sp>
        <p:nvSpPr>
          <p:cNvPr id="6" name="Title 5">
            <a:extLst>
              <a:ext uri="{FF2B5EF4-FFF2-40B4-BE49-F238E27FC236}">
                <a16:creationId xmlns:a16="http://schemas.microsoft.com/office/drawing/2014/main" id="{523A2E59-DF46-4101-8565-A12D380B6C18}"/>
              </a:ext>
            </a:extLst>
          </p:cNvPr>
          <p:cNvSpPr>
            <a:spLocks noGrp="1"/>
          </p:cNvSpPr>
          <p:nvPr>
            <p:ph type="title"/>
          </p:nvPr>
        </p:nvSpPr>
        <p:spPr/>
        <p:txBody>
          <a:bodyPr>
            <a:normAutofit fontScale="90000"/>
          </a:bodyPr>
          <a:lstStyle/>
          <a:p>
            <a:r>
              <a:rPr lang="en-US" dirty="0"/>
              <a:t>Research Traineeships to Broaden and Diversify Nuclear Physics</a:t>
            </a:r>
          </a:p>
        </p:txBody>
      </p:sp>
    </p:spTree>
    <p:extLst>
      <p:ext uri="{BB962C8B-B14F-4D97-AF65-F5344CB8AC3E}">
        <p14:creationId xmlns:p14="http://schemas.microsoft.com/office/powerpoint/2010/main" val="3027926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74B3CD5-6F67-4D2B-B344-4D8E37E2CB12}"/>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3EA70C68-EA67-45A3-9773-888416D2619E}"/>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62401C8B-4008-4BE5-A695-BE9111F9A857}"/>
              </a:ext>
            </a:extLst>
          </p:cNvPr>
          <p:cNvSpPr>
            <a:spLocks noGrp="1"/>
          </p:cNvSpPr>
          <p:nvPr>
            <p:ph type="sldNum" sz="quarter" idx="12"/>
          </p:nvPr>
        </p:nvSpPr>
        <p:spPr/>
        <p:txBody>
          <a:bodyPr/>
          <a:lstStyle/>
          <a:p>
            <a:fld id="{26CA2777-A89F-4130-B308-73BB65955918}" type="slidenum">
              <a:rPr lang="en-US" smtClean="0"/>
              <a:pPr/>
              <a:t>11</a:t>
            </a:fld>
            <a:endParaRPr lang="en-US" dirty="0"/>
          </a:p>
        </p:txBody>
      </p:sp>
      <p:sp>
        <p:nvSpPr>
          <p:cNvPr id="6" name="Title 5">
            <a:extLst>
              <a:ext uri="{FF2B5EF4-FFF2-40B4-BE49-F238E27FC236}">
                <a16:creationId xmlns:a16="http://schemas.microsoft.com/office/drawing/2014/main" id="{1EC5937C-7DA3-4ADB-8823-696CFB2E1E30}"/>
              </a:ext>
            </a:extLst>
          </p:cNvPr>
          <p:cNvSpPr>
            <a:spLocks noGrp="1"/>
          </p:cNvSpPr>
          <p:nvPr>
            <p:ph type="title"/>
          </p:nvPr>
        </p:nvSpPr>
        <p:spPr/>
        <p:txBody>
          <a:bodyPr>
            <a:normAutofit fontScale="90000"/>
          </a:bodyPr>
          <a:lstStyle/>
          <a:p>
            <a:r>
              <a:rPr lang="en-US" sz="3600" b="1" dirty="0">
                <a:cs typeface="Arial" charset="0"/>
              </a:rPr>
              <a:t>HEP - FY 2022 President’s Request</a:t>
            </a:r>
            <a:br>
              <a:rPr lang="en-US" sz="3600" dirty="0">
                <a:cs typeface="Arial" charset="0"/>
              </a:rPr>
            </a:br>
            <a:r>
              <a:rPr lang="en-US" sz="2400" i="1" dirty="0">
                <a:cs typeface="Arial" charset="0"/>
              </a:rPr>
              <a:t>(Dollars in thousands)</a:t>
            </a:r>
            <a:endParaRPr lang="en-US" dirty="0"/>
          </a:p>
        </p:txBody>
      </p:sp>
      <p:pic>
        <p:nvPicPr>
          <p:cNvPr id="7" name="Content Placeholder 6">
            <a:extLst>
              <a:ext uri="{FF2B5EF4-FFF2-40B4-BE49-F238E27FC236}">
                <a16:creationId xmlns:a16="http://schemas.microsoft.com/office/drawing/2014/main" id="{E9EEEFB4-C769-4BF0-9E8F-D79044A8E8A5}"/>
              </a:ext>
            </a:extLst>
          </p:cNvPr>
          <p:cNvPicPr>
            <a:picLocks noGrp="1" noChangeAspect="1"/>
          </p:cNvPicPr>
          <p:nvPr>
            <p:ph idx="1"/>
          </p:nvPr>
        </p:nvPicPr>
        <p:blipFill>
          <a:blip r:embed="rId2"/>
          <a:stretch>
            <a:fillRect/>
          </a:stretch>
        </p:blipFill>
        <p:spPr>
          <a:xfrm>
            <a:off x="1421910" y="1017588"/>
            <a:ext cx="9791093" cy="5221287"/>
          </a:xfrm>
          <a:prstGeom prst="rect">
            <a:avLst/>
          </a:prstGeom>
        </p:spPr>
      </p:pic>
    </p:spTree>
    <p:extLst>
      <p:ext uri="{BB962C8B-B14F-4D97-AF65-F5344CB8AC3E}">
        <p14:creationId xmlns:p14="http://schemas.microsoft.com/office/powerpoint/2010/main" val="3885640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C003DB-BCB1-40FE-902C-382E1B8B3B0A}"/>
              </a:ext>
            </a:extLst>
          </p:cNvPr>
          <p:cNvSpPr>
            <a:spLocks noGrp="1"/>
          </p:cNvSpPr>
          <p:nvPr>
            <p:ph idx="1"/>
          </p:nvPr>
        </p:nvSpPr>
        <p:spPr/>
        <p:txBody>
          <a:bodyPr>
            <a:normAutofit fontScale="92500" lnSpcReduction="20000"/>
          </a:bodyPr>
          <a:lstStyle/>
          <a:p>
            <a:pPr marL="255905" indent="-264795"/>
            <a:r>
              <a:rPr lang="en-US" dirty="0">
                <a:ea typeface="Verdana"/>
                <a:cs typeface="Verdana"/>
              </a:rPr>
              <a:t>The budget process for the last several years has been unusual.</a:t>
            </a:r>
          </a:p>
          <a:p>
            <a:pPr marL="427355" lvl="1" indent="-264795"/>
            <a:r>
              <a:rPr lang="en-US" dirty="0">
                <a:ea typeface="Verdana"/>
                <a:cs typeface="Verdana"/>
              </a:rPr>
              <a:t>Budget Requests and final Appropriations for DOE Office of Science have not been closely aligned </a:t>
            </a:r>
          </a:p>
          <a:p>
            <a:pPr marL="427355" lvl="1" indent="-264795"/>
            <a:r>
              <a:rPr lang="en-US" dirty="0">
                <a:ea typeface="Verdana"/>
                <a:cs typeface="Verdana"/>
              </a:rPr>
              <a:t>Requesting HEP Project funding at the level of the approved baseline(s) would have forced larger cuts into Research. </a:t>
            </a:r>
          </a:p>
          <a:p>
            <a:pPr marL="598805" lvl="2" indent="-264795"/>
            <a:r>
              <a:rPr lang="en-US" dirty="0">
                <a:ea typeface="Verdana"/>
                <a:cs typeface="Verdana"/>
              </a:rPr>
              <a:t>Experience has shown Congress is more likely to respond to project shortfalls than research shortfalls.</a:t>
            </a:r>
          </a:p>
          <a:p>
            <a:pPr marL="427355" lvl="1" indent="-264795"/>
            <a:r>
              <a:rPr lang="en-US" b="1" dirty="0">
                <a:ea typeface="Verdana"/>
                <a:cs typeface="Verdana"/>
              </a:rPr>
              <a:t>In particular, in FY2018-21 Congress added significant funding (above Request) to HEP projects.</a:t>
            </a:r>
          </a:p>
          <a:p>
            <a:pPr marL="598805" lvl="2" indent="-264795"/>
            <a:r>
              <a:rPr lang="en-US" dirty="0">
                <a:ea typeface="Verdana"/>
                <a:cs typeface="Verdana"/>
              </a:rPr>
              <a:t>This has been critical to staying on the P5 plan and encouraging international partnerships</a:t>
            </a:r>
          </a:p>
          <a:p>
            <a:pPr marL="598805" lvl="2" indent="-264795"/>
            <a:r>
              <a:rPr lang="en-US" dirty="0">
                <a:ea typeface="Verdana"/>
                <a:cs typeface="Verdana"/>
              </a:rPr>
              <a:t>Strong and consistent community support for P5 have also been critical </a:t>
            </a:r>
          </a:p>
          <a:p>
            <a:pPr marL="598805" lvl="2" indent="-264795"/>
            <a:r>
              <a:rPr lang="en-US" dirty="0">
                <a:ea typeface="Verdana"/>
                <a:cs typeface="Verdana"/>
              </a:rPr>
              <a:t>But not all projects received similar increases</a:t>
            </a:r>
          </a:p>
          <a:p>
            <a:pPr marL="334010" lvl="2" indent="0">
              <a:buNone/>
            </a:pPr>
            <a:r>
              <a:rPr lang="en-US" dirty="0">
                <a:ea typeface="Verdana"/>
                <a:cs typeface="Verdana"/>
              </a:rPr>
              <a:t> </a:t>
            </a:r>
          </a:p>
          <a:p>
            <a:endParaRPr lang="en-US" dirty="0"/>
          </a:p>
        </p:txBody>
      </p:sp>
      <p:sp>
        <p:nvSpPr>
          <p:cNvPr id="3" name="Date Placeholder 2">
            <a:extLst>
              <a:ext uri="{FF2B5EF4-FFF2-40B4-BE49-F238E27FC236}">
                <a16:creationId xmlns:a16="http://schemas.microsoft.com/office/drawing/2014/main" id="{1F6AA74D-9F8F-4EB6-8489-94A198D531B3}"/>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E8890DC7-0786-45EF-BF48-2D0AF8964875}"/>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EDEE56BF-B937-4078-80CD-8D54CA1F2122}"/>
              </a:ext>
            </a:extLst>
          </p:cNvPr>
          <p:cNvSpPr>
            <a:spLocks noGrp="1"/>
          </p:cNvSpPr>
          <p:nvPr>
            <p:ph type="sldNum" sz="quarter" idx="12"/>
          </p:nvPr>
        </p:nvSpPr>
        <p:spPr/>
        <p:txBody>
          <a:bodyPr/>
          <a:lstStyle/>
          <a:p>
            <a:fld id="{26CA2777-A89F-4130-B308-73BB65955918}" type="slidenum">
              <a:rPr lang="en-US" smtClean="0"/>
              <a:pPr/>
              <a:t>12</a:t>
            </a:fld>
            <a:endParaRPr lang="en-US" dirty="0"/>
          </a:p>
        </p:txBody>
      </p:sp>
      <p:sp>
        <p:nvSpPr>
          <p:cNvPr id="6" name="Title 5">
            <a:extLst>
              <a:ext uri="{FF2B5EF4-FFF2-40B4-BE49-F238E27FC236}">
                <a16:creationId xmlns:a16="http://schemas.microsoft.com/office/drawing/2014/main" id="{A0042F27-3C40-46C6-9998-D9549575F660}"/>
              </a:ext>
            </a:extLst>
          </p:cNvPr>
          <p:cNvSpPr>
            <a:spLocks noGrp="1"/>
          </p:cNvSpPr>
          <p:nvPr>
            <p:ph type="title"/>
          </p:nvPr>
        </p:nvSpPr>
        <p:spPr/>
        <p:txBody>
          <a:bodyPr/>
          <a:lstStyle/>
          <a:p>
            <a:r>
              <a:rPr lang="en-US" dirty="0"/>
              <a:t>Comments on Budget Process</a:t>
            </a:r>
          </a:p>
        </p:txBody>
      </p:sp>
    </p:spTree>
    <p:extLst>
      <p:ext uri="{BB962C8B-B14F-4D97-AF65-F5344CB8AC3E}">
        <p14:creationId xmlns:p14="http://schemas.microsoft.com/office/powerpoint/2010/main" val="49380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3AD4CE-27A9-4642-A0CC-727E1F2C0C55}"/>
              </a:ext>
            </a:extLst>
          </p:cNvPr>
          <p:cNvSpPr>
            <a:spLocks noGrp="1"/>
          </p:cNvSpPr>
          <p:nvPr>
            <p:ph idx="1"/>
          </p:nvPr>
        </p:nvSpPr>
        <p:spPr/>
        <p:txBody>
          <a:bodyPr>
            <a:normAutofit fontScale="92500" lnSpcReduction="10000"/>
          </a:bodyPr>
          <a:lstStyle/>
          <a:p>
            <a:r>
              <a:rPr lang="en-US" dirty="0"/>
              <a:t>The budget process for FY22 was different due to transition to the new Administration (which happened late in the budget process)</a:t>
            </a:r>
          </a:p>
          <a:p>
            <a:pPr marL="227013" lvl="1" indent="0">
              <a:buNone/>
            </a:pPr>
            <a:endParaRPr lang="en-US" dirty="0"/>
          </a:p>
          <a:p>
            <a:r>
              <a:rPr lang="en-US" dirty="0"/>
              <a:t>The FY 22 President’s Request Budget for DOE/HEP is down $1.5 million for projects (Line Item Construction + Major Items of Equipment) compared to the FY 21 Appropriation. </a:t>
            </a:r>
          </a:p>
          <a:p>
            <a:pPr lvl="1"/>
            <a:r>
              <a:rPr lang="en-US" dirty="0"/>
              <a:t>The PIP II request is below the approved baseline. </a:t>
            </a:r>
          </a:p>
          <a:p>
            <a:pPr lvl="1"/>
            <a:r>
              <a:rPr lang="en-US" dirty="0"/>
              <a:t>LBNF/DUNE is below the planned level. </a:t>
            </a:r>
          </a:p>
          <a:p>
            <a:pPr lvl="1"/>
            <a:r>
              <a:rPr lang="en-US" dirty="0"/>
              <a:t>HL-LHC projects took larger cuts on a percentage basis.</a:t>
            </a:r>
          </a:p>
          <a:p>
            <a:pPr marL="227013" lvl="1" indent="0">
              <a:buNone/>
            </a:pPr>
            <a:r>
              <a:rPr lang="en-US" dirty="0"/>
              <a:t> </a:t>
            </a:r>
          </a:p>
          <a:p>
            <a:endParaRPr lang="en-US" dirty="0"/>
          </a:p>
        </p:txBody>
      </p:sp>
      <p:sp>
        <p:nvSpPr>
          <p:cNvPr id="3" name="Date Placeholder 2">
            <a:extLst>
              <a:ext uri="{FF2B5EF4-FFF2-40B4-BE49-F238E27FC236}">
                <a16:creationId xmlns:a16="http://schemas.microsoft.com/office/drawing/2014/main" id="{27BEF40F-2304-4834-BF51-3DFC1C9C1B17}"/>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EDE015AC-39E5-48C1-8088-2E0B9801D451}"/>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54DC8383-EFA2-45FD-9F26-D126D3CF9F74}"/>
              </a:ext>
            </a:extLst>
          </p:cNvPr>
          <p:cNvSpPr>
            <a:spLocks noGrp="1"/>
          </p:cNvSpPr>
          <p:nvPr>
            <p:ph type="sldNum" sz="quarter" idx="12"/>
          </p:nvPr>
        </p:nvSpPr>
        <p:spPr/>
        <p:txBody>
          <a:bodyPr/>
          <a:lstStyle/>
          <a:p>
            <a:fld id="{26CA2777-A89F-4130-B308-73BB65955918}" type="slidenum">
              <a:rPr lang="en-US" smtClean="0"/>
              <a:pPr/>
              <a:t>13</a:t>
            </a:fld>
            <a:endParaRPr lang="en-US" dirty="0"/>
          </a:p>
        </p:txBody>
      </p:sp>
      <p:sp>
        <p:nvSpPr>
          <p:cNvPr id="6" name="Title 5">
            <a:extLst>
              <a:ext uri="{FF2B5EF4-FFF2-40B4-BE49-F238E27FC236}">
                <a16:creationId xmlns:a16="http://schemas.microsoft.com/office/drawing/2014/main" id="{B866EC6D-C3D4-414E-8B37-2B88D3552F23}"/>
              </a:ext>
            </a:extLst>
          </p:cNvPr>
          <p:cNvSpPr>
            <a:spLocks noGrp="1"/>
          </p:cNvSpPr>
          <p:nvPr>
            <p:ph type="title"/>
          </p:nvPr>
        </p:nvSpPr>
        <p:spPr/>
        <p:txBody>
          <a:bodyPr/>
          <a:lstStyle/>
          <a:p>
            <a:r>
              <a:rPr lang="en-US" dirty="0"/>
              <a:t>Fiscal Year 2022</a:t>
            </a:r>
          </a:p>
        </p:txBody>
      </p:sp>
    </p:spTree>
    <p:extLst>
      <p:ext uri="{BB962C8B-B14F-4D97-AF65-F5344CB8AC3E}">
        <p14:creationId xmlns:p14="http://schemas.microsoft.com/office/powerpoint/2010/main" val="4016681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8B38C7-7407-46D8-A09D-1883CE7BE2B4}"/>
              </a:ext>
            </a:extLst>
          </p:cNvPr>
          <p:cNvSpPr>
            <a:spLocks noGrp="1"/>
          </p:cNvSpPr>
          <p:nvPr>
            <p:ph idx="1"/>
          </p:nvPr>
        </p:nvSpPr>
        <p:spPr/>
        <p:txBody>
          <a:bodyPr/>
          <a:lstStyle/>
          <a:p>
            <a:r>
              <a:rPr lang="en-US" dirty="0"/>
              <a:t>Reaffirm our commitment to the P5 plan and priorities therein:</a:t>
            </a:r>
          </a:p>
          <a:p>
            <a:pPr lvl="1"/>
            <a:r>
              <a:rPr lang="en-US" dirty="0"/>
              <a:t>Talk to CERN management about our ongoing commitment to and priority for HL-LHC. </a:t>
            </a:r>
          </a:p>
          <a:p>
            <a:pPr lvl="1"/>
            <a:r>
              <a:rPr lang="en-US" dirty="0"/>
              <a:t>Talk to international partners about plans for LBNF/DUNE and PIP-II</a:t>
            </a:r>
          </a:p>
          <a:p>
            <a:pPr lvl="1"/>
            <a:r>
              <a:rPr lang="en-US" dirty="0"/>
              <a:t>Respond to questions from Congress on impacts.</a:t>
            </a:r>
          </a:p>
          <a:p>
            <a:pPr lvl="1"/>
            <a:r>
              <a:rPr lang="en-US" dirty="0"/>
              <a:t>All of these have been started and are ongoing. </a:t>
            </a:r>
          </a:p>
          <a:p>
            <a:r>
              <a:rPr lang="en-US" dirty="0"/>
              <a:t>Wait for the markups from the Senate and the House</a:t>
            </a:r>
          </a:p>
        </p:txBody>
      </p:sp>
      <p:sp>
        <p:nvSpPr>
          <p:cNvPr id="3" name="Date Placeholder 2">
            <a:extLst>
              <a:ext uri="{FF2B5EF4-FFF2-40B4-BE49-F238E27FC236}">
                <a16:creationId xmlns:a16="http://schemas.microsoft.com/office/drawing/2014/main" id="{19D076E4-9A13-47D9-A070-66B98C1A9A92}"/>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6BA055E9-1B0D-441A-A092-FF9F187DD46C}"/>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98E1AB50-0770-470E-A4BC-64F6B0E8CA9C}"/>
              </a:ext>
            </a:extLst>
          </p:cNvPr>
          <p:cNvSpPr>
            <a:spLocks noGrp="1"/>
          </p:cNvSpPr>
          <p:nvPr>
            <p:ph type="sldNum" sz="quarter" idx="12"/>
          </p:nvPr>
        </p:nvSpPr>
        <p:spPr/>
        <p:txBody>
          <a:bodyPr/>
          <a:lstStyle/>
          <a:p>
            <a:fld id="{26CA2777-A89F-4130-B308-73BB65955918}" type="slidenum">
              <a:rPr lang="en-US" smtClean="0"/>
              <a:pPr/>
              <a:t>14</a:t>
            </a:fld>
            <a:endParaRPr lang="en-US" dirty="0"/>
          </a:p>
        </p:txBody>
      </p:sp>
      <p:sp>
        <p:nvSpPr>
          <p:cNvPr id="6" name="Title 5">
            <a:extLst>
              <a:ext uri="{FF2B5EF4-FFF2-40B4-BE49-F238E27FC236}">
                <a16:creationId xmlns:a16="http://schemas.microsoft.com/office/drawing/2014/main" id="{51D1BF84-F6FC-45E8-94F9-2CC42F40D57D}"/>
              </a:ext>
            </a:extLst>
          </p:cNvPr>
          <p:cNvSpPr>
            <a:spLocks noGrp="1"/>
          </p:cNvSpPr>
          <p:nvPr>
            <p:ph type="title"/>
          </p:nvPr>
        </p:nvSpPr>
        <p:spPr/>
        <p:txBody>
          <a:bodyPr/>
          <a:lstStyle/>
          <a:p>
            <a:r>
              <a:rPr lang="en-US" dirty="0"/>
              <a:t>Mitigations	(what we are doing)</a:t>
            </a:r>
          </a:p>
        </p:txBody>
      </p:sp>
    </p:spTree>
    <p:extLst>
      <p:ext uri="{BB962C8B-B14F-4D97-AF65-F5344CB8AC3E}">
        <p14:creationId xmlns:p14="http://schemas.microsoft.com/office/powerpoint/2010/main" val="1185578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52C356-92FA-43BA-B706-E629DE8BFB2F}"/>
              </a:ext>
            </a:extLst>
          </p:cNvPr>
          <p:cNvSpPr>
            <a:spLocks noGrp="1"/>
          </p:cNvSpPr>
          <p:nvPr>
            <p:ph idx="1"/>
          </p:nvPr>
        </p:nvSpPr>
        <p:spPr/>
        <p:txBody>
          <a:bodyPr/>
          <a:lstStyle/>
          <a:p>
            <a:r>
              <a:rPr lang="en-US" dirty="0">
                <a:ea typeface="Verdana"/>
                <a:cs typeface="Verdana"/>
              </a:rPr>
              <a:t>Don’t panic.</a:t>
            </a:r>
          </a:p>
          <a:p>
            <a:r>
              <a:rPr lang="en-US" dirty="0">
                <a:ea typeface="Verdana"/>
                <a:cs typeface="Verdana"/>
              </a:rPr>
              <a:t>Maintain strong and consistent community support for P5</a:t>
            </a:r>
          </a:p>
          <a:p>
            <a:r>
              <a:rPr lang="en-US" dirty="0">
                <a:ea typeface="Verdana"/>
              </a:rPr>
              <a:t>Start-up (restart) Snowmass process in 2021 building on P5 </a:t>
            </a:r>
          </a:p>
          <a:p>
            <a:pPr marL="53975" indent="0">
              <a:buNone/>
            </a:pPr>
            <a:endParaRPr lang="en-US" dirty="0"/>
          </a:p>
        </p:txBody>
      </p:sp>
      <p:sp>
        <p:nvSpPr>
          <p:cNvPr id="3" name="Date Placeholder 2">
            <a:extLst>
              <a:ext uri="{FF2B5EF4-FFF2-40B4-BE49-F238E27FC236}">
                <a16:creationId xmlns:a16="http://schemas.microsoft.com/office/drawing/2014/main" id="{F2BE3314-D3AB-4448-9BB9-B148D168454D}"/>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543DCB39-72DE-4CC7-ADBD-1D33C9803E93}"/>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A9F2BFA5-8BC2-4346-A639-F49E4AF9B03F}"/>
              </a:ext>
            </a:extLst>
          </p:cNvPr>
          <p:cNvSpPr>
            <a:spLocks noGrp="1"/>
          </p:cNvSpPr>
          <p:nvPr>
            <p:ph type="sldNum" sz="quarter" idx="12"/>
          </p:nvPr>
        </p:nvSpPr>
        <p:spPr/>
        <p:txBody>
          <a:bodyPr/>
          <a:lstStyle/>
          <a:p>
            <a:fld id="{26CA2777-A89F-4130-B308-73BB65955918}" type="slidenum">
              <a:rPr lang="en-US" smtClean="0"/>
              <a:pPr/>
              <a:t>15</a:t>
            </a:fld>
            <a:endParaRPr lang="en-US" dirty="0"/>
          </a:p>
        </p:txBody>
      </p:sp>
      <p:sp>
        <p:nvSpPr>
          <p:cNvPr id="6" name="Title 5">
            <a:extLst>
              <a:ext uri="{FF2B5EF4-FFF2-40B4-BE49-F238E27FC236}">
                <a16:creationId xmlns:a16="http://schemas.microsoft.com/office/drawing/2014/main" id="{35C162E0-1383-45E5-82A2-B6102EDF37E8}"/>
              </a:ext>
            </a:extLst>
          </p:cNvPr>
          <p:cNvSpPr>
            <a:spLocks noGrp="1"/>
          </p:cNvSpPr>
          <p:nvPr>
            <p:ph type="title"/>
          </p:nvPr>
        </p:nvSpPr>
        <p:spPr/>
        <p:txBody>
          <a:bodyPr/>
          <a:lstStyle/>
          <a:p>
            <a:r>
              <a:rPr lang="en-US" dirty="0"/>
              <a:t>Mitigations	(what the community can do)</a:t>
            </a:r>
          </a:p>
        </p:txBody>
      </p:sp>
    </p:spTree>
    <p:extLst>
      <p:ext uri="{BB962C8B-B14F-4D97-AF65-F5344CB8AC3E}">
        <p14:creationId xmlns:p14="http://schemas.microsoft.com/office/powerpoint/2010/main" val="1249042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FY 2021 HEP University Comparative Review</a:t>
            </a:r>
          </a:p>
        </p:txBody>
      </p:sp>
      <p:sp>
        <p:nvSpPr>
          <p:cNvPr id="7" name="Date Placeholder 6">
            <a:extLst>
              <a:ext uri="{FF2B5EF4-FFF2-40B4-BE49-F238E27FC236}">
                <a16:creationId xmlns:a16="http://schemas.microsoft.com/office/drawing/2014/main" id="{EACA09C1-B79A-4BBD-9AB0-B3EA35E4425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F3F66"/>
                </a:solidFill>
                <a:effectLst/>
                <a:uLnTx/>
                <a:uFillTx/>
                <a:latin typeface="Verdana"/>
                <a:ea typeface="+mn-ea"/>
                <a:cs typeface="+mn-cs"/>
              </a:rPr>
              <a:t>7/12/2021</a:t>
            </a:r>
          </a:p>
        </p:txBody>
      </p:sp>
      <p:sp>
        <p:nvSpPr>
          <p:cNvPr id="8" name="Footer Placeholder 7">
            <a:extLst>
              <a:ext uri="{FF2B5EF4-FFF2-40B4-BE49-F238E27FC236}">
                <a16:creationId xmlns:a16="http://schemas.microsoft.com/office/drawing/2014/main" id="{FE066D3E-7D7B-4CA3-927D-FFB3E178289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F3F66"/>
                </a:solidFill>
                <a:effectLst/>
                <a:uLnTx/>
                <a:uFillTx/>
                <a:latin typeface="Verdana"/>
                <a:ea typeface="+mn-ea"/>
                <a:cs typeface="+mn-cs"/>
              </a:rPr>
              <a:t>DPF 2021</a:t>
            </a:r>
            <a:endParaRPr kumimoji="0" lang="en-US" sz="1000" b="0" i="0" u="none" strike="noStrike" kern="1200" cap="none" spc="0" normalizeH="0" baseline="0" noProof="0" dirty="0">
              <a:ln>
                <a:noFill/>
              </a:ln>
              <a:solidFill>
                <a:srgbClr val="0F3F66"/>
              </a:solidFill>
              <a:effectLst/>
              <a:uLnTx/>
              <a:uFillTx/>
              <a:latin typeface="Verdana"/>
              <a:ea typeface="+mn-ea"/>
              <a:cs typeface="+mn-cs"/>
            </a:endParaRPr>
          </a:p>
        </p:txBody>
      </p:sp>
      <p:sp>
        <p:nvSpPr>
          <p:cNvPr id="9" name="Slide Number Placeholder 8">
            <a:extLst>
              <a:ext uri="{FF2B5EF4-FFF2-40B4-BE49-F238E27FC236}">
                <a16:creationId xmlns:a16="http://schemas.microsoft.com/office/drawing/2014/main" id="{684378F5-41CF-4BCA-86BD-9BBB1D8B0DA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CA2777-A89F-4130-B308-73BB65955918}" type="slidenum">
              <a:rPr kumimoji="0" lang="en-US" sz="1000" b="0" i="0" u="none" strike="noStrike" kern="1200" cap="none" spc="0" normalizeH="0" baseline="0" noProof="0" smtClean="0">
                <a:ln>
                  <a:noFill/>
                </a:ln>
                <a:solidFill>
                  <a:srgbClr val="0F3F66"/>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F3F66"/>
              </a:solidFill>
              <a:effectLst/>
              <a:uLnTx/>
              <a:uFillTx/>
              <a:latin typeface="Verdana"/>
              <a:ea typeface="+mn-ea"/>
              <a:cs typeface="+mn-cs"/>
            </a:endParaRPr>
          </a:p>
        </p:txBody>
      </p:sp>
      <p:sp>
        <p:nvSpPr>
          <p:cNvPr id="3" name="Content Placeholder 2"/>
          <p:cNvSpPr>
            <a:spLocks noGrp="1"/>
          </p:cNvSpPr>
          <p:nvPr>
            <p:ph idx="4294967295"/>
          </p:nvPr>
        </p:nvSpPr>
        <p:spPr>
          <a:xfrm>
            <a:off x="676993" y="992478"/>
            <a:ext cx="11390312" cy="5221287"/>
          </a:xfrm>
        </p:spPr>
        <p:txBody>
          <a:bodyPr>
            <a:normAutofit fontScale="92500" lnSpcReduction="10000"/>
          </a:bodyPr>
          <a:lstStyle/>
          <a:p>
            <a:r>
              <a:rPr lang="en-US" dirty="0">
                <a:solidFill>
                  <a:prstClr val="black"/>
                </a:solidFill>
              </a:rPr>
              <a:t>DE-FOA-00002424: FY 2021 Research Opportunities in </a:t>
            </a:r>
            <a:br>
              <a:rPr lang="en-US" dirty="0">
                <a:solidFill>
                  <a:prstClr val="black"/>
                </a:solidFill>
              </a:rPr>
            </a:br>
            <a:r>
              <a:rPr lang="en-US" dirty="0">
                <a:solidFill>
                  <a:prstClr val="black"/>
                </a:solidFill>
              </a:rPr>
              <a:t>High Energy Physics</a:t>
            </a:r>
          </a:p>
          <a:p>
            <a:pPr lvl="1"/>
            <a:r>
              <a:rPr lang="en-US" dirty="0">
                <a:solidFill>
                  <a:prstClr val="black"/>
                </a:solidFill>
              </a:rPr>
              <a:t>FOA published on November 17, 2020</a:t>
            </a:r>
          </a:p>
          <a:p>
            <a:pPr lvl="1"/>
            <a:r>
              <a:rPr lang="en-US" dirty="0">
                <a:solidFill>
                  <a:prstClr val="black"/>
                </a:solidFill>
              </a:rPr>
              <a:t>Proposals due on January 26, 2021</a:t>
            </a:r>
          </a:p>
          <a:p>
            <a:pPr lvl="1"/>
            <a:r>
              <a:rPr lang="en-US" dirty="0">
                <a:solidFill>
                  <a:prstClr val="black"/>
                </a:solidFill>
              </a:rPr>
              <a:t>Reviews completed by April 1, 2021</a:t>
            </a:r>
          </a:p>
          <a:p>
            <a:pPr lvl="1"/>
            <a:r>
              <a:rPr lang="en-US" dirty="0">
                <a:solidFill>
                  <a:prstClr val="black"/>
                </a:solidFill>
              </a:rPr>
              <a:t>Decisions by DOE/HEP to recommend proposals for funding by June 1, 2021</a:t>
            </a:r>
          </a:p>
          <a:p>
            <a:pPr lvl="1"/>
            <a:r>
              <a:rPr lang="en-US" dirty="0">
                <a:solidFill>
                  <a:prstClr val="black"/>
                </a:solidFill>
              </a:rPr>
              <a:t>Grant award paperwork still in-process through the DOE system</a:t>
            </a:r>
          </a:p>
          <a:p>
            <a:pPr marL="227013" lvl="1" indent="0">
              <a:buNone/>
            </a:pPr>
            <a:endParaRPr lang="en-US" sz="300" dirty="0">
              <a:solidFill>
                <a:prstClr val="black"/>
              </a:solidFill>
            </a:endParaRPr>
          </a:p>
          <a:p>
            <a:r>
              <a:rPr lang="en-US" b="1" dirty="0">
                <a:solidFill>
                  <a:prstClr val="black"/>
                </a:solidFill>
              </a:rPr>
              <a:t>148 proposals; 145 reviewed; 93 funded</a:t>
            </a:r>
          </a:p>
          <a:p>
            <a:endParaRPr lang="en-US" sz="300" dirty="0">
              <a:solidFill>
                <a:prstClr val="black"/>
              </a:solidFill>
            </a:endParaRPr>
          </a:p>
          <a:p>
            <a:r>
              <a:rPr lang="en-US" dirty="0">
                <a:solidFill>
                  <a:prstClr val="black"/>
                </a:solidFill>
              </a:rPr>
              <a:t>Many thanks to reviewers and panelists for the time and hard work in evaluating this year’s HEP research proposal </a:t>
            </a:r>
          </a:p>
        </p:txBody>
      </p:sp>
    </p:spTree>
    <p:extLst>
      <p:ext uri="{BB962C8B-B14F-4D97-AF65-F5344CB8AC3E}">
        <p14:creationId xmlns:p14="http://schemas.microsoft.com/office/powerpoint/2010/main" val="2463647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A1068-2708-43A4-85B6-E314FFE99532}"/>
              </a:ext>
            </a:extLst>
          </p:cNvPr>
          <p:cNvSpPr>
            <a:spLocks noGrp="1"/>
          </p:cNvSpPr>
          <p:nvPr>
            <p:ph type="title"/>
          </p:nvPr>
        </p:nvSpPr>
        <p:spPr/>
        <p:txBody>
          <a:bodyPr/>
          <a:lstStyle/>
          <a:p>
            <a:r>
              <a:rPr lang="en-US" dirty="0"/>
              <a:t>FY 2022 HEP Comparative Review</a:t>
            </a:r>
          </a:p>
        </p:txBody>
      </p:sp>
      <p:sp>
        <p:nvSpPr>
          <p:cNvPr id="3" name="Date Placeholder 2">
            <a:extLst>
              <a:ext uri="{FF2B5EF4-FFF2-40B4-BE49-F238E27FC236}">
                <a16:creationId xmlns:a16="http://schemas.microsoft.com/office/drawing/2014/main" id="{FB9FFE29-53B0-4CF2-B719-68E9E2BB6A74}"/>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37741985-19EC-4B0F-8EE1-2DB1C959B5ED}"/>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0C52365A-43F2-45A4-86B0-0E92B04C9CDF}"/>
              </a:ext>
            </a:extLst>
          </p:cNvPr>
          <p:cNvSpPr>
            <a:spLocks noGrp="1"/>
          </p:cNvSpPr>
          <p:nvPr>
            <p:ph type="sldNum" sz="quarter" idx="12"/>
          </p:nvPr>
        </p:nvSpPr>
        <p:spPr/>
        <p:txBody>
          <a:bodyPr/>
          <a:lstStyle/>
          <a:p>
            <a:fld id="{26CA2777-A89F-4130-B308-73BB65955918}" type="slidenum">
              <a:rPr lang="en-US" smtClean="0"/>
              <a:pPr/>
              <a:t>3</a:t>
            </a:fld>
            <a:endParaRPr lang="en-US" dirty="0"/>
          </a:p>
        </p:txBody>
      </p:sp>
      <p:sp>
        <p:nvSpPr>
          <p:cNvPr id="6" name="Content Placeholder 2">
            <a:extLst>
              <a:ext uri="{FF2B5EF4-FFF2-40B4-BE49-F238E27FC236}">
                <a16:creationId xmlns:a16="http://schemas.microsoft.com/office/drawing/2014/main" id="{59F6784D-562B-40D5-9C70-8D9CCAFCA6D0}"/>
              </a:ext>
            </a:extLst>
          </p:cNvPr>
          <p:cNvSpPr txBox="1">
            <a:spLocks/>
          </p:cNvSpPr>
          <p:nvPr/>
        </p:nvSpPr>
        <p:spPr>
          <a:xfrm>
            <a:off x="553517" y="950913"/>
            <a:ext cx="11569208" cy="5221287"/>
          </a:xfrm>
          <a:prstGeom prst="rect">
            <a:avLst/>
          </a:prstGeom>
        </p:spPr>
        <p:txBody>
          <a:bodyPr vert="horz" lIns="91440" tIns="45720" rIns="91440" bIns="45720" rtlCol="0">
            <a:normAutofit/>
          </a:bodyPr>
          <a:lstStyle>
            <a:lvl1pPr marL="227013" indent="-173038" algn="l" defTabSz="685800" rtl="0" eaLnBrk="1" latinLnBrk="0" hangingPunct="1">
              <a:lnSpc>
                <a:spcPct val="120000"/>
              </a:lnSpc>
              <a:spcBef>
                <a:spcPts val="1000"/>
              </a:spcBef>
              <a:buClr>
                <a:schemeClr val="tx2"/>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a:lstStyle>
          <a:p>
            <a:r>
              <a:rPr lang="en-US" dirty="0">
                <a:solidFill>
                  <a:prstClr val="black"/>
                </a:solidFill>
              </a:rPr>
              <a:t>FY 2022 Comparative Review FOA:</a:t>
            </a:r>
          </a:p>
          <a:p>
            <a:pPr lvl="1"/>
            <a:r>
              <a:rPr lang="en-US" b="1" dirty="0">
                <a:solidFill>
                  <a:prstClr val="black"/>
                </a:solidFill>
                <a:highlight>
                  <a:srgbClr val="FFFF00"/>
                </a:highlight>
              </a:rPr>
              <a:t>Currently under review at DOE and expected to be issued this summer</a:t>
            </a:r>
          </a:p>
          <a:p>
            <a:pPr lvl="1"/>
            <a:r>
              <a:rPr lang="en-US" dirty="0">
                <a:solidFill>
                  <a:prstClr val="black"/>
                </a:solidFill>
              </a:rPr>
              <a:t>Proposals currently expected to be due in September/October</a:t>
            </a:r>
          </a:p>
          <a:p>
            <a:pPr lvl="1"/>
            <a:r>
              <a:rPr lang="en-US" dirty="0">
                <a:solidFill>
                  <a:prstClr val="black"/>
                </a:solidFill>
              </a:rPr>
              <a:t>Reviews should be completed by end of calendar year 2021/early 2022</a:t>
            </a:r>
          </a:p>
          <a:p>
            <a:pPr lvl="1"/>
            <a:r>
              <a:rPr lang="en-US" dirty="0">
                <a:solidFill>
                  <a:prstClr val="black"/>
                </a:solidFill>
              </a:rPr>
              <a:t>Planned (not-yet-approved) format changes for Bio-sketches, C&amp;P, COIs, Mentoring and Recruitment – including an explicit merit review criteria question on the subject, Budget material, …</a:t>
            </a:r>
          </a:p>
          <a:p>
            <a:r>
              <a:rPr lang="en-US" dirty="0">
                <a:solidFill>
                  <a:prstClr val="black"/>
                </a:solidFill>
              </a:rPr>
              <a:t>More information at the August 2021 Virtual HEP PI Meeting</a:t>
            </a:r>
          </a:p>
          <a:p>
            <a:r>
              <a:rPr lang="en-US" dirty="0">
                <a:solidFill>
                  <a:prstClr val="black"/>
                </a:solidFill>
              </a:rPr>
              <a:t>See the FOA for complete details once published</a:t>
            </a:r>
          </a:p>
        </p:txBody>
      </p:sp>
    </p:spTree>
    <p:extLst>
      <p:ext uri="{BB962C8B-B14F-4D97-AF65-F5344CB8AC3E}">
        <p14:creationId xmlns:p14="http://schemas.microsoft.com/office/powerpoint/2010/main" val="3831309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CF38A50-4607-40C2-9621-28E4EB948637}"/>
              </a:ext>
            </a:extLst>
          </p:cNvPr>
          <p:cNvSpPr>
            <a:spLocks noGrp="1"/>
          </p:cNvSpPr>
          <p:nvPr>
            <p:ph idx="1"/>
          </p:nvPr>
        </p:nvSpPr>
        <p:spPr/>
        <p:txBody>
          <a:bodyPr>
            <a:normAutofit fontScale="85000" lnSpcReduction="20000"/>
          </a:bodyPr>
          <a:lstStyle/>
          <a:p>
            <a:r>
              <a:rPr lang="en-US" sz="2400" b="0" i="0" dirty="0">
                <a:solidFill>
                  <a:srgbClr val="051B0D"/>
                </a:solidFill>
                <a:effectLst/>
              </a:rPr>
              <a:t>To brief and guide the HEP community on the FY 2022 Comparative Review and provide a status and overview of the DOE-supported HEP program, a virtual DOE-HEP Principal Investigators (PI) Meeting will be held on August 9-12, 2021.</a:t>
            </a:r>
          </a:p>
          <a:p>
            <a:pPr lvl="1"/>
            <a:r>
              <a:rPr lang="en-US" sz="2200" b="1" dirty="0">
                <a:solidFill>
                  <a:srgbClr val="051B0D"/>
                </a:solidFill>
              </a:rPr>
              <a:t>All interested investigators invited, including existing and future investigators, laboratory staff, and interested postdoctoral researchers considering new faculty or staff positions</a:t>
            </a:r>
            <a:endParaRPr lang="en-US" sz="2200" b="1" i="0" dirty="0">
              <a:solidFill>
                <a:srgbClr val="051B0D"/>
              </a:solidFill>
              <a:effectLst/>
            </a:endParaRPr>
          </a:p>
          <a:p>
            <a:pPr lvl="1"/>
            <a:r>
              <a:rPr lang="en-US" sz="2200" b="1" i="0" dirty="0">
                <a:solidFill>
                  <a:srgbClr val="051B0D"/>
                </a:solidFill>
                <a:effectLst/>
                <a:highlight>
                  <a:srgbClr val="FFFF00"/>
                </a:highlight>
              </a:rPr>
              <a:t>Registration Deadline: August 6, 2021;  Registration Fee: None</a:t>
            </a:r>
          </a:p>
          <a:p>
            <a:pPr lvl="2"/>
            <a:r>
              <a:rPr lang="en-US" u="sng" dirty="0">
                <a:solidFill>
                  <a:srgbClr val="0563C1"/>
                </a:solidFill>
                <a:effectLst/>
                <a:ea typeface="Calibri" panose="020F0502020204030204" pitchFamily="34" charset="0"/>
                <a:hlinkClick r:id="rId2"/>
              </a:rPr>
              <a:t>https://www.orau.gov/heppi2021/</a:t>
            </a:r>
            <a:r>
              <a:rPr lang="en-US" dirty="0">
                <a:solidFill>
                  <a:srgbClr val="0563C1"/>
                </a:solidFill>
                <a:ea typeface="Calibri" panose="020F0502020204030204" pitchFamily="34" charset="0"/>
              </a:rPr>
              <a:t>   </a:t>
            </a:r>
            <a:r>
              <a:rPr lang="en-US" i="1" dirty="0">
                <a:solidFill>
                  <a:schemeClr val="tx1"/>
                </a:solidFill>
                <a:ea typeface="Calibri" panose="020F0502020204030204" pitchFamily="34" charset="0"/>
              </a:rPr>
              <a:t>(encouraged to register for logistical planning)</a:t>
            </a:r>
            <a:endParaRPr lang="en-US" i="1" u="sng" dirty="0">
              <a:solidFill>
                <a:schemeClr val="tx1"/>
              </a:solidFill>
              <a:effectLst/>
              <a:ea typeface="Calibri" panose="020F0502020204030204" pitchFamily="34" charset="0"/>
            </a:endParaRPr>
          </a:p>
          <a:p>
            <a:pPr lvl="1"/>
            <a:r>
              <a:rPr lang="en-US" sz="2000" b="1" i="0" dirty="0">
                <a:solidFill>
                  <a:srgbClr val="051B0D"/>
                </a:solidFill>
                <a:effectLst/>
              </a:rPr>
              <a:t>Draft Agenda posted:</a:t>
            </a:r>
          </a:p>
          <a:p>
            <a:pPr lvl="1"/>
            <a:r>
              <a:rPr lang="en-US" sz="2000" b="0" i="0" dirty="0">
                <a:solidFill>
                  <a:srgbClr val="051B0D"/>
                </a:solidFill>
                <a:effectLst/>
              </a:rPr>
              <a:t>General presentations during a plenary Zoom session</a:t>
            </a:r>
          </a:p>
          <a:p>
            <a:pPr lvl="1"/>
            <a:r>
              <a:rPr lang="en-US" sz="2000" b="0" i="0" dirty="0">
                <a:solidFill>
                  <a:srgbClr val="051B0D"/>
                </a:solidFill>
                <a:effectLst/>
              </a:rPr>
              <a:t>Parallel Zoom sessions led by individual DOE-HEP Program Managers</a:t>
            </a:r>
          </a:p>
          <a:p>
            <a:pPr lvl="1"/>
            <a:r>
              <a:rPr lang="en-US" sz="2000" b="0" i="0" dirty="0">
                <a:solidFill>
                  <a:srgbClr val="051B0D"/>
                </a:solidFill>
                <a:effectLst/>
              </a:rPr>
              <a:t>Additional sessions targeted at special topics </a:t>
            </a:r>
          </a:p>
          <a:p>
            <a:pPr lvl="2"/>
            <a:r>
              <a:rPr lang="en-US" sz="1600" b="0" i="0" dirty="0">
                <a:solidFill>
                  <a:srgbClr val="051B0D"/>
                </a:solidFill>
                <a:effectLst/>
              </a:rPr>
              <a:t>for e.g., Early Career research and related concerns; diversity, equity and inclusion in HEP; impacts of COVID-19 on university and laboratory research</a:t>
            </a:r>
          </a:p>
          <a:p>
            <a:pPr lvl="1"/>
            <a:r>
              <a:rPr lang="en-US" sz="2000" b="0" i="0" dirty="0">
                <a:solidFill>
                  <a:srgbClr val="051B0D"/>
                </a:solidFill>
                <a:effectLst/>
              </a:rPr>
              <a:t>Opportunities to schedule separate 1:1 or small group remote sessions between PIs and DOE PMs across the different HEP program areas during the course of the event</a:t>
            </a:r>
            <a:endParaRPr lang="en-US" sz="2800" u="sng" dirty="0">
              <a:solidFill>
                <a:srgbClr val="0563C1"/>
              </a:solidFill>
              <a:ea typeface="Calibri" panose="020F0502020204030204" pitchFamily="34" charset="0"/>
            </a:endParaRPr>
          </a:p>
          <a:p>
            <a:pPr lvl="1"/>
            <a:endParaRPr lang="en-US" sz="2400" u="sng" dirty="0">
              <a:solidFill>
                <a:srgbClr val="0563C1"/>
              </a:solidFill>
              <a:effectLst/>
              <a:latin typeface="Calibri" panose="020F0502020204030204" pitchFamily="34" charset="0"/>
              <a:ea typeface="Calibri" panose="020F0502020204030204" pitchFamily="34" charset="0"/>
            </a:endParaRPr>
          </a:p>
          <a:p>
            <a:pPr algn="l"/>
            <a:endParaRPr lang="en-US" sz="2400" b="0" i="0" dirty="0">
              <a:solidFill>
                <a:srgbClr val="051B0D"/>
              </a:solidFill>
              <a:effectLst/>
              <a:latin typeface="PT Sans"/>
            </a:endParaRPr>
          </a:p>
        </p:txBody>
      </p:sp>
      <p:sp>
        <p:nvSpPr>
          <p:cNvPr id="3" name="Date Placeholder 2">
            <a:extLst>
              <a:ext uri="{FF2B5EF4-FFF2-40B4-BE49-F238E27FC236}">
                <a16:creationId xmlns:a16="http://schemas.microsoft.com/office/drawing/2014/main" id="{995229C1-C5F5-4085-ABC1-E090A01EC5D1}"/>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173E32F3-478C-4B94-A63E-FBE10B069DAC}"/>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EF9CF9BC-436B-4A47-B500-A07657C5C267}"/>
              </a:ext>
            </a:extLst>
          </p:cNvPr>
          <p:cNvSpPr>
            <a:spLocks noGrp="1"/>
          </p:cNvSpPr>
          <p:nvPr>
            <p:ph type="sldNum" sz="quarter" idx="12"/>
          </p:nvPr>
        </p:nvSpPr>
        <p:spPr/>
        <p:txBody>
          <a:bodyPr/>
          <a:lstStyle/>
          <a:p>
            <a:fld id="{26CA2777-A89F-4130-B308-73BB65955918}" type="slidenum">
              <a:rPr lang="en-US" smtClean="0"/>
              <a:pPr/>
              <a:t>4</a:t>
            </a:fld>
            <a:endParaRPr lang="en-US" dirty="0"/>
          </a:p>
        </p:txBody>
      </p:sp>
      <p:sp>
        <p:nvSpPr>
          <p:cNvPr id="2" name="Title 1">
            <a:extLst>
              <a:ext uri="{FF2B5EF4-FFF2-40B4-BE49-F238E27FC236}">
                <a16:creationId xmlns:a16="http://schemas.microsoft.com/office/drawing/2014/main" id="{CC9B62A1-C49D-413D-9014-B2A837F10874}"/>
              </a:ext>
            </a:extLst>
          </p:cNvPr>
          <p:cNvSpPr>
            <a:spLocks noGrp="1"/>
          </p:cNvSpPr>
          <p:nvPr>
            <p:ph type="title"/>
          </p:nvPr>
        </p:nvSpPr>
        <p:spPr/>
        <p:txBody>
          <a:bodyPr/>
          <a:lstStyle/>
          <a:p>
            <a:r>
              <a:rPr lang="en-US" dirty="0"/>
              <a:t>2021 Virtual HEP PI Meeting</a:t>
            </a:r>
          </a:p>
        </p:txBody>
      </p:sp>
    </p:spTree>
    <p:extLst>
      <p:ext uri="{BB962C8B-B14F-4D97-AF65-F5344CB8AC3E}">
        <p14:creationId xmlns:p14="http://schemas.microsoft.com/office/powerpoint/2010/main" val="882900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99DD9-08D2-4E5D-A1C2-BB5C3AC66942}"/>
              </a:ext>
            </a:extLst>
          </p:cNvPr>
          <p:cNvSpPr>
            <a:spLocks noGrp="1"/>
          </p:cNvSpPr>
          <p:nvPr>
            <p:ph type="title"/>
          </p:nvPr>
        </p:nvSpPr>
        <p:spPr/>
        <p:txBody>
          <a:bodyPr/>
          <a:lstStyle/>
          <a:p>
            <a:r>
              <a:rPr lang="en-US" dirty="0"/>
              <a:t>FY 2021 HEP Early Career Awards – Congrats!</a:t>
            </a:r>
          </a:p>
        </p:txBody>
      </p:sp>
      <p:sp>
        <p:nvSpPr>
          <p:cNvPr id="3" name="Date Placeholder 2">
            <a:extLst>
              <a:ext uri="{FF2B5EF4-FFF2-40B4-BE49-F238E27FC236}">
                <a16:creationId xmlns:a16="http://schemas.microsoft.com/office/drawing/2014/main" id="{900860DC-EE75-4B4B-8FF4-213F71983ABC}"/>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EAED19FF-07E3-4933-90B1-FF00A53A8074}"/>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EC89F864-1D7B-4AC6-B1F0-30F6EACE5646}"/>
              </a:ext>
            </a:extLst>
          </p:cNvPr>
          <p:cNvSpPr>
            <a:spLocks noGrp="1"/>
          </p:cNvSpPr>
          <p:nvPr>
            <p:ph type="sldNum" sz="quarter" idx="12"/>
          </p:nvPr>
        </p:nvSpPr>
        <p:spPr/>
        <p:txBody>
          <a:bodyPr/>
          <a:lstStyle/>
          <a:p>
            <a:fld id="{26CA2777-A89F-4130-B308-73BB65955918}" type="slidenum">
              <a:rPr lang="en-US" smtClean="0"/>
              <a:pPr/>
              <a:t>5</a:t>
            </a:fld>
            <a:endParaRPr lang="en-US" dirty="0"/>
          </a:p>
        </p:txBody>
      </p:sp>
      <p:pic>
        <p:nvPicPr>
          <p:cNvPr id="6" name="Picture 6" descr="Netta Engelhardt">
            <a:extLst>
              <a:ext uri="{FF2B5EF4-FFF2-40B4-BE49-F238E27FC236}">
                <a16:creationId xmlns:a16="http://schemas.microsoft.com/office/drawing/2014/main" id="{A1E27E87-9906-4B3F-A1DD-68A8FD0BA87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23370"/>
          <a:stretch/>
        </p:blipFill>
        <p:spPr bwMode="auto">
          <a:xfrm>
            <a:off x="7429878" y="1097280"/>
            <a:ext cx="1371600" cy="15765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https://www.niu.edu/clas/physics/_images/directory/xueying-lu.jpg">
            <a:extLst>
              <a:ext uri="{FF2B5EF4-FFF2-40B4-BE49-F238E27FC236}">
                <a16:creationId xmlns:a16="http://schemas.microsoft.com/office/drawing/2014/main" id="{A3AA9F7A-F769-43BF-9AF4-B88687FE9FC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77" b="12831"/>
          <a:stretch/>
        </p:blipFill>
        <p:spPr bwMode="auto">
          <a:xfrm>
            <a:off x="5875398" y="2834640"/>
            <a:ext cx="1371600" cy="15820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descr="https://astro.uchicago.edu/depot/images/members/changchihway.jpg">
            <a:extLst>
              <a:ext uri="{FF2B5EF4-FFF2-40B4-BE49-F238E27FC236}">
                <a16:creationId xmlns:a16="http://schemas.microsoft.com/office/drawing/2014/main" id="{3A04EA88-937F-40D8-90C5-47B80C3987D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255" r="6337" b="4078"/>
          <a:stretch/>
        </p:blipFill>
        <p:spPr bwMode="auto">
          <a:xfrm>
            <a:off x="5875398" y="1093539"/>
            <a:ext cx="1371600" cy="155869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Tongyan Lin">
            <a:extLst>
              <a:ext uri="{FF2B5EF4-FFF2-40B4-BE49-F238E27FC236}">
                <a16:creationId xmlns:a16="http://schemas.microsoft.com/office/drawing/2014/main" id="{E3F81494-CE2E-4CD2-AB79-6D5584C1E83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015" b="13331"/>
          <a:stretch/>
        </p:blipFill>
        <p:spPr bwMode="auto">
          <a:xfrm>
            <a:off x="4320918" y="2834640"/>
            <a:ext cx="1371600" cy="155553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descr="https://ucf0b01ed858ba2bb1063d4c3691.previews.dropboxusercontent.com/p/thumb/ABJjoQs9bREmeLkHKk4jbCORxOCPtAN9CX8gUVHAegd2bHw0Em31fn-OWeUl_yG91L6VIeY-Qv16PN_8gsjqKLjrOZWV5P9cE--49JehgcwEPIpSHEcKEheq7B_RFoJN0vdNBSABXIsL8TMop5r2EWR5H5IvZ9sZ4cIOrRjoT4BfJktb82bWmF1bsWZTxCFJYMrfIovm6v8aahbWjOzzDto6Nsz43BjmxoUI43C_n5QMcivE0lNIN01mCPZ4pOgYAM1njuM_zkAxdZ7LeBlc7g6wiETPmckrnKoMKjMTaLZ6Z4q6jTJjxw6q5r3pm2kUPDwS8G2iAyqlpeMw05vx6Ofqgd-BrqNT3jmsYoTLZEUc_EJYOBKN7qaDYyNgiC1gDtKAbq2h550kylCLfokAdIwdjn4cBCIkGDUUYTO3ZPrsRvNZbifswy8Dq9xDiQow8yMBP1kp_SkkS3a25Qvgh3AlKMrfslQJRmFRbV2kJLYqZg/p.jpeg?fv_content=true&amp;size_mode=5">
            <a:extLst>
              <a:ext uri="{FF2B5EF4-FFF2-40B4-BE49-F238E27FC236}">
                <a16:creationId xmlns:a16="http://schemas.microsoft.com/office/drawing/2014/main" id="{1A9C50B7-DC2C-4BD2-994F-9902DD0BBAA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5925" b="7446"/>
          <a:stretch/>
        </p:blipFill>
        <p:spPr bwMode="auto">
          <a:xfrm>
            <a:off x="10538838" y="1097300"/>
            <a:ext cx="1371600" cy="157655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colnic, Daniel M.">
            <a:extLst>
              <a:ext uri="{FF2B5EF4-FFF2-40B4-BE49-F238E27FC236}">
                <a16:creationId xmlns:a16="http://schemas.microsoft.com/office/drawing/2014/main" id="{5071B7CA-C4E6-44BC-8747-A34EA3B317C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7640" t="17584" r="14231" b="6028"/>
          <a:stretch/>
        </p:blipFill>
        <p:spPr bwMode="auto">
          <a:xfrm>
            <a:off x="5875398" y="4572000"/>
            <a:ext cx="1371600" cy="153785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www.bu.edu/physics/files/2019/11/13840_small.jpg">
            <a:extLst>
              <a:ext uri="{FF2B5EF4-FFF2-40B4-BE49-F238E27FC236}">
                <a16:creationId xmlns:a16="http://schemas.microsoft.com/office/drawing/2014/main" id="{EC9253C9-D5CF-4FD2-9309-9A5131AAEB8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8605" t="9884" r="9926" b="19734"/>
          <a:stretch/>
        </p:blipFill>
        <p:spPr bwMode="auto">
          <a:xfrm>
            <a:off x="7429878" y="4572000"/>
            <a:ext cx="1371600" cy="157053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head shot of heidi wu">
            <a:extLst>
              <a:ext uri="{FF2B5EF4-FFF2-40B4-BE49-F238E27FC236}">
                <a16:creationId xmlns:a16="http://schemas.microsoft.com/office/drawing/2014/main" id="{590B630C-013E-49B4-AC6E-9A4C66405ED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23377"/>
          <a:stretch/>
        </p:blipFill>
        <p:spPr bwMode="auto">
          <a:xfrm>
            <a:off x="10538838" y="4574695"/>
            <a:ext cx="1371600" cy="157890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Diana Parno">
            <a:extLst>
              <a:ext uri="{FF2B5EF4-FFF2-40B4-BE49-F238E27FC236}">
                <a16:creationId xmlns:a16="http://schemas.microsoft.com/office/drawing/2014/main" id="{9650CBBB-95AE-4C43-9F02-A5314A478F4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0142"/>
          <a:stretch/>
        </p:blipFill>
        <p:spPr bwMode="auto">
          <a:xfrm>
            <a:off x="10538838" y="2834640"/>
            <a:ext cx="1371600" cy="15689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Bio — I am Star Nord">
            <a:extLst>
              <a:ext uri="{FF2B5EF4-FFF2-40B4-BE49-F238E27FC236}">
                <a16:creationId xmlns:a16="http://schemas.microsoft.com/office/drawing/2014/main" id="{EE148609-4FF9-40C8-BE75-0D11404210D0}"/>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 b="25038"/>
          <a:stretch/>
        </p:blipFill>
        <p:spPr bwMode="auto">
          <a:xfrm>
            <a:off x="7433818" y="2834640"/>
            <a:ext cx="1371600" cy="154612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Expert | Farah Fahim | LPS">
            <a:extLst>
              <a:ext uri="{FF2B5EF4-FFF2-40B4-BE49-F238E27FC236}">
                <a16:creationId xmlns:a16="http://schemas.microsoft.com/office/drawing/2014/main" id="{9BCA1FF2-F4EB-4A99-87E3-4068D35695F3}"/>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1" b="24108"/>
          <a:stretch/>
        </p:blipFill>
        <p:spPr bwMode="auto">
          <a:xfrm>
            <a:off x="8984358" y="1097280"/>
            <a:ext cx="1371600" cy="156139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Pagan Griso, Simone">
            <a:extLst>
              <a:ext uri="{FF2B5EF4-FFF2-40B4-BE49-F238E27FC236}">
                <a16:creationId xmlns:a16="http://schemas.microsoft.com/office/drawing/2014/main" id="{DF330BB6-24BA-46ED-B96A-D959B9CA786A}"/>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7106" r="4995"/>
          <a:stretch/>
        </p:blipFill>
        <p:spPr bwMode="auto">
          <a:xfrm>
            <a:off x="8984358" y="2834640"/>
            <a:ext cx="136634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Kiersten Ruisard">
            <a:extLst>
              <a:ext uri="{FF2B5EF4-FFF2-40B4-BE49-F238E27FC236}">
                <a16:creationId xmlns:a16="http://schemas.microsoft.com/office/drawing/2014/main" id="{425FA80C-CF6B-4668-BB61-DA4B7D49EEAC}"/>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8845" r="27246" b="41398"/>
          <a:stretch/>
        </p:blipFill>
        <p:spPr bwMode="auto">
          <a:xfrm>
            <a:off x="4320918" y="4572000"/>
            <a:ext cx="1371600" cy="157215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http://news.fnal.gov/wp-content/uploads/2018/09/caterina-vernieri-18-0107-08-200x300-150x225.jpg">
            <a:extLst>
              <a:ext uri="{FF2B5EF4-FFF2-40B4-BE49-F238E27FC236}">
                <a16:creationId xmlns:a16="http://schemas.microsoft.com/office/drawing/2014/main" id="{3F86AC00-410E-47E2-89E7-5E284179F464}"/>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b="23731"/>
          <a:stretch/>
        </p:blipFill>
        <p:spPr bwMode="auto">
          <a:xfrm>
            <a:off x="8984358" y="4572000"/>
            <a:ext cx="1371600" cy="156915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001">
            <a:extLst>
              <a:ext uri="{FF2B5EF4-FFF2-40B4-BE49-F238E27FC236}">
                <a16:creationId xmlns:a16="http://schemas.microsoft.com/office/drawing/2014/main" id="{6D8794FA-41C5-4F43-AB53-24757DB9ADA8}"/>
              </a:ext>
            </a:extLst>
          </p:cNvPr>
          <p:cNvPicPr>
            <a:picLocks noChangeAspect="1" noChangeArrowheads="1"/>
          </p:cNvPicPr>
          <p:nvPr/>
        </p:nvPicPr>
        <p:blipFill rotWithShape="1">
          <a:blip r:embed="rId16">
            <a:extLst>
              <a:ext uri="{28A0092B-C50C-407E-A947-70E740481C1C}">
                <a14:useLocalDpi xmlns:a14="http://schemas.microsoft.com/office/drawing/2010/main" val="0"/>
              </a:ext>
            </a:extLst>
          </a:blip>
          <a:srcRect l="25105" t="16761"/>
          <a:stretch/>
        </p:blipFill>
        <p:spPr bwMode="auto">
          <a:xfrm>
            <a:off x="4320918" y="1097280"/>
            <a:ext cx="1371600" cy="15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a:extLst>
              <a:ext uri="{FF2B5EF4-FFF2-40B4-BE49-F238E27FC236}">
                <a16:creationId xmlns:a16="http://schemas.microsoft.com/office/drawing/2014/main" id="{CDEE6FB1-97AC-48AD-A89D-C3C5B004D86C}"/>
              </a:ext>
            </a:extLst>
          </p:cNvPr>
          <p:cNvSpPr txBox="1"/>
          <p:nvPr/>
        </p:nvSpPr>
        <p:spPr>
          <a:xfrm>
            <a:off x="101084" y="1441342"/>
            <a:ext cx="4360076" cy="4426853"/>
          </a:xfrm>
          <a:prstGeom prst="rect">
            <a:avLst/>
          </a:prstGeom>
          <a:noFill/>
        </p:spPr>
        <p:txBody>
          <a:bodyPr wrap="square" rtlCol="0">
            <a:spAutoFit/>
          </a:bodyPr>
          <a:lstStyle/>
          <a:p>
            <a:pPr marL="285750" indent="-285750">
              <a:spcAft>
                <a:spcPts val="100"/>
              </a:spcAft>
              <a:buFont typeface="Arial" panose="020B0604020202020204" pitchFamily="34" charset="0"/>
              <a:buChar char="•"/>
            </a:pPr>
            <a:r>
              <a:rPr lang="en-US" dirty="0"/>
              <a:t>Lindsey </a:t>
            </a:r>
            <a:r>
              <a:rPr lang="en-US" dirty="0" err="1"/>
              <a:t>Bleem</a:t>
            </a:r>
            <a:r>
              <a:rPr lang="en-US" dirty="0"/>
              <a:t>, </a:t>
            </a:r>
            <a:r>
              <a:rPr lang="en-US" i="1" dirty="0"/>
              <a:t>ANL</a:t>
            </a:r>
          </a:p>
          <a:p>
            <a:pPr marL="285750" indent="-285750">
              <a:spcAft>
                <a:spcPts val="100"/>
              </a:spcAft>
              <a:buFont typeface="Arial" panose="020B0604020202020204" pitchFamily="34" charset="0"/>
              <a:buChar char="•"/>
            </a:pPr>
            <a:r>
              <a:rPr lang="en-US" dirty="0" err="1"/>
              <a:t>Chihway</a:t>
            </a:r>
            <a:r>
              <a:rPr lang="en-US" dirty="0"/>
              <a:t> Chang, </a:t>
            </a:r>
            <a:r>
              <a:rPr lang="en-US" i="1" dirty="0"/>
              <a:t>U. Chicago</a:t>
            </a:r>
          </a:p>
          <a:p>
            <a:pPr marL="285750" indent="-285750">
              <a:spcAft>
                <a:spcPts val="100"/>
              </a:spcAft>
              <a:buFont typeface="Arial" panose="020B0604020202020204" pitchFamily="34" charset="0"/>
              <a:buChar char="•"/>
            </a:pPr>
            <a:r>
              <a:rPr lang="en-US" dirty="0"/>
              <a:t>Netta Engelhardt, </a:t>
            </a:r>
            <a:r>
              <a:rPr lang="en-US" i="1" dirty="0"/>
              <a:t>MIT</a:t>
            </a:r>
          </a:p>
          <a:p>
            <a:pPr marL="285750" indent="-285750">
              <a:spcAft>
                <a:spcPts val="100"/>
              </a:spcAft>
              <a:buFont typeface="Arial" panose="020B0604020202020204" pitchFamily="34" charset="0"/>
              <a:buChar char="•"/>
            </a:pPr>
            <a:r>
              <a:rPr lang="en-US" dirty="0"/>
              <a:t>Farah Fahim, </a:t>
            </a:r>
            <a:r>
              <a:rPr lang="en-US" i="1" dirty="0"/>
              <a:t>FNAL</a:t>
            </a:r>
          </a:p>
          <a:p>
            <a:pPr marL="285750" indent="-285750">
              <a:spcAft>
                <a:spcPts val="100"/>
              </a:spcAft>
              <a:buFont typeface="Arial" panose="020B0604020202020204" pitchFamily="34" charset="0"/>
              <a:buChar char="•"/>
            </a:pPr>
            <a:r>
              <a:rPr lang="en-US" dirty="0"/>
              <a:t>Philip Harris, </a:t>
            </a:r>
            <a:r>
              <a:rPr lang="en-US" i="1" dirty="0"/>
              <a:t>MIT</a:t>
            </a:r>
          </a:p>
          <a:p>
            <a:pPr marL="285750" indent="-285750">
              <a:spcAft>
                <a:spcPts val="100"/>
              </a:spcAft>
              <a:buFont typeface="Arial" panose="020B0604020202020204" pitchFamily="34" charset="0"/>
              <a:buChar char="•"/>
            </a:pPr>
            <a:r>
              <a:rPr lang="en-US" dirty="0"/>
              <a:t>Tongyan Lin, </a:t>
            </a:r>
            <a:r>
              <a:rPr lang="en-US" i="1" dirty="0"/>
              <a:t>UC San Diego</a:t>
            </a:r>
          </a:p>
          <a:p>
            <a:pPr marL="285750" indent="-285750">
              <a:spcAft>
                <a:spcPts val="100"/>
              </a:spcAft>
              <a:buFont typeface="Arial" panose="020B0604020202020204" pitchFamily="34" charset="0"/>
              <a:buChar char="•"/>
            </a:pPr>
            <a:r>
              <a:rPr lang="en-US" dirty="0" err="1"/>
              <a:t>Xueying</a:t>
            </a:r>
            <a:r>
              <a:rPr lang="en-US" dirty="0"/>
              <a:t> Lu, </a:t>
            </a:r>
            <a:r>
              <a:rPr lang="en-US" i="1" dirty="0"/>
              <a:t>Northern Illinois U.</a:t>
            </a:r>
          </a:p>
          <a:p>
            <a:pPr marL="285750" indent="-285750">
              <a:spcAft>
                <a:spcPts val="100"/>
              </a:spcAft>
              <a:buFont typeface="Arial" panose="020B0604020202020204" pitchFamily="34" charset="0"/>
              <a:buChar char="•"/>
            </a:pPr>
            <a:r>
              <a:rPr lang="en-US" dirty="0"/>
              <a:t>Brian Nord, </a:t>
            </a:r>
            <a:r>
              <a:rPr lang="en-US" i="1" dirty="0"/>
              <a:t>FNAL</a:t>
            </a:r>
          </a:p>
          <a:p>
            <a:pPr marL="285750" indent="-285750">
              <a:spcAft>
                <a:spcPts val="100"/>
              </a:spcAft>
              <a:buFont typeface="Arial" panose="020B0604020202020204" pitchFamily="34" charset="0"/>
              <a:buChar char="•"/>
            </a:pPr>
            <a:r>
              <a:rPr lang="en-US" dirty="0"/>
              <a:t>Simone Pagan </a:t>
            </a:r>
            <a:r>
              <a:rPr lang="en-US" dirty="0" err="1"/>
              <a:t>Griso</a:t>
            </a:r>
            <a:r>
              <a:rPr lang="en-US" dirty="0"/>
              <a:t>, </a:t>
            </a:r>
            <a:r>
              <a:rPr lang="en-US" i="1" dirty="0"/>
              <a:t>LBNL</a:t>
            </a:r>
          </a:p>
          <a:p>
            <a:pPr marL="285750" indent="-285750">
              <a:spcAft>
                <a:spcPts val="100"/>
              </a:spcAft>
              <a:buFont typeface="Arial" panose="020B0604020202020204" pitchFamily="34" charset="0"/>
              <a:buChar char="•"/>
            </a:pPr>
            <a:r>
              <a:rPr lang="en-US" dirty="0"/>
              <a:t>Diana </a:t>
            </a:r>
            <a:r>
              <a:rPr lang="en-US" dirty="0" err="1"/>
              <a:t>Parno</a:t>
            </a:r>
            <a:r>
              <a:rPr lang="en-US" dirty="0"/>
              <a:t>, </a:t>
            </a:r>
            <a:r>
              <a:rPr lang="en-US" i="1" dirty="0"/>
              <a:t>Carnegie Mellon U.</a:t>
            </a:r>
          </a:p>
          <a:p>
            <a:pPr marL="285750" indent="-285750">
              <a:spcAft>
                <a:spcPts val="100"/>
              </a:spcAft>
              <a:buFont typeface="Arial" panose="020B0604020202020204" pitchFamily="34" charset="0"/>
              <a:buChar char="•"/>
            </a:pPr>
            <a:r>
              <a:rPr lang="en-US" dirty="0"/>
              <a:t>Kiersten </a:t>
            </a:r>
            <a:r>
              <a:rPr lang="en-US" dirty="0" err="1"/>
              <a:t>Ruisard</a:t>
            </a:r>
            <a:r>
              <a:rPr lang="en-US" dirty="0"/>
              <a:t>, </a:t>
            </a:r>
            <a:r>
              <a:rPr lang="en-US" i="1" dirty="0"/>
              <a:t>ORNL</a:t>
            </a:r>
          </a:p>
          <a:p>
            <a:pPr marL="285750" indent="-285750">
              <a:spcAft>
                <a:spcPts val="100"/>
              </a:spcAft>
              <a:buFont typeface="Arial" panose="020B0604020202020204" pitchFamily="34" charset="0"/>
              <a:buChar char="•"/>
            </a:pPr>
            <a:r>
              <a:rPr lang="en-US" dirty="0"/>
              <a:t>Daniel </a:t>
            </a:r>
            <a:r>
              <a:rPr lang="en-US" dirty="0" err="1"/>
              <a:t>Scolnic</a:t>
            </a:r>
            <a:r>
              <a:rPr lang="en-US" dirty="0"/>
              <a:t>, </a:t>
            </a:r>
            <a:r>
              <a:rPr lang="en-US" i="1" dirty="0"/>
              <a:t>Duke U.</a:t>
            </a:r>
          </a:p>
          <a:p>
            <a:pPr marL="285750" indent="-285750">
              <a:spcAft>
                <a:spcPts val="100"/>
              </a:spcAft>
              <a:buFont typeface="Arial" panose="020B0604020202020204" pitchFamily="34" charset="0"/>
              <a:buChar char="•"/>
            </a:pPr>
            <a:r>
              <a:rPr lang="en-US" dirty="0" err="1"/>
              <a:t>Indara</a:t>
            </a:r>
            <a:r>
              <a:rPr lang="en-US" dirty="0"/>
              <a:t> Suarez, </a:t>
            </a:r>
            <a:r>
              <a:rPr lang="en-US" i="1" dirty="0"/>
              <a:t>Boston U.</a:t>
            </a:r>
          </a:p>
          <a:p>
            <a:pPr marL="285750" indent="-285750">
              <a:spcAft>
                <a:spcPts val="100"/>
              </a:spcAft>
              <a:buFont typeface="Arial" panose="020B0604020202020204" pitchFamily="34" charset="0"/>
              <a:buChar char="•"/>
            </a:pPr>
            <a:r>
              <a:rPr lang="en-US" dirty="0"/>
              <a:t>Caterina </a:t>
            </a:r>
            <a:r>
              <a:rPr lang="en-US" dirty="0" err="1"/>
              <a:t>Vernieri</a:t>
            </a:r>
            <a:r>
              <a:rPr lang="en-US" dirty="0"/>
              <a:t>, </a:t>
            </a:r>
            <a:r>
              <a:rPr lang="en-US" i="1" dirty="0"/>
              <a:t>SLAC</a:t>
            </a:r>
          </a:p>
          <a:p>
            <a:pPr marL="285750" indent="-285750">
              <a:spcAft>
                <a:spcPts val="100"/>
              </a:spcAft>
              <a:buFont typeface="Arial" panose="020B0604020202020204" pitchFamily="34" charset="0"/>
              <a:buChar char="•"/>
            </a:pPr>
            <a:r>
              <a:rPr lang="en-US" dirty="0"/>
              <a:t>Hao-Yi Wu, </a:t>
            </a:r>
            <a:r>
              <a:rPr lang="en-US" i="1" dirty="0"/>
              <a:t>Boise State U.</a:t>
            </a:r>
          </a:p>
        </p:txBody>
      </p:sp>
    </p:spTree>
    <p:extLst>
      <p:ext uri="{BB962C8B-B14F-4D97-AF65-F5344CB8AC3E}">
        <p14:creationId xmlns:p14="http://schemas.microsoft.com/office/powerpoint/2010/main" val="2324609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5150C0-C0A9-4252-9937-C59FA7CD819E}"/>
              </a:ext>
            </a:extLst>
          </p:cNvPr>
          <p:cNvSpPr>
            <a:spLocks noGrp="1"/>
          </p:cNvSpPr>
          <p:nvPr>
            <p:ph idx="1"/>
          </p:nvPr>
        </p:nvSpPr>
        <p:spPr/>
        <p:txBody>
          <a:bodyPr/>
          <a:lstStyle/>
          <a:p>
            <a:r>
              <a:rPr lang="en-US" sz="2000" b="1" dirty="0">
                <a:solidFill>
                  <a:schemeClr val="tx1"/>
                </a:solidFill>
              </a:rPr>
              <a:t>Research funding increases by $21.4M or 5.4% over FY 2021 Enacted, with increases targeted to program and Administration priorities (+$32M). </a:t>
            </a:r>
          </a:p>
          <a:p>
            <a:pPr lvl="1"/>
            <a:r>
              <a:rPr lang="en-US" sz="1800" b="0" dirty="0">
                <a:solidFill>
                  <a:schemeClr val="tx1"/>
                </a:solidFill>
              </a:rPr>
              <a:t>Core </a:t>
            </a:r>
            <a:r>
              <a:rPr lang="en-US" sz="1800" dirty="0">
                <a:solidFill>
                  <a:schemeClr val="tx1"/>
                </a:solidFill>
              </a:rPr>
              <a:t>R</a:t>
            </a:r>
            <a:r>
              <a:rPr lang="en-US" sz="1800" b="0" dirty="0">
                <a:solidFill>
                  <a:schemeClr val="tx1"/>
                </a:solidFill>
              </a:rPr>
              <a:t>esearch activities increase (+$0.2M) -&gt; flat, no growth </a:t>
            </a:r>
          </a:p>
          <a:p>
            <a:pPr lvl="1"/>
            <a:r>
              <a:rPr lang="en-US" sz="1800" b="0" i="1" dirty="0">
                <a:solidFill>
                  <a:srgbClr val="C00000"/>
                </a:solidFill>
              </a:rPr>
              <a:t>Accelerator Stewardship subprogram moves to the ARDAP (-$10.8M)</a:t>
            </a:r>
          </a:p>
          <a:p>
            <a:r>
              <a:rPr lang="en-US" sz="2000" b="1" dirty="0">
                <a:solidFill>
                  <a:schemeClr val="tx1"/>
                </a:solidFill>
              </a:rPr>
              <a:t>Artificial Intelligence/Machine Learning ($35.8M) </a:t>
            </a:r>
            <a:r>
              <a:rPr lang="en-US" sz="2000" b="0" dirty="0">
                <a:solidFill>
                  <a:schemeClr val="tx1"/>
                </a:solidFill>
              </a:rPr>
              <a:t>– </a:t>
            </a:r>
            <a:r>
              <a:rPr lang="en-US" sz="2000" b="0" dirty="0">
                <a:solidFill>
                  <a:srgbClr val="0000FF"/>
                </a:solidFill>
              </a:rPr>
              <a:t>On-chip AI/ML to enable edge computing </a:t>
            </a:r>
            <a:r>
              <a:rPr lang="en-US" sz="2000" b="0" dirty="0">
                <a:solidFill>
                  <a:schemeClr val="tx1"/>
                </a:solidFill>
              </a:rPr>
              <a:t>for winnowing particle events to the most important data. </a:t>
            </a:r>
            <a:r>
              <a:rPr lang="en-US" sz="2000" b="0" dirty="0">
                <a:solidFill>
                  <a:srgbClr val="0000FF"/>
                </a:solidFill>
              </a:rPr>
              <a:t>Real-time control of both accelerator and quantum systems</a:t>
            </a:r>
            <a:r>
              <a:rPr lang="en-US" sz="2000" b="0" dirty="0">
                <a:solidFill>
                  <a:schemeClr val="tx1"/>
                </a:solidFill>
              </a:rPr>
              <a:t> to meet the increasing demands of future particle physics experiments.</a:t>
            </a:r>
          </a:p>
          <a:p>
            <a:r>
              <a:rPr lang="en-US" sz="2000" b="1" dirty="0">
                <a:solidFill>
                  <a:schemeClr val="tx1"/>
                </a:solidFill>
              </a:rPr>
              <a:t>Integrated Computational and Data Infrastructure for Scientific Discovery ($4.1M) </a:t>
            </a:r>
            <a:r>
              <a:rPr lang="en-US" sz="2000" b="0" dirty="0">
                <a:solidFill>
                  <a:schemeClr val="tx1"/>
                </a:solidFill>
              </a:rPr>
              <a:t>– Data storage innovation to </a:t>
            </a:r>
            <a:r>
              <a:rPr lang="en-US" sz="2000" b="0" dirty="0">
                <a:solidFill>
                  <a:srgbClr val="0000FF"/>
                </a:solidFill>
              </a:rPr>
              <a:t>manage tens of exabytes of data/year </a:t>
            </a:r>
            <a:r>
              <a:rPr lang="en-US" sz="2000" b="0" dirty="0">
                <a:solidFill>
                  <a:schemeClr val="tx1"/>
                </a:solidFill>
              </a:rPr>
              <a:t>from future experiments. Investments in software development to improve interface with SC </a:t>
            </a:r>
            <a:r>
              <a:rPr lang="en-US" sz="2000" b="0" dirty="0" err="1">
                <a:solidFill>
                  <a:schemeClr val="tx1"/>
                </a:solidFill>
              </a:rPr>
              <a:t>exascale</a:t>
            </a:r>
            <a:r>
              <a:rPr lang="en-US" sz="2000" b="0" dirty="0">
                <a:solidFill>
                  <a:schemeClr val="tx1"/>
                </a:solidFill>
              </a:rPr>
              <a:t> systems and ASCR-supported middleware</a:t>
            </a:r>
          </a:p>
          <a:p>
            <a:endParaRPr lang="en-US" dirty="0"/>
          </a:p>
        </p:txBody>
      </p:sp>
      <p:sp>
        <p:nvSpPr>
          <p:cNvPr id="3" name="Date Placeholder 2">
            <a:extLst>
              <a:ext uri="{FF2B5EF4-FFF2-40B4-BE49-F238E27FC236}">
                <a16:creationId xmlns:a16="http://schemas.microsoft.com/office/drawing/2014/main" id="{FA1FDCDD-EF9C-4612-B9C8-6BED58D8A14D}"/>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2437B8B9-6C35-4892-86B2-A33B6707F501}"/>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D2D540B5-3643-4E49-8719-6A96BBA22BF4}"/>
              </a:ext>
            </a:extLst>
          </p:cNvPr>
          <p:cNvSpPr>
            <a:spLocks noGrp="1"/>
          </p:cNvSpPr>
          <p:nvPr>
            <p:ph type="sldNum" sz="quarter" idx="12"/>
          </p:nvPr>
        </p:nvSpPr>
        <p:spPr/>
        <p:txBody>
          <a:bodyPr/>
          <a:lstStyle/>
          <a:p>
            <a:fld id="{26CA2777-A89F-4130-B308-73BB65955918}" type="slidenum">
              <a:rPr lang="en-US" smtClean="0"/>
              <a:pPr/>
              <a:t>6</a:t>
            </a:fld>
            <a:endParaRPr lang="en-US" dirty="0"/>
          </a:p>
        </p:txBody>
      </p:sp>
      <p:sp>
        <p:nvSpPr>
          <p:cNvPr id="6" name="Title 5">
            <a:extLst>
              <a:ext uri="{FF2B5EF4-FFF2-40B4-BE49-F238E27FC236}">
                <a16:creationId xmlns:a16="http://schemas.microsoft.com/office/drawing/2014/main" id="{6703E3D1-B993-4730-A994-57A42BC71804}"/>
              </a:ext>
            </a:extLst>
          </p:cNvPr>
          <p:cNvSpPr>
            <a:spLocks noGrp="1"/>
          </p:cNvSpPr>
          <p:nvPr>
            <p:ph type="title"/>
          </p:nvPr>
        </p:nvSpPr>
        <p:spPr/>
        <p:txBody>
          <a:bodyPr>
            <a:normAutofit fontScale="90000"/>
          </a:bodyPr>
          <a:lstStyle/>
          <a:p>
            <a:br>
              <a:rPr lang="en-US" dirty="0"/>
            </a:br>
            <a:r>
              <a:rPr lang="en-US" dirty="0"/>
              <a:t>HEP Budget Request – FY 2022 Highlights</a:t>
            </a:r>
            <a:br>
              <a:rPr lang="en-US" dirty="0"/>
            </a:br>
            <a:endParaRPr lang="en-US" dirty="0"/>
          </a:p>
        </p:txBody>
      </p:sp>
    </p:spTree>
    <p:extLst>
      <p:ext uri="{BB962C8B-B14F-4D97-AF65-F5344CB8AC3E}">
        <p14:creationId xmlns:p14="http://schemas.microsoft.com/office/powerpoint/2010/main" val="406483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5150C0-C0A9-4252-9937-C59FA7CD819E}"/>
              </a:ext>
            </a:extLst>
          </p:cNvPr>
          <p:cNvSpPr>
            <a:spLocks noGrp="1"/>
          </p:cNvSpPr>
          <p:nvPr>
            <p:ph idx="1"/>
          </p:nvPr>
        </p:nvSpPr>
        <p:spPr/>
        <p:txBody>
          <a:bodyPr>
            <a:normAutofit/>
          </a:bodyPr>
          <a:lstStyle/>
          <a:p>
            <a:r>
              <a:rPr lang="en-US" sz="2000" b="1" dirty="0">
                <a:solidFill>
                  <a:schemeClr val="tx1"/>
                </a:solidFill>
              </a:rPr>
              <a:t>Quantum Information Science ($26.6M)</a:t>
            </a:r>
          </a:p>
          <a:p>
            <a:pPr lvl="1"/>
            <a:r>
              <a:rPr lang="en-US" sz="1800" b="0" dirty="0">
                <a:solidFill>
                  <a:srgbClr val="0000FF"/>
                </a:solidFill>
              </a:rPr>
              <a:t>Quantum optimization and quantum machine learning</a:t>
            </a:r>
            <a:r>
              <a:rPr lang="en-US" sz="1800" b="0" dirty="0">
                <a:solidFill>
                  <a:schemeClr val="tx1"/>
                </a:solidFill>
              </a:rPr>
              <a:t> applications for HEP numerical problems: </a:t>
            </a:r>
            <a:r>
              <a:rPr lang="en-US" sz="1800" dirty="0">
                <a:solidFill>
                  <a:schemeClr val="tx1"/>
                </a:solidFill>
              </a:rPr>
              <a:t>E</a:t>
            </a:r>
            <a:r>
              <a:rPr lang="en-US" sz="1800" b="0" dirty="0">
                <a:solidFill>
                  <a:schemeClr val="tx1"/>
                </a:solidFill>
              </a:rPr>
              <a:t>vent generators, event reconstruction, data analysis, quantum data from emerging quantum sensors. </a:t>
            </a:r>
          </a:p>
          <a:p>
            <a:pPr lvl="1"/>
            <a:r>
              <a:rPr lang="en-US" sz="1800" b="0" dirty="0">
                <a:solidFill>
                  <a:schemeClr val="tx1"/>
                </a:solidFill>
              </a:rPr>
              <a:t>R&amp;D </a:t>
            </a:r>
            <a:r>
              <a:rPr lang="en-US" sz="1800" dirty="0">
                <a:solidFill>
                  <a:schemeClr val="tx1"/>
                </a:solidFill>
              </a:rPr>
              <a:t>efforts </a:t>
            </a:r>
            <a:r>
              <a:rPr lang="en-US" sz="1800" b="0" dirty="0">
                <a:solidFill>
                  <a:schemeClr val="tx1"/>
                </a:solidFill>
              </a:rPr>
              <a:t>in quantum devices, system performance and integration, and architecture development: Goal to achieve high-rates, operational robustness, and high-fidelity </a:t>
            </a:r>
            <a:r>
              <a:rPr lang="en-US" sz="1800" b="0" dirty="0">
                <a:solidFill>
                  <a:srgbClr val="0000FF"/>
                </a:solidFill>
              </a:rPr>
              <a:t>quantum teleportation utilizing photonic qubits</a:t>
            </a:r>
            <a:r>
              <a:rPr lang="en-US" sz="1800" b="0" dirty="0">
                <a:solidFill>
                  <a:schemeClr val="tx1"/>
                </a:solidFill>
              </a:rPr>
              <a:t> at telecommunication wavelengths, over the </a:t>
            </a:r>
            <a:r>
              <a:rPr lang="en-US" sz="1800" b="0" dirty="0">
                <a:solidFill>
                  <a:srgbClr val="0000FF"/>
                </a:solidFill>
              </a:rPr>
              <a:t>same type of optical fibers used by the telecommunication industry</a:t>
            </a:r>
            <a:endParaRPr lang="en-US" sz="1800" b="0" dirty="0">
              <a:solidFill>
                <a:schemeClr val="tx1"/>
              </a:solidFill>
            </a:endParaRPr>
          </a:p>
          <a:p>
            <a:r>
              <a:rPr lang="en-US" sz="2000" b="1" dirty="0">
                <a:solidFill>
                  <a:schemeClr val="tx1"/>
                </a:solidFill>
              </a:rPr>
              <a:t>QIS Research Center ($25.0M): </a:t>
            </a:r>
            <a:r>
              <a:rPr lang="en-US" sz="2000" b="0" dirty="0">
                <a:solidFill>
                  <a:schemeClr val="tx1"/>
                </a:solidFill>
              </a:rPr>
              <a:t>HEP will continue support for multi-disciplinary Fermilab-led </a:t>
            </a:r>
            <a:r>
              <a:rPr lang="en-US" sz="2000" dirty="0">
                <a:solidFill>
                  <a:schemeClr val="tx1"/>
                </a:solidFill>
              </a:rPr>
              <a:t>Superconducting Quantum Materials and Systems (SQMS) Center</a:t>
            </a:r>
            <a:r>
              <a:rPr lang="en-US" sz="2000" b="0" dirty="0">
                <a:solidFill>
                  <a:schemeClr val="tx1"/>
                </a:solidFill>
              </a:rPr>
              <a:t>, which brings together </a:t>
            </a:r>
            <a:r>
              <a:rPr lang="en-US" sz="2000" b="0" dirty="0">
                <a:solidFill>
                  <a:srgbClr val="0000FF"/>
                </a:solidFill>
              </a:rPr>
              <a:t>20 partners from national labs, academia, and industry </a:t>
            </a:r>
            <a:r>
              <a:rPr lang="en-US" sz="2000" b="0" dirty="0">
                <a:solidFill>
                  <a:schemeClr val="tx1"/>
                </a:solidFill>
              </a:rPr>
              <a:t>to develop, construct, and deploy a </a:t>
            </a:r>
            <a:r>
              <a:rPr lang="en-US" sz="2000" b="0" dirty="0">
                <a:solidFill>
                  <a:srgbClr val="0000FF"/>
                </a:solidFill>
              </a:rPr>
              <a:t>quantum computer prototype in the largest millikelvin refrigerator ever built</a:t>
            </a:r>
            <a:endParaRPr lang="en-US" sz="2000" b="0" dirty="0">
              <a:solidFill>
                <a:schemeClr val="tx1"/>
              </a:solidFill>
            </a:endParaRPr>
          </a:p>
          <a:p>
            <a:endParaRPr lang="en-US" dirty="0"/>
          </a:p>
        </p:txBody>
      </p:sp>
      <p:sp>
        <p:nvSpPr>
          <p:cNvPr id="3" name="Date Placeholder 2">
            <a:extLst>
              <a:ext uri="{FF2B5EF4-FFF2-40B4-BE49-F238E27FC236}">
                <a16:creationId xmlns:a16="http://schemas.microsoft.com/office/drawing/2014/main" id="{FA1FDCDD-EF9C-4612-B9C8-6BED58D8A14D}"/>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2437B8B9-6C35-4892-86B2-A33B6707F501}"/>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D2D540B5-3643-4E49-8719-6A96BBA22BF4}"/>
              </a:ext>
            </a:extLst>
          </p:cNvPr>
          <p:cNvSpPr>
            <a:spLocks noGrp="1"/>
          </p:cNvSpPr>
          <p:nvPr>
            <p:ph type="sldNum" sz="quarter" idx="12"/>
          </p:nvPr>
        </p:nvSpPr>
        <p:spPr/>
        <p:txBody>
          <a:bodyPr/>
          <a:lstStyle/>
          <a:p>
            <a:fld id="{26CA2777-A89F-4130-B308-73BB65955918}" type="slidenum">
              <a:rPr lang="en-US" smtClean="0"/>
              <a:pPr/>
              <a:t>7</a:t>
            </a:fld>
            <a:endParaRPr lang="en-US" dirty="0"/>
          </a:p>
        </p:txBody>
      </p:sp>
      <p:sp>
        <p:nvSpPr>
          <p:cNvPr id="6" name="Title 5">
            <a:extLst>
              <a:ext uri="{FF2B5EF4-FFF2-40B4-BE49-F238E27FC236}">
                <a16:creationId xmlns:a16="http://schemas.microsoft.com/office/drawing/2014/main" id="{6703E3D1-B993-4730-A994-57A42BC71804}"/>
              </a:ext>
            </a:extLst>
          </p:cNvPr>
          <p:cNvSpPr>
            <a:spLocks noGrp="1"/>
          </p:cNvSpPr>
          <p:nvPr>
            <p:ph type="title"/>
          </p:nvPr>
        </p:nvSpPr>
        <p:spPr/>
        <p:txBody>
          <a:bodyPr>
            <a:normAutofit fontScale="90000"/>
          </a:bodyPr>
          <a:lstStyle/>
          <a:p>
            <a:br>
              <a:rPr lang="en-US" dirty="0"/>
            </a:br>
            <a:r>
              <a:rPr lang="en-US" dirty="0"/>
              <a:t>HEP Budget Request – FY 2022 Highlights (cont’d)</a:t>
            </a:r>
            <a:br>
              <a:rPr lang="en-US" dirty="0"/>
            </a:br>
            <a:endParaRPr lang="en-US" dirty="0"/>
          </a:p>
        </p:txBody>
      </p:sp>
    </p:spTree>
    <p:extLst>
      <p:ext uri="{BB962C8B-B14F-4D97-AF65-F5344CB8AC3E}">
        <p14:creationId xmlns:p14="http://schemas.microsoft.com/office/powerpoint/2010/main" val="646990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262E6-AD0A-4314-8ED5-892D09997F78}"/>
              </a:ext>
            </a:extLst>
          </p:cNvPr>
          <p:cNvSpPr>
            <a:spLocks noGrp="1"/>
          </p:cNvSpPr>
          <p:nvPr>
            <p:ph idx="1"/>
          </p:nvPr>
        </p:nvSpPr>
        <p:spPr/>
        <p:txBody>
          <a:bodyPr/>
          <a:lstStyle/>
          <a:p>
            <a:r>
              <a:rPr lang="en-US" sz="2000" b="1" dirty="0">
                <a:solidFill>
                  <a:schemeClr val="tx1"/>
                </a:solidFill>
              </a:rPr>
              <a:t>Accelerator Science and Technology Initiative ($17.4M)</a:t>
            </a:r>
            <a:r>
              <a:rPr lang="en-US" sz="2000" b="0" dirty="0">
                <a:solidFill>
                  <a:schemeClr val="tx1"/>
                </a:solidFill>
              </a:rPr>
              <a:t>: Increase support for </a:t>
            </a:r>
            <a:br>
              <a:rPr lang="en-US" sz="2000" b="0" dirty="0">
                <a:solidFill>
                  <a:schemeClr val="tx1"/>
                </a:solidFill>
              </a:rPr>
            </a:br>
            <a:r>
              <a:rPr lang="en-US" sz="2000" b="0" dirty="0">
                <a:solidFill>
                  <a:schemeClr val="tx1"/>
                </a:solidFill>
              </a:rPr>
              <a:t>mid- to long-term R&amp;D in high-field magnet and SRF accelerator technology</a:t>
            </a:r>
            <a:endParaRPr lang="en-US" sz="2000" dirty="0">
              <a:solidFill>
                <a:schemeClr val="tx1"/>
              </a:solidFill>
            </a:endParaRPr>
          </a:p>
          <a:p>
            <a:r>
              <a:rPr lang="en-US" sz="2000" b="1" dirty="0">
                <a:solidFill>
                  <a:schemeClr val="tx1"/>
                </a:solidFill>
              </a:rPr>
              <a:t>Microelectronics ($7.0M)</a:t>
            </a:r>
          </a:p>
          <a:p>
            <a:pPr lvl="1">
              <a:spcBef>
                <a:spcPts val="400"/>
              </a:spcBef>
            </a:pPr>
            <a:r>
              <a:rPr lang="en-US" sz="1800" dirty="0">
                <a:solidFill>
                  <a:schemeClr val="tx1"/>
                </a:solidFill>
              </a:rPr>
              <a:t>U</a:t>
            </a:r>
            <a:r>
              <a:rPr lang="en-US" sz="1800" b="0" dirty="0">
                <a:solidFill>
                  <a:schemeClr val="tx1"/>
                </a:solidFill>
              </a:rPr>
              <a:t>ltra-sensitive analog front-end readout, integrated with high speed digital logic </a:t>
            </a:r>
            <a:br>
              <a:rPr lang="en-US" sz="1800" b="0" dirty="0">
                <a:solidFill>
                  <a:schemeClr val="tx1"/>
                </a:solidFill>
              </a:rPr>
            </a:br>
            <a:r>
              <a:rPr lang="en-US" sz="1800" b="0" dirty="0">
                <a:solidFill>
                  <a:schemeClr val="tx1"/>
                </a:solidFill>
              </a:rPr>
              <a:t>to </a:t>
            </a:r>
            <a:r>
              <a:rPr lang="en-US" sz="1800" b="0" dirty="0">
                <a:solidFill>
                  <a:srgbClr val="0000FF"/>
                </a:solidFill>
              </a:rPr>
              <a:t>create low noise, low-power, high-performance readout electronics</a:t>
            </a:r>
          </a:p>
          <a:p>
            <a:pPr lvl="1"/>
            <a:r>
              <a:rPr lang="en-US" sz="1800" dirty="0">
                <a:solidFill>
                  <a:srgbClr val="0000FF"/>
                </a:solidFill>
              </a:rPr>
              <a:t>5G high-bandwidth, low latency millimeter-wave wireless technology. </a:t>
            </a:r>
            <a:r>
              <a:rPr lang="en-US" sz="1800" dirty="0">
                <a:solidFill>
                  <a:schemeClr val="tx1"/>
                </a:solidFill>
              </a:rPr>
              <a:t>Possible applications include antenna designs for Accelerator tunnels, and </a:t>
            </a:r>
            <a:r>
              <a:rPr lang="en-US" sz="1800" dirty="0">
                <a:solidFill>
                  <a:srgbClr val="0000FF"/>
                </a:solidFill>
              </a:rPr>
              <a:t>directed or autonomous 5G-enabled robots operating in tunnels and high radiation areas</a:t>
            </a:r>
            <a:endParaRPr lang="en-US" sz="1800" b="0" dirty="0">
              <a:solidFill>
                <a:srgbClr val="0000FF"/>
              </a:solidFill>
            </a:endParaRPr>
          </a:p>
          <a:p>
            <a:r>
              <a:rPr lang="en-US" sz="2000" b="1" dirty="0">
                <a:solidFill>
                  <a:schemeClr val="accent1"/>
                </a:solidFill>
              </a:rPr>
              <a:t>Reaching a New Energy Sciences Workforce (RENEW) ($4.0M): </a:t>
            </a:r>
            <a:r>
              <a:rPr lang="en-US" sz="2000" b="0" dirty="0">
                <a:solidFill>
                  <a:schemeClr val="tx1"/>
                </a:solidFill>
              </a:rPr>
              <a:t>Leverages SC’s unique national laboratories, user facilities, and other research infrastructures to provide undergraduate and graduate training opportunities for students and academic institutions not currently well represented in the U.S. S&amp;T ecosystem. </a:t>
            </a:r>
          </a:p>
          <a:p>
            <a:endParaRPr lang="en-US" dirty="0"/>
          </a:p>
        </p:txBody>
      </p:sp>
      <p:sp>
        <p:nvSpPr>
          <p:cNvPr id="3" name="Date Placeholder 2">
            <a:extLst>
              <a:ext uri="{FF2B5EF4-FFF2-40B4-BE49-F238E27FC236}">
                <a16:creationId xmlns:a16="http://schemas.microsoft.com/office/drawing/2014/main" id="{DA5CB3BC-9808-4587-ACDC-39CAA43A4197}"/>
              </a:ext>
            </a:extLst>
          </p:cNvPr>
          <p:cNvSpPr>
            <a:spLocks noGrp="1"/>
          </p:cNvSpPr>
          <p:nvPr>
            <p:ph type="dt" sz="half" idx="10"/>
          </p:nvPr>
        </p:nvSpPr>
        <p:spPr/>
        <p:txBody>
          <a:bodyPr/>
          <a:lstStyle/>
          <a:p>
            <a:r>
              <a:rPr lang="en-US"/>
              <a:t>7/12/2021</a:t>
            </a:r>
            <a:endParaRPr lang="en-US" dirty="0"/>
          </a:p>
        </p:txBody>
      </p:sp>
      <p:sp>
        <p:nvSpPr>
          <p:cNvPr id="4" name="Footer Placeholder 3">
            <a:extLst>
              <a:ext uri="{FF2B5EF4-FFF2-40B4-BE49-F238E27FC236}">
                <a16:creationId xmlns:a16="http://schemas.microsoft.com/office/drawing/2014/main" id="{5BB751B4-A38B-403D-925A-66350712E517}"/>
              </a:ext>
            </a:extLst>
          </p:cNvPr>
          <p:cNvSpPr>
            <a:spLocks noGrp="1"/>
          </p:cNvSpPr>
          <p:nvPr>
            <p:ph type="ftr" sz="quarter" idx="11"/>
          </p:nvPr>
        </p:nvSpPr>
        <p:spPr/>
        <p:txBody>
          <a:bodyPr/>
          <a:lstStyle/>
          <a:p>
            <a:r>
              <a:rPr lang="en-US"/>
              <a:t>DPF 2021</a:t>
            </a:r>
            <a:endParaRPr lang="en-US" dirty="0"/>
          </a:p>
        </p:txBody>
      </p:sp>
      <p:sp>
        <p:nvSpPr>
          <p:cNvPr id="5" name="Slide Number Placeholder 4">
            <a:extLst>
              <a:ext uri="{FF2B5EF4-FFF2-40B4-BE49-F238E27FC236}">
                <a16:creationId xmlns:a16="http://schemas.microsoft.com/office/drawing/2014/main" id="{D99A4F5D-AE0B-4E62-B7E7-9B86939BDC1C}"/>
              </a:ext>
            </a:extLst>
          </p:cNvPr>
          <p:cNvSpPr>
            <a:spLocks noGrp="1"/>
          </p:cNvSpPr>
          <p:nvPr>
            <p:ph type="sldNum" sz="quarter" idx="12"/>
          </p:nvPr>
        </p:nvSpPr>
        <p:spPr/>
        <p:txBody>
          <a:bodyPr/>
          <a:lstStyle/>
          <a:p>
            <a:fld id="{26CA2777-A89F-4130-B308-73BB65955918}" type="slidenum">
              <a:rPr lang="en-US" smtClean="0"/>
              <a:pPr/>
              <a:t>8</a:t>
            </a:fld>
            <a:endParaRPr lang="en-US" dirty="0"/>
          </a:p>
        </p:txBody>
      </p:sp>
      <p:sp>
        <p:nvSpPr>
          <p:cNvPr id="6" name="Title 5">
            <a:extLst>
              <a:ext uri="{FF2B5EF4-FFF2-40B4-BE49-F238E27FC236}">
                <a16:creationId xmlns:a16="http://schemas.microsoft.com/office/drawing/2014/main" id="{9E5072B0-DD64-4B5B-A83C-48DFF9C2F2E7}"/>
              </a:ext>
            </a:extLst>
          </p:cNvPr>
          <p:cNvSpPr>
            <a:spLocks noGrp="1"/>
          </p:cNvSpPr>
          <p:nvPr>
            <p:ph type="title"/>
          </p:nvPr>
        </p:nvSpPr>
        <p:spPr/>
        <p:txBody>
          <a:bodyPr>
            <a:normAutofit fontScale="90000"/>
          </a:bodyPr>
          <a:lstStyle/>
          <a:p>
            <a:br>
              <a:rPr lang="en-US" dirty="0"/>
            </a:br>
            <a:r>
              <a:rPr lang="en-US" dirty="0"/>
              <a:t>HEP Budget Request – FY 2022 Highlights (cont’d)</a:t>
            </a:r>
            <a:br>
              <a:rPr lang="en-US" dirty="0"/>
            </a:br>
            <a:endParaRPr lang="en-US" dirty="0"/>
          </a:p>
        </p:txBody>
      </p:sp>
    </p:spTree>
    <p:extLst>
      <p:ext uri="{BB962C8B-B14F-4D97-AF65-F5344CB8AC3E}">
        <p14:creationId xmlns:p14="http://schemas.microsoft.com/office/powerpoint/2010/main" val="1492708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BD44B-0867-48B1-90CB-EFA2C413B6A7}"/>
              </a:ext>
            </a:extLst>
          </p:cNvPr>
          <p:cNvSpPr>
            <a:spLocks noGrp="1"/>
          </p:cNvSpPr>
          <p:nvPr>
            <p:ph type="title"/>
          </p:nvPr>
        </p:nvSpPr>
        <p:spPr/>
        <p:txBody>
          <a:bodyPr>
            <a:normAutofit fontScale="90000"/>
          </a:bodyPr>
          <a:lstStyle/>
          <a:p>
            <a:r>
              <a:rPr lang="en-US" dirty="0"/>
              <a:t>Reaching a New Energy Sciences Workforce (RENEW) </a:t>
            </a:r>
          </a:p>
        </p:txBody>
      </p:sp>
      <p:pic>
        <p:nvPicPr>
          <p:cNvPr id="14" name="Picture 13" descr="A group of people sitting at a table in a meeting&#10;&#10;Description automatically generated with low confidence">
            <a:extLst>
              <a:ext uri="{FF2B5EF4-FFF2-40B4-BE49-F238E27FC236}">
                <a16:creationId xmlns:a16="http://schemas.microsoft.com/office/drawing/2014/main" id="{9AD62FB8-21F3-4EEB-B37E-859676207D8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6750" y="1034299"/>
            <a:ext cx="3979689" cy="2323713"/>
          </a:xfrm>
          <a:prstGeom prst="rect">
            <a:avLst/>
          </a:prstGeom>
          <a:ln>
            <a:solidFill>
              <a:schemeClr val="tx1"/>
            </a:solidFill>
          </a:ln>
        </p:spPr>
      </p:pic>
      <p:pic>
        <p:nvPicPr>
          <p:cNvPr id="15" name="Picture 14" descr="A picture containing text, person, table, indoor&#10;&#10;Description automatically generated">
            <a:extLst>
              <a:ext uri="{FF2B5EF4-FFF2-40B4-BE49-F238E27FC236}">
                <a16:creationId xmlns:a16="http://schemas.microsoft.com/office/drawing/2014/main" id="{62D87C17-A557-441B-98C6-8DF67124BD1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64905" y="1448409"/>
            <a:ext cx="3462190" cy="2476295"/>
          </a:xfrm>
          <a:prstGeom prst="rect">
            <a:avLst/>
          </a:prstGeom>
          <a:ln>
            <a:solidFill>
              <a:schemeClr val="bg1"/>
            </a:solidFill>
          </a:ln>
        </p:spPr>
      </p:pic>
      <p:pic>
        <p:nvPicPr>
          <p:cNvPr id="16" name="Picture 15" descr="A few people in a lab&#10;&#10;Description automatically generated with low confidence">
            <a:extLst>
              <a:ext uri="{FF2B5EF4-FFF2-40B4-BE49-F238E27FC236}">
                <a16:creationId xmlns:a16="http://schemas.microsoft.com/office/drawing/2014/main" id="{B3BA4F3C-5F18-49F6-9DD7-45079BC0499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088166" y="2828565"/>
            <a:ext cx="4011173" cy="2323714"/>
          </a:xfrm>
          <a:prstGeom prst="rect">
            <a:avLst/>
          </a:prstGeom>
          <a:ln>
            <a:solidFill>
              <a:schemeClr val="tx1"/>
            </a:solidFill>
          </a:ln>
        </p:spPr>
      </p:pic>
      <p:sp>
        <p:nvSpPr>
          <p:cNvPr id="12" name="TextBox 11">
            <a:extLst>
              <a:ext uri="{FF2B5EF4-FFF2-40B4-BE49-F238E27FC236}">
                <a16:creationId xmlns:a16="http://schemas.microsoft.com/office/drawing/2014/main" id="{95A2734F-EDC3-4900-AC97-1F3CA47BB930}"/>
              </a:ext>
            </a:extLst>
          </p:cNvPr>
          <p:cNvSpPr txBox="1"/>
          <p:nvPr/>
        </p:nvSpPr>
        <p:spPr>
          <a:xfrm>
            <a:off x="226923" y="3473321"/>
            <a:ext cx="3599664" cy="2708434"/>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Outreach </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Listening tours and round tables to:</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Gain understanding about challenges</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Develop evidence-based solutions</a:t>
            </a:r>
          </a:p>
        </p:txBody>
      </p:sp>
      <p:sp>
        <p:nvSpPr>
          <p:cNvPr id="8" name="TextBox 7">
            <a:extLst>
              <a:ext uri="{FF2B5EF4-FFF2-40B4-BE49-F238E27FC236}">
                <a16:creationId xmlns:a16="http://schemas.microsoft.com/office/drawing/2014/main" id="{5606BADC-89C5-4A61-AD1C-7F7F16D8C04D}"/>
              </a:ext>
            </a:extLst>
          </p:cNvPr>
          <p:cNvSpPr txBox="1"/>
          <p:nvPr/>
        </p:nvSpPr>
        <p:spPr>
          <a:xfrm>
            <a:off x="4306597" y="4040775"/>
            <a:ext cx="3672080" cy="255454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Identify unique Office of Science Lab opportunities</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Partner with Minority Serving Institutions and professional societies</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Implement action plan</a:t>
            </a:r>
          </a:p>
        </p:txBody>
      </p:sp>
      <p:sp>
        <p:nvSpPr>
          <p:cNvPr id="9" name="TextBox 8">
            <a:extLst>
              <a:ext uri="{FF2B5EF4-FFF2-40B4-BE49-F238E27FC236}">
                <a16:creationId xmlns:a16="http://schemas.microsoft.com/office/drawing/2014/main" id="{AE8EDBAA-F0D3-4BB0-BA26-8FCD4536E301}"/>
              </a:ext>
            </a:extLst>
          </p:cNvPr>
          <p:cNvSpPr txBox="1"/>
          <p:nvPr/>
        </p:nvSpPr>
        <p:spPr>
          <a:xfrm>
            <a:off x="7827095" y="548159"/>
            <a:ext cx="4364479" cy="206210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Competitively support new traineeship awards resulting in:</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“Hands on” experiences,  mentoring, enhanced workforce diversity, equity, and inclusion </a:t>
            </a:r>
          </a:p>
        </p:txBody>
      </p:sp>
      <p:sp>
        <p:nvSpPr>
          <p:cNvPr id="11" name="TextBox 10">
            <a:extLst>
              <a:ext uri="{FF2B5EF4-FFF2-40B4-BE49-F238E27FC236}">
                <a16:creationId xmlns:a16="http://schemas.microsoft.com/office/drawing/2014/main" id="{11928E87-6A47-4323-A985-8B7C97F3F508}"/>
              </a:ext>
            </a:extLst>
          </p:cNvPr>
          <p:cNvSpPr txBox="1"/>
          <p:nvPr/>
        </p:nvSpPr>
        <p:spPr>
          <a:xfrm>
            <a:off x="8088166" y="4732538"/>
            <a:ext cx="4258008" cy="1938992"/>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Track post-traineeship outcomes</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Verdana"/>
                <a:ea typeface="+mn-ea"/>
                <a:cs typeface="Arial" panose="020B0604020202020204" pitchFamily="34" charset="0"/>
              </a:rPr>
              <a:t>Assess program effectiveness </a:t>
            </a:r>
          </a:p>
        </p:txBody>
      </p:sp>
    </p:spTree>
    <p:extLst>
      <p:ext uri="{BB962C8B-B14F-4D97-AF65-F5344CB8AC3E}">
        <p14:creationId xmlns:p14="http://schemas.microsoft.com/office/powerpoint/2010/main" val="498269604"/>
      </p:ext>
    </p:extLst>
  </p:cSld>
  <p:clrMapOvr>
    <a:masterClrMapping/>
  </p:clrMapOvr>
</p:sld>
</file>

<file path=ppt/theme/theme1.xml><?xml version="1.0" encoding="utf-8"?>
<a:theme xmlns:a="http://schemas.openxmlformats.org/drawingml/2006/main" name="DOE SC Theme - Blue v5">
  <a:themeElements>
    <a:clrScheme name="DOE SC Colors">
      <a:dk1>
        <a:sysClr val="windowText" lastClr="000000"/>
      </a:dk1>
      <a:lt1>
        <a:sysClr val="window" lastClr="FFFFFF"/>
      </a:lt1>
      <a:dk2>
        <a:srgbClr val="0F3F66"/>
      </a:dk2>
      <a:lt2>
        <a:srgbClr val="EEECE1"/>
      </a:lt2>
      <a:accent1>
        <a:srgbClr val="0F6636"/>
      </a:accent1>
      <a:accent2>
        <a:srgbClr val="F3C727"/>
      </a:accent2>
      <a:accent3>
        <a:srgbClr val="4F81BD"/>
      </a:accent3>
      <a:accent4>
        <a:srgbClr val="C0504D"/>
      </a:accent4>
      <a:accent5>
        <a:srgbClr val="9BBB59"/>
      </a:accent5>
      <a:accent6>
        <a:srgbClr val="8064A2"/>
      </a:accent6>
      <a:hlink>
        <a:srgbClr val="0000FF"/>
      </a:hlink>
      <a:folHlink>
        <a:srgbClr val="800080"/>
      </a:folHlink>
    </a:clrScheme>
    <a:fontScheme name="Verdana">
      <a:majorFont>
        <a:latin typeface="Verdana"/>
        <a:ea typeface=""/>
        <a:cs typeface=""/>
      </a:majorFont>
      <a:minorFont>
        <a:latin typeface="Verdana"/>
        <a:ea typeface=""/>
        <a:cs typeface=""/>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DOE SC Theme - Blue v5" id="{D847AD8A-1DAD-49C8-A8DF-B560E85873BD}" vid="{0BE63584-568E-455E-B1A8-A6F0BB9EE126}"/>
    </a:ext>
  </a:extLst>
</a:theme>
</file>

<file path=ppt/theme/theme2.xml><?xml version="1.0" encoding="utf-8"?>
<a:theme xmlns:a="http://schemas.openxmlformats.org/drawingml/2006/main" name="DOE SC Theme - Green v14 (16x9)">
  <a:themeElements>
    <a:clrScheme name="DOE SC Colors">
      <a:dk1>
        <a:sysClr val="windowText" lastClr="000000"/>
      </a:dk1>
      <a:lt1>
        <a:sysClr val="window" lastClr="FFFFFF"/>
      </a:lt1>
      <a:dk2>
        <a:srgbClr val="0F3F66"/>
      </a:dk2>
      <a:lt2>
        <a:srgbClr val="EEECE1"/>
      </a:lt2>
      <a:accent1>
        <a:srgbClr val="0F6636"/>
      </a:accent1>
      <a:accent2>
        <a:srgbClr val="F3C727"/>
      </a:accent2>
      <a:accent3>
        <a:srgbClr val="4F81BD"/>
      </a:accent3>
      <a:accent4>
        <a:srgbClr val="C0504D"/>
      </a:accent4>
      <a:accent5>
        <a:srgbClr val="9BBB59"/>
      </a:accent5>
      <a:accent6>
        <a:srgbClr val="8064A2"/>
      </a:accent6>
      <a:hlink>
        <a:srgbClr val="0000FF"/>
      </a:hlink>
      <a:folHlink>
        <a:srgbClr val="800080"/>
      </a:folHlink>
    </a:clrScheme>
    <a:fontScheme name="Verdana">
      <a:majorFont>
        <a:latin typeface="Verdana"/>
        <a:ea typeface=""/>
        <a:cs typeface=""/>
      </a:majorFont>
      <a:minorFont>
        <a:latin typeface="Verdana"/>
        <a:ea typeface=""/>
        <a:cs typeface=""/>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DOE SC Theme - Green v14 (16x9)" id="{18C2515D-800F-4279-AF0B-25A1C3264C62}" vid="{1B256108-87E5-4023-855B-BC45054383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1629</TotalTime>
  <Words>1521</Words>
  <Application>Microsoft Office PowerPoint</Application>
  <PresentationFormat>Widescreen</PresentationFormat>
  <Paragraphs>156</Paragraphs>
  <Slides>15</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Arial</vt:lpstr>
      <vt:lpstr>Calibri</vt:lpstr>
      <vt:lpstr>Candara</vt:lpstr>
      <vt:lpstr>Corbel</vt:lpstr>
      <vt:lpstr>PT Sans</vt:lpstr>
      <vt:lpstr>Verdana</vt:lpstr>
      <vt:lpstr>Verdana Pro SemiBold</vt:lpstr>
      <vt:lpstr>Wingdings 3</vt:lpstr>
      <vt:lpstr>DOE SC Theme - Blue v5</vt:lpstr>
      <vt:lpstr>DOE SC Theme - Green v14 (16x9)</vt:lpstr>
      <vt:lpstr>PowerPoint Presentation</vt:lpstr>
      <vt:lpstr>FY 2021 HEP University Comparative Review</vt:lpstr>
      <vt:lpstr>FY 2022 HEP Comparative Review</vt:lpstr>
      <vt:lpstr>2021 Virtual HEP PI Meeting</vt:lpstr>
      <vt:lpstr>FY 2021 HEP Early Career Awards – Congrats!</vt:lpstr>
      <vt:lpstr> HEP Budget Request – FY 2022 Highlights </vt:lpstr>
      <vt:lpstr> HEP Budget Request – FY 2022 Highlights (cont’d) </vt:lpstr>
      <vt:lpstr> HEP Budget Request – FY 2022 Highlights (cont’d) </vt:lpstr>
      <vt:lpstr>Reaching a New Energy Sciences Workforce (RENEW) </vt:lpstr>
      <vt:lpstr>Research Traineeships to Broaden and Diversify Nuclear Physics</vt:lpstr>
      <vt:lpstr>HEP - FY 2022 President’s Request (Dollars in thousands)</vt:lpstr>
      <vt:lpstr>Comments on Budget Process</vt:lpstr>
      <vt:lpstr>Fiscal Year 2022</vt:lpstr>
      <vt:lpstr>Mitigations (what we are doing)</vt:lpstr>
      <vt:lpstr>Mitigations (what the community can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Budget Process</dc:title>
  <dc:creator>Kilgore, William</dc:creator>
  <cp:lastModifiedBy>Crawford, Glen</cp:lastModifiedBy>
  <cp:revision>27</cp:revision>
  <dcterms:created xsi:type="dcterms:W3CDTF">2021-06-28T14:45:06Z</dcterms:created>
  <dcterms:modified xsi:type="dcterms:W3CDTF">2021-07-12T16:14:32Z</dcterms:modified>
</cp:coreProperties>
</file>