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>
        <p:scale>
          <a:sx n="122" d="100"/>
          <a:sy n="122" d="100"/>
        </p:scale>
        <p:origin x="7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F20DF1-05FE-4C4E-BE80-3B68AA4FC65E}" type="datetimeFigureOut">
              <a:rPr lang="en-CH" smtClean="0"/>
              <a:t>04.05.21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B2B78E-A761-754C-8FB8-7BF5024E172D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863132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A74D4-DA0F-4646-B1B7-7FB62E2A20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FE53909-EE39-1246-ACAB-EA3F9F8C4F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57C3F9-9289-B443-A423-6F84977764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March 4th 2021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DB2377-9F7B-8C49-A1FD-FF74704C2E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JC Perez         TE-MSC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EFB5C7-9BE1-E047-ADDA-C92E3EEFDA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6FF8E-5E5A-9D4B-9568-6233C36411C2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938630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93039F-020C-7446-A546-490DE52F2E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568C49C-F522-6F48-B340-6A7C3535FB0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8AAC6B-2BB5-7143-BC31-AF3F914BE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March 4th 2021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E43737-53D6-1C4C-BB87-73CD31C3B0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JC Perez         TE-MSC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11635F-E472-4D46-821C-84F306659F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6FF8E-5E5A-9D4B-9568-6233C36411C2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246474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8BE1D6B-82B0-6349-B0EE-3F94B08B364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E7115B-9C8E-474D-96F7-23424A9C77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0D3E23-1BD3-6648-97E4-F54536FD5D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March 4th 2021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8F89FC-7BFC-C449-8825-1015B44BC3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JC Perez         TE-MSC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D73A5B-58EE-6045-9683-CFF1B6215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6FF8E-5E5A-9D4B-9568-6233C36411C2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5292576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45DC87-771E-7140-B137-A73C1AE1D9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F15FC0-43B8-0644-994D-8D15FDDE44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603CF6-7314-E049-851D-FE15DE0594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March 4th 2021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DA014A-13EE-A449-B557-D66C6E20B5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JC Perez         TE-MSC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74247A-8E1D-AB48-9C7F-2CFF4322B5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6FF8E-5E5A-9D4B-9568-6233C36411C2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9266905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A9AE79-905E-0D4B-8C8F-DE3D8F890C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12FEC4-99DE-8043-8F45-1706225F6A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119A51-3255-1448-A34A-80DD78BDAC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March 4th 2021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F2994A-034F-9A49-9AB2-A8FEEEA39F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JC Perez         TE-MSC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87CD98-2443-7C42-8770-E0FEB079A1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6FF8E-5E5A-9D4B-9568-6233C36411C2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153012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1E2EEA-1F06-BA43-A440-C0F7C81C4D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21BAE1-795C-E941-933F-7DCDCE707D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EEBFABC-111A-C945-B484-0D9212A571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9CFAA3-7D7A-854A-A432-ACA11CB9E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March 4th 2021</a:t>
            </a:r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71E6B61-C3A2-CE4A-933B-9698A9E563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JC Perez         TE-MSC</a:t>
            </a:r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C861CEF-8710-DB44-BE0A-FBC624D64C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6FF8E-5E5A-9D4B-9568-6233C36411C2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2293430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CD9934-D6E5-4B49-B936-9D10119390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76C0C8-C364-AA4E-8616-AE34AE2166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985D2C-18DB-B44D-B82B-1483D7384B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1BD1D53-7E71-8E4F-B376-F748A9C4702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05D60E3-CC15-DE4A-8BFD-1AFF92AD032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D42CA08-4F5E-A144-89ED-C9794158DD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March 4th 2021</a:t>
            </a:r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22BD43B-A65E-CA4F-849E-28FC4CE8B0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JC Perez         TE-MSC</a:t>
            </a:r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7E40A81-5C41-5F4D-8BA8-9B6AB8B0D8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6FF8E-5E5A-9D4B-9568-6233C36411C2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5458420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F47B29-4B28-FF40-BB78-B9BC31250B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A9AC8B5-7C3D-974A-95B1-33E2C6DC65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March 4th 2021</a:t>
            </a:r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B485C82-0304-2C46-AB26-2DEBBC9ADA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JC Perez         TE-MSC</a:t>
            </a:r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055162B-25F2-C84B-AA59-5B1F05837A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6FF8E-5E5A-9D4B-9568-6233C36411C2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7700614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AA8B992-F7E4-994F-8ADF-755009D41F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March 4th 2021</a:t>
            </a:r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4E937C2-6ED4-D448-A3BF-0217CE19AC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JC Perez         TE-MSC</a:t>
            </a:r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7FE7B8-20D3-C74C-B819-581C121C1D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6FF8E-5E5A-9D4B-9568-6233C36411C2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2429340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37E16B-9563-4447-AA48-178BE21405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8AFFBD-FC60-6D4E-8DF9-F581D7CFEC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AD9F0B4-E249-2C4C-A56F-8F8DF0772C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4BB253A-EB02-8E48-AC85-3A7B28A000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March 4th 2021</a:t>
            </a:r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1C9B0AF-B2C5-6348-948A-5C7C19D1B4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JC Perez         TE-MSC</a:t>
            </a:r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C66B3C-D85D-E441-B565-42F8D13C75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6FF8E-5E5A-9D4B-9568-6233C36411C2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124650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9889E3-D616-6644-BCED-33C12CF08A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8AA2A70-52E0-674B-B102-70ED78BA038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0B7B80-0CD4-9342-BDBE-D6BA2F6A85A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D907EF-E3FA-C346-94F7-E1B4794A1B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March 4th 2021</a:t>
            </a:r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7A962D2-A659-4F4D-9429-A34DA8A97C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JC Perez         TE-MSC</a:t>
            </a:r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AB93F7F-706F-1945-8291-A876312969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6FF8E-5E5A-9D4B-9568-6233C36411C2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1044711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77E6B3D-3132-ED43-8B36-5E3884D912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2A36FF-0239-4545-95E0-9402169BAD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519322-72B9-6E41-8BFD-DDC3D2FAC9F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 dirty="0"/>
              <a:t>March 4th 2021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315125-35D0-314C-B1C3-416885519D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JC Perez         TE-MSC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84D51C-AD91-604C-A62D-3C6D047952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26FF8E-5E5A-9D4B-9568-6233C36411C2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59285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B0366C-DADC-BA4B-AC34-11EA213BC9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8276" y="1122363"/>
            <a:ext cx="9879724" cy="2387600"/>
          </a:xfrm>
        </p:spPr>
        <p:txBody>
          <a:bodyPr>
            <a:normAutofit/>
          </a:bodyPr>
          <a:lstStyle/>
          <a:p>
            <a:r>
              <a:rPr lang="en-CH" sz="4400"/>
              <a:t>Status on HFM Collaboration with CIEMAT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277B14F-778C-DF4E-B179-074E3F77482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H"/>
              <a:t>JC. Perez</a:t>
            </a:r>
          </a:p>
          <a:p>
            <a:r>
              <a:rPr lang="en-CH"/>
              <a:t>May 4th 2021</a:t>
            </a:r>
          </a:p>
        </p:txBody>
      </p:sp>
    </p:spTree>
    <p:extLst>
      <p:ext uri="{BB962C8B-B14F-4D97-AF65-F5344CB8AC3E}">
        <p14:creationId xmlns:p14="http://schemas.microsoft.com/office/powerpoint/2010/main" val="24024955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1FF57E-E0FA-7749-8F3B-2C78AF8E69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/>
              <a:t>Collaboration agreements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E03C35-079A-544F-9746-9D0D822FED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H" dirty="0"/>
              <a:t>2 collaboration agreements signed in March 2019 (PRISMAC)</a:t>
            </a:r>
          </a:p>
          <a:p>
            <a:pPr lvl="1"/>
            <a:r>
              <a:rPr lang="en-CH" dirty="0"/>
              <a:t>Series of magnets for HL-LHC based on NbTi technology (KE3797/TE/HL-LHC)</a:t>
            </a:r>
          </a:p>
          <a:p>
            <a:pPr lvl="1"/>
            <a:r>
              <a:rPr lang="en-CH" dirty="0"/>
              <a:t>The construction of a high field superconducting magnet laboratory at CIEMAT and the contribution to the high field FCC magnet prototypes (KE39207/TE)</a:t>
            </a:r>
          </a:p>
          <a:p>
            <a:r>
              <a:rPr lang="en-CH" dirty="0"/>
              <a:t>Contributions closely related</a:t>
            </a:r>
          </a:p>
          <a:p>
            <a:pPr lvl="1"/>
            <a:r>
              <a:rPr lang="en-CH" dirty="0"/>
              <a:t>Part of a single strategy starting on the development of state of the art existing technology currently available (short term HL-LHC)</a:t>
            </a:r>
          </a:p>
          <a:p>
            <a:pPr lvl="1"/>
            <a:r>
              <a:rPr lang="en-CH" dirty="0"/>
              <a:t>Continue with the exploration on new concepts, technology, materials, processes and first prototypes for HFM 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7428F85-2263-4846-B293-0E1BA68C31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JC Perez         TE-MSC</a:t>
            </a:r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9E4FDB-9271-C84D-BCEA-7C241EAF35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6FF8E-5E5A-9D4B-9568-6233C36411C2}" type="slidenum">
              <a:rPr lang="en-CH" smtClean="0"/>
              <a:t>2</a:t>
            </a:fld>
            <a:endParaRPr lang="en-CH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D4BF8EE-5C6F-7649-B363-5B225578ED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March 4th 2021</a:t>
            </a:r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7995711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4E6814-2A04-8540-8054-A2676098BA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/>
              <a:t>Agreement KE39207/TE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C14596-A284-BB47-AC42-D827546F6F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5423" y="1825625"/>
            <a:ext cx="10758377" cy="4351338"/>
          </a:xfrm>
        </p:spPr>
        <p:txBody>
          <a:bodyPr/>
          <a:lstStyle/>
          <a:p>
            <a:r>
              <a:rPr lang="en-CH" dirty="0"/>
              <a:t>3  work units (CERN contact: D. Tommasini)</a:t>
            </a:r>
          </a:p>
          <a:p>
            <a:pPr lvl="1"/>
            <a:r>
              <a:rPr lang="en-CH" dirty="0"/>
              <a:t>Magnet L</a:t>
            </a:r>
            <a:r>
              <a:rPr lang="en-GB" dirty="0"/>
              <a:t>a</a:t>
            </a:r>
            <a:r>
              <a:rPr lang="en-CH" dirty="0"/>
              <a:t>boratory at CIEMAT </a:t>
            </a:r>
          </a:p>
          <a:p>
            <a:pPr lvl="1"/>
            <a:r>
              <a:rPr lang="en-CH" dirty="0"/>
              <a:t>M</a:t>
            </a:r>
            <a:r>
              <a:rPr lang="en-GB" dirty="0"/>
              <a:t>a</a:t>
            </a:r>
            <a:r>
              <a:rPr lang="en-CH" dirty="0"/>
              <a:t>nufacturing and assembly of eRMC and RMM magnets</a:t>
            </a:r>
          </a:p>
          <a:p>
            <a:pPr lvl="1"/>
            <a:r>
              <a:rPr lang="en-CH" dirty="0"/>
              <a:t>M</a:t>
            </a:r>
            <a:r>
              <a:rPr lang="en-GB" dirty="0"/>
              <a:t>a</a:t>
            </a:r>
            <a:r>
              <a:rPr lang="en-CH" dirty="0"/>
              <a:t>nufacturing of a CIEMAT FCC-hh short dipole model magnet</a:t>
            </a:r>
          </a:p>
          <a:p>
            <a:pPr lvl="1"/>
            <a:endParaRPr lang="en-CH" dirty="0"/>
          </a:p>
          <a:p>
            <a:r>
              <a:rPr lang="en-CH" dirty="0"/>
              <a:t>I was asked to be the CERN work unit contact as TE-MSC Magnet expert</a:t>
            </a:r>
          </a:p>
          <a:p>
            <a:r>
              <a:rPr lang="en-CH" dirty="0"/>
              <a:t>D. Schoerling was asked to cover the short model magnet development</a:t>
            </a:r>
          </a:p>
          <a:p>
            <a:r>
              <a:rPr lang="en-CH" dirty="0"/>
              <a:t>Small team of CEMAT’s engineers involved in both agreements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406CE23-AE3F-3846-A562-D797F4BA2F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JC Perez         TE-MSC</a:t>
            </a:r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1CAB15-50AD-6248-8549-EE67A65F4F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6FF8E-5E5A-9D4B-9568-6233C36411C2}" type="slidenum">
              <a:rPr lang="en-CH" smtClean="0"/>
              <a:t>3</a:t>
            </a:fld>
            <a:endParaRPr lang="en-CH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7F0908E-B061-724C-B345-260E35359B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March 4th 2021</a:t>
            </a:r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464286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6C1022-EF5D-2549-8672-6ED051C53D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4158" y="365125"/>
            <a:ext cx="10779642" cy="1325563"/>
          </a:xfrm>
        </p:spPr>
        <p:txBody>
          <a:bodyPr>
            <a:noAutofit/>
          </a:bodyPr>
          <a:lstStyle/>
          <a:p>
            <a:r>
              <a:rPr lang="en-CH" sz="3600"/>
              <a:t>Building construction for Magnet L</a:t>
            </a:r>
            <a:r>
              <a:rPr lang="en-GB" sz="3600" dirty="0"/>
              <a:t>a</a:t>
            </a:r>
            <a:r>
              <a:rPr lang="en-CH" sz="3600"/>
              <a:t>boratory at CIEMAT </a:t>
            </a:r>
            <a:br>
              <a:rPr lang="en-CH" sz="3600"/>
            </a:br>
            <a:endParaRPr lang="en-CH" sz="360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42BC63-C98E-CC4E-96E2-45A93B70BD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H"/>
              <a:t>The tendering is launched: somme delays due to administrative issues</a:t>
            </a:r>
          </a:p>
          <a:p>
            <a:r>
              <a:rPr lang="en-CH"/>
              <a:t>Contract award and signature expected in September 2021</a:t>
            </a:r>
          </a:p>
          <a:p>
            <a:r>
              <a:rPr lang="en-CH"/>
              <a:t>Construction phase will take around 9 months</a:t>
            </a:r>
          </a:p>
          <a:p>
            <a:r>
              <a:rPr lang="en-CH"/>
              <a:t>Installation of first pieces of hardware can start in summer 2022</a:t>
            </a:r>
          </a:p>
          <a:p>
            <a:r>
              <a:rPr lang="en-CH"/>
              <a:t>This delay is driving schedule and priorities when ordering the components to be provided by CERN</a:t>
            </a:r>
          </a:p>
          <a:p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6510D1-3933-444A-9E0C-707BAAB28E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JC Perez         TE-MSC</a:t>
            </a:r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0038391-061A-5C46-8EC1-E8E5021BFE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6FF8E-5E5A-9D4B-9568-6233C36411C2}" type="slidenum">
              <a:rPr lang="en-CH" smtClean="0"/>
              <a:t>4</a:t>
            </a:fld>
            <a:endParaRPr lang="en-CH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84B84E7-DF4C-1341-8335-BEECE2FF7C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March 4th 2021</a:t>
            </a:r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4541294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2C0434-9B7F-4A4C-A235-1FB32D5FD3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90954"/>
            <a:ext cx="10515600" cy="1325563"/>
          </a:xfrm>
        </p:spPr>
        <p:txBody>
          <a:bodyPr/>
          <a:lstStyle/>
          <a:p>
            <a:r>
              <a:rPr lang="en-CH"/>
              <a:t>Status on tooling to be provided by CERN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4DDCAC-6531-7444-A3A4-5825910AB0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379311"/>
            <a:ext cx="10515600" cy="5063530"/>
          </a:xfrm>
        </p:spPr>
        <p:txBody>
          <a:bodyPr>
            <a:normAutofit lnSpcReduction="10000"/>
          </a:bodyPr>
          <a:lstStyle/>
          <a:p>
            <a:r>
              <a:rPr lang="en-CH" sz="1800" dirty="0"/>
              <a:t>Collaring &amp; Curing presses</a:t>
            </a:r>
          </a:p>
          <a:p>
            <a:pPr lvl="1"/>
            <a:r>
              <a:rPr lang="en-CH" sz="1400" dirty="0"/>
              <a:t>We foresee to build only 1 press covering curing and collaring operation</a:t>
            </a:r>
          </a:p>
          <a:p>
            <a:pPr lvl="1"/>
            <a:r>
              <a:rPr lang="en-CH" sz="1400" dirty="0"/>
              <a:t>Press design and mechanical calculation for the structure completed</a:t>
            </a:r>
          </a:p>
          <a:p>
            <a:pPr lvl="1"/>
            <a:r>
              <a:rPr lang="en-CH" sz="1400" dirty="0"/>
              <a:t>Technical specification ready and sent to CIEMAT for comments</a:t>
            </a:r>
          </a:p>
          <a:p>
            <a:pPr lvl="1"/>
            <a:r>
              <a:rPr lang="en-CH" sz="1400" dirty="0"/>
              <a:t>We are ready to launch the DR and start the market survey</a:t>
            </a:r>
          </a:p>
          <a:p>
            <a:pPr lvl="1"/>
            <a:r>
              <a:rPr lang="en-CH" sz="1400" dirty="0"/>
              <a:t>The press can be ready for installation and commisioning at CIEMAT’s premisies Q2-2022</a:t>
            </a:r>
          </a:p>
          <a:p>
            <a:r>
              <a:rPr lang="en-CH" sz="1800" dirty="0"/>
              <a:t>Reaction Furnace</a:t>
            </a:r>
          </a:p>
          <a:p>
            <a:pPr lvl="1"/>
            <a:r>
              <a:rPr lang="en-CH" sz="1400" dirty="0"/>
              <a:t>Technical specification ready and sent to CIEMAT for comments</a:t>
            </a:r>
          </a:p>
          <a:p>
            <a:pPr lvl="1"/>
            <a:r>
              <a:rPr lang="en-CH" sz="1400" dirty="0"/>
              <a:t>Ready to launch the DR and start the market survey</a:t>
            </a:r>
          </a:p>
          <a:p>
            <a:pPr lvl="1"/>
            <a:r>
              <a:rPr lang="en-CH" sz="1400" dirty="0"/>
              <a:t>The oven can be ready for installation and commisioning at CIEMAT’s premisies Q2-2022</a:t>
            </a:r>
          </a:p>
          <a:p>
            <a:r>
              <a:rPr lang="en-CH" sz="1800" dirty="0"/>
              <a:t>Pressurized impregnation system for model magnets</a:t>
            </a:r>
          </a:p>
          <a:p>
            <a:pPr lvl="1"/>
            <a:r>
              <a:rPr lang="en-CH" sz="1400" dirty="0"/>
              <a:t>We forese to build an impregnation system inspired from the existing installation at CEDEX</a:t>
            </a:r>
          </a:p>
          <a:p>
            <a:pPr lvl="1"/>
            <a:r>
              <a:rPr lang="en-CH" sz="1400" dirty="0"/>
              <a:t>Waiting for expirience gained during MCBXF coils production in industry to finalise the design</a:t>
            </a:r>
          </a:p>
          <a:p>
            <a:pPr lvl="1"/>
            <a:r>
              <a:rPr lang="en-CH" sz="1400" dirty="0"/>
              <a:t>Impregnation system coul be ready by summer 2022</a:t>
            </a:r>
          </a:p>
          <a:p>
            <a:r>
              <a:rPr lang="en-CH" sz="1800" dirty="0"/>
              <a:t>M</a:t>
            </a:r>
            <a:r>
              <a:rPr lang="en-GB" sz="1800" dirty="0"/>
              <a:t>a</a:t>
            </a:r>
            <a:r>
              <a:rPr lang="en-CH" sz="1800" dirty="0"/>
              <a:t>gnetic measurement system</a:t>
            </a:r>
          </a:p>
          <a:p>
            <a:pPr lvl="1"/>
            <a:r>
              <a:rPr lang="en-CH" sz="1400" dirty="0"/>
              <a:t>Support table being designed for MCBXF measurements in industry. The final design will be adapted for CIEMAT laboratory</a:t>
            </a:r>
          </a:p>
          <a:p>
            <a:pPr lvl="1"/>
            <a:r>
              <a:rPr lang="en-CH" sz="1400" dirty="0"/>
              <a:t>M</a:t>
            </a:r>
            <a:r>
              <a:rPr lang="en-GB" sz="1400" dirty="0"/>
              <a:t>a</a:t>
            </a:r>
            <a:r>
              <a:rPr lang="en-CH" sz="1400" dirty="0"/>
              <a:t>gnetic shaft and mechanics to be produced (around 6 months)</a:t>
            </a:r>
          </a:p>
          <a:p>
            <a:pPr lvl="1"/>
            <a:r>
              <a:rPr lang="en-CH" sz="1400" dirty="0"/>
              <a:t>New electronics to be develop and build as components used for existing benches are obselete</a:t>
            </a:r>
          </a:p>
          <a:p>
            <a:pPr lvl="1"/>
            <a:r>
              <a:rPr lang="en-CH" sz="1400" dirty="0"/>
              <a:t>Around one year will be required to get an WMM system installed and operational at CIEMAT</a:t>
            </a:r>
          </a:p>
          <a:p>
            <a:pPr lvl="1"/>
            <a:endParaRPr lang="en-CH" sz="14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90EF28-0F43-5A49-880B-CAFD50D743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JC Perez         TE-MSC</a:t>
            </a:r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96F917-5906-DA45-A45C-766AC9B305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6FF8E-5E5A-9D4B-9568-6233C36411C2}" type="slidenum">
              <a:rPr lang="en-CH" smtClean="0"/>
              <a:t>5</a:t>
            </a:fld>
            <a:endParaRPr lang="en-CH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0DC2FD2-A97D-0F4D-8860-1AA68B9FA3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March 4th 2021</a:t>
            </a:r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5220528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0B72E9-C50A-A94D-B5C5-630E48C0E3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2651" y="354493"/>
            <a:ext cx="11979349" cy="1325563"/>
          </a:xfrm>
        </p:spPr>
        <p:txBody>
          <a:bodyPr>
            <a:normAutofit fontScale="90000"/>
          </a:bodyPr>
          <a:lstStyle/>
          <a:p>
            <a:r>
              <a:rPr lang="en-CH"/>
              <a:t>M</a:t>
            </a:r>
            <a:r>
              <a:rPr lang="en-GB" dirty="0"/>
              <a:t>a</a:t>
            </a:r>
            <a:r>
              <a:rPr lang="en-CH"/>
              <a:t>nufacturing and assembly of eRMC and RMM magnets</a:t>
            </a:r>
            <a:br>
              <a:rPr lang="en-CH"/>
            </a:b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C129D5-226A-F640-933A-CEEEDD7F27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9979" y="1846890"/>
            <a:ext cx="10932042" cy="4351338"/>
          </a:xfrm>
        </p:spPr>
        <p:txBody>
          <a:bodyPr/>
          <a:lstStyle/>
          <a:p>
            <a:r>
              <a:rPr lang="en-CH"/>
              <a:t>Detailled planning to be discussed and agreed</a:t>
            </a:r>
          </a:p>
          <a:p>
            <a:r>
              <a:rPr lang="en-CH"/>
              <a:t>CIEMAT team 100% loaded with MCBXF prototype magnets construction </a:t>
            </a:r>
          </a:p>
          <a:p>
            <a:r>
              <a:rPr lang="en-CH"/>
              <a:t>L</a:t>
            </a:r>
            <a:r>
              <a:rPr lang="en-GB" dirty="0"/>
              <a:t>a</a:t>
            </a:r>
            <a:r>
              <a:rPr lang="en-CH"/>
              <a:t>st MCBXFA orbit corrector to be completed by end of 2021</a:t>
            </a:r>
          </a:p>
          <a:p>
            <a:r>
              <a:rPr lang="en-CH"/>
              <a:t>The same team will be involved in HFM activities at CIEMAT</a:t>
            </a:r>
          </a:p>
          <a:p>
            <a:r>
              <a:rPr lang="en-CH"/>
              <a:t>The fabrication of a small SMC coil could be a good first step to master Nb</a:t>
            </a:r>
            <a:r>
              <a:rPr lang="en-CH" baseline="-25000"/>
              <a:t>3</a:t>
            </a:r>
            <a:r>
              <a:rPr lang="en-CH"/>
              <a:t>Sn technology (as agreed for CERN-CEA collaboration)</a:t>
            </a:r>
          </a:p>
          <a:p>
            <a:r>
              <a:rPr lang="en-CH"/>
              <a:t>Sharing of existing magnet mechanical structures at CERN has been considered to speed-up strarting of HFM R&amp;D activities at CIEMAT</a:t>
            </a:r>
          </a:p>
          <a:p>
            <a:pPr marL="0" indent="0">
              <a:buNone/>
            </a:pPr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FF41B03-846D-1A48-97AE-867C506E16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JC Perez         TE-MSC</a:t>
            </a:r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BAD5AD5-8609-6044-B2DE-98B34B5273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6FF8E-5E5A-9D4B-9568-6233C36411C2}" type="slidenum">
              <a:rPr lang="en-CH" smtClean="0"/>
              <a:t>6</a:t>
            </a:fld>
            <a:endParaRPr lang="en-CH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6D6E22B9-F6C3-7B42-92D7-6B5D76CA09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March 4th 2021</a:t>
            </a:r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9094252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171AFD-16F4-8C4A-817D-B9E89210DA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CH" sz="3200"/>
              <a:t>M</a:t>
            </a:r>
            <a:r>
              <a:rPr lang="en-GB" sz="3200" dirty="0"/>
              <a:t>a</a:t>
            </a:r>
            <a:r>
              <a:rPr lang="en-CH" sz="3200"/>
              <a:t>nufacturing of a CIEMAT FCC-hh short dipole model magnet</a:t>
            </a:r>
            <a:br>
              <a:rPr lang="en-CH" sz="3200"/>
            </a:br>
            <a:endParaRPr lang="en-CH" sz="320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B5EC0A-7A95-DC4D-9374-29412F580B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2521" y="1836258"/>
            <a:ext cx="11546958" cy="4351338"/>
          </a:xfrm>
        </p:spPr>
        <p:txBody>
          <a:bodyPr/>
          <a:lstStyle/>
          <a:p>
            <a:r>
              <a:rPr lang="en-CH"/>
              <a:t>A rescoping of the initial plan may be required</a:t>
            </a:r>
          </a:p>
          <a:p>
            <a:r>
              <a:rPr lang="en-CH"/>
              <a:t>Detailled activities to be agreed as some design work could start during second half of 2021</a:t>
            </a:r>
          </a:p>
          <a:p>
            <a:r>
              <a:rPr lang="en-CH"/>
              <a:t>Informal discussions launched with F. Toral during 2020</a:t>
            </a:r>
          </a:p>
          <a:p>
            <a:r>
              <a:rPr lang="en-CH"/>
              <a:t>Existing common coil configuration accelerator-quality magnet designed within EuroCircol to reach 16 T may be tunned to 12-14 T</a:t>
            </a:r>
          </a:p>
          <a:p>
            <a:r>
              <a:rPr lang="en-CH"/>
              <a:t>Could “React and Wind” technology  be considered?</a:t>
            </a:r>
          </a:p>
          <a:p>
            <a:r>
              <a:rPr lang="en-CH"/>
              <a:t>Get CIEMAT’s crew involved in SMC second generation activities at CERN?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434001-8A97-A24C-8E5B-D20CE2EC64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JC Perez         TE-MSC</a:t>
            </a:r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36DDB9-D436-6341-B0CB-371614DD19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6FF8E-5E5A-9D4B-9568-6233C36411C2}" type="slidenum">
              <a:rPr lang="en-CH" smtClean="0"/>
              <a:t>7</a:t>
            </a:fld>
            <a:endParaRPr lang="en-CH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8CB1F9E-B680-C24B-982D-0A1FA164FF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March 4th 2021</a:t>
            </a:r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380628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305</TotalTime>
  <Words>689</Words>
  <Application>Microsoft Macintosh PowerPoint</Application>
  <PresentationFormat>Widescreen</PresentationFormat>
  <Paragraphs>77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Status on HFM Collaboration with CIEMAT</vt:lpstr>
      <vt:lpstr>Collaboration agreements</vt:lpstr>
      <vt:lpstr>Agreement KE39207/TE</vt:lpstr>
      <vt:lpstr>Building construction for Magnet Laboratory at CIEMAT  </vt:lpstr>
      <vt:lpstr>Status on tooling to be provided by CERN</vt:lpstr>
      <vt:lpstr>Manufacturing and assembly of eRMC and RMM magnets </vt:lpstr>
      <vt:lpstr>Manufacturing of a CIEMAT FCC-hh short dipole model magnet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on HFM Collaboration with CIEMAT</dc:title>
  <dc:creator>Juan Carlos Perez</dc:creator>
  <cp:lastModifiedBy>Juan Carlos Perez</cp:lastModifiedBy>
  <cp:revision>16</cp:revision>
  <dcterms:created xsi:type="dcterms:W3CDTF">2021-05-04T05:35:23Z</dcterms:created>
  <dcterms:modified xsi:type="dcterms:W3CDTF">2021-05-04T10:41:21Z</dcterms:modified>
</cp:coreProperties>
</file>