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3" r:id="rId6"/>
    <p:sldId id="262" r:id="rId7"/>
    <p:sldId id="264" r:id="rId8"/>
    <p:sldId id="260" r:id="rId9"/>
    <p:sldId id="261" r:id="rId10"/>
    <p:sldId id="265" r:id="rId11"/>
    <p:sldId id="266" r:id="rId1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0"/>
    <p:restoredTop sz="96197"/>
  </p:normalViewPr>
  <p:slideViewPr>
    <p:cSldViewPr snapToGrid="0" snapToObjects="1">
      <p:cViewPr varScale="1">
        <p:scale>
          <a:sx n="148" d="100"/>
          <a:sy n="148" d="100"/>
        </p:scale>
        <p:origin x="4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73DB2-D8C6-3941-8568-F01F10858B41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E7961-4FA4-354B-8B4D-E7CF50440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19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Lucie </a:t>
            </a:r>
            <a:r>
              <a:rPr lang="en-GB" dirty="0" err="1"/>
              <a:t>Linssen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CLIC-Logo-Color-72.png">
            <a:extLst>
              <a:ext uri="{FF2B5EF4-FFF2-40B4-BE49-F238E27FC236}">
                <a16:creationId xmlns:a16="http://schemas.microsoft.com/office/drawing/2014/main" id="{BDAE7D1A-6CA8-1A4E-8520-4CAD10B5C3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14321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1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9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17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398561"/>
            <a:ext cx="2057400" cy="304271"/>
          </a:xfrm>
        </p:spPr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407030"/>
            <a:ext cx="3086100" cy="304271"/>
          </a:xfrm>
        </p:spPr>
        <p:txBody>
          <a:bodyPr/>
          <a:lstStyle/>
          <a:p>
            <a:r>
              <a:rPr lang="en-GB" dirty="0"/>
              <a:t>Lucie </a:t>
            </a:r>
            <a:r>
              <a:rPr lang="en-GB" dirty="0" err="1"/>
              <a:t>Linssen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6417" y="5407029"/>
            <a:ext cx="2057400" cy="304271"/>
          </a:xfrm>
        </p:spPr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89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25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70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67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10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8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92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Lucie Linssen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62171-3592-2C4F-BE52-E719BDAD1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05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licdp.web.cern.ch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LIC/CLICdpPublicationCommittee#Hints_and_Tips" TargetMode="External"/><Relationship Id="rId2" Type="http://schemas.openxmlformats.org/officeDocument/2006/relationships/hyperlink" Target="https://clicdp.web.cern.ch/content/publication-committe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LIC/UpcomingConferences" TargetMode="External"/><Relationship Id="rId2" Type="http://schemas.openxmlformats.org/officeDocument/2006/relationships/hyperlink" Target="https://clicdp.web.cern.ch/content/speakers-committe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ms.cern.ch/document/135335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18-00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5404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812.0733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licdp.web.cern.ch/content/wg-vertex-and-tracking-detector-technolog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ADD1BD-FA4F-DA43-8274-09DB3860D755}"/>
              </a:ext>
            </a:extLst>
          </p:cNvPr>
          <p:cNvSpPr txBox="1"/>
          <p:nvPr/>
        </p:nvSpPr>
        <p:spPr>
          <a:xfrm>
            <a:off x="2001606" y="1287840"/>
            <a:ext cx="472334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err="1"/>
              <a:t>CLICdp</a:t>
            </a:r>
            <a:r>
              <a:rPr lang="en-GB" sz="3200" dirty="0"/>
              <a:t> collaboration</a:t>
            </a:r>
          </a:p>
          <a:p>
            <a:pPr algn="ctr"/>
            <a:r>
              <a:rPr lang="en-GB" sz="3200" dirty="0">
                <a:hlinkClick r:id="rId2"/>
              </a:rPr>
              <a:t>https://clicdp.web.cern.ch/</a:t>
            </a:r>
            <a:endParaRPr lang="en-GB" sz="3200" dirty="0"/>
          </a:p>
          <a:p>
            <a:pPr algn="ctr"/>
            <a:endParaRPr lang="en-GB" sz="3200" dirty="0"/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How is it organised?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C8B0C-A266-4E46-AFCD-CE066779C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DDE7C-4465-1741-950A-1CD0BDB9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37DD7-6A21-1D40-8D6F-BB72FA73F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56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C41225-F390-E847-8AA4-60AB19E2CEF4}"/>
              </a:ext>
            </a:extLst>
          </p:cNvPr>
          <p:cNvSpPr txBox="1"/>
          <p:nvPr/>
        </p:nvSpPr>
        <p:spPr>
          <a:xfrm>
            <a:off x="301925" y="560717"/>
            <a:ext cx="789799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CLICdp</a:t>
            </a:r>
            <a:r>
              <a:rPr lang="en-GB" b="1" dirty="0"/>
              <a:t> publication committee (</a:t>
            </a:r>
            <a:r>
              <a:rPr lang="en-GB" b="1" dirty="0" err="1">
                <a:hlinkClick r:id="rId2"/>
              </a:rPr>
              <a:t>PubCom</a:t>
            </a:r>
            <a:r>
              <a:rPr lang="en-GB" b="1" dirty="0"/>
              <a:t>)</a:t>
            </a:r>
          </a:p>
          <a:p>
            <a:endParaRPr lang="en-GB" dirty="0"/>
          </a:p>
          <a:p>
            <a:r>
              <a:rPr lang="en-GB" dirty="0"/>
              <a:t>Described in Annex 4 of </a:t>
            </a:r>
            <a:r>
              <a:rPr lang="en-GB" dirty="0" err="1"/>
              <a:t>MoC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members, rotation of roles, typically 2 members are “junior” (postdoc)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Document review on </a:t>
            </a:r>
            <a:r>
              <a:rPr lang="en-GB" dirty="0" err="1"/>
              <a:t>CERN.cds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CLICdp</a:t>
            </a:r>
            <a:r>
              <a:rPr lang="en-GB" dirty="0"/>
              <a:t>-Draft-YEAR-numb (</a:t>
            </a:r>
            <a:r>
              <a:rPr lang="en-GB" u="sng" dirty="0"/>
              <a:t>internal</a:t>
            </a:r>
            <a:r>
              <a:rPr lang="en-GB" dirty="0"/>
              <a:t> to the collaboration for reviewing)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CLICdp</a:t>
            </a:r>
            <a:r>
              <a:rPr lang="en-GB" dirty="0"/>
              <a:t>-Note-YEAR-numb (technical descriptions, often submitted to </a:t>
            </a:r>
            <a:r>
              <a:rPr lang="en-GB" dirty="0" err="1"/>
              <a:t>arXiv</a:t>
            </a:r>
            <a:r>
              <a:rPr lang="en-GB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CLICdp</a:t>
            </a:r>
            <a:r>
              <a:rPr lang="en-GB" dirty="0"/>
              <a:t>-Pub-YEAR-numb (publications)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CLICdp</a:t>
            </a:r>
            <a:r>
              <a:rPr lang="en-GB" dirty="0"/>
              <a:t>-Conf-YEAR-numb (conference proceedings)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Templates provided for </a:t>
            </a:r>
            <a:r>
              <a:rPr lang="en-GB" u="sng" dirty="0"/>
              <a:t>documents</a:t>
            </a:r>
            <a:r>
              <a:rPr lang="en-GB" dirty="0"/>
              <a:t> and for </a:t>
            </a:r>
            <a:r>
              <a:rPr lang="en-GB" u="sng" dirty="0"/>
              <a:t>plots</a:t>
            </a:r>
          </a:p>
          <a:p>
            <a:endParaRPr lang="en-GB" u="sng" dirty="0"/>
          </a:p>
          <a:p>
            <a:r>
              <a:rPr lang="en-GB" dirty="0" err="1"/>
              <a:t>PubCom</a:t>
            </a:r>
            <a:r>
              <a:rPr lang="en-GB" dirty="0"/>
              <a:t> is very successful !!</a:t>
            </a:r>
          </a:p>
          <a:p>
            <a:r>
              <a:rPr lang="en-GB" dirty="0" err="1"/>
              <a:t>CLICdp</a:t>
            </a:r>
            <a:r>
              <a:rPr lang="en-GB" dirty="0"/>
              <a:t> heritage of ~30 reviewed documents per year </a:t>
            </a:r>
          </a:p>
          <a:p>
            <a:r>
              <a:rPr lang="en-GB" dirty="0"/>
              <a:t>Engagement of young committee members also very successful</a:t>
            </a:r>
          </a:p>
          <a:p>
            <a:endParaRPr lang="en-GB" dirty="0"/>
          </a:p>
          <a:p>
            <a:r>
              <a:rPr lang="en-GB" dirty="0"/>
              <a:t>See also </a:t>
            </a:r>
            <a:r>
              <a:rPr lang="en-GB" dirty="0" err="1"/>
              <a:t>PubCom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Hints and Tips</a:t>
            </a:r>
            <a:endParaRPr lang="en-GB" dirty="0"/>
          </a:p>
          <a:p>
            <a:endParaRPr lang="en-GB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 descr="CLIC-Logo-Color-72.png">
            <a:extLst>
              <a:ext uri="{FF2B5EF4-FFF2-40B4-BE49-F238E27FC236}">
                <a16:creationId xmlns:a16="http://schemas.microsoft.com/office/drawing/2014/main" id="{FED4737E-E79C-AC41-9325-865169F500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9772"/>
            <a:ext cx="742823" cy="74724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F2DE8A4-A8A3-9F4C-9DF7-1654D6DAA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6CD56A0-C9A7-924E-97D5-AEFC555B4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78C85D-0871-B941-BC58-BDD2C756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30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C41225-F390-E847-8AA4-60AB19E2CEF4}"/>
              </a:ext>
            </a:extLst>
          </p:cNvPr>
          <p:cNvSpPr txBox="1"/>
          <p:nvPr/>
        </p:nvSpPr>
        <p:spPr>
          <a:xfrm>
            <a:off x="828138" y="543462"/>
            <a:ext cx="6493637" cy="341632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err="1"/>
              <a:t>CLICdp</a:t>
            </a:r>
            <a:r>
              <a:rPr lang="en-GB" sz="1600" b="1" dirty="0"/>
              <a:t> speakers committee (</a:t>
            </a:r>
            <a:r>
              <a:rPr lang="en-GB" sz="1600" b="1" dirty="0">
                <a:hlinkClick r:id="rId2"/>
              </a:rPr>
              <a:t>SpeakCom</a:t>
            </a:r>
            <a:r>
              <a:rPr lang="en-GB" sz="1600" b="1" dirty="0"/>
              <a:t>)</a:t>
            </a:r>
          </a:p>
          <a:p>
            <a:endParaRPr lang="en-GB" sz="1600" dirty="0"/>
          </a:p>
          <a:p>
            <a:r>
              <a:rPr lang="en-GB" sz="1600" dirty="0"/>
              <a:t>Described in Annex 4 of </a:t>
            </a:r>
            <a:r>
              <a:rPr lang="en-GB" sz="1600" dirty="0" err="1"/>
              <a:t>MoC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3 members, rotation of roles, typically 2 members are “junior” (postdoc)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Submitting abstracts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Rehearsals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See very helpful: </a:t>
            </a:r>
            <a:r>
              <a:rPr lang="en-GB" sz="1600" dirty="0">
                <a:hlinkClick r:id="rId3"/>
              </a:rPr>
              <a:t>twiki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Templates provided for </a:t>
            </a:r>
            <a:r>
              <a:rPr lang="en-GB" sz="1600" u="sng" dirty="0"/>
              <a:t>presentations</a:t>
            </a:r>
            <a:r>
              <a:rPr lang="en-GB" sz="1600" dirty="0"/>
              <a:t> and for </a:t>
            </a:r>
            <a:r>
              <a:rPr lang="en-GB" sz="1600" u="sng" dirty="0"/>
              <a:t>plots</a:t>
            </a:r>
          </a:p>
          <a:p>
            <a:endParaRPr lang="en-GB" sz="1600" u="sng" dirty="0"/>
          </a:p>
          <a:p>
            <a:r>
              <a:rPr lang="en-GB" sz="1600" dirty="0" err="1"/>
              <a:t>PubCom</a:t>
            </a:r>
            <a:r>
              <a:rPr lang="en-GB" sz="1600" dirty="0"/>
              <a:t> is very successful !!</a:t>
            </a:r>
          </a:p>
          <a:p>
            <a:r>
              <a:rPr lang="en-GB" sz="1600" dirty="0"/>
              <a:t>~25 (rehearsed) presentations per year </a:t>
            </a:r>
          </a:p>
          <a:p>
            <a:r>
              <a:rPr lang="en-GB" sz="1600" dirty="0"/>
              <a:t>Engagement of young committee members also very successful</a:t>
            </a:r>
            <a:endParaRPr lang="en-GB" sz="16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896503-587E-974A-8B72-2AD2C64474A6}"/>
              </a:ext>
            </a:extLst>
          </p:cNvPr>
          <p:cNvSpPr txBox="1"/>
          <p:nvPr/>
        </p:nvSpPr>
        <p:spPr>
          <a:xfrm>
            <a:off x="828138" y="4132055"/>
            <a:ext cx="4153509" cy="132343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/>
              <a:t>CLIC communication initiative CCI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Together with CLIC accelerator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Outreach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Articles, graphics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CLIC showroom (building 2008)</a:t>
            </a:r>
          </a:p>
        </p:txBody>
      </p:sp>
      <p:pic>
        <p:nvPicPr>
          <p:cNvPr id="5" name="Picture 4" descr="CLIC-Logo-Color-72.png">
            <a:extLst>
              <a:ext uri="{FF2B5EF4-FFF2-40B4-BE49-F238E27FC236}">
                <a16:creationId xmlns:a16="http://schemas.microsoft.com/office/drawing/2014/main" id="{FC6A9A98-D415-5C40-A99C-CC23B21C41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9772"/>
            <a:ext cx="742823" cy="7472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A2F231-64B5-9E46-8A0A-0B3425FEC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D9298-F3F6-0949-9F8C-CF200DD4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5DDF0-05BF-1447-8FED-33F8BD9A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6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B32EE5A-D2A5-C042-8BA1-BE60481B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26" y="0"/>
            <a:ext cx="8207548" cy="5715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21F1F-530B-4345-B051-97371332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3FA12-CF9F-F44F-BAEB-0726E805E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6ABF7-B32B-054E-AD4D-0E2BCAC1E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33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684342-BBD4-9D42-968D-BB6E6091DADF}"/>
              </a:ext>
            </a:extLst>
          </p:cNvPr>
          <p:cNvSpPr txBox="1"/>
          <p:nvPr/>
        </p:nvSpPr>
        <p:spPr>
          <a:xfrm>
            <a:off x="733035" y="390271"/>
            <a:ext cx="73821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Memorandum on Cooperation (</a:t>
            </a:r>
            <a:r>
              <a:rPr lang="en-GB" sz="2000" b="1" dirty="0" err="1">
                <a:hlinkClick r:id="rId2"/>
              </a:rPr>
              <a:t>MoC</a:t>
            </a:r>
            <a:r>
              <a:rPr lang="en-GB" sz="2000" b="1" dirty="0"/>
              <a:t>)</a:t>
            </a:r>
          </a:p>
          <a:p>
            <a:r>
              <a:rPr lang="en-GB" sz="1600" dirty="0"/>
              <a:t>Set up in Nov 2012 (after CDR)</a:t>
            </a:r>
          </a:p>
          <a:p>
            <a:r>
              <a:rPr lang="en-GB" sz="1600" dirty="0"/>
              <a:t>Document prepared by the CERN legal service</a:t>
            </a:r>
          </a:p>
          <a:p>
            <a:r>
              <a:rPr lang="en-GB" sz="1600" dirty="0"/>
              <a:t>Now 30 institutes</a:t>
            </a:r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General description of the purpose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Light-weight engagement (on best effort basis)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CERN is the host laboratory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Cooperation on Linear Colliders mentioned (CERN management request)</a:t>
            </a:r>
          </a:p>
          <a:p>
            <a:endParaRPr lang="en-GB" sz="1600" dirty="0"/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Minimal description of the organisation (more details in separate Annexes, which can be updated by the IB as a function of the evolution of the project)</a:t>
            </a:r>
          </a:p>
          <a:p>
            <a:endParaRPr lang="en-GB" sz="1600" dirty="0"/>
          </a:p>
          <a:p>
            <a:endParaRPr lang="en-GB" sz="1600" dirty="0"/>
          </a:p>
          <a:p>
            <a:pPr marL="285750" indent="-285750">
              <a:buFontTx/>
              <a:buChar char="-"/>
            </a:pPr>
            <a:r>
              <a:rPr lang="en-GB" sz="1600" dirty="0"/>
              <a:t>Ultimate decision body is the institute board (IB)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1 representative per institute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IB chair and Spokesperson are elected by the IB</a:t>
            </a:r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5" name="Picture 4" descr="CLIC-Logo-Color-72.png">
            <a:extLst>
              <a:ext uri="{FF2B5EF4-FFF2-40B4-BE49-F238E27FC236}">
                <a16:creationId xmlns:a16="http://schemas.microsoft.com/office/drawing/2014/main" id="{3AB027E3-BBBB-9A40-9079-5186B6F77F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9772"/>
            <a:ext cx="742823" cy="74724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A053FC-C004-DF48-BF9C-5355E8698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F4C365-F9A0-9D4C-9994-67F2E29B7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9CCD2DF-E3CE-1243-8770-41F6CD1F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46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663F73-E1A6-424B-969B-9C2F4217CE33}"/>
              </a:ext>
            </a:extLst>
          </p:cNvPr>
          <p:cNvSpPr txBox="1"/>
          <p:nvPr/>
        </p:nvSpPr>
        <p:spPr>
          <a:xfrm>
            <a:off x="490656" y="1460808"/>
            <a:ext cx="3557237" cy="258532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CLICdp</a:t>
            </a:r>
            <a:r>
              <a:rPr lang="en-GB" dirty="0"/>
              <a:t> “partners” (=institutes)</a:t>
            </a:r>
          </a:p>
          <a:p>
            <a:endParaRPr lang="en-GB" dirty="0"/>
          </a:p>
          <a:p>
            <a:r>
              <a:rPr lang="en-GB" dirty="0"/>
              <a:t>The admission of a new partner is subject to formal approval of the IB.</a:t>
            </a:r>
          </a:p>
          <a:p>
            <a:endParaRPr lang="en-GB" dirty="0"/>
          </a:p>
          <a:p>
            <a:r>
              <a:rPr lang="en-GB" dirty="0"/>
              <a:t>The new partner signs the </a:t>
            </a:r>
            <a:r>
              <a:rPr lang="en-GB" dirty="0" err="1"/>
              <a:t>MoC</a:t>
            </a:r>
            <a:r>
              <a:rPr lang="en-GB" dirty="0"/>
              <a:t> </a:t>
            </a:r>
          </a:p>
          <a:p>
            <a:r>
              <a:rPr lang="en-GB" dirty="0"/>
              <a:t>(= declares to agree with the </a:t>
            </a:r>
            <a:r>
              <a:rPr lang="en-GB" dirty="0" err="1"/>
              <a:t>MoC</a:t>
            </a:r>
            <a:r>
              <a:rPr lang="en-GB" dirty="0"/>
              <a:t>). </a:t>
            </a:r>
          </a:p>
          <a:p>
            <a:r>
              <a:rPr lang="en-GB" dirty="0"/>
              <a:t>Counter-signed by the CERN research director</a:t>
            </a:r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833483CD-7390-BF4B-8864-56FB66BBA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923" y="0"/>
            <a:ext cx="4707915" cy="5715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29555-EFE6-1E45-8E36-04D970CBE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1C77D-2289-2343-AB1B-E970223E9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E005A-D57F-C14E-8B54-687EA790C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B5EDCF-0549-7C4C-BB9C-AEF5F324F33A}"/>
              </a:ext>
            </a:extLst>
          </p:cNvPr>
          <p:cNvSpPr txBox="1"/>
          <p:nvPr/>
        </p:nvSpPr>
        <p:spPr>
          <a:xfrm>
            <a:off x="490656" y="4451230"/>
            <a:ext cx="3557237" cy="52322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Opportunity to define deliverable per institute in a separate Annex (not used so far).</a:t>
            </a:r>
          </a:p>
        </p:txBody>
      </p:sp>
    </p:spTree>
    <p:extLst>
      <p:ext uri="{BB962C8B-B14F-4D97-AF65-F5344CB8AC3E}">
        <p14:creationId xmlns:p14="http://schemas.microsoft.com/office/powerpoint/2010/main" val="1033093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87544C-2509-084C-8D59-397FB7AF6895}"/>
              </a:ext>
            </a:extLst>
          </p:cNvPr>
          <p:cNvSpPr txBox="1"/>
          <p:nvPr/>
        </p:nvSpPr>
        <p:spPr>
          <a:xfrm>
            <a:off x="828136" y="698740"/>
            <a:ext cx="715587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Annex 3: organisational structure</a:t>
            </a:r>
          </a:p>
          <a:p>
            <a:endParaRPr lang="en-GB" dirty="0"/>
          </a:p>
          <a:p>
            <a:r>
              <a:rPr lang="en-GB" dirty="0"/>
              <a:t>This fixes, e.g. election procedures, terms of office, agendas and minutes…</a:t>
            </a:r>
          </a:p>
          <a:p>
            <a:endParaRPr lang="en-GB" dirty="0"/>
          </a:p>
          <a:p>
            <a:r>
              <a:rPr lang="en-GB" b="1" dirty="0"/>
              <a:t>IB chair: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 elected by IB members;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principle of rotation of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term of office is 2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be re-elected once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Spokesperson: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 elected by IB members;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principle of rotation of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term of office is 2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be re-elected once </a:t>
            </a:r>
          </a:p>
        </p:txBody>
      </p:sp>
      <p:pic>
        <p:nvPicPr>
          <p:cNvPr id="5" name="Picture 4" descr="CLIC-Logo-Color-72.png">
            <a:extLst>
              <a:ext uri="{FF2B5EF4-FFF2-40B4-BE49-F238E27FC236}">
                <a16:creationId xmlns:a16="http://schemas.microsoft.com/office/drawing/2014/main" id="{9DB098AE-D079-2A40-848D-5C73A6BEEE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9772"/>
            <a:ext cx="742823" cy="74724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CD917F0-D5A5-A64D-867D-984EDF272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8D0FF0-A01C-5C43-82BB-60F83F75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847823-AA23-1344-B5AC-218B95B17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8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B32EE5A-D2A5-C042-8BA1-BE60481B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76" y="427700"/>
            <a:ext cx="6044717" cy="420899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5EDAE93-0D05-D944-A476-820126EEE1FA}"/>
              </a:ext>
            </a:extLst>
          </p:cNvPr>
          <p:cNvCxnSpPr>
            <a:cxnSpLocks/>
          </p:cNvCxnSpPr>
          <p:nvPr/>
        </p:nvCxnSpPr>
        <p:spPr>
          <a:xfrm flipV="1">
            <a:off x="1599315" y="4149541"/>
            <a:ext cx="476450" cy="326879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3018A4A-42B4-094D-AF76-8967AFB9AECC}"/>
              </a:ext>
            </a:extLst>
          </p:cNvPr>
          <p:cNvSpPr txBox="1"/>
          <p:nvPr/>
        </p:nvSpPr>
        <p:spPr>
          <a:xfrm>
            <a:off x="144840" y="2247923"/>
            <a:ext cx="16282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Connection to the CLIC accelerator collaboration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5A4C4A-6AC1-A248-A072-C84F330865F8}"/>
              </a:ext>
            </a:extLst>
          </p:cNvPr>
          <p:cNvSpPr txBox="1"/>
          <p:nvPr/>
        </p:nvSpPr>
        <p:spPr>
          <a:xfrm>
            <a:off x="17253" y="4369284"/>
            <a:ext cx="22342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Chaired by theorists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GB" sz="1400" dirty="0">
                <a:solidFill>
                  <a:srgbClr val="FF0000"/>
                </a:solidFill>
              </a:rPr>
              <a:t>Led to 2018 CERN yellow report on physics potential</a:t>
            </a:r>
          </a:p>
          <a:p>
            <a:r>
              <a:rPr lang="en-GB" sz="1400" dirty="0">
                <a:solidFill>
                  <a:srgbClr val="FF0000"/>
                </a:solidFill>
                <a:hlinkClick r:id="rId3"/>
              </a:rPr>
              <a:t>CERN-2018-009-M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C9689D-15B5-8348-ACBF-2C44521C3C33}"/>
              </a:ext>
            </a:extLst>
          </p:cNvPr>
          <p:cNvCxnSpPr>
            <a:cxnSpLocks/>
          </p:cNvCxnSpPr>
          <p:nvPr/>
        </p:nvCxnSpPr>
        <p:spPr>
          <a:xfrm flipV="1">
            <a:off x="3323717" y="4181174"/>
            <a:ext cx="0" cy="5633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256A0B-E2C6-2D4F-908F-5D784081CCFC}"/>
              </a:ext>
            </a:extLst>
          </p:cNvPr>
          <p:cNvSpPr txBox="1"/>
          <p:nvPr/>
        </p:nvSpPr>
        <p:spPr>
          <a:xfrm>
            <a:off x="2533285" y="4728713"/>
            <a:ext cx="5677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Physics simulation studies (principally in full simulation)</a:t>
            </a:r>
          </a:p>
          <a:p>
            <a:r>
              <a:rPr lang="en-GB" sz="1400" dirty="0">
                <a:solidFill>
                  <a:srgbClr val="FF0000"/>
                </a:solidFill>
              </a:rPr>
              <a:t>Software development included here (note that core SW overlaps with ILC)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81D2CD-339F-7D47-92A8-CAA0C1C0382A}"/>
              </a:ext>
            </a:extLst>
          </p:cNvPr>
          <p:cNvCxnSpPr>
            <a:cxnSpLocks/>
          </p:cNvCxnSpPr>
          <p:nvPr/>
        </p:nvCxnSpPr>
        <p:spPr>
          <a:xfrm>
            <a:off x="1690776" y="2483613"/>
            <a:ext cx="67253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88C06263-60C2-2542-90E9-D2A0F451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B6F602F6-2CA5-E74D-81E2-44B751DB4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BDE2F67-FCB7-6F41-BBF2-781A94783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58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B32EE5A-D2A5-C042-8BA1-BE60481B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76" y="160282"/>
            <a:ext cx="6044717" cy="420899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8D3812C-B4D2-CD46-BF4C-CB1995C7EE7D}"/>
              </a:ext>
            </a:extLst>
          </p:cNvPr>
          <p:cNvCxnSpPr>
            <a:cxnSpLocks/>
          </p:cNvCxnSpPr>
          <p:nvPr/>
        </p:nvCxnSpPr>
        <p:spPr>
          <a:xfrm flipV="1">
            <a:off x="6446059" y="3939843"/>
            <a:ext cx="0" cy="5633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3A93B06-85C4-1941-8AC8-118DA03C80D2}"/>
              </a:ext>
            </a:extLst>
          </p:cNvPr>
          <p:cNvSpPr txBox="1"/>
          <p:nvPr/>
        </p:nvSpPr>
        <p:spPr>
          <a:xfrm>
            <a:off x="3290730" y="4503199"/>
            <a:ext cx="56424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Simulation studies, taking input from hardware into account.</a:t>
            </a:r>
          </a:p>
          <a:p>
            <a:r>
              <a:rPr lang="en-GB" sz="1400" dirty="0">
                <a:solidFill>
                  <a:srgbClr val="FF0000"/>
                </a:solidFill>
              </a:rPr>
              <a:t>This led to fixing the </a:t>
            </a:r>
            <a:r>
              <a:rPr lang="en-GB" sz="1400" dirty="0" err="1">
                <a:solidFill>
                  <a:srgbClr val="FF0000"/>
                </a:solidFill>
              </a:rPr>
              <a:t>CLICdet</a:t>
            </a:r>
            <a:r>
              <a:rPr lang="en-GB" sz="1400" dirty="0">
                <a:solidFill>
                  <a:srgbClr val="FF0000"/>
                </a:solidFill>
              </a:rPr>
              <a:t> geometry/implementation</a:t>
            </a:r>
          </a:p>
          <a:p>
            <a:r>
              <a:rPr lang="en-GB" sz="1400" dirty="0">
                <a:solidFill>
                  <a:srgbClr val="FF0000"/>
                </a:solidFill>
                <a:hlinkClick r:id="rId3"/>
              </a:rPr>
              <a:t>CLICdet detector model (2017)</a:t>
            </a:r>
            <a:r>
              <a:rPr lang="en-GB" sz="1400" dirty="0">
                <a:solidFill>
                  <a:srgbClr val="FF0000"/>
                </a:solidFill>
              </a:rPr>
              <a:t> and the documentation on the performance</a:t>
            </a:r>
          </a:p>
          <a:p>
            <a:r>
              <a:rPr lang="en-GB" sz="1400" dirty="0" err="1">
                <a:solidFill>
                  <a:srgbClr val="FF0000"/>
                </a:solidFill>
                <a:hlinkClick r:id="rId4"/>
              </a:rPr>
              <a:t>CLICdet</a:t>
            </a:r>
            <a:r>
              <a:rPr lang="en-GB" sz="1400" dirty="0">
                <a:solidFill>
                  <a:srgbClr val="FF0000"/>
                </a:solidFill>
                <a:hlinkClick r:id="rId4"/>
              </a:rPr>
              <a:t> performance – occupancies - etc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932A115-EFAB-8E41-8D7B-C828EF631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C2AED4D-0387-FD42-8DD1-9AA5A691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654744C-053D-5B4D-8091-8998101BE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118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D258F79-6DF8-C145-B2E1-289606622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76" y="160282"/>
            <a:ext cx="6044717" cy="420899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434A72A-DDE9-B048-95F0-5DE3D4F77541}"/>
              </a:ext>
            </a:extLst>
          </p:cNvPr>
          <p:cNvCxnSpPr>
            <a:cxnSpLocks/>
          </p:cNvCxnSpPr>
          <p:nvPr/>
        </p:nvCxnSpPr>
        <p:spPr>
          <a:xfrm flipV="1">
            <a:off x="4919604" y="4369281"/>
            <a:ext cx="0" cy="5633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BE5CD6C-0F09-4C47-86E8-F4E215B532BD}"/>
              </a:ext>
            </a:extLst>
          </p:cNvPr>
          <p:cNvSpPr txBox="1"/>
          <p:nvPr/>
        </p:nvSpPr>
        <p:spPr>
          <a:xfrm>
            <a:off x="4129172" y="4916820"/>
            <a:ext cx="2446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Detector R&amp;D working group</a:t>
            </a:r>
          </a:p>
          <a:p>
            <a:r>
              <a:rPr lang="en-GB" sz="1400" dirty="0">
                <a:solidFill>
                  <a:srgbClr val="FF0000"/>
                </a:solidFill>
                <a:hlinkClick r:id="rId3"/>
              </a:rPr>
              <a:t>Vertex and tracking technology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DB2E5EB-7C73-E848-A93A-392D90EBA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28C40C1-E740-0C4F-A668-5BD5FFAD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710E1E-62F7-C14D-9EF0-6DE35866D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39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59D2B6-E0E7-DE44-87F6-5815F6EA5B16}"/>
              </a:ext>
            </a:extLst>
          </p:cNvPr>
          <p:cNvSpPr txBox="1"/>
          <p:nvPr/>
        </p:nvSpPr>
        <p:spPr>
          <a:xfrm>
            <a:off x="621102" y="414070"/>
            <a:ext cx="6494022" cy="104644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/>
              <a:t>Working groups in general: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 conveners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 from CERN, 1 from another institute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(not out of principle, rather a natural choice related to available resources)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26C9D-449C-0140-8AFA-18228FCA36E6}"/>
              </a:ext>
            </a:extLst>
          </p:cNvPr>
          <p:cNvSpPr txBox="1"/>
          <p:nvPr/>
        </p:nvSpPr>
        <p:spPr>
          <a:xfrm>
            <a:off x="621102" y="1630394"/>
            <a:ext cx="5196294" cy="378565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/>
              <a:t>Why </a:t>
            </a:r>
            <a:r>
              <a:rPr lang="en-GB" sz="1600" b="1" dirty="0" err="1"/>
              <a:t>CLICdp</a:t>
            </a:r>
            <a:r>
              <a:rPr lang="en-GB" sz="1600" b="1" dirty="0"/>
              <a:t> has only one hardware WG?</a:t>
            </a:r>
          </a:p>
          <a:p>
            <a:endParaRPr lang="en-GB" sz="1600" dirty="0"/>
          </a:p>
          <a:p>
            <a:r>
              <a:rPr lang="en-GB" sz="1600" dirty="0"/>
              <a:t>CLIC detector design had its origin in ILC detectors</a:t>
            </a:r>
          </a:p>
          <a:p>
            <a:r>
              <a:rPr lang="en-GB" sz="1600" dirty="0"/>
              <a:t>Most suitable options chosen: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Silicon-based vertex and tracking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ECal</a:t>
            </a:r>
            <a:r>
              <a:rPr lang="en-GB" sz="1600" dirty="0"/>
              <a:t> =&gt; Si-W </a:t>
            </a:r>
            <a:r>
              <a:rPr lang="en-GB" sz="1600" dirty="0" err="1"/>
              <a:t>ECal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HCal</a:t>
            </a:r>
            <a:r>
              <a:rPr lang="en-GB" sz="1600" dirty="0"/>
              <a:t> =&gt; </a:t>
            </a:r>
            <a:r>
              <a:rPr lang="en-GB" sz="1600" dirty="0" err="1"/>
              <a:t>Scint</a:t>
            </a:r>
            <a:r>
              <a:rPr lang="en-GB" sz="1600" dirty="0"/>
              <a:t>-</a:t>
            </a:r>
            <a:r>
              <a:rPr lang="en-GB" sz="1600" dirty="0" err="1"/>
              <a:t>SiPM</a:t>
            </a:r>
            <a:r>
              <a:rPr lang="en-GB" sz="1600" dirty="0"/>
              <a:t>-FE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Compact very-forward calorimeters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Therefore, collaborate with existing hardware collaborations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CALICE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Therefore </a:t>
            </a:r>
            <a:r>
              <a:rPr lang="en-GB" sz="1600" dirty="0" err="1"/>
              <a:t>CLICdp</a:t>
            </a:r>
            <a:r>
              <a:rPr lang="en-GB" sz="1600" dirty="0"/>
              <a:t> only has a WG: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Silicon-based vertex and tracking systems</a:t>
            </a:r>
          </a:p>
        </p:txBody>
      </p:sp>
      <p:pic>
        <p:nvPicPr>
          <p:cNvPr id="4" name="Picture 3" descr="CLIC-Logo-Color-72.png">
            <a:extLst>
              <a:ext uri="{FF2B5EF4-FFF2-40B4-BE49-F238E27FC236}">
                <a16:creationId xmlns:a16="http://schemas.microsoft.com/office/drawing/2014/main" id="{D5A1A634-6851-9944-94AD-F09F34539C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-9772"/>
            <a:ext cx="742823" cy="74724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33499-6579-FF4F-894B-848047E99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05.05.21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AA306-D086-1042-9EAE-75A33A9DB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Lucie Linssen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E98C8-9E9C-FA40-B123-E9B4F89E6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2171-3592-2C4F-BE52-E719BDAD13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40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655</Words>
  <Application>Microsoft Macintosh PowerPoint</Application>
  <PresentationFormat>On-screen Show (16:10)</PresentationFormat>
  <Paragraphs>144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Linssen</dc:creator>
  <cp:lastModifiedBy>Lucie Linssen</cp:lastModifiedBy>
  <cp:revision>17</cp:revision>
  <dcterms:created xsi:type="dcterms:W3CDTF">2021-05-05T09:05:19Z</dcterms:created>
  <dcterms:modified xsi:type="dcterms:W3CDTF">2021-05-05T12:58:17Z</dcterms:modified>
</cp:coreProperties>
</file>