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24"/>
  </p:notesMasterIdLst>
  <p:sldIdLst>
    <p:sldId id="609" r:id="rId2"/>
    <p:sldId id="601" r:id="rId3"/>
    <p:sldId id="615" r:id="rId4"/>
    <p:sldId id="616" r:id="rId5"/>
    <p:sldId id="610" r:id="rId6"/>
    <p:sldId id="619" r:id="rId7"/>
    <p:sldId id="620" r:id="rId8"/>
    <p:sldId id="612" r:id="rId9"/>
    <p:sldId id="603" r:id="rId10"/>
    <p:sldId id="590" r:id="rId11"/>
    <p:sldId id="604" r:id="rId12"/>
    <p:sldId id="611" r:id="rId13"/>
    <p:sldId id="591" r:id="rId14"/>
    <p:sldId id="608" r:id="rId15"/>
    <p:sldId id="614" r:id="rId16"/>
    <p:sldId id="617" r:id="rId17"/>
    <p:sldId id="618" r:id="rId18"/>
    <p:sldId id="607" r:id="rId19"/>
    <p:sldId id="599" r:id="rId20"/>
    <p:sldId id="613" r:id="rId21"/>
    <p:sldId id="606" r:id="rId22"/>
    <p:sldId id="59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5BF"/>
    <a:srgbClr val="B01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176D2-AA67-4656-80D7-156D8CF95F2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5E19B-5A2F-4C61-93FF-ECEC363FCF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0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81351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89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32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949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27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6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61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603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59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808" y="2520463"/>
            <a:ext cx="8049184" cy="767861"/>
          </a:xfrm>
        </p:spPr>
        <p:txBody>
          <a:bodyPr anchor="b"/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899508" y="4970587"/>
            <a:ext cx="15776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Sergey Arsenyev</a:t>
            </a:r>
            <a:endParaRPr lang="en-GB" sz="15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50844" y="5603629"/>
            <a:ext cx="19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31 January, 2019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1548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09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618893" y="6419490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79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4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5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9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6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2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44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79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7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250.png"/><Relationship Id="rId7" Type="http://schemas.openxmlformats.org/officeDocument/2006/relationships/image" Target="../media/image1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310.png"/><Relationship Id="rId10" Type="http://schemas.openxmlformats.org/officeDocument/2006/relationships/image" Target="../media/image440.png"/><Relationship Id="rId4" Type="http://schemas.openxmlformats.org/officeDocument/2006/relationships/image" Target="../media/image48.png"/><Relationship Id="rId9" Type="http://schemas.openxmlformats.org/officeDocument/2006/relationships/image" Target="../media/image1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2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90.png"/><Relationship Id="rId4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1.png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pulse cavity proposal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Sergey </a:t>
            </a:r>
            <a:r>
              <a:rPr lang="en-US" dirty="0" err="1" smtClean="0"/>
              <a:t>Arsenyev</a:t>
            </a:r>
            <a:endParaRPr lang="en-US" dirty="0" smtClean="0"/>
          </a:p>
          <a:p>
            <a:r>
              <a:rPr lang="en-US" dirty="0" smtClean="0"/>
              <a:t>May 11,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4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temperature rise model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83734" y="1182583"/>
                <a:ext cx="7523210" cy="2327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5"/>
                <a:r>
                  <a:rPr lang="en-US" dirty="0" smtClean="0"/>
                  <a:t>If we neglect the heat diffusion, the heat equation becomes: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734" y="1182583"/>
                <a:ext cx="7523210" cy="2327881"/>
              </a:xfrm>
              <a:prstGeom prst="rect">
                <a:avLst/>
              </a:prstGeom>
              <a:blipFill>
                <a:blip r:embed="rId2"/>
                <a:stretch>
                  <a:fillRect t="-1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944286" y="2001434"/>
            <a:ext cx="628999" cy="94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93335" y="2430851"/>
            <a:ext cx="80502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Density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6026664" y="2314621"/>
            <a:ext cx="551139" cy="1538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3"/>
          </p:cNvCxnSpPr>
          <p:nvPr/>
        </p:nvCxnSpPr>
        <p:spPr>
          <a:xfrm flipV="1">
            <a:off x="5098364" y="2314621"/>
            <a:ext cx="464150" cy="2701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516816" y="3204159"/>
            <a:ext cx="374821" cy="5931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6907150" y="3660796"/>
            <a:ext cx="295826" cy="1731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746578" y="3425537"/>
            <a:ext cx="235930" cy="5037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1"/>
          </p:cNvCxnSpPr>
          <p:nvPr/>
        </p:nvCxnSpPr>
        <p:spPr>
          <a:xfrm flipH="1">
            <a:off x="6516816" y="3056205"/>
            <a:ext cx="485691" cy="1449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77803" y="2314621"/>
            <a:ext cx="1330814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Specific heat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3285" y="1941786"/>
            <a:ext cx="2342308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Dissipated power density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02507" y="2686873"/>
            <a:ext cx="2093484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Emitted current (strongly dependent on surface field)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02976" y="3680102"/>
            <a:ext cx="1569660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Stopping power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6523" y="3929275"/>
            <a:ext cx="144783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Magnetic field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86470" y="4065649"/>
            <a:ext cx="3311611" cy="21910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861172" y="4125029"/>
            <a:ext cx="8239" cy="182000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69411" y="5941418"/>
            <a:ext cx="2529015" cy="36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77650" y="4858370"/>
            <a:ext cx="1013252" cy="1083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 rot="18792221">
            <a:off x="1434719" y="4658720"/>
            <a:ext cx="1717086" cy="914400"/>
          </a:xfrm>
          <a:prstGeom prst="arc">
            <a:avLst>
              <a:gd name="adj1" fmla="val 16200000"/>
              <a:gd name="adj2" fmla="val 20528843"/>
            </a:avLst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86470" y="4069056"/>
                <a:ext cx="5295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70" y="4069056"/>
                <a:ext cx="5295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>
            <a:off x="1890902" y="4963118"/>
            <a:ext cx="8239" cy="101439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791248" y="5886169"/>
                <a:ext cx="613950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248" y="5886169"/>
                <a:ext cx="613950" cy="298415"/>
              </a:xfrm>
              <a:prstGeom prst="rect">
                <a:avLst/>
              </a:prstGeom>
              <a:blipFill>
                <a:blip r:embed="rId4"/>
                <a:stretch>
                  <a:fillRect l="-6931" r="-4950" b="-244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563445" y="5939644"/>
                <a:ext cx="7757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445" y="5939644"/>
                <a:ext cx="775790" cy="276999"/>
              </a:xfrm>
              <a:prstGeom prst="rect">
                <a:avLst/>
              </a:prstGeom>
              <a:blipFill>
                <a:blip r:embed="rId5"/>
                <a:stretch>
                  <a:fillRect l="-781" r="-6250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808643" y="4485824"/>
            <a:ext cx="1194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No diffusion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33918" y="451424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diffusion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3595896" y="1857636"/>
            <a:ext cx="654341" cy="489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7" y="1848449"/>
            <a:ext cx="3208849" cy="62887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33931" y="1309600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equation with diffusion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21293" y="3201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244771" y="3186516"/>
                <a:ext cx="2723117" cy="619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1/3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𝜋𝜉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771" y="3186516"/>
                <a:ext cx="2723117" cy="61933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067877" y="4589655"/>
                <a:ext cx="5703498" cy="20238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𝜋𝜉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pulse</m:t>
                          </m:r>
                        </m:sub>
                      </m:sSub>
                    </m:oMath>
                  </m:oMathPara>
                </a14:m>
                <a:endParaRPr lang="fr-FR" dirty="0" smtClean="0"/>
              </a:p>
              <a:p>
                <a:pPr lvl="2"/>
                <a:r>
                  <a:rPr lang="en-US" dirty="0">
                    <a:ea typeface="Cambria Math" panose="02040503050406030204" pitchFamily="18" charset="0"/>
                  </a:rPr>
                  <a:t>Key points: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is linear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endParaRPr lang="en-US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a fixed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and electric gradient, max operating B-field scales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𝑝𝑢𝑙𝑠𝑒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877" y="4589655"/>
                <a:ext cx="5703498" cy="20238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48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15" grpId="0" animBg="1"/>
      <p:bldP spid="19" grpId="0" animBg="1"/>
      <p:bldP spid="40" grpId="0" animBg="1"/>
      <p:bldP spid="44" grpId="0" animBg="1"/>
      <p:bldP spid="45" grpId="0"/>
      <p:bldP spid="47" grpId="0"/>
      <p:bldP spid="48" grpId="0"/>
      <p:bldP spid="49" grpId="0"/>
      <p:bldP spid="50" grpId="0"/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56" y="1216517"/>
            <a:ext cx="5852172" cy="43708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of a short pulse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536875" y="5047734"/>
            <a:ext cx="2338563" cy="9233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Cavity-dependent value (need simulations)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4137285" y="5492551"/>
            <a:ext cx="2399590" cy="1684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02142" y="5286343"/>
            <a:ext cx="301045" cy="3010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0108" y="768635"/>
                <a:ext cx="8903784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Assumption: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r>
                  <a:rPr lang="en-US" dirty="0" smtClean="0"/>
                  <a:t> for the 650 MHz cavity – same as for the 805 MHz pillbox </a:t>
                </a:r>
                <a:endParaRPr lang="fr-FR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08" y="768635"/>
                <a:ext cx="8903784" cy="376770"/>
              </a:xfrm>
              <a:prstGeom prst="rect">
                <a:avLst/>
              </a:prstGeom>
              <a:blipFill>
                <a:blip r:embed="rId3"/>
                <a:stretch>
                  <a:fillRect l="-616" t="-6452" b="-241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V="1">
            <a:off x="2189945" y="2710859"/>
            <a:ext cx="2233774" cy="1599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Point Star 9"/>
          <p:cNvSpPr/>
          <p:nvPr/>
        </p:nvSpPr>
        <p:spPr>
          <a:xfrm>
            <a:off x="2020486" y="2601058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5-Point Star 10"/>
          <p:cNvSpPr/>
          <p:nvPr/>
        </p:nvSpPr>
        <p:spPr>
          <a:xfrm>
            <a:off x="4377012" y="2572410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484871" y="2795206"/>
            <a:ext cx="16978" cy="146453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154741" y="2270415"/>
                <a:ext cx="1944763" cy="3693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6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increase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in B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741" y="2270415"/>
                <a:ext cx="1944763" cy="369332"/>
              </a:xfrm>
              <a:prstGeom prst="rect">
                <a:avLst/>
              </a:prstGeom>
              <a:blipFill>
                <a:blip r:embed="rId4"/>
                <a:stretch>
                  <a:fillRect t="-6349" r="-1558" b="-22222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572000" y="3842750"/>
                <a:ext cx="1935145" cy="3693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3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increase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in E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842750"/>
                <a:ext cx="1935145" cy="369332"/>
              </a:xfrm>
              <a:prstGeom prst="rect">
                <a:avLst/>
              </a:prstGeom>
              <a:blipFill>
                <a:blip r:embed="rId5"/>
                <a:stretch>
                  <a:fillRect t="-6349" r="-1254" b="-22222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4434" y="6296372"/>
            <a:ext cx="8258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Going to 300 ns pulse would dramatically improve cavity performance </a:t>
            </a:r>
            <a:endParaRPr lang="fr-FR" dirty="0"/>
          </a:p>
        </p:txBody>
      </p:sp>
      <p:sp>
        <p:nvSpPr>
          <p:cNvPr id="13" name="5-Point Star 12"/>
          <p:cNvSpPr/>
          <p:nvPr/>
        </p:nvSpPr>
        <p:spPr>
          <a:xfrm>
            <a:off x="4370399" y="4197382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0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498"/>
            <a:ext cx="9144000" cy="790984"/>
          </a:xfrm>
        </p:spPr>
        <p:txBody>
          <a:bodyPr/>
          <a:lstStyle/>
          <a:p>
            <a:r>
              <a:rPr lang="en-US" dirty="0" smtClean="0"/>
              <a:t>Part 3: how to achieve short pulse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2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achieve shorter RF pulse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05" y="3630504"/>
            <a:ext cx="3617652" cy="27019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3594" y="1008346"/>
                <a:ext cx="5214522" cy="122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1: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decreases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fr-FR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dirty="0" smtClean="0"/>
                  <a:t>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increases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4" y="1008346"/>
                <a:ext cx="5214522" cy="1222579"/>
              </a:xfrm>
              <a:prstGeom prst="rect">
                <a:avLst/>
              </a:prstGeom>
              <a:blipFill>
                <a:blip r:embed="rId3"/>
                <a:stretch>
                  <a:fillRect l="-936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354006" y="3445838"/>
            <a:ext cx="36176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Over-coupled cavity: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358451" y="4210148"/>
                <a:ext cx="816193" cy="30777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8451" y="4210148"/>
                <a:ext cx="816193" cy="307777"/>
              </a:xfrm>
              <a:prstGeom prst="rect">
                <a:avLst/>
              </a:prstGeom>
              <a:blipFill>
                <a:blip r:embed="rId4"/>
                <a:stretch>
                  <a:fillRect b="-961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7066035" y="4892175"/>
                <a:ext cx="816193" cy="30777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035" y="4892175"/>
                <a:ext cx="816193" cy="307777"/>
              </a:xfrm>
              <a:prstGeom prst="rect">
                <a:avLst/>
              </a:prstGeom>
              <a:blipFill>
                <a:blip r:embed="rId5"/>
                <a:stretch>
                  <a:fillRect b="-961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/>
          <p:cNvCxnSpPr>
            <a:stCxn id="32" idx="1"/>
          </p:cNvCxnSpPr>
          <p:nvPr/>
        </p:nvCxnSpPr>
        <p:spPr>
          <a:xfrm flipH="1" flipV="1">
            <a:off x="7158802" y="4282119"/>
            <a:ext cx="199649" cy="8191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>
            <a:off x="6575183" y="5046064"/>
            <a:ext cx="490852" cy="15388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13594" y="3702259"/>
                <a:ext cx="4917308" cy="2811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2: over-coupled cavity </a:t>
                </a: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decreases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dirty="0" smtClean="0"/>
                  <a:t>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increases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1+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fr-FR" dirty="0" smtClean="0"/>
                  <a:t> </a:t>
                </a:r>
              </a:p>
              <a:p>
                <a:pPr lvl="1"/>
                <a:r>
                  <a:rPr lang="en-US" dirty="0"/>
                  <a:t>The energy consumption per pulse scales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dirty="0"/>
                  <a:t> - we save a factor of 2 in energy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4" y="3702259"/>
                <a:ext cx="4917308" cy="2811475"/>
              </a:xfrm>
              <a:prstGeom prst="rect">
                <a:avLst/>
              </a:prstGeom>
              <a:blipFill>
                <a:blip r:embed="rId6"/>
                <a:stretch>
                  <a:fillRect l="-991" t="-1082" r="-19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1882330" y="4730086"/>
            <a:ext cx="543697" cy="4871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4986732" y="1605224"/>
            <a:ext cx="288340" cy="337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158387" y="2539854"/>
            <a:ext cx="309091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method 2 is more efficient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130902" y="1942976"/>
            <a:ext cx="0" cy="596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487827" y="2909186"/>
            <a:ext cx="1779373" cy="19829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47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2" grpId="0" animBg="1"/>
      <p:bldP spid="33" grpId="0" animBg="1"/>
      <p:bldP spid="17" grpId="0"/>
      <p:bldP spid="4" grpId="0" animBg="1"/>
      <p:bldP spid="19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shorter RF pulse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065" y="1330744"/>
            <a:ext cx="3435326" cy="25657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5066" y="993889"/>
            <a:ext cx="343532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Triangular pulse: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5552" y="993889"/>
                <a:ext cx="4366448" cy="2330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3: triangular pulse</a:t>
                </a:r>
              </a:p>
              <a:p>
                <a:pPr lvl="1"/>
                <a:r>
                  <a:rPr lang="en-US" dirty="0" smtClean="0"/>
                  <a:t>It is beneficial to cut off the input power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 before the steady state is reached, resulting in a triangular pulse. </a:t>
                </a:r>
              </a:p>
              <a:p>
                <a:pPr lvl="1"/>
                <a:r>
                  <a:rPr lang="en-US" dirty="0" smtClean="0"/>
                  <a:t>Required power scaling with the pulse time is more complicated (see Appendix 3)</a:t>
                </a:r>
                <a:endParaRPr lang="fr-FR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52" y="993889"/>
                <a:ext cx="4366448" cy="2330574"/>
              </a:xfrm>
              <a:prstGeom prst="rect">
                <a:avLst/>
              </a:prstGeom>
              <a:blipFill>
                <a:blip r:embed="rId3"/>
                <a:stretch>
                  <a:fillRect l="-1257" t="-1309" r="-419" b="-31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7623768" y="2475480"/>
            <a:ext cx="3745" cy="5614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177982" y="1872352"/>
            <a:ext cx="1481502" cy="57963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420337" y="1433690"/>
                <a:ext cx="1466335" cy="9713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Cut off RF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sz="1400" dirty="0" smtClean="0">
                    <a:solidFill>
                      <a:schemeClr val="bg1"/>
                    </a:solidFill>
                  </a:rPr>
                  <a:t>,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with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2.5 times more source power</a:t>
                </a:r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0337" y="1433690"/>
                <a:ext cx="1466335" cy="971356"/>
              </a:xfrm>
              <a:prstGeom prst="rect">
                <a:avLst/>
              </a:prstGeom>
              <a:blipFill>
                <a:blip r:embed="rId4"/>
                <a:stretch>
                  <a:fillRect l="-823" t="-617" r="-1235" b="-4321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334279" y="3031627"/>
                <a:ext cx="1299864" cy="54046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Cut off RF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=8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279" y="3031627"/>
                <a:ext cx="1299864" cy="540469"/>
              </a:xfrm>
              <a:prstGeom prst="rect">
                <a:avLst/>
              </a:prstGeom>
              <a:blipFill>
                <a:blip r:embed="rId5"/>
                <a:stretch>
                  <a:fillRect l="-930" r="-93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313038" y="5955957"/>
            <a:ext cx="461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now, let’s focus on methods 2 and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349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power is needed to achieve shorter pulse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5664" y="1503768"/>
                <a:ext cx="6537367" cy="945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Assume that we use two techniques to shorten the pulse: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Over-coupled cavity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≫1)</m:t>
                    </m:r>
                  </m:oMath>
                </a14:m>
                <a:endParaRPr lang="fr-F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Triangular pulse (cut off input power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64" y="1503768"/>
                <a:ext cx="6537367" cy="945580"/>
              </a:xfrm>
              <a:prstGeom prst="rect">
                <a:avLst/>
              </a:prstGeom>
              <a:blipFill>
                <a:blip r:embed="rId2"/>
                <a:stretch>
                  <a:fillRect l="-840" t="-3871" r="-93" b="-64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992648" y="1526018"/>
                <a:ext cx="19289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Optimal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r>
                  <a:rPr lang="fr-FR" dirty="0" smtClean="0"/>
                  <a:t>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 smtClean="0"/>
                  <a:t> (</a:t>
                </a:r>
                <a:r>
                  <a:rPr lang="fr-FR" dirty="0" err="1" smtClean="0"/>
                  <a:t>see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Appendix</a:t>
                </a:r>
                <a:r>
                  <a:rPr lang="fr-FR" dirty="0" smtClean="0"/>
                  <a:t> 3)</a:t>
                </a:r>
                <a:endParaRPr lang="fr-F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648" y="1526018"/>
                <a:ext cx="1928930" cy="923330"/>
              </a:xfrm>
              <a:prstGeom prst="rect">
                <a:avLst/>
              </a:prstGeom>
              <a:blipFill>
                <a:blip r:embed="rId3"/>
                <a:stretch>
                  <a:fillRect l="-2524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5523699" y="1976558"/>
            <a:ext cx="1468950" cy="1781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2097" y="3563173"/>
                <a:ext cx="4945936" cy="2884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Then for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×0.47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fr-F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≈1.22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𝑓𝑖𝑙𝑙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fr-FR" dirty="0"/>
              </a:p>
              <a:p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𝑀𝑊</m:t>
                    </m:r>
                  </m:oMath>
                </a14:m>
                <a:r>
                  <a:rPr lang="fr-FR" dirty="0" smtClean="0"/>
                  <a:t> – </a:t>
                </a:r>
                <a:r>
                  <a:rPr lang="fr-FR" dirty="0" err="1" smtClean="0"/>
                  <a:t>feasible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pulse </a:t>
                </a:r>
                <a:r>
                  <a:rPr lang="fr-FR" dirty="0" err="1" smtClean="0"/>
                  <a:t>compressor</a:t>
                </a:r>
                <a:r>
                  <a:rPr lang="fr-FR" dirty="0" smtClean="0"/>
                  <a:t> (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dirty="0" smtClean="0"/>
                  <a:t> power gain) and a 10 MW 650 MHz klystron.</a:t>
                </a:r>
              </a:p>
              <a:p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97" y="3563173"/>
                <a:ext cx="4945936" cy="2884636"/>
              </a:xfrm>
              <a:prstGeom prst="rect">
                <a:avLst/>
              </a:prstGeom>
              <a:blipFill>
                <a:blip r:embed="rId4"/>
                <a:stretch>
                  <a:fillRect l="-985" t="-12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1435993" y="3830132"/>
            <a:ext cx="2323813" cy="9560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144172" y="2832294"/>
                <a:ext cx="2740866" cy="58477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3.8 MW (minimum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bg1"/>
                    </a:solidFill>
                  </a:rPr>
                  <a:t> for </a:t>
                </a:r>
                <a:r>
                  <a:rPr lang="fr-FR" sz="1600" dirty="0" err="1" smtClean="0">
                    <a:solidFill>
                      <a:schemeClr val="bg1"/>
                    </a:solidFill>
                  </a:rPr>
                  <a:t>required</a:t>
                </a:r>
                <a:r>
                  <a:rPr lang="fr-FR" sz="160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bg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fr-FR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fr-FR" sz="1600" dirty="0" smtClean="0">
                    <a:solidFill>
                      <a:schemeClr val="bg1"/>
                    </a:solidFill>
                  </a:rPr>
                  <a:t>)</a:t>
                </a:r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4172" y="2832294"/>
                <a:ext cx="2740866" cy="584775"/>
              </a:xfrm>
              <a:prstGeom prst="rect">
                <a:avLst/>
              </a:prstGeom>
              <a:blipFill>
                <a:blip r:embed="rId5"/>
                <a:stretch>
                  <a:fillRect l="-1336" t="-3125" r="-891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57704" y="4433327"/>
                <a:ext cx="57682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7704" y="4433327"/>
                <a:ext cx="576820" cy="369332"/>
              </a:xfrm>
              <a:prstGeom prst="rect">
                <a:avLst/>
              </a:prstGeom>
              <a:blipFill>
                <a:blip r:embed="rId6"/>
                <a:stretch>
                  <a:fillRect r="-2128" b="-65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2659123" y="3478625"/>
            <a:ext cx="26412" cy="40236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3558746" y="4407326"/>
            <a:ext cx="298958" cy="21066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44" y="2723525"/>
            <a:ext cx="3657607" cy="3639319"/>
          </a:xfrm>
          <a:prstGeom prst="rect">
            <a:avLst/>
          </a:prstGeom>
        </p:spPr>
      </p:pic>
      <p:sp>
        <p:nvSpPr>
          <p:cNvPr id="22" name="5-Point Star 21"/>
          <p:cNvSpPr/>
          <p:nvPr/>
        </p:nvSpPr>
        <p:spPr>
          <a:xfrm>
            <a:off x="6123642" y="3769595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36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0" grpId="0" animBg="1"/>
      <p:bldP spid="1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compressor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8280" y="738326"/>
                <a:ext cx="5181601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 do not need a rectangular pulse – can use the simple SLED I - type compressor.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At S-band and L-band: SLED-I uses 5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harmonic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015</m:t>
                        </m:r>
                      </m:sub>
                    </m:sSub>
                  </m:oMath>
                </a14:m>
                <a:r>
                  <a:rPr lang="en-US" dirty="0" smtClean="0"/>
                  <a:t> to increase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At 650 MHz: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high enough even for a low harmonic ? If yes, compressor can be made compact enough.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80" y="738326"/>
                <a:ext cx="5181601" cy="2585323"/>
              </a:xfrm>
              <a:prstGeom prst="rect">
                <a:avLst/>
              </a:prstGeom>
              <a:blipFill>
                <a:blip r:embed="rId2"/>
                <a:stretch>
                  <a:fillRect l="-941" t="-1179" r="-235" b="-28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32" y="3352545"/>
            <a:ext cx="4997611" cy="30039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81" y="3036385"/>
            <a:ext cx="3662946" cy="27215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2816" y="6385407"/>
            <a:ext cx="3695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3 GHz pulse compressor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329881" y="5757919"/>
            <a:ext cx="3695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Envisaged 1.4 GHz </a:t>
            </a:r>
            <a:r>
              <a:rPr lang="en-US" dirty="0" err="1" smtClean="0"/>
              <a:t>linac</a:t>
            </a:r>
            <a:r>
              <a:rPr lang="en-US" dirty="0" smtClean="0"/>
              <a:t> section for low-frequency NLC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457" y="586822"/>
            <a:ext cx="3004796" cy="202854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651157" y="5043518"/>
            <a:ext cx="3064475" cy="2012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5645264" y="4619713"/>
            <a:ext cx="3064475" cy="2012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5645264" y="3251906"/>
            <a:ext cx="3064475" cy="2012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42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compressor (continued)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00553" y="1017586"/>
            <a:ext cx="5181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very low frequencies 30MHz – 200 MHz:</a:t>
            </a:r>
          </a:p>
          <a:p>
            <a:r>
              <a:rPr lang="en-US" dirty="0" smtClean="0"/>
              <a:t>Alternative to SLED: a storage cavity with a switch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140" y="870349"/>
            <a:ext cx="3270676" cy="31514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20" y="4248383"/>
            <a:ext cx="5868219" cy="15813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20" y="2345147"/>
            <a:ext cx="5258534" cy="167663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71256" y="4539049"/>
            <a:ext cx="51980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70575" y="4687330"/>
            <a:ext cx="5498757" cy="41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70575" y="4856266"/>
            <a:ext cx="119802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0553" y="2951730"/>
            <a:ext cx="166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Proposal only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Year 2000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5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00217" y="1746420"/>
                <a:ext cx="7298724" cy="3327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Short pulse can help with beam loading compensation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According to the </a:t>
                </a:r>
                <a:r>
                  <a:rPr lang="en-US" dirty="0" err="1" smtClean="0"/>
                  <a:t>beamlet</a:t>
                </a:r>
                <a:r>
                  <a:rPr lang="en-US" dirty="0" smtClean="0"/>
                  <a:t> breakdown model, short pulse can also help with breakdown mitigation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a fixed accelerating gradient, the maximum operational magnetic field roughly scales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𝑝𝑢𝑙𝑠𝑒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short pulse necessarily demands higher input power. The limit to the input power would be the source / compressor cost, and potentially breakdown limit in the couplers.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17" y="1746420"/>
                <a:ext cx="7298724" cy="3327578"/>
              </a:xfrm>
              <a:prstGeom prst="rect">
                <a:avLst/>
              </a:prstGeom>
              <a:blipFill>
                <a:blip r:embed="rId2"/>
                <a:stretch>
                  <a:fillRect l="-585" t="-916" b="-18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0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704" y="1823293"/>
            <a:ext cx="4156826" cy="3104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Appendix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en-US" dirty="0" smtClean="0"/>
                  <a:t> definition</a:t>
                </a:r>
                <a:endParaRPr lang="fr-FR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533" t="-16923" b="-2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9" y="1827981"/>
            <a:ext cx="4150549" cy="30999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1386" y="806869"/>
                <a:ext cx="8967962" cy="790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ea typeface="Cambria Math" panose="02040503050406030204" pitchFamily="18" charset="0"/>
                  </a:rPr>
                  <a:t>For our purposes, the pulse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𝑟𝑓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is defined by </a:t>
                </a:r>
                <a:r>
                  <a:rPr lang="en-US" dirty="0" err="1" smtClean="0">
                    <a:ea typeface="Cambria Math" panose="02040503050406030204" pitchFamily="18" charset="0"/>
                  </a:rPr>
                  <a:t>beamlet</a:t>
                </a:r>
                <a:r>
                  <a:rPr lang="en-US" dirty="0" smtClean="0">
                    <a:ea typeface="Cambria Math" panose="02040503050406030204" pitchFamily="18" charset="0"/>
                  </a:rPr>
                  <a:t> heat generation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and not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806869"/>
                <a:ext cx="8967962" cy="790537"/>
              </a:xfrm>
              <a:prstGeom prst="rect">
                <a:avLst/>
              </a:prstGeom>
              <a:blipFill>
                <a:blip r:embed="rId5"/>
                <a:stretch>
                  <a:fillRect l="-543" t="-4615" b="-2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600079" y="2681933"/>
                <a:ext cx="1479951" cy="133189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Define pulse length as the distance between ½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079" y="2681933"/>
                <a:ext cx="1479951" cy="1331897"/>
              </a:xfrm>
              <a:prstGeom prst="rect">
                <a:avLst/>
              </a:prstGeom>
              <a:blipFill>
                <a:blip r:embed="rId6"/>
                <a:stretch>
                  <a:fillRect l="-2041" t="-909" r="-4082" b="-454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29950" y="3900640"/>
                <a:ext cx="1520353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fit: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9950" y="3900640"/>
                <a:ext cx="1520353" cy="376770"/>
              </a:xfrm>
              <a:prstGeom prst="rect">
                <a:avLst/>
              </a:prstGeom>
              <a:blipFill>
                <a:blip r:embed="rId7"/>
                <a:stretch>
                  <a:fillRect l="-3614" t="-8065" b="-241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 flipV="1">
            <a:off x="2302564" y="3374949"/>
            <a:ext cx="312272" cy="5256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370910" y="3374949"/>
            <a:ext cx="749841" cy="353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0983" y="312646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Max/2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3834384" y="2669543"/>
            <a:ext cx="786213" cy="1415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61386" y="5153809"/>
                <a:ext cx="8198596" cy="991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shape of the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r>
                  <a:rPr lang="en-US" dirty="0" smtClean="0"/>
                  <a:t> pulse is narrower than the E-pulse. 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 smtClean="0"/>
                  <a:t> and the RF is cut off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, the pulse duration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 E.g.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=3.37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=1.72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5153809"/>
                <a:ext cx="8198596" cy="991938"/>
              </a:xfrm>
              <a:prstGeom prst="rect">
                <a:avLst/>
              </a:prstGeom>
              <a:blipFill>
                <a:blip r:embed="rId8"/>
                <a:stretch>
                  <a:fillRect l="-595" t="-2454" r="-297" b="-61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18345" y="2201207"/>
                <a:ext cx="2007233" cy="6606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𝑒𝑚𝑖𝑡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𝑖𝑚𝑝𝑎𝑐𝑡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 simulated by </a:t>
                </a:r>
                <a:r>
                  <a:rPr lang="en-US" sz="1050" dirty="0" err="1" smtClean="0">
                    <a:solidFill>
                      <a:schemeClr val="bg1"/>
                    </a:solidFill>
                  </a:rPr>
                  <a:t>Stratakis</a:t>
                </a:r>
                <a:r>
                  <a:rPr lang="en-US" sz="1050" dirty="0" smtClean="0">
                    <a:solidFill>
                      <a:schemeClr val="bg1"/>
                    </a:solidFill>
                  </a:rPr>
                  <a:t> for 805 MHz pillbox;</a:t>
                </a:r>
                <a:endParaRPr lang="en-US" sz="1050" dirty="0">
                  <a:solidFill>
                    <a:schemeClr val="bg1"/>
                  </a:solidFill>
                </a:endParaRPr>
              </a:p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NIST </a:t>
                </a:r>
                <a:r>
                  <a:rPr lang="en-US" sz="1050" dirty="0">
                    <a:solidFill>
                      <a:schemeClr val="bg1"/>
                    </a:solidFill>
                  </a:rPr>
                  <a:t>data </a:t>
                </a:r>
                <a:r>
                  <a:rPr lang="en-US" sz="1050" dirty="0" smtClean="0">
                    <a:solidFill>
                      <a:schemeClr val="bg1"/>
                    </a:solidFill>
                  </a:rPr>
                  <a:t>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05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US" sz="1050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𝑖𝑚𝑝𝑎𝑐𝑡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45" y="2201207"/>
                <a:ext cx="2007233" cy="6606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>
            <a:stCxn id="13" idx="2"/>
          </p:cNvCxnSpPr>
          <p:nvPr/>
        </p:nvCxnSpPr>
        <p:spPr>
          <a:xfrm>
            <a:off x="1821962" y="2861901"/>
            <a:ext cx="295520" cy="564123"/>
          </a:xfrm>
          <a:prstGeom prst="straightConnector1">
            <a:avLst/>
          </a:prstGeom>
          <a:ln w="28575">
            <a:solidFill>
              <a:srgbClr val="1205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61386" y="6145747"/>
                <a:ext cx="8198596" cy="953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Assumption: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r>
                  <a:rPr lang="en-US" dirty="0" smtClean="0"/>
                  <a:t> for the 650 MHz cavity – same as for the 805 MHz pillbox. Then </a:t>
                </a:r>
                <a:r>
                  <a:rPr lang="fr-FR" dirty="0"/>
                  <a:t>pulse </a:t>
                </a:r>
                <a:r>
                  <a:rPr lang="fr-FR" dirty="0" err="1"/>
                  <a:t>length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6145747"/>
                <a:ext cx="8198596" cy="953018"/>
              </a:xfrm>
              <a:prstGeom prst="rect">
                <a:avLst/>
              </a:prstGeom>
              <a:blipFill>
                <a:blip r:embed="rId10"/>
                <a:stretch>
                  <a:fillRect l="-595" t="-25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98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cavity parameters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56" y="1533581"/>
            <a:ext cx="7043351" cy="2395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374" y="385235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Rectilinear cooling channel RF cavities</a:t>
            </a:r>
            <a:endParaRPr lang="fr-FR" dirty="0"/>
          </a:p>
        </p:txBody>
      </p:sp>
      <p:sp>
        <p:nvSpPr>
          <p:cNvPr id="5" name="Rounded Rectangle 4"/>
          <p:cNvSpPr/>
          <p:nvPr/>
        </p:nvSpPr>
        <p:spPr>
          <a:xfrm>
            <a:off x="122056" y="3689682"/>
            <a:ext cx="6845643" cy="1626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7189873" y="3846900"/>
            <a:ext cx="135134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B=13 T needed!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6563337" y="3856197"/>
            <a:ext cx="626536" cy="3138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7690" y="4382120"/>
                <a:ext cx="6820009" cy="234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Assumed cavity properties: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=650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sz="1600" b="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=2.94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=41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𝑑𝑒𝑔</m:t>
                    </m:r>
                  </m:oMath>
                </a14:m>
                <a:endParaRPr lang="en-US" sz="160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=75 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</m:e>
                    </m:ra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000 </m:t>
                    </m:r>
                  </m:oMath>
                </a14:m>
                <a:r>
                  <a:rPr lang="fr-FR" sz="1600" dirty="0" smtClean="0"/>
                  <a:t>for </a:t>
                </a:r>
                <a:r>
                  <a:rPr lang="fr-FR" sz="1600" dirty="0" err="1" smtClean="0"/>
                  <a:t>copper</a:t>
                </a:r>
                <a:endParaRPr lang="fr-FR" sz="16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=15000</m:t>
                    </m:r>
                  </m:oMath>
                </a14:m>
                <a:r>
                  <a:rPr lang="fr-FR" sz="1600" dirty="0" smtClean="0"/>
                  <a:t> for </a:t>
                </a: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1600" dirty="0" smtClean="0"/>
                  <a:t> </a:t>
                </a:r>
                <a:r>
                  <a:rPr lang="fr-FR" sz="1600" dirty="0" err="1" smtClean="0"/>
                  <a:t>coupling</a:t>
                </a:r>
                <a:r>
                  <a:rPr lang="fr-FR" sz="1600" dirty="0" smtClean="0"/>
                  <a:t> in the absence of the </a:t>
                </a:r>
                <a:r>
                  <a:rPr lang="fr-FR" sz="1600" dirty="0" err="1" smtClean="0"/>
                  <a:t>beam</a:t>
                </a:r>
                <a:endParaRPr lang="fr-FR" sz="160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≈7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16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90" y="4382120"/>
                <a:ext cx="6820009" cy="2343398"/>
              </a:xfrm>
              <a:prstGeom prst="rect">
                <a:avLst/>
              </a:prstGeom>
              <a:blipFill>
                <a:blip r:embed="rId3"/>
                <a:stretch>
                  <a:fillRect l="-447" t="-7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22056" y="805637"/>
            <a:ext cx="849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Rectilinear channel contains some of the most challenging cavity designs in terms of required RF gradient and B-field </a:t>
            </a:r>
            <a:endParaRPr lang="fr-FR" dirty="0"/>
          </a:p>
        </p:txBody>
      </p:sp>
      <p:sp>
        <p:nvSpPr>
          <p:cNvPr id="9" name="Right Brace 8"/>
          <p:cNvSpPr/>
          <p:nvPr/>
        </p:nvSpPr>
        <p:spPr>
          <a:xfrm>
            <a:off x="6967699" y="2046914"/>
            <a:ext cx="197708" cy="604007"/>
          </a:xfrm>
          <a:prstGeom prst="righ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Brace 10"/>
          <p:cNvSpPr/>
          <p:nvPr/>
        </p:nvSpPr>
        <p:spPr>
          <a:xfrm>
            <a:off x="6967699" y="2649000"/>
            <a:ext cx="197708" cy="1131034"/>
          </a:xfrm>
          <a:prstGeom prst="righ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7165407" y="2041987"/>
            <a:ext cx="169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bunch merge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7165407" y="2873558"/>
            <a:ext cx="169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bunch merge</a:t>
            </a:r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73465" y="2649000"/>
            <a:ext cx="660023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2: size of the heated region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85" y="3808897"/>
            <a:ext cx="3610919" cy="2414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481983" y="4159758"/>
                <a:ext cx="1108124" cy="5651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1983" y="4159758"/>
                <a:ext cx="1108124" cy="5651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27446" y="3249890"/>
            <a:ext cx="1179998" cy="7386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Cavity-dependent constant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675162" y="3988554"/>
            <a:ext cx="360883" cy="35086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64" y="3959368"/>
            <a:ext cx="2914754" cy="2264251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13" y="1378492"/>
            <a:ext cx="2650133" cy="20834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3083" y="1518535"/>
            <a:ext cx="4884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cavity, beam tracking simulation are required to estimate the size of the heated region. Here are the results for the 805 MHz pillbox simulated by </a:t>
            </a:r>
            <a:r>
              <a:rPr lang="en-US" dirty="0" err="1" smtClean="0"/>
              <a:t>Stratakis</a:t>
            </a:r>
            <a:r>
              <a:rPr lang="en-US" dirty="0" smtClean="0"/>
              <a:t>, Bowring, </a:t>
            </a:r>
            <a:r>
              <a:rPr lang="en-US" dirty="0" err="1" smtClean="0"/>
              <a:t>etc</a:t>
            </a:r>
            <a:r>
              <a:rPr lang="en-US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87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Appendix 3: Optimal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3" t="-15385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2994" y="1086086"/>
                <a:ext cx="8188411" cy="2401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pulse time and the required power are defined by two parameters: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fr-FR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r-FR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1 −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𝑓𝑖𝑙𝑙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1/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4" y="1086086"/>
                <a:ext cx="8188411" cy="2401683"/>
              </a:xfrm>
              <a:prstGeom prst="rect">
                <a:avLst/>
              </a:prstGeom>
              <a:blipFill>
                <a:blip r:embed="rId3"/>
                <a:stretch>
                  <a:fillRect l="-596" t="-1269" r="-2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88" y="3941118"/>
            <a:ext cx="3432408" cy="25635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259976" y="2864466"/>
                <a:ext cx="3701143" cy="653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 smtClean="0"/>
                  <a:t> is the dependence of heat generation on gradient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976" y="2864466"/>
                <a:ext cx="3701143" cy="653769"/>
              </a:xfrm>
              <a:prstGeom prst="rect">
                <a:avLst/>
              </a:prstGeom>
              <a:blipFill>
                <a:blip r:embed="rId5"/>
                <a:stretch>
                  <a:fillRect l="-1483" t="-5607" b="-14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74618" y="4059819"/>
                <a:ext cx="2973977" cy="18004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/>
                  <a:t>In the </a:t>
                </a:r>
                <a:r>
                  <a:rPr lang="fr-FR" dirty="0" err="1"/>
                  <a:t>regime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can</a:t>
                </a:r>
                <a:r>
                  <a:rPr lang="fr-FR" dirty="0"/>
                  <a:t> </a:t>
                </a:r>
                <a:r>
                  <a:rPr lang="fr-FR" dirty="0" err="1"/>
                  <a:t>find</a:t>
                </a:r>
                <a:r>
                  <a:rPr lang="fr-FR" dirty="0"/>
                  <a:t> the optimal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that</a:t>
                </a:r>
                <a:r>
                  <a:rPr lang="fr-FR" dirty="0"/>
                  <a:t> </a:t>
                </a:r>
                <a:r>
                  <a:rPr lang="fr-FR" dirty="0" err="1"/>
                  <a:t>maximizes</a:t>
                </a:r>
                <a:r>
                  <a:rPr lang="fr-FR" dirty="0"/>
                  <a:t> the gain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/>
                  <a:t> over the gain in power.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=3.37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18" y="4059819"/>
                <a:ext cx="2973977" cy="1800429"/>
              </a:xfrm>
              <a:prstGeom prst="rect">
                <a:avLst/>
              </a:prstGeom>
              <a:blipFill>
                <a:blip r:embed="rId6"/>
                <a:stretch>
                  <a:fillRect l="-1844" t="-2034" b="-6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 flipV="1">
            <a:off x="5019639" y="2665660"/>
            <a:ext cx="240337" cy="3300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65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3648893" y="4017111"/>
            <a:ext cx="1055876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 rot="5400000">
            <a:off x="2229593" y="3264802"/>
            <a:ext cx="174355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rot="5400000">
            <a:off x="1519974" y="4021843"/>
            <a:ext cx="106534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4: Avoiding coupler breakdown with multiple input couplers</a:t>
            </a:r>
            <a:endParaRPr lang="fr-FR" dirty="0"/>
          </a:p>
        </p:txBody>
      </p:sp>
      <p:sp>
        <p:nvSpPr>
          <p:cNvPr id="3" name="Oval 2"/>
          <p:cNvSpPr/>
          <p:nvPr/>
        </p:nvSpPr>
        <p:spPr>
          <a:xfrm>
            <a:off x="2236441" y="4932339"/>
            <a:ext cx="1729946" cy="1787611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63257" y="5673747"/>
            <a:ext cx="1143656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 rot="5400000">
            <a:off x="2623820" y="4790236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 rot="8216661">
            <a:off x="3283030" y="4986331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 rot="10800000">
            <a:off x="3480353" y="5673747"/>
            <a:ext cx="1235808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 rot="2843854">
            <a:off x="1995685" y="4965635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1663256" y="4210583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727722" y="3879437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811853" y="4333380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47473" y="1784004"/>
            <a:ext cx="1343037" cy="81048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RF source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448337" y="4454378"/>
            <a:ext cx="1930410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1046350" y="5418372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3893059" y="4454376"/>
            <a:ext cx="193041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4476135" y="5438965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71438" y="3354398"/>
            <a:ext cx="3728930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5188688" y="3540017"/>
            <a:ext cx="401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input couplers: each coupler carries only a fraction of the needed input power</a:t>
            </a:r>
          </a:p>
          <a:p>
            <a:endParaRPr lang="en-US" dirty="0" smtClean="0"/>
          </a:p>
          <a:p>
            <a:r>
              <a:rPr lang="en-US" dirty="0" smtClean="0"/>
              <a:t>Problem: $$$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302302" y="1798921"/>
                <a:ext cx="4572000" cy="12225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fr-FR" dirty="0"/>
                  <a:t>Potential p</a:t>
                </a:r>
                <a:r>
                  <a:rPr lang="en-US" dirty="0" err="1"/>
                  <a:t>roblem</a:t>
                </a:r>
                <a:r>
                  <a:rPr lang="en-US" dirty="0"/>
                  <a:t>: right after the pulse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=4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𝑀𝑊</m:t>
                    </m:r>
                  </m:oMath>
                </a14:m>
                <a:r>
                  <a:rPr lang="fr-FR" dirty="0"/>
                  <a:t> – </a:t>
                </a:r>
                <a:r>
                  <a:rPr lang="fr-FR" dirty="0" err="1"/>
                  <a:t>can</a:t>
                </a:r>
                <a:r>
                  <a:rPr lang="fr-FR" dirty="0"/>
                  <a:t> lead to breakdown in </a:t>
                </a:r>
                <a:r>
                  <a:rPr lang="fr-FR" dirty="0" err="1"/>
                  <a:t>couplers</a:t>
                </a:r>
                <a:r>
                  <a:rPr lang="fr-FR" dirty="0"/>
                  <a:t> – </a:t>
                </a:r>
                <a:r>
                  <a:rPr lang="fr-FR" dirty="0" err="1"/>
                  <a:t>can</a:t>
                </a:r>
                <a:r>
                  <a:rPr lang="fr-FR" dirty="0"/>
                  <a:t> </a:t>
                </a:r>
                <a:r>
                  <a:rPr lang="fr-FR" dirty="0" err="1"/>
                  <a:t>be</a:t>
                </a:r>
                <a:r>
                  <a:rPr lang="fr-FR" dirty="0"/>
                  <a:t> </a:t>
                </a:r>
                <a:r>
                  <a:rPr lang="fr-FR" dirty="0" err="1"/>
                  <a:t>solved</a:t>
                </a:r>
                <a:r>
                  <a:rPr lang="fr-FR" dirty="0"/>
                  <a:t> by </a:t>
                </a:r>
                <a:r>
                  <a:rPr lang="fr-FR" dirty="0" err="1"/>
                  <a:t>having</a:t>
                </a:r>
                <a:r>
                  <a:rPr lang="fr-FR" dirty="0"/>
                  <a:t> multiple input </a:t>
                </a:r>
                <a:r>
                  <a:rPr lang="fr-FR" dirty="0" err="1" smtClean="0"/>
                  <a:t>couplers</a:t>
                </a:r>
                <a:endParaRPr lang="fr-FR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302" y="1798921"/>
                <a:ext cx="4572000" cy="1222579"/>
              </a:xfrm>
              <a:prstGeom prst="rect">
                <a:avLst/>
              </a:prstGeom>
              <a:blipFill>
                <a:blip r:embed="rId2"/>
                <a:stretch>
                  <a:fillRect l="-1200" t="-2488" r="-1067" b="-64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730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498"/>
            <a:ext cx="9144000" cy="790984"/>
          </a:xfrm>
        </p:spPr>
        <p:txBody>
          <a:bodyPr/>
          <a:lstStyle/>
          <a:p>
            <a:r>
              <a:rPr lang="en-US" dirty="0" smtClean="0"/>
              <a:t>Part 1: benefit of short pulse for beam loading compensation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06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4" y="2425099"/>
            <a:ext cx="3971633" cy="2966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loading compensation</a:t>
            </a:r>
            <a:endParaRPr lang="fr-FR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372528" y="5043456"/>
            <a:ext cx="46955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98760" y="4651874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760" y="4651874"/>
                <a:ext cx="617092" cy="391582"/>
              </a:xfrm>
              <a:prstGeom prst="rect">
                <a:avLst/>
              </a:prstGeom>
              <a:blipFill>
                <a:blip r:embed="rId3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2630595" y="5043455"/>
            <a:ext cx="463641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68688" y="4623691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688" y="4623691"/>
                <a:ext cx="617092" cy="391582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778195" y="2486768"/>
            <a:ext cx="1354007" cy="52322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Beam pass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(not to scale)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30595" y="2773207"/>
            <a:ext cx="147600" cy="1371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568688" y="2939339"/>
            <a:ext cx="61907" cy="56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12" y="2425099"/>
            <a:ext cx="3971632" cy="2966313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V="1">
            <a:off x="5986370" y="2939339"/>
            <a:ext cx="41190" cy="356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73004" y="2486768"/>
            <a:ext cx="1354007" cy="52322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Beam pass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(not to scale)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025404" y="2773207"/>
            <a:ext cx="147600" cy="1371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8786" y="1600331"/>
            <a:ext cx="9005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cavities </a:t>
            </a:r>
            <a:r>
              <a:rPr lang="en-US" dirty="0" smtClean="0"/>
              <a:t>before the bunch merge: beam loading could be compensated by a triangular pulse (early injection) with a very short pulse length: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2917596" y="6364024"/>
            <a:ext cx="551754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60 ns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0" name="Left Brace 29"/>
          <p:cNvSpPr/>
          <p:nvPr/>
        </p:nvSpPr>
        <p:spPr>
          <a:xfrm rot="16200000">
            <a:off x="3102368" y="5851726"/>
            <a:ext cx="202160" cy="60520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Left Brace 30"/>
          <p:cNvSpPr/>
          <p:nvPr/>
        </p:nvSpPr>
        <p:spPr>
          <a:xfrm rot="16200000">
            <a:off x="4073588" y="5624900"/>
            <a:ext cx="202160" cy="127608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654483" y="6396276"/>
                <a:ext cx="4425699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sz="1200" dirty="0" smtClean="0">
                    <a:solidFill>
                      <a:schemeClr val="bg1"/>
                    </a:solidFill>
                  </a:rPr>
                  <a:t> for selected cavity (want to keep it low for efficiency)</a:t>
                </a:r>
                <a:endParaRPr lang="fr-FR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483" y="6396276"/>
                <a:ext cx="4425699" cy="276999"/>
              </a:xfrm>
              <a:prstGeom prst="rect">
                <a:avLst/>
              </a:prstGeom>
              <a:blipFill>
                <a:blip r:embed="rId6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ight Arrow 32"/>
          <p:cNvSpPr/>
          <p:nvPr/>
        </p:nvSpPr>
        <p:spPr>
          <a:xfrm>
            <a:off x="4002734" y="3042240"/>
            <a:ext cx="809978" cy="1541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3917572" y="3550778"/>
            <a:ext cx="980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Shorter pulse</a:t>
            </a:r>
            <a:endParaRPr lang="fr-FR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38786" y="877157"/>
            <a:ext cx="8303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cavities after the beam merge: Beam loading could be compensated by off-crest acceleration.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1986278" y="5528248"/>
                <a:ext cx="3039550" cy="6962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𝑐𝑎𝑣𝑖𝑡𝑦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𝑡𝑎𝑘𝑒𝑛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𝑡𝑟𝑎𝑖𝑛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278" y="5528248"/>
                <a:ext cx="3039550" cy="6962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538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24" grpId="0" animBg="1"/>
      <p:bldP spid="26" grpId="0"/>
      <p:bldP spid="28" grpId="0" animBg="1"/>
      <p:bldP spid="30" grpId="0" animBg="1"/>
      <p:bldP spid="31" grpId="0" animBg="1"/>
      <p:bldP spid="32" grpId="0" animBg="1"/>
      <p:bldP spid="33" grpId="0" animBg="1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498"/>
            <a:ext cx="9144000" cy="790984"/>
          </a:xfrm>
        </p:spPr>
        <p:txBody>
          <a:bodyPr/>
          <a:lstStyle/>
          <a:p>
            <a:r>
              <a:rPr lang="en-US" dirty="0" smtClean="0"/>
              <a:t>Part 2: benefit of short pulse for breakdown mitigation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8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Beamlet</a:t>
            </a:r>
            <a:r>
              <a:rPr lang="en-US" dirty="0" smtClean="0"/>
              <a:t> breakdown model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083" y="2459563"/>
            <a:ext cx="5496798" cy="21446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70" y="4678112"/>
            <a:ext cx="7244800" cy="2011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17" y="790984"/>
            <a:ext cx="5837530" cy="159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Beamlet</a:t>
            </a:r>
            <a:r>
              <a:rPr lang="en-US" dirty="0"/>
              <a:t> breakdown model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23502" y="891882"/>
                <a:ext cx="4530811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Inputs to the model: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Emitter shape (surface dependent)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 smtClean="0"/>
                  <a:t>Beamlet</a:t>
                </a:r>
                <a:r>
                  <a:rPr lang="en-US" dirty="0" smtClean="0"/>
                  <a:t> radius (cavity-dependent simulations)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 smtClean="0"/>
                  <a:t>Beamlet</a:t>
                </a:r>
                <a:r>
                  <a:rPr lang="en-US" dirty="0" smtClean="0"/>
                  <a:t> impact energy </a:t>
                </a:r>
                <a:r>
                  <a:rPr lang="en-US" dirty="0"/>
                  <a:t>(cavity-dependent simulations)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Electron stopping power </a:t>
                </a:r>
                <a:r>
                  <a:rPr lang="en-US" dirty="0"/>
                  <a:t>(surface dependent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 smtClean="0"/>
                  <a:t>Output of the model:</a:t>
                </a:r>
              </a:p>
              <a:p>
                <a:r>
                  <a:rPr lang="en-US" dirty="0" smtClean="0"/>
                  <a:t>Temperature rise at the impact region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causing</a:t>
                </a:r>
                <a:r>
                  <a:rPr lang="fr-FR" dirty="0" smtClean="0"/>
                  <a:t> breakdown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3502" y="891882"/>
                <a:ext cx="4530811" cy="3416320"/>
              </a:xfrm>
              <a:prstGeom prst="rect">
                <a:avLst/>
              </a:prstGeom>
              <a:blipFill>
                <a:blip r:embed="rId2"/>
                <a:stretch>
                  <a:fillRect l="-1211" t="-891" b="-1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24" y="790984"/>
            <a:ext cx="3049713" cy="50621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4303" y="4929805"/>
            <a:ext cx="1861751" cy="9233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Heating due to electron bombardment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636109" y="4534313"/>
            <a:ext cx="8237" cy="395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35612" y="4652806"/>
            <a:ext cx="3954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 in this presentation:</a:t>
            </a:r>
          </a:p>
          <a:p>
            <a:r>
              <a:rPr lang="en-US" dirty="0" smtClean="0"/>
              <a:t>The 650 MHz cavity breakdown behavior is similar to the studied 805 pillbox cavity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97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What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for </a:t>
                </a:r>
                <a:r>
                  <a:rPr lang="fr-FR" dirty="0" err="1" smtClean="0"/>
                  <a:t>selected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cavity</a:t>
                </a:r>
                <a:r>
                  <a:rPr lang="fr-FR" dirty="0"/>
                  <a:t>?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3" t="-16923" b="-2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10" y="2548222"/>
            <a:ext cx="4156826" cy="3104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51071" y="3521521"/>
                <a:ext cx="1847730" cy="108388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Define pulse length as the distance between ½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071" y="3521521"/>
                <a:ext cx="1847730" cy="1083886"/>
              </a:xfrm>
              <a:prstGeom prst="rect">
                <a:avLst/>
              </a:prstGeom>
              <a:blipFill>
                <a:blip r:embed="rId4"/>
                <a:stretch>
                  <a:fillRect l="-1311" t="-1117" r="-13115" b="-614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4064316" y="4099878"/>
            <a:ext cx="749841" cy="353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84389" y="3851389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Max/2</a:t>
            </a:r>
            <a:endParaRPr lang="fr-FR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2056" y="805637"/>
                <a:ext cx="8493211" cy="966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 are in an unusual situation: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defined</a:t>
                </a:r>
                <a:r>
                  <a:rPr lang="fr-FR" dirty="0" smtClean="0"/>
                  <a:t> not by the flat-top time, but by the </a:t>
                </a:r>
                <a:r>
                  <a:rPr lang="fr-FR" dirty="0" err="1" smtClean="0"/>
                  <a:t>cavity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fill</a:t>
                </a:r>
                <a:r>
                  <a:rPr lang="fr-FR" dirty="0" smtClean="0"/>
                  <a:t> time. How do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define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for a non-</a:t>
                </a:r>
                <a:r>
                  <a:rPr lang="fr-FR" dirty="0" err="1" smtClean="0"/>
                  <a:t>rectangular</a:t>
                </a:r>
                <a:r>
                  <a:rPr lang="fr-FR" dirty="0" smtClean="0"/>
                  <a:t> pulse?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56" y="805637"/>
                <a:ext cx="8493211" cy="966162"/>
              </a:xfrm>
              <a:prstGeom prst="rect">
                <a:avLst/>
              </a:prstGeom>
              <a:blipFill>
                <a:blip r:embed="rId5"/>
                <a:stretch>
                  <a:fillRect l="-574" t="-3774" r="-5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2095" y="5875276"/>
                <a:ext cx="7957752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For the selected cavity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 smtClean="0"/>
                  <a:t>, a sensible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would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 smtClean="0"/>
                  <a:t> (</a:t>
                </a:r>
                <a:r>
                  <a:rPr lang="fr-FR" dirty="0" err="1" smtClean="0"/>
                  <a:t>see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Appendix</a:t>
                </a:r>
                <a:r>
                  <a:rPr lang="fr-FR" dirty="0" smtClean="0"/>
                  <a:t> 1) </a:t>
                </a:r>
                <a:endParaRPr lang="fr-FR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95" y="5875276"/>
                <a:ext cx="7957752" cy="668581"/>
              </a:xfrm>
              <a:prstGeom prst="rect">
                <a:avLst/>
              </a:prstGeom>
              <a:blipFill>
                <a:blip r:embed="rId6"/>
                <a:stretch>
                  <a:fillRect l="-690" t="-6422" b="-137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62095" y="1786452"/>
                <a:ext cx="871763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If we want to study breakdown, the pulse is defined not by the cavity’s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but by the </a:t>
                </a:r>
                <a:r>
                  <a:rPr lang="en-US" dirty="0" err="1"/>
                  <a:t>beamlet</a:t>
                </a:r>
                <a:r>
                  <a:rPr lang="en-US" dirty="0"/>
                  <a:t> heat generation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which</a:t>
                </a:r>
                <a:r>
                  <a:rPr lang="fr-FR" dirty="0"/>
                  <a:t> </a:t>
                </a:r>
                <a:r>
                  <a:rPr lang="fr-FR" dirty="0" err="1"/>
                  <a:t>results</a:t>
                </a:r>
                <a:r>
                  <a:rPr lang="fr-FR" dirty="0"/>
                  <a:t> in a </a:t>
                </a:r>
                <a:r>
                  <a:rPr lang="fr-FR" dirty="0" err="1"/>
                  <a:t>narrower</a:t>
                </a:r>
                <a:r>
                  <a:rPr lang="fr-FR" dirty="0"/>
                  <a:t> pulse.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95" y="1786452"/>
                <a:ext cx="8717632" cy="646331"/>
              </a:xfrm>
              <a:prstGeom prst="rect">
                <a:avLst/>
              </a:prstGeom>
              <a:blipFill>
                <a:blip r:embed="rId7"/>
                <a:stretch>
                  <a:fillRect l="-629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180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neglect heat diffusion?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19869" y="1640739"/>
                <a:ext cx="5104301" cy="2965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Typically, the size of the heated region is greater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in radius and depth.</a:t>
                </a:r>
              </a:p>
              <a:p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=12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the heat diffusion length in copper is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=37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For short pulses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, diffusion length becomes much smaller than the size of the heated region, and diffusion can be neglected.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869" y="1640739"/>
                <a:ext cx="5104301" cy="2965235"/>
              </a:xfrm>
              <a:prstGeom prst="rect">
                <a:avLst/>
              </a:prstGeom>
              <a:blipFill>
                <a:blip r:embed="rId2"/>
                <a:stretch>
                  <a:fillRect l="-955" t="-1027" r="-1790" b="-20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522605" y="2134623"/>
            <a:ext cx="2792627" cy="231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1621330" y="2134623"/>
            <a:ext cx="1688757" cy="23148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669338" y="3211590"/>
            <a:ext cx="354992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2656205" y="3210767"/>
                <a:ext cx="3812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6205" y="3210767"/>
                <a:ext cx="38125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/>
          <p:cNvSpPr/>
          <p:nvPr/>
        </p:nvSpPr>
        <p:spPr>
          <a:xfrm>
            <a:off x="647334" y="3342440"/>
            <a:ext cx="230659" cy="213762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Down Arrow 51"/>
          <p:cNvSpPr/>
          <p:nvPr/>
        </p:nvSpPr>
        <p:spPr>
          <a:xfrm rot="16200000">
            <a:off x="980710" y="3241103"/>
            <a:ext cx="321276" cy="387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01935" y="3005489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35" y="3005489"/>
                <a:ext cx="50635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1625505" y="2544455"/>
            <a:ext cx="1054444" cy="149516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Heated region</a:t>
            </a:r>
            <a:endParaRPr lang="fr-FR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626475" y="2134623"/>
            <a:ext cx="0" cy="2314832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1557655" y="2544455"/>
            <a:ext cx="4727" cy="712572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 rot="16200000">
                <a:off x="825572" y="2501311"/>
                <a:ext cx="10803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&gt;100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5572" y="2501311"/>
                <a:ext cx="1080359" cy="338554"/>
              </a:xfrm>
              <a:prstGeom prst="rect">
                <a:avLst/>
              </a:prstGeom>
              <a:blipFill>
                <a:blip r:embed="rId5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/>
          <p:cNvCxnSpPr/>
          <p:nvPr/>
        </p:nvCxnSpPr>
        <p:spPr>
          <a:xfrm flipH="1" flipV="1">
            <a:off x="1616185" y="2410562"/>
            <a:ext cx="1063765" cy="4147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1695231" y="2095453"/>
                <a:ext cx="10803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&gt;100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231" y="2095453"/>
                <a:ext cx="1080359" cy="338554"/>
              </a:xfrm>
              <a:prstGeom prst="rect">
                <a:avLst/>
              </a:prstGeom>
              <a:blipFill>
                <a:blip r:embed="rId6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399761" y="1859623"/>
            <a:ext cx="303831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Typical size of the heated region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71913" y="401988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copper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196474" y="5101343"/>
            <a:ext cx="6351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do not absolutely need this assumption. It merely simplifies the T-rise estimate and gives useful </a:t>
            </a:r>
            <a:r>
              <a:rPr lang="en-US" dirty="0" err="1" smtClean="0"/>
              <a:t>scalings</a:t>
            </a:r>
            <a:r>
              <a:rPr lang="en-US" dirty="0" smtClean="0"/>
              <a:t> applicable to any cavity </a:t>
            </a:r>
            <a:endParaRPr lang="fr-FR" dirty="0"/>
          </a:p>
        </p:txBody>
      </p:sp>
      <p:sp>
        <p:nvSpPr>
          <p:cNvPr id="5" name="Rounded Rectangle 4"/>
          <p:cNvSpPr/>
          <p:nvPr/>
        </p:nvSpPr>
        <p:spPr>
          <a:xfrm>
            <a:off x="3649362" y="3210767"/>
            <a:ext cx="5174808" cy="15012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649362" y="4712043"/>
            <a:ext cx="189470" cy="3893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44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135501</TotalTime>
  <Words>2066</Words>
  <Application>Microsoft Office PowerPoint</Application>
  <PresentationFormat>On-screen Show (4:3)</PresentationFormat>
  <Paragraphs>177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Century Gothic</vt:lpstr>
      <vt:lpstr>Wingdings 3</vt:lpstr>
      <vt:lpstr>Ion</vt:lpstr>
      <vt:lpstr>Short pulse cavity proposal</vt:lpstr>
      <vt:lpstr>Selected cavity parameters</vt:lpstr>
      <vt:lpstr>Part 1: benefit of short pulse for beam loading compensation</vt:lpstr>
      <vt:lpstr>Beam loading compensation</vt:lpstr>
      <vt:lpstr>Part 2: benefit of short pulse for breakdown mitigation</vt:lpstr>
      <vt:lpstr>Beamlet breakdown model</vt:lpstr>
      <vt:lpstr>Beamlet breakdown model</vt:lpstr>
      <vt:lpstr>What is t_pulse for selected cavity?</vt:lpstr>
      <vt:lpstr>Can we neglect heat diffusion?</vt:lpstr>
      <vt:lpstr>Simplified temperature rise model</vt:lpstr>
      <vt:lpstr>Benefit of a short pulse</vt:lpstr>
      <vt:lpstr>Part 3: how to achieve short pulse</vt:lpstr>
      <vt:lpstr>How to achieve shorter RF pulse</vt:lpstr>
      <vt:lpstr>How to achieve shorter RF pulse</vt:lpstr>
      <vt:lpstr>How much power is needed to achieve shorter pulse</vt:lpstr>
      <vt:lpstr>Pulse compressor</vt:lpstr>
      <vt:lpstr>Pulse compressor (continued)</vt:lpstr>
      <vt:lpstr>Conclusions</vt:lpstr>
      <vt:lpstr>Appendix 1: t_pulse definition</vt:lpstr>
      <vt:lpstr>Appendix 2: size of the heated region</vt:lpstr>
      <vt:lpstr>Appendix 3: Optimal k</vt:lpstr>
      <vt:lpstr>Appendix 4: Avoiding coupler breakdown with multiple input couplers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pumping holes impedance</dc:title>
  <dc:creator>Sergey Arsenyev</dc:creator>
  <cp:lastModifiedBy>ARSENYEV Sergey</cp:lastModifiedBy>
  <cp:revision>1024</cp:revision>
  <dcterms:created xsi:type="dcterms:W3CDTF">2017-11-02T12:34:18Z</dcterms:created>
  <dcterms:modified xsi:type="dcterms:W3CDTF">2021-05-11T13:54:01Z</dcterms:modified>
</cp:coreProperties>
</file>