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82" r:id="rId4"/>
    <p:sldId id="257" r:id="rId5"/>
    <p:sldId id="284" r:id="rId6"/>
    <p:sldId id="283" r:id="rId7"/>
    <p:sldId id="258" r:id="rId8"/>
    <p:sldId id="285" r:id="rId9"/>
    <p:sldId id="269" r:id="rId10"/>
    <p:sldId id="270" r:id="rId11"/>
    <p:sldId id="271" r:id="rId12"/>
    <p:sldId id="272" r:id="rId13"/>
    <p:sldId id="268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3A1"/>
    <a:srgbClr val="0CF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BF7B9-DE4D-480C-ADE6-7B6D91F2825A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3A5E0-86BF-45C8-9E3F-5F93D6E0E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12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B9DD1-3C60-405F-B5AF-1A5A7FD45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CC770-6F54-4C6E-895F-39537B604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B4BD-644C-4A17-8D01-C48195D22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1D05-B853-41A4-881D-B93503493503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0B41E-A516-48CF-96CC-A21C6434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642D9-A534-4C8E-B3A7-E19F5F27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AF161-AB51-4EED-9846-D98D8FC8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500E0-2029-4E98-A4CA-22AF74566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1A8CB-B8A9-499F-AF59-C7CF5813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C674-EC20-4762-95D9-4401C9D8BDD1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185D4-EDBE-4AA8-BE26-D809DB17D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9C2F3-6FA6-4D7E-86DA-F9882A64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3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B84D82-B337-495A-BF45-7A5CC9E9EF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21F0F-5D86-44E8-B4EB-A92575886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E2714-74F2-4E39-AEFB-B9CFE7904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CACAE-D564-4E30-B4F5-D64CDA3450C4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4D077-EA29-4FE5-9CD5-4BF7228A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DA56-0F05-4CDB-9A89-8B9D3551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51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3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34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02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31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1914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3019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7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76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268F-CC89-4680-A8B3-CC1C0BAE5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9F8B3-1F02-4D68-B562-E10EDE904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F6DA5-038D-4A6C-B8F6-3E9B34C7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FC5A5-0E6C-4BCB-8468-67353AB5BADB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06893-3FDB-4483-9D2F-2DFB19A6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AFE91-B842-480F-838C-27E1023D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40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31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63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7324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491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05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C065B-D814-469F-9466-D37D1FC0B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FEE07-CD05-40DA-B9F8-75E5EEC32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780B8-7C2B-4855-897F-BE7EBFD3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B05B-D053-404E-B397-6B1011A47067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476AD-F3AA-4B8D-98F3-640A575B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E931B-1550-4654-A9D6-9FCD487F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7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DE517-C3D4-4EA4-A6BD-7D3FCA1E5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11999-6234-4773-BA97-3B884926D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BD5F73-8182-479A-A2FA-0E47965B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17563-5946-4B7C-92CA-B5701754B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2884-FBE2-402D-9178-DE13E3DC99E4}" type="datetime1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5B3DF-6A91-4AC3-9CD1-A36E35990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B7B04-C3FD-4CF3-998E-9597346D9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44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FD39-05C6-4EE7-A411-0E431ACAC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F4538-F0F3-45B3-9B2A-B1CCEFA3D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EA89E-705E-4C63-AB3A-F5F90169B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8CAA8B-990F-4685-9381-DFA1A7993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302C7-EE18-4D56-8412-E306458F4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2680B2-05E0-4F0C-9863-5C9DBCF9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94CF9-61BB-407B-9FCE-E05215E1E498}" type="datetime1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CDD7B9-89A5-4903-B9E8-5B9AE529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B7B836-1205-4702-B4B5-EA0156C83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0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05705-B43D-4BD1-9F59-EA74A8C35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EB3A7-92D2-46CB-87BB-43476A2CE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FFD4C-B359-428E-9C35-5584BACD41BF}" type="datetime1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FD7E5-98AB-4530-8490-74113E642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CB51C-3D88-420D-8A22-6A6994D5B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64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8E69FB-A097-4AC2-AD20-268F677A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FB34-6A3D-4B47-A017-A04FDF3BF900}" type="datetime1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7D4FFA-67B3-4094-819E-09CACDE1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4FE3E-A6AA-493E-B280-522F129C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85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F04E-53A8-4891-9259-770843D03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4B6EA-1635-437E-BC82-19FCD9DCF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9451B6-115D-419B-9ED3-A84EC8F4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F83C9-53D9-46D3-81F7-62AD9408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15D-5BF2-4983-A5E8-8CECF387FF5D}" type="datetime1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7FC26-6186-46F5-B1F0-A072C209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68F77-6B6B-4149-8C57-C7F2E1FBA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1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0F115-64CD-47A3-B9E2-342EF226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81CCA7-4347-4EF4-9927-F03114C2B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E317D-98D4-4BC9-B77D-95C49AE57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A974C-8DF4-4E2F-B77E-257F2606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8729-3BCB-4BED-886E-5412426B6799}" type="datetime1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D1EF1-1B1A-4BC1-98D6-4DCF5760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DD407-99BC-4991-98CC-105BC5EA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127C-504D-47F0-9C13-0C25FCA12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7875-1CAD-4D52-BE98-F53FA299A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E69E0-B817-4DF5-990D-A21C8F8217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6B0EE-1891-4B1E-9D04-3BC5B0FC20DC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E6E00-EEE4-473B-B378-3990644FC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36B4-4ABE-4637-BB64-5A29A566B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84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8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spirehep.net/files/185fafc3bf298f43181ea431f05c56f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28661/files/CERN-ACC-2013-0259.pdf?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5B660-DA9A-4083-ADAB-905B1417AF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Potential RF testing opportunities at CERN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B3E50B-1D29-408F-A9A2-8F68357BA0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Alexej Grudiev on behalf</a:t>
            </a:r>
          </a:p>
          <a:p>
            <a:r>
              <a:rPr lang="en-US" dirty="0"/>
              <a:t>D. Aguglia, O. Brunner, </a:t>
            </a:r>
            <a:r>
              <a:rPr lang="en-GB" dirty="0"/>
              <a:t>N. Charitonidis, B. Cure, D. Lazic, </a:t>
            </a:r>
            <a:r>
              <a:rPr lang="en-GB" sz="2400" dirty="0"/>
              <a:t>J. Parra-Lopez</a:t>
            </a:r>
            <a:r>
              <a:rPr lang="en-GB" dirty="0"/>
              <a:t> </a:t>
            </a:r>
            <a:endParaRPr lang="en-US" dirty="0"/>
          </a:p>
          <a:p>
            <a:r>
              <a:rPr lang="en-US" dirty="0"/>
              <a:t>11/05/2021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98805-B866-4700-A5F0-768C1894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A4647-6D29-405E-B16B-CFD733DAD281}" type="datetime1">
              <a:rPr lang="en-GB" smtClean="0"/>
              <a:t>11/05/2021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1266C-3342-49D9-8B65-8E9F8958E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9927B8-6CB5-40C2-BC62-74F020CC1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A. Grudiev, Muon collider RF WG</a:t>
            </a:r>
          </a:p>
        </p:txBody>
      </p:sp>
    </p:spTree>
    <p:extLst>
      <p:ext uri="{BB962C8B-B14F-4D97-AF65-F5344CB8AC3E}">
        <p14:creationId xmlns:p14="http://schemas.microsoft.com/office/powerpoint/2010/main" val="3572349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9956800" cy="639761"/>
          </a:xfrm>
        </p:spPr>
        <p:txBody>
          <a:bodyPr>
            <a:noAutofit/>
          </a:bodyPr>
          <a:lstStyle/>
          <a:p>
            <a:r>
              <a:rPr lang="en-GB" sz="4800" dirty="0"/>
              <a:t>ESS pre-prototype modulator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" y="1097281"/>
            <a:ext cx="6998208" cy="4853305"/>
          </a:xfrm>
        </p:spPr>
        <p:txBody>
          <a:bodyPr>
            <a:normAutofit/>
          </a:bodyPr>
          <a:lstStyle/>
          <a:p>
            <a:r>
              <a:rPr lang="en-GB" sz="2667" dirty="0"/>
              <a:t>CERN has/owns an unused pre-prototype modulator used to test ESS cavities at CERN</a:t>
            </a:r>
          </a:p>
          <a:p>
            <a:r>
              <a:rPr lang="en-GB" sz="2667" dirty="0"/>
              <a:t>Turn key system – always difficult / costly to operate for CERN</a:t>
            </a:r>
          </a:p>
          <a:p>
            <a:r>
              <a:rPr lang="en-GB" sz="2667" dirty="0"/>
              <a:t>Water cooling needed</a:t>
            </a:r>
          </a:p>
          <a:p>
            <a:r>
              <a:rPr lang="en-GB" sz="2667" dirty="0"/>
              <a:t>No anode powering</a:t>
            </a:r>
          </a:p>
          <a:p>
            <a:r>
              <a:rPr lang="en-GB" sz="2667" dirty="0"/>
              <a:t>No spares!</a:t>
            </a:r>
          </a:p>
          <a:p>
            <a:r>
              <a:rPr lang="en-GB" sz="2667" dirty="0"/>
              <a:t>Low power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872307" y="914400"/>
          <a:ext cx="3497580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1207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886373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Spec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Value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Voltage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115 kV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Current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25 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Peak power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11.5 MW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Rep. rate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20 Hz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Pulse length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2.5 </a:t>
                      </a:r>
                      <a:r>
                        <a:rPr lang="en-GB" sz="1900" dirty="0" err="1"/>
                        <a:t>ms</a:t>
                      </a:r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Cost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installation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9" name="Picture 8" descr="G:\Departments\TE\Groups\EPC\Sections\FPC\Projects\RF\ESS\Testing\2014-03-12_14 - 25% reception test\Pictures\20140515_0909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78" b="9491"/>
          <a:stretch/>
        </p:blipFill>
        <p:spPr bwMode="auto">
          <a:xfrm>
            <a:off x="7058601" y="3955627"/>
            <a:ext cx="4788636" cy="270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347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8186"/>
            <a:ext cx="9956800" cy="639761"/>
          </a:xfrm>
        </p:spPr>
        <p:txBody>
          <a:bodyPr>
            <a:noAutofit/>
          </a:bodyPr>
          <a:lstStyle/>
          <a:p>
            <a:r>
              <a:rPr lang="en-GB" sz="4800" dirty="0"/>
              <a:t>CLIC L-Band prototype modulator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" y="1097281"/>
            <a:ext cx="6998208" cy="4853305"/>
          </a:xfrm>
        </p:spPr>
        <p:txBody>
          <a:bodyPr>
            <a:normAutofit/>
          </a:bodyPr>
          <a:lstStyle/>
          <a:p>
            <a:r>
              <a:rPr lang="en-GB" sz="2667" dirty="0"/>
              <a:t>Modulator installed in 112 for CLIC RF L-band klystron tests</a:t>
            </a:r>
          </a:p>
          <a:p>
            <a:r>
              <a:rPr lang="en-GB" sz="2667" dirty="0"/>
              <a:t>Turn key system – always difficult / costly to operate for CERN</a:t>
            </a:r>
          </a:p>
          <a:p>
            <a:r>
              <a:rPr lang="en-GB" sz="2667" dirty="0"/>
              <a:t>Today issues in restarting the system – commissioning not finished yet</a:t>
            </a:r>
          </a:p>
          <a:p>
            <a:r>
              <a:rPr lang="en-GB" sz="2667" dirty="0"/>
              <a:t>Water cooling needed</a:t>
            </a:r>
          </a:p>
          <a:p>
            <a:r>
              <a:rPr lang="en-GB" sz="2667" dirty="0"/>
              <a:t>No anode powering</a:t>
            </a:r>
          </a:p>
          <a:p>
            <a:r>
              <a:rPr lang="en-GB" sz="2667" dirty="0"/>
              <a:t>No spares!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84821" y="1002453"/>
          <a:ext cx="3497580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1207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886373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Spec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Value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Voltage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170 kV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Current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160 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Peak power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29 MW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Rep. rate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50 Hz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Pulse length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0.14 </a:t>
                      </a:r>
                      <a:r>
                        <a:rPr lang="en-GB" sz="1900" dirty="0" err="1"/>
                        <a:t>ms</a:t>
                      </a:r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Cost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installation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227" y="3943531"/>
            <a:ext cx="6041813" cy="278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85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82881"/>
            <a:ext cx="9956800" cy="780288"/>
          </a:xfrm>
        </p:spPr>
        <p:txBody>
          <a:bodyPr>
            <a:noAutofit/>
          </a:bodyPr>
          <a:lstStyle/>
          <a:p>
            <a:r>
              <a:rPr lang="en-GB" sz="4800" dirty="0"/>
              <a:t>Conclusion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76784" y="1307253"/>
            <a:ext cx="11942064" cy="4504267"/>
          </a:xfrm>
        </p:spPr>
        <p:txBody>
          <a:bodyPr>
            <a:normAutofit/>
          </a:bodyPr>
          <a:lstStyle/>
          <a:p>
            <a:r>
              <a:rPr lang="en-GB" sz="3067" dirty="0">
                <a:sym typeface="Wingdings" panose="05000000000000000000" pitchFamily="2" charset="2"/>
              </a:rPr>
              <a:t>EPC wants to push for a L4 modulator solution. </a:t>
            </a:r>
          </a:p>
          <a:p>
            <a:pPr lvl="1"/>
            <a:r>
              <a:rPr lang="en-GB" sz="2533" dirty="0">
                <a:sym typeface="Wingdings" panose="05000000000000000000" pitchFamily="2" charset="2"/>
              </a:rPr>
              <a:t>Muon collider could partially contribute in the costs</a:t>
            </a:r>
          </a:p>
          <a:p>
            <a:pPr lvl="1"/>
            <a:r>
              <a:rPr lang="en-GB" sz="2533" dirty="0">
                <a:sym typeface="Wingdings" panose="05000000000000000000" pitchFamily="2" charset="2"/>
              </a:rPr>
              <a:t>Solution still to be discussed/announced to other L4 stakeholders</a:t>
            </a:r>
          </a:p>
          <a:p>
            <a:r>
              <a:rPr lang="en-GB" sz="3067" dirty="0">
                <a:sym typeface="Wingdings" panose="05000000000000000000" pitchFamily="2" charset="2"/>
              </a:rPr>
              <a:t>ESS prototype could be an acceptable solution, potentially less expensive</a:t>
            </a:r>
          </a:p>
          <a:p>
            <a:pPr lvl="1"/>
            <a:r>
              <a:rPr lang="en-GB" sz="2533" dirty="0">
                <a:sym typeface="Wingdings" panose="05000000000000000000" pitchFamily="2" charset="2"/>
              </a:rPr>
              <a:t>EPC could accept this if ESS implication in its operation</a:t>
            </a:r>
          </a:p>
          <a:p>
            <a:r>
              <a:rPr lang="en-GB" sz="3067" dirty="0">
                <a:sym typeface="Wingdings" panose="05000000000000000000" pitchFamily="2" charset="2"/>
              </a:rPr>
              <a:t>Other presented solutions not supported by EPC  </a:t>
            </a:r>
          </a:p>
          <a:p>
            <a:pPr marL="48767" indent="0">
              <a:buNone/>
            </a:pPr>
            <a:endParaRPr lang="en-GB" sz="3067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3256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FBB38-F760-44EA-B96B-B1ACD94F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6874F-8C8A-4A3C-83C8-FEA30844A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342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Magnet M1 in principle can be used, BUT</a:t>
            </a:r>
          </a:p>
          <a:p>
            <a:pPr lvl="1"/>
            <a:r>
              <a:rPr lang="en-US" dirty="0"/>
              <a:t>It cannot be moved to another place, since it is still in use </a:t>
            </a:r>
          </a:p>
          <a:p>
            <a:pPr lvl="1"/>
            <a:r>
              <a:rPr lang="en-US" dirty="0"/>
              <a:t>The testing will be strongly affected by the beam tests in the magnet itself or downstream, in which case the cavity must be replaced by a beam pipe</a:t>
            </a:r>
          </a:p>
          <a:p>
            <a:pPr lvl="1"/>
            <a:r>
              <a:rPr lang="en-US" dirty="0"/>
              <a:t>Integration in the test beam area is not easy</a:t>
            </a:r>
          </a:p>
          <a:p>
            <a:r>
              <a:rPr lang="en-US" dirty="0"/>
              <a:t>Klystrons:</a:t>
            </a:r>
          </a:p>
          <a:p>
            <a:pPr lvl="1"/>
            <a:r>
              <a:rPr lang="en-US" dirty="0"/>
              <a:t>LEP klystrons could be used but must be combined to get to higher power</a:t>
            </a:r>
          </a:p>
          <a:p>
            <a:pPr lvl="1"/>
            <a:r>
              <a:rPr lang="en-US" dirty="0"/>
              <a:t>L4 spare klystron is better choice since higher power, but its use must be agreed with L4 operation</a:t>
            </a:r>
          </a:p>
          <a:p>
            <a:r>
              <a:rPr lang="en-US" dirty="0"/>
              <a:t>Modulators: </a:t>
            </a:r>
          </a:p>
          <a:p>
            <a:pPr lvl="1"/>
            <a:r>
              <a:rPr lang="en-US" dirty="0"/>
              <a:t>L4 spare modulator, is preferred solution for CERN but at the moment there is no budget to build it. It can drive one L4 klystron (2.8 MW) or 2 LEP klystrons (2 x 1.3MW).</a:t>
            </a:r>
          </a:p>
          <a:p>
            <a:pPr lvl="1"/>
            <a:r>
              <a:rPr lang="en-US" dirty="0"/>
              <a:t>ESS prototype modulator, is an acceptable solution if it comes with operation and spare support from ESS in the framework of a collaboration. It can drive 2 L4 klystrons (2 x 2.8MW) of 4 LEP klystrons (4 x 1.3MW). Higher power: 5.6MW</a:t>
            </a:r>
          </a:p>
          <a:p>
            <a:r>
              <a:rPr lang="en-US" dirty="0"/>
              <a:t>EL, </a:t>
            </a:r>
            <a:r>
              <a:rPr lang="en-US"/>
              <a:t>cooling, controls </a:t>
            </a:r>
            <a:r>
              <a:rPr lang="en-US" dirty="0"/>
              <a:t>and </a:t>
            </a:r>
            <a:r>
              <a:rPr lang="en-US"/>
              <a:t>electronics are </a:t>
            </a:r>
            <a:r>
              <a:rPr lang="en-US" dirty="0"/>
              <a:t>missing</a:t>
            </a:r>
          </a:p>
          <a:p>
            <a:r>
              <a:rPr lang="en-US" dirty="0"/>
              <a:t>WG components partially available from LEP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3B9B9-79A2-4ABA-AB89-24B8BF9EC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3227E8-F519-459D-A427-7B751450C636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11/05/2021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C0D98-885D-4EA5-A387-FC821D002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EDD8A-473A-4A1C-80CC-2036E36D2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EE199A-4077-455B-B15A-1A7AFFFEACC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0287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25F7E4F-7BBB-4116-99F7-2BCEA5D72EED}"/>
              </a:ext>
            </a:extLst>
          </p:cNvPr>
          <p:cNvSpPr/>
          <p:nvPr/>
        </p:nvSpPr>
        <p:spPr>
          <a:xfrm>
            <a:off x="5283490" y="3000837"/>
            <a:ext cx="1499844" cy="2609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63BFFA-18CF-481E-BF09-893A477A8BDB}"/>
              </a:ext>
            </a:extLst>
          </p:cNvPr>
          <p:cNvSpPr/>
          <p:nvPr/>
        </p:nvSpPr>
        <p:spPr>
          <a:xfrm>
            <a:off x="5283489" y="2252691"/>
            <a:ext cx="1499845" cy="7481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F6F4C2-5FE1-4FDC-B417-B85EF09EE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kind of facility we need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D8E9B-4720-4FE6-996F-9491EB61A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40AE-1F0F-440C-945C-49DE008B6E70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3407C-EA0C-403B-B75D-30FD90DA4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D729F-391C-4B98-87F2-D1381B379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5D9100-E261-4BAD-9976-B67ABF1395F5}"/>
              </a:ext>
            </a:extLst>
          </p:cNvPr>
          <p:cNvSpPr/>
          <p:nvPr/>
        </p:nvSpPr>
        <p:spPr>
          <a:xfrm>
            <a:off x="1200149" y="3487475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modulator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17E752-8938-4B22-8573-693BE07EA39D}"/>
              </a:ext>
            </a:extLst>
          </p:cNvPr>
          <p:cNvSpPr/>
          <p:nvPr/>
        </p:nvSpPr>
        <p:spPr>
          <a:xfrm>
            <a:off x="3194195" y="3487300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power source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17BD66-2F1F-4AEB-AC12-6E37BEA7C7B0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2714624" y="3944500"/>
            <a:ext cx="479571" cy="1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760B89C-AAD0-448A-9DF7-E0B4C85033DC}"/>
              </a:ext>
            </a:extLst>
          </p:cNvPr>
          <p:cNvSpPr/>
          <p:nvPr/>
        </p:nvSpPr>
        <p:spPr>
          <a:xfrm>
            <a:off x="5188241" y="3479620"/>
            <a:ext cx="1514475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cavity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69026F-88D6-48FB-A481-2DA077906314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 flipV="1">
            <a:off x="4708670" y="3936820"/>
            <a:ext cx="479571" cy="768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6502095-448C-4E2F-9017-242DA1CAEC91}"/>
              </a:ext>
            </a:extLst>
          </p:cNvPr>
          <p:cNvSpPr/>
          <p:nvPr/>
        </p:nvSpPr>
        <p:spPr>
          <a:xfrm>
            <a:off x="1005752" y="3074727"/>
            <a:ext cx="5884575" cy="172719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D98C33-09F3-4EAD-AC9A-4CF78C2C92DC}"/>
              </a:ext>
            </a:extLst>
          </p:cNvPr>
          <p:cNvSpPr txBox="1"/>
          <p:nvPr/>
        </p:nvSpPr>
        <p:spPr>
          <a:xfrm>
            <a:off x="2183659" y="2648274"/>
            <a:ext cx="227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RF infrastructure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57B492-7162-44B6-AF20-8A47F48322E4}"/>
              </a:ext>
            </a:extLst>
          </p:cNvPr>
          <p:cNvSpPr/>
          <p:nvPr/>
        </p:nvSpPr>
        <p:spPr>
          <a:xfrm>
            <a:off x="7200035" y="2574943"/>
            <a:ext cx="1323976" cy="3035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Power converter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051C052-9A0B-485C-954D-3B919337E86C}"/>
              </a:ext>
            </a:extLst>
          </p:cNvPr>
          <p:cNvSpPr/>
          <p:nvPr/>
        </p:nvSpPr>
        <p:spPr>
          <a:xfrm>
            <a:off x="5038869" y="2113278"/>
            <a:ext cx="5952982" cy="3661580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3B4232-8D2A-4B3A-B828-0B4924EE4730}"/>
              </a:ext>
            </a:extLst>
          </p:cNvPr>
          <p:cNvSpPr txBox="1"/>
          <p:nvPr/>
        </p:nvSpPr>
        <p:spPr>
          <a:xfrm>
            <a:off x="5038869" y="1690688"/>
            <a:ext cx="5096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Superconducting magnet infrastructure</a:t>
            </a:r>
            <a:endParaRPr lang="en-GB" sz="2400" dirty="0">
              <a:solidFill>
                <a:schemeClr val="accent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D2B45-381F-4532-945D-91AF6751004D}"/>
              </a:ext>
            </a:extLst>
          </p:cNvPr>
          <p:cNvCxnSpPr>
            <a:cxnSpLocks/>
          </p:cNvCxnSpPr>
          <p:nvPr/>
        </p:nvCxnSpPr>
        <p:spPr>
          <a:xfrm>
            <a:off x="6607466" y="2820728"/>
            <a:ext cx="592569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B98EC79-FA29-4137-B0DE-8CE1A29639B0}"/>
              </a:ext>
            </a:extLst>
          </p:cNvPr>
          <p:cNvSpPr/>
          <p:nvPr/>
        </p:nvSpPr>
        <p:spPr>
          <a:xfrm>
            <a:off x="9051493" y="2272180"/>
            <a:ext cx="1323976" cy="33574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Cryogenics</a:t>
            </a:r>
            <a:endParaRPr lang="en-GB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53CE18-ECF4-42F6-8474-F46AD8DB25BA}"/>
              </a:ext>
            </a:extLst>
          </p:cNvPr>
          <p:cNvCxnSpPr>
            <a:cxnSpLocks/>
          </p:cNvCxnSpPr>
          <p:nvPr/>
        </p:nvCxnSpPr>
        <p:spPr>
          <a:xfrm>
            <a:off x="6607466" y="2474365"/>
            <a:ext cx="2444027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136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15518-EC32-40A0-9E89-59A209155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M1-magnet in the North Experimental area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8402F-42D2-417A-BCD9-FD45CE0DC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927" y="1594499"/>
            <a:ext cx="5915024" cy="4351338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/>
              <a:t>Meeting with M1-magnet/area </a:t>
            </a:r>
            <a:r>
              <a:rPr lang="en-US" sz="7200" dirty="0" err="1"/>
              <a:t>responsibles</a:t>
            </a:r>
            <a:r>
              <a:rPr lang="en-US" sz="7200" dirty="0"/>
              <a:t> on 8 April 2021</a:t>
            </a:r>
            <a:r>
              <a:rPr lang="en-GB" sz="7200" dirty="0"/>
              <a:t>: </a:t>
            </a:r>
          </a:p>
          <a:p>
            <a:pPr lvl="1"/>
            <a:r>
              <a:rPr lang="en-GB" sz="7200" dirty="0"/>
              <a:t>Nikolaos </a:t>
            </a:r>
            <a:r>
              <a:rPr lang="en-GB" sz="7200" dirty="0" err="1"/>
              <a:t>Charitonidis</a:t>
            </a:r>
            <a:r>
              <a:rPr lang="en-GB" sz="7200" dirty="0"/>
              <a:t> - responsible beam physicist for the H2 beamline ; </a:t>
            </a:r>
          </a:p>
          <a:p>
            <a:pPr lvl="1"/>
            <a:r>
              <a:rPr lang="en-GB" sz="7200" dirty="0"/>
              <a:t>Benoit Cure - magnet expert; </a:t>
            </a:r>
          </a:p>
          <a:p>
            <a:pPr lvl="1"/>
            <a:r>
              <a:rPr lang="en-GB" sz="7200" dirty="0" err="1"/>
              <a:t>Dragoslav</a:t>
            </a:r>
            <a:r>
              <a:rPr lang="en-GB" sz="7200" dirty="0"/>
              <a:t> </a:t>
            </a:r>
            <a:r>
              <a:rPr lang="en-GB" sz="7200" dirty="0" err="1"/>
              <a:t>Lazic</a:t>
            </a:r>
            <a:r>
              <a:rPr lang="en-GB" sz="7200" dirty="0"/>
              <a:t> - responsible of the H2-PPE172 zone</a:t>
            </a:r>
          </a:p>
          <a:p>
            <a:r>
              <a:rPr lang="en-US" sz="7200" dirty="0"/>
              <a:t>M1-magnet is in operation (up to 3 T)</a:t>
            </a:r>
          </a:p>
          <a:p>
            <a:r>
              <a:rPr lang="en-US" sz="7200" dirty="0"/>
              <a:t>It is in H2-PPE172 zone (B887)</a:t>
            </a:r>
          </a:p>
          <a:p>
            <a:r>
              <a:rPr lang="en-US" sz="7200" dirty="0"/>
              <a:t>It is potentially available for tests. Tests and installation to be carefully coordinated with the CMS (magnet owner) tests and the beams around the M1-magnet</a:t>
            </a:r>
          </a:p>
          <a:p>
            <a:r>
              <a:rPr lang="en-US" sz="7200" dirty="0"/>
              <a:t>Magnet orientation B-field direction is perpendicular to the beam line. It can potentially be turned by 90 degree to have B-field parallel to beam axis. Major infrastructure modification: ~50kCHF</a:t>
            </a:r>
          </a:p>
          <a:p>
            <a:r>
              <a:rPr lang="en-US" sz="7200" dirty="0"/>
              <a:t>The beam line is occasionally used in which case cavity must be removed.</a:t>
            </a:r>
          </a:p>
          <a:p>
            <a:r>
              <a:rPr lang="en-US" sz="7200" dirty="0"/>
              <a:t>Most of the details described in the proposal of 2010 still valid.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BA88A-F438-4B7C-8065-7517178A9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CD3D1-2971-4DD2-B76E-CBDD2B40A9AA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DF564-4459-47A3-9500-34961B132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9F52F-0F69-417F-ACA6-853085A2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10C55B-8355-4A38-AAAE-3ABCEE119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951" y="1594499"/>
            <a:ext cx="5552065" cy="41782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0BC8ED8-1842-4B52-9FE5-01B67C871688}"/>
              </a:ext>
            </a:extLst>
          </p:cNvPr>
          <p:cNvSpPr/>
          <p:nvPr/>
        </p:nvSpPr>
        <p:spPr>
          <a:xfrm>
            <a:off x="9840285" y="2768264"/>
            <a:ext cx="813733" cy="1325564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40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10B6A-0149-44F7-809B-F1E239AC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M1-magnet in the North Experimental area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B05A5-0BC7-44A5-BD09-90512C23A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1D2E5-3253-4F6B-B389-310ED4EECD9B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7386A-E1C8-4D26-A089-73A435AEA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881AA-7491-4318-9C16-E816B49A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A9013-0426-47DC-A047-9C4DF4F34CB6}"/>
              </a:ext>
            </a:extLst>
          </p:cNvPr>
          <p:cNvSpPr txBox="1"/>
          <p:nvPr/>
        </p:nvSpPr>
        <p:spPr>
          <a:xfrm rot="16200000">
            <a:off x="-1171324" y="3778191"/>
            <a:ext cx="3144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hlinkClick r:id="rId2"/>
              </a:rPr>
              <a:t>proposal_rf.dvi</a:t>
            </a:r>
            <a:r>
              <a:rPr lang="en-GB" dirty="0">
                <a:hlinkClick r:id="rId2"/>
              </a:rPr>
              <a:t> (inspirehep.net)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E8E307A-0949-4DCE-B324-0C596A362B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31" y="1373044"/>
            <a:ext cx="3729194" cy="4995474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FD9F60-86D7-4A19-8D7E-9BBDC3EB7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03" y="2253672"/>
            <a:ext cx="4000897" cy="40833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BE886C-634E-45BA-B48D-CBE3DFC785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393" y="1448841"/>
            <a:ext cx="6730809" cy="8048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731ED43-F731-4969-83EB-3B5E77EBA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600" y="2234384"/>
            <a:ext cx="3595548" cy="265963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28EFD1-5592-408C-9576-07A3DFC5C59F}"/>
              </a:ext>
            </a:extLst>
          </p:cNvPr>
          <p:cNvSpPr txBox="1"/>
          <p:nvPr/>
        </p:nvSpPr>
        <p:spPr>
          <a:xfrm>
            <a:off x="8487781" y="5085993"/>
            <a:ext cx="375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Proposal might be reconsidered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RF must be brought to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Cost estimate 2010: ~0.5MCHF</a:t>
            </a:r>
            <a:endParaRPr lang="en-GB" b="1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A89661C-F69E-4A5B-81DC-CE8FA8B6B559}"/>
              </a:ext>
            </a:extLst>
          </p:cNvPr>
          <p:cNvCxnSpPr>
            <a:cxnSpLocks/>
          </p:cNvCxnSpPr>
          <p:nvPr/>
        </p:nvCxnSpPr>
        <p:spPr>
          <a:xfrm>
            <a:off x="7656945" y="3343564"/>
            <a:ext cx="0" cy="812800"/>
          </a:xfrm>
          <a:prstGeom prst="straightConnector1">
            <a:avLst/>
          </a:prstGeom>
          <a:ln w="25400">
            <a:headEnd type="stealt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D44DD0-16C1-4B99-925E-6DE1296A223F}"/>
              </a:ext>
            </a:extLst>
          </p:cNvPr>
          <p:cNvSpPr txBox="1"/>
          <p:nvPr/>
        </p:nvSpPr>
        <p:spPr>
          <a:xfrm>
            <a:off x="7595808" y="3482108"/>
            <a:ext cx="614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1.4m</a:t>
            </a:r>
            <a:endParaRPr lang="en-GB" sz="1600" b="1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522C6F-E22A-4FDF-A552-942CFB32BBAC}"/>
              </a:ext>
            </a:extLst>
          </p:cNvPr>
          <p:cNvCxnSpPr>
            <a:cxnSpLocks/>
          </p:cNvCxnSpPr>
          <p:nvPr/>
        </p:nvCxnSpPr>
        <p:spPr>
          <a:xfrm>
            <a:off x="4314825" y="4156364"/>
            <a:ext cx="3617972" cy="0"/>
          </a:xfrm>
          <a:prstGeom prst="straightConnector1">
            <a:avLst/>
          </a:prstGeom>
          <a:ln w="25400"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129FB6B-A0E9-4439-BC67-39C8501DF16B}"/>
              </a:ext>
            </a:extLst>
          </p:cNvPr>
          <p:cNvCxnSpPr>
            <a:cxnSpLocks/>
          </p:cNvCxnSpPr>
          <p:nvPr/>
        </p:nvCxnSpPr>
        <p:spPr>
          <a:xfrm>
            <a:off x="4305486" y="3343564"/>
            <a:ext cx="3617972" cy="0"/>
          </a:xfrm>
          <a:prstGeom prst="straightConnector1">
            <a:avLst/>
          </a:prstGeom>
          <a:ln w="25400"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3FDB925-FC1C-4AA4-9288-11FF2EAB54F0}"/>
              </a:ext>
            </a:extLst>
          </p:cNvPr>
          <p:cNvCxnSpPr>
            <a:cxnSpLocks/>
          </p:cNvCxnSpPr>
          <p:nvPr/>
        </p:nvCxnSpPr>
        <p:spPr>
          <a:xfrm flipV="1">
            <a:off x="6059056" y="2253672"/>
            <a:ext cx="0" cy="2456873"/>
          </a:xfrm>
          <a:prstGeom prst="straightConnector1">
            <a:avLst/>
          </a:prstGeom>
          <a:ln w="25400"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63AF38C-FFA7-4138-959B-970680A17C8D}"/>
              </a:ext>
            </a:extLst>
          </p:cNvPr>
          <p:cNvCxnSpPr>
            <a:cxnSpLocks/>
          </p:cNvCxnSpPr>
          <p:nvPr/>
        </p:nvCxnSpPr>
        <p:spPr>
          <a:xfrm flipV="1">
            <a:off x="6529242" y="2253672"/>
            <a:ext cx="0" cy="2456873"/>
          </a:xfrm>
          <a:prstGeom prst="straightConnector1">
            <a:avLst/>
          </a:prstGeom>
          <a:ln w="25400"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59798C-D952-4EC1-8BF2-B406D9A6074E}"/>
              </a:ext>
            </a:extLst>
          </p:cNvPr>
          <p:cNvCxnSpPr>
            <a:cxnSpLocks/>
          </p:cNvCxnSpPr>
          <p:nvPr/>
        </p:nvCxnSpPr>
        <p:spPr>
          <a:xfrm>
            <a:off x="6059056" y="2600037"/>
            <a:ext cx="470186" cy="0"/>
          </a:xfrm>
          <a:prstGeom prst="straightConnector1">
            <a:avLst/>
          </a:prstGeom>
          <a:ln w="25400">
            <a:headEnd type="stealt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840B266-A26B-4F79-AC12-840C06F416E0}"/>
              </a:ext>
            </a:extLst>
          </p:cNvPr>
          <p:cNvSpPr txBox="1"/>
          <p:nvPr/>
        </p:nvSpPr>
        <p:spPr>
          <a:xfrm>
            <a:off x="5985046" y="2311418"/>
            <a:ext cx="614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0.8m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812834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6A5F8-BDCE-4876-91F0-07CF8A65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 test infrastructure at CERN: an example</a:t>
            </a:r>
            <a:br>
              <a:rPr lang="en-US" dirty="0"/>
            </a:br>
            <a:r>
              <a:rPr lang="en-US" dirty="0"/>
              <a:t>CERN 3 MeV test stand with L4-RFQ RF station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8643B5-9FDB-4343-92F0-3A9D3E835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03" y="1847850"/>
            <a:ext cx="5793901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237DD-B9E8-47C9-AF10-84DCA82DF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E7F48-78CC-4813-A19C-0DCC55BADB75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FEF68-448E-43AA-9E16-11101B38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8B49D-B69D-4997-AE3C-FC0832FC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FA9AD4-C7A0-4E00-A836-1CBF6EAB9702}"/>
              </a:ext>
            </a:extLst>
          </p:cNvPr>
          <p:cNvSpPr txBox="1"/>
          <p:nvPr/>
        </p:nvSpPr>
        <p:spPr>
          <a:xfrm>
            <a:off x="215703" y="1847850"/>
            <a:ext cx="2376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Commissioned in </a:t>
            </a:r>
            <a:r>
              <a:rPr lang="en-US" b="1" dirty="0"/>
              <a:t>2014</a:t>
            </a:r>
          </a:p>
          <a:p>
            <a:r>
              <a:rPr lang="en-US" dirty="0"/>
              <a:t>L4-RFQ </a:t>
            </a:r>
            <a:r>
              <a:rPr lang="en-US" b="1" dirty="0"/>
              <a:t>352 MHz </a:t>
            </a:r>
            <a:r>
              <a:rPr lang="en-US" dirty="0"/>
              <a:t>fed by</a:t>
            </a:r>
          </a:p>
          <a:p>
            <a:r>
              <a:rPr lang="en-US" dirty="0"/>
              <a:t>LEP klystron </a:t>
            </a:r>
            <a:r>
              <a:rPr lang="en-US" b="1" dirty="0"/>
              <a:t>1.2 MW</a:t>
            </a:r>
          </a:p>
          <a:p>
            <a:r>
              <a:rPr lang="en-US" dirty="0"/>
              <a:t>Dismounted after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463B8-CBA6-4E55-BE6E-1051B51EF0C9}"/>
              </a:ext>
            </a:extLst>
          </p:cNvPr>
          <p:cNvSpPr txBox="1"/>
          <p:nvPr/>
        </p:nvSpPr>
        <p:spPr>
          <a:xfrm>
            <a:off x="6096000" y="1633523"/>
            <a:ext cx="588029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L4-RFQ Spare project </a:t>
            </a:r>
            <a:r>
              <a:rPr lang="en-US" dirty="0"/>
              <a:t>– a new project initiated in </a:t>
            </a:r>
            <a:r>
              <a:rPr lang="en-US" b="1" dirty="0"/>
              <a:t>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Short-term goals: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Construct a spare copy of L4-RFQ (2021 – 2022)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Commission new RFQ with RF and beam in reinstalled 3 MeV test stand (2022 – 2023)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Make L4-RFQ spare available for replacement in L4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Long-term goals: Develop a new RFQ with better expected performance in terms of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acceptance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resilience to RF breakdowns under H-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a potential for synergies: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 gradient under irradiation (p, H-)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 material (Cu, </a:t>
            </a:r>
            <a:r>
              <a:rPr lang="en-US" dirty="0" err="1"/>
              <a:t>CuCrZr</a:t>
            </a:r>
            <a:r>
              <a:rPr lang="en-US" dirty="0"/>
              <a:t>, </a:t>
            </a:r>
            <a:r>
              <a:rPr lang="en-US" dirty="0" err="1"/>
              <a:t>CuBe</a:t>
            </a:r>
            <a:r>
              <a:rPr lang="en-US" dirty="0"/>
              <a:t>, Ta, Nb, Ti6Al4V)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Resources,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MAGNET, NO CRYOGENICS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RADIATION SCHELDING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POWER IS TOO LOW for MC HG RF testing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295BF6-CD9F-484C-B28A-250FAA4E00A8}"/>
              </a:ext>
            </a:extLst>
          </p:cNvPr>
          <p:cNvSpPr txBox="1"/>
          <p:nvPr/>
        </p:nvSpPr>
        <p:spPr>
          <a:xfrm>
            <a:off x="373791" y="5440459"/>
            <a:ext cx="2060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CERN-ACC-2013-0259.pdf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1737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FBB38-F760-44EA-B96B-B1ACD94F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source and WG components: </a:t>
            </a:r>
            <a:br>
              <a:rPr lang="en-US" dirty="0"/>
            </a:br>
            <a:r>
              <a:rPr lang="en-US" dirty="0"/>
              <a:t>at 352 MHz (O. Brunner)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6874F-8C8A-4A3C-83C8-FEA30844A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Klystron:</a:t>
            </a:r>
          </a:p>
          <a:p>
            <a:pPr lvl="1"/>
            <a:r>
              <a:rPr lang="en-US" dirty="0"/>
              <a:t>L4 spare klystron: 2.8 MW, best option</a:t>
            </a:r>
          </a:p>
          <a:p>
            <a:pPr lvl="1"/>
            <a:r>
              <a:rPr lang="en-US" dirty="0"/>
              <a:t>LEP klystron: old, 1.3 MW peak power only</a:t>
            </a:r>
          </a:p>
          <a:p>
            <a:r>
              <a:rPr lang="en-US" dirty="0"/>
              <a:t>WG components</a:t>
            </a:r>
          </a:p>
          <a:p>
            <a:pPr lvl="1"/>
            <a:r>
              <a:rPr lang="en-US" dirty="0"/>
              <a:t>Partially available from LEP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3B9B9-79A2-4ABA-AB89-24B8BF9EC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27E8-F519-459D-A427-7B751450C636}" type="datetime1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C0D98-885D-4EA5-A387-FC821D002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Muon collider RF WG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EDD8A-473A-4A1C-80CC-2036E36D2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85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832" y="1749871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Modulator solutions for muon cooling RF testing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" y="3391123"/>
            <a:ext cx="4693920" cy="1339373"/>
          </a:xfrm>
        </p:spPr>
        <p:txBody>
          <a:bodyPr>
            <a:noAutofit/>
          </a:bodyPr>
          <a:lstStyle/>
          <a:p>
            <a:r>
              <a:rPr lang="en-GB" sz="2133" dirty="0"/>
              <a:t>J. Parra-Lopez &amp; D. Aguglia</a:t>
            </a:r>
          </a:p>
          <a:p>
            <a:r>
              <a:rPr lang="en-GB" sz="2133" dirty="0"/>
              <a:t>EPC</a:t>
            </a:r>
          </a:p>
          <a:p>
            <a:r>
              <a:rPr lang="en-GB" sz="2133" dirty="0"/>
              <a:t>28</a:t>
            </a:r>
            <a:r>
              <a:rPr lang="en-GB" sz="2133" baseline="30000" dirty="0"/>
              <a:t>th</a:t>
            </a:r>
            <a:r>
              <a:rPr lang="en-GB" sz="2133" dirty="0"/>
              <a:t> April 2021</a:t>
            </a:r>
          </a:p>
        </p:txBody>
      </p:sp>
    </p:spTree>
    <p:extLst>
      <p:ext uri="{BB962C8B-B14F-4D97-AF65-F5344CB8AC3E}">
        <p14:creationId xmlns:p14="http://schemas.microsoft.com/office/powerpoint/2010/main" val="2095351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9956800" cy="639761"/>
          </a:xfrm>
        </p:spPr>
        <p:txBody>
          <a:bodyPr>
            <a:noAutofit/>
          </a:bodyPr>
          <a:lstStyle/>
          <a:p>
            <a:r>
              <a:rPr lang="en-GB" sz="4800" dirty="0"/>
              <a:t>L4 full power modulator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" y="1097281"/>
            <a:ext cx="6998208" cy="4853305"/>
          </a:xfrm>
        </p:spPr>
        <p:txBody>
          <a:bodyPr>
            <a:normAutofit/>
          </a:bodyPr>
          <a:lstStyle/>
          <a:p>
            <a:r>
              <a:rPr lang="en-GB" sz="2667" dirty="0"/>
              <a:t>Preferred solution because standard operation with CERN controls (15 in operation at CERN)</a:t>
            </a:r>
          </a:p>
          <a:p>
            <a:r>
              <a:rPr lang="en-GB" sz="2667" dirty="0"/>
              <a:t>14 units installed in L4</a:t>
            </a:r>
          </a:p>
          <a:p>
            <a:r>
              <a:rPr lang="en-GB" sz="2667" dirty="0"/>
              <a:t>1 unit in RF test stand in bld. 112</a:t>
            </a:r>
          </a:p>
          <a:p>
            <a:r>
              <a:rPr lang="en-GB" sz="2667" dirty="0"/>
              <a:t>L4 missing a spare – discussions ongoing for a solution…</a:t>
            </a:r>
          </a:p>
          <a:p>
            <a:r>
              <a:rPr lang="en-GB" sz="2667" dirty="0"/>
              <a:t>Could be used in muon test facility and be a spare in case of need in L4</a:t>
            </a:r>
          </a:p>
          <a:p>
            <a:r>
              <a:rPr lang="en-GB" sz="2667" dirty="0"/>
              <a:t>Muon could partially contribute to 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723293" y="735245"/>
          <a:ext cx="2985347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11207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1374140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Spec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Value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Voltage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110 kV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Current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50 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Peak power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5.5 MW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Pulse length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1.8 </a:t>
                      </a:r>
                      <a:r>
                        <a:rPr lang="en-GB" sz="1900" dirty="0" err="1"/>
                        <a:t>ms</a:t>
                      </a:r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Rep. rate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2 Hz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632918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Cost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300</a:t>
                      </a:r>
                      <a:r>
                        <a:rPr lang="en-GB" sz="1900" baseline="0" dirty="0"/>
                        <a:t> </a:t>
                      </a:r>
                      <a:r>
                        <a:rPr lang="en-GB" sz="1900" baseline="0" dirty="0" err="1"/>
                        <a:t>kCHF</a:t>
                      </a:r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259" y="3796751"/>
            <a:ext cx="4387088" cy="292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19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9956800" cy="639761"/>
          </a:xfrm>
        </p:spPr>
        <p:txBody>
          <a:bodyPr>
            <a:noAutofit/>
          </a:bodyPr>
          <a:lstStyle/>
          <a:p>
            <a:r>
              <a:rPr lang="en-GB" sz="4800" dirty="0"/>
              <a:t>ESS prototype modulator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" y="1097281"/>
            <a:ext cx="6998208" cy="4853305"/>
          </a:xfrm>
        </p:spPr>
        <p:txBody>
          <a:bodyPr>
            <a:normAutofit lnSpcReduction="10000"/>
          </a:bodyPr>
          <a:lstStyle/>
          <a:p>
            <a:r>
              <a:rPr lang="en-GB" sz="2667" dirty="0"/>
              <a:t>ESS has an unused prototype modulator (ESS design)</a:t>
            </a:r>
          </a:p>
          <a:p>
            <a:r>
              <a:rPr lang="en-GB" sz="2667" dirty="0"/>
              <a:t>Turn key system for CERN (control to be evaluated) – always difficult / costly to operate for CERN</a:t>
            </a:r>
          </a:p>
          <a:p>
            <a:r>
              <a:rPr lang="en-GB" sz="2667" dirty="0"/>
              <a:t>ESS could contribute lending/transferring it &amp; operating it (in collaboration with EPC)</a:t>
            </a:r>
          </a:p>
          <a:p>
            <a:r>
              <a:rPr lang="en-GB" sz="2667" dirty="0"/>
              <a:t>Water cooling needed</a:t>
            </a:r>
          </a:p>
          <a:p>
            <a:r>
              <a:rPr lang="en-GB" sz="2667" dirty="0"/>
              <a:t>No anode powering</a:t>
            </a:r>
          </a:p>
          <a:p>
            <a:r>
              <a:rPr lang="en-GB" sz="2667" dirty="0"/>
              <a:t>No spares!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3844"/>
              </p:ext>
            </p:extLst>
          </p:nvPr>
        </p:nvGraphicFramePr>
        <p:xfrm>
          <a:off x="7872306" y="704427"/>
          <a:ext cx="3843493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0556">
                  <a:extLst>
                    <a:ext uri="{9D8B030D-6E8A-4147-A177-3AD203B41FA5}">
                      <a16:colId xmlns:a16="http://schemas.microsoft.com/office/drawing/2014/main" val="3531582995"/>
                    </a:ext>
                  </a:extLst>
                </a:gridCol>
                <a:gridCol w="2072937">
                  <a:extLst>
                    <a:ext uri="{9D8B030D-6E8A-4147-A177-3AD203B41FA5}">
                      <a16:colId xmlns:a16="http://schemas.microsoft.com/office/drawing/2014/main" val="1537752985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Spec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Value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06602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Voltage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115 kV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4445617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Current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100 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0536235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Peak power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11.5 MW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3992104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Rep. rate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14 Hz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8908688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Pulse length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3.5 </a:t>
                      </a:r>
                      <a:r>
                        <a:rPr lang="en-GB" sz="1900" dirty="0" err="1"/>
                        <a:t>ms</a:t>
                      </a:r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686312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GB" sz="1900" dirty="0"/>
                        <a:t>Cost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In kind/ </a:t>
                      </a:r>
                      <a:r>
                        <a:rPr lang="en-GB" sz="1900" dirty="0" err="1"/>
                        <a:t>collab</a:t>
                      </a:r>
                      <a:r>
                        <a:rPr lang="en-GB" sz="1900" dirty="0"/>
                        <a:t>.?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12336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049" y="3735728"/>
            <a:ext cx="4473751" cy="29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16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9398</TotalTime>
  <Words>1105</Words>
  <Application>Microsoft Office PowerPoint</Application>
  <PresentationFormat>Widescreen</PresentationFormat>
  <Paragraphs>192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CERNCorporate16-9</vt:lpstr>
      <vt:lpstr>Potential RF testing opportunities at CERN</vt:lpstr>
      <vt:lpstr>What kind of facility we need</vt:lpstr>
      <vt:lpstr>M1-magnet in the North Experimental area</vt:lpstr>
      <vt:lpstr>M1-magnet in the North Experimental area</vt:lpstr>
      <vt:lpstr>RF test infrastructure at CERN: an example CERN 3 MeV test stand with L4-RFQ RF station</vt:lpstr>
      <vt:lpstr>RF power source and WG components:  at 352 MHz (O. Brunner)</vt:lpstr>
      <vt:lpstr>Modulator solutions for muon cooling RF testing</vt:lpstr>
      <vt:lpstr>L4 full power modulator</vt:lpstr>
      <vt:lpstr>ESS prototype modulator</vt:lpstr>
      <vt:lpstr>ESS pre-prototype modulator</vt:lpstr>
      <vt:lpstr>CLIC L-Band prototype modulator</vt:lpstr>
      <vt:lpstr>Conclusion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Alexej Grudiev</dc:creator>
  <cp:lastModifiedBy>Alexej Grudiev</cp:lastModifiedBy>
  <cp:revision>547</cp:revision>
  <dcterms:created xsi:type="dcterms:W3CDTF">2021-02-08T14:08:21Z</dcterms:created>
  <dcterms:modified xsi:type="dcterms:W3CDTF">2021-05-11T12:59:49Z</dcterms:modified>
</cp:coreProperties>
</file>