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4" r:id="rId1"/>
  </p:sldMasterIdLst>
  <p:notesMasterIdLst>
    <p:notesMasterId r:id="rId19"/>
  </p:notesMasterIdLst>
  <p:sldIdLst>
    <p:sldId id="258" r:id="rId2"/>
    <p:sldId id="274" r:id="rId3"/>
    <p:sldId id="259" r:id="rId4"/>
    <p:sldId id="277" r:id="rId5"/>
    <p:sldId id="276" r:id="rId6"/>
    <p:sldId id="279" r:id="rId7"/>
    <p:sldId id="280" r:id="rId8"/>
    <p:sldId id="278" r:id="rId9"/>
    <p:sldId id="281" r:id="rId10"/>
    <p:sldId id="283" r:id="rId11"/>
    <p:sldId id="284" r:id="rId12"/>
    <p:sldId id="285" r:id="rId13"/>
    <p:sldId id="286" r:id="rId14"/>
    <p:sldId id="282" r:id="rId15"/>
    <p:sldId id="287" r:id="rId16"/>
    <p:sldId id="288" r:id="rId17"/>
    <p:sldId id="29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ematski slog 1 – poudare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Srednji slog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 snapToGrid="0" snapToObjects="1">
      <p:cViewPr varScale="1">
        <p:scale>
          <a:sx n="53" d="100"/>
          <a:sy n="53" d="100"/>
        </p:scale>
        <p:origin x="36" y="2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Boh\AppData\Local\Temp\notes6F083E\Zveze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Financing</a:t>
            </a:r>
            <a:r>
              <a:rPr lang="sl-SI" baseline="0"/>
              <a:t> </a:t>
            </a:r>
            <a:r>
              <a:rPr lang="sl-SI"/>
              <a:t>Science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List1!$A$2</c:f>
              <c:strCache>
                <c:ptCount val="1"/>
                <c:pt idx="0">
                  <c:v>Budget line  05 - Science (mio EUR)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List1!$B$1:$J$1</c:f>
              <c:strCache>
                <c:ptCount val="9"/>
                <c:pt idx="0">
                  <c:v>Year 2014</c:v>
                </c:pt>
                <c:pt idx="1">
                  <c:v>Year 2015</c:v>
                </c:pt>
                <c:pt idx="2">
                  <c:v>Year 2016</c:v>
                </c:pt>
                <c:pt idx="3">
                  <c:v>Year 2017</c:v>
                </c:pt>
                <c:pt idx="4">
                  <c:v>Year 2018</c:v>
                </c:pt>
                <c:pt idx="5">
                  <c:v>Year 2019</c:v>
                </c:pt>
                <c:pt idx="6">
                  <c:v>Year 2020</c:v>
                </c:pt>
                <c:pt idx="7">
                  <c:v>Year 2021</c:v>
                </c:pt>
                <c:pt idx="8">
                  <c:v>Year 2022</c:v>
                </c:pt>
              </c:strCache>
            </c:strRef>
          </c:cat>
          <c:val>
            <c:numRef>
              <c:f>List1!$B$2:$J$2</c:f>
              <c:numCache>
                <c:formatCode>General</c:formatCode>
                <c:ptCount val="9"/>
                <c:pt idx="0">
                  <c:v>170</c:v>
                </c:pt>
                <c:pt idx="1">
                  <c:v>161</c:v>
                </c:pt>
                <c:pt idx="2">
                  <c:v>166</c:v>
                </c:pt>
                <c:pt idx="3">
                  <c:v>185</c:v>
                </c:pt>
                <c:pt idx="4">
                  <c:v>216</c:v>
                </c:pt>
                <c:pt idx="5">
                  <c:v>241</c:v>
                </c:pt>
                <c:pt idx="6">
                  <c:v>280</c:v>
                </c:pt>
                <c:pt idx="7">
                  <c:v>320</c:v>
                </c:pt>
                <c:pt idx="8">
                  <c:v>324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C09-48D5-A84D-35CFB74D3AC5}"/>
            </c:ext>
          </c:extLst>
        </c:ser>
        <c:ser>
          <c:idx val="1"/>
          <c:order val="1"/>
          <c:tx>
            <c:strRef>
              <c:f>List1!$A$3</c:f>
              <c:strCache>
                <c:ptCount val="1"/>
                <c:pt idx="0">
                  <c:v>State budget (mio EUR)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List1!$B$1:$J$1</c:f>
              <c:strCache>
                <c:ptCount val="9"/>
                <c:pt idx="0">
                  <c:v>Year 2014</c:v>
                </c:pt>
                <c:pt idx="1">
                  <c:v>Year 2015</c:v>
                </c:pt>
                <c:pt idx="2">
                  <c:v>Year 2016</c:v>
                </c:pt>
                <c:pt idx="3">
                  <c:v>Year 2017</c:v>
                </c:pt>
                <c:pt idx="4">
                  <c:v>Year 2018</c:v>
                </c:pt>
                <c:pt idx="5">
                  <c:v>Year 2019</c:v>
                </c:pt>
                <c:pt idx="6">
                  <c:v>Year 2020</c:v>
                </c:pt>
                <c:pt idx="7">
                  <c:v>Year 2021</c:v>
                </c:pt>
                <c:pt idx="8">
                  <c:v>Year 2022</c:v>
                </c:pt>
              </c:strCache>
            </c:strRef>
          </c:cat>
          <c:val>
            <c:numRef>
              <c:f>List1!$B$3:$J$3</c:f>
              <c:numCache>
                <c:formatCode>General</c:formatCode>
                <c:ptCount val="9"/>
                <c:pt idx="0">
                  <c:v>155</c:v>
                </c:pt>
                <c:pt idx="1">
                  <c:v>156</c:v>
                </c:pt>
                <c:pt idx="2">
                  <c:v>163</c:v>
                </c:pt>
                <c:pt idx="3">
                  <c:v>167</c:v>
                </c:pt>
                <c:pt idx="4">
                  <c:v>185</c:v>
                </c:pt>
                <c:pt idx="5">
                  <c:v>204</c:v>
                </c:pt>
                <c:pt idx="6">
                  <c:v>228</c:v>
                </c:pt>
                <c:pt idx="7">
                  <c:v>251</c:v>
                </c:pt>
                <c:pt idx="8">
                  <c:v>274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C09-48D5-A84D-35CFB74D3A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95407160"/>
        <c:axId val="495412736"/>
      </c:lineChart>
      <c:catAx>
        <c:axId val="495407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412736"/>
        <c:crosses val="autoZero"/>
        <c:auto val="1"/>
        <c:lblAlgn val="ctr"/>
        <c:lblOffset val="100"/>
        <c:noMultiLvlLbl val="0"/>
      </c:catAx>
      <c:valAx>
        <c:axId val="49541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54071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6AF21-6F09-4EF9-872F-6F660E65E0FB}" type="datetimeFigureOut">
              <a:rPr lang="sl-SI" smtClean="0"/>
              <a:t>19. 05. 2021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59588-4635-40A0-9B58-9CCAA2A7CD3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17076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59588-4635-40A0-9B58-9CCAA2A7CD33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6676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sl-SI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sl-SI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Click to edit Master text styles</a:t>
            </a:r>
          </a:p>
          <a:p>
            <a:pPr lvl="1"/>
            <a:r>
              <a:rPr lang="sl-SI" smtClean="0"/>
              <a:t>Second level</a:t>
            </a:r>
          </a:p>
          <a:p>
            <a:pPr lvl="2"/>
            <a:r>
              <a:rPr lang="sl-SI" smtClean="0"/>
              <a:t>Third level</a:t>
            </a:r>
          </a:p>
          <a:p>
            <a:pPr lvl="3"/>
            <a:r>
              <a:rPr lang="sl-SI" smtClean="0"/>
              <a:t>Fourth level</a:t>
            </a:r>
          </a:p>
          <a:p>
            <a:pPr lvl="4"/>
            <a:r>
              <a:rPr lang="sl-SI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5/19/2021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  <p:sldLayoutId id="2147484166" r:id="rId12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64797"/>
            <a:ext cx="8042276" cy="4343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sz="1800" b="1" dirty="0" smtClean="0"/>
              <a:t>1st </a:t>
            </a:r>
            <a:r>
              <a:rPr lang="sl-SI" sz="1800" b="1" dirty="0" err="1" smtClean="0"/>
              <a:t>Joint</a:t>
            </a:r>
            <a:r>
              <a:rPr lang="sl-SI" sz="1800" b="1" dirty="0" smtClean="0"/>
              <a:t> CERN – </a:t>
            </a:r>
            <a:r>
              <a:rPr lang="sl-SI" sz="1800" b="1" dirty="0" err="1" smtClean="0"/>
              <a:t>Slovenia</a:t>
            </a:r>
            <a:r>
              <a:rPr lang="sl-SI" sz="1800" b="1" dirty="0" smtClean="0"/>
              <a:t> </a:t>
            </a:r>
            <a:r>
              <a:rPr lang="sl-SI" sz="1800" b="1" dirty="0" err="1" smtClean="0"/>
              <a:t>Committee</a:t>
            </a:r>
            <a:r>
              <a:rPr lang="sl-SI" sz="1800" b="1" dirty="0" smtClean="0"/>
              <a:t> Meeting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</a:br>
            <a:endParaRPr lang="sl-SI" sz="1800" dirty="0"/>
          </a:p>
          <a:p>
            <a:pPr marL="0" indent="0" algn="ctr">
              <a:buNone/>
            </a:pPr>
            <a:r>
              <a:rPr lang="sl-SI" sz="3300" b="1" dirty="0" err="1" smtClean="0"/>
              <a:t>Report</a:t>
            </a:r>
            <a:r>
              <a:rPr lang="sl-SI" sz="3300" b="1" dirty="0" smtClean="0"/>
              <a:t> </a:t>
            </a:r>
            <a:r>
              <a:rPr lang="sl-SI" sz="3300" b="1" dirty="0" err="1" smtClean="0"/>
              <a:t>from</a:t>
            </a:r>
            <a:r>
              <a:rPr lang="sl-SI" sz="3300" b="1" dirty="0" smtClean="0"/>
              <a:t> </a:t>
            </a:r>
            <a:r>
              <a:rPr lang="sl-SI" sz="3300" b="1" dirty="0" err="1" smtClean="0"/>
              <a:t>Slovenia</a:t>
            </a:r>
            <a:endParaRPr lang="sl-SI" sz="3300" b="1" dirty="0"/>
          </a:p>
          <a:p>
            <a:pPr marL="0" indent="0" algn="ctr">
              <a:buNone/>
            </a:pPr>
            <a:endParaRPr lang="sl-SI" sz="17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endParaRPr lang="sl-SI" sz="17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sl-SI" sz="1700" dirty="0" smtClean="0">
                <a:solidFill>
                  <a:srgbClr val="000000"/>
                </a:solidFill>
                <a:latin typeface="Arial"/>
                <a:cs typeface="Arial"/>
              </a:rPr>
              <a:t>Dr. Tomaž Boh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sl-SI" sz="1500" i="1" dirty="0" err="1" smtClean="0">
                <a:solidFill>
                  <a:srgbClr val="000000"/>
                </a:solidFill>
                <a:latin typeface="Arial"/>
                <a:cs typeface="Arial"/>
              </a:rPr>
              <a:t>Directorate</a:t>
            </a:r>
            <a:r>
              <a:rPr lang="sl-SI" sz="1500" i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sl-SI" sz="1500" i="1" dirty="0" err="1" smtClean="0">
                <a:solidFill>
                  <a:srgbClr val="000000"/>
                </a:solidFill>
                <a:latin typeface="Arial"/>
                <a:cs typeface="Arial"/>
              </a:rPr>
              <a:t>for</a:t>
            </a:r>
            <a:r>
              <a:rPr lang="sl-SI" sz="1500" i="1" dirty="0" smtClean="0">
                <a:solidFill>
                  <a:srgbClr val="000000"/>
                </a:solidFill>
                <a:latin typeface="Arial"/>
                <a:cs typeface="Arial"/>
              </a:rPr>
              <a:t> Science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Ministry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of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Education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Science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and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Sport</a:t>
            </a:r>
            <a:r>
              <a:rPr lang="sl-SI" sz="1500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sl-SI" sz="1500" dirty="0" err="1" smtClean="0">
                <a:solidFill>
                  <a:srgbClr val="000000"/>
                </a:solidFill>
                <a:latin typeface="Arial"/>
                <a:cs typeface="Arial"/>
              </a:rPr>
              <a:t>Slovenia</a:t>
            </a:r>
            <a:endParaRPr lang="sl-SI" sz="15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000" dirty="0">
                <a:latin typeface="Arial"/>
                <a:cs typeface="Arial"/>
              </a:rPr>
              <a:t/>
            </a:r>
            <a:br>
              <a:rPr lang="en-US" sz="2000" dirty="0">
                <a:latin typeface="Arial"/>
                <a:cs typeface="Arial"/>
              </a:rPr>
            </a:br>
            <a:endParaRPr lang="en-US" dirty="0"/>
          </a:p>
        </p:txBody>
      </p:sp>
      <p:pic>
        <p:nvPicPr>
          <p:cNvPr id="5" name="Picture 1" descr="MIZS_slovenšči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615950"/>
            <a:ext cx="3064372" cy="49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1"/>
          <p:cNvSpPr txBox="1">
            <a:spLocks/>
          </p:cNvSpPr>
          <p:nvPr/>
        </p:nvSpPr>
        <p:spPr>
          <a:xfrm>
            <a:off x="1751908" y="6190781"/>
            <a:ext cx="5637010" cy="365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sz="1200" dirty="0" smtClean="0">
                <a:solidFill>
                  <a:schemeClr val="tx1"/>
                </a:solidFill>
              </a:rPr>
              <a:t>Ljubljana - </a:t>
            </a:r>
            <a:r>
              <a:rPr lang="sl-SI" sz="1200" dirty="0" err="1" smtClean="0">
                <a:solidFill>
                  <a:schemeClr val="tx1"/>
                </a:solidFill>
              </a:rPr>
              <a:t>Geneve</a:t>
            </a:r>
            <a:r>
              <a:rPr lang="sl-SI" sz="1200" dirty="0" smtClean="0">
                <a:solidFill>
                  <a:schemeClr val="tx1"/>
                </a:solidFill>
              </a:rPr>
              <a:t> 12.5.2020  </a:t>
            </a:r>
            <a:endParaRPr lang="en-US" sz="12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0950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49275" y="2868327"/>
            <a:ext cx="8042276" cy="3075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sz="3200" b="1" dirty="0" err="1">
                <a:latin typeface="Arial"/>
                <a:cs typeface="Arial"/>
              </a:rPr>
              <a:t>Research</a:t>
            </a:r>
            <a:r>
              <a:rPr lang="sl-SI" sz="3200" b="1" dirty="0">
                <a:latin typeface="Arial"/>
                <a:cs typeface="Arial"/>
              </a:rPr>
              <a:t> </a:t>
            </a:r>
            <a:r>
              <a:rPr lang="sl-SI" sz="3200" b="1" dirty="0" err="1">
                <a:latin typeface="Arial"/>
                <a:cs typeface="Arial"/>
              </a:rPr>
              <a:t>infrastructures</a:t>
            </a:r>
            <a:endParaRPr lang="sl-SI" sz="3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7490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Reseach</a:t>
            </a:r>
            <a:r>
              <a:rPr lang="sl-SI" dirty="0" smtClean="0"/>
              <a:t> </a:t>
            </a:r>
            <a:r>
              <a:rPr lang="sl-SI" dirty="0" err="1" smtClean="0"/>
              <a:t>infrastructure</a:t>
            </a:r>
            <a:r>
              <a:rPr lang="sl-SI" dirty="0" smtClean="0"/>
              <a:t> </a:t>
            </a:r>
            <a:r>
              <a:rPr lang="sl-SI" dirty="0" err="1" smtClean="0"/>
              <a:t>capacities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ESFRI </a:t>
            </a:r>
            <a:r>
              <a:rPr lang="sl-SI" dirty="0" err="1" smtClean="0"/>
              <a:t>infrastructures</a:t>
            </a:r>
            <a:r>
              <a:rPr lang="sl-SI" dirty="0" smtClean="0"/>
              <a:t>:</a:t>
            </a:r>
          </a:p>
          <a:p>
            <a:pPr lvl="1"/>
            <a:r>
              <a:rPr lang="sl-SI" dirty="0" smtClean="0"/>
              <a:t>17 ERIC </a:t>
            </a:r>
            <a:r>
              <a:rPr lang="sl-SI" dirty="0" err="1" smtClean="0"/>
              <a:t>infrastructures</a:t>
            </a:r>
            <a:r>
              <a:rPr lang="sl-SI" dirty="0" smtClean="0"/>
              <a:t> </a:t>
            </a:r>
            <a:r>
              <a:rPr lang="sl-SI" dirty="0" err="1" smtClean="0"/>
              <a:t>from</a:t>
            </a:r>
            <a:r>
              <a:rPr lang="sl-SI" dirty="0" smtClean="0"/>
              <a:t> </a:t>
            </a:r>
            <a:r>
              <a:rPr lang="sl-SI" dirty="0" err="1" smtClean="0"/>
              <a:t>all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domains</a:t>
            </a:r>
            <a:r>
              <a:rPr lang="sl-SI" dirty="0" smtClean="0"/>
              <a:t>;</a:t>
            </a:r>
          </a:p>
          <a:p>
            <a:pPr lvl="1"/>
            <a:r>
              <a:rPr lang="sl-SI" dirty="0" smtClean="0"/>
              <a:t>FAIR </a:t>
            </a:r>
            <a:r>
              <a:rPr lang="sl-SI" dirty="0" err="1" smtClean="0"/>
              <a:t>infrastructure</a:t>
            </a:r>
            <a:r>
              <a:rPr lang="sl-SI" dirty="0" smtClean="0"/>
              <a:t>;</a:t>
            </a:r>
          </a:p>
          <a:p>
            <a:pPr lvl="1"/>
            <a:r>
              <a:rPr lang="sl-SI" dirty="0" smtClean="0"/>
              <a:t>Belle II </a:t>
            </a:r>
            <a:r>
              <a:rPr lang="sl-SI" dirty="0" err="1" smtClean="0"/>
              <a:t>infrastructure</a:t>
            </a:r>
            <a:r>
              <a:rPr lang="sl-SI" dirty="0" smtClean="0"/>
              <a:t>;</a:t>
            </a:r>
          </a:p>
          <a:p>
            <a:pPr lvl="1"/>
            <a:r>
              <a:rPr lang="sl-SI" dirty="0" smtClean="0"/>
              <a:t>CERN</a:t>
            </a:r>
          </a:p>
          <a:p>
            <a:pPr lvl="1"/>
            <a:r>
              <a:rPr lang="sl-SI" dirty="0" smtClean="0"/>
              <a:t>SEEIIST </a:t>
            </a:r>
            <a:r>
              <a:rPr lang="sl-SI" dirty="0" err="1" smtClean="0"/>
              <a:t>proposal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040747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National</a:t>
            </a:r>
            <a:r>
              <a:rPr lang="sl-SI" dirty="0" smtClean="0"/>
              <a:t> </a:t>
            </a:r>
            <a:r>
              <a:rPr lang="sl-SI" dirty="0" err="1" smtClean="0"/>
              <a:t>capacities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Triga</a:t>
            </a:r>
            <a:r>
              <a:rPr lang="sl-SI" dirty="0" smtClean="0"/>
              <a:t> </a:t>
            </a:r>
            <a:r>
              <a:rPr lang="sl-SI" dirty="0" err="1" smtClean="0"/>
              <a:t>nuclear</a:t>
            </a:r>
            <a:r>
              <a:rPr lang="sl-SI" dirty="0" smtClean="0"/>
              <a:t> </a:t>
            </a:r>
            <a:r>
              <a:rPr lang="sl-SI" dirty="0" err="1" smtClean="0"/>
              <a:t>reactor</a:t>
            </a:r>
            <a:r>
              <a:rPr lang="sl-SI" dirty="0" smtClean="0"/>
              <a:t>;</a:t>
            </a:r>
          </a:p>
          <a:p>
            <a:r>
              <a:rPr lang="sl-SI" dirty="0" smtClean="0"/>
              <a:t>NMR </a:t>
            </a:r>
            <a:r>
              <a:rPr lang="sl-SI" dirty="0" err="1" smtClean="0"/>
              <a:t>spectrometry</a:t>
            </a:r>
            <a:r>
              <a:rPr lang="sl-SI" dirty="0" smtClean="0"/>
              <a:t> center (800MHz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→ plan to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buy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 1GHz)</a:t>
            </a:r>
          </a:p>
          <a:p>
            <a:r>
              <a:rPr lang="sl-SI" dirty="0" err="1"/>
              <a:t>Crio</a:t>
            </a:r>
            <a:r>
              <a:rPr lang="sl-SI" dirty="0"/>
              <a:t> </a:t>
            </a:r>
            <a:r>
              <a:rPr lang="sl-SI" dirty="0" err="1" smtClean="0"/>
              <a:t>microscopy</a:t>
            </a:r>
            <a:endParaRPr lang="sl-SI" dirty="0" smtClean="0"/>
          </a:p>
          <a:p>
            <a:r>
              <a:rPr lang="sl-SI" dirty="0" err="1" smtClean="0"/>
              <a:t>Quantum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(</a:t>
            </a:r>
            <a:r>
              <a:rPr lang="sl-SI" dirty="0" err="1" smtClean="0"/>
              <a:t>emerging</a:t>
            </a:r>
            <a:r>
              <a:rPr lang="sl-SI" dirty="0" smtClean="0"/>
              <a:t> </a:t>
            </a:r>
            <a:r>
              <a:rPr lang="sl-SI" dirty="0" err="1" smtClean="0"/>
              <a:t>field</a:t>
            </a:r>
            <a:r>
              <a:rPr lang="sl-SI" dirty="0" smtClean="0"/>
              <a:t>)</a:t>
            </a:r>
          </a:p>
          <a:p>
            <a:r>
              <a:rPr lang="sl-SI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HPC </a:t>
            </a:r>
            <a:r>
              <a:rPr lang="sl-SI" sz="2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facilities</a:t>
            </a:r>
            <a:endParaRPr lang="sl-SI" sz="28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428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EuroHPC</a:t>
            </a:r>
            <a:r>
              <a:rPr lang="sl-SI" dirty="0" smtClean="0"/>
              <a:t> </a:t>
            </a:r>
            <a:r>
              <a:rPr lang="sl-SI" dirty="0" err="1" smtClean="0"/>
              <a:t>infrastructure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Part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EuroHPC</a:t>
            </a:r>
            <a:r>
              <a:rPr lang="sl-SI" dirty="0" smtClean="0"/>
              <a:t> </a:t>
            </a:r>
            <a:r>
              <a:rPr lang="sl-SI" dirty="0" err="1" smtClean="0"/>
              <a:t>initiative</a:t>
            </a:r>
            <a:r>
              <a:rPr lang="sl-SI" dirty="0" smtClean="0"/>
              <a:t> </a:t>
            </a:r>
          </a:p>
          <a:p>
            <a:r>
              <a:rPr lang="sl-SI" dirty="0" smtClean="0"/>
              <a:t>1st peta scale </a:t>
            </a:r>
            <a:r>
              <a:rPr lang="sl-SI" dirty="0" err="1" smtClean="0"/>
              <a:t>facility</a:t>
            </a:r>
            <a:r>
              <a:rPr lang="sl-SI" dirty="0" smtClean="0"/>
              <a:t> 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among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 50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strongest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computers</a:t>
            </a:r>
            <a:r>
              <a:rPr lang="sl-SI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worldwide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06" y="4897411"/>
            <a:ext cx="3700750" cy="1580391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4447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dirty="0"/>
              <a:t> </a:t>
            </a:r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3003683"/>
            <a:ext cx="2473694" cy="375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21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What</a:t>
            </a:r>
            <a:r>
              <a:rPr lang="sl-SI" dirty="0" smtClean="0"/>
              <a:t> is </a:t>
            </a:r>
            <a:r>
              <a:rPr lang="sl-SI" dirty="0" err="1" smtClean="0"/>
              <a:t>new</a:t>
            </a:r>
            <a:r>
              <a:rPr lang="sl-SI" dirty="0" smtClean="0"/>
              <a:t>?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Law</a:t>
            </a:r>
            <a:r>
              <a:rPr lang="sl-SI" dirty="0" smtClean="0"/>
              <a:t> on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innovation</a:t>
            </a:r>
            <a:r>
              <a:rPr lang="sl-SI" dirty="0" smtClean="0"/>
              <a:t>, </a:t>
            </a:r>
            <a:r>
              <a:rPr lang="sl-SI" dirty="0" err="1" smtClean="0"/>
              <a:t>which</a:t>
            </a:r>
            <a:r>
              <a:rPr lang="sl-SI" dirty="0" smtClean="0"/>
              <a:t> </a:t>
            </a:r>
            <a:r>
              <a:rPr lang="sl-SI" dirty="0" err="1" smtClean="0"/>
              <a:t>brings</a:t>
            </a:r>
            <a:r>
              <a:rPr lang="sl-SI" dirty="0" smtClean="0"/>
              <a:t>:</a:t>
            </a:r>
          </a:p>
          <a:p>
            <a:pPr lvl="1"/>
            <a:r>
              <a:rPr lang="sl-SI" dirty="0" smtClean="0"/>
              <a:t>More </a:t>
            </a:r>
            <a:r>
              <a:rPr lang="sl-SI" dirty="0" err="1" smtClean="0"/>
              <a:t>authonomy</a:t>
            </a:r>
            <a:r>
              <a:rPr lang="sl-SI" dirty="0" smtClean="0"/>
              <a:t> to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institutions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Stable</a:t>
            </a:r>
            <a:r>
              <a:rPr lang="sl-SI" dirty="0" smtClean="0"/>
              <a:t> </a:t>
            </a:r>
            <a:r>
              <a:rPr lang="sl-SI" dirty="0" err="1" smtClean="0"/>
              <a:t>funding</a:t>
            </a:r>
            <a:r>
              <a:rPr lang="sl-SI" dirty="0" smtClean="0"/>
              <a:t> – </a:t>
            </a:r>
            <a:r>
              <a:rPr lang="sl-SI" dirty="0" err="1" smtClean="0"/>
              <a:t>block</a:t>
            </a:r>
            <a:r>
              <a:rPr lang="sl-SI" dirty="0" smtClean="0"/>
              <a:t> </a:t>
            </a:r>
            <a:r>
              <a:rPr lang="sl-SI" dirty="0" err="1" smtClean="0"/>
              <a:t>funding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institutions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Attractive</a:t>
            </a:r>
            <a:r>
              <a:rPr lang="sl-SI" dirty="0" smtClean="0"/>
              <a:t> </a:t>
            </a:r>
            <a:r>
              <a:rPr lang="sl-SI" dirty="0" err="1" smtClean="0"/>
              <a:t>renumeration</a:t>
            </a:r>
            <a:r>
              <a:rPr lang="sl-SI" dirty="0" smtClean="0"/>
              <a:t> </a:t>
            </a:r>
            <a:r>
              <a:rPr lang="sl-SI" dirty="0" err="1" smtClean="0"/>
              <a:t>possibilities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Key</a:t>
            </a:r>
            <a:r>
              <a:rPr lang="sl-SI" dirty="0" smtClean="0"/>
              <a:t> </a:t>
            </a:r>
            <a:r>
              <a:rPr lang="sl-SI" dirty="0" err="1" smtClean="0"/>
              <a:t>performing</a:t>
            </a:r>
            <a:r>
              <a:rPr lang="sl-SI" dirty="0" smtClean="0"/>
              <a:t> </a:t>
            </a:r>
            <a:r>
              <a:rPr lang="sl-SI" dirty="0" err="1" smtClean="0"/>
              <a:t>indicators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Negotiable</a:t>
            </a:r>
            <a:r>
              <a:rPr lang="sl-SI" dirty="0" smtClean="0"/>
              <a:t> </a:t>
            </a:r>
            <a:r>
              <a:rPr lang="sl-SI" dirty="0" err="1" smtClean="0"/>
              <a:t>targets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Increased</a:t>
            </a:r>
            <a:r>
              <a:rPr lang="sl-SI" dirty="0" smtClean="0"/>
              <a:t> </a:t>
            </a:r>
            <a:r>
              <a:rPr lang="sl-SI" dirty="0" err="1" smtClean="0"/>
              <a:t>financing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Better</a:t>
            </a:r>
            <a:r>
              <a:rPr lang="sl-SI" dirty="0" smtClean="0"/>
              <a:t> </a:t>
            </a:r>
            <a:r>
              <a:rPr lang="sl-SI" dirty="0" err="1" smtClean="0"/>
              <a:t>governance</a:t>
            </a:r>
            <a:r>
              <a:rPr lang="sl-SI" dirty="0" smtClean="0"/>
              <a:t>;</a:t>
            </a:r>
          </a:p>
          <a:p>
            <a:pPr lvl="1"/>
            <a:r>
              <a:rPr lang="sl-SI" dirty="0" smtClean="0"/>
              <a:t>General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innovation</a:t>
            </a:r>
            <a:r>
              <a:rPr lang="sl-SI" dirty="0" smtClean="0"/>
              <a:t> </a:t>
            </a:r>
            <a:r>
              <a:rPr lang="sl-SI" dirty="0" err="1" smtClean="0"/>
              <a:t>ecosystem</a:t>
            </a:r>
            <a:r>
              <a:rPr lang="sl-SI" dirty="0" smtClean="0"/>
              <a:t>;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9849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sl-SI" sz="3600" dirty="0" smtClean="0"/>
              <a:t>… </a:t>
            </a:r>
            <a:r>
              <a:rPr lang="sl-SI" sz="3600" dirty="0" err="1" smtClean="0"/>
              <a:t>what</a:t>
            </a:r>
            <a:r>
              <a:rPr lang="sl-SI" sz="3600" dirty="0" smtClean="0"/>
              <a:t> is </a:t>
            </a:r>
            <a:r>
              <a:rPr lang="sl-SI" sz="3600" dirty="0" err="1" smtClean="0"/>
              <a:t>new</a:t>
            </a:r>
            <a:endParaRPr lang="sl-SI" sz="3600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New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Innovation</a:t>
            </a:r>
            <a:r>
              <a:rPr lang="sl-SI" dirty="0" smtClean="0"/>
              <a:t> </a:t>
            </a:r>
            <a:r>
              <a:rPr lang="sl-SI" dirty="0" err="1" smtClean="0"/>
              <a:t>strategy</a:t>
            </a:r>
            <a:endParaRPr lang="sl-SI" dirty="0" smtClean="0"/>
          </a:p>
          <a:p>
            <a:pPr lvl="1"/>
            <a:r>
              <a:rPr lang="sl-SI" dirty="0" err="1" smtClean="0"/>
              <a:t>Improve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capacity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science;</a:t>
            </a:r>
          </a:p>
          <a:p>
            <a:pPr lvl="1"/>
            <a:r>
              <a:rPr lang="sl-SI" dirty="0" err="1" smtClean="0"/>
              <a:t>Increase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level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internationalisation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Special</a:t>
            </a:r>
            <a:r>
              <a:rPr lang="sl-SI" dirty="0" smtClean="0"/>
              <a:t> </a:t>
            </a:r>
            <a:r>
              <a:rPr lang="sl-SI" dirty="0" err="1" smtClean="0"/>
              <a:t>focus</a:t>
            </a:r>
            <a:r>
              <a:rPr lang="sl-SI" dirty="0" smtClean="0"/>
              <a:t> on:</a:t>
            </a:r>
          </a:p>
          <a:p>
            <a:pPr lvl="2"/>
            <a:r>
              <a:rPr lang="sl-SI" dirty="0" smtClean="0"/>
              <a:t>Open science;</a:t>
            </a:r>
          </a:p>
          <a:p>
            <a:pPr lvl="2"/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infrastructures</a:t>
            </a:r>
            <a:r>
              <a:rPr lang="sl-SI" dirty="0" smtClean="0"/>
              <a:t>;</a:t>
            </a:r>
          </a:p>
          <a:p>
            <a:pPr lvl="2"/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careers</a:t>
            </a:r>
            <a:r>
              <a:rPr lang="sl-SI" dirty="0" smtClean="0"/>
              <a:t>;</a:t>
            </a:r>
          </a:p>
          <a:p>
            <a:pPr lvl="2"/>
            <a:r>
              <a:rPr lang="sl-SI" dirty="0" smtClean="0"/>
              <a:t>Science - Business </a:t>
            </a:r>
            <a:r>
              <a:rPr lang="sl-SI" dirty="0" err="1" smtClean="0"/>
              <a:t>cooperation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975952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SI - CERN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sl-SI" dirty="0" err="1"/>
              <a:t>Very</a:t>
            </a:r>
            <a:r>
              <a:rPr lang="sl-SI" dirty="0"/>
              <a:t> </a:t>
            </a:r>
            <a:r>
              <a:rPr lang="sl-SI" dirty="0" err="1"/>
              <a:t>long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good</a:t>
            </a:r>
            <a:r>
              <a:rPr lang="sl-SI" dirty="0"/>
              <a:t> </a:t>
            </a:r>
            <a:r>
              <a:rPr lang="sl-SI" dirty="0" err="1"/>
              <a:t>scientific</a:t>
            </a:r>
            <a:r>
              <a:rPr lang="sl-SI" dirty="0"/>
              <a:t> </a:t>
            </a:r>
            <a:r>
              <a:rPr lang="sl-SI" dirty="0" err="1"/>
              <a:t>cooperation</a:t>
            </a:r>
            <a:r>
              <a:rPr lang="sl-SI" dirty="0"/>
              <a:t> </a:t>
            </a:r>
            <a:r>
              <a:rPr lang="sl-SI" dirty="0" err="1"/>
              <a:t>especially</a:t>
            </a:r>
            <a:r>
              <a:rPr lang="sl-SI" dirty="0"/>
              <a:t> </a:t>
            </a:r>
            <a:r>
              <a:rPr lang="sl-SI" dirty="0" err="1"/>
              <a:t>through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CERN </a:t>
            </a:r>
            <a:r>
              <a:rPr lang="sl-SI" dirty="0" err="1"/>
              <a:t>experiments</a:t>
            </a:r>
            <a:endParaRPr lang="sl-SI" dirty="0"/>
          </a:p>
          <a:p>
            <a:pPr lvl="0"/>
            <a:r>
              <a:rPr lang="sl-SI" dirty="0" err="1"/>
              <a:t>From</a:t>
            </a:r>
            <a:r>
              <a:rPr lang="sl-SI" dirty="0"/>
              <a:t> 2017 </a:t>
            </a:r>
            <a:r>
              <a:rPr lang="sl-SI" dirty="0" smtClean="0"/>
              <a:t>(</a:t>
            </a:r>
            <a:r>
              <a:rPr lang="sl-SI" dirty="0" err="1" smtClean="0"/>
              <a:t>our</a:t>
            </a:r>
            <a:r>
              <a:rPr lang="sl-SI" dirty="0" smtClean="0"/>
              <a:t> </a:t>
            </a:r>
            <a:r>
              <a:rPr lang="sl-SI" dirty="0" err="1"/>
              <a:t>Associated</a:t>
            </a:r>
            <a:r>
              <a:rPr lang="sl-SI" dirty="0"/>
              <a:t> status) </a:t>
            </a:r>
            <a:r>
              <a:rPr lang="sl-SI" dirty="0" err="1"/>
              <a:t>inclusion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Slovenian</a:t>
            </a:r>
            <a:r>
              <a:rPr lang="sl-SI" dirty="0"/>
              <a:t> </a:t>
            </a:r>
            <a:r>
              <a:rPr lang="sl-SI" dirty="0" err="1"/>
              <a:t>Industry</a:t>
            </a:r>
            <a:r>
              <a:rPr lang="sl-SI" dirty="0"/>
              <a:t>, </a:t>
            </a:r>
            <a:r>
              <a:rPr lang="sl-SI" dirty="0" err="1"/>
              <a:t>nomination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ILO – </a:t>
            </a:r>
            <a:r>
              <a:rPr lang="sl-SI" dirty="0" err="1"/>
              <a:t>progress</a:t>
            </a:r>
            <a:r>
              <a:rPr lang="sl-SI" dirty="0"/>
              <a:t> is </a:t>
            </a:r>
            <a:r>
              <a:rPr lang="sl-SI" dirty="0" err="1"/>
              <a:t>seen</a:t>
            </a:r>
            <a:r>
              <a:rPr lang="sl-SI" dirty="0"/>
              <a:t> in </a:t>
            </a:r>
            <a:r>
              <a:rPr lang="sl-SI" dirty="0" err="1"/>
              <a:t>industrial</a:t>
            </a:r>
            <a:r>
              <a:rPr lang="sl-SI" dirty="0"/>
              <a:t> </a:t>
            </a:r>
            <a:r>
              <a:rPr lang="sl-SI" dirty="0" err="1"/>
              <a:t>return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products</a:t>
            </a:r>
            <a:r>
              <a:rPr lang="sl-SI" dirty="0"/>
              <a:t>  </a:t>
            </a:r>
            <a:r>
              <a:rPr lang="sl-SI" dirty="0" err="1"/>
              <a:t>through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per-</a:t>
            </a:r>
            <a:r>
              <a:rPr lang="sl-SI" dirty="0" err="1"/>
              <a:t>stage</a:t>
            </a:r>
            <a:r>
              <a:rPr lang="sl-SI" dirty="0"/>
              <a:t> period</a:t>
            </a:r>
          </a:p>
          <a:p>
            <a:pPr lvl="0"/>
            <a:r>
              <a:rPr lang="sl-SI" dirty="0" err="1"/>
              <a:t>Participarion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Slovenia</a:t>
            </a:r>
            <a:r>
              <a:rPr lang="sl-SI" dirty="0"/>
              <a:t> </a:t>
            </a:r>
            <a:r>
              <a:rPr lang="sl-SI" dirty="0" err="1"/>
              <a:t>through</a:t>
            </a:r>
            <a:r>
              <a:rPr lang="sl-SI" dirty="0"/>
              <a:t> </a:t>
            </a:r>
            <a:r>
              <a:rPr lang="sl-SI" dirty="0" err="1"/>
              <a:t>its</a:t>
            </a:r>
            <a:r>
              <a:rPr lang="sl-SI" dirty="0"/>
              <a:t> </a:t>
            </a:r>
            <a:r>
              <a:rPr lang="sl-SI" dirty="0" err="1"/>
              <a:t>delegates</a:t>
            </a:r>
            <a:r>
              <a:rPr lang="sl-SI" dirty="0"/>
              <a:t> at </a:t>
            </a:r>
            <a:r>
              <a:rPr lang="sl-SI" dirty="0" err="1"/>
              <a:t>the</a:t>
            </a:r>
            <a:r>
              <a:rPr lang="sl-SI" dirty="0"/>
              <a:t> CERN </a:t>
            </a:r>
            <a:r>
              <a:rPr lang="sl-SI" dirty="0" err="1"/>
              <a:t>Council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its</a:t>
            </a:r>
            <a:r>
              <a:rPr lang="sl-SI" dirty="0"/>
              <a:t> </a:t>
            </a:r>
            <a:r>
              <a:rPr lang="sl-SI" dirty="0" err="1"/>
              <a:t>Committees</a:t>
            </a:r>
            <a:r>
              <a:rPr lang="sl-SI" dirty="0"/>
              <a:t> ( </a:t>
            </a:r>
            <a:r>
              <a:rPr lang="sl-SI" dirty="0" err="1"/>
              <a:t>Financial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Scientific</a:t>
            </a:r>
            <a:r>
              <a:rPr lang="sl-SI" dirty="0"/>
              <a:t>) </a:t>
            </a:r>
          </a:p>
          <a:p>
            <a:pPr lvl="0"/>
            <a:r>
              <a:rPr lang="sl-SI" dirty="0" err="1"/>
              <a:t>Overall</a:t>
            </a:r>
            <a:r>
              <a:rPr lang="sl-SI" dirty="0"/>
              <a:t> </a:t>
            </a:r>
            <a:r>
              <a:rPr lang="sl-SI" dirty="0" err="1"/>
              <a:t>estimation</a:t>
            </a:r>
            <a:r>
              <a:rPr lang="sl-SI" dirty="0"/>
              <a:t> – </a:t>
            </a:r>
            <a:r>
              <a:rPr lang="sl-SI" dirty="0" err="1"/>
              <a:t>good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fruithfull</a:t>
            </a:r>
            <a:r>
              <a:rPr lang="sl-SI" dirty="0"/>
              <a:t> </a:t>
            </a:r>
            <a:r>
              <a:rPr lang="sl-SI" dirty="0" err="1"/>
              <a:t>cooperation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77505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 smtClean="0"/>
          </a:p>
          <a:p>
            <a:pPr marL="0" indent="0" algn="ctr">
              <a:buNone/>
            </a:pPr>
            <a:r>
              <a:rPr lang="sl-SI" sz="4000" dirty="0" err="1" smtClean="0"/>
              <a:t>Thank</a:t>
            </a:r>
            <a:r>
              <a:rPr lang="sl-SI" sz="4000" dirty="0" smtClean="0"/>
              <a:t> </a:t>
            </a:r>
            <a:r>
              <a:rPr lang="sl-SI" sz="4000" dirty="0" err="1" smtClean="0"/>
              <a:t>you</a:t>
            </a:r>
            <a:r>
              <a:rPr lang="sl-SI" sz="4000" dirty="0" smtClean="0"/>
              <a:t>!</a:t>
            </a:r>
            <a:endParaRPr lang="sl-SI" sz="4000" dirty="0"/>
          </a:p>
        </p:txBody>
      </p:sp>
    </p:spTree>
    <p:extLst>
      <p:ext uri="{BB962C8B-B14F-4D97-AF65-F5344CB8AC3E}">
        <p14:creationId xmlns:p14="http://schemas.microsoft.com/office/powerpoint/2010/main" val="62228830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Introducing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SI team</a:t>
            </a:r>
            <a:endParaRPr lang="en-GB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smtClean="0">
                <a:solidFill>
                  <a:schemeClr val="tx1"/>
                </a:solidFill>
              </a:rPr>
              <a:t>Dr. Mitja Slavinec – </a:t>
            </a:r>
            <a:r>
              <a:rPr lang="sl-SI" dirty="0" err="1" smtClean="0">
                <a:solidFill>
                  <a:schemeClr val="tx1"/>
                </a:solidFill>
              </a:rPr>
              <a:t>State</a:t>
            </a:r>
            <a:r>
              <a:rPr lang="sl-SI" dirty="0" smtClean="0">
                <a:solidFill>
                  <a:schemeClr val="tx1"/>
                </a:solidFill>
              </a:rPr>
              <a:t> </a:t>
            </a:r>
            <a:r>
              <a:rPr lang="sl-SI" dirty="0" err="1" smtClean="0">
                <a:solidFill>
                  <a:schemeClr val="tx1"/>
                </a:solidFill>
              </a:rPr>
              <a:t>secretary</a:t>
            </a:r>
            <a:endParaRPr lang="sl-SI" dirty="0" smtClean="0">
              <a:solidFill>
                <a:schemeClr val="tx1"/>
              </a:solidFill>
            </a:endParaRPr>
          </a:p>
          <a:p>
            <a:r>
              <a:rPr lang="sl-SI" dirty="0" smtClean="0">
                <a:solidFill>
                  <a:schemeClr val="tx1"/>
                </a:solidFill>
              </a:rPr>
              <a:t>Dr. Tomaž Boh – </a:t>
            </a:r>
            <a:r>
              <a:rPr lang="sl-SI" dirty="0" err="1" smtClean="0">
                <a:solidFill>
                  <a:schemeClr val="tx1"/>
                </a:solidFill>
              </a:rPr>
              <a:t>Director</a:t>
            </a:r>
            <a:r>
              <a:rPr lang="sl-SI" dirty="0" smtClean="0">
                <a:solidFill>
                  <a:schemeClr val="tx1"/>
                </a:solidFill>
              </a:rPr>
              <a:t> general, Science </a:t>
            </a:r>
            <a:r>
              <a:rPr lang="sl-SI" dirty="0" err="1" smtClean="0">
                <a:solidFill>
                  <a:schemeClr val="tx1"/>
                </a:solidFill>
              </a:rPr>
              <a:t>directorate</a:t>
            </a:r>
            <a:endParaRPr lang="sl-SI" dirty="0" smtClean="0">
              <a:solidFill>
                <a:schemeClr val="tx1"/>
              </a:solidFill>
            </a:endParaRPr>
          </a:p>
          <a:p>
            <a:r>
              <a:rPr lang="sl-SI" dirty="0" smtClean="0">
                <a:solidFill>
                  <a:schemeClr val="tx1"/>
                </a:solidFill>
              </a:rPr>
              <a:t>Mag. Tea Glažar - SI </a:t>
            </a:r>
            <a:r>
              <a:rPr lang="sl-SI" dirty="0" err="1" smtClean="0">
                <a:solidFill>
                  <a:schemeClr val="tx1"/>
                </a:solidFill>
              </a:rPr>
              <a:t>member</a:t>
            </a:r>
            <a:r>
              <a:rPr lang="sl-SI" dirty="0" smtClean="0">
                <a:solidFill>
                  <a:schemeClr val="tx1"/>
                </a:solidFill>
              </a:rPr>
              <a:t> </a:t>
            </a:r>
            <a:r>
              <a:rPr lang="sl-SI" dirty="0" err="1" smtClean="0">
                <a:solidFill>
                  <a:schemeClr val="tx1"/>
                </a:solidFill>
              </a:rPr>
              <a:t>of</a:t>
            </a:r>
            <a:r>
              <a:rPr lang="sl-SI" dirty="0" smtClean="0">
                <a:solidFill>
                  <a:schemeClr val="tx1"/>
                </a:solidFill>
              </a:rPr>
              <a:t> CERN </a:t>
            </a:r>
            <a:r>
              <a:rPr lang="sl-SI" dirty="0" err="1" smtClean="0">
                <a:solidFill>
                  <a:schemeClr val="tx1"/>
                </a:solidFill>
              </a:rPr>
              <a:t>bodies</a:t>
            </a:r>
            <a:r>
              <a:rPr lang="sl-SI" dirty="0" smtClean="0">
                <a:solidFill>
                  <a:schemeClr val="tx1"/>
                </a:solidFill>
              </a:rPr>
              <a:t>, Science </a:t>
            </a:r>
            <a:r>
              <a:rPr lang="sl-SI" dirty="0" err="1" smtClean="0">
                <a:solidFill>
                  <a:schemeClr val="tx1"/>
                </a:solidFill>
              </a:rPr>
              <a:t>directorate</a:t>
            </a:r>
            <a:endParaRPr lang="sl-SI" dirty="0" smtClean="0">
              <a:solidFill>
                <a:schemeClr val="tx1"/>
              </a:solidFill>
            </a:endParaRPr>
          </a:p>
          <a:p>
            <a:r>
              <a:rPr lang="sl-SI" dirty="0" smtClean="0">
                <a:solidFill>
                  <a:schemeClr val="tx1"/>
                </a:solidFill>
              </a:rPr>
              <a:t>Mag. Peter </a:t>
            </a:r>
            <a:r>
              <a:rPr lang="sl-SI" dirty="0" err="1" smtClean="0">
                <a:solidFill>
                  <a:schemeClr val="tx1"/>
                </a:solidFill>
              </a:rPr>
              <a:t>Volasko</a:t>
            </a:r>
            <a:r>
              <a:rPr lang="sl-SI" dirty="0" smtClean="0">
                <a:solidFill>
                  <a:schemeClr val="tx1"/>
                </a:solidFill>
              </a:rPr>
              <a:t> – </a:t>
            </a:r>
            <a:r>
              <a:rPr lang="sl-SI" dirty="0" err="1" smtClean="0">
                <a:solidFill>
                  <a:schemeClr val="tx1"/>
                </a:solidFill>
              </a:rPr>
              <a:t>Head</a:t>
            </a:r>
            <a:r>
              <a:rPr lang="sl-SI" dirty="0" smtClean="0">
                <a:solidFill>
                  <a:schemeClr val="tx1"/>
                </a:solidFill>
              </a:rPr>
              <a:t> </a:t>
            </a:r>
            <a:r>
              <a:rPr lang="sl-SI" dirty="0" err="1" smtClean="0">
                <a:solidFill>
                  <a:schemeClr val="tx1"/>
                </a:solidFill>
              </a:rPr>
              <a:t>of</a:t>
            </a:r>
            <a:r>
              <a:rPr lang="sl-SI" dirty="0" smtClean="0">
                <a:solidFill>
                  <a:schemeClr val="tx1"/>
                </a:solidFill>
              </a:rPr>
              <a:t> Science </a:t>
            </a:r>
            <a:r>
              <a:rPr lang="sl-SI" dirty="0" err="1" smtClean="0">
                <a:solidFill>
                  <a:schemeClr val="tx1"/>
                </a:solidFill>
              </a:rPr>
              <a:t>Division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1" descr="MIZS_slovenščin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628" y="6362646"/>
            <a:ext cx="3064372" cy="49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607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269937"/>
            <a:ext cx="8042276" cy="5282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l-SI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sl-SI" dirty="0">
              <a:latin typeface="Arial"/>
              <a:cs typeface="Arial"/>
            </a:endParaRPr>
          </a:p>
          <a:p>
            <a:pPr marL="0" indent="0">
              <a:buNone/>
            </a:pPr>
            <a:endParaRPr lang="sl-SI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sl-SI" sz="3200" b="1" dirty="0" smtClean="0">
                <a:latin typeface="Arial"/>
                <a:cs typeface="Arial"/>
              </a:rPr>
              <a:t>Science </a:t>
            </a:r>
            <a:r>
              <a:rPr lang="sl-SI" sz="3200" b="1" dirty="0" err="1" smtClean="0">
                <a:latin typeface="Arial"/>
                <a:cs typeface="Arial"/>
              </a:rPr>
              <a:t>policy</a:t>
            </a:r>
            <a:r>
              <a:rPr lang="sl-SI" sz="3200" b="1" dirty="0" smtClean="0">
                <a:latin typeface="Arial"/>
                <a:cs typeface="Arial"/>
              </a:rPr>
              <a:t> </a:t>
            </a:r>
            <a:r>
              <a:rPr lang="sl-SI" sz="3200" b="1" dirty="0" err="1" smtClean="0">
                <a:latin typeface="Arial"/>
                <a:cs typeface="Arial"/>
              </a:rPr>
              <a:t>and</a:t>
            </a:r>
            <a:r>
              <a:rPr lang="sl-SI" sz="3200" b="1" dirty="0" smtClean="0">
                <a:latin typeface="Arial"/>
                <a:cs typeface="Arial"/>
              </a:rPr>
              <a:t> </a:t>
            </a:r>
            <a:r>
              <a:rPr lang="sl-SI" sz="3200" b="1" dirty="0" err="1" smtClean="0">
                <a:latin typeface="Arial"/>
                <a:cs typeface="Arial"/>
              </a:rPr>
              <a:t>landscape</a:t>
            </a:r>
            <a:r>
              <a:rPr lang="sl-SI" sz="3200" b="1" dirty="0" smtClean="0">
                <a:latin typeface="Arial"/>
                <a:cs typeface="Arial"/>
              </a:rPr>
              <a:t> </a:t>
            </a:r>
            <a:endParaRPr lang="en-US" sz="3200" b="1" dirty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1" descr="MIZS_slovenščin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628" y="6362646"/>
            <a:ext cx="3064372" cy="49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2886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Governance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system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647" y="1627370"/>
            <a:ext cx="8462266" cy="487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012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S&amp;T </a:t>
            </a:r>
            <a:r>
              <a:rPr lang="sl-SI" dirty="0" err="1" smtClean="0"/>
              <a:t>Landscape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549275" y="2148841"/>
            <a:ext cx="8042276" cy="2991050"/>
          </a:xfrm>
        </p:spPr>
        <p:txBody>
          <a:bodyPr/>
          <a:lstStyle/>
          <a:p>
            <a:r>
              <a:rPr lang="sl-SI" dirty="0" smtClean="0"/>
              <a:t>3 </a:t>
            </a:r>
            <a:r>
              <a:rPr lang="sl-SI" dirty="0" err="1" smtClean="0"/>
              <a:t>public</a:t>
            </a:r>
            <a:r>
              <a:rPr lang="sl-SI" dirty="0" smtClean="0"/>
              <a:t> </a:t>
            </a:r>
            <a:r>
              <a:rPr lang="sl-SI" dirty="0" err="1" smtClean="0"/>
              <a:t>universities</a:t>
            </a:r>
            <a:r>
              <a:rPr lang="sl-SI" dirty="0" smtClean="0"/>
              <a:t> + 3 </a:t>
            </a:r>
            <a:r>
              <a:rPr lang="sl-SI" dirty="0" err="1" smtClean="0"/>
              <a:t>private</a:t>
            </a:r>
            <a:r>
              <a:rPr lang="sl-SI" dirty="0" smtClean="0"/>
              <a:t> </a:t>
            </a:r>
            <a:r>
              <a:rPr lang="sl-SI" dirty="0" err="1" smtClean="0"/>
              <a:t>universities</a:t>
            </a:r>
            <a:endParaRPr lang="sl-SI" dirty="0" smtClean="0"/>
          </a:p>
          <a:p>
            <a:r>
              <a:rPr lang="sl-SI" dirty="0" smtClean="0"/>
              <a:t>16 </a:t>
            </a:r>
            <a:r>
              <a:rPr lang="sl-SI" dirty="0" err="1" smtClean="0"/>
              <a:t>national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institutes</a:t>
            </a:r>
            <a:endParaRPr lang="sl-SI" dirty="0" smtClean="0"/>
          </a:p>
          <a:p>
            <a:r>
              <a:rPr lang="sl-SI" dirty="0" smtClean="0"/>
              <a:t>&gt; 600 R&amp;D </a:t>
            </a:r>
            <a:r>
              <a:rPr lang="sl-SI" dirty="0" err="1" smtClean="0"/>
              <a:t>units</a:t>
            </a:r>
            <a:r>
              <a:rPr lang="sl-SI" dirty="0" smtClean="0"/>
              <a:t> in business </a:t>
            </a:r>
            <a:r>
              <a:rPr lang="sl-SI" dirty="0" err="1" smtClean="0"/>
              <a:t>sector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04125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sl-SI" sz="3200" b="1" dirty="0" smtClean="0">
              <a:latin typeface="Arial"/>
              <a:cs typeface="Arial"/>
            </a:endParaRPr>
          </a:p>
          <a:p>
            <a:pPr marL="0" indent="0" algn="ctr">
              <a:buNone/>
            </a:pPr>
            <a:endParaRPr lang="sl-SI" sz="3200" b="1" dirty="0">
              <a:latin typeface="Arial"/>
              <a:cs typeface="Arial"/>
            </a:endParaRPr>
          </a:p>
          <a:p>
            <a:pPr marL="0" indent="0" algn="ctr">
              <a:buNone/>
            </a:pPr>
            <a:r>
              <a:rPr lang="sl-SI" sz="3200" b="1" dirty="0" err="1" smtClean="0">
                <a:latin typeface="Arial"/>
                <a:cs typeface="Arial"/>
              </a:rPr>
              <a:t>Funding</a:t>
            </a:r>
            <a:r>
              <a:rPr lang="sl-SI" sz="3200" b="1" dirty="0" smtClean="0">
                <a:latin typeface="Arial"/>
                <a:cs typeface="Arial"/>
              </a:rPr>
              <a:t> </a:t>
            </a:r>
            <a:r>
              <a:rPr lang="sl-SI" sz="3200" b="1" dirty="0" err="1">
                <a:latin typeface="Arial"/>
                <a:cs typeface="Arial"/>
              </a:rPr>
              <a:t>mechanisms</a:t>
            </a:r>
            <a:endParaRPr lang="sl-SI" sz="3200" b="1" dirty="0">
              <a:latin typeface="Arial"/>
              <a:cs typeface="Arial"/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01063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State</a:t>
            </a:r>
            <a:r>
              <a:rPr lang="sl-SI" dirty="0" smtClean="0"/>
              <a:t> </a:t>
            </a:r>
            <a:r>
              <a:rPr lang="sl-SI" dirty="0" err="1" smtClean="0"/>
              <a:t>budget</a:t>
            </a:r>
            <a:endParaRPr lang="sl-SI" dirty="0"/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1829526"/>
              </p:ext>
            </p:extLst>
          </p:nvPr>
        </p:nvGraphicFramePr>
        <p:xfrm>
          <a:off x="770021" y="1787524"/>
          <a:ext cx="7700211" cy="4728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3585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Structural</a:t>
            </a:r>
            <a:r>
              <a:rPr lang="sl-SI" dirty="0" smtClean="0"/>
              <a:t> </a:t>
            </a:r>
            <a:r>
              <a:rPr lang="sl-SI" dirty="0" err="1" smtClean="0"/>
              <a:t>funds</a:t>
            </a:r>
            <a:r>
              <a:rPr lang="sl-SI" dirty="0" smtClean="0"/>
              <a:t> 2014 - 2020</a:t>
            </a: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546" y="1828800"/>
            <a:ext cx="7810005" cy="470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87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 smtClean="0"/>
              <a:t>Other</a:t>
            </a:r>
            <a:r>
              <a:rPr lang="sl-SI" dirty="0" smtClean="0"/>
              <a:t> </a:t>
            </a:r>
            <a:r>
              <a:rPr lang="sl-SI" dirty="0" err="1" smtClean="0"/>
              <a:t>sources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l-SI" dirty="0" err="1" smtClean="0"/>
              <a:t>Resilience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Recovery</a:t>
            </a:r>
            <a:r>
              <a:rPr lang="sl-SI" dirty="0" smtClean="0"/>
              <a:t> Fund (~ 67 mio EUR)</a:t>
            </a:r>
          </a:p>
          <a:p>
            <a:pPr lvl="1"/>
            <a:r>
              <a:rPr lang="sl-SI" dirty="0" err="1" smtClean="0"/>
              <a:t>Focus</a:t>
            </a:r>
            <a:r>
              <a:rPr lang="sl-SI" dirty="0" smtClean="0"/>
              <a:t> on </a:t>
            </a:r>
            <a:r>
              <a:rPr lang="sl-SI" dirty="0" err="1" smtClean="0"/>
              <a:t>researchers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Green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Digital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Connecting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business </a:t>
            </a:r>
            <a:r>
              <a:rPr lang="sl-SI" dirty="0" err="1" smtClean="0"/>
              <a:t>sector</a:t>
            </a:r>
            <a:r>
              <a:rPr lang="sl-SI" dirty="0"/>
              <a:t>.</a:t>
            </a:r>
            <a:endParaRPr lang="sl-SI" dirty="0" smtClean="0"/>
          </a:p>
          <a:p>
            <a:r>
              <a:rPr lang="sl-SI" dirty="0" err="1" smtClean="0"/>
              <a:t>Cohesion</a:t>
            </a:r>
            <a:r>
              <a:rPr lang="sl-SI" dirty="0" smtClean="0"/>
              <a:t> </a:t>
            </a:r>
            <a:r>
              <a:rPr lang="sl-SI" dirty="0" err="1" smtClean="0"/>
              <a:t>policy</a:t>
            </a:r>
            <a:r>
              <a:rPr lang="sl-SI" dirty="0" smtClean="0"/>
              <a:t> 2021-2027</a:t>
            </a:r>
          </a:p>
          <a:p>
            <a:pPr lvl="1"/>
            <a:r>
              <a:rPr lang="sl-SI" dirty="0" err="1" smtClean="0"/>
              <a:t>Colaborative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Widdening</a:t>
            </a:r>
            <a:r>
              <a:rPr lang="sl-SI" dirty="0" smtClean="0"/>
              <a:t> </a:t>
            </a:r>
            <a:r>
              <a:rPr lang="sl-SI" dirty="0" err="1"/>
              <a:t>instruments</a:t>
            </a:r>
            <a:r>
              <a:rPr lang="sl-SI" dirty="0"/>
              <a:t> → </a:t>
            </a:r>
            <a:r>
              <a:rPr lang="sl-SI" dirty="0" err="1" smtClean="0"/>
              <a:t>synergies</a:t>
            </a:r>
            <a:r>
              <a:rPr lang="sl-SI" dirty="0" smtClean="0"/>
              <a:t>;</a:t>
            </a:r>
          </a:p>
          <a:p>
            <a:pPr lvl="1"/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infrastructure</a:t>
            </a:r>
            <a:endParaRPr lang="sl-SI" dirty="0" smtClean="0"/>
          </a:p>
          <a:p>
            <a:pPr lvl="1"/>
            <a:r>
              <a:rPr lang="sl-SI" dirty="0" err="1" smtClean="0"/>
              <a:t>Knowledge</a:t>
            </a:r>
            <a:r>
              <a:rPr lang="sl-SI" dirty="0" smtClean="0"/>
              <a:t> transfer</a:t>
            </a:r>
            <a:endParaRPr lang="sl-SI" dirty="0"/>
          </a:p>
          <a:p>
            <a:r>
              <a:rPr lang="sl-SI" dirty="0" smtClean="0"/>
              <a:t>Horizont </a:t>
            </a:r>
            <a:r>
              <a:rPr lang="sl-SI" dirty="0" err="1" smtClean="0"/>
              <a:t>Europe</a:t>
            </a:r>
            <a:endParaRPr lang="sl-SI" dirty="0" smtClean="0"/>
          </a:p>
          <a:p>
            <a:pPr lvl="1"/>
            <a:r>
              <a:rPr lang="sl-SI" dirty="0" err="1" smtClean="0"/>
              <a:t>Improving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</a:t>
            </a:r>
            <a:r>
              <a:rPr lang="sl-SI" dirty="0" err="1" smtClean="0"/>
              <a:t>capacity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research</a:t>
            </a:r>
            <a:r>
              <a:rPr lang="sl-SI" dirty="0" smtClean="0"/>
              <a:t> </a:t>
            </a:r>
            <a:r>
              <a:rPr lang="sl-SI" dirty="0" err="1" smtClean="0"/>
              <a:t>institutions</a:t>
            </a:r>
            <a:endParaRPr lang="sl-SI" dirty="0" smtClean="0"/>
          </a:p>
          <a:p>
            <a:pPr marL="0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38691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1179</TotalTime>
  <Words>391</Words>
  <Application>Microsoft Office PowerPoint</Application>
  <PresentationFormat>On-screen Show (4:3)</PresentationFormat>
  <Paragraphs>88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News Gothic MT</vt:lpstr>
      <vt:lpstr>Wingdings 2</vt:lpstr>
      <vt:lpstr>Breeze</vt:lpstr>
      <vt:lpstr>PowerPoint Presentation</vt:lpstr>
      <vt:lpstr>Introducing the SI team</vt:lpstr>
      <vt:lpstr>PowerPoint Presentation</vt:lpstr>
      <vt:lpstr>Governance of research system</vt:lpstr>
      <vt:lpstr>S&amp;T Landscape</vt:lpstr>
      <vt:lpstr>PowerPoint Presentation</vt:lpstr>
      <vt:lpstr>State budget</vt:lpstr>
      <vt:lpstr>Structural funds 2014 - 2020</vt:lpstr>
      <vt:lpstr>Other sources</vt:lpstr>
      <vt:lpstr>PowerPoint Presentation</vt:lpstr>
      <vt:lpstr>Reseach infrastructure capacities</vt:lpstr>
      <vt:lpstr>National capacities</vt:lpstr>
      <vt:lpstr>EuroHPC infrastructure</vt:lpstr>
      <vt:lpstr>What is new?</vt:lpstr>
      <vt:lpstr>… what is new</vt:lpstr>
      <vt:lpstr>SI - CERN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Pametna specializacija in izzivi Slovenije 2014-2020   Izkušnje in prispevek Centrov odličnosti in Kompetenčnih centrov</dc:title>
  <dc:creator>Urban Krajcar</dc:creator>
  <cp:lastModifiedBy>Jerome Pierlot</cp:lastModifiedBy>
  <cp:revision>88</cp:revision>
  <dcterms:created xsi:type="dcterms:W3CDTF">2013-10-05T21:13:40Z</dcterms:created>
  <dcterms:modified xsi:type="dcterms:W3CDTF">2021-05-19T19:46:27Z</dcterms:modified>
</cp:coreProperties>
</file>