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</p:sldIdLst>
  <p:sldSz cx="9144000" cy="6858000" type="screen4x3"/>
  <p:notesSz cx="6797675" cy="98726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8" d="100"/>
          <a:sy n="158" d="100"/>
        </p:scale>
        <p:origin x="4440" y="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title4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88" y="2297113"/>
            <a:ext cx="65659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23878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687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01867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23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40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703513"/>
            <a:ext cx="1173162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59240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chart</a:t>
            </a:r>
            <a:endParaRPr lang="fr-FR" noProof="0" smtClean="0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46AF4C17-FFBD-4676-99DB-6FF6493EA259}" type="datetimeFigureOut">
              <a:rPr lang="fr-CH" smtClean="0"/>
              <a:t>10.05.2021</a:t>
            </a:fld>
            <a:endParaRPr lang="fr-CH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4828DAF9-175E-4643-992E-496D840C494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599938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3" descr="LOGOtitle5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550" y="2297113"/>
            <a:ext cx="5449888" cy="228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72101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title6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550" y="2292350"/>
            <a:ext cx="5448300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02938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937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3920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70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433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786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2413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fr-FR" smtClean="0"/>
              <a:t>Cliquez et modifiez le titre</a:t>
            </a:r>
            <a:endParaRPr lang="en-US" altLang="fr-FR" smtClean="0"/>
          </a:p>
        </p:txBody>
      </p:sp>
      <p:sp>
        <p:nvSpPr>
          <p:cNvPr id="102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fr-FR" smtClean="0"/>
              <a:t>Cliquez pour modifier les styles du texte du masque</a:t>
            </a:r>
          </a:p>
          <a:p>
            <a:pPr lvl="1"/>
            <a:r>
              <a:rPr lang="fr-CH" altLang="fr-FR" smtClean="0"/>
              <a:t>Deuxième niveau</a:t>
            </a:r>
          </a:p>
          <a:p>
            <a:pPr lvl="2"/>
            <a:r>
              <a:rPr lang="fr-CH" altLang="fr-FR" smtClean="0"/>
              <a:t>Troisième niveau</a:t>
            </a:r>
          </a:p>
          <a:p>
            <a:pPr lvl="3"/>
            <a:r>
              <a:rPr lang="fr-CH" altLang="fr-FR" smtClean="0"/>
              <a:t>Quatrième niveau</a:t>
            </a:r>
          </a:p>
          <a:p>
            <a:pPr lvl="4"/>
            <a:r>
              <a:rPr lang="fr-CH" altLang="fr-FR" smtClean="0"/>
              <a:t>Cinquième niveau</a:t>
            </a:r>
            <a:endParaRPr lang="en-US" altLang="fr-FR" smtClean="0"/>
          </a:p>
        </p:txBody>
      </p:sp>
      <p:pic>
        <p:nvPicPr>
          <p:cNvPr id="1028" name="Image 1" descr="bande3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2363"/>
            <a:ext cx="9153525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7" r:id="rId15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charset="0"/>
        </a:defRPr>
      </a:lvl9pPr>
    </p:titleStyle>
    <p:bodyStyle>
      <a:lvl1pPr marL="493713" indent="-4572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Arial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4875" indent="-4572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2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300" indent="-342900" algn="l" rtl="0" eaLnBrk="1" fontAlgn="base" hangingPunct="1">
        <a:spcBef>
          <a:spcPct val="20000"/>
        </a:spcBef>
        <a:spcAft>
          <a:spcPct val="0"/>
        </a:spcAft>
        <a:buClr>
          <a:srgbClr val="969696"/>
        </a:buClr>
        <a:buSzPct val="9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413" indent="-342900" algn="l" rtl="0" eaLnBrk="1" fontAlgn="base" hangingPunct="1">
        <a:spcBef>
          <a:spcPct val="20000"/>
        </a:spcBef>
        <a:spcAft>
          <a:spcPct val="0"/>
        </a:spcAft>
        <a:buClr>
          <a:srgbClr val="808080"/>
        </a:buClr>
        <a:buSzPct val="10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457200" y="1981200"/>
          <a:ext cx="8686800" cy="3124200"/>
          <a:chOff x="457200" y="1981200"/>
          <a:chExt cx="8686800" cy="3124200"/>
        </a:xfrm>
      </p:grpSpPr>
      <p:sp>
        <p:nvSpPr>
          <p:cNvPr id="3" name="TextBox 2"/>
          <p:cNvSpPr txBox="1"/>
          <p:nvPr/>
        </p:nvSpPr>
        <p:spPr>
          <a:xfrm>
            <a:off x="1616576" y="2838450"/>
            <a:ext cx="5910849" cy="738664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algn="ctr" fontAlgn="base"/>
            <a:r>
              <a:rPr sz="4800" b="1">
                <a:solidFill>
                  <a:srgbClr val="404040"/>
                </a:solidFill>
                <a:latin typeface="Calibri"/>
              </a:rPr>
              <a:t>Procurement Overview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71170" y="3524250"/>
            <a:ext cx="7001660" cy="110799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algn="ctr" fontAlgn="base"/>
            <a:r>
              <a:rPr sz="3600" dirty="0">
                <a:solidFill>
                  <a:srgbClr val="808080"/>
                </a:solidFill>
                <a:latin typeface="Calibri"/>
              </a:rPr>
              <a:t>for Slovenia(Associate Member State </a:t>
            </a:r>
            <a:endParaRPr lang="en-US" sz="3600" dirty="0">
              <a:solidFill>
                <a:srgbClr val="808080"/>
              </a:solidFill>
              <a:latin typeface="Calibri"/>
            </a:endParaRPr>
          </a:p>
          <a:p>
            <a:pPr algn="ctr" fontAlgn="base"/>
            <a:r>
              <a:rPr sz="3600" dirty="0">
                <a:solidFill>
                  <a:srgbClr val="808080"/>
                </a:solidFill>
                <a:latin typeface="Calibri"/>
              </a:rPr>
              <a:t>in the pre-stage to membership)</a:t>
            </a:r>
          </a:p>
        </p:txBody>
      </p:sp>
    </p:spTree>
    <p:extLst>
      <p:ext uri="{BB962C8B-B14F-4D97-AF65-F5344CB8AC3E}">
        <p14:creationId xmlns:p14="http://schemas.microsoft.com/office/powerpoint/2010/main" val="1399018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564356" y="502444"/>
          <a:ext cx="8708231" cy="4995863"/>
          <a:chOff x="564356" y="502444"/>
          <a:chExt cx="8708231" cy="4995863"/>
        </a:xfrm>
      </p:grpSpPr>
      <p:sp>
        <p:nvSpPr>
          <p:cNvPr id="17" name="TextBox 16"/>
          <p:cNvSpPr txBox="1"/>
          <p:nvPr/>
        </p:nvSpPr>
        <p:spPr>
          <a:xfrm>
            <a:off x="710186" y="800521"/>
            <a:ext cx="6424516" cy="207749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 sz="1350" dirty="0">
                <a:solidFill>
                  <a:srgbClr val="333333"/>
                </a:solidFill>
                <a:latin typeface="Calibri"/>
              </a:rPr>
              <a:t>Status of Member States (For Supply contracts from 01.03.2021 until end of February 2022)</a:t>
            </a:r>
          </a:p>
        </p:txBody>
      </p:sp>
      <p:pic>
        <p:nvPicPr>
          <p:cNvPr id="2" name="Map" descr="Status of Member Stat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128727"/>
            <a:ext cx="8143875" cy="43219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64994" y="3024189"/>
            <a:ext cx="1186222" cy="265523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Key Figures for Slovenia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64995" y="3317082"/>
            <a:ext cx="1695977" cy="337657"/>
          </a:xfrm>
          <a:prstGeom prst="rect">
            <a:avLst/>
          </a:prstGeom>
          <a:solidFill>
            <a:srgbClr val="FFFFFF"/>
          </a:solidFill>
        </p:spPr>
        <p:txBody>
          <a:bodyPr wrap="none" lIns="107156" tIns="107156" rIns="107156" bIns="107156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* Data not available in the DWH yet.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72151" y="3424238"/>
            <a:ext cx="1819409" cy="121252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No. of suppliers registered on eProcurement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66431" y="3424239"/>
            <a:ext cx="223780" cy="171747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algn="ctr" fontAlgn="base"/>
            <a:r>
              <a:rPr sz="788">
                <a:solidFill>
                  <a:srgbClr val="FFFFFF"/>
                </a:solidFill>
                <a:latin typeface="Calibri"/>
              </a:rPr>
              <a:t>51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72150" y="3638550"/>
            <a:ext cx="1245534" cy="121252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No. of contracts active in 2020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20273" y="3638551"/>
            <a:ext cx="172484" cy="171747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algn="ctr" fontAlgn="base"/>
            <a:r>
              <a:rPr sz="788">
                <a:solidFill>
                  <a:srgbClr val="FFFFFF"/>
                </a:solidFill>
                <a:latin typeface="Calibri"/>
              </a:rPr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72150" y="3852863"/>
            <a:ext cx="1362552" cy="121252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No. of contracts awarded in 2020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18884" y="3852864"/>
            <a:ext cx="170881" cy="171747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algn="ctr" fontAlgn="base"/>
            <a:r>
              <a:rPr sz="788">
                <a:solidFill>
                  <a:srgbClr val="FFFFFF"/>
                </a:solidFill>
                <a:latin typeface="Calibri"/>
              </a:rPr>
              <a:t>–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72150" y="4067175"/>
            <a:ext cx="2006960" cy="121252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No. of firms contacted for MS dispatched in 2020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6431" y="4067176"/>
            <a:ext cx="223780" cy="171747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algn="ctr" fontAlgn="base"/>
            <a:r>
              <a:rPr sz="788">
                <a:solidFill>
                  <a:srgbClr val="FFFFFF"/>
                </a:solidFill>
                <a:latin typeface="Calibri"/>
              </a:rPr>
              <a:t>25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72150" y="4281488"/>
            <a:ext cx="1949252" cy="121252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No. of firms contacted for IT dispatched in 2020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220273" y="4281489"/>
            <a:ext cx="172484" cy="171747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algn="ctr" fontAlgn="base"/>
            <a:r>
              <a:rPr sz="788">
                <a:solidFill>
                  <a:srgbClr val="FFFFFF"/>
                </a:solidFill>
                <a:latin typeface="Calibri"/>
              </a:rPr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72151" y="4495800"/>
            <a:ext cx="1976503" cy="121252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No. of firms contacted for PE dispatched in 2020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166431" y="4495801"/>
            <a:ext cx="223780" cy="171747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algn="ctr" fontAlgn="base"/>
            <a:r>
              <a:rPr sz="788">
                <a:solidFill>
                  <a:srgbClr val="FFFFFF"/>
                </a:solidFill>
                <a:latin typeface="Calibri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121513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-1402556" y="-5853113"/>
          <a:ext cx="9012841" cy="4862513"/>
          <a:chOff x="-1402556" y="-5853113"/>
          <a:chExt cx="9012841" cy="4862513"/>
        </a:xfrm>
      </p:grpSpPr>
      <p:sp>
        <p:nvSpPr>
          <p:cNvPr id="136" name="TextBox 135"/>
          <p:cNvSpPr txBox="1"/>
          <p:nvPr/>
        </p:nvSpPr>
        <p:spPr>
          <a:xfrm>
            <a:off x="599797" y="1121458"/>
            <a:ext cx="3901837" cy="207749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 sz="1350" dirty="0">
                <a:solidFill>
                  <a:srgbClr val="333333"/>
                </a:solidFill>
                <a:latin typeface="Calibri"/>
              </a:rPr>
              <a:t>Annual contributions and industrial returns for Slovenia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1721645"/>
            <a:ext cx="1069202" cy="265523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Contributions (kCHF)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3787" y="2064545"/>
            <a:ext cx="277321" cy="11342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fontAlgn="base"/>
            <a:r>
              <a:rPr sz="567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2936" y="2064545"/>
            <a:ext cx="809582" cy="11342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algn="r" fontAlgn="base"/>
            <a:r>
              <a:rPr sz="567">
                <a:solidFill>
                  <a:srgbClr val="333333"/>
                </a:solidFill>
                <a:latin typeface="Calibri"/>
              </a:rPr>
              <a:t>Country Contribution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91562" y="2064545"/>
            <a:ext cx="556307" cy="11342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algn="r" fontAlgn="base"/>
            <a:r>
              <a:rPr sz="567">
                <a:solidFill>
                  <a:srgbClr val="333333"/>
                </a:solidFill>
                <a:latin typeface="Calibri"/>
              </a:rPr>
              <a:t>All Countries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91605" y="2064545"/>
            <a:ext cx="232501" cy="11342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algn="r" fontAlgn="base"/>
            <a:r>
              <a:rPr sz="567">
                <a:solidFill>
                  <a:srgbClr val="333333"/>
                </a:solidFill>
                <a:latin typeface="Calibri"/>
              </a:rPr>
              <a:t>%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3786" y="2183607"/>
            <a:ext cx="330220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2017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68786" y="2183607"/>
            <a:ext cx="283732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500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36510" y="2183607"/>
            <a:ext cx="511358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1 142 179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17931" y="2183607"/>
            <a:ext cx="306174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0.04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3786" y="2340770"/>
            <a:ext cx="330220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01460" y="2340770"/>
            <a:ext cx="351058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1 000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36510" y="2340770"/>
            <a:ext cx="511358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1 148 237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17931" y="2340770"/>
            <a:ext cx="306174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0.09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3786" y="2497932"/>
            <a:ext cx="330220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01460" y="2497932"/>
            <a:ext cx="351058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1 000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36510" y="2497932"/>
            <a:ext cx="511358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1 171 420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17931" y="2497932"/>
            <a:ext cx="306174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0.09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3786" y="2655095"/>
            <a:ext cx="330220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01460" y="2655095"/>
            <a:ext cx="351058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1 065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36510" y="2655095"/>
            <a:ext cx="511358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1 196 893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817931" y="2655095"/>
            <a:ext cx="306174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0.09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3786" y="2812256"/>
            <a:ext cx="330220" cy="16915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fontAlgn="base"/>
            <a:r>
              <a:rPr sz="709" dirty="0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01460" y="2812256"/>
            <a:ext cx="351058" cy="16915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1 410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236510" y="2812256"/>
            <a:ext cx="511358" cy="16915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1 198 811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817931" y="2812256"/>
            <a:ext cx="306174" cy="16915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algn="r" fontAlgn="base"/>
            <a:r>
              <a:rPr sz="709" dirty="0">
                <a:solidFill>
                  <a:srgbClr val="333333"/>
                </a:solidFill>
                <a:latin typeface="Calibri"/>
              </a:rPr>
              <a:t>0.12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357467" y="1721645"/>
            <a:ext cx="1854674" cy="265523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Expenditures (All countries totals, kCHF)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359754" y="2064545"/>
            <a:ext cx="277321" cy="11342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fontAlgn="base"/>
            <a:r>
              <a:rPr sz="567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517600" y="2064545"/>
            <a:ext cx="428067" cy="11342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algn="r" fontAlgn="base"/>
            <a:r>
              <a:rPr sz="567">
                <a:solidFill>
                  <a:srgbClr val="333333"/>
                </a:solidFill>
                <a:latin typeface="Calibri"/>
              </a:rPr>
              <a:t>Supplies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488418" y="2064545"/>
            <a:ext cx="421655" cy="11342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algn="r" fontAlgn="base"/>
            <a:r>
              <a:rPr sz="567">
                <a:solidFill>
                  <a:srgbClr val="333333"/>
                </a:solidFill>
                <a:latin typeface="Calibri"/>
              </a:rPr>
              <a:t>Services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359753" y="2183607"/>
            <a:ext cx="330220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2016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501634" y="2183607"/>
            <a:ext cx="444033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342 577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466040" y="2183607"/>
            <a:ext cx="444033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146 851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359753" y="2340770"/>
            <a:ext cx="330220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2017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501634" y="2340770"/>
            <a:ext cx="444033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232 087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466040" y="2340770"/>
            <a:ext cx="444033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142 732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359753" y="2497932"/>
            <a:ext cx="330220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501634" y="2497932"/>
            <a:ext cx="444033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267 860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466040" y="2497932"/>
            <a:ext cx="444033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146 760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359753" y="2655095"/>
            <a:ext cx="330220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501634" y="2655095"/>
            <a:ext cx="444033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261 610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466040" y="2655095"/>
            <a:ext cx="444033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167 528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359753" y="2812257"/>
            <a:ext cx="330220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501634" y="2812257"/>
            <a:ext cx="444033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 dirty="0">
                <a:solidFill>
                  <a:srgbClr val="333333"/>
                </a:solidFill>
                <a:latin typeface="Calibri"/>
              </a:rPr>
              <a:t>207 407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466040" y="2812257"/>
            <a:ext cx="444033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131 216</a:t>
            </a:r>
          </a:p>
        </p:txBody>
      </p:sp>
      <p:pic>
        <p:nvPicPr>
          <p:cNvPr id="51" name="expenditures-totals" descr="Expenditures of all countri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02556" y="-5853113"/>
            <a:ext cx="2619375" cy="1464469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6143436" y="1721645"/>
            <a:ext cx="1433085" cy="265523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Expenditures (Slovenia, kCHF)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145817" y="2064545"/>
            <a:ext cx="277321" cy="11342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fontAlgn="base"/>
            <a:r>
              <a:rPr sz="567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925995" y="2064545"/>
            <a:ext cx="493791" cy="11342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algn="r" fontAlgn="base"/>
            <a:r>
              <a:rPr sz="567">
                <a:solidFill>
                  <a:srgbClr val="333333"/>
                </a:solidFill>
                <a:latin typeface="Calibri"/>
              </a:rPr>
              <a:t>Remaining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413488" y="2064545"/>
            <a:ext cx="644473" cy="11342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algn="r" fontAlgn="base"/>
            <a:r>
              <a:rPr sz="567">
                <a:solidFill>
                  <a:srgbClr val="333333"/>
                </a:solidFill>
                <a:latin typeface="Calibri"/>
              </a:rPr>
              <a:t>Procurement**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8218375" y="2064545"/>
            <a:ext cx="477761" cy="11342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algn="r" fontAlgn="base"/>
            <a:r>
              <a:rPr sz="567">
                <a:solidFill>
                  <a:srgbClr val="333333"/>
                </a:solidFill>
                <a:latin typeface="Calibri"/>
              </a:rPr>
              <a:t>Personnel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145816" y="2183607"/>
            <a:ext cx="330220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2017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136053" y="2183607"/>
            <a:ext cx="283732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438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820716" y="2183607"/>
            <a:ext cx="237245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10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8458891" y="2183607"/>
            <a:ext cx="237245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52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145816" y="2340770"/>
            <a:ext cx="330220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7136053" y="2340770"/>
            <a:ext cx="283732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826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820716" y="2340770"/>
            <a:ext cx="237245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90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458891" y="2340770"/>
            <a:ext cx="237245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84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145816" y="2497932"/>
            <a:ext cx="330220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136053" y="2497932"/>
            <a:ext cx="283732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753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774228" y="2497932"/>
            <a:ext cx="283732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122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8412403" y="2497932"/>
            <a:ext cx="283732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125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145816" y="2655095"/>
            <a:ext cx="330220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136053" y="2655095"/>
            <a:ext cx="283732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697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774228" y="2655095"/>
            <a:ext cx="283732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187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8412403" y="2655095"/>
            <a:ext cx="283732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181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145816" y="2812256"/>
            <a:ext cx="375104" cy="16915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2021*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7068727" y="2812256"/>
            <a:ext cx="351058" cy="16915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1 179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820716" y="2812256"/>
            <a:ext cx="237245" cy="16915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96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8412403" y="2812256"/>
            <a:ext cx="283732" cy="16915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135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-1402556" y="-5853113"/>
            <a:ext cx="1433085" cy="265523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Expenditures (Slovenia, kCHF)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-1402556" y="-5853113"/>
            <a:ext cx="277321" cy="11342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fontAlgn="base"/>
            <a:r>
              <a:rPr sz="567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-1386853" y="-5853113"/>
            <a:ext cx="428067" cy="11342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algn="r" fontAlgn="base"/>
            <a:r>
              <a:rPr sz="567">
                <a:solidFill>
                  <a:srgbClr val="333333"/>
                </a:solidFill>
                <a:latin typeface="Calibri"/>
              </a:rPr>
              <a:t>Supplies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-1373297" y="-5853113"/>
            <a:ext cx="421655" cy="11342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algn="r" fontAlgn="base"/>
            <a:r>
              <a:rPr sz="567">
                <a:solidFill>
                  <a:srgbClr val="333333"/>
                </a:solidFill>
                <a:latin typeface="Calibri"/>
              </a:rPr>
              <a:t>Services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-1402556" y="-5853113"/>
            <a:ext cx="330220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2017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-1639801" y="-5853113"/>
            <a:ext cx="237245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10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-1591711" y="-5853113"/>
            <a:ext cx="189155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-1402556" y="-5853113"/>
            <a:ext cx="330220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-1639801" y="-5853113"/>
            <a:ext cx="237245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90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-1591711" y="-5853113"/>
            <a:ext cx="189155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-1402556" y="-5853113"/>
            <a:ext cx="330220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-1686289" y="-5853113"/>
            <a:ext cx="283733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118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-1591711" y="-5853113"/>
            <a:ext cx="189155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-1402556" y="-5853113"/>
            <a:ext cx="330220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-1686289" y="-5853113"/>
            <a:ext cx="283733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172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-1591711" y="-5853113"/>
            <a:ext cx="189155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-1402556" y="-5853113"/>
            <a:ext cx="375104" cy="16915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2021*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-1639801" y="-5853113"/>
            <a:ext cx="237245" cy="16915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92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-1591711" y="-5853113"/>
            <a:ext cx="189155" cy="16915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678657" y="3717131"/>
            <a:ext cx="687689" cy="121252"/>
          </a:xfrm>
          <a:prstGeom prst="rect">
            <a:avLst/>
          </a:prstGeom>
          <a:solidFill>
            <a:srgbClr val="F5F5F5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Industrial Return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73787" y="4102895"/>
            <a:ext cx="277321" cy="11342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fontAlgn="base"/>
            <a:r>
              <a:rPr sz="567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255488" y="4102895"/>
            <a:ext cx="335093" cy="11342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algn="r" fontAlgn="base"/>
            <a:r>
              <a:rPr sz="567">
                <a:solidFill>
                  <a:srgbClr val="333333"/>
                </a:solidFill>
                <a:latin typeface="Calibri"/>
              </a:rPr>
              <a:t>Ratio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721062" y="4102895"/>
            <a:ext cx="371962" cy="11342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algn="r" fontAlgn="base"/>
            <a:r>
              <a:rPr sz="567">
                <a:solidFill>
                  <a:srgbClr val="333333"/>
                </a:solidFill>
                <a:latin typeface="Calibri"/>
              </a:rPr>
              <a:t>Target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2274663" y="4102895"/>
            <a:ext cx="335093" cy="11342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algn="r" fontAlgn="base"/>
            <a:r>
              <a:rPr sz="567">
                <a:solidFill>
                  <a:srgbClr val="333333"/>
                </a:solidFill>
                <a:latin typeface="Calibri"/>
              </a:rPr>
              <a:t>Ratio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2754526" y="4102895"/>
            <a:ext cx="371961" cy="11342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algn="r" fontAlgn="base"/>
            <a:r>
              <a:rPr sz="567">
                <a:solidFill>
                  <a:srgbClr val="333333"/>
                </a:solidFill>
                <a:latin typeface="Calibri"/>
              </a:rPr>
              <a:t>Target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73786" y="4221957"/>
            <a:ext cx="330220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2017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1330894" y="4221957"/>
            <a:ext cx="259687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0.1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902266" y="4221957"/>
            <a:ext cx="190758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2420601" y="4221957"/>
            <a:ext cx="189155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2866800" y="4221957"/>
            <a:ext cx="259687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73786" y="4379120"/>
            <a:ext cx="330220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1284406" y="4379120"/>
            <a:ext cx="306175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0.38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1902266" y="4379120"/>
            <a:ext cx="190758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2420601" y="4379120"/>
            <a:ext cx="189155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2866800" y="4379120"/>
            <a:ext cx="259687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573786" y="4536282"/>
            <a:ext cx="330220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284406" y="4536282"/>
            <a:ext cx="306175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0.53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902266" y="4536282"/>
            <a:ext cx="190758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2420601" y="4536282"/>
            <a:ext cx="189155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866800" y="4536282"/>
            <a:ext cx="259687" cy="14183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573786" y="4693445"/>
            <a:ext cx="330220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fontAlgn="base"/>
            <a:r>
              <a:rPr sz="709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284406" y="4693445"/>
            <a:ext cx="306175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0.93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902266" y="4693445"/>
            <a:ext cx="190758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2420601" y="4693445"/>
            <a:ext cx="189155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2866800" y="4693445"/>
            <a:ext cx="259687" cy="14183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algn="r" fontAlgn="base"/>
            <a:r>
              <a:rPr sz="709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1395013" y="3983832"/>
            <a:ext cx="391134" cy="11342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algn="ctr" fontAlgn="base"/>
            <a:r>
              <a:rPr sz="567">
                <a:solidFill>
                  <a:srgbClr val="333333"/>
                </a:solidFill>
                <a:latin typeface="Calibri"/>
              </a:rPr>
              <a:t>Supplies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2420966" y="3983832"/>
            <a:ext cx="384722" cy="11342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algn="ctr" fontAlgn="base"/>
            <a:r>
              <a:rPr sz="567">
                <a:solidFill>
                  <a:srgbClr val="333333"/>
                </a:solidFill>
                <a:latin typeface="Calibri"/>
              </a:rPr>
              <a:t>Services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3894897" y="3603589"/>
            <a:ext cx="1213473" cy="265523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fontAlgn="base"/>
            <a:r>
              <a:rPr sz="788" dirty="0">
                <a:solidFill>
                  <a:srgbClr val="333333"/>
                </a:solidFill>
                <a:latin typeface="Calibri"/>
              </a:rPr>
              <a:t>Annual Industrial Return</a:t>
            </a:r>
          </a:p>
        </p:txBody>
      </p:sp>
      <p:pic>
        <p:nvPicPr>
          <p:cNvPr id="134" name="IRSuppli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5975" y="3995419"/>
            <a:ext cx="2876550" cy="1678781"/>
          </a:xfrm>
          <a:prstGeom prst="rect">
            <a:avLst/>
          </a:prstGeom>
        </p:spPr>
      </p:pic>
      <p:sp>
        <p:nvSpPr>
          <p:cNvPr id="138" name="TextBox 137"/>
          <p:cNvSpPr txBox="1"/>
          <p:nvPr/>
        </p:nvSpPr>
        <p:spPr>
          <a:xfrm>
            <a:off x="6177075" y="3090977"/>
            <a:ext cx="779059" cy="123111"/>
          </a:xfrm>
          <a:prstGeom prst="rect">
            <a:avLst/>
          </a:prstGeom>
          <a:solidFill>
            <a:srgbClr val="F5F5F5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 sz="800" dirty="0">
                <a:solidFill>
                  <a:srgbClr val="333333"/>
                </a:solidFill>
                <a:latin typeface="Calibri"/>
              </a:rPr>
              <a:t>*Provisional figure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6177075" y="3233802"/>
            <a:ext cx="2571389" cy="123111"/>
          </a:xfrm>
          <a:prstGeom prst="rect">
            <a:avLst/>
          </a:prstGeom>
          <a:solidFill>
            <a:srgbClr val="F5F5F5"/>
          </a:solidFill>
        </p:spPr>
        <p:txBody>
          <a:bodyPr wrap="square" lIns="0" tIns="0" rIns="0" bIns="0" rtlCol="0">
            <a:spAutoFit/>
          </a:bodyPr>
          <a:lstStyle/>
          <a:p>
            <a:pPr fontAlgn="base"/>
            <a:r>
              <a:rPr sz="800" dirty="0" smtClean="0">
                <a:solidFill>
                  <a:srgbClr val="333333"/>
                </a:solidFill>
                <a:latin typeface="Calibri"/>
              </a:rPr>
              <a:t>*</a:t>
            </a:r>
            <a:r>
              <a:rPr lang="en-US" sz="800" dirty="0" smtClean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GB" sz="800" dirty="0">
                <a:latin typeface="Calibri" panose="020F0502020204030204" pitchFamily="34" charset="0"/>
                <a:cs typeface="Calibri" panose="020F0502020204030204" pitchFamily="34" charset="0"/>
              </a:rPr>
              <a:t>Including supplies, services, utilities and small orders</a:t>
            </a:r>
            <a:endParaRPr sz="800" dirty="0">
              <a:solidFill>
                <a:srgbClr val="3333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50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564356" y="600075"/>
          <a:ext cx="8708231" cy="4943475"/>
          <a:chOff x="564356" y="600075"/>
          <a:chExt cx="8708231" cy="4943475"/>
        </a:xfrm>
      </p:grpSpPr>
      <p:sp>
        <p:nvSpPr>
          <p:cNvPr id="6" name="TextBox 5"/>
          <p:cNvSpPr txBox="1"/>
          <p:nvPr/>
        </p:nvSpPr>
        <p:spPr>
          <a:xfrm>
            <a:off x="564356" y="1457326"/>
            <a:ext cx="4525534" cy="207749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 sz="1350">
                <a:solidFill>
                  <a:srgbClr val="333333"/>
                </a:solidFill>
                <a:latin typeface="Calibri"/>
              </a:rPr>
              <a:t>Expenditure by department and procurement codes for Slovenia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1" y="2250282"/>
            <a:ext cx="1647887" cy="265523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Expenditure by Department (kCHF)</a:t>
            </a:r>
          </a:p>
        </p:txBody>
      </p:sp>
      <p:pic>
        <p:nvPicPr>
          <p:cNvPr id="3" name="supplies-by-department" descr="Supplies by Departmen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6" y="2650331"/>
            <a:ext cx="2362200" cy="31503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57468" y="2250282"/>
            <a:ext cx="2332369" cy="265523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Expenditure by (Activity|Procurement) Code (kCHF)</a:t>
            </a:r>
          </a:p>
        </p:txBody>
      </p:sp>
      <p:pic>
        <p:nvPicPr>
          <p:cNvPr id="5" name="pie_supplies_by_cod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624" y="2650331"/>
            <a:ext cx="5181600" cy="315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33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3879056"/>
          <a:chOff x="0" y="0"/>
          <a:chExt cx="8708231" cy="3879056"/>
        </a:xfrm>
      </p:grpSpPr>
      <p:sp>
        <p:nvSpPr>
          <p:cNvPr id="127" name="TextBox 126"/>
          <p:cNvSpPr txBox="1"/>
          <p:nvPr/>
        </p:nvSpPr>
        <p:spPr>
          <a:xfrm>
            <a:off x="564356" y="1457326"/>
            <a:ext cx="1734514" cy="207749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 sz="1350">
                <a:solidFill>
                  <a:srgbClr val="333333"/>
                </a:solidFill>
                <a:latin typeface="Calibri"/>
              </a:rPr>
              <a:t>Top Suppliers in Slovenia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4356" y="1785939"/>
            <a:ext cx="1184620" cy="155877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 sz="1013">
                <a:solidFill>
                  <a:srgbClr val="333333"/>
                </a:solidFill>
                <a:latin typeface="Calibri"/>
              </a:rPr>
              <a:t>By Country of Supplier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2643" y="2452689"/>
            <a:ext cx="771046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fontAlgn="base"/>
            <a:r>
              <a:rPr sz="630">
                <a:solidFill>
                  <a:srgbClr val="333333"/>
                </a:solidFill>
                <a:latin typeface="Calibri"/>
              </a:rPr>
              <a:t>Supplier Name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53793" y="2452689"/>
            <a:ext cx="471284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fontAlgn="base"/>
            <a:r>
              <a:rPr sz="630">
                <a:solidFill>
                  <a:srgbClr val="333333"/>
                </a:solidFill>
                <a:latin typeface="Calibri"/>
              </a:rPr>
              <a:t>Town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75335" y="2452689"/>
            <a:ext cx="647615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algn="r" fontAlgn="base"/>
            <a:r>
              <a:rPr sz="630">
                <a:solidFill>
                  <a:srgbClr val="333333"/>
                </a:solidFill>
                <a:latin typeface="Calibri"/>
              </a:rPr>
              <a:t>No. Orders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61713" y="2452689"/>
            <a:ext cx="913713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algn="r" fontAlgn="base"/>
            <a:r>
              <a:rPr sz="630">
                <a:solidFill>
                  <a:srgbClr val="333333"/>
                </a:solidFill>
                <a:latin typeface="Calibri"/>
              </a:rPr>
              <a:t>CERN Budget (CHF)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74159" y="2452689"/>
            <a:ext cx="948979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algn="r" fontAlgn="base"/>
            <a:r>
              <a:rPr sz="630">
                <a:solidFill>
                  <a:srgbClr val="333333"/>
                </a:solidFill>
                <a:latin typeface="Calibri"/>
              </a:rPr>
              <a:t>Teams Budget (CHF)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2644" y="2700339"/>
            <a:ext cx="453651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ZUSTAL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53793" y="2700339"/>
            <a:ext cx="272512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Ziri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76087" y="2700339"/>
            <a:ext cx="246863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53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00935" y="2700339"/>
            <a:ext cx="474490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114 646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51239" y="2700339"/>
            <a:ext cx="371898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2 779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2643" y="2871789"/>
            <a:ext cx="419988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XENYA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53793" y="2871789"/>
            <a:ext cx="512962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Ljubljana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27383" y="2871789"/>
            <a:ext cx="195567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81461" y="2871789"/>
            <a:ext cx="193964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99943" y="2871789"/>
            <a:ext cx="423194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50 610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2644" y="3043239"/>
            <a:ext cx="1175003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JOZEF STEFAN INSTITUTE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53793" y="3043239"/>
            <a:ext cx="512962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Ljubljana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76087" y="3043239"/>
            <a:ext cx="246863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352231" y="3043239"/>
            <a:ext cx="42319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19 952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99943" y="3043239"/>
            <a:ext cx="42319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15 894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2643" y="3214689"/>
            <a:ext cx="730970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ELGOLINE LTD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153793" y="3214689"/>
            <a:ext cx="496932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Cerknica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827383" y="3214689"/>
            <a:ext cx="195567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4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581461" y="3214689"/>
            <a:ext cx="193964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99943" y="3214689"/>
            <a:ext cx="423194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19 277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2643" y="3386139"/>
            <a:ext cx="1636668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INSTRUMENTATION TECHNOLOGIES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153793" y="3386139"/>
            <a:ext cx="413576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Solkan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827383" y="3386139"/>
            <a:ext cx="19556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52231" y="3386139"/>
            <a:ext cx="42319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10 803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329173" y="3386139"/>
            <a:ext cx="19396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72643" y="3700464"/>
            <a:ext cx="626776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FOLK PLAST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153794" y="3700464"/>
            <a:ext cx="450445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Laporje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827383" y="3700464"/>
            <a:ext cx="195567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403527" y="3700464"/>
            <a:ext cx="371898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3 298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329173" y="3700464"/>
            <a:ext cx="193964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72643" y="3871914"/>
            <a:ext cx="34304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VINE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153793" y="3871914"/>
            <a:ext cx="705322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Spodnja Idrija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827383" y="3871914"/>
            <a:ext cx="19556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403527" y="3871914"/>
            <a:ext cx="371898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1 394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329173" y="3871914"/>
            <a:ext cx="19396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72643" y="4186239"/>
            <a:ext cx="652424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KEKON DOO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153793" y="4186239"/>
            <a:ext cx="599524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Zuzemberk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827383" y="4186239"/>
            <a:ext cx="195567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477265" y="4186239"/>
            <a:ext cx="298160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803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329173" y="4186239"/>
            <a:ext cx="193964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72643" y="4357689"/>
            <a:ext cx="634790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CONTAINER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153794" y="4357689"/>
            <a:ext cx="34464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Celje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827383" y="4357689"/>
            <a:ext cx="19556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477265" y="4357689"/>
            <a:ext cx="298160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347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329173" y="4357689"/>
            <a:ext cx="19396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72643" y="4529138"/>
            <a:ext cx="687690" cy="18790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EKWB D.O.O.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153794" y="4529138"/>
            <a:ext cx="533801" cy="18790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Komenda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827383" y="4529138"/>
            <a:ext cx="195567" cy="18790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477265" y="4529138"/>
            <a:ext cx="298160" cy="18790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319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329173" y="4529138"/>
            <a:ext cx="193964" cy="18790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743450" y="1785939"/>
            <a:ext cx="1070806" cy="155877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 sz="1013">
                <a:solidFill>
                  <a:srgbClr val="333333"/>
                </a:solidFill>
                <a:latin typeface="Calibri"/>
              </a:rPr>
              <a:t>By Country of Origin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751737" y="2452689"/>
            <a:ext cx="771046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fontAlgn="base"/>
            <a:r>
              <a:rPr sz="630">
                <a:solidFill>
                  <a:srgbClr val="333333"/>
                </a:solidFill>
                <a:latin typeface="Calibri"/>
              </a:rPr>
              <a:t>Supplier Name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332887" y="2452689"/>
            <a:ext cx="838372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fontAlgn="base"/>
            <a:r>
              <a:rPr sz="630">
                <a:solidFill>
                  <a:srgbClr val="333333"/>
                </a:solidFill>
                <a:latin typeface="Calibri"/>
              </a:rPr>
              <a:t>Supplier Country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473466" y="2452689"/>
            <a:ext cx="647615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algn="r" fontAlgn="base"/>
            <a:r>
              <a:rPr sz="630">
                <a:solidFill>
                  <a:srgbClr val="333333"/>
                </a:solidFill>
                <a:latin typeface="Calibri"/>
              </a:rPr>
              <a:t>No. Orders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094778" y="2452689"/>
            <a:ext cx="421591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algn="r" fontAlgn="base"/>
            <a:r>
              <a:rPr sz="630">
                <a:solidFill>
                  <a:srgbClr val="333333"/>
                </a:solidFill>
                <a:latin typeface="Calibri"/>
              </a:rPr>
              <a:t>% SI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448036" y="2452689"/>
            <a:ext cx="663645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algn="r" fontAlgn="base"/>
            <a:r>
              <a:rPr sz="630">
                <a:solidFill>
                  <a:srgbClr val="333333"/>
                </a:solidFill>
                <a:latin typeface="Calibri"/>
              </a:rPr>
              <a:t>CERN (CHF)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003320" y="2452689"/>
            <a:ext cx="698911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algn="r" fontAlgn="base"/>
            <a:r>
              <a:rPr sz="630">
                <a:solidFill>
                  <a:srgbClr val="333333"/>
                </a:solidFill>
                <a:latin typeface="Calibri"/>
              </a:rPr>
              <a:t>Teams (CHF)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751738" y="2700339"/>
            <a:ext cx="453651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ZUSTAL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332888" y="2700339"/>
            <a:ext cx="21640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SI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874218" y="2700339"/>
            <a:ext cx="246863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52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7269506" y="2700339"/>
            <a:ext cx="246863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99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637190" y="2700339"/>
            <a:ext cx="474490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113 219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8330332" y="2700339"/>
            <a:ext cx="371898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2 779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751738" y="2871789"/>
            <a:ext cx="1175003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JOZEF STEFAN INSTITUTE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332888" y="2871789"/>
            <a:ext cx="216407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SI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874218" y="2871789"/>
            <a:ext cx="246863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14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218208" y="2871789"/>
            <a:ext cx="298160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7688486" y="2871789"/>
            <a:ext cx="423194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19 952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8279036" y="2871789"/>
            <a:ext cx="423194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15 894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751737" y="3043239"/>
            <a:ext cx="730970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ELGOLINE LTD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332888" y="3043239"/>
            <a:ext cx="21640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SI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925514" y="3043239"/>
            <a:ext cx="19556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4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7218208" y="3043239"/>
            <a:ext cx="298160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7917716" y="3043239"/>
            <a:ext cx="193965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8279036" y="3043239"/>
            <a:ext cx="42319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19 277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751737" y="3214689"/>
            <a:ext cx="803106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JACQUET OSIRO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332888" y="3214689"/>
            <a:ext cx="261291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CH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925514" y="3214689"/>
            <a:ext cx="195567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9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269506" y="3214689"/>
            <a:ext cx="246863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55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688486" y="3214689"/>
            <a:ext cx="423194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17 111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8404070" y="3214689"/>
            <a:ext cx="298160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837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4751737" y="3386139"/>
            <a:ext cx="1636668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INSTRUMENTATION TECHNOLOGIES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6332888" y="3386139"/>
            <a:ext cx="21640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SI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6925514" y="3386139"/>
            <a:ext cx="19556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7218208" y="3386139"/>
            <a:ext cx="298160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7688486" y="3386139"/>
            <a:ext cx="42319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10 803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8508266" y="3386139"/>
            <a:ext cx="193965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4751738" y="3700464"/>
            <a:ext cx="872035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NOTZ METALL AG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6332888" y="3700464"/>
            <a:ext cx="261291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CH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6925514" y="3700464"/>
            <a:ext cx="195567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7269506" y="3700464"/>
            <a:ext cx="246863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10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7688486" y="3700464"/>
            <a:ext cx="423194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10 692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8508266" y="3700464"/>
            <a:ext cx="193965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4751737" y="3871914"/>
            <a:ext cx="419988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XENYA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6332888" y="3871914"/>
            <a:ext cx="21640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SI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6925514" y="3871914"/>
            <a:ext cx="19556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7269506" y="3871914"/>
            <a:ext cx="246863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12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7917716" y="3871914"/>
            <a:ext cx="193965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8330332" y="3871914"/>
            <a:ext cx="371898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6 030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4751738" y="4043364"/>
            <a:ext cx="939361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SFS UNIMARKET SA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6332888" y="4043364"/>
            <a:ext cx="261291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CH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6749182" y="4043364"/>
            <a:ext cx="371898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2 983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7320802" y="4043364"/>
            <a:ext cx="195567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7739782" y="4043364"/>
            <a:ext cx="371898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3 816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8404070" y="4043364"/>
            <a:ext cx="298160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628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4751737" y="4214814"/>
            <a:ext cx="626776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FOLK PLAST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6332888" y="4214814"/>
            <a:ext cx="21640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SI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6925514" y="4214814"/>
            <a:ext cx="19556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218208" y="4214814"/>
            <a:ext cx="298160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7739782" y="4214814"/>
            <a:ext cx="371898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3 298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8508266" y="4214814"/>
            <a:ext cx="193965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751737" y="4386263"/>
            <a:ext cx="873638" cy="18790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RS COMPONENTS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6332888" y="4386263"/>
            <a:ext cx="245261" cy="18790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FR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6749182" y="4386263"/>
            <a:ext cx="371898" cy="18790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8 742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7322404" y="4386263"/>
            <a:ext cx="193965" cy="18790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7739782" y="4386263"/>
            <a:ext cx="371898" cy="18790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2 222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8404070" y="4386263"/>
            <a:ext cx="298160" cy="18790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598</a:t>
            </a:r>
          </a:p>
        </p:txBody>
      </p:sp>
    </p:spTree>
    <p:extLst>
      <p:ext uri="{BB962C8B-B14F-4D97-AF65-F5344CB8AC3E}">
        <p14:creationId xmlns:p14="http://schemas.microsoft.com/office/powerpoint/2010/main" val="118382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698706" cy="3238500"/>
          <a:chOff x="0" y="0"/>
          <a:chExt cx="8698706" cy="3238500"/>
        </a:xfrm>
      </p:grpSpPr>
      <p:sp>
        <p:nvSpPr>
          <p:cNvPr id="47" name="TextBox 46"/>
          <p:cNvSpPr txBox="1"/>
          <p:nvPr/>
        </p:nvSpPr>
        <p:spPr>
          <a:xfrm>
            <a:off x="1948816" y="1438276"/>
            <a:ext cx="4818691" cy="207749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 sz="1350">
                <a:solidFill>
                  <a:srgbClr val="333333"/>
                </a:solidFill>
                <a:latin typeface="Calibri"/>
              </a:rPr>
              <a:t>List of contract/orders with the highest turnover in 2020 for Slovenia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500" y="2207420"/>
            <a:ext cx="650820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fontAlgn="base"/>
            <a:r>
              <a:rPr sz="630">
                <a:solidFill>
                  <a:srgbClr val="333333"/>
                </a:solidFill>
                <a:latin typeface="Calibri"/>
              </a:rPr>
              <a:t>Contract/Order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28814" y="2207420"/>
            <a:ext cx="520977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fontAlgn="base"/>
            <a:r>
              <a:rPr sz="630">
                <a:solidFill>
                  <a:srgbClr val="333333"/>
                </a:solidFill>
                <a:latin typeface="Calibri"/>
              </a:rPr>
              <a:t>Description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38675" y="2207420"/>
            <a:ext cx="413576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fontAlgn="base"/>
            <a:r>
              <a:rPr sz="630">
                <a:solidFill>
                  <a:srgbClr val="333333"/>
                </a:solidFill>
                <a:latin typeface="Calibri"/>
              </a:rPr>
              <a:t>Supplier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45323" y="2207420"/>
            <a:ext cx="653385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algn="r" fontAlgn="base"/>
            <a:r>
              <a:rPr sz="630">
                <a:solidFill>
                  <a:srgbClr val="333333"/>
                </a:solidFill>
                <a:latin typeface="Calibri"/>
              </a:rPr>
              <a:t>Amount (CHF)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500" y="2345532"/>
            <a:ext cx="61555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CA8045163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28814" y="2345532"/>
            <a:ext cx="1622240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 dirty="0" smtClean="0">
                <a:solidFill>
                  <a:srgbClr val="333333"/>
                </a:solidFill>
                <a:latin typeface="Calibri"/>
              </a:rPr>
              <a:t>COLLIMATEURS </a:t>
            </a:r>
            <a:r>
              <a:rPr sz="788" dirty="0">
                <a:solidFill>
                  <a:srgbClr val="333333"/>
                </a:solidFill>
                <a:latin typeface="Calibri"/>
              </a:rPr>
              <a:t>DEUX BLOCS NEUFS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38676" y="2345532"/>
            <a:ext cx="453651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ZUSTAL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75513" y="2345532"/>
            <a:ext cx="42319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13 472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1500" y="2516982"/>
            <a:ext cx="615554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CA8439104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28813" y="2516982"/>
            <a:ext cx="1617431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 dirty="0" smtClean="0">
                <a:solidFill>
                  <a:srgbClr val="333333"/>
                </a:solidFill>
                <a:latin typeface="Calibri"/>
              </a:rPr>
              <a:t>FRESCA2 </a:t>
            </a:r>
            <a:r>
              <a:rPr sz="788" dirty="0">
                <a:solidFill>
                  <a:srgbClr val="333333"/>
                </a:solidFill>
                <a:latin typeface="Calibri"/>
              </a:rPr>
              <a:t>: TANK HELIUM BERCEAUX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38676" y="2516982"/>
            <a:ext cx="453651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ZUSTAL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275513" y="2516982"/>
            <a:ext cx="423194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12 263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1500" y="2688432"/>
            <a:ext cx="61555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CA8529246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28814" y="2688432"/>
            <a:ext cx="1623843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4CH WAVEFORM DIGITIZER SYSTEM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38675" y="2688432"/>
            <a:ext cx="1636668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INSTRUMENTATION TECHNOLOGIES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275513" y="2688432"/>
            <a:ext cx="42319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10 803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1500" y="2859882"/>
            <a:ext cx="615554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CA8152337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28814" y="2859882"/>
            <a:ext cx="1657506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 dirty="0" smtClean="0">
                <a:solidFill>
                  <a:srgbClr val="333333"/>
                </a:solidFill>
                <a:latin typeface="Calibri"/>
              </a:rPr>
              <a:t>ADJUSTING </a:t>
            </a:r>
            <a:r>
              <a:rPr sz="788" dirty="0">
                <a:solidFill>
                  <a:srgbClr val="333333"/>
                </a:solidFill>
                <a:latin typeface="Calibri"/>
              </a:rPr>
              <a:t>PCS MAGNET ELETTRA 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38676" y="2859882"/>
            <a:ext cx="453651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ZUSTAL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326809" y="2859882"/>
            <a:ext cx="371898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9 055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1500" y="3031332"/>
            <a:ext cx="61555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CA8490585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928813" y="3031332"/>
            <a:ext cx="1893148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CE:SI: IRRAD. OF HGCAL TEST STRUCTURES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638676" y="3031332"/>
            <a:ext cx="1175003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JOZEF STEFAN INSTITUTE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326809" y="3031332"/>
            <a:ext cx="371898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8 912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1500" y="3202782"/>
            <a:ext cx="615554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DT2033097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928814" y="3202782"/>
            <a:ext cx="1343317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LOT ANNEAUX 304L FRESCA2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638676" y="3202782"/>
            <a:ext cx="872035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NOTZ METALL AG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326809" y="3202782"/>
            <a:ext cx="371898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8 221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1500" y="3374232"/>
            <a:ext cx="61555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CA8348060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928813" y="3374232"/>
            <a:ext cx="1893148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CE:SI: IRRAD. OF HGCAL TEST STRUCTURES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638676" y="3374232"/>
            <a:ext cx="1175003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JOZEF STEFAN INSTITUTE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326809" y="3374232"/>
            <a:ext cx="371898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8 156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71500" y="3545682"/>
            <a:ext cx="615554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CA8422202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928813" y="3545682"/>
            <a:ext cx="1644682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 dirty="0" smtClean="0">
                <a:solidFill>
                  <a:srgbClr val="333333"/>
                </a:solidFill>
                <a:latin typeface="Calibri"/>
              </a:rPr>
              <a:t>CRAB </a:t>
            </a:r>
            <a:r>
              <a:rPr sz="788" dirty="0">
                <a:solidFill>
                  <a:srgbClr val="333333"/>
                </a:solidFill>
                <a:latin typeface="Calibri"/>
              </a:rPr>
              <a:t>CAVITY RFD TUNING FRAMES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638676" y="3545682"/>
            <a:ext cx="453651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ZUSTAL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326809" y="3545682"/>
            <a:ext cx="371898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7 161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71500" y="3717132"/>
            <a:ext cx="61555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CA8499458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28814" y="3717132"/>
            <a:ext cx="1575753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 dirty="0" smtClean="0">
                <a:solidFill>
                  <a:srgbClr val="333333"/>
                </a:solidFill>
                <a:latin typeface="Calibri"/>
              </a:rPr>
              <a:t>CRAB </a:t>
            </a:r>
            <a:r>
              <a:rPr sz="788" dirty="0">
                <a:solidFill>
                  <a:srgbClr val="333333"/>
                </a:solidFill>
                <a:latin typeface="Calibri"/>
              </a:rPr>
              <a:t>CAVITY RFD TUNING FRAME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638676" y="3717132"/>
            <a:ext cx="453651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ZUSTAL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326809" y="3717132"/>
            <a:ext cx="371898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6 857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71500" y="3888581"/>
            <a:ext cx="615554" cy="18790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CA8499930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928813" y="3888581"/>
            <a:ext cx="1247137" cy="18790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fontAlgn="base"/>
            <a:r>
              <a:rPr sz="788" dirty="0" smtClean="0">
                <a:solidFill>
                  <a:srgbClr val="333333"/>
                </a:solidFill>
                <a:latin typeface="Calibri"/>
              </a:rPr>
              <a:t>VTRX </a:t>
            </a:r>
            <a:r>
              <a:rPr sz="788" dirty="0">
                <a:solidFill>
                  <a:srgbClr val="333333"/>
                </a:solidFill>
                <a:latin typeface="Calibri"/>
              </a:rPr>
              <a:t>PLUS BURN-IN TEST.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638676" y="3888581"/>
            <a:ext cx="453651" cy="18790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ZUSTAL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326809" y="3888581"/>
            <a:ext cx="371898" cy="18790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4 213</a:t>
            </a:r>
          </a:p>
        </p:txBody>
      </p:sp>
    </p:spTree>
    <p:extLst>
      <p:ext uri="{BB962C8B-B14F-4D97-AF65-F5344CB8AC3E}">
        <p14:creationId xmlns:p14="http://schemas.microsoft.com/office/powerpoint/2010/main" val="562160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2645569"/>
          <a:chOff x="0" y="0"/>
          <a:chExt cx="8708231" cy="2645569"/>
        </a:xfrm>
      </p:grpSpPr>
      <p:sp>
        <p:nvSpPr>
          <p:cNvPr id="33" name="TextBox 32"/>
          <p:cNvSpPr txBox="1"/>
          <p:nvPr/>
        </p:nvSpPr>
        <p:spPr>
          <a:xfrm>
            <a:off x="564356" y="1385889"/>
            <a:ext cx="2247410" cy="155877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 sz="1013">
                <a:solidFill>
                  <a:srgbClr val="333333"/>
                </a:solidFill>
                <a:latin typeface="Calibri"/>
              </a:rPr>
              <a:t>Price Enquiries above 50k CHF for Slovenia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1602581"/>
            <a:ext cx="216470" cy="42127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fontAlgn="base"/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573786" y="1802607"/>
            <a:ext cx="291748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fontAlgn="base"/>
            <a:r>
              <a:rPr sz="630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9479" y="1802607"/>
            <a:ext cx="728727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algn="r" fontAlgn="base"/>
            <a:r>
              <a:rPr sz="630">
                <a:solidFill>
                  <a:srgbClr val="333333"/>
                </a:solidFill>
                <a:latin typeface="Calibri"/>
              </a:rPr>
              <a:t>Firms Contacted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48437" y="1802607"/>
            <a:ext cx="485069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algn="r" fontAlgn="base"/>
            <a:r>
              <a:rPr sz="630">
                <a:solidFill>
                  <a:srgbClr val="333333"/>
                </a:solidFill>
                <a:latin typeface="Calibri"/>
              </a:rPr>
              <a:t>RANK (1)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43737" y="1802607"/>
            <a:ext cx="485069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algn="r" fontAlgn="base"/>
            <a:r>
              <a:rPr sz="630">
                <a:solidFill>
                  <a:srgbClr val="333333"/>
                </a:solidFill>
                <a:latin typeface="Calibri"/>
              </a:rPr>
              <a:t>RANK (2)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39037" y="1802607"/>
            <a:ext cx="485069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algn="r" fontAlgn="base"/>
            <a:r>
              <a:rPr sz="630">
                <a:solidFill>
                  <a:srgbClr val="333333"/>
                </a:solidFill>
                <a:latin typeface="Calibri"/>
              </a:rPr>
              <a:t>RANK (3)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3786" y="2050257"/>
            <a:ext cx="349456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2017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42639" y="2050257"/>
            <a:ext cx="19556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39541" y="2050257"/>
            <a:ext cx="19396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34841" y="2050257"/>
            <a:ext cx="19396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30141" y="2050257"/>
            <a:ext cx="19396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3786" y="2221707"/>
            <a:ext cx="349456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91343" y="2221707"/>
            <a:ext cx="246863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39541" y="2221707"/>
            <a:ext cx="193964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433239" y="2221707"/>
            <a:ext cx="195567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28539" y="2221707"/>
            <a:ext cx="195567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3786" y="2393157"/>
            <a:ext cx="349456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42639" y="2393157"/>
            <a:ext cx="19556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939541" y="2393157"/>
            <a:ext cx="19396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433239" y="2393157"/>
            <a:ext cx="19556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928539" y="2393157"/>
            <a:ext cx="19556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3786" y="2564606"/>
            <a:ext cx="349456" cy="18790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391343" y="2564606"/>
            <a:ext cx="246863" cy="18790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937939" y="2564606"/>
            <a:ext cx="195567" cy="18790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34841" y="2564606"/>
            <a:ext cx="193964" cy="18790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930141" y="2564606"/>
            <a:ext cx="193964" cy="18790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357468" y="1602582"/>
            <a:ext cx="1322477" cy="265523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Number of firms contacted</a:t>
            </a:r>
          </a:p>
        </p:txBody>
      </p:sp>
      <p:pic>
        <p:nvPicPr>
          <p:cNvPr id="30" name="bar_price_enquiri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468" y="1895475"/>
            <a:ext cx="2390775" cy="1607344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6143435" y="1602582"/>
            <a:ext cx="1234312" cy="265523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Origin of firms contacted</a:t>
            </a:r>
          </a:p>
        </p:txBody>
      </p:sp>
      <p:pic>
        <p:nvPicPr>
          <p:cNvPr id="32" name="bar_origin_firms_price_enquiri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436" y="1895475"/>
            <a:ext cx="2390775" cy="160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94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2645569"/>
          <a:chOff x="0" y="0"/>
          <a:chExt cx="8708231" cy="2645569"/>
        </a:xfrm>
      </p:grpSpPr>
      <p:sp>
        <p:nvSpPr>
          <p:cNvPr id="44" name="TextBox 43"/>
          <p:cNvSpPr txBox="1"/>
          <p:nvPr/>
        </p:nvSpPr>
        <p:spPr>
          <a:xfrm>
            <a:off x="564356" y="1385889"/>
            <a:ext cx="1476366" cy="155877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 sz="1013">
                <a:solidFill>
                  <a:srgbClr val="333333"/>
                </a:solidFill>
                <a:latin typeface="Calibri"/>
              </a:rPr>
              <a:t>Market Surveys for Slovenia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1602581"/>
            <a:ext cx="216470" cy="42127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fontAlgn="base"/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573786" y="1802607"/>
            <a:ext cx="291748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fontAlgn="base"/>
            <a:r>
              <a:rPr sz="630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9936" y="1802607"/>
            <a:ext cx="728726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algn="r" fontAlgn="base"/>
            <a:r>
              <a:rPr sz="630">
                <a:solidFill>
                  <a:srgbClr val="333333"/>
                </a:solidFill>
                <a:latin typeface="Calibri"/>
              </a:rPr>
              <a:t>Firms Contacted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59841" y="1802607"/>
            <a:ext cx="533159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algn="r" fontAlgn="base"/>
            <a:r>
              <a:rPr sz="630">
                <a:solidFill>
                  <a:srgbClr val="333333"/>
                </a:solidFill>
                <a:latin typeface="Calibri"/>
              </a:rPr>
              <a:t>Interested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28681" y="1802607"/>
            <a:ext cx="478657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algn="r" fontAlgn="base"/>
            <a:r>
              <a:rPr sz="630">
                <a:solidFill>
                  <a:srgbClr val="333333"/>
                </a:solidFill>
                <a:latin typeface="Calibri"/>
              </a:rPr>
              <a:t>Declined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26254" y="1802607"/>
            <a:ext cx="488276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algn="r" fontAlgn="base"/>
            <a:r>
              <a:rPr sz="630">
                <a:solidFill>
                  <a:srgbClr val="333333"/>
                </a:solidFill>
                <a:latin typeface="Calibri"/>
              </a:rPr>
              <a:t>No Reply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51859" y="1802607"/>
            <a:ext cx="472246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algn="r" fontAlgn="base"/>
            <a:r>
              <a:rPr sz="630">
                <a:solidFill>
                  <a:srgbClr val="333333"/>
                </a:solidFill>
                <a:latin typeface="Calibri"/>
              </a:rPr>
              <a:t>Selected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3786" y="2050257"/>
            <a:ext cx="349456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2016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83096" y="2050257"/>
            <a:ext cx="19556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97433" y="2050257"/>
            <a:ext cx="19556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13373" y="2050257"/>
            <a:ext cx="19396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20566" y="2050257"/>
            <a:ext cx="19396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30141" y="2050257"/>
            <a:ext cx="19396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3786" y="2221707"/>
            <a:ext cx="349456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2017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83096" y="2221707"/>
            <a:ext cx="195567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9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97433" y="2221707"/>
            <a:ext cx="195567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111771" y="2221707"/>
            <a:ext cx="195567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518964" y="2221707"/>
            <a:ext cx="195567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30141" y="2221707"/>
            <a:ext cx="193964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3786" y="2393157"/>
            <a:ext cx="349456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31800" y="2393157"/>
            <a:ext cx="246863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697433" y="2393157"/>
            <a:ext cx="19556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5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111771" y="2393157"/>
            <a:ext cx="19556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18964" y="2393157"/>
            <a:ext cx="19556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6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928539" y="2393157"/>
            <a:ext cx="19556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3786" y="2564607"/>
            <a:ext cx="349456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231800" y="2564607"/>
            <a:ext cx="246863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697433" y="2564607"/>
            <a:ext cx="195567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111771" y="2564607"/>
            <a:ext cx="195567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467668" y="2564607"/>
            <a:ext cx="246863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928539" y="2564607"/>
            <a:ext cx="195567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73786" y="2736056"/>
            <a:ext cx="349456" cy="18790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231800" y="2736056"/>
            <a:ext cx="246863" cy="18790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25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697433" y="2736056"/>
            <a:ext cx="195567" cy="18790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5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111771" y="2736056"/>
            <a:ext cx="195567" cy="18790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467668" y="2736056"/>
            <a:ext cx="246863" cy="18790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14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928539" y="2736056"/>
            <a:ext cx="195567" cy="18790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600582" y="536534"/>
            <a:ext cx="1923143" cy="265523"/>
          </a:xfrm>
          <a:prstGeom prst="rect">
            <a:avLst/>
          </a:prstGeom>
          <a:solidFill>
            <a:srgbClr val="F5F5F5"/>
          </a:solidFill>
        </p:spPr>
        <p:txBody>
          <a:bodyPr wrap="square" lIns="107156" tIns="71438" rIns="107156" bIns="71438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Number of firms contacted</a:t>
            </a:r>
          </a:p>
        </p:txBody>
      </p:sp>
      <p:pic>
        <p:nvPicPr>
          <p:cNvPr id="41" name="bar_market_survey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582" y="829426"/>
            <a:ext cx="3566239" cy="2397621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3600582" y="3314528"/>
            <a:ext cx="1234312" cy="265523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fontAlgn="base"/>
            <a:r>
              <a:rPr sz="788" dirty="0">
                <a:solidFill>
                  <a:srgbClr val="333333"/>
                </a:solidFill>
                <a:latin typeface="Calibri"/>
              </a:rPr>
              <a:t>Origin of firms contacted</a:t>
            </a:r>
          </a:p>
        </p:txBody>
      </p:sp>
      <p:pic>
        <p:nvPicPr>
          <p:cNvPr id="43" name="bar_origin_firms_market_survey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0515" y="3667532"/>
            <a:ext cx="3458917" cy="232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020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2645569"/>
          <a:chOff x="0" y="0"/>
          <a:chExt cx="8708231" cy="2645569"/>
        </a:xfrm>
      </p:grpSpPr>
      <p:sp>
        <p:nvSpPr>
          <p:cNvPr id="28" name="TextBox 27"/>
          <p:cNvSpPr txBox="1"/>
          <p:nvPr/>
        </p:nvSpPr>
        <p:spPr>
          <a:xfrm>
            <a:off x="564357" y="1385889"/>
            <a:ext cx="1758495" cy="155877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 sz="1013">
                <a:solidFill>
                  <a:srgbClr val="333333"/>
                </a:solidFill>
                <a:latin typeface="Calibri"/>
              </a:rPr>
              <a:t>Invitations to Tender for Slovenia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1602581"/>
            <a:ext cx="216470" cy="42127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fontAlgn="base"/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573786" y="1802607"/>
            <a:ext cx="291748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fontAlgn="base"/>
            <a:r>
              <a:rPr sz="630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9479" y="1802607"/>
            <a:ext cx="728727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algn="r" fontAlgn="base"/>
            <a:r>
              <a:rPr sz="630">
                <a:solidFill>
                  <a:srgbClr val="333333"/>
                </a:solidFill>
                <a:latin typeface="Calibri"/>
              </a:rPr>
              <a:t>Firms Contacted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48437" y="1802607"/>
            <a:ext cx="485069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algn="r" fontAlgn="base"/>
            <a:r>
              <a:rPr sz="630">
                <a:solidFill>
                  <a:srgbClr val="333333"/>
                </a:solidFill>
                <a:latin typeface="Calibri"/>
              </a:rPr>
              <a:t>RANK (1)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43737" y="1802607"/>
            <a:ext cx="485069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algn="r" fontAlgn="base"/>
            <a:r>
              <a:rPr sz="630">
                <a:solidFill>
                  <a:srgbClr val="333333"/>
                </a:solidFill>
                <a:latin typeface="Calibri"/>
              </a:rPr>
              <a:t>RANK (2)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39037" y="1802607"/>
            <a:ext cx="485069" cy="12599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algn="r" fontAlgn="base"/>
            <a:r>
              <a:rPr sz="630">
                <a:solidFill>
                  <a:srgbClr val="333333"/>
                </a:solidFill>
                <a:latin typeface="Calibri"/>
              </a:rPr>
              <a:t>RANK (3)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3786" y="2050257"/>
            <a:ext cx="349456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42639" y="2050257"/>
            <a:ext cx="195567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39541" y="2050257"/>
            <a:ext cx="19396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34841" y="2050257"/>
            <a:ext cx="19396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30141" y="2050257"/>
            <a:ext cx="193964" cy="157607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3786" y="2221707"/>
            <a:ext cx="349456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42639" y="2221707"/>
            <a:ext cx="195567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39541" y="2221707"/>
            <a:ext cx="193964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434841" y="2221707"/>
            <a:ext cx="193964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30141" y="2221707"/>
            <a:ext cx="193964" cy="157607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3786" y="2393156"/>
            <a:ext cx="349456" cy="18790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42639" y="2393156"/>
            <a:ext cx="195567" cy="18790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9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939541" y="2393156"/>
            <a:ext cx="193964" cy="18790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434841" y="2393156"/>
            <a:ext cx="193964" cy="18790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930141" y="2393156"/>
            <a:ext cx="193964" cy="18790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algn="r" fontAlgn="base"/>
            <a:r>
              <a:rPr sz="788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357468" y="1602582"/>
            <a:ext cx="1322477" cy="265523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Number of firms contacted</a:t>
            </a:r>
          </a:p>
        </p:txBody>
      </p:sp>
      <p:pic>
        <p:nvPicPr>
          <p:cNvPr id="25" name="bar_invitations_tende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468" y="1895475"/>
            <a:ext cx="2390775" cy="1607344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6143435" y="1602582"/>
            <a:ext cx="1234312" cy="265523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fontAlgn="base"/>
            <a:r>
              <a:rPr sz="788">
                <a:solidFill>
                  <a:srgbClr val="333333"/>
                </a:solidFill>
                <a:latin typeface="Calibri"/>
              </a:rPr>
              <a:t>Origin of firms contacted</a:t>
            </a:r>
          </a:p>
        </p:txBody>
      </p:sp>
      <p:pic>
        <p:nvPicPr>
          <p:cNvPr id="27" name="bar_origin_firms_invitations_tender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436" y="1895475"/>
            <a:ext cx="2390775" cy="160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261927"/>
      </p:ext>
    </p:extLst>
  </p:cSld>
  <p:clrMapOvr>
    <a:masterClrMapping/>
  </p:clrMapOvr>
</p:sld>
</file>

<file path=ppt/theme/theme1.xml><?xml version="1.0" encoding="utf-8"?>
<a:theme xmlns:a="http://schemas.openxmlformats.org/drawingml/2006/main" name="Copy of ThèmeCERN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Procurement@CERN 2012</Template>
  <TotalTime>2035</TotalTime>
  <Words>771</Words>
  <Application>Microsoft Office PowerPoint</Application>
  <PresentationFormat>On-screen Show (4:3)</PresentationFormat>
  <Paragraphs>400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Copy of ThèmeCERN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Travail temporaire au CERN</dc:title>
  <dc:creator>Stephanie Marie Blanchard</dc:creator>
  <cp:lastModifiedBy>Jerome Pierlot</cp:lastModifiedBy>
  <cp:revision>81</cp:revision>
  <cp:lastPrinted>2021-05-11T12:11:19Z</cp:lastPrinted>
  <dcterms:created xsi:type="dcterms:W3CDTF">2013-11-14T08:56:56Z</dcterms:created>
  <dcterms:modified xsi:type="dcterms:W3CDTF">2021-05-11T12:18:16Z</dcterms:modified>
</cp:coreProperties>
</file>