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534" r:id="rId3"/>
    <p:sldId id="535" r:id="rId4"/>
    <p:sldId id="536" r:id="rId5"/>
    <p:sldId id="537" r:id="rId6"/>
    <p:sldId id="538" r:id="rId7"/>
  </p:sldIdLst>
  <p:sldSz cx="9144000" cy="5143500" type="screen16x9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ébastien Cap" initials="SC" lastIdx="2" clrIdx="0">
    <p:extLst>
      <p:ext uri="{19B8F6BF-5375-455C-9EA6-DF929625EA0E}">
        <p15:presenceInfo xmlns="" xmlns:p15="http://schemas.microsoft.com/office/powerpoint/2012/main" userId="S::Sebastien.Cap@unige.ch::c914fbdb-3e9d-4896-a217-48d75b5661d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E63"/>
    <a:srgbClr val="D0D8E8"/>
    <a:srgbClr val="F115F1"/>
    <a:srgbClr val="F4EA18"/>
    <a:srgbClr val="00FFFF"/>
    <a:srgbClr val="FFFF66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01" autoAdjust="0"/>
  </p:normalViewPr>
  <p:slideViewPr>
    <p:cSldViewPr snapToGrid="0">
      <p:cViewPr>
        <p:scale>
          <a:sx n="152" d="100"/>
          <a:sy n="152" d="100"/>
        </p:scale>
        <p:origin x="-318" y="-3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>
      <p:cViewPr>
        <p:scale>
          <a:sx n="10" d="100"/>
          <a:sy n="10" d="100"/>
        </p:scale>
        <p:origin x="4008" y="222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9FEB94A-76D7-434B-9B1A-8CCF9DDBC303}" type="datetimeFigureOut">
              <a:rPr lang="en-GB" smtClean="0"/>
              <a:t>03/05/2021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366CC7D-2010-41F7-B531-BE791B68D2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596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54544D5-1A4E-4AF3-9A95-D65F1539579D}" type="datetimeFigureOut">
              <a:rPr lang="en-GB" smtClean="0"/>
              <a:t>03/05/2021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4D833DF-56B2-40EB-8DB4-529911B16F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70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 can’t sharing from my</a:t>
            </a:r>
            <a:r>
              <a:rPr lang="en-GB" baseline="0" dirty="0"/>
              <a:t> home office because my bandwidth is limited </a:t>
            </a:r>
          </a:p>
          <a:p>
            <a:r>
              <a:rPr lang="en-GB" dirty="0"/>
              <a:t>So can you download the presentation on your side please</a:t>
            </a:r>
          </a:p>
          <a:p>
            <a:r>
              <a:rPr lang="en-GB" dirty="0"/>
              <a:t>And I will</a:t>
            </a:r>
            <a:r>
              <a:rPr lang="en-GB" baseline="0" dirty="0"/>
              <a:t> tell you when I switch slide 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833DF-56B2-40EB-8DB4-529911B16FE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39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30852"/>
            <a:ext cx="9144000" cy="612648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691480" y="1203598"/>
            <a:ext cx="5761038" cy="108039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400" b="1" baseline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36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36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36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36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r>
              <a:rPr lang="fr-FR"/>
              <a:t>14/01/21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038AEF9-613E-4F50-AB3F-BF720E27A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65127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r>
              <a:rPr lang="fr-FR"/>
              <a:t>14/01/21</a:t>
            </a:r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038AEF9-613E-4F50-AB3F-BF720E27A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69782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r>
              <a:rPr lang="fr-FR"/>
              <a:t>14/01/21</a:t>
            </a:r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038AEF9-613E-4F50-AB3F-BF720E27A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389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Vide_avec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4968552"/>
            <a:ext cx="9141619" cy="174948"/>
          </a:xfrm>
          <a:prstGeom prst="rect">
            <a:avLst/>
          </a:prstGeom>
          <a:solidFill>
            <a:srgbClr val="007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2915816" y="5369"/>
            <a:ext cx="6225814" cy="415242"/>
          </a:xfrm>
        </p:spPr>
        <p:txBody>
          <a:bodyPr>
            <a:noAutofit/>
          </a:bodyPr>
          <a:lstStyle>
            <a:lvl1pPr algn="r">
              <a:defRPr sz="22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2382" y="372605"/>
            <a:ext cx="9141619" cy="48006"/>
          </a:xfrm>
          <a:prstGeom prst="rect">
            <a:avLst/>
          </a:prstGeom>
          <a:solidFill>
            <a:srgbClr val="007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Espace réservé du pied de page 3"/>
          <p:cNvSpPr txBox="1">
            <a:spLocks/>
          </p:cNvSpPr>
          <p:nvPr userDrawn="1"/>
        </p:nvSpPr>
        <p:spPr>
          <a:xfrm>
            <a:off x="4105139" y="4984930"/>
            <a:ext cx="1706938" cy="142193"/>
          </a:xfrm>
          <a:prstGeom prst="rect">
            <a:avLst/>
          </a:prstGeom>
        </p:spPr>
        <p:txBody>
          <a:bodyPr lIns="0" tIns="0" rIns="0" bIns="0" anchor="ctr" anchorCtr="1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dirty="0" smtClean="0">
                <a:solidFill>
                  <a:schemeClr val="bg1"/>
                </a:solidFill>
              </a:rPr>
              <a:t>Franck CADOUX </a:t>
            </a:r>
            <a:endParaRPr lang="fr-CH" sz="1400" dirty="0">
              <a:solidFill>
                <a:schemeClr val="bg1"/>
              </a:solidFill>
            </a:endParaRPr>
          </a:p>
        </p:txBody>
      </p:sp>
      <p:sp>
        <p:nvSpPr>
          <p:cNvPr id="13" name="Espace réservé du numéro de diapositive 4"/>
          <p:cNvSpPr txBox="1">
            <a:spLocks/>
          </p:cNvSpPr>
          <p:nvPr userDrawn="1"/>
        </p:nvSpPr>
        <p:spPr>
          <a:xfrm>
            <a:off x="8570721" y="5000470"/>
            <a:ext cx="573279" cy="111113"/>
          </a:xfrm>
          <a:prstGeom prst="rect">
            <a:avLst/>
          </a:prstGeom>
        </p:spPr>
        <p:txBody>
          <a:bodyPr anchor="ctr" anchorCtr="1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38AEF9-613E-4F50-AB3F-BF720E27A659}" type="slidenum">
              <a:rPr lang="fr-CH" sz="1400" smtClean="0">
                <a:solidFill>
                  <a:schemeClr val="bg1"/>
                </a:solidFill>
              </a:rPr>
              <a:pPr/>
              <a:t>‹#›</a:t>
            </a:fld>
            <a:endParaRPr lang="fr-CH" sz="1400" dirty="0">
              <a:solidFill>
                <a:schemeClr val="bg1"/>
              </a:solidFill>
            </a:endParaRPr>
          </a:p>
        </p:txBody>
      </p:sp>
      <p:sp>
        <p:nvSpPr>
          <p:cNvPr id="1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7504" y="4984930"/>
            <a:ext cx="648072" cy="142193"/>
          </a:xfrm>
          <a:prstGeom prst="rect">
            <a:avLst/>
          </a:prstGeom>
        </p:spPr>
        <p:txBody>
          <a:bodyPr lIns="0" tIns="0" rIns="0" bIns="0" anchor="ctr" anchorCtr="1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03/22/21</a:t>
            </a:r>
            <a:endParaRPr lang="fr-CH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382" y="436989"/>
            <a:ext cx="9139248" cy="4499646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0"/>
              </a:spcBef>
              <a:buFont typeface="Wingdings" panose="05000000000000000000" pitchFamily="2" charset="2"/>
              <a:buChar char="q"/>
              <a:defRPr sz="2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spcBef>
                <a:spcPts val="0"/>
              </a:spcBef>
              <a:buFont typeface="Wingdings" panose="05000000000000000000" pitchFamily="2" charset="2"/>
              <a:buChar char="§"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spcBef>
                <a:spcPts val="0"/>
              </a:spcBef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ts val="0"/>
              </a:spcBef>
              <a:buFont typeface="Courier New" panose="02070309020205020404" pitchFamily="49" charset="0"/>
              <a:buChar char="o"/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ts val="0"/>
              </a:spcBef>
              <a:buFont typeface="Wingdings" panose="05000000000000000000" pitchFamily="2" charset="2"/>
              <a:buChar char="Ø"/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0273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r>
              <a:rPr lang="fr-FR"/>
              <a:t>14/01/21</a:t>
            </a:r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038AEF9-613E-4F50-AB3F-BF720E27A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55523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r>
              <a:rPr lang="fr-FR"/>
              <a:t>14/01/21</a:t>
            </a:r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038AEF9-613E-4F50-AB3F-BF720E27A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71043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r>
              <a:rPr lang="fr-FR"/>
              <a:t>14/01/21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038AEF9-613E-4F50-AB3F-BF720E27A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41483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r>
              <a:rPr lang="fr-FR"/>
              <a:t>14/01/21</a:t>
            </a:r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038AEF9-613E-4F50-AB3F-BF720E27A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06118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r>
              <a:rPr lang="fr-FR"/>
              <a:t>14/01/21</a:t>
            </a:r>
            <a:endParaRPr lang="fr-CH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038AEF9-613E-4F50-AB3F-BF720E27A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4040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r>
              <a:rPr lang="fr-FR"/>
              <a:t>14/01/21</a:t>
            </a:r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038AEF9-613E-4F50-AB3F-BF720E27A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29910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r>
              <a:rPr lang="fr-FR"/>
              <a:t>14/01/21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038AEF9-613E-4F50-AB3F-BF720E27A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19569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0729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4587974"/>
          </a:xfrm>
          <a:prstGeom prst="rect">
            <a:avLst/>
          </a:prstGeom>
        </p:spPr>
      </p:pic>
      <p:sp>
        <p:nvSpPr>
          <p:cNvPr id="3" name="ZoneTexte 4"/>
          <p:cNvSpPr txBox="1"/>
          <p:nvPr/>
        </p:nvSpPr>
        <p:spPr>
          <a:xfrm>
            <a:off x="429320" y="4587974"/>
            <a:ext cx="399866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FACULTY OF SCIENCE</a:t>
            </a:r>
          </a:p>
          <a:p>
            <a:r>
              <a:rPr lang="fr-FR" sz="1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Department</a:t>
            </a:r>
            <a:r>
              <a:rPr lang="fr-F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fr-FR" sz="1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Nuclear</a:t>
            </a:r>
            <a:r>
              <a:rPr lang="fr-F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fr-FR" sz="1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Particle</a:t>
            </a:r>
            <a:r>
              <a:rPr lang="fr-F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Physics</a:t>
            </a:r>
            <a:endParaRPr lang="fr-CH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10469" y="1576130"/>
            <a:ext cx="78350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Status report on Thermal tests </a:t>
            </a:r>
          </a:p>
          <a:p>
            <a:pPr algn="ctr"/>
            <a:r>
              <a:rPr lang="en-GB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GB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sFGD</a:t>
            </a:r>
            <a:r>
              <a:rPr lang="en-GB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“Bottom Sandwich”) 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836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4EDEA246-F44F-40D6-8A17-332BD6168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Sandwich prototypes under testing</a:t>
            </a:r>
            <a:endParaRPr lang="en-GB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28F3B8BD-6399-4C07-B4A2-E8BB450BF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17/12/20</a:t>
            </a:r>
            <a:endParaRPr lang="fr-CH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0EE8F1F4-EE53-4A80-A73D-39C0E979061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1800" dirty="0" smtClean="0"/>
              <a:t>Various types of sandwich have been </a:t>
            </a:r>
            <a:r>
              <a:rPr lang="en-GB" sz="1800" dirty="0" smtClean="0"/>
              <a:t>tested so far…</a:t>
            </a:r>
            <a:endParaRPr lang="en-GB" sz="1800" dirty="0" smtClean="0"/>
          </a:p>
          <a:p>
            <a:pPr lvl="1"/>
            <a:r>
              <a:rPr lang="en-GB" sz="1600" u="sng" dirty="0" smtClean="0"/>
              <a:t>First panels</a:t>
            </a:r>
            <a:r>
              <a:rPr lang="en-GB" sz="1600" dirty="0" smtClean="0"/>
              <a:t> with aluminium frame, CFRP and foam (30cmx15cmx1.5cm thick)</a:t>
            </a:r>
          </a:p>
          <a:p>
            <a:pPr lvl="1"/>
            <a:r>
              <a:rPr lang="en-GB" sz="1600" u="sng" dirty="0" smtClean="0"/>
              <a:t>Long prototypes in PMMA </a:t>
            </a:r>
            <a:r>
              <a:rPr lang="en-GB" sz="1600" dirty="0" smtClean="0"/>
              <a:t>core, G10 and CFRP facing plates (4,5cm thick, 15cmx 240cm)</a:t>
            </a:r>
          </a:p>
          <a:p>
            <a:pPr lvl="1"/>
            <a:r>
              <a:rPr lang="en-GB" sz="1600" u="sng" dirty="0" smtClean="0"/>
              <a:t>Long prototypes in foam </a:t>
            </a:r>
            <a:r>
              <a:rPr lang="en-GB" sz="1600" dirty="0" smtClean="0"/>
              <a:t>core, G10 and CFRP facing plates (4,5cm </a:t>
            </a:r>
            <a:r>
              <a:rPr lang="en-GB" sz="1600" dirty="0"/>
              <a:t>thick, 15cmx 240cm)</a:t>
            </a:r>
          </a:p>
          <a:p>
            <a:pPr lvl="1"/>
            <a:r>
              <a:rPr lang="en-GB" sz="1600" u="sng" dirty="0"/>
              <a:t>Long prototypes in foam </a:t>
            </a:r>
            <a:r>
              <a:rPr lang="en-GB" sz="1600" dirty="0"/>
              <a:t>core, </a:t>
            </a:r>
            <a:r>
              <a:rPr lang="en-GB" sz="1600" dirty="0" smtClean="0"/>
              <a:t>CFRP </a:t>
            </a:r>
            <a:r>
              <a:rPr lang="en-GB" sz="1600" dirty="0"/>
              <a:t>facing plates </a:t>
            </a:r>
            <a:r>
              <a:rPr lang="en-GB" sz="1600" dirty="0" smtClean="0"/>
              <a:t>(4cm </a:t>
            </a:r>
            <a:r>
              <a:rPr lang="en-GB" sz="1600" dirty="0"/>
              <a:t>thick, 15cmx 240cm</a:t>
            </a:r>
            <a:r>
              <a:rPr lang="en-GB" sz="1600" dirty="0" smtClean="0"/>
              <a:t>)</a:t>
            </a:r>
          </a:p>
          <a:p>
            <a:pPr marL="457200" lvl="1" indent="0">
              <a:buNone/>
            </a:pPr>
            <a:endParaRPr lang="en-GB" sz="1600" dirty="0"/>
          </a:p>
          <a:p>
            <a:pPr indent="-285750"/>
            <a:r>
              <a:rPr lang="en-GB" sz="1600" dirty="0" smtClean="0"/>
              <a:t>Using the Thermal chamber @ </a:t>
            </a:r>
            <a:r>
              <a:rPr lang="en-GB" sz="1600" dirty="0" err="1" smtClean="0"/>
              <a:t>UniGe</a:t>
            </a:r>
            <a:r>
              <a:rPr lang="en-GB" sz="1600" dirty="0" smtClean="0"/>
              <a:t> </a:t>
            </a:r>
          </a:p>
          <a:p>
            <a:pPr lvl="1"/>
            <a:r>
              <a:rPr lang="en-GB" sz="1600" dirty="0" smtClean="0"/>
              <a:t>1,6m deep, 1m wide and 1m high</a:t>
            </a:r>
          </a:p>
          <a:p>
            <a:pPr lvl="1"/>
            <a:r>
              <a:rPr lang="en-GB" sz="1600" dirty="0" smtClean="0"/>
              <a:t>Maximum chamber temperature range: [-50°C, +180°C]</a:t>
            </a:r>
          </a:p>
          <a:p>
            <a:pPr lvl="1"/>
            <a:r>
              <a:rPr lang="en-GB" sz="1600" dirty="0" smtClean="0"/>
              <a:t>Maximum speed for temperature change is about 4°C/min</a:t>
            </a:r>
          </a:p>
          <a:p>
            <a:pPr lvl="1"/>
            <a:endParaRPr lang="en-GB" sz="1600" dirty="0"/>
          </a:p>
          <a:p>
            <a:r>
              <a:rPr lang="en-GB" sz="1600" dirty="0" smtClean="0"/>
              <a:t>Need to </a:t>
            </a:r>
            <a:r>
              <a:rPr lang="en-GB" sz="1600" dirty="0" smtClean="0"/>
              <a:t>re cut </a:t>
            </a:r>
            <a:r>
              <a:rPr lang="en-GB" sz="1600" dirty="0" smtClean="0"/>
              <a:t>the longest prototypes to 1.8m </a:t>
            </a:r>
          </a:p>
          <a:p>
            <a:pPr lvl="1"/>
            <a:r>
              <a:rPr lang="en-GB" sz="1600" dirty="0" smtClean="0"/>
              <a:t>Fitting the chamber in diagonal</a:t>
            </a:r>
          </a:p>
          <a:p>
            <a:pPr lvl="1"/>
            <a:r>
              <a:rPr lang="en-GB" sz="1600" dirty="0" smtClean="0"/>
              <a:t>Using a circular saw (no precise cut, rough..)</a:t>
            </a:r>
          </a:p>
          <a:p>
            <a:pPr lvl="1"/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13970" y="2227933"/>
            <a:ext cx="3104108" cy="23559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816" y="3181611"/>
            <a:ext cx="2201449" cy="1776351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597" y="4050160"/>
            <a:ext cx="2984326" cy="901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4536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4EDEA246-F44F-40D6-8A17-332BD6168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Sandwich prototypes under testing</a:t>
            </a:r>
            <a:endParaRPr lang="en-GB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28F3B8BD-6399-4C07-B4A2-E8BB450BF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17/12/20</a:t>
            </a:r>
            <a:endParaRPr lang="fr-CH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0EE8F1F4-EE53-4A80-A73D-39C0E979061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382" y="436989"/>
            <a:ext cx="6490143" cy="4499646"/>
          </a:xfrm>
        </p:spPr>
        <p:txBody>
          <a:bodyPr/>
          <a:lstStyle/>
          <a:p>
            <a:r>
              <a:rPr lang="en-GB" sz="1800" dirty="0" smtClean="0"/>
              <a:t>Various types of sandwich have been tested</a:t>
            </a:r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pPr marL="1085850" lvl="2" indent="-285750">
              <a:buFont typeface="Wingdings" pitchFamily="2" charset="2"/>
              <a:buChar char="§"/>
            </a:pPr>
            <a:endParaRPr lang="en-GB" sz="1600" dirty="0" smtClean="0"/>
          </a:p>
          <a:p>
            <a:pPr marL="400050" lvl="1" indent="0">
              <a:buNone/>
            </a:pPr>
            <a:endParaRPr lang="en-GB" sz="1600" dirty="0" smtClean="0"/>
          </a:p>
          <a:p>
            <a:pPr lvl="2">
              <a:buFont typeface="Wingdings" pitchFamily="2" charset="2"/>
              <a:buChar char="§"/>
            </a:pPr>
            <a:endParaRPr lang="en-GB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4473"/>
            <a:ext cx="3243196" cy="24323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563" y="874474"/>
            <a:ext cx="3243195" cy="24323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92032" y="1296185"/>
            <a:ext cx="3373678" cy="25302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1498" y="2975116"/>
            <a:ext cx="2456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Test#1: aluminum frame, foam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24375" y="3017882"/>
            <a:ext cx="2030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Test#2: G10, PMMA core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39850" y="3940376"/>
            <a:ext cx="2735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Test#3,4,5: </a:t>
            </a:r>
            <a:r>
              <a:rPr lang="en-US" sz="1400" dirty="0" smtClean="0">
                <a:solidFill>
                  <a:schemeClr val="bg1"/>
                </a:solidFill>
              </a:rPr>
              <a:t>G10, No </a:t>
            </a:r>
            <a:r>
              <a:rPr lang="en-US" sz="1400" dirty="0" smtClean="0">
                <a:solidFill>
                  <a:schemeClr val="bg1"/>
                </a:solidFill>
              </a:rPr>
              <a:t>G10, but </a:t>
            </a:r>
            <a:r>
              <a:rPr lang="en-US" sz="1400" dirty="0" smtClean="0">
                <a:solidFill>
                  <a:schemeClr val="bg1"/>
                </a:solidFill>
              </a:rPr>
              <a:t>foam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930045" y="1909428"/>
            <a:ext cx="739035" cy="36248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6251751" y="1909427"/>
            <a:ext cx="739035" cy="36248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291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4EDEA246-F44F-40D6-8A17-332BD6168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Sandwich prototypes under testing</a:t>
            </a:r>
            <a:endParaRPr lang="en-GB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28F3B8BD-6399-4C07-B4A2-E8BB450BF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17/12/20</a:t>
            </a:r>
            <a:endParaRPr lang="fr-CH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0EE8F1F4-EE53-4A80-A73D-39C0E979061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382" y="436989"/>
            <a:ext cx="9191722" cy="4499646"/>
          </a:xfrm>
        </p:spPr>
        <p:txBody>
          <a:bodyPr/>
          <a:lstStyle/>
          <a:p>
            <a:r>
              <a:rPr lang="en-GB" sz="1800" dirty="0" smtClean="0"/>
              <a:t>Test </a:t>
            </a:r>
            <a:r>
              <a:rPr lang="en-GB" sz="1800" dirty="0" smtClean="0"/>
              <a:t>campaign (updates since last time…)</a:t>
            </a:r>
            <a:endParaRPr lang="en-GB" sz="1600" dirty="0" smtClean="0"/>
          </a:p>
          <a:p>
            <a:pPr marL="685800" lvl="1"/>
            <a:r>
              <a:rPr lang="en-GB" sz="1600" b="1" dirty="0" smtClean="0"/>
              <a:t>Test#1</a:t>
            </a:r>
            <a:r>
              <a:rPr lang="en-GB" sz="1600" dirty="0" smtClean="0"/>
              <a:t>: </a:t>
            </a:r>
            <a:r>
              <a:rPr lang="en-GB" sz="1400" dirty="0" smtClean="0"/>
              <a:t>2 aluminium framed panels at the same time </a:t>
            </a:r>
          </a:p>
          <a:p>
            <a:pPr lvl="2" indent="-285750"/>
            <a:r>
              <a:rPr lang="en-GB" sz="1400" dirty="0" smtClean="0"/>
              <a:t>Up to </a:t>
            </a:r>
            <a:r>
              <a:rPr lang="en-GB" sz="1400" b="1" dirty="0" smtClean="0"/>
              <a:t>52°C</a:t>
            </a:r>
            <a:r>
              <a:rPr lang="en-GB" sz="1400" dirty="0" smtClean="0"/>
              <a:t> in chamber, stored outside by mistake at -8, </a:t>
            </a:r>
            <a:r>
              <a:rPr lang="en-GB" sz="1400" b="1" dirty="0" smtClean="0"/>
              <a:t>-10°C</a:t>
            </a:r>
            <a:r>
              <a:rPr lang="en-GB" sz="1400" dirty="0" smtClean="0"/>
              <a:t>… </a:t>
            </a:r>
            <a:r>
              <a:rPr lang="en-GB" sz="1400" dirty="0"/>
              <a:t>extreme storage </a:t>
            </a:r>
            <a:r>
              <a:rPr lang="en-GB" sz="1400" dirty="0" smtClean="0"/>
              <a:t>case</a:t>
            </a:r>
          </a:p>
          <a:p>
            <a:pPr lvl="2" indent="-285750"/>
            <a:r>
              <a:rPr lang="en-GB" sz="1400" dirty="0" smtClean="0"/>
              <a:t>No smooth steps up to 52°C</a:t>
            </a:r>
            <a:r>
              <a:rPr lang="en-GB" sz="1400" dirty="0" smtClean="0"/>
              <a:t>… and </a:t>
            </a:r>
            <a:r>
              <a:rPr lang="en-GB" sz="1400" dirty="0" smtClean="0"/>
              <a:t>down to -10°C with smooth temperature change…</a:t>
            </a:r>
          </a:p>
          <a:p>
            <a:pPr marL="685800" lvl="1"/>
            <a:r>
              <a:rPr lang="en-GB" sz="1600" b="1" dirty="0" smtClean="0"/>
              <a:t>Test#2</a:t>
            </a:r>
            <a:r>
              <a:rPr lang="en-GB" sz="1600" dirty="0" smtClean="0"/>
              <a:t>: </a:t>
            </a:r>
            <a:r>
              <a:rPr lang="en-GB" sz="1400" dirty="0" smtClean="0"/>
              <a:t>PMMA core, G10 on 1 side</a:t>
            </a:r>
          </a:p>
          <a:p>
            <a:pPr marL="1085850" lvl="2" indent="-285750"/>
            <a:r>
              <a:rPr lang="en-GB" sz="1400" dirty="0" smtClean="0"/>
              <a:t>1.8m long proto: up to </a:t>
            </a:r>
            <a:r>
              <a:rPr lang="en-GB" sz="1400" b="1" dirty="0" smtClean="0"/>
              <a:t>52°C</a:t>
            </a:r>
            <a:r>
              <a:rPr lang="en-GB" sz="1400" dirty="0" smtClean="0"/>
              <a:t>, down to </a:t>
            </a:r>
            <a:r>
              <a:rPr lang="en-GB" sz="1400" b="1" dirty="0" smtClean="0"/>
              <a:t>-10°C </a:t>
            </a:r>
            <a:r>
              <a:rPr lang="en-GB" sz="1400" dirty="0" smtClean="0"/>
              <a:t>(extreme storage case)</a:t>
            </a:r>
          </a:p>
          <a:p>
            <a:pPr marL="1085850" lvl="2" indent="-285750"/>
            <a:r>
              <a:rPr lang="en-GB" sz="1400" dirty="0" smtClean="0"/>
              <a:t>On </a:t>
            </a:r>
            <a:r>
              <a:rPr lang="en-GB" sz="1400" dirty="0"/>
              <a:t>s</a:t>
            </a:r>
            <a:r>
              <a:rPr lang="en-GB" sz="1400" dirty="0" smtClean="0"/>
              <a:t>hort segment: same as before…. to repeat the observations on 1.8m long!</a:t>
            </a:r>
          </a:p>
          <a:p>
            <a:pPr marL="1085850" lvl="2" indent="-285750"/>
            <a:r>
              <a:rPr lang="en-GB" sz="1400" dirty="0" smtClean="0"/>
              <a:t>No smooth steps up to </a:t>
            </a:r>
            <a:r>
              <a:rPr lang="en-GB" sz="1400" dirty="0" smtClean="0"/>
              <a:t>+52°C, </a:t>
            </a:r>
            <a:r>
              <a:rPr lang="en-GB" sz="1400" dirty="0" smtClean="0"/>
              <a:t>down to -10°C!</a:t>
            </a:r>
          </a:p>
          <a:p>
            <a:pPr marL="800100" lvl="2" indent="0">
              <a:buNone/>
            </a:pPr>
            <a:endParaRPr lang="en-GB" sz="1400" dirty="0" smtClean="0"/>
          </a:p>
          <a:p>
            <a:pPr marL="685800" lvl="1"/>
            <a:r>
              <a:rPr lang="en-GB" sz="1600" b="1" dirty="0" smtClean="0"/>
              <a:t>Tests#3</a:t>
            </a:r>
            <a:r>
              <a:rPr lang="en-GB" sz="1600" dirty="0" smtClean="0"/>
              <a:t>: </a:t>
            </a:r>
            <a:r>
              <a:rPr lang="en-GB" sz="1600" dirty="0" smtClean="0"/>
              <a:t>2 samples at the same time, with and w/o </a:t>
            </a:r>
            <a:r>
              <a:rPr lang="en-GB" sz="1600" dirty="0" smtClean="0"/>
              <a:t>G10, </a:t>
            </a:r>
            <a:r>
              <a:rPr lang="en-GB" sz="1600" u="sng" dirty="0" smtClean="0"/>
              <a:t>Foam core</a:t>
            </a:r>
            <a:r>
              <a:rPr lang="en-GB" sz="1600" dirty="0" smtClean="0"/>
              <a:t>!</a:t>
            </a:r>
            <a:endParaRPr lang="en-GB" sz="1600" dirty="0" smtClean="0"/>
          </a:p>
          <a:p>
            <a:pPr marL="1085850" lvl="2" indent="-285750"/>
            <a:r>
              <a:rPr lang="en-GB" sz="1400" dirty="0" smtClean="0"/>
              <a:t>Short segment: up to 30°C, down to 15°C…normal working conditions</a:t>
            </a:r>
          </a:p>
          <a:p>
            <a:pPr marL="1085850" lvl="2" indent="-285750"/>
            <a:r>
              <a:rPr lang="en-GB" sz="1400" dirty="0" smtClean="0"/>
              <a:t>1.8m long proto: </a:t>
            </a:r>
            <a:r>
              <a:rPr lang="en-GB" sz="1400" dirty="0"/>
              <a:t>up to 30°C, down to 15°C…normal working </a:t>
            </a:r>
            <a:r>
              <a:rPr lang="en-GB" sz="1400" dirty="0" smtClean="0"/>
              <a:t>conditions</a:t>
            </a:r>
          </a:p>
          <a:p>
            <a:pPr marL="1085850" lvl="2" indent="-285750"/>
            <a:r>
              <a:rPr lang="en-GB" sz="1400" dirty="0" smtClean="0"/>
              <a:t>Smooth steps (+ or -5°C/2 hours</a:t>
            </a:r>
            <a:r>
              <a:rPr lang="en-GB" sz="1400" dirty="0" smtClean="0"/>
              <a:t>)..</a:t>
            </a:r>
            <a:endParaRPr lang="en-GB" sz="1400" dirty="0"/>
          </a:p>
          <a:p>
            <a:pPr marL="685800" lvl="1"/>
            <a:r>
              <a:rPr lang="en-GB" sz="1600" b="1" dirty="0" smtClean="0"/>
              <a:t>Tests#4: </a:t>
            </a:r>
            <a:r>
              <a:rPr lang="en-GB" sz="1600" dirty="0" smtClean="0"/>
              <a:t>on short segments</a:t>
            </a:r>
          </a:p>
          <a:p>
            <a:pPr marL="1085850" lvl="2"/>
            <a:r>
              <a:rPr lang="en-GB" sz="1400" dirty="0" smtClean="0"/>
              <a:t>Repeat Test#3,4 but higher storage case (52°C, -10°C)</a:t>
            </a:r>
          </a:p>
          <a:p>
            <a:pPr marL="1085850" lvl="2"/>
            <a:r>
              <a:rPr lang="en-GB" sz="1400" dirty="0" smtClean="0"/>
              <a:t>Smooth steps … +-5°C per 2 hours</a:t>
            </a:r>
            <a:r>
              <a:rPr lang="en-GB" sz="1400" dirty="0" smtClean="0"/>
              <a:t>!</a:t>
            </a:r>
          </a:p>
          <a:p>
            <a:pPr marL="685800" lvl="1"/>
            <a:r>
              <a:rPr lang="en-GB" sz="1600" b="1" dirty="0" smtClean="0"/>
              <a:t>Tests#5</a:t>
            </a:r>
            <a:r>
              <a:rPr lang="en-GB" sz="1600" dirty="0" smtClean="0"/>
              <a:t>: same as Test#4, but LONG segments!</a:t>
            </a:r>
            <a:endParaRPr lang="en-GB" sz="1600" dirty="0" smtClean="0"/>
          </a:p>
          <a:p>
            <a:pPr marL="685800" lvl="1"/>
            <a:endParaRPr lang="en-GB" sz="1600" dirty="0" smtClean="0"/>
          </a:p>
          <a:p>
            <a:pPr lvl="2">
              <a:buFont typeface="Wingdings" pitchFamily="2" charset="2"/>
              <a:buChar char="§"/>
            </a:pPr>
            <a:endParaRPr lang="en-GB" sz="1400" dirty="0"/>
          </a:p>
        </p:txBody>
      </p:sp>
      <p:sp>
        <p:nvSpPr>
          <p:cNvPr id="5" name="Right Brace 4"/>
          <p:cNvSpPr/>
          <p:nvPr/>
        </p:nvSpPr>
        <p:spPr>
          <a:xfrm>
            <a:off x="6636227" y="2561573"/>
            <a:ext cx="155448" cy="701457"/>
          </a:xfrm>
          <a:prstGeom prst="rightBrac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6500529" y="3352800"/>
            <a:ext cx="155448" cy="1263041"/>
          </a:xfrm>
          <a:prstGeom prst="rightBrac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e 6"/>
          <p:cNvSpPr/>
          <p:nvPr/>
        </p:nvSpPr>
        <p:spPr>
          <a:xfrm>
            <a:off x="7462465" y="916488"/>
            <a:ext cx="155448" cy="1450931"/>
          </a:xfrm>
          <a:prstGeom prst="rightBrace">
            <a:avLst/>
          </a:prstGeom>
          <a:noFill/>
          <a:ln>
            <a:solidFill>
              <a:srgbClr val="007E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617913" y="1435274"/>
            <a:ext cx="10480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007E63"/>
                </a:solidFill>
              </a:rPr>
              <a:t>PMMA core</a:t>
            </a:r>
            <a:endParaRPr lang="en-US" sz="1400" i="1" dirty="0">
              <a:solidFill>
                <a:srgbClr val="007E6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49650" y="2758412"/>
            <a:ext cx="2088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FF0000"/>
                </a:solidFill>
              </a:rPr>
              <a:t>Foam core; working conditions</a:t>
            </a:r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57585" y="3825210"/>
            <a:ext cx="2450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FF0000"/>
                </a:solidFill>
              </a:rPr>
              <a:t>Foam core; Harsh storage conditions</a:t>
            </a:r>
            <a:endParaRPr lang="en-US" sz="1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314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4EDEA246-F44F-40D6-8A17-332BD6168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Sandwich prototypes under testing</a:t>
            </a:r>
            <a:endParaRPr lang="en-GB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28F3B8BD-6399-4C07-B4A2-E8BB450BF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17/12/20</a:t>
            </a:r>
            <a:endParaRPr lang="fr-CH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0EE8F1F4-EE53-4A80-A73D-39C0E979061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537" y="423083"/>
            <a:ext cx="6410945" cy="4499646"/>
          </a:xfrm>
        </p:spPr>
        <p:txBody>
          <a:bodyPr/>
          <a:lstStyle/>
          <a:p>
            <a:r>
              <a:rPr lang="en-GB" sz="1800" dirty="0" smtClean="0"/>
              <a:t>Test campaigns_ Observations, measurements…</a:t>
            </a:r>
          </a:p>
          <a:p>
            <a:pPr marL="1085850" lvl="2" indent="-285750">
              <a:buFont typeface="Wingdings" pitchFamily="2" charset="2"/>
              <a:buChar char="§"/>
            </a:pPr>
            <a:endParaRPr lang="en-GB" sz="1600" dirty="0" smtClean="0"/>
          </a:p>
          <a:p>
            <a:pPr marL="685800" lvl="1"/>
            <a:r>
              <a:rPr lang="en-GB" sz="1600" b="1" dirty="0" smtClean="0"/>
              <a:t>Test#1</a:t>
            </a:r>
            <a:r>
              <a:rPr lang="en-GB" sz="1600" dirty="0" smtClean="0"/>
              <a:t>: </a:t>
            </a:r>
            <a:r>
              <a:rPr lang="en-GB" sz="1400" dirty="0" smtClean="0"/>
              <a:t>2 aluminium framed panels at the same time </a:t>
            </a:r>
          </a:p>
          <a:p>
            <a:pPr lvl="2" indent="-285750"/>
            <a:r>
              <a:rPr lang="en-GB" sz="1400" dirty="0" smtClean="0"/>
              <a:t>No sign of anything wrong (no visible delamination)</a:t>
            </a:r>
          </a:p>
          <a:p>
            <a:pPr lvl="2" indent="-285750"/>
            <a:r>
              <a:rPr lang="en-GB" sz="1400" dirty="0" smtClean="0"/>
              <a:t>Successful tests… even if quite short length</a:t>
            </a:r>
            <a:r>
              <a:rPr lang="en-GB" sz="1400" dirty="0" smtClean="0"/>
              <a:t>!</a:t>
            </a:r>
            <a:endParaRPr lang="en-GB" sz="1400" dirty="0" smtClean="0"/>
          </a:p>
          <a:p>
            <a:pPr marL="685800" lvl="1"/>
            <a:r>
              <a:rPr lang="en-GB" sz="1600" b="1" dirty="0" smtClean="0"/>
              <a:t>Test#2</a:t>
            </a:r>
            <a:r>
              <a:rPr lang="en-GB" sz="1600" dirty="0" smtClean="0"/>
              <a:t>: </a:t>
            </a:r>
            <a:r>
              <a:rPr lang="en-GB" sz="1400" dirty="0" smtClean="0"/>
              <a:t>PMMA core, G10 on 1 side</a:t>
            </a:r>
          </a:p>
          <a:p>
            <a:pPr marL="1085850" lvl="2" indent="-285750"/>
            <a:r>
              <a:rPr lang="en-GB" sz="1400" dirty="0" smtClean="0"/>
              <a:t>Delamination of the PMMA/CFRP glue join at G10 side </a:t>
            </a:r>
          </a:p>
          <a:p>
            <a:pPr marL="1085850" lvl="2" indent="-285750"/>
            <a:r>
              <a:rPr lang="en-GB" sz="1400" dirty="0" smtClean="0"/>
              <a:t>G10 Asymmetry causing a bending of the sample</a:t>
            </a:r>
          </a:p>
          <a:p>
            <a:pPr marL="1085850" lvl="2" indent="-285750"/>
            <a:r>
              <a:rPr lang="en-GB" sz="1400" dirty="0" smtClean="0"/>
              <a:t>On short segment: G10 / PMMA “shrinkage” observed at 52°C (no visible delamination)</a:t>
            </a:r>
          </a:p>
          <a:p>
            <a:pPr marL="800100" lvl="2" indent="0">
              <a:buNone/>
            </a:pPr>
            <a:endParaRPr lang="en-GB" sz="1400" dirty="0" smtClean="0"/>
          </a:p>
          <a:p>
            <a:pPr marL="685800" lvl="1"/>
            <a:r>
              <a:rPr lang="en-GB" sz="1600" b="1" dirty="0" smtClean="0"/>
              <a:t>Tests#3,4,5</a:t>
            </a:r>
            <a:r>
              <a:rPr lang="en-GB" sz="1600" dirty="0" smtClean="0"/>
              <a:t>: Foam core, </a:t>
            </a:r>
            <a:r>
              <a:rPr lang="en-GB" sz="1600" dirty="0" smtClean="0"/>
              <a:t>with and w/o G10</a:t>
            </a:r>
          </a:p>
          <a:p>
            <a:pPr marL="1085850" lvl="2" indent="-285750"/>
            <a:r>
              <a:rPr lang="en-GB" sz="1400" dirty="0" smtClean="0"/>
              <a:t>No measurable change in all directions</a:t>
            </a:r>
          </a:p>
          <a:p>
            <a:pPr marL="1085850" lvl="2" indent="-285750"/>
            <a:r>
              <a:rPr lang="en-GB" sz="1400" dirty="0" smtClean="0"/>
              <a:t>No sign of any delamination</a:t>
            </a:r>
          </a:p>
          <a:p>
            <a:pPr marL="1085850" lvl="2" indent="-285750"/>
            <a:r>
              <a:rPr lang="en-GB" sz="1400" dirty="0" smtClean="0"/>
              <a:t>On long samples: deformation observed at room temp. </a:t>
            </a:r>
            <a:r>
              <a:rPr lang="en-GB" sz="1400" dirty="0" smtClean="0"/>
              <a:t>is unchanged!</a:t>
            </a:r>
          </a:p>
          <a:p>
            <a:pPr marL="1085850" lvl="2" indent="-285750"/>
            <a:r>
              <a:rPr lang="en-GB" sz="1400" dirty="0" smtClean="0"/>
              <a:t>On the lasts tests (harsh storage conditions)… [-10°C;+52°C]</a:t>
            </a:r>
          </a:p>
          <a:p>
            <a:pPr marL="800100" lvl="2" indent="0">
              <a:buNone/>
            </a:pPr>
            <a:r>
              <a:rPr lang="en-GB" sz="1400" b="1" dirty="0">
                <a:solidFill>
                  <a:srgbClr val="FF0000"/>
                </a:solidFill>
              </a:rPr>
              <a:t> </a:t>
            </a:r>
            <a:r>
              <a:rPr lang="en-GB" sz="1400" b="1" dirty="0" smtClean="0">
                <a:solidFill>
                  <a:srgbClr val="FF0000"/>
                </a:solidFill>
              </a:rPr>
              <a:t>      … NO delamination, initial deformation remains the same!</a:t>
            </a:r>
            <a:endParaRPr lang="en-GB" sz="1400" b="1" dirty="0" smtClean="0">
              <a:solidFill>
                <a:srgbClr val="FF0000"/>
              </a:solidFill>
            </a:endParaRPr>
          </a:p>
          <a:p>
            <a:pPr marL="1085850" lvl="2" indent="-285750"/>
            <a:endParaRPr lang="en-GB" sz="1400" dirty="0"/>
          </a:p>
          <a:p>
            <a:pPr marL="800100" lvl="2" indent="0">
              <a:buNone/>
            </a:pPr>
            <a:endParaRPr lang="en-GB" sz="1400" dirty="0"/>
          </a:p>
          <a:p>
            <a:pPr marL="685800" lvl="1"/>
            <a:endParaRPr lang="en-GB" sz="1600" b="1" dirty="0" smtClean="0"/>
          </a:p>
          <a:p>
            <a:pPr lvl="2">
              <a:buFont typeface="Wingdings" pitchFamily="2" charset="2"/>
              <a:buChar char="§"/>
            </a:pPr>
            <a:endParaRPr lang="en-GB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252" y="490861"/>
            <a:ext cx="1803748" cy="1352812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21184" y="2262811"/>
            <a:ext cx="4445798" cy="874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17662" y="2471789"/>
            <a:ext cx="2248928" cy="180374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6764055" y="2035479"/>
            <a:ext cx="432148" cy="54488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6764055" y="2580362"/>
            <a:ext cx="576197" cy="191776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196203" y="2035479"/>
            <a:ext cx="1947797" cy="2137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761408" y="4466812"/>
            <a:ext cx="10104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delamination</a:t>
            </a:r>
            <a:endParaRPr lang="en-US" sz="1200" i="1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7645704" y="3717667"/>
            <a:ext cx="6880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</a:rPr>
              <a:t>G10 side</a:t>
            </a:r>
            <a:endParaRPr lang="en-US" sz="105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29734" y="4591502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PMMA</a:t>
            </a:r>
            <a:endParaRPr lang="en-US" sz="1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170101" y="3365967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PMMA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728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4EDEA246-F44F-40D6-8A17-332BD6168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Sandwich prototypes under testing</a:t>
            </a:r>
            <a:endParaRPr lang="en-GB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28F3B8BD-6399-4C07-B4A2-E8BB450BF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17/12/20</a:t>
            </a:r>
            <a:endParaRPr lang="fr-CH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0EE8F1F4-EE53-4A80-A73D-39C0E979061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381" y="436989"/>
            <a:ext cx="6223055" cy="4499646"/>
          </a:xfrm>
        </p:spPr>
        <p:txBody>
          <a:bodyPr/>
          <a:lstStyle/>
          <a:p>
            <a:r>
              <a:rPr lang="en-GB" sz="1800" dirty="0" smtClean="0"/>
              <a:t>Test campaigns_ Comment on G10 coupling (Foam type)</a:t>
            </a:r>
          </a:p>
          <a:p>
            <a:pPr marL="1085850" lvl="2" indent="-285750">
              <a:buFont typeface="Wingdings" pitchFamily="2" charset="2"/>
              <a:buChar char="§"/>
            </a:pPr>
            <a:endParaRPr lang="en-GB" sz="1600" dirty="0" smtClean="0"/>
          </a:p>
          <a:p>
            <a:pPr lvl="2">
              <a:buFont typeface="Wingdings" pitchFamily="2" charset="2"/>
              <a:buChar char="§"/>
            </a:pPr>
            <a:r>
              <a:rPr lang="en-GB" sz="1400" dirty="0" smtClean="0"/>
              <a:t>Flatness issue is observed @ room temperature (assembly process)</a:t>
            </a:r>
          </a:p>
          <a:p>
            <a:pPr lvl="2">
              <a:buFont typeface="Wingdings" pitchFamily="2" charset="2"/>
              <a:buChar char="§"/>
            </a:pPr>
            <a:r>
              <a:rPr lang="en-GB" sz="1400" dirty="0" smtClean="0"/>
              <a:t>While very small deformation is seen </a:t>
            </a:r>
            <a:r>
              <a:rPr lang="en-GB" sz="1400" u="sng" dirty="0" smtClean="0"/>
              <a:t>without </a:t>
            </a:r>
            <a:r>
              <a:rPr lang="en-GB" sz="1400" u="sng" dirty="0" smtClean="0"/>
              <a:t>G10 </a:t>
            </a:r>
            <a:r>
              <a:rPr lang="en-GB" sz="1400" dirty="0" smtClean="0"/>
              <a:t>…</a:t>
            </a:r>
          </a:p>
          <a:p>
            <a:pPr lvl="2">
              <a:buFont typeface="Wingdings" pitchFamily="2" charset="2"/>
              <a:buChar char="§"/>
            </a:pPr>
            <a:r>
              <a:rPr lang="en-GB" sz="1400" u="sng" dirty="0" smtClean="0"/>
              <a:t>Measurement on small segment</a:t>
            </a:r>
            <a:r>
              <a:rPr lang="en-GB" sz="1400" dirty="0" smtClean="0"/>
              <a:t> (30cm long):</a:t>
            </a:r>
          </a:p>
          <a:p>
            <a:pPr lvl="3">
              <a:buFont typeface="Arial" pitchFamily="34" charset="0"/>
              <a:buChar char="•"/>
            </a:pPr>
            <a:r>
              <a:rPr lang="en-GB" sz="1400" dirty="0" smtClean="0"/>
              <a:t>0.15mm w/o G10</a:t>
            </a:r>
          </a:p>
          <a:p>
            <a:pPr lvl="3">
              <a:buFont typeface="Arial" pitchFamily="34" charset="0"/>
              <a:buChar char="•"/>
            </a:pPr>
            <a:r>
              <a:rPr lang="en-GB" sz="1400" dirty="0" smtClean="0"/>
              <a:t>0.9mm with G10…</a:t>
            </a:r>
          </a:p>
          <a:p>
            <a:pPr marL="914400" lvl="2" indent="0">
              <a:buNone/>
            </a:pPr>
            <a:endParaRPr lang="en-GB" sz="1400" u="sng" dirty="0"/>
          </a:p>
          <a:p>
            <a:pPr lvl="2">
              <a:buFont typeface="Wingdings" pitchFamily="2" charset="2"/>
              <a:buChar char="§"/>
            </a:pPr>
            <a:r>
              <a:rPr lang="en-GB" sz="1400" u="sng" dirty="0" smtClean="0"/>
              <a:t>The question is:</a:t>
            </a:r>
          </a:p>
          <a:p>
            <a:pPr lvl="2">
              <a:buFont typeface="Wingdings" pitchFamily="2" charset="2"/>
              <a:buChar char="§"/>
            </a:pPr>
            <a:r>
              <a:rPr lang="en-GB" sz="1400" dirty="0" smtClean="0"/>
              <a:t>Is it due to the machining of G10 that occurred after the gluing onto the panel??</a:t>
            </a:r>
          </a:p>
          <a:p>
            <a:pPr lvl="2">
              <a:buFont typeface="Wingdings" pitchFamily="2" charset="2"/>
              <a:buChar char="§"/>
            </a:pPr>
            <a:r>
              <a:rPr lang="en-GB" sz="1400" dirty="0" smtClean="0"/>
              <a:t>If so, how does it affect/interact with the thermally induced stress?</a:t>
            </a:r>
          </a:p>
          <a:p>
            <a:pPr lvl="2">
              <a:buFont typeface="Wingdings" pitchFamily="2" charset="2"/>
              <a:buChar char="§"/>
            </a:pPr>
            <a:endParaRPr lang="en-GB" sz="1400" dirty="0" smtClean="0"/>
          </a:p>
          <a:p>
            <a:pPr lvl="2">
              <a:buFont typeface="Wingdings" pitchFamily="2" charset="2"/>
              <a:buChar char="§"/>
            </a:pPr>
            <a:r>
              <a:rPr lang="en-GB" sz="1400" dirty="0" smtClean="0"/>
              <a:t>A solution is also to have a </a:t>
            </a:r>
            <a:r>
              <a:rPr lang="en-GB" sz="1400" b="1" u="sng" dirty="0" smtClean="0"/>
              <a:t>more symmetrical panel </a:t>
            </a:r>
            <a:r>
              <a:rPr lang="en-GB" sz="1400" dirty="0" smtClean="0"/>
              <a:t>(G10 on both sides)… good for both machining and thermal behaviour</a:t>
            </a:r>
            <a:r>
              <a:rPr lang="en-GB" sz="1400" dirty="0" smtClean="0"/>
              <a:t>!</a:t>
            </a:r>
          </a:p>
          <a:p>
            <a:pPr lvl="2">
              <a:buFont typeface="Wingdings" pitchFamily="2" charset="2"/>
              <a:buChar char="§"/>
            </a:pPr>
            <a:endParaRPr lang="en-GB" sz="1400" dirty="0"/>
          </a:p>
          <a:p>
            <a:pPr lvl="2">
              <a:buFont typeface="Wingdings" pitchFamily="2" charset="2"/>
              <a:buChar char="§"/>
            </a:pPr>
            <a:r>
              <a:rPr lang="en-GB" sz="1400" dirty="0" smtClean="0"/>
              <a:t>Tests are foreseen on </a:t>
            </a:r>
            <a:r>
              <a:rPr lang="en-GB" sz="1400" b="1" u="sng" dirty="0" smtClean="0"/>
              <a:t>symmetrical Panel </a:t>
            </a:r>
            <a:r>
              <a:rPr lang="en-GB" sz="1400" dirty="0" smtClean="0"/>
              <a:t>(G10 double sided)</a:t>
            </a:r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278" y="482251"/>
            <a:ext cx="2874722" cy="21560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278" y="2755725"/>
            <a:ext cx="2874723" cy="215604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69278" y="2023841"/>
            <a:ext cx="24304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Long sample &gt; 1.5mm flatness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51344" y="4121643"/>
            <a:ext cx="18229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Long sample &gt; 1.5mm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00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194778</TotalTime>
  <Words>715</Words>
  <Application>Microsoft Office PowerPoint</Application>
  <PresentationFormat>On-screen Show (16:9)</PresentationFormat>
  <Paragraphs>105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Thème Office</vt:lpstr>
      <vt:lpstr>PowerPoint Presentation</vt:lpstr>
      <vt:lpstr>Sandwich prototypes under testing</vt:lpstr>
      <vt:lpstr>Sandwich prototypes under testing</vt:lpstr>
      <vt:lpstr>Sandwich prototypes under testing</vt:lpstr>
      <vt:lpstr>Sandwich prototypes under testing</vt:lpstr>
      <vt:lpstr>Sandwich prototypes under testing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Jérémy Maggioni</dc:creator>
  <cp:lastModifiedBy>Franck Cadoux</cp:lastModifiedBy>
  <cp:revision>1707</cp:revision>
  <cp:lastPrinted>2020-01-20T08:41:57Z</cp:lastPrinted>
  <dcterms:created xsi:type="dcterms:W3CDTF">2016-10-10T11:51:10Z</dcterms:created>
  <dcterms:modified xsi:type="dcterms:W3CDTF">2021-05-03T09:43:38Z</dcterms:modified>
</cp:coreProperties>
</file>