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y="5143500" cx="9144000"/>
  <p:notesSz cx="6858000" cy="9144000"/>
  <p:embeddedFontLst>
    <p:embeddedFont>
      <p:font typeface="Lora Medium"/>
      <p:regular r:id="rId18"/>
      <p:bold r:id="rId19"/>
      <p:italic r:id="rId20"/>
      <p:boldItalic r:id="rId21"/>
    </p:embeddedFont>
    <p:embeddedFont>
      <p:font typeface="Proxima Nova"/>
      <p:regular r:id="rId22"/>
      <p:bold r:id="rId23"/>
      <p:italic r:id="rId24"/>
      <p:boldItalic r:id="rId25"/>
    </p:embeddedFont>
    <p:embeddedFont>
      <p:font typeface="Lora"/>
      <p:regular r:id="rId26"/>
      <p:bold r:id="rId27"/>
      <p:italic r:id="rId28"/>
      <p:boldItalic r:id="rId29"/>
    </p:embeddedFont>
    <p:embeddedFont>
      <p:font typeface="Proxima Nova Extrabold"/>
      <p:bold r:id="rId30"/>
    </p:embeddedFont>
    <p:embeddedFont>
      <p:font typeface="Proxima Nova Semibold"/>
      <p:regular r:id="rId31"/>
      <p:bold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F180F9A-8EEF-4605-B627-EB6754FED71C}">
  <a:tblStyle styleId="{3F180F9A-8EEF-4605-B627-EB6754FED71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oraMedium-italic.fntdata"/><Relationship Id="rId22" Type="http://schemas.openxmlformats.org/officeDocument/2006/relationships/font" Target="fonts/ProximaNova-regular.fntdata"/><Relationship Id="rId21" Type="http://schemas.openxmlformats.org/officeDocument/2006/relationships/font" Target="fonts/LoraMedium-boldItalic.fntdata"/><Relationship Id="rId24" Type="http://schemas.openxmlformats.org/officeDocument/2006/relationships/font" Target="fonts/ProximaNova-italic.fntdata"/><Relationship Id="rId23" Type="http://schemas.openxmlformats.org/officeDocument/2006/relationships/font" Target="fonts/ProximaNova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font" Target="fonts/Lora-regular.fntdata"/><Relationship Id="rId25" Type="http://schemas.openxmlformats.org/officeDocument/2006/relationships/font" Target="fonts/ProximaNova-boldItalic.fntdata"/><Relationship Id="rId28" Type="http://schemas.openxmlformats.org/officeDocument/2006/relationships/font" Target="fonts/Lora-italic.fntdata"/><Relationship Id="rId27" Type="http://schemas.openxmlformats.org/officeDocument/2006/relationships/font" Target="fonts/Lora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Lora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ProximaNovaSemibold-regular.fntdata"/><Relationship Id="rId30" Type="http://schemas.openxmlformats.org/officeDocument/2006/relationships/font" Target="fonts/ProximaNovaExtrabold-bold.fntdata"/><Relationship Id="rId11" Type="http://schemas.openxmlformats.org/officeDocument/2006/relationships/slide" Target="slides/slide4.xml"/><Relationship Id="rId33" Type="http://schemas.openxmlformats.org/officeDocument/2006/relationships/font" Target="fonts/ProximaNovaSemibold-boldItalic.fntdata"/><Relationship Id="rId10" Type="http://schemas.openxmlformats.org/officeDocument/2006/relationships/slide" Target="slides/slide3.xml"/><Relationship Id="rId32" Type="http://schemas.openxmlformats.org/officeDocument/2006/relationships/font" Target="fonts/ProximaNovaSemibold-bold.fntdata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font" Target="fonts/LoraMedium-bold.fntdata"/><Relationship Id="rId18" Type="http://schemas.openxmlformats.org/officeDocument/2006/relationships/font" Target="fonts/LoraMedium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00b3a7ce6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00b3a7ce6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0c2b1ff8c4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0c2b1ff8c4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fa6bb3a76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fa6bb3a76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fa47d33455_0_2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fa47d33455_0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fa7d02daa4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fa7d02daa4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fa7d02daa4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fa7d02daa4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fa47d33455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fa47d33455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fa47d33455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fa47d33455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fa47d33455_0_2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fa47d33455_0_2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0c2b1ff8c4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0c2b1ff8c4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Google Shape;55;p14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6" name="Google Shape;56;p14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Google Shape;60;p15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1" name="Google Shape;61;p15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1" name="Google Shape;71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2" name="Google Shape;7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5" name="Google Shape;75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8" name="Google Shape;78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9" name="Google Shape;79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0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2" name="Google Shape;82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5" name="Google Shape;85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6" name="Google Shape;86;p21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7" name="Google Shape;87;p21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8" name="Google Shape;88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2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92" name="Google Shape;9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3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3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96" name="Google Shape;96;p23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7" name="Google Shape;97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Relationship Id="rId4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Relationship Id="rId4" Type="http://schemas.openxmlformats.org/officeDocument/2006/relationships/image" Target="../media/image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5"/>
          <p:cNvSpPr txBox="1"/>
          <p:nvPr>
            <p:ph type="title"/>
          </p:nvPr>
        </p:nvSpPr>
        <p:spPr>
          <a:xfrm>
            <a:off x="0" y="1839113"/>
            <a:ext cx="9144000" cy="62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2500">
                <a:solidFill>
                  <a:srgbClr val="000000"/>
                </a:solidFill>
              </a:rPr>
              <a:t>Indications of different regimes of particle acceleration</a:t>
            </a:r>
            <a:endParaRPr i="1" sz="25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105" name="Google Shape;10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66950" y="0"/>
            <a:ext cx="977052" cy="975424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5"/>
          <p:cNvSpPr txBox="1"/>
          <p:nvPr>
            <p:ph type="title"/>
          </p:nvPr>
        </p:nvSpPr>
        <p:spPr>
          <a:xfrm>
            <a:off x="0" y="975413"/>
            <a:ext cx="9144000" cy="86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A spatially resolved study of hard X-ray emission in Kepler's SNR:</a:t>
            </a:r>
            <a:endParaRPr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07" name="Google Shape;107;p25"/>
          <p:cNvSpPr txBox="1"/>
          <p:nvPr/>
        </p:nvSpPr>
        <p:spPr>
          <a:xfrm>
            <a:off x="966700" y="2503125"/>
            <a:ext cx="7082400" cy="125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500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Vincenzo Sapienza</a:t>
            </a:r>
            <a:endParaRPr sz="25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latin typeface="Proxima Nova"/>
                <a:ea typeface="Proxima Nova"/>
                <a:cs typeface="Proxima Nova"/>
                <a:sym typeface="Proxima Nova"/>
              </a:rPr>
              <a:t>INAF - Osservatorio Astronomico di Palermo</a:t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latin typeface="Proxima Nova"/>
                <a:ea typeface="Proxima Nova"/>
                <a:cs typeface="Proxima Nova"/>
                <a:sym typeface="Proxima Nova"/>
              </a:rPr>
              <a:t>Department of Physics and Chemistry “Emilio Segré” - University of Palermo </a:t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logo-difc-11-05-201.jpg" id="108" name="Google Shape;108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" y="1"/>
            <a:ext cx="1758675" cy="975425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5"/>
          <p:cNvSpPr txBox="1"/>
          <p:nvPr/>
        </p:nvSpPr>
        <p:spPr>
          <a:xfrm>
            <a:off x="0" y="3854150"/>
            <a:ext cx="9144000" cy="8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latin typeface="Proxima Nova"/>
                <a:ea typeface="Proxima Nova"/>
                <a:cs typeface="Proxima Nova"/>
                <a:sym typeface="Proxima Nova"/>
              </a:rPr>
              <a:t>Collaborators:</a:t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latin typeface="Proxima Nova"/>
                <a:ea typeface="Proxima Nova"/>
                <a:cs typeface="Proxima Nova"/>
                <a:sym typeface="Proxima Nova"/>
              </a:rPr>
              <a:t>M. Miceli, F. Bocchino, S. Orlando, G. Peres, A. Bamba, S. Katsuda, T. Nagayoshi, Y. Terada</a:t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/>
              <a:t>Q</a:t>
            </a:r>
            <a:r>
              <a:rPr lang="it" sz="3600"/>
              <a:t>uadratic</a:t>
            </a:r>
            <a:r>
              <a:rPr lang="it" sz="3600"/>
              <a:t> vs. c</a:t>
            </a:r>
            <a:r>
              <a:rPr lang="it" sz="3600"/>
              <a:t>onstant</a:t>
            </a:r>
            <a:endParaRPr sz="3600"/>
          </a:p>
        </p:txBody>
      </p:sp>
      <p:pic>
        <p:nvPicPr>
          <p:cNvPr id="199" name="Google Shape;19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825" y="1108600"/>
            <a:ext cx="4653650" cy="3490238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4"/>
          <p:cNvSpPr txBox="1"/>
          <p:nvPr/>
        </p:nvSpPr>
        <p:spPr>
          <a:xfrm rot="-5400000">
            <a:off x="-184125" y="2715150"/>
            <a:ext cx="891900" cy="35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highlight>
                  <a:schemeClr val="lt1"/>
                </a:highlight>
                <a:latin typeface="Proxima Nova"/>
                <a:ea typeface="Proxima Nova"/>
                <a:cs typeface="Proxima Nova"/>
                <a:sym typeface="Proxima Nova"/>
              </a:rPr>
              <a:t>ε</a:t>
            </a:r>
            <a:r>
              <a:rPr baseline="-25000" lang="it" sz="1100">
                <a:highlight>
                  <a:schemeClr val="lt1"/>
                </a:highlight>
                <a:latin typeface="Proxima Nova"/>
                <a:ea typeface="Proxima Nova"/>
                <a:cs typeface="Proxima Nova"/>
                <a:sym typeface="Proxima Nova"/>
              </a:rPr>
              <a:t>o</a:t>
            </a:r>
            <a:r>
              <a:rPr lang="it" sz="1100">
                <a:highlight>
                  <a:schemeClr val="lt1"/>
                </a:highlight>
                <a:latin typeface="Proxima Nova"/>
                <a:ea typeface="Proxima Nova"/>
                <a:cs typeface="Proxima Nova"/>
                <a:sym typeface="Proxima Nova"/>
              </a:rPr>
              <a:t> (keV)</a:t>
            </a:r>
            <a:endParaRPr sz="1100">
              <a:highlight>
                <a:schemeClr val="lt1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01" name="Google Shape;201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6375" y="1108600"/>
            <a:ext cx="4622801" cy="3467101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4"/>
          <p:cNvSpPr txBox="1"/>
          <p:nvPr/>
        </p:nvSpPr>
        <p:spPr>
          <a:xfrm rot="-5400000">
            <a:off x="4115525" y="2694175"/>
            <a:ext cx="891900" cy="35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highlight>
                  <a:schemeClr val="lt1"/>
                </a:highlight>
                <a:latin typeface="Proxima Nova"/>
                <a:ea typeface="Proxima Nova"/>
                <a:cs typeface="Proxima Nova"/>
                <a:sym typeface="Proxima Nova"/>
              </a:rPr>
              <a:t>ε</a:t>
            </a:r>
            <a:r>
              <a:rPr baseline="-25000" lang="it" sz="1100">
                <a:highlight>
                  <a:schemeClr val="lt1"/>
                </a:highlight>
                <a:latin typeface="Proxima Nova"/>
                <a:ea typeface="Proxima Nova"/>
                <a:cs typeface="Proxima Nova"/>
                <a:sym typeface="Proxima Nova"/>
              </a:rPr>
              <a:t>o</a:t>
            </a:r>
            <a:r>
              <a:rPr lang="it" sz="1100">
                <a:highlight>
                  <a:schemeClr val="lt1"/>
                </a:highlight>
                <a:latin typeface="Proxima Nova"/>
                <a:ea typeface="Proxima Nova"/>
                <a:cs typeface="Proxima Nova"/>
                <a:sym typeface="Proxima Nova"/>
              </a:rPr>
              <a:t> (keV)</a:t>
            </a:r>
            <a:endParaRPr sz="1100">
              <a:highlight>
                <a:schemeClr val="lt1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3" name="Google Shape;203;p34"/>
          <p:cNvSpPr txBox="1"/>
          <p:nvPr/>
        </p:nvSpPr>
        <p:spPr>
          <a:xfrm>
            <a:off x="1052200" y="4598850"/>
            <a:ext cx="271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null hypothesis probability ̴ 95%</a:t>
            </a:r>
            <a:endParaRPr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4" name="Google Shape;204;p34"/>
          <p:cNvSpPr txBox="1"/>
          <p:nvPr/>
        </p:nvSpPr>
        <p:spPr>
          <a:xfrm>
            <a:off x="5515900" y="4598850"/>
            <a:ext cx="267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null hypothesis probability  ̴ 15%</a:t>
            </a:r>
            <a:endParaRPr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6"/>
          <p:cNvSpPr/>
          <p:nvPr/>
        </p:nvSpPr>
        <p:spPr>
          <a:xfrm>
            <a:off x="2477900" y="2812625"/>
            <a:ext cx="1065600" cy="681000"/>
          </a:xfrm>
          <a:prstGeom prst="curvedLeftArrow">
            <a:avLst>
              <a:gd fmla="val 11993" name="adj1"/>
              <a:gd fmla="val 30673" name="adj2"/>
              <a:gd fmla="val 3176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6"/>
          <p:cNvSpPr/>
          <p:nvPr/>
        </p:nvSpPr>
        <p:spPr>
          <a:xfrm>
            <a:off x="2477900" y="2772575"/>
            <a:ext cx="745200" cy="296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/>
              <a:t>SNR as source of cosmic rays</a:t>
            </a:r>
            <a:endParaRPr sz="3600"/>
          </a:p>
        </p:txBody>
      </p:sp>
      <p:pic>
        <p:nvPicPr>
          <p:cNvPr id="117" name="Google Shape;117;p26"/>
          <p:cNvPicPr preferRelativeResize="0"/>
          <p:nvPr/>
        </p:nvPicPr>
        <p:blipFill rotWithShape="1">
          <a:blip r:embed="rId3">
            <a:alphaModFix/>
          </a:blip>
          <a:srcRect b="11839" l="14438" r="18559" t="19723"/>
          <a:stretch/>
        </p:blipFill>
        <p:spPr>
          <a:xfrm>
            <a:off x="4840674" y="1695175"/>
            <a:ext cx="4225450" cy="2427851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6"/>
          <p:cNvSpPr txBox="1"/>
          <p:nvPr/>
        </p:nvSpPr>
        <p:spPr>
          <a:xfrm>
            <a:off x="5249100" y="4123025"/>
            <a:ext cx="3408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9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Nagayoshi et al. (2021):</a:t>
            </a:r>
            <a:endParaRPr i="1" sz="9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9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Suzaku X-ray spectrum of Kepler’s SNR</a:t>
            </a:r>
            <a:endParaRPr i="1" sz="9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9" name="Google Shape;119;p26"/>
          <p:cNvSpPr txBox="1"/>
          <p:nvPr>
            <p:ph idx="1" type="body"/>
          </p:nvPr>
        </p:nvSpPr>
        <p:spPr>
          <a:xfrm>
            <a:off x="77875" y="1425125"/>
            <a:ext cx="4762800" cy="327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400"/>
              <a:t>Synchrotron emission is a powerful tool to study: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it" sz="1400"/>
              <a:t>The distribution the accelerated particles 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it" sz="1400"/>
              <a:t>The mechanism that limits the acceleration process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it" sz="1400"/>
              <a:t>Young SNRs have high shock velocities 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it" sz="1400"/>
              <a:t>Good acceleration efficiency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it" sz="1400"/>
              <a:t>We chose the young </a:t>
            </a:r>
            <a:r>
              <a:rPr b="1" lang="it" sz="1400"/>
              <a:t>Kepler’s SNR </a:t>
            </a:r>
            <a:endParaRPr b="1"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it" sz="1400"/>
              <a:t>First detection of  hard X-ray with Suzaku</a:t>
            </a:r>
            <a:endParaRPr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27"/>
          <p:cNvPicPr preferRelativeResize="0"/>
          <p:nvPr/>
        </p:nvPicPr>
        <p:blipFill rotWithShape="1">
          <a:blip r:embed="rId3">
            <a:alphaModFix/>
          </a:blip>
          <a:srcRect b="7376" l="19405" r="27018" t="11296"/>
          <a:stretch/>
        </p:blipFill>
        <p:spPr>
          <a:xfrm>
            <a:off x="5037926" y="1183775"/>
            <a:ext cx="3982973" cy="3400898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/>
              <a:t>Hard non-thermal X-rays of Kepler’s</a:t>
            </a:r>
            <a:r>
              <a:rPr lang="it" sz="3600"/>
              <a:t> SNR</a:t>
            </a:r>
            <a:endParaRPr sz="3600"/>
          </a:p>
        </p:txBody>
      </p:sp>
      <p:sp>
        <p:nvSpPr>
          <p:cNvPr id="126" name="Google Shape;126;p27"/>
          <p:cNvSpPr txBox="1"/>
          <p:nvPr>
            <p:ph idx="1" type="body"/>
          </p:nvPr>
        </p:nvSpPr>
        <p:spPr>
          <a:xfrm>
            <a:off x="311688" y="3497850"/>
            <a:ext cx="4468800" cy="154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/>
              <a:t>Spatially resolved spectral analysis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it" sz="1600"/>
              <a:t>Non-thermal radiation from Kepler’s SNR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it" sz="1600"/>
              <a:t>NuSTAR and XMM-Newton data in 4.1-25 keV</a:t>
            </a:r>
            <a:endParaRPr sz="1600"/>
          </a:p>
        </p:txBody>
      </p:sp>
      <p:sp>
        <p:nvSpPr>
          <p:cNvPr id="127" name="Google Shape;127;p27"/>
          <p:cNvSpPr txBox="1"/>
          <p:nvPr/>
        </p:nvSpPr>
        <p:spPr>
          <a:xfrm>
            <a:off x="5580375" y="4577175"/>
            <a:ext cx="3183000" cy="5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9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Burkey</a:t>
            </a:r>
            <a:r>
              <a:rPr i="1" lang="it" sz="9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 et al. (2013):</a:t>
            </a:r>
            <a:endParaRPr i="1" sz="9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9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division of Kepler into spectral clusters.</a:t>
            </a:r>
            <a:endParaRPr i="1" sz="900">
              <a:solidFill>
                <a:srgbClr val="434343"/>
              </a:solidFill>
              <a:latin typeface="Lora Medium"/>
              <a:ea typeface="Lora Medium"/>
              <a:cs typeface="Lora Medium"/>
              <a:sym typeface="Lora Medium"/>
            </a:endParaRPr>
          </a:p>
        </p:txBody>
      </p:sp>
      <p:graphicFrame>
        <p:nvGraphicFramePr>
          <p:cNvPr id="128" name="Google Shape;128;p27"/>
          <p:cNvGraphicFramePr/>
          <p:nvPr/>
        </p:nvGraphicFramePr>
        <p:xfrm>
          <a:off x="311688" y="1272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{3F180F9A-8EEF-4605-B627-EB6754FED71C}</a:tableStyleId>
              </a:tblPr>
              <a:tblGrid>
                <a:gridCol w="1462825"/>
                <a:gridCol w="1379450"/>
                <a:gridCol w="1546200"/>
              </a:tblGrid>
              <a:tr h="357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Distance (pc)</a:t>
                      </a:r>
                      <a:endParaRPr>
                        <a:solidFill>
                          <a:schemeClr val="accen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Age (yrs)</a:t>
                      </a:r>
                      <a:endParaRPr>
                        <a:solidFill>
                          <a:schemeClr val="accen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Physical origin</a:t>
                      </a:r>
                      <a:endParaRPr>
                        <a:solidFill>
                          <a:schemeClr val="accen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dk2"/>
                    </a:solidFill>
                  </a:tcPr>
                </a:tc>
              </a:tr>
              <a:tr h="354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5000</a:t>
                      </a:r>
                      <a:endParaRPr>
                        <a:solidFill>
                          <a:schemeClr val="accen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chemeClr val="accent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417</a:t>
                      </a:r>
                      <a:endParaRPr>
                        <a:solidFill>
                          <a:schemeClr val="accen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type Ia</a:t>
                      </a: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 SN</a:t>
                      </a:r>
                      <a:endParaRPr>
                        <a:solidFill>
                          <a:schemeClr val="accen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</a:tbl>
          </a:graphicData>
        </a:graphic>
      </p:graphicFrame>
      <p:sp>
        <p:nvSpPr>
          <p:cNvPr id="129" name="Google Shape;129;p27"/>
          <p:cNvSpPr/>
          <p:nvPr/>
        </p:nvSpPr>
        <p:spPr>
          <a:xfrm>
            <a:off x="6321675" y="4160175"/>
            <a:ext cx="1700400" cy="424500"/>
          </a:xfrm>
          <a:prstGeom prst="ellipse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7"/>
          <p:cNvSpPr/>
          <p:nvPr/>
        </p:nvSpPr>
        <p:spPr>
          <a:xfrm>
            <a:off x="6043900" y="1227150"/>
            <a:ext cx="1971000" cy="441900"/>
          </a:xfrm>
          <a:prstGeom prst="ellipse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1" name="Google Shape;131;p27"/>
          <p:cNvCxnSpPr>
            <a:stCxn id="130" idx="2"/>
            <a:endCxn id="132" idx="3"/>
          </p:cNvCxnSpPr>
          <p:nvPr/>
        </p:nvCxnSpPr>
        <p:spPr>
          <a:xfrm flipH="1">
            <a:off x="4839100" y="1448100"/>
            <a:ext cx="1204800" cy="10890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3" name="Google Shape;133;p27"/>
          <p:cNvCxnSpPr>
            <a:stCxn id="129" idx="2"/>
            <a:endCxn id="134" idx="3"/>
          </p:cNvCxnSpPr>
          <p:nvPr/>
        </p:nvCxnSpPr>
        <p:spPr>
          <a:xfrm rot="10800000">
            <a:off x="4839075" y="3026925"/>
            <a:ext cx="1482600" cy="1345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2" name="Google Shape;132;p27"/>
          <p:cNvSpPr txBox="1"/>
          <p:nvPr/>
        </p:nvSpPr>
        <p:spPr>
          <a:xfrm>
            <a:off x="172838" y="2337138"/>
            <a:ext cx="466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it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Shock interacting with circumstellar medium (red cluster)</a:t>
            </a:r>
            <a:endParaRPr i="1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4" name="Google Shape;134;p27"/>
          <p:cNvSpPr txBox="1"/>
          <p:nvPr/>
        </p:nvSpPr>
        <p:spPr>
          <a:xfrm>
            <a:off x="1137650" y="2826700"/>
            <a:ext cx="370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it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Shock expanding in homogeneous medium</a:t>
            </a:r>
            <a:endParaRPr i="1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/>
              <a:t>First Hard</a:t>
            </a:r>
            <a:r>
              <a:rPr lang="it" sz="3600"/>
              <a:t> X-rays Image of Kepler’s SNR</a:t>
            </a:r>
            <a:endParaRPr sz="3600"/>
          </a:p>
        </p:txBody>
      </p:sp>
      <p:pic>
        <p:nvPicPr>
          <p:cNvPr id="140" name="Google Shape;140;p28"/>
          <p:cNvPicPr preferRelativeResize="0"/>
          <p:nvPr/>
        </p:nvPicPr>
        <p:blipFill rotWithShape="1">
          <a:blip r:embed="rId3">
            <a:alphaModFix/>
          </a:blip>
          <a:srcRect b="6200" l="0" r="0" t="0"/>
          <a:stretch/>
        </p:blipFill>
        <p:spPr>
          <a:xfrm>
            <a:off x="311700" y="1117750"/>
            <a:ext cx="4451124" cy="344142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8"/>
          <p:cNvSpPr txBox="1"/>
          <p:nvPr/>
        </p:nvSpPr>
        <p:spPr>
          <a:xfrm>
            <a:off x="866725" y="4559175"/>
            <a:ext cx="3896100" cy="5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Sapienza et al. in prep:</a:t>
            </a:r>
            <a:endParaRPr i="1" sz="11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NuSTAR</a:t>
            </a:r>
            <a:r>
              <a:rPr i="1"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 counts image of Kepler’s SNR in the 8-20 keV band</a:t>
            </a:r>
            <a:r>
              <a:rPr i="1" lang="it" sz="1100">
                <a:solidFill>
                  <a:srgbClr val="434343"/>
                </a:solidFill>
                <a:latin typeface="Lora Medium"/>
                <a:ea typeface="Lora Medium"/>
                <a:cs typeface="Lora Medium"/>
                <a:sym typeface="Lora Medium"/>
              </a:rPr>
              <a:t> </a:t>
            </a:r>
            <a:endParaRPr i="1" sz="1100">
              <a:solidFill>
                <a:srgbClr val="434343"/>
              </a:solidFill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142" name="Google Shape;142;p28"/>
          <p:cNvSpPr txBox="1"/>
          <p:nvPr/>
        </p:nvSpPr>
        <p:spPr>
          <a:xfrm>
            <a:off x="3867125" y="1217650"/>
            <a:ext cx="808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000">
                <a:solidFill>
                  <a:srgbClr val="00FF00"/>
                </a:solidFill>
                <a:latin typeface="Proxima Nova"/>
                <a:ea typeface="Proxima Nova"/>
                <a:cs typeface="Proxima Nova"/>
                <a:sym typeface="Proxima Nova"/>
              </a:rPr>
              <a:t>8-20 keV</a:t>
            </a:r>
            <a:endParaRPr b="1" sz="1000">
              <a:solidFill>
                <a:srgbClr val="00FF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3" name="Google Shape;143;p28"/>
          <p:cNvSpPr txBox="1"/>
          <p:nvPr/>
        </p:nvSpPr>
        <p:spPr>
          <a:xfrm>
            <a:off x="4802900" y="4519850"/>
            <a:ext cx="3896100" cy="5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Sapienza et al. in prep:</a:t>
            </a:r>
            <a:endParaRPr i="1" sz="11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Chandra </a:t>
            </a:r>
            <a:r>
              <a:rPr i="1"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flux image of Kepler’s SNR in the 0.3-10 keV band</a:t>
            </a:r>
            <a:r>
              <a:rPr i="1" lang="it" sz="900">
                <a:solidFill>
                  <a:srgbClr val="434343"/>
                </a:solidFill>
                <a:latin typeface="Lora Medium"/>
                <a:ea typeface="Lora Medium"/>
                <a:cs typeface="Lora Medium"/>
                <a:sym typeface="Lora Medium"/>
              </a:rPr>
              <a:t> </a:t>
            </a:r>
            <a:endParaRPr i="1" sz="900">
              <a:solidFill>
                <a:srgbClr val="434343"/>
              </a:solidFill>
              <a:latin typeface="Lora Medium"/>
              <a:ea typeface="Lora Medium"/>
              <a:cs typeface="Lora Medium"/>
              <a:sym typeface="Lora Medium"/>
            </a:endParaRPr>
          </a:p>
        </p:txBody>
      </p:sp>
      <p:pic>
        <p:nvPicPr>
          <p:cNvPr id="144" name="Google Shape;144;p28"/>
          <p:cNvPicPr preferRelativeResize="0"/>
          <p:nvPr/>
        </p:nvPicPr>
        <p:blipFill rotWithShape="1">
          <a:blip r:embed="rId4">
            <a:alphaModFix/>
          </a:blip>
          <a:srcRect b="6098" l="4010" r="9551" t="1506"/>
          <a:stretch/>
        </p:blipFill>
        <p:spPr>
          <a:xfrm>
            <a:off x="4951400" y="1117750"/>
            <a:ext cx="3960299" cy="3489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8"/>
          <p:cNvSpPr txBox="1"/>
          <p:nvPr/>
        </p:nvSpPr>
        <p:spPr>
          <a:xfrm>
            <a:off x="7285875" y="1217650"/>
            <a:ext cx="808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000">
                <a:solidFill>
                  <a:srgbClr val="00FF00"/>
                </a:solidFill>
                <a:latin typeface="Proxima Nova"/>
                <a:ea typeface="Proxima Nova"/>
                <a:cs typeface="Proxima Nova"/>
                <a:sym typeface="Proxima Nova"/>
              </a:rPr>
              <a:t>0.3-10 keV</a:t>
            </a:r>
            <a:endParaRPr b="1" sz="1000">
              <a:solidFill>
                <a:srgbClr val="00FF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/>
              <a:t>Loss limited model</a:t>
            </a:r>
            <a:endParaRPr sz="3600"/>
          </a:p>
        </p:txBody>
      </p:sp>
      <p:sp>
        <p:nvSpPr>
          <p:cNvPr id="151" name="Google Shape;151;p29"/>
          <p:cNvSpPr txBox="1"/>
          <p:nvPr>
            <p:ph idx="1" type="body"/>
          </p:nvPr>
        </p:nvSpPr>
        <p:spPr>
          <a:xfrm>
            <a:off x="247500" y="1258625"/>
            <a:ext cx="4324500" cy="3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it" sz="1837"/>
              <a:t>Loss-limited spectrum model is (Zirakashvili &amp; Aharonian 2007):</a:t>
            </a:r>
            <a:endParaRPr sz="1837"/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523"/>
              <a:buNone/>
            </a:pPr>
            <a:r>
              <a:rPr lang="it" sz="1837"/>
              <a:t>τ</a:t>
            </a:r>
            <a:r>
              <a:rPr baseline="-25000" lang="it" sz="1837"/>
              <a:t>sync</a:t>
            </a:r>
            <a:r>
              <a:rPr lang="it" sz="1837"/>
              <a:t>= 62 yrs (B=100 μG E=20 TeV)  </a:t>
            </a:r>
            <a:endParaRPr sz="1837"/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523"/>
              <a:buNone/>
            </a:pPr>
            <a:r>
              <a:rPr lang="it" sz="1837"/>
              <a:t>τ</a:t>
            </a:r>
            <a:r>
              <a:rPr baseline="-25000" lang="it" sz="1837"/>
              <a:t>sync</a:t>
            </a:r>
            <a:r>
              <a:rPr lang="it" sz="1837"/>
              <a:t> &lt; τ</a:t>
            </a:r>
            <a:r>
              <a:rPr baseline="-25000" lang="it" sz="1837"/>
              <a:t>age</a:t>
            </a:r>
            <a:endParaRPr sz="1837"/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523"/>
              <a:buNone/>
            </a:pPr>
            <a:r>
              <a:rPr lang="it" sz="1837"/>
              <a:t>Relation between ε</a:t>
            </a:r>
            <a:r>
              <a:rPr baseline="-25000" lang="it" sz="1837"/>
              <a:t>0</a:t>
            </a:r>
            <a:r>
              <a:rPr lang="it" sz="1837"/>
              <a:t> and shock velocity</a:t>
            </a:r>
            <a:endParaRPr sz="1837"/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SzPts val="523"/>
              <a:buNone/>
            </a:pPr>
            <a:r>
              <a:rPr lang="it" sz="1837"/>
              <a:t>η measure the acceleration efficiency</a:t>
            </a:r>
            <a:endParaRPr sz="1837"/>
          </a:p>
        </p:txBody>
      </p:sp>
      <p:pic>
        <p:nvPicPr>
          <p:cNvPr id="152" name="Google Shape;152;p29"/>
          <p:cNvPicPr preferRelativeResize="0"/>
          <p:nvPr/>
        </p:nvPicPr>
        <p:blipFill rotWithShape="1">
          <a:blip r:embed="rId3">
            <a:alphaModFix/>
          </a:blip>
          <a:srcRect b="40358" l="9576" r="28802" t="42367"/>
          <a:stretch/>
        </p:blipFill>
        <p:spPr>
          <a:xfrm>
            <a:off x="4414000" y="1199150"/>
            <a:ext cx="4525550" cy="71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9"/>
          <p:cNvPicPr preferRelativeResize="0"/>
          <p:nvPr/>
        </p:nvPicPr>
        <p:blipFill rotWithShape="1">
          <a:blip r:embed="rId4">
            <a:alphaModFix/>
          </a:blip>
          <a:srcRect b="43715" l="31057" r="19778" t="39942"/>
          <a:stretch/>
        </p:blipFill>
        <p:spPr>
          <a:xfrm>
            <a:off x="5055387" y="2473438"/>
            <a:ext cx="3242798" cy="606301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9"/>
          <p:cNvSpPr txBox="1"/>
          <p:nvPr/>
        </p:nvSpPr>
        <p:spPr>
          <a:xfrm>
            <a:off x="8240388" y="2576488"/>
            <a:ext cx="591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Lora"/>
                <a:ea typeface="Lora"/>
                <a:cs typeface="Lora"/>
                <a:sym typeface="Lora"/>
              </a:rPr>
              <a:t>yrs</a:t>
            </a:r>
            <a:endParaRPr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155" name="Google Shape;155;p29"/>
          <p:cNvPicPr preferRelativeResize="0"/>
          <p:nvPr/>
        </p:nvPicPr>
        <p:blipFill rotWithShape="1">
          <a:blip r:embed="rId5">
            <a:alphaModFix/>
          </a:blip>
          <a:srcRect b="22840" l="21331" r="12298" t="47561"/>
          <a:stretch/>
        </p:blipFill>
        <p:spPr>
          <a:xfrm>
            <a:off x="5557778" y="3362975"/>
            <a:ext cx="2417122" cy="606301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9"/>
          <p:cNvSpPr/>
          <p:nvPr/>
        </p:nvSpPr>
        <p:spPr>
          <a:xfrm>
            <a:off x="8240400" y="1587488"/>
            <a:ext cx="280500" cy="2805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9"/>
          <p:cNvSpPr txBox="1"/>
          <p:nvPr/>
        </p:nvSpPr>
        <p:spPr>
          <a:xfrm>
            <a:off x="5672375" y="1990250"/>
            <a:ext cx="184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it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cutoff photon energy</a:t>
            </a:r>
            <a:endParaRPr i="1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58" name="Google Shape;158;p29"/>
          <p:cNvCxnSpPr>
            <a:stCxn id="156" idx="3"/>
            <a:endCxn id="157" idx="3"/>
          </p:cNvCxnSpPr>
          <p:nvPr/>
        </p:nvCxnSpPr>
        <p:spPr>
          <a:xfrm flipH="1">
            <a:off x="7514978" y="1826909"/>
            <a:ext cx="766500" cy="36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/>
              <a:t>Cutoff photon energies vs. Shock velocity</a:t>
            </a:r>
            <a:r>
              <a:rPr lang="it" sz="3600"/>
              <a:t> </a:t>
            </a:r>
            <a:endParaRPr sz="3600"/>
          </a:p>
        </p:txBody>
      </p:sp>
      <p:pic>
        <p:nvPicPr>
          <p:cNvPr id="164" name="Google Shape;164;p30"/>
          <p:cNvPicPr preferRelativeResize="0"/>
          <p:nvPr/>
        </p:nvPicPr>
        <p:blipFill rotWithShape="1">
          <a:blip r:embed="rId3">
            <a:alphaModFix/>
          </a:blip>
          <a:srcRect b="16535" l="16130" r="17432" t="6339"/>
          <a:stretch/>
        </p:blipFill>
        <p:spPr>
          <a:xfrm>
            <a:off x="6485775" y="2504625"/>
            <a:ext cx="2658225" cy="2543325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30"/>
          <p:cNvSpPr txBox="1"/>
          <p:nvPr/>
        </p:nvSpPr>
        <p:spPr>
          <a:xfrm>
            <a:off x="4131975" y="4507350"/>
            <a:ext cx="2353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9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Sapienza et al. in prep:</a:t>
            </a:r>
            <a:endParaRPr i="1" sz="9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9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NuSTAR in the 8-20 keV band</a:t>
            </a:r>
            <a:r>
              <a:rPr i="1" lang="it" sz="900">
                <a:solidFill>
                  <a:srgbClr val="434343"/>
                </a:solidFill>
                <a:latin typeface="Lora Medium"/>
                <a:ea typeface="Lora Medium"/>
                <a:cs typeface="Lora Medium"/>
                <a:sym typeface="Lora Medium"/>
              </a:rPr>
              <a:t> </a:t>
            </a:r>
            <a:endParaRPr i="1" sz="900">
              <a:solidFill>
                <a:srgbClr val="434343"/>
              </a:solidFill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166" name="Google Shape;166;p30"/>
          <p:cNvSpPr txBox="1"/>
          <p:nvPr/>
        </p:nvSpPr>
        <p:spPr>
          <a:xfrm>
            <a:off x="311700" y="4539450"/>
            <a:ext cx="16923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9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Sapienza et al. in prep:</a:t>
            </a:r>
            <a:endParaRPr i="1" sz="9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9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ε</a:t>
            </a:r>
            <a:r>
              <a:rPr baseline="-25000" i="1" lang="it" sz="9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0</a:t>
            </a:r>
            <a:r>
              <a:rPr i="1" lang="it" sz="9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 vs. v</a:t>
            </a:r>
            <a:r>
              <a:rPr baseline="-25000" i="1" lang="it" sz="9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sh</a:t>
            </a:r>
            <a:r>
              <a:rPr i="1" lang="it" sz="9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 plot </a:t>
            </a:r>
            <a:endParaRPr i="1" sz="9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highlight>
                <a:srgbClr val="E4E8EE"/>
              </a:highlight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9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7" name="Google Shape;167;p30"/>
          <p:cNvSpPr txBox="1"/>
          <p:nvPr/>
        </p:nvSpPr>
        <p:spPr>
          <a:xfrm>
            <a:off x="4572000" y="1421375"/>
            <a:ext cx="451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Northern regions with higher cutoff energy on average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68" name="Google Shape;16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1650" y="1108600"/>
            <a:ext cx="4653650" cy="3490238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30"/>
          <p:cNvSpPr txBox="1"/>
          <p:nvPr/>
        </p:nvSpPr>
        <p:spPr>
          <a:xfrm rot="-5400000">
            <a:off x="-350600" y="2715150"/>
            <a:ext cx="891900" cy="35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highlight>
                  <a:schemeClr val="lt1"/>
                </a:highlight>
                <a:latin typeface="Proxima Nova"/>
                <a:ea typeface="Proxima Nova"/>
                <a:cs typeface="Proxima Nova"/>
                <a:sym typeface="Proxima Nova"/>
              </a:rPr>
              <a:t>ε</a:t>
            </a:r>
            <a:r>
              <a:rPr baseline="-25000" lang="it" sz="1100">
                <a:highlight>
                  <a:schemeClr val="lt1"/>
                </a:highlight>
                <a:latin typeface="Proxima Nova"/>
                <a:ea typeface="Proxima Nova"/>
                <a:cs typeface="Proxima Nova"/>
                <a:sym typeface="Proxima Nova"/>
              </a:rPr>
              <a:t>o</a:t>
            </a:r>
            <a:r>
              <a:rPr lang="it" sz="1100">
                <a:highlight>
                  <a:schemeClr val="lt1"/>
                </a:highlight>
                <a:latin typeface="Proxima Nova"/>
                <a:ea typeface="Proxima Nova"/>
                <a:cs typeface="Proxima Nova"/>
                <a:sym typeface="Proxima Nova"/>
              </a:rPr>
              <a:t> (keV)</a:t>
            </a:r>
            <a:endParaRPr sz="1100">
              <a:highlight>
                <a:schemeClr val="lt1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0" name="Google Shape;170;p30"/>
          <p:cNvSpPr txBox="1"/>
          <p:nvPr/>
        </p:nvSpPr>
        <p:spPr>
          <a:xfrm>
            <a:off x="4572000" y="1751250"/>
            <a:ext cx="4260300" cy="13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Different acceleration regimes (red vs. black)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Higher turbulence → better acceleration efficiency →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Higher cutoff energy → 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Lower η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1"/>
          <p:cNvSpPr txBox="1"/>
          <p:nvPr>
            <p:ph idx="1" type="body"/>
          </p:nvPr>
        </p:nvSpPr>
        <p:spPr>
          <a:xfrm>
            <a:off x="4572000" y="1250425"/>
            <a:ext cx="4260300" cy="228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400"/>
              <a:t>Recent detection of γ-rays from Kepler’s SNR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it" sz="1400"/>
              <a:t>X-ray data from this project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it" sz="1400"/>
              <a:t>One-zone Lepto-hadronic model: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it" sz="1400"/>
              <a:t>Synchrotron for X-rays and Radio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it" sz="1400"/>
              <a:t>Inverse Compton and Pion decay for </a:t>
            </a:r>
            <a:r>
              <a:rPr lang="it" sz="1400"/>
              <a:t>γ-rays </a:t>
            </a:r>
            <a:endParaRPr sz="1400"/>
          </a:p>
        </p:txBody>
      </p:sp>
      <p:sp>
        <p:nvSpPr>
          <p:cNvPr id="176" name="Google Shape;176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/>
              <a:t>Spectral Energy Distribution</a:t>
            </a:r>
            <a:r>
              <a:rPr lang="it" sz="3600"/>
              <a:t> </a:t>
            </a:r>
            <a:endParaRPr sz="3600"/>
          </a:p>
        </p:txBody>
      </p:sp>
      <p:pic>
        <p:nvPicPr>
          <p:cNvPr id="177" name="Google Shape;17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00" y="1152475"/>
            <a:ext cx="4555200" cy="34164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78" name="Google Shape;178;p31"/>
          <p:cNvGraphicFramePr/>
          <p:nvPr/>
        </p:nvGraphicFramePr>
        <p:xfrm>
          <a:off x="4618500" y="3766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{3F180F9A-8EEF-4605-B627-EB6754FED71C}</a:tableStyleId>
              </a:tblPr>
              <a:tblGrid>
                <a:gridCol w="852050"/>
                <a:gridCol w="852050"/>
                <a:gridCol w="852050"/>
                <a:gridCol w="852050"/>
                <a:gridCol w="852050"/>
              </a:tblGrid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ɑ</a:t>
                      </a:r>
                      <a:endParaRPr>
                        <a:solidFill>
                          <a:schemeClr val="accen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E</a:t>
                      </a:r>
                      <a:r>
                        <a:rPr baseline="-25000"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cut</a:t>
                      </a: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 (TeV)</a:t>
                      </a:r>
                      <a:endParaRPr>
                        <a:solidFill>
                          <a:schemeClr val="accen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B (μG)</a:t>
                      </a:r>
                      <a:endParaRPr>
                        <a:solidFill>
                          <a:schemeClr val="accen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n (cm</a:t>
                      </a:r>
                      <a:r>
                        <a:rPr baseline="30000"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-3</a:t>
                      </a: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)</a:t>
                      </a:r>
                      <a:endParaRPr>
                        <a:solidFill>
                          <a:schemeClr val="accen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W</a:t>
                      </a:r>
                      <a:r>
                        <a:rPr baseline="-25000"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p</a:t>
                      </a: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 (erg)</a:t>
                      </a:r>
                      <a:endParaRPr>
                        <a:solidFill>
                          <a:schemeClr val="accen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dk2"/>
                    </a:solidFill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2.44</a:t>
                      </a:r>
                      <a:endParaRPr>
                        <a:solidFill>
                          <a:schemeClr val="accen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20</a:t>
                      </a:r>
                      <a:endParaRPr>
                        <a:solidFill>
                          <a:schemeClr val="accen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60</a:t>
                      </a:r>
                      <a:endParaRPr>
                        <a:solidFill>
                          <a:schemeClr val="accen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20</a:t>
                      </a:r>
                      <a:endParaRPr>
                        <a:solidFill>
                          <a:schemeClr val="accen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0.5x10</a:t>
                      </a:r>
                      <a:r>
                        <a:rPr baseline="30000" lang="it">
                          <a:solidFill>
                            <a:schemeClr val="accen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49</a:t>
                      </a:r>
                      <a:endParaRPr baseline="30000">
                        <a:solidFill>
                          <a:schemeClr val="accent1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</a:tbl>
          </a:graphicData>
        </a:graphic>
      </p:graphicFrame>
      <p:sp>
        <p:nvSpPr>
          <p:cNvPr id="179" name="Google Shape;179;p31"/>
          <p:cNvSpPr txBox="1"/>
          <p:nvPr/>
        </p:nvSpPr>
        <p:spPr>
          <a:xfrm>
            <a:off x="0" y="4505325"/>
            <a:ext cx="4555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9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Sapienza et al. in prep: </a:t>
            </a:r>
            <a:r>
              <a:rPr i="1" lang="it" sz="900">
                <a:solidFill>
                  <a:schemeClr val="accent1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Radio: DeLaney et al. (2002). X-ray: Sapienza et al. in prep, Nagayoshi et al. (2021). γ-ray: Xiang &amp; Jiang (2021,) Prokhorov et al. (2021).</a:t>
            </a:r>
            <a:endParaRPr i="1" sz="900">
              <a:solidFill>
                <a:schemeClr val="accent1"/>
              </a:solidFill>
              <a:highlight>
                <a:srgbClr val="FFFFFF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9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2"/>
          <p:cNvSpPr txBox="1"/>
          <p:nvPr>
            <p:ph idx="1" type="body"/>
          </p:nvPr>
        </p:nvSpPr>
        <p:spPr>
          <a:xfrm>
            <a:off x="311700" y="1369225"/>
            <a:ext cx="86250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First data analysis on NuSTAR data from Kepler’s SNR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it"/>
              <a:t>Spatially resolved spectral analysis with a loss limited model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it"/>
              <a:t>Electrons in northern regions are accelerated more </a:t>
            </a:r>
            <a:r>
              <a:rPr lang="it"/>
              <a:t>efficiently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it"/>
              <a:t>Shock interaction with circumstellar material amplifies magnetic field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it"/>
              <a:t>Interaction with highly inhomogeneous medium enhances acceleration efficiency</a:t>
            </a:r>
            <a:endParaRPr b="1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it"/>
              <a:t>SED: Indication of hadronic acceleration in Kepler’s SNR</a:t>
            </a:r>
            <a:endParaRPr b="1"/>
          </a:p>
        </p:txBody>
      </p:sp>
      <p:sp>
        <p:nvSpPr>
          <p:cNvPr id="185" name="Google Shape;185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/>
              <a:t>Sapienza et al. in prep.: </a:t>
            </a:r>
            <a:endParaRPr sz="3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075" y="1321775"/>
            <a:ext cx="4955724" cy="371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4174" y="1729163"/>
            <a:ext cx="3883478" cy="320102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/>
              <a:t>Why average shock velocity?</a:t>
            </a:r>
            <a:r>
              <a:rPr lang="it" sz="3600"/>
              <a:t> </a:t>
            </a:r>
            <a:endParaRPr sz="3600"/>
          </a:p>
        </p:txBody>
      </p:sp>
      <p:sp>
        <p:nvSpPr>
          <p:cNvPr id="193" name="Google Shape;193;p33"/>
          <p:cNvSpPr txBox="1"/>
          <p:nvPr/>
        </p:nvSpPr>
        <p:spPr>
          <a:xfrm>
            <a:off x="2145300" y="1173338"/>
            <a:ext cx="485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Average shock velocity = shock radius / age of the remnant </a:t>
            </a:r>
            <a:endParaRPr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