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Default Extension="pict" ContentType="image/pict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embeddings/Microsoft_Equation1.bin" ContentType="application/vnd.openxmlformats-officedocument.oleObje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69" r:id="rId1"/>
  </p:sldMasterIdLst>
  <p:notesMasterIdLst>
    <p:notesMasterId r:id="rId39"/>
  </p:notesMasterIdLst>
  <p:handoutMasterIdLst>
    <p:handoutMasterId r:id="rId40"/>
  </p:handoutMasterIdLst>
  <p:sldIdLst>
    <p:sldId id="836" r:id="rId2"/>
    <p:sldId id="861" r:id="rId3"/>
    <p:sldId id="981" r:id="rId4"/>
    <p:sldId id="983" r:id="rId5"/>
    <p:sldId id="1060" r:id="rId6"/>
    <p:sldId id="1063" r:id="rId7"/>
    <p:sldId id="1064" r:id="rId8"/>
    <p:sldId id="961" r:id="rId9"/>
    <p:sldId id="982" r:id="rId10"/>
    <p:sldId id="986" r:id="rId11"/>
    <p:sldId id="1065" r:id="rId12"/>
    <p:sldId id="988" r:id="rId13"/>
    <p:sldId id="989" r:id="rId14"/>
    <p:sldId id="990" r:id="rId15"/>
    <p:sldId id="1066" r:id="rId16"/>
    <p:sldId id="1001" r:id="rId17"/>
    <p:sldId id="1077" r:id="rId18"/>
    <p:sldId id="1004" r:id="rId19"/>
    <p:sldId id="1068" r:id="rId20"/>
    <p:sldId id="1069" r:id="rId21"/>
    <p:sldId id="1070" r:id="rId22"/>
    <p:sldId id="1067" r:id="rId23"/>
    <p:sldId id="1073" r:id="rId24"/>
    <p:sldId id="1071" r:id="rId25"/>
    <p:sldId id="1011" r:id="rId26"/>
    <p:sldId id="1012" r:id="rId27"/>
    <p:sldId id="1013" r:id="rId28"/>
    <p:sldId id="1074" r:id="rId29"/>
    <p:sldId id="1062" r:id="rId30"/>
    <p:sldId id="1027" r:id="rId31"/>
    <p:sldId id="1029" r:id="rId32"/>
    <p:sldId id="1075" r:id="rId33"/>
    <p:sldId id="1076" r:id="rId34"/>
    <p:sldId id="1039" r:id="rId35"/>
    <p:sldId id="1047" r:id="rId36"/>
    <p:sldId id="1061" r:id="rId37"/>
    <p:sldId id="946" r:id="rId38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3FF00"/>
    <a:srgbClr val="0DF600"/>
    <a:srgbClr val="FF00FF"/>
    <a:srgbClr val="008000"/>
    <a:srgbClr val="FF0000"/>
    <a:srgbClr val="99FF99"/>
    <a:srgbClr val="0000FF"/>
    <a:srgbClr val="FFCCCC"/>
    <a:srgbClr val="9FCAFF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7971" autoAdjust="0"/>
    <p:restoredTop sz="95262" autoAdjust="0"/>
  </p:normalViewPr>
  <p:slideViewPr>
    <p:cSldViewPr>
      <p:cViewPr varScale="1">
        <p:scale>
          <a:sx n="150" d="100"/>
          <a:sy n="150" d="100"/>
        </p:scale>
        <p:origin x="-992" y="-96"/>
      </p:cViewPr>
      <p:guideLst>
        <p:guide orient="horz" pos="2160"/>
        <p:guide pos="510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1544C-6647-7A44-A30B-40518DF4CE46}" type="datetimeFigureOut">
              <a:rPr lang="en-US" smtClean="0"/>
              <a:pPr/>
              <a:t>9/10/10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DEE20-7222-3F4B-902C-214D1A533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1EE94C69-A77A-4829-890D-081FF2A674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56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56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10.9.2010</a:t>
            </a:r>
            <a:endParaRPr lang="en-US"/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LPCC, R. Assmann</a:t>
            </a:r>
            <a:endParaRPr lang="en-US"/>
          </a:p>
        </p:txBody>
      </p:sp>
      <p:sp>
        <p:nvSpPr>
          <p:cNvPr id="25618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fld id="{42080964-D815-4D51-9BE1-AC88875DFB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LPCC, 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D70A9-BAE9-49B5-BB4A-4022358022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10.9.2010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LPCC, 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8FBF62-69F5-429E-9AEA-628EF2B298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10.9.2010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LPCC, 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C49955D0-AFF1-4FD6-B1E6-F241286C4C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10.9.2010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LPCC, 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4F3283CE-86ED-4A5A-9952-48D6A180EE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10.9.2010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10.9.2010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LPCC, R. Assmann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C3E7D3-E8A8-4E1B-881E-DBC7929F152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10.9.2010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LPCC, 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0ED20-7A76-4972-AE92-35B37E6320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10.9.2010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LPCC, 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C3C834-58DF-41D7-88B7-80F9B44404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10.9.2010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LPCC, R. Assmann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1D296-40C6-4194-BE1B-ED8CF69751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10.9.2010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10.9.2010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LPCC, R. Assmann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627ED7-E218-4887-B885-6131837B13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10.9.2010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LPCC, 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5E8A60-F04D-4DB5-AB5E-D47017D00F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10.9.2010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LPCC, 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E6735-74B0-4165-999F-8C826942DD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10.9.2010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fld id="{212BBE4B-11BF-433F-B4D5-C48334632E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10.9.2010</a:t>
            </a:r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 userDrawn="1"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4594" name="Picture 18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 type="none" w="lg" len="lg"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4.gif"/><Relationship Id="rId3" Type="http://schemas.openxmlformats.org/officeDocument/2006/relationships/image" Target="../media/image35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LHC Operations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1450"/>
            <a:ext cx="8229600" cy="2368550"/>
          </a:xfrm>
        </p:spPr>
        <p:txBody>
          <a:bodyPr/>
          <a:lstStyle/>
          <a:p>
            <a:pPr algn="ctr">
              <a:buNone/>
            </a:pPr>
            <a:r>
              <a:rPr lang="en-GB" dirty="0" smtClean="0"/>
              <a:t>R. Assmann</a:t>
            </a:r>
          </a:p>
          <a:p>
            <a:pPr algn="ctr">
              <a:buNone/>
            </a:pPr>
            <a:r>
              <a:rPr lang="en-GB" dirty="0" smtClean="0"/>
              <a:t>for the LHC commissioning team and LHC teams &amp; groups</a:t>
            </a:r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dirty="0" smtClean="0"/>
              <a:t>LPCC</a:t>
            </a:r>
            <a:r>
              <a:rPr lang="en-GB" dirty="0" smtClean="0"/>
              <a:t> </a:t>
            </a:r>
            <a:r>
              <a:rPr lang="en-GB" dirty="0" smtClean="0"/>
              <a:t>10</a:t>
            </a:r>
            <a:r>
              <a:rPr lang="en-GB" dirty="0" smtClean="0"/>
              <a:t>.9.2010</a:t>
            </a: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4114800"/>
            <a:ext cx="9023350" cy="1923009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Luminosity in 1 Fill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10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3073" name="Picture 1" descr="https://ab-dep-op-elogbook.web.cern.ch/ab-dep-op-elogbook/elogbook/attach.php?attachId=1101219&amp;type=png&amp;fname=20100826172341.png"/>
          <p:cNvPicPr>
            <a:picLocks noChangeAspect="1" noChangeArrowheads="1"/>
          </p:cNvPicPr>
          <p:nvPr/>
        </p:nvPicPr>
        <p:blipFill>
          <a:blip r:embed="rId2"/>
          <a:srcRect l="6255" t="28688" r="7459" b="18644"/>
          <a:stretch>
            <a:fillRect/>
          </a:stretch>
        </p:blipFill>
        <p:spPr bwMode="auto">
          <a:xfrm>
            <a:off x="0" y="944278"/>
            <a:ext cx="9143999" cy="360457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56350" y="5111931"/>
            <a:ext cx="41891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370 nb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-1</a:t>
            </a:r>
            <a:r>
              <a:rPr lang="en-US" sz="2800" b="1" dirty="0" smtClean="0">
                <a:solidFill>
                  <a:srgbClr val="FF0000"/>
                </a:solidFill>
              </a:rPr>
              <a:t> over  13 hours.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Lessons Learnt in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5638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 smtClean="0"/>
              <a:t>Coherent beam-beam instabilities (July) could be stabilized with the transverse feedback in collision.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No more sudden losses of up 26 %/</a:t>
            </a:r>
            <a:r>
              <a:rPr lang="en-US" sz="2000" dirty="0" err="1" smtClean="0"/>
              <a:t>s</a:t>
            </a:r>
            <a:r>
              <a:rPr lang="en-US" sz="2000" dirty="0" smtClean="0"/>
              <a:t> (July) but lifetimes inside specification.</a:t>
            </a:r>
          </a:p>
          <a:p>
            <a:pPr>
              <a:spcAft>
                <a:spcPts val="1200"/>
              </a:spcAft>
            </a:pPr>
            <a:r>
              <a:rPr lang="en-US" sz="2000" dirty="0" err="1" smtClean="0"/>
              <a:t>Emittance</a:t>
            </a:r>
            <a:r>
              <a:rPr lang="en-US" sz="2000" dirty="0" smtClean="0"/>
              <a:t> growth with feedback in physics is small (~ 1.5% per hour).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Half of physics fills in last week of August ended on request </a:t>
            </a:r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long and stable physics fills.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FF0000"/>
                </a:solidFill>
              </a:rPr>
              <a:t>Long-range beam-beam matters (as expected). 	</a:t>
            </a:r>
            <a:r>
              <a:rPr lang="en-US" sz="2000" dirty="0" err="1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000" dirty="0" smtClean="0"/>
              <a:t>Collimation performance and protection stable. 	</a:t>
            </a:r>
            <a:r>
              <a:rPr lang="en-US" sz="2000" dirty="0" err="1" smtClean="0">
                <a:sym typeface="Wingdings"/>
              </a:rPr>
              <a:t>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000" dirty="0" smtClean="0"/>
              <a:t>Something creates local scattering and losses. 	</a:t>
            </a:r>
            <a:r>
              <a:rPr lang="en-US" sz="2000" dirty="0" err="1" smtClean="0">
                <a:sym typeface="Wingdings"/>
              </a:rPr>
              <a:t></a:t>
            </a:r>
            <a:endParaRPr lang="en-US" sz="2000" dirty="0" smtClean="0">
              <a:sym typeface="Wingdings"/>
            </a:endParaRPr>
          </a:p>
          <a:p>
            <a:pPr>
              <a:spcAft>
                <a:spcPts val="1200"/>
              </a:spcAft>
            </a:pPr>
            <a:r>
              <a:rPr lang="en-US" sz="2000" dirty="0" smtClean="0">
                <a:sym typeface="Wingdings"/>
              </a:rPr>
              <a:t>We might have seen the first SEE or EMC		</a:t>
            </a:r>
            <a:r>
              <a:rPr lang="en-US" sz="2000" dirty="0" err="1" smtClean="0">
                <a:sym typeface="Wingdings"/>
              </a:rPr>
              <a:t></a:t>
            </a:r>
            <a:endParaRPr lang="en-US" sz="2000" dirty="0" smtClean="0">
              <a:sym typeface="Wingdings"/>
            </a:endParaRPr>
          </a:p>
          <a:p>
            <a:pPr>
              <a:spcAft>
                <a:spcPts val="1200"/>
              </a:spcAft>
            </a:pPr>
            <a:r>
              <a:rPr lang="en-US" sz="2000" dirty="0" smtClean="0">
                <a:sym typeface="Wingdings"/>
              </a:rPr>
              <a:t>Luminosity high enough to see L-induced losses	</a:t>
            </a:r>
            <a:r>
              <a:rPr lang="en-US" sz="2000" dirty="0" err="1" smtClean="0">
                <a:sym typeface="Wingdings"/>
              </a:rPr>
              <a:t>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03.08.2010</a:t>
            </a:r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giulia papotti (BE/OP/LHC)</a:t>
            </a:r>
          </a:p>
        </p:txBody>
      </p:sp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Intensity Loss Fill 1298 (first 2 </a:t>
            </a:r>
            <a:r>
              <a:rPr lang="en-GB" sz="4000" dirty="0" err="1" smtClean="0"/>
              <a:t>h</a:t>
            </a:r>
            <a:r>
              <a:rPr lang="en-GB" sz="4000" dirty="0" smtClean="0"/>
              <a:t>)</a:t>
            </a:r>
            <a:endParaRPr lang="en-GB" sz="4000" dirty="0"/>
          </a:p>
        </p:txBody>
      </p:sp>
      <p:sp>
        <p:nvSpPr>
          <p:cNvPr id="277507" name="Text Box 3"/>
          <p:cNvSpPr txBox="1">
            <a:spLocks noChangeArrowheads="1"/>
          </p:cNvSpPr>
          <p:nvPr/>
        </p:nvSpPr>
        <p:spPr bwMode="auto">
          <a:xfrm>
            <a:off x="76200" y="6019800"/>
            <a:ext cx="4114800" cy="304800"/>
          </a:xfrm>
          <a:prstGeom prst="rect">
            <a:avLst/>
          </a:prstGeom>
          <a:noFill/>
          <a:ln w="1905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179388" lvl="1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</a:rPr>
              <a:t>IPs:</a:t>
            </a:r>
            <a:r>
              <a:rPr lang="en-US" sz="1400" b="1" smtClean="0">
                <a:solidFill>
                  <a:srgbClr val="FF0000"/>
                </a:solidFill>
              </a:rPr>
              <a:t> </a:t>
            </a:r>
            <a:r>
              <a:rPr lang="en-US" sz="1400" b="1" smtClean="0">
                <a:solidFill>
                  <a:srgbClr val="808080"/>
                </a:solidFill>
              </a:rPr>
              <a:t>1 5 2 8</a:t>
            </a:r>
            <a:r>
              <a:rPr lang="en-US" sz="1400" b="1" smtClean="0">
                <a:solidFill>
                  <a:srgbClr val="FF0000"/>
                </a:solidFill>
              </a:rPr>
              <a:t> </a:t>
            </a:r>
            <a:r>
              <a:rPr lang="en-US" sz="1400" b="1" smtClean="0">
                <a:solidFill>
                  <a:srgbClr val="000000"/>
                </a:solidFill>
              </a:rPr>
              <a:t>-</a:t>
            </a:r>
            <a:r>
              <a:rPr lang="en-US" sz="1400" b="1" smtClean="0">
                <a:solidFill>
                  <a:srgbClr val="FF0000"/>
                </a:solidFill>
              </a:rPr>
              <a:t> </a:t>
            </a:r>
            <a:r>
              <a:rPr lang="en-US" sz="1400" b="1" smtClean="0">
                <a:solidFill>
                  <a:srgbClr val="009900"/>
                </a:solidFill>
              </a:rPr>
              <a:t>1 5</a:t>
            </a:r>
            <a:r>
              <a:rPr lang="en-US" sz="1400" b="1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009900"/>
                </a:solidFill>
              </a:rPr>
              <a:t>8</a:t>
            </a:r>
            <a:r>
              <a:rPr lang="en-US" sz="1400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000000"/>
                </a:solidFill>
              </a:rPr>
              <a:t>-</a:t>
            </a:r>
            <a:r>
              <a:rPr lang="en-US" sz="1400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FF00FF"/>
                </a:solidFill>
              </a:rPr>
              <a:t>1 5 2</a:t>
            </a:r>
            <a:r>
              <a:rPr lang="en-US" sz="1400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000000"/>
                </a:solidFill>
              </a:rPr>
              <a:t>-</a:t>
            </a:r>
            <a:r>
              <a:rPr lang="en-US" sz="1400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FF0000"/>
                </a:solidFill>
              </a:rPr>
              <a:t>1 5 </a:t>
            </a:r>
            <a:r>
              <a:rPr lang="en-US" sz="1400" b="1" smtClean="0">
                <a:solidFill>
                  <a:srgbClr val="000000"/>
                </a:solidFill>
              </a:rPr>
              <a:t>-</a:t>
            </a:r>
            <a:r>
              <a:rPr lang="en-US" sz="1400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00CCFF"/>
                </a:solidFill>
              </a:rPr>
              <a:t>2 8</a:t>
            </a:r>
            <a:r>
              <a:rPr lang="en-US" sz="1400" b="1" smtClean="0">
                <a:solidFill>
                  <a:srgbClr val="FF0000"/>
                </a:solidFill>
              </a:rPr>
              <a:t> </a:t>
            </a:r>
            <a:r>
              <a:rPr lang="en-US" sz="1400" b="1" smtClean="0">
                <a:solidFill>
                  <a:srgbClr val="000000"/>
                </a:solidFill>
              </a:rPr>
              <a:t>- </a:t>
            </a:r>
            <a:r>
              <a:rPr lang="en-US" sz="1400" b="1" smtClean="0">
                <a:solidFill>
                  <a:srgbClr val="0000FF"/>
                </a:solidFill>
              </a:rPr>
              <a:t>8</a:t>
            </a:r>
            <a:endParaRPr lang="en-GB" sz="1400" b="1" smtClean="0">
              <a:solidFill>
                <a:srgbClr val="0000FF"/>
              </a:solidFill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152400" y="1143000"/>
            <a:ext cx="8839200" cy="3400425"/>
            <a:chOff x="96" y="720"/>
            <a:chExt cx="5568" cy="2142"/>
          </a:xfrm>
        </p:grpSpPr>
        <p:pic>
          <p:nvPicPr>
            <p:cNvPr id="277528" name="Picture 24" descr="f_lossintcoll129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6" y="720"/>
              <a:ext cx="5568" cy="2142"/>
            </a:xfrm>
            <a:prstGeom prst="rect">
              <a:avLst/>
            </a:prstGeom>
            <a:noFill/>
          </p:spPr>
        </p:pic>
        <p:sp>
          <p:nvSpPr>
            <p:cNvPr id="277510" name="Text Box 6"/>
            <p:cNvSpPr txBox="1">
              <a:spLocks noChangeArrowheads="1"/>
            </p:cNvSpPr>
            <p:nvPr/>
          </p:nvSpPr>
          <p:spPr bwMode="auto">
            <a:xfrm>
              <a:off x="1536" y="942"/>
              <a:ext cx="867" cy="173"/>
            </a:xfrm>
            <a:prstGeom prst="rect">
              <a:avLst/>
            </a:prstGeom>
            <a:solidFill>
              <a:schemeClr val="bg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smtClean="0">
                  <a:solidFill>
                    <a:srgbClr val="0000FF"/>
                  </a:solidFill>
                </a:rPr>
                <a:t>1 LR in 2 (33m)</a:t>
              </a:r>
            </a:p>
          </p:txBody>
        </p:sp>
        <p:sp>
          <p:nvSpPr>
            <p:cNvPr id="277511" name="Text Box 7"/>
            <p:cNvSpPr txBox="1">
              <a:spLocks noChangeArrowheads="1"/>
            </p:cNvSpPr>
            <p:nvPr/>
          </p:nvSpPr>
          <p:spPr bwMode="auto">
            <a:xfrm>
              <a:off x="3981" y="990"/>
              <a:ext cx="867" cy="173"/>
            </a:xfrm>
            <a:prstGeom prst="rect">
              <a:avLst/>
            </a:prstGeom>
            <a:solidFill>
              <a:schemeClr val="bg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smtClean="0">
                  <a:solidFill>
                    <a:srgbClr val="0000FF"/>
                  </a:solidFill>
                </a:rPr>
                <a:t>1 LR in 2 (33m)</a:t>
              </a:r>
            </a:p>
          </p:txBody>
        </p:sp>
        <p:sp>
          <p:nvSpPr>
            <p:cNvPr id="277512" name="Text Box 8"/>
            <p:cNvSpPr txBox="1">
              <a:spLocks noChangeArrowheads="1"/>
            </p:cNvSpPr>
            <p:nvPr/>
          </p:nvSpPr>
          <p:spPr bwMode="auto">
            <a:xfrm>
              <a:off x="1917" y="1374"/>
              <a:ext cx="867" cy="173"/>
            </a:xfrm>
            <a:prstGeom prst="rect">
              <a:avLst/>
            </a:prstGeom>
            <a:solidFill>
              <a:schemeClr val="bg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smtClean="0">
                  <a:solidFill>
                    <a:srgbClr val="FF0000"/>
                  </a:solidFill>
                </a:rPr>
                <a:t>1 LR in 8 (33m)</a:t>
              </a:r>
            </a:p>
          </p:txBody>
        </p:sp>
        <p:sp>
          <p:nvSpPr>
            <p:cNvPr id="277513" name="Text Box 9"/>
            <p:cNvSpPr txBox="1">
              <a:spLocks noChangeArrowheads="1"/>
            </p:cNvSpPr>
            <p:nvPr/>
          </p:nvSpPr>
          <p:spPr bwMode="auto">
            <a:xfrm>
              <a:off x="4464" y="1374"/>
              <a:ext cx="867" cy="173"/>
            </a:xfrm>
            <a:prstGeom prst="rect">
              <a:avLst/>
            </a:prstGeom>
            <a:solidFill>
              <a:schemeClr val="bg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smtClean="0">
                  <a:solidFill>
                    <a:srgbClr val="FF00FF"/>
                  </a:solidFill>
                </a:rPr>
                <a:t>1 LR in 8 (33m)</a:t>
              </a:r>
            </a:p>
          </p:txBody>
        </p:sp>
        <p:sp>
          <p:nvSpPr>
            <p:cNvPr id="277514" name="Text Box 10"/>
            <p:cNvSpPr txBox="1">
              <a:spLocks noChangeArrowheads="1"/>
            </p:cNvSpPr>
            <p:nvPr/>
          </p:nvSpPr>
          <p:spPr bwMode="auto">
            <a:xfrm>
              <a:off x="4704" y="1854"/>
              <a:ext cx="867" cy="173"/>
            </a:xfrm>
            <a:prstGeom prst="rect">
              <a:avLst/>
            </a:prstGeom>
            <a:solidFill>
              <a:schemeClr val="bg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smtClean="0">
                  <a:solidFill>
                    <a:srgbClr val="009900"/>
                  </a:solidFill>
                </a:rPr>
                <a:t>1 LR in 2 (22m)</a:t>
              </a:r>
            </a:p>
          </p:txBody>
        </p:sp>
        <p:sp>
          <p:nvSpPr>
            <p:cNvPr id="277515" name="Text Box 11"/>
            <p:cNvSpPr txBox="1">
              <a:spLocks noChangeArrowheads="1"/>
            </p:cNvSpPr>
            <p:nvPr/>
          </p:nvSpPr>
          <p:spPr bwMode="auto">
            <a:xfrm>
              <a:off x="2064" y="1806"/>
              <a:ext cx="867" cy="173"/>
            </a:xfrm>
            <a:prstGeom prst="rect">
              <a:avLst/>
            </a:prstGeom>
            <a:solidFill>
              <a:schemeClr val="bg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smtClean="0">
                  <a:solidFill>
                    <a:srgbClr val="009900"/>
                  </a:solidFill>
                </a:rPr>
                <a:t>1 LR in 2 (22m)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6400800" y="5410200"/>
            <a:ext cx="2286000" cy="914400"/>
            <a:chOff x="4080" y="3408"/>
            <a:chExt cx="1440" cy="576"/>
          </a:xfrm>
        </p:grpSpPr>
        <p:sp>
          <p:nvSpPr>
            <p:cNvPr id="277517" name="Oval 13"/>
            <p:cNvSpPr>
              <a:spLocks noChangeArrowheads="1"/>
            </p:cNvSpPr>
            <p:nvPr/>
          </p:nvSpPr>
          <p:spPr bwMode="auto">
            <a:xfrm>
              <a:off x="4130" y="3485"/>
              <a:ext cx="49" cy="48"/>
            </a:xfrm>
            <a:prstGeom prst="ellipse">
              <a:avLst/>
            </a:prstGeom>
            <a:solidFill>
              <a:schemeClr val="bg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77518" name="Rectangle 14"/>
            <p:cNvSpPr>
              <a:spLocks noChangeArrowheads="1"/>
            </p:cNvSpPr>
            <p:nvPr/>
          </p:nvSpPr>
          <p:spPr bwMode="auto">
            <a:xfrm>
              <a:off x="4130" y="3677"/>
              <a:ext cx="49" cy="48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77519" name="AutoShape 15"/>
            <p:cNvSpPr>
              <a:spLocks noChangeArrowheads="1"/>
            </p:cNvSpPr>
            <p:nvPr/>
          </p:nvSpPr>
          <p:spPr bwMode="auto">
            <a:xfrm>
              <a:off x="4130" y="3773"/>
              <a:ext cx="49" cy="4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77520" name="AutoShape 16"/>
            <p:cNvSpPr>
              <a:spLocks noChangeArrowheads="1"/>
            </p:cNvSpPr>
            <p:nvPr/>
          </p:nvSpPr>
          <p:spPr bwMode="auto">
            <a:xfrm>
              <a:off x="4130" y="3869"/>
              <a:ext cx="49" cy="48"/>
            </a:xfrm>
            <a:prstGeom prst="diamond">
              <a:avLst/>
            </a:prstGeom>
            <a:solidFill>
              <a:schemeClr val="bg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77521" name="Text Box 17"/>
            <p:cNvSpPr txBox="1">
              <a:spLocks noChangeArrowheads="1"/>
            </p:cNvSpPr>
            <p:nvPr/>
          </p:nvSpPr>
          <p:spPr bwMode="auto">
            <a:xfrm>
              <a:off x="4242" y="3408"/>
              <a:ext cx="1278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smtClean="0">
                  <a:solidFill>
                    <a:srgbClr val="000000"/>
                  </a:solidFill>
                </a:rPr>
                <a:t>no Long Range interactions</a:t>
              </a:r>
            </a:p>
          </p:txBody>
        </p:sp>
        <p:sp>
          <p:nvSpPr>
            <p:cNvPr id="277522" name="Text Box 18"/>
            <p:cNvSpPr txBox="1">
              <a:spLocks noChangeArrowheads="1"/>
            </p:cNvSpPr>
            <p:nvPr/>
          </p:nvSpPr>
          <p:spPr bwMode="auto">
            <a:xfrm>
              <a:off x="4252" y="3696"/>
              <a:ext cx="83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smtClean="0">
                  <a:solidFill>
                    <a:srgbClr val="000000"/>
                  </a:solidFill>
                </a:rPr>
                <a:t>with Long Range</a:t>
              </a:r>
            </a:p>
          </p:txBody>
        </p:sp>
        <p:sp>
          <p:nvSpPr>
            <p:cNvPr id="277523" name="Rectangle 19"/>
            <p:cNvSpPr>
              <a:spLocks noChangeArrowheads="1"/>
            </p:cNvSpPr>
            <p:nvPr/>
          </p:nvSpPr>
          <p:spPr bwMode="auto">
            <a:xfrm>
              <a:off x="4080" y="3408"/>
              <a:ext cx="1440" cy="576"/>
            </a:xfrm>
            <a:prstGeom prst="rect">
              <a:avLst/>
            </a:prstGeom>
            <a:noFill/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77524" name="Line 20"/>
            <p:cNvSpPr>
              <a:spLocks noChangeShapeType="1"/>
            </p:cNvSpPr>
            <p:nvPr/>
          </p:nvSpPr>
          <p:spPr bwMode="auto">
            <a:xfrm>
              <a:off x="4080" y="3600"/>
              <a:ext cx="1440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77525" name="Line 21"/>
            <p:cNvSpPr>
              <a:spLocks noChangeShapeType="1"/>
            </p:cNvSpPr>
            <p:nvPr/>
          </p:nvSpPr>
          <p:spPr bwMode="auto">
            <a:xfrm>
              <a:off x="4224" y="3408"/>
              <a:ext cx="0" cy="576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935238" y="5019524"/>
            <a:ext cx="181111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48b </a:t>
            </a:r>
            <a:r>
              <a:rPr lang="en-US" sz="3200" dirty="0" err="1" smtClean="0"/>
              <a:t>x</a:t>
            </a:r>
            <a:r>
              <a:rPr lang="en-US" sz="3200" dirty="0" smtClean="0"/>
              <a:t> 48b</a:t>
            </a:r>
            <a:endParaRPr lang="en-US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7162800" y="4572000"/>
            <a:ext cx="1415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G. </a:t>
            </a:r>
            <a:r>
              <a:rPr lang="en-US" sz="1400" i="1" dirty="0" err="1" smtClean="0"/>
              <a:t>Papotti</a:t>
            </a:r>
            <a:r>
              <a:rPr lang="en-US" sz="1400" i="1" dirty="0" smtClean="0"/>
              <a:t> et al</a:t>
            </a:r>
            <a:endParaRPr lang="en-US" sz="14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03.08.2010</a:t>
            </a:r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giulia papotti (BE/OP/LHC)</a:t>
            </a:r>
          </a:p>
        </p:txBody>
      </p:sp>
      <p:sp>
        <p:nvSpPr>
          <p:cNvPr id="274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Intensity Loss Fill 1295 (first 2 </a:t>
            </a:r>
            <a:r>
              <a:rPr lang="en-GB" sz="4000" dirty="0" err="1" smtClean="0"/>
              <a:t>h</a:t>
            </a:r>
            <a:r>
              <a:rPr lang="en-GB" sz="4000" dirty="0" smtClean="0"/>
              <a:t>)</a:t>
            </a:r>
            <a:endParaRPr lang="en-GB" sz="4000" dirty="0"/>
          </a:p>
        </p:txBody>
      </p:sp>
      <p:sp>
        <p:nvSpPr>
          <p:cNvPr id="274438" name="Text Box 6"/>
          <p:cNvSpPr txBox="1">
            <a:spLocks noChangeArrowheads="1"/>
          </p:cNvSpPr>
          <p:nvPr/>
        </p:nvSpPr>
        <p:spPr bwMode="auto">
          <a:xfrm>
            <a:off x="76200" y="6019800"/>
            <a:ext cx="4114800" cy="304800"/>
          </a:xfrm>
          <a:prstGeom prst="rect">
            <a:avLst/>
          </a:prstGeom>
          <a:noFill/>
          <a:ln w="1905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179388" lvl="1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</a:rPr>
              <a:t>IPs:</a:t>
            </a:r>
            <a:r>
              <a:rPr lang="en-US" sz="1400" b="1" smtClean="0">
                <a:solidFill>
                  <a:srgbClr val="FF0000"/>
                </a:solidFill>
              </a:rPr>
              <a:t> </a:t>
            </a:r>
            <a:r>
              <a:rPr lang="en-US" sz="1400" b="1" smtClean="0">
                <a:solidFill>
                  <a:srgbClr val="808080"/>
                </a:solidFill>
              </a:rPr>
              <a:t>1 5 2 8</a:t>
            </a:r>
            <a:r>
              <a:rPr lang="en-US" sz="1400" b="1" smtClean="0">
                <a:solidFill>
                  <a:srgbClr val="FF0000"/>
                </a:solidFill>
              </a:rPr>
              <a:t> </a:t>
            </a:r>
            <a:r>
              <a:rPr lang="en-US" sz="1400" b="1" smtClean="0">
                <a:solidFill>
                  <a:srgbClr val="000000"/>
                </a:solidFill>
              </a:rPr>
              <a:t>-</a:t>
            </a:r>
            <a:r>
              <a:rPr lang="en-US" sz="1400" b="1" smtClean="0">
                <a:solidFill>
                  <a:srgbClr val="FF0000"/>
                </a:solidFill>
              </a:rPr>
              <a:t> </a:t>
            </a:r>
            <a:r>
              <a:rPr lang="en-US" sz="1400" b="1" smtClean="0">
                <a:solidFill>
                  <a:srgbClr val="009900"/>
                </a:solidFill>
              </a:rPr>
              <a:t>1 5</a:t>
            </a:r>
            <a:r>
              <a:rPr lang="en-US" sz="1400" b="1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009900"/>
                </a:solidFill>
              </a:rPr>
              <a:t>8</a:t>
            </a:r>
            <a:r>
              <a:rPr lang="en-US" sz="1400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000000"/>
                </a:solidFill>
              </a:rPr>
              <a:t>-</a:t>
            </a:r>
            <a:r>
              <a:rPr lang="en-US" sz="1400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FF00FF"/>
                </a:solidFill>
              </a:rPr>
              <a:t>1 5 2</a:t>
            </a:r>
            <a:r>
              <a:rPr lang="en-US" sz="1400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000000"/>
                </a:solidFill>
              </a:rPr>
              <a:t>-</a:t>
            </a:r>
            <a:r>
              <a:rPr lang="en-US" sz="1400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FF0000"/>
                </a:solidFill>
              </a:rPr>
              <a:t>1 5 </a:t>
            </a:r>
            <a:r>
              <a:rPr lang="en-US" sz="1400" b="1" smtClean="0">
                <a:solidFill>
                  <a:srgbClr val="000000"/>
                </a:solidFill>
              </a:rPr>
              <a:t>-</a:t>
            </a:r>
            <a:r>
              <a:rPr lang="en-US" sz="1400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00CCFF"/>
                </a:solidFill>
              </a:rPr>
              <a:t>2 8</a:t>
            </a:r>
            <a:r>
              <a:rPr lang="en-US" sz="1400" b="1" smtClean="0">
                <a:solidFill>
                  <a:srgbClr val="FF0000"/>
                </a:solidFill>
              </a:rPr>
              <a:t> </a:t>
            </a:r>
            <a:r>
              <a:rPr lang="en-US" sz="1400" b="1" smtClean="0">
                <a:solidFill>
                  <a:srgbClr val="000000"/>
                </a:solidFill>
              </a:rPr>
              <a:t>- </a:t>
            </a:r>
            <a:r>
              <a:rPr lang="en-US" sz="1400" b="1" smtClean="0">
                <a:solidFill>
                  <a:srgbClr val="0000FF"/>
                </a:solidFill>
              </a:rPr>
              <a:t>8</a:t>
            </a:r>
            <a:endParaRPr lang="en-GB" sz="1400" b="1" smtClean="0">
              <a:solidFill>
                <a:srgbClr val="0000FF"/>
              </a:solidFill>
            </a:endParaRP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152400" y="1143000"/>
            <a:ext cx="8839200" cy="3400425"/>
            <a:chOff x="96" y="1074"/>
            <a:chExt cx="5568" cy="2142"/>
          </a:xfrm>
        </p:grpSpPr>
        <p:pic>
          <p:nvPicPr>
            <p:cNvPr id="274447" name="Picture 15" descr="f_lossintcoll129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6" y="1074"/>
              <a:ext cx="5568" cy="2142"/>
            </a:xfrm>
            <a:prstGeom prst="rect">
              <a:avLst/>
            </a:prstGeom>
            <a:noFill/>
          </p:spPr>
        </p:pic>
        <p:sp>
          <p:nvSpPr>
            <p:cNvPr id="274442" name="Text Box 10"/>
            <p:cNvSpPr txBox="1">
              <a:spLocks noChangeArrowheads="1"/>
            </p:cNvSpPr>
            <p:nvPr/>
          </p:nvSpPr>
          <p:spPr bwMode="auto">
            <a:xfrm>
              <a:off x="1536" y="1296"/>
              <a:ext cx="867" cy="173"/>
            </a:xfrm>
            <a:prstGeom prst="rect">
              <a:avLst/>
            </a:prstGeom>
            <a:solidFill>
              <a:schemeClr val="bg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smtClean="0">
                  <a:solidFill>
                    <a:srgbClr val="0000FF"/>
                  </a:solidFill>
                </a:rPr>
                <a:t>1 LR in 2 (33m)</a:t>
              </a:r>
            </a:p>
          </p:txBody>
        </p:sp>
        <p:sp>
          <p:nvSpPr>
            <p:cNvPr id="274443" name="Text Box 11"/>
            <p:cNvSpPr txBox="1">
              <a:spLocks noChangeArrowheads="1"/>
            </p:cNvSpPr>
            <p:nvPr/>
          </p:nvSpPr>
          <p:spPr bwMode="auto">
            <a:xfrm>
              <a:off x="3981" y="1344"/>
              <a:ext cx="867" cy="173"/>
            </a:xfrm>
            <a:prstGeom prst="rect">
              <a:avLst/>
            </a:prstGeom>
            <a:solidFill>
              <a:schemeClr val="bg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smtClean="0">
                  <a:solidFill>
                    <a:srgbClr val="0000FF"/>
                  </a:solidFill>
                </a:rPr>
                <a:t>1 LR in 2 (33m)</a:t>
              </a:r>
            </a:p>
          </p:txBody>
        </p:sp>
        <p:sp>
          <p:nvSpPr>
            <p:cNvPr id="274444" name="Text Box 12"/>
            <p:cNvSpPr txBox="1">
              <a:spLocks noChangeArrowheads="1"/>
            </p:cNvSpPr>
            <p:nvPr/>
          </p:nvSpPr>
          <p:spPr bwMode="auto">
            <a:xfrm>
              <a:off x="1917" y="1728"/>
              <a:ext cx="867" cy="173"/>
            </a:xfrm>
            <a:prstGeom prst="rect">
              <a:avLst/>
            </a:prstGeom>
            <a:solidFill>
              <a:schemeClr val="bg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smtClean="0">
                  <a:solidFill>
                    <a:srgbClr val="FF0000"/>
                  </a:solidFill>
                </a:rPr>
                <a:t>1 LR in 8 (33m)</a:t>
              </a:r>
            </a:p>
          </p:txBody>
        </p:sp>
        <p:sp>
          <p:nvSpPr>
            <p:cNvPr id="274445" name="Text Box 13"/>
            <p:cNvSpPr txBox="1">
              <a:spLocks noChangeArrowheads="1"/>
            </p:cNvSpPr>
            <p:nvPr/>
          </p:nvSpPr>
          <p:spPr bwMode="auto">
            <a:xfrm>
              <a:off x="4464" y="1728"/>
              <a:ext cx="867" cy="173"/>
            </a:xfrm>
            <a:prstGeom prst="rect">
              <a:avLst/>
            </a:prstGeom>
            <a:solidFill>
              <a:schemeClr val="bg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smtClean="0">
                  <a:solidFill>
                    <a:srgbClr val="FF00FF"/>
                  </a:solidFill>
                </a:rPr>
                <a:t>1 LR in 8 (33m)</a:t>
              </a:r>
            </a:p>
          </p:txBody>
        </p:sp>
        <p:sp>
          <p:nvSpPr>
            <p:cNvPr id="274446" name="Text Box 14"/>
            <p:cNvSpPr txBox="1">
              <a:spLocks noChangeArrowheads="1"/>
            </p:cNvSpPr>
            <p:nvPr/>
          </p:nvSpPr>
          <p:spPr bwMode="auto">
            <a:xfrm>
              <a:off x="4704" y="2208"/>
              <a:ext cx="867" cy="173"/>
            </a:xfrm>
            <a:prstGeom prst="rect">
              <a:avLst/>
            </a:prstGeom>
            <a:solidFill>
              <a:schemeClr val="bg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smtClean="0">
                  <a:solidFill>
                    <a:srgbClr val="009900"/>
                  </a:solidFill>
                </a:rPr>
                <a:t>1 LR in 2 (22m)</a:t>
              </a:r>
            </a:p>
          </p:txBody>
        </p:sp>
        <p:sp>
          <p:nvSpPr>
            <p:cNvPr id="274448" name="Text Box 16"/>
            <p:cNvSpPr txBox="1">
              <a:spLocks noChangeArrowheads="1"/>
            </p:cNvSpPr>
            <p:nvPr/>
          </p:nvSpPr>
          <p:spPr bwMode="auto">
            <a:xfrm>
              <a:off x="2064" y="2160"/>
              <a:ext cx="867" cy="173"/>
            </a:xfrm>
            <a:prstGeom prst="rect">
              <a:avLst/>
            </a:prstGeom>
            <a:solidFill>
              <a:schemeClr val="bg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b="1" smtClean="0">
                  <a:solidFill>
                    <a:srgbClr val="009900"/>
                  </a:solidFill>
                </a:rPr>
                <a:t>1 LR in 2 (22m)</a:t>
              </a:r>
            </a:p>
          </p:txBody>
        </p:sp>
      </p:grp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6400800" y="5410200"/>
            <a:ext cx="2286000" cy="914400"/>
            <a:chOff x="4080" y="3408"/>
            <a:chExt cx="1440" cy="576"/>
          </a:xfrm>
        </p:grpSpPr>
        <p:sp>
          <p:nvSpPr>
            <p:cNvPr id="274451" name="Oval 19"/>
            <p:cNvSpPr>
              <a:spLocks noChangeArrowheads="1"/>
            </p:cNvSpPr>
            <p:nvPr/>
          </p:nvSpPr>
          <p:spPr bwMode="auto">
            <a:xfrm>
              <a:off x="4130" y="3485"/>
              <a:ext cx="49" cy="48"/>
            </a:xfrm>
            <a:prstGeom prst="ellipse">
              <a:avLst/>
            </a:prstGeom>
            <a:solidFill>
              <a:schemeClr val="bg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74452" name="Rectangle 20"/>
            <p:cNvSpPr>
              <a:spLocks noChangeArrowheads="1"/>
            </p:cNvSpPr>
            <p:nvPr/>
          </p:nvSpPr>
          <p:spPr bwMode="auto">
            <a:xfrm>
              <a:off x="4130" y="3677"/>
              <a:ext cx="49" cy="48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74453" name="AutoShape 21"/>
            <p:cNvSpPr>
              <a:spLocks noChangeArrowheads="1"/>
            </p:cNvSpPr>
            <p:nvPr/>
          </p:nvSpPr>
          <p:spPr bwMode="auto">
            <a:xfrm>
              <a:off x="4130" y="3773"/>
              <a:ext cx="49" cy="4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74454" name="AutoShape 22"/>
            <p:cNvSpPr>
              <a:spLocks noChangeArrowheads="1"/>
            </p:cNvSpPr>
            <p:nvPr/>
          </p:nvSpPr>
          <p:spPr bwMode="auto">
            <a:xfrm>
              <a:off x="4130" y="3869"/>
              <a:ext cx="49" cy="48"/>
            </a:xfrm>
            <a:prstGeom prst="diamond">
              <a:avLst/>
            </a:prstGeom>
            <a:solidFill>
              <a:schemeClr val="bg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74455" name="Text Box 23"/>
            <p:cNvSpPr txBox="1">
              <a:spLocks noChangeArrowheads="1"/>
            </p:cNvSpPr>
            <p:nvPr/>
          </p:nvSpPr>
          <p:spPr bwMode="auto">
            <a:xfrm>
              <a:off x="4242" y="3408"/>
              <a:ext cx="1278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smtClean="0">
                  <a:solidFill>
                    <a:srgbClr val="000000"/>
                  </a:solidFill>
                </a:rPr>
                <a:t>no Long Range interactions</a:t>
              </a:r>
            </a:p>
          </p:txBody>
        </p:sp>
        <p:sp>
          <p:nvSpPr>
            <p:cNvPr id="274456" name="Text Box 24"/>
            <p:cNvSpPr txBox="1">
              <a:spLocks noChangeArrowheads="1"/>
            </p:cNvSpPr>
            <p:nvPr/>
          </p:nvSpPr>
          <p:spPr bwMode="auto">
            <a:xfrm>
              <a:off x="4252" y="3696"/>
              <a:ext cx="83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smtClean="0">
                  <a:solidFill>
                    <a:srgbClr val="000000"/>
                  </a:solidFill>
                </a:rPr>
                <a:t>with Long Range</a:t>
              </a:r>
            </a:p>
          </p:txBody>
        </p:sp>
        <p:sp>
          <p:nvSpPr>
            <p:cNvPr id="274457" name="Rectangle 25"/>
            <p:cNvSpPr>
              <a:spLocks noChangeArrowheads="1"/>
            </p:cNvSpPr>
            <p:nvPr/>
          </p:nvSpPr>
          <p:spPr bwMode="auto">
            <a:xfrm>
              <a:off x="4080" y="3408"/>
              <a:ext cx="1440" cy="576"/>
            </a:xfrm>
            <a:prstGeom prst="rect">
              <a:avLst/>
            </a:prstGeom>
            <a:noFill/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74458" name="Line 26"/>
            <p:cNvSpPr>
              <a:spLocks noChangeShapeType="1"/>
            </p:cNvSpPr>
            <p:nvPr/>
          </p:nvSpPr>
          <p:spPr bwMode="auto">
            <a:xfrm>
              <a:off x="4080" y="3600"/>
              <a:ext cx="1440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74460" name="Line 28"/>
            <p:cNvSpPr>
              <a:spLocks noChangeShapeType="1"/>
            </p:cNvSpPr>
            <p:nvPr/>
          </p:nvSpPr>
          <p:spPr bwMode="auto">
            <a:xfrm>
              <a:off x="4224" y="3408"/>
              <a:ext cx="0" cy="576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935238" y="5019524"/>
            <a:ext cx="181111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48b </a:t>
            </a:r>
            <a:r>
              <a:rPr lang="en-US" sz="3200" dirty="0" err="1" smtClean="0"/>
              <a:t>x</a:t>
            </a:r>
            <a:r>
              <a:rPr lang="en-US" sz="3200" dirty="0" smtClean="0"/>
              <a:t> 48b</a:t>
            </a:r>
            <a:endParaRPr lang="en-US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7162800" y="4572000"/>
            <a:ext cx="1415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G. </a:t>
            </a:r>
            <a:r>
              <a:rPr lang="en-US" sz="1400" i="1" dirty="0" err="1" smtClean="0"/>
              <a:t>Papotti</a:t>
            </a:r>
            <a:r>
              <a:rPr lang="en-US" sz="1400" i="1" dirty="0" smtClean="0"/>
              <a:t> et al</a:t>
            </a:r>
            <a:endParaRPr lang="en-US" sz="14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giulia papotti (BE/OP/LHC)</a:t>
            </a:r>
          </a:p>
        </p:txBody>
      </p:sp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Intensity Loss Fill 1301 (first 2h)</a:t>
            </a:r>
            <a:endParaRPr lang="en-GB" sz="4000" dirty="0"/>
          </a:p>
        </p:txBody>
      </p:sp>
      <p:sp>
        <p:nvSpPr>
          <p:cNvPr id="281603" name="Text Box 3"/>
          <p:cNvSpPr txBox="1">
            <a:spLocks noChangeArrowheads="1"/>
          </p:cNvSpPr>
          <p:nvPr/>
        </p:nvSpPr>
        <p:spPr bwMode="auto">
          <a:xfrm>
            <a:off x="76200" y="6019800"/>
            <a:ext cx="4114800" cy="304800"/>
          </a:xfrm>
          <a:prstGeom prst="rect">
            <a:avLst/>
          </a:prstGeom>
          <a:noFill/>
          <a:ln w="1905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179388" lvl="1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</a:rPr>
              <a:t>IPs:</a:t>
            </a:r>
            <a:r>
              <a:rPr lang="en-US" sz="1400" b="1" smtClean="0">
                <a:solidFill>
                  <a:srgbClr val="FF0000"/>
                </a:solidFill>
              </a:rPr>
              <a:t> </a:t>
            </a:r>
            <a:r>
              <a:rPr lang="en-US" sz="1400" b="1" smtClean="0">
                <a:solidFill>
                  <a:srgbClr val="808080"/>
                </a:solidFill>
              </a:rPr>
              <a:t>1 5 2 8</a:t>
            </a:r>
            <a:r>
              <a:rPr lang="en-US" sz="1400" b="1" smtClean="0">
                <a:solidFill>
                  <a:srgbClr val="FF0000"/>
                </a:solidFill>
              </a:rPr>
              <a:t> </a:t>
            </a:r>
            <a:r>
              <a:rPr lang="en-US" sz="1400" b="1" smtClean="0">
                <a:solidFill>
                  <a:srgbClr val="000000"/>
                </a:solidFill>
              </a:rPr>
              <a:t>-</a:t>
            </a:r>
            <a:r>
              <a:rPr lang="en-US" sz="1400" b="1" smtClean="0">
                <a:solidFill>
                  <a:srgbClr val="FF0000"/>
                </a:solidFill>
              </a:rPr>
              <a:t> </a:t>
            </a:r>
            <a:r>
              <a:rPr lang="en-US" sz="1400" b="1" smtClean="0">
                <a:solidFill>
                  <a:srgbClr val="009900"/>
                </a:solidFill>
              </a:rPr>
              <a:t>1 5</a:t>
            </a:r>
            <a:r>
              <a:rPr lang="en-US" sz="1400" b="1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009900"/>
                </a:solidFill>
              </a:rPr>
              <a:t>8</a:t>
            </a:r>
            <a:r>
              <a:rPr lang="en-US" sz="1400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000000"/>
                </a:solidFill>
              </a:rPr>
              <a:t>-</a:t>
            </a:r>
            <a:r>
              <a:rPr lang="en-US" sz="1400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FF00FF"/>
                </a:solidFill>
              </a:rPr>
              <a:t>1 5 2</a:t>
            </a:r>
            <a:r>
              <a:rPr lang="en-US" sz="1400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000000"/>
                </a:solidFill>
              </a:rPr>
              <a:t>-</a:t>
            </a:r>
            <a:r>
              <a:rPr lang="en-US" sz="1400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FF0000"/>
                </a:solidFill>
              </a:rPr>
              <a:t>1 5 </a:t>
            </a:r>
            <a:r>
              <a:rPr lang="en-US" sz="1400" b="1" smtClean="0">
                <a:solidFill>
                  <a:srgbClr val="000000"/>
                </a:solidFill>
              </a:rPr>
              <a:t>-</a:t>
            </a:r>
            <a:r>
              <a:rPr lang="en-US" sz="1400" smtClean="0">
                <a:solidFill>
                  <a:srgbClr val="000000"/>
                </a:solidFill>
              </a:rPr>
              <a:t> </a:t>
            </a:r>
            <a:r>
              <a:rPr lang="en-US" sz="1400" b="1" smtClean="0">
                <a:solidFill>
                  <a:srgbClr val="00CCFF"/>
                </a:solidFill>
              </a:rPr>
              <a:t>2 8</a:t>
            </a:r>
            <a:r>
              <a:rPr lang="en-US" sz="1400" b="1" smtClean="0">
                <a:solidFill>
                  <a:srgbClr val="FF0000"/>
                </a:solidFill>
              </a:rPr>
              <a:t> </a:t>
            </a:r>
            <a:r>
              <a:rPr lang="en-US" sz="1400" b="1" smtClean="0">
                <a:solidFill>
                  <a:srgbClr val="000000"/>
                </a:solidFill>
              </a:rPr>
              <a:t>- </a:t>
            </a:r>
            <a:r>
              <a:rPr lang="en-US" sz="1400" b="1" smtClean="0">
                <a:solidFill>
                  <a:srgbClr val="0000FF"/>
                </a:solidFill>
              </a:rPr>
              <a:t>8</a:t>
            </a:r>
            <a:endParaRPr lang="en-GB" sz="1400" b="1" smtClean="0">
              <a:solidFill>
                <a:srgbClr val="0000FF"/>
              </a:solidFill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6400800" y="5410200"/>
            <a:ext cx="2286000" cy="914400"/>
            <a:chOff x="4080" y="3408"/>
            <a:chExt cx="1440" cy="576"/>
          </a:xfrm>
        </p:grpSpPr>
        <p:sp>
          <p:nvSpPr>
            <p:cNvPr id="281613" name="Oval 13"/>
            <p:cNvSpPr>
              <a:spLocks noChangeArrowheads="1"/>
            </p:cNvSpPr>
            <p:nvPr/>
          </p:nvSpPr>
          <p:spPr bwMode="auto">
            <a:xfrm>
              <a:off x="4130" y="3485"/>
              <a:ext cx="49" cy="48"/>
            </a:xfrm>
            <a:prstGeom prst="ellipse">
              <a:avLst/>
            </a:prstGeom>
            <a:solidFill>
              <a:schemeClr val="bg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81614" name="Rectangle 14"/>
            <p:cNvSpPr>
              <a:spLocks noChangeArrowheads="1"/>
            </p:cNvSpPr>
            <p:nvPr/>
          </p:nvSpPr>
          <p:spPr bwMode="auto">
            <a:xfrm>
              <a:off x="4130" y="3677"/>
              <a:ext cx="49" cy="48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81615" name="AutoShape 15"/>
            <p:cNvSpPr>
              <a:spLocks noChangeArrowheads="1"/>
            </p:cNvSpPr>
            <p:nvPr/>
          </p:nvSpPr>
          <p:spPr bwMode="auto">
            <a:xfrm>
              <a:off x="4130" y="3773"/>
              <a:ext cx="49" cy="48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81616" name="AutoShape 16"/>
            <p:cNvSpPr>
              <a:spLocks noChangeArrowheads="1"/>
            </p:cNvSpPr>
            <p:nvPr/>
          </p:nvSpPr>
          <p:spPr bwMode="auto">
            <a:xfrm>
              <a:off x="4130" y="3869"/>
              <a:ext cx="49" cy="48"/>
            </a:xfrm>
            <a:prstGeom prst="diamond">
              <a:avLst/>
            </a:prstGeom>
            <a:solidFill>
              <a:schemeClr val="bg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81617" name="Text Box 17"/>
            <p:cNvSpPr txBox="1">
              <a:spLocks noChangeArrowheads="1"/>
            </p:cNvSpPr>
            <p:nvPr/>
          </p:nvSpPr>
          <p:spPr bwMode="auto">
            <a:xfrm>
              <a:off x="4242" y="3408"/>
              <a:ext cx="1278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smtClean="0">
                  <a:solidFill>
                    <a:srgbClr val="000000"/>
                  </a:solidFill>
                </a:rPr>
                <a:t>no Long Range interactions</a:t>
              </a:r>
            </a:p>
          </p:txBody>
        </p:sp>
        <p:sp>
          <p:nvSpPr>
            <p:cNvPr id="281618" name="Text Box 18"/>
            <p:cNvSpPr txBox="1">
              <a:spLocks noChangeArrowheads="1"/>
            </p:cNvSpPr>
            <p:nvPr/>
          </p:nvSpPr>
          <p:spPr bwMode="auto">
            <a:xfrm>
              <a:off x="4252" y="3696"/>
              <a:ext cx="83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smtClean="0">
                  <a:solidFill>
                    <a:srgbClr val="000000"/>
                  </a:solidFill>
                </a:rPr>
                <a:t>with Long Range</a:t>
              </a:r>
            </a:p>
          </p:txBody>
        </p:sp>
        <p:sp>
          <p:nvSpPr>
            <p:cNvPr id="281619" name="Rectangle 19"/>
            <p:cNvSpPr>
              <a:spLocks noChangeArrowheads="1"/>
            </p:cNvSpPr>
            <p:nvPr/>
          </p:nvSpPr>
          <p:spPr bwMode="auto">
            <a:xfrm>
              <a:off x="4080" y="3408"/>
              <a:ext cx="1440" cy="576"/>
            </a:xfrm>
            <a:prstGeom prst="rect">
              <a:avLst/>
            </a:prstGeom>
            <a:noFill/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81620" name="Line 20"/>
            <p:cNvSpPr>
              <a:spLocks noChangeShapeType="1"/>
            </p:cNvSpPr>
            <p:nvPr/>
          </p:nvSpPr>
          <p:spPr bwMode="auto">
            <a:xfrm>
              <a:off x="4080" y="3600"/>
              <a:ext cx="1440" cy="0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281621" name="Line 21"/>
            <p:cNvSpPr>
              <a:spLocks noChangeShapeType="1"/>
            </p:cNvSpPr>
            <p:nvPr/>
          </p:nvSpPr>
          <p:spPr bwMode="auto">
            <a:xfrm>
              <a:off x="4224" y="3408"/>
              <a:ext cx="0" cy="576"/>
            </a:xfrm>
            <a:prstGeom prst="line">
              <a:avLst/>
            </a:prstGeom>
            <a:noFill/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281623" name="Picture 23" descr="f_lossintcoll13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143000"/>
            <a:ext cx="8839200" cy="3400425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935238" y="5019524"/>
            <a:ext cx="181111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50b </a:t>
            </a:r>
            <a:r>
              <a:rPr lang="en-US" sz="3200" dirty="0" err="1" smtClean="0"/>
              <a:t>x</a:t>
            </a:r>
            <a:r>
              <a:rPr lang="en-US" sz="3200" dirty="0" smtClean="0"/>
              <a:t> 50b</a:t>
            </a:r>
            <a:endParaRPr lang="en-US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7162800" y="4572000"/>
            <a:ext cx="1415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G. </a:t>
            </a:r>
            <a:r>
              <a:rPr lang="en-US" sz="1400" i="1" dirty="0" err="1" smtClean="0"/>
              <a:t>Papotti</a:t>
            </a:r>
            <a:r>
              <a:rPr lang="en-US" sz="1400" i="1" dirty="0" smtClean="0"/>
              <a:t> et al</a:t>
            </a:r>
            <a:endParaRPr lang="en-US" sz="14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Lessons Learnt in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5638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 smtClean="0"/>
              <a:t>Coherent beam-beam instabilities (July) could be stabilized with the transverse feedback in collision.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No more sudden losses of up 26 %/</a:t>
            </a:r>
            <a:r>
              <a:rPr lang="en-US" sz="2000" dirty="0" err="1" smtClean="0"/>
              <a:t>s</a:t>
            </a:r>
            <a:r>
              <a:rPr lang="en-US" sz="2000" dirty="0" smtClean="0"/>
              <a:t> (July) but lifetimes inside specification.</a:t>
            </a:r>
          </a:p>
          <a:p>
            <a:pPr>
              <a:spcAft>
                <a:spcPts val="1200"/>
              </a:spcAft>
            </a:pPr>
            <a:r>
              <a:rPr lang="en-US" sz="2000" dirty="0" err="1" smtClean="0"/>
              <a:t>Emittance</a:t>
            </a:r>
            <a:r>
              <a:rPr lang="en-US" sz="2000" dirty="0" smtClean="0"/>
              <a:t> growth with feedback in physics is small (~ 1.5% per hour).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Half of physics fills in last week of August ended on request </a:t>
            </a:r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long and stable physics fills.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000" dirty="0" smtClean="0"/>
              <a:t>Long-range beam-beam matters (as expected). 	</a:t>
            </a:r>
            <a:r>
              <a:rPr lang="en-US" sz="2000" dirty="0" err="1" smtClean="0">
                <a:sym typeface="Wingdings"/>
              </a:rPr>
              <a:t>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FF0000"/>
                </a:solidFill>
              </a:rPr>
              <a:t>Collimation performance and protection stable. 	</a:t>
            </a:r>
            <a:r>
              <a:rPr lang="en-US" sz="2000" dirty="0" err="1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000" dirty="0" smtClean="0"/>
              <a:t>Something creates local scattering and losses. 	</a:t>
            </a:r>
            <a:r>
              <a:rPr lang="en-US" sz="2000" dirty="0" err="1" smtClean="0">
                <a:sym typeface="Wingdings"/>
              </a:rPr>
              <a:t></a:t>
            </a:r>
            <a:endParaRPr lang="en-US" sz="2000" dirty="0" smtClean="0">
              <a:sym typeface="Wingdings"/>
            </a:endParaRPr>
          </a:p>
          <a:p>
            <a:pPr>
              <a:spcAft>
                <a:spcPts val="1200"/>
              </a:spcAft>
            </a:pPr>
            <a:r>
              <a:rPr lang="en-US" sz="2000" dirty="0" smtClean="0">
                <a:sym typeface="Wingdings"/>
              </a:rPr>
              <a:t>We might have seen the first SEE or EMC		</a:t>
            </a:r>
            <a:r>
              <a:rPr lang="en-US" sz="2000" dirty="0" err="1" smtClean="0">
                <a:sym typeface="Wingdings"/>
              </a:rPr>
              <a:t></a:t>
            </a:r>
            <a:endParaRPr lang="en-US" sz="2000" dirty="0" smtClean="0">
              <a:sym typeface="Wingdings"/>
            </a:endParaRPr>
          </a:p>
          <a:p>
            <a:pPr>
              <a:spcAft>
                <a:spcPts val="1200"/>
              </a:spcAft>
            </a:pPr>
            <a:r>
              <a:rPr lang="en-US" sz="2000" dirty="0" smtClean="0">
                <a:sym typeface="Wingdings"/>
              </a:rPr>
              <a:t>Luminosity high enough to see L-induced losses	</a:t>
            </a:r>
            <a:r>
              <a:rPr lang="en-US" sz="2000" dirty="0" err="1" smtClean="0">
                <a:sym typeface="Wingdings"/>
              </a:rPr>
              <a:t></a:t>
            </a: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100726" cy="762000"/>
          </a:xfrm>
        </p:spPr>
        <p:txBody>
          <a:bodyPr/>
          <a:lstStyle/>
          <a:p>
            <a:r>
              <a:rPr lang="en-US" dirty="0" smtClean="0"/>
              <a:t>Collimation Loss </a:t>
            </a:r>
            <a:r>
              <a:rPr lang="en-US" dirty="0" smtClean="0"/>
              <a:t>Maps (Regular Monitoring)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16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8:30 meeting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1" descr="https://ab-dep-op-elogbook.web.cern.ch/ab-dep-op-elogbook/elogbook/attach.php?attachId=1101361&amp;type=png&amp;fname=2010082701145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935607"/>
            <a:ext cx="4572000" cy="3530560"/>
          </a:xfrm>
          <a:prstGeom prst="rect">
            <a:avLst/>
          </a:prstGeom>
          <a:noFill/>
        </p:spPr>
      </p:pic>
      <p:pic>
        <p:nvPicPr>
          <p:cNvPr id="8" name="Picture 1" descr="https://ab-dep-op-elogbook.web.cern.ch/ab-dep-op-elogbook/elogbook/attach.php?attachId=1101357&amp;type=png&amp;fname=2010082701094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0" y="935607"/>
            <a:ext cx="4572001" cy="35305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55889" y="2187222"/>
            <a:ext cx="162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1 vertical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2187222"/>
            <a:ext cx="162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2 vertical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9335" y="4811890"/>
            <a:ext cx="8693391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800"/>
              </a:spcAft>
            </a:pPr>
            <a:r>
              <a:rPr lang="en-US" sz="2000" dirty="0" smtClean="0"/>
              <a:t>IR7 cleaning still quite good since June 12 setup.</a:t>
            </a:r>
            <a:r>
              <a:rPr lang="en-US" sz="2000" dirty="0" smtClean="0"/>
              <a:t> </a:t>
            </a:r>
          </a:p>
          <a:p>
            <a:pPr algn="l">
              <a:spcAft>
                <a:spcPts val="1800"/>
              </a:spcAft>
            </a:pPr>
            <a:r>
              <a:rPr lang="en-US" sz="2000" dirty="0" smtClean="0"/>
              <a:t>IR3 anomaly</a:t>
            </a:r>
            <a:r>
              <a:rPr lang="en-US" sz="2000" dirty="0" smtClean="0"/>
              <a:t> seen </a:t>
            </a:r>
            <a:r>
              <a:rPr lang="en-US" sz="2000" dirty="0" smtClean="0"/>
              <a:t>for beam 2 </a:t>
            </a:r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will be fixed with bunch train setup.</a:t>
            </a:r>
            <a:r>
              <a:rPr lang="en-US" sz="2000" dirty="0" smtClean="0">
                <a:sym typeface="Wingdings"/>
              </a:rPr>
              <a:t> </a:t>
            </a:r>
            <a:endParaRPr lang="en-US" sz="2000" dirty="0"/>
          </a:p>
        </p:txBody>
      </p:sp>
      <p:sp>
        <p:nvSpPr>
          <p:cNvPr id="12" name="Oval 11"/>
          <p:cNvSpPr/>
          <p:nvPr/>
        </p:nvSpPr>
        <p:spPr bwMode="auto">
          <a:xfrm>
            <a:off x="5672667" y="3245556"/>
            <a:ext cx="663222" cy="987777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52800" y="2667000"/>
            <a:ext cx="556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OK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077200" y="2590800"/>
            <a:ext cx="556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OK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3200400"/>
            <a:ext cx="556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OK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213384" y="3105090"/>
            <a:ext cx="1025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OK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391400" y="4495800"/>
            <a:ext cx="1588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R. </a:t>
            </a:r>
            <a:r>
              <a:rPr lang="en-US" sz="1400" i="1" dirty="0" err="1" smtClean="0"/>
              <a:t>Assmann</a:t>
            </a:r>
            <a:r>
              <a:rPr lang="en-US" sz="1400" i="1" dirty="0" smtClean="0"/>
              <a:t> et al</a:t>
            </a:r>
            <a:endParaRPr lang="en-US" sz="14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Betatron Cleaning: Leakage (Sum) to Horizontal </a:t>
            </a:r>
            <a:r>
              <a:rPr lang="en-US" sz="2400" dirty="0" err="1" smtClean="0"/>
              <a:t>TCT’s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Ralph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60128-7F85-2C46-B9AA-015314A68D0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108" y="1087966"/>
            <a:ext cx="7576923" cy="54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47551" y="1507514"/>
            <a:ext cx="800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3.5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43800" y="4724400"/>
            <a:ext cx="16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D. </a:t>
            </a:r>
            <a:r>
              <a:rPr lang="en-US" sz="1200" i="1" dirty="0" err="1" smtClean="0"/>
              <a:t>Wollmann</a:t>
            </a:r>
            <a:r>
              <a:rPr lang="en-US" sz="1200" i="1" dirty="0" smtClean="0"/>
              <a:t>, </a:t>
            </a:r>
            <a:br>
              <a:rPr lang="en-US" sz="1200" i="1" dirty="0" smtClean="0"/>
            </a:br>
            <a:r>
              <a:rPr lang="en-US" sz="1200" i="1" dirty="0" smtClean="0"/>
              <a:t>S. </a:t>
            </a:r>
            <a:r>
              <a:rPr lang="en-US" sz="1200" i="1" dirty="0" err="1" smtClean="0"/>
              <a:t>Redaelli</a:t>
            </a:r>
            <a:r>
              <a:rPr lang="en-US" sz="1200" i="1" dirty="0" smtClean="0"/>
              <a:t>, </a:t>
            </a:r>
            <a:br>
              <a:rPr lang="en-US" sz="1200" i="1" dirty="0" smtClean="0"/>
            </a:br>
            <a:r>
              <a:rPr lang="en-US" sz="1200" i="1" dirty="0" smtClean="0"/>
              <a:t>R. Bruce,</a:t>
            </a:r>
            <a:br>
              <a:rPr lang="en-US" sz="1200" i="1" dirty="0" smtClean="0"/>
            </a:br>
            <a:r>
              <a:rPr lang="en-US" sz="1200" i="1" dirty="0" smtClean="0"/>
              <a:t>R. </a:t>
            </a:r>
            <a:r>
              <a:rPr lang="en-US" sz="1200" i="1" dirty="0" err="1" smtClean="0"/>
              <a:t>Assmann</a:t>
            </a:r>
            <a:r>
              <a:rPr lang="en-US" sz="1200" i="1" dirty="0" smtClean="0"/>
              <a:t> </a:t>
            </a:r>
            <a:br>
              <a:rPr lang="en-US" sz="1200" i="1" dirty="0" smtClean="0"/>
            </a:br>
            <a:r>
              <a:rPr lang="en-US" sz="1200" i="1" dirty="0" smtClean="0"/>
              <a:t>et al</a:t>
            </a:r>
            <a:endParaRPr lang="en-US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Several Percent of Beam in Far Tails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18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242570" y="990600"/>
            <a:ext cx="6912209" cy="5227321"/>
            <a:chOff x="242570" y="1005839"/>
            <a:chExt cx="6912209" cy="5227321"/>
          </a:xfrm>
        </p:grpSpPr>
        <p:grpSp>
          <p:nvGrpSpPr>
            <p:cNvPr id="6" name="Group 8"/>
            <p:cNvGrpSpPr/>
            <p:nvPr/>
          </p:nvGrpSpPr>
          <p:grpSpPr>
            <a:xfrm>
              <a:off x="242570" y="1005839"/>
              <a:ext cx="6912209" cy="5227321"/>
              <a:chOff x="227330" y="944879"/>
              <a:chExt cx="6912209" cy="5227321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 r="40279" b="955"/>
              <a:stretch>
                <a:fillRect/>
              </a:stretch>
            </p:blipFill>
            <p:spPr bwMode="auto">
              <a:xfrm>
                <a:off x="227330" y="944879"/>
                <a:ext cx="5106670" cy="5227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 l="55087" r="-8817" b="955"/>
              <a:stretch>
                <a:fillRect/>
              </a:stretch>
            </p:blipFill>
            <p:spPr bwMode="auto">
              <a:xfrm>
                <a:off x="2545080" y="944879"/>
                <a:ext cx="4594459" cy="5227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Rectangle 7"/>
              <p:cNvSpPr/>
              <p:nvPr/>
            </p:nvSpPr>
            <p:spPr bwMode="auto">
              <a:xfrm>
                <a:off x="2194560" y="5105400"/>
                <a:ext cx="350520" cy="441960"/>
              </a:xfrm>
              <a:prstGeom prst="rect">
                <a:avLst/>
              </a:prstGeom>
              <a:ln>
                <a:solidFill>
                  <a:schemeClr val="bg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ln>
                    <a:solidFill>
                      <a:srgbClr val="FFFFFF"/>
                    </a:solidFill>
                  </a:ln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 bwMode="auto">
            <a:xfrm>
              <a:off x="6088380" y="4556760"/>
              <a:ext cx="350520" cy="441960"/>
            </a:xfrm>
            <a:prstGeom prst="rect">
              <a:avLst/>
            </a:prstGeom>
            <a:ln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ln>
                  <a:solidFill>
                    <a:srgbClr val="FFFFFF"/>
                  </a:solidFill>
                </a:ln>
                <a:solidFill>
                  <a:srgbClr val="000000"/>
                </a:solidFill>
              </a:endParaRPr>
            </a:p>
          </p:txBody>
        </p:sp>
      </p:grpSp>
      <p:cxnSp>
        <p:nvCxnSpPr>
          <p:cNvPr id="13" name="Straight Arrow Connector 12"/>
          <p:cNvCxnSpPr/>
          <p:nvPr/>
        </p:nvCxnSpPr>
        <p:spPr bwMode="auto">
          <a:xfrm>
            <a:off x="3137236" y="3240505"/>
            <a:ext cx="185085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7028764" y="5944038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sz="1400" dirty="0" err="1" smtClean="0">
                <a:solidFill>
                  <a:srgbClr val="FF0000"/>
                </a:solidFill>
              </a:rPr>
              <a:t>y</a:t>
            </a:r>
            <a:r>
              <a:rPr lang="en-US" sz="1800" dirty="0" smtClean="0">
                <a:solidFill>
                  <a:srgbClr val="FF0000"/>
                </a:solidFill>
              </a:rPr>
              <a:t> = 0.27 mm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 rot="5400000" flipH="1" flipV="1">
            <a:off x="1140795" y="3018322"/>
            <a:ext cx="399288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185362" y="1058416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~ 5.7 </a:t>
            </a:r>
            <a:r>
              <a:rPr lang="en-US" sz="2400" dirty="0" smtClean="0">
                <a:solidFill>
                  <a:srgbClr val="000000"/>
                </a:solidFill>
                <a:latin typeface="Symbol" pitchFamily="18" charset="2"/>
              </a:rPr>
              <a:t>s</a:t>
            </a:r>
            <a:endParaRPr lang="en-US" sz="2400" dirty="0">
              <a:solidFill>
                <a:srgbClr val="000000"/>
              </a:solidFill>
              <a:latin typeface="Symbol" pitchFamily="18" charset="2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 rot="5400000" flipH="1" flipV="1">
            <a:off x="3009689" y="3042386"/>
            <a:ext cx="399288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5022172" y="1066438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~ 4.7 </a:t>
            </a:r>
            <a:r>
              <a:rPr lang="en-US" sz="2400" dirty="0" smtClean="0">
                <a:solidFill>
                  <a:srgbClr val="000000"/>
                </a:solidFill>
                <a:latin typeface="Symbol" pitchFamily="18" charset="2"/>
              </a:rPr>
              <a:t>s</a:t>
            </a:r>
            <a:endParaRPr lang="en-US" sz="2400" dirty="0">
              <a:solidFill>
                <a:srgbClr val="000000"/>
              </a:solidFill>
              <a:latin typeface="Symbol" pitchFamily="18" charset="2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5022172" y="3232485"/>
            <a:ext cx="1850858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rot="5400000" flipH="1" flipV="1">
            <a:off x="4862541" y="3034366"/>
            <a:ext cx="399288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6934200" y="3048000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~ 3.7 </a:t>
            </a:r>
            <a:r>
              <a:rPr lang="en-US" sz="2400" dirty="0" smtClean="0">
                <a:solidFill>
                  <a:srgbClr val="000000"/>
                </a:solidFill>
                <a:latin typeface="Symbol" pitchFamily="18" charset="2"/>
              </a:rPr>
              <a:t>s</a:t>
            </a:r>
            <a:endParaRPr lang="en-US" sz="2400" dirty="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39000" y="3962400"/>
            <a:ext cx="1415009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3.5% </a:t>
            </a:r>
            <a:br>
              <a:rPr lang="en-US" sz="2400" b="1" dirty="0" smtClean="0">
                <a:solidFill>
                  <a:srgbClr val="000000"/>
                </a:solidFill>
              </a:rPr>
            </a:br>
            <a:r>
              <a:rPr lang="en-US" sz="2400" b="1" dirty="0" smtClean="0">
                <a:solidFill>
                  <a:srgbClr val="000000"/>
                </a:solidFill>
              </a:rPr>
              <a:t>of beam within 1.5 </a:t>
            </a:r>
            <a:r>
              <a:rPr lang="en-US" sz="2400" b="1" dirty="0" smtClean="0">
                <a:solidFill>
                  <a:srgbClr val="000000"/>
                </a:solidFill>
                <a:latin typeface="Symbol" pitchFamily="18" charset="2"/>
              </a:rPr>
              <a:t>s</a:t>
            </a:r>
            <a:endParaRPr lang="en-US" sz="2400" b="1" dirty="0">
              <a:solidFill>
                <a:srgbClr val="000000"/>
              </a:solidFill>
              <a:latin typeface="Symbol" pitchFamily="18" charset="2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7006814" y="746761"/>
            <a:ext cx="2137186" cy="2100607"/>
            <a:chOff x="19016923" y="-9696630"/>
            <a:chExt cx="5955631" cy="5853699"/>
          </a:xfrm>
        </p:grpSpPr>
        <p:pic>
          <p:nvPicPr>
            <p:cNvPr id="26" name="Picture 1" descr="https://ab-dep-op-elogbook.web.cern.ch/ab-dep-op-elogbook/elogbook/attach.php?attachId=1100762&amp;type=png&amp;fname=20100825080357.png"/>
            <p:cNvPicPr>
              <a:picLocks noChangeAspect="1" noChangeArrowheads="1"/>
            </p:cNvPicPr>
            <p:nvPr/>
          </p:nvPicPr>
          <p:blipFill>
            <a:blip r:embed="rId3"/>
            <a:srcRect l="40922" t="12229" r="2149" b="13288"/>
            <a:stretch>
              <a:fillRect/>
            </a:stretch>
          </p:blipFill>
          <p:spPr bwMode="auto">
            <a:xfrm>
              <a:off x="19016923" y="-9696630"/>
              <a:ext cx="5955631" cy="5853699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20513325" y="-9017131"/>
              <a:ext cx="1188147" cy="686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dirty="0" smtClean="0">
                  <a:solidFill>
                    <a:srgbClr val="000000"/>
                  </a:solidFill>
                </a:rPr>
                <a:t>Beam Loss</a:t>
              </a:r>
              <a:endParaRPr lang="en-US" sz="500" b="1" dirty="0">
                <a:solidFill>
                  <a:srgbClr val="00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1184910" y="-5944886"/>
              <a:ext cx="1391663" cy="1543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dirty="0" smtClean="0">
                  <a:solidFill>
                    <a:srgbClr val="000000"/>
                  </a:solidFill>
                </a:rPr>
                <a:t>Jaw position</a:t>
              </a:r>
            </a:p>
            <a:p>
              <a:endParaRPr lang="en-US" sz="500" b="1" dirty="0" smtClean="0">
                <a:solidFill>
                  <a:srgbClr val="000000"/>
                </a:solidFill>
              </a:endParaRPr>
            </a:p>
            <a:p>
              <a:r>
                <a:rPr lang="en-US" sz="500" b="1" dirty="0" smtClean="0">
                  <a:solidFill>
                    <a:srgbClr val="000000"/>
                  </a:solidFill>
                </a:rPr>
                <a:t>TCP.D6R7.B2</a:t>
              </a:r>
              <a:endParaRPr lang="en-US" sz="5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880415" y="5867400"/>
            <a:ext cx="11993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R. </a:t>
            </a:r>
            <a:r>
              <a:rPr lang="en-US" sz="1400" i="1" dirty="0" err="1" smtClean="0"/>
              <a:t>Assmann</a:t>
            </a:r>
            <a:r>
              <a:rPr lang="en-US" sz="1400" i="1" dirty="0" smtClean="0"/>
              <a:t/>
            </a:r>
            <a:br>
              <a:rPr lang="en-US" sz="1400" i="1" dirty="0" smtClean="0"/>
            </a:br>
            <a:r>
              <a:rPr lang="en-US" sz="1400" i="1" dirty="0" smtClean="0"/>
              <a:t>F. </a:t>
            </a:r>
            <a:r>
              <a:rPr lang="en-US" sz="1400" i="1" dirty="0" err="1" smtClean="0"/>
              <a:t>Burkart</a:t>
            </a:r>
            <a:r>
              <a:rPr lang="en-US" sz="1400" i="1" dirty="0" smtClean="0"/>
              <a:t/>
            </a:r>
            <a:br>
              <a:rPr lang="en-US" sz="1400" i="1" dirty="0" smtClean="0"/>
            </a:br>
            <a:r>
              <a:rPr lang="en-US" sz="1400" i="1" dirty="0" smtClean="0"/>
              <a:t> et al</a:t>
            </a:r>
            <a:endParaRPr lang="en-US" sz="1400" i="1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Lessons Learnt in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5638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1800" dirty="0" smtClean="0"/>
              <a:t>Coherent beam-beam instabilities (July) could be stabilized with the transverse feedback in collision.</a:t>
            </a:r>
          </a:p>
          <a:p>
            <a:pPr>
              <a:spcAft>
                <a:spcPts val="1200"/>
              </a:spcAft>
            </a:pPr>
            <a:r>
              <a:rPr lang="en-US" sz="1800" dirty="0" smtClean="0"/>
              <a:t>No more sudden losses of up 26 %/</a:t>
            </a:r>
            <a:r>
              <a:rPr lang="en-US" sz="1800" dirty="0" err="1" smtClean="0"/>
              <a:t>s</a:t>
            </a:r>
            <a:r>
              <a:rPr lang="en-US" sz="1800" dirty="0" smtClean="0"/>
              <a:t> (July) but lifetimes inside specification.</a:t>
            </a:r>
          </a:p>
          <a:p>
            <a:pPr>
              <a:spcAft>
                <a:spcPts val="1200"/>
              </a:spcAft>
            </a:pPr>
            <a:r>
              <a:rPr lang="en-US" sz="1800" dirty="0" err="1" smtClean="0"/>
              <a:t>Emittance</a:t>
            </a:r>
            <a:r>
              <a:rPr lang="en-US" sz="1800" dirty="0" smtClean="0"/>
              <a:t> growth with feedback in physics is small (~ 1.5% per hour).</a:t>
            </a:r>
          </a:p>
          <a:p>
            <a:pPr>
              <a:spcAft>
                <a:spcPts val="1200"/>
              </a:spcAft>
            </a:pPr>
            <a:r>
              <a:rPr lang="en-US" sz="1800" dirty="0" smtClean="0"/>
              <a:t>Half of physics fills in last week of August ended on request </a:t>
            </a:r>
            <a:r>
              <a:rPr lang="en-US" sz="1800" dirty="0" err="1" smtClean="0">
                <a:sym typeface="Wingdings"/>
              </a:rPr>
              <a:t></a:t>
            </a:r>
            <a:r>
              <a:rPr lang="en-US" sz="1800" dirty="0" smtClean="0">
                <a:sym typeface="Wingdings"/>
              </a:rPr>
              <a:t> long and stable physics fills.</a:t>
            </a:r>
            <a:endParaRPr lang="en-US" sz="1800" dirty="0" smtClean="0"/>
          </a:p>
          <a:p>
            <a:pPr>
              <a:spcAft>
                <a:spcPts val="1200"/>
              </a:spcAft>
            </a:pPr>
            <a:r>
              <a:rPr lang="en-US" sz="1800" dirty="0" smtClean="0"/>
              <a:t>Long-range beam-beam matters (as expected). 	</a:t>
            </a:r>
            <a:r>
              <a:rPr lang="en-US" sz="1800" dirty="0" err="1" smtClean="0">
                <a:sym typeface="Wingdings"/>
              </a:rPr>
              <a:t></a:t>
            </a:r>
            <a:endParaRPr lang="en-US" sz="1800" dirty="0" smtClean="0"/>
          </a:p>
          <a:p>
            <a:pPr>
              <a:spcAft>
                <a:spcPts val="1200"/>
              </a:spcAft>
            </a:pPr>
            <a:r>
              <a:rPr lang="en-US" sz="1800" dirty="0" smtClean="0"/>
              <a:t>Collimation performance and protection stable. 	</a:t>
            </a:r>
            <a:r>
              <a:rPr lang="en-US" sz="1800" dirty="0" err="1" smtClean="0">
                <a:sym typeface="Wingdings"/>
              </a:rPr>
              <a:t></a:t>
            </a:r>
            <a:endParaRPr lang="en-US" sz="1800" dirty="0" smtClean="0"/>
          </a:p>
          <a:p>
            <a:pPr>
              <a:spcAft>
                <a:spcPts val="12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Something creates local scattering and losses. 	</a:t>
            </a:r>
            <a:r>
              <a:rPr lang="en-US" sz="1800" dirty="0" err="1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1800" dirty="0" smtClean="0">
              <a:solidFill>
                <a:srgbClr val="FF0000"/>
              </a:solidFill>
              <a:sym typeface="Wingdings"/>
            </a:endParaRPr>
          </a:p>
          <a:p>
            <a:pPr>
              <a:spcAft>
                <a:spcPts val="1200"/>
              </a:spcAft>
            </a:pPr>
            <a:r>
              <a:rPr lang="en-US" sz="1800" dirty="0" smtClean="0">
                <a:sym typeface="Wingdings"/>
              </a:rPr>
              <a:t>We might have seen the first SEE or EMC		</a:t>
            </a:r>
            <a:r>
              <a:rPr lang="en-US" sz="1800" dirty="0" err="1" smtClean="0">
                <a:sym typeface="Wingdings"/>
              </a:rPr>
              <a:t></a:t>
            </a:r>
            <a:endParaRPr lang="en-US" sz="1800" dirty="0" smtClean="0">
              <a:sym typeface="Wingdings"/>
            </a:endParaRPr>
          </a:p>
          <a:p>
            <a:pPr>
              <a:spcAft>
                <a:spcPts val="1200"/>
              </a:spcAft>
            </a:pPr>
            <a:r>
              <a:rPr lang="en-US" sz="1800" dirty="0" smtClean="0">
                <a:sym typeface="Wingdings"/>
              </a:rPr>
              <a:t>Luminosity high enough to see L-induced losses	</a:t>
            </a:r>
            <a:r>
              <a:rPr lang="en-US" sz="1800" dirty="0" err="1" smtClean="0">
                <a:sym typeface="Wingdings"/>
              </a:rPr>
              <a:t></a:t>
            </a:r>
            <a:endParaRPr lang="en-US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55626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Stable beams</a:t>
            </a:r>
            <a:r>
              <a:rPr lang="en-US" dirty="0" smtClean="0"/>
              <a:t> in August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Lessons learnt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Next Steps: Bunch </a:t>
            </a:r>
            <a:r>
              <a:rPr lang="en-US" dirty="0" smtClean="0"/>
              <a:t>Trains and Fast Ramp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Conclusion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Sudden Local Losses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2362200"/>
          </a:xfrm>
        </p:spPr>
        <p:txBody>
          <a:bodyPr/>
          <a:lstStyle/>
          <a:p>
            <a:r>
              <a:rPr lang="en-US" sz="2000" dirty="0" smtClean="0"/>
              <a:t>7 events of sudden local losses (some in the middle of the arc) have been recorded. No quench but preventive beam dump.</a:t>
            </a:r>
          </a:p>
          <a:p>
            <a:r>
              <a:rPr lang="en-US" sz="2000" dirty="0" smtClean="0"/>
              <a:t>Cross-talk to collimation section is seen but losses happen in middle of large aperture sections!</a:t>
            </a:r>
          </a:p>
          <a:p>
            <a:r>
              <a:rPr lang="en-US" sz="2000" dirty="0" smtClean="0"/>
              <a:t>Potential explanation: Dust particles falling into beam create local scattering source with showers propagating downstream. </a:t>
            </a:r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00" y="3088728"/>
            <a:ext cx="9000000" cy="323587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58000" y="6273224"/>
            <a:ext cx="16764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i="1" dirty="0" smtClean="0">
                <a:solidFill>
                  <a:srgbClr val="00007D"/>
                </a:solidFill>
              </a:rPr>
              <a:t>J. </a:t>
            </a:r>
            <a:r>
              <a:rPr lang="en-US" sz="1600" i="1" dirty="0" err="1" smtClean="0">
                <a:solidFill>
                  <a:srgbClr val="00007D"/>
                </a:solidFill>
              </a:rPr>
              <a:t>Wenninger</a:t>
            </a:r>
            <a:r>
              <a:rPr lang="en-US" sz="1600" i="1" dirty="0" smtClean="0">
                <a:solidFill>
                  <a:srgbClr val="00007D"/>
                </a:solidFill>
              </a:rPr>
              <a:t> </a:t>
            </a:r>
            <a:br>
              <a:rPr lang="en-US" sz="1600" i="1" dirty="0" smtClean="0">
                <a:solidFill>
                  <a:srgbClr val="00007D"/>
                </a:solidFill>
              </a:rPr>
            </a:br>
            <a:r>
              <a:rPr lang="en-US" sz="1600" i="1" dirty="0" smtClean="0">
                <a:solidFill>
                  <a:srgbClr val="00007D"/>
                </a:solidFill>
              </a:rPr>
              <a:t>et al</a:t>
            </a:r>
            <a:endParaRPr lang="en-US" sz="1600" i="1" dirty="0">
              <a:solidFill>
                <a:srgbClr val="00007D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Dumps with fast Local Loss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533400"/>
            <a:ext cx="7986188" cy="6120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705600" y="3581400"/>
            <a:ext cx="16764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i="1" dirty="0" smtClean="0">
                <a:solidFill>
                  <a:srgbClr val="00007D"/>
                </a:solidFill>
              </a:rPr>
              <a:t>J. </a:t>
            </a:r>
            <a:r>
              <a:rPr lang="en-US" sz="1600" i="1" dirty="0" err="1" smtClean="0">
                <a:solidFill>
                  <a:srgbClr val="00007D"/>
                </a:solidFill>
              </a:rPr>
              <a:t>Wenninger</a:t>
            </a:r>
            <a:r>
              <a:rPr lang="en-US" sz="1600" i="1" dirty="0" smtClean="0">
                <a:solidFill>
                  <a:srgbClr val="00007D"/>
                </a:solidFill>
              </a:rPr>
              <a:t> </a:t>
            </a:r>
            <a:br>
              <a:rPr lang="en-US" sz="1600" i="1" dirty="0" smtClean="0">
                <a:solidFill>
                  <a:srgbClr val="00007D"/>
                </a:solidFill>
              </a:rPr>
            </a:br>
            <a:r>
              <a:rPr lang="en-US" sz="1600" i="1" dirty="0" smtClean="0">
                <a:solidFill>
                  <a:srgbClr val="00007D"/>
                </a:solidFill>
              </a:rPr>
              <a:t>et al</a:t>
            </a:r>
            <a:endParaRPr lang="en-US" sz="1600" i="1" dirty="0">
              <a:solidFill>
                <a:srgbClr val="00007D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Lessons Learnt in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5638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 smtClean="0"/>
              <a:t>Coherent beam-beam instabilities (July) could be stabilized with the transverse feedback in collision.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No more sudden losses of up 26 %/</a:t>
            </a:r>
            <a:r>
              <a:rPr lang="en-US" sz="2000" dirty="0" err="1" smtClean="0"/>
              <a:t>s</a:t>
            </a:r>
            <a:r>
              <a:rPr lang="en-US" sz="2000" dirty="0" smtClean="0"/>
              <a:t> (July) but lifetimes inside specification.</a:t>
            </a:r>
          </a:p>
          <a:p>
            <a:pPr>
              <a:spcAft>
                <a:spcPts val="1200"/>
              </a:spcAft>
            </a:pPr>
            <a:r>
              <a:rPr lang="en-US" sz="2000" dirty="0" err="1" smtClean="0"/>
              <a:t>Emittance</a:t>
            </a:r>
            <a:r>
              <a:rPr lang="en-US" sz="2000" dirty="0" smtClean="0"/>
              <a:t> growth with feedback in physics is small (~ 1.5% per hour).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Half of physics fills in last week of August ended on request </a:t>
            </a:r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long and stable physics fills.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000" dirty="0" smtClean="0"/>
              <a:t>Long-range beam-beam matters (as expected). 	</a:t>
            </a:r>
            <a:r>
              <a:rPr lang="en-US" sz="2000" dirty="0" err="1" smtClean="0">
                <a:sym typeface="Wingdings"/>
              </a:rPr>
              <a:t>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000" dirty="0" smtClean="0"/>
              <a:t>Collimation performance and protection stable. 	</a:t>
            </a:r>
            <a:r>
              <a:rPr lang="en-US" sz="2000" dirty="0" err="1" smtClean="0">
                <a:sym typeface="Wingdings"/>
              </a:rPr>
              <a:t>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000" dirty="0" smtClean="0"/>
              <a:t>Something creates local scattering and losses. 	</a:t>
            </a:r>
            <a:r>
              <a:rPr lang="en-US" sz="2000" dirty="0" err="1" smtClean="0">
                <a:sym typeface="Wingdings"/>
              </a:rPr>
              <a:t></a:t>
            </a:r>
            <a:endParaRPr lang="en-US" sz="2000" dirty="0" smtClean="0">
              <a:sym typeface="Wingdings"/>
            </a:endParaRPr>
          </a:p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We might have seen the first SEE or EMC		</a:t>
            </a:r>
            <a:r>
              <a:rPr lang="en-US" sz="2000" dirty="0" err="1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000" dirty="0" smtClean="0">
              <a:solidFill>
                <a:srgbClr val="FF0000"/>
              </a:solidFill>
              <a:sym typeface="Wingdings"/>
            </a:endParaRPr>
          </a:p>
          <a:p>
            <a:pPr>
              <a:spcAft>
                <a:spcPts val="1200"/>
              </a:spcAft>
            </a:pPr>
            <a:r>
              <a:rPr lang="en-US" sz="2000" dirty="0" smtClean="0">
                <a:sym typeface="Wingdings"/>
              </a:rPr>
              <a:t>Luminosity high enough to see L-induced losses	</a:t>
            </a:r>
            <a:r>
              <a:rPr lang="en-US" sz="2000" dirty="0" err="1" smtClean="0">
                <a:sym typeface="Wingdings"/>
              </a:rPr>
              <a:t></a:t>
            </a: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</a:t>
            </a:r>
            <a:r>
              <a:rPr lang="en-US" dirty="0" smtClean="0"/>
              <a:t>Injection </a:t>
            </a:r>
            <a:r>
              <a:rPr lang="en-US" dirty="0" smtClean="0"/>
              <a:t>Losses </a:t>
            </a:r>
            <a:r>
              <a:rPr lang="en-US" dirty="0" smtClean="0"/>
              <a:t>(Beam </a:t>
            </a:r>
            <a:r>
              <a:rPr lang="en-US" dirty="0" smtClean="0"/>
              <a:t>2)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23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2049" name="Picture 1" descr="https://ab-dep-op-elogbook.web.cern.ch/ab-dep-op-elogbook/elogbook/attach.php?attachId=1101588&amp;type=png&amp;fname=20100827164241.png"/>
          <p:cNvPicPr>
            <a:picLocks noChangeAspect="1" noChangeArrowheads="1"/>
          </p:cNvPicPr>
          <p:nvPr/>
        </p:nvPicPr>
        <p:blipFill>
          <a:blip r:embed="rId2"/>
          <a:srcRect l="14769" t="34715" r="9873" b="26992"/>
          <a:stretch>
            <a:fillRect/>
          </a:stretch>
        </p:blipFill>
        <p:spPr bwMode="auto">
          <a:xfrm>
            <a:off x="0" y="5181600"/>
            <a:ext cx="3730380" cy="1447800"/>
          </a:xfrm>
          <a:prstGeom prst="rect">
            <a:avLst/>
          </a:prstGeom>
          <a:noFill/>
        </p:spPr>
      </p:pic>
      <p:pic>
        <p:nvPicPr>
          <p:cNvPr id="2051" name="Picture 3" descr="https://ab-dep-op-elogbook.web.cern.ch/ab-dep-op-elogbook/elogbook/attach.php?attachId=1101582&amp;type=png&amp;fname=20100827163628.png"/>
          <p:cNvPicPr>
            <a:picLocks noChangeAspect="1" noChangeArrowheads="1"/>
          </p:cNvPicPr>
          <p:nvPr/>
        </p:nvPicPr>
        <p:blipFill>
          <a:blip r:embed="rId3"/>
          <a:srcRect t="30873" b="39030"/>
          <a:stretch>
            <a:fillRect/>
          </a:stretch>
        </p:blipFill>
        <p:spPr bwMode="auto">
          <a:xfrm>
            <a:off x="6350" y="3450707"/>
            <a:ext cx="9137650" cy="2077895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/>
          <p:nvPr/>
        </p:nvCxnSpPr>
        <p:spPr bwMode="auto">
          <a:xfrm rot="10800000">
            <a:off x="1097281" y="3577319"/>
            <a:ext cx="5247249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6344530" y="2152357"/>
            <a:ext cx="1961270" cy="14249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/>
        </p:nvSpPr>
        <p:spPr>
          <a:xfrm>
            <a:off x="6422539" y="5638800"/>
            <a:ext cx="2645261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At same time: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Loss of QPS-OK on RB.A81, on magnet A8R8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55506" y="1371600"/>
            <a:ext cx="2188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 nominal </a:t>
            </a:r>
            <a:r>
              <a:rPr lang="en-US" dirty="0" smtClean="0"/>
              <a:t>bunches injected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380637" y="762000"/>
            <a:ext cx="3791563" cy="2520950"/>
            <a:chOff x="1009650" y="1060450"/>
            <a:chExt cx="7124700" cy="47371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09650" y="1060450"/>
              <a:ext cx="7124700" cy="47371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371601" y="1981200"/>
              <a:ext cx="1828799" cy="78075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50" b="1" dirty="0" smtClean="0"/>
                <a:t>Transfer line collimator</a:t>
              </a:r>
              <a:endParaRPr lang="en-US" sz="105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82579" y="4397515"/>
              <a:ext cx="2637422" cy="108438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50" b="1" dirty="0" smtClean="0"/>
                <a:t>Ring magnets with beam loss monitors</a:t>
              </a:r>
            </a:p>
          </p:txBody>
        </p:sp>
      </p:grp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Lessons Learnt in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5638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 smtClean="0"/>
              <a:t>Coherent beam-beam instabilities (July) could be stabilized with the transverse feedback in collision.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No more sudden losses of up 26 %/</a:t>
            </a:r>
            <a:r>
              <a:rPr lang="en-US" sz="2000" dirty="0" err="1" smtClean="0"/>
              <a:t>s</a:t>
            </a:r>
            <a:r>
              <a:rPr lang="en-US" sz="2000" dirty="0" smtClean="0"/>
              <a:t> (July) but lifetimes inside specification.</a:t>
            </a:r>
          </a:p>
          <a:p>
            <a:pPr>
              <a:spcAft>
                <a:spcPts val="1200"/>
              </a:spcAft>
            </a:pPr>
            <a:r>
              <a:rPr lang="en-US" sz="2000" dirty="0" err="1" smtClean="0"/>
              <a:t>Emittance</a:t>
            </a:r>
            <a:r>
              <a:rPr lang="en-US" sz="2000" dirty="0" smtClean="0"/>
              <a:t> growth with feedback in physics is small (~ 1.5% per hour).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Half of physics fills in last week of August ended on request </a:t>
            </a:r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long and stable physics fills.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000" dirty="0" smtClean="0"/>
              <a:t>Long-range beam-beam matters (as expected). 	</a:t>
            </a:r>
            <a:r>
              <a:rPr lang="en-US" sz="2000" dirty="0" err="1" smtClean="0">
                <a:sym typeface="Wingdings"/>
              </a:rPr>
              <a:t>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000" dirty="0" smtClean="0"/>
              <a:t>Collimation performance and protection stable. 	</a:t>
            </a:r>
            <a:r>
              <a:rPr lang="en-US" sz="2000" dirty="0" err="1" smtClean="0">
                <a:sym typeface="Wingdings"/>
              </a:rPr>
              <a:t>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000" dirty="0" smtClean="0"/>
              <a:t>Something creates local scattering and losses. 	</a:t>
            </a:r>
            <a:r>
              <a:rPr lang="en-US" sz="2000" dirty="0" err="1" smtClean="0">
                <a:sym typeface="Wingdings"/>
              </a:rPr>
              <a:t></a:t>
            </a:r>
            <a:endParaRPr lang="en-US" sz="2000" dirty="0" smtClean="0">
              <a:sym typeface="Wingdings"/>
            </a:endParaRPr>
          </a:p>
          <a:p>
            <a:pPr>
              <a:spcAft>
                <a:spcPts val="1200"/>
              </a:spcAft>
            </a:pPr>
            <a:r>
              <a:rPr lang="en-US" sz="2000" dirty="0" smtClean="0">
                <a:sym typeface="Wingdings"/>
              </a:rPr>
              <a:t>We might have seen the first SEE or EMC		</a:t>
            </a:r>
            <a:r>
              <a:rPr lang="en-US" sz="2000" dirty="0" err="1" smtClean="0">
                <a:sym typeface="Wingdings"/>
              </a:rPr>
              <a:t></a:t>
            </a:r>
            <a:endParaRPr lang="en-US" sz="2000" dirty="0" smtClean="0">
              <a:sym typeface="Wingdings"/>
            </a:endParaRPr>
          </a:p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Luminosity high enough to see L-induced losses	</a:t>
            </a:r>
            <a:r>
              <a:rPr lang="en-US" sz="2000" dirty="0" err="1" smtClean="0">
                <a:solidFill>
                  <a:srgbClr val="FF0000"/>
                </a:solidFill>
                <a:sym typeface="Wingdings"/>
              </a:rPr>
              <a:t>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r>
              <a:rPr lang="en-US" dirty="0" smtClean="0"/>
              <a:t>Luminosity-Induced Losses IR1: Selection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25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44033" name="Picture 1" descr="https://ab-dep-op-elogbook.web.cern.ch/ab-dep-op-elogbook/elogbook/attach.php?attachId=1100963&amp;type=png&amp;fname=20100825195011.png"/>
          <p:cNvPicPr>
            <a:picLocks noChangeAspect="1" noChangeArrowheads="1"/>
          </p:cNvPicPr>
          <p:nvPr/>
        </p:nvPicPr>
        <p:blipFill>
          <a:blip r:embed="rId2"/>
          <a:srcRect t="65099" b="3751"/>
          <a:stretch>
            <a:fillRect/>
          </a:stretch>
        </p:blipFill>
        <p:spPr bwMode="auto">
          <a:xfrm>
            <a:off x="6350" y="617622"/>
            <a:ext cx="9198849" cy="2165016"/>
          </a:xfrm>
          <a:prstGeom prst="rect">
            <a:avLst/>
          </a:prstGeom>
          <a:noFill/>
        </p:spPr>
      </p:pic>
      <p:pic>
        <p:nvPicPr>
          <p:cNvPr id="44035" name="Picture 3" descr="https://ab-dep-op-elogbook.web.cern.ch/ab-dep-op-elogbook/elogbook/attach.php?attachId=1100967&amp;type=png&amp;fname=20100825195245.png"/>
          <p:cNvPicPr>
            <a:picLocks noChangeAspect="1" noChangeArrowheads="1"/>
          </p:cNvPicPr>
          <p:nvPr/>
        </p:nvPicPr>
        <p:blipFill>
          <a:blip r:embed="rId3"/>
          <a:srcRect t="64573" b="3214"/>
          <a:stretch>
            <a:fillRect/>
          </a:stretch>
        </p:blipFill>
        <p:spPr bwMode="auto">
          <a:xfrm>
            <a:off x="6350" y="2657904"/>
            <a:ext cx="9205199" cy="2240419"/>
          </a:xfrm>
          <a:prstGeom prst="rect">
            <a:avLst/>
          </a:prstGeom>
          <a:noFill/>
        </p:spPr>
      </p:pic>
      <p:pic>
        <p:nvPicPr>
          <p:cNvPr id="44034" name="Picture 2" descr="https://ab-dep-op-elogbook.web.cern.ch/ab-dep-op-elogbook/elogbook/attach.php?attachId=1100965&amp;type=png&amp;fname=20100825195116.png"/>
          <p:cNvPicPr>
            <a:picLocks noChangeAspect="1" noChangeArrowheads="1"/>
          </p:cNvPicPr>
          <p:nvPr/>
        </p:nvPicPr>
        <p:blipFill>
          <a:blip r:embed="rId4"/>
          <a:srcRect t="64750" b="3406"/>
          <a:stretch>
            <a:fillRect/>
          </a:stretch>
        </p:blipFill>
        <p:spPr bwMode="auto">
          <a:xfrm>
            <a:off x="0" y="4729442"/>
            <a:ext cx="9205199" cy="221478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784693" y="1594338"/>
            <a:ext cx="1586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IR1 TAN L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4693" y="3583559"/>
            <a:ext cx="16360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IR1 TAN R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20953" y="5717159"/>
            <a:ext cx="1996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IR1 Q3L (SC)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 rot="5400000">
            <a:off x="5649330" y="3772462"/>
            <a:ext cx="5739275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7184594" y="891249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Beam dump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r>
              <a:rPr lang="en-US" dirty="0" smtClean="0"/>
              <a:t>Luminosity-Induced Losses IR5: Selection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26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45057" name="Picture 1" descr="https://ab-dep-op-elogbook.web.cern.ch/ab-dep-op-elogbook/elogbook/attach.php?attachId=1100973&amp;type=png&amp;fname=20100825195547.png"/>
          <p:cNvPicPr>
            <a:picLocks noChangeAspect="1" noChangeArrowheads="1"/>
          </p:cNvPicPr>
          <p:nvPr/>
        </p:nvPicPr>
        <p:blipFill>
          <a:blip r:embed="rId2"/>
          <a:srcRect t="64890" b="3309"/>
          <a:stretch>
            <a:fillRect/>
          </a:stretch>
        </p:blipFill>
        <p:spPr bwMode="auto">
          <a:xfrm>
            <a:off x="0" y="634666"/>
            <a:ext cx="9144000" cy="2197100"/>
          </a:xfrm>
          <a:prstGeom prst="rect">
            <a:avLst/>
          </a:prstGeom>
          <a:noFill/>
        </p:spPr>
      </p:pic>
      <p:pic>
        <p:nvPicPr>
          <p:cNvPr id="45058" name="Picture 2" descr="https://ab-dep-op-elogbook.web.cern.ch/ab-dep-op-elogbook/elogbook/attach.php?attachId=1100976&amp;type=png&amp;fname=20100825195653.png"/>
          <p:cNvPicPr>
            <a:picLocks noChangeAspect="1" noChangeArrowheads="1"/>
          </p:cNvPicPr>
          <p:nvPr/>
        </p:nvPicPr>
        <p:blipFill>
          <a:blip r:embed="rId3"/>
          <a:srcRect t="64890" b="3188"/>
          <a:stretch>
            <a:fillRect/>
          </a:stretch>
        </p:blipFill>
        <p:spPr bwMode="auto">
          <a:xfrm>
            <a:off x="6350" y="2655304"/>
            <a:ext cx="9144000" cy="2205455"/>
          </a:xfrm>
          <a:prstGeom prst="rect">
            <a:avLst/>
          </a:prstGeom>
          <a:noFill/>
        </p:spPr>
      </p:pic>
      <p:pic>
        <p:nvPicPr>
          <p:cNvPr id="45059" name="Picture 3" descr="https://ab-dep-op-elogbook.web.cern.ch/ab-dep-op-elogbook/elogbook/attach.php?attachId=1100974&amp;type=png&amp;fname=20100825195625.png"/>
          <p:cNvPicPr>
            <a:picLocks noChangeAspect="1" noChangeArrowheads="1"/>
          </p:cNvPicPr>
          <p:nvPr/>
        </p:nvPicPr>
        <p:blipFill>
          <a:blip r:embed="rId4"/>
          <a:srcRect t="64914" b="3297"/>
          <a:stretch>
            <a:fillRect/>
          </a:stretch>
        </p:blipFill>
        <p:spPr bwMode="auto">
          <a:xfrm>
            <a:off x="-6350" y="4668255"/>
            <a:ext cx="9150350" cy="219776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784693" y="1594338"/>
            <a:ext cx="1586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IR5 TAN L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44751" y="3583559"/>
            <a:ext cx="1915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IR5 </a:t>
            </a:r>
            <a:r>
              <a:rPr lang="en-US" sz="2800" b="1" dirty="0" smtClean="0">
                <a:solidFill>
                  <a:srgbClr val="000000"/>
                </a:solidFill>
              </a:rPr>
              <a:t>TAN R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34217" y="5717159"/>
            <a:ext cx="2419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IR5 </a:t>
            </a:r>
            <a:r>
              <a:rPr lang="en-US" sz="2800" b="1" dirty="0" smtClean="0">
                <a:solidFill>
                  <a:srgbClr val="FF0000"/>
                </a:solidFill>
              </a:rPr>
              <a:t>Q1R (SC)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rot="5400000">
            <a:off x="5579880" y="3772462"/>
            <a:ext cx="5739275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7184594" y="891249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Beam dump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r>
              <a:rPr lang="en-US" dirty="0" smtClean="0"/>
              <a:t>Luminosity-Induced Losses IR8: Selection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27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46081" name="Picture 1" descr="https://ab-dep-op-elogbook.web.cern.ch/ab-dep-op-elogbook/elogbook/attach.php?attachId=1100958&amp;type=png&amp;fname=20100825194557.png"/>
          <p:cNvPicPr>
            <a:picLocks noChangeAspect="1" noChangeArrowheads="1"/>
          </p:cNvPicPr>
          <p:nvPr/>
        </p:nvPicPr>
        <p:blipFill>
          <a:blip r:embed="rId2"/>
          <a:srcRect t="64667" b="3173"/>
          <a:stretch>
            <a:fillRect/>
          </a:stretch>
        </p:blipFill>
        <p:spPr bwMode="auto">
          <a:xfrm>
            <a:off x="0" y="745958"/>
            <a:ext cx="9144000" cy="2221832"/>
          </a:xfrm>
          <a:prstGeom prst="rect">
            <a:avLst/>
          </a:prstGeom>
          <a:noFill/>
        </p:spPr>
      </p:pic>
      <p:pic>
        <p:nvPicPr>
          <p:cNvPr id="46082" name="Picture 2" descr="https://ab-dep-op-elogbook.web.cern.ch/ab-dep-op-elogbook/elogbook/attach.php?attachId=1100959&amp;type=png&amp;fname=20100825194607.png"/>
          <p:cNvPicPr>
            <a:picLocks noChangeAspect="1" noChangeArrowheads="1"/>
          </p:cNvPicPr>
          <p:nvPr/>
        </p:nvPicPr>
        <p:blipFill>
          <a:blip r:embed="rId3"/>
          <a:srcRect t="64573" b="3406"/>
          <a:stretch>
            <a:fillRect/>
          </a:stretch>
        </p:blipFill>
        <p:spPr bwMode="auto">
          <a:xfrm>
            <a:off x="6350" y="2967790"/>
            <a:ext cx="9137650" cy="221074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612498" y="1668379"/>
            <a:ext cx="1996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IR8 Q1L (SC)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20520" y="3826029"/>
            <a:ext cx="2045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IR8 Q1R (SC)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 rot="5400000">
            <a:off x="6587504" y="3038724"/>
            <a:ext cx="4275714" cy="391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7381369" y="995424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Beam dump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Step: Bunch </a:t>
            </a:r>
            <a:r>
              <a:rPr lang="en-US" dirty="0" smtClean="0"/>
              <a:t>Trains and 10 A/</a:t>
            </a:r>
            <a:r>
              <a:rPr lang="en-US" dirty="0" err="1" smtClean="0"/>
              <a:t>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674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Goal is to set up bunch trains for </a:t>
            </a:r>
            <a:r>
              <a:rPr lang="en-US" dirty="0" smtClean="0">
                <a:solidFill>
                  <a:srgbClr val="FF0000"/>
                </a:solidFill>
              </a:rPr>
              <a:t>nominal crossing angles at injection and 100/110 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dirty="0" err="1" smtClean="0">
                <a:solidFill>
                  <a:srgbClr val="FF0000"/>
                </a:solidFill>
              </a:rPr>
              <a:t>rad</a:t>
            </a:r>
            <a:r>
              <a:rPr lang="en-US" dirty="0" smtClean="0">
                <a:solidFill>
                  <a:srgbClr val="FF0000"/>
                </a:solidFill>
              </a:rPr>
              <a:t> at 3.5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r>
              <a:rPr lang="en-US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At the same time switch to </a:t>
            </a:r>
            <a:r>
              <a:rPr lang="en-US" dirty="0" smtClean="0">
                <a:solidFill>
                  <a:srgbClr val="FF0000"/>
                </a:solidFill>
              </a:rPr>
              <a:t>faster ramp with 10 A/</a:t>
            </a:r>
            <a:r>
              <a:rPr lang="en-US" dirty="0" err="1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. Requires new functions for magnets, collimators, …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Crossing angles require </a:t>
            </a:r>
            <a:r>
              <a:rPr lang="en-US" dirty="0" smtClean="0">
                <a:solidFill>
                  <a:srgbClr val="FF0000"/>
                </a:solidFill>
              </a:rPr>
              <a:t>set up of injection, injection protection and IR collimation</a:t>
            </a:r>
            <a:r>
              <a:rPr lang="en-US" dirty="0" smtClean="0"/>
              <a:t>. 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New </a:t>
            </a:r>
            <a:r>
              <a:rPr lang="en-US" dirty="0" smtClean="0">
                <a:solidFill>
                  <a:srgbClr val="FF0000"/>
                </a:solidFill>
              </a:rPr>
              <a:t>golden orbits </a:t>
            </a:r>
            <a:r>
              <a:rPr lang="en-US" dirty="0" smtClean="0"/>
              <a:t>for 450 </a:t>
            </a:r>
            <a:r>
              <a:rPr lang="en-US" dirty="0" err="1" smtClean="0"/>
              <a:t>GeV</a:t>
            </a:r>
            <a:r>
              <a:rPr lang="en-US" dirty="0" smtClean="0"/>
              <a:t>, ramp and 3.5 </a:t>
            </a:r>
            <a:r>
              <a:rPr lang="en-US" dirty="0" err="1" smtClean="0"/>
              <a:t>TeV</a:t>
            </a:r>
            <a:r>
              <a:rPr lang="en-US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Qualify with loss maps.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Inject at least 3 batches of 4b per injection: readiness for factor 3 increase of intensity.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Set up </a:t>
            </a:r>
            <a:r>
              <a:rPr lang="en-US" dirty="0" smtClean="0">
                <a:solidFill>
                  <a:srgbClr val="FF0000"/>
                </a:solidFill>
              </a:rPr>
              <a:t>RF, transverse damper, instrumentation, …</a:t>
            </a:r>
            <a:r>
              <a:rPr lang="en-US" dirty="0" smtClean="0"/>
              <a:t> for new beam conditions.</a:t>
            </a:r>
          </a:p>
          <a:p>
            <a:pPr>
              <a:spcAft>
                <a:spcPts val="1200"/>
              </a:spcAft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LMC, R. Assmann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28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Faster Ramp: 2 A/</a:t>
            </a:r>
            <a:r>
              <a:rPr lang="en-US" dirty="0" err="1" smtClean="0"/>
              <a:t>s</a:t>
            </a:r>
            <a:r>
              <a:rPr lang="en-US" dirty="0" smtClean="0"/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10 A/</a:t>
            </a:r>
            <a:r>
              <a:rPr lang="en-US" dirty="0" err="1" smtClean="0">
                <a:sym typeface="Wingdings"/>
              </a:rPr>
              <a:t>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066800"/>
            <a:ext cx="9000000" cy="43253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31438" y="5638800"/>
            <a:ext cx="16477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M. Lamont et al</a:t>
            </a:r>
            <a:endParaRPr lang="en-US" sz="16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Strategy Over Summer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08050"/>
            <a:ext cx="8534400" cy="5568950"/>
          </a:xfrm>
        </p:spPr>
        <p:txBody>
          <a:bodyPr/>
          <a:lstStyle/>
          <a:p>
            <a:r>
              <a:rPr lang="en-US" dirty="0" smtClean="0"/>
              <a:t>At end of July we reached the MJ regime in stored energy:</a:t>
            </a:r>
          </a:p>
          <a:p>
            <a:pPr lvl="1"/>
            <a:r>
              <a:rPr lang="en-US" dirty="0" smtClean="0"/>
              <a:t>1.4 MJ</a:t>
            </a:r>
          </a:p>
          <a:p>
            <a:pPr lvl="1"/>
            <a:r>
              <a:rPr lang="en-US" dirty="0" smtClean="0"/>
              <a:t>Beam sizes at 3.5 </a:t>
            </a:r>
            <a:r>
              <a:rPr lang="en-US" dirty="0" err="1" smtClean="0"/>
              <a:t>TeV</a:t>
            </a:r>
            <a:r>
              <a:rPr lang="en-US" dirty="0" smtClean="0"/>
              <a:t> down to 0.18 mm at some critical places.</a:t>
            </a:r>
          </a:p>
          <a:p>
            <a:r>
              <a:rPr lang="en-US" dirty="0" smtClean="0"/>
              <a:t>This beam has a high destructive potential:</a:t>
            </a:r>
          </a:p>
          <a:p>
            <a:pPr lvl="1"/>
            <a:r>
              <a:rPr lang="en-US" dirty="0" smtClean="0"/>
              <a:t>M</a:t>
            </a:r>
            <a:r>
              <a:rPr lang="en-US" dirty="0" smtClean="0"/>
              <a:t>ore dangerous than record </a:t>
            </a:r>
            <a:r>
              <a:rPr lang="en-US" dirty="0" err="1" smtClean="0"/>
              <a:t>Tevatron</a:t>
            </a:r>
            <a:r>
              <a:rPr lang="en-US" dirty="0" smtClean="0"/>
              <a:t> beam.</a:t>
            </a:r>
          </a:p>
          <a:p>
            <a:pPr lvl="1"/>
            <a:r>
              <a:rPr lang="en-US" dirty="0" smtClean="0"/>
              <a:t>Close to damage limit of primary collimators (closest wall to beam).</a:t>
            </a:r>
          </a:p>
          <a:p>
            <a:r>
              <a:rPr lang="en-US" dirty="0" smtClean="0"/>
              <a:t>August run with stable LHC configuration:</a:t>
            </a:r>
          </a:p>
          <a:p>
            <a:pPr lvl="1"/>
            <a:r>
              <a:rPr lang="en-US" dirty="0" smtClean="0"/>
              <a:t>No change in optics and orbit (beam position).</a:t>
            </a:r>
          </a:p>
          <a:p>
            <a:pPr lvl="1"/>
            <a:r>
              <a:rPr lang="en-US" dirty="0" smtClean="0"/>
              <a:t>No change in collimation and protection settings.</a:t>
            </a:r>
          </a:p>
          <a:p>
            <a:pPr lvl="1"/>
            <a:r>
              <a:rPr lang="en-US" dirty="0" smtClean="0"/>
              <a:t>Efforts to achieve maximum beam stability and maximum performance (both peak and integrated) in this period.</a:t>
            </a:r>
          </a:p>
          <a:p>
            <a:pPr lvl="1"/>
            <a:r>
              <a:rPr lang="en-US" dirty="0" smtClean="0"/>
              <a:t>Observe stability of collimation and machine protection.</a:t>
            </a:r>
          </a:p>
          <a:p>
            <a:pPr lvl="1"/>
            <a:r>
              <a:rPr lang="en-US" dirty="0" smtClean="0"/>
              <a:t>Good test on machine availability for stable running.</a:t>
            </a:r>
          </a:p>
          <a:p>
            <a:pPr lvl="1"/>
            <a:r>
              <a:rPr lang="en-US" dirty="0" smtClean="0"/>
              <a:t>Intensity doubled during last week of August. 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8305800" cy="609600"/>
          </a:xfrm>
        </p:spPr>
        <p:txBody>
          <a:bodyPr/>
          <a:lstStyle/>
          <a:p>
            <a:r>
              <a:rPr lang="en-GB" dirty="0" smtClean="0"/>
              <a:t>10 A/</a:t>
            </a:r>
            <a:r>
              <a:rPr lang="en-GB" dirty="0" err="1" smtClean="0"/>
              <a:t>s</a:t>
            </a:r>
            <a:r>
              <a:rPr lang="en-GB" dirty="0" smtClean="0"/>
              <a:t> ramp (w/o collimators)</a:t>
            </a:r>
          </a:p>
        </p:txBody>
      </p:sp>
      <p:sp>
        <p:nvSpPr>
          <p:cNvPr id="7170" name="Text Placeholder 3"/>
          <p:cNvSpPr>
            <a:spLocks noGrp="1"/>
          </p:cNvSpPr>
          <p:nvPr>
            <p:ph type="body" sz="half" idx="10"/>
          </p:nvPr>
        </p:nvSpPr>
        <p:spPr>
          <a:xfrm>
            <a:off x="0" y="990600"/>
            <a:ext cx="8991600" cy="762000"/>
          </a:xfrm>
        </p:spPr>
        <p:txBody>
          <a:bodyPr/>
          <a:lstStyle/>
          <a:p>
            <a:pPr lvl="0"/>
            <a:r>
              <a:rPr lang="en-US" sz="2400" dirty="0" smtClean="0">
                <a:sym typeface="Wingdings" pitchFamily="2" charset="2"/>
              </a:rPr>
              <a:t>Chromaticity during the ramp</a:t>
            </a:r>
          </a:p>
          <a:p>
            <a:endParaRPr lang="en-GB" sz="2400" dirty="0" smtClean="0"/>
          </a:p>
        </p:txBody>
      </p:sp>
      <p:sp>
        <p:nvSpPr>
          <p:cNvPr id="2049" name="AutoShape 1" descr="https://ab-dep-op-elogbook.web.cern.ch/ab-dep-op-elogbook/elogbook/attach.php?attachId=1102919&amp;type=png&amp;fname=20100905051846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0" name="AutoShape 2" descr="https://ab-dep-op-elogbook.web.cern.ch/ab-dep-op-elogbook/elogbook/attach.php?attachId=1102919&amp;type=png&amp;fname=20100905051846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1" name="AutoShape 3" descr="https://ab-dep-op-elogbook.web.cern.ch/ab-dep-op-elogbook/elogbook/attach.php?attachId=1102919&amp;type=png&amp;fname=20100905051846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2" name="AutoShape 4" descr="https://ab-dep-op-elogbook.web.cern.ch/ab-dep-op-elogbook/elogbook/attach.php?attachId=1102920&amp;type=png&amp;fname=20100905051933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4556760" cy="332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2440" y="1828800"/>
            <a:ext cx="4556760" cy="332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365876" y="5638800"/>
            <a:ext cx="1978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R. </a:t>
            </a:r>
            <a:r>
              <a:rPr lang="en-US" sz="1600" i="1" dirty="0" err="1" smtClean="0"/>
              <a:t>Steinhagen</a:t>
            </a:r>
            <a:r>
              <a:rPr lang="en-US" sz="1600" i="1" dirty="0" smtClean="0"/>
              <a:t> et al</a:t>
            </a:r>
            <a:endParaRPr lang="en-US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2"/>
          <p:cNvSpPr>
            <a:spLocks noGrp="1"/>
          </p:cNvSpPr>
          <p:nvPr>
            <p:ph type="title"/>
          </p:nvPr>
        </p:nvSpPr>
        <p:spPr>
          <a:xfrm>
            <a:off x="685800" y="76200"/>
            <a:ext cx="8305800" cy="533400"/>
          </a:xfrm>
        </p:spPr>
        <p:txBody>
          <a:bodyPr/>
          <a:lstStyle/>
          <a:p>
            <a:r>
              <a:rPr lang="en-GB" dirty="0" smtClean="0"/>
              <a:t>Squeeze</a:t>
            </a:r>
          </a:p>
        </p:txBody>
      </p:sp>
      <p:sp>
        <p:nvSpPr>
          <p:cNvPr id="7170" name="Text Placeholder 3"/>
          <p:cNvSpPr>
            <a:spLocks noGrp="1"/>
          </p:cNvSpPr>
          <p:nvPr>
            <p:ph type="body" sz="half" idx="10"/>
          </p:nvPr>
        </p:nvSpPr>
        <p:spPr>
          <a:xfrm>
            <a:off x="152400" y="838200"/>
            <a:ext cx="8610600" cy="762000"/>
          </a:xfrm>
        </p:spPr>
        <p:txBody>
          <a:bodyPr/>
          <a:lstStyle/>
          <a:p>
            <a:pPr lvl="0"/>
            <a:r>
              <a:rPr lang="en-US" sz="2400" dirty="0" smtClean="0">
                <a:sym typeface="Wingdings" pitchFamily="2" charset="2"/>
              </a:rPr>
              <a:t>Correction of beta*: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below 20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%</a:t>
            </a:r>
            <a:r>
              <a:rPr lang="en-US" sz="2400" dirty="0" smtClean="0">
                <a:sym typeface="Wingdings" pitchFamily="2" charset="2"/>
              </a:rPr>
              <a:t> (better than nominal). </a:t>
            </a:r>
          </a:p>
          <a:p>
            <a:pPr lvl="0"/>
            <a:endParaRPr lang="en-US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buNone/>
            </a:pPr>
            <a:endParaRPr lang="en-GB" sz="22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GB" sz="22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GB" sz="1800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  <a:buNone/>
            </a:pPr>
            <a:endParaRPr lang="en-GB" sz="18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GB" sz="22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endParaRPr lang="en-GB" sz="600" dirty="0" smtClean="0">
              <a:sym typeface="Wingdings" pitchFamily="2" charset="2"/>
            </a:endParaRPr>
          </a:p>
        </p:txBody>
      </p:sp>
      <p:sp>
        <p:nvSpPr>
          <p:cNvPr id="1026" name="AutoShape 2" descr="https://ab-dep-op-elogbook.web.cern.ch/ab-dep-op-elogbook/elogbook/attach.php?attachId=1102928&amp;type=png&amp;fname=20100905060407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73006" y="6096000"/>
            <a:ext cx="15488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R. Tomas et al</a:t>
            </a:r>
            <a:endParaRPr lang="en-US" sz="1600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447800"/>
            <a:ext cx="6840000" cy="4861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2"/>
          <p:cNvSpPr>
            <a:spLocks noGrp="1"/>
          </p:cNvSpPr>
          <p:nvPr>
            <p:ph type="title"/>
          </p:nvPr>
        </p:nvSpPr>
        <p:spPr>
          <a:xfrm>
            <a:off x="609600" y="-152400"/>
            <a:ext cx="8305800" cy="792163"/>
          </a:xfrm>
        </p:spPr>
        <p:txBody>
          <a:bodyPr/>
          <a:lstStyle/>
          <a:p>
            <a:r>
              <a:rPr lang="en-GB" dirty="0" smtClean="0"/>
              <a:t>Crossing angles</a:t>
            </a:r>
          </a:p>
        </p:txBody>
      </p:sp>
      <p:sp>
        <p:nvSpPr>
          <p:cNvPr id="7170" name="Text Placeholder 3"/>
          <p:cNvSpPr>
            <a:spLocks noGrp="1"/>
          </p:cNvSpPr>
          <p:nvPr>
            <p:ph type="body" sz="half" idx="10"/>
          </p:nvPr>
        </p:nvSpPr>
        <p:spPr>
          <a:xfrm>
            <a:off x="0" y="990600"/>
            <a:ext cx="8991600" cy="51816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GB" sz="2400" dirty="0" smtClean="0">
                <a:sym typeface="Wingdings" pitchFamily="2" charset="2"/>
              </a:rPr>
              <a:t>External </a:t>
            </a:r>
            <a:r>
              <a:rPr lang="en-GB" sz="2400" dirty="0" smtClean="0">
                <a:sym typeface="Wingdings" pitchFamily="2" charset="2"/>
              </a:rPr>
              <a:t>crossing </a:t>
            </a:r>
            <a:r>
              <a:rPr lang="en-GB" sz="2400" dirty="0" smtClean="0">
                <a:sym typeface="Wingdings" pitchFamily="2" charset="2"/>
              </a:rPr>
              <a:t>angles (tested now, nominal at injection):</a:t>
            </a:r>
            <a:endParaRPr lang="en-GB" sz="2400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  <a:spcAft>
                <a:spcPts val="1200"/>
              </a:spcAft>
            </a:pPr>
            <a:r>
              <a:rPr lang="en-GB" sz="2000" dirty="0" smtClean="0">
                <a:sym typeface="Wingdings" pitchFamily="2" charset="2"/>
              </a:rPr>
              <a:t>IR1: -170 </a:t>
            </a:r>
            <a:r>
              <a:rPr lang="en-GB" sz="2000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GB" sz="2000" dirty="0" err="1" smtClean="0">
                <a:sym typeface="Wingdings" pitchFamily="2" charset="2"/>
              </a:rPr>
              <a:t>rad</a:t>
            </a:r>
            <a:r>
              <a:rPr lang="en-GB" sz="2000" dirty="0" smtClean="0">
                <a:sym typeface="Wingdings" pitchFamily="2" charset="2"/>
              </a:rPr>
              <a:t> at inj./ramp and -100 </a:t>
            </a:r>
            <a:r>
              <a:rPr lang="en-GB" sz="2000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GB" sz="2000" dirty="0" err="1" smtClean="0">
                <a:sym typeface="Wingdings" pitchFamily="2" charset="2"/>
              </a:rPr>
              <a:t>rad</a:t>
            </a:r>
            <a:r>
              <a:rPr lang="en-GB" sz="2000" dirty="0" smtClean="0">
                <a:sym typeface="Wingdings" pitchFamily="2" charset="2"/>
              </a:rPr>
              <a:t> in squeeze/collision</a:t>
            </a:r>
          </a:p>
          <a:p>
            <a:pPr lvl="1">
              <a:lnSpc>
                <a:spcPct val="90000"/>
              </a:lnSpc>
              <a:spcAft>
                <a:spcPts val="1200"/>
              </a:spcAft>
            </a:pPr>
            <a:r>
              <a:rPr lang="en-GB" sz="2000" dirty="0" smtClean="0">
                <a:sym typeface="Wingdings" pitchFamily="2" charset="2"/>
              </a:rPr>
              <a:t>IR2: ±170 </a:t>
            </a:r>
            <a:r>
              <a:rPr lang="en-GB" sz="2000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GB" sz="2000" dirty="0" err="1" smtClean="0">
                <a:sym typeface="Wingdings" pitchFamily="2" charset="2"/>
              </a:rPr>
              <a:t>rad</a:t>
            </a:r>
            <a:r>
              <a:rPr lang="en-GB" sz="2000" dirty="0" smtClean="0">
                <a:sym typeface="Wingdings" pitchFamily="2" charset="2"/>
              </a:rPr>
              <a:t> at inj./ramp and ±110 </a:t>
            </a:r>
            <a:r>
              <a:rPr lang="en-GB" sz="2000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GB" sz="2000" dirty="0" err="1" smtClean="0">
                <a:sym typeface="Wingdings" pitchFamily="2" charset="2"/>
              </a:rPr>
              <a:t>rad</a:t>
            </a:r>
            <a:r>
              <a:rPr lang="en-GB" sz="2000" dirty="0" smtClean="0">
                <a:sym typeface="Wingdings" pitchFamily="2" charset="2"/>
              </a:rPr>
              <a:t> </a:t>
            </a:r>
            <a:r>
              <a:rPr lang="en-GB" sz="2000" dirty="0" err="1" smtClean="0">
                <a:sym typeface="Wingdings" pitchFamily="2" charset="2"/>
              </a:rPr>
              <a:t>squeeze+collision</a:t>
            </a:r>
            <a:endParaRPr lang="en-GB" sz="2000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  <a:spcAft>
                <a:spcPts val="1200"/>
              </a:spcAft>
            </a:pPr>
            <a:r>
              <a:rPr lang="en-GB" sz="2000" dirty="0" smtClean="0">
                <a:sym typeface="Wingdings" pitchFamily="2" charset="2"/>
              </a:rPr>
              <a:t>IR5: +170 </a:t>
            </a:r>
            <a:r>
              <a:rPr lang="en-GB" sz="2000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GB" sz="2000" dirty="0" err="1" smtClean="0">
                <a:sym typeface="Wingdings" pitchFamily="2" charset="2"/>
              </a:rPr>
              <a:t>rad</a:t>
            </a:r>
            <a:r>
              <a:rPr lang="en-GB" sz="2000" dirty="0" smtClean="0">
                <a:sym typeface="Wingdings" pitchFamily="2" charset="2"/>
              </a:rPr>
              <a:t> at inj./ramp and +100 </a:t>
            </a:r>
            <a:r>
              <a:rPr lang="en-GB" sz="2000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GB" sz="2000" dirty="0" err="1" smtClean="0">
                <a:sym typeface="Wingdings" pitchFamily="2" charset="2"/>
              </a:rPr>
              <a:t>rad</a:t>
            </a:r>
            <a:r>
              <a:rPr lang="en-GB" sz="2000" dirty="0" smtClean="0">
                <a:sym typeface="Wingdings" pitchFamily="2" charset="2"/>
              </a:rPr>
              <a:t> in squeeze/collision</a:t>
            </a:r>
          </a:p>
          <a:p>
            <a:pPr lvl="1">
              <a:lnSpc>
                <a:spcPct val="90000"/>
              </a:lnSpc>
              <a:spcAft>
                <a:spcPts val="1200"/>
              </a:spcAft>
            </a:pPr>
            <a:r>
              <a:rPr lang="en-GB" sz="2000" dirty="0" smtClean="0">
                <a:sym typeface="Wingdings" pitchFamily="2" charset="2"/>
              </a:rPr>
              <a:t>IR8: -170 </a:t>
            </a:r>
            <a:r>
              <a:rPr lang="en-GB" sz="2000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GB" sz="2000" dirty="0" err="1" smtClean="0">
                <a:sym typeface="Wingdings" pitchFamily="2" charset="2"/>
              </a:rPr>
              <a:t>rad</a:t>
            </a:r>
            <a:r>
              <a:rPr lang="en-GB" sz="2000" dirty="0" smtClean="0">
                <a:sym typeface="Wingdings" pitchFamily="2" charset="2"/>
              </a:rPr>
              <a:t> at inj./ramp and -100 </a:t>
            </a:r>
            <a:r>
              <a:rPr lang="en-GB" sz="2000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GB" sz="2000" dirty="0" err="1" smtClean="0">
                <a:sym typeface="Wingdings" pitchFamily="2" charset="2"/>
              </a:rPr>
              <a:t>rad</a:t>
            </a:r>
            <a:r>
              <a:rPr lang="en-GB" sz="2000" dirty="0" smtClean="0">
                <a:sym typeface="Wingdings" pitchFamily="2" charset="2"/>
              </a:rPr>
              <a:t> in squeeze/</a:t>
            </a:r>
            <a:r>
              <a:rPr lang="en-GB" sz="2000" dirty="0" smtClean="0">
                <a:sym typeface="Wingdings" pitchFamily="2" charset="2"/>
              </a:rPr>
              <a:t>collision</a:t>
            </a:r>
          </a:p>
          <a:p>
            <a:pPr lvl="1">
              <a:lnSpc>
                <a:spcPct val="90000"/>
              </a:lnSpc>
              <a:spcAft>
                <a:spcPts val="1200"/>
              </a:spcAft>
            </a:pPr>
            <a:r>
              <a:rPr lang="en-GB" sz="2000" dirty="0" smtClean="0"/>
              <a:t>IP2 with parallel separation (3 to 4 </a:t>
            </a:r>
            <a:r>
              <a:rPr lang="en-GB" sz="2000" dirty="0" err="1" smtClean="0"/>
              <a:t>sigmas</a:t>
            </a:r>
            <a:r>
              <a:rPr lang="en-GB" sz="2000" dirty="0" smtClean="0"/>
              <a:t>)</a:t>
            </a:r>
            <a:r>
              <a:rPr lang="en-GB" sz="2000" dirty="0" smtClean="0"/>
              <a:t>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GB" sz="2400" dirty="0" smtClean="0"/>
              <a:t>Note that </a:t>
            </a:r>
            <a:r>
              <a:rPr lang="en-GB" sz="2400" b="1" dirty="0" smtClean="0">
                <a:solidFill>
                  <a:srgbClr val="FF0000"/>
                </a:solidFill>
              </a:rPr>
              <a:t>balancing is ongoing at injection between aperture, orbit tolerances and crossing bumps!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GB" dirty="0" smtClean="0"/>
              <a:t>Optimal value for 2010 at injection will be decided in next days!</a:t>
            </a:r>
            <a:endParaRPr lang="en-GB" sz="2400" dirty="0" smtClean="0"/>
          </a:p>
          <a:p>
            <a:pPr lvl="1">
              <a:lnSpc>
                <a:spcPct val="90000"/>
              </a:lnSpc>
              <a:spcAft>
                <a:spcPts val="1200"/>
              </a:spcAft>
            </a:pPr>
            <a:endParaRPr lang="en-GB" sz="20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endParaRPr lang="en-GB" sz="24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3"/>
          </p:nvPr>
        </p:nvSpPr>
        <p:spPr>
          <a:xfrm>
            <a:off x="228600" y="838200"/>
            <a:ext cx="8686800" cy="5257800"/>
          </a:xfrm>
        </p:spPr>
        <p:txBody>
          <a:bodyPr/>
          <a:lstStyle/>
          <a:p>
            <a:r>
              <a:rPr lang="en-GB" sz="2000" dirty="0" smtClean="0"/>
              <a:t>Non closure corrected Golden orbit defined at 450 </a:t>
            </a:r>
            <a:r>
              <a:rPr lang="en-GB" sz="2000" dirty="0" err="1" smtClean="0"/>
              <a:t>GeV</a:t>
            </a:r>
            <a:r>
              <a:rPr lang="en-GB" sz="2000" dirty="0" smtClean="0"/>
              <a:t>/c. Ramp with crossing angles ON done. Measurement and non closure correction calculation during the squeeze.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Crossing </a:t>
            </a:r>
            <a:r>
              <a:rPr lang="en-GB" dirty="0" smtClean="0"/>
              <a:t>angles (nominal)</a:t>
            </a:r>
            <a:endParaRPr lang="en-GB" dirty="0"/>
          </a:p>
        </p:txBody>
      </p:sp>
      <p:pic>
        <p:nvPicPr>
          <p:cNvPr id="20482" name="Picture 2" descr="\\cern.ch\dfs\Users\a\arduini\Public\2010090518175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4084320"/>
            <a:ext cx="6410325" cy="2564130"/>
          </a:xfrm>
          <a:prstGeom prst="rect">
            <a:avLst/>
          </a:prstGeom>
          <a:noFill/>
        </p:spPr>
      </p:pic>
      <p:pic>
        <p:nvPicPr>
          <p:cNvPr id="20483" name="Picture 3" descr="\\cern.ch\dfs\Users\a\arduini\Public\2010090518174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057400"/>
            <a:ext cx="6762750" cy="27051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239000" y="22098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G. </a:t>
            </a:r>
            <a:r>
              <a:rPr lang="en-US" sz="1600" i="1" dirty="0" err="1" smtClean="0"/>
              <a:t>Arduini</a:t>
            </a:r>
            <a:r>
              <a:rPr lang="en-US" sz="1600" i="1" dirty="0" smtClean="0"/>
              <a:t>, </a:t>
            </a:r>
            <a:br>
              <a:rPr lang="en-US" sz="1600" i="1" dirty="0" smtClean="0"/>
            </a:br>
            <a:r>
              <a:rPr lang="en-US" sz="1600" i="1" dirty="0" smtClean="0"/>
              <a:t>J. </a:t>
            </a:r>
            <a:r>
              <a:rPr lang="en-US" sz="1600" i="1" dirty="0" err="1" smtClean="0"/>
              <a:t>Wenninger</a:t>
            </a:r>
            <a:r>
              <a:rPr lang="en-US" sz="1600" i="1" dirty="0" smtClean="0"/>
              <a:t> </a:t>
            </a:r>
            <a:br>
              <a:rPr lang="en-US" sz="1600" i="1" dirty="0" smtClean="0"/>
            </a:br>
            <a:r>
              <a:rPr lang="en-US" sz="1600" i="1" dirty="0" smtClean="0"/>
              <a:t>et al</a:t>
            </a:r>
            <a:endParaRPr lang="en-US" sz="1600" i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</a:t>
            </a:r>
            <a:r>
              <a:rPr lang="en-US" dirty="0" smtClean="0"/>
              <a:t>Injection (Yesterday)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34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Up Arrow 6"/>
          <p:cNvSpPr/>
          <p:nvPr/>
        </p:nvSpPr>
        <p:spPr bwMode="auto">
          <a:xfrm>
            <a:off x="3659565" y="3109394"/>
            <a:ext cx="392339" cy="870857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rcRect l="354" t="42969" r="68164" b="28125"/>
          <a:stretch>
            <a:fillRect/>
          </a:stretch>
        </p:blipFill>
        <p:spPr>
          <a:xfrm>
            <a:off x="304800" y="838200"/>
            <a:ext cx="6781800" cy="46701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00800" y="2286000"/>
            <a:ext cx="2482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Injection of 4b per batch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(0.9e11 per bunch)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0" y="5791200"/>
            <a:ext cx="1727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B. Goddard et al</a:t>
            </a:r>
            <a:endParaRPr lang="en-US" sz="1600" i="1" dirty="0"/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Loss Map B1 </a:t>
            </a:r>
            <a:r>
              <a:rPr lang="en-US" sz="2800" dirty="0" smtClean="0"/>
              <a:t>V: Losses in </a:t>
            </a:r>
            <a:r>
              <a:rPr lang="en-US" sz="2800" dirty="0" err="1" smtClean="0"/>
              <a:t>IR’s</a:t>
            </a:r>
            <a:r>
              <a:rPr lang="en-US" sz="2800" dirty="0" smtClean="0"/>
              <a:t> with Crossing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LMC, R. Assmann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35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t="37304"/>
          <a:stretch>
            <a:fillRect/>
          </a:stretch>
        </p:blipFill>
        <p:spPr>
          <a:xfrm>
            <a:off x="70728" y="769293"/>
            <a:ext cx="9000000" cy="42707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5091985"/>
            <a:ext cx="69923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1400" dirty="0" smtClean="0">
                <a:sym typeface="Wingdings"/>
              </a:rPr>
              <a:t>Detailed analysis to be performed! Preliminary:</a:t>
            </a:r>
          </a:p>
          <a:p>
            <a:pPr algn="l">
              <a:spcAft>
                <a:spcPts val="1200"/>
              </a:spcAft>
            </a:pPr>
            <a:r>
              <a:rPr lang="en-US" sz="1400" dirty="0" smtClean="0">
                <a:sym typeface="Wingdings"/>
              </a:rPr>
              <a:t>Tighter injection aperture: 1-2 % leakage into IR8! 10 times above 3.5 </a:t>
            </a:r>
            <a:r>
              <a:rPr lang="en-US" sz="1400" dirty="0" err="1" smtClean="0">
                <a:sym typeface="Wingdings"/>
              </a:rPr>
              <a:t>TeV</a:t>
            </a:r>
            <a:r>
              <a:rPr lang="en-US" sz="1400" dirty="0" smtClean="0">
                <a:sym typeface="Wingdings"/>
              </a:rPr>
              <a:t> leakage. </a:t>
            </a:r>
            <a:br>
              <a:rPr lang="en-US" sz="1400" dirty="0" smtClean="0">
                <a:sym typeface="Wingdings"/>
              </a:rPr>
            </a:br>
            <a:r>
              <a:rPr lang="en-US" sz="1400" dirty="0" smtClean="0">
                <a:sym typeface="Wingdings"/>
              </a:rPr>
              <a:t>No losses seen in SC IR aperture.</a:t>
            </a:r>
          </a:p>
          <a:p>
            <a:pPr algn="l">
              <a:spcAft>
                <a:spcPts val="1200"/>
              </a:spcAft>
            </a:pPr>
            <a:r>
              <a:rPr lang="en-US" sz="1400" dirty="0" smtClean="0">
                <a:sym typeface="Wingdings"/>
              </a:rPr>
              <a:t>Protection of n1=8 seems to be sufficient (calculated is n1 slightly less than 7 for IR8).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987617" y="1144831"/>
            <a:ext cx="2406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Injection protection out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482153" y="2930579"/>
            <a:ext cx="740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LHC-</a:t>
            </a:r>
            <a:r>
              <a:rPr lang="en-US" dirty="0" err="1" smtClean="0"/>
              <a:t>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59206" y="3335526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353131" y="3340779"/>
            <a:ext cx="709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379859" y="3525445"/>
            <a:ext cx="611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6599466" y="2219725"/>
            <a:ext cx="882687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7410535" y="5105400"/>
            <a:ext cx="17334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D. </a:t>
            </a:r>
            <a:r>
              <a:rPr lang="en-US" sz="1400" i="1" dirty="0" err="1" smtClean="0"/>
              <a:t>Wollmann</a:t>
            </a:r>
            <a:r>
              <a:rPr lang="en-US" sz="1400" i="1" dirty="0" smtClean="0"/>
              <a:t>, </a:t>
            </a:r>
            <a:br>
              <a:rPr lang="en-US" sz="1400" i="1" dirty="0" smtClean="0"/>
            </a:br>
            <a:r>
              <a:rPr lang="en-US" sz="1400" i="1" dirty="0" smtClean="0"/>
              <a:t>S. </a:t>
            </a:r>
            <a:r>
              <a:rPr lang="en-US" sz="1400" i="1" dirty="0" err="1" smtClean="0"/>
              <a:t>Redaelli</a:t>
            </a:r>
            <a:r>
              <a:rPr lang="en-US" sz="1400" i="1" dirty="0" smtClean="0"/>
              <a:t>, </a:t>
            </a:r>
            <a:br>
              <a:rPr lang="en-US" sz="1400" i="1" dirty="0" smtClean="0"/>
            </a:br>
            <a:r>
              <a:rPr lang="en-US" sz="1400" i="1" dirty="0" smtClean="0"/>
              <a:t>R. Bruce,</a:t>
            </a:r>
            <a:br>
              <a:rPr lang="en-US" sz="1400" i="1" dirty="0" smtClean="0"/>
            </a:br>
            <a:r>
              <a:rPr lang="en-US" sz="1400" i="1" dirty="0" smtClean="0"/>
              <a:t>R. </a:t>
            </a:r>
            <a:r>
              <a:rPr lang="en-US" sz="1400" i="1" dirty="0" err="1" smtClean="0"/>
              <a:t>Assmann</a:t>
            </a:r>
            <a:r>
              <a:rPr lang="en-US" sz="1400" i="1" dirty="0" smtClean="0"/>
              <a:t> et al</a:t>
            </a:r>
            <a:endParaRPr lang="en-US" sz="1400" i="1" dirty="0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10600" cy="5410200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sz="2000" dirty="0" smtClean="0"/>
              <a:t>August running period ended very well with </a:t>
            </a:r>
            <a:r>
              <a:rPr lang="en-US" sz="2000" dirty="0" smtClean="0">
                <a:solidFill>
                  <a:srgbClr val="FF0000"/>
                </a:solidFill>
              </a:rPr>
              <a:t>record performance</a:t>
            </a:r>
            <a:r>
              <a:rPr lang="en-US" sz="2000" dirty="0" smtClean="0"/>
              <a:t>, doubling the total delivered luminosity in the last week.</a:t>
            </a:r>
          </a:p>
          <a:p>
            <a:pPr>
              <a:spcAft>
                <a:spcPts val="1800"/>
              </a:spcAft>
            </a:pPr>
            <a:r>
              <a:rPr lang="en-US" sz="2000" dirty="0" smtClean="0"/>
              <a:t>Machine </a:t>
            </a:r>
            <a:r>
              <a:rPr lang="en-US" sz="2000" dirty="0" smtClean="0">
                <a:solidFill>
                  <a:srgbClr val="FF0000"/>
                </a:solidFill>
              </a:rPr>
              <a:t>availability </a:t>
            </a:r>
            <a:r>
              <a:rPr lang="en-US" sz="2000" dirty="0" smtClean="0"/>
              <a:t>excellent </a:t>
            </a:r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hard work of numerous colleagues.</a:t>
            </a:r>
            <a:endParaRPr lang="en-US" sz="2000" dirty="0" smtClean="0"/>
          </a:p>
          <a:p>
            <a:pPr>
              <a:spcAft>
                <a:spcPts val="1800"/>
              </a:spcAft>
            </a:pPr>
            <a:r>
              <a:rPr lang="en-US" sz="2000" dirty="0" smtClean="0"/>
              <a:t>Many </a:t>
            </a:r>
            <a:r>
              <a:rPr lang="en-US" sz="2000" dirty="0" smtClean="0">
                <a:solidFill>
                  <a:srgbClr val="FF0000"/>
                </a:solidFill>
              </a:rPr>
              <a:t>important lessons</a:t>
            </a:r>
            <a:r>
              <a:rPr lang="en-US" sz="2000" dirty="0" smtClean="0"/>
              <a:t>. Many good news! Looks fine so far for increasing intensity.</a:t>
            </a:r>
          </a:p>
          <a:p>
            <a:pPr>
              <a:spcAft>
                <a:spcPts val="1800"/>
              </a:spcAft>
            </a:pPr>
            <a:r>
              <a:rPr lang="en-US" sz="2000" dirty="0" smtClean="0"/>
              <a:t>After technical stop started </a:t>
            </a:r>
            <a:r>
              <a:rPr lang="en-US" sz="2000" dirty="0" smtClean="0">
                <a:solidFill>
                  <a:srgbClr val="FF0000"/>
                </a:solidFill>
              </a:rPr>
              <a:t>commissioning of crossing angles and faster ramp</a:t>
            </a:r>
            <a:r>
              <a:rPr lang="en-US" sz="2000" dirty="0" smtClean="0"/>
              <a:t>. Optimal crossing angles decided in next days!</a:t>
            </a:r>
          </a:p>
          <a:p>
            <a:pPr>
              <a:spcAft>
                <a:spcPts val="1800"/>
              </a:spcAft>
            </a:pPr>
            <a:r>
              <a:rPr lang="en-US" sz="2000" dirty="0" smtClean="0"/>
              <a:t>Will allow next </a:t>
            </a:r>
            <a:r>
              <a:rPr lang="en-US" sz="2000" dirty="0" smtClean="0">
                <a:solidFill>
                  <a:srgbClr val="FF0000"/>
                </a:solidFill>
              </a:rPr>
              <a:t>steps up in intensity (goal 30 MJ by end of year) with even better efficiency (faster ramp)</a:t>
            </a:r>
            <a:r>
              <a:rPr lang="en-US" sz="2000" dirty="0" smtClean="0"/>
              <a:t>.</a:t>
            </a:r>
          </a:p>
          <a:p>
            <a:pPr>
              <a:spcAft>
                <a:spcPts val="1800"/>
              </a:spcAft>
            </a:pPr>
            <a:r>
              <a:rPr lang="en-US" sz="2000" dirty="0" smtClean="0"/>
              <a:t>Plan for stable beams middle/end of next week. </a:t>
            </a:r>
          </a:p>
          <a:p>
            <a:pPr>
              <a:spcAft>
                <a:spcPts val="1800"/>
              </a:spcAft>
            </a:pPr>
            <a:r>
              <a:rPr lang="en-US" sz="2000" dirty="0" smtClean="0"/>
              <a:t>On route towards </a:t>
            </a:r>
            <a:r>
              <a:rPr lang="en-US" b="1" dirty="0" smtClean="0">
                <a:solidFill>
                  <a:srgbClr val="FF0000"/>
                </a:solidFill>
              </a:rPr>
              <a:t>10</a:t>
            </a:r>
            <a:r>
              <a:rPr lang="en-US" b="1" baseline="30000" dirty="0" smtClean="0">
                <a:solidFill>
                  <a:srgbClr val="FF0000"/>
                </a:solidFill>
              </a:rPr>
              <a:t>32</a:t>
            </a:r>
            <a:r>
              <a:rPr lang="en-US" b="1" dirty="0" smtClean="0">
                <a:solidFill>
                  <a:srgbClr val="FF0000"/>
                </a:solidFill>
              </a:rPr>
              <a:t> cm</a:t>
            </a:r>
            <a:r>
              <a:rPr lang="en-US" b="1" baseline="30000" dirty="0" smtClean="0">
                <a:solidFill>
                  <a:srgbClr val="FF0000"/>
                </a:solidFill>
              </a:rPr>
              <a:t>-2</a:t>
            </a:r>
            <a:r>
              <a:rPr lang="en-US" b="1" dirty="0" smtClean="0">
                <a:solidFill>
                  <a:srgbClr val="FF0000"/>
                </a:solidFill>
              </a:rPr>
              <a:t> s</a:t>
            </a:r>
            <a:r>
              <a:rPr lang="en-US" b="1" baseline="30000" dirty="0" smtClean="0">
                <a:solidFill>
                  <a:srgbClr val="FF0000"/>
                </a:solidFill>
              </a:rPr>
              <a:t>-1</a:t>
            </a:r>
            <a:r>
              <a:rPr lang="en-US" sz="2000" dirty="0" smtClean="0"/>
              <a:t>! Factor 10 to go…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 for Luminosity Production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6248400" y="838200"/>
            <a:ext cx="2684679" cy="22467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tabLst>
                <a:tab pos="355600" algn="l"/>
              </a:tabLst>
            </a:pPr>
            <a:r>
              <a:rPr lang="en-US" sz="1400" b="0" i="1" dirty="0" err="1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400" b="0" i="1" baseline="30000" dirty="0"/>
              <a:t>*</a:t>
            </a:r>
            <a:r>
              <a:rPr lang="en-US" sz="1400" b="0" i="1" dirty="0"/>
              <a:t> 	= IP beta function (</a:t>
            </a:r>
            <a:r>
              <a:rPr lang="en-US" sz="1400" b="0" i="1" dirty="0" err="1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400" b="0" i="1" baseline="-25000" dirty="0" err="1"/>
              <a:t>x</a:t>
            </a:r>
            <a:r>
              <a:rPr lang="en-US" sz="1400" b="0" i="1" dirty="0"/>
              <a:t>=</a:t>
            </a:r>
            <a:r>
              <a:rPr lang="en-US" sz="1400" b="0" i="1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400" b="0" i="1" baseline="-25000" dirty="0"/>
              <a:t>y</a:t>
            </a:r>
            <a:r>
              <a:rPr lang="en-US" sz="1400" b="0" i="1" dirty="0"/>
              <a:t>)</a:t>
            </a:r>
          </a:p>
          <a:p>
            <a:pPr algn="l">
              <a:tabLst>
                <a:tab pos="355600" algn="l"/>
              </a:tabLst>
            </a:pPr>
            <a:r>
              <a:rPr lang="en-US" sz="1400" b="0" i="1" dirty="0"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sz="1400" b="0" i="1" baseline="-25000" dirty="0"/>
              <a:t>n</a:t>
            </a:r>
            <a:r>
              <a:rPr lang="en-US" sz="1400" b="0" i="1" dirty="0"/>
              <a:t>	= norm. </a:t>
            </a:r>
            <a:r>
              <a:rPr lang="en-US" sz="1400" b="0" i="1" dirty="0" err="1"/>
              <a:t>transv</a:t>
            </a:r>
            <a:r>
              <a:rPr lang="en-US" sz="1400" b="0" i="1" dirty="0"/>
              <a:t>. </a:t>
            </a:r>
            <a:r>
              <a:rPr lang="en-US" sz="1400" b="0" i="1" dirty="0" err="1"/>
              <a:t>emittance</a:t>
            </a:r>
            <a:endParaRPr lang="en-US" sz="1400" b="0" i="1" dirty="0"/>
          </a:p>
          <a:p>
            <a:pPr algn="l">
              <a:tabLst>
                <a:tab pos="355600" algn="l"/>
              </a:tabLst>
            </a:pPr>
            <a:r>
              <a:rPr lang="en-US" sz="1400" b="0" i="1" dirty="0" err="1"/>
              <a:t>N</a:t>
            </a:r>
            <a:r>
              <a:rPr lang="en-US" sz="1400" b="0" i="1" baseline="-25000" dirty="0" err="1"/>
              <a:t>p</a:t>
            </a:r>
            <a:r>
              <a:rPr lang="en-US" sz="1400" b="0" i="1" dirty="0"/>
              <a:t> 	= protons per bunch</a:t>
            </a:r>
          </a:p>
          <a:p>
            <a:pPr algn="l">
              <a:tabLst>
                <a:tab pos="355600" algn="l"/>
              </a:tabLst>
            </a:pPr>
            <a:r>
              <a:rPr lang="en-US" sz="1400" b="0" i="1" dirty="0" err="1"/>
              <a:t>f</a:t>
            </a:r>
            <a:r>
              <a:rPr lang="en-US" sz="1400" b="0" i="1" baseline="-25000" dirty="0" err="1"/>
              <a:t>rev</a:t>
            </a:r>
            <a:r>
              <a:rPr lang="en-US" sz="1400" b="0" i="1" dirty="0"/>
              <a:t>  = revolution frequency</a:t>
            </a:r>
          </a:p>
          <a:p>
            <a:pPr algn="l">
              <a:tabLst>
                <a:tab pos="355600" algn="l"/>
              </a:tabLst>
            </a:pPr>
            <a:r>
              <a:rPr lang="en-US" sz="1400" b="0" i="1" dirty="0"/>
              <a:t>F	= geometrical correction</a:t>
            </a:r>
          </a:p>
          <a:p>
            <a:pPr algn="l">
              <a:tabLst>
                <a:tab pos="355600" algn="l"/>
              </a:tabLst>
            </a:pPr>
            <a:r>
              <a:rPr lang="en-US" sz="1400" b="0" i="1" dirty="0"/>
              <a:t>m</a:t>
            </a:r>
            <a:r>
              <a:rPr lang="en-US" sz="1400" b="0" i="1" baseline="-25000" dirty="0"/>
              <a:t>0</a:t>
            </a:r>
            <a:r>
              <a:rPr lang="en-US" sz="1400" b="0" i="1" dirty="0"/>
              <a:t>	= rest mass, e.g. of proton</a:t>
            </a:r>
          </a:p>
          <a:p>
            <a:pPr algn="l">
              <a:tabLst>
                <a:tab pos="355600" algn="l"/>
              </a:tabLst>
            </a:pPr>
            <a:r>
              <a:rPr lang="en-US" sz="1400" b="0" i="1" dirty="0" err="1"/>
              <a:t>c</a:t>
            </a:r>
            <a:r>
              <a:rPr lang="en-US" sz="1400" b="0" i="1" dirty="0"/>
              <a:t>	= velocity of light</a:t>
            </a:r>
          </a:p>
        </p:txBody>
      </p:sp>
      <p:graphicFrame>
        <p:nvGraphicFramePr>
          <p:cNvPr id="35" name="Object 2"/>
          <p:cNvGraphicFramePr>
            <a:graphicFrameLocks noChangeAspect="1"/>
          </p:cNvGraphicFramePr>
          <p:nvPr/>
        </p:nvGraphicFramePr>
        <p:xfrm>
          <a:off x="425450" y="2970543"/>
          <a:ext cx="5211763" cy="1044575"/>
        </p:xfrm>
        <a:graphic>
          <a:graphicData uri="http://schemas.openxmlformats.org/presentationml/2006/ole">
            <p:oleObj spid="_x0000_s102403" name="Equation" r:id="rId3" imgW="2095500" imgH="419100" progId="Equation.3">
              <p:embed/>
            </p:oleObj>
          </a:graphicData>
        </a:graphic>
      </p:graphicFrame>
      <p:grpSp>
        <p:nvGrpSpPr>
          <p:cNvPr id="36" name="Group 34"/>
          <p:cNvGrpSpPr>
            <a:grpSpLocks/>
          </p:cNvGrpSpPr>
          <p:nvPr/>
        </p:nvGrpSpPr>
        <p:grpSpPr bwMode="auto">
          <a:xfrm>
            <a:off x="228600" y="2057400"/>
            <a:ext cx="2346325" cy="2087892"/>
            <a:chOff x="228361" y="2397573"/>
            <a:chExt cx="2347325" cy="2089355"/>
          </a:xfrm>
        </p:grpSpPr>
        <p:sp>
          <p:nvSpPr>
            <p:cNvPr id="37" name="TextBox 10"/>
            <p:cNvSpPr txBox="1">
              <a:spLocks noChangeArrowheads="1"/>
            </p:cNvSpPr>
            <p:nvPr/>
          </p:nvSpPr>
          <p:spPr bwMode="auto">
            <a:xfrm>
              <a:off x="228361" y="2397573"/>
              <a:ext cx="103966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/>
                <a:t>constant</a:t>
              </a:r>
            </a:p>
          </p:txBody>
        </p:sp>
        <p:grpSp>
          <p:nvGrpSpPr>
            <p:cNvPr id="38" name="Group 18"/>
            <p:cNvGrpSpPr>
              <a:grpSpLocks/>
            </p:cNvGrpSpPr>
            <p:nvPr/>
          </p:nvGrpSpPr>
          <p:grpSpPr bwMode="auto">
            <a:xfrm>
              <a:off x="1008906" y="2702586"/>
              <a:ext cx="1566780" cy="1784342"/>
              <a:chOff x="1068256" y="2524536"/>
              <a:chExt cx="1566780" cy="1784342"/>
            </a:xfrm>
          </p:grpSpPr>
          <p:sp>
            <p:nvSpPr>
              <p:cNvPr id="39" name="Oval 11"/>
              <p:cNvSpPr>
                <a:spLocks noChangeArrowheads="1"/>
              </p:cNvSpPr>
              <p:nvPr/>
            </p:nvSpPr>
            <p:spPr bwMode="auto">
              <a:xfrm>
                <a:off x="1068256" y="3145599"/>
                <a:ext cx="1566780" cy="116327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cxnSp>
            <p:nvCxnSpPr>
              <p:cNvPr id="40" name="Straight Arrow Connector 17"/>
              <p:cNvCxnSpPr>
                <a:cxnSpLocks noChangeShapeType="1"/>
              </p:cNvCxnSpPr>
              <p:nvPr/>
            </p:nvCxnSpPr>
            <p:spPr bwMode="auto">
              <a:xfrm rot="16200000" flipH="1">
                <a:off x="1241505" y="2561766"/>
                <a:ext cx="567962" cy="493501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</p:grpSp>
      </p:grpSp>
      <p:cxnSp>
        <p:nvCxnSpPr>
          <p:cNvPr id="43" name="Straight Arrow Connector 22"/>
          <p:cNvCxnSpPr>
            <a:cxnSpLocks noChangeShapeType="1"/>
            <a:stCxn id="44" idx="2"/>
          </p:cNvCxnSpPr>
          <p:nvPr/>
        </p:nvCxnSpPr>
        <p:spPr bwMode="auto">
          <a:xfrm rot="16200000" flipH="1">
            <a:off x="2176909" y="2100709"/>
            <a:ext cx="980182" cy="4572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4" name="TextBox 23"/>
          <p:cNvSpPr txBox="1">
            <a:spLocks noChangeArrowheads="1"/>
          </p:cNvSpPr>
          <p:nvPr/>
        </p:nvSpPr>
        <p:spPr bwMode="auto">
          <a:xfrm>
            <a:off x="1066800" y="762000"/>
            <a:ext cx="2743200" cy="107721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 smtClean="0"/>
              <a:t>Fixed t</a:t>
            </a:r>
            <a:r>
              <a:rPr lang="en-US" sz="1600" dirty="0" smtClean="0"/>
              <a:t>unnel length: low revolution frequency at LHC makes it harder to produce </a:t>
            </a:r>
            <a:r>
              <a:rPr lang="en-US" sz="1600" dirty="0" err="1" smtClean="0"/>
              <a:t>lumi</a:t>
            </a:r>
            <a:r>
              <a:rPr lang="en-US" sz="1600" dirty="0" smtClean="0"/>
              <a:t> (</a:t>
            </a:r>
            <a:r>
              <a:rPr lang="en-US" sz="1600" dirty="0" smtClean="0"/>
              <a:t>compared to</a:t>
            </a:r>
            <a:r>
              <a:rPr lang="en-US" sz="1600" dirty="0" smtClean="0"/>
              <a:t> </a:t>
            </a:r>
            <a:r>
              <a:rPr lang="en-US" sz="1600" dirty="0" err="1" smtClean="0"/>
              <a:t>Tevatron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46" name="Oval 13"/>
          <p:cNvSpPr>
            <a:spLocks noChangeArrowheads="1"/>
          </p:cNvSpPr>
          <p:nvPr/>
        </p:nvSpPr>
        <p:spPr bwMode="auto">
          <a:xfrm>
            <a:off x="3430588" y="2863809"/>
            <a:ext cx="1174830" cy="58139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47" name="Straight Arrow Connector 25"/>
          <p:cNvCxnSpPr>
            <a:cxnSpLocks noChangeShapeType="1"/>
          </p:cNvCxnSpPr>
          <p:nvPr/>
        </p:nvCxnSpPr>
        <p:spPr bwMode="auto">
          <a:xfrm rot="5400000">
            <a:off x="4152902" y="2552700"/>
            <a:ext cx="380998" cy="15240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8" name="TextBox 30"/>
          <p:cNvSpPr txBox="1">
            <a:spLocks noChangeArrowheads="1"/>
          </p:cNvSpPr>
          <p:nvPr/>
        </p:nvSpPr>
        <p:spPr bwMode="auto">
          <a:xfrm>
            <a:off x="4114800" y="1361182"/>
            <a:ext cx="1872609" cy="107721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/>
              <a:t>B</a:t>
            </a:r>
            <a:r>
              <a:rPr lang="en-US" sz="1600" dirty="0" smtClean="0"/>
              <a:t>eam</a:t>
            </a:r>
            <a:r>
              <a:rPr lang="en-US" sz="1600" dirty="0"/>
              <a:t>-</a:t>
            </a:r>
            <a:r>
              <a:rPr lang="en-US" sz="1600" dirty="0" smtClean="0"/>
              <a:t>beam: </a:t>
            </a:r>
            <a:r>
              <a:rPr lang="en-US" sz="1600" b="1" dirty="0" smtClean="0">
                <a:solidFill>
                  <a:srgbClr val="008000"/>
                </a:solidFill>
              </a:rPr>
              <a:t>Fine </a:t>
            </a:r>
            <a:r>
              <a:rPr lang="en-US" sz="1600" b="1" dirty="0" smtClean="0">
                <a:solidFill>
                  <a:srgbClr val="008000"/>
                </a:solidFill>
              </a:rPr>
              <a:t> with n</a:t>
            </a:r>
            <a:r>
              <a:rPr lang="en-US" sz="1600" b="1" dirty="0" smtClean="0">
                <a:solidFill>
                  <a:srgbClr val="008000"/>
                </a:solidFill>
              </a:rPr>
              <a:t>ominal bunch charge</a:t>
            </a:r>
            <a:r>
              <a:rPr lang="en-US" sz="1600" dirty="0" smtClean="0"/>
              <a:t>! Can put more…</a:t>
            </a:r>
            <a:endParaRPr lang="en-US" sz="1600" dirty="0"/>
          </a:p>
        </p:txBody>
      </p:sp>
      <p:cxnSp>
        <p:nvCxnSpPr>
          <p:cNvPr id="51" name="Straight Arrow Connector 27"/>
          <p:cNvCxnSpPr>
            <a:cxnSpLocks noChangeShapeType="1"/>
          </p:cNvCxnSpPr>
          <p:nvPr/>
        </p:nvCxnSpPr>
        <p:spPr bwMode="auto">
          <a:xfrm rot="5400000" flipH="1" flipV="1">
            <a:off x="2324100" y="4152900"/>
            <a:ext cx="838200" cy="7620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2" name="TextBox 31"/>
          <p:cNvSpPr txBox="1">
            <a:spLocks noChangeArrowheads="1"/>
          </p:cNvSpPr>
          <p:nvPr/>
        </p:nvSpPr>
        <p:spPr bwMode="auto">
          <a:xfrm>
            <a:off x="152400" y="5031194"/>
            <a:ext cx="3581400" cy="136960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 smtClean="0"/>
              <a:t>At the moment </a:t>
            </a:r>
            <a:r>
              <a:rPr lang="en-US" sz="1600" b="1" dirty="0" smtClean="0">
                <a:solidFill>
                  <a:srgbClr val="FF0000"/>
                </a:solidFill>
              </a:rPr>
              <a:t>set to 3.5 </a:t>
            </a:r>
            <a:r>
              <a:rPr lang="en-US" sz="1600" b="1" dirty="0" err="1" smtClean="0">
                <a:solidFill>
                  <a:srgbClr val="FF0000"/>
                </a:solidFill>
              </a:rPr>
              <a:t>m</a:t>
            </a:r>
            <a:r>
              <a:rPr lang="en-US" sz="1600" b="1" dirty="0" smtClean="0">
                <a:solidFill>
                  <a:srgbClr val="FF0000"/>
                </a:solidFill>
              </a:rPr>
              <a:t> in all </a:t>
            </a:r>
            <a:r>
              <a:rPr lang="en-US" sz="1600" b="1" dirty="0" err="1" smtClean="0">
                <a:solidFill>
                  <a:srgbClr val="FF0000"/>
                </a:solidFill>
              </a:rPr>
              <a:t>IR’s</a:t>
            </a:r>
            <a:r>
              <a:rPr lang="en-US" sz="1600" dirty="0" smtClean="0"/>
              <a:t>: </a:t>
            </a:r>
            <a:r>
              <a:rPr lang="en-US" sz="1600" u="sng" dirty="0" smtClean="0"/>
              <a:t>better </a:t>
            </a:r>
            <a:r>
              <a:rPr lang="en-US" sz="1600" u="sng" dirty="0" smtClean="0"/>
              <a:t>margins for operation, collimation and protection</a:t>
            </a:r>
            <a:r>
              <a:rPr lang="en-US" sz="1600" dirty="0" smtClean="0"/>
              <a:t>. </a:t>
            </a:r>
          </a:p>
          <a:p>
            <a:pPr algn="l"/>
            <a:r>
              <a:rPr lang="en-US" sz="1400" dirty="0" smtClean="0"/>
              <a:t>Limit is ~1.2 </a:t>
            </a:r>
            <a:r>
              <a:rPr lang="en-US" sz="1400" dirty="0" err="1" smtClean="0"/>
              <a:t>m</a:t>
            </a:r>
            <a:r>
              <a:rPr lang="en-US" sz="1400" dirty="0" smtClean="0"/>
              <a:t> at 3.5 </a:t>
            </a:r>
            <a:r>
              <a:rPr lang="en-US" sz="1400" dirty="0" err="1" smtClean="0"/>
              <a:t>TeV</a:t>
            </a:r>
            <a:r>
              <a:rPr lang="en-US" sz="1400" dirty="0" smtClean="0"/>
              <a:t>. However, then very tight tolerances!</a:t>
            </a:r>
            <a:endParaRPr lang="en-US" sz="1600" dirty="0"/>
          </a:p>
        </p:txBody>
      </p:sp>
      <p:cxnSp>
        <p:nvCxnSpPr>
          <p:cNvPr id="55" name="Straight Arrow Connector 29"/>
          <p:cNvCxnSpPr>
            <a:cxnSpLocks noChangeShapeType="1"/>
          </p:cNvCxnSpPr>
          <p:nvPr/>
        </p:nvCxnSpPr>
        <p:spPr bwMode="auto">
          <a:xfrm rot="16200000" flipV="1">
            <a:off x="3888252" y="4265147"/>
            <a:ext cx="308467" cy="16017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6" name="TextBox 32"/>
          <p:cNvSpPr txBox="1">
            <a:spLocks noChangeArrowheads="1"/>
          </p:cNvSpPr>
          <p:nvPr/>
        </p:nvSpPr>
        <p:spPr bwMode="auto">
          <a:xfrm>
            <a:off x="4033785" y="4495800"/>
            <a:ext cx="1300215" cy="132343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 smtClean="0"/>
              <a:t>Achieved </a:t>
            </a:r>
            <a:r>
              <a:rPr lang="en-US" sz="1600" b="1" dirty="0" smtClean="0">
                <a:solidFill>
                  <a:srgbClr val="008000"/>
                </a:solidFill>
              </a:rPr>
              <a:t>nominal </a:t>
            </a:r>
            <a:r>
              <a:rPr lang="en-US" sz="1600" b="1" dirty="0" err="1" smtClean="0">
                <a:solidFill>
                  <a:srgbClr val="008000"/>
                </a:solidFill>
              </a:rPr>
              <a:t>emittance</a:t>
            </a:r>
            <a:r>
              <a:rPr lang="en-US" sz="1600" dirty="0" smtClean="0"/>
              <a:t>! Could be reduced!</a:t>
            </a:r>
            <a:endParaRPr lang="en-US" sz="1600" dirty="0"/>
          </a:p>
        </p:txBody>
      </p:sp>
      <p:grpSp>
        <p:nvGrpSpPr>
          <p:cNvPr id="58" name="Group 42"/>
          <p:cNvGrpSpPr>
            <a:grpSpLocks/>
          </p:cNvGrpSpPr>
          <p:nvPr/>
        </p:nvGrpSpPr>
        <p:grpSpPr bwMode="auto">
          <a:xfrm>
            <a:off x="5080000" y="3802394"/>
            <a:ext cx="3911599" cy="2601948"/>
            <a:chOff x="5080165" y="4142695"/>
            <a:chExt cx="3911324" cy="2602511"/>
          </a:xfrm>
        </p:grpSpPr>
        <p:sp>
          <p:nvSpPr>
            <p:cNvPr id="59" name="Rectangle 39"/>
            <p:cNvSpPr>
              <a:spLocks noChangeArrowheads="1"/>
            </p:cNvSpPr>
            <p:nvPr/>
          </p:nvSpPr>
          <p:spPr bwMode="auto">
            <a:xfrm>
              <a:off x="5618289" y="4534892"/>
              <a:ext cx="3373200" cy="221031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l" eaLnBrk="0" hangingPunct="0">
                <a:spcBef>
                  <a:spcPct val="45000"/>
                </a:spcBef>
              </a:pPr>
              <a:r>
                <a:rPr lang="de-DE" sz="1800" b="1" dirty="0">
                  <a:solidFill>
                    <a:srgbClr val="008000"/>
                  </a:solidFill>
                </a:rPr>
                <a:t>LHC </a:t>
              </a:r>
              <a:r>
                <a:rPr lang="de-DE" sz="1800" b="1" dirty="0" err="1">
                  <a:solidFill>
                    <a:srgbClr val="008000"/>
                  </a:solidFill>
                </a:rPr>
                <a:t>luminosity</a:t>
              </a:r>
              <a:r>
                <a:rPr lang="de-DE" sz="1800" b="1" dirty="0">
                  <a:solidFill>
                    <a:srgbClr val="008000"/>
                  </a:solidFill>
                </a:rPr>
                <a:t> </a:t>
              </a:r>
              <a:r>
                <a:rPr lang="de-DE" sz="1800" b="1" dirty="0" err="1">
                  <a:solidFill>
                    <a:srgbClr val="008000"/>
                  </a:solidFill>
                </a:rPr>
                <a:t>is</a:t>
              </a:r>
              <a:r>
                <a:rPr lang="de-DE" sz="1800" b="1" dirty="0">
                  <a:solidFill>
                    <a:srgbClr val="008000"/>
                  </a:solidFill>
                </a:rPr>
                <a:t> </a:t>
              </a:r>
              <a:r>
                <a:rPr lang="de-DE" sz="1800" b="1" dirty="0" err="1">
                  <a:solidFill>
                    <a:srgbClr val="008000"/>
                  </a:solidFill>
                </a:rPr>
                <a:t>increased</a:t>
              </a:r>
              <a:r>
                <a:rPr lang="de-DE" sz="1800" b="1" dirty="0">
                  <a:solidFill>
                    <a:srgbClr val="008000"/>
                  </a:solidFill>
                </a:rPr>
                <a:t> via </a:t>
              </a:r>
              <a:r>
                <a:rPr lang="de-DE" sz="1800" b="1" dirty="0" err="1">
                  <a:solidFill>
                    <a:srgbClr val="008000"/>
                  </a:solidFill>
                </a:rPr>
                <a:t>stored</a:t>
              </a:r>
              <a:r>
                <a:rPr lang="de-DE" sz="1800" b="1" dirty="0">
                  <a:solidFill>
                    <a:srgbClr val="008000"/>
                  </a:solidFill>
                </a:rPr>
                <a:t> </a:t>
              </a:r>
              <a:r>
                <a:rPr lang="de-DE" sz="1800" b="1" dirty="0" err="1" smtClean="0">
                  <a:solidFill>
                    <a:srgbClr val="008000"/>
                  </a:solidFill>
                </a:rPr>
                <a:t>energy</a:t>
              </a:r>
              <a:r>
                <a:rPr lang="de-DE" sz="1800" b="1" dirty="0" smtClean="0">
                  <a:solidFill>
                    <a:srgbClr val="008000"/>
                  </a:solidFill>
                </a:rPr>
                <a:t> </a:t>
              </a:r>
              <a:r>
                <a:rPr lang="en-US" sz="1800" b="1" dirty="0" err="1" smtClean="0">
                  <a:solidFill>
                    <a:srgbClr val="008000"/>
                  </a:solidFill>
                  <a:sym typeface="Wingdings"/>
                </a:rPr>
                <a:t></a:t>
              </a:r>
              <a:r>
                <a:rPr lang="en-US" sz="1800" b="1" dirty="0" smtClean="0">
                  <a:solidFill>
                    <a:srgbClr val="008000"/>
                  </a:solidFill>
                  <a:sym typeface="Wingdings"/>
                </a:rPr>
                <a:t> 2.8 MJ!</a:t>
              </a:r>
              <a:endParaRPr lang="de-DE" sz="1800" b="1" dirty="0" smtClean="0">
                <a:solidFill>
                  <a:srgbClr val="008000"/>
                </a:solidFill>
              </a:endParaRPr>
            </a:p>
            <a:p>
              <a:pPr algn="l" eaLnBrk="0" hangingPunct="0">
                <a:spcBef>
                  <a:spcPct val="45000"/>
                </a:spcBef>
              </a:pPr>
              <a:r>
                <a:rPr lang="de-DE" sz="1600" dirty="0" smtClean="0">
                  <a:solidFill>
                    <a:srgbClr val="000090"/>
                  </a:solidFill>
                </a:rPr>
                <a:t>Go up </a:t>
              </a:r>
              <a:r>
                <a:rPr lang="de-DE" sz="1600" dirty="0" err="1" smtClean="0">
                  <a:solidFill>
                    <a:srgbClr val="000090"/>
                  </a:solidFill>
                </a:rPr>
                <a:t>by</a:t>
              </a:r>
              <a:r>
                <a:rPr lang="de-DE" sz="1600" dirty="0" smtClean="0">
                  <a:solidFill>
                    <a:srgbClr val="000090"/>
                  </a:solidFill>
                </a:rPr>
                <a:t> </a:t>
              </a:r>
              <a:r>
                <a:rPr lang="de-DE" sz="1600" dirty="0" err="1" smtClean="0">
                  <a:solidFill>
                    <a:srgbClr val="000090"/>
                  </a:solidFill>
                </a:rPr>
                <a:t>increasing</a:t>
              </a:r>
              <a:r>
                <a:rPr lang="de-DE" sz="1600" dirty="0" smtClean="0">
                  <a:solidFill>
                    <a:srgbClr val="000090"/>
                  </a:solidFill>
                </a:rPr>
                <a:t> </a:t>
              </a:r>
              <a:r>
                <a:rPr lang="de-DE" sz="1600" dirty="0" err="1" smtClean="0">
                  <a:solidFill>
                    <a:srgbClr val="000090"/>
                  </a:solidFill>
                </a:rPr>
                <a:t>number</a:t>
              </a:r>
              <a:r>
                <a:rPr lang="de-DE" sz="1600" dirty="0" smtClean="0">
                  <a:solidFill>
                    <a:srgbClr val="000090"/>
                  </a:solidFill>
                </a:rPr>
                <a:t> of </a:t>
              </a:r>
              <a:r>
                <a:rPr lang="de-DE" sz="1600" dirty="0" err="1" smtClean="0">
                  <a:solidFill>
                    <a:srgbClr val="000090"/>
                  </a:solidFill>
                </a:rPr>
                <a:t>bunches</a:t>
              </a:r>
              <a:r>
                <a:rPr lang="de-DE" sz="1600" dirty="0" smtClean="0">
                  <a:solidFill>
                    <a:srgbClr val="000090"/>
                  </a:solidFill>
                </a:rPr>
                <a:t>!</a:t>
              </a:r>
            </a:p>
            <a:p>
              <a:pPr algn="l">
                <a:spcBef>
                  <a:spcPct val="45000"/>
                </a:spcBef>
              </a:pPr>
              <a:r>
                <a:rPr lang="de-DE" sz="1600" b="1" dirty="0" err="1" smtClean="0">
                  <a:solidFill>
                    <a:srgbClr val="008000"/>
                  </a:solidFill>
                </a:rPr>
                <a:t>Extrapolating</a:t>
              </a:r>
              <a:r>
                <a:rPr lang="de-DE" sz="1600" b="1" dirty="0" smtClean="0">
                  <a:solidFill>
                    <a:srgbClr val="008000"/>
                  </a:solidFill>
                </a:rPr>
                <a:t> </a:t>
              </a:r>
              <a:r>
                <a:rPr lang="de-DE" sz="1600" b="1" dirty="0" err="1" smtClean="0">
                  <a:solidFill>
                    <a:srgbClr val="008000"/>
                  </a:solidFill>
                </a:rPr>
                <a:t>from</a:t>
              </a:r>
              <a:r>
                <a:rPr lang="de-DE" sz="1600" b="1" dirty="0" smtClean="0">
                  <a:solidFill>
                    <a:srgbClr val="008000"/>
                  </a:solidFill>
                </a:rPr>
                <a:t> 2.8 </a:t>
              </a:r>
              <a:r>
                <a:rPr lang="de-DE" sz="1600" b="1" dirty="0" smtClean="0">
                  <a:solidFill>
                    <a:srgbClr val="008000"/>
                  </a:solidFill>
                </a:rPr>
                <a:t>MJ: No </a:t>
              </a:r>
              <a:r>
                <a:rPr lang="de-DE" sz="1600" b="1" dirty="0" err="1" smtClean="0">
                  <a:solidFill>
                    <a:srgbClr val="008000"/>
                  </a:solidFill>
                </a:rPr>
                <a:t>show-stopper</a:t>
              </a:r>
              <a:r>
                <a:rPr lang="de-DE" sz="1600" b="1" dirty="0" smtClean="0">
                  <a:solidFill>
                    <a:srgbClr val="008000"/>
                  </a:solidFill>
                </a:rPr>
                <a:t> 30 MJ (2010 </a:t>
              </a:r>
              <a:r>
                <a:rPr lang="de-DE" sz="1600" b="1" dirty="0" err="1" smtClean="0">
                  <a:solidFill>
                    <a:srgbClr val="008000"/>
                  </a:solidFill>
                </a:rPr>
                <a:t>goal</a:t>
              </a:r>
              <a:r>
                <a:rPr lang="de-DE" sz="1600" b="1" dirty="0" smtClean="0">
                  <a:solidFill>
                    <a:srgbClr val="008000"/>
                  </a:solidFill>
                </a:rPr>
                <a:t>).</a:t>
              </a:r>
            </a:p>
            <a:p>
              <a:pPr algn="l">
                <a:spcBef>
                  <a:spcPct val="45000"/>
                </a:spcBef>
              </a:pPr>
              <a:r>
                <a:rPr lang="de-DE" sz="1600" dirty="0" smtClean="0">
                  <a:solidFill>
                    <a:srgbClr val="000090"/>
                  </a:solidFill>
                </a:rPr>
                <a:t>Go up </a:t>
              </a:r>
              <a:r>
                <a:rPr lang="de-DE" sz="1600" dirty="0" err="1" smtClean="0">
                  <a:solidFill>
                    <a:srgbClr val="000090"/>
                  </a:solidFill>
                </a:rPr>
                <a:t>not</a:t>
              </a:r>
              <a:r>
                <a:rPr lang="de-DE" sz="1600" dirty="0" smtClean="0">
                  <a:solidFill>
                    <a:srgbClr val="000090"/>
                  </a:solidFill>
                </a:rPr>
                <a:t> </a:t>
              </a:r>
              <a:r>
                <a:rPr lang="de-DE" sz="1600" dirty="0" err="1" smtClean="0">
                  <a:solidFill>
                    <a:srgbClr val="000090"/>
                  </a:solidFill>
                </a:rPr>
                <a:t>too</a:t>
              </a:r>
              <a:r>
                <a:rPr lang="de-DE" sz="1600" dirty="0" smtClean="0">
                  <a:solidFill>
                    <a:srgbClr val="000090"/>
                  </a:solidFill>
                </a:rPr>
                <a:t> fast &amp; </a:t>
              </a:r>
              <a:r>
                <a:rPr lang="de-DE" sz="1600" dirty="0" err="1" smtClean="0">
                  <a:solidFill>
                    <a:srgbClr val="000090"/>
                  </a:solidFill>
                </a:rPr>
                <a:t>not</a:t>
              </a:r>
              <a:r>
                <a:rPr lang="de-DE" sz="1600" dirty="0" smtClean="0">
                  <a:solidFill>
                    <a:srgbClr val="000090"/>
                  </a:solidFill>
                </a:rPr>
                <a:t> </a:t>
              </a:r>
              <a:r>
                <a:rPr lang="de-DE" sz="1600" dirty="0" err="1" smtClean="0">
                  <a:solidFill>
                    <a:srgbClr val="000090"/>
                  </a:solidFill>
                </a:rPr>
                <a:t>too</a:t>
              </a:r>
              <a:r>
                <a:rPr lang="de-DE" sz="1600" dirty="0" smtClean="0">
                  <a:solidFill>
                    <a:srgbClr val="000090"/>
                  </a:solidFill>
                </a:rPr>
                <a:t> </a:t>
              </a:r>
              <a:r>
                <a:rPr lang="de-DE" sz="1600" dirty="0" err="1" smtClean="0">
                  <a:solidFill>
                    <a:srgbClr val="000090"/>
                  </a:solidFill>
                </a:rPr>
                <a:t>slow</a:t>
              </a:r>
              <a:r>
                <a:rPr lang="de-DE" sz="1600" dirty="0" smtClean="0">
                  <a:solidFill>
                    <a:srgbClr val="000090"/>
                  </a:solidFill>
                </a:rPr>
                <a:t>...</a:t>
              </a:r>
              <a:r>
                <a:rPr lang="de-DE" sz="1600" dirty="0" smtClean="0">
                  <a:solidFill>
                    <a:srgbClr val="000090"/>
                  </a:solidFill>
                </a:rPr>
                <a:t> </a:t>
              </a:r>
              <a:endParaRPr lang="de-DE" sz="1600" dirty="0">
                <a:solidFill>
                  <a:srgbClr val="000090"/>
                </a:solidFill>
              </a:endParaRPr>
            </a:p>
          </p:txBody>
        </p:sp>
        <p:cxnSp>
          <p:nvCxnSpPr>
            <p:cNvPr id="60" name="Straight Arrow Connector 41"/>
            <p:cNvCxnSpPr>
              <a:cxnSpLocks noChangeShapeType="1"/>
            </p:cNvCxnSpPr>
            <p:nvPr/>
          </p:nvCxnSpPr>
          <p:spPr bwMode="auto">
            <a:xfrm rot="10800000">
              <a:off x="5080165" y="4142695"/>
              <a:ext cx="581608" cy="391716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 August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56388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dirty="0" smtClean="0"/>
              <a:t>Bunch intensity:	1.15e11		nominal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Norm.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:	3.7 </a:t>
            </a:r>
            <a:r>
              <a:rPr lang="en-US" sz="2000" dirty="0" smtClean="0">
                <a:latin typeface="Symbol" charset="2"/>
                <a:cs typeface="Symbol" charset="2"/>
              </a:rPr>
              <a:t>m</a:t>
            </a:r>
            <a:r>
              <a:rPr lang="en-US" sz="2000" dirty="0" smtClean="0"/>
              <a:t>m			nominal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IP beta value:	3.5 </a:t>
            </a:r>
            <a:r>
              <a:rPr lang="en-US" sz="2000" dirty="0" err="1" smtClean="0"/>
              <a:t>m</a:t>
            </a:r>
            <a:r>
              <a:rPr lang="en-US" sz="2000" dirty="0" smtClean="0"/>
              <a:t>			limited for larger margins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Stored energy:	</a:t>
            </a:r>
            <a:r>
              <a:rPr lang="en-US" sz="2000" b="1" dirty="0" smtClean="0">
                <a:solidFill>
                  <a:srgbClr val="FF0000"/>
                </a:solidFill>
              </a:rPr>
              <a:t>2.8 MJ  </a:t>
            </a:r>
            <a:r>
              <a:rPr lang="en-US" sz="2000" dirty="0" smtClean="0">
                <a:sym typeface="Wingdings"/>
              </a:rPr>
              <a:t>		record in SC collider</a:t>
            </a:r>
          </a:p>
          <a:p>
            <a:pPr>
              <a:spcAft>
                <a:spcPts val="600"/>
              </a:spcAft>
            </a:pPr>
            <a:r>
              <a:rPr lang="en-US" sz="2000" dirty="0" smtClean="0">
                <a:sym typeface="Wingdings"/>
              </a:rPr>
              <a:t>Peak luminosity:	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1.07 </a:t>
            </a:r>
            <a:r>
              <a:rPr lang="en-US" sz="2000" b="1" dirty="0" err="1" smtClean="0">
                <a:solidFill>
                  <a:srgbClr val="FF0000"/>
                </a:solidFill>
                <a:sym typeface="Wingdings"/>
              </a:rPr>
              <a:t>x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 10</a:t>
            </a:r>
            <a:r>
              <a:rPr lang="en-US" sz="2000" b="1" baseline="30000" dirty="0" smtClean="0">
                <a:solidFill>
                  <a:srgbClr val="FF0000"/>
                </a:solidFill>
                <a:sym typeface="Wingdings"/>
              </a:rPr>
              <a:t>31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 cm</a:t>
            </a:r>
            <a:r>
              <a:rPr lang="en-US" sz="2000" b="1" baseline="30000" dirty="0" smtClean="0">
                <a:solidFill>
                  <a:srgbClr val="FF0000"/>
                </a:solidFill>
                <a:sym typeface="Wingdings"/>
              </a:rPr>
              <a:t>-2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 s</a:t>
            </a:r>
            <a:r>
              <a:rPr lang="en-US" sz="2000" b="1" baseline="30000" dirty="0" smtClean="0">
                <a:solidFill>
                  <a:srgbClr val="FF0000"/>
                </a:solidFill>
                <a:sym typeface="Wingdings"/>
              </a:rPr>
              <a:t>-1</a:t>
            </a:r>
            <a:r>
              <a:rPr lang="en-US" sz="2000" dirty="0" smtClean="0">
                <a:sym typeface="Wingdings"/>
              </a:rPr>
              <a:t>	factor 10 to go in 2010</a:t>
            </a:r>
          </a:p>
          <a:p>
            <a:pPr>
              <a:spcAft>
                <a:spcPts val="600"/>
              </a:spcAft>
            </a:pPr>
            <a:r>
              <a:rPr lang="en-US" sz="2000" dirty="0" smtClean="0">
                <a:sym typeface="Wingdings"/>
              </a:rPr>
              <a:t>Average </a:t>
            </a:r>
            <a:r>
              <a:rPr lang="en-US" sz="2000" dirty="0" err="1" smtClean="0">
                <a:sym typeface="Wingdings"/>
              </a:rPr>
              <a:t>lumi</a:t>
            </a:r>
            <a:r>
              <a:rPr lang="en-US" sz="2000" dirty="0" smtClean="0">
                <a:sym typeface="Wingdings"/>
              </a:rPr>
              <a:t>.:	7.08 </a:t>
            </a:r>
            <a:r>
              <a:rPr lang="en-US" sz="2000" dirty="0" err="1" smtClean="0">
                <a:sym typeface="Wingdings"/>
              </a:rPr>
              <a:t>x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10</a:t>
            </a:r>
            <a:r>
              <a:rPr lang="en-US" sz="2000" baseline="30000" dirty="0" smtClean="0">
                <a:sym typeface="Wingdings"/>
              </a:rPr>
              <a:t>30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cm</a:t>
            </a:r>
            <a:r>
              <a:rPr lang="en-US" sz="2000" baseline="30000" dirty="0" smtClean="0">
                <a:sym typeface="Wingdings"/>
              </a:rPr>
              <a:t>-2</a:t>
            </a:r>
            <a:r>
              <a:rPr lang="en-US" sz="2000" dirty="0" smtClean="0">
                <a:sym typeface="Wingdings"/>
              </a:rPr>
              <a:t> s</a:t>
            </a:r>
            <a:r>
              <a:rPr lang="en-US" sz="2000" baseline="30000" dirty="0" smtClean="0">
                <a:sym typeface="Wingdings"/>
              </a:rPr>
              <a:t>-1</a:t>
            </a:r>
            <a:r>
              <a:rPr lang="en-US" sz="2000" dirty="0" smtClean="0">
                <a:sym typeface="Wingdings"/>
              </a:rPr>
              <a:t>	</a:t>
            </a:r>
          </a:p>
          <a:p>
            <a:pPr>
              <a:spcAft>
                <a:spcPts val="600"/>
              </a:spcAft>
            </a:pPr>
            <a:r>
              <a:rPr lang="en-US" sz="2000" dirty="0" smtClean="0">
                <a:sym typeface="Wingdings"/>
              </a:rPr>
              <a:t>Luminosity lifetime:</a:t>
            </a:r>
            <a:r>
              <a:rPr lang="en-US" sz="2000" dirty="0" smtClean="0">
                <a:sym typeface="Wingdings"/>
              </a:rPr>
              <a:t>	~25 </a:t>
            </a:r>
            <a:r>
              <a:rPr lang="en-US" sz="2000" dirty="0" err="1" smtClean="0">
                <a:sym typeface="Wingdings"/>
              </a:rPr>
              <a:t>h</a:t>
            </a:r>
            <a:endParaRPr lang="en-US" sz="2000" dirty="0" smtClean="0">
              <a:sym typeface="Wingdings"/>
            </a:endParaRPr>
          </a:p>
          <a:p>
            <a:pPr>
              <a:spcAft>
                <a:spcPts val="600"/>
              </a:spcAft>
            </a:pPr>
            <a:r>
              <a:rPr lang="en-US" sz="2000" dirty="0" smtClean="0"/>
              <a:t>Availability:		</a:t>
            </a:r>
            <a:r>
              <a:rPr lang="en-US" sz="2000" b="1" dirty="0" smtClean="0">
                <a:solidFill>
                  <a:srgbClr val="FF0000"/>
                </a:solidFill>
              </a:rPr>
              <a:t>~85 %</a:t>
            </a:r>
            <a:r>
              <a:rPr lang="en-US" sz="2000" dirty="0" smtClean="0"/>
              <a:t>			(max. weekly)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Time in physics:	</a:t>
            </a:r>
            <a:r>
              <a:rPr lang="en-US" sz="2000" b="1" dirty="0" smtClean="0">
                <a:solidFill>
                  <a:srgbClr val="FF0000"/>
                </a:solidFill>
              </a:rPr>
              <a:t>40.2 %</a:t>
            </a:r>
            <a:r>
              <a:rPr lang="en-US" sz="2000" dirty="0" smtClean="0"/>
              <a:t>			(max. weekly)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Integrated </a:t>
            </a:r>
            <a:r>
              <a:rPr lang="en-US" sz="2000" dirty="0" err="1" smtClean="0"/>
              <a:t>lumi</a:t>
            </a:r>
            <a:r>
              <a:rPr lang="en-US" sz="2000" dirty="0" smtClean="0"/>
              <a:t>.:	</a:t>
            </a:r>
            <a:r>
              <a:rPr lang="en-US" sz="2000" b="1" dirty="0" smtClean="0">
                <a:solidFill>
                  <a:srgbClr val="FF0000"/>
                </a:solidFill>
              </a:rPr>
              <a:t>1.7 pb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-1</a:t>
            </a:r>
            <a:r>
              <a:rPr lang="en-US" sz="2000" b="1" dirty="0" smtClean="0">
                <a:solidFill>
                  <a:srgbClr val="FF0000"/>
                </a:solidFill>
              </a:rPr>
              <a:t>	</a:t>
            </a:r>
            <a:r>
              <a:rPr lang="en-US" sz="2000" dirty="0" smtClean="0"/>
              <a:t>		(max. weekly)</a:t>
            </a:r>
            <a:br>
              <a:rPr lang="en-US" sz="2000" dirty="0" smtClean="0"/>
            </a:br>
            <a:r>
              <a:rPr lang="en-US" sz="2000" dirty="0" smtClean="0"/>
              <a:t>			3.7 pb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			(total 2010)</a:t>
            </a:r>
          </a:p>
          <a:p>
            <a:pPr>
              <a:spcAft>
                <a:spcPts val="600"/>
              </a:spcAft>
              <a:buNone/>
            </a:pPr>
            <a:r>
              <a:rPr lang="en-US" sz="2000" dirty="0" smtClean="0"/>
              <a:t>	Excellent performance at end of August. Then technical stop and next commissioning stage for higher luminosity!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Remarkable</a:t>
            </a:r>
            <a:r>
              <a:rPr lang="en-US" dirty="0" smtClean="0"/>
              <a:t> Machine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638800"/>
          </a:xfrm>
        </p:spPr>
        <p:txBody>
          <a:bodyPr/>
          <a:lstStyle/>
          <a:p>
            <a:r>
              <a:rPr lang="en-US" dirty="0" smtClean="0"/>
              <a:t>I</a:t>
            </a:r>
            <a:r>
              <a:rPr lang="en-US" dirty="0" smtClean="0"/>
              <a:t>mpressive performance</a:t>
            </a:r>
            <a:br>
              <a:rPr lang="en-US" dirty="0" smtClean="0"/>
            </a:br>
            <a:r>
              <a:rPr lang="en-US" dirty="0" smtClean="0"/>
              <a:t>of:</a:t>
            </a:r>
          </a:p>
          <a:p>
            <a:pPr lvl="1"/>
            <a:r>
              <a:rPr lang="en-US" dirty="0" smtClean="0"/>
              <a:t>cryogenics,</a:t>
            </a:r>
          </a:p>
          <a:p>
            <a:pPr lvl="1"/>
            <a:r>
              <a:rPr lang="en-US" dirty="0" smtClean="0"/>
              <a:t>QPS</a:t>
            </a:r>
          </a:p>
          <a:p>
            <a:pPr lvl="1"/>
            <a:r>
              <a:rPr lang="en-US" dirty="0" smtClean="0"/>
              <a:t>converters</a:t>
            </a:r>
          </a:p>
          <a:p>
            <a:pPr lvl="1"/>
            <a:r>
              <a:rPr lang="en-US" dirty="0" smtClean="0"/>
              <a:t>RF</a:t>
            </a:r>
          </a:p>
          <a:p>
            <a:pPr lvl="1"/>
            <a:r>
              <a:rPr lang="en-US" dirty="0" smtClean="0"/>
              <a:t>i</a:t>
            </a:r>
            <a:r>
              <a:rPr lang="en-US" dirty="0" smtClean="0"/>
              <a:t>nstrumentation,</a:t>
            </a:r>
          </a:p>
          <a:p>
            <a:pPr lvl="1"/>
            <a:r>
              <a:rPr lang="en-US" dirty="0" smtClean="0"/>
              <a:t>collimators</a:t>
            </a:r>
            <a:r>
              <a:rPr lang="en-US" dirty="0" smtClean="0"/>
              <a:t>,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v</a:t>
            </a:r>
            <a:r>
              <a:rPr lang="en-US" dirty="0" smtClean="0"/>
              <a:t>acuum,</a:t>
            </a:r>
          </a:p>
          <a:p>
            <a:pPr lvl="1"/>
            <a:r>
              <a:rPr lang="en-US" dirty="0" smtClean="0"/>
              <a:t>b</a:t>
            </a:r>
            <a:r>
              <a:rPr lang="en-US" dirty="0" smtClean="0"/>
              <a:t>eam dump and kickers,</a:t>
            </a:r>
          </a:p>
          <a:p>
            <a:pPr lvl="1"/>
            <a:r>
              <a:rPr lang="en-US" dirty="0" smtClean="0"/>
              <a:t>s</a:t>
            </a:r>
            <a:r>
              <a:rPr lang="en-US" dirty="0" smtClean="0"/>
              <a:t>ervices,</a:t>
            </a:r>
          </a:p>
          <a:p>
            <a:pPr lvl="1"/>
            <a:r>
              <a:rPr lang="en-US" dirty="0" smtClean="0"/>
              <a:t>Injectors, …</a:t>
            </a:r>
          </a:p>
          <a:p>
            <a:r>
              <a:rPr lang="en-US" dirty="0" smtClean="0"/>
              <a:t>Hard work of many colleagues to constantly improve weaknesses and to keep it working is appreciated.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4000" y="1066800"/>
            <a:ext cx="4680000" cy="35400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43800" y="914400"/>
            <a:ext cx="1310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Courtesy ATLAS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486400" y="1295400"/>
            <a:ext cx="18144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spcAft>
                <a:spcPts val="0"/>
              </a:spcAft>
            </a:pPr>
            <a:r>
              <a:rPr lang="en-US" dirty="0" smtClean="0"/>
              <a:t>Time in Stable </a:t>
            </a:r>
            <a:br>
              <a:rPr lang="en-US" dirty="0" smtClean="0"/>
            </a:br>
            <a:r>
              <a:rPr lang="en-US" dirty="0" smtClean="0"/>
              <a:t>Beams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LHC </a:t>
            </a:r>
            <a:r>
              <a:rPr lang="en-US" sz="2800" dirty="0" smtClean="0"/>
              <a:t>Instantaneous </a:t>
            </a:r>
            <a:r>
              <a:rPr lang="en-US" sz="2800" dirty="0" smtClean="0"/>
              <a:t>Luminosity: August Record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7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25" name="Picture 1" descr="https://ab-dep-op-elogbook.web.cern.ch/ab-dep-op-elogbook/elogbook/attach.php?attachId=1101039&amp;type=png&amp;fname=20100826042448.png"/>
          <p:cNvPicPr>
            <a:picLocks noChangeAspect="1" noChangeArrowheads="1"/>
          </p:cNvPicPr>
          <p:nvPr/>
        </p:nvPicPr>
        <p:blipFill>
          <a:blip r:embed="rId2"/>
          <a:srcRect t="9195" b="53962"/>
          <a:stretch>
            <a:fillRect/>
          </a:stretch>
        </p:blipFill>
        <p:spPr bwMode="auto">
          <a:xfrm>
            <a:off x="6350" y="889324"/>
            <a:ext cx="9163974" cy="2872451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 bwMode="auto">
          <a:xfrm>
            <a:off x="3125164" y="1724631"/>
            <a:ext cx="729205" cy="26621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6321706" y="1724631"/>
            <a:ext cx="729205" cy="26621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charset="0"/>
            </a:endParaRPr>
          </a:p>
        </p:txBody>
      </p:sp>
      <p:pic>
        <p:nvPicPr>
          <p:cNvPr id="1026" name="Picture 2" descr="https://ab-dep-op-elogbook.web.cern.ch/ab-dep-op-elogbook/elogbook/attach.php?attachId=1101042&amp;type=png&amp;fname=20100826043124.png"/>
          <p:cNvPicPr>
            <a:picLocks noChangeAspect="1" noChangeArrowheads="1"/>
          </p:cNvPicPr>
          <p:nvPr/>
        </p:nvPicPr>
        <p:blipFill>
          <a:blip r:embed="rId3"/>
          <a:srcRect t="58770"/>
          <a:stretch>
            <a:fillRect/>
          </a:stretch>
        </p:blipFill>
        <p:spPr bwMode="auto">
          <a:xfrm>
            <a:off x="0" y="3761775"/>
            <a:ext cx="9170324" cy="250171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57200" y="6324600"/>
            <a:ext cx="6408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Note also excellent beam lifetime at start of physics!</a:t>
            </a:r>
            <a:endParaRPr lang="en-U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Delivered Luminosity</a:t>
            </a:r>
            <a:endParaRPr lang="en-US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762000"/>
            <a:ext cx="2707558" cy="27075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696000"/>
            <a:ext cx="5867400" cy="5867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2400" y="4343400"/>
            <a:ext cx="1447800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Low Intensity Commissioning</a:t>
            </a:r>
          </a:p>
        </p:txBody>
      </p:sp>
      <p:cxnSp>
        <p:nvCxnSpPr>
          <p:cNvPr id="15" name="Straight Arrow Connector 14"/>
          <p:cNvCxnSpPr>
            <a:stCxn id="11" idx="0"/>
          </p:cNvCxnSpPr>
          <p:nvPr/>
        </p:nvCxnSpPr>
        <p:spPr bwMode="auto">
          <a:xfrm rot="5400000" flipH="1" flipV="1">
            <a:off x="323850" y="3676650"/>
            <a:ext cx="1219200" cy="11430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600200" y="5257800"/>
            <a:ext cx="1447800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Set up nominal bunch intensity</a:t>
            </a:r>
          </a:p>
        </p:txBody>
      </p:sp>
      <p:cxnSp>
        <p:nvCxnSpPr>
          <p:cNvPr id="18" name="Straight Arrow Connector 17"/>
          <p:cNvCxnSpPr>
            <a:stCxn id="17" idx="0"/>
          </p:cNvCxnSpPr>
          <p:nvPr/>
        </p:nvCxnSpPr>
        <p:spPr bwMode="auto">
          <a:xfrm rot="16200000" flipV="1">
            <a:off x="1047750" y="3981450"/>
            <a:ext cx="1981200" cy="57150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Right Arrow 26"/>
          <p:cNvSpPr/>
          <p:nvPr/>
        </p:nvSpPr>
        <p:spPr bwMode="auto">
          <a:xfrm>
            <a:off x="2667000" y="2057400"/>
            <a:ext cx="457200" cy="304800"/>
          </a:xfrm>
          <a:prstGeom prst="right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153400" y="2133600"/>
            <a:ext cx="990600" cy="6309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50b </a:t>
            </a:r>
            <a:r>
              <a:rPr lang="en-US" sz="1400" dirty="0" err="1" smtClean="0"/>
              <a:t>x</a:t>
            </a:r>
            <a:r>
              <a:rPr lang="en-US" sz="1400" dirty="0" smtClean="0"/>
              <a:t> 50b</a:t>
            </a:r>
          </a:p>
          <a:p>
            <a:r>
              <a:rPr lang="en-US" sz="1400" dirty="0" smtClean="0"/>
              <a:t>2.8 MJ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001000" y="3733800"/>
            <a:ext cx="990600" cy="6309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25b </a:t>
            </a:r>
            <a:r>
              <a:rPr lang="en-US" sz="1400" dirty="0" err="1" smtClean="0"/>
              <a:t>x</a:t>
            </a:r>
            <a:r>
              <a:rPr lang="en-US" sz="1400" dirty="0" smtClean="0"/>
              <a:t> 25b</a:t>
            </a:r>
          </a:p>
          <a:p>
            <a:r>
              <a:rPr lang="en-US" sz="1400" dirty="0" smtClean="0"/>
              <a:t>1.4 MJ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 rot="5400000" flipH="1" flipV="1">
            <a:off x="6362700" y="3848100"/>
            <a:ext cx="2514600" cy="121920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 rot="5400000" flipH="1" flipV="1">
            <a:off x="5943600" y="3200400"/>
            <a:ext cx="3886200" cy="53340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 Increase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LPCC, 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10.9.2010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t="12700"/>
          <a:stretch>
            <a:fillRect/>
          </a:stretch>
        </p:blipFill>
        <p:spPr>
          <a:xfrm>
            <a:off x="228600" y="838200"/>
            <a:ext cx="6371821" cy="55626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 bwMode="auto">
          <a:xfrm flipV="1">
            <a:off x="1143000" y="914400"/>
            <a:ext cx="4419600" cy="3733800"/>
          </a:xfrm>
          <a:prstGeom prst="line">
            <a:avLst/>
          </a:prstGeom>
          <a:solidFill>
            <a:schemeClr val="accent1"/>
          </a:solidFill>
          <a:ln w="57150" cap="sq" cmpd="sng" algn="ctr">
            <a:solidFill>
              <a:schemeClr val="tx1">
                <a:lumMod val="65000"/>
                <a:lumOff val="35000"/>
              </a:schemeClr>
            </a:solidFill>
            <a:prstDash val="dash"/>
            <a:round/>
            <a:headEnd type="none" w="med" len="med"/>
            <a:tailEnd type="none" w="med" len="med"/>
          </a:ln>
          <a:effectLst>
            <a:outerShdw blurRad="50800" dist="88900" dir="21120000">
              <a:srgbClr val="000000">
                <a:alpha val="43000"/>
              </a:srgbClr>
            </a:outerShdw>
          </a:effectLst>
        </p:spPr>
      </p:cxnSp>
      <p:sp>
        <p:nvSpPr>
          <p:cNvPr id="12" name="TextBox 11"/>
          <p:cNvSpPr txBox="1"/>
          <p:nvPr/>
        </p:nvSpPr>
        <p:spPr>
          <a:xfrm>
            <a:off x="3133323" y="3105090"/>
            <a:ext cx="2886477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~ factor 10 per 30 days!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248400" y="1066800"/>
            <a:ext cx="2667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Note:</a:t>
            </a:r>
          </a:p>
          <a:p>
            <a:pPr algn="l"/>
            <a:r>
              <a:rPr lang="en-US" dirty="0" smtClean="0"/>
              <a:t>We will deviate from shown exponential slope!</a:t>
            </a:r>
          </a:p>
          <a:p>
            <a:pPr algn="l"/>
            <a:r>
              <a:rPr lang="en-US" dirty="0" smtClean="0"/>
              <a:t>Why:</a:t>
            </a:r>
          </a:p>
          <a:p>
            <a:pPr algn="l"/>
            <a:r>
              <a:rPr lang="en-US" dirty="0" smtClean="0"/>
              <a:t>Commissioning work for bunch trains (ongoing).</a:t>
            </a:r>
          </a:p>
          <a:p>
            <a:pPr algn="l"/>
            <a:r>
              <a:rPr lang="en-US" dirty="0" smtClean="0"/>
              <a:t>We all know that exponential growth can be dangerous and often ends badly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play it safe with MJ beams!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33368</TotalTime>
  <Words>2650</Words>
  <Application>Microsoft Macintosh PowerPoint</Application>
  <PresentationFormat>On-screen Show (4:3)</PresentationFormat>
  <Paragraphs>361</Paragraphs>
  <Slides>37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Pixel</vt:lpstr>
      <vt:lpstr>Microsoft Equation</vt:lpstr>
      <vt:lpstr>Status of LHC Operations</vt:lpstr>
      <vt:lpstr>Outline</vt:lpstr>
      <vt:lpstr>LHC Strategy Over Summer</vt:lpstr>
      <vt:lpstr>Parameters for Luminosity Production</vt:lpstr>
      <vt:lpstr>Highlight August Results</vt:lpstr>
      <vt:lpstr>Remarkable Machine Availability</vt:lpstr>
      <vt:lpstr>LHC Instantaneous Luminosity: August Record</vt:lpstr>
      <vt:lpstr>Delivered Luminosity</vt:lpstr>
      <vt:lpstr>Exponential Increase</vt:lpstr>
      <vt:lpstr>Integrated Luminosity in 1 Fill</vt:lpstr>
      <vt:lpstr>Some Lessons Learnt in August</vt:lpstr>
      <vt:lpstr>Intensity Loss Fill 1298 (first 2 h)</vt:lpstr>
      <vt:lpstr>Intensity Loss Fill 1295 (first 2 h)</vt:lpstr>
      <vt:lpstr>Intensity Loss Fill 1301 (first 2h)</vt:lpstr>
      <vt:lpstr>Some Lessons Learnt in August</vt:lpstr>
      <vt:lpstr>Collimation Loss Maps (Regular Monitoring)</vt:lpstr>
      <vt:lpstr>Betatron Cleaning: Leakage (Sum) to Horizontal TCT’s</vt:lpstr>
      <vt:lpstr>Several Percent of Beam in Far Tails</vt:lpstr>
      <vt:lpstr>Some Lessons Learnt in August</vt:lpstr>
      <vt:lpstr>Sudden Local Losses</vt:lpstr>
      <vt:lpstr>Beam Dumps with fast Local Loss</vt:lpstr>
      <vt:lpstr>Some Lessons Learnt in August</vt:lpstr>
      <vt:lpstr>LHC Injection Losses (Beam 2) </vt:lpstr>
      <vt:lpstr>Some Lessons Learnt in August</vt:lpstr>
      <vt:lpstr>Luminosity-Induced Losses IR1: Selection</vt:lpstr>
      <vt:lpstr>Luminosity-Induced Losses IR5: Selection</vt:lpstr>
      <vt:lpstr>Luminosity-Induced Losses IR8: Selection</vt:lpstr>
      <vt:lpstr>Next Step: Bunch Trains and 10 A/s</vt:lpstr>
      <vt:lpstr>Faster Ramp: 2 A/s  10 A/s</vt:lpstr>
      <vt:lpstr>10 A/s ramp (w/o collimators)</vt:lpstr>
      <vt:lpstr>Squeeze</vt:lpstr>
      <vt:lpstr>Crossing angles</vt:lpstr>
      <vt:lpstr>Crossing angles (nominal)</vt:lpstr>
      <vt:lpstr>Batch Injection (Yesterday)</vt:lpstr>
      <vt:lpstr>Loss Map B1 V: Losses in IR’s with Crossing</vt:lpstr>
      <vt:lpstr>Conclusion</vt:lpstr>
      <vt:lpstr>Thank you for your attention!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FGC Software Design Review</dc:title>
  <dc:creator>Quentin King</dc:creator>
  <cp:lastModifiedBy>Ralph Wolfgang ASSMANN</cp:lastModifiedBy>
  <cp:revision>1878</cp:revision>
  <dcterms:created xsi:type="dcterms:W3CDTF">2010-09-10T10:13:24Z</dcterms:created>
  <dcterms:modified xsi:type="dcterms:W3CDTF">2010-09-10T12:58:27Z</dcterms:modified>
</cp:coreProperties>
</file>