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443" r:id="rId4"/>
    <p:sldId id="451" r:id="rId5"/>
    <p:sldId id="455" r:id="rId6"/>
    <p:sldId id="452" r:id="rId7"/>
    <p:sldId id="453" r:id="rId8"/>
    <p:sldId id="456" r:id="rId9"/>
    <p:sldId id="454" r:id="rId10"/>
    <p:sldId id="457" r:id="rId11"/>
    <p:sldId id="458" r:id="rId12"/>
    <p:sldId id="459" r:id="rId13"/>
    <p:sldId id="44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DDBD3-1AB4-4B54-87B6-7AD7B7E03B3A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8A0CA-CE6D-461B-ABDC-27E9776F0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20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10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09471-86A7-4ACC-AACD-83A91342E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87A84-C3A0-433E-AED3-E47B2506F7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DE1C1-534D-4EC9-A04D-CA46965D0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41C4F-69D9-4ABF-A6BB-C3A9A9262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FA809-C78A-4BBA-A9F2-A8122087A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51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59B0-D067-4D5A-A0CF-F3C4011FD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D01C1-6707-4A0A-9540-3D2E6AFC0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32CAB-832F-48F9-8D06-D1BA2B6A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FCE33-FD45-44BE-A1B3-AC4657B94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EA36B-E852-4CBD-B648-2276D0EC3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63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EFF0EF-3844-4DFC-893B-5701E3FBF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598CD-250B-4ED3-AB3E-BA4A898D26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9C92C-C5D7-4BCD-8276-0E80F58E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1D6CD2-545E-4106-A3F8-9C9ED0366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26499-375B-4FF4-9E8C-010A996A1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83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B1ADE-2543-4D55-9FA5-1E40F1484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E41E9-5EB0-49D9-B3CA-01C9DF46E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4786B-2CB1-446E-ACA6-A674534F5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4A437-5AA8-4627-9460-07441F7AD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E1659-49BD-4293-8EAE-5D3D9CA3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22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BC2C-DA28-4614-85FF-58FC11CD7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97FC6-F134-4294-BE0F-39F37627C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E40872-56B3-4528-9FFF-E18F6C68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FF8CA-A9E8-4694-8D66-7DD12106E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7EBD7-5A1B-44D9-B4CA-76434C9B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5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3911-611B-421B-9A59-5091F8500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82AD2-913B-497D-97CD-FF37DDE5A6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2D1C5-7AD0-4EEF-B6F0-BA31899E17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3AB10-7C74-4EE7-88F5-522DCC0F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7B14B2-982A-497B-BE2F-00C270D49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DA4EB7-AEFC-4AB6-BF72-89168062B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123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F0CBA-35EA-46C1-9949-3CBC89D95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3B902-BAD5-4A03-93DD-D9BE60583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FD9762-608E-4889-9EFB-8664F267C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92B647-18ED-4AA9-9DC4-2F868B1864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521B2F-4210-4CA9-8C88-1FCB7B5F4C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165903-1B2D-43D8-BF62-7AB18B3DD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DA468C-798C-49A8-A532-8E155F97B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70F595-C0A6-4C7D-AFF9-C209D5654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751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51057-777B-4D8A-AFA4-72856670F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5AC32D-42C7-4F56-9C9E-FCC4720E2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ED665-54C7-44ED-AF46-A02A8390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6188C-CD6B-4256-B0F8-29AB6A7C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45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1B6D34-4930-4B57-9704-23529ADA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4A4150-953C-4E4D-82B0-730607708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274EF-5546-46BE-B7BC-5BB5D9AE0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20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7E149-5437-4EFD-8534-5D6796D8B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BA0F3-3AD3-4F90-8114-68C27B1B2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233B6-1133-432F-94DE-D666A221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1ACD6-71C5-414C-95D1-0633E95E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8ACE8-0003-4C29-B7F7-34F61411A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747BD-A90C-4155-A190-920A5D47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98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B0AF-8DFA-4F9A-B0AB-40917B53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9887F4-913F-4218-A474-AFB44E4F91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BC7C71-721B-4237-B5C1-22AB4E6E42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ED586-D038-403C-9B7F-6BB6D4E3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09424-3555-4037-8996-7851F6DE4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46DE4-1061-48F9-9603-507EDA6C7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93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966683-90F1-45FC-B33D-DEBB4AB3D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77D78-7169-439F-B277-966137F95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D694F-C334-4763-9CA0-A3F75F055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55776-4A84-468B-8081-DA2447D820A6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F2B49-151A-4DDC-A697-B43BD469B1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2EA06-484C-416B-BCB0-E03131923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D3475-0FFD-417C-A422-9DF1688122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90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D0C8-7730-4A45-850C-8A69B4BD3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89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Beam Instrumentation </a:t>
            </a:r>
            <a:br>
              <a:rPr lang="en-US" dirty="0"/>
            </a:br>
            <a:r>
              <a:rPr lang="en-US" dirty="0"/>
              <a:t>&amp; </a:t>
            </a:r>
            <a:br>
              <a:rPr lang="en-US" dirty="0"/>
            </a:br>
            <a:r>
              <a:rPr lang="en-US" dirty="0"/>
              <a:t>Beam Commissioning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361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7E130-538F-41B2-A91F-79525DC44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BPM TT2 Trajectory</a:t>
            </a:r>
            <a:endParaRPr lang="en-GB" dirty="0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E14A280-6B0C-46A0-8CC7-460E0F884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3831"/>
            <a:ext cx="6426828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3E267B-1365-4636-8F8B-92B879309AE6}"/>
              </a:ext>
            </a:extLst>
          </p:cNvPr>
          <p:cNvSpPr txBox="1"/>
          <p:nvPr/>
        </p:nvSpPr>
        <p:spPr>
          <a:xfrm>
            <a:off x="2882586" y="1418296"/>
            <a:ext cx="6426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Worked since day 1 -&gt; OPERATIONAL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52DC3F-B60E-4FDF-94CA-33D9796434AB}"/>
              </a:ext>
            </a:extLst>
          </p:cNvPr>
          <p:cNvSpPr txBox="1"/>
          <p:nvPr/>
        </p:nvSpPr>
        <p:spPr>
          <a:xfrm>
            <a:off x="7489003" y="3053593"/>
            <a:ext cx="3640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Following a survey campaign in TT2 we are requested to add the mechanical/optical/electrical offsets</a:t>
            </a:r>
          </a:p>
          <a:p>
            <a:r>
              <a:rPr lang="en-US" dirty="0"/>
              <a:t>Survey shows significant offsets for some PUs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92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7B2F-5806-4D3F-B2D0-68C391DD5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2232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BGI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1A484-FDB4-477D-B197-3C728767C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993" y="858623"/>
            <a:ext cx="7581642" cy="3173050"/>
          </a:xfrm>
        </p:spPr>
        <p:txBody>
          <a:bodyPr>
            <a:normAutofit/>
          </a:bodyPr>
          <a:lstStyle/>
          <a:p>
            <a:r>
              <a:rPr lang="en-US" sz="1800" dirty="0"/>
              <a:t>Enthusiastic feedback -&gt; </a:t>
            </a:r>
            <a:r>
              <a:rPr lang="en-US" sz="1800" dirty="0">
                <a:sym typeface="Wingdings" pitchFamily="2" charset="2"/>
              </a:rPr>
              <a:t>unprecedented shot-by-shot beam size information</a:t>
            </a:r>
          </a:p>
          <a:p>
            <a:r>
              <a:rPr lang="en-US" sz="1800" dirty="0">
                <a:sym typeface="Wingdings" pitchFamily="2" charset="2"/>
              </a:rPr>
              <a:t>Measurement integrated over 0.5 </a:t>
            </a:r>
            <a:r>
              <a:rPr lang="en-US" sz="1800" dirty="0" err="1">
                <a:sym typeface="Wingdings" pitchFamily="2" charset="2"/>
              </a:rPr>
              <a:t>ms</a:t>
            </a:r>
            <a:r>
              <a:rPr lang="en-US" sz="1800" dirty="0">
                <a:sym typeface="Wingdings" pitchFamily="2" charset="2"/>
              </a:rPr>
              <a:t> every 5 </a:t>
            </a:r>
            <a:r>
              <a:rPr lang="en-US" sz="1800" dirty="0" err="1">
                <a:sym typeface="Wingdings" pitchFamily="2" charset="2"/>
              </a:rPr>
              <a:t>ms</a:t>
            </a:r>
            <a:r>
              <a:rPr lang="en-US" sz="1800" dirty="0">
                <a:sym typeface="Wingdings" pitchFamily="2" charset="2"/>
              </a:rPr>
              <a:t> in H plane</a:t>
            </a:r>
          </a:p>
          <a:p>
            <a:r>
              <a:rPr lang="en-US" sz="1800" dirty="0"/>
              <a:t>Used for the </a:t>
            </a:r>
            <a:r>
              <a:rPr lang="en-US" sz="1800" dirty="0" err="1"/>
              <a:t>optimisation</a:t>
            </a:r>
            <a:r>
              <a:rPr lang="en-US" sz="1800" dirty="0"/>
              <a:t> of second injection bump</a:t>
            </a:r>
          </a:p>
          <a:p>
            <a:r>
              <a:rPr lang="en-US" sz="1800" dirty="0"/>
              <a:t>Unexpected BGI84 magnet issue -&gt; </a:t>
            </a:r>
            <a:r>
              <a:rPr lang="en-GB" sz="1800" dirty="0"/>
              <a:t>Magnet model shows that the shielding plates are creating most of the skew </a:t>
            </a:r>
            <a:r>
              <a:rPr lang="en-GB" sz="1800" dirty="0" err="1"/>
              <a:t>sextupolar</a:t>
            </a:r>
            <a:r>
              <a:rPr lang="en-GB" sz="1800" dirty="0"/>
              <a:t> component as observed in the PS ring resonance</a:t>
            </a:r>
            <a:endParaRPr lang="en-US" sz="1800" dirty="0"/>
          </a:p>
          <a:p>
            <a:r>
              <a:rPr lang="en-US" sz="1800" dirty="0"/>
              <a:t>Tbt measurement available offline (at present min 10 turns integration needed)</a:t>
            </a:r>
          </a:p>
          <a:p>
            <a:r>
              <a:rPr lang="en-US" sz="1800" dirty="0"/>
              <a:t>3BP measurement issue solved</a:t>
            </a:r>
            <a:endParaRPr lang="en-GB" sz="1800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E50FA54-EA14-4EE8-8F3D-E76198DA5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0" y="858139"/>
            <a:ext cx="4120562" cy="2413513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6B98F8E-AE8F-4804-97F2-245425F409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23"/>
          <a:stretch/>
        </p:blipFill>
        <p:spPr>
          <a:xfrm>
            <a:off x="838200" y="3883913"/>
            <a:ext cx="4525202" cy="24646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9AC3C1-3654-4C7D-AA26-5502A294A9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1" b="23675"/>
          <a:stretch/>
        </p:blipFill>
        <p:spPr>
          <a:xfrm>
            <a:off x="6159975" y="3883914"/>
            <a:ext cx="4525202" cy="246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36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5AF5-D438-4D22-90C5-D5CED8E4B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BWS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00C3A65-A073-400F-8588-B254F1B66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803" y="1055884"/>
            <a:ext cx="10152667" cy="461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23</a:t>
            </a:r>
            <a:r>
              <a:rPr lang="en-US" sz="2000" baseline="30000" dirty="0"/>
              <a:t>rd</a:t>
            </a:r>
            <a:r>
              <a:rPr lang="en-US" sz="2000" dirty="0"/>
              <a:t> March -&gt; First acquisitions with the basic requirements for emittance measurement</a:t>
            </a:r>
            <a:endParaRPr lang="en-GB" sz="2000" dirty="0"/>
          </a:p>
        </p:txBody>
      </p:sp>
      <p:pic>
        <p:nvPicPr>
          <p:cNvPr id="8" name="Content Placeholder 4" descr="Graphical user interface, application, histogram&#10;&#10;Description automatically generated">
            <a:extLst>
              <a:ext uri="{FF2B5EF4-FFF2-40B4-BE49-F238E27FC236}">
                <a16:creationId xmlns:a16="http://schemas.microsoft.com/office/drawing/2014/main" id="{EC4CDAED-4B2D-47EE-B053-A38C730A8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4" y="1560717"/>
            <a:ext cx="4025309" cy="2004604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111AB17-1D91-4680-98C3-30947AB580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009" y="3881214"/>
            <a:ext cx="3405081" cy="2660220"/>
          </a:xfrm>
          <a:prstGeom prst="rect">
            <a:avLst/>
          </a:prstGeom>
        </p:spPr>
      </p:pic>
      <p:pic>
        <p:nvPicPr>
          <p:cNvPr id="14" name="Picture 13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8BAD13C7-09FF-448E-9057-CCFF78ED09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24" y="3881215"/>
            <a:ext cx="3870043" cy="26602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AAC846-BBA7-4A1A-8ACE-C2222121A98E}"/>
              </a:ext>
            </a:extLst>
          </p:cNvPr>
          <p:cNvSpPr txBox="1"/>
          <p:nvPr/>
        </p:nvSpPr>
        <p:spPr>
          <a:xfrm>
            <a:off x="5175099" y="1545343"/>
            <a:ext cx="63536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additions and issues solved since then.</a:t>
            </a:r>
          </a:p>
          <a:p>
            <a:r>
              <a:rPr lang="en-US" dirty="0"/>
              <a:t>Start to be heavily used (Tuning LHC25 beams with low chromaticity optics, aperture investigations )</a:t>
            </a:r>
          </a:p>
          <a:p>
            <a:r>
              <a:rPr lang="en-US" dirty="0"/>
              <a:t>Currently working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16KHz noise generated from motor driver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Bunch offset set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PMT and attenuation set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‘Lost triggers’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93538B-933D-4A59-860C-BC42F66A5089}"/>
              </a:ext>
            </a:extLst>
          </p:cNvPr>
          <p:cNvSpPr txBox="1"/>
          <p:nvPr/>
        </p:nvSpPr>
        <p:spPr>
          <a:xfrm>
            <a:off x="8456881" y="5987279"/>
            <a:ext cx="3365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H. Bartosik &amp; A. </a:t>
            </a:r>
            <a:r>
              <a:rPr lang="en-US" sz="1400" dirty="0">
                <a:sym typeface="Wingdings" pitchFamily="2" charset="2"/>
              </a:rPr>
              <a:t>Huschauer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A63C5E8-19D0-4D96-BCD8-14F183655B8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1" t="13092" r="1571" b="46395"/>
          <a:stretch/>
        </p:blipFill>
        <p:spPr>
          <a:xfrm>
            <a:off x="8351932" y="3967810"/>
            <a:ext cx="3365877" cy="201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65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B5167-59E8-48F5-A388-53E930375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4501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30385-60FB-441F-B70C-3B12FE94E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3851"/>
            <a:ext cx="10515600" cy="237408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Smooth restart</a:t>
            </a:r>
          </a:p>
          <a:p>
            <a:r>
              <a:rPr lang="en-US" dirty="0"/>
              <a:t>Almost all instruments operational from day 1!</a:t>
            </a:r>
          </a:p>
          <a:p>
            <a:r>
              <a:rPr lang="en-US" dirty="0"/>
              <a:t>Very few operational issues received through Jira</a:t>
            </a:r>
          </a:p>
          <a:p>
            <a:r>
              <a:rPr lang="en-US" dirty="0"/>
              <a:t>Commissioning of new instruments well advanced except for the turn by turn injection </a:t>
            </a:r>
            <a:r>
              <a:rPr lang="en-US" dirty="0" err="1"/>
              <a:t>SEMgrids</a:t>
            </a:r>
            <a:r>
              <a:rPr lang="en-US" dirty="0"/>
              <a:t>, waiting the chance to see beam</a:t>
            </a:r>
          </a:p>
          <a:p>
            <a:pPr lvl="1"/>
            <a:r>
              <a:rPr lang="en-US" dirty="0"/>
              <a:t>BWS: harmonic set up</a:t>
            </a:r>
          </a:p>
          <a:p>
            <a:pPr lvl="1"/>
            <a:r>
              <a:rPr lang="en-US" dirty="0"/>
              <a:t>BGI turn measurements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EAC0AFE-FF03-481A-A820-82AE4947B90F}"/>
              </a:ext>
            </a:extLst>
          </p:cNvPr>
          <p:cNvSpPr txBox="1">
            <a:spLocks/>
          </p:cNvSpPr>
          <p:nvPr/>
        </p:nvSpPr>
        <p:spPr>
          <a:xfrm>
            <a:off x="838200" y="3942827"/>
            <a:ext cx="10233870" cy="19798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Font typeface="Arial" panose="020B0604020202020204" pitchFamily="34" charset="0"/>
              <a:buNone/>
            </a:pPr>
            <a:r>
              <a:rPr lang="en-US" sz="2000" b="1" dirty="0">
                <a:sym typeface="Wingdings" pitchFamily="2" charset="2"/>
              </a:rPr>
              <a:t>OP Plans for this week</a:t>
            </a:r>
          </a:p>
          <a:p>
            <a:pPr marL="342900" indent="-342900">
              <a:buSzPct val="100000"/>
            </a:pPr>
            <a:r>
              <a:rPr lang="en-US" sz="2000" b="1" dirty="0">
                <a:sym typeface="Wingdings" pitchFamily="2" charset="2"/>
              </a:rPr>
              <a:t>Beam instrumentation commissioning to continue focusing on BGI and WS</a:t>
            </a:r>
          </a:p>
          <a:p>
            <a:pPr marL="800100" lvl="1" indent="-342900">
              <a:buSzPct val="100000"/>
            </a:pPr>
            <a:r>
              <a:rPr lang="en-US" sz="2000" dirty="0">
                <a:sym typeface="Wingdings" pitchFamily="2" charset="2"/>
              </a:rPr>
              <a:t>Continue tests and noise investigations</a:t>
            </a:r>
          </a:p>
          <a:p>
            <a:pPr marL="800100" lvl="1" indent="-342900">
              <a:buSzPct val="100000"/>
            </a:pPr>
            <a:r>
              <a:rPr lang="en-US" sz="2000" dirty="0">
                <a:sym typeface="Wingdings" pitchFamily="2" charset="2"/>
              </a:rPr>
              <a:t>Exploitation: systematic WS measurements, check emittance blow-up of injection bump non-closure</a:t>
            </a:r>
            <a:r>
              <a:rPr lang="en-GB" b="1" dirty="0">
                <a:solidFill>
                  <a:srgbClr val="FFFFFF"/>
                </a:solidFill>
                <a:latin typeface="Calibri Light" panose="020F0302020204030204" pitchFamily="34" charset="0"/>
              </a:rPr>
              <a:t>e</a:t>
            </a:r>
            <a:endParaRPr lang="en-US" sz="2400" dirty="0">
              <a:sym typeface="Wingdings" pitchFamily="2" charset="2"/>
            </a:endParaRPr>
          </a:p>
          <a:p>
            <a:pPr marL="800100" lvl="1" indent="-342900">
              <a:buSzPct val="100000"/>
            </a:pPr>
            <a:r>
              <a:rPr lang="en-GB" b="1" dirty="0">
                <a:solidFill>
                  <a:srgbClr val="FFFFFF"/>
                </a:solidFill>
                <a:latin typeface="Calibri Light" panose="020F0302020204030204" pitchFamily="34" charset="0"/>
              </a:rPr>
              <a:t>beams</a:t>
            </a:r>
            <a:endParaRPr lang="en-GB" sz="2000" dirty="0"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8BAA4-55FF-4486-91D0-1470BC248EC4}"/>
              </a:ext>
            </a:extLst>
          </p:cNvPr>
          <p:cNvSpPr txBox="1"/>
          <p:nvPr/>
        </p:nvSpPr>
        <p:spPr>
          <a:xfrm>
            <a:off x="3253839" y="5611091"/>
            <a:ext cx="570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</a:rPr>
              <a:t>Thank you for your attention</a:t>
            </a:r>
            <a:endParaRPr lang="en-GB" sz="3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01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2B745-D68C-41A6-B042-80C0CF66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9B400-11D9-4356-ADB4-55FB67356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 status today</a:t>
            </a:r>
          </a:p>
          <a:p>
            <a:r>
              <a:rPr lang="en-US" dirty="0"/>
              <a:t>Per instrument highlights and issues</a:t>
            </a:r>
          </a:p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16246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298220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5"/>
                </a:solidFill>
                <a:latin typeface="+mn-lt"/>
              </a:rPr>
              <a:t>Summary of operational beams</a:t>
            </a:r>
            <a:endParaRPr lang="en-US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3A01D2-786D-4F39-90FF-C67A22F60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65345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M. Fraser / SY-ABT-BTP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E9857B5-B309-432D-B6DB-6D693E414EAB}"/>
              </a:ext>
            </a:extLst>
          </p:cNvPr>
          <p:cNvGraphicFramePr>
            <a:graphicFrameLocks noGrp="1"/>
          </p:cNvGraphicFramePr>
          <p:nvPr/>
        </p:nvGraphicFramePr>
        <p:xfrm>
          <a:off x="525517" y="981749"/>
          <a:ext cx="11088414" cy="5166360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0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SFTPRO (core only)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Operational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0" lang="en-US" sz="2100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Delivered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to SPS at ~6…7 ∙ 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p/p</a:t>
                      </a:r>
                      <a:endParaRPr kumimoji="0" lang="en-GB" sz="2100" kern="120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+mj-lt"/>
                        </a:rPr>
                        <a:t>SFTPRO (5 turn extraction)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Intensity increase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+mj-lt"/>
                        </a:rPr>
                        <a:t>2-5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∙</a:t>
                      </a:r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p/p d</a:t>
                      </a:r>
                      <a:r>
                        <a:rPr kumimoji="0" lang="en-US" sz="2100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elivered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to SPS at 4.5 ∙ 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p/p</a:t>
                      </a:r>
                      <a:endParaRPr lang="en-GB" sz="21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+mj-lt"/>
                        </a:rPr>
                        <a:t>AD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+mj-lt"/>
                        </a:rPr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100" b="1" dirty="0">
                          <a:solidFill>
                            <a:schemeClr val="tx1"/>
                          </a:solidFill>
                          <a:latin typeface="+mj-lt"/>
                        </a:rPr>
                        <a:t>1.4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∙</a:t>
                      </a:r>
                      <a:r>
                        <a:rPr lang="en-GB" sz="210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</a:t>
                      </a:r>
                      <a:endParaRPr lang="en-GB" sz="21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937238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+mj-lt"/>
                        </a:rPr>
                        <a:t>TOF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+mj-lt"/>
                        </a:rPr>
                        <a:t>Setup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solidFill>
                            <a:schemeClr val="tx1"/>
                          </a:solidFill>
                          <a:latin typeface="+mj-lt"/>
                        </a:rPr>
                        <a:t>First basics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432015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EAST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Setup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solidFill>
                            <a:schemeClr val="tx1"/>
                          </a:solidFill>
                          <a:latin typeface="+mj-lt"/>
                        </a:rPr>
                        <a:t>First basics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1090567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100" b="1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US" sz="21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21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1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21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21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LHCPROBE, LHCINDIV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100" kern="120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LHC25 (</a:t>
                      </a:r>
                      <a:r>
                        <a:rPr lang="en-GB" sz="2100" b="1" baseline="0" dirty="0">
                          <a:latin typeface="+mj-lt"/>
                        </a:rPr>
                        <a:t>72b</a:t>
                      </a:r>
                      <a:r>
                        <a:rPr lang="en-GB" sz="2100" baseline="0" dirty="0">
                          <a:latin typeface="+mj-lt"/>
                        </a:rPr>
                        <a:t>)</a:t>
                      </a:r>
                      <a:r>
                        <a:rPr lang="en-GB" sz="2100" dirty="0">
                          <a:latin typeface="+mj-lt"/>
                        </a:rPr>
                        <a:t>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100" dirty="0">
                          <a:latin typeface="+mj-lt"/>
                        </a:rPr>
                        <a:t>Operational</a:t>
                      </a:r>
                      <a:endParaRPr lang="en-GB" sz="21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Polished up to 1.3 ∙ 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p/b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2100" b="1" kern="1200" baseline="-250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(arrival flat-top)   </a:t>
                      </a:r>
                      <a:r>
                        <a:rPr kumimoji="0" lang="en-US" sz="14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≈</a:t>
                      </a: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1.8 mm </a:t>
                      </a:r>
                      <a:r>
                        <a:rPr kumimoji="0" lang="en-US" sz="2100" b="1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kumimoji="0" lang="en-US" sz="21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100" b="1" kern="1200" baseline="0" dirty="0" err="1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2100" b="1" kern="1200" baseline="-25000" dirty="0" err="1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v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(end flat-bottom) </a:t>
                      </a: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≈</a:t>
                      </a:r>
                      <a:r>
                        <a:rPr kumimoji="0" lang="en-US" sz="2100" b="1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1.6 mm </a:t>
                      </a:r>
                      <a:r>
                        <a:rPr kumimoji="0" lang="en-US" sz="2100" b="1" kern="1200" baseline="0" dirty="0" err="1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mrad</a:t>
                      </a:r>
                      <a:endParaRPr kumimoji="0" lang="en-US" sz="2100" b="1" kern="1200" baseline="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100" dirty="0">
                          <a:latin typeface="+mj-lt"/>
                        </a:rPr>
                        <a:t>LHC25 (</a:t>
                      </a:r>
                      <a:r>
                        <a:rPr lang="en-GB" sz="2100" b="1" baseline="0" dirty="0">
                          <a:latin typeface="+mj-lt"/>
                        </a:rPr>
                        <a:t>12b or 24b</a:t>
                      </a:r>
                      <a:r>
                        <a:rPr lang="en-GB" sz="2100" baseline="0" dirty="0">
                          <a:latin typeface="+mj-lt"/>
                        </a:rPr>
                        <a:t>)</a:t>
                      </a:r>
                      <a:r>
                        <a:rPr lang="en-GB" sz="2100" dirty="0">
                          <a:latin typeface="+mj-lt"/>
                        </a:rPr>
                        <a:t>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2100" dirty="0">
                          <a:latin typeface="+mj-lt"/>
                        </a:rPr>
                        <a:t>Temporary</a:t>
                      </a:r>
                      <a:endParaRPr lang="en-GB" sz="21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100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3 BP cycle 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US" sz="2100" kern="120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elivered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 to SPS </a:t>
                      </a:r>
                      <a:endParaRPr kumimoji="0" lang="en-GB" sz="2100" kern="120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+mj-lt"/>
                        </a:rPr>
                        <a:t>LHC25</a:t>
                      </a:r>
                      <a:r>
                        <a:rPr lang="en-GB" sz="2100" baseline="0" dirty="0">
                          <a:latin typeface="+mj-lt"/>
                        </a:rPr>
                        <a:t> BCMS (48b)</a:t>
                      </a:r>
                      <a:endParaRPr lang="en-GB" sz="21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+mj-lt"/>
                        </a:rPr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Polished up to 1.3 ∙ 10</a:t>
                      </a:r>
                      <a:r>
                        <a:rPr kumimoji="0" lang="en-US" sz="210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US" sz="21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p/b</a:t>
                      </a:r>
                      <a:endParaRPr kumimoji="0" lang="en-GB" sz="2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3DE656C-698F-4FFA-88CB-C9E001088BAA}"/>
              </a:ext>
            </a:extLst>
          </p:cNvPr>
          <p:cNvSpPr/>
          <p:nvPr/>
        </p:nvSpPr>
        <p:spPr>
          <a:xfrm>
            <a:off x="6942159" y="332991"/>
            <a:ext cx="4671771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Courtesy of M. Fraser </a:t>
            </a:r>
            <a:r>
              <a:rPr lang="en-US" sz="1800" dirty="0">
                <a:solidFill>
                  <a:schemeClr val="tx1">
                    <a:tint val="75000"/>
                  </a:schemeClr>
                </a:solidFill>
              </a:rPr>
              <a:t>SY-ABT-BTP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55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85D81-8B15-4F6B-AA13-BCF5357F7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4124"/>
            <a:ext cx="10515600" cy="1153282"/>
          </a:xfrm>
        </p:spPr>
        <p:txBody>
          <a:bodyPr/>
          <a:lstStyle/>
          <a:p>
            <a:pPr algn="ctr"/>
            <a:r>
              <a:rPr lang="en-US" dirty="0"/>
              <a:t>BPM Orbit &amp; special PUs</a:t>
            </a:r>
            <a:endParaRPr lang="en-GB" dirty="0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A126A49E-0DE7-407B-831B-3CFEFBF9F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48" y="2143230"/>
            <a:ext cx="6349878" cy="4351338"/>
          </a:xfr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C489CA0-0D68-4282-BEAC-40317F445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714" y="2143230"/>
            <a:ext cx="4209275" cy="32490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3B07F3-6EBE-4D31-BF3E-EA0C71B83B50}"/>
              </a:ext>
            </a:extLst>
          </p:cNvPr>
          <p:cNvSpPr txBox="1"/>
          <p:nvPr/>
        </p:nvSpPr>
        <p:spPr>
          <a:xfrm>
            <a:off x="838200" y="1139087"/>
            <a:ext cx="50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March first beam -&gt; OPERATIONAL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120F5F-2431-4B76-A216-D6E7ABCCB965}"/>
              </a:ext>
            </a:extLst>
          </p:cNvPr>
          <p:cNvSpPr txBox="1"/>
          <p:nvPr/>
        </p:nvSpPr>
        <p:spPr>
          <a:xfrm>
            <a:off x="7475249" y="5848237"/>
            <a:ext cx="4209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PUs: PU93 used for LI radial loop needed intervention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4010F9-41A1-4491-ACD3-3C9FB0AC2A71}"/>
              </a:ext>
            </a:extLst>
          </p:cNvPr>
          <p:cNvSpPr txBox="1"/>
          <p:nvPr/>
        </p:nvSpPr>
        <p:spPr>
          <a:xfrm>
            <a:off x="780130" y="1545938"/>
            <a:ext cx="1095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Used successfully from day 1 for operation and beam set-up. Beam-based alignment at the beginning of the 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393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8F1D0-5A86-4E32-BA11-FBE42EEE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88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BCTs &amp; FBCTs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DD64DD-48C5-4B6A-B727-964B641A3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219" y="4930180"/>
            <a:ext cx="5583781" cy="1235837"/>
          </a:xfrm>
        </p:spPr>
        <p:txBody>
          <a:bodyPr>
            <a:noAutofit/>
          </a:bodyPr>
          <a:lstStyle/>
          <a:p>
            <a:r>
              <a:rPr lang="en-US" sz="1800" dirty="0"/>
              <a:t>BCTF Adjustments from the expert needed for some beams</a:t>
            </a:r>
          </a:p>
          <a:p>
            <a:r>
              <a:rPr lang="en-US" sz="1800" dirty="0">
                <a:sym typeface="Wingdings" pitchFamily="2" charset="2"/>
              </a:rPr>
              <a:t>Amplifiers removed in the TT2 tunnel to improve the signal</a:t>
            </a:r>
          </a:p>
          <a:p>
            <a:r>
              <a:rPr lang="en-US" sz="1800" dirty="0">
                <a:sym typeface="Wingdings" pitchFamily="2" charset="2"/>
              </a:rPr>
              <a:t>Amplifier installed in the surface for LI in F16.BCT126</a:t>
            </a:r>
            <a:endParaRPr lang="en-GB" sz="1800" dirty="0"/>
          </a:p>
        </p:txBody>
      </p:sp>
      <p:pic>
        <p:nvPicPr>
          <p:cNvPr id="5" name="Picture 4" descr="Diagram&#10;&#10;Description automatically generated with low confidence">
            <a:extLst>
              <a:ext uri="{FF2B5EF4-FFF2-40B4-BE49-F238E27FC236}">
                <a16:creationId xmlns:a16="http://schemas.microsoft.com/office/drawing/2014/main" id="{DBB28B2A-A885-4197-B440-EA9133122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33" y="1424449"/>
            <a:ext cx="5257800" cy="3359548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35CDAEFC-43D8-4EBC-B8A3-3FDF07E155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13200"/>
            <a:ext cx="5820608" cy="44315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223434-4E05-4F18-B72E-84F3EDA8FC93}"/>
              </a:ext>
            </a:extLst>
          </p:cNvPr>
          <p:cNvSpPr txBox="1"/>
          <p:nvPr/>
        </p:nvSpPr>
        <p:spPr>
          <a:xfrm>
            <a:off x="600233" y="1055117"/>
            <a:ext cx="50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March first beam -&gt; OPERATIONAL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3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B7933-D72B-4BB7-B20B-2F979C39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346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BTV</a:t>
            </a:r>
            <a:endParaRPr lang="en-GB" dirty="0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A14D0FF9-7777-412A-9D68-64C66DCF4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31" y="1739433"/>
            <a:ext cx="4548147" cy="3153335"/>
          </a:xfr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A5B7DFD3-B6A1-4DD7-9EB5-0E5BFC698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908" y="1739432"/>
            <a:ext cx="4546587" cy="31533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95FD7B-91E6-4D64-B504-C35549856ECA}"/>
              </a:ext>
            </a:extLst>
          </p:cNvPr>
          <p:cNvSpPr txBox="1"/>
          <p:nvPr/>
        </p:nvSpPr>
        <p:spPr>
          <a:xfrm>
            <a:off x="838200" y="1148918"/>
            <a:ext cx="779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March night first beam &amp; 4</a:t>
            </a:r>
            <a:r>
              <a:rPr lang="en-US" baseline="30000" dirty="0"/>
              <a:t>th</a:t>
            </a:r>
            <a:r>
              <a:rPr lang="en-US" dirty="0"/>
              <a:t> March extraction TT2 -&gt; OPERATIONAL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64283D-9FB7-4EB7-BDAD-614CC0723C96}"/>
              </a:ext>
            </a:extLst>
          </p:cNvPr>
          <p:cNvSpPr txBox="1"/>
          <p:nvPr/>
        </p:nvSpPr>
        <p:spPr>
          <a:xfrm>
            <a:off x="3587847" y="5167060"/>
            <a:ext cx="73383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Camera in 42 bumped in a SMH42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F16.BTV201 camera replacement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BTV16 mechanical arm 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Flipping in the vertical position needed in TT2 devices (</a:t>
            </a:r>
            <a:r>
              <a:rPr lang="en-US" dirty="0" err="1"/>
              <a:t>sw</a:t>
            </a:r>
            <a:r>
              <a:rPr lang="en-US" dirty="0"/>
              <a:t> settings)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695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3CD2A-5481-427F-8B85-2EB53ECCB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43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BBQ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C2E2D-4B54-4B64-88F9-A8AA03FC4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6010"/>
            <a:ext cx="10515600" cy="37094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Not worked first time 3</a:t>
            </a:r>
            <a:r>
              <a:rPr lang="en-US" sz="1800" baseline="30000" dirty="0"/>
              <a:t>rd</a:t>
            </a:r>
            <a:r>
              <a:rPr lang="en-US" sz="1800" dirty="0"/>
              <a:t> March, FEC and RF signal issues, but the next day -&gt; OPERATIONAL</a:t>
            </a:r>
          </a:p>
          <a:p>
            <a:endParaRPr lang="en-GB" dirty="0"/>
          </a:p>
        </p:txBody>
      </p:sp>
      <p:pic>
        <p:nvPicPr>
          <p:cNvPr id="5" name="Picture 4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816C4736-E008-4038-8F9D-1EDE8A05F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92" y="1436953"/>
            <a:ext cx="3028385" cy="3424960"/>
          </a:xfrm>
          <a:prstGeom prst="rect">
            <a:avLst/>
          </a:prstGeom>
        </p:spPr>
      </p:pic>
      <p:pic>
        <p:nvPicPr>
          <p:cNvPr id="6" name="Image 32">
            <a:extLst>
              <a:ext uri="{FF2B5EF4-FFF2-40B4-BE49-F238E27FC236}">
                <a16:creationId xmlns:a16="http://schemas.microsoft.com/office/drawing/2014/main" id="{E6F9B0AF-2E37-42FF-AE9D-D9603D73F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045" y="1453167"/>
            <a:ext cx="2821304" cy="3392531"/>
          </a:xfrm>
          <a:prstGeom prst="rect">
            <a:avLst/>
          </a:prstGeom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1B69C128-4E7D-4415-8D2B-5C7FE256A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7996" y="3391822"/>
            <a:ext cx="2384854" cy="1900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B5D50770-D702-436A-96EB-99848CF16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7954" y="1485499"/>
            <a:ext cx="2554523" cy="1906323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7B24C6-45A0-442D-A072-14C0AFD2DA20}"/>
              </a:ext>
            </a:extLst>
          </p:cNvPr>
          <p:cNvSpPr txBox="1"/>
          <p:nvPr/>
        </p:nvSpPr>
        <p:spPr>
          <a:xfrm>
            <a:off x="838200" y="4878127"/>
            <a:ext cx="817157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Tuning of LHC25ns low chromaticity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Loss maps with and without magnets of BGI82 and BGI84 / with and without compensation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Vertical BGI84 magnet confirmed to excite skew </a:t>
            </a:r>
            <a:r>
              <a:rPr kumimoji="0" lang="en-GB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sextupole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 resonances 3Q</a:t>
            </a:r>
            <a:r>
              <a:rPr kumimoji="0" lang="en-GB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y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=19 and 2Q</a:t>
            </a:r>
            <a:r>
              <a:rPr kumimoji="0" lang="en-GB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x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+Q</a:t>
            </a:r>
            <a:r>
              <a:rPr kumimoji="0" lang="en-GB" b="0" i="0" u="none" strike="noStrike" kern="0" cap="none" spc="0" normalizeH="0" baseline="-5999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y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Calibri"/>
                <a:sym typeface="Calibri"/>
              </a:rPr>
              <a:t>=19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kern="0" dirty="0">
                <a:solidFill>
                  <a:srgbClr val="000000"/>
                </a:solidFill>
                <a:cs typeface="Calibri"/>
                <a:sym typeface="Calibri"/>
              </a:rPr>
              <a:t>Horizontal BGI82 magnet confirmed to excite </a:t>
            </a:r>
            <a:r>
              <a:rPr lang="en-GB" kern="0" dirty="0" err="1">
                <a:solidFill>
                  <a:srgbClr val="000000"/>
                </a:solidFill>
                <a:cs typeface="Calibri"/>
                <a:sym typeface="Calibri"/>
              </a:rPr>
              <a:t>sextupole</a:t>
            </a:r>
            <a:r>
              <a:rPr lang="en-GB" kern="0" dirty="0">
                <a:solidFill>
                  <a:srgbClr val="000000"/>
                </a:solidFill>
                <a:cs typeface="Calibri"/>
                <a:sym typeface="Calibri"/>
              </a:rPr>
              <a:t> resonance.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Calibri"/>
              <a:sym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1B8E4-79EA-40C7-98D2-9C121A5F974E}"/>
              </a:ext>
            </a:extLst>
          </p:cNvPr>
          <p:cNvSpPr txBox="1"/>
          <p:nvPr/>
        </p:nvSpPr>
        <p:spPr>
          <a:xfrm>
            <a:off x="9465052" y="1446482"/>
            <a:ext cx="167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Bare machine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E83FF0-0481-4E9D-8A28-775DF5808F7F}"/>
              </a:ext>
            </a:extLst>
          </p:cNvPr>
          <p:cNvSpPr txBox="1"/>
          <p:nvPr/>
        </p:nvSpPr>
        <p:spPr>
          <a:xfrm>
            <a:off x="7150240" y="3424251"/>
            <a:ext cx="1415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Vertical magnet BGI84 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611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FDBEF-BC33-4DF5-BD2D-911B13AF7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BLM &amp; Fast BLM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24728-F94A-491F-B296-17A2E510B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0115" y="1258785"/>
            <a:ext cx="4111375" cy="5120057"/>
          </a:xfrm>
        </p:spPr>
        <p:txBody>
          <a:bodyPr>
            <a:normAutofit/>
          </a:bodyPr>
          <a:lstStyle/>
          <a:p>
            <a:pPr marL="0" indent="0">
              <a:buSzPct val="100000"/>
              <a:buNone/>
            </a:pPr>
            <a:r>
              <a:rPr lang="en-US" sz="1800" dirty="0"/>
              <a:t>TT2 noise -&gt; </a:t>
            </a:r>
            <a:r>
              <a:rPr lang="en-US" sz="1800" dirty="0">
                <a:solidFill>
                  <a:srgbClr val="CD3309"/>
                </a:solidFill>
                <a:sym typeface="Wingdings" pitchFamily="2" charset="2"/>
              </a:rPr>
              <a:t>Found a correlation with LTB.QNO40 and LTB.QNO60</a:t>
            </a:r>
          </a:p>
          <a:p>
            <a:pPr marL="0" indent="0">
              <a:buSzPct val="100000"/>
              <a:buNone/>
            </a:pPr>
            <a:r>
              <a:rPr lang="en-US" sz="1800" dirty="0">
                <a:sym typeface="Wingdings" pitchFamily="2" charset="2"/>
              </a:rPr>
              <a:t>Measuring from day 1</a:t>
            </a:r>
          </a:p>
          <a:p>
            <a:pPr marL="0" indent="0">
              <a:buSzPct val="100000"/>
              <a:buNone/>
            </a:pPr>
            <a:r>
              <a:rPr lang="en-US" sz="1800" dirty="0">
                <a:sym typeface="Wingdings" pitchFamily="2" charset="2"/>
              </a:rPr>
              <a:t>Initial mistrust due to lack of comparison with old levels overcome</a:t>
            </a:r>
          </a:p>
          <a:p>
            <a:r>
              <a:rPr lang="en-US" sz="1800" dirty="0"/>
              <a:t>S88 loss measurement lead to sector opening -&gt; sponge</a:t>
            </a:r>
          </a:p>
          <a:p>
            <a:r>
              <a:rPr lang="en-US" sz="1800" dirty="0"/>
              <a:t>S42 losses lead to the finding skew </a:t>
            </a:r>
            <a:r>
              <a:rPr lang="en-US" sz="1800" dirty="0" err="1"/>
              <a:t>sextupolar</a:t>
            </a:r>
            <a:r>
              <a:rPr lang="en-US" sz="1800" dirty="0"/>
              <a:t> components excitation by the BGI magnet</a:t>
            </a:r>
          </a:p>
          <a:p>
            <a:r>
              <a:rPr lang="en-US" sz="1800" dirty="0"/>
              <a:t>Excellent results in spite of several last minute requests: ‘tail clipper’ specification insufficient, SIS too slow to be used</a:t>
            </a:r>
          </a:p>
          <a:p>
            <a:pPr marL="0" indent="0">
              <a:buNone/>
            </a:pPr>
            <a:r>
              <a:rPr lang="en-US" sz="1800" dirty="0" err="1"/>
              <a:t>Hw</a:t>
            </a:r>
            <a:r>
              <a:rPr lang="en-US" sz="1800" dirty="0"/>
              <a:t> interlock issue -&gt; AFT 55min fault</a:t>
            </a:r>
            <a:endParaRPr lang="en-GB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A13A1F-400A-4553-8FE5-990B24ECD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93" y="936414"/>
            <a:ext cx="4025561" cy="3172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B3CDA5-DA24-428D-9F3F-F251A26E3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456" y="4168919"/>
            <a:ext cx="3224636" cy="250457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E48BD1-988D-4473-8AD8-1621495AE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996" y="1466427"/>
            <a:ext cx="2723548" cy="363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4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E19A7-A0D9-442F-9AA9-E5579FB4D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810"/>
            <a:ext cx="10515600" cy="1325563"/>
          </a:xfrm>
        </p:spPr>
        <p:txBody>
          <a:bodyPr/>
          <a:lstStyle/>
          <a:p>
            <a:pPr algn="ctr"/>
            <a:r>
              <a:rPr lang="en-US" dirty="0" err="1"/>
              <a:t>SEMgrids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7FA3D-AB1A-4BD7-994D-3A9963B7C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0343"/>
            <a:ext cx="10515600" cy="5066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PI.BSF42 did not provide a plot on the 3</a:t>
            </a:r>
            <a:r>
              <a:rPr lang="en-US" sz="1800" baseline="30000" dirty="0"/>
              <a:t>rd</a:t>
            </a:r>
            <a:r>
              <a:rPr lang="en-US" sz="1800" dirty="0"/>
              <a:t> night but the next day after timing adjustments. TT2 grids also worked from day one after timing set-up -&gt; OPERATIONAL</a:t>
            </a:r>
            <a:endParaRPr lang="en-GB" sz="1800" dirty="0"/>
          </a:p>
        </p:txBody>
      </p:sp>
      <p:pic>
        <p:nvPicPr>
          <p:cNvPr id="5" name="Picture 4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F50D36CA-FEEA-41DE-8BA2-37B510799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33" y="1984798"/>
            <a:ext cx="6367334" cy="2098862"/>
          </a:xfrm>
          <a:prstGeom prst="rect">
            <a:avLst/>
          </a:prstGeom>
        </p:spPr>
      </p:pic>
      <p:pic>
        <p:nvPicPr>
          <p:cNvPr id="7" name="Picture 6" descr="Bar chart&#10;&#10;Description automatically generated with low confidence">
            <a:extLst>
              <a:ext uri="{FF2B5EF4-FFF2-40B4-BE49-F238E27FC236}">
                <a16:creationId xmlns:a16="http://schemas.microsoft.com/office/drawing/2014/main" id="{262B1B17-A6F1-438A-A6C6-43CE904504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45" y="1542839"/>
            <a:ext cx="3172333" cy="25349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5D25B7-02B3-4915-84EB-6E3CB5E028F8}"/>
              </a:ext>
            </a:extLst>
          </p:cNvPr>
          <p:cNvSpPr txBox="1"/>
          <p:nvPr/>
        </p:nvSpPr>
        <p:spPr>
          <a:xfrm>
            <a:off x="838200" y="4370873"/>
            <a:ext cx="67618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Tbt not commissioned yet. Needs very particular conditions, usage of all kickers and only one destination in the SSC. -&gt; no beam to any other user/usage.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F16.BSF267 position unknown -&gt; access </a:t>
            </a:r>
            <a:r>
              <a:rPr lang="en-US" dirty="0" err="1"/>
              <a:t>Electrovalve</a:t>
            </a:r>
            <a:r>
              <a:rPr lang="en-US" dirty="0"/>
              <a:t> and connector exchanged</a:t>
            </a:r>
            <a:endParaRPr lang="en-GB" dirty="0"/>
          </a:p>
        </p:txBody>
      </p:sp>
      <p:pic>
        <p:nvPicPr>
          <p:cNvPr id="14" name="Picture 13" descr="Timeline&#10;&#10;Description automatically generated">
            <a:extLst>
              <a:ext uri="{FF2B5EF4-FFF2-40B4-BE49-F238E27FC236}">
                <a16:creationId xmlns:a16="http://schemas.microsoft.com/office/drawing/2014/main" id="{BAC94CDB-AEE2-47F5-B5B3-F9C77F7D37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44" y="4223234"/>
            <a:ext cx="3172333" cy="253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1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786</Words>
  <Application>Microsoft Office PowerPoint</Application>
  <PresentationFormat>Widescreen</PresentationFormat>
  <Paragraphs>114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Constantia</vt:lpstr>
      <vt:lpstr>Symbol</vt:lpstr>
      <vt:lpstr>Office Theme</vt:lpstr>
      <vt:lpstr>Beam Instrumentation  &amp;  Beam Commissioning </vt:lpstr>
      <vt:lpstr>Outline</vt:lpstr>
      <vt:lpstr>PowerPoint Presentation</vt:lpstr>
      <vt:lpstr>BPM Orbit &amp; special PUs</vt:lpstr>
      <vt:lpstr>BCTs &amp; FBCTs</vt:lpstr>
      <vt:lpstr>BTV</vt:lpstr>
      <vt:lpstr>BBQ</vt:lpstr>
      <vt:lpstr>BLM &amp; Fast BLM</vt:lpstr>
      <vt:lpstr>SEMgrids</vt:lpstr>
      <vt:lpstr>BPM TT2 Trajectory</vt:lpstr>
      <vt:lpstr>BGI</vt:lpstr>
      <vt:lpstr>BWS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ior beam commissioning </dc:title>
  <dc:creator>Ana Guerrero Ollacarizqueta</dc:creator>
  <cp:lastModifiedBy>Ana Guerrero Ollacarizqueta</cp:lastModifiedBy>
  <cp:revision>271</cp:revision>
  <dcterms:created xsi:type="dcterms:W3CDTF">2021-06-15T06:56:50Z</dcterms:created>
  <dcterms:modified xsi:type="dcterms:W3CDTF">2021-06-16T16:06:57Z</dcterms:modified>
</cp:coreProperties>
</file>