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Lst>
  <p:sldSz cy="5143500" cx="9144000"/>
  <p:notesSz cx="6858000" cy="9144000"/>
  <p:embeddedFontLst>
    <p:embeddedFont>
      <p:font typeface="Roboto Black"/>
      <p:bold r:id="rId38"/>
      <p:boldItalic r:id="rId39"/>
    </p:embeddedFont>
    <p:embeddedFont>
      <p:font typeface="Roboto"/>
      <p:regular r:id="rId40"/>
      <p:bold r:id="rId41"/>
      <p:italic r:id="rId42"/>
      <p:boldItalic r:id="rId43"/>
    </p:embeddedFont>
    <p:embeddedFont>
      <p:font typeface="Lato"/>
      <p:regular r:id="rId44"/>
      <p:bold r:id="rId45"/>
      <p:italic r:id="rId46"/>
      <p:boldItalic r:id="rId47"/>
    </p:embeddedFont>
    <p:embeddedFont>
      <p:font typeface="Roboto Light"/>
      <p:regular r:id="rId48"/>
      <p:bold r:id="rId49"/>
      <p:italic r:id="rId50"/>
      <p:boldItalic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regular.fntdata"/><Relationship Id="rId42" Type="http://schemas.openxmlformats.org/officeDocument/2006/relationships/font" Target="fonts/Roboto-italic.fntdata"/><Relationship Id="rId41" Type="http://schemas.openxmlformats.org/officeDocument/2006/relationships/font" Target="fonts/Roboto-bold.fntdata"/><Relationship Id="rId44" Type="http://schemas.openxmlformats.org/officeDocument/2006/relationships/font" Target="fonts/Lato-regular.fntdata"/><Relationship Id="rId43" Type="http://schemas.openxmlformats.org/officeDocument/2006/relationships/font" Target="fonts/Roboto-boldItalic.fntdata"/><Relationship Id="rId46" Type="http://schemas.openxmlformats.org/officeDocument/2006/relationships/font" Target="fonts/Lato-italic.fntdata"/><Relationship Id="rId45" Type="http://schemas.openxmlformats.org/officeDocument/2006/relationships/font" Target="fonts/Lato-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RobotoLight-regular.fntdata"/><Relationship Id="rId47" Type="http://schemas.openxmlformats.org/officeDocument/2006/relationships/font" Target="fonts/Lato-boldItalic.fntdata"/><Relationship Id="rId49" Type="http://schemas.openxmlformats.org/officeDocument/2006/relationships/font" Target="fonts/RobotoLight-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font" Target="fonts/RobotoBlack-boldItalic.fntdata"/><Relationship Id="rId38" Type="http://schemas.openxmlformats.org/officeDocument/2006/relationships/font" Target="fonts/RobotoBlack-bold.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RobotoLight-boldItalic.fntdata"/><Relationship Id="rId50" Type="http://schemas.openxmlformats.org/officeDocument/2006/relationships/font" Target="fonts/RobotoLight-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dd06b869e6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dd06b869e6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dd06b869e6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dd06b869e6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dd06b869e6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dd06b869e6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dd06b869e6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dd06b869e6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dd06b869e6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dd06b869e6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dd06b869e6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dd06b869e6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dd06b869e6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dd06b869e6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dd06b869e6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dd06b869e6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e0bd885e3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e0bd885e3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e0bd885e38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e0bd885e38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dd06b869e6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dd06b869e6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e0bd885e38_0_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e0bd885e38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e0bd885e38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e0bd885e38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9" name="Shape 379"/>
        <p:cNvGrpSpPr/>
        <p:nvPr/>
      </p:nvGrpSpPr>
      <p:grpSpPr>
        <a:xfrm>
          <a:off x="0" y="0"/>
          <a:ext cx="0" cy="0"/>
          <a:chOff x="0" y="0"/>
          <a:chExt cx="0" cy="0"/>
        </a:xfrm>
      </p:grpSpPr>
      <p:sp>
        <p:nvSpPr>
          <p:cNvPr id="380" name="Google Shape;380;ge0bd885e38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1" name="Google Shape;381;ge0bd885e38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e0bd885e38_0_1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8" name="Google Shape;398;ge0bd885e38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gdd06b869e6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3" name="Google Shape;413;gdd06b869e6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gdd06b869e6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3" name="Google Shape;423;gdd06b869e6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gdd06b869e6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4" name="Google Shape;444;gdd06b869e6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gdd06b869e6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1" name="Google Shape;451;gdd06b869e6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 name="Shape 456"/>
        <p:cNvGrpSpPr/>
        <p:nvPr/>
      </p:nvGrpSpPr>
      <p:grpSpPr>
        <a:xfrm>
          <a:off x="0" y="0"/>
          <a:ext cx="0" cy="0"/>
          <a:chOff x="0" y="0"/>
          <a:chExt cx="0" cy="0"/>
        </a:xfrm>
      </p:grpSpPr>
      <p:sp>
        <p:nvSpPr>
          <p:cNvPr id="457" name="Google Shape;457;gdd06b869e6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8" name="Google Shape;458;gdd06b869e6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gdd06b869e6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4" name="Google Shape;464;gdd06b869e6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dd06b869e6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dd06b869e6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gde60feaf98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2" name="Google Shape;472;gde60feaf98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gde60feaf98_2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7" name="Google Shape;487;gde60feaf98_2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gdd06b869e6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5" name="Google Shape;505;gdd06b869e6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dd06b869e6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dd06b869e6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dd06b869e6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dd06b869e6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dd06b869e6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dd06b869e6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dd06b869e6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dd06b869e6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daf2e1d7d6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daf2e1d7d6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e0a424431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e0a424431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4.png"/><Relationship Id="rId10" Type="http://schemas.openxmlformats.org/officeDocument/2006/relationships/hyperlink" Target="https://gitlab.cern.ch/acc-co/lhc/lhc-feedbacks/lhc-orbitfeedback/-/pipelines" TargetMode="External"/><Relationship Id="rId9" Type="http://schemas.openxmlformats.org/officeDocument/2006/relationships/hyperlink" Target="https://gitlab.cern.ch/op-software/ofb/documentation/-/blob/master/Sprint_2021.1_-_OFB_testing_part_2.pdf" TargetMode="External"/><Relationship Id="rId5" Type="http://schemas.openxmlformats.org/officeDocument/2006/relationships/image" Target="../media/image8.png"/><Relationship Id="rId6" Type="http://schemas.openxmlformats.org/officeDocument/2006/relationships/image" Target="../media/image5.png"/><Relationship Id="rId7" Type="http://schemas.openxmlformats.org/officeDocument/2006/relationships/image" Target="../media/image3.png"/><Relationship Id="rId8"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8.png"/><Relationship Id="rId4" Type="http://schemas.openxmlformats.org/officeDocument/2006/relationships/image" Target="../media/image10.png"/><Relationship Id="rId5" Type="http://schemas.openxmlformats.org/officeDocument/2006/relationships/image" Target="../media/image15.png"/><Relationship Id="rId6" Type="http://schemas.openxmlformats.org/officeDocument/2006/relationships/image" Target="../media/image59.png"/><Relationship Id="rId7" Type="http://schemas.openxmlformats.org/officeDocument/2006/relationships/image" Target="../media/image16.png"/><Relationship Id="rId8" Type="http://schemas.openxmlformats.org/officeDocument/2006/relationships/image" Target="../media/image6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drive.google.com/file/d/1zCz_Hm7-dPRf_5ExKus5MC1Bv5mxhPga/view" TargetMode="External"/><Relationship Id="rId4" Type="http://schemas.openxmlformats.org/officeDocument/2006/relationships/image" Target="../media/image17.jpg"/><Relationship Id="rId5" Type="http://schemas.openxmlformats.org/officeDocument/2006/relationships/image" Target="../media/image55.png"/><Relationship Id="rId6" Type="http://schemas.openxmlformats.org/officeDocument/2006/relationships/hyperlink" Target="http://drive.google.com/file/d/10BPs5bmhyycJaVw-mUXvRN-fi9ooX0_t/view" TargetMode="External"/><Relationship Id="rId7" Type="http://schemas.openxmlformats.org/officeDocument/2006/relationships/image" Target="../media/image1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5.png"/><Relationship Id="rId4" Type="http://schemas.openxmlformats.org/officeDocument/2006/relationships/image" Target="../media/image24.png"/><Relationship Id="rId5" Type="http://schemas.openxmlformats.org/officeDocument/2006/relationships/image" Target="../media/image2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3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35.png"/><Relationship Id="rId4" Type="http://schemas.openxmlformats.org/officeDocument/2006/relationships/image" Target="../media/image22.png"/><Relationship Id="rId5" Type="http://schemas.openxmlformats.org/officeDocument/2006/relationships/image" Target="../media/image2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1.png"/><Relationship Id="rId4" Type="http://schemas.openxmlformats.org/officeDocument/2006/relationships/image" Target="../media/image28.png"/><Relationship Id="rId5" Type="http://schemas.openxmlformats.org/officeDocument/2006/relationships/image" Target="../media/image33.png"/><Relationship Id="rId6" Type="http://schemas.openxmlformats.org/officeDocument/2006/relationships/image" Target="../media/image2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5.png"/><Relationship Id="rId4" Type="http://schemas.openxmlformats.org/officeDocument/2006/relationships/image" Target="../media/image41.png"/><Relationship Id="rId5" Type="http://schemas.openxmlformats.org/officeDocument/2006/relationships/image" Target="../media/image40.png"/><Relationship Id="rId6" Type="http://schemas.openxmlformats.org/officeDocument/2006/relationships/image" Target="../media/image3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31.png"/><Relationship Id="rId4" Type="http://schemas.openxmlformats.org/officeDocument/2006/relationships/image" Target="../media/image34.png"/><Relationship Id="rId5" Type="http://schemas.openxmlformats.org/officeDocument/2006/relationships/image" Target="../media/image36.png"/><Relationship Id="rId6" Type="http://schemas.openxmlformats.org/officeDocument/2006/relationships/image" Target="../media/image3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38.png"/><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57.gif"/><Relationship Id="rId4" Type="http://schemas.openxmlformats.org/officeDocument/2006/relationships/image" Target="../media/image56.gif"/><Relationship Id="rId5" Type="http://schemas.openxmlformats.org/officeDocument/2006/relationships/image" Target="../media/image58.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4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54.gif"/><Relationship Id="rId4" Type="http://schemas.openxmlformats.org/officeDocument/2006/relationships/image" Target="../media/image43.gif"/><Relationship Id="rId5" Type="http://schemas.openxmlformats.org/officeDocument/2006/relationships/image" Target="../media/image46.png"/><Relationship Id="rId6" Type="http://schemas.openxmlformats.org/officeDocument/2006/relationships/image" Target="../media/image44.png"/><Relationship Id="rId7" Type="http://schemas.openxmlformats.org/officeDocument/2006/relationships/image" Target="../media/image49.g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48.png"/><Relationship Id="rId4" Type="http://schemas.openxmlformats.org/officeDocument/2006/relationships/image" Target="../media/image42.gif"/><Relationship Id="rId5" Type="http://schemas.openxmlformats.org/officeDocument/2006/relationships/image" Target="../media/image5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50.png"/><Relationship Id="rId4" Type="http://schemas.openxmlformats.org/officeDocument/2006/relationships/image" Target="../media/image52.png"/><Relationship Id="rId5" Type="http://schemas.openxmlformats.org/officeDocument/2006/relationships/image" Target="../media/image5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441824"/>
            <a:ext cx="8520600" cy="16170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GB" sz="4000">
                <a:latin typeface="Cambria"/>
                <a:ea typeface="Cambria"/>
                <a:cs typeface="Cambria"/>
                <a:sym typeface="Cambria"/>
              </a:rPr>
              <a:t>LHC beam-based feedbacks and tune estimation</a:t>
            </a:r>
            <a:endParaRPr sz="2800">
              <a:latin typeface="Cambria"/>
              <a:ea typeface="Cambria"/>
              <a:cs typeface="Cambria"/>
              <a:sym typeface="Cambria"/>
            </a:endParaRPr>
          </a:p>
        </p:txBody>
      </p:sp>
      <p:sp>
        <p:nvSpPr>
          <p:cNvPr id="55" name="Google Shape;55;p13"/>
          <p:cNvSpPr txBox="1"/>
          <p:nvPr>
            <p:ph idx="1" type="subTitle"/>
          </p:nvPr>
        </p:nvSpPr>
        <p:spPr>
          <a:xfrm>
            <a:off x="311700" y="2087939"/>
            <a:ext cx="8520600" cy="6243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GB">
                <a:latin typeface="Cambria"/>
                <a:ea typeface="Cambria"/>
                <a:cs typeface="Cambria"/>
                <a:sym typeface="Cambria"/>
              </a:rPr>
              <a:t>Code renovations and machine learning applications</a:t>
            </a:r>
            <a:endParaRPr>
              <a:latin typeface="Cambria"/>
              <a:ea typeface="Cambria"/>
              <a:cs typeface="Cambria"/>
              <a:sym typeface="Cambria"/>
            </a:endParaRPr>
          </a:p>
        </p:txBody>
      </p:sp>
      <p:pic>
        <p:nvPicPr>
          <p:cNvPr id="56" name="Google Shape;56;p13"/>
          <p:cNvPicPr preferRelativeResize="0"/>
          <p:nvPr/>
        </p:nvPicPr>
        <p:blipFill rotWithShape="1">
          <a:blip r:embed="rId3">
            <a:alphaModFix/>
          </a:blip>
          <a:srcRect b="0" l="14838" r="19037" t="0"/>
          <a:stretch/>
        </p:blipFill>
        <p:spPr>
          <a:xfrm>
            <a:off x="7190286" y="3355275"/>
            <a:ext cx="1502064" cy="1272000"/>
          </a:xfrm>
          <a:prstGeom prst="rect">
            <a:avLst/>
          </a:prstGeom>
          <a:noFill/>
          <a:ln>
            <a:noFill/>
          </a:ln>
        </p:spPr>
      </p:pic>
      <p:sp>
        <p:nvSpPr>
          <p:cNvPr id="57" name="Google Shape;57;p13"/>
          <p:cNvSpPr txBox="1"/>
          <p:nvPr/>
        </p:nvSpPr>
        <p:spPr>
          <a:xfrm>
            <a:off x="221250" y="2968125"/>
            <a:ext cx="3825300" cy="16593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GB">
                <a:latin typeface="Cambria"/>
                <a:ea typeface="Cambria"/>
                <a:cs typeface="Cambria"/>
                <a:sym typeface="Cambria"/>
              </a:rPr>
              <a:t>Student:</a:t>
            </a:r>
            <a:r>
              <a:rPr lang="en-GB">
                <a:latin typeface="Cambria"/>
                <a:ea typeface="Cambria"/>
                <a:cs typeface="Cambria"/>
                <a:sym typeface="Cambria"/>
              </a:rPr>
              <a:t>		Leander Grech</a:t>
            </a:r>
            <a:r>
              <a:rPr baseline="30000" lang="en-GB">
                <a:latin typeface="Cambria"/>
                <a:ea typeface="Cambria"/>
                <a:cs typeface="Cambria"/>
                <a:sym typeface="Cambria"/>
              </a:rPr>
              <a:t>1,2</a:t>
            </a:r>
            <a:br>
              <a:rPr baseline="30000" lang="en-GB">
                <a:latin typeface="Cambria"/>
                <a:ea typeface="Cambria"/>
                <a:cs typeface="Cambria"/>
                <a:sym typeface="Cambria"/>
              </a:rPr>
            </a:br>
            <a:br>
              <a:rPr lang="en-GB">
                <a:latin typeface="Cambria"/>
                <a:ea typeface="Cambria"/>
                <a:cs typeface="Cambria"/>
                <a:sym typeface="Cambria"/>
              </a:rPr>
            </a:br>
            <a:r>
              <a:rPr b="1" lang="en-GB">
                <a:latin typeface="Cambria"/>
                <a:ea typeface="Cambria"/>
                <a:cs typeface="Cambria"/>
                <a:sym typeface="Cambria"/>
              </a:rPr>
              <a:t>Supervisor:</a:t>
            </a:r>
            <a:r>
              <a:rPr lang="en-GB">
                <a:latin typeface="Cambria"/>
                <a:ea typeface="Cambria"/>
                <a:cs typeface="Cambria"/>
                <a:sym typeface="Cambria"/>
              </a:rPr>
              <a:t>	Dr. Ing. Gianluca Valentino</a:t>
            </a:r>
            <a:r>
              <a:rPr baseline="30000" lang="en-GB">
                <a:latin typeface="Cambria"/>
                <a:ea typeface="Cambria"/>
                <a:cs typeface="Cambria"/>
                <a:sym typeface="Cambria"/>
              </a:rPr>
              <a:t>1</a:t>
            </a:r>
            <a:endParaRPr baseline="30000">
              <a:latin typeface="Cambria"/>
              <a:ea typeface="Cambria"/>
              <a:cs typeface="Cambria"/>
              <a:sym typeface="Cambria"/>
            </a:endParaRPr>
          </a:p>
          <a:p>
            <a:pPr indent="0" lvl="0" marL="0" rtl="0" algn="l">
              <a:spcBef>
                <a:spcPts val="0"/>
              </a:spcBef>
              <a:spcAft>
                <a:spcPts val="0"/>
              </a:spcAft>
              <a:buNone/>
            </a:pPr>
            <a:r>
              <a:rPr b="1" lang="en-GB">
                <a:latin typeface="Cambria"/>
                <a:ea typeface="Cambria"/>
                <a:cs typeface="Cambria"/>
                <a:sym typeface="Cambria"/>
              </a:rPr>
              <a:t>Co-supervisor:</a:t>
            </a:r>
            <a:r>
              <a:rPr lang="en-GB">
                <a:latin typeface="Cambria"/>
                <a:ea typeface="Cambria"/>
                <a:cs typeface="Cambria"/>
                <a:sym typeface="Cambria"/>
              </a:rPr>
              <a:t>	Dr. Diogo Alves</a:t>
            </a:r>
            <a:r>
              <a:rPr baseline="30000" lang="en-GB">
                <a:latin typeface="Cambria"/>
                <a:ea typeface="Cambria"/>
                <a:cs typeface="Cambria"/>
                <a:sym typeface="Cambria"/>
              </a:rPr>
              <a:t>2</a:t>
            </a:r>
            <a:endParaRPr>
              <a:latin typeface="Cambria"/>
              <a:ea typeface="Cambria"/>
              <a:cs typeface="Cambria"/>
              <a:sym typeface="Cambria"/>
            </a:endParaRPr>
          </a:p>
          <a:p>
            <a:pPr indent="0" lvl="0" marL="0" rtl="0" algn="l">
              <a:spcBef>
                <a:spcPts val="0"/>
              </a:spcBef>
              <a:spcAft>
                <a:spcPts val="0"/>
              </a:spcAft>
              <a:buNone/>
            </a:pPr>
            <a:r>
              <a:t/>
            </a:r>
            <a:endParaRPr>
              <a:latin typeface="Cambria"/>
              <a:ea typeface="Cambria"/>
              <a:cs typeface="Cambria"/>
              <a:sym typeface="Cambria"/>
            </a:endParaRPr>
          </a:p>
          <a:p>
            <a:pPr indent="0" lvl="0" marL="0" rtl="0" algn="l">
              <a:spcBef>
                <a:spcPts val="0"/>
              </a:spcBef>
              <a:spcAft>
                <a:spcPts val="0"/>
              </a:spcAft>
              <a:buNone/>
            </a:pPr>
            <a:r>
              <a:t/>
            </a:r>
            <a:endParaRPr>
              <a:latin typeface="Cambria"/>
              <a:ea typeface="Cambria"/>
              <a:cs typeface="Cambria"/>
              <a:sym typeface="Cambria"/>
            </a:endParaRPr>
          </a:p>
          <a:p>
            <a:pPr indent="0" lvl="0" marL="0" rtl="0" algn="l">
              <a:spcBef>
                <a:spcPts val="0"/>
              </a:spcBef>
              <a:spcAft>
                <a:spcPts val="0"/>
              </a:spcAft>
              <a:buNone/>
            </a:pPr>
            <a:r>
              <a:rPr lang="en-GB">
                <a:latin typeface="Cambria"/>
                <a:ea typeface="Cambria"/>
                <a:cs typeface="Cambria"/>
                <a:sym typeface="Cambria"/>
              </a:rPr>
              <a:t>17</a:t>
            </a:r>
            <a:r>
              <a:rPr baseline="30000" lang="en-GB">
                <a:latin typeface="Cambria"/>
                <a:ea typeface="Cambria"/>
                <a:cs typeface="Cambria"/>
                <a:sym typeface="Cambria"/>
              </a:rPr>
              <a:t>th</a:t>
            </a:r>
            <a:r>
              <a:rPr lang="en-GB">
                <a:latin typeface="Cambria"/>
                <a:ea typeface="Cambria"/>
                <a:cs typeface="Cambria"/>
                <a:sym typeface="Cambria"/>
              </a:rPr>
              <a:t> June, 2021</a:t>
            </a:r>
            <a:endParaRPr>
              <a:latin typeface="Cambria"/>
              <a:ea typeface="Cambria"/>
              <a:cs typeface="Cambria"/>
              <a:sym typeface="Cambria"/>
            </a:endParaRPr>
          </a:p>
        </p:txBody>
      </p:sp>
      <p:pic>
        <p:nvPicPr>
          <p:cNvPr id="58" name="Google Shape;58;p13"/>
          <p:cNvPicPr preferRelativeResize="0"/>
          <p:nvPr/>
        </p:nvPicPr>
        <p:blipFill>
          <a:blip r:embed="rId4">
            <a:alphaModFix/>
          </a:blip>
          <a:stretch>
            <a:fillRect/>
          </a:stretch>
        </p:blipFill>
        <p:spPr>
          <a:xfrm>
            <a:off x="4203300" y="3644700"/>
            <a:ext cx="2646100" cy="864025"/>
          </a:xfrm>
          <a:prstGeom prst="rect">
            <a:avLst/>
          </a:prstGeom>
          <a:noFill/>
          <a:ln>
            <a:noFill/>
          </a:ln>
        </p:spPr>
      </p:pic>
      <p:sp>
        <p:nvSpPr>
          <p:cNvPr id="59" name="Google Shape;59;p13"/>
          <p:cNvSpPr txBox="1"/>
          <p:nvPr/>
        </p:nvSpPr>
        <p:spPr>
          <a:xfrm>
            <a:off x="3798950" y="4043500"/>
            <a:ext cx="663600" cy="6195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baseline="30000" lang="en-GB">
                <a:latin typeface="Cambria"/>
                <a:ea typeface="Cambria"/>
                <a:cs typeface="Cambria"/>
                <a:sym typeface="Cambria"/>
              </a:rPr>
              <a:t>1</a:t>
            </a:r>
            <a:endParaRPr baseline="30000">
              <a:latin typeface="Cambria"/>
              <a:ea typeface="Cambria"/>
              <a:cs typeface="Cambria"/>
              <a:sym typeface="Cambria"/>
            </a:endParaRPr>
          </a:p>
        </p:txBody>
      </p:sp>
      <p:sp>
        <p:nvSpPr>
          <p:cNvPr id="60" name="Google Shape;60;p13"/>
          <p:cNvSpPr txBox="1"/>
          <p:nvPr/>
        </p:nvSpPr>
        <p:spPr>
          <a:xfrm>
            <a:off x="6999350" y="4043500"/>
            <a:ext cx="663600" cy="6195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baseline="30000" lang="en-GB">
                <a:latin typeface="Cambria"/>
                <a:ea typeface="Cambria"/>
                <a:cs typeface="Cambria"/>
                <a:sym typeface="Cambria"/>
              </a:rPr>
              <a:t>2</a:t>
            </a:r>
            <a:endParaRPr baseline="30000">
              <a:latin typeface="Cambria"/>
              <a:ea typeface="Cambria"/>
              <a:cs typeface="Cambria"/>
              <a:sym typeface="Cambri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22"/>
          <p:cNvSpPr txBox="1"/>
          <p:nvPr>
            <p:ph type="title"/>
          </p:nvPr>
        </p:nvSpPr>
        <p:spPr>
          <a:xfrm>
            <a:off x="311700" y="2708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BFCLHC - testing framework</a:t>
            </a:r>
            <a:r>
              <a:rPr lang="en-GB"/>
              <a:t> </a:t>
            </a:r>
            <a:r>
              <a:rPr lang="en-GB" sz="1100">
                <a:solidFill>
                  <a:schemeClr val="lt1"/>
                </a:solidFill>
              </a:rPr>
              <a:t>~ 30 seconds</a:t>
            </a:r>
            <a:endParaRPr sz="1100">
              <a:solidFill>
                <a:schemeClr val="lt1"/>
              </a:solidFill>
            </a:endParaRPr>
          </a:p>
        </p:txBody>
      </p:sp>
      <p:sp>
        <p:nvSpPr>
          <p:cNvPr id="221" name="Google Shape;221;p22"/>
          <p:cNvSpPr txBox="1"/>
          <p:nvPr>
            <p:ph idx="1" type="body"/>
          </p:nvPr>
        </p:nvSpPr>
        <p:spPr>
          <a:xfrm>
            <a:off x="172300" y="1082675"/>
            <a:ext cx="3145200" cy="1349700"/>
          </a:xfrm>
          <a:prstGeom prst="rect">
            <a:avLst/>
          </a:prstGeom>
        </p:spPr>
        <p:txBody>
          <a:bodyPr anchorCtr="0" anchor="t" bIns="91425" lIns="91425" spcFirstLastPara="1" rIns="91425" wrap="square" tIns="91425">
            <a:normAutofit fontScale="92500" lnSpcReduction="20000"/>
          </a:bodyPr>
          <a:lstStyle/>
          <a:p>
            <a:pPr indent="-310832" lvl="0" marL="457200" rtl="0" algn="l">
              <a:spcBef>
                <a:spcPts val="0"/>
              </a:spcBef>
              <a:spcAft>
                <a:spcPts val="0"/>
              </a:spcAft>
              <a:buSzPct val="100000"/>
              <a:buFont typeface="Roboto Light"/>
              <a:buChar char="●"/>
            </a:pPr>
            <a:r>
              <a:rPr lang="en-GB" sz="1400">
                <a:latin typeface="Roboto Light"/>
                <a:ea typeface="Roboto Light"/>
                <a:cs typeface="Roboto Light"/>
                <a:sym typeface="Roboto Light"/>
              </a:rPr>
              <a:t>BE-OP-LHC developed a new testing framework for the BFCLHC</a:t>
            </a:r>
            <a:endParaRPr sz="1400">
              <a:latin typeface="Roboto Light"/>
              <a:ea typeface="Roboto Light"/>
              <a:cs typeface="Roboto Light"/>
              <a:sym typeface="Roboto Light"/>
            </a:endParaRPr>
          </a:p>
          <a:p>
            <a:pPr indent="-287337" lvl="1" marL="749999" rtl="0" algn="l">
              <a:spcBef>
                <a:spcPts val="0"/>
              </a:spcBef>
              <a:spcAft>
                <a:spcPts val="0"/>
              </a:spcAft>
              <a:buSzPct val="100000"/>
              <a:buFont typeface="Roboto Light"/>
              <a:buChar char="○"/>
            </a:pPr>
            <a:r>
              <a:rPr lang="en-GB" sz="1000">
                <a:latin typeface="Roboto Light"/>
                <a:ea typeface="Roboto Light"/>
                <a:cs typeface="Roboto Light"/>
                <a:sym typeface="Roboto Light"/>
              </a:rPr>
              <a:t>Previous unit test </a:t>
            </a:r>
            <a:r>
              <a:rPr lang="en-GB" sz="1000">
                <a:latin typeface="Roboto Light"/>
                <a:ea typeface="Roboto Light"/>
                <a:cs typeface="Roboto Light"/>
                <a:sym typeface="Roboto Light"/>
              </a:rPr>
              <a:t>framework developed for Run 2; used as stepping stone</a:t>
            </a:r>
            <a:endParaRPr sz="1000">
              <a:latin typeface="Roboto Light"/>
              <a:ea typeface="Roboto Light"/>
              <a:cs typeface="Roboto Light"/>
              <a:sym typeface="Roboto Light"/>
            </a:endParaRPr>
          </a:p>
          <a:p>
            <a:pPr indent="-310832" lvl="0" marL="457200" rtl="0" algn="l">
              <a:spcBef>
                <a:spcPts val="0"/>
              </a:spcBef>
              <a:spcAft>
                <a:spcPts val="0"/>
              </a:spcAft>
              <a:buSzPct val="100000"/>
              <a:buFont typeface="Roboto Light"/>
              <a:buChar char="●"/>
            </a:pPr>
            <a:r>
              <a:rPr lang="en-GB" sz="1400">
                <a:latin typeface="Roboto Light"/>
                <a:ea typeface="Roboto Light"/>
                <a:cs typeface="Roboto Light"/>
                <a:sym typeface="Roboto Light"/>
              </a:rPr>
              <a:t>Docker integration</a:t>
            </a:r>
            <a:endParaRPr sz="1400">
              <a:latin typeface="Roboto Light"/>
              <a:ea typeface="Roboto Light"/>
              <a:cs typeface="Roboto Light"/>
              <a:sym typeface="Roboto Light"/>
            </a:endParaRPr>
          </a:p>
          <a:p>
            <a:pPr indent="-287337" lvl="1" marL="749999" rtl="0" algn="l">
              <a:spcBef>
                <a:spcPts val="0"/>
              </a:spcBef>
              <a:spcAft>
                <a:spcPts val="0"/>
              </a:spcAft>
              <a:buSzPct val="100000"/>
              <a:buFont typeface="Roboto Light"/>
              <a:buChar char="○"/>
            </a:pPr>
            <a:r>
              <a:rPr lang="en-GB" sz="1000">
                <a:latin typeface="Roboto Light"/>
                <a:ea typeface="Roboto Light"/>
                <a:cs typeface="Roboto Light"/>
                <a:sym typeface="Roboto Light"/>
              </a:rPr>
              <a:t>FESA, CMW and ROOT libraries are added to the container</a:t>
            </a:r>
            <a:endParaRPr sz="1000">
              <a:latin typeface="Roboto Light"/>
              <a:ea typeface="Roboto Light"/>
              <a:cs typeface="Roboto Light"/>
              <a:sym typeface="Roboto Light"/>
            </a:endParaRPr>
          </a:p>
        </p:txBody>
      </p:sp>
      <p:sp>
        <p:nvSpPr>
          <p:cNvPr id="222" name="Google Shape;222;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grpSp>
        <p:nvGrpSpPr>
          <p:cNvPr id="223" name="Google Shape;223;p22"/>
          <p:cNvGrpSpPr/>
          <p:nvPr/>
        </p:nvGrpSpPr>
        <p:grpSpPr>
          <a:xfrm>
            <a:off x="106100" y="2460275"/>
            <a:ext cx="3277599" cy="2422901"/>
            <a:chOff x="106100" y="2460275"/>
            <a:chExt cx="3277599" cy="2422901"/>
          </a:xfrm>
        </p:grpSpPr>
        <p:pic>
          <p:nvPicPr>
            <p:cNvPr id="224" name="Google Shape;224;p22"/>
            <p:cNvPicPr preferRelativeResize="0"/>
            <p:nvPr/>
          </p:nvPicPr>
          <p:blipFill rotWithShape="1">
            <a:blip r:embed="rId3">
              <a:alphaModFix/>
            </a:blip>
            <a:srcRect b="24240" l="47756" r="0" t="12069"/>
            <a:stretch/>
          </p:blipFill>
          <p:spPr>
            <a:xfrm>
              <a:off x="106100" y="2472826"/>
              <a:ext cx="3277599" cy="2410350"/>
            </a:xfrm>
            <a:prstGeom prst="rect">
              <a:avLst/>
            </a:prstGeom>
            <a:noFill/>
            <a:ln>
              <a:noFill/>
            </a:ln>
          </p:spPr>
        </p:pic>
        <p:pic>
          <p:nvPicPr>
            <p:cNvPr id="225" name="Google Shape;225;p22"/>
            <p:cNvPicPr preferRelativeResize="0"/>
            <p:nvPr/>
          </p:nvPicPr>
          <p:blipFill>
            <a:blip r:embed="rId4">
              <a:alphaModFix/>
            </a:blip>
            <a:stretch>
              <a:fillRect/>
            </a:stretch>
          </p:blipFill>
          <p:spPr>
            <a:xfrm>
              <a:off x="374848" y="3410658"/>
              <a:ext cx="634136" cy="174843"/>
            </a:xfrm>
            <a:prstGeom prst="rect">
              <a:avLst/>
            </a:prstGeom>
            <a:noFill/>
            <a:ln>
              <a:noFill/>
            </a:ln>
          </p:spPr>
        </p:pic>
        <p:pic>
          <p:nvPicPr>
            <p:cNvPr id="226" name="Google Shape;226;p22"/>
            <p:cNvPicPr preferRelativeResize="0"/>
            <p:nvPr/>
          </p:nvPicPr>
          <p:blipFill>
            <a:blip r:embed="rId4">
              <a:alphaModFix/>
            </a:blip>
            <a:stretch>
              <a:fillRect/>
            </a:stretch>
          </p:blipFill>
          <p:spPr>
            <a:xfrm>
              <a:off x="2121112" y="3410658"/>
              <a:ext cx="634136" cy="174843"/>
            </a:xfrm>
            <a:prstGeom prst="rect">
              <a:avLst/>
            </a:prstGeom>
            <a:noFill/>
            <a:ln>
              <a:noFill/>
            </a:ln>
          </p:spPr>
        </p:pic>
        <p:pic>
          <p:nvPicPr>
            <p:cNvPr id="227" name="Google Shape;227;p22"/>
            <p:cNvPicPr preferRelativeResize="0"/>
            <p:nvPr/>
          </p:nvPicPr>
          <p:blipFill>
            <a:blip r:embed="rId4">
              <a:alphaModFix/>
            </a:blip>
            <a:stretch>
              <a:fillRect/>
            </a:stretch>
          </p:blipFill>
          <p:spPr>
            <a:xfrm>
              <a:off x="1293153" y="4218245"/>
              <a:ext cx="634136" cy="174843"/>
            </a:xfrm>
            <a:prstGeom prst="rect">
              <a:avLst/>
            </a:prstGeom>
            <a:noFill/>
            <a:ln>
              <a:noFill/>
            </a:ln>
          </p:spPr>
        </p:pic>
        <p:pic>
          <p:nvPicPr>
            <p:cNvPr id="228" name="Google Shape;228;p22"/>
            <p:cNvPicPr preferRelativeResize="0"/>
            <p:nvPr/>
          </p:nvPicPr>
          <p:blipFill>
            <a:blip r:embed="rId5">
              <a:alphaModFix/>
            </a:blip>
            <a:stretch>
              <a:fillRect/>
            </a:stretch>
          </p:blipFill>
          <p:spPr>
            <a:xfrm>
              <a:off x="2046292" y="2667695"/>
              <a:ext cx="242093" cy="249867"/>
            </a:xfrm>
            <a:prstGeom prst="rect">
              <a:avLst/>
            </a:prstGeom>
            <a:noFill/>
            <a:ln>
              <a:noFill/>
            </a:ln>
          </p:spPr>
        </p:pic>
        <p:pic>
          <p:nvPicPr>
            <p:cNvPr id="229" name="Google Shape;229;p22"/>
            <p:cNvPicPr preferRelativeResize="0"/>
            <p:nvPr/>
          </p:nvPicPr>
          <p:blipFill>
            <a:blip r:embed="rId6">
              <a:alphaModFix/>
            </a:blip>
            <a:stretch>
              <a:fillRect/>
            </a:stretch>
          </p:blipFill>
          <p:spPr>
            <a:xfrm>
              <a:off x="242974" y="2460275"/>
              <a:ext cx="376255" cy="365782"/>
            </a:xfrm>
            <a:prstGeom prst="rect">
              <a:avLst/>
            </a:prstGeom>
            <a:noFill/>
            <a:ln>
              <a:noFill/>
            </a:ln>
          </p:spPr>
        </p:pic>
        <p:pic>
          <p:nvPicPr>
            <p:cNvPr id="230" name="Google Shape;230;p22"/>
            <p:cNvPicPr preferRelativeResize="0"/>
            <p:nvPr/>
          </p:nvPicPr>
          <p:blipFill>
            <a:blip r:embed="rId7">
              <a:alphaModFix/>
            </a:blip>
            <a:stretch>
              <a:fillRect/>
            </a:stretch>
          </p:blipFill>
          <p:spPr>
            <a:xfrm>
              <a:off x="395774" y="4200612"/>
              <a:ext cx="444400" cy="489445"/>
            </a:xfrm>
            <a:prstGeom prst="rect">
              <a:avLst/>
            </a:prstGeom>
            <a:noFill/>
            <a:ln>
              <a:noFill/>
            </a:ln>
          </p:spPr>
        </p:pic>
      </p:grpSp>
      <p:pic>
        <p:nvPicPr>
          <p:cNvPr id="231" name="Google Shape;231;p22"/>
          <p:cNvPicPr preferRelativeResize="0"/>
          <p:nvPr/>
        </p:nvPicPr>
        <p:blipFill>
          <a:blip r:embed="rId8">
            <a:alphaModFix/>
          </a:blip>
          <a:stretch>
            <a:fillRect/>
          </a:stretch>
        </p:blipFill>
        <p:spPr>
          <a:xfrm>
            <a:off x="3187675" y="1017725"/>
            <a:ext cx="5833477" cy="3538826"/>
          </a:xfrm>
          <a:prstGeom prst="rect">
            <a:avLst/>
          </a:prstGeom>
          <a:noFill/>
          <a:ln>
            <a:noFill/>
          </a:ln>
        </p:spPr>
      </p:pic>
      <p:sp>
        <p:nvSpPr>
          <p:cNvPr id="232" name="Google Shape;232;p22"/>
          <p:cNvSpPr txBox="1"/>
          <p:nvPr/>
        </p:nvSpPr>
        <p:spPr>
          <a:xfrm>
            <a:off x="69725" y="4730775"/>
            <a:ext cx="3903000" cy="326100"/>
          </a:xfrm>
          <a:prstGeom prst="rect">
            <a:avLst/>
          </a:prstGeom>
          <a:noFill/>
          <a:ln>
            <a:noFill/>
          </a:ln>
        </p:spPr>
        <p:txBody>
          <a:bodyPr anchorCtr="0" anchor="t" bIns="91425" lIns="91425" spcFirstLastPara="1" rIns="91425" wrap="square" tIns="91425">
            <a:normAutofit fontScale="40000" lnSpcReduction="20000"/>
          </a:bodyPr>
          <a:lstStyle/>
          <a:p>
            <a:pPr indent="0" lvl="0" marL="0" rtl="0" algn="l">
              <a:spcBef>
                <a:spcPts val="0"/>
              </a:spcBef>
              <a:spcAft>
                <a:spcPts val="0"/>
              </a:spcAft>
              <a:buNone/>
            </a:pPr>
            <a:r>
              <a:rPr lang="en-GB">
                <a:latin typeface="Roboto"/>
                <a:ea typeface="Roboto"/>
                <a:cs typeface="Roboto"/>
                <a:sym typeface="Roboto"/>
              </a:rPr>
              <a:t>A. Calia and M. Hostettler, “Sprint 2021.1,” 26-Feb-2021 [Online]. Available: </a:t>
            </a:r>
            <a:r>
              <a:rPr lang="en-GB" u="sng">
                <a:solidFill>
                  <a:schemeClr val="hlink"/>
                </a:solidFill>
                <a:latin typeface="Roboto"/>
                <a:ea typeface="Roboto"/>
                <a:cs typeface="Roboto"/>
                <a:sym typeface="Roboto"/>
                <a:hlinkClick r:id="rId9"/>
              </a:rPr>
              <a:t>https://gitlab.cern.ch/op-software/ofb/documentation/-/blob/master/Sprint_2021.1_-_OFB_testing_part_2.pdf</a:t>
            </a:r>
            <a:endParaRPr>
              <a:latin typeface="Roboto"/>
              <a:ea typeface="Roboto"/>
              <a:cs typeface="Roboto"/>
              <a:sym typeface="Roboto"/>
            </a:endParaRPr>
          </a:p>
        </p:txBody>
      </p:sp>
      <p:sp>
        <p:nvSpPr>
          <p:cNvPr id="233" name="Google Shape;233;p22"/>
          <p:cNvSpPr txBox="1"/>
          <p:nvPr/>
        </p:nvSpPr>
        <p:spPr>
          <a:xfrm>
            <a:off x="4091150" y="4626250"/>
            <a:ext cx="3903000" cy="326100"/>
          </a:xfrm>
          <a:prstGeom prst="rect">
            <a:avLst/>
          </a:prstGeom>
          <a:noFill/>
          <a:ln>
            <a:noFill/>
          </a:ln>
        </p:spPr>
        <p:txBody>
          <a:bodyPr anchorCtr="0" anchor="t" bIns="91425" lIns="91425" spcFirstLastPara="1" rIns="91425" wrap="square" tIns="91425">
            <a:normAutofit fontScale="55000"/>
          </a:bodyPr>
          <a:lstStyle/>
          <a:p>
            <a:pPr indent="0" lvl="0" marL="0" rtl="0" algn="l">
              <a:spcBef>
                <a:spcPts val="0"/>
              </a:spcBef>
              <a:spcAft>
                <a:spcPts val="0"/>
              </a:spcAft>
              <a:buNone/>
            </a:pPr>
            <a:r>
              <a:rPr lang="en-GB" u="sng">
                <a:solidFill>
                  <a:schemeClr val="hlink"/>
                </a:solidFill>
                <a:latin typeface="Roboto"/>
                <a:ea typeface="Roboto"/>
                <a:cs typeface="Roboto"/>
                <a:sym typeface="Roboto"/>
                <a:hlinkClick r:id="rId10"/>
              </a:rPr>
              <a:t>https://gitlab.cern.ch/acc-co/lhc/lhc-feedbacks/lhc-orbitfeedback/-/pipelines</a:t>
            </a:r>
            <a:endParaRPr>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xEl>
                                              <p:pRg end="0" st="0"/>
                                            </p:txEl>
                                          </p:spTgt>
                                        </p:tgtEl>
                                        <p:attrNameLst>
                                          <p:attrName>style.visibility</p:attrName>
                                        </p:attrNameLst>
                                      </p:cBhvr>
                                      <p:to>
                                        <p:strVal val="visible"/>
                                      </p:to>
                                    </p:set>
                                    <p:animEffect filter="fade" transition="in">
                                      <p:cBhvr>
                                        <p:cTn dur="1000"/>
                                        <p:tgtEl>
                                          <p:spTgt spid="2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xEl>
                                              <p:pRg end="1" st="1"/>
                                            </p:txEl>
                                          </p:spTgt>
                                        </p:tgtEl>
                                        <p:attrNameLst>
                                          <p:attrName>style.visibility</p:attrName>
                                        </p:attrNameLst>
                                      </p:cBhvr>
                                      <p:to>
                                        <p:strVal val="visible"/>
                                      </p:to>
                                    </p:set>
                                    <p:animEffect filter="fade" transition="in">
                                      <p:cBhvr>
                                        <p:cTn dur="1000"/>
                                        <p:tgtEl>
                                          <p:spTgt spid="2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xEl>
                                              <p:pRg end="2" st="2"/>
                                            </p:txEl>
                                          </p:spTgt>
                                        </p:tgtEl>
                                        <p:attrNameLst>
                                          <p:attrName>style.visibility</p:attrName>
                                        </p:attrNameLst>
                                      </p:cBhvr>
                                      <p:to>
                                        <p:strVal val="visible"/>
                                      </p:to>
                                    </p:set>
                                    <p:animEffect filter="fade" transition="in">
                                      <p:cBhvr>
                                        <p:cTn dur="1000"/>
                                        <p:tgtEl>
                                          <p:spTgt spid="2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xEl>
                                              <p:pRg end="3" st="3"/>
                                            </p:txEl>
                                          </p:spTgt>
                                        </p:tgtEl>
                                        <p:attrNameLst>
                                          <p:attrName>style.visibility</p:attrName>
                                        </p:attrNameLst>
                                      </p:cBhvr>
                                      <p:to>
                                        <p:strVal val="visible"/>
                                      </p:to>
                                    </p:set>
                                    <p:animEffect filter="fade" transition="in">
                                      <p:cBhvr>
                                        <p:cTn dur="1000"/>
                                        <p:tgtEl>
                                          <p:spTgt spid="221">
                                            <p:txEl>
                                              <p:pRg end="3" st="3"/>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23"/>
                                        </p:tgtEl>
                                        <p:attrNameLst>
                                          <p:attrName>style.visibility</p:attrName>
                                        </p:attrNameLst>
                                      </p:cBhvr>
                                      <p:to>
                                        <p:strVal val="visible"/>
                                      </p:to>
                                    </p:set>
                                    <p:animEffect filter="fade" transition="in">
                                      <p:cBhvr>
                                        <p:cTn dur="1000"/>
                                        <p:tgtEl>
                                          <p:spTgt spid="223"/>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231"/>
                                        </p:tgtEl>
                                        <p:attrNameLst>
                                          <p:attrName>style.visibility</p:attrName>
                                        </p:attrNameLst>
                                      </p:cBhvr>
                                      <p:to>
                                        <p:strVal val="visible"/>
                                      </p:to>
                                    </p:set>
                                    <p:animEffect filter="fade" transition="in">
                                      <p:cBhvr>
                                        <p:cTn dur="1000"/>
                                        <p:tgtEl>
                                          <p:spTgt spid="23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23"/>
          <p:cNvSpPr txBox="1"/>
          <p:nvPr>
            <p:ph type="title"/>
          </p:nvPr>
        </p:nvSpPr>
        <p:spPr>
          <a:xfrm>
            <a:off x="311700" y="2150850"/>
            <a:ext cx="8520600" cy="841800"/>
          </a:xfrm>
          <a:prstGeom prst="rect">
            <a:avLst/>
          </a:prstGeom>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en-GB">
                <a:latin typeface="Cambria"/>
                <a:ea typeface="Cambria"/>
                <a:cs typeface="Cambria"/>
                <a:sym typeface="Cambria"/>
              </a:rPr>
              <a:t>Tune estimation and feedback</a:t>
            </a:r>
            <a:br>
              <a:rPr lang="en-GB">
                <a:latin typeface="Cambria"/>
                <a:ea typeface="Cambria"/>
                <a:cs typeface="Cambria"/>
                <a:sym typeface="Cambria"/>
              </a:rPr>
            </a:br>
            <a:r>
              <a:rPr lang="en-GB" sz="1100">
                <a:solidFill>
                  <a:schemeClr val="lt1"/>
                </a:solidFill>
                <a:latin typeface="Cambria"/>
                <a:ea typeface="Cambria"/>
                <a:cs typeface="Cambria"/>
                <a:sym typeface="Cambria"/>
              </a:rPr>
              <a:t>~ 11 mins</a:t>
            </a:r>
            <a:endParaRPr sz="1100">
              <a:solidFill>
                <a:schemeClr val="lt1"/>
              </a:solidFill>
              <a:latin typeface="Cambria"/>
              <a:ea typeface="Cambria"/>
              <a:cs typeface="Cambria"/>
              <a:sym typeface="Cambria"/>
            </a:endParaRPr>
          </a:p>
        </p:txBody>
      </p:sp>
      <p:sp>
        <p:nvSpPr>
          <p:cNvPr id="239" name="Google Shape;239;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Tune Feedback (QFB)</a:t>
            </a:r>
            <a:endParaRPr>
              <a:latin typeface="Cambria"/>
              <a:ea typeface="Cambria"/>
              <a:cs typeface="Cambria"/>
              <a:sym typeface="Cambria"/>
            </a:endParaRPr>
          </a:p>
        </p:txBody>
      </p:sp>
      <p:sp>
        <p:nvSpPr>
          <p:cNvPr id="245" name="Google Shape;245;p24"/>
          <p:cNvSpPr txBox="1"/>
          <p:nvPr>
            <p:ph idx="1" type="body"/>
          </p:nvPr>
        </p:nvSpPr>
        <p:spPr>
          <a:xfrm>
            <a:off x="311700" y="968750"/>
            <a:ext cx="4140600" cy="38541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Uses tune estimates from BBQ system and a linear beam optics model</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Current [A] corrections are sent to Tuning Quadrupole Correctors (MQT)</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Tune estimate stability measure</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If too unstable, switch off QFB</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Until Run 2 QFB was only used intermittently due to its instability</a:t>
            </a:r>
            <a:endParaRPr>
              <a:latin typeface="Roboto Light"/>
              <a:ea typeface="Roboto Light"/>
              <a:cs typeface="Roboto Light"/>
              <a:sym typeface="Roboto Light"/>
            </a:endParaRPr>
          </a:p>
        </p:txBody>
      </p:sp>
      <p:pic>
        <p:nvPicPr>
          <p:cNvPr id="246" name="Google Shape;246;p24"/>
          <p:cNvPicPr preferRelativeResize="0"/>
          <p:nvPr/>
        </p:nvPicPr>
        <p:blipFill>
          <a:blip r:embed="rId3">
            <a:alphaModFix/>
          </a:blip>
          <a:stretch>
            <a:fillRect/>
          </a:stretch>
        </p:blipFill>
        <p:spPr>
          <a:xfrm>
            <a:off x="4401776" y="142300"/>
            <a:ext cx="4894625" cy="4858901"/>
          </a:xfrm>
          <a:prstGeom prst="rect">
            <a:avLst/>
          </a:prstGeom>
          <a:noFill/>
          <a:ln>
            <a:noFill/>
          </a:ln>
        </p:spPr>
      </p:pic>
      <p:sp>
        <p:nvSpPr>
          <p:cNvPr id="247" name="Google Shape;247;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gtEl>
                                        <p:attrNameLst>
                                          <p:attrName>style.visibility</p:attrName>
                                        </p:attrNameLst>
                                      </p:cBhvr>
                                      <p:to>
                                        <p:strVal val="visible"/>
                                      </p:to>
                                    </p:set>
                                    <p:animEffect filter="fade" transition="in">
                                      <p:cBhvr>
                                        <p:cTn dur="1000"/>
                                        <p:tgtEl>
                                          <p:spTgt spid="24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0" st="0"/>
                                            </p:txEl>
                                          </p:spTgt>
                                        </p:tgtEl>
                                        <p:attrNameLst>
                                          <p:attrName>style.visibility</p:attrName>
                                        </p:attrNameLst>
                                      </p:cBhvr>
                                      <p:to>
                                        <p:strVal val="visible"/>
                                      </p:to>
                                    </p:set>
                                    <p:animEffect filter="fade" transition="in">
                                      <p:cBhvr>
                                        <p:cTn dur="1000"/>
                                        <p:tgtEl>
                                          <p:spTgt spid="24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1" st="1"/>
                                            </p:txEl>
                                          </p:spTgt>
                                        </p:tgtEl>
                                        <p:attrNameLst>
                                          <p:attrName>style.visibility</p:attrName>
                                        </p:attrNameLst>
                                      </p:cBhvr>
                                      <p:to>
                                        <p:strVal val="visible"/>
                                      </p:to>
                                    </p:set>
                                    <p:animEffect filter="fade" transition="in">
                                      <p:cBhvr>
                                        <p:cTn dur="1000"/>
                                        <p:tgtEl>
                                          <p:spTgt spid="24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2" st="2"/>
                                            </p:txEl>
                                          </p:spTgt>
                                        </p:tgtEl>
                                        <p:attrNameLst>
                                          <p:attrName>style.visibility</p:attrName>
                                        </p:attrNameLst>
                                      </p:cBhvr>
                                      <p:to>
                                        <p:strVal val="visible"/>
                                      </p:to>
                                    </p:set>
                                    <p:animEffect filter="fade" transition="in">
                                      <p:cBhvr>
                                        <p:cTn dur="1000"/>
                                        <p:tgtEl>
                                          <p:spTgt spid="24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3" st="3"/>
                                            </p:txEl>
                                          </p:spTgt>
                                        </p:tgtEl>
                                        <p:attrNameLst>
                                          <p:attrName>style.visibility</p:attrName>
                                        </p:attrNameLst>
                                      </p:cBhvr>
                                      <p:to>
                                        <p:strVal val="visible"/>
                                      </p:to>
                                    </p:set>
                                    <p:animEffect filter="fade" transition="in">
                                      <p:cBhvr>
                                        <p:cTn dur="1000"/>
                                        <p:tgtEl>
                                          <p:spTgt spid="24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5">
                                            <p:txEl>
                                              <p:pRg end="4" st="4"/>
                                            </p:txEl>
                                          </p:spTgt>
                                        </p:tgtEl>
                                        <p:attrNameLst>
                                          <p:attrName>style.visibility</p:attrName>
                                        </p:attrNameLst>
                                      </p:cBhvr>
                                      <p:to>
                                        <p:strVal val="visible"/>
                                      </p:to>
                                    </p:set>
                                    <p:animEffect filter="fade" transition="in">
                                      <p:cBhvr>
                                        <p:cTn dur="1000"/>
                                        <p:tgtEl>
                                          <p:spTgt spid="245">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25"/>
          <p:cNvSpPr txBox="1"/>
          <p:nvPr>
            <p:ph type="title"/>
          </p:nvPr>
        </p:nvSpPr>
        <p:spPr>
          <a:xfrm>
            <a:off x="311700" y="1453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BBQ tune estimation and 50 Hz harmonics</a:t>
            </a:r>
            <a:endParaRPr>
              <a:latin typeface="Cambria"/>
              <a:ea typeface="Cambria"/>
              <a:cs typeface="Cambria"/>
              <a:sym typeface="Cambria"/>
            </a:endParaRPr>
          </a:p>
        </p:txBody>
      </p:sp>
      <p:sp>
        <p:nvSpPr>
          <p:cNvPr id="253" name="Google Shape;253;p25"/>
          <p:cNvSpPr txBox="1"/>
          <p:nvPr>
            <p:ph idx="1" type="body"/>
          </p:nvPr>
        </p:nvSpPr>
        <p:spPr>
          <a:xfrm>
            <a:off x="76675" y="759675"/>
            <a:ext cx="4216500" cy="1735500"/>
          </a:xfrm>
          <a:prstGeom prst="rect">
            <a:avLst/>
          </a:prstGeom>
        </p:spPr>
        <p:txBody>
          <a:bodyPr anchorCtr="0" anchor="t" bIns="91425" lIns="91425" spcFirstLastPara="1" rIns="91425" wrap="square" tIns="91425">
            <a:normAutofit fontScale="77500" lnSpcReduction="20000"/>
          </a:bodyPr>
          <a:lstStyle/>
          <a:p>
            <a:pPr indent="-317182" lvl="0" marL="457200" rtl="0" algn="l">
              <a:spcBef>
                <a:spcPts val="0"/>
              </a:spcBef>
              <a:spcAft>
                <a:spcPts val="0"/>
              </a:spcAft>
              <a:buSzPct val="100000"/>
              <a:buFont typeface="Roboto Light"/>
              <a:buChar char="●"/>
            </a:pPr>
            <a:r>
              <a:rPr lang="en-GB">
                <a:latin typeface="Roboto Light"/>
                <a:ea typeface="Roboto Light"/>
                <a:cs typeface="Roboto Light"/>
                <a:sym typeface="Roboto Light"/>
              </a:rPr>
              <a:t>BBQ system samples beam oscillations at revolution frequency (~11kHz)</a:t>
            </a:r>
            <a:endParaRPr>
              <a:latin typeface="Roboto Light"/>
              <a:ea typeface="Roboto Light"/>
              <a:cs typeface="Roboto Light"/>
              <a:sym typeface="Roboto Light"/>
            </a:endParaRPr>
          </a:p>
          <a:p>
            <a:pPr indent="-297497" lvl="1" marL="914400" rtl="0" algn="l">
              <a:spcBef>
                <a:spcPts val="0"/>
              </a:spcBef>
              <a:spcAft>
                <a:spcPts val="0"/>
              </a:spcAft>
              <a:buSzPct val="100000"/>
              <a:buFont typeface="Roboto Light"/>
              <a:buChar char="○"/>
            </a:pPr>
            <a:r>
              <a:rPr lang="en-GB">
                <a:latin typeface="Roboto Light"/>
                <a:ea typeface="Roboto Light"/>
                <a:cs typeface="Roboto Light"/>
                <a:sym typeface="Roboto Light"/>
              </a:rPr>
              <a:t>FFT of BBQ signal to get a spectrum</a:t>
            </a:r>
            <a:endParaRPr>
              <a:latin typeface="Roboto Light"/>
              <a:ea typeface="Roboto Light"/>
              <a:cs typeface="Roboto Light"/>
              <a:sym typeface="Roboto Light"/>
            </a:endParaRPr>
          </a:p>
          <a:p>
            <a:pPr indent="-297497" lvl="1" marL="914400" rtl="0" algn="l">
              <a:spcBef>
                <a:spcPts val="0"/>
              </a:spcBef>
              <a:spcAft>
                <a:spcPts val="0"/>
              </a:spcAft>
              <a:buSzPct val="100000"/>
              <a:buFont typeface="Roboto Light"/>
              <a:buChar char="○"/>
            </a:pPr>
            <a:r>
              <a:rPr lang="en-GB">
                <a:latin typeface="Roboto Light"/>
                <a:ea typeface="Roboto Light"/>
                <a:cs typeface="Roboto Light"/>
                <a:sym typeface="Roboto Light"/>
              </a:rPr>
              <a:t>1024 frequency bins</a:t>
            </a:r>
            <a:endParaRPr>
              <a:latin typeface="Roboto Light"/>
              <a:ea typeface="Roboto Light"/>
              <a:cs typeface="Roboto Light"/>
              <a:sym typeface="Roboto Light"/>
            </a:endParaRPr>
          </a:p>
          <a:p>
            <a:pPr indent="-317182" lvl="0" marL="457200" rtl="0" algn="l">
              <a:spcBef>
                <a:spcPts val="0"/>
              </a:spcBef>
              <a:spcAft>
                <a:spcPts val="0"/>
              </a:spcAft>
              <a:buSzPct val="100000"/>
              <a:buFont typeface="Roboto Light"/>
              <a:buChar char="●"/>
            </a:pPr>
            <a:r>
              <a:rPr lang="en-GB">
                <a:latin typeface="Roboto Light"/>
                <a:ea typeface="Roboto Light"/>
                <a:cs typeface="Roboto Light"/>
                <a:sym typeface="Roboto Light"/>
              </a:rPr>
              <a:t>BQ algorithm</a:t>
            </a:r>
            <a:r>
              <a:rPr baseline="30000" lang="en-GB">
                <a:latin typeface="Roboto Light"/>
                <a:ea typeface="Roboto Light"/>
                <a:cs typeface="Roboto Light"/>
                <a:sym typeface="Roboto Light"/>
              </a:rPr>
              <a:t>1</a:t>
            </a:r>
            <a:r>
              <a:rPr lang="en-GB">
                <a:latin typeface="Roboto Light"/>
                <a:ea typeface="Roboto Light"/>
                <a:cs typeface="Roboto Light"/>
                <a:sym typeface="Roboto Light"/>
              </a:rPr>
              <a:t> is used to estimate tune from BBQ spectrum</a:t>
            </a:r>
            <a:endParaRPr>
              <a:latin typeface="Roboto Light"/>
              <a:ea typeface="Roboto Light"/>
              <a:cs typeface="Roboto Light"/>
              <a:sym typeface="Roboto Light"/>
            </a:endParaRPr>
          </a:p>
          <a:p>
            <a:pPr indent="-317182" lvl="0" marL="457200" rtl="0" algn="l">
              <a:spcBef>
                <a:spcPts val="0"/>
              </a:spcBef>
              <a:spcAft>
                <a:spcPts val="0"/>
              </a:spcAft>
              <a:buSzPct val="100000"/>
              <a:buFont typeface="Roboto Light"/>
              <a:buChar char="●"/>
            </a:pPr>
            <a:r>
              <a:rPr lang="en-GB">
                <a:latin typeface="Roboto Light"/>
                <a:ea typeface="Roboto Light"/>
                <a:cs typeface="Roboto Light"/>
                <a:sym typeface="Roboto Light"/>
              </a:rPr>
              <a:t>Since start of LHC, 50 Hz harmonics were observed</a:t>
            </a:r>
            <a:r>
              <a:rPr baseline="30000" lang="en-GB">
                <a:latin typeface="Roboto Light"/>
                <a:ea typeface="Roboto Light"/>
                <a:cs typeface="Roboto Light"/>
                <a:sym typeface="Roboto Light"/>
              </a:rPr>
              <a:t>2</a:t>
            </a:r>
            <a:endParaRPr>
              <a:latin typeface="Roboto Light"/>
              <a:ea typeface="Roboto Light"/>
              <a:cs typeface="Roboto Light"/>
              <a:sym typeface="Roboto Light"/>
            </a:endParaRPr>
          </a:p>
        </p:txBody>
      </p:sp>
      <p:sp>
        <p:nvSpPr>
          <p:cNvPr id="254" name="Google Shape;254;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pic>
        <p:nvPicPr>
          <p:cNvPr id="255" name="Google Shape;255;p25"/>
          <p:cNvPicPr preferRelativeResize="0"/>
          <p:nvPr/>
        </p:nvPicPr>
        <p:blipFill rotWithShape="1">
          <a:blip r:embed="rId3">
            <a:alphaModFix/>
          </a:blip>
          <a:srcRect b="0" l="1739" r="2685" t="0"/>
          <a:stretch/>
        </p:blipFill>
        <p:spPr>
          <a:xfrm>
            <a:off x="0" y="2735755"/>
            <a:ext cx="4328076" cy="2407744"/>
          </a:xfrm>
          <a:prstGeom prst="rect">
            <a:avLst/>
          </a:prstGeom>
          <a:noFill/>
          <a:ln>
            <a:noFill/>
          </a:ln>
        </p:spPr>
      </p:pic>
      <p:grpSp>
        <p:nvGrpSpPr>
          <p:cNvPr id="256" name="Google Shape;256;p25"/>
          <p:cNvGrpSpPr/>
          <p:nvPr/>
        </p:nvGrpSpPr>
        <p:grpSpPr>
          <a:xfrm>
            <a:off x="4328075" y="708825"/>
            <a:ext cx="4746250" cy="3934396"/>
            <a:chOff x="4328075" y="708825"/>
            <a:chExt cx="4746250" cy="3934396"/>
          </a:xfrm>
        </p:grpSpPr>
        <p:pic>
          <p:nvPicPr>
            <p:cNvPr id="257" name="Google Shape;257;p25"/>
            <p:cNvPicPr preferRelativeResize="0"/>
            <p:nvPr/>
          </p:nvPicPr>
          <p:blipFill rotWithShape="1">
            <a:blip r:embed="rId4">
              <a:alphaModFix/>
            </a:blip>
            <a:srcRect b="0" l="2055" r="8570" t="0"/>
            <a:stretch/>
          </p:blipFill>
          <p:spPr>
            <a:xfrm>
              <a:off x="4328075" y="708825"/>
              <a:ext cx="4746250" cy="3702876"/>
            </a:xfrm>
            <a:prstGeom prst="rect">
              <a:avLst/>
            </a:prstGeom>
            <a:noFill/>
            <a:ln>
              <a:noFill/>
            </a:ln>
          </p:spPr>
        </p:pic>
        <p:cxnSp>
          <p:nvCxnSpPr>
            <p:cNvPr id="258" name="Google Shape;258;p25"/>
            <p:cNvCxnSpPr>
              <a:stCxn id="259" idx="0"/>
            </p:cNvCxnSpPr>
            <p:nvPr/>
          </p:nvCxnSpPr>
          <p:spPr>
            <a:xfrm rot="10800000">
              <a:off x="6028500" y="3205921"/>
              <a:ext cx="683100" cy="1088700"/>
            </a:xfrm>
            <a:prstGeom prst="straightConnector1">
              <a:avLst/>
            </a:prstGeom>
            <a:noFill/>
            <a:ln cap="flat" cmpd="sng" w="19050">
              <a:solidFill>
                <a:srgbClr val="FF0000"/>
              </a:solidFill>
              <a:prstDash val="solid"/>
              <a:round/>
              <a:headEnd len="med" w="med" type="none"/>
              <a:tailEnd len="med" w="med" type="triangle"/>
            </a:ln>
          </p:spPr>
        </p:cxnSp>
        <p:cxnSp>
          <p:nvCxnSpPr>
            <p:cNvPr id="260" name="Google Shape;260;p25"/>
            <p:cNvCxnSpPr>
              <a:stCxn id="259" idx="0"/>
            </p:cNvCxnSpPr>
            <p:nvPr/>
          </p:nvCxnSpPr>
          <p:spPr>
            <a:xfrm rot="10800000">
              <a:off x="6467700" y="3381721"/>
              <a:ext cx="243900" cy="912900"/>
            </a:xfrm>
            <a:prstGeom prst="straightConnector1">
              <a:avLst/>
            </a:prstGeom>
            <a:noFill/>
            <a:ln cap="flat" cmpd="sng" w="19050">
              <a:solidFill>
                <a:srgbClr val="FF0000"/>
              </a:solidFill>
              <a:prstDash val="solid"/>
              <a:round/>
              <a:headEnd len="med" w="med" type="none"/>
              <a:tailEnd len="med" w="med" type="triangle"/>
            </a:ln>
          </p:spPr>
        </p:cxnSp>
        <p:sp>
          <p:nvSpPr>
            <p:cNvPr id="259" name="Google Shape;259;p25"/>
            <p:cNvSpPr txBox="1"/>
            <p:nvPr/>
          </p:nvSpPr>
          <p:spPr>
            <a:xfrm>
              <a:off x="5324700" y="4294621"/>
              <a:ext cx="2773800" cy="348600"/>
            </a:xfrm>
            <a:prstGeom prst="rect">
              <a:avLst/>
            </a:prstGeom>
            <a:noFill/>
            <a:ln>
              <a:noFill/>
            </a:ln>
          </p:spPr>
          <p:txBody>
            <a:bodyPr anchorCtr="0" anchor="ctr" bIns="91425" lIns="91425" spcFirstLastPara="1" rIns="91425" wrap="square" tIns="91425">
              <a:normAutofit fontScale="70000"/>
            </a:bodyPr>
            <a:lstStyle/>
            <a:p>
              <a:pPr indent="0" lvl="0" marL="0" rtl="0" algn="ctr">
                <a:spcBef>
                  <a:spcPts val="0"/>
                </a:spcBef>
                <a:spcAft>
                  <a:spcPts val="0"/>
                </a:spcAft>
                <a:buNone/>
              </a:pPr>
              <a:r>
                <a:rPr lang="en-GB">
                  <a:solidFill>
                    <a:srgbClr val="FF0000"/>
                  </a:solidFill>
                  <a:latin typeface="Roboto Black"/>
                  <a:ea typeface="Roboto Black"/>
                  <a:cs typeface="Roboto Black"/>
                  <a:sym typeface="Roboto Black"/>
                </a:rPr>
                <a:t>Tracking the evolution of 50 Hz harmonics</a:t>
              </a:r>
              <a:endParaRPr>
                <a:solidFill>
                  <a:srgbClr val="FF0000"/>
                </a:solidFill>
                <a:latin typeface="Roboto Black"/>
                <a:ea typeface="Roboto Black"/>
                <a:cs typeface="Roboto Black"/>
                <a:sym typeface="Roboto Black"/>
              </a:endParaRPr>
            </a:p>
          </p:txBody>
        </p:sp>
        <p:cxnSp>
          <p:nvCxnSpPr>
            <p:cNvPr id="261" name="Google Shape;261;p25"/>
            <p:cNvCxnSpPr>
              <a:stCxn id="259" idx="0"/>
            </p:cNvCxnSpPr>
            <p:nvPr/>
          </p:nvCxnSpPr>
          <p:spPr>
            <a:xfrm flipH="1" rot="10800000">
              <a:off x="6711600" y="3667321"/>
              <a:ext cx="376500" cy="627300"/>
            </a:xfrm>
            <a:prstGeom prst="straightConnector1">
              <a:avLst/>
            </a:prstGeom>
            <a:noFill/>
            <a:ln cap="flat" cmpd="sng" w="19050">
              <a:solidFill>
                <a:srgbClr val="FF0000"/>
              </a:solidFill>
              <a:prstDash val="solid"/>
              <a:round/>
              <a:headEnd len="med" w="med" type="none"/>
              <a:tailEnd len="med" w="med" type="triangle"/>
            </a:ln>
          </p:spPr>
        </p:cxnSp>
      </p:grpSp>
      <p:sp>
        <p:nvSpPr>
          <p:cNvPr id="262" name="Google Shape;262;p25"/>
          <p:cNvSpPr txBox="1"/>
          <p:nvPr/>
        </p:nvSpPr>
        <p:spPr>
          <a:xfrm>
            <a:off x="4442400" y="4663225"/>
            <a:ext cx="4389900" cy="44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aseline="30000" lang="en-GB" sz="600"/>
              <a:t>1</a:t>
            </a:r>
            <a:r>
              <a:rPr lang="en-GB" sz="600"/>
              <a:t>See backup slide for more details about BQ algorithm</a:t>
            </a:r>
            <a:endParaRPr sz="600"/>
          </a:p>
          <a:p>
            <a:pPr indent="0" lvl="0" marL="0" rtl="0" algn="l">
              <a:spcBef>
                <a:spcPts val="0"/>
              </a:spcBef>
              <a:spcAft>
                <a:spcPts val="0"/>
              </a:spcAft>
              <a:buNone/>
            </a:pPr>
            <a:r>
              <a:rPr baseline="30000" lang="en-GB" sz="600"/>
              <a:t>2</a:t>
            </a:r>
            <a:r>
              <a:rPr lang="en-GB" sz="600"/>
              <a:t>S. Kostoglou, G. Arduini, L. Intelisano, Y. Papaphilippou, and G. Sterbini, “Origin of the 50 Hz harmonics in the transverse beam spectrum of the Large Hadron Collider,” 29-Feb-2020 [Online]. Available: http://arxiv.org/abs/2003.00140</a:t>
            </a:r>
            <a:endParaRPr sz="600"/>
          </a:p>
        </p:txBody>
      </p:sp>
      <p:sp>
        <p:nvSpPr>
          <p:cNvPr id="263" name="Google Shape;263;p25"/>
          <p:cNvSpPr txBox="1"/>
          <p:nvPr>
            <p:ph idx="1" type="body"/>
          </p:nvPr>
        </p:nvSpPr>
        <p:spPr>
          <a:xfrm>
            <a:off x="76675" y="2334775"/>
            <a:ext cx="4216500" cy="525300"/>
          </a:xfrm>
          <a:prstGeom prst="rect">
            <a:avLst/>
          </a:prstGeom>
        </p:spPr>
        <p:txBody>
          <a:bodyPr anchorCtr="0" anchor="t" bIns="91425" lIns="91425" spcFirstLastPara="1" rIns="91425" wrap="square" tIns="91425">
            <a:normAutofit fontScale="77500"/>
          </a:bodyPr>
          <a:lstStyle/>
          <a:p>
            <a:pPr indent="-317182" lvl="0" marL="457200" rtl="0" algn="l">
              <a:spcBef>
                <a:spcPts val="0"/>
              </a:spcBef>
              <a:spcAft>
                <a:spcPts val="0"/>
              </a:spcAft>
              <a:buSzPct val="100000"/>
              <a:buFont typeface="Roboto Light"/>
              <a:buChar char="●"/>
            </a:pPr>
            <a:r>
              <a:rPr lang="en-GB">
                <a:latin typeface="Roboto Light"/>
                <a:ea typeface="Roboto Light"/>
                <a:cs typeface="Roboto Light"/>
                <a:sym typeface="Roboto Light"/>
              </a:rPr>
              <a:t>Harmonics manifest as peaks in spectrum</a:t>
            </a:r>
            <a:endParaRPr>
              <a:latin typeface="Roboto Light"/>
              <a:ea typeface="Roboto Light"/>
              <a:cs typeface="Roboto Light"/>
              <a:sym typeface="Roboto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
                                            <p:txEl>
                                              <p:pRg end="0" st="0"/>
                                            </p:txEl>
                                          </p:spTgt>
                                        </p:tgtEl>
                                        <p:attrNameLst>
                                          <p:attrName>style.visibility</p:attrName>
                                        </p:attrNameLst>
                                      </p:cBhvr>
                                      <p:to>
                                        <p:strVal val="visible"/>
                                      </p:to>
                                    </p:set>
                                    <p:animEffect filter="fade" transition="in">
                                      <p:cBhvr>
                                        <p:cTn dur="1000"/>
                                        <p:tgtEl>
                                          <p:spTgt spid="25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
                                            <p:txEl>
                                              <p:pRg end="1" st="1"/>
                                            </p:txEl>
                                          </p:spTgt>
                                        </p:tgtEl>
                                        <p:attrNameLst>
                                          <p:attrName>style.visibility</p:attrName>
                                        </p:attrNameLst>
                                      </p:cBhvr>
                                      <p:to>
                                        <p:strVal val="visible"/>
                                      </p:to>
                                    </p:set>
                                    <p:animEffect filter="fade" transition="in">
                                      <p:cBhvr>
                                        <p:cTn dur="1000"/>
                                        <p:tgtEl>
                                          <p:spTgt spid="25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
                                            <p:txEl>
                                              <p:pRg end="2" st="2"/>
                                            </p:txEl>
                                          </p:spTgt>
                                        </p:tgtEl>
                                        <p:attrNameLst>
                                          <p:attrName>style.visibility</p:attrName>
                                        </p:attrNameLst>
                                      </p:cBhvr>
                                      <p:to>
                                        <p:strVal val="visible"/>
                                      </p:to>
                                    </p:set>
                                    <p:animEffect filter="fade" transition="in">
                                      <p:cBhvr>
                                        <p:cTn dur="1000"/>
                                        <p:tgtEl>
                                          <p:spTgt spid="25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
                                            <p:txEl>
                                              <p:pRg end="3" st="3"/>
                                            </p:txEl>
                                          </p:spTgt>
                                        </p:tgtEl>
                                        <p:attrNameLst>
                                          <p:attrName>style.visibility</p:attrName>
                                        </p:attrNameLst>
                                      </p:cBhvr>
                                      <p:to>
                                        <p:strVal val="visible"/>
                                      </p:to>
                                    </p:set>
                                    <p:animEffect filter="fade" transition="in">
                                      <p:cBhvr>
                                        <p:cTn dur="1000"/>
                                        <p:tgtEl>
                                          <p:spTgt spid="25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3">
                                            <p:txEl>
                                              <p:pRg end="4" st="4"/>
                                            </p:txEl>
                                          </p:spTgt>
                                        </p:tgtEl>
                                        <p:attrNameLst>
                                          <p:attrName>style.visibility</p:attrName>
                                        </p:attrNameLst>
                                      </p:cBhvr>
                                      <p:to>
                                        <p:strVal val="visible"/>
                                      </p:to>
                                    </p:set>
                                    <p:animEffect filter="fade" transition="in">
                                      <p:cBhvr>
                                        <p:cTn dur="1000"/>
                                        <p:tgtEl>
                                          <p:spTgt spid="253">
                                            <p:txEl>
                                              <p:pRg end="4" st="4"/>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56"/>
                                        </p:tgtEl>
                                        <p:attrNameLst>
                                          <p:attrName>style.visibility</p:attrName>
                                        </p:attrNameLst>
                                      </p:cBhvr>
                                      <p:to>
                                        <p:strVal val="visible"/>
                                      </p:to>
                                    </p:set>
                                    <p:animEffect filter="fade" transition="in">
                                      <p:cBhvr>
                                        <p:cTn dur="1000"/>
                                        <p:tgtEl>
                                          <p:spTgt spid="2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3"/>
                                        </p:tgtEl>
                                        <p:attrNameLst>
                                          <p:attrName>style.visibility</p:attrName>
                                        </p:attrNameLst>
                                      </p:cBhvr>
                                      <p:to>
                                        <p:strVal val="visible"/>
                                      </p:to>
                                    </p:set>
                                    <p:animEffect filter="fade" transition="in">
                                      <p:cBhvr>
                                        <p:cTn dur="1000"/>
                                        <p:tgtEl>
                                          <p:spTgt spid="263"/>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55"/>
                                        </p:tgtEl>
                                        <p:attrNameLst>
                                          <p:attrName>style.visibility</p:attrName>
                                        </p:attrNameLst>
                                      </p:cBhvr>
                                      <p:to>
                                        <p:strVal val="visible"/>
                                      </p:to>
                                    </p:set>
                                    <p:animEffect filter="fade" transition="in">
                                      <p:cBhvr>
                                        <p:cTn dur="1000"/>
                                        <p:tgtEl>
                                          <p:spTgt spid="25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26"/>
          <p:cNvSpPr txBox="1"/>
          <p:nvPr>
            <p:ph idx="1" type="body"/>
          </p:nvPr>
        </p:nvSpPr>
        <p:spPr>
          <a:xfrm>
            <a:off x="329725" y="1470875"/>
            <a:ext cx="4420500" cy="11010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We do not have ground truth tune values for the logged BBQ spectra</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2</a:t>
            </a:r>
            <a:r>
              <a:rPr baseline="30000" lang="en-GB">
                <a:latin typeface="Roboto Light"/>
                <a:ea typeface="Roboto Light"/>
                <a:cs typeface="Roboto Light"/>
                <a:sym typeface="Roboto Light"/>
              </a:rPr>
              <a:t>nd</a:t>
            </a:r>
            <a:r>
              <a:rPr lang="en-GB">
                <a:latin typeface="Roboto Light"/>
                <a:ea typeface="Roboto Light"/>
                <a:cs typeface="Roboto Light"/>
                <a:sym typeface="Roboto Light"/>
              </a:rPr>
              <a:t> order system simulation</a:t>
            </a:r>
            <a:endParaRPr>
              <a:latin typeface="Roboto Light"/>
              <a:ea typeface="Roboto Light"/>
              <a:cs typeface="Roboto Light"/>
              <a:sym typeface="Roboto Light"/>
            </a:endParaRPr>
          </a:p>
        </p:txBody>
      </p:sp>
      <p:sp>
        <p:nvSpPr>
          <p:cNvPr id="269" name="Google Shape;269;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grpSp>
        <p:nvGrpSpPr>
          <p:cNvPr id="270" name="Google Shape;270;p26"/>
          <p:cNvGrpSpPr/>
          <p:nvPr/>
        </p:nvGrpSpPr>
        <p:grpSpPr>
          <a:xfrm>
            <a:off x="104550" y="3385026"/>
            <a:ext cx="4870875" cy="1316686"/>
            <a:chOff x="104550" y="3385026"/>
            <a:chExt cx="4870875" cy="1316686"/>
          </a:xfrm>
        </p:grpSpPr>
        <p:pic>
          <p:nvPicPr>
            <p:cNvPr id="271" name="Google Shape;271;p26"/>
            <p:cNvPicPr preferRelativeResize="0"/>
            <p:nvPr/>
          </p:nvPicPr>
          <p:blipFill>
            <a:blip r:embed="rId3">
              <a:alphaModFix/>
            </a:blip>
            <a:stretch>
              <a:fillRect/>
            </a:stretch>
          </p:blipFill>
          <p:spPr>
            <a:xfrm>
              <a:off x="139397" y="4129012"/>
              <a:ext cx="2315665" cy="572700"/>
            </a:xfrm>
            <a:prstGeom prst="rect">
              <a:avLst/>
            </a:prstGeom>
            <a:noFill/>
            <a:ln>
              <a:noFill/>
            </a:ln>
          </p:spPr>
        </p:pic>
        <p:pic>
          <p:nvPicPr>
            <p:cNvPr id="272" name="Google Shape;272;p26"/>
            <p:cNvPicPr preferRelativeResize="0"/>
            <p:nvPr/>
          </p:nvPicPr>
          <p:blipFill>
            <a:blip r:embed="rId4">
              <a:alphaModFix/>
            </a:blip>
            <a:stretch>
              <a:fillRect/>
            </a:stretch>
          </p:blipFill>
          <p:spPr>
            <a:xfrm>
              <a:off x="104550" y="3385026"/>
              <a:ext cx="4870875" cy="743975"/>
            </a:xfrm>
            <a:prstGeom prst="rect">
              <a:avLst/>
            </a:prstGeom>
            <a:noFill/>
            <a:ln>
              <a:noFill/>
            </a:ln>
          </p:spPr>
        </p:pic>
      </p:grpSp>
      <p:pic>
        <p:nvPicPr>
          <p:cNvPr id="273" name="Google Shape;273;p26"/>
          <p:cNvPicPr preferRelativeResize="0"/>
          <p:nvPr/>
        </p:nvPicPr>
        <p:blipFill>
          <a:blip r:embed="rId5">
            <a:alphaModFix/>
          </a:blip>
          <a:stretch>
            <a:fillRect/>
          </a:stretch>
        </p:blipFill>
        <p:spPr>
          <a:xfrm>
            <a:off x="5344500" y="55250"/>
            <a:ext cx="3519108" cy="2516499"/>
          </a:xfrm>
          <a:prstGeom prst="rect">
            <a:avLst/>
          </a:prstGeom>
          <a:noFill/>
          <a:ln>
            <a:noFill/>
          </a:ln>
        </p:spPr>
      </p:pic>
      <p:pic>
        <p:nvPicPr>
          <p:cNvPr id="274" name="Google Shape;274;p26"/>
          <p:cNvPicPr preferRelativeResize="0"/>
          <p:nvPr/>
        </p:nvPicPr>
        <p:blipFill rotWithShape="1">
          <a:blip r:embed="rId6">
            <a:alphaModFix amt="36000"/>
          </a:blip>
          <a:srcRect b="10699" l="8936" r="4129" t="4179"/>
          <a:stretch/>
        </p:blipFill>
        <p:spPr>
          <a:xfrm>
            <a:off x="5919564" y="580706"/>
            <a:ext cx="2948736" cy="1650997"/>
          </a:xfrm>
          <a:prstGeom prst="rect">
            <a:avLst/>
          </a:prstGeom>
          <a:noFill/>
          <a:ln>
            <a:noFill/>
          </a:ln>
        </p:spPr>
      </p:pic>
      <p:sp>
        <p:nvSpPr>
          <p:cNvPr id="275" name="Google Shape;275;p26"/>
          <p:cNvSpPr txBox="1"/>
          <p:nvPr>
            <p:ph type="title"/>
          </p:nvPr>
        </p:nvSpPr>
        <p:spPr>
          <a:xfrm>
            <a:off x="311700" y="445025"/>
            <a:ext cx="50340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Ground-truth tune value problem</a:t>
            </a:r>
            <a:endParaRPr>
              <a:latin typeface="Cambria"/>
              <a:ea typeface="Cambria"/>
              <a:cs typeface="Cambria"/>
              <a:sym typeface="Cambria"/>
            </a:endParaRPr>
          </a:p>
        </p:txBody>
      </p:sp>
      <p:pic>
        <p:nvPicPr>
          <p:cNvPr id="276" name="Google Shape;276;p26"/>
          <p:cNvPicPr preferRelativeResize="0"/>
          <p:nvPr/>
        </p:nvPicPr>
        <p:blipFill>
          <a:blip r:embed="rId7">
            <a:alphaModFix/>
          </a:blip>
          <a:stretch>
            <a:fillRect/>
          </a:stretch>
        </p:blipFill>
        <p:spPr>
          <a:xfrm>
            <a:off x="5423675" y="2571750"/>
            <a:ext cx="3408108" cy="2516501"/>
          </a:xfrm>
          <a:prstGeom prst="rect">
            <a:avLst/>
          </a:prstGeom>
          <a:noFill/>
          <a:ln>
            <a:noFill/>
          </a:ln>
        </p:spPr>
      </p:pic>
      <p:pic>
        <p:nvPicPr>
          <p:cNvPr id="277" name="Google Shape;277;p26"/>
          <p:cNvPicPr preferRelativeResize="0"/>
          <p:nvPr/>
        </p:nvPicPr>
        <p:blipFill rotWithShape="1">
          <a:blip r:embed="rId8">
            <a:alphaModFix amt="42000"/>
          </a:blip>
          <a:srcRect b="11648" l="10540" r="5206" t="3756"/>
          <a:stretch/>
        </p:blipFill>
        <p:spPr>
          <a:xfrm>
            <a:off x="5992282" y="3105669"/>
            <a:ext cx="2871318" cy="1875378"/>
          </a:xfrm>
          <a:prstGeom prst="rect">
            <a:avLst/>
          </a:prstGeom>
          <a:noFill/>
          <a:ln>
            <a:noFill/>
          </a:ln>
        </p:spPr>
      </p:pic>
      <p:cxnSp>
        <p:nvCxnSpPr>
          <p:cNvPr id="278" name="Google Shape;278;p26"/>
          <p:cNvCxnSpPr/>
          <p:nvPr/>
        </p:nvCxnSpPr>
        <p:spPr>
          <a:xfrm flipH="1" rot="10800000">
            <a:off x="4774125" y="2188425"/>
            <a:ext cx="1212600" cy="1233600"/>
          </a:xfrm>
          <a:prstGeom prst="straightConnector1">
            <a:avLst/>
          </a:prstGeom>
          <a:noFill/>
          <a:ln cap="flat" cmpd="sng" w="9525">
            <a:solidFill>
              <a:schemeClr val="dk2"/>
            </a:solidFill>
            <a:prstDash val="solid"/>
            <a:round/>
            <a:headEnd len="med" w="med" type="none"/>
            <a:tailEnd len="med" w="med" type="triangle"/>
          </a:ln>
        </p:spPr>
      </p:cxnSp>
      <p:cxnSp>
        <p:nvCxnSpPr>
          <p:cNvPr id="279" name="Google Shape;279;p26"/>
          <p:cNvCxnSpPr/>
          <p:nvPr/>
        </p:nvCxnSpPr>
        <p:spPr>
          <a:xfrm>
            <a:off x="4739275" y="4070200"/>
            <a:ext cx="1261500" cy="592500"/>
          </a:xfrm>
          <a:prstGeom prst="straightConnector1">
            <a:avLst/>
          </a:prstGeom>
          <a:noFill/>
          <a:ln cap="flat" cmpd="sng" w="9525">
            <a:solidFill>
              <a:schemeClr val="dk2"/>
            </a:solidFill>
            <a:prstDash val="solid"/>
            <a:round/>
            <a:headEnd len="med" w="med" type="none"/>
            <a:tailEnd len="med" w="med" type="triangle"/>
          </a:ln>
        </p:spPr>
      </p:cxnSp>
      <p:sp>
        <p:nvSpPr>
          <p:cNvPr id="280" name="Google Shape;280;p26"/>
          <p:cNvSpPr txBox="1"/>
          <p:nvPr>
            <p:ph idx="1" type="body"/>
          </p:nvPr>
        </p:nvSpPr>
        <p:spPr>
          <a:xfrm>
            <a:off x="332609" y="2571875"/>
            <a:ext cx="4420500" cy="572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Some examples of real spectra:</a:t>
            </a:r>
            <a:endParaRPr>
              <a:latin typeface="Roboto Light"/>
              <a:ea typeface="Roboto Light"/>
              <a:cs typeface="Roboto Light"/>
              <a:sym typeface="Roboto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xEl>
                                              <p:pRg end="0" st="0"/>
                                            </p:txEl>
                                          </p:spTgt>
                                        </p:tgtEl>
                                        <p:attrNameLst>
                                          <p:attrName>style.visibility</p:attrName>
                                        </p:attrNameLst>
                                      </p:cBhvr>
                                      <p:to>
                                        <p:strVal val="visible"/>
                                      </p:to>
                                    </p:set>
                                    <p:animEffect filter="fade" transition="in">
                                      <p:cBhvr>
                                        <p:cTn dur="1000"/>
                                        <p:tgtEl>
                                          <p:spTgt spid="26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xEl>
                                              <p:pRg end="1" st="1"/>
                                            </p:txEl>
                                          </p:spTgt>
                                        </p:tgtEl>
                                        <p:attrNameLst>
                                          <p:attrName>style.visibility</p:attrName>
                                        </p:attrNameLst>
                                      </p:cBhvr>
                                      <p:to>
                                        <p:strVal val="visible"/>
                                      </p:to>
                                    </p:set>
                                    <p:animEffect filter="fade" transition="in">
                                      <p:cBhvr>
                                        <p:cTn dur="1000"/>
                                        <p:tgtEl>
                                          <p:spTgt spid="268">
                                            <p:txEl>
                                              <p:pRg end="1" st="1"/>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70"/>
                                        </p:tgtEl>
                                        <p:attrNameLst>
                                          <p:attrName>style.visibility</p:attrName>
                                        </p:attrNameLst>
                                      </p:cBhvr>
                                      <p:to>
                                        <p:strVal val="visible"/>
                                      </p:to>
                                    </p:set>
                                    <p:animEffect filter="fade" transition="in">
                                      <p:cBhvr>
                                        <p:cTn dur="1000"/>
                                        <p:tgtEl>
                                          <p:spTgt spid="27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0"/>
                                        </p:tgtEl>
                                        <p:attrNameLst>
                                          <p:attrName>style.visibility</p:attrName>
                                        </p:attrNameLst>
                                      </p:cBhvr>
                                      <p:to>
                                        <p:strVal val="visible"/>
                                      </p:to>
                                    </p:set>
                                    <p:animEffect filter="fade" transition="in">
                                      <p:cBhvr>
                                        <p:cTn dur="1000"/>
                                        <p:tgtEl>
                                          <p:spTgt spid="280"/>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73"/>
                                        </p:tgtEl>
                                        <p:attrNameLst>
                                          <p:attrName>style.visibility</p:attrName>
                                        </p:attrNameLst>
                                      </p:cBhvr>
                                      <p:to>
                                        <p:strVal val="visible"/>
                                      </p:to>
                                    </p:set>
                                    <p:animEffect filter="fade" transition="in">
                                      <p:cBhvr>
                                        <p:cTn dur="1000"/>
                                        <p:tgtEl>
                                          <p:spTgt spid="273"/>
                                        </p:tgtEl>
                                      </p:cBhvr>
                                    </p:animEffect>
                                  </p:childTnLst>
                                </p:cTn>
                              </p:par>
                              <p:par>
                                <p:cTn fill="hold" nodeType="withEffect" presetClass="entr" presetID="10" presetSubtype="0">
                                  <p:stCondLst>
                                    <p:cond delay="0"/>
                                  </p:stCondLst>
                                  <p:childTnLst>
                                    <p:set>
                                      <p:cBhvr>
                                        <p:cTn dur="1" fill="hold">
                                          <p:stCondLst>
                                            <p:cond delay="0"/>
                                          </p:stCondLst>
                                        </p:cTn>
                                        <p:tgtEl>
                                          <p:spTgt spid="276"/>
                                        </p:tgtEl>
                                        <p:attrNameLst>
                                          <p:attrName>style.visibility</p:attrName>
                                        </p:attrNameLst>
                                      </p:cBhvr>
                                      <p:to>
                                        <p:strVal val="visible"/>
                                      </p:to>
                                    </p:set>
                                    <p:animEffect filter="fade" transition="in">
                                      <p:cBhvr>
                                        <p:cTn dur="1000"/>
                                        <p:tgtEl>
                                          <p:spTgt spid="2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4"/>
                                        </p:tgtEl>
                                        <p:attrNameLst>
                                          <p:attrName>style.visibility</p:attrName>
                                        </p:attrNameLst>
                                      </p:cBhvr>
                                      <p:to>
                                        <p:strVal val="visible"/>
                                      </p:to>
                                    </p:set>
                                    <p:animEffect filter="fade" transition="in">
                                      <p:cBhvr>
                                        <p:cTn dur="1000"/>
                                        <p:tgtEl>
                                          <p:spTgt spid="274"/>
                                        </p:tgtEl>
                                      </p:cBhvr>
                                    </p:animEffect>
                                  </p:childTnLst>
                                </p:cTn>
                              </p:par>
                              <p:par>
                                <p:cTn fill="hold" nodeType="withEffect" presetClass="entr" presetID="10" presetSubtype="0">
                                  <p:stCondLst>
                                    <p:cond delay="0"/>
                                  </p:stCondLst>
                                  <p:childTnLst>
                                    <p:set>
                                      <p:cBhvr>
                                        <p:cTn dur="1" fill="hold">
                                          <p:stCondLst>
                                            <p:cond delay="0"/>
                                          </p:stCondLst>
                                        </p:cTn>
                                        <p:tgtEl>
                                          <p:spTgt spid="277"/>
                                        </p:tgtEl>
                                        <p:attrNameLst>
                                          <p:attrName>style.visibility</p:attrName>
                                        </p:attrNameLst>
                                      </p:cBhvr>
                                      <p:to>
                                        <p:strVal val="visible"/>
                                      </p:to>
                                    </p:set>
                                    <p:animEffect filter="fade" transition="in">
                                      <p:cBhvr>
                                        <p:cTn dur="1000"/>
                                        <p:tgtEl>
                                          <p:spTgt spid="277"/>
                                        </p:tgtEl>
                                      </p:cBhvr>
                                    </p:animEffect>
                                  </p:childTnLst>
                                </p:cTn>
                              </p:par>
                              <p:par>
                                <p:cTn fill="hold" nodeType="withEffect" presetClass="entr" presetID="10" presetSubtype="0">
                                  <p:stCondLst>
                                    <p:cond delay="0"/>
                                  </p:stCondLst>
                                  <p:childTnLst>
                                    <p:set>
                                      <p:cBhvr>
                                        <p:cTn dur="1" fill="hold">
                                          <p:stCondLst>
                                            <p:cond delay="0"/>
                                          </p:stCondLst>
                                        </p:cTn>
                                        <p:tgtEl>
                                          <p:spTgt spid="278"/>
                                        </p:tgtEl>
                                        <p:attrNameLst>
                                          <p:attrName>style.visibility</p:attrName>
                                        </p:attrNameLst>
                                      </p:cBhvr>
                                      <p:to>
                                        <p:strVal val="visible"/>
                                      </p:to>
                                    </p:set>
                                    <p:animEffect filter="fade" transition="in">
                                      <p:cBhvr>
                                        <p:cTn dur="1000"/>
                                        <p:tgtEl>
                                          <p:spTgt spid="278"/>
                                        </p:tgtEl>
                                      </p:cBhvr>
                                    </p:animEffect>
                                  </p:childTnLst>
                                </p:cTn>
                              </p:par>
                              <p:par>
                                <p:cTn fill="hold" nodeType="withEffect" presetClass="entr" presetID="10" presetSubtype="0">
                                  <p:stCondLst>
                                    <p:cond delay="0"/>
                                  </p:stCondLst>
                                  <p:childTnLst>
                                    <p:set>
                                      <p:cBhvr>
                                        <p:cTn dur="1" fill="hold">
                                          <p:stCondLst>
                                            <p:cond delay="0"/>
                                          </p:stCondLst>
                                        </p:cTn>
                                        <p:tgtEl>
                                          <p:spTgt spid="279"/>
                                        </p:tgtEl>
                                        <p:attrNameLst>
                                          <p:attrName>style.visibility</p:attrName>
                                        </p:attrNameLst>
                                      </p:cBhvr>
                                      <p:to>
                                        <p:strVal val="visible"/>
                                      </p:to>
                                    </p:set>
                                    <p:animEffect filter="fade" transition="in">
                                      <p:cBhvr>
                                        <p:cTn dur="1000"/>
                                        <p:tgtEl>
                                          <p:spTgt spid="2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27"/>
          <p:cNvSpPr txBox="1"/>
          <p:nvPr>
            <p:ph idx="1" type="body"/>
          </p:nvPr>
        </p:nvSpPr>
        <p:spPr>
          <a:xfrm>
            <a:off x="311700" y="738925"/>
            <a:ext cx="4915500" cy="1105800"/>
          </a:xfrm>
          <a:prstGeom prst="rect">
            <a:avLst/>
          </a:prstGeom>
        </p:spPr>
        <p:txBody>
          <a:bodyPr anchorCtr="0" anchor="t" bIns="91425" lIns="91425" spcFirstLastPara="1" rIns="91425" wrap="square" tIns="91425">
            <a:normAutofit fontScale="85000" lnSpcReduction="20000"/>
          </a:bodyPr>
          <a:lstStyle/>
          <a:p>
            <a:pPr indent="-325755" lvl="0" marL="457200" rtl="0" algn="l">
              <a:spcBef>
                <a:spcPts val="0"/>
              </a:spcBef>
              <a:spcAft>
                <a:spcPts val="0"/>
              </a:spcAft>
              <a:buSzPct val="100000"/>
              <a:buFont typeface="Roboto Light"/>
              <a:buChar char="●"/>
            </a:pPr>
            <a:r>
              <a:rPr lang="en-GB">
                <a:latin typeface="Roboto Light"/>
                <a:ea typeface="Roboto Light"/>
                <a:cs typeface="Roboto Light"/>
                <a:sym typeface="Roboto Light"/>
              </a:rPr>
              <a:t>Old algorithm (BQ) used BBQ spectrum polluted with 50 Hz harmonics</a:t>
            </a:r>
            <a:endParaRPr>
              <a:latin typeface="Roboto Light"/>
              <a:ea typeface="Roboto Light"/>
              <a:cs typeface="Roboto Light"/>
              <a:sym typeface="Roboto Light"/>
            </a:endParaRPr>
          </a:p>
          <a:p>
            <a:pPr indent="-325755" lvl="0" marL="457200" rtl="0" algn="l">
              <a:spcBef>
                <a:spcPts val="0"/>
              </a:spcBef>
              <a:spcAft>
                <a:spcPts val="0"/>
              </a:spcAft>
              <a:buSzPct val="100000"/>
              <a:buFont typeface="Roboto Light"/>
              <a:buChar char="●"/>
            </a:pPr>
            <a:r>
              <a:rPr lang="en-GB">
                <a:latin typeface="Roboto Light"/>
                <a:ea typeface="Roboto Light"/>
                <a:cs typeface="Roboto Light"/>
                <a:sym typeface="Roboto Light"/>
              </a:rPr>
              <a:t>Harmonics can be removed from BBQ spectra</a:t>
            </a:r>
            <a:endParaRPr>
              <a:latin typeface="Roboto Light"/>
              <a:ea typeface="Roboto Light"/>
              <a:cs typeface="Roboto Light"/>
              <a:sym typeface="Roboto Light"/>
            </a:endParaRPr>
          </a:p>
          <a:p>
            <a:pPr indent="-325755" lvl="0" marL="457200" rtl="0" algn="l">
              <a:spcBef>
                <a:spcPts val="0"/>
              </a:spcBef>
              <a:spcAft>
                <a:spcPts val="0"/>
              </a:spcAft>
              <a:buSzPct val="100000"/>
              <a:buFont typeface="Roboto Light"/>
              <a:buChar char="●"/>
            </a:pPr>
            <a:r>
              <a:rPr lang="en-GB">
                <a:latin typeface="Roboto Light"/>
                <a:ea typeface="Roboto Light"/>
                <a:cs typeface="Roboto Light"/>
                <a:sym typeface="Roboto Light"/>
              </a:rPr>
              <a:t>New algorithms use spectra with gaps</a:t>
            </a:r>
            <a:endParaRPr>
              <a:latin typeface="Roboto Light"/>
              <a:ea typeface="Roboto Light"/>
              <a:cs typeface="Roboto Light"/>
              <a:sym typeface="Roboto Light"/>
            </a:endParaRPr>
          </a:p>
        </p:txBody>
      </p:sp>
      <p:sp>
        <p:nvSpPr>
          <p:cNvPr id="286" name="Google Shape;286;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pic>
        <p:nvPicPr>
          <p:cNvPr id="287" name="Google Shape;287;p27" title="Fill6864_h_B1_preramp_N-2048_animation_data_gp_350-450.mp4">
            <a:hlinkClick r:id="rId3"/>
          </p:cNvPr>
          <p:cNvPicPr preferRelativeResize="0"/>
          <p:nvPr/>
        </p:nvPicPr>
        <p:blipFill>
          <a:blip r:embed="rId4">
            <a:alphaModFix/>
          </a:blip>
          <a:stretch>
            <a:fillRect/>
          </a:stretch>
        </p:blipFill>
        <p:spPr>
          <a:xfrm>
            <a:off x="0" y="2035100"/>
            <a:ext cx="3108400" cy="3108400"/>
          </a:xfrm>
          <a:prstGeom prst="rect">
            <a:avLst/>
          </a:prstGeom>
          <a:noFill/>
          <a:ln>
            <a:noFill/>
          </a:ln>
        </p:spPr>
      </p:pic>
      <p:pic>
        <p:nvPicPr>
          <p:cNvPr id="288" name="Google Shape;288;p27"/>
          <p:cNvPicPr preferRelativeResize="0"/>
          <p:nvPr/>
        </p:nvPicPr>
        <p:blipFill rotWithShape="1">
          <a:blip r:embed="rId5">
            <a:alphaModFix/>
          </a:blip>
          <a:srcRect b="0" l="5037" r="8852" t="5078"/>
          <a:stretch/>
        </p:blipFill>
        <p:spPr>
          <a:xfrm>
            <a:off x="5296825" y="422938"/>
            <a:ext cx="3535476" cy="1421775"/>
          </a:xfrm>
          <a:prstGeom prst="rect">
            <a:avLst/>
          </a:prstGeom>
          <a:noFill/>
          <a:ln>
            <a:noFill/>
          </a:ln>
        </p:spPr>
      </p:pic>
      <p:pic>
        <p:nvPicPr>
          <p:cNvPr id="289" name="Google Shape;289;p27" title="Fill6864_h_B1_preramp_N-2048_animation_data_wma_350-450.mp4">
            <a:hlinkClick r:id="rId6"/>
          </p:cNvPr>
          <p:cNvPicPr preferRelativeResize="0"/>
          <p:nvPr/>
        </p:nvPicPr>
        <p:blipFill>
          <a:blip r:embed="rId7">
            <a:alphaModFix/>
          </a:blip>
          <a:stretch>
            <a:fillRect/>
          </a:stretch>
        </p:blipFill>
        <p:spPr>
          <a:xfrm>
            <a:off x="4418675" y="2035100"/>
            <a:ext cx="3140850" cy="3140850"/>
          </a:xfrm>
          <a:prstGeom prst="rect">
            <a:avLst/>
          </a:prstGeom>
          <a:noFill/>
          <a:ln>
            <a:noFill/>
          </a:ln>
        </p:spPr>
      </p:pic>
      <p:sp>
        <p:nvSpPr>
          <p:cNvPr id="290" name="Google Shape;290;p27"/>
          <p:cNvSpPr txBox="1"/>
          <p:nvPr>
            <p:ph type="title"/>
          </p:nvPr>
        </p:nvSpPr>
        <p:spPr>
          <a:xfrm>
            <a:off x="311700" y="412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Alternative approach I</a:t>
            </a:r>
            <a:endParaRPr>
              <a:latin typeface="Cambria"/>
              <a:ea typeface="Cambria"/>
              <a:cs typeface="Cambria"/>
              <a:sym typeface="Cambria"/>
            </a:endParaRPr>
          </a:p>
        </p:txBody>
      </p:sp>
      <p:sp>
        <p:nvSpPr>
          <p:cNvPr id="291" name="Google Shape;291;p27"/>
          <p:cNvSpPr txBox="1"/>
          <p:nvPr/>
        </p:nvSpPr>
        <p:spPr>
          <a:xfrm>
            <a:off x="3045675" y="2334775"/>
            <a:ext cx="899100" cy="536700"/>
          </a:xfrm>
          <a:prstGeom prst="rect">
            <a:avLst/>
          </a:prstGeom>
          <a:noFill/>
          <a:ln>
            <a:noFill/>
          </a:ln>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b="1" lang="en-GB">
                <a:latin typeface="Roboto"/>
                <a:ea typeface="Roboto"/>
                <a:cs typeface="Roboto"/>
                <a:sym typeface="Roboto"/>
              </a:rPr>
              <a:t>Gaussian Process</a:t>
            </a:r>
            <a:endParaRPr b="1">
              <a:latin typeface="Roboto"/>
              <a:ea typeface="Roboto"/>
              <a:cs typeface="Roboto"/>
              <a:sym typeface="Roboto"/>
            </a:endParaRPr>
          </a:p>
        </p:txBody>
      </p:sp>
      <p:sp>
        <p:nvSpPr>
          <p:cNvPr id="292" name="Google Shape;292;p27"/>
          <p:cNvSpPr txBox="1"/>
          <p:nvPr/>
        </p:nvSpPr>
        <p:spPr>
          <a:xfrm>
            <a:off x="7470425" y="2247625"/>
            <a:ext cx="1046400" cy="711000"/>
          </a:xfrm>
          <a:prstGeom prst="rect">
            <a:avLst/>
          </a:prstGeom>
          <a:noFill/>
          <a:ln>
            <a:noFill/>
          </a:ln>
        </p:spPr>
        <p:txBody>
          <a:bodyPr anchorCtr="0" anchor="t" bIns="91425" lIns="91425" spcFirstLastPara="1" rIns="91425" wrap="square" tIns="91425">
            <a:normAutofit lnSpcReduction="20000"/>
          </a:bodyPr>
          <a:lstStyle/>
          <a:p>
            <a:pPr indent="0" lvl="0" marL="0" rtl="0" algn="l">
              <a:spcBef>
                <a:spcPts val="0"/>
              </a:spcBef>
              <a:spcAft>
                <a:spcPts val="0"/>
              </a:spcAft>
              <a:buNone/>
            </a:pPr>
            <a:r>
              <a:rPr b="1" lang="en-GB">
                <a:latin typeface="Roboto"/>
                <a:ea typeface="Roboto"/>
                <a:cs typeface="Roboto"/>
                <a:sym typeface="Roboto"/>
              </a:rPr>
              <a:t>Weighted Moving Average</a:t>
            </a:r>
            <a:endParaRPr b="1">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89"/>
                                        </p:tgtEl>
                                        <p:attrNameLst>
                                          <p:attrName>style.visibility</p:attrName>
                                        </p:attrNameLst>
                                      </p:cBhvr>
                                      <p:to>
                                        <p:strVal val="visible"/>
                                      </p:to>
                                    </p:set>
                                    <p:animEffect filter="fade" transition="in">
                                      <p:cBhvr>
                                        <p:cTn dur="1000"/>
                                        <p:tgtEl>
                                          <p:spTgt spid="289"/>
                                        </p:tgtEl>
                                      </p:cBhvr>
                                    </p:animEffect>
                                  </p:childTnLst>
                                </p:cTn>
                              </p:par>
                              <p:par>
                                <p:cTn fill="hold" nodeType="withEffect" presetClass="entr" presetID="10" presetSubtype="0">
                                  <p:stCondLst>
                                    <p:cond delay="0"/>
                                  </p:stCondLst>
                                  <p:childTnLst>
                                    <p:set>
                                      <p:cBhvr>
                                        <p:cTn dur="1" fill="hold">
                                          <p:stCondLst>
                                            <p:cond delay="0"/>
                                          </p:stCondLst>
                                        </p:cTn>
                                        <p:tgtEl>
                                          <p:spTgt spid="287"/>
                                        </p:tgtEl>
                                        <p:attrNameLst>
                                          <p:attrName>style.visibility</p:attrName>
                                        </p:attrNameLst>
                                      </p:cBhvr>
                                      <p:to>
                                        <p:strVal val="visible"/>
                                      </p:to>
                                    </p:set>
                                    <p:animEffect filter="fade" transition="in">
                                      <p:cBhvr>
                                        <p:cTn dur="1000"/>
                                        <p:tgtEl>
                                          <p:spTgt spid="2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
                                            <p:txEl>
                                              <p:pRg end="0" st="0"/>
                                            </p:txEl>
                                          </p:spTgt>
                                        </p:tgtEl>
                                        <p:attrNameLst>
                                          <p:attrName>style.visibility</p:attrName>
                                        </p:attrNameLst>
                                      </p:cBhvr>
                                      <p:to>
                                        <p:strVal val="visible"/>
                                      </p:to>
                                    </p:set>
                                    <p:animEffect filter="fade" transition="in">
                                      <p:cBhvr>
                                        <p:cTn dur="1000"/>
                                        <p:tgtEl>
                                          <p:spTgt spid="28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
                                            <p:txEl>
                                              <p:pRg end="1" st="1"/>
                                            </p:txEl>
                                          </p:spTgt>
                                        </p:tgtEl>
                                        <p:attrNameLst>
                                          <p:attrName>style.visibility</p:attrName>
                                        </p:attrNameLst>
                                      </p:cBhvr>
                                      <p:to>
                                        <p:strVal val="visible"/>
                                      </p:to>
                                    </p:set>
                                    <p:animEffect filter="fade" transition="in">
                                      <p:cBhvr>
                                        <p:cTn dur="1000"/>
                                        <p:tgtEl>
                                          <p:spTgt spid="28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
                                            <p:txEl>
                                              <p:pRg end="2" st="2"/>
                                            </p:txEl>
                                          </p:spTgt>
                                        </p:tgtEl>
                                        <p:attrNameLst>
                                          <p:attrName>style.visibility</p:attrName>
                                        </p:attrNameLst>
                                      </p:cBhvr>
                                      <p:to>
                                        <p:strVal val="visible"/>
                                      </p:to>
                                    </p:set>
                                    <p:animEffect filter="fade" transition="in">
                                      <p:cBhvr>
                                        <p:cTn dur="1000"/>
                                        <p:tgtEl>
                                          <p:spTgt spid="285">
                                            <p:txEl>
                                              <p:pRg end="2" st="2"/>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88"/>
                                        </p:tgtEl>
                                        <p:attrNameLst>
                                          <p:attrName>style.visibility</p:attrName>
                                        </p:attrNameLst>
                                      </p:cBhvr>
                                      <p:to>
                                        <p:strVal val="visible"/>
                                      </p:to>
                                    </p:set>
                                    <p:animEffect filter="fade" transition="in">
                                      <p:cBhvr>
                                        <p:cTn dur="1000"/>
                                        <p:tgtEl>
                                          <p:spTgt spid="288"/>
                                        </p:tgtEl>
                                      </p:cBhvr>
                                    </p:animEffect>
                                  </p:childTnLst>
                                </p:cTn>
                              </p:par>
                              <p:par>
                                <p:cTn fill="hold" nodeType="withEffect" presetClass="entr" presetID="10" presetSubtype="0">
                                  <p:stCondLst>
                                    <p:cond delay="0"/>
                                  </p:stCondLst>
                                  <p:childTnLst>
                                    <p:set>
                                      <p:cBhvr>
                                        <p:cTn dur="1" fill="hold">
                                          <p:stCondLst>
                                            <p:cond delay="0"/>
                                          </p:stCondLst>
                                        </p:cTn>
                                        <p:tgtEl>
                                          <p:spTgt spid="291"/>
                                        </p:tgtEl>
                                        <p:attrNameLst>
                                          <p:attrName>style.visibility</p:attrName>
                                        </p:attrNameLst>
                                      </p:cBhvr>
                                      <p:to>
                                        <p:strVal val="visible"/>
                                      </p:to>
                                    </p:set>
                                    <p:animEffect filter="fade" transition="in">
                                      <p:cBhvr>
                                        <p:cTn dur="1000"/>
                                        <p:tgtEl>
                                          <p:spTgt spid="291"/>
                                        </p:tgtEl>
                                      </p:cBhvr>
                                    </p:animEffect>
                                  </p:childTnLst>
                                </p:cTn>
                              </p:par>
                              <p:par>
                                <p:cTn fill="hold" nodeType="withEffect" presetClass="entr" presetID="10" presetSubtype="0">
                                  <p:stCondLst>
                                    <p:cond delay="0"/>
                                  </p:stCondLst>
                                  <p:childTnLst>
                                    <p:set>
                                      <p:cBhvr>
                                        <p:cTn dur="1" fill="hold">
                                          <p:stCondLst>
                                            <p:cond delay="0"/>
                                          </p:stCondLst>
                                        </p:cTn>
                                        <p:tgtEl>
                                          <p:spTgt spid="292"/>
                                        </p:tgtEl>
                                        <p:attrNameLst>
                                          <p:attrName>style.visibility</p:attrName>
                                        </p:attrNameLst>
                                      </p:cBhvr>
                                      <p:to>
                                        <p:strVal val="visible"/>
                                      </p:to>
                                    </p:set>
                                    <p:animEffect filter="fade" transition="in">
                                      <p:cBhvr>
                                        <p:cTn dur="1000"/>
                                        <p:tgtEl>
                                          <p:spTgt spid="29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Alternative approach II</a:t>
            </a:r>
            <a:endParaRPr>
              <a:latin typeface="Cambria"/>
              <a:ea typeface="Cambria"/>
              <a:cs typeface="Cambria"/>
              <a:sym typeface="Cambria"/>
            </a:endParaRPr>
          </a:p>
        </p:txBody>
      </p:sp>
      <p:sp>
        <p:nvSpPr>
          <p:cNvPr id="298" name="Google Shape;298;p28"/>
          <p:cNvSpPr txBox="1"/>
          <p:nvPr>
            <p:ph idx="1" type="body"/>
          </p:nvPr>
        </p:nvSpPr>
        <p:spPr>
          <a:xfrm>
            <a:off x="311700" y="1117625"/>
            <a:ext cx="77310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Still some problems with alternative approach</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WMA - sensitivity to hyperparameters</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GP - </a:t>
            </a:r>
            <a:r>
              <a:rPr lang="en-GB">
                <a:latin typeface="Roboto Light"/>
                <a:ea typeface="Roboto Light"/>
                <a:cs typeface="Roboto Light"/>
                <a:sym typeface="Roboto Light"/>
              </a:rPr>
              <a:t>Computationally</a:t>
            </a:r>
            <a:r>
              <a:rPr lang="en-GB">
                <a:latin typeface="Roboto Light"/>
                <a:ea typeface="Roboto Light"/>
                <a:cs typeface="Roboto Light"/>
                <a:sym typeface="Roboto Light"/>
              </a:rPr>
              <a:t> expensive</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Finicky settings for 50 Hz gaps</a:t>
            </a:r>
            <a:endParaRPr>
              <a:latin typeface="Roboto Light"/>
              <a:ea typeface="Roboto Light"/>
              <a:cs typeface="Roboto Light"/>
              <a:sym typeface="Roboto Light"/>
            </a:endParaRPr>
          </a:p>
        </p:txBody>
      </p:sp>
      <p:sp>
        <p:nvSpPr>
          <p:cNvPr id="299" name="Google Shape;299;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
                                            <p:txEl>
                                              <p:pRg end="0" st="0"/>
                                            </p:txEl>
                                          </p:spTgt>
                                        </p:tgtEl>
                                        <p:attrNameLst>
                                          <p:attrName>style.visibility</p:attrName>
                                        </p:attrNameLst>
                                      </p:cBhvr>
                                      <p:to>
                                        <p:strVal val="visible"/>
                                      </p:to>
                                    </p:set>
                                    <p:animEffect filter="fade" transition="in">
                                      <p:cBhvr>
                                        <p:cTn dur="1000"/>
                                        <p:tgtEl>
                                          <p:spTgt spid="29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
                                            <p:txEl>
                                              <p:pRg end="1" st="1"/>
                                            </p:txEl>
                                          </p:spTgt>
                                        </p:tgtEl>
                                        <p:attrNameLst>
                                          <p:attrName>style.visibility</p:attrName>
                                        </p:attrNameLst>
                                      </p:cBhvr>
                                      <p:to>
                                        <p:strVal val="visible"/>
                                      </p:to>
                                    </p:set>
                                    <p:animEffect filter="fade" transition="in">
                                      <p:cBhvr>
                                        <p:cTn dur="1000"/>
                                        <p:tgtEl>
                                          <p:spTgt spid="29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
                                            <p:txEl>
                                              <p:pRg end="2" st="2"/>
                                            </p:txEl>
                                          </p:spTgt>
                                        </p:tgtEl>
                                        <p:attrNameLst>
                                          <p:attrName>style.visibility</p:attrName>
                                        </p:attrNameLst>
                                      </p:cBhvr>
                                      <p:to>
                                        <p:strVal val="visible"/>
                                      </p:to>
                                    </p:set>
                                    <p:animEffect filter="fade" transition="in">
                                      <p:cBhvr>
                                        <p:cTn dur="1000"/>
                                        <p:tgtEl>
                                          <p:spTgt spid="29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8">
                                            <p:txEl>
                                              <p:pRg end="3" st="3"/>
                                            </p:txEl>
                                          </p:spTgt>
                                        </p:tgtEl>
                                        <p:attrNameLst>
                                          <p:attrName>style.visibility</p:attrName>
                                        </p:attrNameLst>
                                      </p:cBhvr>
                                      <p:to>
                                        <p:strVal val="visible"/>
                                      </p:to>
                                    </p:set>
                                    <p:animEffect filter="fade" transition="in">
                                      <p:cBhvr>
                                        <p:cTn dur="1000"/>
                                        <p:tgtEl>
                                          <p:spTgt spid="298">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Machine Learning</a:t>
            </a:r>
            <a:r>
              <a:rPr lang="en-GB">
                <a:latin typeface="Cambria"/>
                <a:ea typeface="Cambria"/>
                <a:cs typeface="Cambria"/>
                <a:sym typeface="Cambria"/>
              </a:rPr>
              <a:t> approach I</a:t>
            </a:r>
            <a:endParaRPr>
              <a:latin typeface="Cambria"/>
              <a:ea typeface="Cambria"/>
              <a:cs typeface="Cambria"/>
              <a:sym typeface="Cambria"/>
            </a:endParaRPr>
          </a:p>
        </p:txBody>
      </p:sp>
      <p:sp>
        <p:nvSpPr>
          <p:cNvPr id="305" name="Google Shape;305;p29"/>
          <p:cNvSpPr txBox="1"/>
          <p:nvPr>
            <p:ph idx="1" type="body"/>
          </p:nvPr>
        </p:nvSpPr>
        <p:spPr>
          <a:xfrm>
            <a:off x="311700" y="1152475"/>
            <a:ext cx="8208000" cy="2889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Roboto Light"/>
              <a:buChar char="●"/>
            </a:pPr>
            <a:r>
              <a:rPr b="1" lang="en-GB">
                <a:latin typeface="Roboto"/>
                <a:ea typeface="Roboto"/>
                <a:cs typeface="Roboto"/>
                <a:sym typeface="Roboto"/>
              </a:rPr>
              <a:t>Naive </a:t>
            </a:r>
            <a:r>
              <a:rPr b="1" lang="en-GB">
                <a:latin typeface="Roboto"/>
                <a:ea typeface="Roboto"/>
                <a:cs typeface="Roboto"/>
                <a:sym typeface="Roboto"/>
              </a:rPr>
              <a:t>approach</a:t>
            </a:r>
            <a:r>
              <a:rPr lang="en-GB">
                <a:latin typeface="Roboto Light"/>
                <a:ea typeface="Roboto Light"/>
                <a:cs typeface="Roboto Light"/>
                <a:sym typeface="Roboto Light"/>
              </a:rPr>
              <a:t>: Can we use BBQ spectrum as input to a neural network and BQ estimate as label?</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Model can be either a DNN or a 1D CNN</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However, prediction will not be better than BQ estimates!</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b="1" lang="en-GB">
                <a:latin typeface="Roboto"/>
                <a:ea typeface="Roboto"/>
                <a:cs typeface="Roboto"/>
                <a:sym typeface="Roboto"/>
              </a:rPr>
              <a:t>Simple approach</a:t>
            </a:r>
            <a:r>
              <a:rPr lang="en-GB">
                <a:latin typeface="Roboto Light"/>
                <a:ea typeface="Roboto Light"/>
                <a:cs typeface="Roboto Light"/>
                <a:sym typeface="Roboto Light"/>
              </a:rPr>
              <a:t>: </a:t>
            </a:r>
            <a:r>
              <a:rPr lang="en-GB">
                <a:latin typeface="Roboto Light"/>
                <a:ea typeface="Roboto Light"/>
                <a:cs typeface="Roboto Light"/>
                <a:sym typeface="Roboto Light"/>
              </a:rPr>
              <a:t>We can use simulated spectra</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Ground truth tune available</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Spectra might not be perfectly representative</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How do we measure performance on real data?</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Accuracy cannot be measured, but can be compared qualitatively</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Stability measure of QFB is used to compare models</a:t>
            </a:r>
            <a:endParaRPr>
              <a:latin typeface="Roboto Light"/>
              <a:ea typeface="Roboto Light"/>
              <a:cs typeface="Roboto Light"/>
              <a:sym typeface="Roboto Light"/>
            </a:endParaRPr>
          </a:p>
        </p:txBody>
      </p:sp>
      <p:sp>
        <p:nvSpPr>
          <p:cNvPr id="306" name="Google Shape;306;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
                                            <p:txEl>
                                              <p:pRg end="0" st="0"/>
                                            </p:txEl>
                                          </p:spTgt>
                                        </p:tgtEl>
                                        <p:attrNameLst>
                                          <p:attrName>style.visibility</p:attrName>
                                        </p:attrNameLst>
                                      </p:cBhvr>
                                      <p:to>
                                        <p:strVal val="visible"/>
                                      </p:to>
                                    </p:set>
                                    <p:animEffect filter="fade" transition="in">
                                      <p:cBhvr>
                                        <p:cTn dur="1000"/>
                                        <p:tgtEl>
                                          <p:spTgt spid="30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
                                            <p:txEl>
                                              <p:pRg end="1" st="1"/>
                                            </p:txEl>
                                          </p:spTgt>
                                        </p:tgtEl>
                                        <p:attrNameLst>
                                          <p:attrName>style.visibility</p:attrName>
                                        </p:attrNameLst>
                                      </p:cBhvr>
                                      <p:to>
                                        <p:strVal val="visible"/>
                                      </p:to>
                                    </p:set>
                                    <p:animEffect filter="fade" transition="in">
                                      <p:cBhvr>
                                        <p:cTn dur="1000"/>
                                        <p:tgtEl>
                                          <p:spTgt spid="30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
                                            <p:txEl>
                                              <p:pRg end="2" st="2"/>
                                            </p:txEl>
                                          </p:spTgt>
                                        </p:tgtEl>
                                        <p:attrNameLst>
                                          <p:attrName>style.visibility</p:attrName>
                                        </p:attrNameLst>
                                      </p:cBhvr>
                                      <p:to>
                                        <p:strVal val="visible"/>
                                      </p:to>
                                    </p:set>
                                    <p:animEffect filter="fade" transition="in">
                                      <p:cBhvr>
                                        <p:cTn dur="1000"/>
                                        <p:tgtEl>
                                          <p:spTgt spid="30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
                                            <p:txEl>
                                              <p:pRg end="3" st="3"/>
                                            </p:txEl>
                                          </p:spTgt>
                                        </p:tgtEl>
                                        <p:attrNameLst>
                                          <p:attrName>style.visibility</p:attrName>
                                        </p:attrNameLst>
                                      </p:cBhvr>
                                      <p:to>
                                        <p:strVal val="visible"/>
                                      </p:to>
                                    </p:set>
                                    <p:animEffect filter="fade" transition="in">
                                      <p:cBhvr>
                                        <p:cTn dur="1000"/>
                                        <p:tgtEl>
                                          <p:spTgt spid="30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
                                            <p:txEl>
                                              <p:pRg end="4" st="4"/>
                                            </p:txEl>
                                          </p:spTgt>
                                        </p:tgtEl>
                                        <p:attrNameLst>
                                          <p:attrName>style.visibility</p:attrName>
                                        </p:attrNameLst>
                                      </p:cBhvr>
                                      <p:to>
                                        <p:strVal val="visible"/>
                                      </p:to>
                                    </p:set>
                                    <p:animEffect filter="fade" transition="in">
                                      <p:cBhvr>
                                        <p:cTn dur="1000"/>
                                        <p:tgtEl>
                                          <p:spTgt spid="30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
                                            <p:txEl>
                                              <p:pRg end="5" st="5"/>
                                            </p:txEl>
                                          </p:spTgt>
                                        </p:tgtEl>
                                        <p:attrNameLst>
                                          <p:attrName>style.visibility</p:attrName>
                                        </p:attrNameLst>
                                      </p:cBhvr>
                                      <p:to>
                                        <p:strVal val="visible"/>
                                      </p:to>
                                    </p:set>
                                    <p:animEffect filter="fade" transition="in">
                                      <p:cBhvr>
                                        <p:cTn dur="1000"/>
                                        <p:tgtEl>
                                          <p:spTgt spid="305">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
                                            <p:txEl>
                                              <p:pRg end="6" st="6"/>
                                            </p:txEl>
                                          </p:spTgt>
                                        </p:tgtEl>
                                        <p:attrNameLst>
                                          <p:attrName>style.visibility</p:attrName>
                                        </p:attrNameLst>
                                      </p:cBhvr>
                                      <p:to>
                                        <p:strVal val="visible"/>
                                      </p:to>
                                    </p:set>
                                    <p:animEffect filter="fade" transition="in">
                                      <p:cBhvr>
                                        <p:cTn dur="1000"/>
                                        <p:tgtEl>
                                          <p:spTgt spid="305">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
                                            <p:txEl>
                                              <p:pRg end="7" st="7"/>
                                            </p:txEl>
                                          </p:spTgt>
                                        </p:tgtEl>
                                        <p:attrNameLst>
                                          <p:attrName>style.visibility</p:attrName>
                                        </p:attrNameLst>
                                      </p:cBhvr>
                                      <p:to>
                                        <p:strVal val="visible"/>
                                      </p:to>
                                    </p:set>
                                    <p:animEffect filter="fade" transition="in">
                                      <p:cBhvr>
                                        <p:cTn dur="1000"/>
                                        <p:tgtEl>
                                          <p:spTgt spid="305">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5">
                                            <p:txEl>
                                              <p:pRg end="8" st="8"/>
                                            </p:txEl>
                                          </p:spTgt>
                                        </p:tgtEl>
                                        <p:attrNameLst>
                                          <p:attrName>style.visibility</p:attrName>
                                        </p:attrNameLst>
                                      </p:cBhvr>
                                      <p:to>
                                        <p:strVal val="visible"/>
                                      </p:to>
                                    </p:set>
                                    <p:animEffect filter="fade" transition="in">
                                      <p:cBhvr>
                                        <p:cTn dur="1000"/>
                                        <p:tgtEl>
                                          <p:spTgt spid="305">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30"/>
          <p:cNvSpPr txBox="1"/>
          <p:nvPr>
            <p:ph type="title"/>
          </p:nvPr>
        </p:nvSpPr>
        <p:spPr>
          <a:xfrm>
            <a:off x="311700" y="357775"/>
            <a:ext cx="5032800" cy="476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Simple approach</a:t>
            </a:r>
            <a:endParaRPr>
              <a:latin typeface="Cambria"/>
              <a:ea typeface="Cambria"/>
              <a:cs typeface="Cambria"/>
              <a:sym typeface="Cambria"/>
            </a:endParaRPr>
          </a:p>
        </p:txBody>
      </p:sp>
      <p:sp>
        <p:nvSpPr>
          <p:cNvPr id="312" name="Google Shape;312;p30"/>
          <p:cNvSpPr txBox="1"/>
          <p:nvPr>
            <p:ph idx="1" type="body"/>
          </p:nvPr>
        </p:nvSpPr>
        <p:spPr>
          <a:xfrm>
            <a:off x="311700" y="868500"/>
            <a:ext cx="4295700" cy="6870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Font typeface="Roboto Light"/>
              <a:buChar char="●"/>
            </a:pPr>
            <a:r>
              <a:rPr lang="en-GB" sz="1500">
                <a:latin typeface="Roboto Light"/>
                <a:ea typeface="Roboto Light"/>
                <a:cs typeface="Roboto Light"/>
                <a:sym typeface="Roboto Light"/>
              </a:rPr>
              <a:t>Evaluation on simulated spectra show promising results ...</a:t>
            </a:r>
            <a:endParaRPr sz="1500">
              <a:latin typeface="Roboto Light"/>
              <a:ea typeface="Roboto Light"/>
              <a:cs typeface="Roboto Light"/>
              <a:sym typeface="Roboto Light"/>
            </a:endParaRPr>
          </a:p>
        </p:txBody>
      </p:sp>
      <p:sp>
        <p:nvSpPr>
          <p:cNvPr id="313" name="Google Shape;313;p30"/>
          <p:cNvSpPr/>
          <p:nvPr/>
        </p:nvSpPr>
        <p:spPr>
          <a:xfrm>
            <a:off x="6427725" y="3468700"/>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30"/>
          <p:cNvSpPr txBox="1"/>
          <p:nvPr>
            <p:ph idx="1" type="body"/>
          </p:nvPr>
        </p:nvSpPr>
        <p:spPr>
          <a:xfrm>
            <a:off x="311700" y="1495925"/>
            <a:ext cx="4295700" cy="6870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Font typeface="Roboto Light"/>
              <a:buChar char="●"/>
            </a:pPr>
            <a:r>
              <a:rPr lang="en-GB" sz="1500">
                <a:latin typeface="Roboto Light"/>
                <a:ea typeface="Roboto Light"/>
                <a:cs typeface="Roboto Light"/>
                <a:sym typeface="Roboto Light"/>
              </a:rPr>
              <a:t>… but when trying ML#1 and ML#5 on real spectra ...</a:t>
            </a:r>
            <a:endParaRPr sz="1500">
              <a:latin typeface="Roboto Light"/>
              <a:ea typeface="Roboto Light"/>
              <a:cs typeface="Roboto Light"/>
              <a:sym typeface="Roboto Light"/>
            </a:endParaRPr>
          </a:p>
        </p:txBody>
      </p:sp>
      <p:pic>
        <p:nvPicPr>
          <p:cNvPr id="315" name="Google Shape;315;p30"/>
          <p:cNvPicPr preferRelativeResize="0"/>
          <p:nvPr/>
        </p:nvPicPr>
        <p:blipFill>
          <a:blip r:embed="rId3">
            <a:alphaModFix/>
          </a:blip>
          <a:stretch>
            <a:fillRect/>
          </a:stretch>
        </p:blipFill>
        <p:spPr>
          <a:xfrm>
            <a:off x="311705" y="2274550"/>
            <a:ext cx="2749965" cy="1937349"/>
          </a:xfrm>
          <a:prstGeom prst="rect">
            <a:avLst/>
          </a:prstGeom>
          <a:noFill/>
          <a:ln>
            <a:noFill/>
          </a:ln>
        </p:spPr>
      </p:pic>
      <p:pic>
        <p:nvPicPr>
          <p:cNvPr id="316" name="Google Shape;316;p30"/>
          <p:cNvPicPr preferRelativeResize="0"/>
          <p:nvPr/>
        </p:nvPicPr>
        <p:blipFill>
          <a:blip r:embed="rId4">
            <a:alphaModFix/>
          </a:blip>
          <a:stretch>
            <a:fillRect/>
          </a:stretch>
        </p:blipFill>
        <p:spPr>
          <a:xfrm>
            <a:off x="3272638" y="2274539"/>
            <a:ext cx="2539751" cy="1937346"/>
          </a:xfrm>
          <a:prstGeom prst="rect">
            <a:avLst/>
          </a:prstGeom>
          <a:noFill/>
          <a:ln>
            <a:noFill/>
          </a:ln>
        </p:spPr>
      </p:pic>
      <p:pic>
        <p:nvPicPr>
          <p:cNvPr id="317" name="Google Shape;317;p30"/>
          <p:cNvPicPr preferRelativeResize="0"/>
          <p:nvPr/>
        </p:nvPicPr>
        <p:blipFill>
          <a:blip r:embed="rId5">
            <a:alphaModFix/>
          </a:blip>
          <a:stretch>
            <a:fillRect/>
          </a:stretch>
        </p:blipFill>
        <p:spPr>
          <a:xfrm>
            <a:off x="6116075" y="2279475"/>
            <a:ext cx="2539750" cy="1927501"/>
          </a:xfrm>
          <a:prstGeom prst="rect">
            <a:avLst/>
          </a:prstGeom>
          <a:noFill/>
          <a:ln>
            <a:noFill/>
          </a:ln>
        </p:spPr>
      </p:pic>
      <p:sp>
        <p:nvSpPr>
          <p:cNvPr id="318" name="Google Shape;318;p30"/>
          <p:cNvSpPr txBox="1"/>
          <p:nvPr>
            <p:ph idx="1" type="body"/>
          </p:nvPr>
        </p:nvSpPr>
        <p:spPr>
          <a:xfrm>
            <a:off x="397900" y="4538050"/>
            <a:ext cx="6195300" cy="5343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Font typeface="Roboto Light"/>
              <a:buChar char="●"/>
            </a:pPr>
            <a:r>
              <a:rPr lang="en-GB" sz="1500">
                <a:latin typeface="Roboto Light"/>
                <a:ea typeface="Roboto Light"/>
                <a:cs typeface="Roboto Light"/>
                <a:sym typeface="Roboto Light"/>
              </a:rPr>
              <a:t>… the results are similar to BQ</a:t>
            </a:r>
            <a:endParaRPr sz="1500">
              <a:latin typeface="Roboto Light"/>
              <a:ea typeface="Roboto Light"/>
              <a:cs typeface="Roboto Light"/>
              <a:sym typeface="Roboto Light"/>
            </a:endParaRPr>
          </a:p>
        </p:txBody>
      </p:sp>
      <p:sp>
        <p:nvSpPr>
          <p:cNvPr id="319" name="Google Shape;319;p30"/>
          <p:cNvSpPr/>
          <p:nvPr/>
        </p:nvSpPr>
        <p:spPr>
          <a:xfrm>
            <a:off x="2112950" y="2378275"/>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30"/>
          <p:cNvSpPr/>
          <p:nvPr/>
        </p:nvSpPr>
        <p:spPr>
          <a:xfrm>
            <a:off x="5112850" y="2756875"/>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30"/>
          <p:cNvSpPr/>
          <p:nvPr/>
        </p:nvSpPr>
        <p:spPr>
          <a:xfrm>
            <a:off x="6349225" y="2571750"/>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2" name="Google Shape;322;p30"/>
          <p:cNvGrpSpPr/>
          <p:nvPr/>
        </p:nvGrpSpPr>
        <p:grpSpPr>
          <a:xfrm>
            <a:off x="2406725" y="1477525"/>
            <a:ext cx="5942700" cy="1448250"/>
            <a:chOff x="2406725" y="1477525"/>
            <a:chExt cx="5942700" cy="1448250"/>
          </a:xfrm>
        </p:grpSpPr>
        <p:sp>
          <p:nvSpPr>
            <p:cNvPr id="323" name="Google Shape;323;p30"/>
            <p:cNvSpPr txBox="1"/>
            <p:nvPr/>
          </p:nvSpPr>
          <p:spPr>
            <a:xfrm>
              <a:off x="6209825" y="1477525"/>
              <a:ext cx="2139600" cy="476700"/>
            </a:xfrm>
            <a:prstGeom prst="rect">
              <a:avLst/>
            </a:prstGeom>
            <a:noFill/>
            <a:ln>
              <a:noFill/>
            </a:ln>
          </p:spPr>
          <p:txBody>
            <a:bodyPr anchorCtr="0" anchor="t" bIns="91425" lIns="91425" spcFirstLastPara="1" rIns="91425" wrap="square" tIns="91425">
              <a:normAutofit fontScale="85000" lnSpcReduction="20000"/>
            </a:bodyPr>
            <a:lstStyle/>
            <a:p>
              <a:pPr indent="0" lvl="0" marL="0" rtl="0" algn="l">
                <a:spcBef>
                  <a:spcPts val="0"/>
                </a:spcBef>
                <a:spcAft>
                  <a:spcPts val="0"/>
                </a:spcAft>
                <a:buNone/>
              </a:pPr>
              <a:r>
                <a:rPr lang="en-GB">
                  <a:latin typeface="Roboto Light"/>
                  <a:ea typeface="Roboto Light"/>
                  <a:cs typeface="Roboto Light"/>
                  <a:sym typeface="Roboto Light"/>
                </a:rPr>
                <a:t>Same spectra - smoothed in time and frequency</a:t>
              </a:r>
              <a:endParaRPr>
                <a:latin typeface="Roboto Light"/>
                <a:ea typeface="Roboto Light"/>
                <a:cs typeface="Roboto Light"/>
                <a:sym typeface="Roboto Light"/>
              </a:endParaRPr>
            </a:p>
          </p:txBody>
        </p:sp>
        <p:cxnSp>
          <p:nvCxnSpPr>
            <p:cNvPr id="324" name="Google Shape;324;p30"/>
            <p:cNvCxnSpPr>
              <a:stCxn id="323" idx="1"/>
              <a:endCxn id="319" idx="7"/>
            </p:cNvCxnSpPr>
            <p:nvPr/>
          </p:nvCxnSpPr>
          <p:spPr>
            <a:xfrm flipH="1">
              <a:off x="2406725" y="1715875"/>
              <a:ext cx="3803100" cy="711900"/>
            </a:xfrm>
            <a:prstGeom prst="curvedConnector2">
              <a:avLst/>
            </a:prstGeom>
            <a:noFill/>
            <a:ln cap="flat" cmpd="sng" w="19050">
              <a:solidFill>
                <a:schemeClr val="dk2"/>
              </a:solidFill>
              <a:prstDash val="solid"/>
              <a:round/>
              <a:headEnd len="med" w="med" type="none"/>
              <a:tailEnd len="med" w="med" type="triangle"/>
            </a:ln>
          </p:spPr>
        </p:cxnSp>
        <p:cxnSp>
          <p:nvCxnSpPr>
            <p:cNvPr id="325" name="Google Shape;325;p30"/>
            <p:cNvCxnSpPr>
              <a:stCxn id="323" idx="1"/>
              <a:endCxn id="320" idx="6"/>
            </p:cNvCxnSpPr>
            <p:nvPr/>
          </p:nvCxnSpPr>
          <p:spPr>
            <a:xfrm flipH="1">
              <a:off x="5456825" y="1715875"/>
              <a:ext cx="753000" cy="1209900"/>
            </a:xfrm>
            <a:prstGeom prst="curvedConnector3">
              <a:avLst>
                <a:gd fmla="val 38871" name="adj1"/>
              </a:avLst>
            </a:prstGeom>
            <a:noFill/>
            <a:ln cap="flat" cmpd="sng" w="19050">
              <a:solidFill>
                <a:schemeClr val="dk2"/>
              </a:solidFill>
              <a:prstDash val="solid"/>
              <a:round/>
              <a:headEnd len="med" w="med" type="none"/>
              <a:tailEnd len="med" w="med" type="triangle"/>
            </a:ln>
          </p:spPr>
        </p:cxnSp>
        <p:cxnSp>
          <p:nvCxnSpPr>
            <p:cNvPr id="326" name="Google Shape;326;p30"/>
            <p:cNvCxnSpPr>
              <a:stCxn id="323" idx="1"/>
              <a:endCxn id="321" idx="0"/>
            </p:cNvCxnSpPr>
            <p:nvPr/>
          </p:nvCxnSpPr>
          <p:spPr>
            <a:xfrm>
              <a:off x="6209825" y="1715875"/>
              <a:ext cx="311400" cy="855900"/>
            </a:xfrm>
            <a:prstGeom prst="curvedConnector4">
              <a:avLst>
                <a:gd fmla="val -24615" name="adj1"/>
                <a:gd fmla="val 63922" name="adj2"/>
              </a:avLst>
            </a:prstGeom>
            <a:noFill/>
            <a:ln cap="flat" cmpd="sng" w="19050">
              <a:solidFill>
                <a:schemeClr val="dk2"/>
              </a:solidFill>
              <a:prstDash val="solid"/>
              <a:round/>
              <a:headEnd len="med" w="med" type="none"/>
              <a:tailEnd len="med" w="med" type="triangle"/>
            </a:ln>
          </p:spPr>
        </p:cxnSp>
      </p:grpSp>
      <p:sp>
        <p:nvSpPr>
          <p:cNvPr id="327" name="Google Shape;327;p30"/>
          <p:cNvSpPr txBox="1"/>
          <p:nvPr/>
        </p:nvSpPr>
        <p:spPr>
          <a:xfrm rot="-5400000">
            <a:off x="-658676" y="3009209"/>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Frequency</a:t>
            </a:r>
            <a:endParaRPr>
              <a:latin typeface="Roboto Light"/>
              <a:ea typeface="Roboto Light"/>
              <a:cs typeface="Roboto Light"/>
              <a:sym typeface="Roboto Light"/>
            </a:endParaRPr>
          </a:p>
        </p:txBody>
      </p:sp>
      <p:sp>
        <p:nvSpPr>
          <p:cNvPr id="328" name="Google Shape;328;p30"/>
          <p:cNvSpPr txBox="1"/>
          <p:nvPr/>
        </p:nvSpPr>
        <p:spPr>
          <a:xfrm>
            <a:off x="881637" y="4088584"/>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Time</a:t>
            </a:r>
            <a:endParaRPr>
              <a:latin typeface="Roboto Light"/>
              <a:ea typeface="Roboto Light"/>
              <a:cs typeface="Roboto Light"/>
              <a:sym typeface="Roboto Light"/>
            </a:endParaRPr>
          </a:p>
        </p:txBody>
      </p:sp>
      <p:sp>
        <p:nvSpPr>
          <p:cNvPr id="329" name="Google Shape;329;p30"/>
          <p:cNvSpPr txBox="1"/>
          <p:nvPr/>
        </p:nvSpPr>
        <p:spPr>
          <a:xfrm>
            <a:off x="3737474" y="4088584"/>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Time</a:t>
            </a:r>
            <a:endParaRPr>
              <a:latin typeface="Roboto Light"/>
              <a:ea typeface="Roboto Light"/>
              <a:cs typeface="Roboto Light"/>
              <a:sym typeface="Roboto Light"/>
            </a:endParaRPr>
          </a:p>
        </p:txBody>
      </p:sp>
      <p:sp>
        <p:nvSpPr>
          <p:cNvPr id="330" name="Google Shape;330;p30"/>
          <p:cNvSpPr txBox="1"/>
          <p:nvPr/>
        </p:nvSpPr>
        <p:spPr>
          <a:xfrm>
            <a:off x="6580899" y="4088584"/>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Time</a:t>
            </a:r>
            <a:endParaRPr>
              <a:latin typeface="Roboto Light"/>
              <a:ea typeface="Roboto Light"/>
              <a:cs typeface="Roboto Light"/>
              <a:sym typeface="Roboto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2">
                                            <p:txEl>
                                              <p:pRg end="0" st="0"/>
                                            </p:txEl>
                                          </p:spTgt>
                                        </p:tgtEl>
                                        <p:attrNameLst>
                                          <p:attrName>style.visibility</p:attrName>
                                        </p:attrNameLst>
                                      </p:cBhvr>
                                      <p:to>
                                        <p:strVal val="visible"/>
                                      </p:to>
                                    </p:set>
                                    <p:animEffect filter="fade" transition="in">
                                      <p:cBhvr>
                                        <p:cTn dur="1000"/>
                                        <p:tgtEl>
                                          <p:spTgt spid="31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4"/>
                                        </p:tgtEl>
                                        <p:attrNameLst>
                                          <p:attrName>style.visibility</p:attrName>
                                        </p:attrNameLst>
                                      </p:cBhvr>
                                      <p:to>
                                        <p:strVal val="visible"/>
                                      </p:to>
                                    </p:set>
                                    <p:animEffect filter="fade" transition="in">
                                      <p:cBhvr>
                                        <p:cTn dur="1000"/>
                                        <p:tgtEl>
                                          <p:spTgt spid="314"/>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315"/>
                                        </p:tgtEl>
                                        <p:attrNameLst>
                                          <p:attrName>style.visibility</p:attrName>
                                        </p:attrNameLst>
                                      </p:cBhvr>
                                      <p:to>
                                        <p:strVal val="visible"/>
                                      </p:to>
                                    </p:set>
                                    <p:animEffect filter="fade" transition="in">
                                      <p:cBhvr>
                                        <p:cTn dur="1000"/>
                                        <p:tgtEl>
                                          <p:spTgt spid="315"/>
                                        </p:tgtEl>
                                      </p:cBhvr>
                                    </p:animEffect>
                                  </p:childTnLst>
                                </p:cTn>
                              </p:par>
                              <p:par>
                                <p:cTn fill="hold" nodeType="withEffect" presetClass="entr" presetID="10" presetSubtype="0">
                                  <p:stCondLst>
                                    <p:cond delay="0"/>
                                  </p:stCondLst>
                                  <p:childTnLst>
                                    <p:set>
                                      <p:cBhvr>
                                        <p:cTn dur="1" fill="hold">
                                          <p:stCondLst>
                                            <p:cond delay="0"/>
                                          </p:stCondLst>
                                        </p:cTn>
                                        <p:tgtEl>
                                          <p:spTgt spid="327"/>
                                        </p:tgtEl>
                                        <p:attrNameLst>
                                          <p:attrName>style.visibility</p:attrName>
                                        </p:attrNameLst>
                                      </p:cBhvr>
                                      <p:to>
                                        <p:strVal val="visible"/>
                                      </p:to>
                                    </p:set>
                                    <p:animEffect filter="fade" transition="in">
                                      <p:cBhvr>
                                        <p:cTn dur="1000"/>
                                        <p:tgtEl>
                                          <p:spTgt spid="327"/>
                                        </p:tgtEl>
                                      </p:cBhvr>
                                    </p:animEffect>
                                  </p:childTnLst>
                                </p:cTn>
                              </p:par>
                              <p:par>
                                <p:cTn fill="hold" nodeType="withEffect" presetClass="entr" presetID="10" presetSubtype="0">
                                  <p:stCondLst>
                                    <p:cond delay="0"/>
                                  </p:stCondLst>
                                  <p:childTnLst>
                                    <p:set>
                                      <p:cBhvr>
                                        <p:cTn dur="1" fill="hold">
                                          <p:stCondLst>
                                            <p:cond delay="0"/>
                                          </p:stCondLst>
                                        </p:cTn>
                                        <p:tgtEl>
                                          <p:spTgt spid="328"/>
                                        </p:tgtEl>
                                        <p:attrNameLst>
                                          <p:attrName>style.visibility</p:attrName>
                                        </p:attrNameLst>
                                      </p:cBhvr>
                                      <p:to>
                                        <p:strVal val="visible"/>
                                      </p:to>
                                    </p:set>
                                    <p:animEffect filter="fade" transition="in">
                                      <p:cBhvr>
                                        <p:cTn dur="1000"/>
                                        <p:tgtEl>
                                          <p:spTgt spid="328"/>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316"/>
                                        </p:tgtEl>
                                        <p:attrNameLst>
                                          <p:attrName>style.visibility</p:attrName>
                                        </p:attrNameLst>
                                      </p:cBhvr>
                                      <p:to>
                                        <p:strVal val="visible"/>
                                      </p:to>
                                    </p:set>
                                    <p:animEffect filter="fade" transition="in">
                                      <p:cBhvr>
                                        <p:cTn dur="1000"/>
                                        <p:tgtEl>
                                          <p:spTgt spid="316"/>
                                        </p:tgtEl>
                                      </p:cBhvr>
                                    </p:animEffect>
                                  </p:childTnLst>
                                </p:cTn>
                              </p:par>
                              <p:par>
                                <p:cTn fill="hold" nodeType="withEffect" presetClass="entr" presetID="10" presetSubtype="0">
                                  <p:stCondLst>
                                    <p:cond delay="0"/>
                                  </p:stCondLst>
                                  <p:childTnLst>
                                    <p:set>
                                      <p:cBhvr>
                                        <p:cTn dur="1" fill="hold">
                                          <p:stCondLst>
                                            <p:cond delay="0"/>
                                          </p:stCondLst>
                                        </p:cTn>
                                        <p:tgtEl>
                                          <p:spTgt spid="329"/>
                                        </p:tgtEl>
                                        <p:attrNameLst>
                                          <p:attrName>style.visibility</p:attrName>
                                        </p:attrNameLst>
                                      </p:cBhvr>
                                      <p:to>
                                        <p:strVal val="visible"/>
                                      </p:to>
                                    </p:set>
                                    <p:animEffect filter="fade" transition="in">
                                      <p:cBhvr>
                                        <p:cTn dur="1000"/>
                                        <p:tgtEl>
                                          <p:spTgt spid="329"/>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317"/>
                                        </p:tgtEl>
                                        <p:attrNameLst>
                                          <p:attrName>style.visibility</p:attrName>
                                        </p:attrNameLst>
                                      </p:cBhvr>
                                      <p:to>
                                        <p:strVal val="visible"/>
                                      </p:to>
                                    </p:set>
                                    <p:animEffect filter="fade" transition="in">
                                      <p:cBhvr>
                                        <p:cTn dur="1000"/>
                                        <p:tgtEl>
                                          <p:spTgt spid="317"/>
                                        </p:tgtEl>
                                      </p:cBhvr>
                                    </p:animEffect>
                                  </p:childTnLst>
                                </p:cTn>
                              </p:par>
                              <p:par>
                                <p:cTn fill="hold" nodeType="withEffect" presetClass="entr" presetID="10" presetSubtype="0">
                                  <p:stCondLst>
                                    <p:cond delay="0"/>
                                  </p:stCondLst>
                                  <p:childTnLst>
                                    <p:set>
                                      <p:cBhvr>
                                        <p:cTn dur="1" fill="hold">
                                          <p:stCondLst>
                                            <p:cond delay="0"/>
                                          </p:stCondLst>
                                        </p:cTn>
                                        <p:tgtEl>
                                          <p:spTgt spid="330"/>
                                        </p:tgtEl>
                                        <p:attrNameLst>
                                          <p:attrName>style.visibility</p:attrName>
                                        </p:attrNameLst>
                                      </p:cBhvr>
                                      <p:to>
                                        <p:strVal val="visible"/>
                                      </p:to>
                                    </p:set>
                                    <p:animEffect filter="fade" transition="in">
                                      <p:cBhvr>
                                        <p:cTn dur="1000"/>
                                        <p:tgtEl>
                                          <p:spTgt spid="330"/>
                                        </p:tgtEl>
                                      </p:cBhvr>
                                    </p:animEffect>
                                  </p:childTnLst>
                                </p:cTn>
                              </p:par>
                            </p:childTnLst>
                          </p:cTn>
                        </p:par>
                        <p:par>
                          <p:cTn fill="hold">
                            <p:stCondLst>
                              <p:cond delay="4000"/>
                            </p:stCondLst>
                            <p:childTnLst>
                              <p:par>
                                <p:cTn fill="hold" nodeType="afterEffect" presetClass="entr" presetID="10" presetSubtype="0">
                                  <p:stCondLst>
                                    <p:cond delay="0"/>
                                  </p:stCondLst>
                                  <p:childTnLst>
                                    <p:set>
                                      <p:cBhvr>
                                        <p:cTn dur="1" fill="hold">
                                          <p:stCondLst>
                                            <p:cond delay="0"/>
                                          </p:stCondLst>
                                        </p:cTn>
                                        <p:tgtEl>
                                          <p:spTgt spid="322"/>
                                        </p:tgtEl>
                                        <p:attrNameLst>
                                          <p:attrName>style.visibility</p:attrName>
                                        </p:attrNameLst>
                                      </p:cBhvr>
                                      <p:to>
                                        <p:strVal val="visible"/>
                                      </p:to>
                                    </p:set>
                                    <p:animEffect filter="fade" transition="in">
                                      <p:cBhvr>
                                        <p:cTn dur="1000"/>
                                        <p:tgtEl>
                                          <p:spTgt spid="322"/>
                                        </p:tgtEl>
                                      </p:cBhvr>
                                    </p:animEffect>
                                  </p:childTnLst>
                                </p:cTn>
                              </p:par>
                            </p:childTnLst>
                          </p:cTn>
                        </p:par>
                        <p:par>
                          <p:cTn fill="hold">
                            <p:stCondLst>
                              <p:cond delay="5000"/>
                            </p:stCondLst>
                            <p:childTnLst>
                              <p:par>
                                <p:cTn fill="hold" nodeType="afterEffect" presetClass="entr" presetID="10" presetSubtype="0">
                                  <p:stCondLst>
                                    <p:cond delay="0"/>
                                  </p:stCondLst>
                                  <p:childTnLst>
                                    <p:set>
                                      <p:cBhvr>
                                        <p:cTn dur="1" fill="hold">
                                          <p:stCondLst>
                                            <p:cond delay="0"/>
                                          </p:stCondLst>
                                        </p:cTn>
                                        <p:tgtEl>
                                          <p:spTgt spid="318"/>
                                        </p:tgtEl>
                                        <p:attrNameLst>
                                          <p:attrName>style.visibility</p:attrName>
                                        </p:attrNameLst>
                                      </p:cBhvr>
                                      <p:to>
                                        <p:strVal val="visible"/>
                                      </p:to>
                                    </p:set>
                                    <p:animEffect filter="fade" transition="in">
                                      <p:cBhvr>
                                        <p:cTn dur="1000"/>
                                        <p:tgtEl>
                                          <p:spTgt spid="3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31"/>
          <p:cNvSpPr txBox="1"/>
          <p:nvPr>
            <p:ph idx="1" type="body"/>
          </p:nvPr>
        </p:nvSpPr>
        <p:spPr>
          <a:xfrm>
            <a:off x="311700" y="752875"/>
            <a:ext cx="8520600" cy="1818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It was known that simulated spectra do not look perfectly real</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This affected training</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Models overfit to simulations</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We can make the training dataset better by using a type of Generative Adversarial Network (GAN)</a:t>
            </a:r>
            <a:endParaRPr>
              <a:latin typeface="Roboto Light"/>
              <a:ea typeface="Roboto Light"/>
              <a:cs typeface="Roboto Light"/>
              <a:sym typeface="Roboto Light"/>
            </a:endParaRPr>
          </a:p>
        </p:txBody>
      </p:sp>
      <p:sp>
        <p:nvSpPr>
          <p:cNvPr id="336" name="Google Shape;336;p31"/>
          <p:cNvSpPr txBox="1"/>
          <p:nvPr>
            <p:ph type="title"/>
          </p:nvPr>
        </p:nvSpPr>
        <p:spPr>
          <a:xfrm>
            <a:off x="311700" y="1801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Improving the dataset I</a:t>
            </a:r>
            <a:endParaRPr>
              <a:latin typeface="Cambria"/>
              <a:ea typeface="Cambria"/>
              <a:cs typeface="Cambria"/>
              <a:sym typeface="Cambria"/>
            </a:endParaRPr>
          </a:p>
        </p:txBody>
      </p:sp>
      <p:pic>
        <p:nvPicPr>
          <p:cNvPr id="337" name="Google Shape;337;p31"/>
          <p:cNvPicPr preferRelativeResize="0"/>
          <p:nvPr/>
        </p:nvPicPr>
        <p:blipFill>
          <a:blip r:embed="rId3">
            <a:alphaModFix/>
          </a:blip>
          <a:stretch>
            <a:fillRect/>
          </a:stretch>
        </p:blipFill>
        <p:spPr>
          <a:xfrm>
            <a:off x="941844" y="3106362"/>
            <a:ext cx="4113711" cy="1794025"/>
          </a:xfrm>
          <a:prstGeom prst="rect">
            <a:avLst/>
          </a:prstGeom>
          <a:noFill/>
          <a:ln>
            <a:noFill/>
          </a:ln>
        </p:spPr>
      </p:pic>
      <p:grpSp>
        <p:nvGrpSpPr>
          <p:cNvPr id="338" name="Google Shape;338;p31"/>
          <p:cNvGrpSpPr/>
          <p:nvPr/>
        </p:nvGrpSpPr>
        <p:grpSpPr>
          <a:xfrm>
            <a:off x="405150" y="2655400"/>
            <a:ext cx="1617000" cy="2346250"/>
            <a:chOff x="405150" y="2655400"/>
            <a:chExt cx="1617000" cy="2346250"/>
          </a:xfrm>
        </p:grpSpPr>
        <p:sp>
          <p:nvSpPr>
            <p:cNvPr id="339" name="Google Shape;339;p31"/>
            <p:cNvSpPr txBox="1"/>
            <p:nvPr/>
          </p:nvSpPr>
          <p:spPr>
            <a:xfrm>
              <a:off x="405150" y="2655400"/>
              <a:ext cx="1617000" cy="7824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100">
                  <a:latin typeface="Roboto Light"/>
                  <a:ea typeface="Roboto Light"/>
                  <a:cs typeface="Roboto Light"/>
                  <a:sym typeface="Roboto Light"/>
                </a:rPr>
                <a:t>Train Generator (</a:t>
              </a:r>
              <a:r>
                <a:rPr b="1" lang="en-GB" sz="1100">
                  <a:latin typeface="Roboto"/>
                  <a:ea typeface="Roboto"/>
                  <a:cs typeface="Roboto"/>
                  <a:sym typeface="Roboto"/>
                </a:rPr>
                <a:t>G</a:t>
              </a:r>
              <a:r>
                <a:rPr lang="en-GB" sz="1100">
                  <a:latin typeface="Roboto Light"/>
                  <a:ea typeface="Roboto Light"/>
                  <a:cs typeface="Roboto Light"/>
                  <a:sym typeface="Roboto Light"/>
                </a:rPr>
                <a:t>) to create fake images</a:t>
              </a:r>
              <a:endParaRPr sz="1100">
                <a:latin typeface="Roboto Light"/>
                <a:ea typeface="Roboto Light"/>
                <a:cs typeface="Roboto Light"/>
                <a:sym typeface="Roboto Light"/>
              </a:endParaRPr>
            </a:p>
          </p:txBody>
        </p:sp>
        <p:sp>
          <p:nvSpPr>
            <p:cNvPr id="340" name="Google Shape;340;p31"/>
            <p:cNvSpPr/>
            <p:nvPr/>
          </p:nvSpPr>
          <p:spPr>
            <a:xfrm>
              <a:off x="1444800" y="4664150"/>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41" name="Google Shape;341;p31"/>
            <p:cNvCxnSpPr>
              <a:stCxn id="339" idx="1"/>
              <a:endCxn id="340" idx="2"/>
            </p:cNvCxnSpPr>
            <p:nvPr/>
          </p:nvCxnSpPr>
          <p:spPr>
            <a:xfrm>
              <a:off x="405150" y="3046600"/>
              <a:ext cx="1039800" cy="1786200"/>
            </a:xfrm>
            <a:prstGeom prst="curvedConnector3">
              <a:avLst>
                <a:gd fmla="val -22901" name="adj1"/>
              </a:avLst>
            </a:prstGeom>
            <a:noFill/>
            <a:ln cap="flat" cmpd="sng" w="19050">
              <a:solidFill>
                <a:schemeClr val="dk2"/>
              </a:solidFill>
              <a:prstDash val="solid"/>
              <a:round/>
              <a:headEnd len="med" w="med" type="none"/>
              <a:tailEnd len="med" w="med" type="triangle"/>
            </a:ln>
          </p:spPr>
        </p:cxnSp>
      </p:grpSp>
      <p:grpSp>
        <p:nvGrpSpPr>
          <p:cNvPr id="342" name="Google Shape;342;p31"/>
          <p:cNvGrpSpPr/>
          <p:nvPr/>
        </p:nvGrpSpPr>
        <p:grpSpPr>
          <a:xfrm>
            <a:off x="3408125" y="2571775"/>
            <a:ext cx="1617000" cy="1340100"/>
            <a:chOff x="3408125" y="2571775"/>
            <a:chExt cx="1617000" cy="1340100"/>
          </a:xfrm>
        </p:grpSpPr>
        <p:sp>
          <p:nvSpPr>
            <p:cNvPr id="343" name="Google Shape;343;p31"/>
            <p:cNvSpPr txBox="1"/>
            <p:nvPr/>
          </p:nvSpPr>
          <p:spPr>
            <a:xfrm>
              <a:off x="3408125" y="2571775"/>
              <a:ext cx="1617000" cy="6960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100">
                  <a:latin typeface="Roboto Light"/>
                  <a:ea typeface="Roboto Light"/>
                  <a:cs typeface="Roboto Light"/>
                  <a:sym typeface="Roboto Light"/>
                </a:rPr>
                <a:t>Train Discriminator (</a:t>
              </a:r>
              <a:r>
                <a:rPr b="1" lang="en-GB" sz="1100">
                  <a:latin typeface="Roboto"/>
                  <a:ea typeface="Roboto"/>
                  <a:cs typeface="Roboto"/>
                  <a:sym typeface="Roboto"/>
                </a:rPr>
                <a:t>D</a:t>
              </a:r>
              <a:r>
                <a:rPr lang="en-GB" sz="1100">
                  <a:latin typeface="Roboto Light"/>
                  <a:ea typeface="Roboto Light"/>
                  <a:cs typeface="Roboto Light"/>
                  <a:sym typeface="Roboto Light"/>
                </a:rPr>
                <a:t>) to classify real\fake images</a:t>
              </a:r>
              <a:endParaRPr sz="1100">
                <a:latin typeface="Roboto Light"/>
                <a:ea typeface="Roboto Light"/>
                <a:cs typeface="Roboto Light"/>
                <a:sym typeface="Roboto Light"/>
              </a:endParaRPr>
            </a:p>
          </p:txBody>
        </p:sp>
        <p:sp>
          <p:nvSpPr>
            <p:cNvPr id="344" name="Google Shape;344;p31"/>
            <p:cNvSpPr/>
            <p:nvPr/>
          </p:nvSpPr>
          <p:spPr>
            <a:xfrm>
              <a:off x="4113175" y="3574375"/>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45" name="Google Shape;345;p31"/>
            <p:cNvCxnSpPr>
              <a:stCxn id="343" idx="2"/>
              <a:endCxn id="344" idx="0"/>
            </p:cNvCxnSpPr>
            <p:nvPr/>
          </p:nvCxnSpPr>
          <p:spPr>
            <a:xfrm flipH="1" rot="-5400000">
              <a:off x="4097675" y="3386725"/>
              <a:ext cx="306600" cy="68700"/>
            </a:xfrm>
            <a:prstGeom prst="curvedConnector3">
              <a:avLst>
                <a:gd fmla="val 50000" name="adj1"/>
              </a:avLst>
            </a:prstGeom>
            <a:noFill/>
            <a:ln cap="flat" cmpd="sng" w="19050">
              <a:solidFill>
                <a:schemeClr val="dk2"/>
              </a:solidFill>
              <a:prstDash val="solid"/>
              <a:round/>
              <a:headEnd len="med" w="med" type="none"/>
              <a:tailEnd len="med" w="med" type="triangle"/>
            </a:ln>
          </p:spPr>
        </p:cxnSp>
      </p:grpSp>
      <p:pic>
        <p:nvPicPr>
          <p:cNvPr id="346" name="Google Shape;346;p31"/>
          <p:cNvPicPr preferRelativeResize="0"/>
          <p:nvPr/>
        </p:nvPicPr>
        <p:blipFill>
          <a:blip r:embed="rId4">
            <a:alphaModFix/>
          </a:blip>
          <a:stretch>
            <a:fillRect/>
          </a:stretch>
        </p:blipFill>
        <p:spPr>
          <a:xfrm>
            <a:off x="6111762" y="2216350"/>
            <a:ext cx="2297577" cy="1794025"/>
          </a:xfrm>
          <a:prstGeom prst="rect">
            <a:avLst/>
          </a:prstGeom>
          <a:noFill/>
          <a:ln>
            <a:noFill/>
          </a:ln>
        </p:spPr>
      </p:pic>
      <p:sp>
        <p:nvSpPr>
          <p:cNvPr id="347" name="Google Shape;347;p31"/>
          <p:cNvSpPr txBox="1"/>
          <p:nvPr/>
        </p:nvSpPr>
        <p:spPr>
          <a:xfrm>
            <a:off x="6271675" y="4090200"/>
            <a:ext cx="2433300" cy="6960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lang="en-GB" sz="1100">
                <a:latin typeface="Roboto Light"/>
                <a:ea typeface="Roboto Light"/>
                <a:cs typeface="Roboto Light"/>
                <a:sym typeface="Roboto Light"/>
              </a:rPr>
              <a:t>Minimax problem</a:t>
            </a:r>
            <a:endParaRPr sz="1100">
              <a:latin typeface="Roboto Light"/>
              <a:ea typeface="Roboto Light"/>
              <a:cs typeface="Roboto Light"/>
              <a:sym typeface="Roboto Light"/>
            </a:endParaRPr>
          </a:p>
          <a:p>
            <a:pPr indent="0" lvl="0" marL="0" rtl="0" algn="l">
              <a:spcBef>
                <a:spcPts val="0"/>
              </a:spcBef>
              <a:spcAft>
                <a:spcPts val="0"/>
              </a:spcAft>
              <a:buNone/>
            </a:pPr>
            <a:r>
              <a:rPr lang="en-GB" sz="1100">
                <a:latin typeface="Roboto Light"/>
                <a:ea typeface="Roboto Light"/>
                <a:cs typeface="Roboto Light"/>
                <a:sym typeface="Roboto Light"/>
              </a:rPr>
              <a:t>	</a:t>
            </a:r>
            <a:r>
              <a:rPr b="1" lang="en-GB" sz="1100">
                <a:latin typeface="Roboto"/>
                <a:ea typeface="Roboto"/>
                <a:cs typeface="Roboto"/>
                <a:sym typeface="Roboto"/>
              </a:rPr>
              <a:t>G</a:t>
            </a:r>
            <a:r>
              <a:rPr lang="en-GB" sz="1100">
                <a:latin typeface="Roboto Light"/>
                <a:ea typeface="Roboto Light"/>
                <a:cs typeface="Roboto Light"/>
                <a:sym typeface="Roboto Light"/>
              </a:rPr>
              <a:t> maximises loss of </a:t>
            </a:r>
            <a:r>
              <a:rPr b="1" lang="en-GB" sz="1100">
                <a:latin typeface="Roboto"/>
                <a:ea typeface="Roboto"/>
                <a:cs typeface="Roboto"/>
                <a:sym typeface="Roboto"/>
              </a:rPr>
              <a:t>D</a:t>
            </a:r>
            <a:endParaRPr b="1" sz="1100">
              <a:latin typeface="Roboto"/>
              <a:ea typeface="Roboto"/>
              <a:cs typeface="Roboto"/>
              <a:sym typeface="Roboto"/>
            </a:endParaRPr>
          </a:p>
          <a:p>
            <a:pPr indent="0" lvl="0" marL="0" rtl="0" algn="l">
              <a:spcBef>
                <a:spcPts val="0"/>
              </a:spcBef>
              <a:spcAft>
                <a:spcPts val="0"/>
              </a:spcAft>
              <a:buNone/>
            </a:pPr>
            <a:r>
              <a:rPr b="1" lang="en-GB" sz="1100">
                <a:latin typeface="Roboto"/>
                <a:ea typeface="Roboto"/>
                <a:cs typeface="Roboto"/>
                <a:sym typeface="Roboto"/>
              </a:rPr>
              <a:t>	D </a:t>
            </a:r>
            <a:r>
              <a:rPr lang="en-GB" sz="1100">
                <a:latin typeface="Roboto Light"/>
                <a:ea typeface="Roboto Light"/>
                <a:cs typeface="Roboto Light"/>
                <a:sym typeface="Roboto Light"/>
              </a:rPr>
              <a:t>minimises class. loss</a:t>
            </a:r>
            <a:endParaRPr sz="1100">
              <a:latin typeface="Roboto Light"/>
              <a:ea typeface="Roboto Light"/>
              <a:cs typeface="Roboto Light"/>
              <a:sym typeface="Roboto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5">
                                            <p:txEl>
                                              <p:pRg end="0" st="0"/>
                                            </p:txEl>
                                          </p:spTgt>
                                        </p:tgtEl>
                                        <p:attrNameLst>
                                          <p:attrName>style.visibility</p:attrName>
                                        </p:attrNameLst>
                                      </p:cBhvr>
                                      <p:to>
                                        <p:strVal val="visible"/>
                                      </p:to>
                                    </p:set>
                                    <p:animEffect filter="fade" transition="in">
                                      <p:cBhvr>
                                        <p:cTn dur="1000"/>
                                        <p:tgtEl>
                                          <p:spTgt spid="33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5">
                                            <p:txEl>
                                              <p:pRg end="1" st="1"/>
                                            </p:txEl>
                                          </p:spTgt>
                                        </p:tgtEl>
                                        <p:attrNameLst>
                                          <p:attrName>style.visibility</p:attrName>
                                        </p:attrNameLst>
                                      </p:cBhvr>
                                      <p:to>
                                        <p:strVal val="visible"/>
                                      </p:to>
                                    </p:set>
                                    <p:animEffect filter="fade" transition="in">
                                      <p:cBhvr>
                                        <p:cTn dur="1000"/>
                                        <p:tgtEl>
                                          <p:spTgt spid="33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5">
                                            <p:txEl>
                                              <p:pRg end="2" st="2"/>
                                            </p:txEl>
                                          </p:spTgt>
                                        </p:tgtEl>
                                        <p:attrNameLst>
                                          <p:attrName>style.visibility</p:attrName>
                                        </p:attrNameLst>
                                      </p:cBhvr>
                                      <p:to>
                                        <p:strVal val="visible"/>
                                      </p:to>
                                    </p:set>
                                    <p:animEffect filter="fade" transition="in">
                                      <p:cBhvr>
                                        <p:cTn dur="1000"/>
                                        <p:tgtEl>
                                          <p:spTgt spid="33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5">
                                            <p:txEl>
                                              <p:pRg end="3" st="3"/>
                                            </p:txEl>
                                          </p:spTgt>
                                        </p:tgtEl>
                                        <p:attrNameLst>
                                          <p:attrName>style.visibility</p:attrName>
                                        </p:attrNameLst>
                                      </p:cBhvr>
                                      <p:to>
                                        <p:strVal val="visible"/>
                                      </p:to>
                                    </p:set>
                                    <p:animEffect filter="fade" transition="in">
                                      <p:cBhvr>
                                        <p:cTn dur="1000"/>
                                        <p:tgtEl>
                                          <p:spTgt spid="335">
                                            <p:txEl>
                                              <p:pRg end="3" st="3"/>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337"/>
                                        </p:tgtEl>
                                        <p:attrNameLst>
                                          <p:attrName>style.visibility</p:attrName>
                                        </p:attrNameLst>
                                      </p:cBhvr>
                                      <p:to>
                                        <p:strVal val="visible"/>
                                      </p:to>
                                    </p:set>
                                    <p:animEffect filter="fade" transition="in">
                                      <p:cBhvr>
                                        <p:cTn dur="1000"/>
                                        <p:tgtEl>
                                          <p:spTgt spid="3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38"/>
                                        </p:tgtEl>
                                        <p:attrNameLst>
                                          <p:attrName>style.visibility</p:attrName>
                                        </p:attrNameLst>
                                      </p:cBhvr>
                                      <p:to>
                                        <p:strVal val="visible"/>
                                      </p:to>
                                    </p:set>
                                    <p:animEffect filter="fade" transition="in">
                                      <p:cBhvr>
                                        <p:cTn dur="1000"/>
                                        <p:tgtEl>
                                          <p:spTgt spid="3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2"/>
                                        </p:tgtEl>
                                        <p:attrNameLst>
                                          <p:attrName>style.visibility</p:attrName>
                                        </p:attrNameLst>
                                      </p:cBhvr>
                                      <p:to>
                                        <p:strVal val="visible"/>
                                      </p:to>
                                    </p:set>
                                    <p:animEffect filter="fade" transition="in">
                                      <p:cBhvr>
                                        <p:cTn dur="1000"/>
                                        <p:tgtEl>
                                          <p:spTgt spid="3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6"/>
                                        </p:tgtEl>
                                        <p:attrNameLst>
                                          <p:attrName>style.visibility</p:attrName>
                                        </p:attrNameLst>
                                      </p:cBhvr>
                                      <p:to>
                                        <p:strVal val="visible"/>
                                      </p:to>
                                    </p:set>
                                    <p:animEffect filter="fade" transition="in">
                                      <p:cBhvr>
                                        <p:cTn dur="1000"/>
                                        <p:tgtEl>
                                          <p:spTgt spid="346"/>
                                        </p:tgtEl>
                                      </p:cBhvr>
                                    </p:animEffect>
                                  </p:childTnLst>
                                </p:cTn>
                              </p:par>
                              <p:par>
                                <p:cTn fill="hold" nodeType="withEffect" presetClass="entr" presetID="10" presetSubtype="0">
                                  <p:stCondLst>
                                    <p:cond delay="0"/>
                                  </p:stCondLst>
                                  <p:childTnLst>
                                    <p:set>
                                      <p:cBhvr>
                                        <p:cTn dur="1" fill="hold">
                                          <p:stCondLst>
                                            <p:cond delay="0"/>
                                          </p:stCondLst>
                                        </p:cTn>
                                        <p:tgtEl>
                                          <p:spTgt spid="347"/>
                                        </p:tgtEl>
                                        <p:attrNameLst>
                                          <p:attrName>style.visibility</p:attrName>
                                        </p:attrNameLst>
                                      </p:cBhvr>
                                      <p:to>
                                        <p:strVal val="visible"/>
                                      </p:to>
                                    </p:set>
                                    <p:animEffect filter="fade" transition="in">
                                      <p:cBhvr>
                                        <p:cTn dur="1000"/>
                                        <p:tgtEl>
                                          <p:spTgt spid="3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2150850"/>
            <a:ext cx="8520600" cy="841800"/>
          </a:xfrm>
          <a:prstGeom prst="rect">
            <a:avLst/>
          </a:prstGeom>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en-GB">
                <a:latin typeface="Cambria"/>
                <a:ea typeface="Cambria"/>
                <a:cs typeface="Cambria"/>
                <a:sym typeface="Cambria"/>
              </a:rPr>
              <a:t>Introduction</a:t>
            </a:r>
            <a:br>
              <a:rPr lang="en-GB">
                <a:latin typeface="Cambria"/>
                <a:ea typeface="Cambria"/>
                <a:cs typeface="Cambria"/>
                <a:sym typeface="Cambria"/>
              </a:rPr>
            </a:br>
            <a:r>
              <a:rPr lang="en-GB" sz="1100">
                <a:solidFill>
                  <a:schemeClr val="lt1"/>
                </a:solidFill>
                <a:latin typeface="Cambria"/>
                <a:ea typeface="Cambria"/>
                <a:cs typeface="Cambria"/>
                <a:sym typeface="Cambria"/>
              </a:rPr>
              <a:t>~4 mins</a:t>
            </a:r>
            <a:endParaRPr sz="1100">
              <a:solidFill>
                <a:schemeClr val="lt1"/>
              </a:solidFill>
              <a:latin typeface="Cambria"/>
              <a:ea typeface="Cambria"/>
              <a:cs typeface="Cambria"/>
              <a:sym typeface="Cambria"/>
            </a:endParaRPr>
          </a:p>
        </p:txBody>
      </p:sp>
      <p:sp>
        <p:nvSpPr>
          <p:cNvPr id="66" name="Google Shape;66;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32"/>
          <p:cNvSpPr txBox="1"/>
          <p:nvPr>
            <p:ph idx="1" type="body"/>
          </p:nvPr>
        </p:nvSpPr>
        <p:spPr>
          <a:xfrm>
            <a:off x="311700" y="829075"/>
            <a:ext cx="4218600" cy="494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Variant of GAN called </a:t>
            </a:r>
            <a:r>
              <a:rPr b="1" lang="en-GB">
                <a:latin typeface="Roboto"/>
                <a:ea typeface="Roboto"/>
                <a:cs typeface="Roboto"/>
                <a:sym typeface="Roboto"/>
              </a:rPr>
              <a:t>SimGAN</a:t>
            </a:r>
            <a:r>
              <a:rPr baseline="30000" lang="en-GB">
                <a:latin typeface="Roboto Light"/>
                <a:ea typeface="Roboto Light"/>
                <a:cs typeface="Roboto Light"/>
                <a:sym typeface="Roboto Light"/>
              </a:rPr>
              <a:t>1</a:t>
            </a:r>
            <a:endParaRPr baseline="30000">
              <a:latin typeface="Roboto Light"/>
              <a:ea typeface="Roboto Light"/>
              <a:cs typeface="Roboto Light"/>
              <a:sym typeface="Roboto Light"/>
            </a:endParaRPr>
          </a:p>
        </p:txBody>
      </p:sp>
      <p:pic>
        <p:nvPicPr>
          <p:cNvPr id="353" name="Google Shape;353;p32"/>
          <p:cNvPicPr preferRelativeResize="0"/>
          <p:nvPr/>
        </p:nvPicPr>
        <p:blipFill>
          <a:blip r:embed="rId3">
            <a:alphaModFix/>
          </a:blip>
          <a:stretch>
            <a:fillRect/>
          </a:stretch>
        </p:blipFill>
        <p:spPr>
          <a:xfrm>
            <a:off x="4899575" y="475"/>
            <a:ext cx="3525900" cy="1903601"/>
          </a:xfrm>
          <a:prstGeom prst="rect">
            <a:avLst/>
          </a:prstGeom>
          <a:noFill/>
          <a:ln>
            <a:noFill/>
          </a:ln>
        </p:spPr>
      </p:pic>
      <p:sp>
        <p:nvSpPr>
          <p:cNvPr id="354" name="Google Shape;354;p32"/>
          <p:cNvSpPr txBox="1"/>
          <p:nvPr>
            <p:ph idx="1" type="body"/>
          </p:nvPr>
        </p:nvSpPr>
        <p:spPr>
          <a:xfrm>
            <a:off x="311700" y="1323775"/>
            <a:ext cx="4218600" cy="6969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Font typeface="Roboto Light"/>
              <a:buChar char="●"/>
            </a:pPr>
            <a:r>
              <a:rPr lang="en-GB">
                <a:latin typeface="Roboto Light"/>
                <a:ea typeface="Roboto Light"/>
                <a:cs typeface="Roboto Light"/>
                <a:sym typeface="Roboto Light"/>
              </a:rPr>
              <a:t>Applying it to simulated and real BBQ spectra</a:t>
            </a:r>
            <a:endParaRPr>
              <a:latin typeface="Roboto Light"/>
              <a:ea typeface="Roboto Light"/>
              <a:cs typeface="Roboto Light"/>
              <a:sym typeface="Roboto Light"/>
            </a:endParaRPr>
          </a:p>
        </p:txBody>
      </p:sp>
      <p:pic>
        <p:nvPicPr>
          <p:cNvPr id="355" name="Google Shape;355;p32"/>
          <p:cNvPicPr preferRelativeResize="0"/>
          <p:nvPr/>
        </p:nvPicPr>
        <p:blipFill rotWithShape="1">
          <a:blip r:embed="rId4">
            <a:alphaModFix/>
          </a:blip>
          <a:srcRect b="0" l="0" r="0" t="199"/>
          <a:stretch/>
        </p:blipFill>
        <p:spPr>
          <a:xfrm>
            <a:off x="38350" y="2157288"/>
            <a:ext cx="3833649" cy="1629787"/>
          </a:xfrm>
          <a:prstGeom prst="rect">
            <a:avLst/>
          </a:prstGeom>
          <a:noFill/>
          <a:ln>
            <a:noFill/>
          </a:ln>
        </p:spPr>
      </p:pic>
      <p:sp>
        <p:nvSpPr>
          <p:cNvPr id="356" name="Google Shape;356;p32"/>
          <p:cNvSpPr txBox="1"/>
          <p:nvPr>
            <p:ph idx="1" type="body"/>
          </p:nvPr>
        </p:nvSpPr>
        <p:spPr>
          <a:xfrm>
            <a:off x="4708525" y="1962150"/>
            <a:ext cx="4218600" cy="9408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Slight problem</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1 Refiner is not enough! It can produce similar looking artefacts</a:t>
            </a:r>
            <a:endParaRPr>
              <a:latin typeface="Roboto Light"/>
              <a:ea typeface="Roboto Light"/>
              <a:cs typeface="Roboto Light"/>
              <a:sym typeface="Roboto Light"/>
            </a:endParaRPr>
          </a:p>
        </p:txBody>
      </p:sp>
      <p:sp>
        <p:nvSpPr>
          <p:cNvPr id="357" name="Google Shape;357;p32"/>
          <p:cNvSpPr txBox="1"/>
          <p:nvPr>
            <p:ph idx="1" type="body"/>
          </p:nvPr>
        </p:nvSpPr>
        <p:spPr>
          <a:xfrm>
            <a:off x="4708525" y="2694903"/>
            <a:ext cx="4218600" cy="8571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Solution</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Train 500 SimGANs with slightly different parameters</a:t>
            </a:r>
            <a:endParaRPr>
              <a:latin typeface="Roboto Light"/>
              <a:ea typeface="Roboto Light"/>
              <a:cs typeface="Roboto Light"/>
              <a:sym typeface="Roboto Light"/>
            </a:endParaRPr>
          </a:p>
        </p:txBody>
      </p:sp>
      <p:pic>
        <p:nvPicPr>
          <p:cNvPr id="358" name="Google Shape;358;p32"/>
          <p:cNvPicPr preferRelativeResize="0"/>
          <p:nvPr/>
        </p:nvPicPr>
        <p:blipFill>
          <a:blip r:embed="rId5">
            <a:alphaModFix/>
          </a:blip>
          <a:stretch>
            <a:fillRect/>
          </a:stretch>
        </p:blipFill>
        <p:spPr>
          <a:xfrm>
            <a:off x="4036788" y="3615675"/>
            <a:ext cx="5062611" cy="1451625"/>
          </a:xfrm>
          <a:prstGeom prst="rect">
            <a:avLst/>
          </a:prstGeom>
          <a:noFill/>
          <a:ln>
            <a:noFill/>
          </a:ln>
        </p:spPr>
      </p:pic>
      <p:sp>
        <p:nvSpPr>
          <p:cNvPr id="359" name="Google Shape;359;p32"/>
          <p:cNvSpPr txBox="1"/>
          <p:nvPr/>
        </p:nvSpPr>
        <p:spPr>
          <a:xfrm>
            <a:off x="41825" y="4443375"/>
            <a:ext cx="3833700" cy="5727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aseline="30000" lang="en-GB" sz="600">
                <a:solidFill>
                  <a:schemeClr val="dk1"/>
                </a:solidFill>
                <a:latin typeface="Roboto Light"/>
                <a:ea typeface="Roboto Light"/>
                <a:cs typeface="Roboto Light"/>
                <a:sym typeface="Roboto Light"/>
              </a:rPr>
              <a:t>1</a:t>
            </a:r>
            <a:r>
              <a:rPr lang="en-GB" sz="600">
                <a:solidFill>
                  <a:schemeClr val="dk1"/>
                </a:solidFill>
                <a:latin typeface="Roboto Light"/>
                <a:ea typeface="Roboto Light"/>
                <a:cs typeface="Roboto Light"/>
                <a:sym typeface="Roboto Light"/>
              </a:rPr>
              <a:t>A. Shrivastava, T. Pfister, O. Tuzel, J. Susskind, W. Wang, and R. Webb, “Learning from simulated and unsupervised images through adversarial training,” in Proceedings of the IEEE conference on computer vision and pattern recognition, Hawaiʻi Convention Center, Honolulu, Hawaii, United States, 2017, pp. 2107–2116</a:t>
            </a:r>
            <a:r>
              <a:rPr lang="en-GB" sz="1100">
                <a:solidFill>
                  <a:schemeClr val="dk1"/>
                </a:solidFill>
              </a:rPr>
              <a:t>.</a:t>
            </a:r>
            <a:endParaRPr/>
          </a:p>
        </p:txBody>
      </p:sp>
      <p:sp>
        <p:nvSpPr>
          <p:cNvPr id="360" name="Google Shape;360;p32"/>
          <p:cNvSpPr txBox="1"/>
          <p:nvPr>
            <p:ph type="title"/>
          </p:nvPr>
        </p:nvSpPr>
        <p:spPr>
          <a:xfrm>
            <a:off x="311700" y="18017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Improving the dataset II</a:t>
            </a:r>
            <a:endParaRPr>
              <a:latin typeface="Cambria"/>
              <a:ea typeface="Cambria"/>
              <a:cs typeface="Cambria"/>
              <a:sym typeface="Cambria"/>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2">
                                            <p:txEl>
                                              <p:pRg end="0" st="0"/>
                                            </p:txEl>
                                          </p:spTgt>
                                        </p:tgtEl>
                                        <p:attrNameLst>
                                          <p:attrName>style.visibility</p:attrName>
                                        </p:attrNameLst>
                                      </p:cBhvr>
                                      <p:to>
                                        <p:strVal val="visible"/>
                                      </p:to>
                                    </p:set>
                                    <p:animEffect filter="fade" transition="in">
                                      <p:cBhvr>
                                        <p:cTn dur="1000"/>
                                        <p:tgtEl>
                                          <p:spTgt spid="352">
                                            <p:txEl>
                                              <p:pRg end="0" st="0"/>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353"/>
                                        </p:tgtEl>
                                        <p:attrNameLst>
                                          <p:attrName>style.visibility</p:attrName>
                                        </p:attrNameLst>
                                      </p:cBhvr>
                                      <p:to>
                                        <p:strVal val="visible"/>
                                      </p:to>
                                    </p:set>
                                    <p:animEffect filter="fade" transition="in">
                                      <p:cBhvr>
                                        <p:cTn dur="1000"/>
                                        <p:tgtEl>
                                          <p:spTgt spid="3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4"/>
                                        </p:tgtEl>
                                        <p:attrNameLst>
                                          <p:attrName>style.visibility</p:attrName>
                                        </p:attrNameLst>
                                      </p:cBhvr>
                                      <p:to>
                                        <p:strVal val="visible"/>
                                      </p:to>
                                    </p:set>
                                    <p:animEffect filter="fade" transition="in">
                                      <p:cBhvr>
                                        <p:cTn dur="1000"/>
                                        <p:tgtEl>
                                          <p:spTgt spid="354"/>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355"/>
                                        </p:tgtEl>
                                        <p:attrNameLst>
                                          <p:attrName>style.visibility</p:attrName>
                                        </p:attrNameLst>
                                      </p:cBhvr>
                                      <p:to>
                                        <p:strVal val="visible"/>
                                      </p:to>
                                    </p:set>
                                    <p:animEffect filter="fade" transition="in">
                                      <p:cBhvr>
                                        <p:cTn dur="1000"/>
                                        <p:tgtEl>
                                          <p:spTgt spid="3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6"/>
                                        </p:tgtEl>
                                        <p:attrNameLst>
                                          <p:attrName>style.visibility</p:attrName>
                                        </p:attrNameLst>
                                      </p:cBhvr>
                                      <p:to>
                                        <p:strVal val="visible"/>
                                      </p:to>
                                    </p:set>
                                    <p:animEffect filter="fade" transition="in">
                                      <p:cBhvr>
                                        <p:cTn dur="1000"/>
                                        <p:tgtEl>
                                          <p:spTgt spid="3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7"/>
                                        </p:tgtEl>
                                        <p:attrNameLst>
                                          <p:attrName>style.visibility</p:attrName>
                                        </p:attrNameLst>
                                      </p:cBhvr>
                                      <p:to>
                                        <p:strVal val="visible"/>
                                      </p:to>
                                    </p:set>
                                    <p:animEffect filter="fade" transition="in">
                                      <p:cBhvr>
                                        <p:cTn dur="1000"/>
                                        <p:tgtEl>
                                          <p:spTgt spid="357"/>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358"/>
                                        </p:tgtEl>
                                        <p:attrNameLst>
                                          <p:attrName>style.visibility</p:attrName>
                                        </p:attrNameLst>
                                      </p:cBhvr>
                                      <p:to>
                                        <p:strVal val="visible"/>
                                      </p:to>
                                    </p:set>
                                    <p:animEffect filter="fade" transition="in">
                                      <p:cBhvr>
                                        <p:cTn dur="1000"/>
                                        <p:tgtEl>
                                          <p:spTgt spid="3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33"/>
          <p:cNvSpPr txBox="1"/>
          <p:nvPr>
            <p:ph idx="1" type="body"/>
          </p:nvPr>
        </p:nvSpPr>
        <p:spPr>
          <a:xfrm>
            <a:off x="311700" y="829075"/>
            <a:ext cx="4218600" cy="6972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Some examples of refined spectra</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Synthetic = Simulated</a:t>
            </a:r>
            <a:endParaRPr>
              <a:latin typeface="Roboto Light"/>
              <a:ea typeface="Roboto Light"/>
              <a:cs typeface="Roboto Light"/>
              <a:sym typeface="Roboto Light"/>
            </a:endParaRPr>
          </a:p>
        </p:txBody>
      </p:sp>
      <p:sp>
        <p:nvSpPr>
          <p:cNvPr id="366" name="Google Shape;366;p33"/>
          <p:cNvSpPr txBox="1"/>
          <p:nvPr>
            <p:ph type="title"/>
          </p:nvPr>
        </p:nvSpPr>
        <p:spPr>
          <a:xfrm>
            <a:off x="311700" y="18017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Improving the dataset III</a:t>
            </a:r>
            <a:endParaRPr>
              <a:latin typeface="Cambria"/>
              <a:ea typeface="Cambria"/>
              <a:cs typeface="Cambria"/>
              <a:sym typeface="Cambria"/>
            </a:endParaRPr>
          </a:p>
        </p:txBody>
      </p:sp>
      <p:pic>
        <p:nvPicPr>
          <p:cNvPr id="367" name="Google Shape;367;p33"/>
          <p:cNvPicPr preferRelativeResize="0"/>
          <p:nvPr/>
        </p:nvPicPr>
        <p:blipFill>
          <a:blip r:embed="rId3">
            <a:alphaModFix/>
          </a:blip>
          <a:stretch>
            <a:fillRect/>
          </a:stretch>
        </p:blipFill>
        <p:spPr>
          <a:xfrm>
            <a:off x="3777025" y="4278675"/>
            <a:ext cx="4502299" cy="213100"/>
          </a:xfrm>
          <a:prstGeom prst="rect">
            <a:avLst/>
          </a:prstGeom>
          <a:noFill/>
          <a:ln>
            <a:noFill/>
          </a:ln>
        </p:spPr>
      </p:pic>
      <p:pic>
        <p:nvPicPr>
          <p:cNvPr id="368" name="Google Shape;368;p33"/>
          <p:cNvPicPr preferRelativeResize="0"/>
          <p:nvPr/>
        </p:nvPicPr>
        <p:blipFill rotWithShape="1">
          <a:blip r:embed="rId4">
            <a:alphaModFix/>
          </a:blip>
          <a:srcRect b="0" l="0" r="1293" t="0"/>
          <a:stretch/>
        </p:blipFill>
        <p:spPr>
          <a:xfrm>
            <a:off x="375800" y="2464700"/>
            <a:ext cx="2719051" cy="2027070"/>
          </a:xfrm>
          <a:prstGeom prst="rect">
            <a:avLst/>
          </a:prstGeom>
          <a:noFill/>
          <a:ln>
            <a:noFill/>
          </a:ln>
        </p:spPr>
      </p:pic>
      <p:pic>
        <p:nvPicPr>
          <p:cNvPr id="369" name="Google Shape;369;p33"/>
          <p:cNvPicPr preferRelativeResize="0"/>
          <p:nvPr/>
        </p:nvPicPr>
        <p:blipFill>
          <a:blip r:embed="rId5">
            <a:alphaModFix/>
          </a:blip>
          <a:stretch>
            <a:fillRect/>
          </a:stretch>
        </p:blipFill>
        <p:spPr>
          <a:xfrm>
            <a:off x="3212475" y="1696700"/>
            <a:ext cx="2719049" cy="2018337"/>
          </a:xfrm>
          <a:prstGeom prst="rect">
            <a:avLst/>
          </a:prstGeom>
          <a:noFill/>
          <a:ln>
            <a:noFill/>
          </a:ln>
        </p:spPr>
      </p:pic>
      <p:pic>
        <p:nvPicPr>
          <p:cNvPr id="370" name="Google Shape;370;p33"/>
          <p:cNvPicPr preferRelativeResize="0"/>
          <p:nvPr/>
        </p:nvPicPr>
        <p:blipFill>
          <a:blip r:embed="rId6">
            <a:alphaModFix/>
          </a:blip>
          <a:stretch>
            <a:fillRect/>
          </a:stretch>
        </p:blipFill>
        <p:spPr>
          <a:xfrm>
            <a:off x="6049150" y="651725"/>
            <a:ext cx="2719050" cy="2055875"/>
          </a:xfrm>
          <a:prstGeom prst="rect">
            <a:avLst/>
          </a:prstGeom>
          <a:noFill/>
          <a:ln>
            <a:noFill/>
          </a:ln>
        </p:spPr>
      </p:pic>
      <p:sp>
        <p:nvSpPr>
          <p:cNvPr id="371" name="Google Shape;371;p33"/>
          <p:cNvSpPr/>
          <p:nvPr/>
        </p:nvSpPr>
        <p:spPr>
          <a:xfrm>
            <a:off x="2571325" y="3211913"/>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33"/>
          <p:cNvSpPr/>
          <p:nvPr/>
        </p:nvSpPr>
        <p:spPr>
          <a:xfrm>
            <a:off x="5151653" y="2403000"/>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33"/>
          <p:cNvSpPr/>
          <p:nvPr/>
        </p:nvSpPr>
        <p:spPr>
          <a:xfrm>
            <a:off x="7246518" y="1767850"/>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74" name="Google Shape;374;p33"/>
          <p:cNvGrpSpPr/>
          <p:nvPr/>
        </p:nvGrpSpPr>
        <p:grpSpPr>
          <a:xfrm>
            <a:off x="2865025" y="1936575"/>
            <a:ext cx="5274900" cy="2287500"/>
            <a:chOff x="2865025" y="1936575"/>
            <a:chExt cx="5274900" cy="2287500"/>
          </a:xfrm>
        </p:grpSpPr>
        <p:sp>
          <p:nvSpPr>
            <p:cNvPr id="375" name="Google Shape;375;p33"/>
            <p:cNvSpPr txBox="1"/>
            <p:nvPr/>
          </p:nvSpPr>
          <p:spPr>
            <a:xfrm>
              <a:off x="6488125" y="3651375"/>
              <a:ext cx="1651800" cy="572700"/>
            </a:xfrm>
            <a:prstGeom prst="rect">
              <a:avLst/>
            </a:prstGeom>
            <a:noFill/>
            <a:ln>
              <a:noFill/>
            </a:ln>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GB">
                  <a:solidFill>
                    <a:schemeClr val="dk2"/>
                  </a:solidFill>
                  <a:latin typeface="Roboto Light"/>
                  <a:ea typeface="Roboto Light"/>
                  <a:cs typeface="Roboto Light"/>
                  <a:sym typeface="Roboto Light"/>
                </a:rPr>
                <a:t>Artefacts added by SimGAN Refiner</a:t>
              </a:r>
              <a:endParaRPr>
                <a:solidFill>
                  <a:schemeClr val="dk2"/>
                </a:solidFill>
                <a:latin typeface="Roboto Light"/>
                <a:ea typeface="Roboto Light"/>
                <a:cs typeface="Roboto Light"/>
                <a:sym typeface="Roboto Light"/>
              </a:endParaRPr>
            </a:p>
          </p:txBody>
        </p:sp>
        <p:cxnSp>
          <p:nvCxnSpPr>
            <p:cNvPr id="376" name="Google Shape;376;p33"/>
            <p:cNvCxnSpPr>
              <a:stCxn id="375" idx="1"/>
              <a:endCxn id="371" idx="5"/>
            </p:cNvCxnSpPr>
            <p:nvPr/>
          </p:nvCxnSpPr>
          <p:spPr>
            <a:xfrm rot="10800000">
              <a:off x="2865025" y="3500025"/>
              <a:ext cx="3623100" cy="437700"/>
            </a:xfrm>
            <a:prstGeom prst="curvedConnector2">
              <a:avLst/>
            </a:prstGeom>
            <a:noFill/>
            <a:ln cap="flat" cmpd="sng" w="19050">
              <a:solidFill>
                <a:schemeClr val="dk2"/>
              </a:solidFill>
              <a:prstDash val="solid"/>
              <a:round/>
              <a:headEnd len="med" w="med" type="none"/>
              <a:tailEnd len="med" w="med" type="triangle"/>
            </a:ln>
          </p:spPr>
        </p:cxnSp>
        <p:cxnSp>
          <p:nvCxnSpPr>
            <p:cNvPr id="377" name="Google Shape;377;p33"/>
            <p:cNvCxnSpPr>
              <a:stCxn id="375" idx="0"/>
              <a:endCxn id="372" idx="6"/>
            </p:cNvCxnSpPr>
            <p:nvPr/>
          </p:nvCxnSpPr>
          <p:spPr>
            <a:xfrm flipH="1" rot="5400000">
              <a:off x="5865025" y="2202375"/>
              <a:ext cx="1079700" cy="1818300"/>
            </a:xfrm>
            <a:prstGeom prst="curvedConnector2">
              <a:avLst/>
            </a:prstGeom>
            <a:noFill/>
            <a:ln cap="flat" cmpd="sng" w="19050">
              <a:solidFill>
                <a:schemeClr val="dk2"/>
              </a:solidFill>
              <a:prstDash val="solid"/>
              <a:round/>
              <a:headEnd len="med" w="med" type="none"/>
              <a:tailEnd len="med" w="med" type="triangle"/>
            </a:ln>
          </p:spPr>
        </p:cxnSp>
        <p:cxnSp>
          <p:nvCxnSpPr>
            <p:cNvPr id="378" name="Google Shape;378;p33"/>
            <p:cNvCxnSpPr>
              <a:stCxn id="375" idx="0"/>
              <a:endCxn id="373" idx="2"/>
            </p:cNvCxnSpPr>
            <p:nvPr/>
          </p:nvCxnSpPr>
          <p:spPr>
            <a:xfrm flipH="1" rot="5400000">
              <a:off x="6422875" y="2760225"/>
              <a:ext cx="1714800" cy="67500"/>
            </a:xfrm>
            <a:prstGeom prst="curvedConnector4">
              <a:avLst>
                <a:gd fmla="val 45079" name="adj1"/>
                <a:gd fmla="val 452789" name="adj2"/>
              </a:avLst>
            </a:prstGeom>
            <a:noFill/>
            <a:ln cap="flat" cmpd="sng" w="19050">
              <a:solidFill>
                <a:schemeClr val="dk2"/>
              </a:solidFill>
              <a:prstDash val="solid"/>
              <a:round/>
              <a:headEnd len="med" w="med" type="none"/>
              <a:tailEnd len="med" w="med" type="triangle"/>
            </a:ln>
          </p:spPr>
        </p:cxn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5"/>
                                        </p:tgtEl>
                                        <p:attrNameLst>
                                          <p:attrName>style.visibility</p:attrName>
                                        </p:attrNameLst>
                                      </p:cBhvr>
                                      <p:to>
                                        <p:strVal val="visible"/>
                                      </p:to>
                                    </p:set>
                                    <p:animEffect filter="fade" transition="in">
                                      <p:cBhvr>
                                        <p:cTn dur="1000"/>
                                        <p:tgtEl>
                                          <p:spTgt spid="365"/>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368"/>
                                        </p:tgtEl>
                                        <p:attrNameLst>
                                          <p:attrName>style.visibility</p:attrName>
                                        </p:attrNameLst>
                                      </p:cBhvr>
                                      <p:to>
                                        <p:strVal val="visible"/>
                                      </p:to>
                                    </p:set>
                                    <p:animEffect filter="fade" transition="in">
                                      <p:cBhvr>
                                        <p:cTn dur="1000"/>
                                        <p:tgtEl>
                                          <p:spTgt spid="368"/>
                                        </p:tgtEl>
                                      </p:cBhvr>
                                    </p:animEffect>
                                  </p:childTnLst>
                                </p:cTn>
                              </p:par>
                              <p:par>
                                <p:cTn fill="hold" nodeType="withEffect" presetClass="entr" presetID="10" presetSubtype="0">
                                  <p:stCondLst>
                                    <p:cond delay="0"/>
                                  </p:stCondLst>
                                  <p:childTnLst>
                                    <p:set>
                                      <p:cBhvr>
                                        <p:cTn dur="1" fill="hold">
                                          <p:stCondLst>
                                            <p:cond delay="0"/>
                                          </p:stCondLst>
                                        </p:cTn>
                                        <p:tgtEl>
                                          <p:spTgt spid="367"/>
                                        </p:tgtEl>
                                        <p:attrNameLst>
                                          <p:attrName>style.visibility</p:attrName>
                                        </p:attrNameLst>
                                      </p:cBhvr>
                                      <p:to>
                                        <p:strVal val="visible"/>
                                      </p:to>
                                    </p:set>
                                    <p:animEffect filter="fade" transition="in">
                                      <p:cBhvr>
                                        <p:cTn dur="1000"/>
                                        <p:tgtEl>
                                          <p:spTgt spid="367"/>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369"/>
                                        </p:tgtEl>
                                        <p:attrNameLst>
                                          <p:attrName>style.visibility</p:attrName>
                                        </p:attrNameLst>
                                      </p:cBhvr>
                                      <p:to>
                                        <p:strVal val="visible"/>
                                      </p:to>
                                    </p:set>
                                    <p:animEffect filter="fade" transition="in">
                                      <p:cBhvr>
                                        <p:cTn dur="1000"/>
                                        <p:tgtEl>
                                          <p:spTgt spid="369"/>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370"/>
                                        </p:tgtEl>
                                        <p:attrNameLst>
                                          <p:attrName>style.visibility</p:attrName>
                                        </p:attrNameLst>
                                      </p:cBhvr>
                                      <p:to>
                                        <p:strVal val="visible"/>
                                      </p:to>
                                    </p:set>
                                    <p:animEffect filter="fade" transition="in">
                                      <p:cBhvr>
                                        <p:cTn dur="1000"/>
                                        <p:tgtEl>
                                          <p:spTgt spid="370"/>
                                        </p:tgtEl>
                                      </p:cBhvr>
                                    </p:animEffect>
                                  </p:childTnLst>
                                </p:cTn>
                              </p:par>
                            </p:childTnLst>
                          </p:cTn>
                        </p:par>
                        <p:par>
                          <p:cTn fill="hold">
                            <p:stCondLst>
                              <p:cond delay="4000"/>
                            </p:stCondLst>
                            <p:childTnLst>
                              <p:par>
                                <p:cTn fill="hold" nodeType="afterEffect" presetClass="entr" presetID="10" presetSubtype="0">
                                  <p:stCondLst>
                                    <p:cond delay="0"/>
                                  </p:stCondLst>
                                  <p:childTnLst>
                                    <p:set>
                                      <p:cBhvr>
                                        <p:cTn dur="1" fill="hold">
                                          <p:stCondLst>
                                            <p:cond delay="0"/>
                                          </p:stCondLst>
                                        </p:cTn>
                                        <p:tgtEl>
                                          <p:spTgt spid="374"/>
                                        </p:tgtEl>
                                        <p:attrNameLst>
                                          <p:attrName>style.visibility</p:attrName>
                                        </p:attrNameLst>
                                      </p:cBhvr>
                                      <p:to>
                                        <p:strVal val="visible"/>
                                      </p:to>
                                    </p:set>
                                    <p:animEffect filter="fade" transition="in">
                                      <p:cBhvr>
                                        <p:cTn dur="1000"/>
                                        <p:tgtEl>
                                          <p:spTgt spid="3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2" name="Shape 382"/>
        <p:cNvGrpSpPr/>
        <p:nvPr/>
      </p:nvGrpSpPr>
      <p:grpSpPr>
        <a:xfrm>
          <a:off x="0" y="0"/>
          <a:ext cx="0" cy="0"/>
          <a:chOff x="0" y="0"/>
          <a:chExt cx="0" cy="0"/>
        </a:xfrm>
      </p:grpSpPr>
      <p:pic>
        <p:nvPicPr>
          <p:cNvPr id="383" name="Google Shape;383;p34"/>
          <p:cNvPicPr preferRelativeResize="0"/>
          <p:nvPr/>
        </p:nvPicPr>
        <p:blipFill>
          <a:blip r:embed="rId3">
            <a:alphaModFix/>
          </a:blip>
          <a:stretch>
            <a:fillRect/>
          </a:stretch>
        </p:blipFill>
        <p:spPr>
          <a:xfrm>
            <a:off x="1349925" y="1201000"/>
            <a:ext cx="2499724" cy="1761050"/>
          </a:xfrm>
          <a:prstGeom prst="rect">
            <a:avLst/>
          </a:prstGeom>
          <a:noFill/>
          <a:ln>
            <a:noFill/>
          </a:ln>
        </p:spPr>
      </p:pic>
      <p:pic>
        <p:nvPicPr>
          <p:cNvPr id="384" name="Google Shape;384;p34"/>
          <p:cNvPicPr preferRelativeResize="0"/>
          <p:nvPr/>
        </p:nvPicPr>
        <p:blipFill>
          <a:blip r:embed="rId4">
            <a:alphaModFix/>
          </a:blip>
          <a:stretch>
            <a:fillRect/>
          </a:stretch>
        </p:blipFill>
        <p:spPr>
          <a:xfrm>
            <a:off x="1349925" y="3111566"/>
            <a:ext cx="2499725" cy="1748084"/>
          </a:xfrm>
          <a:prstGeom prst="rect">
            <a:avLst/>
          </a:prstGeom>
          <a:noFill/>
          <a:ln>
            <a:noFill/>
          </a:ln>
        </p:spPr>
      </p:pic>
      <p:sp>
        <p:nvSpPr>
          <p:cNvPr id="385" name="Google Shape;385;p34"/>
          <p:cNvSpPr txBox="1"/>
          <p:nvPr>
            <p:ph idx="1" type="body"/>
          </p:nvPr>
        </p:nvSpPr>
        <p:spPr>
          <a:xfrm>
            <a:off x="397250" y="448075"/>
            <a:ext cx="6565500" cy="6321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Font typeface="Roboto Light"/>
              <a:buChar char="●"/>
            </a:pPr>
            <a:r>
              <a:rPr lang="en-GB" sz="1600">
                <a:latin typeface="Roboto Light"/>
                <a:ea typeface="Roboto Light"/>
                <a:cs typeface="Roboto Light"/>
                <a:sym typeface="Roboto Light"/>
              </a:rPr>
              <a:t>Train the best model architecture attempted in Simple Approach (ML#1) with refined dataset - </a:t>
            </a:r>
            <a:r>
              <a:rPr b="1" lang="en-GB" sz="1600">
                <a:latin typeface="Roboto"/>
                <a:ea typeface="Roboto"/>
                <a:cs typeface="Roboto"/>
                <a:sym typeface="Roboto"/>
              </a:rPr>
              <a:t>ML-Refined</a:t>
            </a:r>
            <a:endParaRPr b="1" sz="1600">
              <a:latin typeface="Roboto"/>
              <a:ea typeface="Roboto"/>
              <a:cs typeface="Roboto"/>
              <a:sym typeface="Roboto"/>
            </a:endParaRPr>
          </a:p>
        </p:txBody>
      </p:sp>
      <p:sp>
        <p:nvSpPr>
          <p:cNvPr id="386" name="Google Shape;386;p34"/>
          <p:cNvSpPr txBox="1"/>
          <p:nvPr>
            <p:ph type="title"/>
          </p:nvPr>
        </p:nvSpPr>
        <p:spPr>
          <a:xfrm>
            <a:off x="311700" y="-48425"/>
            <a:ext cx="56055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Refined Approach I</a:t>
            </a:r>
            <a:endParaRPr>
              <a:latin typeface="Cambria"/>
              <a:ea typeface="Cambria"/>
              <a:cs typeface="Cambria"/>
              <a:sym typeface="Cambria"/>
            </a:endParaRPr>
          </a:p>
        </p:txBody>
      </p:sp>
      <p:sp>
        <p:nvSpPr>
          <p:cNvPr id="387" name="Google Shape;387;p34"/>
          <p:cNvSpPr/>
          <p:nvPr/>
        </p:nvSpPr>
        <p:spPr>
          <a:xfrm>
            <a:off x="7246518" y="1767850"/>
            <a:ext cx="344100" cy="337500"/>
          </a:xfrm>
          <a:prstGeom prst="ellipse">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34"/>
          <p:cNvSpPr txBox="1"/>
          <p:nvPr/>
        </p:nvSpPr>
        <p:spPr>
          <a:xfrm rot="-5400000">
            <a:off x="406824" y="2048234"/>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Frequency</a:t>
            </a:r>
            <a:endParaRPr>
              <a:latin typeface="Roboto Light"/>
              <a:ea typeface="Roboto Light"/>
              <a:cs typeface="Roboto Light"/>
              <a:sym typeface="Roboto Light"/>
            </a:endParaRPr>
          </a:p>
        </p:txBody>
      </p:sp>
      <p:sp>
        <p:nvSpPr>
          <p:cNvPr id="389" name="Google Shape;389;p34"/>
          <p:cNvSpPr txBox="1"/>
          <p:nvPr/>
        </p:nvSpPr>
        <p:spPr>
          <a:xfrm>
            <a:off x="1787774" y="4801974"/>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Time</a:t>
            </a:r>
            <a:endParaRPr>
              <a:latin typeface="Roboto Light"/>
              <a:ea typeface="Roboto Light"/>
              <a:cs typeface="Roboto Light"/>
              <a:sym typeface="Roboto Light"/>
            </a:endParaRPr>
          </a:p>
        </p:txBody>
      </p:sp>
      <p:pic>
        <p:nvPicPr>
          <p:cNvPr id="390" name="Google Shape;390;p34"/>
          <p:cNvPicPr preferRelativeResize="0"/>
          <p:nvPr/>
        </p:nvPicPr>
        <p:blipFill rotWithShape="1">
          <a:blip r:embed="rId5">
            <a:alphaModFix/>
          </a:blip>
          <a:srcRect b="4525" l="0" r="0" t="0"/>
          <a:stretch/>
        </p:blipFill>
        <p:spPr>
          <a:xfrm>
            <a:off x="4810100" y="3104197"/>
            <a:ext cx="2325699" cy="1756196"/>
          </a:xfrm>
          <a:prstGeom prst="rect">
            <a:avLst/>
          </a:prstGeom>
          <a:noFill/>
          <a:ln>
            <a:noFill/>
          </a:ln>
        </p:spPr>
      </p:pic>
      <p:pic>
        <p:nvPicPr>
          <p:cNvPr id="391" name="Google Shape;391;p34"/>
          <p:cNvPicPr preferRelativeResize="0"/>
          <p:nvPr/>
        </p:nvPicPr>
        <p:blipFill rotWithShape="1">
          <a:blip r:embed="rId6">
            <a:alphaModFix/>
          </a:blip>
          <a:srcRect b="4870" l="0" r="0" t="0"/>
          <a:stretch/>
        </p:blipFill>
        <p:spPr>
          <a:xfrm>
            <a:off x="4810100" y="1200988"/>
            <a:ext cx="2325694" cy="1761050"/>
          </a:xfrm>
          <a:prstGeom prst="rect">
            <a:avLst/>
          </a:prstGeom>
          <a:noFill/>
          <a:ln>
            <a:noFill/>
          </a:ln>
        </p:spPr>
      </p:pic>
      <p:sp>
        <p:nvSpPr>
          <p:cNvPr id="392" name="Google Shape;392;p34"/>
          <p:cNvSpPr txBox="1"/>
          <p:nvPr/>
        </p:nvSpPr>
        <p:spPr>
          <a:xfrm>
            <a:off x="5167899" y="4801974"/>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Time</a:t>
            </a:r>
            <a:endParaRPr>
              <a:latin typeface="Roboto Light"/>
              <a:ea typeface="Roboto Light"/>
              <a:cs typeface="Roboto Light"/>
              <a:sym typeface="Roboto Light"/>
            </a:endParaRPr>
          </a:p>
        </p:txBody>
      </p:sp>
      <p:sp>
        <p:nvSpPr>
          <p:cNvPr id="393" name="Google Shape;393;p34"/>
          <p:cNvSpPr txBox="1"/>
          <p:nvPr/>
        </p:nvSpPr>
        <p:spPr>
          <a:xfrm rot="-5400000">
            <a:off x="406824" y="3773209"/>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Frequency</a:t>
            </a:r>
            <a:endParaRPr>
              <a:latin typeface="Roboto Light"/>
              <a:ea typeface="Roboto Light"/>
              <a:cs typeface="Roboto Light"/>
              <a:sym typeface="Roboto Light"/>
            </a:endParaRPr>
          </a:p>
        </p:txBody>
      </p:sp>
      <p:cxnSp>
        <p:nvCxnSpPr>
          <p:cNvPr id="394" name="Google Shape;394;p34"/>
          <p:cNvCxnSpPr>
            <a:stCxn id="383" idx="3"/>
            <a:endCxn id="391" idx="1"/>
          </p:cNvCxnSpPr>
          <p:nvPr/>
        </p:nvCxnSpPr>
        <p:spPr>
          <a:xfrm>
            <a:off x="3849649" y="2081525"/>
            <a:ext cx="960600" cy="0"/>
          </a:xfrm>
          <a:prstGeom prst="straightConnector1">
            <a:avLst/>
          </a:prstGeom>
          <a:noFill/>
          <a:ln cap="flat" cmpd="sng" w="19050">
            <a:solidFill>
              <a:schemeClr val="dk2"/>
            </a:solidFill>
            <a:prstDash val="solid"/>
            <a:round/>
            <a:headEnd len="med" w="med" type="none"/>
            <a:tailEnd len="med" w="med" type="triangle"/>
          </a:ln>
        </p:spPr>
      </p:cxnSp>
      <p:cxnSp>
        <p:nvCxnSpPr>
          <p:cNvPr id="395" name="Google Shape;395;p34"/>
          <p:cNvCxnSpPr>
            <a:stCxn id="384" idx="3"/>
            <a:endCxn id="390" idx="1"/>
          </p:cNvCxnSpPr>
          <p:nvPr/>
        </p:nvCxnSpPr>
        <p:spPr>
          <a:xfrm flipH="1" rot="10800000">
            <a:off x="3849650" y="3982308"/>
            <a:ext cx="960300" cy="3300"/>
          </a:xfrm>
          <a:prstGeom prst="straightConnector1">
            <a:avLst/>
          </a:prstGeom>
          <a:noFill/>
          <a:ln cap="flat" cmpd="sng" w="19050">
            <a:solidFill>
              <a:schemeClr val="dk2"/>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5"/>
                                        </p:tgtEl>
                                        <p:attrNameLst>
                                          <p:attrName>style.visibility</p:attrName>
                                        </p:attrNameLst>
                                      </p:cBhvr>
                                      <p:to>
                                        <p:strVal val="visible"/>
                                      </p:to>
                                    </p:set>
                                    <p:animEffect filter="fade" transition="in">
                                      <p:cBhvr>
                                        <p:cTn dur="1000"/>
                                        <p:tgtEl>
                                          <p:spTgt spid="385"/>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383"/>
                                        </p:tgtEl>
                                        <p:attrNameLst>
                                          <p:attrName>style.visibility</p:attrName>
                                        </p:attrNameLst>
                                      </p:cBhvr>
                                      <p:to>
                                        <p:strVal val="visible"/>
                                      </p:to>
                                    </p:set>
                                    <p:animEffect filter="fade" transition="in">
                                      <p:cBhvr>
                                        <p:cTn dur="1000"/>
                                        <p:tgtEl>
                                          <p:spTgt spid="383"/>
                                        </p:tgtEl>
                                      </p:cBhvr>
                                    </p:animEffect>
                                  </p:childTnLst>
                                </p:cTn>
                              </p:par>
                              <p:par>
                                <p:cTn fill="hold" nodeType="withEffect" presetClass="entr" presetID="10" presetSubtype="0">
                                  <p:stCondLst>
                                    <p:cond delay="0"/>
                                  </p:stCondLst>
                                  <p:childTnLst>
                                    <p:set>
                                      <p:cBhvr>
                                        <p:cTn dur="1" fill="hold">
                                          <p:stCondLst>
                                            <p:cond delay="0"/>
                                          </p:stCondLst>
                                        </p:cTn>
                                        <p:tgtEl>
                                          <p:spTgt spid="384"/>
                                        </p:tgtEl>
                                        <p:attrNameLst>
                                          <p:attrName>style.visibility</p:attrName>
                                        </p:attrNameLst>
                                      </p:cBhvr>
                                      <p:to>
                                        <p:strVal val="visible"/>
                                      </p:to>
                                    </p:set>
                                    <p:animEffect filter="fade" transition="in">
                                      <p:cBhvr>
                                        <p:cTn dur="1000"/>
                                        <p:tgtEl>
                                          <p:spTgt spid="384"/>
                                        </p:tgtEl>
                                      </p:cBhvr>
                                    </p:animEffect>
                                  </p:childTnLst>
                                </p:cTn>
                              </p:par>
                              <p:par>
                                <p:cTn fill="hold" nodeType="withEffect" presetClass="entr" presetID="10" presetSubtype="0">
                                  <p:stCondLst>
                                    <p:cond delay="0"/>
                                  </p:stCondLst>
                                  <p:childTnLst>
                                    <p:set>
                                      <p:cBhvr>
                                        <p:cTn dur="1" fill="hold">
                                          <p:stCondLst>
                                            <p:cond delay="0"/>
                                          </p:stCondLst>
                                        </p:cTn>
                                        <p:tgtEl>
                                          <p:spTgt spid="388"/>
                                        </p:tgtEl>
                                        <p:attrNameLst>
                                          <p:attrName>style.visibility</p:attrName>
                                        </p:attrNameLst>
                                      </p:cBhvr>
                                      <p:to>
                                        <p:strVal val="visible"/>
                                      </p:to>
                                    </p:set>
                                    <p:animEffect filter="fade" transition="in">
                                      <p:cBhvr>
                                        <p:cTn dur="1000"/>
                                        <p:tgtEl>
                                          <p:spTgt spid="388"/>
                                        </p:tgtEl>
                                      </p:cBhvr>
                                    </p:animEffect>
                                  </p:childTnLst>
                                </p:cTn>
                              </p:par>
                              <p:par>
                                <p:cTn fill="hold" nodeType="withEffect" presetClass="entr" presetID="10" presetSubtype="0">
                                  <p:stCondLst>
                                    <p:cond delay="0"/>
                                  </p:stCondLst>
                                  <p:childTnLst>
                                    <p:set>
                                      <p:cBhvr>
                                        <p:cTn dur="1" fill="hold">
                                          <p:stCondLst>
                                            <p:cond delay="0"/>
                                          </p:stCondLst>
                                        </p:cTn>
                                        <p:tgtEl>
                                          <p:spTgt spid="389"/>
                                        </p:tgtEl>
                                        <p:attrNameLst>
                                          <p:attrName>style.visibility</p:attrName>
                                        </p:attrNameLst>
                                      </p:cBhvr>
                                      <p:to>
                                        <p:strVal val="visible"/>
                                      </p:to>
                                    </p:set>
                                    <p:animEffect filter="fade" transition="in">
                                      <p:cBhvr>
                                        <p:cTn dur="1000"/>
                                        <p:tgtEl>
                                          <p:spTgt spid="389"/>
                                        </p:tgtEl>
                                      </p:cBhvr>
                                    </p:animEffect>
                                  </p:childTnLst>
                                </p:cTn>
                              </p:par>
                              <p:par>
                                <p:cTn fill="hold" nodeType="withEffect" presetClass="entr" presetID="10" presetSubtype="0">
                                  <p:stCondLst>
                                    <p:cond delay="0"/>
                                  </p:stCondLst>
                                  <p:childTnLst>
                                    <p:set>
                                      <p:cBhvr>
                                        <p:cTn dur="1" fill="hold">
                                          <p:stCondLst>
                                            <p:cond delay="0"/>
                                          </p:stCondLst>
                                        </p:cTn>
                                        <p:tgtEl>
                                          <p:spTgt spid="393"/>
                                        </p:tgtEl>
                                        <p:attrNameLst>
                                          <p:attrName>style.visibility</p:attrName>
                                        </p:attrNameLst>
                                      </p:cBhvr>
                                      <p:to>
                                        <p:strVal val="visible"/>
                                      </p:to>
                                    </p:set>
                                    <p:animEffect filter="fade" transition="in">
                                      <p:cBhvr>
                                        <p:cTn dur="1000"/>
                                        <p:tgtEl>
                                          <p:spTgt spid="393"/>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390"/>
                                        </p:tgtEl>
                                        <p:attrNameLst>
                                          <p:attrName>style.visibility</p:attrName>
                                        </p:attrNameLst>
                                      </p:cBhvr>
                                      <p:to>
                                        <p:strVal val="visible"/>
                                      </p:to>
                                    </p:set>
                                    <p:animEffect filter="fade" transition="in">
                                      <p:cBhvr>
                                        <p:cTn dur="1000"/>
                                        <p:tgtEl>
                                          <p:spTgt spid="390"/>
                                        </p:tgtEl>
                                      </p:cBhvr>
                                    </p:animEffect>
                                  </p:childTnLst>
                                </p:cTn>
                              </p:par>
                              <p:par>
                                <p:cTn fill="hold" nodeType="withEffect" presetClass="entr" presetID="10" presetSubtype="0">
                                  <p:stCondLst>
                                    <p:cond delay="0"/>
                                  </p:stCondLst>
                                  <p:childTnLst>
                                    <p:set>
                                      <p:cBhvr>
                                        <p:cTn dur="1" fill="hold">
                                          <p:stCondLst>
                                            <p:cond delay="0"/>
                                          </p:stCondLst>
                                        </p:cTn>
                                        <p:tgtEl>
                                          <p:spTgt spid="391"/>
                                        </p:tgtEl>
                                        <p:attrNameLst>
                                          <p:attrName>style.visibility</p:attrName>
                                        </p:attrNameLst>
                                      </p:cBhvr>
                                      <p:to>
                                        <p:strVal val="visible"/>
                                      </p:to>
                                    </p:set>
                                    <p:animEffect filter="fade" transition="in">
                                      <p:cBhvr>
                                        <p:cTn dur="1000"/>
                                        <p:tgtEl>
                                          <p:spTgt spid="391"/>
                                        </p:tgtEl>
                                      </p:cBhvr>
                                    </p:animEffect>
                                  </p:childTnLst>
                                </p:cTn>
                              </p:par>
                              <p:par>
                                <p:cTn fill="hold" nodeType="withEffect" presetClass="entr" presetID="10" presetSubtype="0">
                                  <p:stCondLst>
                                    <p:cond delay="0"/>
                                  </p:stCondLst>
                                  <p:childTnLst>
                                    <p:set>
                                      <p:cBhvr>
                                        <p:cTn dur="1" fill="hold">
                                          <p:stCondLst>
                                            <p:cond delay="0"/>
                                          </p:stCondLst>
                                        </p:cTn>
                                        <p:tgtEl>
                                          <p:spTgt spid="392"/>
                                        </p:tgtEl>
                                        <p:attrNameLst>
                                          <p:attrName>style.visibility</p:attrName>
                                        </p:attrNameLst>
                                      </p:cBhvr>
                                      <p:to>
                                        <p:strVal val="visible"/>
                                      </p:to>
                                    </p:set>
                                    <p:animEffect filter="fade" transition="in">
                                      <p:cBhvr>
                                        <p:cTn dur="1000"/>
                                        <p:tgtEl>
                                          <p:spTgt spid="392"/>
                                        </p:tgtEl>
                                      </p:cBhvr>
                                    </p:animEffect>
                                  </p:childTnLst>
                                </p:cTn>
                              </p:par>
                              <p:par>
                                <p:cTn fill="hold" nodeType="withEffect" presetClass="entr" presetID="10" presetSubtype="0">
                                  <p:stCondLst>
                                    <p:cond delay="0"/>
                                  </p:stCondLst>
                                  <p:childTnLst>
                                    <p:set>
                                      <p:cBhvr>
                                        <p:cTn dur="1" fill="hold">
                                          <p:stCondLst>
                                            <p:cond delay="0"/>
                                          </p:stCondLst>
                                        </p:cTn>
                                        <p:tgtEl>
                                          <p:spTgt spid="394"/>
                                        </p:tgtEl>
                                        <p:attrNameLst>
                                          <p:attrName>style.visibility</p:attrName>
                                        </p:attrNameLst>
                                      </p:cBhvr>
                                      <p:to>
                                        <p:strVal val="visible"/>
                                      </p:to>
                                    </p:set>
                                    <p:animEffect filter="fade" transition="in">
                                      <p:cBhvr>
                                        <p:cTn dur="1000"/>
                                        <p:tgtEl>
                                          <p:spTgt spid="394"/>
                                        </p:tgtEl>
                                      </p:cBhvr>
                                    </p:animEffect>
                                  </p:childTnLst>
                                </p:cTn>
                              </p:par>
                              <p:par>
                                <p:cTn fill="hold" nodeType="withEffect" presetClass="entr" presetID="10" presetSubtype="0">
                                  <p:stCondLst>
                                    <p:cond delay="0"/>
                                  </p:stCondLst>
                                  <p:childTnLst>
                                    <p:set>
                                      <p:cBhvr>
                                        <p:cTn dur="1" fill="hold">
                                          <p:stCondLst>
                                            <p:cond delay="0"/>
                                          </p:stCondLst>
                                        </p:cTn>
                                        <p:tgtEl>
                                          <p:spTgt spid="395"/>
                                        </p:tgtEl>
                                        <p:attrNameLst>
                                          <p:attrName>style.visibility</p:attrName>
                                        </p:attrNameLst>
                                      </p:cBhvr>
                                      <p:to>
                                        <p:strVal val="visible"/>
                                      </p:to>
                                    </p:set>
                                    <p:animEffect filter="fade" transition="in">
                                      <p:cBhvr>
                                        <p:cTn dur="1000"/>
                                        <p:tgtEl>
                                          <p:spTgt spid="39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p35"/>
          <p:cNvSpPr txBox="1"/>
          <p:nvPr>
            <p:ph idx="1" type="body"/>
          </p:nvPr>
        </p:nvSpPr>
        <p:spPr>
          <a:xfrm>
            <a:off x="397250" y="448075"/>
            <a:ext cx="6565500" cy="6321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Font typeface="Roboto Light"/>
              <a:buChar char="●"/>
            </a:pPr>
            <a:r>
              <a:rPr lang="en-GB" sz="1600">
                <a:latin typeface="Roboto Light"/>
                <a:ea typeface="Roboto Light"/>
                <a:cs typeface="Roboto Light"/>
                <a:sym typeface="Roboto Light"/>
              </a:rPr>
              <a:t>What about the QFB stability metric?</a:t>
            </a:r>
            <a:endParaRPr b="1" sz="1600">
              <a:latin typeface="Roboto"/>
              <a:ea typeface="Roboto"/>
              <a:cs typeface="Roboto"/>
              <a:sym typeface="Roboto"/>
            </a:endParaRPr>
          </a:p>
        </p:txBody>
      </p:sp>
      <p:sp>
        <p:nvSpPr>
          <p:cNvPr id="401" name="Google Shape;401;p35"/>
          <p:cNvSpPr txBox="1"/>
          <p:nvPr>
            <p:ph type="title"/>
          </p:nvPr>
        </p:nvSpPr>
        <p:spPr>
          <a:xfrm>
            <a:off x="311700" y="-48425"/>
            <a:ext cx="56055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Refined Approach II</a:t>
            </a:r>
            <a:endParaRPr>
              <a:latin typeface="Cambria"/>
              <a:ea typeface="Cambria"/>
              <a:cs typeface="Cambria"/>
              <a:sym typeface="Cambria"/>
            </a:endParaRPr>
          </a:p>
        </p:txBody>
      </p:sp>
      <p:grpSp>
        <p:nvGrpSpPr>
          <p:cNvPr id="402" name="Google Shape;402;p35"/>
          <p:cNvGrpSpPr/>
          <p:nvPr/>
        </p:nvGrpSpPr>
        <p:grpSpPr>
          <a:xfrm>
            <a:off x="773800" y="925775"/>
            <a:ext cx="3434624" cy="2529950"/>
            <a:chOff x="1137375" y="1306775"/>
            <a:chExt cx="3434624" cy="2529950"/>
          </a:xfrm>
        </p:grpSpPr>
        <p:pic>
          <p:nvPicPr>
            <p:cNvPr id="403" name="Google Shape;403;p35"/>
            <p:cNvPicPr preferRelativeResize="0"/>
            <p:nvPr/>
          </p:nvPicPr>
          <p:blipFill>
            <a:blip r:embed="rId3">
              <a:alphaModFix/>
            </a:blip>
            <a:stretch>
              <a:fillRect/>
            </a:stretch>
          </p:blipFill>
          <p:spPr>
            <a:xfrm>
              <a:off x="1137375" y="1306775"/>
              <a:ext cx="3384495" cy="2398223"/>
            </a:xfrm>
            <a:prstGeom prst="rect">
              <a:avLst/>
            </a:prstGeom>
            <a:noFill/>
            <a:ln>
              <a:noFill/>
            </a:ln>
          </p:spPr>
        </p:pic>
        <p:pic>
          <p:nvPicPr>
            <p:cNvPr id="404" name="Google Shape;404;p35"/>
            <p:cNvPicPr preferRelativeResize="0"/>
            <p:nvPr/>
          </p:nvPicPr>
          <p:blipFill>
            <a:blip r:embed="rId4">
              <a:alphaModFix/>
            </a:blip>
            <a:stretch>
              <a:fillRect/>
            </a:stretch>
          </p:blipFill>
          <p:spPr>
            <a:xfrm>
              <a:off x="1446855" y="3706889"/>
              <a:ext cx="3125144" cy="129836"/>
            </a:xfrm>
            <a:prstGeom prst="rect">
              <a:avLst/>
            </a:prstGeom>
            <a:noFill/>
            <a:ln>
              <a:noFill/>
            </a:ln>
          </p:spPr>
        </p:pic>
      </p:grpSp>
      <p:sp>
        <p:nvSpPr>
          <p:cNvPr id="405" name="Google Shape;405;p35"/>
          <p:cNvSpPr txBox="1"/>
          <p:nvPr/>
        </p:nvSpPr>
        <p:spPr>
          <a:xfrm rot="-5400000">
            <a:off x="-284251" y="1981659"/>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Probability</a:t>
            </a:r>
            <a:endParaRPr>
              <a:latin typeface="Roboto Light"/>
              <a:ea typeface="Roboto Light"/>
              <a:cs typeface="Roboto Light"/>
              <a:sym typeface="Roboto Light"/>
            </a:endParaRPr>
          </a:p>
        </p:txBody>
      </p:sp>
      <p:sp>
        <p:nvSpPr>
          <p:cNvPr id="406" name="Google Shape;406;p35"/>
          <p:cNvSpPr txBox="1"/>
          <p:nvPr/>
        </p:nvSpPr>
        <p:spPr>
          <a:xfrm>
            <a:off x="1686074" y="3514959"/>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Stability</a:t>
            </a:r>
            <a:endParaRPr>
              <a:latin typeface="Roboto Light"/>
              <a:ea typeface="Roboto Light"/>
              <a:cs typeface="Roboto Light"/>
              <a:sym typeface="Roboto Light"/>
            </a:endParaRPr>
          </a:p>
        </p:txBody>
      </p:sp>
      <p:pic>
        <p:nvPicPr>
          <p:cNvPr id="407" name="Google Shape;407;p35"/>
          <p:cNvPicPr preferRelativeResize="0"/>
          <p:nvPr/>
        </p:nvPicPr>
        <p:blipFill>
          <a:blip r:embed="rId5">
            <a:alphaModFix/>
          </a:blip>
          <a:stretch>
            <a:fillRect/>
          </a:stretch>
        </p:blipFill>
        <p:spPr>
          <a:xfrm>
            <a:off x="4935575" y="925787"/>
            <a:ext cx="3434624" cy="2529925"/>
          </a:xfrm>
          <a:prstGeom prst="rect">
            <a:avLst/>
          </a:prstGeom>
          <a:noFill/>
          <a:ln>
            <a:noFill/>
          </a:ln>
        </p:spPr>
      </p:pic>
      <p:sp>
        <p:nvSpPr>
          <p:cNvPr id="408" name="Google Shape;408;p35"/>
          <p:cNvSpPr txBox="1"/>
          <p:nvPr/>
        </p:nvSpPr>
        <p:spPr>
          <a:xfrm>
            <a:off x="5847837" y="3514959"/>
            <a:ext cx="1610100" cy="418200"/>
          </a:xfrm>
          <a:prstGeom prst="rect">
            <a:avLst/>
          </a:prstGeom>
          <a:noFill/>
          <a:ln>
            <a:noFill/>
          </a:ln>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Roboto Light"/>
                <a:ea typeface="Roboto Light"/>
                <a:cs typeface="Roboto Light"/>
                <a:sym typeface="Roboto Light"/>
              </a:rPr>
              <a:t>Stability</a:t>
            </a:r>
            <a:endParaRPr>
              <a:latin typeface="Roboto Light"/>
              <a:ea typeface="Roboto Light"/>
              <a:cs typeface="Roboto Light"/>
              <a:sym typeface="Roboto Light"/>
            </a:endParaRPr>
          </a:p>
        </p:txBody>
      </p:sp>
      <p:pic>
        <p:nvPicPr>
          <p:cNvPr id="409" name="Google Shape;409;p35"/>
          <p:cNvPicPr preferRelativeResize="0"/>
          <p:nvPr/>
        </p:nvPicPr>
        <p:blipFill>
          <a:blip r:embed="rId6">
            <a:alphaModFix/>
          </a:blip>
          <a:stretch>
            <a:fillRect/>
          </a:stretch>
        </p:blipFill>
        <p:spPr>
          <a:xfrm>
            <a:off x="4634134" y="1214552"/>
            <a:ext cx="301150" cy="2104800"/>
          </a:xfrm>
          <a:prstGeom prst="rect">
            <a:avLst/>
          </a:prstGeom>
          <a:noFill/>
          <a:ln>
            <a:noFill/>
          </a:ln>
        </p:spPr>
      </p:pic>
      <p:sp>
        <p:nvSpPr>
          <p:cNvPr id="410" name="Google Shape;410;p35"/>
          <p:cNvSpPr txBox="1"/>
          <p:nvPr>
            <p:ph idx="1" type="body"/>
          </p:nvPr>
        </p:nvSpPr>
        <p:spPr>
          <a:xfrm>
            <a:off x="397250" y="3933150"/>
            <a:ext cx="6565500" cy="6321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Font typeface="Roboto Light"/>
              <a:buChar char="●"/>
            </a:pPr>
            <a:r>
              <a:rPr lang="en-GB" sz="1600">
                <a:latin typeface="Roboto Light"/>
                <a:ea typeface="Roboto Light"/>
                <a:cs typeface="Roboto Light"/>
                <a:sym typeface="Roboto Light"/>
              </a:rPr>
              <a:t>ML-Refined gave the most stable estimates from all tune estimation systems attempted</a:t>
            </a:r>
            <a:endParaRPr sz="1300">
              <a:latin typeface="Roboto Light"/>
              <a:ea typeface="Roboto Light"/>
              <a:cs typeface="Roboto Light"/>
              <a:sym typeface="Roboto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0"/>
                                        </p:tgtEl>
                                        <p:attrNameLst>
                                          <p:attrName>style.visibility</p:attrName>
                                        </p:attrNameLst>
                                      </p:cBhvr>
                                      <p:to>
                                        <p:strVal val="visible"/>
                                      </p:to>
                                    </p:set>
                                    <p:animEffect filter="fade" transition="in">
                                      <p:cBhvr>
                                        <p:cTn dur="1000"/>
                                        <p:tgtEl>
                                          <p:spTgt spid="400"/>
                                        </p:tgtEl>
                                      </p:cBhvr>
                                    </p:animEffect>
                                  </p:childTnLst>
                                </p:cTn>
                              </p:par>
                              <p:par>
                                <p:cTn fill="hold" nodeType="withEffect" presetClass="entr" presetID="10" presetSubtype="0">
                                  <p:stCondLst>
                                    <p:cond delay="0"/>
                                  </p:stCondLst>
                                  <p:childTnLst>
                                    <p:set>
                                      <p:cBhvr>
                                        <p:cTn dur="1" fill="hold">
                                          <p:stCondLst>
                                            <p:cond delay="0"/>
                                          </p:stCondLst>
                                        </p:cTn>
                                        <p:tgtEl>
                                          <p:spTgt spid="402"/>
                                        </p:tgtEl>
                                        <p:attrNameLst>
                                          <p:attrName>style.visibility</p:attrName>
                                        </p:attrNameLst>
                                      </p:cBhvr>
                                      <p:to>
                                        <p:strVal val="visible"/>
                                      </p:to>
                                    </p:set>
                                    <p:animEffect filter="fade" transition="in">
                                      <p:cBhvr>
                                        <p:cTn dur="1000"/>
                                        <p:tgtEl>
                                          <p:spTgt spid="402"/>
                                        </p:tgtEl>
                                      </p:cBhvr>
                                    </p:animEffect>
                                  </p:childTnLst>
                                </p:cTn>
                              </p:par>
                              <p:par>
                                <p:cTn fill="hold" nodeType="withEffect" presetClass="entr" presetID="10" presetSubtype="0">
                                  <p:stCondLst>
                                    <p:cond delay="0"/>
                                  </p:stCondLst>
                                  <p:childTnLst>
                                    <p:set>
                                      <p:cBhvr>
                                        <p:cTn dur="1" fill="hold">
                                          <p:stCondLst>
                                            <p:cond delay="0"/>
                                          </p:stCondLst>
                                        </p:cTn>
                                        <p:tgtEl>
                                          <p:spTgt spid="405"/>
                                        </p:tgtEl>
                                        <p:attrNameLst>
                                          <p:attrName>style.visibility</p:attrName>
                                        </p:attrNameLst>
                                      </p:cBhvr>
                                      <p:to>
                                        <p:strVal val="visible"/>
                                      </p:to>
                                    </p:set>
                                    <p:animEffect filter="fade" transition="in">
                                      <p:cBhvr>
                                        <p:cTn dur="1000"/>
                                        <p:tgtEl>
                                          <p:spTgt spid="405"/>
                                        </p:tgtEl>
                                      </p:cBhvr>
                                    </p:animEffect>
                                  </p:childTnLst>
                                </p:cTn>
                              </p:par>
                              <p:par>
                                <p:cTn fill="hold" nodeType="withEffect" presetClass="entr" presetID="10" presetSubtype="0">
                                  <p:stCondLst>
                                    <p:cond delay="0"/>
                                  </p:stCondLst>
                                  <p:childTnLst>
                                    <p:set>
                                      <p:cBhvr>
                                        <p:cTn dur="1" fill="hold">
                                          <p:stCondLst>
                                            <p:cond delay="0"/>
                                          </p:stCondLst>
                                        </p:cTn>
                                        <p:tgtEl>
                                          <p:spTgt spid="406"/>
                                        </p:tgtEl>
                                        <p:attrNameLst>
                                          <p:attrName>style.visibility</p:attrName>
                                        </p:attrNameLst>
                                      </p:cBhvr>
                                      <p:to>
                                        <p:strVal val="visible"/>
                                      </p:to>
                                    </p:set>
                                    <p:animEffect filter="fade" transition="in">
                                      <p:cBhvr>
                                        <p:cTn dur="1000"/>
                                        <p:tgtEl>
                                          <p:spTgt spid="406"/>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407"/>
                                        </p:tgtEl>
                                        <p:attrNameLst>
                                          <p:attrName>style.visibility</p:attrName>
                                        </p:attrNameLst>
                                      </p:cBhvr>
                                      <p:to>
                                        <p:strVal val="visible"/>
                                      </p:to>
                                    </p:set>
                                    <p:animEffect filter="fade" transition="in">
                                      <p:cBhvr>
                                        <p:cTn dur="1000"/>
                                        <p:tgtEl>
                                          <p:spTgt spid="407"/>
                                        </p:tgtEl>
                                      </p:cBhvr>
                                    </p:animEffect>
                                  </p:childTnLst>
                                </p:cTn>
                              </p:par>
                              <p:par>
                                <p:cTn fill="hold" nodeType="withEffect" presetClass="entr" presetID="10" presetSubtype="0">
                                  <p:stCondLst>
                                    <p:cond delay="0"/>
                                  </p:stCondLst>
                                  <p:childTnLst>
                                    <p:set>
                                      <p:cBhvr>
                                        <p:cTn dur="1" fill="hold">
                                          <p:stCondLst>
                                            <p:cond delay="0"/>
                                          </p:stCondLst>
                                        </p:cTn>
                                        <p:tgtEl>
                                          <p:spTgt spid="409"/>
                                        </p:tgtEl>
                                        <p:attrNameLst>
                                          <p:attrName>style.visibility</p:attrName>
                                        </p:attrNameLst>
                                      </p:cBhvr>
                                      <p:to>
                                        <p:strVal val="visible"/>
                                      </p:to>
                                    </p:set>
                                    <p:animEffect filter="fade" transition="in">
                                      <p:cBhvr>
                                        <p:cTn dur="1000"/>
                                        <p:tgtEl>
                                          <p:spTgt spid="409"/>
                                        </p:tgtEl>
                                      </p:cBhvr>
                                    </p:animEffect>
                                  </p:childTnLst>
                                </p:cTn>
                              </p:par>
                              <p:par>
                                <p:cTn fill="hold" nodeType="withEffect" presetClass="entr" presetID="10" presetSubtype="0">
                                  <p:stCondLst>
                                    <p:cond delay="0"/>
                                  </p:stCondLst>
                                  <p:childTnLst>
                                    <p:set>
                                      <p:cBhvr>
                                        <p:cTn dur="1" fill="hold">
                                          <p:stCondLst>
                                            <p:cond delay="0"/>
                                          </p:stCondLst>
                                        </p:cTn>
                                        <p:tgtEl>
                                          <p:spTgt spid="408"/>
                                        </p:tgtEl>
                                        <p:attrNameLst>
                                          <p:attrName>style.visibility</p:attrName>
                                        </p:attrNameLst>
                                      </p:cBhvr>
                                      <p:to>
                                        <p:strVal val="visible"/>
                                      </p:to>
                                    </p:set>
                                    <p:animEffect filter="fade" transition="in">
                                      <p:cBhvr>
                                        <p:cTn dur="1000"/>
                                        <p:tgtEl>
                                          <p:spTgt spid="408"/>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410"/>
                                        </p:tgtEl>
                                        <p:attrNameLst>
                                          <p:attrName>style.visibility</p:attrName>
                                        </p:attrNameLst>
                                      </p:cBhvr>
                                      <p:to>
                                        <p:strVal val="visible"/>
                                      </p:to>
                                    </p:set>
                                    <p:animEffect filter="fade" transition="in">
                                      <p:cBhvr>
                                        <p:cTn dur="1000"/>
                                        <p:tgtEl>
                                          <p:spTgt spid="41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 name="Shape 414"/>
        <p:cNvGrpSpPr/>
        <p:nvPr/>
      </p:nvGrpSpPr>
      <p:grpSpPr>
        <a:xfrm>
          <a:off x="0" y="0"/>
          <a:ext cx="0" cy="0"/>
          <a:chOff x="0" y="0"/>
          <a:chExt cx="0" cy="0"/>
        </a:xfrm>
      </p:grpSpPr>
      <p:sp>
        <p:nvSpPr>
          <p:cNvPr id="415" name="Google Shape;415;p3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Reinforcement Learning in QFB I</a:t>
            </a:r>
            <a:endParaRPr>
              <a:latin typeface="Cambria"/>
              <a:ea typeface="Cambria"/>
              <a:cs typeface="Cambria"/>
              <a:sym typeface="Cambria"/>
            </a:endParaRPr>
          </a:p>
        </p:txBody>
      </p:sp>
      <p:sp>
        <p:nvSpPr>
          <p:cNvPr id="416" name="Google Shape;416;p36"/>
          <p:cNvSpPr txBox="1"/>
          <p:nvPr>
            <p:ph idx="1" type="body"/>
          </p:nvPr>
        </p:nvSpPr>
        <p:spPr>
          <a:xfrm>
            <a:off x="311700" y="1076275"/>
            <a:ext cx="5487000" cy="14541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Agent learns a behavioural policy</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Goal: Maximise reward from Environment</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Environment in OpenAI Gym</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Linear beam optics model used as simulator</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Reward function:</a:t>
            </a:r>
            <a:endParaRPr>
              <a:latin typeface="Roboto Light"/>
              <a:ea typeface="Roboto Light"/>
              <a:cs typeface="Roboto Light"/>
              <a:sym typeface="Roboto Light"/>
            </a:endParaRPr>
          </a:p>
        </p:txBody>
      </p:sp>
      <p:sp>
        <p:nvSpPr>
          <p:cNvPr id="417" name="Google Shape;417;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pic>
        <p:nvPicPr>
          <p:cNvPr id="418" name="Google Shape;418;p36"/>
          <p:cNvPicPr preferRelativeResize="0"/>
          <p:nvPr/>
        </p:nvPicPr>
        <p:blipFill>
          <a:blip r:embed="rId3">
            <a:alphaModFix/>
          </a:blip>
          <a:stretch>
            <a:fillRect/>
          </a:stretch>
        </p:blipFill>
        <p:spPr>
          <a:xfrm>
            <a:off x="5732725" y="1152475"/>
            <a:ext cx="3239624" cy="3132575"/>
          </a:xfrm>
          <a:prstGeom prst="rect">
            <a:avLst/>
          </a:prstGeom>
          <a:noFill/>
          <a:ln>
            <a:noFill/>
          </a:ln>
        </p:spPr>
      </p:pic>
      <p:sp>
        <p:nvSpPr>
          <p:cNvPr id="419" name="Google Shape;419;p36"/>
          <p:cNvSpPr txBox="1"/>
          <p:nvPr>
            <p:ph idx="1" type="body"/>
          </p:nvPr>
        </p:nvSpPr>
        <p:spPr>
          <a:xfrm>
            <a:off x="311700" y="2975975"/>
            <a:ext cx="5487000" cy="20025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Type of RL algorithms attempted:</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Proximal Policy Optimisation (PPO) </a:t>
            </a:r>
            <a:r>
              <a:rPr i="1" lang="en-GB" sz="800">
                <a:latin typeface="Roboto Light"/>
                <a:ea typeface="Roboto Light"/>
                <a:cs typeface="Roboto Light"/>
                <a:sym typeface="Roboto Light"/>
              </a:rPr>
              <a:t>on-policy &amp; model-free</a:t>
            </a:r>
            <a:endParaRPr i="1" sz="800">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Normalised Advantage Functions with Double Q-Learning (NAF2) </a:t>
            </a:r>
            <a:r>
              <a:rPr i="1" lang="en-GB" sz="800">
                <a:latin typeface="Roboto Light"/>
                <a:ea typeface="Roboto Light"/>
                <a:cs typeface="Roboto Light"/>
                <a:sym typeface="Roboto Light"/>
              </a:rPr>
              <a:t>off-policy &amp; model-free</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AE-DYNA-SAC/AE-DYNA-PPO </a:t>
            </a:r>
            <a:r>
              <a:rPr i="1" lang="en-GB" sz="800">
                <a:latin typeface="Roboto Light"/>
                <a:ea typeface="Roboto Light"/>
                <a:cs typeface="Roboto Light"/>
                <a:sym typeface="Roboto Light"/>
              </a:rPr>
              <a:t> off-policy/on-policy &amp; model-based</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Soft Actor-Critic (SAC) </a:t>
            </a:r>
            <a:r>
              <a:rPr i="1" lang="en-GB" sz="800">
                <a:latin typeface="Roboto Light"/>
                <a:ea typeface="Roboto Light"/>
                <a:cs typeface="Roboto Light"/>
                <a:sym typeface="Roboto Light"/>
              </a:rPr>
              <a:t>off-policy &amp; model-free</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Twin-Delayed DDPG (TD3) </a:t>
            </a:r>
            <a:r>
              <a:rPr i="1" lang="en-GB" sz="800">
                <a:latin typeface="Roboto Light"/>
                <a:ea typeface="Roboto Light"/>
                <a:cs typeface="Roboto Light"/>
                <a:sym typeface="Roboto Light"/>
              </a:rPr>
              <a:t> off-policy &amp; model-free</a:t>
            </a:r>
            <a:endParaRPr>
              <a:latin typeface="Roboto Light"/>
              <a:ea typeface="Roboto Light"/>
              <a:cs typeface="Roboto Light"/>
              <a:sym typeface="Roboto Light"/>
            </a:endParaRPr>
          </a:p>
        </p:txBody>
      </p:sp>
      <p:pic>
        <p:nvPicPr>
          <p:cNvPr id="420" name="Google Shape;420;p36"/>
          <p:cNvPicPr preferRelativeResize="0"/>
          <p:nvPr/>
        </p:nvPicPr>
        <p:blipFill>
          <a:blip r:embed="rId4">
            <a:alphaModFix/>
          </a:blip>
          <a:stretch>
            <a:fillRect/>
          </a:stretch>
        </p:blipFill>
        <p:spPr>
          <a:xfrm>
            <a:off x="1235594" y="2511019"/>
            <a:ext cx="1670700" cy="4649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418"/>
                                        </p:tgtEl>
                                        <p:attrNameLst>
                                          <p:attrName>style.visibility</p:attrName>
                                        </p:attrNameLst>
                                      </p:cBhvr>
                                      <p:to>
                                        <p:strVal val="visible"/>
                                      </p:to>
                                    </p:set>
                                    <p:animEffect filter="fade" transition="in">
                                      <p:cBhvr>
                                        <p:cTn dur="1000"/>
                                        <p:tgtEl>
                                          <p:spTgt spid="41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6">
                                            <p:txEl>
                                              <p:pRg end="0" st="0"/>
                                            </p:txEl>
                                          </p:spTgt>
                                        </p:tgtEl>
                                        <p:attrNameLst>
                                          <p:attrName>style.visibility</p:attrName>
                                        </p:attrNameLst>
                                      </p:cBhvr>
                                      <p:to>
                                        <p:strVal val="visible"/>
                                      </p:to>
                                    </p:set>
                                    <p:animEffect filter="fade" transition="in">
                                      <p:cBhvr>
                                        <p:cTn dur="1000"/>
                                        <p:tgtEl>
                                          <p:spTgt spid="41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6">
                                            <p:txEl>
                                              <p:pRg end="1" st="1"/>
                                            </p:txEl>
                                          </p:spTgt>
                                        </p:tgtEl>
                                        <p:attrNameLst>
                                          <p:attrName>style.visibility</p:attrName>
                                        </p:attrNameLst>
                                      </p:cBhvr>
                                      <p:to>
                                        <p:strVal val="visible"/>
                                      </p:to>
                                    </p:set>
                                    <p:animEffect filter="fade" transition="in">
                                      <p:cBhvr>
                                        <p:cTn dur="1000"/>
                                        <p:tgtEl>
                                          <p:spTgt spid="41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6">
                                            <p:txEl>
                                              <p:pRg end="2" st="2"/>
                                            </p:txEl>
                                          </p:spTgt>
                                        </p:tgtEl>
                                        <p:attrNameLst>
                                          <p:attrName>style.visibility</p:attrName>
                                        </p:attrNameLst>
                                      </p:cBhvr>
                                      <p:to>
                                        <p:strVal val="visible"/>
                                      </p:to>
                                    </p:set>
                                    <p:animEffect filter="fade" transition="in">
                                      <p:cBhvr>
                                        <p:cTn dur="1000"/>
                                        <p:tgtEl>
                                          <p:spTgt spid="41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6">
                                            <p:txEl>
                                              <p:pRg end="3" st="3"/>
                                            </p:txEl>
                                          </p:spTgt>
                                        </p:tgtEl>
                                        <p:attrNameLst>
                                          <p:attrName>style.visibility</p:attrName>
                                        </p:attrNameLst>
                                      </p:cBhvr>
                                      <p:to>
                                        <p:strVal val="visible"/>
                                      </p:to>
                                    </p:set>
                                    <p:animEffect filter="fade" transition="in">
                                      <p:cBhvr>
                                        <p:cTn dur="1000"/>
                                        <p:tgtEl>
                                          <p:spTgt spid="41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6">
                                            <p:txEl>
                                              <p:pRg end="4" st="4"/>
                                            </p:txEl>
                                          </p:spTgt>
                                        </p:tgtEl>
                                        <p:attrNameLst>
                                          <p:attrName>style.visibility</p:attrName>
                                        </p:attrNameLst>
                                      </p:cBhvr>
                                      <p:to>
                                        <p:strVal val="visible"/>
                                      </p:to>
                                    </p:set>
                                    <p:animEffect filter="fade" transition="in">
                                      <p:cBhvr>
                                        <p:cTn dur="1000"/>
                                        <p:tgtEl>
                                          <p:spTgt spid="416">
                                            <p:txEl>
                                              <p:pRg end="4" st="4"/>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420"/>
                                        </p:tgtEl>
                                        <p:attrNameLst>
                                          <p:attrName>style.visibility</p:attrName>
                                        </p:attrNameLst>
                                      </p:cBhvr>
                                      <p:to>
                                        <p:strVal val="visible"/>
                                      </p:to>
                                    </p:set>
                                    <p:animEffect filter="fade" transition="in">
                                      <p:cBhvr>
                                        <p:cTn dur="1000"/>
                                        <p:tgtEl>
                                          <p:spTgt spid="4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9"/>
                                        </p:tgtEl>
                                        <p:attrNameLst>
                                          <p:attrName>style.visibility</p:attrName>
                                        </p:attrNameLst>
                                      </p:cBhvr>
                                      <p:to>
                                        <p:strVal val="visible"/>
                                      </p:to>
                                    </p:set>
                                    <p:animEffect filter="fade" transition="in">
                                      <p:cBhvr>
                                        <p:cTn dur="1000"/>
                                        <p:tgtEl>
                                          <p:spTgt spid="41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sp>
        <p:nvSpPr>
          <p:cNvPr id="425" name="Google Shape;425;p37"/>
          <p:cNvSpPr txBox="1"/>
          <p:nvPr>
            <p:ph type="title"/>
          </p:nvPr>
        </p:nvSpPr>
        <p:spPr>
          <a:xfrm>
            <a:off x="311700" y="1402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Reinforcement Learning QFB II</a:t>
            </a:r>
            <a:endParaRPr>
              <a:latin typeface="Cambria"/>
              <a:ea typeface="Cambria"/>
              <a:cs typeface="Cambria"/>
              <a:sym typeface="Cambria"/>
            </a:endParaRPr>
          </a:p>
        </p:txBody>
      </p:sp>
      <p:sp>
        <p:nvSpPr>
          <p:cNvPr id="426" name="Google Shape;426;p37"/>
          <p:cNvSpPr txBox="1"/>
          <p:nvPr>
            <p:ph idx="1" type="body"/>
          </p:nvPr>
        </p:nvSpPr>
        <p:spPr>
          <a:xfrm>
            <a:off x="311700" y="619075"/>
            <a:ext cx="8520600" cy="5091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Font typeface="Roboto Light"/>
              <a:buChar char="●"/>
            </a:pPr>
            <a:r>
              <a:rPr lang="en-GB" sz="1500">
                <a:latin typeface="Roboto Light"/>
                <a:ea typeface="Roboto Light"/>
                <a:cs typeface="Roboto Light"/>
                <a:sym typeface="Roboto Light"/>
              </a:rPr>
              <a:t>GIFs showing PPO vs PI controller</a:t>
            </a:r>
            <a:endParaRPr sz="1500">
              <a:latin typeface="Roboto Light"/>
              <a:ea typeface="Roboto Light"/>
              <a:cs typeface="Roboto Light"/>
              <a:sym typeface="Roboto Light"/>
            </a:endParaRPr>
          </a:p>
        </p:txBody>
      </p:sp>
      <p:sp>
        <p:nvSpPr>
          <p:cNvPr id="427" name="Google Shape;427;p3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pic>
        <p:nvPicPr>
          <p:cNvPr id="428" name="Google Shape;428;p37"/>
          <p:cNvPicPr preferRelativeResize="0"/>
          <p:nvPr/>
        </p:nvPicPr>
        <p:blipFill>
          <a:blip r:embed="rId3">
            <a:alphaModFix/>
          </a:blip>
          <a:stretch>
            <a:fillRect/>
          </a:stretch>
        </p:blipFill>
        <p:spPr>
          <a:xfrm>
            <a:off x="20332" y="1985300"/>
            <a:ext cx="3124150" cy="3124150"/>
          </a:xfrm>
          <a:prstGeom prst="rect">
            <a:avLst/>
          </a:prstGeom>
          <a:noFill/>
          <a:ln>
            <a:noFill/>
          </a:ln>
        </p:spPr>
      </p:pic>
      <p:pic>
        <p:nvPicPr>
          <p:cNvPr id="429" name="Google Shape;429;p37"/>
          <p:cNvPicPr preferRelativeResize="0"/>
          <p:nvPr/>
        </p:nvPicPr>
        <p:blipFill>
          <a:blip r:embed="rId4">
            <a:alphaModFix/>
          </a:blip>
          <a:stretch>
            <a:fillRect/>
          </a:stretch>
        </p:blipFill>
        <p:spPr>
          <a:xfrm>
            <a:off x="3009930" y="1985300"/>
            <a:ext cx="3124150" cy="3124150"/>
          </a:xfrm>
          <a:prstGeom prst="rect">
            <a:avLst/>
          </a:prstGeom>
          <a:noFill/>
          <a:ln>
            <a:noFill/>
          </a:ln>
        </p:spPr>
      </p:pic>
      <p:pic>
        <p:nvPicPr>
          <p:cNvPr id="430" name="Google Shape;430;p37"/>
          <p:cNvPicPr preferRelativeResize="0"/>
          <p:nvPr/>
        </p:nvPicPr>
        <p:blipFill>
          <a:blip r:embed="rId5">
            <a:alphaModFix/>
          </a:blip>
          <a:stretch>
            <a:fillRect/>
          </a:stretch>
        </p:blipFill>
        <p:spPr>
          <a:xfrm>
            <a:off x="5999588" y="1985300"/>
            <a:ext cx="3124150" cy="3124150"/>
          </a:xfrm>
          <a:prstGeom prst="rect">
            <a:avLst/>
          </a:prstGeom>
          <a:noFill/>
          <a:ln>
            <a:noFill/>
          </a:ln>
        </p:spPr>
      </p:pic>
      <p:cxnSp>
        <p:nvCxnSpPr>
          <p:cNvPr id="431" name="Google Shape;431;p37"/>
          <p:cNvCxnSpPr/>
          <p:nvPr/>
        </p:nvCxnSpPr>
        <p:spPr>
          <a:xfrm>
            <a:off x="1700550" y="1360925"/>
            <a:ext cx="5826600" cy="0"/>
          </a:xfrm>
          <a:prstGeom prst="straightConnector1">
            <a:avLst/>
          </a:prstGeom>
          <a:noFill/>
          <a:ln cap="flat" cmpd="sng" w="19050">
            <a:solidFill>
              <a:schemeClr val="dk2"/>
            </a:solidFill>
            <a:prstDash val="solid"/>
            <a:round/>
            <a:headEnd len="med" w="med" type="none"/>
            <a:tailEnd len="med" w="med" type="triangle"/>
          </a:ln>
        </p:spPr>
      </p:cxnSp>
      <p:sp>
        <p:nvSpPr>
          <p:cNvPr id="432" name="Google Shape;432;p37"/>
          <p:cNvSpPr txBox="1"/>
          <p:nvPr/>
        </p:nvSpPr>
        <p:spPr>
          <a:xfrm>
            <a:off x="2969000" y="1005475"/>
            <a:ext cx="3030600" cy="320700"/>
          </a:xfrm>
          <a:prstGeom prst="rect">
            <a:avLst/>
          </a:prstGeom>
          <a:noFill/>
          <a:ln>
            <a:noFill/>
          </a:ln>
        </p:spPr>
        <p:txBody>
          <a:bodyPr anchorCtr="0" anchor="ctr" bIns="91425" lIns="91425" spcFirstLastPara="1" rIns="91425" wrap="square" tIns="91425">
            <a:normAutofit fontScale="77500" lnSpcReduction="20000"/>
          </a:bodyPr>
          <a:lstStyle/>
          <a:p>
            <a:pPr indent="0" lvl="0" marL="0" rtl="0" algn="ctr">
              <a:spcBef>
                <a:spcPts val="0"/>
              </a:spcBef>
              <a:spcAft>
                <a:spcPts val="0"/>
              </a:spcAft>
              <a:buNone/>
            </a:pPr>
            <a:r>
              <a:rPr lang="en-GB">
                <a:latin typeface="Roboto Light"/>
                <a:ea typeface="Roboto Light"/>
                <a:cs typeface="Roboto Light"/>
                <a:sym typeface="Roboto Light"/>
              </a:rPr>
              <a:t>Training progress</a:t>
            </a:r>
            <a:endParaRPr>
              <a:latin typeface="Roboto Light"/>
              <a:ea typeface="Roboto Light"/>
              <a:cs typeface="Roboto Light"/>
              <a:sym typeface="Roboto Light"/>
            </a:endParaRPr>
          </a:p>
        </p:txBody>
      </p:sp>
      <p:sp>
        <p:nvSpPr>
          <p:cNvPr id="433" name="Google Shape;433;p37"/>
          <p:cNvSpPr/>
          <p:nvPr/>
        </p:nvSpPr>
        <p:spPr>
          <a:xfrm>
            <a:off x="97575" y="2153575"/>
            <a:ext cx="1470600" cy="1965300"/>
          </a:xfrm>
          <a:prstGeom prst="rect">
            <a:avLst/>
          </a:prstGeom>
          <a:noFill/>
          <a:ln cap="flat" cmpd="sng" w="2857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4" name="Google Shape;434;p37"/>
          <p:cNvSpPr/>
          <p:nvPr/>
        </p:nvSpPr>
        <p:spPr>
          <a:xfrm>
            <a:off x="1596053" y="2153575"/>
            <a:ext cx="1470600" cy="1965300"/>
          </a:xfrm>
          <a:prstGeom prst="rect">
            <a:avLst/>
          </a:prstGeom>
          <a:noFill/>
          <a:ln cap="flat" cmpd="sng" w="2857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37"/>
          <p:cNvSpPr/>
          <p:nvPr/>
        </p:nvSpPr>
        <p:spPr>
          <a:xfrm>
            <a:off x="3097250" y="2153575"/>
            <a:ext cx="1470600" cy="1965300"/>
          </a:xfrm>
          <a:prstGeom prst="rect">
            <a:avLst/>
          </a:prstGeom>
          <a:noFill/>
          <a:ln cap="flat" cmpd="sng" w="2857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37"/>
          <p:cNvSpPr/>
          <p:nvPr/>
        </p:nvSpPr>
        <p:spPr>
          <a:xfrm>
            <a:off x="4595728" y="2153575"/>
            <a:ext cx="1470600" cy="1965300"/>
          </a:xfrm>
          <a:prstGeom prst="rect">
            <a:avLst/>
          </a:prstGeom>
          <a:noFill/>
          <a:ln cap="flat" cmpd="sng" w="2857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37"/>
          <p:cNvSpPr/>
          <p:nvPr/>
        </p:nvSpPr>
        <p:spPr>
          <a:xfrm>
            <a:off x="6089494" y="2153575"/>
            <a:ext cx="1470600" cy="1965300"/>
          </a:xfrm>
          <a:prstGeom prst="rect">
            <a:avLst/>
          </a:prstGeom>
          <a:noFill/>
          <a:ln cap="flat" cmpd="sng" w="2857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37"/>
          <p:cNvSpPr/>
          <p:nvPr/>
        </p:nvSpPr>
        <p:spPr>
          <a:xfrm>
            <a:off x="7587972" y="2153575"/>
            <a:ext cx="1470600" cy="1965300"/>
          </a:xfrm>
          <a:prstGeom prst="rect">
            <a:avLst/>
          </a:prstGeom>
          <a:noFill/>
          <a:ln cap="flat" cmpd="sng" w="28575">
            <a:solidFill>
              <a:srgbClr val="B45F0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37"/>
          <p:cNvSpPr txBox="1"/>
          <p:nvPr/>
        </p:nvSpPr>
        <p:spPr>
          <a:xfrm>
            <a:off x="20325" y="1618725"/>
            <a:ext cx="3030600" cy="320700"/>
          </a:xfrm>
          <a:prstGeom prst="rect">
            <a:avLst/>
          </a:prstGeom>
          <a:noFill/>
          <a:ln>
            <a:noFill/>
          </a:ln>
        </p:spPr>
        <p:txBody>
          <a:bodyPr anchorCtr="0" anchor="ctr" bIns="91425" lIns="91425" spcFirstLastPara="1" rIns="91425" wrap="square" tIns="91425">
            <a:normAutofit fontScale="77500" lnSpcReduction="20000"/>
          </a:bodyPr>
          <a:lstStyle/>
          <a:p>
            <a:pPr indent="0" lvl="0" marL="0" rtl="0" algn="ctr">
              <a:spcBef>
                <a:spcPts val="0"/>
              </a:spcBef>
              <a:spcAft>
                <a:spcPts val="0"/>
              </a:spcAft>
              <a:buNone/>
            </a:pPr>
            <a:r>
              <a:rPr lang="en-GB">
                <a:latin typeface="Roboto Light"/>
                <a:ea typeface="Roboto Light"/>
                <a:cs typeface="Roboto Light"/>
                <a:sym typeface="Roboto Light"/>
              </a:rPr>
              <a:t>After 1000 steps</a:t>
            </a:r>
            <a:endParaRPr>
              <a:latin typeface="Roboto Light"/>
              <a:ea typeface="Roboto Light"/>
              <a:cs typeface="Roboto Light"/>
              <a:sym typeface="Roboto Light"/>
            </a:endParaRPr>
          </a:p>
        </p:txBody>
      </p:sp>
      <p:sp>
        <p:nvSpPr>
          <p:cNvPr id="440" name="Google Shape;440;p37"/>
          <p:cNvSpPr txBox="1"/>
          <p:nvPr/>
        </p:nvSpPr>
        <p:spPr>
          <a:xfrm>
            <a:off x="3056700" y="1664600"/>
            <a:ext cx="3030600" cy="320700"/>
          </a:xfrm>
          <a:prstGeom prst="rect">
            <a:avLst/>
          </a:prstGeom>
          <a:noFill/>
          <a:ln>
            <a:noFill/>
          </a:ln>
        </p:spPr>
        <p:txBody>
          <a:bodyPr anchorCtr="0" anchor="ctr" bIns="91425" lIns="91425" spcFirstLastPara="1" rIns="91425" wrap="square" tIns="91425">
            <a:normAutofit fontScale="77500" lnSpcReduction="20000"/>
          </a:bodyPr>
          <a:lstStyle/>
          <a:p>
            <a:pPr indent="0" lvl="0" marL="0" rtl="0" algn="ctr">
              <a:spcBef>
                <a:spcPts val="0"/>
              </a:spcBef>
              <a:spcAft>
                <a:spcPts val="0"/>
              </a:spcAft>
              <a:buNone/>
            </a:pPr>
            <a:r>
              <a:rPr lang="en-GB">
                <a:latin typeface="Roboto Light"/>
                <a:ea typeface="Roboto Light"/>
                <a:cs typeface="Roboto Light"/>
                <a:sym typeface="Roboto Light"/>
              </a:rPr>
              <a:t>After 10000 steps</a:t>
            </a:r>
            <a:endParaRPr>
              <a:latin typeface="Roboto Light"/>
              <a:ea typeface="Roboto Light"/>
              <a:cs typeface="Roboto Light"/>
              <a:sym typeface="Roboto Light"/>
            </a:endParaRPr>
          </a:p>
        </p:txBody>
      </p:sp>
      <p:sp>
        <p:nvSpPr>
          <p:cNvPr id="441" name="Google Shape;441;p37"/>
          <p:cNvSpPr txBox="1"/>
          <p:nvPr/>
        </p:nvSpPr>
        <p:spPr>
          <a:xfrm>
            <a:off x="6087300" y="1664600"/>
            <a:ext cx="3030600" cy="320700"/>
          </a:xfrm>
          <a:prstGeom prst="rect">
            <a:avLst/>
          </a:prstGeom>
          <a:noFill/>
          <a:ln>
            <a:noFill/>
          </a:ln>
        </p:spPr>
        <p:txBody>
          <a:bodyPr anchorCtr="0" anchor="ctr" bIns="91425" lIns="91425" spcFirstLastPara="1" rIns="91425" wrap="square" tIns="91425">
            <a:normAutofit fontScale="77500" lnSpcReduction="20000"/>
          </a:bodyPr>
          <a:lstStyle/>
          <a:p>
            <a:pPr indent="0" lvl="0" marL="0" rtl="0" algn="ctr">
              <a:spcBef>
                <a:spcPts val="0"/>
              </a:spcBef>
              <a:spcAft>
                <a:spcPts val="0"/>
              </a:spcAft>
              <a:buNone/>
            </a:pPr>
            <a:r>
              <a:rPr lang="en-GB">
                <a:latin typeface="Roboto Light"/>
                <a:ea typeface="Roboto Light"/>
                <a:cs typeface="Roboto Light"/>
                <a:sym typeface="Roboto Light"/>
              </a:rPr>
              <a:t>After 100000 steps</a:t>
            </a:r>
            <a:endParaRPr>
              <a:latin typeface="Roboto Light"/>
              <a:ea typeface="Roboto Light"/>
              <a:cs typeface="Roboto Light"/>
              <a:sym typeface="Roboto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6"/>
                                        </p:tgtEl>
                                        <p:attrNameLst>
                                          <p:attrName>style.visibility</p:attrName>
                                        </p:attrNameLst>
                                      </p:cBhvr>
                                      <p:to>
                                        <p:strVal val="visible"/>
                                      </p:to>
                                    </p:set>
                                    <p:animEffect filter="fade" transition="in">
                                      <p:cBhvr>
                                        <p:cTn dur="1000"/>
                                        <p:tgtEl>
                                          <p:spTgt spid="4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1"/>
                                        </p:tgtEl>
                                        <p:attrNameLst>
                                          <p:attrName>style.visibility</p:attrName>
                                        </p:attrNameLst>
                                      </p:cBhvr>
                                      <p:to>
                                        <p:strVal val="visible"/>
                                      </p:to>
                                    </p:set>
                                    <p:animEffect filter="fade" transition="in">
                                      <p:cBhvr>
                                        <p:cTn dur="1000"/>
                                        <p:tgtEl>
                                          <p:spTgt spid="431"/>
                                        </p:tgtEl>
                                      </p:cBhvr>
                                    </p:animEffect>
                                  </p:childTnLst>
                                </p:cTn>
                              </p:par>
                              <p:par>
                                <p:cTn fill="hold" nodeType="withEffect" presetClass="entr" presetID="10" presetSubtype="0">
                                  <p:stCondLst>
                                    <p:cond delay="0"/>
                                  </p:stCondLst>
                                  <p:childTnLst>
                                    <p:set>
                                      <p:cBhvr>
                                        <p:cTn dur="1" fill="hold">
                                          <p:stCondLst>
                                            <p:cond delay="0"/>
                                          </p:stCondLst>
                                        </p:cTn>
                                        <p:tgtEl>
                                          <p:spTgt spid="432"/>
                                        </p:tgtEl>
                                        <p:attrNameLst>
                                          <p:attrName>style.visibility</p:attrName>
                                        </p:attrNameLst>
                                      </p:cBhvr>
                                      <p:to>
                                        <p:strVal val="visible"/>
                                      </p:to>
                                    </p:set>
                                    <p:animEffect filter="fade" transition="in">
                                      <p:cBhvr>
                                        <p:cTn dur="1000"/>
                                        <p:tgtEl>
                                          <p:spTgt spid="432"/>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428"/>
                                        </p:tgtEl>
                                        <p:attrNameLst>
                                          <p:attrName>style.visibility</p:attrName>
                                        </p:attrNameLst>
                                      </p:cBhvr>
                                      <p:to>
                                        <p:strVal val="visible"/>
                                      </p:to>
                                    </p:set>
                                    <p:animEffect filter="fade" transition="in">
                                      <p:cBhvr>
                                        <p:cTn dur="1000"/>
                                        <p:tgtEl>
                                          <p:spTgt spid="428"/>
                                        </p:tgtEl>
                                      </p:cBhvr>
                                    </p:animEffect>
                                  </p:childTnLst>
                                </p:cTn>
                              </p:par>
                              <p:par>
                                <p:cTn fill="hold" nodeType="withEffect" presetClass="entr" presetID="10" presetSubtype="0">
                                  <p:stCondLst>
                                    <p:cond delay="0"/>
                                  </p:stCondLst>
                                  <p:childTnLst>
                                    <p:set>
                                      <p:cBhvr>
                                        <p:cTn dur="1" fill="hold">
                                          <p:stCondLst>
                                            <p:cond delay="0"/>
                                          </p:stCondLst>
                                        </p:cTn>
                                        <p:tgtEl>
                                          <p:spTgt spid="433"/>
                                        </p:tgtEl>
                                        <p:attrNameLst>
                                          <p:attrName>style.visibility</p:attrName>
                                        </p:attrNameLst>
                                      </p:cBhvr>
                                      <p:to>
                                        <p:strVal val="visible"/>
                                      </p:to>
                                    </p:set>
                                    <p:animEffect filter="fade" transition="in">
                                      <p:cBhvr>
                                        <p:cTn dur="1000"/>
                                        <p:tgtEl>
                                          <p:spTgt spid="433"/>
                                        </p:tgtEl>
                                      </p:cBhvr>
                                    </p:animEffect>
                                  </p:childTnLst>
                                </p:cTn>
                              </p:par>
                              <p:par>
                                <p:cTn fill="hold" nodeType="withEffect" presetClass="entr" presetID="10" presetSubtype="0">
                                  <p:stCondLst>
                                    <p:cond delay="0"/>
                                  </p:stCondLst>
                                  <p:childTnLst>
                                    <p:set>
                                      <p:cBhvr>
                                        <p:cTn dur="1" fill="hold">
                                          <p:stCondLst>
                                            <p:cond delay="0"/>
                                          </p:stCondLst>
                                        </p:cTn>
                                        <p:tgtEl>
                                          <p:spTgt spid="434"/>
                                        </p:tgtEl>
                                        <p:attrNameLst>
                                          <p:attrName>style.visibility</p:attrName>
                                        </p:attrNameLst>
                                      </p:cBhvr>
                                      <p:to>
                                        <p:strVal val="visible"/>
                                      </p:to>
                                    </p:set>
                                    <p:animEffect filter="fade" transition="in">
                                      <p:cBhvr>
                                        <p:cTn dur="1000"/>
                                        <p:tgtEl>
                                          <p:spTgt spid="434"/>
                                        </p:tgtEl>
                                      </p:cBhvr>
                                    </p:animEffect>
                                  </p:childTnLst>
                                </p:cTn>
                              </p:par>
                              <p:par>
                                <p:cTn fill="hold" nodeType="withEffect" presetClass="entr" presetID="10" presetSubtype="0">
                                  <p:stCondLst>
                                    <p:cond delay="0"/>
                                  </p:stCondLst>
                                  <p:childTnLst>
                                    <p:set>
                                      <p:cBhvr>
                                        <p:cTn dur="1" fill="hold">
                                          <p:stCondLst>
                                            <p:cond delay="0"/>
                                          </p:stCondLst>
                                        </p:cTn>
                                        <p:tgtEl>
                                          <p:spTgt spid="439"/>
                                        </p:tgtEl>
                                        <p:attrNameLst>
                                          <p:attrName>style.visibility</p:attrName>
                                        </p:attrNameLst>
                                      </p:cBhvr>
                                      <p:to>
                                        <p:strVal val="visible"/>
                                      </p:to>
                                    </p:set>
                                    <p:animEffect filter="fade" transition="in">
                                      <p:cBhvr>
                                        <p:cTn dur="1000"/>
                                        <p:tgtEl>
                                          <p:spTgt spid="4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9"/>
                                        </p:tgtEl>
                                        <p:attrNameLst>
                                          <p:attrName>style.visibility</p:attrName>
                                        </p:attrNameLst>
                                      </p:cBhvr>
                                      <p:to>
                                        <p:strVal val="visible"/>
                                      </p:to>
                                    </p:set>
                                    <p:animEffect filter="fade" transition="in">
                                      <p:cBhvr>
                                        <p:cTn dur="1000"/>
                                        <p:tgtEl>
                                          <p:spTgt spid="429"/>
                                        </p:tgtEl>
                                      </p:cBhvr>
                                    </p:animEffect>
                                  </p:childTnLst>
                                </p:cTn>
                              </p:par>
                              <p:par>
                                <p:cTn fill="hold" nodeType="withEffect" presetClass="entr" presetID="10" presetSubtype="0">
                                  <p:stCondLst>
                                    <p:cond delay="0"/>
                                  </p:stCondLst>
                                  <p:childTnLst>
                                    <p:set>
                                      <p:cBhvr>
                                        <p:cTn dur="1" fill="hold">
                                          <p:stCondLst>
                                            <p:cond delay="0"/>
                                          </p:stCondLst>
                                        </p:cTn>
                                        <p:tgtEl>
                                          <p:spTgt spid="435"/>
                                        </p:tgtEl>
                                        <p:attrNameLst>
                                          <p:attrName>style.visibility</p:attrName>
                                        </p:attrNameLst>
                                      </p:cBhvr>
                                      <p:to>
                                        <p:strVal val="visible"/>
                                      </p:to>
                                    </p:set>
                                    <p:animEffect filter="fade" transition="in">
                                      <p:cBhvr>
                                        <p:cTn dur="1000"/>
                                        <p:tgtEl>
                                          <p:spTgt spid="435"/>
                                        </p:tgtEl>
                                      </p:cBhvr>
                                    </p:animEffect>
                                  </p:childTnLst>
                                </p:cTn>
                              </p:par>
                              <p:par>
                                <p:cTn fill="hold" nodeType="withEffect" presetClass="entr" presetID="10" presetSubtype="0">
                                  <p:stCondLst>
                                    <p:cond delay="0"/>
                                  </p:stCondLst>
                                  <p:childTnLst>
                                    <p:set>
                                      <p:cBhvr>
                                        <p:cTn dur="1" fill="hold">
                                          <p:stCondLst>
                                            <p:cond delay="0"/>
                                          </p:stCondLst>
                                        </p:cTn>
                                        <p:tgtEl>
                                          <p:spTgt spid="436"/>
                                        </p:tgtEl>
                                        <p:attrNameLst>
                                          <p:attrName>style.visibility</p:attrName>
                                        </p:attrNameLst>
                                      </p:cBhvr>
                                      <p:to>
                                        <p:strVal val="visible"/>
                                      </p:to>
                                    </p:set>
                                    <p:animEffect filter="fade" transition="in">
                                      <p:cBhvr>
                                        <p:cTn dur="1000"/>
                                        <p:tgtEl>
                                          <p:spTgt spid="436"/>
                                        </p:tgtEl>
                                      </p:cBhvr>
                                    </p:animEffect>
                                  </p:childTnLst>
                                </p:cTn>
                              </p:par>
                              <p:par>
                                <p:cTn fill="hold" nodeType="withEffect" presetClass="entr" presetID="10" presetSubtype="0">
                                  <p:stCondLst>
                                    <p:cond delay="0"/>
                                  </p:stCondLst>
                                  <p:childTnLst>
                                    <p:set>
                                      <p:cBhvr>
                                        <p:cTn dur="1" fill="hold">
                                          <p:stCondLst>
                                            <p:cond delay="0"/>
                                          </p:stCondLst>
                                        </p:cTn>
                                        <p:tgtEl>
                                          <p:spTgt spid="440"/>
                                        </p:tgtEl>
                                        <p:attrNameLst>
                                          <p:attrName>style.visibility</p:attrName>
                                        </p:attrNameLst>
                                      </p:cBhvr>
                                      <p:to>
                                        <p:strVal val="visible"/>
                                      </p:to>
                                    </p:set>
                                    <p:animEffect filter="fade" transition="in">
                                      <p:cBhvr>
                                        <p:cTn dur="1000"/>
                                        <p:tgtEl>
                                          <p:spTgt spid="4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0"/>
                                        </p:tgtEl>
                                        <p:attrNameLst>
                                          <p:attrName>style.visibility</p:attrName>
                                        </p:attrNameLst>
                                      </p:cBhvr>
                                      <p:to>
                                        <p:strVal val="visible"/>
                                      </p:to>
                                    </p:set>
                                    <p:animEffect filter="fade" transition="in">
                                      <p:cBhvr>
                                        <p:cTn dur="1000"/>
                                        <p:tgtEl>
                                          <p:spTgt spid="430"/>
                                        </p:tgtEl>
                                      </p:cBhvr>
                                    </p:animEffect>
                                  </p:childTnLst>
                                </p:cTn>
                              </p:par>
                              <p:par>
                                <p:cTn fill="hold" nodeType="withEffect" presetClass="entr" presetID="10" presetSubtype="0">
                                  <p:stCondLst>
                                    <p:cond delay="0"/>
                                  </p:stCondLst>
                                  <p:childTnLst>
                                    <p:set>
                                      <p:cBhvr>
                                        <p:cTn dur="1" fill="hold">
                                          <p:stCondLst>
                                            <p:cond delay="0"/>
                                          </p:stCondLst>
                                        </p:cTn>
                                        <p:tgtEl>
                                          <p:spTgt spid="437"/>
                                        </p:tgtEl>
                                        <p:attrNameLst>
                                          <p:attrName>style.visibility</p:attrName>
                                        </p:attrNameLst>
                                      </p:cBhvr>
                                      <p:to>
                                        <p:strVal val="visible"/>
                                      </p:to>
                                    </p:set>
                                    <p:animEffect filter="fade" transition="in">
                                      <p:cBhvr>
                                        <p:cTn dur="1000"/>
                                        <p:tgtEl>
                                          <p:spTgt spid="437"/>
                                        </p:tgtEl>
                                      </p:cBhvr>
                                    </p:animEffect>
                                  </p:childTnLst>
                                </p:cTn>
                              </p:par>
                              <p:par>
                                <p:cTn fill="hold" nodeType="withEffect" presetClass="entr" presetID="10" presetSubtype="0">
                                  <p:stCondLst>
                                    <p:cond delay="0"/>
                                  </p:stCondLst>
                                  <p:childTnLst>
                                    <p:set>
                                      <p:cBhvr>
                                        <p:cTn dur="1" fill="hold">
                                          <p:stCondLst>
                                            <p:cond delay="0"/>
                                          </p:stCondLst>
                                        </p:cTn>
                                        <p:tgtEl>
                                          <p:spTgt spid="438"/>
                                        </p:tgtEl>
                                        <p:attrNameLst>
                                          <p:attrName>style.visibility</p:attrName>
                                        </p:attrNameLst>
                                      </p:cBhvr>
                                      <p:to>
                                        <p:strVal val="visible"/>
                                      </p:to>
                                    </p:set>
                                    <p:animEffect filter="fade" transition="in">
                                      <p:cBhvr>
                                        <p:cTn dur="1000"/>
                                        <p:tgtEl>
                                          <p:spTgt spid="438"/>
                                        </p:tgtEl>
                                      </p:cBhvr>
                                    </p:animEffect>
                                  </p:childTnLst>
                                </p:cTn>
                              </p:par>
                              <p:par>
                                <p:cTn fill="hold" nodeType="withEffect" presetClass="entr" presetID="10" presetSubtype="0">
                                  <p:stCondLst>
                                    <p:cond delay="0"/>
                                  </p:stCondLst>
                                  <p:childTnLst>
                                    <p:set>
                                      <p:cBhvr>
                                        <p:cTn dur="1" fill="hold">
                                          <p:stCondLst>
                                            <p:cond delay="0"/>
                                          </p:stCondLst>
                                        </p:cTn>
                                        <p:tgtEl>
                                          <p:spTgt spid="441"/>
                                        </p:tgtEl>
                                        <p:attrNameLst>
                                          <p:attrName>style.visibility</p:attrName>
                                        </p:attrNameLst>
                                      </p:cBhvr>
                                      <p:to>
                                        <p:strVal val="visible"/>
                                      </p:to>
                                    </p:set>
                                    <p:animEffect filter="fade" transition="in">
                                      <p:cBhvr>
                                        <p:cTn dur="1000"/>
                                        <p:tgtEl>
                                          <p:spTgt spid="4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38"/>
          <p:cNvSpPr txBox="1"/>
          <p:nvPr>
            <p:ph type="title"/>
          </p:nvPr>
        </p:nvSpPr>
        <p:spPr>
          <a:xfrm>
            <a:off x="311700" y="28410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Cambria"/>
                <a:ea typeface="Cambria"/>
                <a:cs typeface="Cambria"/>
                <a:sym typeface="Cambria"/>
              </a:rPr>
              <a:t>Conclusion</a:t>
            </a:r>
            <a:endParaRPr>
              <a:latin typeface="Cambria"/>
              <a:ea typeface="Cambria"/>
              <a:cs typeface="Cambria"/>
              <a:sym typeface="Cambria"/>
            </a:endParaRPr>
          </a:p>
        </p:txBody>
      </p:sp>
      <p:sp>
        <p:nvSpPr>
          <p:cNvPr id="447" name="Google Shape;447;p3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
        <p:nvSpPr>
          <p:cNvPr id="448" name="Google Shape;448;p38"/>
          <p:cNvSpPr txBox="1"/>
          <p:nvPr/>
        </p:nvSpPr>
        <p:spPr>
          <a:xfrm>
            <a:off x="311700" y="1198150"/>
            <a:ext cx="8466900" cy="2621400"/>
          </a:xfrm>
          <a:prstGeom prst="rect">
            <a:avLst/>
          </a:prstGeom>
          <a:noFill/>
          <a:ln>
            <a:noFill/>
          </a:ln>
        </p:spPr>
        <p:txBody>
          <a:bodyPr anchorCtr="0" anchor="t" bIns="91425" lIns="91425" spcFirstLastPara="1" rIns="91425" wrap="square" tIns="91425">
            <a:normAutofit/>
          </a:bodyPr>
          <a:lstStyle/>
          <a:p>
            <a:pPr indent="-317500" lvl="0" marL="457200" rtl="0" algn="l">
              <a:spcBef>
                <a:spcPts val="0"/>
              </a:spcBef>
              <a:spcAft>
                <a:spcPts val="0"/>
              </a:spcAft>
              <a:buSzPts val="1400"/>
              <a:buFont typeface="Roboto Light"/>
              <a:buChar char="●"/>
            </a:pPr>
            <a:r>
              <a:rPr lang="en-GB">
                <a:latin typeface="Roboto Light"/>
                <a:ea typeface="Roboto Light"/>
                <a:cs typeface="Roboto Light"/>
                <a:sym typeface="Roboto Light"/>
              </a:rPr>
              <a:t>List of publications</a:t>
            </a:r>
            <a:endParaRPr>
              <a:latin typeface="Roboto Light"/>
              <a:ea typeface="Roboto Light"/>
              <a:cs typeface="Roboto Light"/>
              <a:sym typeface="Roboto Light"/>
            </a:endParaRPr>
          </a:p>
          <a:p>
            <a:pPr indent="-292100" lvl="1" marL="914400" rtl="0" algn="l">
              <a:spcBef>
                <a:spcPts val="0"/>
              </a:spcBef>
              <a:spcAft>
                <a:spcPts val="0"/>
              </a:spcAft>
              <a:buSzPts val="1000"/>
              <a:buFont typeface="Roboto Light"/>
              <a:buChar char="○"/>
            </a:pPr>
            <a:r>
              <a:rPr lang="en-GB" sz="1000">
                <a:solidFill>
                  <a:schemeClr val="dk1"/>
                </a:solidFill>
                <a:latin typeface="Roboto Light"/>
                <a:ea typeface="Roboto Light"/>
                <a:cs typeface="Roboto Light"/>
                <a:sym typeface="Roboto Light"/>
              </a:rPr>
              <a:t>L. Grech, D. Alves, S. Jackson, G. Valentino, and J. Wenninger, “Feasibility of Hardware Acceleration in the LHC Orbit Feedback Controller,” in </a:t>
            </a:r>
            <a:r>
              <a:rPr i="1" lang="en-GB" sz="1000">
                <a:solidFill>
                  <a:schemeClr val="dk1"/>
                </a:solidFill>
                <a:latin typeface="Roboto Light"/>
                <a:ea typeface="Roboto Light"/>
                <a:cs typeface="Roboto Light"/>
                <a:sym typeface="Roboto Light"/>
              </a:rPr>
              <a:t>17th International Conference on Accelerator and Large Experimental Physics Control Systems (ICALEPCS’19), New York, NY, USA, 05-11 October 2019</a:t>
            </a:r>
            <a:r>
              <a:rPr lang="en-GB" sz="1000">
                <a:solidFill>
                  <a:schemeClr val="dk1"/>
                </a:solidFill>
                <a:latin typeface="Roboto Light"/>
                <a:ea typeface="Roboto Light"/>
                <a:cs typeface="Roboto Light"/>
                <a:sym typeface="Roboto Light"/>
              </a:rPr>
              <a:t>, 2020, pp. 584–588.</a:t>
            </a:r>
            <a:endParaRPr sz="1000">
              <a:solidFill>
                <a:schemeClr val="dk1"/>
              </a:solidFill>
              <a:latin typeface="Roboto Light"/>
              <a:ea typeface="Roboto Light"/>
              <a:cs typeface="Roboto Light"/>
              <a:sym typeface="Roboto Light"/>
            </a:endParaRPr>
          </a:p>
          <a:p>
            <a:pPr indent="-292100" lvl="1" marL="914400" rtl="0" algn="l">
              <a:spcBef>
                <a:spcPts val="0"/>
              </a:spcBef>
              <a:spcAft>
                <a:spcPts val="0"/>
              </a:spcAft>
              <a:buSzPts val="1000"/>
              <a:buFont typeface="Roboto Light"/>
              <a:buChar char="○"/>
            </a:pPr>
            <a:r>
              <a:rPr lang="en-GB" sz="1000">
                <a:solidFill>
                  <a:schemeClr val="dk1"/>
                </a:solidFill>
                <a:latin typeface="Roboto Light"/>
                <a:ea typeface="Roboto Light"/>
                <a:cs typeface="Roboto Light"/>
                <a:sym typeface="Roboto Light"/>
              </a:rPr>
              <a:t>L. Grech </a:t>
            </a:r>
            <a:r>
              <a:rPr i="1" lang="en-GB" sz="1000">
                <a:solidFill>
                  <a:schemeClr val="dk1"/>
                </a:solidFill>
                <a:latin typeface="Roboto Light"/>
                <a:ea typeface="Roboto Light"/>
                <a:cs typeface="Roboto Light"/>
                <a:sym typeface="Roboto Light"/>
              </a:rPr>
              <a:t>et al.</a:t>
            </a:r>
            <a:r>
              <a:rPr lang="en-GB" sz="1000">
                <a:solidFill>
                  <a:schemeClr val="dk1"/>
                </a:solidFill>
                <a:latin typeface="Roboto Light"/>
                <a:ea typeface="Roboto Light"/>
                <a:cs typeface="Roboto Light"/>
                <a:sym typeface="Roboto Light"/>
              </a:rPr>
              <a:t>, “An Alternative Processing Algorithm for the Tune Measurement System in the LHC,” in </a:t>
            </a:r>
            <a:r>
              <a:rPr i="1" lang="en-GB" sz="1000">
                <a:solidFill>
                  <a:schemeClr val="dk1"/>
                </a:solidFill>
                <a:latin typeface="Roboto Light"/>
                <a:ea typeface="Roboto Light"/>
                <a:cs typeface="Roboto Light"/>
                <a:sym typeface="Roboto Light"/>
              </a:rPr>
              <a:t>Proceedings of the 9th International Beam Instrumentation Conference (IBIC 2020)</a:t>
            </a:r>
            <a:r>
              <a:rPr lang="en-GB" sz="1000">
                <a:solidFill>
                  <a:schemeClr val="dk1"/>
                </a:solidFill>
                <a:latin typeface="Roboto Light"/>
                <a:ea typeface="Roboto Light"/>
                <a:cs typeface="Roboto Light"/>
                <a:sym typeface="Roboto Light"/>
              </a:rPr>
              <a:t>, Virtual, 2020.</a:t>
            </a:r>
            <a:endParaRPr sz="1000">
              <a:solidFill>
                <a:schemeClr val="dk1"/>
              </a:solidFill>
              <a:latin typeface="Roboto Light"/>
              <a:ea typeface="Roboto Light"/>
              <a:cs typeface="Roboto Light"/>
              <a:sym typeface="Roboto Light"/>
            </a:endParaRPr>
          </a:p>
          <a:p>
            <a:pPr indent="-292100" lvl="1" marL="914400" rtl="0" algn="l">
              <a:spcBef>
                <a:spcPts val="0"/>
              </a:spcBef>
              <a:spcAft>
                <a:spcPts val="0"/>
              </a:spcAft>
              <a:buClr>
                <a:schemeClr val="dk1"/>
              </a:buClr>
              <a:buSzPts val="1000"/>
              <a:buFont typeface="Roboto Light"/>
              <a:buChar char="○"/>
            </a:pPr>
            <a:r>
              <a:rPr lang="en-GB" sz="1000">
                <a:solidFill>
                  <a:schemeClr val="dk1"/>
                </a:solidFill>
                <a:latin typeface="Roboto Light"/>
                <a:ea typeface="Roboto Light"/>
                <a:cs typeface="Roboto Light"/>
                <a:sym typeface="Roboto Light"/>
              </a:rPr>
              <a:t>L. Grech, G. Valentino, and D. Alves, “A Machine Learning Approach for the Tune Estimation in the LHC,” </a:t>
            </a:r>
            <a:r>
              <a:rPr i="1" lang="en-GB" sz="1000">
                <a:solidFill>
                  <a:schemeClr val="dk1"/>
                </a:solidFill>
                <a:latin typeface="Roboto Light"/>
                <a:ea typeface="Roboto Light"/>
                <a:cs typeface="Roboto Light"/>
                <a:sym typeface="Roboto Light"/>
              </a:rPr>
              <a:t>Information</a:t>
            </a:r>
            <a:r>
              <a:rPr lang="en-GB" sz="1000">
                <a:solidFill>
                  <a:schemeClr val="dk1"/>
                </a:solidFill>
                <a:latin typeface="Roboto Light"/>
                <a:ea typeface="Roboto Light"/>
                <a:cs typeface="Roboto Light"/>
                <a:sym typeface="Roboto Light"/>
              </a:rPr>
              <a:t>, vol. 12, no. 5, p. 197, Apr. 2021.</a:t>
            </a:r>
            <a:endParaRPr sz="1000">
              <a:solidFill>
                <a:schemeClr val="dk1"/>
              </a:solidFill>
              <a:latin typeface="Roboto Light"/>
              <a:ea typeface="Roboto Light"/>
              <a:cs typeface="Roboto Light"/>
              <a:sym typeface="Roboto Light"/>
            </a:endParaRPr>
          </a:p>
          <a:p>
            <a:pPr indent="-317500" lvl="0" marL="457200" rtl="0" algn="l">
              <a:spcBef>
                <a:spcPts val="0"/>
              </a:spcBef>
              <a:spcAft>
                <a:spcPts val="0"/>
              </a:spcAft>
              <a:buSzPts val="1400"/>
              <a:buFont typeface="Roboto Light"/>
              <a:buChar char="●"/>
            </a:pPr>
            <a:r>
              <a:rPr lang="en-GB">
                <a:latin typeface="Roboto Light"/>
                <a:ea typeface="Roboto Light"/>
                <a:cs typeface="Roboto Light"/>
                <a:sym typeface="Roboto Light"/>
              </a:rPr>
              <a:t>Ongoing work</a:t>
            </a:r>
            <a:endParaRPr>
              <a:latin typeface="Roboto Light"/>
              <a:ea typeface="Roboto Light"/>
              <a:cs typeface="Roboto Light"/>
              <a:sym typeface="Roboto Light"/>
            </a:endParaRPr>
          </a:p>
          <a:p>
            <a:pPr indent="-292100" lvl="1" marL="914400" rtl="0" algn="l">
              <a:spcBef>
                <a:spcPts val="0"/>
              </a:spcBef>
              <a:spcAft>
                <a:spcPts val="0"/>
              </a:spcAft>
              <a:buSzPts val="1000"/>
              <a:buFont typeface="Roboto Light"/>
              <a:buChar char="○"/>
            </a:pPr>
            <a:r>
              <a:rPr lang="en-GB" sz="1000">
                <a:latin typeface="Roboto Light"/>
                <a:ea typeface="Roboto Light"/>
                <a:cs typeface="Roboto Light"/>
                <a:sym typeface="Roboto Light"/>
              </a:rPr>
              <a:t>Analysis of RL QFB results</a:t>
            </a:r>
            <a:endParaRPr sz="1000">
              <a:latin typeface="Roboto Light"/>
              <a:ea typeface="Roboto Light"/>
              <a:cs typeface="Roboto Light"/>
              <a:sym typeface="Roboto Light"/>
            </a:endParaRPr>
          </a:p>
          <a:p>
            <a:pPr indent="-292100" lvl="1" marL="914400" rtl="0" algn="l">
              <a:spcBef>
                <a:spcPts val="0"/>
              </a:spcBef>
              <a:spcAft>
                <a:spcPts val="0"/>
              </a:spcAft>
              <a:buSzPts val="1000"/>
              <a:buFont typeface="Roboto Light"/>
              <a:buChar char="○"/>
            </a:pPr>
            <a:r>
              <a:rPr lang="en-GB" sz="1000">
                <a:latin typeface="Roboto Light"/>
                <a:ea typeface="Roboto Light"/>
                <a:cs typeface="Roboto Light"/>
                <a:sym typeface="Roboto Light"/>
              </a:rPr>
              <a:t>Feasibility of RL on Orbit feedback</a:t>
            </a:r>
            <a:endParaRPr sz="1000">
              <a:latin typeface="Roboto Light"/>
              <a:ea typeface="Roboto Light"/>
              <a:cs typeface="Roboto Light"/>
              <a:sym typeface="Roboto Light"/>
            </a:endParaRPr>
          </a:p>
          <a:p>
            <a:pPr indent="-317500" lvl="0" marL="457200" rtl="0" algn="l">
              <a:spcBef>
                <a:spcPts val="0"/>
              </a:spcBef>
              <a:spcAft>
                <a:spcPts val="0"/>
              </a:spcAft>
              <a:buSzPts val="1400"/>
              <a:buFont typeface="Roboto Light"/>
              <a:buChar char="●"/>
            </a:pPr>
            <a:r>
              <a:rPr lang="en-GB">
                <a:latin typeface="Roboto Light"/>
                <a:ea typeface="Roboto Light"/>
                <a:cs typeface="Roboto Light"/>
                <a:sym typeface="Roboto Light"/>
              </a:rPr>
              <a:t>Future work</a:t>
            </a:r>
            <a:endParaRPr>
              <a:latin typeface="Roboto Light"/>
              <a:ea typeface="Roboto Light"/>
              <a:cs typeface="Roboto Light"/>
              <a:sym typeface="Roboto Light"/>
            </a:endParaRPr>
          </a:p>
          <a:p>
            <a:pPr indent="-292100" lvl="1" marL="914400" rtl="0" algn="l">
              <a:spcBef>
                <a:spcPts val="0"/>
              </a:spcBef>
              <a:spcAft>
                <a:spcPts val="0"/>
              </a:spcAft>
              <a:buSzPts val="1000"/>
              <a:buFont typeface="Roboto Light"/>
              <a:buChar char="○"/>
            </a:pPr>
            <a:r>
              <a:rPr lang="en-GB" sz="1000">
                <a:latin typeface="Roboto Light"/>
                <a:ea typeface="Roboto Light"/>
                <a:cs typeface="Roboto Light"/>
                <a:sym typeface="Roboto Light"/>
              </a:rPr>
              <a:t>Testing new tune estimation techniques on LHC</a:t>
            </a:r>
            <a:endParaRPr>
              <a:latin typeface="Roboto Light"/>
              <a:ea typeface="Roboto Light"/>
              <a:cs typeface="Roboto Light"/>
              <a:sym typeface="Roboto Light"/>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2" name="Shape 452"/>
        <p:cNvGrpSpPr/>
        <p:nvPr/>
      </p:nvGrpSpPr>
      <p:grpSpPr>
        <a:xfrm>
          <a:off x="0" y="0"/>
          <a:ext cx="0" cy="0"/>
          <a:chOff x="0" y="0"/>
          <a:chExt cx="0" cy="0"/>
        </a:xfrm>
      </p:grpSpPr>
      <p:sp>
        <p:nvSpPr>
          <p:cNvPr id="453" name="Google Shape;453;p3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454" name="Google Shape;454;p3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
        <p:nvSpPr>
          <p:cNvPr id="455" name="Google Shape;455;p3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 name="Shape 459"/>
        <p:cNvGrpSpPr/>
        <p:nvPr/>
      </p:nvGrpSpPr>
      <p:grpSpPr>
        <a:xfrm>
          <a:off x="0" y="0"/>
          <a:ext cx="0" cy="0"/>
          <a:chOff x="0" y="0"/>
          <a:chExt cx="0" cy="0"/>
        </a:xfrm>
      </p:grpSpPr>
      <p:sp>
        <p:nvSpPr>
          <p:cNvPr id="460" name="Google Shape;460;p40"/>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GB">
                <a:latin typeface="Cambria"/>
                <a:ea typeface="Cambria"/>
                <a:cs typeface="Cambria"/>
                <a:sym typeface="Cambria"/>
              </a:rPr>
              <a:t>Backup slides</a:t>
            </a:r>
            <a:endParaRPr>
              <a:latin typeface="Cambria"/>
              <a:ea typeface="Cambria"/>
              <a:cs typeface="Cambria"/>
              <a:sym typeface="Cambria"/>
            </a:endParaRPr>
          </a:p>
        </p:txBody>
      </p:sp>
      <p:sp>
        <p:nvSpPr>
          <p:cNvPr id="461" name="Google Shape;461;p4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5" name="Shape 465"/>
        <p:cNvGrpSpPr/>
        <p:nvPr/>
      </p:nvGrpSpPr>
      <p:grpSpPr>
        <a:xfrm>
          <a:off x="0" y="0"/>
          <a:ext cx="0" cy="0"/>
          <a:chOff x="0" y="0"/>
          <a:chExt cx="0" cy="0"/>
        </a:xfrm>
      </p:grpSpPr>
      <p:sp>
        <p:nvSpPr>
          <p:cNvPr id="466" name="Google Shape;466;p41"/>
          <p:cNvSpPr txBox="1"/>
          <p:nvPr>
            <p:ph idx="1" type="body"/>
          </p:nvPr>
        </p:nvSpPr>
        <p:spPr>
          <a:xfrm>
            <a:off x="311700" y="1152475"/>
            <a:ext cx="4476300" cy="3614700"/>
          </a:xfrm>
          <a:prstGeom prst="rect">
            <a:avLst/>
          </a:prstGeom>
        </p:spPr>
        <p:txBody>
          <a:bodyPr anchorCtr="0" anchor="t" bIns="91425" lIns="91425" spcFirstLastPara="1" rIns="91425" wrap="square" tIns="91425">
            <a:normAutofit/>
          </a:bodyPr>
          <a:lstStyle/>
          <a:p>
            <a:pPr indent="-319405" lvl="0" marL="457200" rtl="0" algn="just">
              <a:lnSpc>
                <a:spcPct val="115000"/>
              </a:lnSpc>
              <a:spcBef>
                <a:spcPts val="0"/>
              </a:spcBef>
              <a:spcAft>
                <a:spcPts val="0"/>
              </a:spcAft>
              <a:buSzPts val="1430"/>
              <a:buFont typeface="Roboto"/>
              <a:buChar char="●"/>
            </a:pPr>
            <a:r>
              <a:rPr lang="en-GB" sz="1430">
                <a:solidFill>
                  <a:srgbClr val="990000"/>
                </a:solidFill>
                <a:latin typeface="Roboto"/>
                <a:ea typeface="Roboto"/>
                <a:cs typeface="Roboto"/>
                <a:sym typeface="Roboto"/>
              </a:rPr>
              <a:t>BBQ systems obtains time series data sampled at revolution frequency →</a:t>
            </a:r>
            <a:r>
              <a:rPr lang="en-GB" sz="1430">
                <a:latin typeface="Roboto"/>
                <a:ea typeface="Roboto"/>
                <a:cs typeface="Roboto"/>
                <a:sym typeface="Roboto"/>
              </a:rPr>
              <a:t> </a:t>
            </a:r>
            <a:r>
              <a:rPr b="1" lang="en-GB" sz="1430">
                <a:solidFill>
                  <a:srgbClr val="CC0000"/>
                </a:solidFill>
                <a:latin typeface="Roboto"/>
                <a:ea typeface="Roboto"/>
                <a:cs typeface="Roboto"/>
                <a:sym typeface="Roboto"/>
              </a:rPr>
              <a:t>ACQ data</a:t>
            </a:r>
            <a:endParaRPr b="1" sz="1430">
              <a:solidFill>
                <a:srgbClr val="CC0000"/>
              </a:solidFill>
              <a:latin typeface="Roboto"/>
              <a:ea typeface="Roboto"/>
              <a:cs typeface="Roboto"/>
              <a:sym typeface="Roboto"/>
            </a:endParaRPr>
          </a:p>
          <a:p>
            <a:pPr indent="-319405" lvl="0" marL="457200" rtl="0" algn="just">
              <a:lnSpc>
                <a:spcPct val="115000"/>
              </a:lnSpc>
              <a:spcBef>
                <a:spcPts val="0"/>
              </a:spcBef>
              <a:spcAft>
                <a:spcPts val="0"/>
              </a:spcAft>
              <a:buClr>
                <a:srgbClr val="0B5394"/>
              </a:buClr>
              <a:buSzPts val="1430"/>
              <a:buFont typeface="Roboto"/>
              <a:buChar char="●"/>
            </a:pPr>
            <a:r>
              <a:rPr lang="en-GB" sz="1430">
                <a:solidFill>
                  <a:srgbClr val="0B5394"/>
                </a:solidFill>
                <a:latin typeface="Roboto"/>
                <a:ea typeface="Roboto"/>
                <a:cs typeface="Roboto"/>
                <a:sym typeface="Roboto"/>
              </a:rPr>
              <a:t>Fast Fourier Transform (FFT) 2048 samples of ACQ data → </a:t>
            </a:r>
            <a:r>
              <a:rPr b="1" lang="en-GB" sz="1430">
                <a:solidFill>
                  <a:srgbClr val="0B5394"/>
                </a:solidFill>
                <a:latin typeface="Roboto"/>
                <a:ea typeface="Roboto"/>
                <a:cs typeface="Roboto"/>
                <a:sym typeface="Roboto"/>
              </a:rPr>
              <a:t>FFT spectrum</a:t>
            </a:r>
            <a:endParaRPr b="1" sz="1430">
              <a:solidFill>
                <a:srgbClr val="0B5394"/>
              </a:solidFill>
              <a:latin typeface="Roboto"/>
              <a:ea typeface="Roboto"/>
              <a:cs typeface="Roboto"/>
              <a:sym typeface="Roboto"/>
            </a:endParaRPr>
          </a:p>
          <a:p>
            <a:pPr indent="-297815" lvl="1" marL="914400" rtl="0" algn="just">
              <a:lnSpc>
                <a:spcPct val="115000"/>
              </a:lnSpc>
              <a:spcBef>
                <a:spcPts val="0"/>
              </a:spcBef>
              <a:spcAft>
                <a:spcPts val="0"/>
              </a:spcAft>
              <a:buClr>
                <a:srgbClr val="0B5394"/>
              </a:buClr>
              <a:buSzPts val="1090"/>
              <a:buFont typeface="Roboto"/>
              <a:buChar char="○"/>
            </a:pPr>
            <a:r>
              <a:rPr lang="en-GB" sz="1090">
                <a:solidFill>
                  <a:srgbClr val="0B5394"/>
                </a:solidFill>
                <a:latin typeface="Roboto"/>
                <a:ea typeface="Roboto"/>
                <a:cs typeface="Roboto"/>
                <a:sym typeface="Roboto"/>
              </a:rPr>
              <a:t>1024 frequency bins</a:t>
            </a:r>
            <a:endParaRPr sz="1090">
              <a:solidFill>
                <a:srgbClr val="0B5394"/>
              </a:solidFill>
              <a:latin typeface="Roboto"/>
              <a:ea typeface="Roboto"/>
              <a:cs typeface="Roboto"/>
              <a:sym typeface="Roboto"/>
            </a:endParaRPr>
          </a:p>
          <a:p>
            <a:pPr indent="-319405" lvl="0" marL="457200" rtl="0" algn="just">
              <a:lnSpc>
                <a:spcPct val="115000"/>
              </a:lnSpc>
              <a:spcBef>
                <a:spcPts val="0"/>
              </a:spcBef>
              <a:spcAft>
                <a:spcPts val="0"/>
              </a:spcAft>
              <a:buClr>
                <a:srgbClr val="990000"/>
              </a:buClr>
              <a:buSzPts val="1430"/>
              <a:buFont typeface="Roboto"/>
              <a:buChar char="●"/>
            </a:pPr>
            <a:r>
              <a:rPr lang="en-GB" sz="1430">
                <a:solidFill>
                  <a:srgbClr val="990000"/>
                </a:solidFill>
                <a:latin typeface="Roboto"/>
                <a:ea typeface="Roboto"/>
                <a:cs typeface="Roboto"/>
                <a:sym typeface="Roboto"/>
              </a:rPr>
              <a:t>EMA per frequency bin in FFT spectrum over time → </a:t>
            </a:r>
            <a:r>
              <a:rPr b="1" lang="en-GB" sz="1430">
                <a:solidFill>
                  <a:srgbClr val="990000"/>
                </a:solidFill>
                <a:latin typeface="Roboto"/>
                <a:ea typeface="Roboto"/>
                <a:cs typeface="Roboto"/>
                <a:sym typeface="Roboto"/>
              </a:rPr>
              <a:t>EMA spectrum</a:t>
            </a:r>
            <a:endParaRPr b="1" sz="1430">
              <a:solidFill>
                <a:srgbClr val="990000"/>
              </a:solidFill>
              <a:latin typeface="Roboto"/>
              <a:ea typeface="Roboto"/>
              <a:cs typeface="Roboto"/>
              <a:sym typeface="Roboto"/>
            </a:endParaRPr>
          </a:p>
          <a:p>
            <a:pPr indent="-319405" lvl="0" marL="457200" rtl="0" algn="just">
              <a:lnSpc>
                <a:spcPct val="115000"/>
              </a:lnSpc>
              <a:spcBef>
                <a:spcPts val="0"/>
              </a:spcBef>
              <a:spcAft>
                <a:spcPts val="0"/>
              </a:spcAft>
              <a:buClr>
                <a:srgbClr val="0B5394"/>
              </a:buClr>
              <a:buSzPts val="1430"/>
              <a:buFont typeface="Roboto"/>
              <a:buChar char="●"/>
            </a:pPr>
            <a:r>
              <a:rPr lang="en-GB" sz="1430">
                <a:solidFill>
                  <a:srgbClr val="0B5394"/>
                </a:solidFill>
                <a:latin typeface="Roboto"/>
                <a:ea typeface="Roboto"/>
                <a:cs typeface="Roboto"/>
                <a:sym typeface="Roboto"/>
              </a:rPr>
              <a:t>Median and moving average filters over EMA spectrum → </a:t>
            </a:r>
            <a:r>
              <a:rPr b="1" lang="en-GB" sz="1430">
                <a:solidFill>
                  <a:srgbClr val="0B5394"/>
                </a:solidFill>
                <a:latin typeface="Roboto"/>
                <a:ea typeface="Roboto"/>
                <a:cs typeface="Roboto"/>
                <a:sym typeface="Roboto"/>
              </a:rPr>
              <a:t>Filtered spectrum</a:t>
            </a:r>
            <a:endParaRPr b="1" sz="1430">
              <a:solidFill>
                <a:srgbClr val="0B5394"/>
              </a:solidFill>
              <a:latin typeface="Roboto"/>
              <a:ea typeface="Roboto"/>
              <a:cs typeface="Roboto"/>
              <a:sym typeface="Roboto"/>
            </a:endParaRPr>
          </a:p>
          <a:p>
            <a:pPr indent="-319405" lvl="0" marL="457200" rtl="0" algn="just">
              <a:lnSpc>
                <a:spcPct val="115000"/>
              </a:lnSpc>
              <a:spcBef>
                <a:spcPts val="0"/>
              </a:spcBef>
              <a:spcAft>
                <a:spcPts val="0"/>
              </a:spcAft>
              <a:buClr>
                <a:srgbClr val="990000"/>
              </a:buClr>
              <a:buSzPts val="1430"/>
              <a:buFont typeface="Roboto"/>
              <a:buChar char="●"/>
            </a:pPr>
            <a:r>
              <a:rPr lang="en-GB" sz="1430">
                <a:solidFill>
                  <a:srgbClr val="990000"/>
                </a:solidFill>
                <a:latin typeface="Roboto"/>
                <a:ea typeface="Roboto"/>
                <a:cs typeface="Roboto"/>
                <a:sym typeface="Roboto"/>
              </a:rPr>
              <a:t>Estimate peak position → </a:t>
            </a:r>
            <a:r>
              <a:rPr b="1" lang="en-GB" sz="1430">
                <a:solidFill>
                  <a:srgbClr val="990000"/>
                </a:solidFill>
                <a:latin typeface="Roboto"/>
                <a:ea typeface="Roboto"/>
                <a:cs typeface="Roboto"/>
                <a:sym typeface="Roboto"/>
              </a:rPr>
              <a:t>Q-coarse</a:t>
            </a:r>
            <a:endParaRPr b="1" sz="1430">
              <a:solidFill>
                <a:srgbClr val="990000"/>
              </a:solidFill>
              <a:latin typeface="Roboto"/>
              <a:ea typeface="Roboto"/>
              <a:cs typeface="Roboto"/>
              <a:sym typeface="Roboto"/>
            </a:endParaRPr>
          </a:p>
          <a:p>
            <a:pPr indent="-319405" lvl="0" marL="457200" rtl="0" algn="just">
              <a:lnSpc>
                <a:spcPct val="115000"/>
              </a:lnSpc>
              <a:spcBef>
                <a:spcPts val="0"/>
              </a:spcBef>
              <a:spcAft>
                <a:spcPts val="0"/>
              </a:spcAft>
              <a:buClr>
                <a:srgbClr val="0B5394"/>
              </a:buClr>
              <a:buSzPts val="1430"/>
              <a:buFont typeface="Roboto"/>
              <a:buChar char="●"/>
            </a:pPr>
            <a:r>
              <a:rPr lang="en-GB" sz="1430">
                <a:solidFill>
                  <a:srgbClr val="0B5394"/>
                </a:solidFill>
                <a:latin typeface="Roboto"/>
                <a:ea typeface="Roboto"/>
                <a:cs typeface="Roboto"/>
                <a:sym typeface="Roboto"/>
              </a:rPr>
              <a:t>Check Q-coarse on EMA spectrum → </a:t>
            </a:r>
            <a:r>
              <a:rPr b="1" lang="en-GB" sz="1430">
                <a:solidFill>
                  <a:srgbClr val="0B5394"/>
                </a:solidFill>
                <a:latin typeface="Roboto"/>
                <a:ea typeface="Roboto"/>
                <a:cs typeface="Roboto"/>
                <a:sym typeface="Roboto"/>
              </a:rPr>
              <a:t>Q-refined</a:t>
            </a:r>
            <a:endParaRPr b="1" sz="1430">
              <a:solidFill>
                <a:srgbClr val="0B5394"/>
              </a:solidFill>
              <a:latin typeface="Roboto"/>
              <a:ea typeface="Roboto"/>
              <a:cs typeface="Roboto"/>
              <a:sym typeface="Roboto"/>
            </a:endParaRPr>
          </a:p>
          <a:p>
            <a:pPr indent="-319405" lvl="0" marL="457200" rtl="0" algn="just">
              <a:lnSpc>
                <a:spcPct val="115000"/>
              </a:lnSpc>
              <a:spcBef>
                <a:spcPts val="0"/>
              </a:spcBef>
              <a:spcAft>
                <a:spcPts val="0"/>
              </a:spcAft>
              <a:buClr>
                <a:srgbClr val="990000"/>
              </a:buClr>
              <a:buSzPts val="1430"/>
              <a:buFont typeface="Roboto"/>
              <a:buChar char="●"/>
            </a:pPr>
            <a:r>
              <a:rPr lang="en-GB" sz="1430">
                <a:solidFill>
                  <a:srgbClr val="990000"/>
                </a:solidFill>
                <a:latin typeface="Roboto"/>
                <a:ea typeface="Roboto"/>
                <a:cs typeface="Roboto"/>
                <a:sym typeface="Roboto"/>
              </a:rPr>
              <a:t>Perform 3-point Gaussian fit centered around Q-refined → </a:t>
            </a:r>
            <a:r>
              <a:rPr b="1" lang="en-GB" sz="1430">
                <a:solidFill>
                  <a:srgbClr val="990000"/>
                </a:solidFill>
                <a:latin typeface="Roboto"/>
                <a:ea typeface="Roboto"/>
                <a:cs typeface="Roboto"/>
                <a:sym typeface="Roboto"/>
              </a:rPr>
              <a:t>Q</a:t>
            </a:r>
            <a:endParaRPr b="1" sz="1430">
              <a:solidFill>
                <a:srgbClr val="990000"/>
              </a:solidFill>
              <a:latin typeface="Roboto"/>
              <a:ea typeface="Roboto"/>
              <a:cs typeface="Roboto"/>
              <a:sym typeface="Roboto"/>
            </a:endParaRPr>
          </a:p>
        </p:txBody>
      </p:sp>
      <p:sp>
        <p:nvSpPr>
          <p:cNvPr id="467" name="Google Shape;467;p4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BBQ tune estimation algorithm - BQ</a:t>
            </a:r>
            <a:endParaRPr>
              <a:latin typeface="Cambria"/>
              <a:ea typeface="Cambria"/>
              <a:cs typeface="Cambria"/>
              <a:sym typeface="Cambria"/>
            </a:endParaRPr>
          </a:p>
        </p:txBody>
      </p:sp>
      <p:pic>
        <p:nvPicPr>
          <p:cNvPr id="468" name="Google Shape;468;p41"/>
          <p:cNvPicPr preferRelativeResize="0"/>
          <p:nvPr/>
        </p:nvPicPr>
        <p:blipFill>
          <a:blip r:embed="rId3">
            <a:alphaModFix/>
          </a:blip>
          <a:stretch>
            <a:fillRect/>
          </a:stretch>
        </p:blipFill>
        <p:spPr>
          <a:xfrm>
            <a:off x="5090425" y="1152487"/>
            <a:ext cx="3634051" cy="3134025"/>
          </a:xfrm>
          <a:prstGeom prst="rect">
            <a:avLst/>
          </a:prstGeom>
          <a:noFill/>
          <a:ln>
            <a:noFill/>
          </a:ln>
        </p:spPr>
      </p:pic>
      <p:sp>
        <p:nvSpPr>
          <p:cNvPr id="469" name="Google Shape;469;p4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Beam-Based Feedback System (BBFS)  I</a:t>
            </a:r>
            <a:endParaRPr>
              <a:latin typeface="Cambria"/>
              <a:ea typeface="Cambria"/>
              <a:cs typeface="Cambria"/>
              <a:sym typeface="Cambria"/>
            </a:endParaRPr>
          </a:p>
        </p:txBody>
      </p:sp>
      <p:sp>
        <p:nvSpPr>
          <p:cNvPr id="72" name="Google Shape;72;p15"/>
          <p:cNvSpPr txBox="1"/>
          <p:nvPr>
            <p:ph idx="1" type="body"/>
          </p:nvPr>
        </p:nvSpPr>
        <p:spPr>
          <a:xfrm>
            <a:off x="5078975" y="1152475"/>
            <a:ext cx="3753300" cy="3575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BBFS was in operation until LHC Run 2 and contained the controllers for the:</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Orbit</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Tune (Q)</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Beam Position Monitors (BPMs) provide the measured orbit of the beams</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Base-Band Tune (BBQ) provides the estimated tunes</a:t>
            </a:r>
            <a:endParaRPr>
              <a:latin typeface="Roboto Light"/>
              <a:ea typeface="Roboto Light"/>
              <a:cs typeface="Roboto Light"/>
              <a:sym typeface="Roboto Light"/>
            </a:endParaRPr>
          </a:p>
        </p:txBody>
      </p:sp>
      <p:pic>
        <p:nvPicPr>
          <p:cNvPr id="73" name="Google Shape;73;p15"/>
          <p:cNvPicPr preferRelativeResize="0"/>
          <p:nvPr/>
        </p:nvPicPr>
        <p:blipFill>
          <a:blip r:embed="rId3">
            <a:alphaModFix/>
          </a:blip>
          <a:stretch>
            <a:fillRect/>
          </a:stretch>
        </p:blipFill>
        <p:spPr>
          <a:xfrm>
            <a:off x="311700" y="1152475"/>
            <a:ext cx="4680576" cy="3179051"/>
          </a:xfrm>
          <a:prstGeom prst="rect">
            <a:avLst/>
          </a:prstGeom>
          <a:noFill/>
          <a:ln>
            <a:noFill/>
          </a:ln>
        </p:spPr>
      </p:pic>
      <p:sp>
        <p:nvSpPr>
          <p:cNvPr id="74" name="Google Shape;74;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0" st="0"/>
                                            </p:txEl>
                                          </p:spTgt>
                                        </p:tgtEl>
                                        <p:attrNameLst>
                                          <p:attrName>style.visibility</p:attrName>
                                        </p:attrNameLst>
                                      </p:cBhvr>
                                      <p:to>
                                        <p:strVal val="visible"/>
                                      </p:to>
                                    </p:set>
                                    <p:animEffect filter="fade" transition="in">
                                      <p:cBhvr>
                                        <p:cTn dur="1000"/>
                                        <p:tgtEl>
                                          <p:spTgt spid="7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1" st="1"/>
                                            </p:txEl>
                                          </p:spTgt>
                                        </p:tgtEl>
                                        <p:attrNameLst>
                                          <p:attrName>style.visibility</p:attrName>
                                        </p:attrNameLst>
                                      </p:cBhvr>
                                      <p:to>
                                        <p:strVal val="visible"/>
                                      </p:to>
                                    </p:set>
                                    <p:animEffect filter="fade" transition="in">
                                      <p:cBhvr>
                                        <p:cTn dur="1000"/>
                                        <p:tgtEl>
                                          <p:spTgt spid="7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2" st="2"/>
                                            </p:txEl>
                                          </p:spTgt>
                                        </p:tgtEl>
                                        <p:attrNameLst>
                                          <p:attrName>style.visibility</p:attrName>
                                        </p:attrNameLst>
                                      </p:cBhvr>
                                      <p:to>
                                        <p:strVal val="visible"/>
                                      </p:to>
                                    </p:set>
                                    <p:animEffect filter="fade" transition="in">
                                      <p:cBhvr>
                                        <p:cTn dur="1000"/>
                                        <p:tgtEl>
                                          <p:spTgt spid="7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3" st="3"/>
                                            </p:txEl>
                                          </p:spTgt>
                                        </p:tgtEl>
                                        <p:attrNameLst>
                                          <p:attrName>style.visibility</p:attrName>
                                        </p:attrNameLst>
                                      </p:cBhvr>
                                      <p:to>
                                        <p:strVal val="visible"/>
                                      </p:to>
                                    </p:set>
                                    <p:animEffect filter="fade" transition="in">
                                      <p:cBhvr>
                                        <p:cTn dur="1000"/>
                                        <p:tgtEl>
                                          <p:spTgt spid="7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2">
                                            <p:txEl>
                                              <p:pRg end="4" st="4"/>
                                            </p:txEl>
                                          </p:spTgt>
                                        </p:tgtEl>
                                        <p:attrNameLst>
                                          <p:attrName>style.visibility</p:attrName>
                                        </p:attrNameLst>
                                      </p:cBhvr>
                                      <p:to>
                                        <p:strVal val="visible"/>
                                      </p:to>
                                    </p:set>
                                    <p:animEffect filter="fade" transition="in">
                                      <p:cBhvr>
                                        <p:cTn dur="1000"/>
                                        <p:tgtEl>
                                          <p:spTgt spid="72">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42"/>
          <p:cNvSpPr txBox="1"/>
          <p:nvPr/>
        </p:nvSpPr>
        <p:spPr>
          <a:xfrm>
            <a:off x="264750" y="1688025"/>
            <a:ext cx="4413300" cy="883800"/>
          </a:xfrm>
          <a:prstGeom prst="rect">
            <a:avLst/>
          </a:prstGeom>
          <a:noFill/>
          <a:ln>
            <a:noFill/>
          </a:ln>
        </p:spPr>
        <p:txBody>
          <a:bodyPr anchorCtr="0" anchor="t" bIns="91425" lIns="91425" spcFirstLastPara="1" rIns="91425" wrap="square" tIns="91425">
            <a:noAutofit/>
          </a:bodyPr>
          <a:lstStyle/>
          <a:p>
            <a:pPr indent="-330200" lvl="0" marL="457200" marR="0" rtl="0" algn="l">
              <a:lnSpc>
                <a:spcPct val="115000"/>
              </a:lnSpc>
              <a:spcBef>
                <a:spcPts val="0"/>
              </a:spcBef>
              <a:spcAft>
                <a:spcPts val="0"/>
              </a:spcAft>
              <a:buClr>
                <a:schemeClr val="dk2"/>
              </a:buClr>
              <a:buSzPts val="1600"/>
              <a:buFont typeface="Roboto"/>
              <a:buChar char="●"/>
            </a:pPr>
            <a:r>
              <a:rPr lang="en-GB" sz="1600">
                <a:solidFill>
                  <a:schemeClr val="dk2"/>
                </a:solidFill>
                <a:latin typeface="Roboto"/>
                <a:ea typeface="Roboto"/>
                <a:cs typeface="Roboto"/>
                <a:sym typeface="Roboto"/>
              </a:rPr>
              <a:t>Predict:</a:t>
            </a:r>
            <a:endParaRPr>
              <a:solidFill>
                <a:schemeClr val="dk1"/>
              </a:solidFill>
              <a:latin typeface="Roboto"/>
              <a:ea typeface="Roboto"/>
              <a:cs typeface="Roboto"/>
              <a:sym typeface="Roboto"/>
            </a:endParaRPr>
          </a:p>
        </p:txBody>
      </p:sp>
      <p:sp>
        <p:nvSpPr>
          <p:cNvPr id="475" name="Google Shape;475;p42"/>
          <p:cNvSpPr txBox="1"/>
          <p:nvPr>
            <p:ph type="title"/>
          </p:nvPr>
        </p:nvSpPr>
        <p:spPr>
          <a:xfrm>
            <a:off x="311700" y="2332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Gaussian Process (GP)</a:t>
            </a:r>
            <a:endParaRPr>
              <a:latin typeface="Cambria"/>
              <a:ea typeface="Cambria"/>
              <a:cs typeface="Cambria"/>
              <a:sym typeface="Cambria"/>
            </a:endParaRPr>
          </a:p>
        </p:txBody>
      </p:sp>
      <p:sp>
        <p:nvSpPr>
          <p:cNvPr id="476" name="Google Shape;476;p4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solidFill>
                  <a:schemeClr val="dk1"/>
                </a:solidFill>
                <a:latin typeface="Roboto"/>
                <a:ea typeface="Roboto"/>
                <a:cs typeface="Roboto"/>
                <a:sym typeface="Roboto"/>
              </a:rPr>
              <a:t>‹#›</a:t>
            </a:fld>
            <a:endParaRPr>
              <a:solidFill>
                <a:schemeClr val="dk1"/>
              </a:solidFill>
              <a:latin typeface="Roboto"/>
              <a:ea typeface="Roboto"/>
              <a:cs typeface="Roboto"/>
              <a:sym typeface="Roboto"/>
            </a:endParaRPr>
          </a:p>
        </p:txBody>
      </p:sp>
      <p:sp>
        <p:nvSpPr>
          <p:cNvPr id="477" name="Google Shape;477;p42"/>
          <p:cNvSpPr txBox="1"/>
          <p:nvPr/>
        </p:nvSpPr>
        <p:spPr>
          <a:xfrm>
            <a:off x="264750" y="805900"/>
            <a:ext cx="4413300" cy="510000"/>
          </a:xfrm>
          <a:prstGeom prst="rect">
            <a:avLst/>
          </a:prstGeom>
          <a:noFill/>
          <a:ln>
            <a:noFill/>
          </a:ln>
        </p:spPr>
        <p:txBody>
          <a:bodyPr anchorCtr="0" anchor="t" bIns="91425" lIns="91425" spcFirstLastPara="1" rIns="91425" wrap="square" tIns="91425">
            <a:noAutofit/>
          </a:bodyPr>
          <a:lstStyle/>
          <a:p>
            <a:pPr indent="-342900" lvl="0" marL="457200" marR="0" rtl="0" algn="l">
              <a:lnSpc>
                <a:spcPct val="115000"/>
              </a:lnSpc>
              <a:spcBef>
                <a:spcPts val="0"/>
              </a:spcBef>
              <a:spcAft>
                <a:spcPts val="0"/>
              </a:spcAft>
              <a:buClr>
                <a:schemeClr val="dk2"/>
              </a:buClr>
              <a:buSzPts val="1800"/>
              <a:buFont typeface="Roboto"/>
              <a:buChar char="●"/>
            </a:pPr>
            <a:r>
              <a:rPr lang="en-GB" sz="1600">
                <a:solidFill>
                  <a:schemeClr val="dk2"/>
                </a:solidFill>
                <a:latin typeface="Roboto"/>
                <a:ea typeface="Roboto"/>
                <a:cs typeface="Roboto"/>
                <a:sym typeface="Roboto"/>
              </a:rPr>
              <a:t>Distribution</a:t>
            </a:r>
            <a:r>
              <a:rPr lang="en-GB">
                <a:solidFill>
                  <a:schemeClr val="dk1"/>
                </a:solidFill>
                <a:latin typeface="Roboto"/>
                <a:ea typeface="Roboto"/>
                <a:cs typeface="Roboto"/>
                <a:sym typeface="Roboto"/>
              </a:rPr>
              <a:t> </a:t>
            </a:r>
            <a:r>
              <a:rPr lang="en-GB" sz="1600">
                <a:solidFill>
                  <a:schemeClr val="dk2"/>
                </a:solidFill>
                <a:latin typeface="Roboto"/>
                <a:ea typeface="Roboto"/>
                <a:cs typeface="Roboto"/>
                <a:sym typeface="Roboto"/>
              </a:rPr>
              <a:t>of functions:</a:t>
            </a:r>
            <a:endParaRPr>
              <a:solidFill>
                <a:schemeClr val="dk1"/>
              </a:solidFill>
              <a:latin typeface="Roboto"/>
              <a:ea typeface="Roboto"/>
              <a:cs typeface="Roboto"/>
              <a:sym typeface="Roboto"/>
            </a:endParaRPr>
          </a:p>
        </p:txBody>
      </p:sp>
      <p:sp>
        <p:nvSpPr>
          <p:cNvPr id="478" name="Google Shape;478;p42"/>
          <p:cNvSpPr txBox="1"/>
          <p:nvPr/>
        </p:nvSpPr>
        <p:spPr>
          <a:xfrm>
            <a:off x="4946825" y="3295475"/>
            <a:ext cx="3679200" cy="8484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chemeClr val="dk2"/>
              </a:buClr>
              <a:buSzPts val="1600"/>
              <a:buFont typeface="Roboto"/>
              <a:buChar char="●"/>
            </a:pPr>
            <a:r>
              <a:rPr lang="en-GB" sz="1600">
                <a:solidFill>
                  <a:schemeClr val="dk2"/>
                </a:solidFill>
                <a:latin typeface="Roboto"/>
                <a:ea typeface="Roboto"/>
                <a:cs typeface="Roboto"/>
                <a:sym typeface="Roboto"/>
              </a:rPr>
              <a:t>Under these conditions we can parameterize the posterior conditional distribution:</a:t>
            </a:r>
            <a:endParaRPr>
              <a:solidFill>
                <a:schemeClr val="dk2"/>
              </a:solidFill>
              <a:latin typeface="Roboto"/>
              <a:ea typeface="Roboto"/>
              <a:cs typeface="Roboto"/>
              <a:sym typeface="Roboto"/>
            </a:endParaRPr>
          </a:p>
        </p:txBody>
      </p:sp>
      <p:pic>
        <p:nvPicPr>
          <p:cNvPr descr="k(x_a, x_b) = e^{-\frac{1}{2\sigma^2} \left\lVert x_a - x_b \right\lVert^2}" id="479" name="Google Shape;479;p42"/>
          <p:cNvPicPr preferRelativeResize="0"/>
          <p:nvPr/>
        </p:nvPicPr>
        <p:blipFill>
          <a:blip r:embed="rId3">
            <a:alphaModFix/>
          </a:blip>
          <a:stretch>
            <a:fillRect/>
          </a:stretch>
        </p:blipFill>
        <p:spPr>
          <a:xfrm>
            <a:off x="1176275" y="3635595"/>
            <a:ext cx="2590242" cy="411000"/>
          </a:xfrm>
          <a:prstGeom prst="rect">
            <a:avLst/>
          </a:prstGeom>
          <a:noFill/>
          <a:ln>
            <a:noFill/>
          </a:ln>
        </p:spPr>
      </p:pic>
      <p:pic>
        <p:nvPicPr>
          <p:cNvPr descr="y_2 = f(X_2)" id="480" name="Google Shape;480;p42"/>
          <p:cNvPicPr preferRelativeResize="0"/>
          <p:nvPr/>
        </p:nvPicPr>
        <p:blipFill>
          <a:blip r:embed="rId4">
            <a:alphaModFix/>
          </a:blip>
          <a:stretch>
            <a:fillRect/>
          </a:stretch>
        </p:blipFill>
        <p:spPr>
          <a:xfrm>
            <a:off x="1736400" y="2105150"/>
            <a:ext cx="1470002" cy="323900"/>
          </a:xfrm>
          <a:prstGeom prst="rect">
            <a:avLst/>
          </a:prstGeom>
          <a:noFill/>
          <a:ln>
            <a:noFill/>
          </a:ln>
        </p:spPr>
      </p:pic>
      <p:pic>
        <p:nvPicPr>
          <p:cNvPr id="481" name="Google Shape;481;p42"/>
          <p:cNvPicPr preferRelativeResize="0"/>
          <p:nvPr/>
        </p:nvPicPr>
        <p:blipFill>
          <a:blip r:embed="rId5">
            <a:alphaModFix/>
          </a:blip>
          <a:stretch>
            <a:fillRect/>
          </a:stretch>
        </p:blipFill>
        <p:spPr>
          <a:xfrm>
            <a:off x="704100" y="1304161"/>
            <a:ext cx="3534600" cy="256388"/>
          </a:xfrm>
          <a:prstGeom prst="rect">
            <a:avLst/>
          </a:prstGeom>
          <a:noFill/>
          <a:ln>
            <a:noFill/>
          </a:ln>
        </p:spPr>
      </p:pic>
      <p:pic>
        <p:nvPicPr>
          <p:cNvPr id="482" name="Google Shape;482;p42"/>
          <p:cNvPicPr preferRelativeResize="0"/>
          <p:nvPr/>
        </p:nvPicPr>
        <p:blipFill>
          <a:blip r:embed="rId6">
            <a:alphaModFix/>
          </a:blip>
          <a:stretch>
            <a:fillRect/>
          </a:stretch>
        </p:blipFill>
        <p:spPr>
          <a:xfrm>
            <a:off x="4819175" y="805900"/>
            <a:ext cx="3934475" cy="2447125"/>
          </a:xfrm>
          <a:prstGeom prst="rect">
            <a:avLst/>
          </a:prstGeom>
          <a:noFill/>
          <a:ln>
            <a:noFill/>
          </a:ln>
        </p:spPr>
      </p:pic>
      <p:pic>
        <p:nvPicPr>
          <p:cNvPr descr="P(y_2 \,\, \vert \,\,y_1, X_1, X_2) \sim \mathcal{N}(\mu_{2\vert 1}, \Sigma_{2\vert 1})" id="483" name="Google Shape;483;p42"/>
          <p:cNvPicPr preferRelativeResize="0"/>
          <p:nvPr/>
        </p:nvPicPr>
        <p:blipFill>
          <a:blip r:embed="rId7">
            <a:alphaModFix/>
          </a:blip>
          <a:stretch>
            <a:fillRect/>
          </a:stretch>
        </p:blipFill>
        <p:spPr>
          <a:xfrm>
            <a:off x="4946813" y="4367300"/>
            <a:ext cx="3602349" cy="323900"/>
          </a:xfrm>
          <a:prstGeom prst="rect">
            <a:avLst/>
          </a:prstGeom>
          <a:noFill/>
          <a:ln>
            <a:noFill/>
          </a:ln>
        </p:spPr>
      </p:pic>
      <p:sp>
        <p:nvSpPr>
          <p:cNvPr id="484" name="Google Shape;484;p42"/>
          <p:cNvSpPr txBox="1"/>
          <p:nvPr/>
        </p:nvSpPr>
        <p:spPr>
          <a:xfrm>
            <a:off x="264750" y="2508798"/>
            <a:ext cx="4413300" cy="1126800"/>
          </a:xfrm>
          <a:prstGeom prst="rect">
            <a:avLst/>
          </a:prstGeom>
          <a:noFill/>
          <a:ln>
            <a:noFill/>
          </a:ln>
        </p:spPr>
        <p:txBody>
          <a:bodyPr anchorCtr="0" anchor="t" bIns="91425" lIns="91425" spcFirstLastPara="1" rIns="91425" wrap="square" tIns="91425">
            <a:noAutofit/>
          </a:bodyPr>
          <a:lstStyle/>
          <a:p>
            <a:pPr indent="-330200" lvl="0" marL="457200" marR="0" rtl="0" algn="l">
              <a:lnSpc>
                <a:spcPct val="115000"/>
              </a:lnSpc>
              <a:spcBef>
                <a:spcPts val="0"/>
              </a:spcBef>
              <a:spcAft>
                <a:spcPts val="0"/>
              </a:spcAft>
              <a:buClr>
                <a:schemeClr val="dk2"/>
              </a:buClr>
              <a:buSzPts val="1600"/>
              <a:buFont typeface="Roboto"/>
              <a:buChar char="●"/>
            </a:pPr>
            <a:r>
              <a:rPr lang="en-GB" sz="1600">
                <a:solidFill>
                  <a:schemeClr val="dk2"/>
                </a:solidFill>
                <a:latin typeface="Roboto"/>
                <a:ea typeface="Roboto"/>
                <a:cs typeface="Roboto"/>
                <a:sym typeface="Roboto"/>
              </a:rPr>
              <a:t>Given:</a:t>
            </a:r>
            <a:endParaRPr sz="1600">
              <a:solidFill>
                <a:schemeClr val="dk2"/>
              </a:solidFill>
              <a:latin typeface="Roboto"/>
              <a:ea typeface="Roboto"/>
              <a:cs typeface="Roboto"/>
              <a:sym typeface="Roboto"/>
            </a:endParaRPr>
          </a:p>
          <a:p>
            <a:pPr indent="-279400" lvl="1" marL="914400" marR="0" rtl="0" algn="l">
              <a:lnSpc>
                <a:spcPct val="115000"/>
              </a:lnSpc>
              <a:spcBef>
                <a:spcPts val="0"/>
              </a:spcBef>
              <a:spcAft>
                <a:spcPts val="0"/>
              </a:spcAft>
              <a:buClr>
                <a:schemeClr val="dk2"/>
              </a:buClr>
              <a:buSzPts val="800"/>
              <a:buFont typeface="Roboto"/>
              <a:buChar char="○"/>
            </a:pPr>
            <a:r>
              <a:rPr lang="en-GB" sz="1200">
                <a:solidFill>
                  <a:schemeClr val="dk2"/>
                </a:solidFill>
                <a:latin typeface="Roboto"/>
                <a:ea typeface="Roboto"/>
                <a:cs typeface="Roboto"/>
                <a:sym typeface="Roboto"/>
              </a:rPr>
              <a:t>Previously observed data (X1,Y1)</a:t>
            </a:r>
            <a:endParaRPr sz="1200">
              <a:solidFill>
                <a:schemeClr val="dk2"/>
              </a:solidFill>
              <a:latin typeface="Roboto"/>
              <a:ea typeface="Roboto"/>
              <a:cs typeface="Roboto"/>
              <a:sym typeface="Roboto"/>
            </a:endParaRPr>
          </a:p>
          <a:p>
            <a:pPr indent="-279400" lvl="1" marL="914400" marR="0" rtl="0" algn="l">
              <a:lnSpc>
                <a:spcPct val="115000"/>
              </a:lnSpc>
              <a:spcBef>
                <a:spcPts val="0"/>
              </a:spcBef>
              <a:spcAft>
                <a:spcPts val="0"/>
              </a:spcAft>
              <a:buClr>
                <a:schemeClr val="dk2"/>
              </a:buClr>
              <a:buSzPts val="800"/>
              <a:buFont typeface="Roboto"/>
              <a:buChar char="○"/>
            </a:pPr>
            <a:r>
              <a:rPr lang="en-GB" sz="1200">
                <a:solidFill>
                  <a:schemeClr val="dk2"/>
                </a:solidFill>
                <a:latin typeface="Roboto"/>
                <a:ea typeface="Roboto"/>
                <a:cs typeface="Roboto"/>
                <a:sym typeface="Roboto"/>
              </a:rPr>
              <a:t>A prior function k(Xa,Xb) (aka kernel)</a:t>
            </a:r>
            <a:br>
              <a:rPr lang="en-GB" sz="1200">
                <a:solidFill>
                  <a:schemeClr val="dk2"/>
                </a:solidFill>
                <a:latin typeface="Roboto"/>
                <a:ea typeface="Roboto"/>
                <a:cs typeface="Roboto"/>
                <a:sym typeface="Roboto"/>
              </a:rPr>
            </a:br>
            <a:r>
              <a:rPr lang="en-GB" sz="1200">
                <a:solidFill>
                  <a:schemeClr val="dk2"/>
                </a:solidFill>
                <a:latin typeface="Roboto"/>
                <a:ea typeface="Roboto"/>
                <a:cs typeface="Roboto"/>
                <a:sym typeface="Roboto"/>
              </a:rPr>
              <a:t>E.g. RBF (exponentiated quadratic) kernel:</a:t>
            </a:r>
            <a:endParaRPr sz="1200">
              <a:solidFill>
                <a:schemeClr val="dk2"/>
              </a:solidFill>
              <a:latin typeface="Roboto"/>
              <a:ea typeface="Roboto"/>
              <a:cs typeface="Roboto"/>
              <a:sym typeface="Roboto"/>
            </a:endParaRPr>
          </a:p>
          <a:p>
            <a:pPr indent="0" lvl="0" marL="0" rtl="0" algn="l">
              <a:spcBef>
                <a:spcPts val="1200"/>
              </a:spcBef>
              <a:spcAft>
                <a:spcPts val="0"/>
              </a:spcAft>
              <a:buNone/>
            </a:pPr>
            <a:r>
              <a:t/>
            </a:r>
            <a:endParaRPr>
              <a:solidFill>
                <a:schemeClr val="dk1"/>
              </a:solidFill>
              <a:latin typeface="Roboto"/>
              <a:ea typeface="Roboto"/>
              <a:cs typeface="Roboto"/>
              <a:sym typeface="Robo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43"/>
          <p:cNvSpPr txBox="1"/>
          <p:nvPr/>
        </p:nvSpPr>
        <p:spPr>
          <a:xfrm>
            <a:off x="264750" y="3135825"/>
            <a:ext cx="4413300" cy="8838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chemeClr val="dk2"/>
              </a:buClr>
              <a:buSzPts val="1600"/>
              <a:buFont typeface="Lato"/>
              <a:buChar char="●"/>
            </a:pPr>
            <a:r>
              <a:rPr lang="en-GB" sz="1600">
                <a:solidFill>
                  <a:schemeClr val="dk2"/>
                </a:solidFill>
                <a:latin typeface="Lato"/>
                <a:ea typeface="Lato"/>
                <a:cs typeface="Lato"/>
                <a:sym typeface="Lato"/>
              </a:rPr>
              <a:t>Handles gaps in data:</a:t>
            </a:r>
            <a:endParaRPr sz="1600">
              <a:solidFill>
                <a:schemeClr val="dk2"/>
              </a:solidFill>
              <a:latin typeface="Roboto"/>
              <a:ea typeface="Roboto"/>
              <a:cs typeface="Roboto"/>
              <a:sym typeface="Roboto"/>
            </a:endParaRPr>
          </a:p>
        </p:txBody>
      </p:sp>
      <p:sp>
        <p:nvSpPr>
          <p:cNvPr id="490" name="Google Shape;490;p43"/>
          <p:cNvSpPr txBox="1"/>
          <p:nvPr>
            <p:ph type="title"/>
          </p:nvPr>
        </p:nvSpPr>
        <p:spPr>
          <a:xfrm>
            <a:off x="311700" y="2332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Weighted Moving Average (WMA)</a:t>
            </a:r>
            <a:endParaRPr>
              <a:latin typeface="Cambria"/>
              <a:ea typeface="Cambria"/>
              <a:cs typeface="Cambria"/>
              <a:sym typeface="Cambria"/>
            </a:endParaRPr>
          </a:p>
        </p:txBody>
      </p:sp>
      <p:sp>
        <p:nvSpPr>
          <p:cNvPr id="491" name="Google Shape;491;p4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solidFill>
                  <a:schemeClr val="dk1"/>
                </a:solidFill>
                <a:latin typeface="Roboto"/>
                <a:ea typeface="Roboto"/>
                <a:cs typeface="Roboto"/>
                <a:sym typeface="Roboto"/>
              </a:rPr>
              <a:t>‹#›</a:t>
            </a:fld>
            <a:endParaRPr>
              <a:solidFill>
                <a:schemeClr val="dk1"/>
              </a:solidFill>
              <a:latin typeface="Roboto"/>
              <a:ea typeface="Roboto"/>
              <a:cs typeface="Roboto"/>
              <a:sym typeface="Roboto"/>
            </a:endParaRPr>
          </a:p>
        </p:txBody>
      </p:sp>
      <p:sp>
        <p:nvSpPr>
          <p:cNvPr id="492" name="Google Shape;492;p43"/>
          <p:cNvSpPr txBox="1"/>
          <p:nvPr/>
        </p:nvSpPr>
        <p:spPr>
          <a:xfrm>
            <a:off x="264750" y="1415500"/>
            <a:ext cx="4413300" cy="5100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chemeClr val="dk2"/>
              </a:buClr>
              <a:buSzPts val="1600"/>
              <a:buFont typeface="Roboto"/>
              <a:buChar char="●"/>
            </a:pPr>
            <a:r>
              <a:rPr lang="en-GB" sz="1600">
                <a:solidFill>
                  <a:schemeClr val="dk2"/>
                </a:solidFill>
                <a:latin typeface="Roboto"/>
                <a:ea typeface="Roboto"/>
                <a:cs typeface="Roboto"/>
                <a:sym typeface="Roboto"/>
              </a:rPr>
              <a:t>Uses a sliding window of size L:</a:t>
            </a:r>
            <a:endParaRPr sz="1600">
              <a:solidFill>
                <a:schemeClr val="dk2"/>
              </a:solidFill>
              <a:latin typeface="Roboto"/>
              <a:ea typeface="Roboto"/>
              <a:cs typeface="Roboto"/>
              <a:sym typeface="Roboto"/>
            </a:endParaRPr>
          </a:p>
        </p:txBody>
      </p:sp>
      <p:pic>
        <p:nvPicPr>
          <p:cNvPr id="493" name="Google Shape;493;p43"/>
          <p:cNvPicPr preferRelativeResize="0"/>
          <p:nvPr/>
        </p:nvPicPr>
        <p:blipFill>
          <a:blip r:embed="rId3">
            <a:alphaModFix/>
          </a:blip>
          <a:stretch>
            <a:fillRect/>
          </a:stretch>
        </p:blipFill>
        <p:spPr>
          <a:xfrm>
            <a:off x="735700" y="1777900"/>
            <a:ext cx="3471389" cy="894150"/>
          </a:xfrm>
          <a:prstGeom prst="rect">
            <a:avLst/>
          </a:prstGeom>
          <a:noFill/>
          <a:ln>
            <a:noFill/>
          </a:ln>
        </p:spPr>
      </p:pic>
      <p:pic>
        <p:nvPicPr>
          <p:cNvPr descr="\begin{align*} &#10;\exists y_{i+j}\,\, &amp;\rightarrow \,\, w(k, L) = L - \vert j \vert \\&#10;\nexists y_{i+j}\,\, &amp;\rightarrow \,\, w(k, L) = 0&#10;\end{align*}" id="494" name="Google Shape;494;p43"/>
          <p:cNvPicPr preferRelativeResize="0"/>
          <p:nvPr/>
        </p:nvPicPr>
        <p:blipFill>
          <a:blip r:embed="rId4">
            <a:alphaModFix/>
          </a:blip>
          <a:stretch>
            <a:fillRect/>
          </a:stretch>
        </p:blipFill>
        <p:spPr>
          <a:xfrm>
            <a:off x="739476" y="3607198"/>
            <a:ext cx="3463824" cy="678877"/>
          </a:xfrm>
          <a:prstGeom prst="rect">
            <a:avLst/>
          </a:prstGeom>
          <a:noFill/>
          <a:ln>
            <a:noFill/>
          </a:ln>
        </p:spPr>
      </p:pic>
      <p:pic>
        <p:nvPicPr>
          <p:cNvPr id="495" name="Google Shape;495;p43"/>
          <p:cNvPicPr preferRelativeResize="0"/>
          <p:nvPr/>
        </p:nvPicPr>
        <p:blipFill>
          <a:blip r:embed="rId5">
            <a:alphaModFix/>
          </a:blip>
          <a:stretch>
            <a:fillRect/>
          </a:stretch>
        </p:blipFill>
        <p:spPr>
          <a:xfrm>
            <a:off x="4678050" y="917750"/>
            <a:ext cx="4234425" cy="3090821"/>
          </a:xfrm>
          <a:prstGeom prst="rect">
            <a:avLst/>
          </a:prstGeom>
          <a:noFill/>
          <a:ln>
            <a:noFill/>
          </a:ln>
        </p:spPr>
      </p:pic>
      <p:cxnSp>
        <p:nvCxnSpPr>
          <p:cNvPr id="496" name="Google Shape;496;p43"/>
          <p:cNvCxnSpPr/>
          <p:nvPr/>
        </p:nvCxnSpPr>
        <p:spPr>
          <a:xfrm>
            <a:off x="5130250" y="1105500"/>
            <a:ext cx="339300" cy="0"/>
          </a:xfrm>
          <a:prstGeom prst="straightConnector1">
            <a:avLst/>
          </a:prstGeom>
          <a:noFill/>
          <a:ln cap="flat" cmpd="sng" w="19050">
            <a:solidFill>
              <a:srgbClr val="0000FF"/>
            </a:solidFill>
            <a:prstDash val="solid"/>
            <a:round/>
            <a:headEnd len="med" w="med" type="none"/>
            <a:tailEnd len="med" w="med" type="none"/>
          </a:ln>
        </p:spPr>
      </p:cxnSp>
      <p:cxnSp>
        <p:nvCxnSpPr>
          <p:cNvPr id="497" name="Google Shape;497;p43"/>
          <p:cNvCxnSpPr/>
          <p:nvPr/>
        </p:nvCxnSpPr>
        <p:spPr>
          <a:xfrm>
            <a:off x="5220400" y="1026000"/>
            <a:ext cx="159000" cy="159000"/>
          </a:xfrm>
          <a:prstGeom prst="straightConnector1">
            <a:avLst/>
          </a:prstGeom>
          <a:noFill/>
          <a:ln cap="flat" cmpd="sng" w="19050">
            <a:solidFill>
              <a:srgbClr val="0000FF"/>
            </a:solidFill>
            <a:prstDash val="solid"/>
            <a:round/>
            <a:headEnd len="med" w="med" type="none"/>
            <a:tailEnd len="med" w="med" type="none"/>
          </a:ln>
        </p:spPr>
      </p:cxnSp>
      <p:cxnSp>
        <p:nvCxnSpPr>
          <p:cNvPr id="498" name="Google Shape;498;p43"/>
          <p:cNvCxnSpPr/>
          <p:nvPr/>
        </p:nvCxnSpPr>
        <p:spPr>
          <a:xfrm flipH="1" rot="10800000">
            <a:off x="5224175" y="1028800"/>
            <a:ext cx="152400" cy="152400"/>
          </a:xfrm>
          <a:prstGeom prst="straightConnector1">
            <a:avLst/>
          </a:prstGeom>
          <a:noFill/>
          <a:ln cap="flat" cmpd="sng" w="19050">
            <a:solidFill>
              <a:srgbClr val="0000FF"/>
            </a:solidFill>
            <a:prstDash val="solid"/>
            <a:round/>
            <a:headEnd len="med" w="med" type="none"/>
            <a:tailEnd len="med" w="med" type="none"/>
          </a:ln>
        </p:spPr>
      </p:cxnSp>
      <p:cxnSp>
        <p:nvCxnSpPr>
          <p:cNvPr id="499" name="Google Shape;499;p43"/>
          <p:cNvCxnSpPr/>
          <p:nvPr/>
        </p:nvCxnSpPr>
        <p:spPr>
          <a:xfrm>
            <a:off x="5130725" y="1385325"/>
            <a:ext cx="339300" cy="0"/>
          </a:xfrm>
          <a:prstGeom prst="straightConnector1">
            <a:avLst/>
          </a:prstGeom>
          <a:noFill/>
          <a:ln cap="flat" cmpd="sng" w="19050">
            <a:solidFill>
              <a:srgbClr val="FF0000"/>
            </a:solidFill>
            <a:prstDash val="solid"/>
            <a:round/>
            <a:headEnd len="med" w="med" type="none"/>
            <a:tailEnd len="med" w="med" type="none"/>
          </a:ln>
        </p:spPr>
      </p:cxnSp>
      <p:sp>
        <p:nvSpPr>
          <p:cNvPr id="500" name="Google Shape;500;p43"/>
          <p:cNvSpPr/>
          <p:nvPr/>
        </p:nvSpPr>
        <p:spPr>
          <a:xfrm>
            <a:off x="5248700" y="1334125"/>
            <a:ext cx="102300" cy="102300"/>
          </a:xfrm>
          <a:prstGeom prst="ellipse">
            <a:avLst/>
          </a:prstGeom>
          <a:solidFill>
            <a:srgbClr val="FF0000"/>
          </a:solid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1" name="Google Shape;501;p43"/>
          <p:cNvSpPr txBox="1"/>
          <p:nvPr/>
        </p:nvSpPr>
        <p:spPr>
          <a:xfrm>
            <a:off x="5423180" y="1026000"/>
            <a:ext cx="776100" cy="159000"/>
          </a:xfrm>
          <a:prstGeom prst="rect">
            <a:avLst/>
          </a:prstGeom>
          <a:noFill/>
          <a:ln>
            <a:noFill/>
          </a:ln>
        </p:spPr>
        <p:txBody>
          <a:bodyPr anchorCtr="0" anchor="ctr" bIns="91425" lIns="91425" spcFirstLastPara="1" rIns="91425" wrap="square" tIns="91425">
            <a:noAutofit/>
          </a:bodyPr>
          <a:lstStyle/>
          <a:p>
            <a:pPr indent="0" lvl="0" marL="0" rtl="0" algn="l">
              <a:lnSpc>
                <a:spcPct val="80000"/>
              </a:lnSpc>
              <a:spcBef>
                <a:spcPts val="0"/>
              </a:spcBef>
              <a:spcAft>
                <a:spcPts val="0"/>
              </a:spcAft>
              <a:buSzPts val="275"/>
              <a:buNone/>
            </a:pPr>
            <a:r>
              <a:rPr lang="en-GB" sz="850">
                <a:latin typeface="Roboto"/>
                <a:ea typeface="Roboto"/>
                <a:cs typeface="Roboto"/>
                <a:sym typeface="Roboto"/>
              </a:rPr>
              <a:t>Sinusoid with gaps</a:t>
            </a:r>
            <a:endParaRPr sz="850">
              <a:latin typeface="Roboto"/>
              <a:ea typeface="Roboto"/>
              <a:cs typeface="Roboto"/>
              <a:sym typeface="Roboto"/>
            </a:endParaRPr>
          </a:p>
        </p:txBody>
      </p:sp>
      <p:sp>
        <p:nvSpPr>
          <p:cNvPr id="502" name="Google Shape;502;p43"/>
          <p:cNvSpPr txBox="1"/>
          <p:nvPr/>
        </p:nvSpPr>
        <p:spPr>
          <a:xfrm>
            <a:off x="5423180" y="1305825"/>
            <a:ext cx="776100" cy="159000"/>
          </a:xfrm>
          <a:prstGeom prst="rect">
            <a:avLst/>
          </a:prstGeom>
          <a:noFill/>
          <a:ln>
            <a:noFill/>
          </a:ln>
        </p:spPr>
        <p:txBody>
          <a:bodyPr anchorCtr="0" anchor="ctr" bIns="91425" lIns="91425" spcFirstLastPara="1" rIns="91425" wrap="square" tIns="91425">
            <a:noAutofit/>
          </a:bodyPr>
          <a:lstStyle/>
          <a:p>
            <a:pPr indent="0" lvl="0" marL="0" rtl="0" algn="l">
              <a:lnSpc>
                <a:spcPct val="80000"/>
              </a:lnSpc>
              <a:spcBef>
                <a:spcPts val="0"/>
              </a:spcBef>
              <a:spcAft>
                <a:spcPts val="0"/>
              </a:spcAft>
              <a:buSzPts val="275"/>
              <a:buNone/>
            </a:pPr>
            <a:r>
              <a:rPr lang="en-GB" sz="850">
                <a:latin typeface="Roboto"/>
                <a:ea typeface="Roboto"/>
                <a:cs typeface="Roboto"/>
                <a:sym typeface="Roboto"/>
              </a:rPr>
              <a:t>Fitted sinusoid</a:t>
            </a:r>
            <a:endParaRPr sz="850">
              <a:latin typeface="Roboto"/>
              <a:ea typeface="Roboto"/>
              <a:cs typeface="Roboto"/>
              <a:sym typeface="Roboto"/>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44"/>
          <p:cNvSpPr txBox="1"/>
          <p:nvPr>
            <p:ph idx="1" type="body"/>
          </p:nvPr>
        </p:nvSpPr>
        <p:spPr>
          <a:xfrm>
            <a:off x="311700" y="1003700"/>
            <a:ext cx="4328700" cy="884100"/>
          </a:xfrm>
          <a:prstGeom prst="rect">
            <a:avLst/>
          </a:prstGeom>
        </p:spPr>
        <p:txBody>
          <a:bodyPr anchorCtr="0" anchor="t" bIns="91425" lIns="91425" spcFirstLastPara="1" rIns="91425" wrap="square" tIns="91425">
            <a:normAutofit fontScale="70000" lnSpcReduction="20000"/>
          </a:bodyPr>
          <a:lstStyle/>
          <a:p>
            <a:pPr indent="-308610" lvl="0" marL="457200" rtl="0" algn="l">
              <a:spcBef>
                <a:spcPts val="0"/>
              </a:spcBef>
              <a:spcAft>
                <a:spcPts val="0"/>
              </a:spcAft>
              <a:buClr>
                <a:schemeClr val="lt1"/>
              </a:buClr>
              <a:buSzPct val="100000"/>
              <a:buFont typeface="Roboto"/>
              <a:buChar char="●"/>
            </a:pPr>
            <a:r>
              <a:rPr lang="en-GB">
                <a:solidFill>
                  <a:schemeClr val="lt1"/>
                </a:solidFill>
                <a:latin typeface="Roboto"/>
                <a:ea typeface="Roboto"/>
                <a:cs typeface="Roboto"/>
                <a:sym typeface="Roboto"/>
              </a:rPr>
              <a:t>SimGAN refines simulation</a:t>
            </a:r>
            <a:endParaRPr>
              <a:solidFill>
                <a:schemeClr val="lt1"/>
              </a:solidFill>
              <a:latin typeface="Roboto"/>
              <a:ea typeface="Roboto"/>
              <a:cs typeface="Roboto"/>
              <a:sym typeface="Roboto"/>
            </a:endParaRPr>
          </a:p>
          <a:p>
            <a:pPr indent="-308610" lvl="0" marL="457200" rtl="0" algn="l">
              <a:spcBef>
                <a:spcPts val="0"/>
              </a:spcBef>
              <a:spcAft>
                <a:spcPts val="0"/>
              </a:spcAft>
              <a:buClr>
                <a:schemeClr val="lt1"/>
              </a:buClr>
              <a:buSzPct val="100000"/>
              <a:buFont typeface="Roboto"/>
              <a:buChar char="●"/>
            </a:pPr>
            <a:r>
              <a:rPr lang="en-GB">
                <a:solidFill>
                  <a:schemeClr val="lt1"/>
                </a:solidFill>
                <a:latin typeface="Roboto"/>
                <a:ea typeface="Roboto"/>
                <a:cs typeface="Roboto"/>
                <a:sym typeface="Roboto"/>
              </a:rPr>
              <a:t>DNN model trained with refined spectra</a:t>
            </a:r>
            <a:endParaRPr>
              <a:solidFill>
                <a:schemeClr val="lt1"/>
              </a:solidFill>
              <a:latin typeface="Roboto"/>
              <a:ea typeface="Roboto"/>
              <a:cs typeface="Roboto"/>
              <a:sym typeface="Roboto"/>
            </a:endParaRPr>
          </a:p>
          <a:p>
            <a:pPr indent="-290830" lvl="1" marL="914400" rtl="0" algn="l">
              <a:spcBef>
                <a:spcPts val="0"/>
              </a:spcBef>
              <a:spcAft>
                <a:spcPts val="0"/>
              </a:spcAft>
              <a:buSzPct val="100000"/>
              <a:buFont typeface="Roboto"/>
              <a:buChar char="○"/>
            </a:pPr>
            <a:r>
              <a:rPr lang="en-GB">
                <a:latin typeface="Roboto"/>
                <a:ea typeface="Roboto"/>
                <a:cs typeface="Roboto"/>
                <a:sym typeface="Roboto"/>
              </a:rPr>
              <a:t>Qualitatively provides most precise tune estimates</a:t>
            </a:r>
            <a:endParaRPr>
              <a:latin typeface="Roboto"/>
              <a:ea typeface="Roboto"/>
              <a:cs typeface="Roboto"/>
              <a:sym typeface="Roboto"/>
            </a:endParaRPr>
          </a:p>
          <a:p>
            <a:pPr indent="-290830" lvl="1" marL="914400" rtl="0" algn="l">
              <a:spcBef>
                <a:spcPts val="0"/>
              </a:spcBef>
              <a:spcAft>
                <a:spcPts val="0"/>
              </a:spcAft>
              <a:buSzPct val="100000"/>
              <a:buFont typeface="Roboto"/>
              <a:buChar char="○"/>
            </a:pPr>
            <a:r>
              <a:rPr lang="en-GB">
                <a:latin typeface="Roboto"/>
                <a:ea typeface="Roboto"/>
                <a:cs typeface="Roboto"/>
                <a:sym typeface="Roboto"/>
              </a:rPr>
              <a:t>Most stable estimate</a:t>
            </a:r>
            <a:endParaRPr>
              <a:latin typeface="Roboto"/>
              <a:ea typeface="Roboto"/>
              <a:cs typeface="Roboto"/>
              <a:sym typeface="Roboto"/>
            </a:endParaRPr>
          </a:p>
        </p:txBody>
      </p:sp>
      <p:sp>
        <p:nvSpPr>
          <p:cNvPr id="508" name="Google Shape;508;p44"/>
          <p:cNvSpPr txBox="1"/>
          <p:nvPr>
            <p:ph idx="1" type="body"/>
          </p:nvPr>
        </p:nvSpPr>
        <p:spPr>
          <a:xfrm>
            <a:off x="311700" y="961875"/>
            <a:ext cx="4413600" cy="474000"/>
          </a:xfrm>
          <a:prstGeom prst="rect">
            <a:avLst/>
          </a:prstGeom>
        </p:spPr>
        <p:txBody>
          <a:bodyPr anchorCtr="0" anchor="t" bIns="91425" lIns="91425" spcFirstLastPara="1" rIns="91425" wrap="square" tIns="91425">
            <a:noAutofit/>
          </a:bodyPr>
          <a:lstStyle/>
          <a:p>
            <a:pPr indent="-307975" lvl="0" marL="457200" rtl="0" algn="l">
              <a:spcBef>
                <a:spcPts val="0"/>
              </a:spcBef>
              <a:spcAft>
                <a:spcPts val="0"/>
              </a:spcAft>
              <a:buSzPts val="1250"/>
              <a:buFont typeface="Roboto"/>
              <a:buChar char="●"/>
            </a:pPr>
            <a:r>
              <a:rPr lang="en-GB" sz="1250">
                <a:latin typeface="Roboto"/>
                <a:ea typeface="Roboto"/>
                <a:cs typeface="Roboto"/>
                <a:sym typeface="Roboto"/>
              </a:rPr>
              <a:t>SimGAN refines simulated spectra</a:t>
            </a:r>
            <a:r>
              <a:rPr baseline="30000" lang="en-GB" sz="1250">
                <a:latin typeface="Roboto"/>
                <a:ea typeface="Roboto"/>
                <a:cs typeface="Roboto"/>
                <a:sym typeface="Roboto"/>
              </a:rPr>
              <a:t>1</a:t>
            </a:r>
            <a:endParaRPr baseline="30000" sz="1250">
              <a:latin typeface="Roboto"/>
              <a:ea typeface="Roboto"/>
              <a:cs typeface="Roboto"/>
              <a:sym typeface="Roboto"/>
            </a:endParaRPr>
          </a:p>
          <a:p>
            <a:pPr indent="-307975" lvl="0" marL="457200" rtl="0" algn="l">
              <a:spcBef>
                <a:spcPts val="0"/>
              </a:spcBef>
              <a:spcAft>
                <a:spcPts val="0"/>
              </a:spcAft>
              <a:buSzPts val="1250"/>
              <a:buFont typeface="Roboto"/>
              <a:buChar char="●"/>
            </a:pPr>
            <a:r>
              <a:rPr lang="en-GB" sz="1250">
                <a:latin typeface="Roboto"/>
                <a:ea typeface="Roboto"/>
                <a:cs typeface="Roboto"/>
                <a:sym typeface="Roboto"/>
              </a:rPr>
              <a:t>DNN model trained with refined spectra - ML-Refined</a:t>
            </a:r>
            <a:endParaRPr sz="1250">
              <a:latin typeface="Roboto"/>
              <a:ea typeface="Roboto"/>
              <a:cs typeface="Roboto"/>
              <a:sym typeface="Roboto"/>
            </a:endParaRPr>
          </a:p>
        </p:txBody>
      </p:sp>
      <p:sp>
        <p:nvSpPr>
          <p:cNvPr id="509" name="Google Shape;509;p44"/>
          <p:cNvSpPr txBox="1"/>
          <p:nvPr>
            <p:ph type="title"/>
          </p:nvPr>
        </p:nvSpPr>
        <p:spPr>
          <a:xfrm>
            <a:off x="311700" y="117475"/>
            <a:ext cx="5835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BBQ tune estimation algorithm - ML approach II</a:t>
            </a:r>
            <a:endParaRPr>
              <a:latin typeface="Cambria"/>
              <a:ea typeface="Cambria"/>
              <a:cs typeface="Cambria"/>
              <a:sym typeface="Cambria"/>
            </a:endParaRPr>
          </a:p>
        </p:txBody>
      </p:sp>
      <p:sp>
        <p:nvSpPr>
          <p:cNvPr id="510" name="Google Shape;510;p4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pic>
        <p:nvPicPr>
          <p:cNvPr id="511" name="Google Shape;511;p44"/>
          <p:cNvPicPr preferRelativeResize="0"/>
          <p:nvPr/>
        </p:nvPicPr>
        <p:blipFill rotWithShape="1">
          <a:blip r:embed="rId3">
            <a:alphaModFix/>
          </a:blip>
          <a:srcRect b="0" l="0" r="0" t="438"/>
          <a:stretch/>
        </p:blipFill>
        <p:spPr>
          <a:xfrm>
            <a:off x="5586925" y="187284"/>
            <a:ext cx="2549449" cy="1088066"/>
          </a:xfrm>
          <a:prstGeom prst="rect">
            <a:avLst/>
          </a:prstGeom>
          <a:noFill/>
          <a:ln>
            <a:noFill/>
          </a:ln>
        </p:spPr>
      </p:pic>
      <p:pic>
        <p:nvPicPr>
          <p:cNvPr id="512" name="Google Shape;512;p44"/>
          <p:cNvPicPr preferRelativeResize="0"/>
          <p:nvPr/>
        </p:nvPicPr>
        <p:blipFill>
          <a:blip r:embed="rId4">
            <a:alphaModFix/>
          </a:blip>
          <a:stretch>
            <a:fillRect/>
          </a:stretch>
        </p:blipFill>
        <p:spPr>
          <a:xfrm>
            <a:off x="311700" y="1887800"/>
            <a:ext cx="3169852" cy="3255700"/>
          </a:xfrm>
          <a:prstGeom prst="rect">
            <a:avLst/>
          </a:prstGeom>
          <a:noFill/>
          <a:ln>
            <a:noFill/>
          </a:ln>
        </p:spPr>
      </p:pic>
      <p:sp>
        <p:nvSpPr>
          <p:cNvPr id="513" name="Google Shape;513;p44"/>
          <p:cNvSpPr/>
          <p:nvPr/>
        </p:nvSpPr>
        <p:spPr>
          <a:xfrm>
            <a:off x="2297275" y="1574180"/>
            <a:ext cx="237000" cy="202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4" name="Google Shape;514;p44"/>
          <p:cNvSpPr/>
          <p:nvPr/>
        </p:nvSpPr>
        <p:spPr>
          <a:xfrm>
            <a:off x="2616400" y="4724975"/>
            <a:ext cx="237000" cy="202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15" name="Google Shape;515;p44"/>
          <p:cNvCxnSpPr>
            <a:stCxn id="513" idx="3"/>
            <a:endCxn id="514" idx="3"/>
          </p:cNvCxnSpPr>
          <p:nvPr/>
        </p:nvCxnSpPr>
        <p:spPr>
          <a:xfrm>
            <a:off x="2534275" y="1675280"/>
            <a:ext cx="319200" cy="3150900"/>
          </a:xfrm>
          <a:prstGeom prst="curvedConnector3">
            <a:avLst>
              <a:gd fmla="val 464873" name="adj1"/>
            </a:avLst>
          </a:prstGeom>
          <a:noFill/>
          <a:ln cap="flat" cmpd="sng" w="19050">
            <a:solidFill>
              <a:schemeClr val="dk2"/>
            </a:solidFill>
            <a:prstDash val="solid"/>
            <a:round/>
            <a:headEnd len="med" w="med" type="none"/>
            <a:tailEnd len="med" w="med" type="triangle"/>
          </a:ln>
        </p:spPr>
      </p:cxnSp>
      <p:pic>
        <p:nvPicPr>
          <p:cNvPr id="516" name="Google Shape;516;p44"/>
          <p:cNvPicPr preferRelativeResize="0"/>
          <p:nvPr/>
        </p:nvPicPr>
        <p:blipFill>
          <a:blip r:embed="rId5">
            <a:alphaModFix/>
          </a:blip>
          <a:stretch>
            <a:fillRect/>
          </a:stretch>
        </p:blipFill>
        <p:spPr>
          <a:xfrm>
            <a:off x="4961525" y="1305075"/>
            <a:ext cx="3471600" cy="3629424"/>
          </a:xfrm>
          <a:prstGeom prst="rect">
            <a:avLst/>
          </a:prstGeom>
          <a:noFill/>
          <a:ln>
            <a:noFill/>
          </a:ln>
        </p:spPr>
      </p:pic>
      <p:sp>
        <p:nvSpPr>
          <p:cNvPr id="517" name="Google Shape;517;p44"/>
          <p:cNvSpPr/>
          <p:nvPr/>
        </p:nvSpPr>
        <p:spPr>
          <a:xfrm>
            <a:off x="3913048" y="1435720"/>
            <a:ext cx="237000" cy="202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8" name="Google Shape;518;p44"/>
          <p:cNvSpPr/>
          <p:nvPr/>
        </p:nvSpPr>
        <p:spPr>
          <a:xfrm>
            <a:off x="7422479" y="4229545"/>
            <a:ext cx="237000" cy="202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19" name="Google Shape;519;p44"/>
          <p:cNvCxnSpPr>
            <a:stCxn id="520" idx="2"/>
            <a:endCxn id="518" idx="2"/>
          </p:cNvCxnSpPr>
          <p:nvPr/>
        </p:nvCxnSpPr>
        <p:spPr>
          <a:xfrm rot="-5400000">
            <a:off x="6058550" y="3098471"/>
            <a:ext cx="149100" cy="2815500"/>
          </a:xfrm>
          <a:prstGeom prst="curvedConnector3">
            <a:avLst>
              <a:gd fmla="val -319704" name="adj1"/>
            </a:avLst>
          </a:prstGeom>
          <a:noFill/>
          <a:ln cap="flat" cmpd="sng" w="19050">
            <a:solidFill>
              <a:schemeClr val="dk2"/>
            </a:solidFill>
            <a:prstDash val="solid"/>
            <a:round/>
            <a:headEnd len="med" w="med" type="none"/>
            <a:tailEnd len="med" w="med" type="triangle"/>
          </a:ln>
        </p:spPr>
      </p:cxnSp>
      <p:sp>
        <p:nvSpPr>
          <p:cNvPr id="520" name="Google Shape;520;p44"/>
          <p:cNvSpPr/>
          <p:nvPr/>
        </p:nvSpPr>
        <p:spPr>
          <a:xfrm>
            <a:off x="4606850" y="2257571"/>
            <a:ext cx="237000" cy="2323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21" name="Google Shape;521;p44"/>
          <p:cNvCxnSpPr>
            <a:stCxn id="520" idx="2"/>
            <a:endCxn id="520" idx="0"/>
          </p:cNvCxnSpPr>
          <p:nvPr/>
        </p:nvCxnSpPr>
        <p:spPr>
          <a:xfrm rot="10800000">
            <a:off x="4725350" y="2257571"/>
            <a:ext cx="0" cy="2323200"/>
          </a:xfrm>
          <a:prstGeom prst="straightConnector1">
            <a:avLst/>
          </a:prstGeom>
          <a:noFill/>
          <a:ln cap="flat" cmpd="sng" w="19050">
            <a:solidFill>
              <a:schemeClr val="dk2"/>
            </a:solidFill>
            <a:prstDash val="solid"/>
            <a:round/>
            <a:headEnd len="med" w="med" type="none"/>
            <a:tailEnd len="med" w="med" type="none"/>
          </a:ln>
        </p:spPr>
      </p:cxnSp>
      <p:cxnSp>
        <p:nvCxnSpPr>
          <p:cNvPr id="522" name="Google Shape;522;p44"/>
          <p:cNvCxnSpPr>
            <a:stCxn id="517" idx="3"/>
            <a:endCxn id="520" idx="0"/>
          </p:cNvCxnSpPr>
          <p:nvPr/>
        </p:nvCxnSpPr>
        <p:spPr>
          <a:xfrm>
            <a:off x="4150048" y="1536820"/>
            <a:ext cx="575400" cy="720900"/>
          </a:xfrm>
          <a:prstGeom prst="curvedConnector2">
            <a:avLst/>
          </a:prstGeom>
          <a:noFill/>
          <a:ln cap="flat" cmpd="sng" w="19050">
            <a:solidFill>
              <a:schemeClr val="dk2"/>
            </a:solidFill>
            <a:prstDash val="solid"/>
            <a:round/>
            <a:headEnd len="med" w="med" type="none"/>
            <a:tailEnd len="med" w="med" type="none"/>
          </a:ln>
        </p:spPr>
      </p:cxnSp>
      <p:sp>
        <p:nvSpPr>
          <p:cNvPr id="523" name="Google Shape;523;p44"/>
          <p:cNvSpPr/>
          <p:nvPr/>
        </p:nvSpPr>
        <p:spPr>
          <a:xfrm>
            <a:off x="7727279" y="4534345"/>
            <a:ext cx="237000" cy="202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4" name="Google Shape;524;p44"/>
          <p:cNvSpPr txBox="1"/>
          <p:nvPr/>
        </p:nvSpPr>
        <p:spPr>
          <a:xfrm>
            <a:off x="3396425" y="4736550"/>
            <a:ext cx="2815500" cy="393600"/>
          </a:xfrm>
          <a:prstGeom prst="rect">
            <a:avLst/>
          </a:prstGeom>
          <a:noFill/>
          <a:ln>
            <a:noFill/>
          </a:ln>
        </p:spPr>
        <p:txBody>
          <a:bodyPr anchorCtr="0" anchor="t" bIns="91425" lIns="91425" spcFirstLastPara="1" rIns="91425" wrap="square" tIns="91425">
            <a:normAutofit fontScale="47500"/>
          </a:bodyPr>
          <a:lstStyle/>
          <a:p>
            <a:pPr indent="0" lvl="0" marL="0" rtl="0" algn="l">
              <a:spcBef>
                <a:spcPts val="0"/>
              </a:spcBef>
              <a:spcAft>
                <a:spcPts val="0"/>
              </a:spcAft>
              <a:buNone/>
            </a:pPr>
            <a:r>
              <a:rPr baseline="30000" lang="en-GB"/>
              <a:t>1</a:t>
            </a:r>
            <a:r>
              <a:rPr lang="en-GB"/>
              <a:t>L. Grech, G. Valentino, and D. Alves, “A Machine Learning Approach for the Tune Estimation in the LHC,” Information, vol. 12, p. 197, 2021.</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08">
                                            <p:txEl>
                                              <p:pRg end="0" st="0"/>
                                            </p:txEl>
                                          </p:spTgt>
                                        </p:tgtEl>
                                        <p:attrNameLst>
                                          <p:attrName>style.visibility</p:attrName>
                                        </p:attrNameLst>
                                      </p:cBhvr>
                                      <p:to>
                                        <p:strVal val="visible"/>
                                      </p:to>
                                    </p:set>
                                    <p:animEffect filter="fade" transition="in">
                                      <p:cBhvr>
                                        <p:cTn dur="1000"/>
                                        <p:tgtEl>
                                          <p:spTgt spid="50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08">
                                            <p:txEl>
                                              <p:pRg end="1" st="1"/>
                                            </p:txEl>
                                          </p:spTgt>
                                        </p:tgtEl>
                                        <p:attrNameLst>
                                          <p:attrName>style.visibility</p:attrName>
                                        </p:attrNameLst>
                                      </p:cBhvr>
                                      <p:to>
                                        <p:strVal val="visible"/>
                                      </p:to>
                                    </p:set>
                                    <p:animEffect filter="fade" transition="in">
                                      <p:cBhvr>
                                        <p:cTn dur="1000"/>
                                        <p:tgtEl>
                                          <p:spTgt spid="50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07"/>
                                        </p:tgtEl>
                                        <p:attrNameLst>
                                          <p:attrName>style.visibility</p:attrName>
                                        </p:attrNameLst>
                                      </p:cBhvr>
                                      <p:to>
                                        <p:strVal val="visible"/>
                                      </p:to>
                                    </p:set>
                                    <p:animEffect filter="fade" transition="in">
                                      <p:cBhvr>
                                        <p:cTn dur="1000"/>
                                        <p:tgtEl>
                                          <p:spTgt spid="507"/>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512"/>
                                        </p:tgtEl>
                                        <p:attrNameLst>
                                          <p:attrName>style.visibility</p:attrName>
                                        </p:attrNameLst>
                                      </p:cBhvr>
                                      <p:to>
                                        <p:strVal val="visible"/>
                                      </p:to>
                                    </p:set>
                                    <p:animEffect filter="fade" transition="in">
                                      <p:cBhvr>
                                        <p:cTn dur="1000"/>
                                        <p:tgtEl>
                                          <p:spTgt spid="512"/>
                                        </p:tgtEl>
                                      </p:cBhvr>
                                    </p:animEffect>
                                  </p:childTnLst>
                                </p:cTn>
                              </p:par>
                              <p:par>
                                <p:cTn fill="hold" nodeType="withEffect" presetClass="entr" presetID="10" presetSubtype="0">
                                  <p:stCondLst>
                                    <p:cond delay="0"/>
                                  </p:stCondLst>
                                  <p:childTnLst>
                                    <p:set>
                                      <p:cBhvr>
                                        <p:cTn dur="1" fill="hold">
                                          <p:stCondLst>
                                            <p:cond delay="0"/>
                                          </p:stCondLst>
                                        </p:cTn>
                                        <p:tgtEl>
                                          <p:spTgt spid="515"/>
                                        </p:tgtEl>
                                        <p:attrNameLst>
                                          <p:attrName>style.visibility</p:attrName>
                                        </p:attrNameLst>
                                      </p:cBhvr>
                                      <p:to>
                                        <p:strVal val="visible"/>
                                      </p:to>
                                    </p:set>
                                    <p:animEffect filter="fade" transition="in">
                                      <p:cBhvr>
                                        <p:cTn dur="1000"/>
                                        <p:tgtEl>
                                          <p:spTgt spid="515"/>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516"/>
                                        </p:tgtEl>
                                        <p:attrNameLst>
                                          <p:attrName>style.visibility</p:attrName>
                                        </p:attrNameLst>
                                      </p:cBhvr>
                                      <p:to>
                                        <p:strVal val="visible"/>
                                      </p:to>
                                    </p:set>
                                    <p:animEffect filter="fade" transition="in">
                                      <p:cBhvr>
                                        <p:cTn dur="1000"/>
                                        <p:tgtEl>
                                          <p:spTgt spid="516"/>
                                        </p:tgtEl>
                                      </p:cBhvr>
                                    </p:animEffect>
                                  </p:childTnLst>
                                </p:cTn>
                              </p:par>
                              <p:par>
                                <p:cTn fill="hold" nodeType="withEffect" presetClass="entr" presetID="10" presetSubtype="0">
                                  <p:stCondLst>
                                    <p:cond delay="0"/>
                                  </p:stCondLst>
                                  <p:childTnLst>
                                    <p:set>
                                      <p:cBhvr>
                                        <p:cTn dur="1" fill="hold">
                                          <p:stCondLst>
                                            <p:cond delay="0"/>
                                          </p:stCondLst>
                                        </p:cTn>
                                        <p:tgtEl>
                                          <p:spTgt spid="519"/>
                                        </p:tgtEl>
                                        <p:attrNameLst>
                                          <p:attrName>style.visibility</p:attrName>
                                        </p:attrNameLst>
                                      </p:cBhvr>
                                      <p:to>
                                        <p:strVal val="visible"/>
                                      </p:to>
                                    </p:set>
                                    <p:animEffect filter="fade" transition="in">
                                      <p:cBhvr>
                                        <p:cTn dur="1000"/>
                                        <p:tgtEl>
                                          <p:spTgt spid="519"/>
                                        </p:tgtEl>
                                      </p:cBhvr>
                                    </p:animEffect>
                                  </p:childTnLst>
                                </p:cTn>
                              </p:par>
                              <p:par>
                                <p:cTn fill="hold" nodeType="withEffect" presetClass="entr" presetID="10" presetSubtype="0">
                                  <p:stCondLst>
                                    <p:cond delay="0"/>
                                  </p:stCondLst>
                                  <p:childTnLst>
                                    <p:set>
                                      <p:cBhvr>
                                        <p:cTn dur="1" fill="hold">
                                          <p:stCondLst>
                                            <p:cond delay="0"/>
                                          </p:stCondLst>
                                        </p:cTn>
                                        <p:tgtEl>
                                          <p:spTgt spid="521"/>
                                        </p:tgtEl>
                                        <p:attrNameLst>
                                          <p:attrName>style.visibility</p:attrName>
                                        </p:attrNameLst>
                                      </p:cBhvr>
                                      <p:to>
                                        <p:strVal val="visible"/>
                                      </p:to>
                                    </p:set>
                                    <p:animEffect filter="fade" transition="in">
                                      <p:cBhvr>
                                        <p:cTn dur="1000"/>
                                        <p:tgtEl>
                                          <p:spTgt spid="521"/>
                                        </p:tgtEl>
                                      </p:cBhvr>
                                    </p:animEffect>
                                  </p:childTnLst>
                                </p:cTn>
                              </p:par>
                              <p:par>
                                <p:cTn fill="hold" nodeType="withEffect" presetClass="entr" presetID="10" presetSubtype="0">
                                  <p:stCondLst>
                                    <p:cond delay="0"/>
                                  </p:stCondLst>
                                  <p:childTnLst>
                                    <p:set>
                                      <p:cBhvr>
                                        <p:cTn dur="1" fill="hold">
                                          <p:stCondLst>
                                            <p:cond delay="0"/>
                                          </p:stCondLst>
                                        </p:cTn>
                                        <p:tgtEl>
                                          <p:spTgt spid="522"/>
                                        </p:tgtEl>
                                        <p:attrNameLst>
                                          <p:attrName>style.visibility</p:attrName>
                                        </p:attrNameLst>
                                      </p:cBhvr>
                                      <p:to>
                                        <p:strVal val="visible"/>
                                      </p:to>
                                    </p:set>
                                    <p:animEffect filter="fade" transition="in">
                                      <p:cBhvr>
                                        <p:cTn dur="1000"/>
                                        <p:tgtEl>
                                          <p:spTgt spid="52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Beam-Based Feedback System (BBFS)  II</a:t>
            </a:r>
            <a:endParaRPr>
              <a:latin typeface="Cambria"/>
              <a:ea typeface="Cambria"/>
              <a:cs typeface="Cambria"/>
              <a:sym typeface="Cambria"/>
            </a:endParaRPr>
          </a:p>
        </p:txBody>
      </p:sp>
      <p:sp>
        <p:nvSpPr>
          <p:cNvPr id="80" name="Google Shape;80;p16"/>
          <p:cNvSpPr txBox="1"/>
          <p:nvPr>
            <p:ph idx="1" type="body"/>
          </p:nvPr>
        </p:nvSpPr>
        <p:spPr>
          <a:xfrm>
            <a:off x="311700" y="1152475"/>
            <a:ext cx="3426300" cy="3416400"/>
          </a:xfrm>
          <a:prstGeom prst="rect">
            <a:avLst/>
          </a:prstGeom>
        </p:spPr>
        <p:txBody>
          <a:bodyPr anchorCtr="0" anchor="t" bIns="91425" lIns="91425" spcFirstLastPara="1" rIns="91425" wrap="square" tIns="91425">
            <a:normAutofit fontScale="85000"/>
          </a:bodyPr>
          <a:lstStyle/>
          <a:p>
            <a:pPr indent="-325755" lvl="0" marL="457200" rtl="0" algn="l">
              <a:spcBef>
                <a:spcPts val="0"/>
              </a:spcBef>
              <a:spcAft>
                <a:spcPts val="0"/>
              </a:spcAft>
              <a:buSzPct val="100000"/>
              <a:buFont typeface="Roboto Light"/>
              <a:buChar char="●"/>
            </a:pPr>
            <a:r>
              <a:rPr lang="en-GB">
                <a:latin typeface="Roboto Light"/>
                <a:ea typeface="Roboto Light"/>
                <a:cs typeface="Roboto Light"/>
                <a:sym typeface="Roboto Light"/>
              </a:rPr>
              <a:t>BBFS was made up of two parts:</a:t>
            </a:r>
            <a:endParaRPr>
              <a:latin typeface="Roboto Light"/>
              <a:ea typeface="Roboto Light"/>
              <a:cs typeface="Roboto Light"/>
              <a:sym typeface="Roboto Light"/>
            </a:endParaRPr>
          </a:p>
          <a:p>
            <a:pPr indent="-304165" lvl="1" marL="914400" rtl="0" algn="l">
              <a:spcBef>
                <a:spcPts val="0"/>
              </a:spcBef>
              <a:spcAft>
                <a:spcPts val="0"/>
              </a:spcAft>
              <a:buSzPct val="100000"/>
              <a:buFont typeface="Roboto Light"/>
              <a:buChar char="○"/>
            </a:pPr>
            <a:r>
              <a:rPr lang="en-GB">
                <a:latin typeface="Roboto Light"/>
                <a:ea typeface="Roboto Light"/>
                <a:cs typeface="Roboto Light"/>
                <a:sym typeface="Roboto Light"/>
              </a:rPr>
              <a:t>Orbit Feedback Controller (OFC)</a:t>
            </a:r>
            <a:endParaRPr>
              <a:latin typeface="Roboto Light"/>
              <a:ea typeface="Roboto Light"/>
              <a:cs typeface="Roboto Light"/>
              <a:sym typeface="Roboto Light"/>
            </a:endParaRPr>
          </a:p>
          <a:p>
            <a:pPr indent="-304165" lvl="1" marL="914400" rtl="0" algn="l">
              <a:spcBef>
                <a:spcPts val="0"/>
              </a:spcBef>
              <a:spcAft>
                <a:spcPts val="0"/>
              </a:spcAft>
              <a:buSzPct val="100000"/>
              <a:buFont typeface="Roboto Light"/>
              <a:buChar char="○"/>
            </a:pPr>
            <a:r>
              <a:rPr lang="en-GB">
                <a:latin typeface="Roboto Light"/>
                <a:ea typeface="Roboto Light"/>
                <a:cs typeface="Roboto Light"/>
                <a:sym typeface="Roboto Light"/>
              </a:rPr>
              <a:t>Orbit Feedback Service Unit (OFSU)</a:t>
            </a:r>
            <a:endParaRPr>
              <a:latin typeface="Roboto Light"/>
              <a:ea typeface="Roboto Light"/>
              <a:cs typeface="Roboto Light"/>
              <a:sym typeface="Roboto Light"/>
            </a:endParaRPr>
          </a:p>
          <a:p>
            <a:pPr indent="-325755" lvl="0" marL="457200" rtl="0" algn="l">
              <a:spcBef>
                <a:spcPts val="0"/>
              </a:spcBef>
              <a:spcAft>
                <a:spcPts val="0"/>
              </a:spcAft>
              <a:buSzPct val="100000"/>
              <a:buFont typeface="Roboto Light"/>
              <a:buChar char="●"/>
            </a:pPr>
            <a:r>
              <a:rPr lang="en-GB">
                <a:latin typeface="Roboto Light"/>
                <a:ea typeface="Roboto Light"/>
                <a:cs typeface="Roboto Light"/>
                <a:sym typeface="Roboto Light"/>
              </a:rPr>
              <a:t>BBFS was connected to all BPM Front-End Computers (FECs) and Power Converter (PC) gateways.</a:t>
            </a:r>
            <a:endParaRPr>
              <a:latin typeface="Roboto Light"/>
              <a:ea typeface="Roboto Light"/>
              <a:cs typeface="Roboto Light"/>
              <a:sym typeface="Roboto Light"/>
            </a:endParaRPr>
          </a:p>
          <a:p>
            <a:pPr indent="-325755" lvl="0" marL="457200" rtl="0" algn="l">
              <a:spcBef>
                <a:spcPts val="0"/>
              </a:spcBef>
              <a:spcAft>
                <a:spcPts val="0"/>
              </a:spcAft>
              <a:buSzPct val="100000"/>
              <a:buFont typeface="Roboto Light"/>
              <a:buChar char="●"/>
            </a:pPr>
            <a:r>
              <a:rPr lang="en-GB">
                <a:latin typeface="Roboto Light"/>
                <a:ea typeface="Roboto Light"/>
                <a:cs typeface="Roboto Light"/>
                <a:sym typeface="Roboto Light"/>
              </a:rPr>
              <a:t>Data to and from the BBFS were sent via User Datagram Protocol (UDP) packets</a:t>
            </a:r>
            <a:endParaRPr>
              <a:latin typeface="Roboto Light"/>
              <a:ea typeface="Roboto Light"/>
              <a:cs typeface="Roboto Light"/>
              <a:sym typeface="Roboto Light"/>
            </a:endParaRPr>
          </a:p>
          <a:p>
            <a:pPr indent="-304165" lvl="1" marL="914400" rtl="0" algn="l">
              <a:spcBef>
                <a:spcPts val="0"/>
              </a:spcBef>
              <a:spcAft>
                <a:spcPts val="0"/>
              </a:spcAft>
              <a:buSzPct val="100000"/>
              <a:buFont typeface="Roboto Light"/>
              <a:buChar char="○"/>
            </a:pPr>
            <a:r>
              <a:rPr lang="en-GB">
                <a:latin typeface="Roboto Light"/>
                <a:ea typeface="Roboto Light"/>
                <a:cs typeface="Roboto Light"/>
                <a:sym typeface="Roboto Light"/>
              </a:rPr>
              <a:t>&gt;150 packets at 25 Hz</a:t>
            </a:r>
            <a:endParaRPr>
              <a:latin typeface="Roboto Light"/>
              <a:ea typeface="Roboto Light"/>
              <a:cs typeface="Roboto Light"/>
              <a:sym typeface="Roboto Light"/>
            </a:endParaRPr>
          </a:p>
          <a:p>
            <a:pPr indent="-304165" lvl="1" marL="914400" rtl="0" algn="l">
              <a:spcBef>
                <a:spcPts val="0"/>
              </a:spcBef>
              <a:spcAft>
                <a:spcPts val="0"/>
              </a:spcAft>
              <a:buSzPct val="100000"/>
              <a:buFont typeface="Roboto Light"/>
              <a:buChar char="○"/>
            </a:pPr>
            <a:r>
              <a:rPr lang="en-GB">
                <a:latin typeface="Roboto Light"/>
                <a:ea typeface="Roboto Light"/>
                <a:cs typeface="Roboto Light"/>
                <a:sym typeface="Roboto Light"/>
              </a:rPr>
              <a:t>BBQ packet at 12.5 Hz</a:t>
            </a:r>
            <a:endParaRPr>
              <a:latin typeface="Roboto Light"/>
              <a:ea typeface="Roboto Light"/>
              <a:cs typeface="Roboto Light"/>
              <a:sym typeface="Roboto Light"/>
            </a:endParaRPr>
          </a:p>
          <a:p>
            <a:pPr indent="-325755" lvl="0" marL="457200" rtl="0" algn="l">
              <a:spcBef>
                <a:spcPts val="0"/>
              </a:spcBef>
              <a:spcAft>
                <a:spcPts val="0"/>
              </a:spcAft>
              <a:buSzPct val="100000"/>
              <a:buFont typeface="Roboto Light"/>
              <a:buChar char="●"/>
            </a:pPr>
            <a:r>
              <a:rPr lang="en-GB">
                <a:latin typeface="Roboto Light"/>
                <a:ea typeface="Roboto Light"/>
                <a:cs typeface="Roboto Light"/>
                <a:sym typeface="Roboto Light"/>
              </a:rPr>
              <a:t>Orbit Trigger BST signal at 25 Hz</a:t>
            </a:r>
            <a:endParaRPr>
              <a:latin typeface="Roboto Light"/>
              <a:ea typeface="Roboto Light"/>
              <a:cs typeface="Roboto Light"/>
              <a:sym typeface="Roboto Light"/>
            </a:endParaRPr>
          </a:p>
        </p:txBody>
      </p:sp>
      <p:pic>
        <p:nvPicPr>
          <p:cNvPr id="81" name="Google Shape;81;p16"/>
          <p:cNvPicPr preferRelativeResize="0"/>
          <p:nvPr/>
        </p:nvPicPr>
        <p:blipFill rotWithShape="1">
          <a:blip r:embed="rId3">
            <a:alphaModFix/>
          </a:blip>
          <a:srcRect b="0" l="1302" r="0" t="0"/>
          <a:stretch/>
        </p:blipFill>
        <p:spPr>
          <a:xfrm>
            <a:off x="3738150" y="1072563"/>
            <a:ext cx="5287726" cy="3576226"/>
          </a:xfrm>
          <a:prstGeom prst="rect">
            <a:avLst/>
          </a:prstGeom>
          <a:noFill/>
          <a:ln>
            <a:noFill/>
          </a:ln>
        </p:spPr>
      </p:pic>
      <p:sp>
        <p:nvSpPr>
          <p:cNvPr id="82" name="Google Shape;82;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0" st="0"/>
                                            </p:txEl>
                                          </p:spTgt>
                                        </p:tgtEl>
                                        <p:attrNameLst>
                                          <p:attrName>style.visibility</p:attrName>
                                        </p:attrNameLst>
                                      </p:cBhvr>
                                      <p:to>
                                        <p:strVal val="visible"/>
                                      </p:to>
                                    </p:set>
                                    <p:animEffect filter="fade" transition="in">
                                      <p:cBhvr>
                                        <p:cTn dur="1000"/>
                                        <p:tgtEl>
                                          <p:spTgt spid="8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1" st="1"/>
                                            </p:txEl>
                                          </p:spTgt>
                                        </p:tgtEl>
                                        <p:attrNameLst>
                                          <p:attrName>style.visibility</p:attrName>
                                        </p:attrNameLst>
                                      </p:cBhvr>
                                      <p:to>
                                        <p:strVal val="visible"/>
                                      </p:to>
                                    </p:set>
                                    <p:animEffect filter="fade" transition="in">
                                      <p:cBhvr>
                                        <p:cTn dur="1000"/>
                                        <p:tgtEl>
                                          <p:spTgt spid="8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2" st="2"/>
                                            </p:txEl>
                                          </p:spTgt>
                                        </p:tgtEl>
                                        <p:attrNameLst>
                                          <p:attrName>style.visibility</p:attrName>
                                        </p:attrNameLst>
                                      </p:cBhvr>
                                      <p:to>
                                        <p:strVal val="visible"/>
                                      </p:to>
                                    </p:set>
                                    <p:animEffect filter="fade" transition="in">
                                      <p:cBhvr>
                                        <p:cTn dur="1000"/>
                                        <p:tgtEl>
                                          <p:spTgt spid="8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3" st="3"/>
                                            </p:txEl>
                                          </p:spTgt>
                                        </p:tgtEl>
                                        <p:attrNameLst>
                                          <p:attrName>style.visibility</p:attrName>
                                        </p:attrNameLst>
                                      </p:cBhvr>
                                      <p:to>
                                        <p:strVal val="visible"/>
                                      </p:to>
                                    </p:set>
                                    <p:animEffect filter="fade" transition="in">
                                      <p:cBhvr>
                                        <p:cTn dur="1000"/>
                                        <p:tgtEl>
                                          <p:spTgt spid="8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4" st="4"/>
                                            </p:txEl>
                                          </p:spTgt>
                                        </p:tgtEl>
                                        <p:attrNameLst>
                                          <p:attrName>style.visibility</p:attrName>
                                        </p:attrNameLst>
                                      </p:cBhvr>
                                      <p:to>
                                        <p:strVal val="visible"/>
                                      </p:to>
                                    </p:set>
                                    <p:animEffect filter="fade" transition="in">
                                      <p:cBhvr>
                                        <p:cTn dur="1000"/>
                                        <p:tgtEl>
                                          <p:spTgt spid="8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5" st="5"/>
                                            </p:txEl>
                                          </p:spTgt>
                                        </p:tgtEl>
                                        <p:attrNameLst>
                                          <p:attrName>style.visibility</p:attrName>
                                        </p:attrNameLst>
                                      </p:cBhvr>
                                      <p:to>
                                        <p:strVal val="visible"/>
                                      </p:to>
                                    </p:set>
                                    <p:animEffect filter="fade" transition="in">
                                      <p:cBhvr>
                                        <p:cTn dur="1000"/>
                                        <p:tgtEl>
                                          <p:spTgt spid="80">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6" st="6"/>
                                            </p:txEl>
                                          </p:spTgt>
                                        </p:tgtEl>
                                        <p:attrNameLst>
                                          <p:attrName>style.visibility</p:attrName>
                                        </p:attrNameLst>
                                      </p:cBhvr>
                                      <p:to>
                                        <p:strVal val="visible"/>
                                      </p:to>
                                    </p:set>
                                    <p:animEffect filter="fade" transition="in">
                                      <p:cBhvr>
                                        <p:cTn dur="1000"/>
                                        <p:tgtEl>
                                          <p:spTgt spid="80">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xEl>
                                              <p:pRg end="7" st="7"/>
                                            </p:txEl>
                                          </p:spTgt>
                                        </p:tgtEl>
                                        <p:attrNameLst>
                                          <p:attrName>style.visibility</p:attrName>
                                        </p:attrNameLst>
                                      </p:cBhvr>
                                      <p:to>
                                        <p:strVal val="visible"/>
                                      </p:to>
                                    </p:set>
                                    <p:animEffect filter="fade" transition="in">
                                      <p:cBhvr>
                                        <p:cTn dur="1000"/>
                                        <p:tgtEl>
                                          <p:spTgt spid="80">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7"/>
          <p:cNvSpPr txBox="1"/>
          <p:nvPr>
            <p:ph type="title"/>
          </p:nvPr>
        </p:nvSpPr>
        <p:spPr>
          <a:xfrm>
            <a:off x="311700" y="2150850"/>
            <a:ext cx="8520600" cy="841800"/>
          </a:xfrm>
          <a:prstGeom prst="rect">
            <a:avLst/>
          </a:prstGeom>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en-GB">
                <a:latin typeface="Cambria"/>
                <a:ea typeface="Cambria"/>
                <a:cs typeface="Cambria"/>
                <a:sym typeface="Cambria"/>
              </a:rPr>
              <a:t>Orbit Feedback</a:t>
            </a:r>
            <a:br>
              <a:rPr lang="en-GB">
                <a:latin typeface="Cambria"/>
                <a:ea typeface="Cambria"/>
                <a:cs typeface="Cambria"/>
                <a:sym typeface="Cambria"/>
              </a:rPr>
            </a:br>
            <a:r>
              <a:rPr lang="en-GB" sz="1100">
                <a:solidFill>
                  <a:schemeClr val="lt1"/>
                </a:solidFill>
                <a:latin typeface="Cambria"/>
                <a:ea typeface="Cambria"/>
                <a:cs typeface="Cambria"/>
                <a:sym typeface="Cambria"/>
              </a:rPr>
              <a:t>~ 5 mins</a:t>
            </a:r>
            <a:endParaRPr sz="1100">
              <a:solidFill>
                <a:schemeClr val="lt1"/>
              </a:solidFill>
              <a:latin typeface="Cambria"/>
              <a:ea typeface="Cambria"/>
              <a:cs typeface="Cambria"/>
              <a:sym typeface="Cambria"/>
            </a:endParaRPr>
          </a:p>
        </p:txBody>
      </p:sp>
      <p:sp>
        <p:nvSpPr>
          <p:cNvPr id="88" name="Google Shape;88;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Orbit Feedback Controller (OFC)</a:t>
            </a:r>
            <a:endParaRPr>
              <a:latin typeface="Cambria"/>
              <a:ea typeface="Cambria"/>
              <a:cs typeface="Cambria"/>
              <a:sym typeface="Cambria"/>
            </a:endParaRPr>
          </a:p>
        </p:txBody>
      </p:sp>
      <p:sp>
        <p:nvSpPr>
          <p:cNvPr id="94" name="Google Shape;94;p18"/>
          <p:cNvSpPr txBox="1"/>
          <p:nvPr>
            <p:ph idx="1" type="body"/>
          </p:nvPr>
        </p:nvSpPr>
        <p:spPr>
          <a:xfrm>
            <a:off x="311700" y="1017725"/>
            <a:ext cx="5790300" cy="17502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The OFC was written in C++ and implemented with ROOT (v5.34) libraries</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OFC also contained the Tune Feedback (QFB)</a:t>
            </a:r>
            <a:endParaRPr>
              <a:latin typeface="Roboto Light"/>
              <a:ea typeface="Roboto Light"/>
              <a:cs typeface="Roboto Light"/>
              <a:sym typeface="Roboto Light"/>
            </a:endParaRPr>
          </a:p>
          <a:p>
            <a:pPr indent="-317500" lvl="1" marL="914400" rtl="0" algn="l">
              <a:spcBef>
                <a:spcPts val="0"/>
              </a:spcBef>
              <a:spcAft>
                <a:spcPts val="0"/>
              </a:spcAft>
              <a:buSzPts val="1400"/>
              <a:buFont typeface="Roboto Light"/>
              <a:buChar char="○"/>
            </a:pPr>
            <a:r>
              <a:rPr lang="en-GB">
                <a:latin typeface="Roboto Light"/>
                <a:ea typeface="Roboto Light"/>
                <a:cs typeface="Roboto Light"/>
                <a:sym typeface="Roboto Light"/>
              </a:rPr>
              <a:t>However was still referred to as OFC</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Main loop program:</a:t>
            </a:r>
            <a:endParaRPr>
              <a:latin typeface="Roboto Light"/>
              <a:ea typeface="Roboto Light"/>
              <a:cs typeface="Roboto Light"/>
              <a:sym typeface="Roboto Light"/>
            </a:endParaRPr>
          </a:p>
        </p:txBody>
      </p:sp>
      <p:pic>
        <p:nvPicPr>
          <p:cNvPr id="95" name="Google Shape;95;p18"/>
          <p:cNvPicPr preferRelativeResize="0"/>
          <p:nvPr/>
        </p:nvPicPr>
        <p:blipFill rotWithShape="1">
          <a:blip r:embed="rId3">
            <a:alphaModFix/>
          </a:blip>
          <a:srcRect b="0" l="14652" r="19135" t="0"/>
          <a:stretch/>
        </p:blipFill>
        <p:spPr>
          <a:xfrm>
            <a:off x="6277875" y="66220"/>
            <a:ext cx="2554424" cy="5078975"/>
          </a:xfrm>
          <a:prstGeom prst="rect">
            <a:avLst/>
          </a:prstGeom>
          <a:noFill/>
          <a:ln>
            <a:noFill/>
          </a:ln>
        </p:spPr>
      </p:pic>
      <p:sp>
        <p:nvSpPr>
          <p:cNvPr id="96" name="Google Shape;96;p18"/>
          <p:cNvSpPr/>
          <p:nvPr/>
        </p:nvSpPr>
        <p:spPr>
          <a:xfrm>
            <a:off x="2446876" y="3086438"/>
            <a:ext cx="1683300" cy="1683300"/>
          </a:xfrm>
          <a:prstGeom prst="donut">
            <a:avLst>
              <a:gd fmla="val 16067" name="adj"/>
            </a:avLst>
          </a:prstGeom>
          <a:solidFill>
            <a:srgbClr val="000000">
              <a:alpha val="107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97" name="Google Shape;97;p18"/>
          <p:cNvGrpSpPr/>
          <p:nvPr/>
        </p:nvGrpSpPr>
        <p:grpSpPr>
          <a:xfrm>
            <a:off x="860888" y="2946900"/>
            <a:ext cx="1796500" cy="965400"/>
            <a:chOff x="2138525" y="1453225"/>
            <a:chExt cx="1796500" cy="965400"/>
          </a:xfrm>
        </p:grpSpPr>
        <p:cxnSp>
          <p:nvCxnSpPr>
            <p:cNvPr id="98" name="Google Shape;98;p18"/>
            <p:cNvCxnSpPr/>
            <p:nvPr/>
          </p:nvCxnSpPr>
          <p:spPr>
            <a:xfrm>
              <a:off x="3590925" y="1614150"/>
              <a:ext cx="344100" cy="344100"/>
            </a:xfrm>
            <a:prstGeom prst="straightConnector1">
              <a:avLst/>
            </a:prstGeom>
            <a:noFill/>
            <a:ln cap="flat" cmpd="sng" w="19050">
              <a:solidFill>
                <a:srgbClr val="0E9453"/>
              </a:solidFill>
              <a:prstDash val="solid"/>
              <a:round/>
              <a:headEnd len="med" w="med" type="oval"/>
              <a:tailEnd len="sm" w="sm" type="none"/>
            </a:ln>
          </p:spPr>
        </p:cxnSp>
        <p:sp>
          <p:nvSpPr>
            <p:cNvPr id="99" name="Google Shape;99;p18"/>
            <p:cNvSpPr txBox="1"/>
            <p:nvPr/>
          </p:nvSpPr>
          <p:spPr>
            <a:xfrm>
              <a:off x="2138525" y="1453225"/>
              <a:ext cx="1409100" cy="9654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lang="en-GB" sz="800">
                  <a:latin typeface="Roboto"/>
                  <a:ea typeface="Roboto"/>
                  <a:cs typeface="Roboto"/>
                  <a:sym typeface="Roboto"/>
                </a:rPr>
                <a:t>SEND CORRECTIONS</a:t>
              </a:r>
              <a:endParaRPr sz="800">
                <a:latin typeface="Roboto"/>
                <a:ea typeface="Roboto"/>
                <a:cs typeface="Roboto"/>
                <a:sym typeface="Roboto"/>
              </a:endParaRPr>
            </a:p>
            <a:p>
              <a:pPr indent="0" lvl="0" marL="0" rtl="0" algn="r">
                <a:lnSpc>
                  <a:spcPct val="115000"/>
                </a:lnSpc>
                <a:spcBef>
                  <a:spcPts val="0"/>
                </a:spcBef>
                <a:spcAft>
                  <a:spcPts val="0"/>
                </a:spcAft>
                <a:buNone/>
              </a:pPr>
              <a:r>
                <a:t/>
              </a:r>
              <a:endParaRPr sz="600">
                <a:latin typeface="Roboto"/>
                <a:ea typeface="Roboto"/>
                <a:cs typeface="Roboto"/>
                <a:sym typeface="Roboto"/>
              </a:endParaRPr>
            </a:p>
            <a:p>
              <a:pPr indent="0" lvl="0" marL="0" rtl="0" algn="r">
                <a:lnSpc>
                  <a:spcPct val="115000"/>
                </a:lnSpc>
                <a:spcBef>
                  <a:spcPts val="0"/>
                </a:spcBef>
                <a:spcAft>
                  <a:spcPts val="0"/>
                </a:spcAft>
                <a:buNone/>
              </a:pPr>
              <a:r>
                <a:rPr b="1" lang="en-GB" sz="800">
                  <a:latin typeface="Roboto"/>
                  <a:ea typeface="Roboto"/>
                  <a:cs typeface="Roboto"/>
                  <a:sym typeface="Roboto"/>
                </a:rPr>
                <a:t>UDP packets containing magnet current corrections are sent to PC gateways at 25 Hz</a:t>
              </a:r>
              <a:endParaRPr b="1" sz="800">
                <a:latin typeface="Roboto"/>
                <a:ea typeface="Roboto"/>
                <a:cs typeface="Roboto"/>
                <a:sym typeface="Roboto"/>
              </a:endParaRPr>
            </a:p>
          </p:txBody>
        </p:sp>
      </p:grpSp>
      <p:grpSp>
        <p:nvGrpSpPr>
          <p:cNvPr id="100" name="Google Shape;100;p18"/>
          <p:cNvGrpSpPr/>
          <p:nvPr/>
        </p:nvGrpSpPr>
        <p:grpSpPr>
          <a:xfrm>
            <a:off x="860888" y="4188775"/>
            <a:ext cx="1795199" cy="756600"/>
            <a:chOff x="2138525" y="2695100"/>
            <a:chExt cx="1795199" cy="756600"/>
          </a:xfrm>
        </p:grpSpPr>
        <p:cxnSp>
          <p:nvCxnSpPr>
            <p:cNvPr id="101" name="Google Shape;101;p18"/>
            <p:cNvCxnSpPr/>
            <p:nvPr/>
          </p:nvCxnSpPr>
          <p:spPr>
            <a:xfrm flipH="1" rot="10800000">
              <a:off x="3604324" y="2917794"/>
              <a:ext cx="329400" cy="387600"/>
            </a:xfrm>
            <a:prstGeom prst="straightConnector1">
              <a:avLst/>
            </a:prstGeom>
            <a:noFill/>
            <a:ln cap="flat" cmpd="sng" w="19050">
              <a:solidFill>
                <a:srgbClr val="085631"/>
              </a:solidFill>
              <a:prstDash val="solid"/>
              <a:round/>
              <a:headEnd len="med" w="med" type="oval"/>
              <a:tailEnd len="sm" w="sm" type="none"/>
            </a:ln>
          </p:spPr>
        </p:cxnSp>
        <p:sp>
          <p:nvSpPr>
            <p:cNvPr id="102" name="Google Shape;102;p18"/>
            <p:cNvSpPr txBox="1"/>
            <p:nvPr/>
          </p:nvSpPr>
          <p:spPr>
            <a:xfrm>
              <a:off x="2138525" y="2695100"/>
              <a:ext cx="1426800" cy="7566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0"/>
                </a:spcAft>
                <a:buNone/>
              </a:pPr>
              <a:r>
                <a:rPr lang="en-GB" sz="800">
                  <a:latin typeface="Roboto"/>
                  <a:ea typeface="Roboto"/>
                  <a:cs typeface="Roboto"/>
                  <a:sym typeface="Roboto"/>
                </a:rPr>
                <a:t>COMPUTE CORRECTIONS</a:t>
              </a:r>
              <a:endParaRPr sz="800">
                <a:latin typeface="Roboto"/>
                <a:ea typeface="Roboto"/>
                <a:cs typeface="Roboto"/>
                <a:sym typeface="Roboto"/>
              </a:endParaRPr>
            </a:p>
            <a:p>
              <a:pPr indent="0" lvl="0" marL="0" rtl="0" algn="r">
                <a:lnSpc>
                  <a:spcPct val="115000"/>
                </a:lnSpc>
                <a:spcBef>
                  <a:spcPts val="0"/>
                </a:spcBef>
                <a:spcAft>
                  <a:spcPts val="0"/>
                </a:spcAft>
                <a:buNone/>
              </a:pPr>
              <a:r>
                <a:t/>
              </a:r>
              <a:endParaRPr sz="600">
                <a:latin typeface="Roboto"/>
                <a:ea typeface="Roboto"/>
                <a:cs typeface="Roboto"/>
                <a:sym typeface="Roboto"/>
              </a:endParaRPr>
            </a:p>
            <a:p>
              <a:pPr indent="0" lvl="0" marL="0" rtl="0" algn="r">
                <a:lnSpc>
                  <a:spcPct val="115000"/>
                </a:lnSpc>
                <a:spcBef>
                  <a:spcPts val="0"/>
                </a:spcBef>
                <a:spcAft>
                  <a:spcPts val="0"/>
                </a:spcAft>
                <a:buNone/>
              </a:pPr>
              <a:r>
                <a:rPr b="1" lang="en-GB" sz="800">
                  <a:latin typeface="Roboto"/>
                  <a:ea typeface="Roboto"/>
                  <a:cs typeface="Roboto"/>
                  <a:sym typeface="Roboto"/>
                </a:rPr>
                <a:t>Magnet current corrections via linear beam optic models</a:t>
              </a:r>
              <a:endParaRPr b="1" sz="800">
                <a:latin typeface="Roboto"/>
                <a:ea typeface="Roboto"/>
                <a:cs typeface="Roboto"/>
                <a:sym typeface="Roboto"/>
              </a:endParaRPr>
            </a:p>
          </p:txBody>
        </p:sp>
      </p:grpSp>
      <p:sp>
        <p:nvSpPr>
          <p:cNvPr id="103" name="Google Shape;103;p18"/>
          <p:cNvSpPr/>
          <p:nvPr/>
        </p:nvSpPr>
        <p:spPr>
          <a:xfrm flipH="1" rot="-1799900">
            <a:off x="2396792" y="3033859"/>
            <a:ext cx="1783290" cy="1783290"/>
          </a:xfrm>
          <a:prstGeom prst="blockArc">
            <a:avLst>
              <a:gd fmla="val 14348563" name="adj1"/>
              <a:gd fmla="val 19872341" name="adj2"/>
              <a:gd fmla="val 9100" name="adj3"/>
            </a:avLst>
          </a:prstGeom>
          <a:solidFill>
            <a:srgbClr val="0E9453"/>
          </a:solidFill>
          <a:ln>
            <a:noFill/>
          </a:ln>
          <a:effectLst>
            <a:outerShdw blurRad="71438" rotWithShape="0" algn="bl" dir="5400000" dist="9525">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04" name="Google Shape;104;p18"/>
          <p:cNvGrpSpPr/>
          <p:nvPr/>
        </p:nvGrpSpPr>
        <p:grpSpPr>
          <a:xfrm>
            <a:off x="3913388" y="4188775"/>
            <a:ext cx="1639425" cy="756600"/>
            <a:chOff x="5191025" y="2695100"/>
            <a:chExt cx="1639425" cy="756600"/>
          </a:xfrm>
        </p:grpSpPr>
        <p:cxnSp>
          <p:nvCxnSpPr>
            <p:cNvPr id="105" name="Google Shape;105;p18"/>
            <p:cNvCxnSpPr/>
            <p:nvPr/>
          </p:nvCxnSpPr>
          <p:spPr>
            <a:xfrm rot="10800000">
              <a:off x="5191025" y="2909825"/>
              <a:ext cx="354900" cy="350100"/>
            </a:xfrm>
            <a:prstGeom prst="straightConnector1">
              <a:avLst/>
            </a:prstGeom>
            <a:noFill/>
            <a:ln cap="flat" cmpd="sng" w="19050">
              <a:solidFill>
                <a:srgbClr val="0E9453"/>
              </a:solidFill>
              <a:prstDash val="solid"/>
              <a:round/>
              <a:headEnd len="med" w="med" type="oval"/>
              <a:tailEnd len="sm" w="sm" type="none"/>
            </a:ln>
          </p:spPr>
        </p:cxnSp>
        <p:sp>
          <p:nvSpPr>
            <p:cNvPr id="106" name="Google Shape;106;p18"/>
            <p:cNvSpPr txBox="1"/>
            <p:nvPr/>
          </p:nvSpPr>
          <p:spPr>
            <a:xfrm>
              <a:off x="5562950" y="2695100"/>
              <a:ext cx="1267500" cy="756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800">
                  <a:latin typeface="Roboto"/>
                  <a:ea typeface="Roboto"/>
                  <a:cs typeface="Roboto"/>
                  <a:sym typeface="Roboto"/>
                </a:rPr>
                <a:t>CONCENTRATE DATA</a:t>
              </a:r>
              <a:endParaRPr sz="800">
                <a:latin typeface="Roboto"/>
                <a:ea typeface="Roboto"/>
                <a:cs typeface="Roboto"/>
                <a:sym typeface="Roboto"/>
              </a:endParaRPr>
            </a:p>
            <a:p>
              <a:pPr indent="0" lvl="0" marL="0" rtl="0" algn="l">
                <a:lnSpc>
                  <a:spcPct val="115000"/>
                </a:lnSpc>
                <a:spcBef>
                  <a:spcPts val="0"/>
                </a:spcBef>
                <a:spcAft>
                  <a:spcPts val="0"/>
                </a:spcAft>
                <a:buNone/>
              </a:pPr>
              <a:r>
                <a:t/>
              </a:r>
              <a:endParaRPr sz="600">
                <a:latin typeface="Roboto"/>
                <a:ea typeface="Roboto"/>
                <a:cs typeface="Roboto"/>
                <a:sym typeface="Roboto"/>
              </a:endParaRPr>
            </a:p>
            <a:p>
              <a:pPr indent="0" lvl="0" marL="0" rtl="0" algn="l">
                <a:lnSpc>
                  <a:spcPct val="115000"/>
                </a:lnSpc>
                <a:spcBef>
                  <a:spcPts val="0"/>
                </a:spcBef>
                <a:spcAft>
                  <a:spcPts val="0"/>
                </a:spcAft>
                <a:buNone/>
              </a:pPr>
              <a:r>
                <a:rPr b="1" lang="en-GB" sz="800">
                  <a:latin typeface="Roboto"/>
                  <a:ea typeface="Roboto"/>
                  <a:cs typeface="Roboto"/>
                  <a:sym typeface="Roboto"/>
                </a:rPr>
                <a:t>Incoming UDP packets from BPMs, BBQ and CODs</a:t>
              </a:r>
              <a:endParaRPr b="1" sz="800">
                <a:latin typeface="Roboto"/>
                <a:ea typeface="Roboto"/>
                <a:cs typeface="Roboto"/>
                <a:sym typeface="Roboto"/>
              </a:endParaRPr>
            </a:p>
          </p:txBody>
        </p:sp>
      </p:grpSp>
      <p:grpSp>
        <p:nvGrpSpPr>
          <p:cNvPr id="107" name="Google Shape;107;p18"/>
          <p:cNvGrpSpPr/>
          <p:nvPr/>
        </p:nvGrpSpPr>
        <p:grpSpPr>
          <a:xfrm>
            <a:off x="3914738" y="2947625"/>
            <a:ext cx="1638075" cy="669600"/>
            <a:chOff x="5192375" y="1453950"/>
            <a:chExt cx="1638075" cy="669600"/>
          </a:xfrm>
        </p:grpSpPr>
        <p:cxnSp>
          <p:nvCxnSpPr>
            <p:cNvPr id="108" name="Google Shape;108;p18"/>
            <p:cNvCxnSpPr/>
            <p:nvPr/>
          </p:nvCxnSpPr>
          <p:spPr>
            <a:xfrm flipH="1">
              <a:off x="5192375" y="1619250"/>
              <a:ext cx="336900" cy="339000"/>
            </a:xfrm>
            <a:prstGeom prst="straightConnector1">
              <a:avLst/>
            </a:prstGeom>
            <a:noFill/>
            <a:ln cap="flat" cmpd="sng" w="19050">
              <a:solidFill>
                <a:srgbClr val="085631"/>
              </a:solidFill>
              <a:prstDash val="solid"/>
              <a:round/>
              <a:headEnd len="med" w="med" type="oval"/>
              <a:tailEnd len="sm" w="sm" type="none"/>
            </a:ln>
          </p:spPr>
        </p:cxnSp>
        <p:sp>
          <p:nvSpPr>
            <p:cNvPr id="109" name="Google Shape;109;p18"/>
            <p:cNvSpPr txBox="1"/>
            <p:nvPr/>
          </p:nvSpPr>
          <p:spPr>
            <a:xfrm>
              <a:off x="5562950" y="1453950"/>
              <a:ext cx="1267500" cy="669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800">
                  <a:latin typeface="Roboto"/>
                  <a:ea typeface="Roboto"/>
                  <a:cs typeface="Roboto"/>
                  <a:sym typeface="Roboto"/>
                </a:rPr>
                <a:t>UNLOCK LOOP</a:t>
              </a:r>
              <a:endParaRPr sz="800">
                <a:latin typeface="Roboto"/>
                <a:ea typeface="Roboto"/>
                <a:cs typeface="Roboto"/>
                <a:sym typeface="Roboto"/>
              </a:endParaRPr>
            </a:p>
            <a:p>
              <a:pPr indent="0" lvl="0" marL="0" rtl="0" algn="l">
                <a:lnSpc>
                  <a:spcPct val="115000"/>
                </a:lnSpc>
                <a:spcBef>
                  <a:spcPts val="0"/>
                </a:spcBef>
                <a:spcAft>
                  <a:spcPts val="0"/>
                </a:spcAft>
                <a:buNone/>
              </a:pPr>
              <a:r>
                <a:t/>
              </a:r>
              <a:endParaRPr sz="600">
                <a:latin typeface="Roboto"/>
                <a:ea typeface="Roboto"/>
                <a:cs typeface="Roboto"/>
                <a:sym typeface="Roboto"/>
              </a:endParaRPr>
            </a:p>
            <a:p>
              <a:pPr indent="0" lvl="0" marL="0" rtl="0" algn="l">
                <a:lnSpc>
                  <a:spcPct val="115000"/>
                </a:lnSpc>
                <a:spcBef>
                  <a:spcPts val="0"/>
                </a:spcBef>
                <a:spcAft>
                  <a:spcPts val="0"/>
                </a:spcAft>
                <a:buNone/>
              </a:pPr>
              <a:r>
                <a:rPr b="1" lang="en-GB" sz="800">
                  <a:latin typeface="Roboto"/>
                  <a:ea typeface="Roboto"/>
                  <a:cs typeface="Roboto"/>
                  <a:sym typeface="Roboto"/>
                </a:rPr>
                <a:t>Orbit Trigger (OT) LHC timing signal at 25 Hz</a:t>
              </a:r>
              <a:endParaRPr b="1" sz="800">
                <a:latin typeface="Roboto"/>
                <a:ea typeface="Roboto"/>
                <a:cs typeface="Roboto"/>
                <a:sym typeface="Roboto"/>
              </a:endParaRPr>
            </a:p>
          </p:txBody>
        </p:sp>
      </p:grpSp>
      <p:sp>
        <p:nvSpPr>
          <p:cNvPr id="110" name="Google Shape;110;p18"/>
          <p:cNvSpPr txBox="1"/>
          <p:nvPr/>
        </p:nvSpPr>
        <p:spPr>
          <a:xfrm>
            <a:off x="2828076" y="3665925"/>
            <a:ext cx="923400" cy="572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b="1" lang="en-GB" sz="1200">
                <a:latin typeface="Roboto"/>
                <a:ea typeface="Roboto"/>
                <a:cs typeface="Roboto"/>
                <a:sym typeface="Roboto"/>
              </a:rPr>
              <a:t>OFC main loop</a:t>
            </a:r>
            <a:endParaRPr sz="1200"/>
          </a:p>
        </p:txBody>
      </p:sp>
      <p:sp>
        <p:nvSpPr>
          <p:cNvPr id="111" name="Google Shape;111;p18"/>
          <p:cNvSpPr/>
          <p:nvPr/>
        </p:nvSpPr>
        <p:spPr>
          <a:xfrm rot="1799900">
            <a:off x="2395479" y="3033859"/>
            <a:ext cx="1783290" cy="1783290"/>
          </a:xfrm>
          <a:prstGeom prst="blockArc">
            <a:avLst>
              <a:gd fmla="val 14545937" name="adj1"/>
              <a:gd fmla="val 19902139" name="adj2"/>
              <a:gd fmla="val 9115" name="adj3"/>
            </a:avLst>
          </a:prstGeom>
          <a:solidFill>
            <a:srgbClr val="085631"/>
          </a:solidFill>
          <a:ln>
            <a:noFill/>
          </a:ln>
          <a:effectLst>
            <a:outerShdw blurRad="71438" rotWithShape="0" algn="bl" dir="5400000" dist="9525">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8"/>
          <p:cNvSpPr/>
          <p:nvPr/>
        </p:nvSpPr>
        <p:spPr>
          <a:xfrm rot="9000813">
            <a:off x="2391684" y="3033671"/>
            <a:ext cx="1782730" cy="1782730"/>
          </a:xfrm>
          <a:prstGeom prst="blockArc">
            <a:avLst>
              <a:gd fmla="val 18041678" name="adj1"/>
              <a:gd fmla="val 1798478" name="adj2"/>
              <a:gd fmla="val 9595" name="adj3"/>
            </a:avLst>
          </a:prstGeom>
          <a:solidFill>
            <a:srgbClr val="085631"/>
          </a:solidFill>
          <a:ln>
            <a:noFill/>
          </a:ln>
          <a:effectLst>
            <a:outerShdw blurRad="71438" rotWithShape="0" algn="bl" dist="9525">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8"/>
          <p:cNvSpPr/>
          <p:nvPr/>
        </p:nvSpPr>
        <p:spPr>
          <a:xfrm flipH="1" rot="-9000813">
            <a:off x="2396567" y="3034168"/>
            <a:ext cx="1782730" cy="1782730"/>
          </a:xfrm>
          <a:prstGeom prst="blockArc">
            <a:avLst>
              <a:gd fmla="val 17967225" name="adj1"/>
              <a:gd fmla="val 1529547" name="adj2"/>
              <a:gd fmla="val 9279" name="adj3"/>
            </a:avLst>
          </a:prstGeom>
          <a:solidFill>
            <a:srgbClr val="0E9453"/>
          </a:solidFill>
          <a:ln>
            <a:noFill/>
          </a:ln>
          <a:effectLst>
            <a:outerShdw blurRad="71438" rotWithShape="0" algn="bl" dir="5400000" dist="9525">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8"/>
          <p:cNvSpPr/>
          <p:nvPr/>
        </p:nvSpPr>
        <p:spPr>
          <a:xfrm rot="8100000">
            <a:off x="2359443" y="3809778"/>
            <a:ext cx="240982" cy="240982"/>
          </a:xfrm>
          <a:prstGeom prst="rtTriangle">
            <a:avLst/>
          </a:prstGeom>
          <a:solidFill>
            <a:srgbClr val="0856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8"/>
          <p:cNvSpPr/>
          <p:nvPr/>
        </p:nvSpPr>
        <p:spPr>
          <a:xfrm rot="-2700000">
            <a:off x="3971943" y="3805032"/>
            <a:ext cx="240982" cy="240982"/>
          </a:xfrm>
          <a:prstGeom prst="rtTriangle">
            <a:avLst/>
          </a:prstGeom>
          <a:solidFill>
            <a:srgbClr val="08563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8"/>
          <p:cNvSpPr/>
          <p:nvPr/>
        </p:nvSpPr>
        <p:spPr>
          <a:xfrm rot="2700000">
            <a:off x="3165461" y="4608970"/>
            <a:ext cx="240982" cy="240982"/>
          </a:xfrm>
          <a:prstGeom prst="rtTriangle">
            <a:avLst/>
          </a:prstGeom>
          <a:solidFill>
            <a:srgbClr val="0E94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8"/>
          <p:cNvSpPr/>
          <p:nvPr/>
        </p:nvSpPr>
        <p:spPr>
          <a:xfrm rot="-8100000">
            <a:off x="3165920" y="2994386"/>
            <a:ext cx="240982" cy="240982"/>
          </a:xfrm>
          <a:prstGeom prst="rtTriangle">
            <a:avLst/>
          </a:prstGeom>
          <a:solidFill>
            <a:srgbClr val="0E945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
                                            <p:txEl>
                                              <p:pRg end="0" st="0"/>
                                            </p:txEl>
                                          </p:spTgt>
                                        </p:tgtEl>
                                        <p:attrNameLst>
                                          <p:attrName>style.visibility</p:attrName>
                                        </p:attrNameLst>
                                      </p:cBhvr>
                                      <p:to>
                                        <p:strVal val="visible"/>
                                      </p:to>
                                    </p:set>
                                    <p:animEffect filter="fade" transition="in">
                                      <p:cBhvr>
                                        <p:cTn dur="1000"/>
                                        <p:tgtEl>
                                          <p:spTgt spid="9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
                                            <p:txEl>
                                              <p:pRg end="1" st="1"/>
                                            </p:txEl>
                                          </p:spTgt>
                                        </p:tgtEl>
                                        <p:attrNameLst>
                                          <p:attrName>style.visibility</p:attrName>
                                        </p:attrNameLst>
                                      </p:cBhvr>
                                      <p:to>
                                        <p:strVal val="visible"/>
                                      </p:to>
                                    </p:set>
                                    <p:animEffect filter="fade" transition="in">
                                      <p:cBhvr>
                                        <p:cTn dur="1000"/>
                                        <p:tgtEl>
                                          <p:spTgt spid="9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
                                            <p:txEl>
                                              <p:pRg end="2" st="2"/>
                                            </p:txEl>
                                          </p:spTgt>
                                        </p:tgtEl>
                                        <p:attrNameLst>
                                          <p:attrName>style.visibility</p:attrName>
                                        </p:attrNameLst>
                                      </p:cBhvr>
                                      <p:to>
                                        <p:strVal val="visible"/>
                                      </p:to>
                                    </p:set>
                                    <p:animEffect filter="fade" transition="in">
                                      <p:cBhvr>
                                        <p:cTn dur="1000"/>
                                        <p:tgtEl>
                                          <p:spTgt spid="9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4">
                                            <p:txEl>
                                              <p:pRg end="3" st="3"/>
                                            </p:txEl>
                                          </p:spTgt>
                                        </p:tgtEl>
                                        <p:attrNameLst>
                                          <p:attrName>style.visibility</p:attrName>
                                        </p:attrNameLst>
                                      </p:cBhvr>
                                      <p:to>
                                        <p:strVal val="visible"/>
                                      </p:to>
                                    </p:set>
                                    <p:animEffect filter="fade" transition="in">
                                      <p:cBhvr>
                                        <p:cTn dur="1000"/>
                                        <p:tgtEl>
                                          <p:spTgt spid="9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6"/>
                                        </p:tgtEl>
                                        <p:attrNameLst>
                                          <p:attrName>style.visibility</p:attrName>
                                        </p:attrNameLst>
                                      </p:cBhvr>
                                      <p:to>
                                        <p:strVal val="visible"/>
                                      </p:to>
                                    </p:set>
                                    <p:animEffect filter="fade" transition="in">
                                      <p:cBhvr>
                                        <p:cTn dur="1000"/>
                                        <p:tgtEl>
                                          <p:spTgt spid="96"/>
                                        </p:tgtEl>
                                      </p:cBhvr>
                                    </p:animEffect>
                                  </p:childTnLst>
                                </p:cTn>
                              </p:par>
                              <p:par>
                                <p:cTn fill="hold" nodeType="withEffect" presetClass="entr" presetID="10" presetSubtype="0">
                                  <p:stCondLst>
                                    <p:cond delay="0"/>
                                  </p:stCondLst>
                                  <p:childTnLst>
                                    <p:set>
                                      <p:cBhvr>
                                        <p:cTn dur="1" fill="hold">
                                          <p:stCondLst>
                                            <p:cond delay="0"/>
                                          </p:stCondLst>
                                        </p:cTn>
                                        <p:tgtEl>
                                          <p:spTgt spid="110"/>
                                        </p:tgtEl>
                                        <p:attrNameLst>
                                          <p:attrName>style.visibility</p:attrName>
                                        </p:attrNameLst>
                                      </p:cBhvr>
                                      <p:to>
                                        <p:strVal val="visible"/>
                                      </p:to>
                                    </p:set>
                                    <p:animEffect filter="fade" transition="in">
                                      <p:cBhvr>
                                        <p:cTn dur="1000"/>
                                        <p:tgtEl>
                                          <p:spTgt spid="11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7"/>
                                        </p:tgtEl>
                                        <p:attrNameLst>
                                          <p:attrName>style.visibility</p:attrName>
                                        </p:attrNameLst>
                                      </p:cBhvr>
                                      <p:to>
                                        <p:strVal val="visible"/>
                                      </p:to>
                                    </p:set>
                                    <p:animEffect filter="fade" transition="in">
                                      <p:cBhvr>
                                        <p:cTn dur="1000"/>
                                        <p:tgtEl>
                                          <p:spTgt spid="107"/>
                                        </p:tgtEl>
                                      </p:cBhvr>
                                    </p:animEffect>
                                  </p:childTnLst>
                                </p:cTn>
                              </p:par>
                              <p:par>
                                <p:cTn fill="hold" nodeType="withEffect" presetClass="entr" presetID="10" presetSubtype="0">
                                  <p:stCondLst>
                                    <p:cond delay="0"/>
                                  </p:stCondLst>
                                  <p:childTnLst>
                                    <p:set>
                                      <p:cBhvr>
                                        <p:cTn dur="1" fill="hold">
                                          <p:stCondLst>
                                            <p:cond delay="0"/>
                                          </p:stCondLst>
                                        </p:cTn>
                                        <p:tgtEl>
                                          <p:spTgt spid="111"/>
                                        </p:tgtEl>
                                        <p:attrNameLst>
                                          <p:attrName>style.visibility</p:attrName>
                                        </p:attrNameLst>
                                      </p:cBhvr>
                                      <p:to>
                                        <p:strVal val="visible"/>
                                      </p:to>
                                    </p:set>
                                    <p:animEffect filter="fade" transition="in">
                                      <p:cBhvr>
                                        <p:cTn dur="1000"/>
                                        <p:tgtEl>
                                          <p:spTgt spid="111"/>
                                        </p:tgtEl>
                                      </p:cBhvr>
                                    </p:animEffect>
                                  </p:childTnLst>
                                </p:cTn>
                              </p:par>
                              <p:par>
                                <p:cTn fill="hold" nodeType="withEffect" presetClass="entr" presetID="10" presetSubtype="0">
                                  <p:stCondLst>
                                    <p:cond delay="0"/>
                                  </p:stCondLst>
                                  <p:childTnLst>
                                    <p:set>
                                      <p:cBhvr>
                                        <p:cTn dur="1" fill="hold">
                                          <p:stCondLst>
                                            <p:cond delay="0"/>
                                          </p:stCondLst>
                                        </p:cTn>
                                        <p:tgtEl>
                                          <p:spTgt spid="115"/>
                                        </p:tgtEl>
                                        <p:attrNameLst>
                                          <p:attrName>style.visibility</p:attrName>
                                        </p:attrNameLst>
                                      </p:cBhvr>
                                      <p:to>
                                        <p:strVal val="visible"/>
                                      </p:to>
                                    </p:set>
                                    <p:animEffect filter="fade" transition="in">
                                      <p:cBhvr>
                                        <p:cTn dur="1000"/>
                                        <p:tgtEl>
                                          <p:spTgt spid="11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
                                        </p:tgtEl>
                                        <p:attrNameLst>
                                          <p:attrName>style.visibility</p:attrName>
                                        </p:attrNameLst>
                                      </p:cBhvr>
                                      <p:to>
                                        <p:strVal val="visible"/>
                                      </p:to>
                                    </p:set>
                                    <p:animEffect filter="fade" transition="in">
                                      <p:cBhvr>
                                        <p:cTn dur="1000"/>
                                        <p:tgtEl>
                                          <p:spTgt spid="104"/>
                                        </p:tgtEl>
                                      </p:cBhvr>
                                    </p:animEffect>
                                  </p:childTnLst>
                                </p:cTn>
                              </p:par>
                              <p:par>
                                <p:cTn fill="hold" nodeType="withEffect" presetClass="entr" presetID="10" presetSubtype="0">
                                  <p:stCondLst>
                                    <p:cond delay="0"/>
                                  </p:stCondLst>
                                  <p:childTnLst>
                                    <p:set>
                                      <p:cBhvr>
                                        <p:cTn dur="1" fill="hold">
                                          <p:stCondLst>
                                            <p:cond delay="0"/>
                                          </p:stCondLst>
                                        </p:cTn>
                                        <p:tgtEl>
                                          <p:spTgt spid="113"/>
                                        </p:tgtEl>
                                        <p:attrNameLst>
                                          <p:attrName>style.visibility</p:attrName>
                                        </p:attrNameLst>
                                      </p:cBhvr>
                                      <p:to>
                                        <p:strVal val="visible"/>
                                      </p:to>
                                    </p:set>
                                    <p:animEffect filter="fade" transition="in">
                                      <p:cBhvr>
                                        <p:cTn dur="1000"/>
                                        <p:tgtEl>
                                          <p:spTgt spid="113"/>
                                        </p:tgtEl>
                                      </p:cBhvr>
                                    </p:animEffect>
                                  </p:childTnLst>
                                </p:cTn>
                              </p:par>
                              <p:par>
                                <p:cTn fill="hold" nodeType="withEffect" presetClass="entr" presetID="10" presetSubtype="0">
                                  <p:stCondLst>
                                    <p:cond delay="0"/>
                                  </p:stCondLst>
                                  <p:childTnLst>
                                    <p:set>
                                      <p:cBhvr>
                                        <p:cTn dur="1" fill="hold">
                                          <p:stCondLst>
                                            <p:cond delay="0"/>
                                          </p:stCondLst>
                                        </p:cTn>
                                        <p:tgtEl>
                                          <p:spTgt spid="116"/>
                                        </p:tgtEl>
                                        <p:attrNameLst>
                                          <p:attrName>style.visibility</p:attrName>
                                        </p:attrNameLst>
                                      </p:cBhvr>
                                      <p:to>
                                        <p:strVal val="visible"/>
                                      </p:to>
                                    </p:set>
                                    <p:animEffect filter="fade" transition="in">
                                      <p:cBhvr>
                                        <p:cTn dur="1000"/>
                                        <p:tgtEl>
                                          <p:spTgt spid="1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gtEl>
                                        <p:attrNameLst>
                                          <p:attrName>style.visibility</p:attrName>
                                        </p:attrNameLst>
                                      </p:cBhvr>
                                      <p:to>
                                        <p:strVal val="visible"/>
                                      </p:to>
                                    </p:set>
                                    <p:animEffect filter="fade" transition="in">
                                      <p:cBhvr>
                                        <p:cTn dur="1000"/>
                                        <p:tgtEl>
                                          <p:spTgt spid="100"/>
                                        </p:tgtEl>
                                      </p:cBhvr>
                                    </p:animEffect>
                                  </p:childTnLst>
                                </p:cTn>
                              </p:par>
                              <p:par>
                                <p:cTn fill="hold" nodeType="withEffect" presetClass="entr" presetID="10" presetSubtype="0">
                                  <p:stCondLst>
                                    <p:cond delay="0"/>
                                  </p:stCondLst>
                                  <p:childTnLst>
                                    <p:set>
                                      <p:cBhvr>
                                        <p:cTn dur="1" fill="hold">
                                          <p:stCondLst>
                                            <p:cond delay="0"/>
                                          </p:stCondLst>
                                        </p:cTn>
                                        <p:tgtEl>
                                          <p:spTgt spid="112"/>
                                        </p:tgtEl>
                                        <p:attrNameLst>
                                          <p:attrName>style.visibility</p:attrName>
                                        </p:attrNameLst>
                                      </p:cBhvr>
                                      <p:to>
                                        <p:strVal val="visible"/>
                                      </p:to>
                                    </p:set>
                                    <p:animEffect filter="fade" transition="in">
                                      <p:cBhvr>
                                        <p:cTn dur="1000"/>
                                        <p:tgtEl>
                                          <p:spTgt spid="112"/>
                                        </p:tgtEl>
                                      </p:cBhvr>
                                    </p:animEffect>
                                  </p:childTnLst>
                                </p:cTn>
                              </p:par>
                              <p:par>
                                <p:cTn fill="hold" nodeType="withEffect" presetClass="entr" presetID="10" presetSubtype="0">
                                  <p:stCondLst>
                                    <p:cond delay="0"/>
                                  </p:stCondLst>
                                  <p:childTnLst>
                                    <p:set>
                                      <p:cBhvr>
                                        <p:cTn dur="1" fill="hold">
                                          <p:stCondLst>
                                            <p:cond delay="0"/>
                                          </p:stCondLst>
                                        </p:cTn>
                                        <p:tgtEl>
                                          <p:spTgt spid="114"/>
                                        </p:tgtEl>
                                        <p:attrNameLst>
                                          <p:attrName>style.visibility</p:attrName>
                                        </p:attrNameLst>
                                      </p:cBhvr>
                                      <p:to>
                                        <p:strVal val="visible"/>
                                      </p:to>
                                    </p:set>
                                    <p:animEffect filter="fade" transition="in">
                                      <p:cBhvr>
                                        <p:cTn dur="1000"/>
                                        <p:tgtEl>
                                          <p:spTgt spid="1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7"/>
                                        </p:tgtEl>
                                        <p:attrNameLst>
                                          <p:attrName>style.visibility</p:attrName>
                                        </p:attrNameLst>
                                      </p:cBhvr>
                                      <p:to>
                                        <p:strVal val="visible"/>
                                      </p:to>
                                    </p:set>
                                    <p:animEffect filter="fade" transition="in">
                                      <p:cBhvr>
                                        <p:cTn dur="1000"/>
                                        <p:tgtEl>
                                          <p:spTgt spid="97"/>
                                        </p:tgtEl>
                                      </p:cBhvr>
                                    </p:animEffect>
                                  </p:childTnLst>
                                </p:cTn>
                              </p:par>
                              <p:par>
                                <p:cTn fill="hold" nodeType="withEffect" presetClass="entr" presetID="10" presetSubtype="0">
                                  <p:stCondLst>
                                    <p:cond delay="0"/>
                                  </p:stCondLst>
                                  <p:childTnLst>
                                    <p:set>
                                      <p:cBhvr>
                                        <p:cTn dur="1" fill="hold">
                                          <p:stCondLst>
                                            <p:cond delay="0"/>
                                          </p:stCondLst>
                                        </p:cTn>
                                        <p:tgtEl>
                                          <p:spTgt spid="103"/>
                                        </p:tgtEl>
                                        <p:attrNameLst>
                                          <p:attrName>style.visibility</p:attrName>
                                        </p:attrNameLst>
                                      </p:cBhvr>
                                      <p:to>
                                        <p:strVal val="visible"/>
                                      </p:to>
                                    </p:set>
                                    <p:animEffect filter="fade" transition="in">
                                      <p:cBhvr>
                                        <p:cTn dur="1000"/>
                                        <p:tgtEl>
                                          <p:spTgt spid="103"/>
                                        </p:tgtEl>
                                      </p:cBhvr>
                                    </p:animEffect>
                                  </p:childTnLst>
                                </p:cTn>
                              </p:par>
                              <p:par>
                                <p:cTn fill="hold" nodeType="withEffect" presetClass="entr" presetID="10" presetSubtype="0">
                                  <p:stCondLst>
                                    <p:cond delay="0"/>
                                  </p:stCondLst>
                                  <p:childTnLst>
                                    <p:set>
                                      <p:cBhvr>
                                        <p:cTn dur="1" fill="hold">
                                          <p:stCondLst>
                                            <p:cond delay="0"/>
                                          </p:stCondLst>
                                        </p:cTn>
                                        <p:tgtEl>
                                          <p:spTgt spid="117"/>
                                        </p:tgtEl>
                                        <p:attrNameLst>
                                          <p:attrName>style.visibility</p:attrName>
                                        </p:attrNameLst>
                                      </p:cBhvr>
                                      <p:to>
                                        <p:strVal val="visible"/>
                                      </p:to>
                                    </p:set>
                                    <p:animEffect filter="fade" transition="in">
                                      <p:cBhvr>
                                        <p:cTn dur="1000"/>
                                        <p:tgtEl>
                                          <p:spTgt spid="11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19"/>
          <p:cNvSpPr/>
          <p:nvPr/>
        </p:nvSpPr>
        <p:spPr>
          <a:xfrm rot="-9362718">
            <a:off x="5851654" y="2352447"/>
            <a:ext cx="1119419" cy="1118537"/>
          </a:xfrm>
          <a:prstGeom prst="blockArc">
            <a:avLst>
              <a:gd fmla="val 12602522" name="adj1"/>
              <a:gd fmla="val 16867657" name="adj2"/>
              <a:gd fmla="val 20844" name="adj3"/>
            </a:avLst>
          </a:prstGeom>
          <a:solidFill>
            <a:srgbClr val="0D5DD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9"/>
          <p:cNvSpPr/>
          <p:nvPr/>
        </p:nvSpPr>
        <p:spPr>
          <a:xfrm rot="3598153">
            <a:off x="5849067" y="2360089"/>
            <a:ext cx="1118559" cy="1119298"/>
          </a:xfrm>
          <a:prstGeom prst="blockArc">
            <a:avLst>
              <a:gd fmla="val 12602522" name="adj1"/>
              <a:gd fmla="val 16867657" name="adj2"/>
              <a:gd fmla="val 20844" name="adj3"/>
            </a:avLst>
          </a:prstGeom>
          <a:solidFill>
            <a:srgbClr val="0944A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9"/>
          <p:cNvSpPr/>
          <p:nvPr/>
        </p:nvSpPr>
        <p:spPr>
          <a:xfrm rot="-599839">
            <a:off x="5853384" y="2360331"/>
            <a:ext cx="1119803" cy="1118031"/>
          </a:xfrm>
          <a:prstGeom prst="blockArc">
            <a:avLst>
              <a:gd fmla="val 12513247" name="adj1"/>
              <a:gd fmla="val 16867657" name="adj2"/>
              <a:gd fmla="val 20844" name="adj3"/>
            </a:avLst>
          </a:prstGeom>
          <a:solidFill>
            <a:srgbClr val="307B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9"/>
          <p:cNvSpPr txBox="1"/>
          <p:nvPr/>
        </p:nvSpPr>
        <p:spPr>
          <a:xfrm>
            <a:off x="3632573" y="1241365"/>
            <a:ext cx="2376600" cy="13095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b="1" lang="en-GB" sz="1200">
                <a:latin typeface="Roboto"/>
                <a:ea typeface="Roboto"/>
                <a:cs typeface="Roboto"/>
                <a:sym typeface="Roboto"/>
              </a:rPr>
              <a:t>Communicating with GUIs</a:t>
            </a:r>
            <a:endParaRPr b="1" sz="1200">
              <a:latin typeface="Roboto"/>
              <a:ea typeface="Roboto"/>
              <a:cs typeface="Roboto"/>
              <a:sym typeface="Roboto"/>
            </a:endParaRPr>
          </a:p>
          <a:p>
            <a:pPr indent="0" lvl="0" marL="0" rtl="0" algn="r">
              <a:spcBef>
                <a:spcPts val="0"/>
              </a:spcBef>
              <a:spcAft>
                <a:spcPts val="0"/>
              </a:spcAft>
              <a:buNone/>
            </a:pPr>
            <a:r>
              <a:t/>
            </a:r>
            <a:endParaRPr b="1" sz="800">
              <a:latin typeface="Roboto"/>
              <a:ea typeface="Roboto"/>
              <a:cs typeface="Roboto"/>
              <a:sym typeface="Roboto"/>
            </a:endParaRPr>
          </a:p>
          <a:p>
            <a:pPr indent="0" lvl="0" marL="0" rtl="0" algn="r">
              <a:spcBef>
                <a:spcPts val="0"/>
              </a:spcBef>
              <a:spcAft>
                <a:spcPts val="1600"/>
              </a:spcAft>
              <a:buNone/>
            </a:pPr>
            <a:r>
              <a:rPr lang="en-GB" sz="800">
                <a:latin typeface="Roboto"/>
                <a:ea typeface="Roboto"/>
                <a:cs typeface="Roboto"/>
                <a:sym typeface="Roboto"/>
              </a:rPr>
              <a:t>LHC operators controlled the OFC through many GUIs, e.g. YASP. These GUIs communicated with the OFSU FESA class.</a:t>
            </a:r>
            <a:endParaRPr b="1" sz="800">
              <a:latin typeface="Roboto"/>
              <a:ea typeface="Roboto"/>
              <a:cs typeface="Roboto"/>
              <a:sym typeface="Roboto"/>
            </a:endParaRPr>
          </a:p>
        </p:txBody>
      </p:sp>
      <p:sp>
        <p:nvSpPr>
          <p:cNvPr id="127" name="Google Shape;127;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Orbit Feedback Service Unit (OFSU)</a:t>
            </a:r>
            <a:endParaRPr>
              <a:latin typeface="Cambria"/>
              <a:ea typeface="Cambria"/>
              <a:cs typeface="Cambria"/>
              <a:sym typeface="Cambria"/>
            </a:endParaRPr>
          </a:p>
        </p:txBody>
      </p:sp>
      <p:sp>
        <p:nvSpPr>
          <p:cNvPr id="128" name="Google Shape;128;p19"/>
          <p:cNvSpPr txBox="1"/>
          <p:nvPr>
            <p:ph idx="1" type="body"/>
          </p:nvPr>
        </p:nvSpPr>
        <p:spPr>
          <a:xfrm>
            <a:off x="311700" y="1152475"/>
            <a:ext cx="3162900" cy="36807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LHC operators did not communicate directly to OFC</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BBFS’ design principle was to keep the OFC simple, and delegate other tasks to the OFSU</a:t>
            </a:r>
            <a:endParaRPr>
              <a:latin typeface="Roboto Light"/>
              <a:ea typeface="Roboto Light"/>
              <a:cs typeface="Roboto Light"/>
              <a:sym typeface="Roboto Light"/>
            </a:endParaRPr>
          </a:p>
          <a:p>
            <a:pPr indent="-342900" lvl="0" marL="457200" rtl="0" algn="l">
              <a:spcBef>
                <a:spcPts val="0"/>
              </a:spcBef>
              <a:spcAft>
                <a:spcPts val="0"/>
              </a:spcAft>
              <a:buSzPts val="1800"/>
              <a:buFont typeface="Roboto Light"/>
              <a:buChar char="●"/>
            </a:pPr>
            <a:r>
              <a:rPr lang="en-GB">
                <a:latin typeface="Roboto Light"/>
                <a:ea typeface="Roboto Light"/>
                <a:cs typeface="Roboto Light"/>
                <a:sym typeface="Roboto Light"/>
              </a:rPr>
              <a:t>OFSU was the largest FESA class in the LHC during Run 2</a:t>
            </a:r>
            <a:endParaRPr>
              <a:latin typeface="Roboto Light"/>
              <a:ea typeface="Roboto Light"/>
              <a:cs typeface="Roboto Light"/>
              <a:sym typeface="Roboto Light"/>
            </a:endParaRPr>
          </a:p>
        </p:txBody>
      </p:sp>
      <p:sp>
        <p:nvSpPr>
          <p:cNvPr id="129" name="Google Shape;129;p19"/>
          <p:cNvSpPr txBox="1"/>
          <p:nvPr/>
        </p:nvSpPr>
        <p:spPr>
          <a:xfrm>
            <a:off x="3398145" y="2776676"/>
            <a:ext cx="1775700" cy="11292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b="1" lang="en-GB" sz="1200">
                <a:latin typeface="Roboto"/>
                <a:ea typeface="Roboto"/>
                <a:cs typeface="Roboto"/>
                <a:sym typeface="Roboto"/>
              </a:rPr>
              <a:t>Provides API</a:t>
            </a:r>
            <a:endParaRPr b="1" sz="1200">
              <a:latin typeface="Roboto"/>
              <a:ea typeface="Roboto"/>
              <a:cs typeface="Roboto"/>
              <a:sym typeface="Roboto"/>
            </a:endParaRPr>
          </a:p>
          <a:p>
            <a:pPr indent="0" lvl="0" marL="0" rtl="0" algn="r">
              <a:spcBef>
                <a:spcPts val="0"/>
              </a:spcBef>
              <a:spcAft>
                <a:spcPts val="0"/>
              </a:spcAft>
              <a:buNone/>
            </a:pPr>
            <a:r>
              <a:t/>
            </a:r>
            <a:endParaRPr b="1" sz="800">
              <a:latin typeface="Roboto"/>
              <a:ea typeface="Roboto"/>
              <a:cs typeface="Roboto"/>
              <a:sym typeface="Roboto"/>
            </a:endParaRPr>
          </a:p>
          <a:p>
            <a:pPr indent="0" lvl="0" marL="0" rtl="0" algn="r">
              <a:spcBef>
                <a:spcPts val="0"/>
              </a:spcBef>
              <a:spcAft>
                <a:spcPts val="1600"/>
              </a:spcAft>
              <a:buNone/>
            </a:pPr>
            <a:r>
              <a:rPr lang="en-GB" sz="800">
                <a:latin typeface="Roboto"/>
                <a:ea typeface="Roboto"/>
                <a:cs typeface="Roboto"/>
                <a:sym typeface="Roboto"/>
              </a:rPr>
              <a:t>Low-level interface built with FESA properties was created. Properties were split into two categories, set and get.</a:t>
            </a:r>
            <a:endParaRPr sz="800">
              <a:latin typeface="Roboto"/>
              <a:ea typeface="Roboto"/>
              <a:cs typeface="Roboto"/>
              <a:sym typeface="Roboto"/>
            </a:endParaRPr>
          </a:p>
        </p:txBody>
      </p:sp>
      <p:sp>
        <p:nvSpPr>
          <p:cNvPr id="130" name="Google Shape;130;p19"/>
          <p:cNvSpPr txBox="1"/>
          <p:nvPr/>
        </p:nvSpPr>
        <p:spPr>
          <a:xfrm>
            <a:off x="5203279" y="3704071"/>
            <a:ext cx="2593800" cy="112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200">
                <a:latin typeface="Roboto"/>
                <a:ea typeface="Roboto"/>
                <a:cs typeface="Roboto"/>
                <a:sym typeface="Roboto"/>
              </a:rPr>
              <a:t>Logging</a:t>
            </a:r>
            <a:endParaRPr b="1" sz="1200">
              <a:latin typeface="Roboto"/>
              <a:ea typeface="Roboto"/>
              <a:cs typeface="Roboto"/>
              <a:sym typeface="Roboto"/>
            </a:endParaRPr>
          </a:p>
          <a:p>
            <a:pPr indent="0" lvl="0" marL="0" rtl="0" algn="ctr">
              <a:spcBef>
                <a:spcPts val="0"/>
              </a:spcBef>
              <a:spcAft>
                <a:spcPts val="0"/>
              </a:spcAft>
              <a:buNone/>
            </a:pPr>
            <a:r>
              <a:t/>
            </a:r>
            <a:endParaRPr b="1" sz="800">
              <a:latin typeface="Roboto"/>
              <a:ea typeface="Roboto"/>
              <a:cs typeface="Roboto"/>
              <a:sym typeface="Roboto"/>
            </a:endParaRPr>
          </a:p>
          <a:p>
            <a:pPr indent="0" lvl="0" marL="0" rtl="0" algn="ctr">
              <a:spcBef>
                <a:spcPts val="0"/>
              </a:spcBef>
              <a:spcAft>
                <a:spcPts val="1600"/>
              </a:spcAft>
              <a:buNone/>
            </a:pPr>
            <a:r>
              <a:rPr lang="en-GB" sz="800">
                <a:latin typeface="Roboto"/>
                <a:ea typeface="Roboto"/>
                <a:cs typeface="Roboto"/>
                <a:sym typeface="Roboto"/>
              </a:rPr>
              <a:t>Logging BPM, BBQ and COD data statistics of the OFC. Logging of OFC parameters to CERN database.</a:t>
            </a:r>
            <a:endParaRPr sz="800">
              <a:latin typeface="Roboto"/>
              <a:ea typeface="Roboto"/>
              <a:cs typeface="Roboto"/>
              <a:sym typeface="Roboto"/>
            </a:endParaRPr>
          </a:p>
        </p:txBody>
      </p:sp>
      <p:sp>
        <p:nvSpPr>
          <p:cNvPr id="131" name="Google Shape;131;p19"/>
          <p:cNvSpPr txBox="1"/>
          <p:nvPr/>
        </p:nvSpPr>
        <p:spPr>
          <a:xfrm>
            <a:off x="6379174" y="1152475"/>
            <a:ext cx="2330100" cy="1129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sz="1200">
                <a:latin typeface="Roboto"/>
                <a:ea typeface="Roboto"/>
                <a:cs typeface="Roboto"/>
                <a:sym typeface="Roboto"/>
              </a:rPr>
              <a:t>Optics handling</a:t>
            </a:r>
            <a:endParaRPr b="1" sz="1200">
              <a:latin typeface="Roboto"/>
              <a:ea typeface="Roboto"/>
              <a:cs typeface="Roboto"/>
              <a:sym typeface="Roboto"/>
            </a:endParaRPr>
          </a:p>
          <a:p>
            <a:pPr indent="0" lvl="0" marL="0" rtl="0" algn="l">
              <a:spcBef>
                <a:spcPts val="0"/>
              </a:spcBef>
              <a:spcAft>
                <a:spcPts val="0"/>
              </a:spcAft>
              <a:buNone/>
            </a:pPr>
            <a:r>
              <a:t/>
            </a:r>
            <a:endParaRPr b="1" sz="800">
              <a:latin typeface="Roboto"/>
              <a:ea typeface="Roboto"/>
              <a:cs typeface="Roboto"/>
              <a:sym typeface="Roboto"/>
            </a:endParaRPr>
          </a:p>
          <a:p>
            <a:pPr indent="0" lvl="0" marL="0" rtl="0" algn="l">
              <a:spcBef>
                <a:spcPts val="0"/>
              </a:spcBef>
              <a:spcAft>
                <a:spcPts val="1600"/>
              </a:spcAft>
              <a:buNone/>
            </a:pPr>
            <a:r>
              <a:rPr lang="en-GB" sz="800">
                <a:latin typeface="Roboto"/>
                <a:ea typeface="Roboto"/>
                <a:cs typeface="Roboto"/>
                <a:sym typeface="Roboto"/>
              </a:rPr>
              <a:t>Fetching optics from LSA and recalculation of beam optics model</a:t>
            </a:r>
            <a:endParaRPr sz="800">
              <a:latin typeface="Roboto"/>
              <a:ea typeface="Roboto"/>
              <a:cs typeface="Roboto"/>
              <a:sym typeface="Roboto"/>
            </a:endParaRPr>
          </a:p>
        </p:txBody>
      </p:sp>
      <p:cxnSp>
        <p:nvCxnSpPr>
          <p:cNvPr id="132" name="Google Shape;132;p19"/>
          <p:cNvCxnSpPr>
            <a:endCxn id="133" idx="1"/>
          </p:cNvCxnSpPr>
          <p:nvPr/>
        </p:nvCxnSpPr>
        <p:spPr>
          <a:xfrm>
            <a:off x="6952327" y="3013527"/>
            <a:ext cx="245400" cy="45900"/>
          </a:xfrm>
          <a:prstGeom prst="straightConnector1">
            <a:avLst/>
          </a:prstGeom>
          <a:noFill/>
          <a:ln cap="flat" cmpd="sng" w="9525">
            <a:solidFill>
              <a:srgbClr val="0C58D3"/>
            </a:solidFill>
            <a:prstDash val="solid"/>
            <a:round/>
            <a:headEnd len="sm" w="sm" type="none"/>
            <a:tailEnd len="med" w="med" type="oval"/>
          </a:ln>
        </p:spPr>
      </p:cxnSp>
      <p:sp>
        <p:nvSpPr>
          <p:cNvPr id="133" name="Google Shape;133;p19"/>
          <p:cNvSpPr txBox="1"/>
          <p:nvPr/>
        </p:nvSpPr>
        <p:spPr>
          <a:xfrm>
            <a:off x="7197727" y="2494827"/>
            <a:ext cx="1511700" cy="1129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sz="1200">
                <a:latin typeface="Roboto"/>
                <a:ea typeface="Roboto"/>
                <a:cs typeface="Roboto"/>
                <a:sym typeface="Roboto"/>
              </a:rPr>
              <a:t>Post-mortem</a:t>
            </a:r>
            <a:endParaRPr b="1" sz="1200">
              <a:latin typeface="Roboto"/>
              <a:ea typeface="Roboto"/>
              <a:cs typeface="Roboto"/>
              <a:sym typeface="Roboto"/>
            </a:endParaRPr>
          </a:p>
          <a:p>
            <a:pPr indent="0" lvl="0" marL="0" rtl="0" algn="l">
              <a:spcBef>
                <a:spcPts val="0"/>
              </a:spcBef>
              <a:spcAft>
                <a:spcPts val="0"/>
              </a:spcAft>
              <a:buNone/>
            </a:pPr>
            <a:r>
              <a:t/>
            </a:r>
            <a:endParaRPr b="1" sz="800">
              <a:latin typeface="Roboto"/>
              <a:ea typeface="Roboto"/>
              <a:cs typeface="Roboto"/>
              <a:sym typeface="Roboto"/>
            </a:endParaRPr>
          </a:p>
          <a:p>
            <a:pPr indent="0" lvl="0" marL="0" rtl="0" algn="l">
              <a:spcBef>
                <a:spcPts val="0"/>
              </a:spcBef>
              <a:spcAft>
                <a:spcPts val="1600"/>
              </a:spcAft>
              <a:buNone/>
            </a:pPr>
            <a:r>
              <a:rPr lang="en-GB" sz="800">
                <a:latin typeface="Roboto"/>
                <a:ea typeface="Roboto"/>
                <a:cs typeface="Roboto"/>
                <a:sym typeface="Roboto"/>
              </a:rPr>
              <a:t>Creates post-mortem event with BPM and COD data</a:t>
            </a:r>
            <a:endParaRPr b="1" sz="800">
              <a:latin typeface="Roboto"/>
              <a:ea typeface="Roboto"/>
              <a:cs typeface="Roboto"/>
              <a:sym typeface="Roboto"/>
            </a:endParaRPr>
          </a:p>
        </p:txBody>
      </p:sp>
      <p:sp>
        <p:nvSpPr>
          <p:cNvPr id="134" name="Google Shape;134;p19"/>
          <p:cNvSpPr/>
          <p:nvPr/>
        </p:nvSpPr>
        <p:spPr>
          <a:xfrm rot="7921973">
            <a:off x="5847828" y="2355133"/>
            <a:ext cx="1118799" cy="1118866"/>
          </a:xfrm>
          <a:prstGeom prst="blockArc">
            <a:avLst>
              <a:gd fmla="val 12602522" name="adj1"/>
              <a:gd fmla="val 16867657" name="adj2"/>
              <a:gd fmla="val 20844" name="adj3"/>
            </a:avLst>
          </a:prstGeom>
          <a:solidFill>
            <a:srgbClr val="0C58D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35" name="Google Shape;135;p19"/>
          <p:cNvCxnSpPr>
            <a:endCxn id="129" idx="3"/>
          </p:cNvCxnSpPr>
          <p:nvPr/>
        </p:nvCxnSpPr>
        <p:spPr>
          <a:xfrm flipH="1">
            <a:off x="5173845" y="3163976"/>
            <a:ext cx="744300" cy="177300"/>
          </a:xfrm>
          <a:prstGeom prst="straightConnector1">
            <a:avLst/>
          </a:prstGeom>
          <a:noFill/>
          <a:ln cap="flat" cmpd="sng" w="9525">
            <a:solidFill>
              <a:srgbClr val="0E65F0"/>
            </a:solidFill>
            <a:prstDash val="solid"/>
            <a:round/>
            <a:headEnd len="sm" w="sm" type="none"/>
            <a:tailEnd len="med" w="med" type="oval"/>
          </a:ln>
        </p:spPr>
      </p:cxnSp>
      <p:sp>
        <p:nvSpPr>
          <p:cNvPr id="136" name="Google Shape;136;p19"/>
          <p:cNvSpPr/>
          <p:nvPr/>
        </p:nvSpPr>
        <p:spPr>
          <a:xfrm rot="-4980407">
            <a:off x="5856314" y="2355512"/>
            <a:ext cx="1116204" cy="1117991"/>
          </a:xfrm>
          <a:prstGeom prst="blockArc">
            <a:avLst>
              <a:gd fmla="val 12602522" name="adj1"/>
              <a:gd fmla="val 16867657" name="adj2"/>
              <a:gd fmla="val 20844" name="adj3"/>
            </a:avLst>
          </a:prstGeom>
          <a:solidFill>
            <a:srgbClr val="0E65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37" name="Google Shape;137;p19"/>
          <p:cNvCxnSpPr/>
          <p:nvPr/>
        </p:nvCxnSpPr>
        <p:spPr>
          <a:xfrm flipH="1" rot="10800000">
            <a:off x="6666025" y="2019175"/>
            <a:ext cx="200100" cy="411900"/>
          </a:xfrm>
          <a:prstGeom prst="straightConnector1">
            <a:avLst/>
          </a:prstGeom>
          <a:noFill/>
          <a:ln cap="flat" cmpd="sng" w="9525">
            <a:solidFill>
              <a:srgbClr val="0944A1"/>
            </a:solidFill>
            <a:prstDash val="solid"/>
            <a:round/>
            <a:headEnd len="sm" w="sm" type="none"/>
            <a:tailEnd len="med" w="med" type="oval"/>
          </a:ln>
        </p:spPr>
      </p:cxnSp>
      <p:cxnSp>
        <p:nvCxnSpPr>
          <p:cNvPr id="138" name="Google Shape;138;p19"/>
          <p:cNvCxnSpPr>
            <a:endCxn id="130" idx="0"/>
          </p:cNvCxnSpPr>
          <p:nvPr/>
        </p:nvCxnSpPr>
        <p:spPr>
          <a:xfrm>
            <a:off x="6482179" y="3465271"/>
            <a:ext cx="18000" cy="238800"/>
          </a:xfrm>
          <a:prstGeom prst="straightConnector1">
            <a:avLst/>
          </a:prstGeom>
          <a:noFill/>
          <a:ln cap="flat" cmpd="sng" w="9525">
            <a:solidFill>
              <a:srgbClr val="0D5DDF"/>
            </a:solidFill>
            <a:prstDash val="solid"/>
            <a:round/>
            <a:headEnd len="sm" w="sm" type="none"/>
            <a:tailEnd len="med" w="med" type="oval"/>
          </a:ln>
        </p:spPr>
      </p:cxnSp>
      <p:cxnSp>
        <p:nvCxnSpPr>
          <p:cNvPr id="139" name="Google Shape;139;p19"/>
          <p:cNvCxnSpPr/>
          <p:nvPr/>
        </p:nvCxnSpPr>
        <p:spPr>
          <a:xfrm rot="10800000">
            <a:off x="5762650" y="2214450"/>
            <a:ext cx="267900" cy="306000"/>
          </a:xfrm>
          <a:prstGeom prst="straightConnector1">
            <a:avLst/>
          </a:prstGeom>
          <a:noFill/>
          <a:ln cap="flat" cmpd="sng" w="9525">
            <a:solidFill>
              <a:srgbClr val="307BF3"/>
            </a:solidFill>
            <a:prstDash val="solid"/>
            <a:round/>
            <a:headEnd len="sm" w="sm" type="none"/>
            <a:tailEnd len="med" w="med" type="oval"/>
          </a:ln>
        </p:spPr>
      </p:cxnSp>
      <p:grpSp>
        <p:nvGrpSpPr>
          <p:cNvPr id="140" name="Google Shape;140;p19"/>
          <p:cNvGrpSpPr/>
          <p:nvPr/>
        </p:nvGrpSpPr>
        <p:grpSpPr>
          <a:xfrm>
            <a:off x="5852066" y="2353834"/>
            <a:ext cx="1129195" cy="1079471"/>
            <a:chOff x="5852066" y="2353834"/>
            <a:chExt cx="1129195" cy="1079471"/>
          </a:xfrm>
        </p:grpSpPr>
        <p:sp>
          <p:nvSpPr>
            <p:cNvPr id="141" name="Google Shape;141;p19"/>
            <p:cNvSpPr/>
            <p:nvPr/>
          </p:nvSpPr>
          <p:spPr>
            <a:xfrm rot="4023761">
              <a:off x="6711325" y="2660538"/>
              <a:ext cx="233242" cy="233518"/>
            </a:xfrm>
            <a:prstGeom prst="pie">
              <a:avLst>
                <a:gd fmla="val 6190354" name="adj1"/>
                <a:gd fmla="val 14996165" name="adj2"/>
              </a:avLst>
            </a:prstGeom>
            <a:solidFill>
              <a:srgbClr val="0C58D3"/>
            </a:solidFill>
            <a:ln>
              <a:noFill/>
            </a:ln>
            <a:effectLst>
              <a:outerShdw blurRad="142875" rotWithShape="0" algn="bl">
                <a:srgbClr val="000000">
                  <a:alpha val="43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9"/>
            <p:cNvSpPr/>
            <p:nvPr/>
          </p:nvSpPr>
          <p:spPr>
            <a:xfrm rot="-6817509">
              <a:off x="6711405" y="2660746"/>
              <a:ext cx="232813" cy="232968"/>
            </a:xfrm>
            <a:prstGeom prst="pie">
              <a:avLst>
                <a:gd fmla="val 4028252" name="adj1"/>
                <a:gd fmla="val 17183677" name="adj2"/>
              </a:avLst>
            </a:prstGeom>
            <a:solidFill>
              <a:srgbClr val="0C58D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19"/>
            <p:cNvSpPr/>
            <p:nvPr/>
          </p:nvSpPr>
          <p:spPr>
            <a:xfrm rot="-8933080">
              <a:off x="6039011" y="3156218"/>
              <a:ext cx="233376" cy="233376"/>
            </a:xfrm>
            <a:prstGeom prst="pie">
              <a:avLst>
                <a:gd fmla="val 6190354" name="adj1"/>
                <a:gd fmla="val 14996165" name="adj2"/>
              </a:avLst>
            </a:prstGeom>
            <a:solidFill>
              <a:srgbClr val="0E65F0"/>
            </a:solidFill>
            <a:ln>
              <a:noFill/>
            </a:ln>
            <a:effectLst>
              <a:outerShdw blurRad="142875" rotWithShape="0" algn="bl">
                <a:srgbClr val="000000">
                  <a:alpha val="43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19"/>
            <p:cNvSpPr/>
            <p:nvPr/>
          </p:nvSpPr>
          <p:spPr>
            <a:xfrm rot="1823669">
              <a:off x="6039111" y="3156657"/>
              <a:ext cx="233027" cy="233179"/>
            </a:xfrm>
            <a:prstGeom prst="pie">
              <a:avLst>
                <a:gd fmla="val 4028252" name="adj1"/>
                <a:gd fmla="val 17183677" name="adj2"/>
              </a:avLst>
            </a:prstGeom>
            <a:solidFill>
              <a:srgbClr val="0E65F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9"/>
            <p:cNvSpPr/>
            <p:nvPr/>
          </p:nvSpPr>
          <p:spPr>
            <a:xfrm rot="-172406">
              <a:off x="6302134" y="2360587"/>
              <a:ext cx="233393" cy="233393"/>
            </a:xfrm>
            <a:prstGeom prst="pie">
              <a:avLst>
                <a:gd fmla="val 6190354" name="adj1"/>
                <a:gd fmla="val 14996165" name="adj2"/>
              </a:avLst>
            </a:prstGeom>
            <a:solidFill>
              <a:srgbClr val="0944A1"/>
            </a:solidFill>
            <a:ln>
              <a:noFill/>
            </a:ln>
            <a:effectLst>
              <a:outerShdw blurRad="142875" rotWithShape="0" algn="bl">
                <a:srgbClr val="000000">
                  <a:alpha val="43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9"/>
            <p:cNvSpPr/>
            <p:nvPr/>
          </p:nvSpPr>
          <p:spPr>
            <a:xfrm rot="10582935">
              <a:off x="6302438" y="2360951"/>
              <a:ext cx="232964" cy="232665"/>
            </a:xfrm>
            <a:prstGeom prst="pie">
              <a:avLst>
                <a:gd fmla="val 4028252" name="adj1"/>
                <a:gd fmla="val 17183677" name="adj2"/>
              </a:avLst>
            </a:prstGeom>
            <a:solidFill>
              <a:srgbClr val="0944A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9"/>
            <p:cNvSpPr/>
            <p:nvPr/>
          </p:nvSpPr>
          <p:spPr>
            <a:xfrm rot="8347591">
              <a:off x="6556120" y="3152575"/>
              <a:ext cx="232888" cy="232858"/>
            </a:xfrm>
            <a:prstGeom prst="pie">
              <a:avLst>
                <a:gd fmla="val 6190354" name="adj1"/>
                <a:gd fmla="val 14996165" name="adj2"/>
              </a:avLst>
            </a:prstGeom>
            <a:solidFill>
              <a:srgbClr val="0D5DDF"/>
            </a:solidFill>
            <a:ln>
              <a:noFill/>
            </a:ln>
            <a:effectLst>
              <a:outerShdw blurRad="142875" rotWithShape="0" algn="bl">
                <a:srgbClr val="000000">
                  <a:alpha val="43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19"/>
            <p:cNvSpPr/>
            <p:nvPr/>
          </p:nvSpPr>
          <p:spPr>
            <a:xfrm rot="-2493232">
              <a:off x="6555993" y="3152247"/>
              <a:ext cx="232918" cy="233316"/>
            </a:xfrm>
            <a:prstGeom prst="pie">
              <a:avLst>
                <a:gd fmla="val 4028252" name="adj1"/>
                <a:gd fmla="val 17183677" name="adj2"/>
              </a:avLst>
            </a:prstGeom>
            <a:solidFill>
              <a:srgbClr val="0D5DD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9" name="Google Shape;149;p19"/>
            <p:cNvGrpSpPr/>
            <p:nvPr/>
          </p:nvGrpSpPr>
          <p:grpSpPr>
            <a:xfrm>
              <a:off x="5852066" y="2635303"/>
              <a:ext cx="283200" cy="282300"/>
              <a:chOff x="5852066" y="2635303"/>
              <a:chExt cx="283200" cy="282300"/>
            </a:xfrm>
          </p:grpSpPr>
          <p:sp>
            <p:nvSpPr>
              <p:cNvPr id="150" name="Google Shape;150;p19"/>
              <p:cNvSpPr/>
              <p:nvPr/>
            </p:nvSpPr>
            <p:spPr>
              <a:xfrm rot="-4553524">
                <a:off x="5877358" y="2659708"/>
                <a:ext cx="232616" cy="233489"/>
              </a:xfrm>
              <a:prstGeom prst="pie">
                <a:avLst>
                  <a:gd fmla="val 6190354" name="adj1"/>
                  <a:gd fmla="val 14996165" name="adj2"/>
                </a:avLst>
              </a:prstGeom>
              <a:solidFill>
                <a:srgbClr val="307BF3"/>
              </a:solidFill>
              <a:ln>
                <a:noFill/>
              </a:ln>
              <a:effectLst>
                <a:outerShdw blurRad="142875" rotWithShape="0" algn="bl">
                  <a:srgbClr val="000000">
                    <a:alpha val="43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19"/>
              <p:cNvSpPr/>
              <p:nvPr/>
            </p:nvSpPr>
            <p:spPr>
              <a:xfrm rot="6204576">
                <a:off x="5877053" y="2659310"/>
                <a:ext cx="232848" cy="233793"/>
              </a:xfrm>
              <a:prstGeom prst="pie">
                <a:avLst>
                  <a:gd fmla="val 4028252" name="adj1"/>
                  <a:gd fmla="val 17183677" name="adj2"/>
                </a:avLst>
              </a:prstGeom>
              <a:solidFill>
                <a:srgbClr val="307B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52" name="Google Shape;152;p19"/>
            <p:cNvSpPr txBox="1"/>
            <p:nvPr/>
          </p:nvSpPr>
          <p:spPr>
            <a:xfrm>
              <a:off x="6152663" y="2704725"/>
              <a:ext cx="504900" cy="414000"/>
            </a:xfrm>
            <a:prstGeom prst="rect">
              <a:avLst/>
            </a:prstGeom>
            <a:noFill/>
            <a:ln>
              <a:noFill/>
            </a:ln>
          </p:spPr>
          <p:txBody>
            <a:bodyPr anchorCtr="0" anchor="ctr" bIns="91425" lIns="91425" spcFirstLastPara="1" rIns="91425" wrap="square" tIns="91425">
              <a:normAutofit fontScale="62500" lnSpcReduction="20000"/>
            </a:bodyPr>
            <a:lstStyle/>
            <a:p>
              <a:pPr indent="0" lvl="0" marL="0" rtl="0" algn="ctr">
                <a:spcBef>
                  <a:spcPts val="0"/>
                </a:spcBef>
                <a:spcAft>
                  <a:spcPts val="0"/>
                </a:spcAft>
                <a:buNone/>
              </a:pPr>
              <a:r>
                <a:rPr b="1" lang="en-GB">
                  <a:latin typeface="Roboto"/>
                  <a:ea typeface="Roboto"/>
                  <a:cs typeface="Roboto"/>
                  <a:sym typeface="Roboto"/>
                </a:rPr>
                <a:t>OFSU</a:t>
              </a:r>
              <a:endParaRPr b="1">
                <a:latin typeface="Roboto"/>
                <a:ea typeface="Roboto"/>
                <a:cs typeface="Roboto"/>
                <a:sym typeface="Roboto"/>
              </a:endParaRPr>
            </a:p>
            <a:p>
              <a:pPr indent="0" lvl="0" marL="0" rtl="0" algn="ctr">
                <a:spcBef>
                  <a:spcPts val="0"/>
                </a:spcBef>
                <a:spcAft>
                  <a:spcPts val="0"/>
                </a:spcAft>
                <a:buNone/>
              </a:pPr>
              <a:r>
                <a:rPr b="1" lang="en-GB">
                  <a:latin typeface="Roboto"/>
                  <a:ea typeface="Roboto"/>
                  <a:cs typeface="Roboto"/>
                  <a:sym typeface="Roboto"/>
                </a:rPr>
                <a:t>tasks</a:t>
              </a:r>
              <a:endParaRPr b="1">
                <a:latin typeface="Roboto"/>
                <a:ea typeface="Roboto"/>
                <a:cs typeface="Roboto"/>
                <a:sym typeface="Roboto"/>
              </a:endParaRPr>
            </a:p>
          </p:txBody>
        </p:sp>
      </p:grpSp>
      <p:sp>
        <p:nvSpPr>
          <p:cNvPr id="153" name="Google Shape;153;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8">
                                            <p:txEl>
                                              <p:pRg end="0" st="0"/>
                                            </p:txEl>
                                          </p:spTgt>
                                        </p:tgtEl>
                                        <p:attrNameLst>
                                          <p:attrName>style.visibility</p:attrName>
                                        </p:attrNameLst>
                                      </p:cBhvr>
                                      <p:to>
                                        <p:strVal val="visible"/>
                                      </p:to>
                                    </p:set>
                                    <p:animEffect filter="fade" transition="in">
                                      <p:cBhvr>
                                        <p:cTn dur="1000"/>
                                        <p:tgtEl>
                                          <p:spTgt spid="12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8">
                                            <p:txEl>
                                              <p:pRg end="1" st="1"/>
                                            </p:txEl>
                                          </p:spTgt>
                                        </p:tgtEl>
                                        <p:attrNameLst>
                                          <p:attrName>style.visibility</p:attrName>
                                        </p:attrNameLst>
                                      </p:cBhvr>
                                      <p:to>
                                        <p:strVal val="visible"/>
                                      </p:to>
                                    </p:set>
                                    <p:animEffect filter="fade" transition="in">
                                      <p:cBhvr>
                                        <p:cTn dur="1000"/>
                                        <p:tgtEl>
                                          <p:spTgt spid="12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8">
                                            <p:txEl>
                                              <p:pRg end="2" st="2"/>
                                            </p:txEl>
                                          </p:spTgt>
                                        </p:tgtEl>
                                        <p:attrNameLst>
                                          <p:attrName>style.visibility</p:attrName>
                                        </p:attrNameLst>
                                      </p:cBhvr>
                                      <p:to>
                                        <p:strVal val="visible"/>
                                      </p:to>
                                    </p:set>
                                    <p:animEffect filter="fade" transition="in">
                                      <p:cBhvr>
                                        <p:cTn dur="1000"/>
                                        <p:tgtEl>
                                          <p:spTgt spid="12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0"/>
                                        </p:tgtEl>
                                        <p:attrNameLst>
                                          <p:attrName>style.visibility</p:attrName>
                                        </p:attrNameLst>
                                      </p:cBhvr>
                                      <p:to>
                                        <p:strVal val="visible"/>
                                      </p:to>
                                    </p:set>
                                    <p:animEffect filter="fade" transition="in">
                                      <p:cBhvr>
                                        <p:cTn dur="1000"/>
                                        <p:tgtEl>
                                          <p:spTgt spid="14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5"/>
                                        </p:tgtEl>
                                        <p:attrNameLst>
                                          <p:attrName>style.visibility</p:attrName>
                                        </p:attrNameLst>
                                      </p:cBhvr>
                                      <p:to>
                                        <p:strVal val="visible"/>
                                      </p:to>
                                    </p:set>
                                    <p:animEffect filter="fade" transition="in">
                                      <p:cBhvr>
                                        <p:cTn dur="1000"/>
                                        <p:tgtEl>
                                          <p:spTgt spid="125"/>
                                        </p:tgtEl>
                                      </p:cBhvr>
                                    </p:animEffect>
                                  </p:childTnLst>
                                </p:cTn>
                              </p:par>
                              <p:par>
                                <p:cTn fill="hold" nodeType="withEffect" presetClass="entr" presetID="10" presetSubtype="0">
                                  <p:stCondLst>
                                    <p:cond delay="0"/>
                                  </p:stCondLst>
                                  <p:childTnLst>
                                    <p:set>
                                      <p:cBhvr>
                                        <p:cTn dur="1" fill="hold">
                                          <p:stCondLst>
                                            <p:cond delay="0"/>
                                          </p:stCondLst>
                                        </p:cTn>
                                        <p:tgtEl>
                                          <p:spTgt spid="139"/>
                                        </p:tgtEl>
                                        <p:attrNameLst>
                                          <p:attrName>style.visibility</p:attrName>
                                        </p:attrNameLst>
                                      </p:cBhvr>
                                      <p:to>
                                        <p:strVal val="visible"/>
                                      </p:to>
                                    </p:set>
                                    <p:animEffect filter="fade" transition="in">
                                      <p:cBhvr>
                                        <p:cTn dur="1000"/>
                                        <p:tgtEl>
                                          <p:spTgt spid="139"/>
                                        </p:tgtEl>
                                      </p:cBhvr>
                                    </p:animEffect>
                                  </p:childTnLst>
                                </p:cTn>
                              </p:par>
                              <p:par>
                                <p:cTn fill="hold" nodeType="withEffect" presetClass="entr" presetID="10" presetSubtype="0">
                                  <p:stCondLst>
                                    <p:cond delay="0"/>
                                  </p:stCondLst>
                                  <p:childTnLst>
                                    <p:set>
                                      <p:cBhvr>
                                        <p:cTn dur="1" fill="hold">
                                          <p:stCondLst>
                                            <p:cond delay="0"/>
                                          </p:stCondLst>
                                        </p:cTn>
                                        <p:tgtEl>
                                          <p:spTgt spid="126"/>
                                        </p:tgtEl>
                                        <p:attrNameLst>
                                          <p:attrName>style.visibility</p:attrName>
                                        </p:attrNameLst>
                                      </p:cBhvr>
                                      <p:to>
                                        <p:strVal val="visible"/>
                                      </p:to>
                                    </p:set>
                                    <p:animEffect filter="fade" transition="in">
                                      <p:cBhvr>
                                        <p:cTn dur="1000"/>
                                        <p:tgtEl>
                                          <p:spTgt spid="12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gtEl>
                                        <p:attrNameLst>
                                          <p:attrName>style.visibility</p:attrName>
                                        </p:attrNameLst>
                                      </p:cBhvr>
                                      <p:to>
                                        <p:strVal val="visible"/>
                                      </p:to>
                                    </p:set>
                                    <p:animEffect filter="fade" transition="in">
                                      <p:cBhvr>
                                        <p:cTn dur="1000"/>
                                        <p:tgtEl>
                                          <p:spTgt spid="135"/>
                                        </p:tgtEl>
                                      </p:cBhvr>
                                    </p:animEffect>
                                  </p:childTnLst>
                                </p:cTn>
                              </p:par>
                              <p:par>
                                <p:cTn fill="hold" nodeType="with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1000"/>
                                        <p:tgtEl>
                                          <p:spTgt spid="136"/>
                                        </p:tgtEl>
                                      </p:cBhvr>
                                    </p:animEffect>
                                  </p:childTnLst>
                                </p:cTn>
                              </p:par>
                              <p:par>
                                <p:cTn fill="hold" nodeType="withEffect" presetClass="entr" presetID="10" presetSubtype="0">
                                  <p:stCondLst>
                                    <p:cond delay="0"/>
                                  </p:stCondLst>
                                  <p:childTnLst>
                                    <p:set>
                                      <p:cBhvr>
                                        <p:cTn dur="1" fill="hold">
                                          <p:stCondLst>
                                            <p:cond delay="0"/>
                                          </p:stCondLst>
                                        </p:cTn>
                                        <p:tgtEl>
                                          <p:spTgt spid="129"/>
                                        </p:tgtEl>
                                        <p:attrNameLst>
                                          <p:attrName>style.visibility</p:attrName>
                                        </p:attrNameLst>
                                      </p:cBhvr>
                                      <p:to>
                                        <p:strVal val="visible"/>
                                      </p:to>
                                    </p:set>
                                    <p:animEffect filter="fade" transition="in">
                                      <p:cBhvr>
                                        <p:cTn dur="1000"/>
                                        <p:tgtEl>
                                          <p:spTgt spid="1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3"/>
                                        </p:tgtEl>
                                        <p:attrNameLst>
                                          <p:attrName>style.visibility</p:attrName>
                                        </p:attrNameLst>
                                      </p:cBhvr>
                                      <p:to>
                                        <p:strVal val="visible"/>
                                      </p:to>
                                    </p:set>
                                    <p:animEffect filter="fade" transition="in">
                                      <p:cBhvr>
                                        <p:cTn dur="1000"/>
                                        <p:tgtEl>
                                          <p:spTgt spid="123"/>
                                        </p:tgtEl>
                                      </p:cBhvr>
                                    </p:animEffect>
                                  </p:childTnLst>
                                </p:cTn>
                              </p:par>
                              <p:par>
                                <p:cTn fill="hold" nodeType="withEffect" presetClass="entr" presetID="10" presetSubtype="0">
                                  <p:stCondLst>
                                    <p:cond delay="0"/>
                                  </p:stCondLst>
                                  <p:childTnLst>
                                    <p:set>
                                      <p:cBhvr>
                                        <p:cTn dur="1" fill="hold">
                                          <p:stCondLst>
                                            <p:cond delay="0"/>
                                          </p:stCondLst>
                                        </p:cTn>
                                        <p:tgtEl>
                                          <p:spTgt spid="138"/>
                                        </p:tgtEl>
                                        <p:attrNameLst>
                                          <p:attrName>style.visibility</p:attrName>
                                        </p:attrNameLst>
                                      </p:cBhvr>
                                      <p:to>
                                        <p:strVal val="visible"/>
                                      </p:to>
                                    </p:set>
                                    <p:animEffect filter="fade" transition="in">
                                      <p:cBhvr>
                                        <p:cTn dur="1000"/>
                                        <p:tgtEl>
                                          <p:spTgt spid="138"/>
                                        </p:tgtEl>
                                      </p:cBhvr>
                                    </p:animEffect>
                                  </p:childTnLst>
                                </p:cTn>
                              </p:par>
                              <p:par>
                                <p:cTn fill="hold" nodeType="withEffect" presetClass="entr" presetID="10" presetSubtype="0">
                                  <p:stCondLst>
                                    <p:cond delay="0"/>
                                  </p:stCondLst>
                                  <p:childTnLst>
                                    <p:set>
                                      <p:cBhvr>
                                        <p:cTn dur="1" fill="hold">
                                          <p:stCondLst>
                                            <p:cond delay="0"/>
                                          </p:stCondLst>
                                        </p:cTn>
                                        <p:tgtEl>
                                          <p:spTgt spid="130"/>
                                        </p:tgtEl>
                                        <p:attrNameLst>
                                          <p:attrName>style.visibility</p:attrName>
                                        </p:attrNameLst>
                                      </p:cBhvr>
                                      <p:to>
                                        <p:strVal val="visible"/>
                                      </p:to>
                                    </p:set>
                                    <p:animEffect filter="fade" transition="in">
                                      <p:cBhvr>
                                        <p:cTn dur="1000"/>
                                        <p:tgtEl>
                                          <p:spTgt spid="13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2"/>
                                        </p:tgtEl>
                                        <p:attrNameLst>
                                          <p:attrName>style.visibility</p:attrName>
                                        </p:attrNameLst>
                                      </p:cBhvr>
                                      <p:to>
                                        <p:strVal val="visible"/>
                                      </p:to>
                                    </p:set>
                                    <p:animEffect filter="fade" transition="in">
                                      <p:cBhvr>
                                        <p:cTn dur="1000"/>
                                        <p:tgtEl>
                                          <p:spTgt spid="132"/>
                                        </p:tgtEl>
                                      </p:cBhvr>
                                    </p:animEffect>
                                  </p:childTnLst>
                                </p:cTn>
                              </p:par>
                              <p:par>
                                <p:cTn fill="hold" nodeType="withEffect" presetClass="entr" presetID="10" presetSubtype="0">
                                  <p:stCondLst>
                                    <p:cond delay="0"/>
                                  </p:stCondLst>
                                  <p:childTnLst>
                                    <p:set>
                                      <p:cBhvr>
                                        <p:cTn dur="1" fill="hold">
                                          <p:stCondLst>
                                            <p:cond delay="0"/>
                                          </p:stCondLst>
                                        </p:cTn>
                                        <p:tgtEl>
                                          <p:spTgt spid="134"/>
                                        </p:tgtEl>
                                        <p:attrNameLst>
                                          <p:attrName>style.visibility</p:attrName>
                                        </p:attrNameLst>
                                      </p:cBhvr>
                                      <p:to>
                                        <p:strVal val="visible"/>
                                      </p:to>
                                    </p:set>
                                    <p:animEffect filter="fade" transition="in">
                                      <p:cBhvr>
                                        <p:cTn dur="1000"/>
                                        <p:tgtEl>
                                          <p:spTgt spid="134"/>
                                        </p:tgtEl>
                                      </p:cBhvr>
                                    </p:animEffect>
                                  </p:childTnLst>
                                </p:cTn>
                              </p:par>
                              <p:par>
                                <p:cTn fill="hold" nodeType="withEffect" presetClass="entr" presetID="10" presetSubtype="0">
                                  <p:stCondLst>
                                    <p:cond delay="0"/>
                                  </p:stCondLst>
                                  <p:childTnLst>
                                    <p:set>
                                      <p:cBhvr>
                                        <p:cTn dur="1" fill="hold">
                                          <p:stCondLst>
                                            <p:cond delay="0"/>
                                          </p:stCondLst>
                                        </p:cTn>
                                        <p:tgtEl>
                                          <p:spTgt spid="133"/>
                                        </p:tgtEl>
                                        <p:attrNameLst>
                                          <p:attrName>style.visibility</p:attrName>
                                        </p:attrNameLst>
                                      </p:cBhvr>
                                      <p:to>
                                        <p:strVal val="visible"/>
                                      </p:to>
                                    </p:set>
                                    <p:animEffect filter="fade" transition="in">
                                      <p:cBhvr>
                                        <p:cTn dur="1000"/>
                                        <p:tgtEl>
                                          <p:spTgt spid="1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4"/>
                                        </p:tgtEl>
                                        <p:attrNameLst>
                                          <p:attrName>style.visibility</p:attrName>
                                        </p:attrNameLst>
                                      </p:cBhvr>
                                      <p:to>
                                        <p:strVal val="visible"/>
                                      </p:to>
                                    </p:set>
                                    <p:animEffect filter="fade" transition="in">
                                      <p:cBhvr>
                                        <p:cTn dur="1000"/>
                                        <p:tgtEl>
                                          <p:spTgt spid="124"/>
                                        </p:tgtEl>
                                      </p:cBhvr>
                                    </p:animEffect>
                                  </p:childTnLst>
                                </p:cTn>
                              </p:par>
                              <p:par>
                                <p:cTn fill="hold" nodeType="with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1000"/>
                                        <p:tgtEl>
                                          <p:spTgt spid="137"/>
                                        </p:tgtEl>
                                      </p:cBhvr>
                                    </p:animEffect>
                                  </p:childTnLst>
                                </p:cTn>
                              </p:par>
                              <p:par>
                                <p:cTn fill="hold" nodeType="withEffect" presetClass="entr" presetID="10" presetSubtype="0">
                                  <p:stCondLst>
                                    <p:cond delay="0"/>
                                  </p:stCondLst>
                                  <p:childTnLst>
                                    <p:set>
                                      <p:cBhvr>
                                        <p:cTn dur="1" fill="hold">
                                          <p:stCondLst>
                                            <p:cond delay="0"/>
                                          </p:stCondLst>
                                        </p:cTn>
                                        <p:tgtEl>
                                          <p:spTgt spid="131"/>
                                        </p:tgtEl>
                                        <p:attrNameLst>
                                          <p:attrName>style.visibility</p:attrName>
                                        </p:attrNameLst>
                                      </p:cBhvr>
                                      <p:to>
                                        <p:strVal val="visible"/>
                                      </p:to>
                                    </p:set>
                                    <p:animEffect filter="fade" transition="in">
                                      <p:cBhvr>
                                        <p:cTn dur="1000"/>
                                        <p:tgtEl>
                                          <p:spTgt spid="13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0"/>
          <p:cNvSpPr txBox="1"/>
          <p:nvPr>
            <p:ph idx="12" type="sldNum"/>
          </p:nvPr>
        </p:nvSpPr>
        <p:spPr>
          <a:xfrm>
            <a:off x="8472458" y="64920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
        <p:nvSpPr>
          <p:cNvPr id="159" name="Google Shape;159;p20"/>
          <p:cNvSpPr/>
          <p:nvPr/>
        </p:nvSpPr>
        <p:spPr>
          <a:xfrm>
            <a:off x="3728700" y="2421438"/>
            <a:ext cx="2106300" cy="1223700"/>
          </a:xfrm>
          <a:prstGeom prst="roundRect">
            <a:avLst>
              <a:gd fmla="val 16667" name="adj"/>
            </a:avLst>
          </a:prstGeom>
          <a:solidFill>
            <a:srgbClr val="A4C2F4"/>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000000"/>
                </a:solidFill>
                <a:latin typeface="Roboto"/>
                <a:ea typeface="Roboto"/>
                <a:cs typeface="Roboto"/>
                <a:sym typeface="Roboto"/>
              </a:rPr>
              <a:t>Standardised</a:t>
            </a:r>
            <a:endParaRPr b="1">
              <a:solidFill>
                <a:srgbClr val="000000"/>
              </a:solidFill>
              <a:latin typeface="Roboto"/>
              <a:ea typeface="Roboto"/>
              <a:cs typeface="Roboto"/>
              <a:sym typeface="Roboto"/>
            </a:endParaRPr>
          </a:p>
          <a:p>
            <a:pPr indent="-142875" lvl="0" marL="142875" rtl="0" algn="l">
              <a:lnSpc>
                <a:spcPct val="115000"/>
              </a:lnSpc>
              <a:spcBef>
                <a:spcPts val="0"/>
              </a:spcBef>
              <a:spcAft>
                <a:spcPts val="0"/>
              </a:spcAft>
              <a:buClr>
                <a:srgbClr val="000000"/>
              </a:buClr>
              <a:buSzPts val="900"/>
              <a:buChar char="-"/>
            </a:pPr>
            <a:r>
              <a:rPr lang="en-GB" sz="900" u="sng">
                <a:solidFill>
                  <a:srgbClr val="000000"/>
                </a:solidFill>
                <a:latin typeface="Roboto"/>
                <a:ea typeface="Roboto"/>
                <a:cs typeface="Roboto"/>
                <a:sym typeface="Roboto"/>
              </a:rPr>
              <a:t>Merge </a:t>
            </a:r>
            <a:r>
              <a:rPr lang="en-GB" sz="900" u="sng">
                <a:latin typeface="Roboto"/>
                <a:ea typeface="Roboto"/>
                <a:cs typeface="Roboto"/>
                <a:sym typeface="Roboto"/>
              </a:rPr>
              <a:t>&amp; </a:t>
            </a:r>
            <a:r>
              <a:rPr lang="en-GB" sz="900" u="sng">
                <a:solidFill>
                  <a:srgbClr val="000000"/>
                </a:solidFill>
                <a:latin typeface="Roboto"/>
                <a:ea typeface="Roboto"/>
                <a:cs typeface="Roboto"/>
                <a:sym typeface="Roboto"/>
              </a:rPr>
              <a:t>simplify</a:t>
            </a:r>
            <a:r>
              <a:rPr lang="en-GB" sz="900">
                <a:solidFill>
                  <a:srgbClr val="000000"/>
                </a:solidFill>
                <a:latin typeface="Roboto"/>
                <a:ea typeface="Roboto"/>
                <a:cs typeface="Roboto"/>
                <a:sym typeface="Roboto"/>
              </a:rPr>
              <a:t> &gt;90k lines of code</a:t>
            </a:r>
            <a:endParaRPr sz="900">
              <a:solidFill>
                <a:srgbClr val="000000"/>
              </a:solidFill>
              <a:latin typeface="Roboto"/>
              <a:ea typeface="Roboto"/>
              <a:cs typeface="Roboto"/>
              <a:sym typeface="Roboto"/>
            </a:endParaRPr>
          </a:p>
          <a:p>
            <a:pPr indent="-142875" lvl="0" marL="142875" rtl="0" algn="l">
              <a:lnSpc>
                <a:spcPct val="115000"/>
              </a:lnSpc>
              <a:spcBef>
                <a:spcPts val="0"/>
              </a:spcBef>
              <a:spcAft>
                <a:spcPts val="0"/>
              </a:spcAft>
              <a:buClr>
                <a:srgbClr val="000000"/>
              </a:buClr>
              <a:buSzPts val="900"/>
              <a:buChar char="-"/>
            </a:pPr>
            <a:r>
              <a:rPr lang="en-GB" sz="900" u="sng">
                <a:solidFill>
                  <a:srgbClr val="000000"/>
                </a:solidFill>
                <a:latin typeface="Roboto"/>
                <a:ea typeface="Roboto"/>
                <a:cs typeface="Roboto"/>
                <a:sym typeface="Roboto"/>
              </a:rPr>
              <a:t>Multithreaded</a:t>
            </a:r>
            <a:r>
              <a:rPr lang="en-GB" sz="900">
                <a:solidFill>
                  <a:srgbClr val="000000"/>
                </a:solidFill>
                <a:latin typeface="Roboto"/>
                <a:ea typeface="Roboto"/>
                <a:cs typeface="Roboto"/>
                <a:sym typeface="Roboto"/>
              </a:rPr>
              <a:t> </a:t>
            </a:r>
            <a:r>
              <a:rPr lang="en-GB" sz="900">
                <a:latin typeface="Roboto"/>
                <a:ea typeface="Roboto"/>
                <a:cs typeface="Roboto"/>
                <a:sym typeface="Roboto"/>
              </a:rPr>
              <a:t>optics</a:t>
            </a:r>
            <a:r>
              <a:rPr baseline="30000" lang="en-GB" sz="900">
                <a:latin typeface="Roboto"/>
                <a:ea typeface="Roboto"/>
                <a:cs typeface="Roboto"/>
                <a:sym typeface="Roboto"/>
              </a:rPr>
              <a:t>1 </a:t>
            </a:r>
            <a:r>
              <a:rPr lang="en-GB" sz="900">
                <a:latin typeface="Roboto"/>
                <a:ea typeface="Roboto"/>
                <a:cs typeface="Roboto"/>
                <a:sym typeface="Roboto"/>
              </a:rPr>
              <a:t>calculations &amp; data concentration</a:t>
            </a:r>
            <a:endParaRPr sz="900">
              <a:solidFill>
                <a:srgbClr val="000000"/>
              </a:solidFill>
              <a:latin typeface="Roboto"/>
              <a:ea typeface="Roboto"/>
              <a:cs typeface="Roboto"/>
              <a:sym typeface="Roboto"/>
            </a:endParaRPr>
          </a:p>
        </p:txBody>
      </p:sp>
      <p:sp>
        <p:nvSpPr>
          <p:cNvPr id="160" name="Google Shape;160;p20"/>
          <p:cNvSpPr/>
          <p:nvPr/>
        </p:nvSpPr>
        <p:spPr>
          <a:xfrm>
            <a:off x="6559825" y="2915513"/>
            <a:ext cx="814200" cy="544800"/>
          </a:xfrm>
          <a:prstGeom prst="rect">
            <a:avLst/>
          </a:prstGeom>
          <a:solidFill>
            <a:srgbClr val="6D9EEB"/>
          </a:solid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000">
                <a:latin typeface="Roboto"/>
                <a:ea typeface="Roboto"/>
                <a:cs typeface="Roboto"/>
                <a:sym typeface="Roboto"/>
              </a:rPr>
              <a:t>BFCLHC</a:t>
            </a:r>
            <a:endParaRPr b="1" sz="1000">
              <a:latin typeface="Roboto"/>
              <a:ea typeface="Roboto"/>
              <a:cs typeface="Roboto"/>
              <a:sym typeface="Roboto"/>
            </a:endParaRPr>
          </a:p>
          <a:p>
            <a:pPr indent="0" lvl="0" marL="0" rtl="0" algn="ctr">
              <a:spcBef>
                <a:spcPts val="0"/>
              </a:spcBef>
              <a:spcAft>
                <a:spcPts val="0"/>
              </a:spcAft>
              <a:buNone/>
            </a:pPr>
            <a:r>
              <a:rPr lang="en-GB" sz="700">
                <a:latin typeface="Roboto"/>
                <a:ea typeface="Roboto"/>
                <a:cs typeface="Roboto"/>
                <a:sym typeface="Roboto"/>
              </a:rPr>
              <a:t>(FESA)</a:t>
            </a:r>
            <a:endParaRPr sz="700">
              <a:latin typeface="Roboto"/>
              <a:ea typeface="Roboto"/>
              <a:cs typeface="Roboto"/>
              <a:sym typeface="Roboto"/>
            </a:endParaRPr>
          </a:p>
        </p:txBody>
      </p:sp>
      <p:sp>
        <p:nvSpPr>
          <p:cNvPr id="161" name="Google Shape;161;p20"/>
          <p:cNvSpPr/>
          <p:nvPr/>
        </p:nvSpPr>
        <p:spPr>
          <a:xfrm>
            <a:off x="3728700" y="3767700"/>
            <a:ext cx="2106300" cy="1166700"/>
          </a:xfrm>
          <a:prstGeom prst="roundRect">
            <a:avLst>
              <a:gd fmla="val 16667" name="adj"/>
            </a:avLst>
          </a:prstGeom>
          <a:solidFill>
            <a:srgbClr val="B6D7A8"/>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1" lang="en-GB">
                <a:latin typeface="Roboto"/>
                <a:ea typeface="Roboto"/>
                <a:cs typeface="Roboto"/>
                <a:sym typeface="Roboto"/>
              </a:rPr>
              <a:t>Homogenised</a:t>
            </a:r>
            <a:endParaRPr sz="1200">
              <a:solidFill>
                <a:srgbClr val="000000"/>
              </a:solidFill>
              <a:latin typeface="Roboto"/>
              <a:ea typeface="Roboto"/>
              <a:cs typeface="Roboto"/>
              <a:sym typeface="Roboto"/>
            </a:endParaRPr>
          </a:p>
          <a:p>
            <a:pPr indent="-142875" lvl="0" marL="142875" marR="0" rtl="0" algn="l">
              <a:lnSpc>
                <a:spcPct val="115000"/>
              </a:lnSpc>
              <a:spcBef>
                <a:spcPts val="0"/>
              </a:spcBef>
              <a:spcAft>
                <a:spcPts val="0"/>
              </a:spcAft>
              <a:buSzPts val="900"/>
              <a:buChar char="-"/>
            </a:pPr>
            <a:r>
              <a:rPr lang="en-GB" sz="900">
                <a:latin typeface="Roboto"/>
                <a:ea typeface="Roboto"/>
                <a:cs typeface="Roboto"/>
                <a:sym typeface="Roboto"/>
              </a:rPr>
              <a:t>BI-OP tight </a:t>
            </a:r>
            <a:r>
              <a:rPr lang="en-GB" sz="900" u="sng">
                <a:latin typeface="Roboto"/>
                <a:ea typeface="Roboto"/>
                <a:cs typeface="Roboto"/>
                <a:sym typeface="Roboto"/>
              </a:rPr>
              <a:t>collaboration</a:t>
            </a:r>
            <a:endParaRPr sz="900" u="sng">
              <a:latin typeface="Roboto"/>
              <a:ea typeface="Roboto"/>
              <a:cs typeface="Roboto"/>
              <a:sym typeface="Roboto"/>
            </a:endParaRPr>
          </a:p>
          <a:p>
            <a:pPr indent="-142875" lvl="0" marL="142875" marR="0" rtl="0" algn="l">
              <a:lnSpc>
                <a:spcPct val="115000"/>
              </a:lnSpc>
              <a:spcBef>
                <a:spcPts val="0"/>
              </a:spcBef>
              <a:spcAft>
                <a:spcPts val="0"/>
              </a:spcAft>
              <a:buSzPts val="900"/>
              <a:buChar char="-"/>
            </a:pPr>
            <a:r>
              <a:rPr lang="en-GB" sz="900">
                <a:latin typeface="Roboto"/>
                <a:ea typeface="Roboto"/>
                <a:cs typeface="Roboto"/>
                <a:sym typeface="Roboto"/>
              </a:rPr>
              <a:t>Weekly progress meetings</a:t>
            </a:r>
            <a:endParaRPr sz="900">
              <a:latin typeface="Roboto"/>
              <a:ea typeface="Roboto"/>
              <a:cs typeface="Roboto"/>
              <a:sym typeface="Roboto"/>
            </a:endParaRPr>
          </a:p>
          <a:p>
            <a:pPr indent="-142875" lvl="0" marL="142875" marR="0" rtl="0" algn="l">
              <a:lnSpc>
                <a:spcPct val="115000"/>
              </a:lnSpc>
              <a:spcBef>
                <a:spcPts val="0"/>
              </a:spcBef>
              <a:spcAft>
                <a:spcPts val="0"/>
              </a:spcAft>
              <a:buSzPts val="900"/>
              <a:buChar char="-"/>
            </a:pPr>
            <a:r>
              <a:rPr lang="en-GB" sz="900">
                <a:latin typeface="Roboto"/>
                <a:ea typeface="Roboto"/>
                <a:cs typeface="Roboto"/>
                <a:sym typeface="Roboto"/>
              </a:rPr>
              <a:t>Monthly global review meetings</a:t>
            </a:r>
            <a:r>
              <a:rPr lang="en-GB" sz="800">
                <a:solidFill>
                  <a:srgbClr val="000000"/>
                </a:solidFill>
                <a:latin typeface="Roboto"/>
                <a:ea typeface="Roboto"/>
                <a:cs typeface="Roboto"/>
                <a:sym typeface="Roboto"/>
              </a:rPr>
              <a:t>	</a:t>
            </a:r>
            <a:endParaRPr sz="800">
              <a:solidFill>
                <a:srgbClr val="000000"/>
              </a:solidFill>
              <a:latin typeface="Roboto"/>
              <a:ea typeface="Roboto"/>
              <a:cs typeface="Roboto"/>
              <a:sym typeface="Roboto"/>
            </a:endParaRPr>
          </a:p>
        </p:txBody>
      </p:sp>
      <p:cxnSp>
        <p:nvCxnSpPr>
          <p:cNvPr id="162" name="Google Shape;162;p20"/>
          <p:cNvCxnSpPr>
            <a:stCxn id="163" idx="3"/>
            <a:endCxn id="164" idx="3"/>
          </p:cNvCxnSpPr>
          <p:nvPr/>
        </p:nvCxnSpPr>
        <p:spPr>
          <a:xfrm>
            <a:off x="2323500" y="2026725"/>
            <a:ext cx="1405200" cy="600"/>
          </a:xfrm>
          <a:prstGeom prst="curvedConnector3">
            <a:avLst>
              <a:gd fmla="val 49999" name="adj1"/>
            </a:avLst>
          </a:prstGeom>
          <a:noFill/>
          <a:ln cap="flat" cmpd="sng" w="19050">
            <a:solidFill>
              <a:schemeClr val="dk1"/>
            </a:solidFill>
            <a:prstDash val="solid"/>
            <a:round/>
            <a:headEnd len="med" w="med" type="none"/>
            <a:tailEnd len="med" w="med" type="triangle"/>
          </a:ln>
        </p:spPr>
      </p:cxnSp>
      <p:cxnSp>
        <p:nvCxnSpPr>
          <p:cNvPr id="165" name="Google Shape;165;p20"/>
          <p:cNvCxnSpPr>
            <a:stCxn id="164" idx="1"/>
            <a:endCxn id="166" idx="1"/>
          </p:cNvCxnSpPr>
          <p:nvPr/>
        </p:nvCxnSpPr>
        <p:spPr>
          <a:xfrm>
            <a:off x="5584175" y="2026425"/>
            <a:ext cx="975600" cy="600"/>
          </a:xfrm>
          <a:prstGeom prst="curvedConnector3">
            <a:avLst>
              <a:gd fmla="val 50003" name="adj1"/>
            </a:avLst>
          </a:prstGeom>
          <a:noFill/>
          <a:ln cap="flat" cmpd="sng" w="19050">
            <a:solidFill>
              <a:schemeClr val="dk1"/>
            </a:solidFill>
            <a:prstDash val="solid"/>
            <a:round/>
            <a:headEnd len="med" w="med" type="none"/>
            <a:tailEnd len="med" w="med" type="triangle"/>
          </a:ln>
        </p:spPr>
      </p:cxnSp>
      <p:sp>
        <p:nvSpPr>
          <p:cNvPr id="166" name="Google Shape;166;p20"/>
          <p:cNvSpPr/>
          <p:nvPr/>
        </p:nvSpPr>
        <p:spPr>
          <a:xfrm>
            <a:off x="6559825" y="1754025"/>
            <a:ext cx="1220400" cy="544800"/>
          </a:xfrm>
          <a:prstGeom prst="rect">
            <a:avLst/>
          </a:prstGeom>
          <a:solidFill>
            <a:srgbClr val="E06666"/>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101600" lvl="0" marL="89999" marR="0" rtl="0" algn="l">
              <a:lnSpc>
                <a:spcPct val="100000"/>
              </a:lnSpc>
              <a:spcBef>
                <a:spcPts val="0"/>
              </a:spcBef>
              <a:spcAft>
                <a:spcPts val="0"/>
              </a:spcAft>
              <a:buSzPts val="1000"/>
              <a:buFont typeface="Roboto"/>
              <a:buChar char="-"/>
            </a:pPr>
            <a:r>
              <a:rPr lang="en-GB" sz="1000">
                <a:latin typeface="Roboto"/>
                <a:ea typeface="Roboto"/>
                <a:cs typeface="Roboto"/>
                <a:sym typeface="Roboto"/>
              </a:rPr>
              <a:t>64 Cores</a:t>
            </a:r>
            <a:endParaRPr sz="1000">
              <a:latin typeface="Roboto"/>
              <a:ea typeface="Roboto"/>
              <a:cs typeface="Roboto"/>
              <a:sym typeface="Roboto"/>
            </a:endParaRPr>
          </a:p>
          <a:p>
            <a:pPr indent="-101600" lvl="0" marL="89999" marR="0" rtl="0" algn="l">
              <a:lnSpc>
                <a:spcPct val="100000"/>
              </a:lnSpc>
              <a:spcBef>
                <a:spcPts val="0"/>
              </a:spcBef>
              <a:spcAft>
                <a:spcPts val="0"/>
              </a:spcAft>
              <a:buSzPts val="1000"/>
              <a:buFont typeface="Roboto"/>
              <a:buChar char="-"/>
            </a:pPr>
            <a:r>
              <a:rPr lang="en-GB" sz="1000">
                <a:latin typeface="Roboto"/>
                <a:ea typeface="Roboto"/>
                <a:cs typeface="Roboto"/>
                <a:sym typeface="Roboto"/>
              </a:rPr>
              <a:t>200 Gb RAM</a:t>
            </a:r>
            <a:endParaRPr sz="1000">
              <a:latin typeface="Roboto"/>
              <a:ea typeface="Roboto"/>
              <a:cs typeface="Roboto"/>
              <a:sym typeface="Roboto"/>
            </a:endParaRPr>
          </a:p>
          <a:p>
            <a:pPr indent="-101600" lvl="0" marL="89999" marR="0" rtl="0" algn="l">
              <a:lnSpc>
                <a:spcPct val="100000"/>
              </a:lnSpc>
              <a:spcBef>
                <a:spcPts val="0"/>
              </a:spcBef>
              <a:spcAft>
                <a:spcPts val="0"/>
              </a:spcAft>
              <a:buSzPts val="1000"/>
              <a:buFont typeface="Roboto"/>
              <a:buChar char="-"/>
            </a:pPr>
            <a:r>
              <a:rPr lang="en-GB" sz="1000">
                <a:latin typeface="Roboto"/>
                <a:ea typeface="Roboto"/>
                <a:cs typeface="Roboto"/>
                <a:sym typeface="Roboto"/>
              </a:rPr>
              <a:t>22 MB cache</a:t>
            </a:r>
            <a:endParaRPr sz="1200">
              <a:latin typeface="Roboto"/>
              <a:ea typeface="Roboto"/>
              <a:cs typeface="Roboto"/>
              <a:sym typeface="Roboto"/>
            </a:endParaRPr>
          </a:p>
        </p:txBody>
      </p:sp>
      <p:sp>
        <p:nvSpPr>
          <p:cNvPr id="163" name="Google Shape;163;p20"/>
          <p:cNvSpPr/>
          <p:nvPr/>
        </p:nvSpPr>
        <p:spPr>
          <a:xfrm>
            <a:off x="1103100" y="1754325"/>
            <a:ext cx="1220400" cy="544800"/>
          </a:xfrm>
          <a:prstGeom prst="rect">
            <a:avLst/>
          </a:prstGeom>
          <a:solidFill>
            <a:srgbClr val="F4CCCC"/>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101600" lvl="0" marL="89999" rtl="0" algn="l">
              <a:spcBef>
                <a:spcPts val="0"/>
              </a:spcBef>
              <a:spcAft>
                <a:spcPts val="0"/>
              </a:spcAft>
              <a:buSzPts val="1000"/>
              <a:buFont typeface="Roboto"/>
              <a:buChar char="-"/>
            </a:pPr>
            <a:r>
              <a:rPr lang="en-GB" sz="1000">
                <a:latin typeface="Roboto"/>
                <a:ea typeface="Roboto"/>
                <a:cs typeface="Roboto"/>
                <a:sym typeface="Roboto"/>
              </a:rPr>
              <a:t>24</a:t>
            </a:r>
            <a:r>
              <a:rPr lang="en-GB" sz="1000">
                <a:latin typeface="Roboto"/>
                <a:ea typeface="Roboto"/>
                <a:cs typeface="Roboto"/>
                <a:sym typeface="Roboto"/>
              </a:rPr>
              <a:t> Cores</a:t>
            </a:r>
            <a:endParaRPr sz="1000">
              <a:latin typeface="Roboto"/>
              <a:ea typeface="Roboto"/>
              <a:cs typeface="Roboto"/>
              <a:sym typeface="Roboto"/>
            </a:endParaRPr>
          </a:p>
          <a:p>
            <a:pPr indent="-101600" lvl="0" marL="89999" rtl="0" algn="l">
              <a:spcBef>
                <a:spcPts val="0"/>
              </a:spcBef>
              <a:spcAft>
                <a:spcPts val="0"/>
              </a:spcAft>
              <a:buSzPts val="1000"/>
              <a:buFont typeface="Roboto"/>
              <a:buChar char="-"/>
            </a:pPr>
            <a:r>
              <a:rPr lang="en-GB" sz="1000">
                <a:latin typeface="Roboto"/>
                <a:ea typeface="Roboto"/>
                <a:cs typeface="Roboto"/>
                <a:sym typeface="Roboto"/>
              </a:rPr>
              <a:t>32 Gb RAM</a:t>
            </a:r>
            <a:endParaRPr sz="1000">
              <a:latin typeface="Roboto"/>
              <a:ea typeface="Roboto"/>
              <a:cs typeface="Roboto"/>
              <a:sym typeface="Roboto"/>
            </a:endParaRPr>
          </a:p>
          <a:p>
            <a:pPr indent="-101600" lvl="0" marL="89999" rtl="0" algn="l">
              <a:spcBef>
                <a:spcPts val="0"/>
              </a:spcBef>
              <a:spcAft>
                <a:spcPts val="0"/>
              </a:spcAft>
              <a:buSzPts val="1000"/>
              <a:buFont typeface="Roboto"/>
              <a:buChar char="-"/>
            </a:pPr>
            <a:r>
              <a:rPr lang="en-GB" sz="1000">
                <a:latin typeface="Roboto"/>
                <a:ea typeface="Roboto"/>
                <a:cs typeface="Roboto"/>
                <a:sym typeface="Roboto"/>
              </a:rPr>
              <a:t>15 MB cache</a:t>
            </a:r>
            <a:endParaRPr sz="1000">
              <a:latin typeface="Roboto"/>
              <a:ea typeface="Roboto"/>
              <a:cs typeface="Roboto"/>
              <a:sym typeface="Roboto"/>
            </a:endParaRPr>
          </a:p>
        </p:txBody>
      </p:sp>
      <p:sp>
        <p:nvSpPr>
          <p:cNvPr id="167" name="Google Shape;167;p20"/>
          <p:cNvSpPr/>
          <p:nvPr/>
        </p:nvSpPr>
        <p:spPr>
          <a:xfrm>
            <a:off x="1103088" y="2609813"/>
            <a:ext cx="1465500" cy="1002600"/>
          </a:xfrm>
          <a:prstGeom prst="rect">
            <a:avLst/>
          </a:prstGeom>
          <a:solidFill>
            <a:srgbClr val="C9DAF8"/>
          </a:solidFill>
          <a:ln cap="flat" cmpd="sng" w="19050">
            <a:solidFill>
              <a:schemeClr val="dk1"/>
            </a:solidFill>
            <a:prstDash val="solid"/>
            <a:round/>
            <a:headEnd len="sm" w="sm" type="none"/>
            <a:tailEnd len="sm" w="sm" type="none"/>
          </a:ln>
        </p:spPr>
        <p:txBody>
          <a:bodyPr anchorCtr="0" anchor="b" bIns="91425" lIns="91425" spcFirstLastPara="1" rIns="91425" wrap="square" tIns="91425">
            <a:noAutofit/>
          </a:bodyPr>
          <a:lstStyle/>
          <a:p>
            <a:pPr indent="0" lvl="0" marL="0" rtl="0" algn="ctr">
              <a:spcBef>
                <a:spcPts val="0"/>
              </a:spcBef>
              <a:spcAft>
                <a:spcPts val="0"/>
              </a:spcAft>
              <a:buNone/>
            </a:pPr>
            <a:r>
              <a:rPr lang="en-GB" sz="1000">
                <a:latin typeface="Roboto"/>
                <a:ea typeface="Roboto"/>
                <a:cs typeface="Roboto"/>
                <a:sym typeface="Roboto"/>
              </a:rPr>
              <a:t>BBFS</a:t>
            </a:r>
            <a:endParaRPr sz="1000">
              <a:latin typeface="Roboto"/>
              <a:ea typeface="Roboto"/>
              <a:cs typeface="Roboto"/>
              <a:sym typeface="Roboto"/>
            </a:endParaRPr>
          </a:p>
        </p:txBody>
      </p:sp>
      <p:sp>
        <p:nvSpPr>
          <p:cNvPr id="168" name="Google Shape;168;p20"/>
          <p:cNvSpPr/>
          <p:nvPr/>
        </p:nvSpPr>
        <p:spPr>
          <a:xfrm>
            <a:off x="1151803" y="2660463"/>
            <a:ext cx="658800" cy="620700"/>
          </a:xfrm>
          <a:prstGeom prst="rect">
            <a:avLst/>
          </a:prstGeom>
          <a:solidFill>
            <a:schemeClr val="lt1"/>
          </a:solid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GB" sz="1000">
                <a:latin typeface="Roboto"/>
                <a:ea typeface="Roboto"/>
                <a:cs typeface="Roboto"/>
                <a:sym typeface="Roboto"/>
              </a:rPr>
              <a:t>OFC</a:t>
            </a:r>
            <a:endParaRPr b="1" sz="1000">
              <a:latin typeface="Roboto"/>
              <a:ea typeface="Roboto"/>
              <a:cs typeface="Roboto"/>
              <a:sym typeface="Roboto"/>
            </a:endParaRPr>
          </a:p>
          <a:p>
            <a:pPr indent="0" lvl="0" marL="0" rtl="0" algn="ctr">
              <a:spcBef>
                <a:spcPts val="0"/>
              </a:spcBef>
              <a:spcAft>
                <a:spcPts val="0"/>
              </a:spcAft>
              <a:buNone/>
            </a:pPr>
            <a:r>
              <a:rPr lang="en-GB" sz="700">
                <a:latin typeface="Roboto"/>
                <a:ea typeface="Roboto"/>
                <a:cs typeface="Roboto"/>
                <a:sym typeface="Roboto"/>
              </a:rPr>
              <a:t>(C++)</a:t>
            </a:r>
            <a:endParaRPr sz="700">
              <a:latin typeface="Roboto"/>
              <a:ea typeface="Roboto"/>
              <a:cs typeface="Roboto"/>
              <a:sym typeface="Roboto"/>
            </a:endParaRPr>
          </a:p>
        </p:txBody>
      </p:sp>
      <p:sp>
        <p:nvSpPr>
          <p:cNvPr id="169" name="Google Shape;169;p20"/>
          <p:cNvSpPr/>
          <p:nvPr/>
        </p:nvSpPr>
        <p:spPr>
          <a:xfrm>
            <a:off x="1859278" y="2660463"/>
            <a:ext cx="658800" cy="620700"/>
          </a:xfrm>
          <a:prstGeom prst="rect">
            <a:avLst/>
          </a:prstGeom>
          <a:solidFill>
            <a:schemeClr val="lt1"/>
          </a:solid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000">
                <a:latin typeface="Roboto"/>
                <a:ea typeface="Roboto"/>
                <a:cs typeface="Roboto"/>
                <a:sym typeface="Roboto"/>
              </a:rPr>
              <a:t>OFSU</a:t>
            </a:r>
            <a:endParaRPr b="1" sz="1000">
              <a:latin typeface="Roboto"/>
              <a:ea typeface="Roboto"/>
              <a:cs typeface="Roboto"/>
              <a:sym typeface="Roboto"/>
            </a:endParaRPr>
          </a:p>
          <a:p>
            <a:pPr indent="0" lvl="0" marL="0" rtl="0" algn="ctr">
              <a:spcBef>
                <a:spcPts val="0"/>
              </a:spcBef>
              <a:spcAft>
                <a:spcPts val="0"/>
              </a:spcAft>
              <a:buNone/>
            </a:pPr>
            <a:r>
              <a:rPr lang="en-GB" sz="700">
                <a:latin typeface="Roboto"/>
                <a:ea typeface="Roboto"/>
                <a:cs typeface="Roboto"/>
                <a:sym typeface="Roboto"/>
              </a:rPr>
              <a:t>(FESA)</a:t>
            </a:r>
            <a:endParaRPr sz="700">
              <a:latin typeface="Roboto"/>
              <a:ea typeface="Roboto"/>
              <a:cs typeface="Roboto"/>
              <a:sym typeface="Roboto"/>
            </a:endParaRPr>
          </a:p>
        </p:txBody>
      </p:sp>
      <p:sp>
        <p:nvSpPr>
          <p:cNvPr id="170" name="Google Shape;170;p20"/>
          <p:cNvSpPr/>
          <p:nvPr/>
        </p:nvSpPr>
        <p:spPr>
          <a:xfrm>
            <a:off x="1450747" y="3044307"/>
            <a:ext cx="355500" cy="232500"/>
          </a:xfrm>
          <a:prstGeom prst="rect">
            <a:avLst/>
          </a:prstGeom>
          <a:solidFill>
            <a:srgbClr val="B6D7A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700">
                <a:latin typeface="Roboto"/>
                <a:ea typeface="Roboto"/>
                <a:cs typeface="Roboto"/>
                <a:sym typeface="Roboto"/>
              </a:rPr>
              <a:t>QFB</a:t>
            </a:r>
            <a:endParaRPr sz="700">
              <a:latin typeface="Roboto"/>
              <a:ea typeface="Roboto"/>
              <a:cs typeface="Roboto"/>
              <a:sym typeface="Roboto"/>
            </a:endParaRPr>
          </a:p>
        </p:txBody>
      </p:sp>
      <p:cxnSp>
        <p:nvCxnSpPr>
          <p:cNvPr id="171" name="Google Shape;171;p20"/>
          <p:cNvCxnSpPr>
            <a:stCxn id="168" idx="3"/>
            <a:endCxn id="169" idx="1"/>
          </p:cNvCxnSpPr>
          <p:nvPr/>
        </p:nvCxnSpPr>
        <p:spPr>
          <a:xfrm>
            <a:off x="1810603" y="2970813"/>
            <a:ext cx="48600" cy="0"/>
          </a:xfrm>
          <a:prstGeom prst="straightConnector1">
            <a:avLst/>
          </a:prstGeom>
          <a:noFill/>
          <a:ln cap="flat" cmpd="sng" w="114300">
            <a:solidFill>
              <a:schemeClr val="dk1"/>
            </a:solidFill>
            <a:prstDash val="solid"/>
            <a:round/>
            <a:headEnd len="med" w="med" type="none"/>
            <a:tailEnd len="med" w="med" type="none"/>
          </a:ln>
        </p:spPr>
      </p:cxnSp>
      <p:sp>
        <p:nvSpPr>
          <p:cNvPr id="172" name="Google Shape;172;p20"/>
          <p:cNvSpPr/>
          <p:nvPr/>
        </p:nvSpPr>
        <p:spPr>
          <a:xfrm>
            <a:off x="1103225" y="3959850"/>
            <a:ext cx="1984800" cy="779700"/>
          </a:xfrm>
          <a:prstGeom prst="rect">
            <a:avLst/>
          </a:prstGeom>
          <a:solidFill>
            <a:srgbClr val="B6D7A8"/>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101600" lvl="0" marL="89999" marR="0" rtl="0" algn="l">
              <a:lnSpc>
                <a:spcPct val="100000"/>
              </a:lnSpc>
              <a:spcBef>
                <a:spcPts val="0"/>
              </a:spcBef>
              <a:spcAft>
                <a:spcPts val="0"/>
              </a:spcAft>
              <a:buSzPts val="1000"/>
              <a:buFont typeface="Roboto"/>
              <a:buChar char="-"/>
            </a:pPr>
            <a:r>
              <a:rPr lang="en-GB" sz="1000" u="sng">
                <a:latin typeface="Roboto"/>
                <a:ea typeface="Roboto"/>
                <a:cs typeface="Roboto"/>
                <a:sym typeface="Roboto"/>
              </a:rPr>
              <a:t>Different</a:t>
            </a:r>
            <a:r>
              <a:rPr lang="en-GB" sz="1000">
                <a:latin typeface="Roboto"/>
                <a:ea typeface="Roboto"/>
                <a:cs typeface="Roboto"/>
                <a:sym typeface="Roboto"/>
              </a:rPr>
              <a:t> settings management of refOrbit, optics, gains, etc.</a:t>
            </a:r>
            <a:endParaRPr sz="1000">
              <a:latin typeface="Roboto"/>
              <a:ea typeface="Roboto"/>
              <a:cs typeface="Roboto"/>
              <a:sym typeface="Roboto"/>
            </a:endParaRPr>
          </a:p>
          <a:p>
            <a:pPr indent="-101600" lvl="0" marL="89999" marR="0" rtl="0" algn="l">
              <a:lnSpc>
                <a:spcPct val="100000"/>
              </a:lnSpc>
              <a:spcBef>
                <a:spcPts val="0"/>
              </a:spcBef>
              <a:spcAft>
                <a:spcPts val="0"/>
              </a:spcAft>
              <a:buSzPts val="1000"/>
              <a:buFont typeface="Roboto"/>
              <a:buChar char="-"/>
            </a:pPr>
            <a:r>
              <a:rPr lang="en-GB" sz="1000" u="sng">
                <a:latin typeface="Roboto"/>
                <a:ea typeface="Roboto"/>
                <a:cs typeface="Roboto"/>
                <a:sym typeface="Roboto"/>
              </a:rPr>
              <a:t>Deprecated</a:t>
            </a:r>
            <a:r>
              <a:rPr lang="en-GB" sz="1000">
                <a:latin typeface="Roboto"/>
                <a:ea typeface="Roboto"/>
                <a:cs typeface="Roboto"/>
                <a:sym typeface="Roboto"/>
              </a:rPr>
              <a:t> functionalities</a:t>
            </a:r>
            <a:endParaRPr sz="1200">
              <a:solidFill>
                <a:schemeClr val="dk1"/>
              </a:solidFill>
              <a:latin typeface="Roboto"/>
              <a:ea typeface="Roboto"/>
              <a:cs typeface="Roboto"/>
              <a:sym typeface="Roboto"/>
            </a:endParaRPr>
          </a:p>
        </p:txBody>
      </p:sp>
      <p:sp>
        <p:nvSpPr>
          <p:cNvPr id="173" name="Google Shape;173;p20"/>
          <p:cNvSpPr/>
          <p:nvPr/>
        </p:nvSpPr>
        <p:spPr>
          <a:xfrm>
            <a:off x="6559825" y="3992100"/>
            <a:ext cx="1810200" cy="717900"/>
          </a:xfrm>
          <a:prstGeom prst="rect">
            <a:avLst/>
          </a:prstGeom>
          <a:solidFill>
            <a:srgbClr val="B6D7A8"/>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101600" lvl="0" marL="89999" marR="0" rtl="0" algn="l">
              <a:lnSpc>
                <a:spcPct val="100000"/>
              </a:lnSpc>
              <a:spcBef>
                <a:spcPts val="0"/>
              </a:spcBef>
              <a:spcAft>
                <a:spcPts val="0"/>
              </a:spcAft>
              <a:buSzPts val="1000"/>
              <a:buFont typeface="Roboto"/>
              <a:buChar char="-"/>
            </a:pPr>
            <a:r>
              <a:rPr lang="en-GB" sz="1000">
                <a:latin typeface="Roboto"/>
                <a:ea typeface="Roboto"/>
                <a:cs typeface="Roboto"/>
                <a:sym typeface="Roboto"/>
              </a:rPr>
              <a:t>Playable </a:t>
            </a:r>
            <a:r>
              <a:rPr lang="en-GB" sz="1000" u="sng">
                <a:latin typeface="Roboto"/>
                <a:ea typeface="Roboto"/>
                <a:cs typeface="Roboto"/>
                <a:sym typeface="Roboto"/>
              </a:rPr>
              <a:t>Functions</a:t>
            </a:r>
            <a:endParaRPr sz="1000" u="sng">
              <a:latin typeface="Roboto"/>
              <a:ea typeface="Roboto"/>
              <a:cs typeface="Roboto"/>
              <a:sym typeface="Roboto"/>
            </a:endParaRPr>
          </a:p>
          <a:p>
            <a:pPr indent="-101600" lvl="0" marL="89999" marR="0" rtl="0" algn="l">
              <a:lnSpc>
                <a:spcPct val="100000"/>
              </a:lnSpc>
              <a:spcBef>
                <a:spcPts val="0"/>
              </a:spcBef>
              <a:spcAft>
                <a:spcPts val="0"/>
              </a:spcAft>
              <a:buSzPts val="1000"/>
              <a:buFont typeface="Roboto"/>
              <a:buChar char="-"/>
            </a:pPr>
            <a:r>
              <a:rPr lang="en-GB" sz="1000" u="sng">
                <a:latin typeface="Roboto"/>
                <a:ea typeface="Roboto"/>
                <a:cs typeface="Roboto"/>
                <a:sym typeface="Roboto"/>
              </a:rPr>
              <a:t>Simplified</a:t>
            </a:r>
            <a:r>
              <a:rPr lang="en-GB" sz="1000">
                <a:latin typeface="Roboto"/>
                <a:ea typeface="Roboto"/>
                <a:cs typeface="Roboto"/>
                <a:sym typeface="Roboto"/>
              </a:rPr>
              <a:t> API benefitting from years of LHC operational experience</a:t>
            </a:r>
            <a:endParaRPr sz="1000">
              <a:latin typeface="Roboto"/>
              <a:ea typeface="Roboto"/>
              <a:cs typeface="Roboto"/>
              <a:sym typeface="Roboto"/>
            </a:endParaRPr>
          </a:p>
        </p:txBody>
      </p:sp>
      <p:sp>
        <p:nvSpPr>
          <p:cNvPr id="174" name="Google Shape;174;p20"/>
          <p:cNvSpPr txBox="1"/>
          <p:nvPr/>
        </p:nvSpPr>
        <p:spPr>
          <a:xfrm>
            <a:off x="1721450" y="538050"/>
            <a:ext cx="1041300" cy="3936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1600"/>
              </a:spcAft>
              <a:buNone/>
            </a:pPr>
            <a:r>
              <a:rPr lang="en-GB" sz="1100">
                <a:solidFill>
                  <a:srgbClr val="0C58D3"/>
                </a:solidFill>
                <a:latin typeface="Roboto"/>
                <a:ea typeface="Roboto"/>
                <a:cs typeface="Roboto"/>
                <a:sym typeface="Roboto"/>
              </a:rPr>
              <a:t>Nov </a:t>
            </a:r>
            <a:r>
              <a:rPr lang="en-GB" sz="1100">
                <a:solidFill>
                  <a:srgbClr val="0C58D3"/>
                </a:solidFill>
                <a:latin typeface="Roboto"/>
                <a:ea typeface="Roboto"/>
                <a:cs typeface="Roboto"/>
                <a:sym typeface="Roboto"/>
              </a:rPr>
              <a:t>2018</a:t>
            </a:r>
            <a:br>
              <a:rPr lang="en-GB" sz="800">
                <a:solidFill>
                  <a:srgbClr val="0C58D3"/>
                </a:solidFill>
                <a:latin typeface="Roboto"/>
                <a:ea typeface="Roboto"/>
                <a:cs typeface="Roboto"/>
                <a:sym typeface="Roboto"/>
              </a:rPr>
            </a:br>
            <a:r>
              <a:rPr lang="en-GB" sz="800">
                <a:solidFill>
                  <a:srgbClr val="0C58D3"/>
                </a:solidFill>
                <a:latin typeface="Roboto"/>
                <a:ea typeface="Roboto"/>
                <a:cs typeface="Roboto"/>
                <a:sym typeface="Roboto"/>
              </a:rPr>
              <a:t>RUN 2</a:t>
            </a:r>
            <a:endParaRPr sz="800">
              <a:solidFill>
                <a:srgbClr val="0C58D3"/>
              </a:solidFill>
              <a:latin typeface="Roboto"/>
              <a:ea typeface="Roboto"/>
              <a:cs typeface="Roboto"/>
              <a:sym typeface="Roboto"/>
            </a:endParaRPr>
          </a:p>
        </p:txBody>
      </p:sp>
      <p:cxnSp>
        <p:nvCxnSpPr>
          <p:cNvPr id="175" name="Google Shape;175;p20"/>
          <p:cNvCxnSpPr/>
          <p:nvPr/>
        </p:nvCxnSpPr>
        <p:spPr>
          <a:xfrm>
            <a:off x="2714377" y="659446"/>
            <a:ext cx="718500" cy="741900"/>
          </a:xfrm>
          <a:prstGeom prst="straightConnector1">
            <a:avLst/>
          </a:prstGeom>
          <a:noFill/>
          <a:ln cap="flat" cmpd="sng" w="9525">
            <a:solidFill>
              <a:srgbClr val="0D5DDF"/>
            </a:solidFill>
            <a:prstDash val="solid"/>
            <a:round/>
            <a:headEnd len="sm" w="sm" type="none"/>
            <a:tailEnd len="sm" w="sm" type="none"/>
          </a:ln>
        </p:spPr>
      </p:cxnSp>
      <p:sp>
        <p:nvSpPr>
          <p:cNvPr id="176" name="Google Shape;176;p20"/>
          <p:cNvSpPr/>
          <p:nvPr/>
        </p:nvSpPr>
        <p:spPr>
          <a:xfrm flipH="1">
            <a:off x="868100" y="1270650"/>
            <a:ext cx="2583900" cy="143400"/>
          </a:xfrm>
          <a:prstGeom prst="parallelogram">
            <a:avLst>
              <a:gd fmla="val 96952" name="adj"/>
            </a:avLst>
          </a:prstGeom>
          <a:solidFill>
            <a:srgbClr val="0D5DD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177" name="Google Shape;177;p20"/>
          <p:cNvSpPr/>
          <p:nvPr/>
        </p:nvSpPr>
        <p:spPr>
          <a:xfrm>
            <a:off x="868200" y="1424475"/>
            <a:ext cx="2583900" cy="143400"/>
          </a:xfrm>
          <a:prstGeom prst="parallelogram">
            <a:avLst>
              <a:gd fmla="val 96952" name="adj"/>
            </a:avLst>
          </a:prstGeom>
          <a:solidFill>
            <a:srgbClr val="0944A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20"/>
          <p:cNvSpPr txBox="1"/>
          <p:nvPr/>
        </p:nvSpPr>
        <p:spPr>
          <a:xfrm>
            <a:off x="4189939" y="550775"/>
            <a:ext cx="1041300" cy="2412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1600"/>
              </a:spcAft>
              <a:buNone/>
            </a:pPr>
            <a:r>
              <a:rPr lang="en-GB" sz="1100">
                <a:solidFill>
                  <a:srgbClr val="0C58D3"/>
                </a:solidFill>
                <a:latin typeface="Roboto"/>
                <a:ea typeface="Roboto"/>
                <a:cs typeface="Roboto"/>
                <a:sym typeface="Roboto"/>
              </a:rPr>
              <a:t>Mar </a:t>
            </a:r>
            <a:r>
              <a:rPr lang="en-GB" sz="1100">
                <a:solidFill>
                  <a:srgbClr val="0C58D3"/>
                </a:solidFill>
                <a:latin typeface="Roboto"/>
                <a:ea typeface="Roboto"/>
                <a:cs typeface="Roboto"/>
                <a:sym typeface="Roboto"/>
              </a:rPr>
              <a:t>2021</a:t>
            </a:r>
            <a:br>
              <a:rPr lang="en-GB" sz="1100">
                <a:solidFill>
                  <a:srgbClr val="0C58D3"/>
                </a:solidFill>
                <a:latin typeface="Roboto"/>
                <a:ea typeface="Roboto"/>
                <a:cs typeface="Roboto"/>
                <a:sym typeface="Roboto"/>
              </a:rPr>
            </a:br>
            <a:r>
              <a:rPr lang="en-GB" sz="800">
                <a:solidFill>
                  <a:srgbClr val="0C58D3"/>
                </a:solidFill>
                <a:latin typeface="Roboto"/>
                <a:ea typeface="Roboto"/>
                <a:cs typeface="Roboto"/>
                <a:sym typeface="Roboto"/>
              </a:rPr>
              <a:t>Long Shutdown 2 (LS2)</a:t>
            </a:r>
            <a:endParaRPr sz="800">
              <a:solidFill>
                <a:srgbClr val="0C58D3"/>
              </a:solidFill>
              <a:latin typeface="Roboto"/>
              <a:ea typeface="Roboto"/>
              <a:cs typeface="Roboto"/>
              <a:sym typeface="Roboto"/>
            </a:endParaRPr>
          </a:p>
        </p:txBody>
      </p:sp>
      <p:cxnSp>
        <p:nvCxnSpPr>
          <p:cNvPr id="179" name="Google Shape;179;p20"/>
          <p:cNvCxnSpPr/>
          <p:nvPr/>
        </p:nvCxnSpPr>
        <p:spPr>
          <a:xfrm>
            <a:off x="5182864" y="672171"/>
            <a:ext cx="718500" cy="741900"/>
          </a:xfrm>
          <a:prstGeom prst="straightConnector1">
            <a:avLst/>
          </a:prstGeom>
          <a:noFill/>
          <a:ln cap="flat" cmpd="sng" w="9525">
            <a:solidFill>
              <a:srgbClr val="0D5DDF"/>
            </a:solidFill>
            <a:prstDash val="solid"/>
            <a:round/>
            <a:headEnd len="sm" w="sm" type="none"/>
            <a:tailEnd len="sm" w="sm" type="none"/>
          </a:ln>
        </p:spPr>
      </p:cxnSp>
      <p:sp>
        <p:nvSpPr>
          <p:cNvPr id="180" name="Google Shape;180;p20"/>
          <p:cNvSpPr/>
          <p:nvPr/>
        </p:nvSpPr>
        <p:spPr>
          <a:xfrm flipH="1">
            <a:off x="3326150" y="1270650"/>
            <a:ext cx="2583900" cy="143400"/>
          </a:xfrm>
          <a:prstGeom prst="parallelogram">
            <a:avLst>
              <a:gd fmla="val 96952" name="adj"/>
            </a:avLst>
          </a:prstGeom>
          <a:solidFill>
            <a:srgbClr val="0D5DD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181" name="Google Shape;181;p20"/>
          <p:cNvSpPr/>
          <p:nvPr/>
        </p:nvSpPr>
        <p:spPr>
          <a:xfrm>
            <a:off x="3326250" y="1424475"/>
            <a:ext cx="2583900" cy="143400"/>
          </a:xfrm>
          <a:prstGeom prst="parallelogram">
            <a:avLst>
              <a:gd fmla="val 96952" name="adj"/>
            </a:avLst>
          </a:prstGeom>
          <a:solidFill>
            <a:srgbClr val="0944A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20"/>
          <p:cNvSpPr txBox="1"/>
          <p:nvPr/>
        </p:nvSpPr>
        <p:spPr>
          <a:xfrm>
            <a:off x="6658424" y="550775"/>
            <a:ext cx="1041300" cy="2412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1600"/>
              </a:spcAft>
              <a:buNone/>
            </a:pPr>
            <a:r>
              <a:rPr lang="en-GB" sz="1100">
                <a:solidFill>
                  <a:srgbClr val="858585"/>
                </a:solidFill>
                <a:latin typeface="Roboto"/>
                <a:ea typeface="Roboto"/>
                <a:cs typeface="Roboto"/>
                <a:sym typeface="Roboto"/>
              </a:rPr>
              <a:t>Nov 2024</a:t>
            </a:r>
            <a:br>
              <a:rPr lang="en-GB" sz="1100">
                <a:solidFill>
                  <a:srgbClr val="858585"/>
                </a:solidFill>
                <a:latin typeface="Roboto"/>
                <a:ea typeface="Roboto"/>
                <a:cs typeface="Roboto"/>
                <a:sym typeface="Roboto"/>
              </a:rPr>
            </a:br>
            <a:r>
              <a:rPr lang="en-GB" sz="800">
                <a:solidFill>
                  <a:srgbClr val="858585"/>
                </a:solidFill>
                <a:latin typeface="Roboto"/>
                <a:ea typeface="Roboto"/>
                <a:cs typeface="Roboto"/>
                <a:sym typeface="Roboto"/>
              </a:rPr>
              <a:t>RUN 3</a:t>
            </a:r>
            <a:endParaRPr sz="800">
              <a:solidFill>
                <a:srgbClr val="858585"/>
              </a:solidFill>
              <a:latin typeface="Roboto"/>
              <a:ea typeface="Roboto"/>
              <a:cs typeface="Roboto"/>
              <a:sym typeface="Roboto"/>
            </a:endParaRPr>
          </a:p>
        </p:txBody>
      </p:sp>
      <p:cxnSp>
        <p:nvCxnSpPr>
          <p:cNvPr id="183" name="Google Shape;183;p20"/>
          <p:cNvCxnSpPr/>
          <p:nvPr/>
        </p:nvCxnSpPr>
        <p:spPr>
          <a:xfrm>
            <a:off x="7651422" y="672160"/>
            <a:ext cx="718500" cy="741900"/>
          </a:xfrm>
          <a:prstGeom prst="straightConnector1">
            <a:avLst/>
          </a:prstGeom>
          <a:noFill/>
          <a:ln cap="flat" cmpd="sng" w="9525">
            <a:solidFill>
              <a:srgbClr val="C2C2C2"/>
            </a:solidFill>
            <a:prstDash val="solid"/>
            <a:round/>
            <a:headEnd len="sm" w="sm" type="none"/>
            <a:tailEnd len="sm" w="sm" type="none"/>
          </a:ln>
        </p:spPr>
      </p:cxnSp>
      <p:sp>
        <p:nvSpPr>
          <p:cNvPr id="184" name="Google Shape;184;p20"/>
          <p:cNvSpPr/>
          <p:nvPr/>
        </p:nvSpPr>
        <p:spPr>
          <a:xfrm flipH="1">
            <a:off x="5786026" y="1270650"/>
            <a:ext cx="2583900" cy="143400"/>
          </a:xfrm>
          <a:prstGeom prst="parallelogram">
            <a:avLst>
              <a:gd fmla="val 96952" name="adj"/>
            </a:avLst>
          </a:prstGeom>
          <a:solidFill>
            <a:srgbClr val="C2C2C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185" name="Google Shape;185;p20"/>
          <p:cNvSpPr/>
          <p:nvPr/>
        </p:nvSpPr>
        <p:spPr>
          <a:xfrm>
            <a:off x="5786023" y="1424475"/>
            <a:ext cx="2583900" cy="143400"/>
          </a:xfrm>
          <a:prstGeom prst="parallelogram">
            <a:avLst>
              <a:gd fmla="val 96952" name="adj"/>
            </a:avLst>
          </a:prstGeom>
          <a:solidFill>
            <a:srgbClr val="85858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20"/>
          <p:cNvSpPr/>
          <p:nvPr/>
        </p:nvSpPr>
        <p:spPr>
          <a:xfrm flipH="1">
            <a:off x="3728675" y="1754025"/>
            <a:ext cx="1855500" cy="544800"/>
          </a:xfrm>
          <a:prstGeom prst="roundRect">
            <a:avLst>
              <a:gd fmla="val 16667" name="adj"/>
            </a:avLst>
          </a:prstGeom>
          <a:solidFill>
            <a:srgbClr val="EA9999"/>
          </a:solid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rgbClr val="000000"/>
                </a:solidFill>
                <a:latin typeface="Roboto"/>
                <a:ea typeface="Roboto"/>
                <a:cs typeface="Roboto"/>
                <a:sym typeface="Roboto"/>
              </a:rPr>
              <a:t>Upgraded</a:t>
            </a:r>
            <a:endParaRPr b="1">
              <a:solidFill>
                <a:srgbClr val="000000"/>
              </a:solidFill>
              <a:latin typeface="Roboto"/>
              <a:ea typeface="Roboto"/>
              <a:cs typeface="Roboto"/>
              <a:sym typeface="Roboto"/>
            </a:endParaRPr>
          </a:p>
          <a:p>
            <a:pPr indent="-142875" lvl="0" marL="142875" rtl="0" algn="l">
              <a:spcBef>
                <a:spcPts val="0"/>
              </a:spcBef>
              <a:spcAft>
                <a:spcPts val="0"/>
              </a:spcAft>
              <a:buClr>
                <a:srgbClr val="000000"/>
              </a:buClr>
              <a:buSzPts val="900"/>
              <a:buFont typeface="Roboto"/>
              <a:buChar char="-"/>
            </a:pPr>
            <a:r>
              <a:rPr lang="en-GB" sz="900" u="sng">
                <a:solidFill>
                  <a:srgbClr val="000000"/>
                </a:solidFill>
                <a:latin typeface="Roboto"/>
                <a:ea typeface="Roboto"/>
                <a:cs typeface="Roboto"/>
                <a:sym typeface="Roboto"/>
              </a:rPr>
              <a:t>Installation</a:t>
            </a:r>
            <a:r>
              <a:rPr lang="en-GB" sz="900">
                <a:solidFill>
                  <a:srgbClr val="000000"/>
                </a:solidFill>
                <a:latin typeface="Roboto"/>
                <a:ea typeface="Roboto"/>
                <a:cs typeface="Roboto"/>
                <a:sym typeface="Roboto"/>
              </a:rPr>
              <a:t> of new machines</a:t>
            </a:r>
            <a:endParaRPr sz="900">
              <a:solidFill>
                <a:srgbClr val="000000"/>
              </a:solidFill>
              <a:latin typeface="Roboto"/>
              <a:ea typeface="Roboto"/>
              <a:cs typeface="Roboto"/>
              <a:sym typeface="Roboto"/>
            </a:endParaRPr>
          </a:p>
        </p:txBody>
      </p:sp>
      <p:cxnSp>
        <p:nvCxnSpPr>
          <p:cNvPr id="186" name="Google Shape;186;p20"/>
          <p:cNvCxnSpPr>
            <a:stCxn id="167" idx="3"/>
            <a:endCxn id="159" idx="1"/>
          </p:cNvCxnSpPr>
          <p:nvPr/>
        </p:nvCxnSpPr>
        <p:spPr>
          <a:xfrm flipH="1" rot="10800000">
            <a:off x="2568588" y="3033413"/>
            <a:ext cx="1160100" cy="77700"/>
          </a:xfrm>
          <a:prstGeom prst="curvedConnector3">
            <a:avLst>
              <a:gd fmla="val 50001" name="adj1"/>
            </a:avLst>
          </a:prstGeom>
          <a:noFill/>
          <a:ln cap="flat" cmpd="sng" w="19050">
            <a:solidFill>
              <a:schemeClr val="dk1"/>
            </a:solidFill>
            <a:prstDash val="solid"/>
            <a:round/>
            <a:headEnd len="med" w="med" type="none"/>
            <a:tailEnd len="med" w="med" type="triangle"/>
          </a:ln>
        </p:spPr>
      </p:cxnSp>
      <p:cxnSp>
        <p:nvCxnSpPr>
          <p:cNvPr id="187" name="Google Shape;187;p20"/>
          <p:cNvCxnSpPr>
            <a:stCxn id="159" idx="3"/>
            <a:endCxn id="160" idx="1"/>
          </p:cNvCxnSpPr>
          <p:nvPr/>
        </p:nvCxnSpPr>
        <p:spPr>
          <a:xfrm>
            <a:off x="5835000" y="3033288"/>
            <a:ext cx="724800" cy="154500"/>
          </a:xfrm>
          <a:prstGeom prst="curvedConnector3">
            <a:avLst>
              <a:gd fmla="val 50002" name="adj1"/>
            </a:avLst>
          </a:prstGeom>
          <a:noFill/>
          <a:ln cap="flat" cmpd="sng" w="19050">
            <a:solidFill>
              <a:schemeClr val="dk1"/>
            </a:solidFill>
            <a:prstDash val="solid"/>
            <a:round/>
            <a:headEnd len="med" w="med" type="none"/>
            <a:tailEnd len="med" w="med" type="triangle"/>
          </a:ln>
        </p:spPr>
      </p:cxnSp>
      <p:cxnSp>
        <p:nvCxnSpPr>
          <p:cNvPr id="188" name="Google Shape;188;p20"/>
          <p:cNvCxnSpPr>
            <a:stCxn id="172" idx="3"/>
            <a:endCxn id="161" idx="1"/>
          </p:cNvCxnSpPr>
          <p:nvPr/>
        </p:nvCxnSpPr>
        <p:spPr>
          <a:xfrm>
            <a:off x="3088025" y="4349700"/>
            <a:ext cx="640800" cy="1500"/>
          </a:xfrm>
          <a:prstGeom prst="curvedConnector3">
            <a:avLst>
              <a:gd fmla="val 49990" name="adj1"/>
            </a:avLst>
          </a:prstGeom>
          <a:noFill/>
          <a:ln cap="flat" cmpd="sng" w="19050">
            <a:solidFill>
              <a:schemeClr val="dk1"/>
            </a:solidFill>
            <a:prstDash val="solid"/>
            <a:round/>
            <a:headEnd len="med" w="med" type="none"/>
            <a:tailEnd len="med" w="med" type="triangle"/>
          </a:ln>
        </p:spPr>
      </p:cxnSp>
      <p:cxnSp>
        <p:nvCxnSpPr>
          <p:cNvPr id="189" name="Google Shape;189;p20"/>
          <p:cNvCxnSpPr>
            <a:stCxn id="161" idx="3"/>
            <a:endCxn id="173" idx="1"/>
          </p:cNvCxnSpPr>
          <p:nvPr/>
        </p:nvCxnSpPr>
        <p:spPr>
          <a:xfrm>
            <a:off x="5835000" y="4351050"/>
            <a:ext cx="724800" cy="600"/>
          </a:xfrm>
          <a:prstGeom prst="curvedConnector3">
            <a:avLst>
              <a:gd fmla="val 50002" name="adj1"/>
            </a:avLst>
          </a:prstGeom>
          <a:noFill/>
          <a:ln cap="flat" cmpd="sng" w="19050">
            <a:solidFill>
              <a:schemeClr val="dk1"/>
            </a:solidFill>
            <a:prstDash val="solid"/>
            <a:round/>
            <a:headEnd len="med" w="med" type="none"/>
            <a:tailEnd len="med" w="med" type="triangle"/>
          </a:ln>
        </p:spPr>
      </p:cxnSp>
      <p:sp>
        <p:nvSpPr>
          <p:cNvPr id="190" name="Google Shape;190;p20"/>
          <p:cNvSpPr txBox="1"/>
          <p:nvPr>
            <p:ph type="title"/>
          </p:nvPr>
        </p:nvSpPr>
        <p:spPr>
          <a:xfrm>
            <a:off x="521550" y="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Renovation of BBFS → BFCLHC</a:t>
            </a:r>
            <a:endParaRPr>
              <a:latin typeface="Cambria"/>
              <a:ea typeface="Cambria"/>
              <a:cs typeface="Cambria"/>
              <a:sym typeface="Cambria"/>
            </a:endParaRPr>
          </a:p>
        </p:txBody>
      </p:sp>
      <p:grpSp>
        <p:nvGrpSpPr>
          <p:cNvPr id="191" name="Google Shape;191;p20"/>
          <p:cNvGrpSpPr/>
          <p:nvPr/>
        </p:nvGrpSpPr>
        <p:grpSpPr>
          <a:xfrm>
            <a:off x="0" y="1800525"/>
            <a:ext cx="1073400" cy="2775675"/>
            <a:chOff x="0" y="1800525"/>
            <a:chExt cx="1073400" cy="2775675"/>
          </a:xfrm>
        </p:grpSpPr>
        <p:sp>
          <p:nvSpPr>
            <p:cNvPr id="192" name="Google Shape;192;p20"/>
            <p:cNvSpPr txBox="1"/>
            <p:nvPr/>
          </p:nvSpPr>
          <p:spPr>
            <a:xfrm>
              <a:off x="0" y="1800525"/>
              <a:ext cx="1010700" cy="453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GB">
                  <a:solidFill>
                    <a:schemeClr val="dk1"/>
                  </a:solidFill>
                  <a:latin typeface="Roboto"/>
                  <a:ea typeface="Roboto"/>
                  <a:cs typeface="Roboto"/>
                  <a:sym typeface="Roboto"/>
                </a:rPr>
                <a:t>Hardware </a:t>
              </a:r>
              <a:endParaRPr/>
            </a:p>
          </p:txBody>
        </p:sp>
        <p:sp>
          <p:nvSpPr>
            <p:cNvPr id="193" name="Google Shape;193;p20"/>
            <p:cNvSpPr txBox="1"/>
            <p:nvPr/>
          </p:nvSpPr>
          <p:spPr>
            <a:xfrm>
              <a:off x="0" y="2884050"/>
              <a:ext cx="1010700" cy="453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chemeClr val="dk1"/>
                  </a:solidFill>
                  <a:latin typeface="Roboto"/>
                  <a:ea typeface="Roboto"/>
                  <a:cs typeface="Roboto"/>
                  <a:sym typeface="Roboto"/>
                </a:rPr>
                <a:t>Software</a:t>
              </a:r>
              <a:endParaRPr/>
            </a:p>
          </p:txBody>
        </p:sp>
        <p:sp>
          <p:nvSpPr>
            <p:cNvPr id="194" name="Google Shape;194;p20"/>
            <p:cNvSpPr txBox="1"/>
            <p:nvPr/>
          </p:nvSpPr>
          <p:spPr>
            <a:xfrm>
              <a:off x="0" y="4123200"/>
              <a:ext cx="1073400" cy="453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chemeClr val="dk1"/>
                  </a:solidFill>
                  <a:latin typeface="Roboto"/>
                  <a:ea typeface="Roboto"/>
                  <a:cs typeface="Roboto"/>
                  <a:sym typeface="Roboto"/>
                </a:rPr>
                <a:t>Operations</a:t>
              </a:r>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1"/>
                                        </p:tgtEl>
                                        <p:attrNameLst>
                                          <p:attrName>style.visibility</p:attrName>
                                        </p:attrNameLst>
                                      </p:cBhvr>
                                      <p:to>
                                        <p:strVal val="visible"/>
                                      </p:to>
                                    </p:set>
                                    <p:animEffect filter="fade" transition="in">
                                      <p:cBhvr>
                                        <p:cTn dur="1000"/>
                                        <p:tgtEl>
                                          <p:spTgt spid="191"/>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63"/>
                                        </p:tgtEl>
                                        <p:attrNameLst>
                                          <p:attrName>style.visibility</p:attrName>
                                        </p:attrNameLst>
                                      </p:cBhvr>
                                      <p:to>
                                        <p:strVal val="visible"/>
                                      </p:to>
                                    </p:set>
                                    <p:animEffect filter="fade" transition="in">
                                      <p:cBhvr>
                                        <p:cTn dur="1000"/>
                                        <p:tgtEl>
                                          <p:spTgt spid="163"/>
                                        </p:tgtEl>
                                      </p:cBhvr>
                                    </p:animEffect>
                                  </p:childTnLst>
                                </p:cTn>
                              </p:par>
                              <p:par>
                                <p:cTn fill="hold" nodeType="withEffect" presetClass="entr" presetID="10" presetSubtype="0">
                                  <p:stCondLst>
                                    <p:cond delay="0"/>
                                  </p:stCondLst>
                                  <p:childTnLst>
                                    <p:set>
                                      <p:cBhvr>
                                        <p:cTn dur="1" fill="hold">
                                          <p:stCondLst>
                                            <p:cond delay="0"/>
                                          </p:stCondLst>
                                        </p:cTn>
                                        <p:tgtEl>
                                          <p:spTgt spid="167"/>
                                        </p:tgtEl>
                                        <p:attrNameLst>
                                          <p:attrName>style.visibility</p:attrName>
                                        </p:attrNameLst>
                                      </p:cBhvr>
                                      <p:to>
                                        <p:strVal val="visible"/>
                                      </p:to>
                                    </p:set>
                                    <p:animEffect filter="fade" transition="in">
                                      <p:cBhvr>
                                        <p:cTn dur="1000"/>
                                        <p:tgtEl>
                                          <p:spTgt spid="167"/>
                                        </p:tgtEl>
                                      </p:cBhvr>
                                    </p:animEffect>
                                  </p:childTnLst>
                                </p:cTn>
                              </p:par>
                              <p:par>
                                <p:cTn fill="hold" nodeType="withEffect" presetClass="entr" presetID="10" presetSubtype="0">
                                  <p:stCondLst>
                                    <p:cond delay="0"/>
                                  </p:stCondLst>
                                  <p:childTnLst>
                                    <p:set>
                                      <p:cBhvr>
                                        <p:cTn dur="1" fill="hold">
                                          <p:stCondLst>
                                            <p:cond delay="0"/>
                                          </p:stCondLst>
                                        </p:cTn>
                                        <p:tgtEl>
                                          <p:spTgt spid="168"/>
                                        </p:tgtEl>
                                        <p:attrNameLst>
                                          <p:attrName>style.visibility</p:attrName>
                                        </p:attrNameLst>
                                      </p:cBhvr>
                                      <p:to>
                                        <p:strVal val="visible"/>
                                      </p:to>
                                    </p:set>
                                    <p:animEffect filter="fade" transition="in">
                                      <p:cBhvr>
                                        <p:cTn dur="1000"/>
                                        <p:tgtEl>
                                          <p:spTgt spid="168"/>
                                        </p:tgtEl>
                                      </p:cBhvr>
                                    </p:animEffect>
                                  </p:childTnLst>
                                </p:cTn>
                              </p:par>
                              <p:par>
                                <p:cTn fill="hold" nodeType="withEffect" presetClass="entr" presetID="10" presetSubtype="0">
                                  <p:stCondLst>
                                    <p:cond delay="0"/>
                                  </p:stCondLst>
                                  <p:childTnLst>
                                    <p:set>
                                      <p:cBhvr>
                                        <p:cTn dur="1" fill="hold">
                                          <p:stCondLst>
                                            <p:cond delay="0"/>
                                          </p:stCondLst>
                                        </p:cTn>
                                        <p:tgtEl>
                                          <p:spTgt spid="171"/>
                                        </p:tgtEl>
                                        <p:attrNameLst>
                                          <p:attrName>style.visibility</p:attrName>
                                        </p:attrNameLst>
                                      </p:cBhvr>
                                      <p:to>
                                        <p:strVal val="visible"/>
                                      </p:to>
                                    </p:set>
                                    <p:animEffect filter="fade" transition="in">
                                      <p:cBhvr>
                                        <p:cTn dur="1000"/>
                                        <p:tgtEl>
                                          <p:spTgt spid="171"/>
                                        </p:tgtEl>
                                      </p:cBhvr>
                                    </p:animEffect>
                                  </p:childTnLst>
                                </p:cTn>
                              </p:par>
                              <p:par>
                                <p:cTn fill="hold" nodeType="withEffect" presetClass="entr" presetID="10" presetSubtype="0">
                                  <p:stCondLst>
                                    <p:cond delay="0"/>
                                  </p:stCondLst>
                                  <p:childTnLst>
                                    <p:set>
                                      <p:cBhvr>
                                        <p:cTn dur="1" fill="hold">
                                          <p:stCondLst>
                                            <p:cond delay="0"/>
                                          </p:stCondLst>
                                        </p:cTn>
                                        <p:tgtEl>
                                          <p:spTgt spid="169"/>
                                        </p:tgtEl>
                                        <p:attrNameLst>
                                          <p:attrName>style.visibility</p:attrName>
                                        </p:attrNameLst>
                                      </p:cBhvr>
                                      <p:to>
                                        <p:strVal val="visible"/>
                                      </p:to>
                                    </p:set>
                                    <p:animEffect filter="fade" transition="in">
                                      <p:cBhvr>
                                        <p:cTn dur="1000"/>
                                        <p:tgtEl>
                                          <p:spTgt spid="169"/>
                                        </p:tgtEl>
                                      </p:cBhvr>
                                    </p:animEffect>
                                  </p:childTnLst>
                                </p:cTn>
                              </p:par>
                              <p:par>
                                <p:cTn fill="hold" nodeType="with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1000"/>
                                        <p:tgtEl>
                                          <p:spTgt spid="170"/>
                                        </p:tgtEl>
                                      </p:cBhvr>
                                    </p:animEffect>
                                  </p:childTnLst>
                                </p:cTn>
                              </p:par>
                              <p:par>
                                <p:cTn fill="hold" nodeType="withEffect" presetClass="entr" presetID="10" presetSubtype="0">
                                  <p:stCondLst>
                                    <p:cond delay="0"/>
                                  </p:stCondLst>
                                  <p:childTnLst>
                                    <p:set>
                                      <p:cBhvr>
                                        <p:cTn dur="1" fill="hold">
                                          <p:stCondLst>
                                            <p:cond delay="0"/>
                                          </p:stCondLst>
                                        </p:cTn>
                                        <p:tgtEl>
                                          <p:spTgt spid="172"/>
                                        </p:tgtEl>
                                        <p:attrNameLst>
                                          <p:attrName>style.visibility</p:attrName>
                                        </p:attrNameLst>
                                      </p:cBhvr>
                                      <p:to>
                                        <p:strVal val="visible"/>
                                      </p:to>
                                    </p:set>
                                    <p:animEffect filter="fade" transition="in">
                                      <p:cBhvr>
                                        <p:cTn dur="1000"/>
                                        <p:tgtEl>
                                          <p:spTgt spid="172"/>
                                        </p:tgtEl>
                                      </p:cBhvr>
                                    </p:animEffect>
                                  </p:childTnLst>
                                </p:cTn>
                              </p:par>
                              <p:par>
                                <p:cTn fill="hold" nodeType="withEffect" presetClass="entr" presetID="10" presetSubtype="0">
                                  <p:stCondLst>
                                    <p:cond delay="0"/>
                                  </p:stCondLst>
                                  <p:childTnLst>
                                    <p:set>
                                      <p:cBhvr>
                                        <p:cTn dur="1" fill="hold">
                                          <p:stCondLst>
                                            <p:cond delay="0"/>
                                          </p:stCondLst>
                                        </p:cTn>
                                        <p:tgtEl>
                                          <p:spTgt spid="174"/>
                                        </p:tgtEl>
                                        <p:attrNameLst>
                                          <p:attrName>style.visibility</p:attrName>
                                        </p:attrNameLst>
                                      </p:cBhvr>
                                      <p:to>
                                        <p:strVal val="visible"/>
                                      </p:to>
                                    </p:set>
                                    <p:animEffect filter="fade" transition="in">
                                      <p:cBhvr>
                                        <p:cTn dur="1000"/>
                                        <p:tgtEl>
                                          <p:spTgt spid="174"/>
                                        </p:tgtEl>
                                      </p:cBhvr>
                                    </p:animEffect>
                                  </p:childTnLst>
                                </p:cTn>
                              </p:par>
                              <p:par>
                                <p:cTn fill="hold" nodeType="withEffect" presetClass="entr" presetID="10" presetSubtype="0">
                                  <p:stCondLst>
                                    <p:cond delay="0"/>
                                  </p:stCondLst>
                                  <p:childTnLst>
                                    <p:set>
                                      <p:cBhvr>
                                        <p:cTn dur="1" fill="hold">
                                          <p:stCondLst>
                                            <p:cond delay="0"/>
                                          </p:stCondLst>
                                        </p:cTn>
                                        <p:tgtEl>
                                          <p:spTgt spid="175"/>
                                        </p:tgtEl>
                                        <p:attrNameLst>
                                          <p:attrName>style.visibility</p:attrName>
                                        </p:attrNameLst>
                                      </p:cBhvr>
                                      <p:to>
                                        <p:strVal val="visible"/>
                                      </p:to>
                                    </p:set>
                                    <p:animEffect filter="fade" transition="in">
                                      <p:cBhvr>
                                        <p:cTn dur="1000"/>
                                        <p:tgtEl>
                                          <p:spTgt spid="175"/>
                                        </p:tgtEl>
                                      </p:cBhvr>
                                    </p:animEffect>
                                  </p:childTnLst>
                                </p:cTn>
                              </p:par>
                              <p:par>
                                <p:cTn fill="hold" nodeType="with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1000"/>
                                        <p:tgtEl>
                                          <p:spTgt spid="176"/>
                                        </p:tgtEl>
                                      </p:cBhvr>
                                    </p:animEffect>
                                  </p:childTnLst>
                                </p:cTn>
                              </p:par>
                              <p:par>
                                <p:cTn fill="hold" nodeType="withEffect" presetClass="entr" presetID="10" presetSubtype="0">
                                  <p:stCondLst>
                                    <p:cond delay="0"/>
                                  </p:stCondLst>
                                  <p:childTnLst>
                                    <p:set>
                                      <p:cBhvr>
                                        <p:cTn dur="1" fill="hold">
                                          <p:stCondLst>
                                            <p:cond delay="0"/>
                                          </p:stCondLst>
                                        </p:cTn>
                                        <p:tgtEl>
                                          <p:spTgt spid="177"/>
                                        </p:tgtEl>
                                        <p:attrNameLst>
                                          <p:attrName>style.visibility</p:attrName>
                                        </p:attrNameLst>
                                      </p:cBhvr>
                                      <p:to>
                                        <p:strVal val="visible"/>
                                      </p:to>
                                    </p:set>
                                    <p:animEffect filter="fade" transition="in">
                                      <p:cBhvr>
                                        <p:cTn dur="1000"/>
                                        <p:tgtEl>
                                          <p:spTgt spid="177"/>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159"/>
                                        </p:tgtEl>
                                        <p:attrNameLst>
                                          <p:attrName>style.visibility</p:attrName>
                                        </p:attrNameLst>
                                      </p:cBhvr>
                                      <p:to>
                                        <p:strVal val="visible"/>
                                      </p:to>
                                    </p:set>
                                    <p:animEffect filter="fade" transition="in">
                                      <p:cBhvr>
                                        <p:cTn dur="1000"/>
                                        <p:tgtEl>
                                          <p:spTgt spid="159"/>
                                        </p:tgtEl>
                                      </p:cBhvr>
                                    </p:animEffect>
                                  </p:childTnLst>
                                </p:cTn>
                              </p:par>
                              <p:par>
                                <p:cTn fill="hold" nodeType="withEffect" presetClass="entr" presetID="10" presetSubtype="0">
                                  <p:stCondLst>
                                    <p:cond delay="0"/>
                                  </p:stCondLst>
                                  <p:childTnLst>
                                    <p:set>
                                      <p:cBhvr>
                                        <p:cTn dur="1" fill="hold">
                                          <p:stCondLst>
                                            <p:cond delay="0"/>
                                          </p:stCondLst>
                                        </p:cTn>
                                        <p:tgtEl>
                                          <p:spTgt spid="161"/>
                                        </p:tgtEl>
                                        <p:attrNameLst>
                                          <p:attrName>style.visibility</p:attrName>
                                        </p:attrNameLst>
                                      </p:cBhvr>
                                      <p:to>
                                        <p:strVal val="visible"/>
                                      </p:to>
                                    </p:set>
                                    <p:animEffect filter="fade" transition="in">
                                      <p:cBhvr>
                                        <p:cTn dur="1000"/>
                                        <p:tgtEl>
                                          <p:spTgt spid="161"/>
                                        </p:tgtEl>
                                      </p:cBhvr>
                                    </p:animEffect>
                                  </p:childTnLst>
                                </p:cTn>
                              </p:par>
                              <p:par>
                                <p:cTn fill="hold" nodeType="withEffect" presetClass="entr" presetID="10" presetSubtype="0">
                                  <p:stCondLst>
                                    <p:cond delay="0"/>
                                  </p:stCondLst>
                                  <p:childTnLst>
                                    <p:set>
                                      <p:cBhvr>
                                        <p:cTn dur="1" fill="hold">
                                          <p:stCondLst>
                                            <p:cond delay="0"/>
                                          </p:stCondLst>
                                        </p:cTn>
                                        <p:tgtEl>
                                          <p:spTgt spid="162"/>
                                        </p:tgtEl>
                                        <p:attrNameLst>
                                          <p:attrName>style.visibility</p:attrName>
                                        </p:attrNameLst>
                                      </p:cBhvr>
                                      <p:to>
                                        <p:strVal val="visible"/>
                                      </p:to>
                                    </p:set>
                                    <p:animEffect filter="fade" transition="in">
                                      <p:cBhvr>
                                        <p:cTn dur="1000"/>
                                        <p:tgtEl>
                                          <p:spTgt spid="162"/>
                                        </p:tgtEl>
                                      </p:cBhvr>
                                    </p:animEffect>
                                  </p:childTnLst>
                                </p:cTn>
                              </p:par>
                              <p:par>
                                <p:cTn fill="hold" nodeType="withEffect" presetClass="entr" presetID="10" presetSubtype="0">
                                  <p:stCondLst>
                                    <p:cond delay="0"/>
                                  </p:stCondLst>
                                  <p:childTnLst>
                                    <p:set>
                                      <p:cBhvr>
                                        <p:cTn dur="1" fill="hold">
                                          <p:stCondLst>
                                            <p:cond delay="0"/>
                                          </p:stCondLst>
                                        </p:cTn>
                                        <p:tgtEl>
                                          <p:spTgt spid="178"/>
                                        </p:tgtEl>
                                        <p:attrNameLst>
                                          <p:attrName>style.visibility</p:attrName>
                                        </p:attrNameLst>
                                      </p:cBhvr>
                                      <p:to>
                                        <p:strVal val="visible"/>
                                      </p:to>
                                    </p:set>
                                    <p:animEffect filter="fade" transition="in">
                                      <p:cBhvr>
                                        <p:cTn dur="1000"/>
                                        <p:tgtEl>
                                          <p:spTgt spid="178"/>
                                        </p:tgtEl>
                                      </p:cBhvr>
                                    </p:animEffect>
                                  </p:childTnLst>
                                </p:cTn>
                              </p:par>
                              <p:par>
                                <p:cTn fill="hold" nodeType="with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1000"/>
                                        <p:tgtEl>
                                          <p:spTgt spid="179"/>
                                        </p:tgtEl>
                                      </p:cBhvr>
                                    </p:animEffect>
                                  </p:childTnLst>
                                </p:cTn>
                              </p:par>
                              <p:par>
                                <p:cTn fill="hold" nodeType="withEffect" presetClass="entr" presetID="10" presetSubtype="0">
                                  <p:stCondLst>
                                    <p:cond delay="0"/>
                                  </p:stCondLst>
                                  <p:childTnLst>
                                    <p:set>
                                      <p:cBhvr>
                                        <p:cTn dur="1" fill="hold">
                                          <p:stCondLst>
                                            <p:cond delay="0"/>
                                          </p:stCondLst>
                                        </p:cTn>
                                        <p:tgtEl>
                                          <p:spTgt spid="180"/>
                                        </p:tgtEl>
                                        <p:attrNameLst>
                                          <p:attrName>style.visibility</p:attrName>
                                        </p:attrNameLst>
                                      </p:cBhvr>
                                      <p:to>
                                        <p:strVal val="visible"/>
                                      </p:to>
                                    </p:set>
                                    <p:animEffect filter="fade" transition="in">
                                      <p:cBhvr>
                                        <p:cTn dur="1000"/>
                                        <p:tgtEl>
                                          <p:spTgt spid="180"/>
                                        </p:tgtEl>
                                      </p:cBhvr>
                                    </p:animEffect>
                                  </p:childTnLst>
                                </p:cTn>
                              </p:par>
                              <p:par>
                                <p:cTn fill="hold" nodeType="withEffect" presetClass="entr" presetID="10" presetSubtype="0">
                                  <p:stCondLst>
                                    <p:cond delay="0"/>
                                  </p:stCondLst>
                                  <p:childTnLst>
                                    <p:set>
                                      <p:cBhvr>
                                        <p:cTn dur="1" fill="hold">
                                          <p:stCondLst>
                                            <p:cond delay="0"/>
                                          </p:stCondLst>
                                        </p:cTn>
                                        <p:tgtEl>
                                          <p:spTgt spid="181"/>
                                        </p:tgtEl>
                                        <p:attrNameLst>
                                          <p:attrName>style.visibility</p:attrName>
                                        </p:attrNameLst>
                                      </p:cBhvr>
                                      <p:to>
                                        <p:strVal val="visible"/>
                                      </p:to>
                                    </p:set>
                                    <p:animEffect filter="fade" transition="in">
                                      <p:cBhvr>
                                        <p:cTn dur="1000"/>
                                        <p:tgtEl>
                                          <p:spTgt spid="181"/>
                                        </p:tgtEl>
                                      </p:cBhvr>
                                    </p:animEffect>
                                  </p:childTnLst>
                                </p:cTn>
                              </p:par>
                              <p:par>
                                <p:cTn fill="hold" nodeType="withEffect" presetClass="entr" presetID="10" presetSubtype="0">
                                  <p:stCondLst>
                                    <p:cond delay="0"/>
                                  </p:stCondLst>
                                  <p:childTnLst>
                                    <p:set>
                                      <p:cBhvr>
                                        <p:cTn dur="1" fill="hold">
                                          <p:stCondLst>
                                            <p:cond delay="0"/>
                                          </p:stCondLst>
                                        </p:cTn>
                                        <p:tgtEl>
                                          <p:spTgt spid="164"/>
                                        </p:tgtEl>
                                        <p:attrNameLst>
                                          <p:attrName>style.visibility</p:attrName>
                                        </p:attrNameLst>
                                      </p:cBhvr>
                                      <p:to>
                                        <p:strVal val="visible"/>
                                      </p:to>
                                    </p:set>
                                    <p:animEffect filter="fade" transition="in">
                                      <p:cBhvr>
                                        <p:cTn dur="1000"/>
                                        <p:tgtEl>
                                          <p:spTgt spid="164"/>
                                        </p:tgtEl>
                                      </p:cBhvr>
                                    </p:animEffect>
                                  </p:childTnLst>
                                </p:cTn>
                              </p:par>
                              <p:par>
                                <p:cTn fill="hold" nodeType="withEffect" presetClass="entr" presetID="10" presetSubtype="0">
                                  <p:stCondLst>
                                    <p:cond delay="0"/>
                                  </p:stCondLst>
                                  <p:childTnLst>
                                    <p:set>
                                      <p:cBhvr>
                                        <p:cTn dur="1" fill="hold">
                                          <p:stCondLst>
                                            <p:cond delay="0"/>
                                          </p:stCondLst>
                                        </p:cTn>
                                        <p:tgtEl>
                                          <p:spTgt spid="186"/>
                                        </p:tgtEl>
                                        <p:attrNameLst>
                                          <p:attrName>style.visibility</p:attrName>
                                        </p:attrNameLst>
                                      </p:cBhvr>
                                      <p:to>
                                        <p:strVal val="visible"/>
                                      </p:to>
                                    </p:set>
                                    <p:animEffect filter="fade" transition="in">
                                      <p:cBhvr>
                                        <p:cTn dur="1000"/>
                                        <p:tgtEl>
                                          <p:spTgt spid="186"/>
                                        </p:tgtEl>
                                      </p:cBhvr>
                                    </p:animEffect>
                                  </p:childTnLst>
                                </p:cTn>
                              </p:par>
                              <p:par>
                                <p:cTn fill="hold" nodeType="withEffect" presetClass="entr" presetID="10" presetSubtype="0">
                                  <p:stCondLst>
                                    <p:cond delay="0"/>
                                  </p:stCondLst>
                                  <p:childTnLst>
                                    <p:set>
                                      <p:cBhvr>
                                        <p:cTn dur="1" fill="hold">
                                          <p:stCondLst>
                                            <p:cond delay="0"/>
                                          </p:stCondLst>
                                        </p:cTn>
                                        <p:tgtEl>
                                          <p:spTgt spid="188"/>
                                        </p:tgtEl>
                                        <p:attrNameLst>
                                          <p:attrName>style.visibility</p:attrName>
                                        </p:attrNameLst>
                                      </p:cBhvr>
                                      <p:to>
                                        <p:strVal val="visible"/>
                                      </p:to>
                                    </p:set>
                                    <p:animEffect filter="fade" transition="in">
                                      <p:cBhvr>
                                        <p:cTn dur="1000"/>
                                        <p:tgtEl>
                                          <p:spTgt spid="188"/>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160"/>
                                        </p:tgtEl>
                                        <p:attrNameLst>
                                          <p:attrName>style.visibility</p:attrName>
                                        </p:attrNameLst>
                                      </p:cBhvr>
                                      <p:to>
                                        <p:strVal val="visible"/>
                                      </p:to>
                                    </p:set>
                                    <p:animEffect filter="fade" transition="in">
                                      <p:cBhvr>
                                        <p:cTn dur="1000"/>
                                        <p:tgtEl>
                                          <p:spTgt spid="160"/>
                                        </p:tgtEl>
                                      </p:cBhvr>
                                    </p:animEffect>
                                  </p:childTnLst>
                                </p:cTn>
                              </p:par>
                              <p:par>
                                <p:cTn fill="hold" nodeType="withEffect" presetClass="entr" presetID="10" presetSubtype="0">
                                  <p:stCondLst>
                                    <p:cond delay="0"/>
                                  </p:stCondLst>
                                  <p:childTnLst>
                                    <p:set>
                                      <p:cBhvr>
                                        <p:cTn dur="1" fill="hold">
                                          <p:stCondLst>
                                            <p:cond delay="0"/>
                                          </p:stCondLst>
                                        </p:cTn>
                                        <p:tgtEl>
                                          <p:spTgt spid="165"/>
                                        </p:tgtEl>
                                        <p:attrNameLst>
                                          <p:attrName>style.visibility</p:attrName>
                                        </p:attrNameLst>
                                      </p:cBhvr>
                                      <p:to>
                                        <p:strVal val="visible"/>
                                      </p:to>
                                    </p:set>
                                    <p:animEffect filter="fade" transition="in">
                                      <p:cBhvr>
                                        <p:cTn dur="1000"/>
                                        <p:tgtEl>
                                          <p:spTgt spid="165"/>
                                        </p:tgtEl>
                                      </p:cBhvr>
                                    </p:animEffect>
                                  </p:childTnLst>
                                </p:cTn>
                              </p:par>
                              <p:par>
                                <p:cTn fill="hold" nodeType="withEffect" presetClass="entr" presetID="10" presetSubtype="0">
                                  <p:stCondLst>
                                    <p:cond delay="0"/>
                                  </p:stCondLst>
                                  <p:childTnLst>
                                    <p:set>
                                      <p:cBhvr>
                                        <p:cTn dur="1" fill="hold">
                                          <p:stCondLst>
                                            <p:cond delay="0"/>
                                          </p:stCondLst>
                                        </p:cTn>
                                        <p:tgtEl>
                                          <p:spTgt spid="166"/>
                                        </p:tgtEl>
                                        <p:attrNameLst>
                                          <p:attrName>style.visibility</p:attrName>
                                        </p:attrNameLst>
                                      </p:cBhvr>
                                      <p:to>
                                        <p:strVal val="visible"/>
                                      </p:to>
                                    </p:set>
                                    <p:animEffect filter="fade" transition="in">
                                      <p:cBhvr>
                                        <p:cTn dur="1000"/>
                                        <p:tgtEl>
                                          <p:spTgt spid="166"/>
                                        </p:tgtEl>
                                      </p:cBhvr>
                                    </p:animEffect>
                                  </p:childTnLst>
                                </p:cTn>
                              </p:par>
                              <p:par>
                                <p:cTn fill="hold" nodeType="with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1000"/>
                                        <p:tgtEl>
                                          <p:spTgt spid="173"/>
                                        </p:tgtEl>
                                      </p:cBhvr>
                                    </p:animEffect>
                                  </p:childTnLst>
                                </p:cTn>
                              </p:par>
                              <p:par>
                                <p:cTn fill="hold" nodeType="withEffect" presetClass="entr" presetID="10" presetSubtype="0">
                                  <p:stCondLst>
                                    <p:cond delay="0"/>
                                  </p:stCondLst>
                                  <p:childTnLst>
                                    <p:set>
                                      <p:cBhvr>
                                        <p:cTn dur="1" fill="hold">
                                          <p:stCondLst>
                                            <p:cond delay="0"/>
                                          </p:stCondLst>
                                        </p:cTn>
                                        <p:tgtEl>
                                          <p:spTgt spid="182"/>
                                        </p:tgtEl>
                                        <p:attrNameLst>
                                          <p:attrName>style.visibility</p:attrName>
                                        </p:attrNameLst>
                                      </p:cBhvr>
                                      <p:to>
                                        <p:strVal val="visible"/>
                                      </p:to>
                                    </p:set>
                                    <p:animEffect filter="fade" transition="in">
                                      <p:cBhvr>
                                        <p:cTn dur="1000"/>
                                        <p:tgtEl>
                                          <p:spTgt spid="182"/>
                                        </p:tgtEl>
                                      </p:cBhvr>
                                    </p:animEffect>
                                  </p:childTnLst>
                                </p:cTn>
                              </p:par>
                              <p:par>
                                <p:cTn fill="hold" nodeType="withEffect" presetClass="entr" presetID="10" presetSubtype="0">
                                  <p:stCondLst>
                                    <p:cond delay="0"/>
                                  </p:stCondLst>
                                  <p:childTnLst>
                                    <p:set>
                                      <p:cBhvr>
                                        <p:cTn dur="1" fill="hold">
                                          <p:stCondLst>
                                            <p:cond delay="0"/>
                                          </p:stCondLst>
                                        </p:cTn>
                                        <p:tgtEl>
                                          <p:spTgt spid="183"/>
                                        </p:tgtEl>
                                        <p:attrNameLst>
                                          <p:attrName>style.visibility</p:attrName>
                                        </p:attrNameLst>
                                      </p:cBhvr>
                                      <p:to>
                                        <p:strVal val="visible"/>
                                      </p:to>
                                    </p:set>
                                    <p:animEffect filter="fade" transition="in">
                                      <p:cBhvr>
                                        <p:cTn dur="1000"/>
                                        <p:tgtEl>
                                          <p:spTgt spid="183"/>
                                        </p:tgtEl>
                                      </p:cBhvr>
                                    </p:animEffect>
                                  </p:childTnLst>
                                </p:cTn>
                              </p:par>
                              <p:par>
                                <p:cTn fill="hold" nodeType="withEffect" presetClass="entr" presetID="10" presetSubtype="0">
                                  <p:stCondLst>
                                    <p:cond delay="0"/>
                                  </p:stCondLst>
                                  <p:childTnLst>
                                    <p:set>
                                      <p:cBhvr>
                                        <p:cTn dur="1" fill="hold">
                                          <p:stCondLst>
                                            <p:cond delay="0"/>
                                          </p:stCondLst>
                                        </p:cTn>
                                        <p:tgtEl>
                                          <p:spTgt spid="184"/>
                                        </p:tgtEl>
                                        <p:attrNameLst>
                                          <p:attrName>style.visibility</p:attrName>
                                        </p:attrNameLst>
                                      </p:cBhvr>
                                      <p:to>
                                        <p:strVal val="visible"/>
                                      </p:to>
                                    </p:set>
                                    <p:animEffect filter="fade" transition="in">
                                      <p:cBhvr>
                                        <p:cTn dur="1000"/>
                                        <p:tgtEl>
                                          <p:spTgt spid="184"/>
                                        </p:tgtEl>
                                      </p:cBhvr>
                                    </p:animEffect>
                                  </p:childTnLst>
                                </p:cTn>
                              </p:par>
                              <p:par>
                                <p:cTn fill="hold" nodeType="withEffect" presetClass="entr" presetID="10" presetSubtype="0">
                                  <p:stCondLst>
                                    <p:cond delay="0"/>
                                  </p:stCondLst>
                                  <p:childTnLst>
                                    <p:set>
                                      <p:cBhvr>
                                        <p:cTn dur="1" fill="hold">
                                          <p:stCondLst>
                                            <p:cond delay="0"/>
                                          </p:stCondLst>
                                        </p:cTn>
                                        <p:tgtEl>
                                          <p:spTgt spid="185"/>
                                        </p:tgtEl>
                                        <p:attrNameLst>
                                          <p:attrName>style.visibility</p:attrName>
                                        </p:attrNameLst>
                                      </p:cBhvr>
                                      <p:to>
                                        <p:strVal val="visible"/>
                                      </p:to>
                                    </p:set>
                                    <p:animEffect filter="fade" transition="in">
                                      <p:cBhvr>
                                        <p:cTn dur="1000"/>
                                        <p:tgtEl>
                                          <p:spTgt spid="185"/>
                                        </p:tgtEl>
                                      </p:cBhvr>
                                    </p:animEffect>
                                  </p:childTnLst>
                                </p:cTn>
                              </p:par>
                              <p:par>
                                <p:cTn fill="hold" nodeType="withEffect" presetClass="entr" presetID="10" presetSubtype="0">
                                  <p:stCondLst>
                                    <p:cond delay="0"/>
                                  </p:stCondLst>
                                  <p:childTnLst>
                                    <p:set>
                                      <p:cBhvr>
                                        <p:cTn dur="1" fill="hold">
                                          <p:stCondLst>
                                            <p:cond delay="0"/>
                                          </p:stCondLst>
                                        </p:cTn>
                                        <p:tgtEl>
                                          <p:spTgt spid="187"/>
                                        </p:tgtEl>
                                        <p:attrNameLst>
                                          <p:attrName>style.visibility</p:attrName>
                                        </p:attrNameLst>
                                      </p:cBhvr>
                                      <p:to>
                                        <p:strVal val="visible"/>
                                      </p:to>
                                    </p:set>
                                    <p:animEffect filter="fade" transition="in">
                                      <p:cBhvr>
                                        <p:cTn dur="1000"/>
                                        <p:tgtEl>
                                          <p:spTgt spid="187"/>
                                        </p:tgtEl>
                                      </p:cBhvr>
                                    </p:animEffect>
                                  </p:childTnLst>
                                </p:cTn>
                              </p:par>
                              <p:par>
                                <p:cTn fill="hold" nodeType="withEffect" presetClass="entr" presetID="10" presetSubtype="0">
                                  <p:stCondLst>
                                    <p:cond delay="0"/>
                                  </p:stCondLst>
                                  <p:childTnLst>
                                    <p:set>
                                      <p:cBhvr>
                                        <p:cTn dur="1" fill="hold">
                                          <p:stCondLst>
                                            <p:cond delay="0"/>
                                          </p:stCondLst>
                                        </p:cTn>
                                        <p:tgtEl>
                                          <p:spTgt spid="189"/>
                                        </p:tgtEl>
                                        <p:attrNameLst>
                                          <p:attrName>style.visibility</p:attrName>
                                        </p:attrNameLst>
                                      </p:cBhvr>
                                      <p:to>
                                        <p:strVal val="visible"/>
                                      </p:to>
                                    </p:set>
                                    <p:animEffect filter="fade" transition="in">
                                      <p:cBhvr>
                                        <p:cTn dur="1000"/>
                                        <p:tgtEl>
                                          <p:spTgt spid="18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21"/>
          <p:cNvSpPr txBox="1"/>
          <p:nvPr>
            <p:ph idx="12" type="sldNum"/>
          </p:nvPr>
        </p:nvSpPr>
        <p:spPr>
          <a:xfrm>
            <a:off x="8472458" y="64920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GB"/>
              <a:t>‹#›</a:t>
            </a:fld>
            <a:endParaRPr/>
          </a:p>
        </p:txBody>
      </p:sp>
      <p:sp>
        <p:nvSpPr>
          <p:cNvPr id="200" name="Google Shape;200;p21"/>
          <p:cNvSpPr txBox="1"/>
          <p:nvPr>
            <p:ph type="title"/>
          </p:nvPr>
        </p:nvSpPr>
        <p:spPr>
          <a:xfrm>
            <a:off x="521550" y="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mbria"/>
                <a:ea typeface="Cambria"/>
                <a:cs typeface="Cambria"/>
                <a:sym typeface="Cambria"/>
              </a:rPr>
              <a:t>Renovation of BBFS → Hardware Acceleration</a:t>
            </a:r>
            <a:endParaRPr>
              <a:latin typeface="Cambria"/>
              <a:ea typeface="Cambria"/>
              <a:cs typeface="Cambria"/>
              <a:sym typeface="Cambria"/>
            </a:endParaRPr>
          </a:p>
        </p:txBody>
      </p:sp>
      <p:sp>
        <p:nvSpPr>
          <p:cNvPr id="201" name="Google Shape;201;p21"/>
          <p:cNvSpPr txBox="1"/>
          <p:nvPr>
            <p:ph idx="1" type="body"/>
          </p:nvPr>
        </p:nvSpPr>
        <p:spPr>
          <a:xfrm>
            <a:off x="311700" y="572700"/>
            <a:ext cx="8520600" cy="1764000"/>
          </a:xfrm>
          <a:prstGeom prst="rect">
            <a:avLst/>
          </a:prstGeom>
        </p:spPr>
        <p:txBody>
          <a:bodyPr anchorCtr="0" anchor="t" bIns="91425" lIns="91425" spcFirstLastPara="1" rIns="91425" wrap="square" tIns="91425">
            <a:normAutofit lnSpcReduction="20000"/>
          </a:bodyPr>
          <a:lstStyle/>
          <a:p>
            <a:pPr indent="-330200" lvl="0" marL="457200" rtl="0" algn="l">
              <a:spcBef>
                <a:spcPts val="0"/>
              </a:spcBef>
              <a:spcAft>
                <a:spcPts val="0"/>
              </a:spcAft>
              <a:buSzPts val="1600"/>
              <a:buFont typeface="Roboto Light"/>
              <a:buChar char="●"/>
            </a:pPr>
            <a:r>
              <a:rPr lang="en-GB" sz="1600">
                <a:latin typeface="Roboto Light"/>
                <a:ea typeface="Roboto Light"/>
                <a:cs typeface="Roboto Light"/>
                <a:sym typeface="Roboto Light"/>
              </a:rPr>
              <a:t>Invert linear beam optics model (a.k.a Response Matrix - RM) using Singular Value Decomposition (SVD)</a:t>
            </a:r>
            <a:endParaRPr sz="1600">
              <a:latin typeface="Roboto Light"/>
              <a:ea typeface="Roboto Light"/>
              <a:cs typeface="Roboto Light"/>
              <a:sym typeface="Roboto Light"/>
            </a:endParaRPr>
          </a:p>
          <a:p>
            <a:pPr indent="-304800" lvl="1" marL="914400" rtl="0" algn="l">
              <a:spcBef>
                <a:spcPts val="0"/>
              </a:spcBef>
              <a:spcAft>
                <a:spcPts val="0"/>
              </a:spcAft>
              <a:buSzPts val="1200"/>
              <a:buFont typeface="Roboto Light"/>
              <a:buChar char="○"/>
            </a:pPr>
            <a:r>
              <a:rPr lang="en-GB" sz="1200">
                <a:latin typeface="Roboto Light"/>
                <a:ea typeface="Roboto Light"/>
                <a:cs typeface="Roboto Light"/>
                <a:sym typeface="Roboto Light"/>
              </a:rPr>
              <a:t>RM x (COD deflections) = BPM positions</a:t>
            </a:r>
            <a:endParaRPr sz="1200">
              <a:latin typeface="Roboto Light"/>
              <a:ea typeface="Roboto Light"/>
              <a:cs typeface="Roboto Light"/>
              <a:sym typeface="Roboto Light"/>
            </a:endParaRPr>
          </a:p>
          <a:p>
            <a:pPr indent="-330200" lvl="0" marL="457200" rtl="0" algn="l">
              <a:spcBef>
                <a:spcPts val="0"/>
              </a:spcBef>
              <a:spcAft>
                <a:spcPts val="0"/>
              </a:spcAft>
              <a:buSzPts val="1600"/>
              <a:buFont typeface="Roboto Light"/>
              <a:buChar char="●"/>
            </a:pPr>
            <a:r>
              <a:rPr lang="en-GB" sz="1600">
                <a:latin typeface="Roboto Light"/>
                <a:ea typeface="Roboto Light"/>
                <a:cs typeface="Roboto Light"/>
                <a:sym typeface="Roboto Light"/>
              </a:rPr>
              <a:t>SVD obtained Pseudo-Inverse (PI)</a:t>
            </a:r>
            <a:endParaRPr sz="1600">
              <a:latin typeface="Roboto Light"/>
              <a:ea typeface="Roboto Light"/>
              <a:cs typeface="Roboto Light"/>
              <a:sym typeface="Roboto Light"/>
            </a:endParaRPr>
          </a:p>
          <a:p>
            <a:pPr indent="-304800" lvl="1" marL="914400" rtl="0" algn="l">
              <a:spcBef>
                <a:spcPts val="0"/>
              </a:spcBef>
              <a:spcAft>
                <a:spcPts val="0"/>
              </a:spcAft>
              <a:buSzPts val="1200"/>
              <a:buFont typeface="Roboto Light"/>
              <a:buChar char="○"/>
            </a:pPr>
            <a:r>
              <a:rPr lang="en-GB" sz="1200">
                <a:latin typeface="Roboto Light"/>
                <a:ea typeface="Roboto Light"/>
                <a:cs typeface="Roboto Light"/>
                <a:sym typeface="Roboto Light"/>
              </a:rPr>
              <a:t>PI x (BPM positions) = COD deflections</a:t>
            </a:r>
            <a:endParaRPr sz="1200">
              <a:latin typeface="Roboto Light"/>
              <a:ea typeface="Roboto Light"/>
              <a:cs typeface="Roboto Light"/>
              <a:sym typeface="Roboto Light"/>
            </a:endParaRPr>
          </a:p>
          <a:p>
            <a:pPr indent="-330200" lvl="0" marL="457200" rtl="0" algn="l">
              <a:spcBef>
                <a:spcPts val="0"/>
              </a:spcBef>
              <a:spcAft>
                <a:spcPts val="0"/>
              </a:spcAft>
              <a:buSzPts val="1600"/>
              <a:buFont typeface="Roboto Light"/>
              <a:buChar char="●"/>
            </a:pPr>
            <a:r>
              <a:rPr lang="en-GB" sz="1600">
                <a:latin typeface="Roboto Light"/>
                <a:ea typeface="Roboto Light"/>
                <a:cs typeface="Roboto Light"/>
                <a:sym typeface="Roboto Light"/>
              </a:rPr>
              <a:t>SVD took ~ 10 seconds to invert 1 RM</a:t>
            </a:r>
            <a:endParaRPr sz="1600">
              <a:latin typeface="Roboto Light"/>
              <a:ea typeface="Roboto Light"/>
              <a:cs typeface="Roboto Light"/>
              <a:sym typeface="Roboto Light"/>
            </a:endParaRPr>
          </a:p>
          <a:p>
            <a:pPr indent="-330200" lvl="0" marL="457200" rtl="0" algn="l">
              <a:spcBef>
                <a:spcPts val="0"/>
              </a:spcBef>
              <a:spcAft>
                <a:spcPts val="0"/>
              </a:spcAft>
              <a:buSzPts val="1600"/>
              <a:buFont typeface="Roboto Light"/>
              <a:buChar char="●"/>
            </a:pPr>
            <a:r>
              <a:rPr lang="en-GB" sz="1600">
                <a:latin typeface="Roboto Light"/>
                <a:ea typeface="Roboto Light"/>
                <a:cs typeface="Roboto Light"/>
                <a:sym typeface="Roboto Light"/>
              </a:rPr>
              <a:t>Can we use Hardware Acceleration (HA)? </a:t>
            </a:r>
            <a:r>
              <a:rPr baseline="30000" lang="en-GB" sz="1600">
                <a:latin typeface="Roboto Light"/>
                <a:ea typeface="Roboto Light"/>
                <a:cs typeface="Roboto Light"/>
                <a:sym typeface="Roboto Light"/>
              </a:rPr>
              <a:t>1</a:t>
            </a:r>
            <a:endParaRPr baseline="30000" sz="1600">
              <a:latin typeface="Roboto Light"/>
              <a:ea typeface="Roboto Light"/>
              <a:cs typeface="Roboto Light"/>
              <a:sym typeface="Roboto Light"/>
            </a:endParaRPr>
          </a:p>
        </p:txBody>
      </p:sp>
      <p:sp>
        <p:nvSpPr>
          <p:cNvPr id="202" name="Google Shape;202;p21"/>
          <p:cNvSpPr txBox="1"/>
          <p:nvPr/>
        </p:nvSpPr>
        <p:spPr>
          <a:xfrm>
            <a:off x="4051200" y="4749900"/>
            <a:ext cx="47811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aseline="30000" lang="en-GB" sz="600">
                <a:latin typeface="Roboto Light"/>
                <a:ea typeface="Roboto Light"/>
                <a:cs typeface="Roboto Light"/>
                <a:sym typeface="Roboto Light"/>
              </a:rPr>
              <a:t>1</a:t>
            </a:r>
            <a:r>
              <a:rPr lang="en-GB" sz="600">
                <a:solidFill>
                  <a:schemeClr val="dk1"/>
                </a:solidFill>
                <a:latin typeface="Roboto Light"/>
                <a:ea typeface="Roboto Light"/>
                <a:cs typeface="Roboto Light"/>
                <a:sym typeface="Roboto Light"/>
              </a:rPr>
              <a:t>L. Grech, D. Alves, S. Jackson, G. Valentino, and J. Wenninger, “Feasibility of Hardware Acceleration in the LHC Orbit Feedback Controller,” in </a:t>
            </a:r>
            <a:r>
              <a:rPr i="1" lang="en-GB" sz="600">
                <a:solidFill>
                  <a:schemeClr val="dk1"/>
                </a:solidFill>
                <a:latin typeface="Roboto Light"/>
                <a:ea typeface="Roboto Light"/>
                <a:cs typeface="Roboto Light"/>
                <a:sym typeface="Roboto Light"/>
              </a:rPr>
              <a:t>17th International Conference on Accelerator and Large Experimental Physics Control Systems (ICALEPCS’19), New York, NY, USA, 05-11 October 2019</a:t>
            </a:r>
            <a:r>
              <a:rPr lang="en-GB" sz="600">
                <a:solidFill>
                  <a:schemeClr val="dk1"/>
                </a:solidFill>
                <a:latin typeface="Roboto Light"/>
                <a:ea typeface="Roboto Light"/>
                <a:cs typeface="Roboto Light"/>
                <a:sym typeface="Roboto Light"/>
              </a:rPr>
              <a:t>, 2020, pp. 584–588.</a:t>
            </a:r>
            <a:endParaRPr sz="600">
              <a:latin typeface="Roboto Light"/>
              <a:ea typeface="Roboto Light"/>
              <a:cs typeface="Roboto Light"/>
              <a:sym typeface="Roboto Light"/>
            </a:endParaRPr>
          </a:p>
        </p:txBody>
      </p:sp>
      <p:sp>
        <p:nvSpPr>
          <p:cNvPr id="203" name="Google Shape;203;p21"/>
          <p:cNvSpPr txBox="1"/>
          <p:nvPr/>
        </p:nvSpPr>
        <p:spPr>
          <a:xfrm>
            <a:off x="3965150" y="2786875"/>
            <a:ext cx="2078700" cy="456900"/>
          </a:xfrm>
          <a:prstGeom prst="rect">
            <a:avLst/>
          </a:prstGeom>
          <a:noFill/>
          <a:ln>
            <a:noFill/>
          </a:ln>
        </p:spPr>
        <p:txBody>
          <a:bodyPr anchorCtr="0" anchor="ctr" bIns="91425" lIns="91425" spcFirstLastPara="1" rIns="91425" wrap="square" tIns="91425">
            <a:normAutofit/>
          </a:bodyPr>
          <a:lstStyle/>
          <a:p>
            <a:pPr indent="0" lvl="0" marL="0" rtl="0" algn="l">
              <a:spcBef>
                <a:spcPts val="0"/>
              </a:spcBef>
              <a:spcAft>
                <a:spcPts val="0"/>
              </a:spcAft>
              <a:buNone/>
            </a:pPr>
            <a:r>
              <a:rPr b="1" lang="en-GB">
                <a:latin typeface="Roboto"/>
                <a:ea typeface="Roboto"/>
                <a:cs typeface="Roboto"/>
                <a:sym typeface="Roboto"/>
              </a:rPr>
              <a:t>Using GPUs is not ideal</a:t>
            </a:r>
            <a:endParaRPr b="1">
              <a:latin typeface="Roboto"/>
              <a:ea typeface="Roboto"/>
              <a:cs typeface="Roboto"/>
              <a:sym typeface="Roboto"/>
            </a:endParaRPr>
          </a:p>
        </p:txBody>
      </p:sp>
      <p:grpSp>
        <p:nvGrpSpPr>
          <p:cNvPr id="204" name="Google Shape;204;p21"/>
          <p:cNvGrpSpPr/>
          <p:nvPr/>
        </p:nvGrpSpPr>
        <p:grpSpPr>
          <a:xfrm>
            <a:off x="397175" y="2336700"/>
            <a:ext cx="3106204" cy="2568350"/>
            <a:chOff x="397175" y="2336700"/>
            <a:chExt cx="3106204" cy="2568350"/>
          </a:xfrm>
        </p:grpSpPr>
        <p:pic>
          <p:nvPicPr>
            <p:cNvPr id="205" name="Google Shape;205;p21"/>
            <p:cNvPicPr preferRelativeResize="0"/>
            <p:nvPr/>
          </p:nvPicPr>
          <p:blipFill>
            <a:blip r:embed="rId3">
              <a:alphaModFix/>
            </a:blip>
            <a:stretch>
              <a:fillRect/>
            </a:stretch>
          </p:blipFill>
          <p:spPr>
            <a:xfrm>
              <a:off x="794550" y="2336700"/>
              <a:ext cx="2708829" cy="2568350"/>
            </a:xfrm>
            <a:prstGeom prst="rect">
              <a:avLst/>
            </a:prstGeom>
            <a:noFill/>
            <a:ln>
              <a:noFill/>
            </a:ln>
          </p:spPr>
        </p:pic>
        <p:sp>
          <p:nvSpPr>
            <p:cNvPr id="206" name="Google Shape;206;p21"/>
            <p:cNvSpPr/>
            <p:nvPr/>
          </p:nvSpPr>
          <p:spPr>
            <a:xfrm>
              <a:off x="595775" y="3190700"/>
              <a:ext cx="1443000" cy="278100"/>
            </a:xfrm>
            <a:prstGeom prst="bracePair">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21"/>
            <p:cNvSpPr/>
            <p:nvPr/>
          </p:nvSpPr>
          <p:spPr>
            <a:xfrm>
              <a:off x="595775" y="3965375"/>
              <a:ext cx="1158900" cy="278100"/>
            </a:xfrm>
            <a:prstGeom prst="bracePair">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21"/>
            <p:cNvSpPr/>
            <p:nvPr/>
          </p:nvSpPr>
          <p:spPr>
            <a:xfrm>
              <a:off x="397175" y="3131125"/>
              <a:ext cx="357600" cy="1198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209" name="Google Shape;209;p21"/>
          <p:cNvCxnSpPr>
            <a:stCxn id="203" idx="1"/>
            <a:endCxn id="206" idx="3"/>
          </p:cNvCxnSpPr>
          <p:nvPr/>
        </p:nvCxnSpPr>
        <p:spPr>
          <a:xfrm flipH="1">
            <a:off x="2038850" y="3015325"/>
            <a:ext cx="1926300" cy="314400"/>
          </a:xfrm>
          <a:prstGeom prst="bentConnector3">
            <a:avLst>
              <a:gd fmla="val 62885" name="adj1"/>
            </a:avLst>
          </a:prstGeom>
          <a:noFill/>
          <a:ln cap="flat" cmpd="sng" w="9525">
            <a:solidFill>
              <a:schemeClr val="dk2"/>
            </a:solidFill>
            <a:prstDash val="solid"/>
            <a:round/>
            <a:headEnd len="med" w="med" type="none"/>
            <a:tailEnd len="med" w="med" type="triangle"/>
          </a:ln>
        </p:spPr>
      </p:cxnSp>
      <p:sp>
        <p:nvSpPr>
          <p:cNvPr id="210" name="Google Shape;210;p21"/>
          <p:cNvSpPr txBox="1"/>
          <p:nvPr/>
        </p:nvSpPr>
        <p:spPr>
          <a:xfrm>
            <a:off x="3965150" y="3920800"/>
            <a:ext cx="1688100" cy="572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GB">
                <a:latin typeface="Roboto"/>
                <a:ea typeface="Roboto"/>
                <a:cs typeface="Roboto"/>
                <a:sym typeface="Roboto"/>
              </a:rPr>
              <a:t>Parallelised CPU execution is better</a:t>
            </a:r>
            <a:endParaRPr b="1">
              <a:latin typeface="Roboto"/>
              <a:ea typeface="Roboto"/>
              <a:cs typeface="Roboto"/>
              <a:sym typeface="Roboto"/>
            </a:endParaRPr>
          </a:p>
        </p:txBody>
      </p:sp>
      <p:cxnSp>
        <p:nvCxnSpPr>
          <p:cNvPr id="211" name="Google Shape;211;p21"/>
          <p:cNvCxnSpPr>
            <a:stCxn id="210" idx="1"/>
            <a:endCxn id="207" idx="3"/>
          </p:cNvCxnSpPr>
          <p:nvPr/>
        </p:nvCxnSpPr>
        <p:spPr>
          <a:xfrm rot="10800000">
            <a:off x="1754750" y="4104550"/>
            <a:ext cx="2210400" cy="102600"/>
          </a:xfrm>
          <a:prstGeom prst="bentConnector3">
            <a:avLst>
              <a:gd fmla="val 50002" name="adj1"/>
            </a:avLst>
          </a:prstGeom>
          <a:noFill/>
          <a:ln cap="flat" cmpd="sng" w="9525">
            <a:solidFill>
              <a:schemeClr val="dk2"/>
            </a:solidFill>
            <a:prstDash val="solid"/>
            <a:round/>
            <a:headEnd len="med" w="med" type="none"/>
            <a:tailEnd len="med" w="med" type="triangle"/>
          </a:ln>
        </p:spPr>
      </p:cxnSp>
      <p:sp>
        <p:nvSpPr>
          <p:cNvPr id="212" name="Google Shape;212;p21"/>
          <p:cNvSpPr txBox="1"/>
          <p:nvPr/>
        </p:nvSpPr>
        <p:spPr>
          <a:xfrm>
            <a:off x="6393750" y="2518825"/>
            <a:ext cx="2078700" cy="993000"/>
          </a:xfrm>
          <a:prstGeom prst="rect">
            <a:avLst/>
          </a:prstGeom>
          <a:noFill/>
          <a:ln>
            <a:noFill/>
          </a:ln>
        </p:spPr>
        <p:txBody>
          <a:bodyPr anchorCtr="0" anchor="ctr" bIns="91425" lIns="91425" spcFirstLastPara="1" rIns="91425" wrap="square" tIns="91425">
            <a:normAutofit/>
          </a:bodyPr>
          <a:lstStyle/>
          <a:p>
            <a:pPr indent="0" lvl="0" marL="0" rtl="0" algn="l">
              <a:spcBef>
                <a:spcPts val="0"/>
              </a:spcBef>
              <a:spcAft>
                <a:spcPts val="0"/>
              </a:spcAft>
              <a:buNone/>
            </a:pPr>
            <a:r>
              <a:rPr lang="en-GB">
                <a:latin typeface="Roboto Light"/>
                <a:ea typeface="Roboto Light"/>
                <a:cs typeface="Roboto Light"/>
                <a:sym typeface="Roboto Light"/>
              </a:rPr>
              <a:t>Time to transfer data to GPU overshadows code acceleration</a:t>
            </a:r>
            <a:endParaRPr>
              <a:latin typeface="Roboto Light"/>
              <a:ea typeface="Roboto Light"/>
              <a:cs typeface="Roboto Light"/>
              <a:sym typeface="Roboto Light"/>
            </a:endParaRPr>
          </a:p>
        </p:txBody>
      </p:sp>
      <p:sp>
        <p:nvSpPr>
          <p:cNvPr id="213" name="Google Shape;213;p21"/>
          <p:cNvSpPr txBox="1"/>
          <p:nvPr/>
        </p:nvSpPr>
        <p:spPr>
          <a:xfrm>
            <a:off x="6393750" y="3807000"/>
            <a:ext cx="2078700" cy="800400"/>
          </a:xfrm>
          <a:prstGeom prst="rect">
            <a:avLst/>
          </a:prstGeom>
          <a:noFill/>
          <a:ln>
            <a:noFill/>
          </a:ln>
        </p:spPr>
        <p:txBody>
          <a:bodyPr anchorCtr="0" anchor="ctr" bIns="91425" lIns="91425" spcFirstLastPara="1" rIns="91425" wrap="square" tIns="91425">
            <a:normAutofit lnSpcReduction="10000"/>
          </a:bodyPr>
          <a:lstStyle/>
          <a:p>
            <a:pPr indent="0" lvl="0" marL="0" rtl="0" algn="l">
              <a:spcBef>
                <a:spcPts val="0"/>
              </a:spcBef>
              <a:spcAft>
                <a:spcPts val="0"/>
              </a:spcAft>
              <a:buNone/>
            </a:pPr>
            <a:r>
              <a:rPr lang="en-GB">
                <a:latin typeface="Roboto Light"/>
                <a:ea typeface="Roboto Light"/>
                <a:cs typeface="Roboto Light"/>
                <a:sym typeface="Roboto Light"/>
              </a:rPr>
              <a:t>Optimises use of CPU cache memory and uses multi-threading</a:t>
            </a:r>
            <a:endParaRPr>
              <a:latin typeface="Roboto Light"/>
              <a:ea typeface="Roboto Light"/>
              <a:cs typeface="Roboto Light"/>
              <a:sym typeface="Roboto Light"/>
            </a:endParaRPr>
          </a:p>
        </p:txBody>
      </p:sp>
      <p:cxnSp>
        <p:nvCxnSpPr>
          <p:cNvPr id="214" name="Google Shape;214;p21"/>
          <p:cNvCxnSpPr>
            <a:stCxn id="212" idx="1"/>
            <a:endCxn id="203" idx="3"/>
          </p:cNvCxnSpPr>
          <p:nvPr/>
        </p:nvCxnSpPr>
        <p:spPr>
          <a:xfrm rot="10800000">
            <a:off x="6043950" y="3015325"/>
            <a:ext cx="349800" cy="0"/>
          </a:xfrm>
          <a:prstGeom prst="straightConnector1">
            <a:avLst/>
          </a:prstGeom>
          <a:noFill/>
          <a:ln cap="flat" cmpd="sng" w="9525">
            <a:solidFill>
              <a:schemeClr val="dk2"/>
            </a:solidFill>
            <a:prstDash val="solid"/>
            <a:round/>
            <a:headEnd len="med" w="med" type="triangle"/>
            <a:tailEnd len="med" w="med" type="none"/>
          </a:ln>
        </p:spPr>
      </p:cxnSp>
      <p:cxnSp>
        <p:nvCxnSpPr>
          <p:cNvPr id="215" name="Google Shape;215;p21"/>
          <p:cNvCxnSpPr>
            <a:stCxn id="213" idx="1"/>
            <a:endCxn id="210" idx="3"/>
          </p:cNvCxnSpPr>
          <p:nvPr/>
        </p:nvCxnSpPr>
        <p:spPr>
          <a:xfrm rot="10800000">
            <a:off x="5653350" y="4207200"/>
            <a:ext cx="740400" cy="0"/>
          </a:xfrm>
          <a:prstGeom prst="straightConnector1">
            <a:avLst/>
          </a:prstGeom>
          <a:noFill/>
          <a:ln cap="flat" cmpd="sng" w="9525">
            <a:solidFill>
              <a:schemeClr val="dk2"/>
            </a:solidFill>
            <a:prstDash val="solid"/>
            <a:round/>
            <a:headEnd len="med" w="med" type="triangl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0" st="0"/>
                                            </p:txEl>
                                          </p:spTgt>
                                        </p:tgtEl>
                                        <p:attrNameLst>
                                          <p:attrName>style.visibility</p:attrName>
                                        </p:attrNameLst>
                                      </p:cBhvr>
                                      <p:to>
                                        <p:strVal val="visible"/>
                                      </p:to>
                                    </p:set>
                                    <p:animEffect filter="fade" transition="in">
                                      <p:cBhvr>
                                        <p:cTn dur="1000"/>
                                        <p:tgtEl>
                                          <p:spTgt spid="20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1" st="1"/>
                                            </p:txEl>
                                          </p:spTgt>
                                        </p:tgtEl>
                                        <p:attrNameLst>
                                          <p:attrName>style.visibility</p:attrName>
                                        </p:attrNameLst>
                                      </p:cBhvr>
                                      <p:to>
                                        <p:strVal val="visible"/>
                                      </p:to>
                                    </p:set>
                                    <p:animEffect filter="fade" transition="in">
                                      <p:cBhvr>
                                        <p:cTn dur="1000"/>
                                        <p:tgtEl>
                                          <p:spTgt spid="20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2" st="2"/>
                                            </p:txEl>
                                          </p:spTgt>
                                        </p:tgtEl>
                                        <p:attrNameLst>
                                          <p:attrName>style.visibility</p:attrName>
                                        </p:attrNameLst>
                                      </p:cBhvr>
                                      <p:to>
                                        <p:strVal val="visible"/>
                                      </p:to>
                                    </p:set>
                                    <p:animEffect filter="fade" transition="in">
                                      <p:cBhvr>
                                        <p:cTn dur="1000"/>
                                        <p:tgtEl>
                                          <p:spTgt spid="20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3" st="3"/>
                                            </p:txEl>
                                          </p:spTgt>
                                        </p:tgtEl>
                                        <p:attrNameLst>
                                          <p:attrName>style.visibility</p:attrName>
                                        </p:attrNameLst>
                                      </p:cBhvr>
                                      <p:to>
                                        <p:strVal val="visible"/>
                                      </p:to>
                                    </p:set>
                                    <p:animEffect filter="fade" transition="in">
                                      <p:cBhvr>
                                        <p:cTn dur="1000"/>
                                        <p:tgtEl>
                                          <p:spTgt spid="20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4" st="4"/>
                                            </p:txEl>
                                          </p:spTgt>
                                        </p:tgtEl>
                                        <p:attrNameLst>
                                          <p:attrName>style.visibility</p:attrName>
                                        </p:attrNameLst>
                                      </p:cBhvr>
                                      <p:to>
                                        <p:strVal val="visible"/>
                                      </p:to>
                                    </p:set>
                                    <p:animEffect filter="fade" transition="in">
                                      <p:cBhvr>
                                        <p:cTn dur="1000"/>
                                        <p:tgtEl>
                                          <p:spTgt spid="20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5" st="5"/>
                                            </p:txEl>
                                          </p:spTgt>
                                        </p:tgtEl>
                                        <p:attrNameLst>
                                          <p:attrName>style.visibility</p:attrName>
                                        </p:attrNameLst>
                                      </p:cBhvr>
                                      <p:to>
                                        <p:strVal val="visible"/>
                                      </p:to>
                                    </p:set>
                                    <p:animEffect filter="fade" transition="in">
                                      <p:cBhvr>
                                        <p:cTn dur="1000"/>
                                        <p:tgtEl>
                                          <p:spTgt spid="201">
                                            <p:txEl>
                                              <p:pRg end="5" st="5"/>
                                            </p:txEl>
                                          </p:spTgt>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02"/>
                                        </p:tgtEl>
                                        <p:attrNameLst>
                                          <p:attrName>style.visibility</p:attrName>
                                        </p:attrNameLst>
                                      </p:cBhvr>
                                      <p:to>
                                        <p:strVal val="visible"/>
                                      </p:to>
                                    </p:set>
                                    <p:animEffect filter="fade" transition="in">
                                      <p:cBhvr>
                                        <p:cTn dur="1000"/>
                                        <p:tgtEl>
                                          <p:spTgt spid="202"/>
                                        </p:tgtEl>
                                      </p:cBhvr>
                                    </p:animEffect>
                                  </p:childTnLst>
                                </p:cTn>
                              </p:par>
                              <p:par>
                                <p:cTn fill="hold" nodeType="withEffect" presetClass="entr" presetID="10" presetSubtype="0">
                                  <p:stCondLst>
                                    <p:cond delay="0"/>
                                  </p:stCondLst>
                                  <p:childTnLst>
                                    <p:set>
                                      <p:cBhvr>
                                        <p:cTn dur="1" fill="hold">
                                          <p:stCondLst>
                                            <p:cond delay="0"/>
                                          </p:stCondLst>
                                        </p:cTn>
                                        <p:tgtEl>
                                          <p:spTgt spid="204"/>
                                        </p:tgtEl>
                                        <p:attrNameLst>
                                          <p:attrName>style.visibility</p:attrName>
                                        </p:attrNameLst>
                                      </p:cBhvr>
                                      <p:to>
                                        <p:strVal val="visible"/>
                                      </p:to>
                                    </p:set>
                                    <p:animEffect filter="fade" transition="in">
                                      <p:cBhvr>
                                        <p:cTn dur="1000"/>
                                        <p:tgtEl>
                                          <p:spTgt spid="2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3"/>
                                        </p:tgtEl>
                                        <p:attrNameLst>
                                          <p:attrName>style.visibility</p:attrName>
                                        </p:attrNameLst>
                                      </p:cBhvr>
                                      <p:to>
                                        <p:strVal val="visible"/>
                                      </p:to>
                                    </p:set>
                                    <p:animEffect filter="fade" transition="in">
                                      <p:cBhvr>
                                        <p:cTn dur="1000"/>
                                        <p:tgtEl>
                                          <p:spTgt spid="203"/>
                                        </p:tgtEl>
                                      </p:cBhvr>
                                    </p:animEffect>
                                  </p:childTnLst>
                                </p:cTn>
                              </p:par>
                              <p:par>
                                <p:cTn fill="hold" nodeType="withEffect" presetClass="entr" presetID="10" presetSubtype="0">
                                  <p:stCondLst>
                                    <p:cond delay="0"/>
                                  </p:stCondLst>
                                  <p:childTnLst>
                                    <p:set>
                                      <p:cBhvr>
                                        <p:cTn dur="1" fill="hold">
                                          <p:stCondLst>
                                            <p:cond delay="0"/>
                                          </p:stCondLst>
                                        </p:cTn>
                                        <p:tgtEl>
                                          <p:spTgt spid="209"/>
                                        </p:tgtEl>
                                        <p:attrNameLst>
                                          <p:attrName>style.visibility</p:attrName>
                                        </p:attrNameLst>
                                      </p:cBhvr>
                                      <p:to>
                                        <p:strVal val="visible"/>
                                      </p:to>
                                    </p:set>
                                    <p:animEffect filter="fade" transition="in">
                                      <p:cBhvr>
                                        <p:cTn dur="1000"/>
                                        <p:tgtEl>
                                          <p:spTgt spid="2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2"/>
                                        </p:tgtEl>
                                        <p:attrNameLst>
                                          <p:attrName>style.visibility</p:attrName>
                                        </p:attrNameLst>
                                      </p:cBhvr>
                                      <p:to>
                                        <p:strVal val="visible"/>
                                      </p:to>
                                    </p:set>
                                    <p:animEffect filter="fade" transition="in">
                                      <p:cBhvr>
                                        <p:cTn dur="1000"/>
                                        <p:tgtEl>
                                          <p:spTgt spid="212"/>
                                        </p:tgtEl>
                                      </p:cBhvr>
                                    </p:animEffect>
                                  </p:childTnLst>
                                </p:cTn>
                              </p:par>
                              <p:par>
                                <p:cTn fill="hold" nodeType="withEffect" presetClass="entr" presetID="10" presetSubtype="0">
                                  <p:stCondLst>
                                    <p:cond delay="0"/>
                                  </p:stCondLst>
                                  <p:childTnLst>
                                    <p:set>
                                      <p:cBhvr>
                                        <p:cTn dur="1" fill="hold">
                                          <p:stCondLst>
                                            <p:cond delay="0"/>
                                          </p:stCondLst>
                                        </p:cTn>
                                        <p:tgtEl>
                                          <p:spTgt spid="214"/>
                                        </p:tgtEl>
                                        <p:attrNameLst>
                                          <p:attrName>style.visibility</p:attrName>
                                        </p:attrNameLst>
                                      </p:cBhvr>
                                      <p:to>
                                        <p:strVal val="visible"/>
                                      </p:to>
                                    </p:set>
                                    <p:animEffect filter="fade" transition="in">
                                      <p:cBhvr>
                                        <p:cTn dur="1000"/>
                                        <p:tgtEl>
                                          <p:spTgt spid="21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0"/>
                                        </p:tgtEl>
                                        <p:attrNameLst>
                                          <p:attrName>style.visibility</p:attrName>
                                        </p:attrNameLst>
                                      </p:cBhvr>
                                      <p:to>
                                        <p:strVal val="visible"/>
                                      </p:to>
                                    </p:set>
                                    <p:animEffect filter="fade" transition="in">
                                      <p:cBhvr>
                                        <p:cTn dur="1000"/>
                                        <p:tgtEl>
                                          <p:spTgt spid="210"/>
                                        </p:tgtEl>
                                      </p:cBhvr>
                                    </p:animEffect>
                                  </p:childTnLst>
                                </p:cTn>
                              </p:par>
                              <p:par>
                                <p:cTn fill="hold" nodeType="withEffect" presetClass="entr" presetID="10" presetSubtype="0">
                                  <p:stCondLst>
                                    <p:cond delay="0"/>
                                  </p:stCondLst>
                                  <p:childTnLst>
                                    <p:set>
                                      <p:cBhvr>
                                        <p:cTn dur="1" fill="hold">
                                          <p:stCondLst>
                                            <p:cond delay="0"/>
                                          </p:stCondLst>
                                        </p:cTn>
                                        <p:tgtEl>
                                          <p:spTgt spid="211"/>
                                        </p:tgtEl>
                                        <p:attrNameLst>
                                          <p:attrName>style.visibility</p:attrName>
                                        </p:attrNameLst>
                                      </p:cBhvr>
                                      <p:to>
                                        <p:strVal val="visible"/>
                                      </p:to>
                                    </p:set>
                                    <p:animEffect filter="fade" transition="in">
                                      <p:cBhvr>
                                        <p:cTn dur="1000"/>
                                        <p:tgtEl>
                                          <p:spTgt spid="21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3"/>
                                        </p:tgtEl>
                                        <p:attrNameLst>
                                          <p:attrName>style.visibility</p:attrName>
                                        </p:attrNameLst>
                                      </p:cBhvr>
                                      <p:to>
                                        <p:strVal val="visible"/>
                                      </p:to>
                                    </p:set>
                                    <p:animEffect filter="fade" transition="in">
                                      <p:cBhvr>
                                        <p:cTn dur="1000"/>
                                        <p:tgtEl>
                                          <p:spTgt spid="213"/>
                                        </p:tgtEl>
                                      </p:cBhvr>
                                    </p:animEffect>
                                  </p:childTnLst>
                                </p:cTn>
                              </p:par>
                              <p:par>
                                <p:cTn fill="hold" nodeType="withEffect" presetClass="entr" presetID="10" presetSubtype="0">
                                  <p:stCondLst>
                                    <p:cond delay="0"/>
                                  </p:stCondLst>
                                  <p:childTnLst>
                                    <p:set>
                                      <p:cBhvr>
                                        <p:cTn dur="1" fill="hold">
                                          <p:stCondLst>
                                            <p:cond delay="0"/>
                                          </p:stCondLst>
                                        </p:cTn>
                                        <p:tgtEl>
                                          <p:spTgt spid="215"/>
                                        </p:tgtEl>
                                        <p:attrNameLst>
                                          <p:attrName>style.visibility</p:attrName>
                                        </p:attrNameLst>
                                      </p:cBhvr>
                                      <p:to>
                                        <p:strVal val="visible"/>
                                      </p:to>
                                    </p:set>
                                    <p:animEffect filter="fade" transition="in">
                                      <p:cBhvr>
                                        <p:cTn dur="1000"/>
                                        <p:tgtEl>
                                          <p:spTgt spid="2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