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8"/>
  </p:notesMasterIdLst>
  <p:sldIdLst>
    <p:sldId id="256" r:id="rId2"/>
    <p:sldId id="258" r:id="rId3"/>
    <p:sldId id="257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90" y="180"/>
      </p:cViewPr>
      <p:guideLst>
        <p:guide orient="horz" pos="2160"/>
        <p:guide pos="381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3917E-AABC-4F4C-8E47-987DD60BD7A1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21F87-EFBE-4171-A2A2-71EF8C0AE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27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547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907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552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45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027" y="266108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19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0734" y="2694369"/>
            <a:ext cx="1170533" cy="146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570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844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076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19782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0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7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022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35562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95">
          <p15:clr>
            <a:srgbClr val="FBAE40"/>
          </p15:clr>
        </p15:guide>
        <p15:guide id="0" orient="horz" pos="2160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99136" y="2028337"/>
            <a:ext cx="3481661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36028" y="2024875"/>
            <a:ext cx="72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999139" y="3321393"/>
            <a:ext cx="3481659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19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049521" y="6362378"/>
            <a:ext cx="1754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09600" y="6184912"/>
            <a:ext cx="2956816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5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0" orient="horz" pos="377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98834" y="2143935"/>
            <a:ext cx="11478638" cy="279771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CERF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u="sng" dirty="0"/>
              <a:t>C</a:t>
            </a:r>
            <a:r>
              <a:rPr lang="en-GB" b="1" dirty="0"/>
              <a:t>ERN-</a:t>
            </a:r>
            <a:r>
              <a:rPr lang="en-GB" b="1" u="sng" dirty="0"/>
              <a:t>E</a:t>
            </a:r>
            <a:r>
              <a:rPr lang="en-GB" b="1" dirty="0"/>
              <a:t>U high-energy </a:t>
            </a:r>
            <a:r>
              <a:rPr lang="en-GB" b="1" u="sng" dirty="0"/>
              <a:t>R</a:t>
            </a:r>
            <a:r>
              <a:rPr lang="en-GB" b="1" dirty="0"/>
              <a:t>eference </a:t>
            </a:r>
            <a:r>
              <a:rPr lang="en-GB" b="1" u="sng" dirty="0"/>
              <a:t>F</a:t>
            </a:r>
            <a:r>
              <a:rPr lang="en-GB" b="1" dirty="0"/>
              <a:t>ield </a:t>
            </a:r>
            <a:r>
              <a:rPr lang="en-GB" b="1" dirty="0" smtClean="0"/>
              <a:t>facility</a:t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2700" dirty="0" smtClean="0"/>
              <a:t>August 2021</a:t>
            </a:r>
            <a:r>
              <a:rPr lang="en-GB" sz="2700" dirty="0" smtClean="0"/>
              <a:t/>
            </a:r>
            <a:br>
              <a:rPr lang="en-GB" sz="2700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700" i="1" dirty="0" smtClean="0"/>
              <a:t>M. Silari </a:t>
            </a:r>
            <a:r>
              <a:rPr lang="en-GB" sz="2700" i="1" dirty="0" smtClean="0"/>
              <a:t>for the CERF team</a:t>
            </a:r>
            <a:br>
              <a:rPr lang="en-GB" sz="2700" i="1" dirty="0" smtClean="0"/>
            </a:br>
            <a:r>
              <a:rPr lang="en-GB" sz="2700" i="1" dirty="0" smtClean="0"/>
              <a:t>HSE-RP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09" y="65901"/>
            <a:ext cx="2028676" cy="1962703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7730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78978" y="139960"/>
            <a:ext cx="10969139" cy="940443"/>
          </a:xfrm>
        </p:spPr>
        <p:txBody>
          <a:bodyPr/>
          <a:lstStyle/>
          <a:p>
            <a:r>
              <a:rPr lang="en-GB" dirty="0" smtClean="0"/>
              <a:t>Physics goal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78978" y="1173936"/>
            <a:ext cx="11817772" cy="481093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‘</a:t>
            </a:r>
            <a:r>
              <a:rPr lang="en-GB" sz="2400" b="1" dirty="0" smtClean="0"/>
              <a:t>Field calibration</a:t>
            </a:r>
            <a:r>
              <a:rPr lang="en-GB" sz="2400" dirty="0" smtClean="0"/>
              <a:t>’ facility for radiation protection instrumentation used at high-energy accelerators</a:t>
            </a:r>
          </a:p>
          <a:p>
            <a:r>
              <a:rPr lang="en-GB" sz="2400" dirty="0" smtClean="0"/>
              <a:t>‘</a:t>
            </a:r>
            <a:r>
              <a:rPr lang="en-GB" sz="2400" b="1" dirty="0" smtClean="0"/>
              <a:t>Simulated workplace field</a:t>
            </a:r>
            <a:r>
              <a:rPr lang="en-GB" sz="2400" dirty="0" smtClean="0"/>
              <a:t>’ to determine the response of detectors and dosimeters used around high-energy accelerators and for air-crew dosimetry</a:t>
            </a:r>
          </a:p>
          <a:p>
            <a:r>
              <a:rPr lang="en-GB" sz="2400" dirty="0" smtClean="0"/>
              <a:t>Several users from universities, research </a:t>
            </a:r>
            <a:r>
              <a:rPr lang="en-GB" sz="2400" dirty="0" smtClean="0"/>
              <a:t>centres</a:t>
            </a:r>
            <a:r>
              <a:rPr lang="en-GB" sz="2400" dirty="0" smtClean="0"/>
              <a:t>, private companies and CERN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06" y="3345686"/>
            <a:ext cx="3941194" cy="2955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103437"/>
              </p:ext>
            </p:extLst>
          </p:nvPr>
        </p:nvGraphicFramePr>
        <p:xfrm>
          <a:off x="6178088" y="3202567"/>
          <a:ext cx="5361572" cy="3427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Document" r:id="rId5" imgW="4997355" imgH="3505863" progId="Word.Document.8">
                  <p:embed/>
                </p:oleObj>
              </mc:Choice>
              <mc:Fallback>
                <p:oleObj name="Document" r:id="rId5" imgW="4997355" imgH="350586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088" y="3202567"/>
                        <a:ext cx="5361572" cy="34279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137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0916" y="93664"/>
            <a:ext cx="10969139" cy="940443"/>
          </a:xfrm>
        </p:spPr>
        <p:txBody>
          <a:bodyPr/>
          <a:lstStyle/>
          <a:p>
            <a:r>
              <a:rPr lang="en-GB" dirty="0" smtClean="0"/>
              <a:t>Installation and beam parameters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78978" y="1173936"/>
            <a:ext cx="10969139" cy="317898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H6, </a:t>
            </a:r>
            <a:r>
              <a:rPr lang="en-GB" sz="2400" dirty="0" smtClean="0"/>
              <a:t>PPE126</a:t>
            </a:r>
            <a:endParaRPr lang="en-GB" sz="2400" dirty="0" smtClean="0"/>
          </a:p>
          <a:p>
            <a:r>
              <a:rPr lang="en-GB" sz="2400" dirty="0"/>
              <a:t>120 GeV/c </a:t>
            </a:r>
            <a:r>
              <a:rPr lang="en-GB" sz="2400" dirty="0" smtClean="0"/>
              <a:t>positive hadron </a:t>
            </a:r>
            <a:r>
              <a:rPr lang="en-GB" sz="2400" dirty="0"/>
              <a:t>beam (~</a:t>
            </a:r>
            <a:r>
              <a:rPr lang="en-GB" sz="2400" dirty="0" smtClean="0"/>
              <a:t>2/3 </a:t>
            </a:r>
            <a:r>
              <a:rPr lang="en-GB" sz="2400" dirty="0" err="1" smtClean="0"/>
              <a:t>pions</a:t>
            </a:r>
            <a:r>
              <a:rPr lang="en-GB" sz="2400" dirty="0" smtClean="0"/>
              <a:t> + 1/3 </a:t>
            </a:r>
            <a:r>
              <a:rPr lang="en-GB" sz="2400" dirty="0" smtClean="0"/>
              <a:t>protons</a:t>
            </a:r>
            <a:r>
              <a:rPr lang="en-GB" sz="2400" dirty="0" smtClean="0"/>
              <a:t>)</a:t>
            </a:r>
            <a:endParaRPr lang="en-GB" sz="2400" dirty="0" smtClean="0"/>
          </a:p>
          <a:p>
            <a:r>
              <a:rPr lang="en-GB" sz="2400" dirty="0" smtClean="0"/>
              <a:t>Typically 10</a:t>
            </a:r>
            <a:r>
              <a:rPr lang="en-GB" sz="2400" baseline="30000" dirty="0" smtClean="0"/>
              <a:t>6</a:t>
            </a:r>
            <a:r>
              <a:rPr lang="en-GB" sz="2400" dirty="0" smtClean="0"/>
              <a:t> </a:t>
            </a:r>
            <a:r>
              <a:rPr lang="en-GB" sz="2400" dirty="0"/>
              <a:t>- </a:t>
            </a:r>
            <a:r>
              <a:rPr lang="en-GB" sz="2400" dirty="0" smtClean="0"/>
              <a:t>10</a:t>
            </a:r>
            <a:r>
              <a:rPr lang="en-GB" sz="2400" baseline="30000" dirty="0" smtClean="0"/>
              <a:t>8 </a:t>
            </a:r>
            <a:r>
              <a:rPr lang="en-GB" sz="2400" dirty="0" smtClean="0"/>
              <a:t>particles per spill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3d cerf with graphic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707850"/>
            <a:ext cx="7019925" cy="3514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65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78978" y="0"/>
            <a:ext cx="10969139" cy="940443"/>
          </a:xfrm>
        </p:spPr>
        <p:txBody>
          <a:bodyPr/>
          <a:lstStyle/>
          <a:p>
            <a:r>
              <a:rPr lang="en-GB" dirty="0" smtClean="0"/>
              <a:t>Important for </a:t>
            </a:r>
            <a:r>
              <a:rPr lang="en-GB" dirty="0" smtClean="0"/>
              <a:t>H6 downstream users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78978" y="940443"/>
            <a:ext cx="11452579" cy="3178989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2400" dirty="0"/>
              <a:t>Tight time schedule : Short </a:t>
            </a:r>
            <a:r>
              <a:rPr lang="en-GB" sz="2400" dirty="0" smtClean="0"/>
              <a:t>irradiations </a:t>
            </a:r>
            <a:r>
              <a:rPr lang="en-GB" sz="2400" dirty="0"/>
              <a:t>– many external users from worldwide</a:t>
            </a:r>
          </a:p>
          <a:p>
            <a:pPr marL="0" indent="0">
              <a:buNone/>
            </a:pPr>
            <a:r>
              <a:rPr lang="en-GB" sz="2400" dirty="0"/>
              <a:t>(Last </a:t>
            </a:r>
            <a:r>
              <a:rPr lang="en-GB" sz="2400" dirty="0" smtClean="0"/>
              <a:t>run in June 2018: </a:t>
            </a:r>
            <a:r>
              <a:rPr lang="en-GB" sz="2400" dirty="0"/>
              <a:t>1 week - </a:t>
            </a:r>
            <a:r>
              <a:rPr lang="en-GB" sz="2400" dirty="0" smtClean="0"/>
              <a:t>10 teams - </a:t>
            </a:r>
            <a:r>
              <a:rPr lang="en-GB" sz="2400" dirty="0"/>
              <a:t>around 30 </a:t>
            </a:r>
            <a:r>
              <a:rPr lang="en-GB" sz="2400" dirty="0" smtClean="0"/>
              <a:t>devices tested)</a:t>
            </a:r>
            <a:endParaRPr lang="en-GB" sz="2400" dirty="0"/>
          </a:p>
          <a:p>
            <a:pPr marL="36576" indent="0">
              <a:buNone/>
            </a:pPr>
            <a:r>
              <a:rPr lang="en-GB" sz="2400" dirty="0"/>
              <a:t>All H6 downstream </a:t>
            </a:r>
            <a:r>
              <a:rPr lang="en-GB" sz="2400" dirty="0" smtClean="0"/>
              <a:t>experimental </a:t>
            </a:r>
            <a:r>
              <a:rPr lang="en-GB" sz="2400" dirty="0"/>
              <a:t>areas </a:t>
            </a:r>
            <a:r>
              <a:rPr lang="en-GB" sz="2400" dirty="0" smtClean="0"/>
              <a:t>are </a:t>
            </a:r>
            <a:r>
              <a:rPr lang="en-GB" sz="2400" u="sng" dirty="0"/>
              <a:t>interlocked</a:t>
            </a:r>
            <a:r>
              <a:rPr lang="en-GB" sz="2400" dirty="0"/>
              <a:t> </a:t>
            </a:r>
            <a:r>
              <a:rPr lang="en-GB" sz="2400"/>
              <a:t>during </a:t>
            </a:r>
            <a:r>
              <a:rPr lang="en-GB" sz="2400" smtClean="0"/>
              <a:t>the CERF </a:t>
            </a:r>
            <a:r>
              <a:rPr lang="en-GB" sz="2400" dirty="0"/>
              <a:t>period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b="1" u="sng" dirty="0" smtClean="0"/>
              <a:t>PLEASE </a:t>
            </a:r>
            <a:r>
              <a:rPr lang="en-GB" sz="2400" b="1" u="sng" dirty="0"/>
              <a:t>DO NOT ACCESS </a:t>
            </a:r>
            <a:r>
              <a:rPr lang="en-GB" sz="2400" dirty="0" smtClean="0"/>
              <a:t>areas downstream of CERF </a:t>
            </a:r>
            <a:r>
              <a:rPr lang="en-GB" sz="2400" b="1" dirty="0" smtClean="0"/>
              <a:t>WHEN</a:t>
            </a:r>
            <a:r>
              <a:rPr lang="en-GB" sz="2400" dirty="0" smtClean="0"/>
              <a:t> </a:t>
            </a:r>
            <a:r>
              <a:rPr lang="en-GB" sz="2400" dirty="0"/>
              <a:t>the </a:t>
            </a:r>
            <a:r>
              <a:rPr lang="en-GB" sz="2400" b="1" dirty="0"/>
              <a:t>BEAM</a:t>
            </a:r>
            <a:r>
              <a:rPr lang="en-GB" sz="2400" dirty="0"/>
              <a:t> is </a:t>
            </a:r>
            <a:r>
              <a:rPr lang="en-GB" sz="2400" b="1" dirty="0"/>
              <a:t>OFF </a:t>
            </a:r>
          </a:p>
          <a:p>
            <a:pPr marL="0" indent="0">
              <a:buNone/>
            </a:pPr>
            <a:r>
              <a:rPr lang="en-GB" sz="2400" dirty="0"/>
              <a:t>(we frequently stop the beam for a short time to allow users to access the irradiation </a:t>
            </a:r>
            <a:r>
              <a:rPr lang="en-GB" sz="2400" dirty="0" smtClean="0"/>
              <a:t>positions, </a:t>
            </a:r>
            <a:r>
              <a:rPr lang="en-GB" sz="2400" dirty="0"/>
              <a:t>to change their detectors or start/stop measurements)</a:t>
            </a:r>
          </a:p>
          <a:p>
            <a:pPr marL="36576" indent="0">
              <a:buNone/>
            </a:pPr>
            <a:endParaRPr lang="en-GB" sz="2400" dirty="0"/>
          </a:p>
          <a:p>
            <a:pPr marL="36576" indent="0">
              <a:buNone/>
            </a:pPr>
            <a:r>
              <a:rPr lang="en-GB" sz="2400" dirty="0" smtClean="0"/>
              <a:t>If </a:t>
            </a:r>
            <a:r>
              <a:rPr lang="en-GB" sz="2400" dirty="0"/>
              <a:t>you need short </a:t>
            </a:r>
            <a:r>
              <a:rPr lang="en-GB" sz="2400" dirty="0" smtClean="0"/>
              <a:t>access, call </a:t>
            </a:r>
            <a:r>
              <a:rPr lang="en-GB" sz="2400" dirty="0"/>
              <a:t>us and we will agree on the </a:t>
            </a:r>
            <a:r>
              <a:rPr lang="en-GB" sz="2400" dirty="0" smtClean="0"/>
              <a:t>time:</a:t>
            </a:r>
          </a:p>
          <a:p>
            <a:pPr marL="36576" indent="0">
              <a:buNone/>
            </a:pPr>
            <a:endParaRPr lang="en-GB" sz="2400" dirty="0"/>
          </a:p>
          <a:p>
            <a:pPr marL="36576" indent="0">
              <a:buNone/>
            </a:pPr>
            <a:r>
              <a:rPr lang="en-GB" sz="2400" dirty="0" smtClean="0"/>
              <a:t>Marco </a:t>
            </a:r>
            <a:r>
              <a:rPr lang="en-GB" sz="2400" b="1" dirty="0" smtClean="0"/>
              <a:t>SILARI</a:t>
            </a:r>
            <a:r>
              <a:rPr lang="en-GB" sz="2400" dirty="0" smtClean="0"/>
              <a:t> </a:t>
            </a:r>
            <a:r>
              <a:rPr lang="en-GB" sz="2400" b="1" dirty="0" smtClean="0"/>
              <a:t>160640</a:t>
            </a:r>
            <a:r>
              <a:rPr lang="en-GB" sz="2400" dirty="0" smtClean="0"/>
              <a:t> or Fabio </a:t>
            </a:r>
            <a:r>
              <a:rPr lang="en-GB" sz="2400" b="1" dirty="0"/>
              <a:t>POZZI</a:t>
            </a:r>
            <a:r>
              <a:rPr lang="en-GB" sz="2400" dirty="0"/>
              <a:t> </a:t>
            </a:r>
            <a:r>
              <a:rPr lang="en-GB" sz="2400" b="1" dirty="0" smtClean="0"/>
              <a:t>166258</a:t>
            </a:r>
            <a:r>
              <a:rPr lang="en-GB" sz="2400" dirty="0"/>
              <a:t> or </a:t>
            </a:r>
            <a:r>
              <a:rPr lang="en-GB" sz="2400" dirty="0" smtClean="0"/>
              <a:t>Robert </a:t>
            </a:r>
            <a:r>
              <a:rPr lang="en-GB" sz="2400" b="1" dirty="0" smtClean="0"/>
              <a:t>FROESCHL</a:t>
            </a:r>
            <a:r>
              <a:rPr lang="en-GB" sz="2400" dirty="0" smtClean="0"/>
              <a:t> </a:t>
            </a:r>
            <a:r>
              <a:rPr lang="en-GB" sz="2400" b="1" dirty="0" smtClean="0"/>
              <a:t>160058</a:t>
            </a:r>
            <a:endParaRPr lang="en-GB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62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1314450" cy="365125"/>
          </a:xfrm>
        </p:spPr>
        <p:txBody>
          <a:bodyPr/>
          <a:lstStyle/>
          <a:p>
            <a:r>
              <a:rPr lang="en-US" smtClean="0"/>
              <a:t>18-May-21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92964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690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SE-them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SE-theme" id="{04A7B553-E2CC-4238-9049-2E53B17F13FC}" vid="{E5AE2F8E-0592-4F73-BE6A-3AC22020F3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HSE-theme</Template>
  <TotalTime>76</TotalTime>
  <Words>222</Words>
  <Application>Microsoft Office PowerPoint</Application>
  <PresentationFormat>Widescreen</PresentationFormat>
  <Paragraphs>33</Paragraphs>
  <Slides>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HSE-theme</vt:lpstr>
      <vt:lpstr>Document</vt:lpstr>
      <vt:lpstr>PowerPoint Presentation</vt:lpstr>
      <vt:lpstr>CERF CERN-EU high-energy Reference Field facility  August 2021  M. Silari for the CERF team HSE-RP</vt:lpstr>
      <vt:lpstr>Physics goal</vt:lpstr>
      <vt:lpstr>Installation and beam parameters</vt:lpstr>
      <vt:lpstr>Important for H6 downstream users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Rachelle Decreuse-Michaud</dc:creator>
  <cp:lastModifiedBy>Marco Silari</cp:lastModifiedBy>
  <cp:revision>28</cp:revision>
  <dcterms:created xsi:type="dcterms:W3CDTF">2016-06-08T08:25:38Z</dcterms:created>
  <dcterms:modified xsi:type="dcterms:W3CDTF">2021-05-17T07:10:45Z</dcterms:modified>
</cp:coreProperties>
</file>