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60" r:id="rId4"/>
    <p:sldId id="261" r:id="rId5"/>
  </p:sldIdLst>
  <p:sldSz cx="12192000" cy="685800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BB63"/>
    <a:srgbClr val="333333"/>
    <a:srgbClr val="66666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55" autoAdjust="0"/>
  </p:normalViewPr>
  <p:slideViewPr>
    <p:cSldViewPr snapToGrid="0" snapToObjects="1">
      <p:cViewPr varScale="1">
        <p:scale>
          <a:sx n="118" d="100"/>
          <a:sy n="118" d="100"/>
        </p:scale>
        <p:origin x="138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17.05.2021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17.05.2021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="" xmlns:a16="http://schemas.microsoft.com/office/drawing/2014/main" id="{50716A1C-18EB-1742-BCAC-8F37B2C6FF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9716" y="1212688"/>
            <a:ext cx="8429105" cy="535893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68751" y="3650764"/>
            <a:ext cx="8810021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4430630"/>
            <a:ext cx="85344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538789" y="6650182"/>
            <a:ext cx="4495031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686554" y="0"/>
            <a:ext cx="9089623" cy="496430"/>
          </a:xfrm>
          <a:prstGeom prst="rect">
            <a:avLst/>
          </a:prstGeom>
          <a:solidFill>
            <a:srgbClr val="EAEAEA"/>
          </a:solidFill>
        </p:spPr>
        <p:txBody>
          <a:bodyPr vert="horz" lIns="91440" tIns="45720" rIns="91440" bIns="45720" rtlCol="0" anchor="b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333333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" y="1"/>
            <a:ext cx="686553" cy="496430"/>
          </a:xfrm>
          <a:prstGeom prst="rect">
            <a:avLst/>
          </a:prstGeom>
          <a:solidFill>
            <a:srgbClr val="FDB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 userDrawn="1"/>
        </p:nvSpPr>
        <p:spPr>
          <a:xfrm>
            <a:off x="9776176" y="0"/>
            <a:ext cx="2415824" cy="496430"/>
          </a:xfrm>
          <a:prstGeom prst="rect">
            <a:avLst/>
          </a:prstGeom>
          <a:solidFill>
            <a:srgbClr val="EAEA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2490" y="140945"/>
            <a:ext cx="1055522" cy="3514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096" y="49146"/>
            <a:ext cx="615722" cy="512869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1" y="6637873"/>
            <a:ext cx="304432" cy="220127"/>
          </a:xfrm>
          <a:prstGeom prst="rect">
            <a:avLst/>
          </a:prstGeom>
          <a:solidFill>
            <a:srgbClr val="FDBB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304434" y="6637873"/>
            <a:ext cx="11887567" cy="246221"/>
          </a:xfrm>
          <a:prstGeom prst="rect">
            <a:avLst/>
          </a:prstGeom>
          <a:solidFill>
            <a:srgbClr val="EAEAEA"/>
          </a:solidFill>
        </p:spPr>
        <p:txBody>
          <a:bodyPr wrap="square" rtlCol="0">
            <a:spAutoFit/>
          </a:bodyPr>
          <a:lstStyle/>
          <a:p>
            <a:r>
              <a:rPr lang="de-DE" sz="1000" smtClean="0">
                <a:latin typeface="Arial" panose="020B0604020202020204" pitchFamily="34" charset="0"/>
                <a:cs typeface="Arial" panose="020B0604020202020204" pitchFamily="34" charset="0"/>
              </a:rPr>
              <a:t>Fair GmbH | GSI GmbH   Dr. Michael Deveaux </a:t>
            </a:r>
            <a:endParaRPr 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11249872" y="6574435"/>
            <a:ext cx="942128" cy="365125"/>
          </a:xfrm>
        </p:spPr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15" name="Datumsplatzhalter 4"/>
          <p:cNvSpPr>
            <a:spLocks noGrp="1"/>
          </p:cNvSpPr>
          <p:nvPr>
            <p:ph type="dt" sz="half" idx="2"/>
          </p:nvPr>
        </p:nvSpPr>
        <p:spPr>
          <a:xfrm>
            <a:off x="10102409" y="6574436"/>
            <a:ext cx="10748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31.03.14</a:t>
            </a:r>
            <a:endParaRPr lang="de-DE" dirty="0"/>
          </a:p>
        </p:txBody>
      </p:sp>
      <p:sp>
        <p:nvSpPr>
          <p:cNvPr id="1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24663" y="6582404"/>
            <a:ext cx="6119483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smtClean="0"/>
              <a:t>Vortragstitel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16116" y="6980"/>
            <a:ext cx="9189883" cy="489451"/>
          </a:xfrm>
        </p:spPr>
        <p:txBody>
          <a:bodyPr>
            <a:noAutofit/>
          </a:bodyPr>
          <a:lstStyle>
            <a:lvl1pPr marL="0" indent="0">
              <a:buNone/>
              <a:defRPr sz="2800"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15087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12192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63420" y="1450685"/>
            <a:ext cx="10949112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619990" y="6552644"/>
            <a:ext cx="9931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61" y="583588"/>
            <a:ext cx="1127771" cy="376847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12192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580357" y="6616076"/>
            <a:ext cx="2704711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>
                <a:solidFill>
                  <a:srgbClr val="333333"/>
                </a:solidFill>
                <a:latin typeface="Arial"/>
                <a:cs typeface="Arial"/>
              </a:rPr>
              <a:t>FAIR GmbH | GSI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63421" y="270001"/>
            <a:ext cx="7446047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3408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3408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9467275" y="6552644"/>
            <a:ext cx="11311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r>
              <a:rPr lang="de-DE"/>
              <a:t>31.03.14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031068" y="6560612"/>
            <a:ext cx="6434265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Name/Vortragstitel</a:t>
            </a:r>
            <a:endParaRPr lang="de-DE" dirty="0"/>
          </a:p>
        </p:txBody>
      </p:sp>
      <p:pic>
        <p:nvPicPr>
          <p:cNvPr id="13" name="Bild 12" descr="FAIR_Logo_rgb.png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1227" y="430945"/>
            <a:ext cx="775862" cy="64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mtClean="0"/>
              <a:t>PICSEL / RD21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mtClean="0"/>
              <a:t>M. Deveaux, </a:t>
            </a:r>
            <a:r>
              <a:rPr lang="de-DE" smtClean="0"/>
              <a:t>GSI (presenter)</a:t>
            </a:r>
            <a:endParaRPr lang="de-D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9" t="14823" r="3743" b="10429"/>
          <a:stretch/>
        </p:blipFill>
        <p:spPr>
          <a:xfrm>
            <a:off x="152400" y="1270000"/>
            <a:ext cx="1401839" cy="120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9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mtClean="0"/>
              <a:t>Scientific goal / Device under test</a:t>
            </a:r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7978019" y="692696"/>
            <a:ext cx="3141228" cy="2162799"/>
            <a:chOff x="5934802" y="550048"/>
            <a:chExt cx="2999533" cy="186476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821" t="18293" r="27392" b="41589"/>
            <a:stretch/>
          </p:blipFill>
          <p:spPr>
            <a:xfrm>
              <a:off x="5972650" y="550048"/>
              <a:ext cx="2961685" cy="186476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69" t="14823" r="3743" b="10429"/>
            <a:stretch/>
          </p:blipFill>
          <p:spPr>
            <a:xfrm>
              <a:off x="5934802" y="563023"/>
              <a:ext cx="670210" cy="5190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5972649" y="550048"/>
              <a:ext cx="2961685" cy="186311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80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26031894"/>
                  </p:ext>
                </p:extLst>
              </p:nvPr>
            </p:nvGraphicFramePr>
            <p:xfrm>
              <a:off x="542768" y="700487"/>
              <a:ext cx="5646727" cy="201168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3238083">
                      <a:extLst>
                        <a:ext uri="{9D8B030D-6E8A-4147-A177-3AD203B41FA5}">
                          <a16:colId xmlns="" xmlns:a16="http://schemas.microsoft.com/office/drawing/2014/main" val="20000"/>
                        </a:ext>
                      </a:extLst>
                    </a:gridCol>
                    <a:gridCol w="2408644">
                      <a:extLst>
                        <a:ext uri="{9D8B030D-6E8A-4147-A177-3AD203B41FA5}">
                          <a16:colId xmlns="" xmlns:a16="http://schemas.microsoft.com/office/drawing/2014/main" val="20001"/>
                        </a:ext>
                      </a:extLst>
                    </a:gridCol>
                  </a:tblGrid>
                  <a:tr h="277033">
                    <a:tc>
                      <a:txBody>
                        <a:bodyPr/>
                        <a:lstStyle/>
                        <a:p>
                          <a:r>
                            <a:rPr lang="de-DE" sz="1600" smtClean="0"/>
                            <a:t>MIMOSIS-1 features</a:t>
                          </a:r>
                          <a:r>
                            <a:rPr lang="de-DE" sz="1600" baseline="0" smtClean="0"/>
                            <a:t> (t.b.c)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0000"/>
                      </a:ext>
                    </a:extLst>
                  </a:tr>
                  <a:tr h="306416">
                    <a:tc>
                      <a:txBody>
                        <a:bodyPr/>
                        <a:lstStyle/>
                        <a:p>
                          <a:r>
                            <a:rPr lang="de-DE" sz="1600"/>
                            <a:t>Spatial resolution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~5</a:t>
                          </a:r>
                          <a:r>
                            <a:rPr lang="de-DE" sz="1600" baseline="0"/>
                            <a:t> µm</a:t>
                          </a:r>
                          <a:endParaRPr lang="en-US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0001"/>
                      </a:ext>
                    </a:extLst>
                  </a:tr>
                  <a:tr h="306416">
                    <a:tc>
                      <a:txBody>
                        <a:bodyPr/>
                        <a:lstStyle/>
                        <a:p>
                          <a:r>
                            <a:rPr lang="de-DE" sz="1600"/>
                            <a:t>Time resolution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&lt; 5 µs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0002"/>
                      </a:ext>
                    </a:extLst>
                  </a:tr>
                  <a:tr h="306416">
                    <a:tc>
                      <a:txBody>
                        <a:bodyPr/>
                        <a:lstStyle/>
                        <a:p>
                          <a:r>
                            <a:rPr lang="de-DE" sz="1600"/>
                            <a:t>Sensor thickness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~60 µm</a:t>
                          </a:r>
                          <a:endParaRPr lang="en-US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0003"/>
                      </a:ext>
                    </a:extLst>
                  </a:tr>
                  <a:tr h="306416">
                    <a:tc>
                      <a:txBody>
                        <a:bodyPr/>
                        <a:lstStyle/>
                        <a:p>
                          <a:r>
                            <a:rPr lang="de-DE" sz="1600"/>
                            <a:t>Power dissipation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de-DE" sz="1600" smtClean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</m:oMath>
                          </a14:m>
                          <a:r>
                            <a:rPr lang="en-US" sz="1600" dirty="0"/>
                            <a:t> 100 - 200 </a:t>
                          </a:r>
                          <a:r>
                            <a:rPr lang="en-US" sz="1600" dirty="0" err="1"/>
                            <a:t>mW</a:t>
                          </a:r>
                          <a:r>
                            <a:rPr lang="en-US" sz="1600" dirty="0"/>
                            <a:t>/cm²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0004"/>
                      </a:ext>
                    </a:extLst>
                  </a:tr>
                  <a:tr h="306416">
                    <a:tc>
                      <a:txBody>
                        <a:bodyPr/>
                        <a:lstStyle/>
                        <a:p>
                          <a:r>
                            <a:rPr lang="de-DE" sz="1600"/>
                            <a:t>Rate (average/50 µs peak)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20/80</a:t>
                          </a:r>
                          <a:r>
                            <a:rPr lang="de-DE" sz="1600" baseline="0" dirty="0"/>
                            <a:t> MHz/cm²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=""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26031894"/>
                  </p:ext>
                </p:extLst>
              </p:nvPr>
            </p:nvGraphicFramePr>
            <p:xfrm>
              <a:off x="542768" y="700487"/>
              <a:ext cx="5646727" cy="201168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3238083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240864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</a:tblGrid>
                  <a:tr h="335280">
                    <a:tc>
                      <a:txBody>
                        <a:bodyPr/>
                        <a:lstStyle/>
                        <a:p>
                          <a:r>
                            <a:rPr lang="de-DE" sz="1600" smtClean="0"/>
                            <a:t>MIMOSIS-1 features</a:t>
                          </a:r>
                          <a:r>
                            <a:rPr lang="de-DE" sz="1600" baseline="0" smtClean="0"/>
                            <a:t> (t.b.c)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de-DE" sz="1600"/>
                            <a:t>Spatial resolution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~5</a:t>
                          </a:r>
                          <a:r>
                            <a:rPr lang="de-DE" sz="1600" baseline="0"/>
                            <a:t> µm</a:t>
                          </a:r>
                          <a:endParaRPr lang="en-US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de-DE" sz="1600"/>
                            <a:t>Time resolution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&lt; 5 µs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de-DE" sz="1600"/>
                            <a:t>Sensor thickness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/>
                            <a:t>~60 µm</a:t>
                          </a:r>
                          <a:endParaRPr lang="en-US" sz="16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de-DE" sz="1600"/>
                            <a:t>Power dissipation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135190" t="-405455" r="-1013" b="-12363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4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de-DE" sz="1600"/>
                            <a:t>Rate (average/50 µs peak)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600" dirty="0"/>
                            <a:t>20/80</a:t>
                          </a:r>
                          <a:r>
                            <a:rPr lang="de-DE" sz="1600" baseline="0" dirty="0"/>
                            <a:t> MHz/cm²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7"/>
          <p:cNvSpPr txBox="1"/>
          <p:nvPr/>
        </p:nvSpPr>
        <p:spPr>
          <a:xfrm>
            <a:off x="542768" y="2853585"/>
            <a:ext cx="4243534" cy="369332"/>
          </a:xfrm>
          <a:prstGeom prst="rect">
            <a:avLst/>
          </a:prstGeom>
          <a:solidFill>
            <a:schemeClr val="bg2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mtClean="0"/>
              <a:t>Users: FAIR / CBM (RD21), CERMLIN+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42768" y="3673642"/>
            <a:ext cx="6442789" cy="2585323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mtClean="0">
                <a:solidFill>
                  <a:srgbClr val="FF0000"/>
                </a:solidFill>
              </a:rPr>
              <a:t>S</a:t>
            </a:r>
            <a:r>
              <a:rPr lang="de-DE" smtClean="0"/>
              <a:t>cientific goals: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mtClean="0"/>
              <a:t>Measure detection efficiency for m.i.p.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mtClean="0"/>
              <a:t>Measure spatial resolution.</a:t>
            </a:r>
            <a:endParaRPr lang="en-US" dirty="0" smtClean="0"/>
          </a:p>
          <a:p>
            <a:pPr algn="l"/>
            <a:r>
              <a:rPr lang="de-DE" smtClean="0"/>
              <a:t>… as function of radiation doses, various system parameters.</a:t>
            </a:r>
          </a:p>
          <a:p>
            <a:pPr algn="l"/>
            <a:endParaRPr lang="de-DE"/>
          </a:p>
          <a:p>
            <a:pPr algn="l"/>
            <a:r>
              <a:rPr lang="de-DE" smtClean="0">
                <a:solidFill>
                  <a:srgbClr val="FF0000"/>
                </a:solidFill>
              </a:rPr>
              <a:t>B</a:t>
            </a:r>
            <a:r>
              <a:rPr lang="de-DE" smtClean="0"/>
              <a:t>eam requirements: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mtClean="0"/>
              <a:t>Resonably stiff (&gt; 100 GeV/c strongly preferred).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mtClean="0"/>
              <a:t>Muons, pions, any polarity, 10</a:t>
            </a:r>
            <a:r>
              <a:rPr lang="de-DE" baseline="30000" smtClean="0"/>
              <a:t>3</a:t>
            </a:r>
            <a:r>
              <a:rPr lang="de-DE" smtClean="0"/>
              <a:t>-10</a:t>
            </a:r>
            <a:r>
              <a:rPr lang="de-DE" baseline="30000" smtClean="0"/>
              <a:t>5 </a:t>
            </a:r>
            <a:r>
              <a:rPr lang="de-DE" smtClean="0"/>
              <a:t>/ cm² and spill.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mtClean="0"/>
              <a:t>T4/H6 routinely used and found appropriate.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9" t="14823" r="3743" b="10429"/>
          <a:stretch/>
        </p:blipFill>
        <p:spPr>
          <a:xfrm>
            <a:off x="11279231" y="526871"/>
            <a:ext cx="912769" cy="78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91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mtClean="0"/>
              <a:t>The beam telescope</a:t>
            </a:r>
            <a:endParaRPr lang="en-US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456" y="688192"/>
            <a:ext cx="5664629" cy="42484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6116" y="1780674"/>
            <a:ext cx="1736373" cy="369332"/>
          </a:xfrm>
          <a:prstGeom prst="rect">
            <a:avLst/>
          </a:prstGeom>
          <a:ln w="28575">
            <a:solidFill>
              <a:srgbClr val="FDBB63"/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mtClean="0"/>
              <a:t>Pixel telescope</a:t>
            </a:r>
            <a:endParaRPr lang="en-US" dirty="0" smtClean="0"/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>
            <a:off x="2452489" y="1965340"/>
            <a:ext cx="1552258" cy="0"/>
          </a:xfrm>
          <a:prstGeom prst="straightConnector1">
            <a:avLst/>
          </a:prstGeom>
          <a:ln w="28575">
            <a:solidFill>
              <a:srgbClr val="FDBB6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16116" y="2245895"/>
            <a:ext cx="2035557" cy="369332"/>
          </a:xfrm>
          <a:prstGeom prst="rect">
            <a:avLst/>
          </a:prstGeom>
          <a:ln w="28575">
            <a:solidFill>
              <a:srgbClr val="FDBB63"/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mtClean="0"/>
              <a:t>Trigger Scintillator</a:t>
            </a:r>
            <a:endParaRPr lang="en-US" dirty="0" smtClean="0"/>
          </a:p>
        </p:txBody>
      </p:sp>
      <p:cxnSp>
        <p:nvCxnSpPr>
          <p:cNvPr id="9" name="Straight Arrow Connector 8"/>
          <p:cNvCxnSpPr>
            <a:stCxn id="8" idx="3"/>
          </p:cNvCxnSpPr>
          <p:nvPr/>
        </p:nvCxnSpPr>
        <p:spPr>
          <a:xfrm>
            <a:off x="2751673" y="2430561"/>
            <a:ext cx="1253074" cy="0"/>
          </a:xfrm>
          <a:prstGeom prst="straightConnector1">
            <a:avLst/>
          </a:prstGeom>
          <a:ln w="28575">
            <a:solidFill>
              <a:srgbClr val="FDBB6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16116" y="2719501"/>
            <a:ext cx="2031325" cy="369332"/>
          </a:xfrm>
          <a:prstGeom prst="rect">
            <a:avLst/>
          </a:prstGeom>
          <a:ln w="28575">
            <a:solidFill>
              <a:srgbClr val="FDBB63"/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mtClean="0"/>
              <a:t>Power (20V max.)</a:t>
            </a:r>
            <a:endParaRPr lang="en-US" dirty="0" smtClean="0"/>
          </a:p>
        </p:txBody>
      </p:sp>
      <p:cxnSp>
        <p:nvCxnSpPr>
          <p:cNvPr id="11" name="Straight Arrow Connector 10"/>
          <p:cNvCxnSpPr>
            <a:stCxn id="10" idx="3"/>
          </p:cNvCxnSpPr>
          <p:nvPr/>
        </p:nvCxnSpPr>
        <p:spPr>
          <a:xfrm>
            <a:off x="2747441" y="2904167"/>
            <a:ext cx="3324496" cy="0"/>
          </a:xfrm>
          <a:prstGeom prst="straightConnector1">
            <a:avLst/>
          </a:prstGeom>
          <a:ln w="28575">
            <a:solidFill>
              <a:srgbClr val="FDBB6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0348" y="3996649"/>
            <a:ext cx="838691" cy="369332"/>
          </a:xfrm>
          <a:prstGeom prst="rect">
            <a:avLst/>
          </a:prstGeom>
          <a:ln w="28575">
            <a:solidFill>
              <a:srgbClr val="FDBB63"/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mtClean="0"/>
              <a:t>Chiller</a:t>
            </a:r>
            <a:endParaRPr lang="en-US" dirty="0" smtClean="0"/>
          </a:p>
        </p:txBody>
      </p:sp>
      <p:cxnSp>
        <p:nvCxnSpPr>
          <p:cNvPr id="14" name="Straight Arrow Connector 13"/>
          <p:cNvCxnSpPr>
            <a:stCxn id="13" idx="3"/>
          </p:cNvCxnSpPr>
          <p:nvPr/>
        </p:nvCxnSpPr>
        <p:spPr>
          <a:xfrm>
            <a:off x="1559039" y="4181315"/>
            <a:ext cx="4517130" cy="0"/>
          </a:xfrm>
          <a:prstGeom prst="straightConnector1">
            <a:avLst/>
          </a:prstGeom>
          <a:ln w="28575">
            <a:solidFill>
              <a:srgbClr val="FDBB6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628020" y="2615227"/>
            <a:ext cx="1892970" cy="0"/>
          </a:xfrm>
          <a:prstGeom prst="straightConnector1">
            <a:avLst/>
          </a:prstGeom>
          <a:ln w="28575">
            <a:solidFill>
              <a:srgbClr val="FDBB6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520990" y="2443096"/>
            <a:ext cx="1261884" cy="369332"/>
          </a:xfrm>
          <a:prstGeom prst="rect">
            <a:avLst/>
          </a:prstGeom>
          <a:ln w="28575">
            <a:solidFill>
              <a:srgbClr val="FDBB63"/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mtClean="0"/>
              <a:t>DAQ crate</a:t>
            </a:r>
            <a:endParaRPr lang="en-US" dirty="0" smtClean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7628020" y="3076298"/>
            <a:ext cx="1892970" cy="0"/>
          </a:xfrm>
          <a:prstGeom prst="straightConnector1">
            <a:avLst/>
          </a:prstGeom>
          <a:ln w="28575">
            <a:solidFill>
              <a:srgbClr val="FDBB6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520990" y="2904167"/>
            <a:ext cx="2274982" cy="369332"/>
          </a:xfrm>
          <a:prstGeom prst="rect">
            <a:avLst/>
          </a:prstGeom>
          <a:ln w="28575">
            <a:solidFill>
              <a:srgbClr val="FDBB63"/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mtClean="0"/>
              <a:t>Data storage (RAID)</a:t>
            </a:r>
            <a:endParaRPr lang="en-US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497305" y="5021179"/>
            <a:ext cx="5811206" cy="1477328"/>
          </a:xfrm>
          <a:prstGeom prst="rect">
            <a:avLst/>
          </a:prstGeom>
          <a:solidFill>
            <a:schemeClr val="bg2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mtClean="0">
                <a:solidFill>
                  <a:srgbClr val="FF0000"/>
                </a:solidFill>
              </a:rPr>
              <a:t>R</a:t>
            </a:r>
            <a:r>
              <a:rPr lang="de-DE" smtClean="0"/>
              <a:t>isks: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mtClean="0"/>
              <a:t>Chiller: 			+/- 20°C, Glycol-Based (no risk).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mtClean="0"/>
              <a:t>Sensors:			Max. +/-20V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mtClean="0"/>
              <a:t>Trigger Scintillator:  </a:t>
            </a:r>
            <a:r>
              <a:rPr lang="de-DE" smtClean="0"/>
              <a:t>12 V </a:t>
            </a:r>
            <a:r>
              <a:rPr lang="de-DE" smtClean="0"/>
              <a:t>voltage for PMT (t.b.c)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mtClean="0"/>
              <a:t>Mass: 			few 10 kg.</a:t>
            </a:r>
            <a:endParaRPr lang="en-US" dirty="0" smtClean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9" t="14823" r="3743" b="10429"/>
          <a:stretch/>
        </p:blipFill>
        <p:spPr>
          <a:xfrm>
            <a:off x="11279231" y="526871"/>
            <a:ext cx="912769" cy="78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65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mtClean="0"/>
              <a:t>Preferred location and infrastructure</a:t>
            </a:r>
            <a:endParaRPr lang="en-US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540" y="3086487"/>
            <a:ext cx="3501933" cy="2626450"/>
          </a:xfrm>
          <a:prstGeom prst="rect">
            <a:avLst/>
          </a:prstGeom>
          <a:ln w="28575">
            <a:solidFill>
              <a:srgbClr val="FDBB63"/>
            </a:solidFill>
          </a:ln>
        </p:spPr>
      </p:pic>
      <p:pic>
        <p:nvPicPr>
          <p:cNvPr id="17" name="Picture 2" descr="C:\IPHC\BEAM\CERN\SPS_north_area\146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849" y="776424"/>
            <a:ext cx="9121878" cy="180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5714209" y="1567794"/>
            <a:ext cx="230358" cy="1315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5944567" y="1764633"/>
            <a:ext cx="2544974" cy="1321854"/>
          </a:xfrm>
          <a:prstGeom prst="straightConnector1">
            <a:avLst/>
          </a:prstGeom>
          <a:ln w="28575">
            <a:solidFill>
              <a:srgbClr val="FDBB6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11456">
            <a:off x="6208296" y="2404358"/>
            <a:ext cx="1762021" cy="369332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mtClean="0"/>
              <a:t>Position in H6A</a:t>
            </a:r>
            <a:endParaRPr lang="en-US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457200" y="2840374"/>
            <a:ext cx="6385081" cy="3447098"/>
          </a:xfrm>
          <a:prstGeom prst="rect">
            <a:avLst/>
          </a:prstGeom>
          <a:ln>
            <a:solidFill>
              <a:srgbClr val="FDBB63"/>
            </a:solidFill>
          </a:ln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mtClean="0">
                <a:solidFill>
                  <a:srgbClr val="FF0000"/>
                </a:solidFill>
              </a:rPr>
              <a:t>P</a:t>
            </a:r>
            <a:r>
              <a:rPr lang="de-DE" smtClean="0"/>
              <a:t>ower: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mtClean="0"/>
              <a:t>220V – 11A (Chiller).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mtClean="0"/>
              <a:t>220V – 10A (other devices).</a:t>
            </a:r>
          </a:p>
          <a:p>
            <a:pPr algn="l"/>
            <a:endParaRPr lang="de-DE" sz="1000"/>
          </a:p>
          <a:p>
            <a:pPr algn="l"/>
            <a:r>
              <a:rPr lang="de-DE" smtClean="0">
                <a:solidFill>
                  <a:srgbClr val="FF0000"/>
                </a:solidFill>
              </a:rPr>
              <a:t>C</a:t>
            </a:r>
            <a:r>
              <a:rPr lang="de-DE" smtClean="0"/>
              <a:t>ave infrastructure: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mtClean="0"/>
              <a:t>1 Gbit LAN to counting room, in place from previous tests.</a:t>
            </a: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mtClean="0"/>
              <a:t>XY-Table.</a:t>
            </a:r>
          </a:p>
          <a:p>
            <a:pPr algn="l"/>
            <a:endParaRPr lang="de-DE" sz="1000"/>
          </a:p>
          <a:p>
            <a:pPr algn="l"/>
            <a:r>
              <a:rPr lang="de-DE" smtClean="0">
                <a:solidFill>
                  <a:srgbClr val="FF0000"/>
                </a:solidFill>
              </a:rPr>
              <a:t>C</a:t>
            </a:r>
            <a:r>
              <a:rPr lang="de-DE" smtClean="0"/>
              <a:t>ounting house: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mtClean="0"/>
              <a:t>Work space: 2 tables for DAQ-system.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mtClean="0"/>
              <a:t>WLAN/LAN for remote access.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/>
          </a:p>
          <a:p>
            <a:pPr algn="l"/>
            <a:r>
              <a:rPr lang="de-DE" smtClean="0">
                <a:solidFill>
                  <a:srgbClr val="FF0000"/>
                </a:solidFill>
              </a:rPr>
              <a:t>I</a:t>
            </a:r>
            <a:r>
              <a:rPr lang="de-DE" smtClean="0"/>
              <a:t>nstallation time: ½ day.</a:t>
            </a:r>
          </a:p>
        </p:txBody>
      </p:sp>
    </p:spTree>
    <p:extLst>
      <p:ext uri="{BB962C8B-B14F-4D97-AF65-F5344CB8AC3E}">
        <p14:creationId xmlns:p14="http://schemas.microsoft.com/office/powerpoint/2010/main" val="323115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ir-gsi-folienmaster_2016_onering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GSI-TemplateMDX.pptx" id="{3AD3220F-5817-428A-9D43-13A53817858B}" vid="{49E19967-405C-41B2-9AF0-DCF8733B6557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GSI-TemplateMDX</Template>
  <TotalTime>0</TotalTime>
  <Words>203</Words>
  <Application>Microsoft Office PowerPoint</Application>
  <PresentationFormat>Widescreen</PresentationFormat>
  <Paragraphs>51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Cambria Math</vt:lpstr>
      <vt:lpstr>Wingdings</vt:lpstr>
      <vt:lpstr>fair-gsi-folienmaster_2016_onering</vt:lpstr>
      <vt:lpstr>PICSEL / RD21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PICSEL / RD21</dc:title>
  <dc:creator>deveaux</dc:creator>
  <cp:lastModifiedBy>deveaux</cp:lastModifiedBy>
  <cp:revision>9</cp:revision>
  <dcterms:created xsi:type="dcterms:W3CDTF">2021-05-03T14:19:25Z</dcterms:created>
  <dcterms:modified xsi:type="dcterms:W3CDTF">2021-05-18T12:35:15Z</dcterms:modified>
</cp:coreProperties>
</file>