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 id="2147483685" r:id="rId2"/>
  </p:sldMasterIdLst>
  <p:notesMasterIdLst>
    <p:notesMasterId r:id="rId19"/>
  </p:notesMasterIdLst>
  <p:sldIdLst>
    <p:sldId id="256" r:id="rId3"/>
    <p:sldId id="278" r:id="rId4"/>
    <p:sldId id="279" r:id="rId5"/>
    <p:sldId id="280" r:id="rId6"/>
    <p:sldId id="287" r:id="rId7"/>
    <p:sldId id="282" r:id="rId8"/>
    <p:sldId id="283" r:id="rId9"/>
    <p:sldId id="284" r:id="rId10"/>
    <p:sldId id="285" r:id="rId11"/>
    <p:sldId id="288" r:id="rId12"/>
    <p:sldId id="290" r:id="rId13"/>
    <p:sldId id="291" r:id="rId14"/>
    <p:sldId id="289" r:id="rId15"/>
    <p:sldId id="292" r:id="rId16"/>
    <p:sldId id="293" r:id="rId17"/>
    <p:sldId id="29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94" autoAdjust="0"/>
    <p:restoredTop sz="94673" autoAdjust="0"/>
  </p:normalViewPr>
  <p:slideViewPr>
    <p:cSldViewPr snapToGrid="0" snapToObjects="1">
      <p:cViewPr varScale="1">
        <p:scale>
          <a:sx n="125" d="100"/>
          <a:sy n="125" d="100"/>
        </p:scale>
        <p:origin x="143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101" d="100"/>
          <a:sy n="101" d="100"/>
        </p:scale>
        <p:origin x="-352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AC37DB-BFC2-4F00-8A79-A8EE3F88966A}" type="datetimeFigureOut">
              <a:rPr lang="fr-CH" smtClean="0"/>
              <a:t>14.09.2016</a:t>
            </a:fld>
            <a:endParaRPr lang="fr-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E8539B-E240-44C6-A531-F28565005826}" type="slidenum">
              <a:rPr lang="fr-CH" smtClean="0"/>
              <a:t>‹#›</a:t>
            </a:fld>
            <a:endParaRPr lang="fr-CH"/>
          </a:p>
        </p:txBody>
      </p:sp>
    </p:spTree>
    <p:extLst>
      <p:ext uri="{BB962C8B-B14F-4D97-AF65-F5344CB8AC3E}">
        <p14:creationId xmlns:p14="http://schemas.microsoft.com/office/powerpoint/2010/main" val="203075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a:p>
        </p:txBody>
      </p:sp>
      <p:sp>
        <p:nvSpPr>
          <p:cNvPr id="4" name="Slide Number Placeholder 3"/>
          <p:cNvSpPr>
            <a:spLocks noGrp="1"/>
          </p:cNvSpPr>
          <p:nvPr>
            <p:ph type="sldNum" sz="quarter" idx="10"/>
          </p:nvPr>
        </p:nvSpPr>
        <p:spPr/>
        <p:txBody>
          <a:bodyPr/>
          <a:lstStyle/>
          <a:p>
            <a:fld id="{07E8539B-E240-44C6-A531-F28565005826}" type="slidenum">
              <a:rPr lang="fr-CH" smtClean="0"/>
              <a:t>1</a:t>
            </a:fld>
            <a:endParaRPr lang="fr-CH"/>
          </a:p>
        </p:txBody>
      </p:sp>
    </p:spTree>
    <p:extLst>
      <p:ext uri="{BB962C8B-B14F-4D97-AF65-F5344CB8AC3E}">
        <p14:creationId xmlns:p14="http://schemas.microsoft.com/office/powerpoint/2010/main" val="56028045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31800" y="2121290"/>
            <a:ext cx="8265984"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Ubuntu"/>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431800" y="4171952"/>
            <a:ext cx="8265984"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Ubuntu Ligh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pic>
        <p:nvPicPr>
          <p:cNvPr id="4" name="Picture 3" descr="2014-04-09_CERN_60years_ENdept.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31800" y="5426020"/>
            <a:ext cx="4376736" cy="1152000"/>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Date Placeholder 4"/>
          <p:cNvSpPr>
            <a:spLocks noGrp="1"/>
          </p:cNvSpPr>
          <p:nvPr>
            <p:ph type="dt" sz="half" idx="10"/>
          </p:nvPr>
        </p:nvSpPr>
        <p:spPr/>
        <p:txBody>
          <a:bodyPr/>
          <a:lstStyle/>
          <a:p>
            <a:fld id="{FFB0775E-909A-41CE-BA09-559B67C430B8}" type="datetimeFigureOut">
              <a:rPr lang="fr-CH" smtClean="0"/>
              <a:t>14.09.2016</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333168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C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7" name="Date Placeholder 6"/>
          <p:cNvSpPr>
            <a:spLocks noGrp="1"/>
          </p:cNvSpPr>
          <p:nvPr>
            <p:ph type="dt" sz="half" idx="10"/>
          </p:nvPr>
        </p:nvSpPr>
        <p:spPr/>
        <p:txBody>
          <a:bodyPr/>
          <a:lstStyle/>
          <a:p>
            <a:fld id="{FFB0775E-909A-41CE-BA09-559B67C430B8}" type="datetimeFigureOut">
              <a:rPr lang="fr-CH" smtClean="0"/>
              <a:t>14.09.2016</a:t>
            </a:fld>
            <a:endParaRPr lang="fr-CH"/>
          </a:p>
        </p:txBody>
      </p:sp>
      <p:sp>
        <p:nvSpPr>
          <p:cNvPr id="8" name="Footer Placeholder 7"/>
          <p:cNvSpPr>
            <a:spLocks noGrp="1"/>
          </p:cNvSpPr>
          <p:nvPr>
            <p:ph type="ftr" sz="quarter" idx="11"/>
          </p:nvPr>
        </p:nvSpPr>
        <p:spPr/>
        <p:txBody>
          <a:bodyPr/>
          <a:lstStyle/>
          <a:p>
            <a:endParaRPr lang="fr-CH"/>
          </a:p>
        </p:txBody>
      </p:sp>
      <p:sp>
        <p:nvSpPr>
          <p:cNvPr id="9" name="Slide Number Placeholder 8"/>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2493348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Date Placeholder 2"/>
          <p:cNvSpPr>
            <a:spLocks noGrp="1"/>
          </p:cNvSpPr>
          <p:nvPr>
            <p:ph type="dt" sz="half" idx="10"/>
          </p:nvPr>
        </p:nvSpPr>
        <p:spPr/>
        <p:txBody>
          <a:bodyPr/>
          <a:lstStyle/>
          <a:p>
            <a:fld id="{FFB0775E-909A-41CE-BA09-559B67C430B8}" type="datetimeFigureOut">
              <a:rPr lang="fr-CH" smtClean="0"/>
              <a:t>14.09.2016</a:t>
            </a:fld>
            <a:endParaRPr lang="fr-CH"/>
          </a:p>
        </p:txBody>
      </p:sp>
      <p:sp>
        <p:nvSpPr>
          <p:cNvPr id="4" name="Footer Placeholder 3"/>
          <p:cNvSpPr>
            <a:spLocks noGrp="1"/>
          </p:cNvSpPr>
          <p:nvPr>
            <p:ph type="ftr" sz="quarter" idx="11"/>
          </p:nvPr>
        </p:nvSpPr>
        <p:spPr/>
        <p:txBody>
          <a:bodyPr/>
          <a:lstStyle/>
          <a:p>
            <a:endParaRPr lang="fr-CH"/>
          </a:p>
        </p:txBody>
      </p:sp>
      <p:sp>
        <p:nvSpPr>
          <p:cNvPr id="5" name="Slide Number Placeholder 4"/>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26785777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B0775E-909A-41CE-BA09-559B67C430B8}" type="datetimeFigureOut">
              <a:rPr lang="fr-CH" smtClean="0"/>
              <a:t>14.09.2016</a:t>
            </a:fld>
            <a:endParaRPr lang="fr-CH"/>
          </a:p>
        </p:txBody>
      </p:sp>
      <p:sp>
        <p:nvSpPr>
          <p:cNvPr id="3" name="Footer Placeholder 2"/>
          <p:cNvSpPr>
            <a:spLocks noGrp="1"/>
          </p:cNvSpPr>
          <p:nvPr>
            <p:ph type="ftr" sz="quarter" idx="11"/>
          </p:nvPr>
        </p:nvSpPr>
        <p:spPr/>
        <p:txBody>
          <a:bodyPr/>
          <a:lstStyle/>
          <a:p>
            <a:endParaRPr lang="fr-CH"/>
          </a:p>
        </p:txBody>
      </p:sp>
      <p:sp>
        <p:nvSpPr>
          <p:cNvPr id="4" name="Slide Number Placeholder 3"/>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985313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C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0775E-909A-41CE-BA09-559B67C430B8}" type="datetimeFigureOut">
              <a:rPr lang="fr-CH" smtClean="0"/>
              <a:t>14.09.2016</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42781782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CH"/>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CH"/>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B0775E-909A-41CE-BA09-559B67C430B8}" type="datetimeFigureOut">
              <a:rPr lang="fr-CH" smtClean="0"/>
              <a:t>14.09.2016</a:t>
            </a:fld>
            <a:endParaRPr lang="fr-CH"/>
          </a:p>
        </p:txBody>
      </p:sp>
      <p:sp>
        <p:nvSpPr>
          <p:cNvPr id="6" name="Footer Placeholder 5"/>
          <p:cNvSpPr>
            <a:spLocks noGrp="1"/>
          </p:cNvSpPr>
          <p:nvPr>
            <p:ph type="ftr" sz="quarter" idx="11"/>
          </p:nvPr>
        </p:nvSpPr>
        <p:spPr/>
        <p:txBody>
          <a:bodyPr/>
          <a:lstStyle/>
          <a:p>
            <a:endParaRPr lang="fr-CH"/>
          </a:p>
        </p:txBody>
      </p:sp>
      <p:sp>
        <p:nvSpPr>
          <p:cNvPr id="7" name="Slide Number Placeholder 6"/>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20789080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FFB0775E-909A-41CE-BA09-559B67C430B8}" type="datetimeFigureOut">
              <a:rPr lang="fr-CH" smtClean="0"/>
              <a:t>14.09.2016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17925195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C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FFB0775E-909A-41CE-BA09-559B67C430B8}" type="datetimeFigureOut">
              <a:rPr lang="fr-CH" smtClean="0"/>
              <a:t>14.09.2016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3807002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949325"/>
            <a:ext cx="8226425" cy="5324475"/>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13419744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Tree>
    <p:extLst>
      <p:ext uri="{BB962C8B-B14F-4D97-AF65-F5344CB8AC3E}">
        <p14:creationId xmlns:p14="http://schemas.microsoft.com/office/powerpoint/2010/main" val="33302000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pic>
        <p:nvPicPr>
          <p:cNvPr id="3" name="Picture 2" descr="2014-04-09_CERN_60years_ENdept.png"/>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388286" y="2796780"/>
            <a:ext cx="4376736" cy="1152000"/>
          </a:xfrm>
          <a:prstGeom prst="rect">
            <a:avLst/>
          </a:prstGeom>
        </p:spPr>
      </p:pic>
      <p:sp>
        <p:nvSpPr>
          <p:cNvPr id="4" name="Text Placeholder 3"/>
          <p:cNvSpPr>
            <a:spLocks noGrp="1"/>
          </p:cNvSpPr>
          <p:nvPr>
            <p:ph type="body" sz="quarter" idx="10"/>
          </p:nvPr>
        </p:nvSpPr>
        <p:spPr>
          <a:xfrm>
            <a:off x="1314450" y="4214813"/>
            <a:ext cx="6535738" cy="1609725"/>
          </a:xfrm>
        </p:spPr>
        <p:txBody>
          <a:bodyPr anchor="ctr"/>
          <a:lstStyle>
            <a:lvl1pPr marL="0" indent="0" algn="ctr">
              <a:buNone/>
              <a:defRPr>
                <a:solidFill>
                  <a:schemeClr val="accent4"/>
                </a:solidFill>
              </a:defRPr>
            </a:lvl1pPr>
          </a:lstStyle>
          <a:p>
            <a:pPr lvl="0"/>
            <a:r>
              <a:rPr lang="x-none" dirty="0" smtClean="0"/>
              <a:t>Click to edit Master text styles</a:t>
            </a:r>
            <a:endParaRPr lang="en-US" dirty="0"/>
          </a:p>
        </p:txBody>
      </p:sp>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C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CH"/>
          </a:p>
        </p:txBody>
      </p:sp>
      <p:sp>
        <p:nvSpPr>
          <p:cNvPr id="4" name="Date Placeholder 3"/>
          <p:cNvSpPr>
            <a:spLocks noGrp="1"/>
          </p:cNvSpPr>
          <p:nvPr>
            <p:ph type="dt" sz="half" idx="10"/>
          </p:nvPr>
        </p:nvSpPr>
        <p:spPr/>
        <p:txBody>
          <a:bodyPr/>
          <a:lstStyle/>
          <a:p>
            <a:fld id="{FFB0775E-909A-41CE-BA09-559B67C430B8}" type="datetimeFigureOut">
              <a:rPr lang="fr-CH" smtClean="0"/>
              <a:t>14.09.2016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302029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10"/>
          </p:nvPr>
        </p:nvSpPr>
        <p:spPr/>
        <p:txBody>
          <a:bodyPr/>
          <a:lstStyle/>
          <a:p>
            <a:fld id="{FFB0775E-909A-41CE-BA09-559B67C430B8}" type="datetimeFigureOut">
              <a:rPr lang="fr-CH" smtClean="0"/>
              <a:t>14.09.2016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3223098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C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B0775E-909A-41CE-BA09-559B67C430B8}" type="datetimeFigureOut">
              <a:rPr lang="fr-CH" smtClean="0"/>
              <a:t>14.09.2016</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BE1535CA-24F9-4E0F-B612-39BD2661D060}" type="slidenum">
              <a:rPr lang="fr-CH" smtClean="0"/>
              <a:t>‹#›</a:t>
            </a:fld>
            <a:endParaRPr lang="fr-CH"/>
          </a:p>
        </p:txBody>
      </p:sp>
    </p:spTree>
    <p:extLst>
      <p:ext uri="{BB962C8B-B14F-4D97-AF65-F5344CB8AC3E}">
        <p14:creationId xmlns:p14="http://schemas.microsoft.com/office/powerpoint/2010/main" val="2196566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295326" y="6356350"/>
            <a:ext cx="1371108" cy="365125"/>
          </a:xfrm>
          <a:prstGeom prst="rect">
            <a:avLst/>
          </a:prstGeom>
        </p:spPr>
        <p:txBody>
          <a:bodyPr vert="horz" lIns="91440" tIns="45720" rIns="91440" bIns="45720" rtlCol="0" anchor="ctr"/>
          <a:lstStyle>
            <a:lvl1pPr algn="l">
              <a:defRPr sz="1200" b="0" i="0">
                <a:solidFill>
                  <a:srgbClr val="729FCF"/>
                </a:solidFill>
                <a:latin typeface="Ubuntu Light"/>
                <a:cs typeface="Ubuntu Light"/>
              </a:defRPr>
            </a:lvl1pPr>
          </a:lstStyle>
          <a:p>
            <a:endParaRPr lang="en-US"/>
          </a:p>
        </p:txBody>
      </p:sp>
      <p:sp>
        <p:nvSpPr>
          <p:cNvPr id="3" name="Footer Placeholder 2"/>
          <p:cNvSpPr>
            <a:spLocks noGrp="1"/>
          </p:cNvSpPr>
          <p:nvPr>
            <p:ph type="ftr" sz="quarter" idx="3"/>
          </p:nvPr>
        </p:nvSpPr>
        <p:spPr>
          <a:xfrm>
            <a:off x="3666434" y="6356350"/>
            <a:ext cx="4290489" cy="365125"/>
          </a:xfrm>
          <a:prstGeom prst="rect">
            <a:avLst/>
          </a:prstGeom>
        </p:spPr>
        <p:txBody>
          <a:bodyPr vert="horz" lIns="91440" tIns="45720" rIns="91440" bIns="45720" rtlCol="0" anchor="ctr"/>
          <a:lstStyle>
            <a:lvl1pPr algn="ctr">
              <a:defRPr sz="1200" b="0" i="0">
                <a:solidFill>
                  <a:srgbClr val="729FCF"/>
                </a:solidFill>
                <a:latin typeface="Ubuntu Light"/>
                <a:cs typeface="Ubuntu Light"/>
              </a:defRPr>
            </a:lvl1pPr>
          </a:lstStyle>
          <a:p>
            <a:endParaRPr lang="en-US"/>
          </a:p>
        </p:txBody>
      </p:sp>
      <p:sp>
        <p:nvSpPr>
          <p:cNvPr id="4" name="Slide Number Placeholder 3"/>
          <p:cNvSpPr>
            <a:spLocks noGrp="1"/>
          </p:cNvSpPr>
          <p:nvPr>
            <p:ph type="sldNum" sz="quarter" idx="4"/>
          </p:nvPr>
        </p:nvSpPr>
        <p:spPr>
          <a:xfrm>
            <a:off x="7956924" y="6356350"/>
            <a:ext cx="729876" cy="365125"/>
          </a:xfrm>
          <a:prstGeom prst="rect">
            <a:avLst/>
          </a:prstGeom>
        </p:spPr>
        <p:txBody>
          <a:bodyPr vert="horz" lIns="91440" tIns="45720" rIns="91440" bIns="45720" rtlCol="0" anchor="ctr"/>
          <a:lstStyle>
            <a:lvl1pPr algn="r">
              <a:defRPr sz="1200" b="0" i="0">
                <a:solidFill>
                  <a:srgbClr val="729FCF"/>
                </a:solidFill>
                <a:latin typeface="Ubuntu Light"/>
                <a:cs typeface="Ubuntu Light"/>
              </a:defRPr>
            </a:lvl1pPr>
          </a:lstStyle>
          <a:p>
            <a:fld id="{8D6C380F-326D-3C40-9EE7-7FBAB0953422}" type="slidenum">
              <a:rPr lang="en-US" smtClean="0"/>
              <a:pPr/>
              <a:t>‹#›</a:t>
            </a:fld>
            <a:endParaRPr lang="en-US"/>
          </a:p>
        </p:txBody>
      </p:sp>
      <p:sp>
        <p:nvSpPr>
          <p:cNvPr id="30" name="Espace réservé du texte 29"/>
          <p:cNvSpPr>
            <a:spLocks noGrp="1"/>
          </p:cNvSpPr>
          <p:nvPr>
            <p:ph type="body" idx="1"/>
          </p:nvPr>
        </p:nvSpPr>
        <p:spPr>
          <a:xfrm>
            <a:off x="457200" y="949333"/>
            <a:ext cx="8226854" cy="5336430"/>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457200" y="233493"/>
            <a:ext cx="8226854"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pic>
        <p:nvPicPr>
          <p:cNvPr id="7" name="Picture 6" descr="2014-04-09_CERN_60years_ENdept_75dpi.png"/>
          <p:cNvPicPr>
            <a:picLocks noChangeAspect="1"/>
          </p:cNvPicPr>
          <p:nvPr userDrawn="1"/>
        </p:nvPicPr>
        <p:blipFill>
          <a:blip r:embed="rId8" cstate="email">
            <a:extLst>
              <a:ext uri="{28A0092B-C50C-407E-A947-70E740481C1C}">
                <a14:useLocalDpi xmlns:a14="http://schemas.microsoft.com/office/drawing/2010/main" val="0"/>
              </a:ext>
            </a:extLst>
          </a:blip>
          <a:stretch>
            <a:fillRect/>
          </a:stretch>
        </p:blipFill>
        <p:spPr>
          <a:xfrm>
            <a:off x="457199" y="6327150"/>
            <a:ext cx="1641276" cy="432000"/>
          </a:xfrm>
          <a:prstGeom prst="rect">
            <a:avLst/>
          </a:prstGeom>
        </p:spPr>
      </p:pic>
      <p:cxnSp>
        <p:nvCxnSpPr>
          <p:cNvPr id="8" name="Straight Connector 7"/>
          <p:cNvCxnSpPr/>
          <p:nvPr userDrawn="1"/>
        </p:nvCxnSpPr>
        <p:spPr>
          <a:xfrm>
            <a:off x="457200" y="6285763"/>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2" r:id="rId3"/>
    <p:sldLayoutId id="2147483684" r:id="rId4"/>
    <p:sldLayoutId id="2147483680" r:id="rId5"/>
    <p:sldLayoutId id="2147483676" r:id="rId6"/>
  </p:sldLayoutIdLst>
  <p:timing>
    <p:tnLst>
      <p:par>
        <p:cTn id="1" dur="indefinite" restart="never" nodeType="tmRoot"/>
      </p:par>
    </p:tnLst>
  </p:timing>
  <p:hf sldNum="0" hdr="0" ftr="0" dt="0"/>
  <p:txStyles>
    <p:titleStyle>
      <a:lvl1pPr algn="l" rtl="0" eaLnBrk="1" latinLnBrk="0" hangingPunct="1">
        <a:spcBef>
          <a:spcPct val="0"/>
        </a:spcBef>
        <a:buNone/>
        <a:defRPr kumimoji="0" sz="3600" b="0" i="0" kern="1200">
          <a:solidFill>
            <a:srgbClr val="0C377B"/>
          </a:solidFill>
          <a:latin typeface="Ubuntu Light"/>
          <a:ea typeface="+mj-ea"/>
          <a:cs typeface="Ubuntu Light"/>
        </a:defRPr>
      </a:lvl1pPr>
    </p:titleStyle>
    <p:bodyStyle>
      <a:lvl1pPr marL="225425" indent="-225425" algn="l" rtl="0" eaLnBrk="1" latinLnBrk="0" hangingPunct="1">
        <a:lnSpc>
          <a:spcPct val="90000"/>
        </a:lnSpc>
        <a:spcBef>
          <a:spcPts val="600"/>
        </a:spcBef>
        <a:buClr>
          <a:schemeClr val="accent1"/>
        </a:buClr>
        <a:buSzPct val="100000"/>
        <a:buFont typeface="Arial"/>
        <a:buChar char="•"/>
        <a:defRPr kumimoji="0" sz="3200" b="0" i="0" kern="1200">
          <a:solidFill>
            <a:srgbClr val="0C377B"/>
          </a:solidFill>
          <a:latin typeface="Ubuntu Light"/>
          <a:ea typeface="+mn-ea"/>
          <a:cs typeface="Ubuntu Light"/>
        </a:defRPr>
      </a:lvl1pPr>
      <a:lvl2pPr marL="460375" indent="-228600" algn="l" rtl="0" eaLnBrk="1" latinLnBrk="0" hangingPunct="1">
        <a:lnSpc>
          <a:spcPct val="90000"/>
        </a:lnSpc>
        <a:spcBef>
          <a:spcPts val="600"/>
        </a:spcBef>
        <a:buClr>
          <a:schemeClr val="bg2"/>
        </a:buClr>
        <a:buSzPct val="100000"/>
        <a:buFont typeface="Arial"/>
        <a:buChar char="•"/>
        <a:defRPr kumimoji="0" sz="3200" b="0" i="0" kern="1200">
          <a:solidFill>
            <a:srgbClr val="0C377B"/>
          </a:solidFill>
          <a:latin typeface="Ubuntu Light"/>
          <a:ea typeface="+mn-ea"/>
          <a:cs typeface="Ubuntu Light"/>
        </a:defRPr>
      </a:lvl2pPr>
      <a:lvl3pPr marL="685800" indent="-225425" algn="l" rtl="0" eaLnBrk="1" latinLnBrk="0" hangingPunct="1">
        <a:lnSpc>
          <a:spcPct val="90000"/>
        </a:lnSpc>
        <a:spcBef>
          <a:spcPts val="600"/>
        </a:spcBef>
        <a:buClr>
          <a:schemeClr val="accent2"/>
        </a:buClr>
        <a:buSzPct val="100000"/>
        <a:buFont typeface="Arial"/>
        <a:buChar char="•"/>
        <a:defRPr kumimoji="0" sz="3200" b="0" i="0" kern="1200">
          <a:solidFill>
            <a:srgbClr val="0C377B"/>
          </a:solidFill>
          <a:latin typeface="Ubuntu Light"/>
          <a:ea typeface="+mn-ea"/>
          <a:cs typeface="Ubuntu Light"/>
        </a:defRPr>
      </a:lvl3pPr>
      <a:lvl4pPr marL="909638" indent="-223838" algn="l" rtl="0" eaLnBrk="1" latinLnBrk="0" hangingPunct="1">
        <a:lnSpc>
          <a:spcPct val="90000"/>
        </a:lnSpc>
        <a:spcBef>
          <a:spcPts val="600"/>
        </a:spcBef>
        <a:buClr>
          <a:schemeClr val="accent3"/>
        </a:buClr>
        <a:buSzPct val="100000"/>
        <a:buFont typeface="Arial"/>
        <a:buChar char="•"/>
        <a:defRPr kumimoji="0" sz="3200" b="0" i="0" kern="1200">
          <a:solidFill>
            <a:srgbClr val="0C377B"/>
          </a:solidFill>
          <a:latin typeface="Ubuntu Light"/>
          <a:ea typeface="+mn-ea"/>
          <a:cs typeface="Ubuntu Light"/>
        </a:defRPr>
      </a:lvl4pPr>
      <a:lvl5pPr marL="1146175" indent="-236538" algn="l" rtl="0" eaLnBrk="1" latinLnBrk="0" hangingPunct="1">
        <a:lnSpc>
          <a:spcPct val="90000"/>
        </a:lnSpc>
        <a:spcBef>
          <a:spcPts val="600"/>
        </a:spcBef>
        <a:buClr>
          <a:schemeClr val="accent4"/>
        </a:buClr>
        <a:buSzPct val="100000"/>
        <a:buFont typeface="Arial"/>
        <a:buChar char="•"/>
        <a:defRPr kumimoji="0" sz="3200" b="0" i="0" kern="1200" baseline="0">
          <a:solidFill>
            <a:srgbClr val="0C377B"/>
          </a:solidFill>
          <a:latin typeface="Ubuntu Ligh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CH"/>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CH"/>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0775E-909A-41CE-BA09-559B67C430B8}" type="datetimeFigureOut">
              <a:rPr lang="fr-CH" smtClean="0"/>
              <a:t>14.09.2016</a:t>
            </a:fld>
            <a:endParaRPr lang="fr-CH"/>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C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1535CA-24F9-4E0F-B612-39BD2661D060}" type="slidenum">
              <a:rPr lang="fr-CH" smtClean="0"/>
              <a:t>‹#›</a:t>
            </a:fld>
            <a:endParaRPr lang="fr-CH"/>
          </a:p>
        </p:txBody>
      </p:sp>
    </p:spTree>
    <p:extLst>
      <p:ext uri="{BB962C8B-B14F-4D97-AF65-F5344CB8AC3E}">
        <p14:creationId xmlns:p14="http://schemas.microsoft.com/office/powerpoint/2010/main" val="1153333520"/>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sba-physicists@cern.ch"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15.jpe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344555"/>
            <a:ext cx="8265984" cy="2758314"/>
          </a:xfrm>
        </p:spPr>
        <p:txBody>
          <a:bodyPr>
            <a:normAutofit/>
          </a:bodyPr>
          <a:lstStyle/>
          <a:p>
            <a:pPr algn="ctr"/>
            <a:r>
              <a:rPr lang="en-GB" dirty="0" smtClean="0"/>
              <a:t>Patrol Training</a:t>
            </a:r>
            <a:br>
              <a:rPr lang="en-GB" dirty="0" smtClean="0"/>
            </a:br>
            <a:r>
              <a:rPr lang="en-GB" dirty="0"/>
              <a:t/>
            </a:r>
            <a:br>
              <a:rPr lang="en-GB" dirty="0"/>
            </a:br>
            <a:endParaRPr lang="en-GB" noProof="0" dirty="0"/>
          </a:p>
        </p:txBody>
      </p:sp>
      <p:sp>
        <p:nvSpPr>
          <p:cNvPr id="3" name="Text Placeholder 2"/>
          <p:cNvSpPr>
            <a:spLocks noGrp="1"/>
          </p:cNvSpPr>
          <p:nvPr>
            <p:ph type="body" idx="1"/>
          </p:nvPr>
        </p:nvSpPr>
        <p:spPr/>
        <p:txBody>
          <a:bodyPr/>
          <a:lstStyle/>
          <a:p>
            <a:endParaRPr lang="en-GB" noProof="0" dirty="0" smtClean="0"/>
          </a:p>
          <a:p>
            <a:r>
              <a:rPr lang="en-GB" noProof="0" dirty="0" smtClean="0"/>
              <a:t>Bastien </a:t>
            </a:r>
            <a:r>
              <a:rPr lang="en-GB" noProof="0" dirty="0" err="1" smtClean="0"/>
              <a:t>Raë</a:t>
            </a:r>
            <a:endParaRPr lang="en-GB" noProof="0" dirty="0"/>
          </a:p>
        </p:txBody>
      </p:sp>
    </p:spTree>
    <p:extLst>
      <p:ext uri="{BB962C8B-B14F-4D97-AF65-F5344CB8AC3E}">
        <p14:creationId xmlns:p14="http://schemas.microsoft.com/office/powerpoint/2010/main" val="37182858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a:xfrm>
            <a:off x="342900" y="949325"/>
            <a:ext cx="8226425" cy="5324475"/>
          </a:xfrm>
        </p:spPr>
        <p:txBody>
          <a:bodyPr>
            <a:normAutofit/>
          </a:bodyPr>
          <a:lstStyle/>
          <a:p>
            <a:pPr marL="0" indent="0">
              <a:buNone/>
            </a:pPr>
            <a:r>
              <a:rPr lang="en-GB" sz="2400" cap="all" dirty="0" smtClean="0"/>
              <a:t>3.3	 VALIDATING </a:t>
            </a:r>
            <a:r>
              <a:rPr lang="en-GB" sz="2400" cap="all" dirty="0"/>
              <a:t>a </a:t>
            </a:r>
            <a:r>
              <a:rPr lang="en-GB" sz="2400" cap="all" dirty="0" smtClean="0"/>
              <a:t>Patrol</a:t>
            </a:r>
          </a:p>
          <a:p>
            <a:pPr marL="0" indent="0">
              <a:buNone/>
            </a:pPr>
            <a:r>
              <a:rPr lang="en-GB" sz="2000" dirty="0" smtClean="0"/>
              <a:t>After the </a:t>
            </a:r>
            <a:r>
              <a:rPr lang="en-GB" sz="2000" dirty="0"/>
              <a:t>area has been </a:t>
            </a:r>
            <a:r>
              <a:rPr lang="en-GB" sz="2000" dirty="0" smtClean="0"/>
              <a:t>patrolled, before </a:t>
            </a:r>
            <a:r>
              <a:rPr lang="en-GB" sz="2000" dirty="0" smtClean="0"/>
              <a:t>leaving the </a:t>
            </a:r>
            <a:r>
              <a:rPr lang="en-GB" sz="2000" dirty="0" smtClean="0"/>
              <a:t>zone, </a:t>
            </a:r>
            <a:r>
              <a:rPr lang="en-GB" sz="2000" dirty="0" smtClean="0"/>
              <a:t>you </a:t>
            </a:r>
            <a:r>
              <a:rPr lang="en-GB" sz="2000" dirty="0"/>
              <a:t>should press the green button which is next to the </a:t>
            </a:r>
            <a:r>
              <a:rPr lang="en-GB" sz="2000" dirty="0" smtClean="0"/>
              <a:t>door. Once the </a:t>
            </a:r>
            <a:r>
              <a:rPr lang="en-GB" sz="2000" dirty="0"/>
              <a:t>door shut, all of the keys shall be returned to the distributor</a:t>
            </a:r>
            <a:r>
              <a:rPr lang="en-GB" sz="2000" dirty="0" smtClean="0"/>
              <a:t>. </a:t>
            </a:r>
            <a:endParaRPr lang="en-US" sz="2000" dirty="0"/>
          </a:p>
          <a:p>
            <a:pPr marL="0" indent="0">
              <a:buNone/>
            </a:pPr>
            <a:endParaRPr lang="en-GB" sz="2000" cap="all" dirty="0" smtClean="0"/>
          </a:p>
          <a:p>
            <a:pPr marL="0" indent="0">
              <a:buNone/>
            </a:pPr>
            <a:endParaRPr lang="en-GB" sz="2000" cap="all" dirty="0"/>
          </a:p>
          <a:p>
            <a:pPr marL="0" indent="0">
              <a:buNone/>
            </a:pPr>
            <a:endParaRPr lang="en-GB" sz="2000" cap="all" dirty="0"/>
          </a:p>
          <a:p>
            <a:pPr marL="0" indent="0">
              <a:buNone/>
            </a:pPr>
            <a:endParaRPr lang="en-GB" sz="2000" cap="all" dirty="0" smtClean="0"/>
          </a:p>
          <a:p>
            <a:pPr marL="0" indent="0">
              <a:buNone/>
            </a:pPr>
            <a:r>
              <a:rPr lang="en-GB" sz="2000" dirty="0"/>
              <a:t>Now that you are absolutely sure that no-one remains in the area, the ‘End of Access’ button on the touch screen must be </a:t>
            </a:r>
            <a:r>
              <a:rPr lang="en-GB" sz="2000" dirty="0" smtClean="0"/>
              <a:t>selected.</a:t>
            </a:r>
          </a:p>
          <a:p>
            <a:pPr marL="0" indent="0">
              <a:buNone/>
            </a:pPr>
            <a:endParaRPr lang="en-GB" sz="2000" dirty="0"/>
          </a:p>
          <a:p>
            <a:pPr marL="0" indent="0">
              <a:buNone/>
            </a:pPr>
            <a:endParaRPr lang="en-GB" sz="2000" dirty="0" smtClean="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a:p>
          <a:p>
            <a:pPr marL="0" indent="0">
              <a:buNone/>
            </a:pPr>
            <a:endParaRPr lang="en-US" sz="2000" dirty="0"/>
          </a:p>
          <a:p>
            <a:pPr marL="0" lvl="0" indent="0">
              <a:buNone/>
            </a:pPr>
            <a:endParaRPr lang="en-GB" cap="all" dirty="0" smtClean="0"/>
          </a:p>
        </p:txBody>
      </p:sp>
      <p:sp>
        <p:nvSpPr>
          <p:cNvPr id="7" name="Rectangle 4"/>
          <p:cNvSpPr>
            <a:spLocks noChangeArrowheads="1"/>
          </p:cNvSpPr>
          <p:nvPr/>
        </p:nvSpPr>
        <p:spPr bwMode="auto">
          <a:xfrm>
            <a:off x="-11430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457200" y="4552216"/>
            <a:ext cx="8226854" cy="369332"/>
          </a:xfrm>
          <a:prstGeom prst="rect">
            <a:avLst/>
          </a:prstGeom>
        </p:spPr>
        <p:txBody>
          <a:bodyPr wrap="square">
            <a:spAutoFit/>
          </a:bodyPr>
          <a:lstStyle/>
          <a:p>
            <a:endParaRPr lang="en-US" dirty="0">
              <a:latin typeface="Ubuntu Light"/>
            </a:endParaRPr>
          </a:p>
        </p:txBody>
      </p:sp>
      <p:pic>
        <p:nvPicPr>
          <p:cNvPr id="6" name="Picture 5"/>
          <p:cNvPicPr/>
          <p:nvPr/>
        </p:nvPicPr>
        <p:blipFill>
          <a:blip r:embed="rId2"/>
          <a:srcRect l="5031" t="3289" r="3064" b="9868"/>
          <a:stretch>
            <a:fillRect/>
          </a:stretch>
        </p:blipFill>
        <p:spPr bwMode="auto">
          <a:xfrm>
            <a:off x="3149656" y="4236009"/>
            <a:ext cx="2841942" cy="2037791"/>
          </a:xfrm>
          <a:prstGeom prst="rect">
            <a:avLst/>
          </a:prstGeom>
          <a:noFill/>
          <a:ln w="3175">
            <a:solidFill>
              <a:schemeClr val="tx1"/>
            </a:solidFill>
            <a:miter lim="800000"/>
            <a:headEnd/>
            <a:tailEnd/>
          </a:ln>
        </p:spPr>
      </p:pic>
      <p:pic>
        <p:nvPicPr>
          <p:cNvPr id="8" name="Picture 7" descr="IMAG0411.jpg"/>
          <p:cNvPicPr/>
          <p:nvPr/>
        </p:nvPicPr>
        <p:blipFill>
          <a:blip r:embed="rId3" cstate="print">
            <a:extLst>
              <a:ext uri="{28A0092B-C50C-407E-A947-70E740481C1C}">
                <a14:useLocalDpi xmlns:a14="http://schemas.microsoft.com/office/drawing/2010/main"/>
              </a:ext>
            </a:extLst>
          </a:blip>
          <a:stretch>
            <a:fillRect/>
          </a:stretch>
        </p:blipFill>
        <p:spPr>
          <a:xfrm>
            <a:off x="3792855" y="2304357"/>
            <a:ext cx="1266825" cy="1182366"/>
          </a:xfrm>
          <a:prstGeom prst="rect">
            <a:avLst/>
          </a:prstGeom>
          <a:ln w="3175">
            <a:solidFill>
              <a:schemeClr val="tx1"/>
            </a:solidFill>
          </a:ln>
        </p:spPr>
      </p:pic>
    </p:spTree>
    <p:extLst>
      <p:ext uri="{BB962C8B-B14F-4D97-AF65-F5344CB8AC3E}">
        <p14:creationId xmlns:p14="http://schemas.microsoft.com/office/powerpoint/2010/main" val="12845594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a:xfrm>
            <a:off x="342900" y="949325"/>
            <a:ext cx="8226425" cy="5324475"/>
          </a:xfrm>
        </p:spPr>
        <p:txBody>
          <a:bodyPr>
            <a:normAutofit/>
          </a:bodyPr>
          <a:lstStyle/>
          <a:p>
            <a:pPr marL="0" indent="0">
              <a:buNone/>
            </a:pPr>
            <a:r>
              <a:rPr lang="en-GB" sz="2400" cap="all" dirty="0" smtClean="0"/>
              <a:t>3.3	 VALIDATING </a:t>
            </a:r>
            <a:r>
              <a:rPr lang="en-GB" sz="2400" cap="all" dirty="0"/>
              <a:t>a </a:t>
            </a:r>
            <a:r>
              <a:rPr lang="en-GB" sz="2400" cap="all" dirty="0" smtClean="0"/>
              <a:t>Patrol</a:t>
            </a:r>
          </a:p>
          <a:p>
            <a:pPr marL="0" indent="0">
              <a:buNone/>
            </a:pPr>
            <a:endParaRPr lang="en-GB" sz="2000" cap="all" dirty="0" smtClean="0"/>
          </a:p>
          <a:p>
            <a:r>
              <a:rPr lang="en-GB" sz="2000" dirty="0"/>
              <a:t>the patroller passes her/his personal dosimeter in front of the dosimeter reader</a:t>
            </a:r>
            <a:r>
              <a:rPr lang="en-GB" sz="2000" dirty="0" smtClean="0"/>
              <a:t>. </a:t>
            </a:r>
            <a:endParaRPr lang="en-GB" sz="2000" cap="all"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r>
              <a:rPr lang="en-GB" sz="2000" dirty="0" smtClean="0"/>
              <a:t>After </a:t>
            </a:r>
            <a:r>
              <a:rPr lang="en-GB" sz="2000" dirty="0"/>
              <a:t>a ‘grace period’, you can validate the patrol pushing validate button</a:t>
            </a:r>
            <a:endParaRPr lang="en-GB" sz="2000" dirty="0" smtClean="0"/>
          </a:p>
          <a:p>
            <a:pPr marL="0" indent="0">
              <a:buNone/>
            </a:pPr>
            <a:endParaRPr lang="en-GB" sz="2000" dirty="0"/>
          </a:p>
          <a:p>
            <a:pPr marL="0" indent="0">
              <a:buNone/>
            </a:pPr>
            <a:endParaRPr lang="en-US" sz="2000" dirty="0"/>
          </a:p>
          <a:p>
            <a:pPr marL="0" lvl="0" indent="0">
              <a:buNone/>
            </a:pPr>
            <a:endParaRPr lang="en-GB" cap="all" dirty="0" smtClean="0"/>
          </a:p>
        </p:txBody>
      </p:sp>
      <p:sp>
        <p:nvSpPr>
          <p:cNvPr id="7" name="Rectangle 4"/>
          <p:cNvSpPr>
            <a:spLocks noChangeArrowheads="1"/>
          </p:cNvSpPr>
          <p:nvPr/>
        </p:nvSpPr>
        <p:spPr bwMode="auto">
          <a:xfrm>
            <a:off x="-11430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457200" y="4552216"/>
            <a:ext cx="8226854" cy="369332"/>
          </a:xfrm>
          <a:prstGeom prst="rect">
            <a:avLst/>
          </a:prstGeom>
        </p:spPr>
        <p:txBody>
          <a:bodyPr wrap="square">
            <a:spAutoFit/>
          </a:bodyPr>
          <a:lstStyle/>
          <a:p>
            <a:endParaRPr lang="en-US" dirty="0">
              <a:latin typeface="Ubuntu Light"/>
            </a:endParaRPr>
          </a:p>
        </p:txBody>
      </p:sp>
      <p:pic>
        <p:nvPicPr>
          <p:cNvPr id="8" name="Picture 7" descr="IMAG0348.jpg"/>
          <p:cNvPicPr>
            <a:picLocks noChangeAspect="1"/>
          </p:cNvPicPr>
          <p:nvPr/>
        </p:nvPicPr>
        <p:blipFill>
          <a:blip r:embed="rId2"/>
          <a:stretch>
            <a:fillRect/>
          </a:stretch>
        </p:blipFill>
        <p:spPr>
          <a:xfrm>
            <a:off x="3022716" y="2082029"/>
            <a:ext cx="2128404" cy="1542576"/>
          </a:xfrm>
          <a:prstGeom prst="rect">
            <a:avLst/>
          </a:prstGeom>
        </p:spPr>
      </p:pic>
      <p:pic>
        <p:nvPicPr>
          <p:cNvPr id="9" name="Picture 8" descr="IMAG0336.jpg"/>
          <p:cNvPicPr/>
          <p:nvPr/>
        </p:nvPicPr>
        <p:blipFill>
          <a:blip r:embed="rId3"/>
          <a:srcRect l="5355" t="6583" r="3380" b="6474"/>
          <a:stretch>
            <a:fillRect/>
          </a:stretch>
        </p:blipFill>
        <p:spPr>
          <a:xfrm>
            <a:off x="1499975" y="4239570"/>
            <a:ext cx="2134765" cy="1688790"/>
          </a:xfrm>
          <a:prstGeom prst="rect">
            <a:avLst/>
          </a:prstGeom>
          <a:ln w="3175">
            <a:solidFill>
              <a:schemeClr val="tx1"/>
            </a:solidFill>
          </a:ln>
        </p:spPr>
      </p:pic>
      <p:pic>
        <p:nvPicPr>
          <p:cNvPr id="11" name="Picture 10" descr="IMAG0342.jpg"/>
          <p:cNvPicPr>
            <a:picLocks noChangeAspect="1"/>
          </p:cNvPicPr>
          <p:nvPr/>
        </p:nvPicPr>
        <p:blipFill>
          <a:blip r:embed="rId4"/>
          <a:stretch>
            <a:fillRect/>
          </a:stretch>
        </p:blipFill>
        <p:spPr>
          <a:xfrm>
            <a:off x="5221821" y="4099977"/>
            <a:ext cx="1760422" cy="1967976"/>
          </a:xfrm>
          <a:prstGeom prst="rect">
            <a:avLst/>
          </a:prstGeom>
        </p:spPr>
      </p:pic>
    </p:spTree>
    <p:extLst>
      <p:ext uri="{BB962C8B-B14F-4D97-AF65-F5344CB8AC3E}">
        <p14:creationId xmlns:p14="http://schemas.microsoft.com/office/powerpoint/2010/main" val="5737982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a:xfrm>
            <a:off x="342900" y="949325"/>
            <a:ext cx="8229600" cy="5324475"/>
          </a:xfrm>
        </p:spPr>
        <p:txBody>
          <a:bodyPr>
            <a:normAutofit/>
          </a:bodyPr>
          <a:lstStyle/>
          <a:p>
            <a:pPr marL="0" indent="0">
              <a:buNone/>
            </a:pPr>
            <a:r>
              <a:rPr lang="en-GB" sz="2400" cap="all" dirty="0" smtClean="0"/>
              <a:t>3.3	 VALIDATING </a:t>
            </a:r>
            <a:r>
              <a:rPr lang="en-GB" sz="2400" cap="all" dirty="0"/>
              <a:t>a </a:t>
            </a:r>
            <a:r>
              <a:rPr lang="en-GB" sz="2400" cap="all" dirty="0" smtClean="0"/>
              <a:t>Patrol</a:t>
            </a:r>
          </a:p>
          <a:p>
            <a:pPr marL="0" indent="0">
              <a:buNone/>
            </a:pPr>
            <a:endParaRPr lang="en-GB" sz="2000" dirty="0"/>
          </a:p>
          <a:p>
            <a:pPr marL="0" indent="0">
              <a:buNone/>
            </a:pPr>
            <a:r>
              <a:rPr lang="en-GB" sz="2000" dirty="0"/>
              <a:t>For the patrol to have been satisfactorily completed the patrollers must see the flashing lights active inside the area and on the panel. The beam can now be switched </a:t>
            </a:r>
            <a:r>
              <a:rPr lang="en-GB" sz="2000" dirty="0" smtClean="0"/>
              <a:t>on</a:t>
            </a:r>
            <a:r>
              <a:rPr lang="en-GB" sz="2000" dirty="0"/>
              <a:t> </a:t>
            </a:r>
            <a:r>
              <a:rPr lang="en-GB" sz="2000" dirty="0" smtClean="0"/>
              <a:t>from the beam terminal.</a:t>
            </a:r>
            <a:endParaRPr lang="en-US" sz="2000" dirty="0"/>
          </a:p>
          <a:p>
            <a:pPr marL="0" lvl="0" indent="0">
              <a:buNone/>
            </a:pPr>
            <a:endParaRPr lang="en-GB" cap="all" dirty="0" smtClean="0"/>
          </a:p>
        </p:txBody>
      </p:sp>
      <p:sp>
        <p:nvSpPr>
          <p:cNvPr id="7" name="Rectangle 4"/>
          <p:cNvSpPr>
            <a:spLocks noChangeArrowheads="1"/>
          </p:cNvSpPr>
          <p:nvPr/>
        </p:nvSpPr>
        <p:spPr bwMode="auto">
          <a:xfrm>
            <a:off x="-11430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4" name="Picture 1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57200" y="3611562"/>
            <a:ext cx="1512091" cy="1216494"/>
          </a:xfrm>
          <a:prstGeom prst="rect">
            <a:avLst/>
          </a:prstGeom>
        </p:spPr>
      </p:pic>
      <p:pic>
        <p:nvPicPr>
          <p:cNvPr id="16" name="Picture 15" descr="IMAG0348.jpg"/>
          <p:cNvPicPr/>
          <p:nvPr/>
        </p:nvPicPr>
        <p:blipFill>
          <a:blip r:embed="rId3" cstate="print">
            <a:extLst>
              <a:ext uri="{28A0092B-C50C-407E-A947-70E740481C1C}">
                <a14:useLocalDpi xmlns:a14="http://schemas.microsoft.com/office/drawing/2010/main"/>
              </a:ext>
            </a:extLst>
          </a:blip>
          <a:stretch>
            <a:fillRect/>
          </a:stretch>
        </p:blipFill>
        <p:spPr>
          <a:xfrm>
            <a:off x="2816860" y="3098482"/>
            <a:ext cx="3281680" cy="2090738"/>
          </a:xfrm>
          <a:prstGeom prst="rect">
            <a:avLst/>
          </a:prstGeom>
        </p:spPr>
      </p:pic>
      <p:sp>
        <p:nvSpPr>
          <p:cNvPr id="17" name="TextBox 16"/>
          <p:cNvSpPr txBox="1"/>
          <p:nvPr/>
        </p:nvSpPr>
        <p:spPr>
          <a:xfrm>
            <a:off x="2278976" y="5189220"/>
            <a:ext cx="4357448" cy="276999"/>
          </a:xfrm>
          <a:prstGeom prst="rect">
            <a:avLst/>
          </a:prstGeom>
          <a:noFill/>
        </p:spPr>
        <p:txBody>
          <a:bodyPr wrap="square" rtlCol="0">
            <a:spAutoFit/>
          </a:bodyPr>
          <a:lstStyle/>
          <a:p>
            <a:pPr algn="ctr"/>
            <a:r>
              <a:rPr lang="en-GB" sz="1200" dirty="0" smtClean="0">
                <a:latin typeface="Ubuntu Light"/>
              </a:rPr>
              <a:t>Light panel show that the area is closed</a:t>
            </a:r>
            <a:endParaRPr lang="en-GB" sz="1200" dirty="0">
              <a:latin typeface="Ubuntu Light"/>
            </a:endParaRPr>
          </a:p>
        </p:txBody>
      </p:sp>
    </p:spTree>
    <p:extLst>
      <p:ext uri="{BB962C8B-B14F-4D97-AF65-F5344CB8AC3E}">
        <p14:creationId xmlns:p14="http://schemas.microsoft.com/office/powerpoint/2010/main" val="2241391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4. 	REMARK </a:t>
            </a:r>
            <a:endParaRPr lang="en-US" dirty="0"/>
          </a:p>
        </p:txBody>
      </p:sp>
      <p:sp>
        <p:nvSpPr>
          <p:cNvPr id="3" name="Content Placeholder 2"/>
          <p:cNvSpPr>
            <a:spLocks noGrp="1"/>
          </p:cNvSpPr>
          <p:nvPr>
            <p:ph sz="quarter" idx="13"/>
          </p:nvPr>
        </p:nvSpPr>
        <p:spPr/>
        <p:txBody>
          <a:bodyPr>
            <a:normAutofit fontScale="92500" lnSpcReduction="10000"/>
          </a:bodyPr>
          <a:lstStyle/>
          <a:p>
            <a:pPr marL="0" indent="0">
              <a:buNone/>
            </a:pPr>
            <a:r>
              <a:rPr lang="fr-CH" sz="2600" dirty="0" smtClean="0"/>
              <a:t>4.1 	EMERGENCY BUTTON</a:t>
            </a:r>
          </a:p>
          <a:p>
            <a:pPr marL="0" indent="0">
              <a:buNone/>
            </a:pPr>
            <a:r>
              <a:rPr lang="en-US" sz="2000" dirty="0" smtClean="0"/>
              <a:t>On </a:t>
            </a:r>
            <a:r>
              <a:rPr lang="en-US" sz="2000" dirty="0" smtClean="0"/>
              <a:t>each door </a:t>
            </a:r>
            <a:r>
              <a:rPr lang="en-US" sz="2000" dirty="0" smtClean="0"/>
              <a:t>there is a emergency button above the handle. It’s also give you information if you have enter or not. </a:t>
            </a:r>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smtClean="0"/>
          </a:p>
          <a:p>
            <a:pPr marL="0" indent="0">
              <a:buNone/>
            </a:pPr>
            <a:r>
              <a:rPr lang="fr-CH" sz="2000" dirty="0" smtClean="0"/>
              <a:t>YOU MUST USE THE EMERGENCY BUTTON ONLY IN CASE OF EMERGENCY !</a:t>
            </a:r>
            <a:endParaRPr lang="fr-CH" sz="2000" dirty="0"/>
          </a:p>
          <a:p>
            <a:pPr marL="0" indent="0">
              <a:buNone/>
            </a:pPr>
            <a:endParaRPr lang="fr-CH" sz="2000" dirty="0" smtClean="0"/>
          </a:p>
          <a:p>
            <a:pPr marL="0" indent="0">
              <a:buNone/>
            </a:pPr>
            <a:endParaRPr lang="en-US" sz="2000" dirty="0" smtClean="0"/>
          </a:p>
          <a:p>
            <a:pPr marL="0" indent="0">
              <a:buNone/>
            </a:pPr>
            <a:endParaRPr lang="fr-CH" sz="2000" dirty="0"/>
          </a:p>
          <a:p>
            <a:pPr marL="0" indent="0">
              <a:buNone/>
            </a:pPr>
            <a:endParaRPr lang="fr-CH" sz="2000" dirty="0" smtClean="0"/>
          </a:p>
        </p:txBody>
      </p:sp>
      <p:grpSp>
        <p:nvGrpSpPr>
          <p:cNvPr id="5" name="Group 4"/>
          <p:cNvGrpSpPr/>
          <p:nvPr/>
        </p:nvGrpSpPr>
        <p:grpSpPr>
          <a:xfrm>
            <a:off x="2087522" y="1938027"/>
            <a:ext cx="5212438" cy="2703176"/>
            <a:chOff x="1375358" y="1412776"/>
            <a:chExt cx="6220684" cy="3240000"/>
          </a:xfrm>
        </p:grpSpPr>
        <p:pic>
          <p:nvPicPr>
            <p:cNvPr id="6" name="Picture 5" descr="G:\Workspaces\s\SBA\NORTH\GENERAL_NORTH\Access\n_acces_2011\photos\IMAG0415.jp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915816" y="1412776"/>
              <a:ext cx="2372143" cy="3240000"/>
            </a:xfrm>
            <a:prstGeom prst="rect">
              <a:avLst/>
            </a:prstGeom>
            <a:noFill/>
          </p:spPr>
        </p:pic>
        <p:pic>
          <p:nvPicPr>
            <p:cNvPr id="7" name="Picture 6" descr="G:\Workspaces\s\SBA\NORTH\GENERAL_NORTH\Access\n_acces_2011\photos\IMAG0417.jp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436096" y="1412776"/>
              <a:ext cx="777686" cy="972000"/>
            </a:xfrm>
            <a:prstGeom prst="rect">
              <a:avLst/>
            </a:prstGeom>
            <a:noFill/>
          </p:spPr>
        </p:pic>
        <p:pic>
          <p:nvPicPr>
            <p:cNvPr id="8" name="Picture 7" descr="G:\Workspaces\s\SBA\NORTH\GENERAL_NORTH\Access\n_acces_2011\photos\IMAG0418.jp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5436096" y="2492896"/>
              <a:ext cx="781352" cy="972000"/>
            </a:xfrm>
            <a:prstGeom prst="rect">
              <a:avLst/>
            </a:prstGeom>
            <a:noFill/>
          </p:spPr>
        </p:pic>
        <p:sp>
          <p:nvSpPr>
            <p:cNvPr id="9" name="Oval 8"/>
            <p:cNvSpPr/>
            <p:nvPr/>
          </p:nvSpPr>
          <p:spPr>
            <a:xfrm>
              <a:off x="3131840" y="1556792"/>
              <a:ext cx="864096" cy="936104"/>
            </a:xfrm>
            <a:prstGeom prst="ellipse">
              <a:avLst/>
            </a:prstGeom>
            <a:noFill/>
            <a:ln>
              <a:solidFill>
                <a:srgbClr val="FF0000">
                  <a:alpha val="52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spcAft>
                  <a:spcPts val="0"/>
                </a:spcAft>
              </a:pPr>
              <a:r>
                <a:rPr lang="fr-FR" sz="1000">
                  <a:effectLst/>
                  <a:latin typeface="Tahoma" panose="020B0604030504040204" pitchFamily="34" charset="0"/>
                  <a:ea typeface="Times New Roman" panose="02020603050405020304" pitchFamily="18" charset="0"/>
                  <a:cs typeface="Times New Roman" panose="02020603050405020304" pitchFamily="18" charset="0"/>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p:txBody>
        </p:sp>
        <p:cxnSp>
          <p:nvCxnSpPr>
            <p:cNvPr id="10" name="Straight Connector 9"/>
            <p:cNvCxnSpPr/>
            <p:nvPr/>
          </p:nvCxnSpPr>
          <p:spPr>
            <a:xfrm rot="10800000" flipV="1">
              <a:off x="1979712" y="2024844"/>
              <a:ext cx="1152128" cy="25202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flipV="1">
              <a:off x="2339752" y="3501008"/>
              <a:ext cx="1152128" cy="25202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 Box 74"/>
            <p:cNvSpPr txBox="1"/>
            <p:nvPr/>
          </p:nvSpPr>
          <p:spPr>
            <a:xfrm>
              <a:off x="1375358" y="2276838"/>
              <a:ext cx="1727835" cy="255270"/>
            </a:xfrm>
            <a:prstGeom prst="rect">
              <a:avLst/>
            </a:prstGeom>
            <a:noFill/>
          </p:spPr>
          <p:txBody>
            <a:bodyPr wrap="square" rtlCol="0">
              <a:noAutofit/>
            </a:bodyPr>
            <a:lstStyle/>
            <a:p>
              <a:pPr>
                <a:spcAft>
                  <a:spcPts val="0"/>
                </a:spcAft>
              </a:pPr>
              <a:r>
                <a:rPr lang="en-US" sz="1100" kern="12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Emergency passage</a:t>
              </a:r>
              <a:endParaRPr lang="en-US" sz="1200" dirty="0">
                <a:effectLst/>
                <a:latin typeface="Times New Roman" panose="02020603050405020304" pitchFamily="18" charset="0"/>
                <a:ea typeface="Times New Roman" panose="02020603050405020304" pitchFamily="18" charset="0"/>
              </a:endParaRPr>
            </a:p>
          </p:txBody>
        </p:sp>
        <p:sp>
          <p:nvSpPr>
            <p:cNvPr id="13" name="Text Box 75"/>
            <p:cNvSpPr txBox="1"/>
            <p:nvPr/>
          </p:nvSpPr>
          <p:spPr>
            <a:xfrm>
              <a:off x="1835680" y="3860874"/>
              <a:ext cx="1007745" cy="255270"/>
            </a:xfrm>
            <a:prstGeom prst="rect">
              <a:avLst/>
            </a:prstGeom>
            <a:noFill/>
          </p:spPr>
          <p:txBody>
            <a:bodyPr wrap="square" rtlCol="0">
              <a:noAutofit/>
            </a:bodyPr>
            <a:lstStyle/>
            <a:p>
              <a:pPr>
                <a:spcAft>
                  <a:spcPts val="0"/>
                </a:spcAft>
              </a:pPr>
              <a:r>
                <a:rPr lang="en-US" sz="1100" kern="12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Door handle</a:t>
              </a:r>
              <a:endParaRPr lang="en-US" sz="1200">
                <a:effectLst/>
                <a:latin typeface="Times New Roman" panose="02020603050405020304" pitchFamily="18" charset="0"/>
                <a:ea typeface="Times New Roman" panose="02020603050405020304" pitchFamily="18" charset="0"/>
              </a:endParaRPr>
            </a:p>
          </p:txBody>
        </p:sp>
        <p:sp>
          <p:nvSpPr>
            <p:cNvPr id="14" name="Text Box 76"/>
            <p:cNvSpPr txBox="1"/>
            <p:nvPr/>
          </p:nvSpPr>
          <p:spPr>
            <a:xfrm>
              <a:off x="6227967" y="1484779"/>
              <a:ext cx="1151890" cy="419100"/>
            </a:xfrm>
            <a:prstGeom prst="rect">
              <a:avLst/>
            </a:prstGeom>
            <a:noFill/>
          </p:spPr>
          <p:txBody>
            <a:bodyPr wrap="square" rtlCol="0">
              <a:noAutofit/>
            </a:bodyPr>
            <a:lstStyle/>
            <a:p>
              <a:pPr>
                <a:spcAft>
                  <a:spcPts val="0"/>
                </a:spcAft>
              </a:pPr>
              <a:r>
                <a:rPr lang="en-US" sz="1100" kern="12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Light is green,</a:t>
              </a:r>
              <a:endParaRPr lang="en-US" sz="1200">
                <a:effectLst/>
                <a:latin typeface="Times New Roman" panose="02020603050405020304" pitchFamily="18" charset="0"/>
                <a:ea typeface="Times New Roman" panose="02020603050405020304" pitchFamily="18" charset="0"/>
              </a:endParaRPr>
            </a:p>
            <a:p>
              <a:pPr>
                <a:spcAft>
                  <a:spcPts val="0"/>
                </a:spcAft>
              </a:pPr>
              <a:r>
                <a:rPr lang="en-US" sz="1100" kern="12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 you can enter</a:t>
              </a:r>
              <a:endParaRPr lang="en-US" sz="1200">
                <a:effectLst/>
                <a:latin typeface="Times New Roman" panose="02020603050405020304" pitchFamily="18" charset="0"/>
                <a:ea typeface="Times New Roman" panose="02020603050405020304" pitchFamily="18" charset="0"/>
              </a:endParaRPr>
            </a:p>
          </p:txBody>
        </p:sp>
        <p:sp>
          <p:nvSpPr>
            <p:cNvPr id="15" name="Text Box 77"/>
            <p:cNvSpPr txBox="1"/>
            <p:nvPr/>
          </p:nvSpPr>
          <p:spPr>
            <a:xfrm>
              <a:off x="6299775" y="2492742"/>
              <a:ext cx="1296267" cy="582930"/>
            </a:xfrm>
            <a:prstGeom prst="rect">
              <a:avLst/>
            </a:prstGeom>
            <a:noFill/>
          </p:spPr>
          <p:txBody>
            <a:bodyPr wrap="square" rtlCol="0">
              <a:noAutofit/>
            </a:bodyPr>
            <a:lstStyle/>
            <a:p>
              <a:pPr>
                <a:spcAft>
                  <a:spcPts val="0"/>
                </a:spcAft>
              </a:pPr>
              <a:r>
                <a:rPr lang="en-US" sz="1100" kern="12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Light is red, </a:t>
              </a:r>
              <a:endParaRPr lang="en-US" sz="1200">
                <a:effectLst/>
                <a:latin typeface="Times New Roman" panose="02020603050405020304" pitchFamily="18" charset="0"/>
                <a:ea typeface="Times New Roman" panose="02020603050405020304" pitchFamily="18" charset="0"/>
              </a:endParaRPr>
            </a:p>
            <a:p>
              <a:pPr>
                <a:spcAft>
                  <a:spcPts val="0"/>
                </a:spcAft>
              </a:pPr>
              <a:r>
                <a:rPr lang="en-US" sz="1100" kern="120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you can’t have an access</a:t>
              </a:r>
              <a:endParaRPr lang="en-US" sz="1200">
                <a:effectLst/>
                <a:latin typeface="Times New Roman" panose="02020603050405020304" pitchFamily="18" charset="0"/>
                <a:ea typeface="Times New Roman" panose="02020603050405020304" pitchFamily="18" charset="0"/>
              </a:endParaRPr>
            </a:p>
          </p:txBody>
        </p:sp>
      </p:grpSp>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34718" y="4345883"/>
            <a:ext cx="1385521" cy="1114666"/>
          </a:xfrm>
          <a:prstGeom prst="rect">
            <a:avLst/>
          </a:prstGeom>
        </p:spPr>
      </p:pic>
    </p:spTree>
    <p:extLst>
      <p:ext uri="{BB962C8B-B14F-4D97-AF65-F5344CB8AC3E}">
        <p14:creationId xmlns:p14="http://schemas.microsoft.com/office/powerpoint/2010/main" val="27888370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4. 	REMARK </a:t>
            </a:r>
            <a:endParaRPr lang="en-US" dirty="0"/>
          </a:p>
        </p:txBody>
      </p:sp>
      <p:sp>
        <p:nvSpPr>
          <p:cNvPr id="3" name="Content Placeholder 2"/>
          <p:cNvSpPr>
            <a:spLocks noGrp="1"/>
          </p:cNvSpPr>
          <p:nvPr>
            <p:ph sz="quarter" idx="13"/>
          </p:nvPr>
        </p:nvSpPr>
        <p:spPr/>
        <p:txBody>
          <a:bodyPr>
            <a:normAutofit/>
          </a:bodyPr>
          <a:lstStyle/>
          <a:p>
            <a:pPr marL="0" lvl="1" indent="0">
              <a:buClr>
                <a:schemeClr val="accent1"/>
              </a:buClr>
              <a:buNone/>
            </a:pPr>
            <a:r>
              <a:rPr lang="fr-CH" sz="2400" dirty="0" smtClean="0"/>
              <a:t>4.2 	</a:t>
            </a:r>
            <a:r>
              <a:rPr lang="en-GB" sz="2400" cap="all" dirty="0"/>
              <a:t>Rearming a forced door</a:t>
            </a:r>
            <a:endParaRPr lang="en-US" sz="2400" dirty="0"/>
          </a:p>
          <a:p>
            <a:pPr marL="0" indent="0">
              <a:buNone/>
            </a:pPr>
            <a:r>
              <a:rPr lang="en-US" sz="2000" dirty="0"/>
              <a:t>If the emergency passage system has been used on a door of the area it will be necessary to rearm the lock using a </a:t>
            </a:r>
            <a:r>
              <a:rPr lang="en-US" sz="2000" dirty="0" smtClean="0"/>
              <a:t>key. </a:t>
            </a:r>
          </a:p>
          <a:p>
            <a:pPr marL="0" indent="0">
              <a:buNone/>
            </a:pPr>
            <a:r>
              <a:rPr lang="en-US" sz="2000" dirty="0" smtClean="0"/>
              <a:t>For </a:t>
            </a:r>
            <a:r>
              <a:rPr lang="en-US" sz="2000" dirty="0"/>
              <a:t>the PS complex, only operators can rearm a forced door (dial </a:t>
            </a:r>
            <a:r>
              <a:rPr lang="en-US" sz="2000" dirty="0" smtClean="0"/>
              <a:t>76677). </a:t>
            </a:r>
            <a:endParaRPr lang="en-US" sz="2000" dirty="0" smtClean="0"/>
          </a:p>
          <a:p>
            <a:pPr marL="0" indent="0">
              <a:buNone/>
            </a:pPr>
            <a:r>
              <a:rPr lang="en-GB" sz="2000" dirty="0" smtClean="0"/>
              <a:t>For the North Area, </a:t>
            </a:r>
            <a:r>
              <a:rPr lang="en-GB" sz="2000" dirty="0" smtClean="0"/>
              <a:t>this pink </a:t>
            </a:r>
            <a:r>
              <a:rPr lang="en-GB" sz="2000" dirty="0" smtClean="0"/>
              <a:t>key can be obtained from the CCC by the GLIMOS of the experiment.</a:t>
            </a:r>
          </a:p>
          <a:p>
            <a:pPr marL="0" indent="0">
              <a:buNone/>
            </a:pPr>
            <a:r>
              <a:rPr lang="en-GB" sz="2000" dirty="0" smtClean="0"/>
              <a:t>If the door is not rearmed the area will stay in ‘FREE ACESS’.</a:t>
            </a:r>
          </a:p>
          <a:p>
            <a:pPr marL="0" indent="0">
              <a:buNone/>
            </a:pPr>
            <a:r>
              <a:rPr lang="en-US" sz="2000" dirty="0" smtClean="0"/>
              <a:t> </a:t>
            </a:r>
          </a:p>
          <a:p>
            <a:pPr marL="0" indent="0">
              <a:buNone/>
            </a:pPr>
            <a:r>
              <a:rPr lang="en-GB" sz="2000" dirty="0" smtClean="0"/>
              <a:t>Once you have the key, open the door </a:t>
            </a:r>
          </a:p>
          <a:p>
            <a:pPr marL="0" indent="0">
              <a:buNone/>
            </a:pPr>
            <a:r>
              <a:rPr lang="en-GB" sz="2000" dirty="0" smtClean="0"/>
              <a:t>and insert the key in the lock. </a:t>
            </a:r>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smtClean="0"/>
          </a:p>
          <a:p>
            <a:pPr marL="0" indent="0">
              <a:buNone/>
            </a:pPr>
            <a:endParaRPr lang="fr-CH" sz="2000" dirty="0" smtClean="0"/>
          </a:p>
          <a:p>
            <a:pPr marL="0" indent="0">
              <a:buNone/>
            </a:pPr>
            <a:endParaRPr lang="en-US" sz="2000" dirty="0" smtClean="0"/>
          </a:p>
          <a:p>
            <a:pPr marL="0" indent="0">
              <a:buNone/>
            </a:pPr>
            <a:endParaRPr lang="fr-CH" sz="2000" dirty="0"/>
          </a:p>
          <a:p>
            <a:pPr marL="0" indent="0">
              <a:buNone/>
            </a:pPr>
            <a:endParaRPr lang="fr-CH" sz="2000" dirty="0" smtClean="0"/>
          </a:p>
        </p:txBody>
      </p:sp>
      <p:pic>
        <p:nvPicPr>
          <p:cNvPr id="17" name="Picture 16"/>
          <p:cNvPicPr/>
          <p:nvPr/>
        </p:nvPicPr>
        <p:blipFill>
          <a:blip r:embed="rId2"/>
          <a:srcRect l="8854" t="7439" r="9575"/>
          <a:stretch>
            <a:fillRect/>
          </a:stretch>
        </p:blipFill>
        <p:spPr bwMode="auto">
          <a:xfrm>
            <a:off x="5063807" y="3664902"/>
            <a:ext cx="2396173" cy="2301558"/>
          </a:xfrm>
          <a:prstGeom prst="rect">
            <a:avLst/>
          </a:prstGeom>
          <a:noFill/>
          <a:ln w="3175">
            <a:solidFill>
              <a:schemeClr val="tx1"/>
            </a:solidFill>
            <a:miter lim="800000"/>
            <a:headEnd/>
            <a:tailEnd/>
          </a:ln>
        </p:spPr>
      </p:pic>
      <p:cxnSp>
        <p:nvCxnSpPr>
          <p:cNvPr id="18" name="Straight Arrow Connector 17"/>
          <p:cNvCxnSpPr>
            <a:endCxn id="19" idx="2"/>
          </p:cNvCxnSpPr>
          <p:nvPr/>
        </p:nvCxnSpPr>
        <p:spPr>
          <a:xfrm>
            <a:off x="3855720" y="4396740"/>
            <a:ext cx="2853690" cy="297180"/>
          </a:xfrm>
          <a:prstGeom prst="straightConnector1">
            <a:avLst/>
          </a:prstGeom>
          <a:ln>
            <a:solidFill>
              <a:schemeClr val="accent2">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9" name="Oval 18"/>
          <p:cNvSpPr/>
          <p:nvPr/>
        </p:nvSpPr>
        <p:spPr>
          <a:xfrm>
            <a:off x="6709410" y="4236720"/>
            <a:ext cx="914400" cy="914400"/>
          </a:xfrm>
          <a:prstGeom prst="ellipse">
            <a:avLst/>
          </a:prstGeom>
          <a:noFill/>
          <a:ln w="1905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71080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4. 	REMARK </a:t>
            </a:r>
            <a:endParaRPr lang="en-US" dirty="0"/>
          </a:p>
        </p:txBody>
      </p:sp>
      <p:sp>
        <p:nvSpPr>
          <p:cNvPr id="3" name="Content Placeholder 2"/>
          <p:cNvSpPr>
            <a:spLocks noGrp="1"/>
          </p:cNvSpPr>
          <p:nvPr>
            <p:ph sz="quarter" idx="13"/>
          </p:nvPr>
        </p:nvSpPr>
        <p:spPr/>
        <p:txBody>
          <a:bodyPr>
            <a:normAutofit/>
          </a:bodyPr>
          <a:lstStyle/>
          <a:p>
            <a:pPr marL="0" lvl="1" indent="0">
              <a:buClr>
                <a:schemeClr val="accent1"/>
              </a:buClr>
              <a:buNone/>
            </a:pPr>
            <a:r>
              <a:rPr lang="fr-CH" sz="2400" dirty="0" smtClean="0"/>
              <a:t>4.3 	</a:t>
            </a:r>
            <a:r>
              <a:rPr lang="en-GB" sz="2400" cap="all" dirty="0" smtClean="0"/>
              <a:t>Important NOTEs</a:t>
            </a:r>
          </a:p>
          <a:p>
            <a:pPr marL="0" lvl="1" indent="0">
              <a:buClr>
                <a:schemeClr val="accent1"/>
              </a:buClr>
              <a:buNone/>
            </a:pPr>
            <a:endParaRPr lang="en-US" sz="2000" dirty="0"/>
          </a:p>
          <a:p>
            <a:pPr lvl="0"/>
            <a:r>
              <a:rPr lang="en-US" sz="2000" b="1" dirty="0">
                <a:solidFill>
                  <a:srgbClr val="FF0000"/>
                </a:solidFill>
              </a:rPr>
              <a:t>Do not push </a:t>
            </a:r>
            <a:r>
              <a:rPr lang="en-US" sz="2000" dirty="0"/>
              <a:t>the Emergency Passage button above the door handle, except in cases of real emergency. If it is pushed, a patrol will have to be done (the lock will have to </a:t>
            </a:r>
            <a:r>
              <a:rPr lang="en-US" sz="2000" dirty="0" smtClean="0"/>
              <a:t>be rearm</a:t>
            </a:r>
            <a:r>
              <a:rPr lang="en-US" sz="2000" dirty="0"/>
              <a:t>) and this wastes a lot of </a:t>
            </a:r>
            <a:r>
              <a:rPr lang="en-US" sz="2000" dirty="0" smtClean="0"/>
              <a:t>time and effort and may (in some case) stop the whole area.</a:t>
            </a:r>
            <a:endParaRPr lang="en-US" sz="2000" dirty="0" smtClean="0"/>
          </a:p>
          <a:p>
            <a:pPr lvl="0"/>
            <a:endParaRPr lang="en-US" sz="2000" dirty="0"/>
          </a:p>
          <a:p>
            <a:pPr lvl="0"/>
            <a:r>
              <a:rPr lang="en-US" sz="2000" dirty="0"/>
              <a:t>Once you have entered the area</a:t>
            </a:r>
            <a:r>
              <a:rPr lang="en-US" sz="2000" b="1" dirty="0"/>
              <a:t> </a:t>
            </a:r>
            <a:r>
              <a:rPr lang="en-US" sz="2000" b="1" dirty="0">
                <a:solidFill>
                  <a:srgbClr val="FF0000"/>
                </a:solidFill>
              </a:rPr>
              <a:t>close the door behind you</a:t>
            </a:r>
            <a:r>
              <a:rPr lang="en-US" sz="2000" dirty="0">
                <a:solidFill>
                  <a:srgbClr val="FF0000"/>
                </a:solidFill>
              </a:rPr>
              <a:t> </a:t>
            </a:r>
            <a:r>
              <a:rPr lang="en-US" sz="2000" dirty="0"/>
              <a:t>and keep YOUR key in YOUR pocket, to guarantee YOUR safety</a:t>
            </a:r>
            <a:r>
              <a:rPr lang="en-US" sz="2000" dirty="0" smtClean="0"/>
              <a:t>.</a:t>
            </a:r>
          </a:p>
          <a:p>
            <a:pPr lvl="0"/>
            <a:endParaRPr lang="en-US" sz="2000" dirty="0"/>
          </a:p>
          <a:p>
            <a:pPr lvl="0"/>
            <a:r>
              <a:rPr lang="en-US" sz="2000" b="1" dirty="0">
                <a:solidFill>
                  <a:srgbClr val="FF0000"/>
                </a:solidFill>
              </a:rPr>
              <a:t>It is strictly forbidden to block an access door open</a:t>
            </a:r>
            <a:r>
              <a:rPr lang="en-US" sz="2000" dirty="0"/>
              <a:t>. If a door remains open for a long </a:t>
            </a:r>
            <a:r>
              <a:rPr lang="en-US" sz="2000" dirty="0" smtClean="0"/>
              <a:t>time (≥ 30 s), </a:t>
            </a:r>
            <a:r>
              <a:rPr lang="en-US" sz="2000" dirty="0"/>
              <a:t>the access point will automatically switch to FREE MODE as no safety can be guaranteed and many people may enter without a key. </a:t>
            </a:r>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a:p>
          <a:p>
            <a:pPr marL="0" indent="0">
              <a:buNone/>
            </a:pPr>
            <a:endParaRPr lang="fr-CH" sz="2000" dirty="0" smtClean="0"/>
          </a:p>
          <a:p>
            <a:pPr marL="0" indent="0">
              <a:buNone/>
            </a:pPr>
            <a:endParaRPr lang="fr-CH" sz="2000" dirty="0" smtClean="0"/>
          </a:p>
          <a:p>
            <a:pPr marL="0" indent="0">
              <a:buNone/>
            </a:pPr>
            <a:endParaRPr lang="fr-CH" sz="2000" dirty="0" smtClean="0"/>
          </a:p>
          <a:p>
            <a:pPr marL="0" indent="0">
              <a:buNone/>
            </a:pPr>
            <a:endParaRPr lang="en-US" sz="2000" dirty="0" smtClean="0"/>
          </a:p>
          <a:p>
            <a:pPr marL="0" indent="0">
              <a:buNone/>
            </a:pPr>
            <a:endParaRPr lang="fr-CH" sz="2000" dirty="0"/>
          </a:p>
          <a:p>
            <a:pPr marL="0" indent="0">
              <a:buNone/>
            </a:pPr>
            <a:endParaRPr lang="fr-CH" sz="2000" dirty="0" smtClean="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481366" y="167321"/>
            <a:ext cx="1656794" cy="1332909"/>
          </a:xfrm>
          <a:prstGeom prst="rect">
            <a:avLst/>
          </a:prstGeom>
        </p:spPr>
      </p:pic>
    </p:spTree>
    <p:extLst>
      <p:ext uri="{BB962C8B-B14F-4D97-AF65-F5344CB8AC3E}">
        <p14:creationId xmlns:p14="http://schemas.microsoft.com/office/powerpoint/2010/main" val="11137419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4. 	REMARK </a:t>
            </a:r>
            <a:endParaRPr lang="en-US" dirty="0"/>
          </a:p>
        </p:txBody>
      </p:sp>
      <p:sp>
        <p:nvSpPr>
          <p:cNvPr id="3" name="Content Placeholder 2"/>
          <p:cNvSpPr>
            <a:spLocks noGrp="1"/>
          </p:cNvSpPr>
          <p:nvPr>
            <p:ph sz="quarter" idx="13"/>
          </p:nvPr>
        </p:nvSpPr>
        <p:spPr/>
        <p:txBody>
          <a:bodyPr>
            <a:normAutofit/>
          </a:bodyPr>
          <a:lstStyle/>
          <a:p>
            <a:pPr marL="0" lvl="1" indent="0">
              <a:buClr>
                <a:schemeClr val="accent1"/>
              </a:buClr>
              <a:buNone/>
            </a:pPr>
            <a:r>
              <a:rPr lang="en-GB" sz="2400" dirty="0" smtClean="0"/>
              <a:t>4.4 </a:t>
            </a:r>
            <a:r>
              <a:rPr lang="en-GB" sz="2000" dirty="0" smtClean="0"/>
              <a:t>	</a:t>
            </a:r>
            <a:r>
              <a:rPr lang="en-GB" sz="2400" cap="all" dirty="0" smtClean="0"/>
              <a:t>CONTACT</a:t>
            </a:r>
            <a:endParaRPr lang="en-GB" sz="2000" cap="all" dirty="0" smtClean="0"/>
          </a:p>
          <a:p>
            <a:pPr marL="0" lvl="1" indent="0">
              <a:buClr>
                <a:schemeClr val="accent1"/>
              </a:buClr>
              <a:buNone/>
            </a:pPr>
            <a:endParaRPr lang="en-GB" sz="2000" dirty="0" smtClean="0"/>
          </a:p>
          <a:p>
            <a:pPr marL="0" indent="0">
              <a:buNone/>
            </a:pPr>
            <a:r>
              <a:rPr lang="en-GB" sz="2000" dirty="0" smtClean="0"/>
              <a:t>If you have any question or problem please do not hesitate to contact :</a:t>
            </a:r>
          </a:p>
          <a:p>
            <a:pPr marL="0" indent="0">
              <a:buNone/>
            </a:pPr>
            <a:endParaRPr lang="en-GB" sz="2000" dirty="0" smtClean="0"/>
          </a:p>
          <a:p>
            <a:pPr marL="0" indent="0">
              <a:buNone/>
            </a:pPr>
            <a:r>
              <a:rPr lang="en-GB" sz="2000" dirty="0" smtClean="0"/>
              <a:t>During working hours (8:30 to 17:30) :</a:t>
            </a:r>
          </a:p>
          <a:p>
            <a:r>
              <a:rPr lang="en-GB" sz="2000" dirty="0" smtClean="0"/>
              <a:t>The Physicist responsible for you line</a:t>
            </a:r>
          </a:p>
          <a:p>
            <a:r>
              <a:rPr lang="en-GB" sz="2000" dirty="0" smtClean="0"/>
              <a:t>You can also send a e-mail to </a:t>
            </a:r>
            <a:r>
              <a:rPr lang="en-GB" sz="2000" dirty="0" smtClean="0">
                <a:hlinkClick r:id="rId2"/>
              </a:rPr>
              <a:t>sba-physicists@cern.ch</a:t>
            </a:r>
            <a:endParaRPr lang="en-GB" sz="2000" dirty="0" smtClean="0"/>
          </a:p>
          <a:p>
            <a:pPr marL="0" indent="0">
              <a:buNone/>
            </a:pPr>
            <a:endParaRPr lang="en-GB" sz="2000" dirty="0" smtClean="0"/>
          </a:p>
          <a:p>
            <a:pPr marL="0" indent="0">
              <a:buNone/>
            </a:pPr>
            <a:r>
              <a:rPr lang="en-GB" sz="2000" dirty="0" smtClean="0"/>
              <a:t>At Any time you can call the CCC :</a:t>
            </a:r>
          </a:p>
          <a:p>
            <a:r>
              <a:rPr lang="en-GB" sz="2000" dirty="0" smtClean="0"/>
              <a:t>For the PS call : </a:t>
            </a:r>
            <a:r>
              <a:rPr lang="en-US" sz="2000" i="1" dirty="0" smtClean="0">
                <a:solidFill>
                  <a:srgbClr val="FF0000"/>
                </a:solidFill>
              </a:rPr>
              <a:t>76677</a:t>
            </a:r>
            <a:endParaRPr lang="en-US" sz="2000" i="1" dirty="0" smtClean="0">
              <a:solidFill>
                <a:srgbClr val="FF0000"/>
              </a:solidFill>
            </a:endParaRPr>
          </a:p>
          <a:p>
            <a:r>
              <a:rPr lang="fr-CH" sz="2000" dirty="0" smtClean="0"/>
              <a:t>For the SPS call : </a:t>
            </a:r>
            <a:r>
              <a:rPr lang="fr-CH" sz="2000" i="1" dirty="0" smtClean="0">
                <a:solidFill>
                  <a:srgbClr val="FF0000"/>
                </a:solidFill>
              </a:rPr>
              <a:t>77500</a:t>
            </a:r>
            <a:r>
              <a:rPr lang="fr-CH" sz="2000" dirty="0" smtClean="0">
                <a:solidFill>
                  <a:srgbClr val="FF0000"/>
                </a:solidFill>
              </a:rPr>
              <a:t> </a:t>
            </a:r>
            <a:r>
              <a:rPr lang="fr-CH" sz="2000" dirty="0" smtClean="0"/>
              <a:t>or </a:t>
            </a:r>
            <a:r>
              <a:rPr lang="fr-CH" sz="2000" i="1" dirty="0" smtClean="0">
                <a:solidFill>
                  <a:srgbClr val="FF0000"/>
                </a:solidFill>
              </a:rPr>
              <a:t>70475</a:t>
            </a:r>
            <a:endParaRPr lang="en-GB" sz="2000" i="1" dirty="0" smtClean="0">
              <a:solidFill>
                <a:srgbClr val="FF0000"/>
              </a:solidFill>
            </a:endParaRPr>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a:p>
            <a:pPr marL="0" indent="0">
              <a:buNone/>
            </a:pPr>
            <a:endParaRPr lang="en-GB" sz="2000" dirty="0" smtClean="0"/>
          </a:p>
        </p:txBody>
      </p:sp>
    </p:spTree>
    <p:extLst>
      <p:ext uri="{BB962C8B-B14F-4D97-AF65-F5344CB8AC3E}">
        <p14:creationId xmlns:p14="http://schemas.microsoft.com/office/powerpoint/2010/main" val="22102718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marL="742950" indent="-742950">
              <a:buFont typeface="+mj-lt"/>
              <a:buAutoNum type="arabicPeriod"/>
            </a:pPr>
            <a:r>
              <a:rPr lang="fr-CH" dirty="0" smtClean="0"/>
              <a:t>Introduction</a:t>
            </a:r>
            <a:endParaRPr lang="en-US" dirty="0"/>
          </a:p>
        </p:txBody>
      </p:sp>
      <p:sp>
        <p:nvSpPr>
          <p:cNvPr id="5" name="Rectangle 4"/>
          <p:cNvSpPr/>
          <p:nvPr/>
        </p:nvSpPr>
        <p:spPr>
          <a:xfrm>
            <a:off x="457200" y="1456848"/>
            <a:ext cx="7467600" cy="3139321"/>
          </a:xfrm>
          <a:prstGeom prst="rect">
            <a:avLst/>
          </a:prstGeom>
        </p:spPr>
        <p:txBody>
          <a:bodyPr wrap="square">
            <a:spAutoFit/>
          </a:bodyPr>
          <a:lstStyle/>
          <a:p>
            <a:pPr marL="285750" indent="-285750">
              <a:buFont typeface="Arial" panose="020B0604020202020204" pitchFamily="34" charset="0"/>
              <a:buChar char="•"/>
            </a:pPr>
            <a:r>
              <a:rPr lang="en-US" dirty="0">
                <a:latin typeface="Ubuntu Light"/>
              </a:rPr>
              <a:t>This procedure explains how to end ‘FREE ACCESS’ mode, in order to change to ‘CLOSED AREA’ mode, which allows re-establishing beam conditions in a secondary beam area (SBA). </a:t>
            </a:r>
            <a:endParaRPr lang="en-US" dirty="0" smtClean="0">
              <a:latin typeface="Ubuntu Light"/>
            </a:endParaRPr>
          </a:p>
          <a:p>
            <a:pPr marL="285750" indent="-285750">
              <a:buFont typeface="Arial" panose="020B0604020202020204" pitchFamily="34" charset="0"/>
              <a:buChar char="•"/>
            </a:pPr>
            <a:endParaRPr lang="fr-CH" dirty="0" smtClean="0">
              <a:latin typeface="Ubuntu Light"/>
            </a:endParaRPr>
          </a:p>
          <a:p>
            <a:pPr marL="285750" indent="-285750">
              <a:buFont typeface="Arial" panose="020B0604020202020204" pitchFamily="34" charset="0"/>
              <a:buChar char="•"/>
            </a:pPr>
            <a:r>
              <a:rPr lang="en-US" dirty="0">
                <a:latin typeface="Ubuntu Light"/>
              </a:rPr>
              <a:t>N.B.: Procedures for the operation BEAM ON and BEAM OFFF vary slightly for the PS and the SPS areas. Differences are detailed explicitly in this document.</a:t>
            </a:r>
          </a:p>
          <a:p>
            <a:endParaRPr lang="en-US" dirty="0" smtClean="0">
              <a:latin typeface="Ubuntu Light"/>
            </a:endParaRPr>
          </a:p>
          <a:p>
            <a:pPr marL="285750" indent="-285750">
              <a:buFont typeface="Arial" panose="020B0604020202020204" pitchFamily="34" charset="0"/>
              <a:buChar char="•"/>
            </a:pPr>
            <a:r>
              <a:rPr lang="en-US" dirty="0" smtClean="0">
                <a:latin typeface="Ubuntu Light"/>
              </a:rPr>
              <a:t>The </a:t>
            </a:r>
            <a:r>
              <a:rPr lang="en-US" dirty="0">
                <a:latin typeface="Ubuntu Light"/>
              </a:rPr>
              <a:t>zones, where the procedure of this document applies, are listed in EDMS 1138824</a:t>
            </a:r>
            <a:endParaRPr lang="fr-CH" dirty="0">
              <a:latin typeface="Ubuntu Light"/>
            </a:endParaRP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151544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1016187"/>
          </a:xfrm>
        </p:spPr>
        <p:txBody>
          <a:bodyPr>
            <a:noAutofit/>
          </a:bodyPr>
          <a:lstStyle/>
          <a:p>
            <a:pPr marL="742950" indent="-742950">
              <a:buFont typeface="+mj-lt"/>
              <a:buAutoNum type="arabicPeriod" startAt="2"/>
            </a:pPr>
            <a:r>
              <a:rPr lang="en-US" dirty="0" smtClean="0"/>
              <a:t>ACCESS </a:t>
            </a:r>
            <a:r>
              <a:rPr lang="en-US" dirty="0"/>
              <a:t>MODES OF A SECONDARY BEAM AREA</a:t>
            </a:r>
          </a:p>
        </p:txBody>
      </p:sp>
      <p:pic>
        <p:nvPicPr>
          <p:cNvPr id="4" name="Content Placeholder 3"/>
          <p:cNvPicPr>
            <a:picLocks noGrp="1"/>
          </p:cNvPicPr>
          <p:nvPr>
            <p:ph sz="quarter" idx="13"/>
          </p:nvPr>
        </p:nvPicPr>
        <p:blipFill>
          <a:blip r:embed="rId2" cstate="email">
            <a:extLst>
              <a:ext uri="{28A0092B-C50C-407E-A947-70E740481C1C}">
                <a14:useLocalDpi xmlns:a14="http://schemas.microsoft.com/office/drawing/2010/main" val="0"/>
              </a:ext>
            </a:extLst>
          </a:blip>
          <a:srcRect/>
          <a:stretch>
            <a:fillRect/>
          </a:stretch>
        </p:blipFill>
        <p:spPr bwMode="auto">
          <a:xfrm>
            <a:off x="3538426" y="1249679"/>
            <a:ext cx="5605574" cy="4389121"/>
          </a:xfrm>
          <a:prstGeom prst="rect">
            <a:avLst/>
          </a:prstGeom>
          <a:noFill/>
          <a:ln>
            <a:noFill/>
          </a:ln>
        </p:spPr>
      </p:pic>
      <p:sp>
        <p:nvSpPr>
          <p:cNvPr id="5" name="Rectangle 4"/>
          <p:cNvSpPr/>
          <p:nvPr/>
        </p:nvSpPr>
        <p:spPr>
          <a:xfrm>
            <a:off x="106680" y="1613035"/>
            <a:ext cx="3431746" cy="4572085"/>
          </a:xfrm>
          <a:prstGeom prst="rect">
            <a:avLst/>
          </a:prstGeom>
        </p:spPr>
        <p:txBody>
          <a:bodyPr wrap="square">
            <a:spAutoFit/>
          </a:bodyPr>
          <a:lstStyle/>
          <a:p>
            <a:pPr marL="285750" indent="-285750" algn="just">
              <a:lnSpc>
                <a:spcPct val="130000"/>
              </a:lnSpc>
              <a:spcBef>
                <a:spcPts val="600"/>
              </a:spcBef>
              <a:spcAft>
                <a:spcPts val="0"/>
              </a:spcAft>
              <a:buFont typeface="Arial" panose="020B0604020202020204" pitchFamily="34" charset="0"/>
              <a:buChar char="•"/>
            </a:pPr>
            <a:r>
              <a:rPr lang="en-GB" sz="1400" dirty="0">
                <a:latin typeface="Ubuntu Light"/>
                <a:ea typeface="Times New Roman" panose="02020603050405020304" pitchFamily="18" charset="0"/>
                <a:cs typeface="Times New Roman" panose="02020603050405020304" pitchFamily="18" charset="0"/>
              </a:rPr>
              <a:t>‘</a:t>
            </a:r>
            <a:r>
              <a:rPr lang="en-GB" sz="1400" b="1" dirty="0">
                <a:solidFill>
                  <a:srgbClr val="FF0000"/>
                </a:solidFill>
                <a:latin typeface="Ubuntu Light"/>
                <a:ea typeface="Times New Roman" panose="02020603050405020304" pitchFamily="18" charset="0"/>
                <a:cs typeface="Times New Roman" panose="02020603050405020304" pitchFamily="18" charset="0"/>
              </a:rPr>
              <a:t>CLOSED</a:t>
            </a:r>
            <a:r>
              <a:rPr lang="en-GB" sz="1400" dirty="0">
                <a:latin typeface="Ubuntu Light"/>
                <a:ea typeface="Times New Roman" panose="02020603050405020304" pitchFamily="18" charset="0"/>
                <a:cs typeface="Times New Roman" panose="02020603050405020304" pitchFamily="18" charset="0"/>
              </a:rPr>
              <a:t>’ area: no access permitted, beam potentially present</a:t>
            </a:r>
            <a:r>
              <a:rPr lang="en-GB" sz="1400" dirty="0" smtClean="0">
                <a:latin typeface="Ubuntu Light"/>
                <a:ea typeface="Times New Roman" panose="02020603050405020304" pitchFamily="18" charset="0"/>
                <a:cs typeface="Times New Roman" panose="02020603050405020304" pitchFamily="18" charset="0"/>
              </a:rPr>
              <a:t>;</a:t>
            </a:r>
          </a:p>
          <a:p>
            <a:pPr marL="285750" indent="-285750" algn="just">
              <a:lnSpc>
                <a:spcPct val="130000"/>
              </a:lnSpc>
              <a:spcBef>
                <a:spcPts val="600"/>
              </a:spcBef>
              <a:spcAft>
                <a:spcPts val="0"/>
              </a:spcAft>
              <a:buFont typeface="Arial" panose="020B0604020202020204" pitchFamily="34" charset="0"/>
              <a:buChar char="•"/>
            </a:pPr>
            <a:r>
              <a:rPr lang="en-US" sz="1400" dirty="0">
                <a:latin typeface="Ubuntu Light"/>
                <a:ea typeface="Times New Roman" panose="02020603050405020304" pitchFamily="18" charset="0"/>
                <a:cs typeface="Times New Roman" panose="02020603050405020304" pitchFamily="18" charset="0"/>
              </a:rPr>
              <a:t>‘</a:t>
            </a:r>
            <a:r>
              <a:rPr lang="en-US" sz="1400" b="1" dirty="0">
                <a:solidFill>
                  <a:srgbClr val="FF0000"/>
                </a:solidFill>
                <a:latin typeface="Ubuntu Light"/>
                <a:ea typeface="Times New Roman" panose="02020603050405020304" pitchFamily="18" charset="0"/>
                <a:cs typeface="Times New Roman" panose="02020603050405020304" pitchFamily="18" charset="0"/>
              </a:rPr>
              <a:t>LOCKED</a:t>
            </a:r>
            <a:r>
              <a:rPr lang="en-US" sz="1400" dirty="0">
                <a:latin typeface="Ubuntu Light"/>
                <a:ea typeface="Times New Roman" panose="02020603050405020304" pitchFamily="18" charset="0"/>
                <a:cs typeface="Times New Roman" panose="02020603050405020304" pitchFamily="18" charset="0"/>
              </a:rPr>
              <a:t>’ area: no access possible (except for fire brigade and radiation protection</a:t>
            </a:r>
            <a:r>
              <a:rPr lang="en-US" sz="1400" dirty="0" smtClean="0">
                <a:latin typeface="Ubuntu Light"/>
                <a:ea typeface="Times New Roman" panose="02020603050405020304" pitchFamily="18" charset="0"/>
                <a:cs typeface="Times New Roman" panose="02020603050405020304" pitchFamily="18" charset="0"/>
              </a:rPr>
              <a:t>)</a:t>
            </a:r>
          </a:p>
          <a:p>
            <a:pPr marL="285750" indent="-285750" algn="just">
              <a:lnSpc>
                <a:spcPct val="130000"/>
              </a:lnSpc>
              <a:spcBef>
                <a:spcPts val="600"/>
              </a:spcBef>
              <a:buFont typeface="Arial" panose="020B0604020202020204" pitchFamily="34" charset="0"/>
              <a:buChar char="•"/>
            </a:pPr>
            <a:r>
              <a:rPr lang="en-GB" sz="1400" dirty="0">
                <a:latin typeface="Ubuntu Light"/>
              </a:rPr>
              <a:t>‘</a:t>
            </a:r>
            <a:r>
              <a:rPr lang="en-GB" sz="1400" b="1" dirty="0">
                <a:solidFill>
                  <a:srgbClr val="FFC000"/>
                </a:solidFill>
                <a:latin typeface="Ubuntu Light"/>
              </a:rPr>
              <a:t>ACCESS WITH KEY</a:t>
            </a:r>
            <a:r>
              <a:rPr lang="en-GB" sz="1400" dirty="0">
                <a:latin typeface="Ubuntu Light"/>
              </a:rPr>
              <a:t>’: entering is possible by taking a key, one key per person entering (short KEY ACCESS)</a:t>
            </a:r>
            <a:endParaRPr lang="en-US" sz="1400" dirty="0">
              <a:latin typeface="Ubuntu Light"/>
            </a:endParaRPr>
          </a:p>
          <a:p>
            <a:pPr marL="285750" indent="-285750" algn="just">
              <a:lnSpc>
                <a:spcPct val="130000"/>
              </a:lnSpc>
              <a:spcBef>
                <a:spcPts val="600"/>
              </a:spcBef>
              <a:buFont typeface="Arial" panose="020B0604020202020204" pitchFamily="34" charset="0"/>
              <a:buChar char="•"/>
            </a:pPr>
            <a:r>
              <a:rPr lang="en-GB" sz="1400" dirty="0" smtClean="0">
                <a:latin typeface="Ubuntu Light"/>
              </a:rPr>
              <a:t>‘</a:t>
            </a:r>
            <a:r>
              <a:rPr lang="en-GB" sz="1400" b="1" dirty="0">
                <a:solidFill>
                  <a:schemeClr val="accent3"/>
                </a:solidFill>
                <a:latin typeface="Ubuntu Light"/>
              </a:rPr>
              <a:t>FREE</a:t>
            </a:r>
            <a:r>
              <a:rPr lang="en-GB" sz="1400" dirty="0">
                <a:latin typeface="Ubuntu Light"/>
              </a:rPr>
              <a:t>’ access: access without restrictions</a:t>
            </a:r>
            <a:endParaRPr lang="en-US" sz="1400" dirty="0">
              <a:latin typeface="Ubuntu Light"/>
            </a:endParaRPr>
          </a:p>
          <a:p>
            <a:pPr marL="285750" indent="-285750" algn="just">
              <a:lnSpc>
                <a:spcPct val="130000"/>
              </a:lnSpc>
              <a:spcBef>
                <a:spcPts val="600"/>
              </a:spcBef>
              <a:spcAft>
                <a:spcPts val="0"/>
              </a:spcAft>
              <a:buFont typeface="Arial" panose="020B0604020202020204" pitchFamily="34" charset="0"/>
              <a:buChar char="•"/>
            </a:pPr>
            <a:r>
              <a:rPr lang="fr-FR" sz="1400" dirty="0">
                <a:latin typeface="Ubuntu Light"/>
              </a:rPr>
              <a:t>‘</a:t>
            </a:r>
            <a:r>
              <a:rPr lang="fr-FR" sz="1400" b="1" dirty="0">
                <a:solidFill>
                  <a:schemeClr val="accent2">
                    <a:lumMod val="75000"/>
                  </a:schemeClr>
                </a:solidFill>
                <a:latin typeface="Ubuntu Light"/>
              </a:rPr>
              <a:t>PATROL</a:t>
            </a:r>
            <a:r>
              <a:rPr lang="fr-FR" sz="1400" dirty="0">
                <a:latin typeface="Ubuntu Light"/>
              </a:rPr>
              <a:t>’: It has a </a:t>
            </a:r>
            <a:r>
              <a:rPr lang="fr-FR" sz="1400" dirty="0" err="1">
                <a:latin typeface="Ubuntu Light"/>
              </a:rPr>
              <a:t>very</a:t>
            </a:r>
            <a:r>
              <a:rPr lang="fr-FR" sz="1400" dirty="0">
                <a:latin typeface="Ubuntu Light"/>
              </a:rPr>
              <a:t> </a:t>
            </a:r>
            <a:r>
              <a:rPr lang="fr-FR" sz="1400" dirty="0" err="1">
                <a:latin typeface="Ubuntu Light"/>
              </a:rPr>
              <a:t>limited</a:t>
            </a:r>
            <a:r>
              <a:rPr lang="fr-FR" sz="1400" dirty="0">
                <a:latin typeface="Ubuntu Light"/>
              </a:rPr>
              <a:t> duration and serves </a:t>
            </a:r>
            <a:r>
              <a:rPr lang="fr-FR" sz="1400" dirty="0" err="1">
                <a:latin typeface="Ubuntu Light"/>
              </a:rPr>
              <a:t>changing</a:t>
            </a:r>
            <a:r>
              <a:rPr lang="fr-FR" sz="1400" dirty="0">
                <a:latin typeface="Ubuntu Light"/>
              </a:rPr>
              <a:t> a zone </a:t>
            </a:r>
            <a:r>
              <a:rPr lang="fr-FR" sz="1400" dirty="0" err="1">
                <a:latin typeface="Ubuntu Light"/>
              </a:rPr>
              <a:t>status</a:t>
            </a:r>
            <a:r>
              <a:rPr lang="fr-FR" sz="1400" dirty="0">
                <a:latin typeface="Ubuntu Light"/>
              </a:rPr>
              <a:t> </a:t>
            </a:r>
            <a:r>
              <a:rPr lang="fr-FR" sz="1400" dirty="0" err="1">
                <a:latin typeface="Ubuntu Light"/>
              </a:rPr>
              <a:t>from</a:t>
            </a:r>
            <a:r>
              <a:rPr lang="fr-FR" sz="1400" dirty="0">
                <a:latin typeface="Ubuntu Light"/>
              </a:rPr>
              <a:t> “FREE” to </a:t>
            </a:r>
            <a:r>
              <a:rPr lang="fr-FR" sz="1400" dirty="0" err="1">
                <a:latin typeface="Ubuntu Light"/>
              </a:rPr>
              <a:t>any</a:t>
            </a:r>
            <a:r>
              <a:rPr lang="fr-FR" sz="1400" dirty="0">
                <a:latin typeface="Ubuntu Light"/>
              </a:rPr>
              <a:t> </a:t>
            </a:r>
            <a:r>
              <a:rPr lang="fr-FR" sz="1400" dirty="0" err="1">
                <a:latin typeface="Ubuntu Light"/>
              </a:rPr>
              <a:t>other</a:t>
            </a:r>
            <a:r>
              <a:rPr lang="fr-FR" sz="1400" dirty="0">
                <a:latin typeface="Ubuntu Light"/>
              </a:rPr>
              <a:t> mode. </a:t>
            </a:r>
            <a:endParaRPr lang="en-US" sz="1400" dirty="0">
              <a:effectLst/>
              <a:latin typeface="Ubuntu Ligh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4001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p:txBody>
          <a:bodyPr/>
          <a:lstStyle/>
          <a:p>
            <a:pPr marL="0" lvl="0" indent="0">
              <a:buNone/>
            </a:pPr>
            <a:r>
              <a:rPr lang="en-GB" sz="2400" cap="all" dirty="0"/>
              <a:t>3.1	CHECK INITIAL </a:t>
            </a:r>
            <a:r>
              <a:rPr lang="en-GB" sz="2400" cap="all" dirty="0" smtClean="0"/>
              <a:t>CONDITION</a:t>
            </a:r>
          </a:p>
          <a:p>
            <a:pPr marL="0" indent="0">
              <a:buNone/>
            </a:pPr>
            <a:endParaRPr lang="en-GB" sz="1800" dirty="0"/>
          </a:p>
          <a:p>
            <a:pPr marL="0" indent="0">
              <a:buNone/>
            </a:pPr>
            <a:r>
              <a:rPr lang="en-GB" sz="1800" dirty="0" smtClean="0"/>
              <a:t>To </a:t>
            </a:r>
            <a:r>
              <a:rPr lang="en-GB" sz="1800" dirty="0"/>
              <a:t>the right of the main access door (PPE) to a zone there is a panel with light diodes which indicate the area’s current access </a:t>
            </a:r>
            <a:r>
              <a:rPr lang="en-GB" sz="1800" dirty="0" smtClean="0"/>
              <a:t>mode.</a:t>
            </a:r>
            <a:endParaRPr lang="en-US" sz="1800" dirty="0"/>
          </a:p>
          <a:p>
            <a:pPr marL="0" lvl="0" indent="0">
              <a:buNone/>
            </a:pPr>
            <a:endParaRPr lang="en-US" dirty="0"/>
          </a:p>
        </p:txBody>
      </p:sp>
      <p:pic>
        <p:nvPicPr>
          <p:cNvPr id="4" name="Picture 3" descr="Free Access"/>
          <p:cNvPicPr/>
          <p:nvPr/>
        </p:nvPicPr>
        <p:blipFill>
          <a:blip r:embed="rId2"/>
          <a:srcRect/>
          <a:stretch>
            <a:fillRect/>
          </a:stretch>
        </p:blipFill>
        <p:spPr bwMode="auto">
          <a:xfrm>
            <a:off x="2489517" y="3063085"/>
            <a:ext cx="4161790" cy="2300923"/>
          </a:xfrm>
          <a:prstGeom prst="rect">
            <a:avLst/>
          </a:prstGeom>
          <a:noFill/>
          <a:ln w="3175">
            <a:solidFill>
              <a:schemeClr val="tx1"/>
            </a:solidFill>
            <a:miter lim="800000"/>
            <a:headEnd/>
            <a:tailEnd/>
          </a:ln>
        </p:spPr>
      </p:pic>
    </p:spTree>
    <p:extLst>
      <p:ext uri="{BB962C8B-B14F-4D97-AF65-F5344CB8AC3E}">
        <p14:creationId xmlns:p14="http://schemas.microsoft.com/office/powerpoint/2010/main" val="540258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p:txBody>
          <a:bodyPr/>
          <a:lstStyle/>
          <a:p>
            <a:pPr marL="0" lvl="0" indent="0">
              <a:buNone/>
            </a:pPr>
            <a:r>
              <a:rPr lang="en-GB" sz="2400" cap="all" dirty="0"/>
              <a:t>3.1	CHECK INITIAL </a:t>
            </a:r>
            <a:r>
              <a:rPr lang="en-GB" sz="2400" cap="all" dirty="0" smtClean="0"/>
              <a:t>CONDITION</a:t>
            </a:r>
          </a:p>
          <a:p>
            <a:pPr marL="0" lvl="0" indent="0">
              <a:buNone/>
            </a:pPr>
            <a:endParaRPr lang="en-GB" sz="2000" cap="all" dirty="0" smtClean="0"/>
          </a:p>
          <a:p>
            <a:pPr marL="0" lvl="0" indent="0">
              <a:buNone/>
            </a:pPr>
            <a:r>
              <a:rPr lang="en-GB" sz="2000" dirty="0" smtClean="0"/>
              <a:t>Most user areas </a:t>
            </a:r>
            <a:r>
              <a:rPr lang="en-GB" sz="2000" dirty="0" smtClean="0"/>
              <a:t>are equipped with judiciously placed search boxes (a plan on the PPE door shows where they are placed). Check the plan of the area for know where the search boxes are.</a:t>
            </a:r>
          </a:p>
          <a:p>
            <a:pPr marL="0" lvl="0" indent="0">
              <a:buNone/>
            </a:pPr>
            <a:endParaRPr lang="en-GB" sz="2000" dirty="0"/>
          </a:p>
          <a:p>
            <a:pPr marL="0" lvl="0" indent="0">
              <a:buNone/>
            </a:pPr>
            <a:endParaRPr lang="en-GB" sz="2000" dirty="0" smtClean="0"/>
          </a:p>
          <a:p>
            <a:pPr marL="0" lvl="0" indent="0">
              <a:buNone/>
            </a:pPr>
            <a:endParaRPr lang="en-GB" sz="2000" dirty="0"/>
          </a:p>
          <a:p>
            <a:pPr marL="0" lvl="0" indent="0">
              <a:buNone/>
            </a:pPr>
            <a:endParaRPr lang="en-GB" sz="2000" dirty="0" smtClean="0"/>
          </a:p>
          <a:p>
            <a:pPr marL="0" lvl="0" indent="0">
              <a:buNone/>
            </a:pPr>
            <a:endParaRPr lang="en-GB" sz="2000" dirty="0"/>
          </a:p>
          <a:p>
            <a:pPr marL="0" lvl="0" indent="0">
              <a:buNone/>
            </a:pPr>
            <a:endParaRPr lang="en-GB" sz="2000" dirty="0"/>
          </a:p>
          <a:p>
            <a:pPr marL="0" lvl="0" indent="0">
              <a:buNone/>
            </a:pPr>
            <a:r>
              <a:rPr lang="en-GB" sz="2000" dirty="0" smtClean="0"/>
              <a:t>If the lights are flashing the search boxes need to be rearmed, once a box </a:t>
            </a:r>
            <a:r>
              <a:rPr lang="en-GB" sz="2000" dirty="0" smtClean="0"/>
              <a:t>has been </a:t>
            </a:r>
            <a:r>
              <a:rPr lang="en-GB" sz="2000" dirty="0" smtClean="0"/>
              <a:t>rearmed the lights become continuous. </a:t>
            </a:r>
            <a:endParaRPr lang="en-GB" sz="2000" dirty="0"/>
          </a:p>
        </p:txBody>
      </p:sp>
      <p:pic>
        <p:nvPicPr>
          <p:cNvPr id="8" name="Picture 7"/>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637154" y="2595244"/>
            <a:ext cx="3866515" cy="1712595"/>
          </a:xfrm>
          <a:prstGeom prst="rect">
            <a:avLst/>
          </a:prstGeom>
          <a:noFill/>
          <a:ln>
            <a:noFill/>
          </a:ln>
        </p:spPr>
      </p:pic>
      <p:sp>
        <p:nvSpPr>
          <p:cNvPr id="7" name="Rectangle 6"/>
          <p:cNvSpPr/>
          <p:nvPr/>
        </p:nvSpPr>
        <p:spPr>
          <a:xfrm>
            <a:off x="3070294" y="4312333"/>
            <a:ext cx="3015569" cy="276999"/>
          </a:xfrm>
          <a:prstGeom prst="rect">
            <a:avLst/>
          </a:prstGeom>
        </p:spPr>
        <p:txBody>
          <a:bodyPr wrap="none">
            <a:spAutoFit/>
          </a:bodyPr>
          <a:lstStyle/>
          <a:p>
            <a:r>
              <a:rPr lang="en-GB" sz="1200" dirty="0" smtClean="0">
                <a:latin typeface="Ubuntu Light"/>
                <a:ea typeface="Times New Roman" panose="02020603050405020304" pitchFamily="18" charset="0"/>
                <a:cs typeface="Times New Roman" panose="02020603050405020304" pitchFamily="18" charset="0"/>
              </a:rPr>
              <a:t>Example of a plan showing Search Boxes</a:t>
            </a:r>
            <a:endParaRPr lang="en-GB" sz="1200" dirty="0">
              <a:latin typeface="Ubuntu Light"/>
            </a:endParaRPr>
          </a:p>
        </p:txBody>
      </p:sp>
      <p:pic>
        <p:nvPicPr>
          <p:cNvPr id="10" name="Picture 9"/>
          <p:cNvPicPr/>
          <p:nvPr/>
        </p:nvPicPr>
        <p:blipFill>
          <a:blip r:embed="rId3"/>
          <a:srcRect l="8603" t="12780" r="24754"/>
          <a:stretch>
            <a:fillRect/>
          </a:stretch>
        </p:blipFill>
        <p:spPr bwMode="auto">
          <a:xfrm>
            <a:off x="6865517" y="5000942"/>
            <a:ext cx="1212215" cy="1184275"/>
          </a:xfrm>
          <a:prstGeom prst="rect">
            <a:avLst/>
          </a:prstGeom>
          <a:noFill/>
          <a:ln w="3175">
            <a:solidFill>
              <a:schemeClr val="tx1"/>
            </a:solidFill>
            <a:miter lim="800000"/>
            <a:headEnd/>
            <a:tailEnd/>
          </a:ln>
        </p:spPr>
      </p:pic>
    </p:spTree>
    <p:extLst>
      <p:ext uri="{BB962C8B-B14F-4D97-AF65-F5344CB8AC3E}">
        <p14:creationId xmlns:p14="http://schemas.microsoft.com/office/powerpoint/2010/main" val="19046393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a:xfrm>
            <a:off x="342900" y="949325"/>
            <a:ext cx="8226425" cy="5324475"/>
          </a:xfrm>
        </p:spPr>
        <p:txBody>
          <a:bodyPr/>
          <a:lstStyle/>
          <a:p>
            <a:pPr marL="0" lvl="0" indent="0">
              <a:buNone/>
            </a:pPr>
            <a:r>
              <a:rPr lang="en-GB" sz="2400" cap="all" dirty="0"/>
              <a:t>3.1	</a:t>
            </a:r>
            <a:r>
              <a:rPr lang="en-GB" sz="2400" cap="all" dirty="0" smtClean="0"/>
              <a:t>CHECK </a:t>
            </a:r>
            <a:r>
              <a:rPr lang="en-GB" sz="2400" cap="all" dirty="0"/>
              <a:t>INITIAL </a:t>
            </a:r>
            <a:r>
              <a:rPr lang="en-GB" sz="2400" cap="all" dirty="0" smtClean="0"/>
              <a:t>CONDITION</a:t>
            </a:r>
          </a:p>
          <a:p>
            <a:pPr marL="0" indent="0">
              <a:buNone/>
            </a:pPr>
            <a:r>
              <a:rPr lang="en-GB" altLang="en-US" sz="2000" dirty="0">
                <a:solidFill>
                  <a:schemeClr val="tx1"/>
                </a:solidFill>
                <a:ea typeface="Times New Roman" panose="02020603050405020304" pitchFamily="18" charset="0"/>
                <a:cs typeface="Times New Roman" panose="02020603050405020304" pitchFamily="18" charset="0"/>
              </a:rPr>
              <a:t>The status of all doors of the zone is displayed on the touch </a:t>
            </a:r>
            <a:r>
              <a:rPr lang="en-GB" altLang="en-US" sz="2000" dirty="0" smtClean="0">
                <a:solidFill>
                  <a:schemeClr val="tx1"/>
                </a:solidFill>
                <a:ea typeface="Times New Roman" panose="02020603050405020304" pitchFamily="18" charset="0"/>
                <a:cs typeface="Times New Roman" panose="02020603050405020304" pitchFamily="18" charset="0"/>
              </a:rPr>
              <a:t>panel.</a:t>
            </a:r>
            <a:endParaRPr lang="en-GB" altLang="en-US" sz="4400" dirty="0">
              <a:solidFill>
                <a:schemeClr val="tx1"/>
              </a:solidFill>
            </a:endParaRPr>
          </a:p>
          <a:p>
            <a:pPr marL="0" lvl="0" indent="0">
              <a:buNone/>
            </a:pPr>
            <a:endParaRPr lang="fr-CH" sz="2000" cap="all" dirty="0"/>
          </a:p>
          <a:p>
            <a:pPr marL="0" lvl="0" indent="0">
              <a:buNone/>
            </a:pPr>
            <a:r>
              <a:rPr lang="en-US" sz="2000" cap="all" dirty="0" smtClean="0"/>
              <a:t> </a:t>
            </a:r>
          </a:p>
          <a:p>
            <a:pPr marL="0" lvl="0" indent="0">
              <a:buNone/>
            </a:pPr>
            <a:endParaRPr lang="fr-CH" sz="2000" cap="all" dirty="0"/>
          </a:p>
          <a:p>
            <a:pPr marL="0" lvl="0" indent="0">
              <a:buNone/>
            </a:pPr>
            <a:endParaRPr lang="fr-CH" sz="2000" cap="all" dirty="0" smtClean="0"/>
          </a:p>
          <a:p>
            <a:pPr marL="0" lvl="0" indent="0">
              <a:buNone/>
            </a:pPr>
            <a:endParaRPr lang="fr-CH" sz="2000" cap="all" dirty="0"/>
          </a:p>
          <a:p>
            <a:pPr marL="0" lvl="0" indent="0">
              <a:buNone/>
            </a:pPr>
            <a:endParaRPr lang="fr-CH" sz="2000" cap="all" dirty="0" smtClean="0"/>
          </a:p>
          <a:p>
            <a:pPr marL="0" lvl="0" indent="0">
              <a:buNone/>
            </a:pPr>
            <a:endParaRPr lang="fr-CH" sz="2000" cap="all" dirty="0" smtClean="0"/>
          </a:p>
          <a:p>
            <a:pPr marL="0" lvl="0" indent="0">
              <a:buNone/>
            </a:pPr>
            <a:endParaRPr lang="en-US" sz="2000" cap="all" dirty="0"/>
          </a:p>
          <a:p>
            <a:pPr marL="0" indent="0">
              <a:buNone/>
            </a:pPr>
            <a:r>
              <a:rPr lang="en-GB" sz="2000" dirty="0"/>
              <a:t>Only the ‘CLOSED AREA’ state allows the beam to be switched on. A patrol is necessary to change from ‘FREE’ or ‘LOCKED’ mode to ‘KEY ACCESS’ or ‘CLOSED’ mode</a:t>
            </a:r>
            <a:r>
              <a:rPr lang="en-GB" sz="2000" dirty="0" smtClean="0"/>
              <a:t>. </a:t>
            </a:r>
          </a:p>
          <a:p>
            <a:pPr marL="0" indent="0">
              <a:buNone/>
            </a:pPr>
            <a:endParaRPr lang="en-GB" sz="2000" dirty="0" smtClean="0"/>
          </a:p>
          <a:p>
            <a:pPr marL="0" indent="0">
              <a:buNone/>
            </a:pPr>
            <a:r>
              <a:rPr lang="en-GB" sz="2000" dirty="0" smtClean="0"/>
              <a:t>           </a:t>
            </a:r>
            <a:r>
              <a:rPr lang="en-GB" sz="2000" b="1" dirty="0" smtClean="0"/>
              <a:t>It’s not possible to change mode when the beam is enabled</a:t>
            </a:r>
            <a:r>
              <a:rPr lang="en-GB" sz="2000" dirty="0" smtClean="0"/>
              <a:t>.</a:t>
            </a:r>
            <a:endParaRPr lang="en-US" sz="2000" dirty="0"/>
          </a:p>
          <a:p>
            <a:pPr marL="0" lvl="0" indent="0">
              <a:buNone/>
            </a:pPr>
            <a:endParaRPr lang="en-GB" sz="2000" cap="all" dirty="0" smtClean="0"/>
          </a:p>
        </p:txBody>
      </p:sp>
      <p:sp>
        <p:nvSpPr>
          <p:cNvPr id="7" name="Rectangle 4"/>
          <p:cNvSpPr>
            <a:spLocks noChangeArrowheads="1"/>
          </p:cNvSpPr>
          <p:nvPr/>
        </p:nvSpPr>
        <p:spPr bwMode="auto">
          <a:xfrm>
            <a:off x="-11430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457200" y="4552216"/>
            <a:ext cx="8226854" cy="369332"/>
          </a:xfrm>
          <a:prstGeom prst="rect">
            <a:avLst/>
          </a:prstGeom>
        </p:spPr>
        <p:txBody>
          <a:bodyPr wrap="square">
            <a:spAutoFit/>
          </a:bodyPr>
          <a:lstStyle/>
          <a:p>
            <a:endParaRPr lang="en-US" dirty="0">
              <a:latin typeface="Ubuntu Light"/>
            </a:endParaRPr>
          </a:p>
        </p:txBody>
      </p:sp>
      <p:pic>
        <p:nvPicPr>
          <p:cNvPr id="13" name="Picture 12"/>
          <p:cNvPicPr/>
          <p:nvPr/>
        </p:nvPicPr>
        <p:blipFill>
          <a:blip r:embed="rId2"/>
          <a:srcRect l="3984" t="3424" r="1204" b="8816"/>
          <a:stretch>
            <a:fillRect/>
          </a:stretch>
        </p:blipFill>
        <p:spPr bwMode="auto">
          <a:xfrm>
            <a:off x="2696368" y="1769110"/>
            <a:ext cx="3519488" cy="2455446"/>
          </a:xfrm>
          <a:prstGeom prst="rect">
            <a:avLst/>
          </a:prstGeom>
          <a:noFill/>
          <a:ln w="3175">
            <a:solidFill>
              <a:schemeClr val="tx1"/>
            </a:solidFill>
            <a:miter lim="800000"/>
            <a:headEnd/>
            <a:tailEnd/>
          </a:ln>
        </p:spPr>
      </p:pic>
      <p:pic>
        <p:nvPicPr>
          <p:cNvPr id="8" name="Picture 7"/>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2900" y="5491036"/>
            <a:ext cx="865624" cy="696404"/>
          </a:xfrm>
          <a:prstGeom prst="rect">
            <a:avLst/>
          </a:prstGeom>
        </p:spPr>
      </p:pic>
    </p:spTree>
    <p:extLst>
      <p:ext uri="{BB962C8B-B14F-4D97-AF65-F5344CB8AC3E}">
        <p14:creationId xmlns:p14="http://schemas.microsoft.com/office/powerpoint/2010/main" val="21840949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a:xfrm>
            <a:off x="342900" y="949325"/>
            <a:ext cx="8226425" cy="5324475"/>
          </a:xfrm>
        </p:spPr>
        <p:txBody>
          <a:bodyPr/>
          <a:lstStyle/>
          <a:p>
            <a:pPr marL="0" lvl="0" indent="0">
              <a:buNone/>
            </a:pPr>
            <a:r>
              <a:rPr lang="en-GB" sz="2400" cap="all" dirty="0" smtClean="0"/>
              <a:t>3.2</a:t>
            </a:r>
            <a:r>
              <a:rPr lang="en-GB" sz="2400" cap="all" dirty="0"/>
              <a:t>	CHECKING THE </a:t>
            </a:r>
            <a:r>
              <a:rPr lang="en-GB" sz="2400" cap="all" dirty="0" smtClean="0"/>
              <a:t>ZONE</a:t>
            </a:r>
          </a:p>
          <a:p>
            <a:pPr marL="0" lvl="0" indent="0">
              <a:buNone/>
            </a:pPr>
            <a:endParaRPr lang="fr-FR" sz="2000" dirty="0" smtClean="0"/>
          </a:p>
          <a:p>
            <a:pPr marL="0" lvl="0" indent="0">
              <a:buNone/>
            </a:pPr>
            <a:r>
              <a:rPr lang="en-GB" sz="2000" dirty="0" smtClean="0"/>
              <a:t>To start a patrol, the patroller must select ‘PATROL MODE’ on the touch screen to switch from ‘FREE ACCESS’ mode and then pass her/his personal dosimeter in front of the dosimeter reader </a:t>
            </a:r>
            <a:endParaRPr lang="en-GB" sz="2000" cap="all" dirty="0" smtClean="0"/>
          </a:p>
          <a:p>
            <a:pPr marL="0" lvl="0" indent="0">
              <a:buNone/>
            </a:pPr>
            <a:endParaRPr lang="en-GB" cap="all" dirty="0" smtClean="0"/>
          </a:p>
        </p:txBody>
      </p:sp>
      <p:sp>
        <p:nvSpPr>
          <p:cNvPr id="7" name="Rectangle 4"/>
          <p:cNvSpPr>
            <a:spLocks noChangeArrowheads="1"/>
          </p:cNvSpPr>
          <p:nvPr/>
        </p:nvSpPr>
        <p:spPr bwMode="auto">
          <a:xfrm>
            <a:off x="-11430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457200" y="4552216"/>
            <a:ext cx="8226854" cy="369332"/>
          </a:xfrm>
          <a:prstGeom prst="rect">
            <a:avLst/>
          </a:prstGeom>
        </p:spPr>
        <p:txBody>
          <a:bodyPr wrap="square">
            <a:spAutoFit/>
          </a:bodyPr>
          <a:lstStyle/>
          <a:p>
            <a:endParaRPr lang="en-US" dirty="0">
              <a:latin typeface="Ubuntu Light"/>
            </a:endParaRPr>
          </a:p>
        </p:txBody>
      </p:sp>
      <p:grpSp>
        <p:nvGrpSpPr>
          <p:cNvPr id="5" name="Group 4"/>
          <p:cNvGrpSpPr/>
          <p:nvPr/>
        </p:nvGrpSpPr>
        <p:grpSpPr>
          <a:xfrm>
            <a:off x="818654" y="3523362"/>
            <a:ext cx="7503946" cy="1493025"/>
            <a:chOff x="399414" y="3439542"/>
            <a:chExt cx="7503946" cy="1493025"/>
          </a:xfrm>
        </p:grpSpPr>
        <p:pic>
          <p:nvPicPr>
            <p:cNvPr id="11" name="Picture 10" descr="IMAG0344.jpg"/>
            <p:cNvPicPr>
              <a:picLocks noChangeAspect="1"/>
            </p:cNvPicPr>
            <p:nvPr/>
          </p:nvPicPr>
          <p:blipFill>
            <a:blip r:embed="rId2"/>
            <a:stretch>
              <a:fillRect/>
            </a:stretch>
          </p:blipFill>
          <p:spPr>
            <a:xfrm>
              <a:off x="399414" y="3439542"/>
              <a:ext cx="1922727" cy="1482006"/>
            </a:xfrm>
            <a:prstGeom prst="rect">
              <a:avLst/>
            </a:prstGeom>
          </p:spPr>
        </p:pic>
        <p:pic>
          <p:nvPicPr>
            <p:cNvPr id="12" name="Picture 11" descr="IMAG0348.jpg"/>
            <p:cNvPicPr>
              <a:picLocks noChangeAspect="1"/>
            </p:cNvPicPr>
            <p:nvPr/>
          </p:nvPicPr>
          <p:blipFill>
            <a:blip r:embed="rId3"/>
            <a:stretch>
              <a:fillRect/>
            </a:stretch>
          </p:blipFill>
          <p:spPr>
            <a:xfrm>
              <a:off x="3026924" y="3443040"/>
              <a:ext cx="2036714" cy="1478508"/>
            </a:xfrm>
            <a:prstGeom prst="rect">
              <a:avLst/>
            </a:prstGeom>
          </p:spPr>
        </p:pic>
        <p:sp>
          <p:nvSpPr>
            <p:cNvPr id="14" name="AutoShape 7"/>
            <p:cNvSpPr>
              <a:spLocks noChangeArrowheads="1"/>
            </p:cNvSpPr>
            <p:nvPr/>
          </p:nvSpPr>
          <p:spPr bwMode="auto">
            <a:xfrm>
              <a:off x="2384463" y="3954948"/>
              <a:ext cx="460345" cy="161904"/>
            </a:xfrm>
            <a:prstGeom prst="rightArrow">
              <a:avLst>
                <a:gd name="adj1" fmla="val 50000"/>
                <a:gd name="adj2" fmla="val 91176"/>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nSpc>
                  <a:spcPct val="110000"/>
                </a:lnSpc>
                <a:spcAft>
                  <a:spcPts val="0"/>
                </a:spcAft>
              </a:pPr>
              <a:r>
                <a:rPr lang="fr-FR" sz="1000">
                  <a:effectLst/>
                  <a:latin typeface="Tahoma" panose="020B0604030504040204" pitchFamily="34" charset="0"/>
                  <a:ea typeface="Times New Roman" panose="02020603050405020304" pitchFamily="18" charset="0"/>
                  <a:cs typeface="Times New Roman" panose="02020603050405020304" pitchFamily="18" charset="0"/>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66646" y="3453736"/>
              <a:ext cx="2036714" cy="1478831"/>
            </a:xfrm>
            <a:prstGeom prst="rect">
              <a:avLst/>
            </a:prstGeom>
          </p:spPr>
        </p:pic>
        <p:sp>
          <p:nvSpPr>
            <p:cNvPr id="17" name="AutoShape 7"/>
            <p:cNvSpPr>
              <a:spLocks noChangeArrowheads="1"/>
            </p:cNvSpPr>
            <p:nvPr/>
          </p:nvSpPr>
          <p:spPr bwMode="auto">
            <a:xfrm>
              <a:off x="5245754" y="3976868"/>
              <a:ext cx="469971" cy="201928"/>
            </a:xfrm>
            <a:prstGeom prst="rightArrow">
              <a:avLst>
                <a:gd name="adj1" fmla="val 50000"/>
                <a:gd name="adj2" fmla="val 91176"/>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nSpc>
                  <a:spcPct val="110000"/>
                </a:lnSpc>
                <a:spcAft>
                  <a:spcPts val="0"/>
                </a:spcAft>
              </a:pPr>
              <a:r>
                <a:rPr lang="fr-FR" sz="1000">
                  <a:effectLst/>
                  <a:latin typeface="Tahoma" panose="020B0604030504040204" pitchFamily="34" charset="0"/>
                  <a:ea typeface="Times New Roman" panose="02020603050405020304" pitchFamily="18" charset="0"/>
                  <a:cs typeface="Times New Roman" panose="02020603050405020304" pitchFamily="18" charset="0"/>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904899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a:xfrm>
            <a:off x="342900" y="949325"/>
            <a:ext cx="8226425" cy="5324475"/>
          </a:xfrm>
        </p:spPr>
        <p:txBody>
          <a:bodyPr/>
          <a:lstStyle/>
          <a:p>
            <a:pPr marL="0" lvl="0" indent="0">
              <a:buNone/>
            </a:pPr>
            <a:r>
              <a:rPr lang="en-GB" sz="2400" cap="all" dirty="0" smtClean="0"/>
              <a:t>3.2	CHECKING THE ZONE</a:t>
            </a:r>
          </a:p>
          <a:p>
            <a:r>
              <a:rPr lang="en-GB" sz="2000" dirty="0" smtClean="0"/>
              <a:t>Each patroller has to take a key. You can get a key by pressing the ‘Key release’ on the touch screen. </a:t>
            </a:r>
          </a:p>
          <a:p>
            <a:pPr marL="0" indent="0">
              <a:buNone/>
            </a:pPr>
            <a:endParaRPr lang="en-GB" sz="2000" dirty="0" smtClean="0"/>
          </a:p>
          <a:p>
            <a:pPr marL="0" indent="0">
              <a:buNone/>
            </a:pPr>
            <a:r>
              <a:rPr lang="en-GB" sz="1600" dirty="0" smtClean="0"/>
              <a:t>  	</a:t>
            </a:r>
            <a:r>
              <a:rPr lang="en-GB" sz="1600" b="1" dirty="0" smtClean="0"/>
              <a:t>Only the leader of the patrol must </a:t>
            </a:r>
          </a:p>
          <a:p>
            <a:pPr marL="0" indent="0">
              <a:buNone/>
            </a:pPr>
            <a:r>
              <a:rPr lang="en-GB" sz="1600" b="1" dirty="0" smtClean="0"/>
              <a:t>	be trained and authorised.</a:t>
            </a:r>
          </a:p>
          <a:p>
            <a:pPr marL="0" indent="0">
              <a:buNone/>
            </a:pPr>
            <a:endParaRPr lang="en-GB" sz="1600" dirty="0" smtClean="0"/>
          </a:p>
          <a:p>
            <a:r>
              <a:rPr lang="en-GB" sz="2000" dirty="0" smtClean="0"/>
              <a:t>Take the key from the key distributor where a lamp lights up above (turn the key a quarter to the right and simply pull it out). </a:t>
            </a:r>
          </a:p>
          <a:p>
            <a:endParaRPr lang="en-GB" sz="2000" dirty="0" smtClean="0"/>
          </a:p>
          <a:p>
            <a:endParaRPr lang="en-GB" sz="2000" dirty="0" smtClean="0"/>
          </a:p>
          <a:p>
            <a:endParaRPr lang="en-GB" sz="2000" dirty="0" smtClean="0"/>
          </a:p>
          <a:p>
            <a:endParaRPr lang="en-GB" sz="2000" dirty="0" smtClean="0"/>
          </a:p>
          <a:p>
            <a:endParaRPr lang="en-GB" sz="2000" dirty="0" smtClean="0"/>
          </a:p>
          <a:p>
            <a:r>
              <a:rPr lang="en-GB" sz="2000" dirty="0" smtClean="0"/>
              <a:t>The screen then indicates a Key is missing. </a:t>
            </a:r>
            <a:endParaRPr lang="en-GB" sz="2000" dirty="0" smtClean="0"/>
          </a:p>
        </p:txBody>
      </p:sp>
      <p:sp>
        <p:nvSpPr>
          <p:cNvPr id="7" name="Rectangle 4"/>
          <p:cNvSpPr>
            <a:spLocks noChangeArrowheads="1"/>
          </p:cNvSpPr>
          <p:nvPr/>
        </p:nvSpPr>
        <p:spPr bwMode="auto">
          <a:xfrm>
            <a:off x="-11430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457200" y="4552216"/>
            <a:ext cx="8226854" cy="369332"/>
          </a:xfrm>
          <a:prstGeom prst="rect">
            <a:avLst/>
          </a:prstGeom>
        </p:spPr>
        <p:txBody>
          <a:bodyPr wrap="square">
            <a:spAutoFit/>
          </a:bodyPr>
          <a:lstStyle/>
          <a:p>
            <a:endParaRPr lang="en-US" dirty="0">
              <a:latin typeface="Ubuntu Light"/>
            </a:endParaRPr>
          </a:p>
        </p:txBody>
      </p:sp>
      <p:pic>
        <p:nvPicPr>
          <p:cNvPr id="15" name="Picture 14" descr="IMAG0328.jpg"/>
          <p:cNvPicPr/>
          <p:nvPr/>
        </p:nvPicPr>
        <p:blipFill>
          <a:blip r:embed="rId2"/>
          <a:srcRect l="8490" t="8720" r="9072" b="7718"/>
          <a:stretch>
            <a:fillRect/>
          </a:stretch>
        </p:blipFill>
        <p:spPr>
          <a:xfrm>
            <a:off x="5012372" y="1752860"/>
            <a:ext cx="1967548" cy="1262751"/>
          </a:xfrm>
          <a:prstGeom prst="rect">
            <a:avLst/>
          </a:prstGeom>
          <a:ln w="3175">
            <a:solidFill>
              <a:schemeClr val="tx1"/>
            </a:solidFill>
          </a:ln>
        </p:spPr>
      </p:pic>
      <p:grpSp>
        <p:nvGrpSpPr>
          <p:cNvPr id="18" name="Group 17"/>
          <p:cNvGrpSpPr/>
          <p:nvPr/>
        </p:nvGrpSpPr>
        <p:grpSpPr>
          <a:xfrm>
            <a:off x="829952" y="3971539"/>
            <a:ext cx="4656448" cy="1377701"/>
            <a:chOff x="539552" y="2708920"/>
            <a:chExt cx="4866116" cy="1443037"/>
          </a:xfrm>
        </p:grpSpPr>
        <p:pic>
          <p:nvPicPr>
            <p:cNvPr id="19" name="Picture 18" descr="IMAG0329.jpg"/>
            <p:cNvPicPr/>
            <p:nvPr/>
          </p:nvPicPr>
          <p:blipFill>
            <a:blip r:embed="rId3"/>
            <a:stretch>
              <a:fillRect/>
            </a:stretch>
          </p:blipFill>
          <p:spPr>
            <a:xfrm>
              <a:off x="3851920" y="2708920"/>
              <a:ext cx="1553748" cy="1440000"/>
            </a:xfrm>
            <a:prstGeom prst="rect">
              <a:avLst/>
            </a:prstGeom>
          </p:spPr>
        </p:pic>
        <p:pic>
          <p:nvPicPr>
            <p:cNvPr id="20" name="Picture 19"/>
            <p:cNvPicPr>
              <a:picLocks noChangeAspect="1" noChangeArrowheads="1"/>
            </p:cNvPicPr>
            <p:nvPr/>
          </p:nvPicPr>
          <p:blipFill>
            <a:blip r:embed="rId4"/>
            <a:srcRect/>
            <a:stretch>
              <a:fillRect/>
            </a:stretch>
          </p:blipFill>
          <p:spPr bwMode="auto">
            <a:xfrm>
              <a:off x="539552" y="2708920"/>
              <a:ext cx="1919287" cy="1443037"/>
            </a:xfrm>
            <a:prstGeom prst="rect">
              <a:avLst/>
            </a:prstGeom>
            <a:noFill/>
            <a:ln w="9525">
              <a:noFill/>
              <a:miter lim="800000"/>
              <a:headEnd/>
              <a:tailEnd/>
            </a:ln>
          </p:spPr>
        </p:pic>
        <p:sp>
          <p:nvSpPr>
            <p:cNvPr id="21" name="AutoShape 3"/>
            <p:cNvSpPr>
              <a:spLocks noChangeArrowheads="1"/>
            </p:cNvSpPr>
            <p:nvPr/>
          </p:nvSpPr>
          <p:spPr bwMode="auto">
            <a:xfrm>
              <a:off x="2771800" y="3284984"/>
              <a:ext cx="609600" cy="161925"/>
            </a:xfrm>
            <a:prstGeom prst="rightArrow">
              <a:avLst>
                <a:gd name="adj1" fmla="val 50000"/>
                <a:gd name="adj2" fmla="val 9411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nSpc>
                  <a:spcPct val="110000"/>
                </a:lnSpc>
                <a:spcAft>
                  <a:spcPts val="0"/>
                </a:spcAft>
              </a:pPr>
              <a:r>
                <a:rPr lang="fr-FR" sz="1000">
                  <a:effectLst/>
                  <a:latin typeface="Tahoma" panose="020B0604030504040204" pitchFamily="34" charset="0"/>
                  <a:ea typeface="Times New Roman" panose="02020603050405020304" pitchFamily="18" charset="0"/>
                  <a:cs typeface="Times New Roman" panose="02020603050405020304" pitchFamily="18" charset="0"/>
                </a:rPr>
                <a:t> </a:t>
              </a:r>
              <a:endParaRPr lang="en-US" sz="1000">
                <a:effectLst/>
                <a:latin typeface="Tahoma" panose="020B0604030504040204" pitchFamily="34" charset="0"/>
                <a:ea typeface="Times New Roman" panose="02020603050405020304" pitchFamily="18" charset="0"/>
                <a:cs typeface="Times New Roman" panose="02020603050405020304" pitchFamily="18" charset="0"/>
              </a:endParaRPr>
            </a:p>
          </p:txBody>
        </p:sp>
      </p:grpSp>
      <p:pic>
        <p:nvPicPr>
          <p:cNvPr id="26" name="Picture 25"/>
          <p:cNvPicPr/>
          <p:nvPr/>
        </p:nvPicPr>
        <p:blipFill>
          <a:blip r:embed="rId5"/>
          <a:srcRect l="6158" t="3519" r="4560" b="4771"/>
          <a:stretch>
            <a:fillRect/>
          </a:stretch>
        </p:blipFill>
        <p:spPr bwMode="auto">
          <a:xfrm>
            <a:off x="6111535" y="4093997"/>
            <a:ext cx="2236810" cy="1655102"/>
          </a:xfrm>
          <a:prstGeom prst="rect">
            <a:avLst/>
          </a:prstGeom>
          <a:noFill/>
          <a:ln w="3175">
            <a:solidFill>
              <a:schemeClr val="tx1"/>
            </a:solidFill>
            <a:miter lim="800000"/>
            <a:headEnd/>
            <a:tailEnd/>
          </a:ln>
        </p:spPr>
      </p:pic>
      <p:pic>
        <p:nvPicPr>
          <p:cNvPr id="12" name="Picture 11"/>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57200" y="2300899"/>
            <a:ext cx="865624" cy="696404"/>
          </a:xfrm>
          <a:prstGeom prst="rect">
            <a:avLst/>
          </a:prstGeom>
        </p:spPr>
      </p:pic>
    </p:spTree>
    <p:extLst>
      <p:ext uri="{BB962C8B-B14F-4D97-AF65-F5344CB8AC3E}">
        <p14:creationId xmlns:p14="http://schemas.microsoft.com/office/powerpoint/2010/main" val="4173449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	HOW TO PERFORM A PATROL</a:t>
            </a:r>
          </a:p>
        </p:txBody>
      </p:sp>
      <p:sp>
        <p:nvSpPr>
          <p:cNvPr id="3" name="Content Placeholder 2"/>
          <p:cNvSpPr>
            <a:spLocks noGrp="1"/>
          </p:cNvSpPr>
          <p:nvPr>
            <p:ph sz="quarter" idx="13"/>
          </p:nvPr>
        </p:nvSpPr>
        <p:spPr>
          <a:xfrm>
            <a:off x="342900" y="949325"/>
            <a:ext cx="8226425" cy="5324475"/>
          </a:xfrm>
        </p:spPr>
        <p:txBody>
          <a:bodyPr>
            <a:normAutofit/>
          </a:bodyPr>
          <a:lstStyle/>
          <a:p>
            <a:pPr marL="0" lvl="0" indent="0">
              <a:buNone/>
            </a:pPr>
            <a:r>
              <a:rPr lang="en-GB" sz="2400" cap="all" dirty="0" smtClean="0"/>
              <a:t>3.2</a:t>
            </a:r>
            <a:r>
              <a:rPr lang="en-GB" sz="2400" cap="all" dirty="0"/>
              <a:t>	CHECKING THE </a:t>
            </a:r>
            <a:r>
              <a:rPr lang="en-GB" sz="2400" cap="all" dirty="0" smtClean="0"/>
              <a:t>ZONE</a:t>
            </a:r>
          </a:p>
          <a:p>
            <a:pPr marL="0" indent="0">
              <a:buNone/>
            </a:pPr>
            <a:r>
              <a:rPr lang="en-GB" sz="2000" dirty="0"/>
              <a:t>Enter the zone using the key and check the zone</a:t>
            </a:r>
            <a:r>
              <a:rPr lang="en-GB" sz="2000" dirty="0" smtClean="0"/>
              <a:t>:</a:t>
            </a:r>
          </a:p>
          <a:p>
            <a:pPr marL="0" indent="0">
              <a:buNone/>
            </a:pPr>
            <a:endParaRPr lang="en-US" sz="2200" dirty="0"/>
          </a:p>
          <a:p>
            <a:pPr marL="514350" indent="-514350">
              <a:buFont typeface="+mj-lt"/>
              <a:buAutoNum type="arabicPeriod"/>
            </a:pPr>
            <a:r>
              <a:rPr lang="en-GB" sz="2000" dirty="0"/>
              <a:t>Ensure that no people are remaining in the area checking hidden corners thoroughly; Please note that there is a (generous) time limit of 10 minutes performing the patrol</a:t>
            </a:r>
            <a:r>
              <a:rPr lang="en-GB" sz="2000" dirty="0" smtClean="0"/>
              <a:t>.</a:t>
            </a:r>
          </a:p>
          <a:p>
            <a:pPr marL="514350" indent="-514350">
              <a:buFont typeface="+mj-lt"/>
              <a:buAutoNum type="arabicPeriod"/>
            </a:pPr>
            <a:endParaRPr lang="en-GB" sz="2000" dirty="0" smtClean="0"/>
          </a:p>
          <a:p>
            <a:pPr marL="514350" lvl="0" indent="-514350">
              <a:buFont typeface="+mj-lt"/>
              <a:buAutoNum type="arabicPeriod"/>
            </a:pPr>
            <a:r>
              <a:rPr lang="en-GB" sz="2000" dirty="0"/>
              <a:t>Check that anything allowing illegal access to an area  such as ladders are removed or at least made safe (i.e. put in horizontal position inside the area), that all shielding and fences of the zone are in place and that unnecessary material is removed</a:t>
            </a:r>
            <a:r>
              <a:rPr lang="en-GB" sz="2000" dirty="0" smtClean="0"/>
              <a:t>.</a:t>
            </a:r>
          </a:p>
          <a:p>
            <a:pPr marL="514350" lvl="0" indent="-514350">
              <a:buFont typeface="+mj-lt"/>
              <a:buAutoNum type="arabicPeriod"/>
            </a:pPr>
            <a:endParaRPr lang="en-GB" sz="2000" dirty="0" smtClean="0"/>
          </a:p>
          <a:p>
            <a:pPr marL="514350" indent="-514350">
              <a:buFont typeface="+mj-lt"/>
              <a:buAutoNum type="arabicPeriod"/>
            </a:pPr>
            <a:r>
              <a:rPr lang="en-GB" sz="2000" dirty="0"/>
              <a:t>All disarmed search boxes (lights flashing) must be progressively rearmed (light steadily on signals that the area has been or is being searched).</a:t>
            </a:r>
            <a:endParaRPr lang="en-US" sz="2000" dirty="0"/>
          </a:p>
          <a:p>
            <a:pPr marL="0" indent="0">
              <a:buNone/>
            </a:pPr>
            <a:endParaRPr lang="en-GB" dirty="0" smtClean="0"/>
          </a:p>
          <a:p>
            <a:pPr marL="0" lvl="0" indent="0">
              <a:buNone/>
            </a:pPr>
            <a:endParaRPr lang="en-GB" cap="all" dirty="0" smtClean="0"/>
          </a:p>
        </p:txBody>
      </p:sp>
      <p:sp>
        <p:nvSpPr>
          <p:cNvPr id="7" name="Rectangle 4"/>
          <p:cNvSpPr>
            <a:spLocks noChangeArrowheads="1"/>
          </p:cNvSpPr>
          <p:nvPr/>
        </p:nvSpPr>
        <p:spPr bwMode="auto">
          <a:xfrm>
            <a:off x="-11430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457200" y="4552216"/>
            <a:ext cx="8226854" cy="369332"/>
          </a:xfrm>
          <a:prstGeom prst="rect">
            <a:avLst/>
          </a:prstGeom>
        </p:spPr>
        <p:txBody>
          <a:bodyPr wrap="square">
            <a:spAutoFit/>
          </a:bodyPr>
          <a:lstStyle/>
          <a:p>
            <a:endParaRPr lang="en-US" dirty="0">
              <a:latin typeface="Ubuntu Light"/>
            </a:endParaRPr>
          </a:p>
        </p:txBody>
      </p:sp>
    </p:spTree>
    <p:extLst>
      <p:ext uri="{BB962C8B-B14F-4D97-AF65-F5344CB8AC3E}">
        <p14:creationId xmlns:p14="http://schemas.microsoft.com/office/powerpoint/2010/main" val="3938799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_60years_ENdept_Presentation_alt2">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2039</TotalTime>
  <Words>254</Words>
  <Application>Microsoft Office PowerPoint</Application>
  <PresentationFormat>On-screen Show (4:3)</PresentationFormat>
  <Paragraphs>198</Paragraphs>
  <Slides>16</Slides>
  <Notes>1</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16</vt:i4>
      </vt:variant>
    </vt:vector>
  </HeadingPairs>
  <TitlesOfParts>
    <vt:vector size="25" baseType="lpstr">
      <vt:lpstr>Arial</vt:lpstr>
      <vt:lpstr>Calibri</vt:lpstr>
      <vt:lpstr>Cambria</vt:lpstr>
      <vt:lpstr>Tahoma</vt:lpstr>
      <vt:lpstr>Times New Roman</vt:lpstr>
      <vt:lpstr>Ubuntu</vt:lpstr>
      <vt:lpstr>Ubuntu Light</vt:lpstr>
      <vt:lpstr>CERN_60years_ENdept_Presentation_alt2</vt:lpstr>
      <vt:lpstr>Custom Design</vt:lpstr>
      <vt:lpstr>Patrol Training  </vt:lpstr>
      <vt:lpstr>Introduction</vt:lpstr>
      <vt:lpstr>ACCESS MODES OF A SECONDARY BEAM AREA</vt:lpstr>
      <vt:lpstr>3. HOW TO PERFORM A PATROL</vt:lpstr>
      <vt:lpstr>3. HOW TO PERFORM A PATROL</vt:lpstr>
      <vt:lpstr>3. HOW TO PERFORM A PATROL</vt:lpstr>
      <vt:lpstr>3. HOW TO PERFORM A PATROL</vt:lpstr>
      <vt:lpstr>3. HOW TO PERFORM A PATROL</vt:lpstr>
      <vt:lpstr>3. HOW TO PERFORM A PATROL</vt:lpstr>
      <vt:lpstr>3. HOW TO PERFORM A PATROL</vt:lpstr>
      <vt:lpstr>3. HOW TO PERFORM A PATROL</vt:lpstr>
      <vt:lpstr>3. HOW TO PERFORM A PATROL</vt:lpstr>
      <vt:lpstr>4.  REMARK </vt:lpstr>
      <vt:lpstr>4.  REMARK </vt:lpstr>
      <vt:lpstr>4.  REMARK </vt:lpstr>
      <vt:lpstr>4.  REMARK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Bastien Rae</cp:lastModifiedBy>
  <cp:revision>73</cp:revision>
  <dcterms:created xsi:type="dcterms:W3CDTF">2014-04-09T15:49:20Z</dcterms:created>
  <dcterms:modified xsi:type="dcterms:W3CDTF">2016-09-14T14:52:07Z</dcterms:modified>
</cp:coreProperties>
</file>