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Lst>
  <p:notesMasterIdLst>
    <p:notesMasterId r:id="rId26"/>
  </p:notesMasterIdLst>
  <p:handoutMasterIdLst>
    <p:handoutMasterId r:id="rId27"/>
  </p:handoutMasterIdLst>
  <p:sldIdLst>
    <p:sldId id="366" r:id="rId3"/>
    <p:sldId id="367" r:id="rId4"/>
    <p:sldId id="512" r:id="rId5"/>
    <p:sldId id="504" r:id="rId6"/>
    <p:sldId id="505" r:id="rId7"/>
    <p:sldId id="506" r:id="rId8"/>
    <p:sldId id="507" r:id="rId9"/>
    <p:sldId id="508" r:id="rId10"/>
    <p:sldId id="509" r:id="rId11"/>
    <p:sldId id="510" r:id="rId12"/>
    <p:sldId id="511" r:id="rId13"/>
    <p:sldId id="539" r:id="rId14"/>
    <p:sldId id="527" r:id="rId15"/>
    <p:sldId id="528" r:id="rId16"/>
    <p:sldId id="529" r:id="rId17"/>
    <p:sldId id="530" r:id="rId18"/>
    <p:sldId id="531" r:id="rId19"/>
    <p:sldId id="538" r:id="rId20"/>
    <p:sldId id="532" r:id="rId21"/>
    <p:sldId id="534" r:id="rId22"/>
    <p:sldId id="535" r:id="rId23"/>
    <p:sldId id="536" r:id="rId24"/>
    <p:sldId id="53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2B2B2"/>
    <a:srgbClr val="E2F0D9"/>
    <a:srgbClr val="C4CBBF"/>
    <a:srgbClr val="FFD966"/>
    <a:srgbClr val="BFBFBF"/>
    <a:srgbClr val="0055A0"/>
    <a:srgbClr val="03080D"/>
    <a:srgbClr val="364C40"/>
    <a:srgbClr val="007434"/>
    <a:srgbClr val="38525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457" autoAdjust="0"/>
    <p:restoredTop sz="89416" autoAdjust="0"/>
  </p:normalViewPr>
  <p:slideViewPr>
    <p:cSldViewPr snapToGrid="0">
      <p:cViewPr varScale="1">
        <p:scale>
          <a:sx n="145" d="100"/>
          <a:sy n="145" d="100"/>
        </p:scale>
        <p:origin x="1248" y="82"/>
      </p:cViewPr>
      <p:guideLst>
        <p:guide orient="horz" pos="4156"/>
        <p:guide pos="3840"/>
        <p:guide pos="3940"/>
      </p:guideLst>
    </p:cSldViewPr>
  </p:slideViewPr>
  <p:notesTextViewPr>
    <p:cViewPr>
      <p:scale>
        <a:sx n="3" d="2"/>
        <a:sy n="3" d="2"/>
      </p:scale>
      <p:origin x="0" y="0"/>
    </p:cViewPr>
  </p:notesTextViewPr>
  <p:notesViewPr>
    <p:cSldViewPr snapToGrid="0">
      <p:cViewPr varScale="1">
        <p:scale>
          <a:sx n="63" d="100"/>
          <a:sy n="63" d="100"/>
        </p:scale>
        <p:origin x="3126" y="7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3FC46D-FC4F-4B52-BF1D-1DEAB4D0F3E8}" type="datetimeFigureOut">
              <a:rPr lang="en-GB" smtClean="0"/>
              <a:t>18/05/2021</a:t>
            </a:fld>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A25305A-09FE-419C-A570-8844B5AA2E8B}" type="slidenum">
              <a:rPr lang="en-GB" smtClean="0"/>
              <a:t>‹#›</a:t>
            </a:fld>
            <a:endParaRPr lang="en-GB"/>
          </a:p>
        </p:txBody>
      </p:sp>
    </p:spTree>
    <p:extLst>
      <p:ext uri="{BB962C8B-B14F-4D97-AF65-F5344CB8AC3E}">
        <p14:creationId xmlns:p14="http://schemas.microsoft.com/office/powerpoint/2010/main" val="3915046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18/05/2021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AAFAC84-B53D-4C74-88DB-C6F7F1D6CFFE}" type="slidenum">
              <a:rPr lang="en-GB" smtClean="0"/>
              <a:t>2</a:t>
            </a:fld>
            <a:endParaRPr lang="en-GB"/>
          </a:p>
        </p:txBody>
      </p:sp>
    </p:spTree>
    <p:extLst>
      <p:ext uri="{BB962C8B-B14F-4D97-AF65-F5344CB8AC3E}">
        <p14:creationId xmlns:p14="http://schemas.microsoft.com/office/powerpoint/2010/main" val="373827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21</a:t>
            </a:fld>
            <a:endParaRPr lang="en-US"/>
          </a:p>
        </p:txBody>
      </p:sp>
    </p:spTree>
    <p:extLst>
      <p:ext uri="{BB962C8B-B14F-4D97-AF65-F5344CB8AC3E}">
        <p14:creationId xmlns:p14="http://schemas.microsoft.com/office/powerpoint/2010/main" val="41453370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22</a:t>
            </a:fld>
            <a:endParaRPr lang="en-US"/>
          </a:p>
        </p:txBody>
      </p:sp>
    </p:spTree>
    <p:extLst>
      <p:ext uri="{BB962C8B-B14F-4D97-AF65-F5344CB8AC3E}">
        <p14:creationId xmlns:p14="http://schemas.microsoft.com/office/powerpoint/2010/main" val="29865611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23</a:t>
            </a:fld>
            <a:endParaRPr lang="en-US"/>
          </a:p>
        </p:txBody>
      </p:sp>
    </p:spTree>
    <p:extLst>
      <p:ext uri="{BB962C8B-B14F-4D97-AF65-F5344CB8AC3E}">
        <p14:creationId xmlns:p14="http://schemas.microsoft.com/office/powerpoint/2010/main" val="42659412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13</a:t>
            </a:fld>
            <a:endParaRPr lang="en-US"/>
          </a:p>
        </p:txBody>
      </p:sp>
    </p:spTree>
    <p:extLst>
      <p:ext uri="{BB962C8B-B14F-4D97-AF65-F5344CB8AC3E}">
        <p14:creationId xmlns:p14="http://schemas.microsoft.com/office/powerpoint/2010/main" val="1530719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14</a:t>
            </a:fld>
            <a:endParaRPr lang="en-US"/>
          </a:p>
        </p:txBody>
      </p:sp>
    </p:spTree>
    <p:extLst>
      <p:ext uri="{BB962C8B-B14F-4D97-AF65-F5344CB8AC3E}">
        <p14:creationId xmlns:p14="http://schemas.microsoft.com/office/powerpoint/2010/main" val="3005035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15</a:t>
            </a:fld>
            <a:endParaRPr lang="en-US"/>
          </a:p>
        </p:txBody>
      </p:sp>
    </p:spTree>
    <p:extLst>
      <p:ext uri="{BB962C8B-B14F-4D97-AF65-F5344CB8AC3E}">
        <p14:creationId xmlns:p14="http://schemas.microsoft.com/office/powerpoint/2010/main" val="37648270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16</a:t>
            </a:fld>
            <a:endParaRPr lang="en-US"/>
          </a:p>
        </p:txBody>
      </p:sp>
    </p:spTree>
    <p:extLst>
      <p:ext uri="{BB962C8B-B14F-4D97-AF65-F5344CB8AC3E}">
        <p14:creationId xmlns:p14="http://schemas.microsoft.com/office/powerpoint/2010/main" val="568141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17</a:t>
            </a:fld>
            <a:endParaRPr lang="en-US"/>
          </a:p>
        </p:txBody>
      </p:sp>
    </p:spTree>
    <p:extLst>
      <p:ext uri="{BB962C8B-B14F-4D97-AF65-F5344CB8AC3E}">
        <p14:creationId xmlns:p14="http://schemas.microsoft.com/office/powerpoint/2010/main" val="34309049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18</a:t>
            </a:fld>
            <a:endParaRPr lang="en-US"/>
          </a:p>
        </p:txBody>
      </p:sp>
    </p:spTree>
    <p:extLst>
      <p:ext uri="{BB962C8B-B14F-4D97-AF65-F5344CB8AC3E}">
        <p14:creationId xmlns:p14="http://schemas.microsoft.com/office/powerpoint/2010/main" val="24110052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19</a:t>
            </a:fld>
            <a:endParaRPr lang="en-US"/>
          </a:p>
        </p:txBody>
      </p:sp>
    </p:spTree>
    <p:extLst>
      <p:ext uri="{BB962C8B-B14F-4D97-AF65-F5344CB8AC3E}">
        <p14:creationId xmlns:p14="http://schemas.microsoft.com/office/powerpoint/2010/main" val="25701311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EC098D4-43BB-4A6B-BFF1-89679CA66B33}" type="slidenum">
              <a:rPr lang="en-US" smtClean="0"/>
              <a:pPr/>
              <a:t>20</a:t>
            </a:fld>
            <a:endParaRPr lang="en-US"/>
          </a:p>
        </p:txBody>
      </p:sp>
    </p:spTree>
    <p:extLst>
      <p:ext uri="{BB962C8B-B14F-4D97-AF65-F5344CB8AC3E}">
        <p14:creationId xmlns:p14="http://schemas.microsoft.com/office/powerpoint/2010/main" val="18764937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en-US" noProof="0"/>
              <a:t>Click to edit Master title style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noProof="0"/>
              <a:t>Click to edit Master subtitle style</a:t>
            </a:r>
            <a:endParaRPr lang="en-GB" noProof="0" dirty="0"/>
          </a:p>
        </p:txBody>
      </p:sp>
      <p:sp>
        <p:nvSpPr>
          <p:cNvPr id="4" name="Date Placeholder 3"/>
          <p:cNvSpPr>
            <a:spLocks noGrp="1"/>
          </p:cNvSpPr>
          <p:nvPr>
            <p:ph type="dt" sz="half" idx="10"/>
          </p:nvPr>
        </p:nvSpPr>
        <p:spPr/>
        <p:txBody>
          <a:bodyPr/>
          <a:lstStyle/>
          <a:p>
            <a:r>
              <a:rPr lang="en-US"/>
              <a:t>03/05/2021</a:t>
            </a:r>
            <a:endParaRPr lang="en-GB"/>
          </a:p>
        </p:txBody>
      </p:sp>
      <p:sp>
        <p:nvSpPr>
          <p:cNvPr id="5" name="Footer Placeholder 4"/>
          <p:cNvSpPr>
            <a:spLocks noGrp="1"/>
          </p:cNvSpPr>
          <p:nvPr>
            <p:ph type="ftr" sz="quarter" idx="11"/>
          </p:nvPr>
        </p:nvSpPr>
        <p:spPr/>
        <p:txBody>
          <a:bodyPr/>
          <a:lstStyle/>
          <a:p>
            <a:r>
              <a:rPr lang="en-GB"/>
              <a:t>TREC and radiation alarms in experimental areas - EDMS 2579972</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op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3180117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696335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lide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en-US" noProof="0"/>
              <a:t>Click to edit Master title style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r>
              <a:rPr lang="en-US"/>
              <a:t>03/05/2021</a:t>
            </a:r>
            <a:endParaRPr lang="en-GB"/>
          </a:p>
        </p:txBody>
      </p:sp>
      <p:sp>
        <p:nvSpPr>
          <p:cNvPr id="5" name="Footer Placeholder 4"/>
          <p:cNvSpPr>
            <a:spLocks noGrp="1"/>
          </p:cNvSpPr>
          <p:nvPr>
            <p:ph type="ftr" sz="quarter" idx="11"/>
          </p:nvPr>
        </p:nvSpPr>
        <p:spPr/>
        <p:txBody>
          <a:bodyPr/>
          <a:lstStyle/>
          <a:p>
            <a:r>
              <a:rPr lang="en-GB"/>
              <a:t>TREC and radiation alarms in experimental areas - EDMS 2579972</a:t>
            </a:r>
          </a:p>
        </p:txBody>
      </p:sp>
      <p:sp>
        <p:nvSpPr>
          <p:cNvPr id="6" name="Slide Number Placeholder 5"/>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a:t>03/05/2021</a:t>
            </a:r>
            <a:endParaRPr lang="en-GB"/>
          </a:p>
        </p:txBody>
      </p:sp>
      <p:sp>
        <p:nvSpPr>
          <p:cNvPr id="6" name="Footer Placeholder 5"/>
          <p:cNvSpPr>
            <a:spLocks noGrp="1"/>
          </p:cNvSpPr>
          <p:nvPr>
            <p:ph type="ftr" sz="quarter" idx="11"/>
          </p:nvPr>
        </p:nvSpPr>
        <p:spPr/>
        <p:txBody>
          <a:bodyPr/>
          <a:lstStyle/>
          <a:p>
            <a:r>
              <a:rPr lang="en-GB"/>
              <a:t>TREC and radiation alarms in experimental areas - EDMS 2579972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r>
              <a:rPr lang="en-US"/>
              <a:t>03/05/2021</a:t>
            </a:r>
            <a:endParaRPr lang="en-GB" dirty="0"/>
          </a:p>
        </p:txBody>
      </p:sp>
      <p:sp>
        <p:nvSpPr>
          <p:cNvPr id="6" name="Footer Placeholder 5"/>
          <p:cNvSpPr>
            <a:spLocks noGrp="1"/>
          </p:cNvSpPr>
          <p:nvPr>
            <p:ph type="ftr" sz="quarter" idx="11"/>
          </p:nvPr>
        </p:nvSpPr>
        <p:spPr/>
        <p:txBody>
          <a:bodyPr/>
          <a:lstStyle/>
          <a:p>
            <a:r>
              <a:rPr lang="en-GB"/>
              <a:t>TREC and radiation alarms in experimental areas - EDMS 2579972</a:t>
            </a:r>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en-US" noProof="0"/>
              <a:t>Click to edit Master title style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noProof="0"/>
              <a:t>Edit Master text styles</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r>
              <a:rPr lang="en-US"/>
              <a:t>03/05/2021</a:t>
            </a:r>
            <a:endParaRPr lang="en-GB"/>
          </a:p>
        </p:txBody>
      </p:sp>
      <p:sp>
        <p:nvSpPr>
          <p:cNvPr id="8" name="Footer Placeholder 7"/>
          <p:cNvSpPr>
            <a:spLocks noGrp="1"/>
          </p:cNvSpPr>
          <p:nvPr>
            <p:ph type="ftr" sz="quarter" idx="11"/>
          </p:nvPr>
        </p:nvSpPr>
        <p:spPr/>
        <p:txBody>
          <a:bodyPr/>
          <a:lstStyle/>
          <a:p>
            <a:r>
              <a:rPr lang="en-GB"/>
              <a:t>TREC and radiation alarms in experimental areas - EDMS 2579972</a:t>
            </a:r>
          </a:p>
        </p:txBody>
      </p:sp>
      <p:sp>
        <p:nvSpPr>
          <p:cNvPr id="9" name="Slide Number Placeholder 8"/>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noProof="0"/>
              <a:t>Click to edit Master title style</a:t>
            </a:r>
            <a:endParaRPr lang="en-GB" noProof="0" dirty="0"/>
          </a:p>
        </p:txBody>
      </p:sp>
      <p:sp>
        <p:nvSpPr>
          <p:cNvPr id="3" name="Date Placeholder 2"/>
          <p:cNvSpPr>
            <a:spLocks noGrp="1"/>
          </p:cNvSpPr>
          <p:nvPr>
            <p:ph type="dt" sz="half" idx="10"/>
          </p:nvPr>
        </p:nvSpPr>
        <p:spPr/>
        <p:txBody>
          <a:bodyPr/>
          <a:lstStyle/>
          <a:p>
            <a:r>
              <a:rPr lang="en-US"/>
              <a:t>03/05/2021</a:t>
            </a:r>
            <a:endParaRPr lang="en-GB"/>
          </a:p>
        </p:txBody>
      </p:sp>
      <p:sp>
        <p:nvSpPr>
          <p:cNvPr id="4" name="Footer Placeholder 3"/>
          <p:cNvSpPr>
            <a:spLocks noGrp="1"/>
          </p:cNvSpPr>
          <p:nvPr>
            <p:ph type="ftr" sz="quarter" idx="11"/>
          </p:nvPr>
        </p:nvSpPr>
        <p:spPr/>
        <p:txBody>
          <a:bodyPr/>
          <a:lstStyle/>
          <a:p>
            <a:r>
              <a:rPr lang="en-GB"/>
              <a:t>TREC and radiation alarms in experimental areas - EDMS 2579972</a:t>
            </a:r>
          </a:p>
        </p:txBody>
      </p:sp>
      <p:sp>
        <p:nvSpPr>
          <p:cNvPr id="5" name="Slide Number Placeholder 4"/>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03/05/2021</a:t>
            </a:r>
            <a:endParaRPr lang="en-GB"/>
          </a:p>
        </p:txBody>
      </p:sp>
      <p:sp>
        <p:nvSpPr>
          <p:cNvPr id="3" name="Footer Placeholder 2"/>
          <p:cNvSpPr>
            <a:spLocks noGrp="1"/>
          </p:cNvSpPr>
          <p:nvPr>
            <p:ph type="ftr" sz="quarter" idx="11"/>
          </p:nvPr>
        </p:nvSpPr>
        <p:spPr/>
        <p:txBody>
          <a:bodyPr/>
          <a:lstStyle/>
          <a:p>
            <a:r>
              <a:rPr lang="en-GB"/>
              <a:t>TREC and radiation alarms in experimental areas - EDMS 2579972</a:t>
            </a:r>
          </a:p>
        </p:txBody>
      </p:sp>
      <p:sp>
        <p:nvSpPr>
          <p:cNvPr id="4" name="Slide Number Placeholder 3"/>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en-US" noProof="0"/>
              <a:t>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4"/>
          <p:cNvSpPr>
            <a:spLocks noGrp="1"/>
          </p:cNvSpPr>
          <p:nvPr>
            <p:ph type="dt" sz="half" idx="10"/>
          </p:nvPr>
        </p:nvSpPr>
        <p:spPr/>
        <p:txBody>
          <a:bodyPr/>
          <a:lstStyle/>
          <a:p>
            <a:r>
              <a:rPr lang="en-US"/>
              <a:t>03/05/2021</a:t>
            </a:r>
            <a:endParaRPr lang="en-GB"/>
          </a:p>
        </p:txBody>
      </p:sp>
      <p:sp>
        <p:nvSpPr>
          <p:cNvPr id="6" name="Footer Placeholder 5"/>
          <p:cNvSpPr>
            <a:spLocks noGrp="1"/>
          </p:cNvSpPr>
          <p:nvPr>
            <p:ph type="ftr" sz="quarter" idx="11"/>
          </p:nvPr>
        </p:nvSpPr>
        <p:spPr/>
        <p:txBody>
          <a:bodyPr/>
          <a:lstStyle/>
          <a:p>
            <a:r>
              <a:rPr lang="en-GB"/>
              <a:t>TREC and radiation alarms in experimental areas - EDMS 2579972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en-US" noProof="0"/>
              <a:t>Click to edit Master title style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noProof="0"/>
              <a:t>Click icon to add picture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noProof="0"/>
              <a:t>Edit Master text styles</a:t>
            </a:r>
          </a:p>
        </p:txBody>
      </p:sp>
      <p:sp>
        <p:nvSpPr>
          <p:cNvPr id="5" name="Date Placeholder 4"/>
          <p:cNvSpPr>
            <a:spLocks noGrp="1"/>
          </p:cNvSpPr>
          <p:nvPr>
            <p:ph type="dt" sz="half" idx="10"/>
          </p:nvPr>
        </p:nvSpPr>
        <p:spPr/>
        <p:txBody>
          <a:bodyPr/>
          <a:lstStyle/>
          <a:p>
            <a:r>
              <a:rPr lang="en-US"/>
              <a:t>03/05/2021</a:t>
            </a:r>
            <a:endParaRPr lang="en-GB"/>
          </a:p>
        </p:txBody>
      </p:sp>
      <p:sp>
        <p:nvSpPr>
          <p:cNvPr id="6" name="Footer Placeholder 5"/>
          <p:cNvSpPr>
            <a:spLocks noGrp="1"/>
          </p:cNvSpPr>
          <p:nvPr>
            <p:ph type="ftr" sz="quarter" idx="11"/>
          </p:nvPr>
        </p:nvSpPr>
        <p:spPr/>
        <p:txBody>
          <a:bodyPr/>
          <a:lstStyle/>
          <a:p>
            <a:r>
              <a:rPr lang="en-GB"/>
              <a:t>TREC and radiation alarms in experimental areas - EDMS 2579972</a:t>
            </a:r>
          </a:p>
        </p:txBody>
      </p:sp>
      <p:sp>
        <p:nvSpPr>
          <p:cNvPr id="7" name="Slide Number Placeholder 6"/>
          <p:cNvSpPr>
            <a:spLocks noGrp="1"/>
          </p:cNvSpPr>
          <p:nvPr>
            <p:ph type="sldNum" sz="quarter" idx="12"/>
          </p:nvPr>
        </p:nvSpPr>
        <p:spPr/>
        <p:txBody>
          <a:bodyPr/>
          <a:lstStyle/>
          <a:p>
            <a:fld id="{BCD55979-00CC-4874-A80E-0959E76EB92F}" type="slidenum">
              <a:rPr lang="en-GB" smtClean="0"/>
              <a:t>‹#›</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2.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0" y="6030932"/>
            <a:ext cx="12192000" cy="847369"/>
          </a:xfrm>
          <a:prstGeom prst="rect">
            <a:avLst/>
          </a:prstGeom>
        </p:spPr>
      </p:pic>
      <p:pic>
        <p:nvPicPr>
          <p:cNvPr id="12" name="Picture 11"/>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noProof="0"/>
              <a:t>Click to edit Master title style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US"/>
              <a:t>03/05/2021</a:t>
            </a:r>
            <a:endParaRPr lang="en-GB" dirty="0"/>
          </a:p>
        </p:txBody>
      </p:sp>
      <p:sp>
        <p:nvSpPr>
          <p:cNvPr id="5" name="Footer Placeholder 4"/>
          <p:cNvSpPr>
            <a:spLocks noGrp="1"/>
          </p:cNvSpPr>
          <p:nvPr>
            <p:ph type="ftr" sz="quarter" idx="3"/>
          </p:nvPr>
        </p:nvSpPr>
        <p:spPr>
          <a:xfrm>
            <a:off x="2167468" y="6262302"/>
            <a:ext cx="4572000" cy="365125"/>
          </a:xfrm>
          <a:prstGeom prst="rect">
            <a:avLst/>
          </a:prstGeom>
        </p:spPr>
        <p:txBody>
          <a:bodyPr vert="horz" lIns="91440" tIns="45720" rIns="91440" bIns="45720" rtlCol="0" anchor="ctr"/>
          <a:lstStyle>
            <a:lvl1pPr algn="ctr">
              <a:defRPr sz="1000">
                <a:solidFill>
                  <a:schemeClr val="bg1"/>
                </a:solidFill>
              </a:defRPr>
            </a:lvl1pPr>
          </a:lstStyle>
          <a:p>
            <a:r>
              <a:rPr lang="en-GB"/>
              <a:t>TREC and radiation alarms in experimental areas - EDMS 2579972</a:t>
            </a:r>
            <a:endParaRPr lang="en-GB" dirty="0"/>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a:t>
            </a:fld>
            <a:endParaRPr lang="en-GB" dirty="0"/>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 id="2147483676" r:id="rId10"/>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75" r:id="rId1"/>
    <p:sldLayoutId id="2147483659" r:id="rId2"/>
    <p:sldLayoutId id="2147483660" r:id="rId3"/>
    <p:sldLayoutId id="2147483661" r:id="rId4"/>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9.xml"/><Relationship Id="rId1" Type="http://schemas.openxmlformats.org/officeDocument/2006/relationships/slideLayout" Target="../slideLayouts/slideLayout5.xml"/><Relationship Id="rId5" Type="http://schemas.openxmlformats.org/officeDocument/2006/relationships/image" Target="../media/image17.png"/><Relationship Id="rId4" Type="http://schemas.openxmlformats.org/officeDocument/2006/relationships/image" Target="../media/image16.wmf"/></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19.wmf"/><Relationship Id="rId4" Type="http://schemas.openxmlformats.org/officeDocument/2006/relationships/image" Target="../media/image16.wmf"/></Relationships>
</file>

<file path=ppt/slides/_rels/slide2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16.wmf"/><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6.wmf"/></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hyperlink" Target="https://espace.cern.ch/RP-LHC/DivDocs/RP-AS-Contacts-LastUpdate.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7897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normAutofit/>
          </a:bodyPr>
          <a:lstStyle/>
          <a:p>
            <a:r>
              <a:rPr lang="en-GB" dirty="0"/>
              <a:t>Reminders (often forgotten)</a:t>
            </a:r>
          </a:p>
        </p:txBody>
      </p:sp>
      <p:sp>
        <p:nvSpPr>
          <p:cNvPr id="3" name="Content Placeholder 2"/>
          <p:cNvSpPr>
            <a:spLocks noGrp="1"/>
          </p:cNvSpPr>
          <p:nvPr>
            <p:ph idx="1"/>
          </p:nvPr>
        </p:nvSpPr>
        <p:spPr>
          <a:xfrm>
            <a:off x="369898" y="1724025"/>
            <a:ext cx="11141382" cy="4185293"/>
          </a:xfrm>
        </p:spPr>
        <p:txBody>
          <a:bodyPr>
            <a:noAutofit/>
          </a:bodyPr>
          <a:lstStyle/>
          <a:p>
            <a:pPr>
              <a:spcAft>
                <a:spcPts val="600"/>
              </a:spcAft>
            </a:pPr>
            <a:r>
              <a:rPr lang="en-GB" sz="2400" dirty="0"/>
              <a:t>The TREC code follows the equipment part until the end of his life</a:t>
            </a:r>
          </a:p>
          <a:p>
            <a:pPr>
              <a:spcAft>
                <a:spcPts val="600"/>
              </a:spcAft>
            </a:pPr>
            <a:r>
              <a:rPr lang="en-GB" sz="2400" dirty="0"/>
              <a:t>Record your request in TREC</a:t>
            </a:r>
          </a:p>
          <a:p>
            <a:pPr>
              <a:spcAft>
                <a:spcPts val="600"/>
              </a:spcAft>
            </a:pPr>
            <a:r>
              <a:rPr lang="en-GB" sz="2400" dirty="0"/>
              <a:t>Indicate a responsible person who is at CERN and available to sign in EDH</a:t>
            </a:r>
          </a:p>
          <a:p>
            <a:pPr>
              <a:spcAft>
                <a:spcPts val="600"/>
              </a:spcAft>
            </a:pPr>
            <a:r>
              <a:rPr lang="en-GB" sz="2400" dirty="0"/>
              <a:t>Sign your EDH </a:t>
            </a:r>
          </a:p>
          <a:p>
            <a:pPr>
              <a:spcAft>
                <a:spcPts val="600"/>
              </a:spcAft>
            </a:pPr>
            <a:r>
              <a:rPr lang="en-GB" sz="2400" dirty="0"/>
              <a:t>Wait until RPO signature before leaving</a:t>
            </a:r>
          </a:p>
          <a:p>
            <a:pPr>
              <a:spcAft>
                <a:spcPts val="600"/>
              </a:spcAft>
            </a:pPr>
            <a:r>
              <a:rPr lang="en-GB" sz="2400" dirty="0"/>
              <a:t>In case of urgency, contact the RPO</a:t>
            </a:r>
          </a:p>
          <a:p>
            <a:pPr>
              <a:spcAft>
                <a:spcPts val="600"/>
              </a:spcAft>
            </a:pPr>
            <a:r>
              <a:rPr lang="en-GB" sz="2400" dirty="0"/>
              <a:t>For specific cases, contact the RPO</a:t>
            </a:r>
          </a:p>
        </p:txBody>
      </p:sp>
      <p:sp>
        <p:nvSpPr>
          <p:cNvPr id="6" name="Slide Number Placeholder 5">
            <a:extLst>
              <a:ext uri="{FF2B5EF4-FFF2-40B4-BE49-F238E27FC236}">
                <a16:creationId xmlns:a16="http://schemas.microsoft.com/office/drawing/2014/main" id="{13F28F74-7B3C-43FA-8933-F17FC87E44EA}"/>
              </a:ext>
            </a:extLst>
          </p:cNvPr>
          <p:cNvSpPr>
            <a:spLocks noGrp="1"/>
          </p:cNvSpPr>
          <p:nvPr>
            <p:ph type="sldNum" sz="quarter" idx="12"/>
          </p:nvPr>
        </p:nvSpPr>
        <p:spPr/>
        <p:txBody>
          <a:bodyPr/>
          <a:lstStyle/>
          <a:p>
            <a:fld id="{BCD55979-00CC-4874-A80E-0959E76EB92F}" type="slidenum">
              <a:rPr lang="en-GB" smtClean="0"/>
              <a:t>10</a:t>
            </a:fld>
            <a:endParaRPr lang="en-GB"/>
          </a:p>
        </p:txBody>
      </p:sp>
      <p:sp>
        <p:nvSpPr>
          <p:cNvPr id="4" name="Date Placeholder 3">
            <a:extLst>
              <a:ext uri="{FF2B5EF4-FFF2-40B4-BE49-F238E27FC236}">
                <a16:creationId xmlns:a16="http://schemas.microsoft.com/office/drawing/2014/main" id="{39D589C4-CC2A-494A-B6DA-13E09F4BC4ED}"/>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A14162C9-F567-4142-AC48-930317B2D0B4}"/>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2384356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1640" y="1866265"/>
            <a:ext cx="10515600" cy="4185293"/>
          </a:xfrm>
        </p:spPr>
        <p:txBody>
          <a:bodyPr/>
          <a:lstStyle/>
          <a:p>
            <a:endParaRPr lang="en-GB" dirty="0"/>
          </a:p>
          <a:p>
            <a:endParaRPr lang="en-GB" dirty="0"/>
          </a:p>
          <a:p>
            <a:pPr marL="48767" indent="0" algn="ctr">
              <a:buNone/>
            </a:pPr>
            <a:r>
              <a:rPr lang="en-GB" sz="5400" b="1" i="1" dirty="0"/>
              <a:t>Questions?</a:t>
            </a:r>
          </a:p>
        </p:txBody>
      </p:sp>
      <p:sp>
        <p:nvSpPr>
          <p:cNvPr id="5" name="Slide Number Placeholder 4">
            <a:extLst>
              <a:ext uri="{FF2B5EF4-FFF2-40B4-BE49-F238E27FC236}">
                <a16:creationId xmlns:a16="http://schemas.microsoft.com/office/drawing/2014/main" id="{44BC1006-1B3C-434E-A83D-46DF50B7A374}"/>
              </a:ext>
            </a:extLst>
          </p:cNvPr>
          <p:cNvSpPr>
            <a:spLocks noGrp="1"/>
          </p:cNvSpPr>
          <p:nvPr>
            <p:ph type="sldNum" sz="quarter" idx="12"/>
          </p:nvPr>
        </p:nvSpPr>
        <p:spPr/>
        <p:txBody>
          <a:bodyPr/>
          <a:lstStyle/>
          <a:p>
            <a:fld id="{BCD55979-00CC-4874-A80E-0959E76EB92F}" type="slidenum">
              <a:rPr lang="en-GB" smtClean="0"/>
              <a:t>11</a:t>
            </a:fld>
            <a:endParaRPr lang="en-GB"/>
          </a:p>
        </p:txBody>
      </p:sp>
      <p:sp>
        <p:nvSpPr>
          <p:cNvPr id="2" name="Date Placeholder 1">
            <a:extLst>
              <a:ext uri="{FF2B5EF4-FFF2-40B4-BE49-F238E27FC236}">
                <a16:creationId xmlns:a16="http://schemas.microsoft.com/office/drawing/2014/main" id="{11D1EB2E-C09A-433F-886C-E10923FEBEFE}"/>
              </a:ext>
            </a:extLst>
          </p:cNvPr>
          <p:cNvSpPr>
            <a:spLocks noGrp="1"/>
          </p:cNvSpPr>
          <p:nvPr>
            <p:ph type="dt" sz="half" idx="10"/>
          </p:nvPr>
        </p:nvSpPr>
        <p:spPr/>
        <p:txBody>
          <a:bodyPr/>
          <a:lstStyle/>
          <a:p>
            <a:r>
              <a:rPr lang="en-US"/>
              <a:t>03/05/2021</a:t>
            </a:r>
            <a:endParaRPr lang="en-GB"/>
          </a:p>
        </p:txBody>
      </p:sp>
      <p:sp>
        <p:nvSpPr>
          <p:cNvPr id="4" name="Footer Placeholder 3">
            <a:extLst>
              <a:ext uri="{FF2B5EF4-FFF2-40B4-BE49-F238E27FC236}">
                <a16:creationId xmlns:a16="http://schemas.microsoft.com/office/drawing/2014/main" id="{B1A23BF3-CD69-4E0C-AA78-2502BCDF19C7}"/>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3505735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F5C2-58B4-4884-AFE3-24B79CA35AAE}"/>
              </a:ext>
            </a:extLst>
          </p:cNvPr>
          <p:cNvSpPr>
            <a:spLocks noGrp="1"/>
          </p:cNvSpPr>
          <p:nvPr>
            <p:ph type="title"/>
          </p:nvPr>
        </p:nvSpPr>
        <p:spPr/>
        <p:txBody>
          <a:bodyPr/>
          <a:lstStyle/>
          <a:p>
            <a:r>
              <a:rPr lang="fr-CH" dirty="0"/>
              <a:t>Content</a:t>
            </a:r>
            <a:endParaRPr lang="en-GB" dirty="0"/>
          </a:p>
        </p:txBody>
      </p:sp>
      <p:sp>
        <p:nvSpPr>
          <p:cNvPr id="3" name="Content Placeholder 2">
            <a:extLst>
              <a:ext uri="{FF2B5EF4-FFF2-40B4-BE49-F238E27FC236}">
                <a16:creationId xmlns:a16="http://schemas.microsoft.com/office/drawing/2014/main" id="{682DAA94-C9D6-42A7-95F0-64F1F3800024}"/>
              </a:ext>
            </a:extLst>
          </p:cNvPr>
          <p:cNvSpPr>
            <a:spLocks noGrp="1"/>
          </p:cNvSpPr>
          <p:nvPr>
            <p:ph idx="1"/>
          </p:nvPr>
        </p:nvSpPr>
        <p:spPr>
          <a:xfrm>
            <a:off x="838200" y="1825625"/>
            <a:ext cx="5257800" cy="4185293"/>
          </a:xfrm>
        </p:spPr>
        <p:txBody>
          <a:bodyPr>
            <a:normAutofit fontScale="92500" lnSpcReduction="10000"/>
          </a:bodyPr>
          <a:lstStyle/>
          <a:p>
            <a:r>
              <a:rPr lang="fr-CH" dirty="0"/>
              <a:t>TREC</a:t>
            </a:r>
          </a:p>
          <a:p>
            <a:endParaRPr lang="fr-CH" dirty="0"/>
          </a:p>
          <a:p>
            <a:pPr lvl="1"/>
            <a:r>
              <a:rPr lang="fr-CH" dirty="0"/>
              <a:t>Guidelines</a:t>
            </a:r>
          </a:p>
          <a:p>
            <a:pPr lvl="1"/>
            <a:endParaRPr lang="fr-CH" dirty="0"/>
          </a:p>
          <a:p>
            <a:pPr lvl="1"/>
            <a:r>
              <a:rPr lang="fr-CH" dirty="0"/>
              <a:t>Flow</a:t>
            </a:r>
          </a:p>
          <a:p>
            <a:pPr lvl="1"/>
            <a:endParaRPr lang="fr-CH" dirty="0"/>
          </a:p>
          <a:p>
            <a:pPr lvl="1"/>
            <a:r>
              <a:rPr lang="fr-CH" dirty="0" err="1"/>
              <a:t>Layout</a:t>
            </a:r>
            <a:r>
              <a:rPr lang="fr-CH" dirty="0"/>
              <a:t> of the areas</a:t>
            </a:r>
          </a:p>
          <a:p>
            <a:pPr lvl="1"/>
            <a:endParaRPr lang="fr-CH" dirty="0"/>
          </a:p>
          <a:p>
            <a:pPr lvl="1"/>
            <a:r>
              <a:rPr lang="fr-CH" dirty="0"/>
              <a:t>RP Contacts</a:t>
            </a:r>
          </a:p>
          <a:p>
            <a:pPr lvl="1"/>
            <a:endParaRPr lang="fr-CH" dirty="0"/>
          </a:p>
          <a:p>
            <a:pPr lvl="1"/>
            <a:r>
              <a:rPr lang="fr-CH" dirty="0" err="1"/>
              <a:t>Reminders</a:t>
            </a:r>
            <a:endParaRPr lang="en-GB" dirty="0"/>
          </a:p>
        </p:txBody>
      </p:sp>
      <p:sp>
        <p:nvSpPr>
          <p:cNvPr id="4" name="Slide Number Placeholder 3">
            <a:extLst>
              <a:ext uri="{FF2B5EF4-FFF2-40B4-BE49-F238E27FC236}">
                <a16:creationId xmlns:a16="http://schemas.microsoft.com/office/drawing/2014/main" id="{EDB912FD-30F0-4229-A4C1-852165C9C18F}"/>
              </a:ext>
            </a:extLst>
          </p:cNvPr>
          <p:cNvSpPr>
            <a:spLocks noGrp="1"/>
          </p:cNvSpPr>
          <p:nvPr>
            <p:ph type="sldNum" sz="quarter" idx="12"/>
          </p:nvPr>
        </p:nvSpPr>
        <p:spPr/>
        <p:txBody>
          <a:bodyPr/>
          <a:lstStyle/>
          <a:p>
            <a:fld id="{BCD55979-00CC-4874-A80E-0959E76EB92F}" type="slidenum">
              <a:rPr lang="en-GB" smtClean="0"/>
              <a:t>12</a:t>
            </a:fld>
            <a:endParaRPr lang="en-GB"/>
          </a:p>
        </p:txBody>
      </p:sp>
      <p:sp>
        <p:nvSpPr>
          <p:cNvPr id="5" name="Content Placeholder 2">
            <a:extLst>
              <a:ext uri="{FF2B5EF4-FFF2-40B4-BE49-F238E27FC236}">
                <a16:creationId xmlns:a16="http://schemas.microsoft.com/office/drawing/2014/main" id="{07EA4A01-D12F-472C-92D4-33E0507091A8}"/>
              </a:ext>
            </a:extLst>
          </p:cNvPr>
          <p:cNvSpPr txBox="1">
            <a:spLocks/>
          </p:cNvSpPr>
          <p:nvPr/>
        </p:nvSpPr>
        <p:spPr>
          <a:xfrm>
            <a:off x="6096000" y="1825624"/>
            <a:ext cx="5257800" cy="418529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b="1" dirty="0"/>
              <a:t>Radiation monitoring</a:t>
            </a:r>
          </a:p>
          <a:p>
            <a:endParaRPr lang="en-GB" b="1" dirty="0"/>
          </a:p>
          <a:p>
            <a:pPr lvl="1"/>
            <a:r>
              <a:rPr lang="en-GB" b="1" dirty="0"/>
              <a:t>Radiation monitoring system</a:t>
            </a:r>
          </a:p>
          <a:p>
            <a:pPr lvl="1"/>
            <a:endParaRPr lang="en-GB" b="1" dirty="0"/>
          </a:p>
          <a:p>
            <a:pPr lvl="1"/>
            <a:r>
              <a:rPr lang="en-GB" b="1" dirty="0"/>
              <a:t>Possible sources of radiation alarms</a:t>
            </a:r>
          </a:p>
          <a:p>
            <a:pPr lvl="1"/>
            <a:endParaRPr lang="en-GB" b="1" dirty="0"/>
          </a:p>
          <a:p>
            <a:pPr lvl="1"/>
            <a:r>
              <a:rPr lang="en-GB" b="1" dirty="0"/>
              <a:t>Recommended actions in case of radiation alarms</a:t>
            </a:r>
          </a:p>
          <a:p>
            <a:pPr lvl="1"/>
            <a:endParaRPr lang="en-GB" b="1" dirty="0"/>
          </a:p>
          <a:p>
            <a:pPr lvl="1"/>
            <a:r>
              <a:rPr lang="en-GB" b="1" dirty="0"/>
              <a:t>Q&amp;A</a:t>
            </a:r>
          </a:p>
          <a:p>
            <a:pPr lvl="1"/>
            <a:endParaRPr lang="en-GB" dirty="0"/>
          </a:p>
        </p:txBody>
      </p:sp>
      <p:sp>
        <p:nvSpPr>
          <p:cNvPr id="6" name="Date Placeholder 5">
            <a:extLst>
              <a:ext uri="{FF2B5EF4-FFF2-40B4-BE49-F238E27FC236}">
                <a16:creationId xmlns:a16="http://schemas.microsoft.com/office/drawing/2014/main" id="{8D700700-E126-4DBC-8D7D-513215519838}"/>
              </a:ext>
            </a:extLst>
          </p:cNvPr>
          <p:cNvSpPr>
            <a:spLocks noGrp="1"/>
          </p:cNvSpPr>
          <p:nvPr>
            <p:ph type="dt" sz="half" idx="10"/>
          </p:nvPr>
        </p:nvSpPr>
        <p:spPr/>
        <p:txBody>
          <a:bodyPr/>
          <a:lstStyle/>
          <a:p>
            <a:r>
              <a:rPr lang="en-US"/>
              <a:t>03/05/2021</a:t>
            </a:r>
            <a:endParaRPr lang="en-GB"/>
          </a:p>
        </p:txBody>
      </p:sp>
      <p:sp>
        <p:nvSpPr>
          <p:cNvPr id="7" name="Footer Placeholder 6">
            <a:extLst>
              <a:ext uri="{FF2B5EF4-FFF2-40B4-BE49-F238E27FC236}">
                <a16:creationId xmlns:a16="http://schemas.microsoft.com/office/drawing/2014/main" id="{17E88CBC-9040-424C-A594-3EE61775C89C}"/>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23474285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47040" y="0"/>
            <a:ext cx="10515600" cy="1325563"/>
          </a:xfrm>
        </p:spPr>
        <p:txBody>
          <a:bodyPr/>
          <a:lstStyle/>
          <a:p>
            <a:r>
              <a:rPr lang="en-US" dirty="0"/>
              <a:t>Radiation monitoring system</a:t>
            </a:r>
          </a:p>
        </p:txBody>
      </p:sp>
      <p:sp>
        <p:nvSpPr>
          <p:cNvPr id="7" name="Date Placeholder 2"/>
          <p:cNvSpPr>
            <a:spLocks noGrp="1"/>
          </p:cNvSpPr>
          <p:nvPr>
            <p:ph type="dt" sz="half" idx="10"/>
          </p:nvPr>
        </p:nvSpPr>
        <p:spPr/>
        <p:txBody>
          <a:bodyPr/>
          <a:lstStyle/>
          <a:p>
            <a:r>
              <a:rPr lang="en-US"/>
              <a:t>03/05/2021</a:t>
            </a:r>
            <a:endParaRPr lang="en-US" dirty="0"/>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13</a:t>
            </a:fld>
            <a:endParaRPr kumimoji="0" lang="en-US" dirty="0"/>
          </a:p>
        </p:txBody>
      </p:sp>
      <p:sp>
        <p:nvSpPr>
          <p:cNvPr id="3" name="Content Placeholder 2"/>
          <p:cNvSpPr>
            <a:spLocks noGrp="1"/>
          </p:cNvSpPr>
          <p:nvPr>
            <p:ph sz="quarter" idx="1"/>
          </p:nvPr>
        </p:nvSpPr>
        <p:spPr>
          <a:xfrm>
            <a:off x="447040" y="1701286"/>
            <a:ext cx="11287760" cy="4185293"/>
          </a:xfrm>
        </p:spPr>
        <p:txBody>
          <a:bodyPr>
            <a:noAutofit/>
          </a:bodyPr>
          <a:lstStyle/>
          <a:p>
            <a:r>
              <a:rPr lang="en-GB" sz="2000" dirty="0"/>
              <a:t>Radiation monitoring system </a:t>
            </a:r>
          </a:p>
          <a:p>
            <a:pPr lvl="1">
              <a:buFont typeface="Arial" panose="020B0604020202020204" pitchFamily="34" charset="0"/>
              <a:buChar char="−"/>
            </a:pPr>
            <a:r>
              <a:rPr lang="en-GB" sz="2000" dirty="0"/>
              <a:t>ensures that radiation levels are compliant with the Radiological Area Classification</a:t>
            </a:r>
          </a:p>
          <a:p>
            <a:pPr lvl="1">
              <a:buFont typeface="Arial" panose="020B0604020202020204" pitchFamily="34" charset="0"/>
              <a:buChar char="−"/>
            </a:pPr>
            <a:r>
              <a:rPr lang="en-GB" sz="2000" dirty="0"/>
              <a:t>detect (and, if needed, terminate) degraded operation conditions</a:t>
            </a:r>
          </a:p>
          <a:p>
            <a:r>
              <a:rPr lang="en-GB" sz="2000" dirty="0"/>
              <a:t>Ambient dose equivalent rate averaged over a predefined time window</a:t>
            </a:r>
          </a:p>
          <a:p>
            <a:pPr lvl="1">
              <a:buFont typeface="Arial" panose="020B0604020202020204" pitchFamily="34" charset="0"/>
              <a:buChar char="−"/>
            </a:pPr>
            <a:r>
              <a:rPr lang="en-GB" sz="2000" dirty="0"/>
              <a:t>Typical time window length ≥ 90s (~2 PS super-cycles)</a:t>
            </a:r>
          </a:p>
          <a:p>
            <a:r>
              <a:rPr lang="en-GB" sz="2000" dirty="0"/>
              <a:t>Two alarm thresholds</a:t>
            </a:r>
          </a:p>
          <a:p>
            <a:pPr lvl="1">
              <a:buFont typeface="Arial" panose="020B0604020202020204" pitchFamily="34" charset="0"/>
              <a:buChar char="−"/>
            </a:pPr>
            <a:r>
              <a:rPr lang="en-GB" sz="2000" dirty="0"/>
              <a:t>Alert </a:t>
            </a:r>
            <a:r>
              <a:rPr lang="en-US" sz="2000" dirty="0"/>
              <a:t>→ </a:t>
            </a:r>
            <a:r>
              <a:rPr lang="en-GB" sz="2000" dirty="0"/>
              <a:t>visible and audible alert and sent to CCC</a:t>
            </a:r>
          </a:p>
          <a:p>
            <a:pPr lvl="1">
              <a:buFont typeface="Arial" panose="020B0604020202020204" pitchFamily="34" charset="0"/>
              <a:buChar char="−"/>
            </a:pPr>
            <a:r>
              <a:rPr lang="en-GB" sz="2000" dirty="0"/>
              <a:t>Alarm </a:t>
            </a:r>
            <a:r>
              <a:rPr lang="en-US" sz="2000" dirty="0"/>
              <a:t>→</a:t>
            </a:r>
            <a:r>
              <a:rPr lang="en-GB" sz="2000" dirty="0"/>
              <a:t> visible and audible alarm and sent to CCC + interlock beam</a:t>
            </a:r>
          </a:p>
          <a:p>
            <a:r>
              <a:rPr lang="en-GB" sz="1800" dirty="0"/>
              <a:t>The actual alarm threshold settings are derived from the Radiological Area Classification Limits</a:t>
            </a:r>
          </a:p>
          <a:p>
            <a:pPr lvl="1">
              <a:buFont typeface="Arial" panose="020B0604020202020204" pitchFamily="34" charset="0"/>
              <a:buChar char="−"/>
            </a:pPr>
            <a:r>
              <a:rPr lang="en-GB" sz="2000" dirty="0"/>
              <a:t>Supervised Radiation Area – Low Occupancy: 15/30 µSv/h</a:t>
            </a:r>
          </a:p>
          <a:p>
            <a:pPr lvl="1">
              <a:buFont typeface="Arial" panose="020B0604020202020204" pitchFamily="34" charset="0"/>
              <a:buChar char="−"/>
            </a:pPr>
            <a:r>
              <a:rPr lang="en-GB" sz="2000" dirty="0"/>
              <a:t>Supervised Radiation Area – Permanent Workplace: 3/6 µ</a:t>
            </a:r>
            <a:r>
              <a:rPr lang="en-GB" sz="2000" dirty="0" err="1"/>
              <a:t>Sv</a:t>
            </a:r>
            <a:r>
              <a:rPr lang="en-GB" sz="2000" dirty="0"/>
              <a:t>/h</a:t>
            </a:r>
          </a:p>
        </p:txBody>
      </p:sp>
    </p:spTree>
    <p:extLst>
      <p:ext uri="{BB962C8B-B14F-4D97-AF65-F5344CB8AC3E}">
        <p14:creationId xmlns:p14="http://schemas.microsoft.com/office/powerpoint/2010/main" val="29363659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lstStyle/>
          <a:p>
            <a:r>
              <a:rPr lang="en-US" dirty="0"/>
              <a:t>Radiation monitoring system</a:t>
            </a:r>
            <a:r>
              <a:rPr lang="en-GB" dirty="0"/>
              <a:t> in EHN1</a:t>
            </a:r>
            <a:endParaRPr lang="en-US" dirty="0"/>
          </a:p>
        </p:txBody>
      </p:sp>
      <p:sp>
        <p:nvSpPr>
          <p:cNvPr id="7" name="Date Placeholder 2"/>
          <p:cNvSpPr>
            <a:spLocks noGrp="1"/>
          </p:cNvSpPr>
          <p:nvPr>
            <p:ph type="dt" sz="half" idx="10"/>
          </p:nvPr>
        </p:nvSpPr>
        <p:spPr/>
        <p:txBody>
          <a:bodyPr/>
          <a:lstStyle/>
          <a:p>
            <a:r>
              <a:rPr lang="en-US"/>
              <a:t>03/05/2021</a:t>
            </a:r>
            <a:endParaRPr lang="en-US" dirty="0"/>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14</a:t>
            </a:fld>
            <a:endParaRPr kumimoji="0" lang="en-US" dirty="0"/>
          </a:p>
        </p:txBody>
      </p:sp>
      <p:sp>
        <p:nvSpPr>
          <p:cNvPr id="3" name="Content Placeholder 2"/>
          <p:cNvSpPr>
            <a:spLocks noGrp="1"/>
          </p:cNvSpPr>
          <p:nvPr>
            <p:ph sz="quarter" idx="1"/>
          </p:nvPr>
        </p:nvSpPr>
        <p:spPr>
          <a:xfrm>
            <a:off x="452120" y="2133600"/>
            <a:ext cx="11201400" cy="3752979"/>
          </a:xfrm>
        </p:spPr>
        <p:txBody>
          <a:bodyPr>
            <a:noAutofit/>
          </a:bodyPr>
          <a:lstStyle/>
          <a:p>
            <a:pPr marL="355600" indent="-355600">
              <a:spcAft>
                <a:spcPts val="1200"/>
              </a:spcAft>
            </a:pPr>
            <a:r>
              <a:rPr lang="en-GB" sz="2400" dirty="0"/>
              <a:t>In EHN1, the system primarily monitors prompt radiation</a:t>
            </a:r>
          </a:p>
          <a:p>
            <a:pPr marL="355600" indent="-355600">
              <a:spcAft>
                <a:spcPts val="1200"/>
              </a:spcAft>
            </a:pPr>
            <a:r>
              <a:rPr lang="en-GB" sz="2400" dirty="0"/>
              <a:t>Alarm acts on the corresponding safety chain automatically</a:t>
            </a:r>
          </a:p>
          <a:p>
            <a:pPr marL="355600" indent="-355600">
              <a:spcAft>
                <a:spcPts val="1200"/>
              </a:spcAft>
            </a:pPr>
            <a:r>
              <a:rPr lang="en-GB" sz="2400" dirty="0"/>
              <a:t>This removes the source of the prompt radiation</a:t>
            </a:r>
          </a:p>
          <a:p>
            <a:pPr marL="355600" lvl="1" indent="-355600">
              <a:spcAft>
                <a:spcPts val="1200"/>
              </a:spcAft>
            </a:pPr>
            <a:r>
              <a:rPr lang="en-GB" sz="2400" dirty="0"/>
              <a:t>Exception: radiation monitor on roof of H6-CERF (muons from upstream areas)</a:t>
            </a:r>
          </a:p>
          <a:p>
            <a:pPr marL="355600" indent="-355600">
              <a:spcAft>
                <a:spcPts val="1200"/>
              </a:spcAft>
            </a:pPr>
            <a:r>
              <a:rPr lang="en-GB" sz="2400" dirty="0"/>
              <a:t>Radiation monitoring system in EHN1 has been upgraded from ARCON to CROME in LS2</a:t>
            </a:r>
          </a:p>
        </p:txBody>
      </p:sp>
    </p:spTree>
    <p:extLst>
      <p:ext uri="{BB962C8B-B14F-4D97-AF65-F5344CB8AC3E}">
        <p14:creationId xmlns:p14="http://schemas.microsoft.com/office/powerpoint/2010/main" val="24486897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normAutofit/>
          </a:bodyPr>
          <a:lstStyle/>
          <a:p>
            <a:r>
              <a:rPr lang="en-GB" dirty="0"/>
              <a:t>Radiation alarm displays</a:t>
            </a:r>
            <a:endParaRPr lang="en-US" dirty="0"/>
          </a:p>
        </p:txBody>
      </p:sp>
      <p:pic>
        <p:nvPicPr>
          <p:cNvPr id="6" name="Content Placeholder 5" descr="A close-up of a server room&#10;&#10;Description automatically generated with low confidence">
            <a:extLst>
              <a:ext uri="{FF2B5EF4-FFF2-40B4-BE49-F238E27FC236}">
                <a16:creationId xmlns:a16="http://schemas.microsoft.com/office/drawing/2014/main" id="{DEADAB4D-5069-47B6-A177-AE027F7BDF5B}"/>
              </a:ext>
            </a:extLst>
          </p:cNvPr>
          <p:cNvPicPr>
            <a:picLocks noGrp="1" noChangeAspect="1"/>
          </p:cNvPicPr>
          <p:nvPr>
            <p:ph sz="quarter" idx="1"/>
          </p:nvPr>
        </p:nvPicPr>
        <p:blipFill rotWithShape="1">
          <a:blip r:embed="rId3" cstate="print">
            <a:extLst>
              <a:ext uri="{28A0092B-C50C-407E-A947-70E740481C1C}">
                <a14:useLocalDpi xmlns:a14="http://schemas.microsoft.com/office/drawing/2010/main" val="0"/>
              </a:ext>
            </a:extLst>
          </a:blip>
          <a:srcRect l="24415" t="38337" r="45835" b="38327"/>
          <a:stretch/>
        </p:blipFill>
        <p:spPr>
          <a:xfrm rot="5400000">
            <a:off x="8760293" y="1211057"/>
            <a:ext cx="2448274" cy="1440334"/>
          </a:xfrm>
        </p:spPr>
      </p:pic>
      <p:sp>
        <p:nvSpPr>
          <p:cNvPr id="5" name="Slide Number Placeholder 4"/>
          <p:cNvSpPr>
            <a:spLocks noGrp="1"/>
          </p:cNvSpPr>
          <p:nvPr>
            <p:ph type="sldNum" sz="quarter" idx="12"/>
          </p:nvPr>
        </p:nvSpPr>
        <p:spPr/>
        <p:txBody>
          <a:bodyPr/>
          <a:lstStyle/>
          <a:p>
            <a:fld id="{EA7C8D44-3667-46F6-9772-CC52308E2A7F}" type="slidenum">
              <a:rPr kumimoji="0" lang="en-US" smtClean="0"/>
              <a:pPr/>
              <a:t>15</a:t>
            </a:fld>
            <a:endParaRPr kumimoji="0" lang="en-US" dirty="0"/>
          </a:p>
        </p:txBody>
      </p:sp>
      <p:sp>
        <p:nvSpPr>
          <p:cNvPr id="9" name="Rectangle 8"/>
          <p:cNvSpPr>
            <a:spLocks noChangeArrowheads="1"/>
          </p:cNvSpPr>
          <p:nvPr/>
        </p:nvSpPr>
        <p:spPr bwMode="auto">
          <a:xfrm>
            <a:off x="1946909" y="3680200"/>
            <a:ext cx="5255145" cy="695282"/>
          </a:xfrm>
          <a:prstGeom prst="rect">
            <a:avLst/>
          </a:prstGeom>
          <a:solidFill>
            <a:srgbClr val="99FF66"/>
          </a:solidFill>
          <a:ln w="9525">
            <a:noFill/>
            <a:miter lim="800000"/>
            <a:headEnd/>
            <a:tailEnd/>
          </a:ln>
          <a:effectLst/>
          <a:scene3d>
            <a:camera prst="legacyObliqueTopRight"/>
            <a:lightRig rig="legacyNormal1" dir="t"/>
          </a:scene3d>
          <a:sp3d extrusionH="277800" prstMaterial="legacyMatte">
            <a:bevelT w="13500" h="13500" prst="angle"/>
            <a:bevelB w="13500" h="13500" prst="angle"/>
            <a:extrusionClr>
              <a:srgbClr val="99FF66"/>
            </a:extrusionClr>
          </a:sp3d>
        </p:spPr>
        <p:txBody>
          <a:bodyPr lIns="78958" tIns="39479" rIns="78958" bIns="39479">
            <a:spAutoFit/>
            <a:flatTx/>
          </a:bodyPr>
          <a:lstStyle/>
          <a:p>
            <a:pPr algn="ctr" eaLnBrk="0" hangingPunct="0">
              <a:defRPr/>
            </a:pPr>
            <a:r>
              <a:rPr lang="en-US" sz="1900" b="1" dirty="0">
                <a:solidFill>
                  <a:srgbClr val="000000"/>
                </a:solidFill>
              </a:rPr>
              <a:t>Continuous green light = NORMAL situation</a:t>
            </a:r>
          </a:p>
          <a:p>
            <a:pPr algn="ctr" eaLnBrk="0" hangingPunct="0">
              <a:defRPr/>
            </a:pPr>
            <a:r>
              <a:rPr lang="en-US" sz="2100" b="1" dirty="0">
                <a:solidFill>
                  <a:srgbClr val="000000"/>
                </a:solidFill>
                <a:sym typeface="Wingdings" pitchFamily="2" charset="2"/>
              </a:rPr>
              <a:t>(low radiation levels, </a:t>
            </a:r>
            <a:r>
              <a:rPr lang="en-US" sz="2100" b="1" dirty="0">
                <a:solidFill>
                  <a:srgbClr val="000000"/>
                </a:solidFill>
              </a:rPr>
              <a:t>system OK)</a:t>
            </a:r>
          </a:p>
        </p:txBody>
      </p:sp>
      <p:sp>
        <p:nvSpPr>
          <p:cNvPr id="10" name="Rectangle 9"/>
          <p:cNvSpPr>
            <a:spLocks noChangeArrowheads="1"/>
          </p:cNvSpPr>
          <p:nvPr/>
        </p:nvSpPr>
        <p:spPr bwMode="auto">
          <a:xfrm>
            <a:off x="1940622" y="3046773"/>
            <a:ext cx="5270860" cy="664505"/>
          </a:xfrm>
          <a:prstGeom prst="rect">
            <a:avLst/>
          </a:prstGeom>
          <a:solidFill>
            <a:srgbClr val="FFCC0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CC00"/>
            </a:extrusionClr>
          </a:sp3d>
        </p:spPr>
        <p:txBody>
          <a:bodyPr lIns="78958" tIns="39479" rIns="78958" bIns="39479">
            <a:spAutoFit/>
            <a:flatTx/>
          </a:bodyPr>
          <a:lstStyle/>
          <a:p>
            <a:pPr algn="ctr" eaLnBrk="0" hangingPunct="0">
              <a:defRPr/>
            </a:pPr>
            <a:r>
              <a:rPr lang="en-US" sz="1900" b="1" dirty="0">
                <a:solidFill>
                  <a:srgbClr val="000000"/>
                </a:solidFill>
              </a:rPr>
              <a:t>Flashing ORANGE light + WARNING SOUND</a:t>
            </a:r>
          </a:p>
          <a:p>
            <a:pPr algn="ctr" eaLnBrk="0" hangingPunct="0">
              <a:defRPr/>
            </a:pPr>
            <a:r>
              <a:rPr lang="en-US" sz="1900" b="1" dirty="0">
                <a:solidFill>
                  <a:srgbClr val="000000"/>
                </a:solidFill>
                <a:sym typeface="Wingdings" pitchFamily="2" charset="2"/>
              </a:rPr>
              <a:t> Limit your stay in the </a:t>
            </a:r>
            <a:r>
              <a:rPr lang="en-US" sz="1900" b="1" dirty="0">
                <a:solidFill>
                  <a:srgbClr val="0070C0"/>
                </a:solidFill>
                <a:sym typeface="Wingdings" pitchFamily="2" charset="2"/>
              </a:rPr>
              <a:t>concerned area </a:t>
            </a:r>
            <a:endParaRPr lang="en-US" sz="1900" b="1" dirty="0">
              <a:solidFill>
                <a:srgbClr val="0070C0"/>
              </a:solidFill>
            </a:endParaRPr>
          </a:p>
        </p:txBody>
      </p:sp>
      <p:sp>
        <p:nvSpPr>
          <p:cNvPr id="11" name="Rectangle 10"/>
          <p:cNvSpPr>
            <a:spLocks noChangeArrowheads="1"/>
          </p:cNvSpPr>
          <p:nvPr/>
        </p:nvSpPr>
        <p:spPr bwMode="auto">
          <a:xfrm>
            <a:off x="1943764" y="2410034"/>
            <a:ext cx="5274004" cy="664505"/>
          </a:xfrm>
          <a:prstGeom prst="rect">
            <a:avLst/>
          </a:prstGeom>
          <a:solidFill>
            <a:srgbClr val="FF5050"/>
          </a:solidFill>
          <a:ln w="9525">
            <a:noFill/>
            <a:miter lim="800000"/>
            <a:headEnd/>
            <a:tailEnd/>
          </a:ln>
          <a:effectLst/>
          <a:scene3d>
            <a:camera prst="legacyObliqueTopRight"/>
            <a:lightRig rig="legacyFlat1" dir="t"/>
          </a:scene3d>
          <a:sp3d extrusionH="277800" prstMaterial="legacyMatte">
            <a:bevelT w="13500" h="13500" prst="angle"/>
            <a:bevelB w="13500" h="13500" prst="angle"/>
            <a:extrusionClr>
              <a:srgbClr val="FF0000"/>
            </a:extrusionClr>
          </a:sp3d>
        </p:spPr>
        <p:txBody>
          <a:bodyPr lIns="78958" tIns="39479" rIns="78958" bIns="39479">
            <a:spAutoFit/>
            <a:flatTx/>
          </a:bodyPr>
          <a:lstStyle/>
          <a:p>
            <a:pPr algn="ctr" eaLnBrk="0" hangingPunct="0">
              <a:defRPr/>
            </a:pPr>
            <a:r>
              <a:rPr lang="en-US" sz="1900" b="1" dirty="0"/>
              <a:t>Flashing RED light + Audible ALARM</a:t>
            </a:r>
          </a:p>
          <a:p>
            <a:pPr algn="ctr" eaLnBrk="0" hangingPunct="0">
              <a:defRPr/>
            </a:pPr>
            <a:r>
              <a:rPr lang="en-US" sz="1900" b="1" dirty="0">
                <a:sym typeface="Wingdings" pitchFamily="2" charset="2"/>
              </a:rPr>
              <a:t> Leave the </a:t>
            </a:r>
            <a:r>
              <a:rPr lang="en-US" sz="1900" b="1" dirty="0">
                <a:solidFill>
                  <a:srgbClr val="0070C0"/>
                </a:solidFill>
                <a:sym typeface="Wingdings" pitchFamily="2" charset="2"/>
              </a:rPr>
              <a:t>concerned area </a:t>
            </a:r>
            <a:r>
              <a:rPr lang="en-US" sz="1900" b="1" dirty="0">
                <a:sym typeface="Wingdings" pitchFamily="2" charset="2"/>
              </a:rPr>
              <a:t>calmly</a:t>
            </a:r>
            <a:endParaRPr lang="en-US" sz="1900" b="1" dirty="0"/>
          </a:p>
        </p:txBody>
      </p:sp>
      <p:pic>
        <p:nvPicPr>
          <p:cNvPr id="14" name="Picture 2" descr="\\cern.ch\dfs\Departments\Safety\Groups\RP\Survey_PS-Complex\Training\RP-Training\Pictures\UA.png"/>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9265835" y="3330716"/>
            <a:ext cx="1440334" cy="2388895"/>
          </a:xfrm>
          <a:prstGeom prst="rect">
            <a:avLst/>
          </a:prstGeom>
          <a:noFill/>
          <a:extLst>
            <a:ext uri="{909E8E84-426E-40DD-AFC4-6F175D3DCCD1}">
              <a14:hiddenFill xmlns:a14="http://schemas.microsoft.com/office/drawing/2010/main">
                <a:solidFill>
                  <a:srgbClr val="FFFFFF"/>
                </a:solidFill>
              </a14:hiddenFill>
            </a:ext>
          </a:extLst>
        </p:spPr>
      </p:pic>
      <p:sp>
        <p:nvSpPr>
          <p:cNvPr id="13" name="Date Placeholder 2"/>
          <p:cNvSpPr>
            <a:spLocks noGrp="1"/>
          </p:cNvSpPr>
          <p:nvPr>
            <p:ph type="dt" sz="half" idx="10"/>
          </p:nvPr>
        </p:nvSpPr>
        <p:spPr>
          <a:xfrm>
            <a:off x="1137351" y="6262302"/>
            <a:ext cx="872071" cy="365125"/>
          </a:xfrm>
        </p:spPr>
        <p:txBody>
          <a:bodyPr/>
          <a:lstStyle/>
          <a:p>
            <a:r>
              <a:rPr lang="en-US"/>
              <a:t>03/05/2021</a:t>
            </a:r>
            <a:endParaRPr lang="en-US" dirty="0"/>
          </a:p>
        </p:txBody>
      </p:sp>
      <p:sp>
        <p:nvSpPr>
          <p:cNvPr id="15"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Tree>
    <p:extLst>
      <p:ext uri="{BB962C8B-B14F-4D97-AF65-F5344CB8AC3E}">
        <p14:creationId xmlns:p14="http://schemas.microsoft.com/office/powerpoint/2010/main" val="3145809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wipe(down)">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autoUpdateAnimBg="0"/>
      <p:bldP spid="10" grpId="0" animBg="1" autoUpdateAnimBg="0"/>
      <p:bldP spid="11"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0515600" cy="1325563"/>
          </a:xfrm>
        </p:spPr>
        <p:txBody>
          <a:bodyPr/>
          <a:lstStyle/>
          <a:p>
            <a:r>
              <a:rPr lang="en-US" dirty="0"/>
              <a:t>Radiation monitoring system in EHN1</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16</a:t>
            </a:fld>
            <a:endParaRPr kumimoji="0" lang="en-US" dirty="0"/>
          </a:p>
        </p:txBody>
      </p:sp>
      <p:pic>
        <p:nvPicPr>
          <p:cNvPr id="18" name="Picture 17">
            <a:extLst>
              <a:ext uri="{FF2B5EF4-FFF2-40B4-BE49-F238E27FC236}">
                <a16:creationId xmlns:a16="http://schemas.microsoft.com/office/drawing/2014/main" id="{997E8D7E-B9DF-421C-AA61-6CC7FB1DB61E}"/>
              </a:ext>
            </a:extLst>
          </p:cNvPr>
          <p:cNvPicPr>
            <a:picLocks noChangeAspect="1"/>
          </p:cNvPicPr>
          <p:nvPr/>
        </p:nvPicPr>
        <p:blipFill>
          <a:blip r:embed="rId3"/>
          <a:srcRect r="-729"/>
          <a:stretch>
            <a:fillRect/>
          </a:stretch>
        </p:blipFill>
        <p:spPr>
          <a:xfrm>
            <a:off x="1834952" y="1344512"/>
            <a:ext cx="8522096" cy="4676776"/>
          </a:xfrm>
          <a:custGeom>
            <a:avLst/>
            <a:gdLst>
              <a:gd name="connsiteX0" fmla="*/ 8460432 w 8522096"/>
              <a:gd name="connsiteY0" fmla="*/ 576064 h 4676776"/>
              <a:gd name="connsiteX1" fmla="*/ 8522096 w 8522096"/>
              <a:gd name="connsiteY1" fmla="*/ 576064 h 4676776"/>
              <a:gd name="connsiteX2" fmla="*/ 8522096 w 8522096"/>
              <a:gd name="connsiteY2" fmla="*/ 1152128 h 4676776"/>
              <a:gd name="connsiteX3" fmla="*/ 8460432 w 8522096"/>
              <a:gd name="connsiteY3" fmla="*/ 1152128 h 4676776"/>
              <a:gd name="connsiteX4" fmla="*/ 0 w 8522096"/>
              <a:gd name="connsiteY4" fmla="*/ 0 h 4676776"/>
              <a:gd name="connsiteX5" fmla="*/ 8460432 w 8522096"/>
              <a:gd name="connsiteY5" fmla="*/ 0 h 4676776"/>
              <a:gd name="connsiteX6" fmla="*/ 8460432 w 8522096"/>
              <a:gd name="connsiteY6" fmla="*/ 576064 h 4676776"/>
              <a:gd name="connsiteX7" fmla="*/ 8090048 w 8522096"/>
              <a:gd name="connsiteY7" fmla="*/ 576064 h 4676776"/>
              <a:gd name="connsiteX8" fmla="*/ 8090048 w 8522096"/>
              <a:gd name="connsiteY8" fmla="*/ 1152128 h 4676776"/>
              <a:gd name="connsiteX9" fmla="*/ 8460432 w 8522096"/>
              <a:gd name="connsiteY9" fmla="*/ 1152128 h 4676776"/>
              <a:gd name="connsiteX10" fmla="*/ 8460432 w 8522096"/>
              <a:gd name="connsiteY10" fmla="*/ 4676776 h 4676776"/>
              <a:gd name="connsiteX11" fmla="*/ 0 w 8522096"/>
              <a:gd name="connsiteY11" fmla="*/ 4676776 h 4676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522096" h="4676776">
                <a:moveTo>
                  <a:pt x="8460432" y="576064"/>
                </a:moveTo>
                <a:lnTo>
                  <a:pt x="8522096" y="576064"/>
                </a:lnTo>
                <a:lnTo>
                  <a:pt x="8522096" y="1152128"/>
                </a:lnTo>
                <a:lnTo>
                  <a:pt x="8460432" y="1152128"/>
                </a:lnTo>
                <a:close/>
                <a:moveTo>
                  <a:pt x="0" y="0"/>
                </a:moveTo>
                <a:lnTo>
                  <a:pt x="8460432" y="0"/>
                </a:lnTo>
                <a:lnTo>
                  <a:pt x="8460432" y="576064"/>
                </a:lnTo>
                <a:lnTo>
                  <a:pt x="8090048" y="576064"/>
                </a:lnTo>
                <a:lnTo>
                  <a:pt x="8090048" y="1152128"/>
                </a:lnTo>
                <a:lnTo>
                  <a:pt x="8460432" y="1152128"/>
                </a:lnTo>
                <a:lnTo>
                  <a:pt x="8460432" y="4676776"/>
                </a:lnTo>
                <a:lnTo>
                  <a:pt x="0" y="4676776"/>
                </a:lnTo>
                <a:close/>
              </a:path>
            </a:pathLst>
          </a:custGeom>
        </p:spPr>
      </p:pic>
      <p:sp>
        <p:nvSpPr>
          <p:cNvPr id="10" name="Date Placeholder 2"/>
          <p:cNvSpPr>
            <a:spLocks noGrp="1"/>
          </p:cNvSpPr>
          <p:nvPr>
            <p:ph type="dt" sz="half" idx="10"/>
          </p:nvPr>
        </p:nvSpPr>
        <p:spPr>
          <a:xfrm>
            <a:off x="1137351" y="6262302"/>
            <a:ext cx="872071" cy="365125"/>
          </a:xfrm>
        </p:spPr>
        <p:txBody>
          <a:bodyPr/>
          <a:lstStyle/>
          <a:p>
            <a:r>
              <a:rPr lang="en-US"/>
              <a:t>03/05/2021</a:t>
            </a:r>
            <a:endParaRPr lang="en-US" dirty="0"/>
          </a:p>
        </p:txBody>
      </p:sp>
      <p:sp>
        <p:nvSpPr>
          <p:cNvPr id="11"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Tree>
    <p:extLst>
      <p:ext uri="{BB962C8B-B14F-4D97-AF65-F5344CB8AC3E}">
        <p14:creationId xmlns:p14="http://schemas.microsoft.com/office/powerpoint/2010/main" val="21750088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1912600" cy="1325563"/>
          </a:xfrm>
        </p:spPr>
        <p:txBody>
          <a:bodyPr/>
          <a:lstStyle/>
          <a:p>
            <a:r>
              <a:rPr lang="en-US" dirty="0"/>
              <a:t>Possible sources of EHN1 radiation alarms</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17</a:t>
            </a:fld>
            <a:endParaRPr kumimoji="0" lang="en-US" dirty="0"/>
          </a:p>
        </p:txBody>
      </p:sp>
      <p:sp>
        <p:nvSpPr>
          <p:cNvPr id="4" name="Content Placeholder 3"/>
          <p:cNvSpPr>
            <a:spLocks noGrp="1"/>
          </p:cNvSpPr>
          <p:nvPr>
            <p:ph sz="quarter" idx="1"/>
          </p:nvPr>
        </p:nvSpPr>
        <p:spPr>
          <a:xfrm>
            <a:off x="452120" y="1584960"/>
            <a:ext cx="10515600" cy="4090678"/>
          </a:xfrm>
        </p:spPr>
        <p:txBody>
          <a:bodyPr>
            <a:noAutofit/>
          </a:bodyPr>
          <a:lstStyle/>
          <a:p>
            <a:pPr>
              <a:spcAft>
                <a:spcPts val="600"/>
              </a:spcAft>
            </a:pPr>
            <a:r>
              <a:rPr lang="en-GB" sz="2400" dirty="0"/>
              <a:t>Beam transport and steering</a:t>
            </a:r>
          </a:p>
          <a:p>
            <a:pPr marL="893763" lvl="1" indent="-436563">
              <a:spcAft>
                <a:spcPts val="600"/>
              </a:spcAft>
              <a:buFont typeface="Arial" panose="020B0604020202020204" pitchFamily="34" charset="0"/>
              <a:buChar char="−"/>
            </a:pPr>
            <a:r>
              <a:rPr lang="en-GB" sz="2400" dirty="0"/>
              <a:t>In the NA Target area</a:t>
            </a:r>
          </a:p>
          <a:p>
            <a:pPr marL="893763" lvl="1" indent="-436563">
              <a:spcAft>
                <a:spcPts val="600"/>
              </a:spcAft>
              <a:buFont typeface="Arial" panose="020B0604020202020204" pitchFamily="34" charset="0"/>
              <a:buChar char="−"/>
            </a:pPr>
            <a:r>
              <a:rPr lang="en-GB" sz="2400" dirty="0"/>
              <a:t>In the transfer lines upstream and around EHN1</a:t>
            </a:r>
          </a:p>
          <a:p>
            <a:pPr marL="893763" lvl="1" indent="-436563">
              <a:spcAft>
                <a:spcPts val="600"/>
              </a:spcAft>
              <a:buFont typeface="Arial" panose="020B0604020202020204" pitchFamily="34" charset="0"/>
              <a:buChar char="−"/>
            </a:pPr>
            <a:r>
              <a:rPr lang="en-GB" sz="2400" dirty="0"/>
              <a:t>In the beam lines in EHN1</a:t>
            </a:r>
          </a:p>
          <a:p>
            <a:pPr>
              <a:spcAft>
                <a:spcPts val="600"/>
              </a:spcAft>
            </a:pPr>
            <a:r>
              <a:rPr lang="en-GB" sz="2400" dirty="0"/>
              <a:t>Beam intensity</a:t>
            </a:r>
          </a:p>
          <a:p>
            <a:pPr marL="893763" lvl="1" indent="-436563">
              <a:spcAft>
                <a:spcPts val="600"/>
              </a:spcAft>
              <a:buFont typeface="Arial" panose="020B0604020202020204" pitchFamily="34" charset="0"/>
              <a:buChar char="−"/>
            </a:pPr>
            <a:r>
              <a:rPr lang="en-GB" sz="2400" b="1" dirty="0">
                <a:solidFill>
                  <a:srgbClr val="FF0000"/>
                </a:solidFill>
              </a:rPr>
              <a:t>Collimator settings </a:t>
            </a:r>
            <a:r>
              <a:rPr lang="en-GB" sz="2400" dirty="0"/>
              <a:t>are a major source of alerts/alarms</a:t>
            </a:r>
          </a:p>
          <a:p>
            <a:pPr>
              <a:spcAft>
                <a:spcPts val="600"/>
              </a:spcAft>
            </a:pPr>
            <a:r>
              <a:rPr lang="en-GB" sz="2400" dirty="0"/>
              <a:t>Beam particle type</a:t>
            </a:r>
          </a:p>
          <a:p>
            <a:pPr>
              <a:spcAft>
                <a:spcPts val="600"/>
              </a:spcAft>
            </a:pPr>
            <a:r>
              <a:rPr lang="en-GB" sz="2400" dirty="0"/>
              <a:t>Status of beam intercepting devices</a:t>
            </a:r>
          </a:p>
          <a:p>
            <a:pPr marL="893763" lvl="1" indent="-436563">
              <a:spcAft>
                <a:spcPts val="600"/>
              </a:spcAft>
              <a:buFont typeface="Arial" panose="020B0604020202020204" pitchFamily="34" charset="0"/>
              <a:buChar char="−"/>
            </a:pPr>
            <a:r>
              <a:rPr lang="en-GB" sz="2400" dirty="0"/>
              <a:t>Including their surrounding</a:t>
            </a:r>
          </a:p>
        </p:txBody>
      </p:sp>
      <p:sp>
        <p:nvSpPr>
          <p:cNvPr id="10" name="Date Placeholder 2"/>
          <p:cNvSpPr>
            <a:spLocks noGrp="1"/>
          </p:cNvSpPr>
          <p:nvPr>
            <p:ph type="dt" sz="half" idx="10"/>
          </p:nvPr>
        </p:nvSpPr>
        <p:spPr>
          <a:xfrm>
            <a:off x="1137351" y="6262302"/>
            <a:ext cx="872071" cy="365125"/>
          </a:xfrm>
        </p:spPr>
        <p:txBody>
          <a:bodyPr/>
          <a:lstStyle/>
          <a:p>
            <a:r>
              <a:rPr lang="en-US"/>
              <a:t>03/05/2021</a:t>
            </a:r>
            <a:endParaRPr lang="en-US" dirty="0"/>
          </a:p>
        </p:txBody>
      </p:sp>
      <p:sp>
        <p:nvSpPr>
          <p:cNvPr id="11"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Tree>
    <p:extLst>
      <p:ext uri="{BB962C8B-B14F-4D97-AF65-F5344CB8AC3E}">
        <p14:creationId xmlns:p14="http://schemas.microsoft.com/office/powerpoint/2010/main" val="25813416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2120" y="0"/>
            <a:ext cx="11577320" cy="1325563"/>
          </a:xfrm>
        </p:spPr>
        <p:txBody>
          <a:bodyPr>
            <a:normAutofit fontScale="90000"/>
          </a:bodyPr>
          <a:lstStyle/>
          <a:p>
            <a:r>
              <a:rPr lang="en-US" dirty="0"/>
              <a:t>Recommended actions in case of radiation alarms in EHN1</a:t>
            </a:r>
          </a:p>
        </p:txBody>
      </p:sp>
      <p:sp>
        <p:nvSpPr>
          <p:cNvPr id="7" name="Date Placeholder 2"/>
          <p:cNvSpPr>
            <a:spLocks noGrp="1"/>
          </p:cNvSpPr>
          <p:nvPr>
            <p:ph type="dt" sz="half" idx="10"/>
          </p:nvPr>
        </p:nvSpPr>
        <p:spPr/>
        <p:txBody>
          <a:bodyPr/>
          <a:lstStyle/>
          <a:p>
            <a:r>
              <a:rPr lang="en-US"/>
              <a:t>03/05/2021</a:t>
            </a:r>
            <a:endParaRPr lang="en-US" dirty="0"/>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18</a:t>
            </a:fld>
            <a:endParaRPr kumimoji="0" lang="en-US" dirty="0"/>
          </a:p>
        </p:txBody>
      </p:sp>
      <p:sp>
        <p:nvSpPr>
          <p:cNvPr id="4" name="Content Placeholder 3"/>
          <p:cNvSpPr>
            <a:spLocks noGrp="1"/>
          </p:cNvSpPr>
          <p:nvPr>
            <p:ph sz="quarter" idx="1"/>
          </p:nvPr>
        </p:nvSpPr>
        <p:spPr>
          <a:xfrm>
            <a:off x="452120" y="1845945"/>
            <a:ext cx="11353800" cy="4185293"/>
          </a:xfrm>
        </p:spPr>
        <p:txBody>
          <a:bodyPr>
            <a:noAutofit/>
          </a:bodyPr>
          <a:lstStyle/>
          <a:p>
            <a:pPr>
              <a:spcAft>
                <a:spcPts val="600"/>
              </a:spcAft>
            </a:pPr>
            <a:r>
              <a:rPr lang="en-US" sz="2400" dirty="0"/>
              <a:t>In case of </a:t>
            </a:r>
            <a:r>
              <a:rPr lang="en-US" sz="2400" b="1" dirty="0">
                <a:solidFill>
                  <a:srgbClr val="FF0000"/>
                </a:solidFill>
              </a:rPr>
              <a:t>any alarm </a:t>
            </a:r>
            <a:r>
              <a:rPr lang="en-US" sz="2400" dirty="0"/>
              <a:t>in a zone under your responsibility</a:t>
            </a:r>
          </a:p>
          <a:p>
            <a:pPr lvl="1">
              <a:spcAft>
                <a:spcPts val="600"/>
              </a:spcAft>
              <a:buFont typeface="Arial" panose="020B0604020202020204" pitchFamily="34" charset="0"/>
              <a:buChar char="−"/>
            </a:pPr>
            <a:r>
              <a:rPr lang="en-US" sz="2400" b="1" dirty="0">
                <a:solidFill>
                  <a:srgbClr val="FF0000"/>
                </a:solidFill>
              </a:rPr>
              <a:t>Understand &amp; remove the source of the alarm</a:t>
            </a:r>
          </a:p>
          <a:p>
            <a:pPr lvl="1">
              <a:spcAft>
                <a:spcPts val="600"/>
              </a:spcAft>
              <a:buFont typeface="Arial" panose="020B0604020202020204" pitchFamily="34" charset="0"/>
              <a:buChar char="−"/>
            </a:pPr>
            <a:r>
              <a:rPr lang="en-US" sz="2400" dirty="0"/>
              <a:t>CCC, beam line physicists, radiation monitoring data</a:t>
            </a:r>
          </a:p>
          <a:p>
            <a:pPr>
              <a:spcAft>
                <a:spcPts val="600"/>
              </a:spcAft>
            </a:pPr>
            <a:r>
              <a:rPr lang="en-US" sz="2400" dirty="0"/>
              <a:t>EHN1 is a very large building</a:t>
            </a:r>
          </a:p>
          <a:p>
            <a:pPr lvl="1">
              <a:spcAft>
                <a:spcPts val="600"/>
              </a:spcAft>
              <a:buFont typeface="Arial" panose="020B0604020202020204" pitchFamily="34" charset="0"/>
              <a:buChar char="−"/>
            </a:pPr>
            <a:r>
              <a:rPr lang="en-US" sz="2400" dirty="0"/>
              <a:t>You can safely stay in EHN1 if there is no radiation alarm in your vicinity</a:t>
            </a:r>
          </a:p>
          <a:p>
            <a:pPr lvl="1">
              <a:spcAft>
                <a:spcPts val="600"/>
              </a:spcAft>
              <a:buFont typeface="Arial" panose="020B0604020202020204" pitchFamily="34" charset="0"/>
              <a:buChar char="−"/>
            </a:pPr>
            <a:r>
              <a:rPr lang="en-US" sz="2400" dirty="0"/>
              <a:t>In case of doubt, please contact the responsible of the zone where the alarm occurs (via the CCC)</a:t>
            </a:r>
          </a:p>
        </p:txBody>
      </p:sp>
    </p:spTree>
    <p:extLst>
      <p:ext uri="{BB962C8B-B14F-4D97-AF65-F5344CB8AC3E}">
        <p14:creationId xmlns:p14="http://schemas.microsoft.com/office/powerpoint/2010/main" val="416360319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Date Placeholder 2"/>
          <p:cNvSpPr>
            <a:spLocks noGrp="1"/>
          </p:cNvSpPr>
          <p:nvPr>
            <p:ph type="dt" sz="half" idx="10"/>
          </p:nvPr>
        </p:nvSpPr>
        <p:spPr/>
        <p:txBody>
          <a:bodyPr/>
          <a:lstStyle/>
          <a:p>
            <a:r>
              <a:rPr lang="en-US"/>
              <a:t>03/05/2021</a:t>
            </a:r>
            <a:endParaRPr lang="en-US" dirty="0"/>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19</a:t>
            </a:fld>
            <a:endParaRPr kumimoji="0" lang="en-US" dirty="0"/>
          </a:p>
        </p:txBody>
      </p:sp>
      <p:sp>
        <p:nvSpPr>
          <p:cNvPr id="4" name="Content Placeholder 3"/>
          <p:cNvSpPr>
            <a:spLocks noGrp="1"/>
          </p:cNvSpPr>
          <p:nvPr>
            <p:ph sz="quarter" idx="1"/>
          </p:nvPr>
        </p:nvSpPr>
        <p:spPr>
          <a:xfrm>
            <a:off x="452120" y="2214880"/>
            <a:ext cx="10515600" cy="3542038"/>
          </a:xfrm>
        </p:spPr>
        <p:txBody>
          <a:bodyPr>
            <a:normAutofit/>
          </a:bodyPr>
          <a:lstStyle/>
          <a:p>
            <a:pPr marL="0" indent="0">
              <a:buNone/>
            </a:pPr>
            <a:endParaRPr lang="en-GB" dirty="0"/>
          </a:p>
          <a:p>
            <a:pPr marL="0" indent="0" algn="ctr">
              <a:buNone/>
            </a:pPr>
            <a:r>
              <a:rPr lang="en-GB" sz="5400" b="1" i="1" dirty="0"/>
              <a:t>Questions</a:t>
            </a:r>
            <a:r>
              <a:rPr lang="en-GB" sz="5400" b="1" dirty="0"/>
              <a:t>?</a:t>
            </a:r>
          </a:p>
        </p:txBody>
      </p:sp>
    </p:spTree>
    <p:extLst>
      <p:ext uri="{BB962C8B-B14F-4D97-AF65-F5344CB8AC3E}">
        <p14:creationId xmlns:p14="http://schemas.microsoft.com/office/powerpoint/2010/main" val="27661208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95324" y="1122363"/>
            <a:ext cx="10777696" cy="2387600"/>
          </a:xfrm>
        </p:spPr>
        <p:txBody>
          <a:bodyPr>
            <a:normAutofit fontScale="90000"/>
          </a:bodyPr>
          <a:lstStyle/>
          <a:p>
            <a:r>
              <a:rPr lang="en-GB" dirty="0"/>
              <a:t>TREC in experimental areas</a:t>
            </a:r>
            <a:br>
              <a:rPr lang="en-GB" dirty="0"/>
            </a:br>
            <a:r>
              <a:rPr lang="en-GB" dirty="0"/>
              <a:t>&amp;</a:t>
            </a:r>
            <a:br>
              <a:rPr lang="en-GB" dirty="0"/>
            </a:br>
            <a:r>
              <a:rPr lang="en-US" dirty="0"/>
              <a:t>Radiation Monitoring System in experimental areas</a:t>
            </a:r>
            <a:endParaRPr lang="en-GB" dirty="0"/>
          </a:p>
        </p:txBody>
      </p:sp>
      <p:sp>
        <p:nvSpPr>
          <p:cNvPr id="3" name="Subtitle 2"/>
          <p:cNvSpPr>
            <a:spLocks noGrp="1"/>
          </p:cNvSpPr>
          <p:nvPr>
            <p:ph type="subTitle" idx="1"/>
          </p:nvPr>
        </p:nvSpPr>
        <p:spPr>
          <a:xfrm>
            <a:off x="695325" y="3602038"/>
            <a:ext cx="10515600" cy="1655762"/>
          </a:xfrm>
        </p:spPr>
        <p:txBody>
          <a:bodyPr>
            <a:normAutofit/>
          </a:bodyPr>
          <a:lstStyle/>
          <a:p>
            <a:pPr>
              <a:spcAft>
                <a:spcPts val="2400"/>
              </a:spcAft>
            </a:pPr>
            <a:r>
              <a:rPr lang="en-US" sz="1600" dirty="0"/>
              <a:t/>
            </a:r>
            <a:br>
              <a:rPr lang="en-US" sz="1600" dirty="0"/>
            </a:br>
            <a:endParaRPr lang="en-GB" sz="1600" dirty="0"/>
          </a:p>
        </p:txBody>
      </p:sp>
      <p:sp>
        <p:nvSpPr>
          <p:cNvPr id="4" name="TextBox 3"/>
          <p:cNvSpPr txBox="1"/>
          <p:nvPr/>
        </p:nvSpPr>
        <p:spPr>
          <a:xfrm>
            <a:off x="695324" y="3819645"/>
            <a:ext cx="10232020" cy="1754326"/>
          </a:xfrm>
          <a:prstGeom prst="rect">
            <a:avLst/>
          </a:prstGeom>
          <a:noFill/>
        </p:spPr>
        <p:txBody>
          <a:bodyPr wrap="square" rtlCol="0">
            <a:spAutoFit/>
          </a:bodyPr>
          <a:lstStyle/>
          <a:p>
            <a:r>
              <a:rPr lang="fr-CH" dirty="0"/>
              <a:t>F. Aberle, C. Ahdida, G. Dumont, R. Froeschl, J-F. Gruber</a:t>
            </a:r>
            <a:endParaRPr lang="en-GB" dirty="0"/>
          </a:p>
          <a:p>
            <a:endParaRPr lang="en-US" dirty="0"/>
          </a:p>
          <a:p>
            <a:endParaRPr lang="en-US" dirty="0"/>
          </a:p>
          <a:p>
            <a:r>
              <a:rPr lang="en-US" dirty="0"/>
              <a:t>03/05/2021</a:t>
            </a:r>
          </a:p>
          <a:p>
            <a:r>
              <a:rPr lang="en-US" dirty="0"/>
              <a:t>EDMS 2579972</a:t>
            </a:r>
          </a:p>
          <a:p>
            <a:endParaRPr lang="en-GB" dirty="0"/>
          </a:p>
        </p:txBody>
      </p:sp>
    </p:spTree>
    <p:extLst>
      <p:ext uri="{BB962C8B-B14F-4D97-AF65-F5344CB8AC3E}">
        <p14:creationId xmlns:p14="http://schemas.microsoft.com/office/powerpoint/2010/main" val="30751372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470" y="0"/>
            <a:ext cx="10515600" cy="1325563"/>
          </a:xfrm>
        </p:spPr>
        <p:txBody>
          <a:bodyPr anchor="ctr"/>
          <a:lstStyle/>
          <a:p>
            <a:r>
              <a:rPr lang="en-US" dirty="0"/>
              <a:t>Radiation at CERN</a:t>
            </a:r>
          </a:p>
        </p:txBody>
      </p:sp>
      <p:sp>
        <p:nvSpPr>
          <p:cNvPr id="4" name="Text Placeholder 3"/>
          <p:cNvSpPr>
            <a:spLocks noGrp="1"/>
          </p:cNvSpPr>
          <p:nvPr>
            <p:ph type="body" idx="1"/>
          </p:nvPr>
        </p:nvSpPr>
        <p:spPr>
          <a:xfrm>
            <a:off x="1001713" y="1543450"/>
            <a:ext cx="4040188" cy="1495054"/>
          </a:xfrm>
        </p:spPr>
        <p:txBody>
          <a:bodyPr anchor="t"/>
          <a:lstStyle/>
          <a:p>
            <a:r>
              <a:rPr lang="fr-FR" dirty="0"/>
              <a:t>Accelerator in </a:t>
            </a:r>
            <a:r>
              <a:rPr lang="fr-FR" dirty="0" err="1"/>
              <a:t>operation</a:t>
            </a:r>
            <a:r>
              <a:rPr lang="fr-FR" dirty="0"/>
              <a:t>:</a:t>
            </a:r>
          </a:p>
          <a:p>
            <a:r>
              <a:rPr lang="fr-FR" b="0" dirty="0">
                <a:solidFill>
                  <a:schemeClr val="bg1">
                    <a:lumMod val="65000"/>
                  </a:schemeClr>
                </a:solidFill>
              </a:rPr>
              <a:t>The interaction </a:t>
            </a:r>
            <a:r>
              <a:rPr lang="fr-FR" b="0" dirty="0" err="1">
                <a:solidFill>
                  <a:schemeClr val="bg1">
                    <a:lumMod val="65000"/>
                  </a:schemeClr>
                </a:solidFill>
              </a:rPr>
              <a:t>beam-matter</a:t>
            </a:r>
            <a:r>
              <a:rPr lang="fr-FR" b="0" dirty="0">
                <a:solidFill>
                  <a:schemeClr val="bg1">
                    <a:lumMod val="65000"/>
                  </a:schemeClr>
                </a:solidFill>
              </a:rPr>
              <a:t> </a:t>
            </a:r>
            <a:r>
              <a:rPr lang="fr-FR" b="0" dirty="0" err="1">
                <a:solidFill>
                  <a:schemeClr val="bg1">
                    <a:lumMod val="65000"/>
                  </a:schemeClr>
                </a:solidFill>
              </a:rPr>
              <a:t>generates</a:t>
            </a:r>
            <a:r>
              <a:rPr lang="fr-FR" b="0" dirty="0">
                <a:solidFill>
                  <a:schemeClr val="bg1">
                    <a:lumMod val="65000"/>
                  </a:schemeClr>
                </a:solidFill>
              </a:rPr>
              <a:t> </a:t>
            </a:r>
            <a:r>
              <a:rPr lang="fr-FR" b="0" dirty="0" err="1">
                <a:solidFill>
                  <a:schemeClr val="bg1">
                    <a:lumMod val="65000"/>
                  </a:schemeClr>
                </a:solidFill>
              </a:rPr>
              <a:t>stray</a:t>
            </a:r>
            <a:r>
              <a:rPr lang="fr-FR" b="0" dirty="0">
                <a:solidFill>
                  <a:schemeClr val="bg1">
                    <a:lumMod val="65000"/>
                  </a:schemeClr>
                </a:solidFill>
              </a:rPr>
              <a:t> </a:t>
            </a:r>
            <a:r>
              <a:rPr lang="fr-FR" b="0" dirty="0" err="1">
                <a:solidFill>
                  <a:schemeClr val="bg1">
                    <a:lumMod val="65000"/>
                  </a:schemeClr>
                </a:solidFill>
              </a:rPr>
              <a:t>radiaton</a:t>
            </a:r>
            <a:endParaRPr lang="fr-FR" b="0" strike="sngStrike" dirty="0">
              <a:solidFill>
                <a:schemeClr val="bg1">
                  <a:lumMod val="65000"/>
                </a:schemeClr>
              </a:solidFill>
            </a:endParaRPr>
          </a:p>
        </p:txBody>
      </p:sp>
      <p:sp>
        <p:nvSpPr>
          <p:cNvPr id="6" name="Text Placeholder 5"/>
          <p:cNvSpPr>
            <a:spLocks noGrp="1"/>
          </p:cNvSpPr>
          <p:nvPr>
            <p:ph type="body" sz="half" idx="3"/>
          </p:nvPr>
        </p:nvSpPr>
        <p:spPr>
          <a:xfrm>
            <a:off x="6116544" y="1563101"/>
            <a:ext cx="5734760" cy="1701552"/>
          </a:xfrm>
        </p:spPr>
        <p:txBody>
          <a:bodyPr anchor="t">
            <a:noAutofit/>
          </a:bodyPr>
          <a:lstStyle/>
          <a:p>
            <a:r>
              <a:rPr lang="fr-FR" dirty="0"/>
              <a:t>Accelerator </a:t>
            </a:r>
            <a:r>
              <a:rPr lang="fr-FR" dirty="0" err="1"/>
              <a:t>stopped</a:t>
            </a:r>
            <a:r>
              <a:rPr lang="en-GB" dirty="0"/>
              <a:t>:</a:t>
            </a:r>
            <a:endParaRPr lang="fr-FR" dirty="0"/>
          </a:p>
          <a:p>
            <a:r>
              <a:rPr lang="fr-FR" b="0" dirty="0">
                <a:solidFill>
                  <a:schemeClr val="bg1">
                    <a:lumMod val="65000"/>
                  </a:schemeClr>
                </a:solidFill>
              </a:rPr>
              <a:t>The interaction </a:t>
            </a:r>
            <a:r>
              <a:rPr lang="fr-FR" b="0" dirty="0" err="1">
                <a:solidFill>
                  <a:schemeClr val="bg1">
                    <a:lumMod val="65000"/>
                  </a:schemeClr>
                </a:solidFill>
              </a:rPr>
              <a:t>beam-matter</a:t>
            </a:r>
            <a:r>
              <a:rPr lang="fr-FR" b="0" dirty="0">
                <a:solidFill>
                  <a:schemeClr val="bg1">
                    <a:lumMod val="65000"/>
                  </a:schemeClr>
                </a:solidFill>
              </a:rPr>
              <a:t> has made the </a:t>
            </a:r>
            <a:r>
              <a:rPr lang="fr-FR" b="0" dirty="0" err="1">
                <a:solidFill>
                  <a:schemeClr val="bg1">
                    <a:lumMod val="65000"/>
                  </a:schemeClr>
                </a:solidFill>
              </a:rPr>
              <a:t>matter</a:t>
            </a:r>
            <a:r>
              <a:rPr lang="fr-FR" b="0" dirty="0">
                <a:solidFill>
                  <a:schemeClr val="bg1">
                    <a:lumMod val="65000"/>
                  </a:schemeClr>
                </a:solidFill>
              </a:rPr>
              <a:t> radioactive (activation)</a:t>
            </a:r>
            <a:endParaRPr lang="en-GB" b="0" dirty="0">
              <a:solidFill>
                <a:schemeClr val="bg1">
                  <a:lumMod val="65000"/>
                </a:schemeClr>
              </a:solidFill>
            </a:endParaRPr>
          </a:p>
        </p:txBody>
      </p:sp>
      <p:sp>
        <p:nvSpPr>
          <p:cNvPr id="7" name="Date Placeholder 2"/>
          <p:cNvSpPr>
            <a:spLocks noGrp="1"/>
          </p:cNvSpPr>
          <p:nvPr>
            <p:ph type="dt" sz="half" idx="10"/>
          </p:nvPr>
        </p:nvSpPr>
        <p:spPr/>
        <p:txBody>
          <a:bodyPr/>
          <a:lstStyle/>
          <a:p>
            <a:r>
              <a:rPr lang="en-US"/>
              <a:t>03/05/2021</a:t>
            </a:r>
            <a:endParaRPr lang="en-US" dirty="0"/>
          </a:p>
        </p:txBody>
      </p:sp>
      <p:sp>
        <p:nvSpPr>
          <p:cNvPr id="8" name="Footer Placeholder 3"/>
          <p:cNvSpPr>
            <a:spLocks noGrp="1"/>
          </p:cNvSpPr>
          <p:nvPr>
            <p:ph type="ftr" sz="quarter" idx="11"/>
          </p:nvPr>
        </p:nvSpPr>
        <p:spPr/>
        <p:txBody>
          <a:bodyPr/>
          <a:lstStyle/>
          <a:p>
            <a:r>
              <a:rPr kumimoji="0" lang="en-GB"/>
              <a:t>TREC and radiation alarms in experimental areas - EDMS 2579972</a:t>
            </a:r>
            <a:endParaRPr kumimoji="0"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20</a:t>
            </a:fld>
            <a:endParaRPr kumimoji="0" lang="en-US" dirty="0"/>
          </a:p>
        </p:txBody>
      </p:sp>
      <p:sp>
        <p:nvSpPr>
          <p:cNvPr id="19" name="Text Placeholder 8"/>
          <p:cNvSpPr txBox="1">
            <a:spLocks/>
          </p:cNvSpPr>
          <p:nvPr/>
        </p:nvSpPr>
        <p:spPr>
          <a:xfrm>
            <a:off x="888758" y="2708755"/>
            <a:ext cx="4040187" cy="639763"/>
          </a:xfrm>
          <a:prstGeom prst="rect">
            <a:avLst/>
          </a:prstGeom>
          <a:noFill/>
          <a:ln>
            <a:noFill/>
          </a:ln>
        </p:spPr>
        <p:txBody>
          <a:bodyPr vert="horz" lIns="91440" tIns="52939" rIns="105878" bIns="52939" anchor="b" anchorCtr="0">
            <a:noAutofit/>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r>
              <a:rPr lang="fr-FR" dirty="0" err="1"/>
              <a:t>Stray</a:t>
            </a:r>
            <a:r>
              <a:rPr lang="fr-FR" dirty="0"/>
              <a:t> radiation</a:t>
            </a:r>
            <a:endParaRPr lang="en-GB" dirty="0"/>
          </a:p>
        </p:txBody>
      </p:sp>
      <p:sp>
        <p:nvSpPr>
          <p:cNvPr id="20" name="Text Placeholder 12"/>
          <p:cNvSpPr txBox="1">
            <a:spLocks/>
          </p:cNvSpPr>
          <p:nvPr/>
        </p:nvSpPr>
        <p:spPr>
          <a:xfrm>
            <a:off x="6590100" y="2901755"/>
            <a:ext cx="4041774" cy="639763"/>
          </a:xfrm>
          <a:prstGeom prst="rect">
            <a:avLst/>
          </a:prstGeom>
          <a:noFill/>
          <a:ln>
            <a:noFill/>
          </a:ln>
        </p:spPr>
        <p:txBody>
          <a:bodyPr vert="horz" lIns="91440" tIns="52939" rIns="105878" bIns="52939" anchor="b" anchorCtr="0">
            <a:normAutofit fontScale="85000" lnSpcReduction="20000"/>
          </a:bodyPr>
          <a:lstStyle>
            <a:lvl1pPr marL="0" indent="0" algn="l" rtl="0" eaLnBrk="1" latinLnBrk="0" hangingPunct="1">
              <a:spcBef>
                <a:spcPts val="600"/>
              </a:spcBef>
              <a:buClr>
                <a:schemeClr val="accent1"/>
              </a:buClr>
              <a:buSzPct val="76000"/>
              <a:buFont typeface="Wingdings 3"/>
              <a:buNone/>
              <a:defRPr kumimoji="0" sz="2400" b="1" kern="1200">
                <a:solidFill>
                  <a:schemeClr val="accent2"/>
                </a:solidFill>
                <a:latin typeface="+mn-lt"/>
                <a:ea typeface="+mn-ea"/>
                <a:cs typeface="+mn-cs"/>
              </a:defRPr>
            </a:lvl1pPr>
            <a:lvl2pPr marL="548640" indent="-274320" algn="l" rtl="0" eaLnBrk="1" latinLnBrk="0" hangingPunct="1">
              <a:spcBef>
                <a:spcPts val="500"/>
              </a:spcBef>
              <a:buClr>
                <a:schemeClr val="accent2"/>
              </a:buClr>
              <a:buSzPct val="76000"/>
              <a:buFont typeface="Wingdings 3"/>
              <a:buNone/>
              <a:defRPr kumimoji="0" sz="2000" b="1" kern="1200">
                <a:solidFill>
                  <a:schemeClr val="tx2"/>
                </a:solidFill>
                <a:latin typeface="+mn-lt"/>
                <a:ea typeface="+mn-ea"/>
                <a:cs typeface="+mn-cs"/>
              </a:defRPr>
            </a:lvl2pPr>
            <a:lvl3pPr marL="822960" indent="-228600" algn="l" rtl="0" eaLnBrk="1" latinLnBrk="0" hangingPunct="1">
              <a:spcBef>
                <a:spcPts val="500"/>
              </a:spcBef>
              <a:buClr>
                <a:schemeClr val="bg1">
                  <a:shade val="50000"/>
                </a:schemeClr>
              </a:buClr>
              <a:buSzPct val="76000"/>
              <a:buFont typeface="Wingdings 3"/>
              <a:buNone/>
              <a:defRPr kumimoji="0" sz="1800" b="1" kern="1200">
                <a:solidFill>
                  <a:schemeClr val="tx1"/>
                </a:solidFill>
                <a:latin typeface="+mn-lt"/>
                <a:ea typeface="+mn-ea"/>
                <a:cs typeface="+mn-cs"/>
              </a:defRPr>
            </a:lvl3pPr>
            <a:lvl4pPr marL="1097280" indent="-228600" algn="l" rtl="0" eaLnBrk="1" latinLnBrk="0" hangingPunct="1">
              <a:spcBef>
                <a:spcPts val="400"/>
              </a:spcBef>
              <a:buClr>
                <a:schemeClr val="accent2">
                  <a:shade val="75000"/>
                </a:schemeClr>
              </a:buClr>
              <a:buSzPct val="70000"/>
              <a:buFont typeface="Wingdings"/>
              <a:buNone/>
              <a:defRPr kumimoji="0" sz="1600" b="1" kern="1200">
                <a:solidFill>
                  <a:schemeClr val="tx1"/>
                </a:solidFill>
                <a:latin typeface="+mn-lt"/>
                <a:ea typeface="+mn-ea"/>
                <a:cs typeface="+mn-cs"/>
              </a:defRPr>
            </a:lvl4pPr>
            <a:lvl5pPr marL="1371600" indent="-228600" algn="l" rtl="0" eaLnBrk="1" latinLnBrk="0" hangingPunct="1">
              <a:spcBef>
                <a:spcPts val="300"/>
              </a:spcBef>
              <a:buClr>
                <a:schemeClr val="accent2"/>
              </a:buClr>
              <a:buSzPct val="70000"/>
              <a:buFont typeface="Wingdings"/>
              <a:buNone/>
              <a:defRPr kumimoji="0" sz="1600" b="1" kern="1200">
                <a:solidFill>
                  <a:schemeClr val="tx1"/>
                </a:solidFill>
                <a:latin typeface="+mn-lt"/>
                <a:ea typeface="+mn-ea"/>
                <a:cs typeface="+mn-cs"/>
              </a:defRPr>
            </a:lvl5pPr>
            <a:lvl6pPr marL="1645920" indent="-182880" algn="l" rtl="0" eaLnBrk="1" latinLnBrk="0" hangingPunct="1">
              <a:spcBef>
                <a:spcPts val="300"/>
              </a:spcBef>
              <a:buClr>
                <a:srgbClr val="9FB8CD">
                  <a:shade val="75000"/>
                </a:srgbClr>
              </a:buClr>
              <a:buSzPct val="75000"/>
              <a:buFont typeface="Wingdings 3"/>
              <a:buChar char=""/>
              <a:defRPr kumimoji="0" lang="en-US" sz="1600" kern="1200" smtClean="0">
                <a:solidFill>
                  <a:schemeClr val="tx1"/>
                </a:solidFill>
                <a:latin typeface="+mn-lt"/>
                <a:ea typeface="+mn-ea"/>
                <a:cs typeface="+mn-cs"/>
              </a:defRPr>
            </a:lvl6pPr>
            <a:lvl7pPr marL="1828800" indent="-182880" algn="l" rtl="0" eaLnBrk="1" latinLnBrk="0" hangingPunct="1">
              <a:spcBef>
                <a:spcPts val="300"/>
              </a:spcBef>
              <a:buClr>
                <a:srgbClr val="727CA3">
                  <a:shade val="75000"/>
                </a:srgbClr>
              </a:buClr>
              <a:buSzPct val="75000"/>
              <a:buFont typeface="Wingdings 3"/>
              <a:buChar char=""/>
              <a:defRPr kumimoji="0" lang="en-US" sz="1400" kern="1200" smtClean="0">
                <a:solidFill>
                  <a:schemeClr val="tx1"/>
                </a:solidFill>
                <a:latin typeface="+mn-lt"/>
                <a:ea typeface="+mn-ea"/>
                <a:cs typeface="+mn-cs"/>
              </a:defRPr>
            </a:lvl7pPr>
            <a:lvl8pPr marL="2011680" indent="-182880" algn="l" rtl="0" eaLnBrk="1" latinLnBrk="0" hangingPunct="1">
              <a:spcBef>
                <a:spcPts val="300"/>
              </a:spcBef>
              <a:buClr>
                <a:prstClr val="white">
                  <a:shade val="50000"/>
                </a:prstClr>
              </a:buClr>
              <a:buSzPct val="75000"/>
              <a:buFont typeface="Wingdings 3"/>
              <a:buChar char=""/>
              <a:defRPr kumimoji="0" lang="en-US" sz="1400" kern="1200" smtClean="0">
                <a:solidFill>
                  <a:schemeClr val="tx1"/>
                </a:solidFill>
                <a:latin typeface="+mn-lt"/>
                <a:ea typeface="+mn-ea"/>
                <a:cs typeface="+mn-cs"/>
              </a:defRPr>
            </a:lvl8pPr>
            <a:lvl9pPr marL="2194560" indent="-182880" algn="l" rtl="0" eaLnBrk="1" latinLnBrk="0" hangingPunct="1">
              <a:spcBef>
                <a:spcPts val="300"/>
              </a:spcBef>
              <a:buClr>
                <a:srgbClr val="9FB8CD"/>
              </a:buClr>
              <a:buSzPct val="75000"/>
              <a:buFont typeface="Wingdings 3"/>
              <a:buChar char=""/>
              <a:defRPr kumimoji="0" lang="en-US" sz="1200" kern="1200" smtClean="0">
                <a:solidFill>
                  <a:schemeClr val="tx1"/>
                </a:solidFill>
                <a:latin typeface="+mn-lt"/>
                <a:ea typeface="+mn-ea"/>
                <a:cs typeface="+mn-cs"/>
              </a:defRPr>
            </a:lvl9pPr>
          </a:lstStyle>
          <a:p>
            <a:pPr algn="ctr"/>
            <a:r>
              <a:rPr lang="fr-FR" dirty="0" err="1"/>
              <a:t>Residual</a:t>
            </a:r>
            <a:r>
              <a:rPr lang="fr-FR" dirty="0"/>
              <a:t> </a:t>
            </a:r>
            <a:r>
              <a:rPr lang="fr-FR" dirty="0" err="1"/>
              <a:t>radioactivity</a:t>
            </a:r>
            <a:r>
              <a:rPr lang="fr-FR" dirty="0"/>
              <a:t> (</a:t>
            </a:r>
            <a:r>
              <a:rPr lang="fr-FR" dirty="0" err="1"/>
              <a:t>resulting</a:t>
            </a:r>
            <a:r>
              <a:rPr lang="fr-FR" dirty="0"/>
              <a:t>)</a:t>
            </a:r>
            <a:endParaRPr lang="en-GB" dirty="0"/>
          </a:p>
        </p:txBody>
      </p:sp>
      <p:grpSp>
        <p:nvGrpSpPr>
          <p:cNvPr id="3" name="Group 2"/>
          <p:cNvGrpSpPr/>
          <p:nvPr/>
        </p:nvGrpSpPr>
        <p:grpSpPr>
          <a:xfrm>
            <a:off x="966070" y="3238598"/>
            <a:ext cx="4551810" cy="2440327"/>
            <a:chOff x="1178324" y="3269971"/>
            <a:chExt cx="4551810" cy="2440327"/>
          </a:xfrm>
        </p:grpSpPr>
        <p:sp>
          <p:nvSpPr>
            <p:cNvPr id="11" name="Rectangle 10"/>
            <p:cNvSpPr/>
            <p:nvPr/>
          </p:nvSpPr>
          <p:spPr>
            <a:xfrm>
              <a:off x="2102025" y="4037298"/>
              <a:ext cx="1847402" cy="1627290"/>
            </a:xfrm>
            <a:prstGeom prst="rect">
              <a:avLst/>
            </a:prstGeom>
            <a:blipFill>
              <a:blip r:embed="rId3"/>
              <a:tile tx="0" ty="0" sx="100000" sy="100000" flip="none" algn="tl"/>
            </a:blip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cxnSp>
          <p:nvCxnSpPr>
            <p:cNvPr id="12" name="Straight Arrow Connector 11"/>
            <p:cNvCxnSpPr/>
            <p:nvPr/>
          </p:nvCxnSpPr>
          <p:spPr>
            <a:xfrm>
              <a:off x="2633549" y="4891392"/>
              <a:ext cx="1083649" cy="3304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583197" y="4867413"/>
              <a:ext cx="2123842" cy="40347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2596107" y="4904648"/>
              <a:ext cx="2795166" cy="317194"/>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flipV="1">
              <a:off x="2555387" y="4722801"/>
              <a:ext cx="1950161" cy="1446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flipV="1">
              <a:off x="2662414" y="4409815"/>
              <a:ext cx="2684506" cy="34287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V="1">
              <a:off x="2633548" y="4780092"/>
              <a:ext cx="2506994" cy="98572"/>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2" idx="2"/>
            </p:cNvCxnSpPr>
            <p:nvPr/>
          </p:nvCxnSpPr>
          <p:spPr>
            <a:xfrm flipV="1">
              <a:off x="2506691" y="3724370"/>
              <a:ext cx="2200348" cy="124979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21" name="TextBox 20"/>
            <p:cNvSpPr txBox="1"/>
            <p:nvPr/>
          </p:nvSpPr>
          <p:spPr>
            <a:xfrm>
              <a:off x="1178325" y="4357754"/>
              <a:ext cx="816553" cy="383911"/>
            </a:xfrm>
            <a:prstGeom prst="rect">
              <a:avLst/>
            </a:prstGeom>
            <a:noFill/>
          </p:spPr>
          <p:txBody>
            <a:bodyPr wrap="none" lIns="105878" tIns="52939" rIns="105878" bIns="52939" rtlCol="0">
              <a:spAutoFit/>
            </a:bodyPr>
            <a:lstStyle/>
            <a:p>
              <a:r>
                <a:rPr lang="fr-FR" dirty="0" err="1"/>
                <a:t>Beam</a:t>
              </a:r>
              <a:endParaRPr lang="en-GB" dirty="0"/>
            </a:p>
          </p:txBody>
        </p:sp>
        <p:sp>
          <p:nvSpPr>
            <p:cNvPr id="22" name="Explosion 2 21"/>
            <p:cNvSpPr/>
            <p:nvPr/>
          </p:nvSpPr>
          <p:spPr>
            <a:xfrm>
              <a:off x="2325648" y="4632023"/>
              <a:ext cx="336766" cy="392228"/>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cxnSp>
          <p:nvCxnSpPr>
            <p:cNvPr id="23" name="Straight Arrow Connector 22"/>
            <p:cNvCxnSpPr/>
            <p:nvPr/>
          </p:nvCxnSpPr>
          <p:spPr>
            <a:xfrm flipV="1">
              <a:off x="1178324" y="4804629"/>
              <a:ext cx="1079971" cy="23509"/>
            </a:xfrm>
            <a:prstGeom prst="straightConnector1">
              <a:avLst/>
            </a:prstGeom>
            <a:ln w="44450" cap="rnd">
              <a:solidFill>
                <a:srgbClr val="FF0000"/>
              </a:solidFill>
              <a:prstDash val="dash"/>
              <a:round/>
              <a:tailEnd type="stealth" w="lg" len="lg"/>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a:stCxn id="22" idx="0"/>
            </p:cNvCxnSpPr>
            <p:nvPr/>
          </p:nvCxnSpPr>
          <p:spPr>
            <a:xfrm flipV="1">
              <a:off x="2477226" y="4153343"/>
              <a:ext cx="191519" cy="51294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2543743" y="4891392"/>
              <a:ext cx="686362" cy="3304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6" name="Straight Arrow Connector 25"/>
            <p:cNvCxnSpPr/>
            <p:nvPr/>
          </p:nvCxnSpPr>
          <p:spPr>
            <a:xfrm flipV="1">
              <a:off x="2555387" y="4065093"/>
              <a:ext cx="2214221" cy="757905"/>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V="1">
              <a:off x="2662414" y="4037689"/>
              <a:ext cx="2684506" cy="71499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532349" y="4065092"/>
              <a:ext cx="543807" cy="67619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a:stCxn id="22" idx="2"/>
            </p:cNvCxnSpPr>
            <p:nvPr/>
          </p:nvCxnSpPr>
          <p:spPr>
            <a:xfrm flipH="1" flipV="1">
              <a:off x="2255461" y="4489368"/>
              <a:ext cx="251231" cy="48480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flipH="1">
              <a:off x="2127540" y="4942037"/>
              <a:ext cx="255840" cy="219237"/>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endCxn id="22" idx="2"/>
            </p:cNvCxnSpPr>
            <p:nvPr/>
          </p:nvCxnSpPr>
          <p:spPr>
            <a:xfrm flipH="1" flipV="1">
              <a:off x="2506691" y="4974168"/>
              <a:ext cx="223076" cy="15970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V="1">
              <a:off x="2555387" y="3724369"/>
              <a:ext cx="1331659" cy="106707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2540397" y="3779538"/>
              <a:ext cx="3021996" cy="1015567"/>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2662415" y="4752688"/>
              <a:ext cx="2632079" cy="81926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V="1">
              <a:off x="2662414" y="3269971"/>
              <a:ext cx="2478128" cy="1482716"/>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a:off x="2477224" y="4804629"/>
              <a:ext cx="2472880" cy="905669"/>
            </a:xfrm>
            <a:prstGeom prst="straightConnector1">
              <a:avLst/>
            </a:prstGeom>
            <a:ln w="25400">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37" name="TextBox 36"/>
            <p:cNvSpPr txBox="1"/>
            <p:nvPr/>
          </p:nvSpPr>
          <p:spPr>
            <a:xfrm>
              <a:off x="4028723" y="4336524"/>
              <a:ext cx="1701411" cy="383911"/>
            </a:xfrm>
            <a:prstGeom prst="rect">
              <a:avLst/>
            </a:prstGeom>
            <a:noFill/>
          </p:spPr>
          <p:txBody>
            <a:bodyPr wrap="none" lIns="105878" tIns="52939" rIns="105878" bIns="52939" rtlCol="0">
              <a:spAutoFit/>
            </a:bodyPr>
            <a:lstStyle/>
            <a:p>
              <a:r>
                <a:rPr lang="fr-FR"/>
                <a:t>Stray </a:t>
              </a:r>
              <a:r>
                <a:rPr lang="fr-FR" dirty="0"/>
                <a:t>radiation</a:t>
              </a:r>
              <a:endParaRPr lang="en-GB" dirty="0"/>
            </a:p>
          </p:txBody>
        </p:sp>
        <p:sp>
          <p:nvSpPr>
            <p:cNvPr id="106" name="TextBox 105"/>
            <p:cNvSpPr txBox="1"/>
            <p:nvPr/>
          </p:nvSpPr>
          <p:spPr>
            <a:xfrm>
              <a:off x="2254264" y="3488899"/>
              <a:ext cx="1675763" cy="383911"/>
            </a:xfrm>
            <a:prstGeom prst="rect">
              <a:avLst/>
            </a:prstGeom>
            <a:noFill/>
          </p:spPr>
          <p:txBody>
            <a:bodyPr wrap="none" lIns="105878" tIns="52939" rIns="105878" bIns="52939" rtlCol="0">
              <a:spAutoFit/>
            </a:bodyPr>
            <a:lstStyle/>
            <a:p>
              <a:r>
                <a:rPr lang="fr-FR" b="1" dirty="0">
                  <a:solidFill>
                    <a:srgbClr val="00B050"/>
                  </a:solidFill>
                </a:rPr>
                <a:t>Stable </a:t>
              </a:r>
              <a:r>
                <a:rPr lang="fr-FR" b="1" dirty="0" err="1">
                  <a:solidFill>
                    <a:srgbClr val="00B050"/>
                  </a:solidFill>
                </a:rPr>
                <a:t>matter</a:t>
              </a:r>
              <a:endParaRPr lang="fr-FR" b="1" dirty="0">
                <a:solidFill>
                  <a:srgbClr val="00B050"/>
                </a:solidFill>
              </a:endParaRPr>
            </a:p>
          </p:txBody>
        </p:sp>
      </p:grpSp>
      <p:grpSp>
        <p:nvGrpSpPr>
          <p:cNvPr id="9" name="Group 8"/>
          <p:cNvGrpSpPr/>
          <p:nvPr/>
        </p:nvGrpSpPr>
        <p:grpSpPr>
          <a:xfrm>
            <a:off x="6591835" y="3419242"/>
            <a:ext cx="3428574" cy="2843060"/>
            <a:chOff x="6439205" y="3716210"/>
            <a:chExt cx="3428574" cy="2843060"/>
          </a:xfrm>
        </p:grpSpPr>
        <p:sp>
          <p:nvSpPr>
            <p:cNvPr id="10" name="Rectangle 9"/>
            <p:cNvSpPr/>
            <p:nvPr/>
          </p:nvSpPr>
          <p:spPr>
            <a:xfrm>
              <a:off x="7640834" y="4525182"/>
              <a:ext cx="1847402" cy="1627290"/>
            </a:xfrm>
            <a:prstGeom prst="rect">
              <a:avLst/>
            </a:prstGeom>
            <a:blipFill>
              <a:blip r:embed="rId3"/>
              <a:tile tx="0" ty="0" sx="100000" sy="100000" flip="none" algn="tl"/>
            </a:blip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sp>
          <p:nvSpPr>
            <p:cNvPr id="38" name="Rectangle 37"/>
            <p:cNvSpPr/>
            <p:nvPr/>
          </p:nvSpPr>
          <p:spPr>
            <a:xfrm>
              <a:off x="7632197" y="4522960"/>
              <a:ext cx="1847402" cy="1627290"/>
            </a:xfrm>
            <a:prstGeom prst="rect">
              <a:avLst/>
            </a:prstGeom>
            <a:noFill/>
            <a:ln w="12700"/>
          </p:spPr>
          <p:style>
            <a:lnRef idx="2">
              <a:schemeClr val="accent1">
                <a:shade val="50000"/>
              </a:schemeClr>
            </a:lnRef>
            <a:fillRef idx="1">
              <a:schemeClr val="accent1"/>
            </a:fillRef>
            <a:effectRef idx="0">
              <a:schemeClr val="accent1"/>
            </a:effectRef>
            <a:fontRef idx="minor">
              <a:schemeClr val="lt1"/>
            </a:fontRef>
          </p:style>
          <p:txBody>
            <a:bodyPr lIns="105878" tIns="52939" rIns="105878" bIns="52939" rtlCol="0" anchor="ctr"/>
            <a:lstStyle/>
            <a:p>
              <a:pPr algn="ctr"/>
              <a:endParaRPr lang="en-GB"/>
            </a:p>
          </p:txBody>
        </p:sp>
        <p:grpSp>
          <p:nvGrpSpPr>
            <p:cNvPr id="39" name="Group 38"/>
            <p:cNvGrpSpPr/>
            <p:nvPr/>
          </p:nvGrpSpPr>
          <p:grpSpPr>
            <a:xfrm>
              <a:off x="7076448" y="4936252"/>
              <a:ext cx="1125761" cy="1623016"/>
              <a:chOff x="4856066" y="3069431"/>
              <a:chExt cx="1114425" cy="1128222"/>
            </a:xfrm>
            <a:scene3d>
              <a:camera prst="orthographicFront">
                <a:rot lat="0" lon="0" rev="10800000"/>
              </a:camera>
              <a:lightRig rig="threePt" dir="t"/>
            </a:scene3d>
          </p:grpSpPr>
          <p:cxnSp>
            <p:nvCxnSpPr>
              <p:cNvPr id="40" name="Straight Arrow Connector 39"/>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5" name="Straight Arrow Connector 44"/>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6" name="Straight Arrow Connector 45"/>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47" name="Group 46"/>
            <p:cNvGrpSpPr/>
            <p:nvPr/>
          </p:nvGrpSpPr>
          <p:grpSpPr>
            <a:xfrm>
              <a:off x="7817334" y="4936253"/>
              <a:ext cx="1125761" cy="982425"/>
              <a:chOff x="4856066" y="3069431"/>
              <a:chExt cx="1114425" cy="682922"/>
            </a:xfrm>
            <a:scene3d>
              <a:camera prst="orthographicFront">
                <a:rot lat="0" lon="0" rev="10800000"/>
              </a:camera>
              <a:lightRig rig="threePt" dir="t"/>
            </a:scene3d>
          </p:grpSpPr>
          <p:cxnSp>
            <p:nvCxnSpPr>
              <p:cNvPr id="48" name="Straight Arrow Connector 47"/>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cxnSp>
          <p:nvCxnSpPr>
            <p:cNvPr id="54" name="Straight Arrow Connector 53"/>
            <p:cNvCxnSpPr/>
            <p:nvPr/>
          </p:nvCxnSpPr>
          <p:spPr>
            <a:xfrm flipH="1">
              <a:off x="8548597" y="5623459"/>
              <a:ext cx="193423" cy="8359"/>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p:nvPr/>
          </p:nvCxnSpPr>
          <p:spPr>
            <a:xfrm flipH="1" flipV="1">
              <a:off x="8742019" y="4936253"/>
              <a:ext cx="181831" cy="431173"/>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flipV="1">
              <a:off x="9105680" y="5348755"/>
              <a:ext cx="568676" cy="274702"/>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a:off x="8923850" y="5879489"/>
              <a:ext cx="181831" cy="679781"/>
            </a:xfrm>
            <a:prstGeom prst="straightConnector1">
              <a:avLst/>
            </a:prstGeom>
            <a:ln>
              <a:solidFill>
                <a:srgbClr val="FFFF00"/>
              </a:solidFill>
              <a:tailEnd type="none"/>
            </a:ln>
            <a:scene3d>
              <a:camera prst="orthographicFront">
                <a:rot lat="0" lon="0" rev="10800000"/>
              </a:camera>
              <a:lightRig rig="threePt" dir="t"/>
            </a:scene3d>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flipH="1">
              <a:off x="8923851" y="4787619"/>
              <a:ext cx="193423" cy="835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flipH="1" flipV="1">
              <a:off x="9117273" y="4100413"/>
              <a:ext cx="181831" cy="43117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flipV="1">
              <a:off x="9299103" y="4225957"/>
              <a:ext cx="568676" cy="48600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pic>
          <p:nvPicPr>
            <p:cNvPr id="61"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0184" y="4670551"/>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2"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71101" y="5187873"/>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23114" y="517514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4"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455438" y="517514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5"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984688" y="5242749"/>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6"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53086" y="5681222"/>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7"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93110" y="5755138"/>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8"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64059" y="5571604"/>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69"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740358" y="4758123"/>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70"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080184" y="4670551"/>
              <a:ext cx="218197" cy="282703"/>
            </a:xfrm>
            <a:prstGeom prst="rect">
              <a:avLst/>
            </a:prstGeom>
            <a:noFill/>
            <a:extLst>
              <a:ext uri="{909E8E84-426E-40DD-AFC4-6F175D3DCCD1}">
                <a14:hiddenFill xmlns:a14="http://schemas.microsoft.com/office/drawing/2010/main">
                  <a:solidFill>
                    <a:srgbClr val="FFFFFF"/>
                  </a:solidFill>
                </a14:hiddenFill>
              </a:ext>
            </a:extLst>
          </p:spPr>
        </p:pic>
        <p:pic>
          <p:nvPicPr>
            <p:cNvPr id="71"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676788" y="4804275"/>
              <a:ext cx="218197" cy="282703"/>
            </a:xfrm>
            <a:prstGeom prst="rect">
              <a:avLst/>
            </a:prstGeom>
            <a:noFill/>
            <a:extLst>
              <a:ext uri="{909E8E84-426E-40DD-AFC4-6F175D3DCCD1}">
                <a14:hiddenFill xmlns:a14="http://schemas.microsoft.com/office/drawing/2010/main">
                  <a:solidFill>
                    <a:srgbClr val="FFFFFF"/>
                  </a:solidFill>
                </a14:hiddenFill>
              </a:ext>
            </a:extLst>
          </p:spPr>
        </p:pic>
        <p:grpSp>
          <p:nvGrpSpPr>
            <p:cNvPr id="72" name="Group 71"/>
            <p:cNvGrpSpPr/>
            <p:nvPr/>
          </p:nvGrpSpPr>
          <p:grpSpPr>
            <a:xfrm>
              <a:off x="7209454" y="3771557"/>
              <a:ext cx="1125761" cy="1623016"/>
              <a:chOff x="4856066" y="3069431"/>
              <a:chExt cx="1114425" cy="1128222"/>
            </a:xfrm>
            <a:scene3d>
              <a:camera prst="orthographicFront">
                <a:rot lat="0" lon="0" rev="5400000"/>
              </a:camera>
              <a:lightRig rig="threePt" dir="t"/>
            </a:scene3d>
          </p:grpSpPr>
          <p:cxnSp>
            <p:nvCxnSpPr>
              <p:cNvPr id="73" name="Straight Arrow Connector 72"/>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80" name="Group 79"/>
            <p:cNvGrpSpPr/>
            <p:nvPr/>
          </p:nvGrpSpPr>
          <p:grpSpPr>
            <a:xfrm>
              <a:off x="7153424" y="4450526"/>
              <a:ext cx="1125761" cy="1623016"/>
              <a:chOff x="4856066" y="3069431"/>
              <a:chExt cx="1114425" cy="1128222"/>
            </a:xfrm>
            <a:scene3d>
              <a:camera prst="orthographicFront">
                <a:rot lat="0" lon="0" rev="8100000"/>
              </a:camera>
              <a:lightRig rig="threePt" dir="t"/>
            </a:scene3d>
          </p:grpSpPr>
          <p:cxnSp>
            <p:nvCxnSpPr>
              <p:cNvPr id="81" name="Straight Arrow Connector 80"/>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4" name="Straight Arrow Connector 83"/>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6" name="Straight Arrow Connector 85"/>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p:nvGrpSpPr>
          <p:grpSpPr>
            <a:xfrm rot="6190637">
              <a:off x="7684471" y="4057564"/>
              <a:ext cx="1603169" cy="1139698"/>
              <a:chOff x="4856066" y="3069431"/>
              <a:chExt cx="1114425" cy="1128222"/>
            </a:xfrm>
            <a:scene3d>
              <a:camera prst="orthographicFront">
                <a:rot lat="0" lon="0" rev="5400000"/>
              </a:camera>
              <a:lightRig rig="threePt" dir="t"/>
            </a:scene3d>
          </p:grpSpPr>
          <p:cxnSp>
            <p:nvCxnSpPr>
              <p:cNvPr id="89" name="Straight Arrow Connector 88"/>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0" name="Straight Arrow Connector 89"/>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grpSp>
          <p:nvGrpSpPr>
            <p:cNvPr id="96" name="Group 95"/>
            <p:cNvGrpSpPr/>
            <p:nvPr/>
          </p:nvGrpSpPr>
          <p:grpSpPr>
            <a:xfrm rot="6190637">
              <a:off x="7237060" y="3947946"/>
              <a:ext cx="1603169" cy="1139698"/>
              <a:chOff x="4856066" y="3069431"/>
              <a:chExt cx="1114425" cy="1128222"/>
            </a:xfrm>
            <a:scene3d>
              <a:camera prst="orthographicFront">
                <a:rot lat="0" lon="0" rev="5400000"/>
              </a:camera>
              <a:lightRig rig="threePt" dir="t"/>
            </a:scene3d>
          </p:grpSpPr>
          <p:cxnSp>
            <p:nvCxnSpPr>
              <p:cNvPr id="97" name="Straight Arrow Connector 96"/>
              <p:cNvCxnSpPr/>
              <p:nvPr/>
            </p:nvCxnSpPr>
            <p:spPr>
              <a:xfrm flipH="1">
                <a:off x="4856066" y="3547134"/>
                <a:ext cx="191475" cy="581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8" name="Straight Arrow Connector 97"/>
              <p:cNvCxnSpPr/>
              <p:nvPr/>
            </p:nvCxnSpPr>
            <p:spPr>
              <a:xfrm flipH="1" flipV="1">
                <a:off x="5047541" y="3069431"/>
                <a:ext cx="180000" cy="2997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99" name="Straight Arrow Connector 98"/>
              <p:cNvCxnSpPr/>
              <p:nvPr/>
            </p:nvCxnSpPr>
            <p:spPr>
              <a:xfrm flipV="1">
                <a:off x="5407541" y="3356178"/>
                <a:ext cx="562950" cy="19095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5227541" y="3725111"/>
                <a:ext cx="180000" cy="472542"/>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5047541" y="3552945"/>
                <a:ext cx="180000" cy="19940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flipV="1">
                <a:off x="5211762" y="3156701"/>
                <a:ext cx="348179" cy="370883"/>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flipV="1">
                <a:off x="5227541" y="3156701"/>
                <a:ext cx="562950" cy="33784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grpSp>
        <p:sp>
          <p:nvSpPr>
            <p:cNvPr id="104" name="TextBox 103"/>
            <p:cNvSpPr txBox="1"/>
            <p:nvPr/>
          </p:nvSpPr>
          <p:spPr>
            <a:xfrm>
              <a:off x="7434493" y="3993738"/>
              <a:ext cx="2278492" cy="383911"/>
            </a:xfrm>
            <a:prstGeom prst="rect">
              <a:avLst/>
            </a:prstGeom>
            <a:noFill/>
          </p:spPr>
          <p:txBody>
            <a:bodyPr wrap="none" lIns="105878" tIns="52939" rIns="105878" bIns="52939" rtlCol="0">
              <a:spAutoFit/>
            </a:bodyPr>
            <a:lstStyle/>
            <a:p>
              <a:r>
                <a:rPr lang="fr-FR" b="1" dirty="0">
                  <a:solidFill>
                    <a:srgbClr val="FF0000"/>
                  </a:solidFill>
                </a:rPr>
                <a:t>Radioactive </a:t>
              </a:r>
              <a:r>
                <a:rPr lang="fr-FR" b="1" dirty="0" err="1">
                  <a:solidFill>
                    <a:srgbClr val="FF0000"/>
                  </a:solidFill>
                </a:rPr>
                <a:t>matter</a:t>
              </a:r>
              <a:endParaRPr lang="fr-FR" b="1" dirty="0">
                <a:solidFill>
                  <a:srgbClr val="FF0000"/>
                </a:solidFill>
              </a:endParaRPr>
            </a:p>
          </p:txBody>
        </p:sp>
        <p:sp>
          <p:nvSpPr>
            <p:cNvPr id="105" name="TextBox 104"/>
            <p:cNvSpPr txBox="1"/>
            <p:nvPr/>
          </p:nvSpPr>
          <p:spPr>
            <a:xfrm>
              <a:off x="6439205" y="4853712"/>
              <a:ext cx="1175626" cy="383911"/>
            </a:xfrm>
            <a:prstGeom prst="rect">
              <a:avLst/>
            </a:prstGeom>
            <a:noFill/>
          </p:spPr>
          <p:txBody>
            <a:bodyPr wrap="none" lIns="105878" tIns="52939" rIns="105878" bIns="52939" rtlCol="0">
              <a:spAutoFit/>
            </a:bodyPr>
            <a:lstStyle/>
            <a:p>
              <a:r>
                <a:rPr lang="fr-FR" dirty="0"/>
                <a:t>No </a:t>
              </a:r>
              <a:r>
                <a:rPr lang="fr-FR" dirty="0" err="1"/>
                <a:t>Beam</a:t>
              </a:r>
              <a:endParaRPr lang="en-GB" dirty="0"/>
            </a:p>
          </p:txBody>
        </p:sp>
        <p:pic>
          <p:nvPicPr>
            <p:cNvPr id="107" name="Picture 6" descr="C:\Users\gdumont\AppData\Local\Microsoft\Windows\Temporary Internet Files\Content.IE5\GA6EANIJ\MC900434805[1].pn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6845790" y="5213103"/>
              <a:ext cx="363662" cy="517882"/>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5307107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6745" y="29185"/>
            <a:ext cx="10515600" cy="1325563"/>
          </a:xfrm>
        </p:spPr>
        <p:txBody>
          <a:bodyPr>
            <a:normAutofit fontScale="90000"/>
          </a:bodyPr>
          <a:lstStyle/>
          <a:p>
            <a:r>
              <a:rPr lang="en-GB" dirty="0"/>
              <a:t>Ionising radiation in/around the accelerators</a:t>
            </a:r>
            <a:endParaRPr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21</a:t>
            </a:fld>
            <a:endParaRPr kumimoji="0" lang="en-US" dirty="0"/>
          </a:p>
        </p:txBody>
      </p:sp>
      <p:sp>
        <p:nvSpPr>
          <p:cNvPr id="48" name="Cube 47"/>
          <p:cNvSpPr/>
          <p:nvPr/>
        </p:nvSpPr>
        <p:spPr>
          <a:xfrm>
            <a:off x="1866082" y="3502422"/>
            <a:ext cx="3676650" cy="1002506"/>
          </a:xfrm>
          <a:prstGeom prst="cube">
            <a:avLst/>
          </a:prstGeom>
          <a:solidFill>
            <a:srgbClr val="FF0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fr-FR" b="1" dirty="0" err="1">
                <a:solidFill>
                  <a:srgbClr val="FFFF00"/>
                </a:solidFill>
              </a:rPr>
              <a:t>Primary</a:t>
            </a:r>
            <a:r>
              <a:rPr lang="fr-FR" b="1" dirty="0">
                <a:solidFill>
                  <a:srgbClr val="FFFF00"/>
                </a:solidFill>
              </a:rPr>
              <a:t> </a:t>
            </a:r>
            <a:r>
              <a:rPr lang="fr-FR" b="1" dirty="0" err="1">
                <a:solidFill>
                  <a:srgbClr val="FFFF00"/>
                </a:solidFill>
              </a:rPr>
              <a:t>beam</a:t>
            </a:r>
            <a:endParaRPr lang="en-GB" b="1" dirty="0">
              <a:solidFill>
                <a:srgbClr val="FFFF00"/>
              </a:solidFill>
            </a:endParaRPr>
          </a:p>
        </p:txBody>
      </p:sp>
      <p:pic>
        <p:nvPicPr>
          <p:cNvPr id="4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127057" y="3833344"/>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Cube 49"/>
          <p:cNvSpPr/>
          <p:nvPr/>
        </p:nvSpPr>
        <p:spPr>
          <a:xfrm>
            <a:off x="5284600" y="2599928"/>
            <a:ext cx="4915857" cy="1905000"/>
          </a:xfrm>
          <a:prstGeom prst="cube">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dirty="0" err="1"/>
              <a:t>Experimental</a:t>
            </a:r>
            <a:r>
              <a:rPr lang="fr-FR" b="1" dirty="0"/>
              <a:t> hall: </a:t>
            </a:r>
            <a:endParaRPr lang="en-GB" b="1" dirty="0"/>
          </a:p>
        </p:txBody>
      </p:sp>
      <p:sp>
        <p:nvSpPr>
          <p:cNvPr id="51" name="Cube 50"/>
          <p:cNvSpPr/>
          <p:nvPr/>
        </p:nvSpPr>
        <p:spPr>
          <a:xfrm>
            <a:off x="5304607" y="3502422"/>
            <a:ext cx="3822450" cy="1002506"/>
          </a:xfrm>
          <a:prstGeom prst="cube">
            <a:avLst/>
          </a:prstGeom>
          <a:solidFill>
            <a:srgbClr val="FFC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r>
              <a:rPr lang="fr-FR" b="1" dirty="0" err="1">
                <a:solidFill>
                  <a:srgbClr val="FFFF00"/>
                </a:solidFill>
              </a:rPr>
              <a:t>Secondary</a:t>
            </a:r>
            <a:r>
              <a:rPr lang="fr-FR" b="1" dirty="0">
                <a:solidFill>
                  <a:srgbClr val="FFFF00"/>
                </a:solidFill>
              </a:rPr>
              <a:t> </a:t>
            </a:r>
            <a:r>
              <a:rPr lang="fr-FR" b="1" dirty="0" err="1">
                <a:solidFill>
                  <a:srgbClr val="FFFF00"/>
                </a:solidFill>
              </a:rPr>
              <a:t>beam</a:t>
            </a:r>
            <a:endParaRPr lang="en-GB" b="1" dirty="0">
              <a:solidFill>
                <a:srgbClr val="FFFF00"/>
              </a:solidFill>
            </a:endParaRPr>
          </a:p>
        </p:txBody>
      </p:sp>
      <p:pic>
        <p:nvPicPr>
          <p:cNvPr id="52"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944857" y="3590529"/>
            <a:ext cx="540000" cy="491295"/>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3"/>
          <p:cNvPicPr>
            <a:picLocks noChangeAspect="1" noChangeArrowheads="1"/>
          </p:cNvPicPr>
          <p:nvPr/>
        </p:nvPicPr>
        <p:blipFill>
          <a:blip r:embed="rId3" cstate="email">
            <a:duotone>
              <a:prstClr val="black"/>
              <a:schemeClr val="accent6">
                <a:tint val="45000"/>
                <a:satMod val="400000"/>
              </a:schemeClr>
            </a:duotone>
            <a:extLst>
              <a:ext uri="{28A0092B-C50C-407E-A947-70E740481C1C}">
                <a14:useLocalDpi xmlns:a14="http://schemas.microsoft.com/office/drawing/2010/main" val="0"/>
              </a:ext>
            </a:extLst>
          </a:blip>
          <a:srcRect/>
          <a:stretch>
            <a:fillRect/>
          </a:stretch>
        </p:blipFill>
        <p:spPr bwMode="auto">
          <a:xfrm>
            <a:off x="7679257" y="3604744"/>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4" name="Picture 3"/>
          <p:cNvPicPr>
            <a:picLocks noChangeAspect="1" noChangeArrowheads="1"/>
          </p:cNvPicPr>
          <p:nvPr/>
        </p:nvPicPr>
        <p:blipFill>
          <a:blip r:embed="rId3" cstate="email">
            <a:duotone>
              <a:prstClr val="black"/>
              <a:schemeClr val="accent2">
                <a:tint val="45000"/>
                <a:satMod val="400000"/>
              </a:schemeClr>
            </a:duotone>
            <a:extLst>
              <a:ext uri="{28A0092B-C50C-407E-A947-70E740481C1C}">
                <a14:useLocalDpi xmlns:a14="http://schemas.microsoft.com/office/drawing/2010/main" val="0"/>
              </a:ext>
            </a:extLst>
          </a:blip>
          <a:srcRect/>
          <a:stretch>
            <a:fillRect/>
          </a:stretch>
        </p:blipFill>
        <p:spPr bwMode="auto">
          <a:xfrm>
            <a:off x="4188203" y="358807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5" name="Picture 4" descr="C:\Users\gdumont\AppData\Local\Microsoft\Windows\Temporary Internet Files\Content.IE5\1TH6LWUB\MC90030367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609657" y="3552622"/>
            <a:ext cx="720000" cy="723706"/>
          </a:xfrm>
          <a:prstGeom prst="rect">
            <a:avLst/>
          </a:prstGeom>
          <a:noFill/>
          <a:extLst>
            <a:ext uri="{909E8E84-426E-40DD-AFC4-6F175D3DCCD1}">
              <a14:hiddenFill xmlns:a14="http://schemas.microsoft.com/office/drawing/2010/main">
                <a:solidFill>
                  <a:srgbClr val="FFFFFF"/>
                </a:solidFill>
              </a14:hiddenFill>
            </a:ext>
          </a:extLst>
        </p:spPr>
      </p:pic>
      <p:grpSp>
        <p:nvGrpSpPr>
          <p:cNvPr id="56" name="Group 55"/>
          <p:cNvGrpSpPr/>
          <p:nvPr/>
        </p:nvGrpSpPr>
        <p:grpSpPr>
          <a:xfrm>
            <a:off x="1951808" y="4089509"/>
            <a:ext cx="2763836" cy="177295"/>
            <a:chOff x="315913" y="2044411"/>
            <a:chExt cx="2763836" cy="177295"/>
          </a:xfrm>
        </p:grpSpPr>
        <p:sp>
          <p:nvSpPr>
            <p:cNvPr id="57" name="Flowchart: Direct Access Storage 56"/>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8" name="Flowchart: Direct Access Storage 57"/>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Flowchart: Direct Access Storage 58"/>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Flowchart: Direct Access Storage 59"/>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Flowchart: Direct Access Storage 60"/>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Flowchart: Direct Access Storage 61"/>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Flowchart: Direct Access Storage 62"/>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4" name="TextBox 63"/>
          <p:cNvSpPr txBox="1"/>
          <p:nvPr/>
        </p:nvSpPr>
        <p:spPr>
          <a:xfrm>
            <a:off x="5273879" y="3705513"/>
            <a:ext cx="2249334" cy="369332"/>
          </a:xfrm>
          <a:prstGeom prst="rect">
            <a:avLst/>
          </a:prstGeom>
          <a:noFill/>
        </p:spPr>
        <p:txBody>
          <a:bodyPr wrap="none" rtlCol="0">
            <a:spAutoFit/>
          </a:bodyPr>
          <a:lstStyle/>
          <a:p>
            <a:r>
              <a:rPr lang="fr-FR" b="1" dirty="0" err="1">
                <a:solidFill>
                  <a:schemeClr val="bg1"/>
                </a:solidFill>
              </a:rPr>
              <a:t>Experimental</a:t>
            </a:r>
            <a:r>
              <a:rPr lang="fr-FR" b="1" dirty="0">
                <a:solidFill>
                  <a:schemeClr val="bg1"/>
                </a:solidFill>
              </a:rPr>
              <a:t> area:</a:t>
            </a:r>
            <a:endParaRPr lang="en-GB" b="1" dirty="0">
              <a:solidFill>
                <a:schemeClr val="bg1"/>
              </a:solidFill>
            </a:endParaRPr>
          </a:p>
        </p:txBody>
      </p:sp>
      <p:sp>
        <p:nvSpPr>
          <p:cNvPr id="65" name="Explosion 2 64"/>
          <p:cNvSpPr/>
          <p:nvPr/>
        </p:nvSpPr>
        <p:spPr>
          <a:xfrm>
            <a:off x="4733108" y="4060826"/>
            <a:ext cx="333375" cy="272653"/>
          </a:xfrm>
          <a:prstGeom prst="irregularSeal2">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TextBox 65"/>
          <p:cNvSpPr txBox="1"/>
          <p:nvPr/>
        </p:nvSpPr>
        <p:spPr>
          <a:xfrm>
            <a:off x="1856558" y="3705513"/>
            <a:ext cx="1646605" cy="369332"/>
          </a:xfrm>
          <a:prstGeom prst="rect">
            <a:avLst/>
          </a:prstGeom>
          <a:noFill/>
        </p:spPr>
        <p:txBody>
          <a:bodyPr wrap="none" rtlCol="0">
            <a:spAutoFit/>
          </a:bodyPr>
          <a:lstStyle/>
          <a:p>
            <a:r>
              <a:rPr lang="fr-FR" b="1" dirty="0" err="1">
                <a:solidFill>
                  <a:schemeClr val="bg1"/>
                </a:solidFill>
              </a:rPr>
              <a:t>Beam</a:t>
            </a:r>
            <a:r>
              <a:rPr lang="fr-FR" b="1" dirty="0">
                <a:solidFill>
                  <a:schemeClr val="bg1"/>
                </a:solidFill>
              </a:rPr>
              <a:t> tunnel:</a:t>
            </a:r>
            <a:endParaRPr lang="en-GB" b="1" dirty="0">
              <a:solidFill>
                <a:schemeClr val="bg1"/>
              </a:solidFill>
            </a:endParaRPr>
          </a:p>
        </p:txBody>
      </p:sp>
      <p:cxnSp>
        <p:nvCxnSpPr>
          <p:cNvPr id="67" name="Straight Arrow Connector 66"/>
          <p:cNvCxnSpPr/>
          <p:nvPr/>
        </p:nvCxnSpPr>
        <p:spPr>
          <a:xfrm>
            <a:off x="1988321" y="4178222"/>
            <a:ext cx="2744787" cy="10479"/>
          </a:xfrm>
          <a:prstGeom prst="straightConnector1">
            <a:avLst/>
          </a:prstGeom>
          <a:ln w="44450" cap="rnd">
            <a:solidFill>
              <a:schemeClr val="tx1"/>
            </a:solidFill>
            <a:prstDash val="dash"/>
            <a:round/>
            <a:tailEnd type="stealth" w="lg" len="lg"/>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a:stCxn id="65" idx="0"/>
          </p:cNvCxnSpPr>
          <p:nvPr/>
        </p:nvCxnSpPr>
        <p:spPr>
          <a:xfrm flipV="1">
            <a:off x="4883158" y="3728076"/>
            <a:ext cx="189591" cy="356568"/>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4949007" y="4241124"/>
            <a:ext cx="679451" cy="22970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V="1">
            <a:off x="4960533" y="3666731"/>
            <a:ext cx="2191925" cy="52684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1" name="Straight Arrow Connector 70"/>
          <p:cNvCxnSpPr/>
          <p:nvPr/>
        </p:nvCxnSpPr>
        <p:spPr>
          <a:xfrm>
            <a:off x="5037908" y="4241124"/>
            <a:ext cx="1072737" cy="229709"/>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2" name="Straight Arrow Connector 71"/>
          <p:cNvCxnSpPr>
            <a:stCxn id="65" idx="3"/>
          </p:cNvCxnSpPr>
          <p:nvPr/>
        </p:nvCxnSpPr>
        <p:spPr>
          <a:xfrm flipV="1">
            <a:off x="5066483" y="3647680"/>
            <a:ext cx="2657475" cy="49702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3" name="Straight Arrow Connector 72"/>
          <p:cNvCxnSpPr/>
          <p:nvPr/>
        </p:nvCxnSpPr>
        <p:spPr>
          <a:xfrm flipV="1">
            <a:off x="4937727" y="3666730"/>
            <a:ext cx="538331" cy="47005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65" idx="2"/>
          </p:cNvCxnSpPr>
          <p:nvPr/>
        </p:nvCxnSpPr>
        <p:spPr>
          <a:xfrm flipH="1" flipV="1">
            <a:off x="4663627" y="3961660"/>
            <a:ext cx="248701" cy="33700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5" name="Straight Arrow Connector 74"/>
          <p:cNvCxnSpPr/>
          <p:nvPr/>
        </p:nvCxnSpPr>
        <p:spPr>
          <a:xfrm flipH="1">
            <a:off x="4536994" y="4276328"/>
            <a:ext cx="253264" cy="15240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a:endCxn id="65" idx="2"/>
          </p:cNvCxnSpPr>
          <p:nvPr/>
        </p:nvCxnSpPr>
        <p:spPr>
          <a:xfrm flipH="1" flipV="1">
            <a:off x="4912327" y="4298664"/>
            <a:ext cx="220830" cy="11101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flipV="1">
            <a:off x="4960532" y="3429880"/>
            <a:ext cx="1318250" cy="741766"/>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8" name="Straight Arrow Connector 77"/>
          <p:cNvCxnSpPr/>
          <p:nvPr/>
        </p:nvCxnSpPr>
        <p:spPr>
          <a:xfrm>
            <a:off x="4883157" y="4254184"/>
            <a:ext cx="2102456" cy="280474"/>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79" name="Straight Arrow Connector 78"/>
          <p:cNvCxnSpPr/>
          <p:nvPr/>
        </p:nvCxnSpPr>
        <p:spPr>
          <a:xfrm flipV="1">
            <a:off x="4960532" y="4123929"/>
            <a:ext cx="1930524" cy="100525"/>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V="1">
            <a:off x="5037907" y="4163755"/>
            <a:ext cx="2481750" cy="68521"/>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1" name="Straight Arrow Connector 80"/>
          <p:cNvCxnSpPr/>
          <p:nvPr/>
        </p:nvCxnSpPr>
        <p:spPr>
          <a:xfrm flipV="1">
            <a:off x="4945694" y="3429880"/>
            <a:ext cx="3683138" cy="74431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p:nvPr/>
        </p:nvCxnSpPr>
        <p:spPr>
          <a:xfrm>
            <a:off x="5000843" y="4250338"/>
            <a:ext cx="3148814" cy="330790"/>
          </a:xfrm>
          <a:prstGeom prst="straightConnector1">
            <a:avLst/>
          </a:prstGeom>
          <a:ln>
            <a:solidFill>
              <a:srgbClr val="FFFF00"/>
            </a:solidFill>
            <a:tailEnd type="none"/>
          </a:ln>
        </p:spPr>
        <p:style>
          <a:lnRef idx="1">
            <a:schemeClr val="accent1"/>
          </a:lnRef>
          <a:fillRef idx="0">
            <a:schemeClr val="accent1"/>
          </a:fillRef>
          <a:effectRef idx="0">
            <a:schemeClr val="accent1"/>
          </a:effectRef>
          <a:fontRef idx="minor">
            <a:schemeClr val="tx1"/>
          </a:fontRef>
        </p:style>
      </p:cxnSp>
      <p:sp>
        <p:nvSpPr>
          <p:cNvPr id="83" name="TextBox 82"/>
          <p:cNvSpPr txBox="1"/>
          <p:nvPr/>
        </p:nvSpPr>
        <p:spPr>
          <a:xfrm>
            <a:off x="2308544" y="3191163"/>
            <a:ext cx="2848878" cy="369332"/>
          </a:xfrm>
          <a:prstGeom prst="rect">
            <a:avLst/>
          </a:prstGeom>
          <a:noFill/>
        </p:spPr>
        <p:txBody>
          <a:bodyPr wrap="square" rtlCol="0">
            <a:spAutoFit/>
          </a:bodyPr>
          <a:lstStyle/>
          <a:p>
            <a:pPr algn="ctr"/>
            <a:r>
              <a:rPr lang="fr-FR" b="1" dirty="0">
                <a:solidFill>
                  <a:srgbClr val="FF0000"/>
                </a:solidFill>
              </a:rPr>
              <a:t>Accelerator in </a:t>
            </a:r>
            <a:r>
              <a:rPr lang="fr-FR" b="1" dirty="0" err="1">
                <a:solidFill>
                  <a:srgbClr val="FF0000"/>
                </a:solidFill>
              </a:rPr>
              <a:t>operation</a:t>
            </a:r>
            <a:endParaRPr lang="en-GB" b="1" dirty="0">
              <a:solidFill>
                <a:srgbClr val="FF0000"/>
              </a:solidFill>
            </a:endParaRPr>
          </a:p>
        </p:txBody>
      </p:sp>
      <p:grpSp>
        <p:nvGrpSpPr>
          <p:cNvPr id="84" name="Group 83"/>
          <p:cNvGrpSpPr/>
          <p:nvPr/>
        </p:nvGrpSpPr>
        <p:grpSpPr>
          <a:xfrm>
            <a:off x="5405345" y="4099034"/>
            <a:ext cx="2763836" cy="177295"/>
            <a:chOff x="315913" y="2044411"/>
            <a:chExt cx="2763836" cy="177295"/>
          </a:xfrm>
        </p:grpSpPr>
        <p:sp>
          <p:nvSpPr>
            <p:cNvPr id="85" name="Flowchart: Direct Access Storage 84"/>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6" name="Flowchart: Direct Access Storage 85"/>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Flowchart: Direct Access Storage 86"/>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Flowchart: Direct Access Storage 87"/>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9" name="Flowchart: Direct Access Storage 88"/>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Flowchart: Direct Access Storage 89"/>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1" name="Flowchart: Direct Access Storage 90"/>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92" name="Straight Arrow Connector 91"/>
          <p:cNvCxnSpPr/>
          <p:nvPr/>
        </p:nvCxnSpPr>
        <p:spPr>
          <a:xfrm>
            <a:off x="5133158" y="4207273"/>
            <a:ext cx="3245049" cy="5953"/>
          </a:xfrm>
          <a:prstGeom prst="straightConnector1">
            <a:avLst/>
          </a:prstGeom>
          <a:ln w="41275" cap="rnd">
            <a:solidFill>
              <a:schemeClr val="tx1"/>
            </a:solidFill>
            <a:prstDash val="sysDot"/>
            <a:round/>
            <a:tailEnd type="stealth" w="lg" len="lg"/>
          </a:ln>
        </p:spPr>
        <p:style>
          <a:lnRef idx="1">
            <a:schemeClr val="accent1"/>
          </a:lnRef>
          <a:fillRef idx="0">
            <a:schemeClr val="accent1"/>
          </a:fillRef>
          <a:effectRef idx="0">
            <a:schemeClr val="accent1"/>
          </a:effectRef>
          <a:fontRef idx="minor">
            <a:schemeClr val="tx1"/>
          </a:fontRef>
        </p:style>
      </p:cxnSp>
      <p:sp>
        <p:nvSpPr>
          <p:cNvPr id="93" name="Freeform 92"/>
          <p:cNvSpPr>
            <a:spLocks/>
          </p:cNvSpPr>
          <p:nvPr/>
        </p:nvSpPr>
        <p:spPr bwMode="auto">
          <a:xfrm>
            <a:off x="4361240" y="3559884"/>
            <a:ext cx="84138" cy="60325"/>
          </a:xfrm>
          <a:custGeom>
            <a:avLst/>
            <a:gdLst>
              <a:gd name="T0" fmla="*/ 262 w 262"/>
              <a:gd name="T1" fmla="*/ 182 h 188"/>
              <a:gd name="T2" fmla="*/ 85 w 262"/>
              <a:gd name="T3" fmla="*/ 0 h 188"/>
              <a:gd name="T4" fmla="*/ 75 w 262"/>
              <a:gd name="T5" fmla="*/ 2 h 188"/>
              <a:gd name="T6" fmla="*/ 63 w 262"/>
              <a:gd name="T7" fmla="*/ 4 h 188"/>
              <a:gd name="T8" fmla="*/ 53 w 262"/>
              <a:gd name="T9" fmla="*/ 7 h 188"/>
              <a:gd name="T10" fmla="*/ 42 w 262"/>
              <a:gd name="T11" fmla="*/ 9 h 188"/>
              <a:gd name="T12" fmla="*/ 32 w 262"/>
              <a:gd name="T13" fmla="*/ 13 h 188"/>
              <a:gd name="T14" fmla="*/ 21 w 262"/>
              <a:gd name="T15" fmla="*/ 15 h 188"/>
              <a:gd name="T16" fmla="*/ 10 w 262"/>
              <a:gd name="T17" fmla="*/ 18 h 188"/>
              <a:gd name="T18" fmla="*/ 0 w 262"/>
              <a:gd name="T19" fmla="*/ 22 h 188"/>
              <a:gd name="T20" fmla="*/ 200 w 262"/>
              <a:gd name="T21" fmla="*/ 188 h 188"/>
              <a:gd name="T22" fmla="*/ 208 w 262"/>
              <a:gd name="T23" fmla="*/ 186 h 188"/>
              <a:gd name="T24" fmla="*/ 215 w 262"/>
              <a:gd name="T25" fmla="*/ 186 h 188"/>
              <a:gd name="T26" fmla="*/ 223 w 262"/>
              <a:gd name="T27" fmla="*/ 185 h 188"/>
              <a:gd name="T28" fmla="*/ 231 w 262"/>
              <a:gd name="T29" fmla="*/ 184 h 188"/>
              <a:gd name="T30" fmla="*/ 238 w 262"/>
              <a:gd name="T31" fmla="*/ 183 h 188"/>
              <a:gd name="T32" fmla="*/ 246 w 262"/>
              <a:gd name="T33" fmla="*/ 183 h 188"/>
              <a:gd name="T34" fmla="*/ 253 w 262"/>
              <a:gd name="T35" fmla="*/ 182 h 188"/>
              <a:gd name="T36" fmla="*/ 262 w 262"/>
              <a:gd name="T37" fmla="*/ 182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2" h="188">
                <a:moveTo>
                  <a:pt x="262" y="182"/>
                </a:moveTo>
                <a:lnTo>
                  <a:pt x="85" y="0"/>
                </a:lnTo>
                <a:lnTo>
                  <a:pt x="75" y="2"/>
                </a:lnTo>
                <a:lnTo>
                  <a:pt x="63" y="4"/>
                </a:lnTo>
                <a:lnTo>
                  <a:pt x="53" y="7"/>
                </a:lnTo>
                <a:lnTo>
                  <a:pt x="42" y="9"/>
                </a:lnTo>
                <a:lnTo>
                  <a:pt x="32" y="13"/>
                </a:lnTo>
                <a:lnTo>
                  <a:pt x="21" y="15"/>
                </a:lnTo>
                <a:lnTo>
                  <a:pt x="10" y="18"/>
                </a:lnTo>
                <a:lnTo>
                  <a:pt x="0" y="22"/>
                </a:lnTo>
                <a:lnTo>
                  <a:pt x="200" y="188"/>
                </a:lnTo>
                <a:lnTo>
                  <a:pt x="208" y="186"/>
                </a:lnTo>
                <a:lnTo>
                  <a:pt x="215" y="186"/>
                </a:lnTo>
                <a:lnTo>
                  <a:pt x="223" y="185"/>
                </a:lnTo>
                <a:lnTo>
                  <a:pt x="231" y="184"/>
                </a:lnTo>
                <a:lnTo>
                  <a:pt x="238" y="183"/>
                </a:lnTo>
                <a:lnTo>
                  <a:pt x="246" y="183"/>
                </a:lnTo>
                <a:lnTo>
                  <a:pt x="253" y="182"/>
                </a:lnTo>
                <a:lnTo>
                  <a:pt x="262" y="182"/>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4" name="Freeform 7"/>
          <p:cNvSpPr>
            <a:spLocks/>
          </p:cNvSpPr>
          <p:nvPr/>
        </p:nvSpPr>
        <p:spPr bwMode="auto">
          <a:xfrm>
            <a:off x="4124703" y="3766259"/>
            <a:ext cx="63500" cy="61913"/>
          </a:xfrm>
          <a:custGeom>
            <a:avLst/>
            <a:gdLst>
              <a:gd name="T0" fmla="*/ 197 w 197"/>
              <a:gd name="T1" fmla="*/ 150 h 198"/>
              <a:gd name="T2" fmla="*/ 32 w 197"/>
              <a:gd name="T3" fmla="*/ 0 h 198"/>
              <a:gd name="T4" fmla="*/ 24 w 197"/>
              <a:gd name="T5" fmla="*/ 19 h 198"/>
              <a:gd name="T6" fmla="*/ 15 w 197"/>
              <a:gd name="T7" fmla="*/ 39 h 198"/>
              <a:gd name="T8" fmla="*/ 7 w 197"/>
              <a:gd name="T9" fmla="*/ 59 h 198"/>
              <a:gd name="T10" fmla="*/ 0 w 197"/>
              <a:gd name="T11" fmla="*/ 80 h 198"/>
              <a:gd name="T12" fmla="*/ 23 w 197"/>
              <a:gd name="T13" fmla="*/ 95 h 198"/>
              <a:gd name="T14" fmla="*/ 46 w 197"/>
              <a:gd name="T15" fmla="*/ 111 h 198"/>
              <a:gd name="T16" fmla="*/ 70 w 197"/>
              <a:gd name="T17" fmla="*/ 125 h 198"/>
              <a:gd name="T18" fmla="*/ 93 w 197"/>
              <a:gd name="T19" fmla="*/ 140 h 198"/>
              <a:gd name="T20" fmla="*/ 115 w 197"/>
              <a:gd name="T21" fmla="*/ 155 h 198"/>
              <a:gd name="T22" fmla="*/ 139 w 197"/>
              <a:gd name="T23" fmla="*/ 169 h 198"/>
              <a:gd name="T24" fmla="*/ 161 w 197"/>
              <a:gd name="T25" fmla="*/ 184 h 198"/>
              <a:gd name="T26" fmla="*/ 183 w 197"/>
              <a:gd name="T27" fmla="*/ 198 h 198"/>
              <a:gd name="T28" fmla="*/ 187 w 197"/>
              <a:gd name="T29" fmla="*/ 186 h 198"/>
              <a:gd name="T30" fmla="*/ 190 w 197"/>
              <a:gd name="T31" fmla="*/ 174 h 198"/>
              <a:gd name="T32" fmla="*/ 194 w 197"/>
              <a:gd name="T33" fmla="*/ 162 h 198"/>
              <a:gd name="T34" fmla="*/ 197 w 197"/>
              <a:gd name="T35" fmla="*/ 150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7" h="198">
                <a:moveTo>
                  <a:pt x="197" y="150"/>
                </a:moveTo>
                <a:lnTo>
                  <a:pt x="32" y="0"/>
                </a:lnTo>
                <a:lnTo>
                  <a:pt x="24" y="19"/>
                </a:lnTo>
                <a:lnTo>
                  <a:pt x="15" y="39"/>
                </a:lnTo>
                <a:lnTo>
                  <a:pt x="7" y="59"/>
                </a:lnTo>
                <a:lnTo>
                  <a:pt x="0" y="80"/>
                </a:lnTo>
                <a:lnTo>
                  <a:pt x="23" y="95"/>
                </a:lnTo>
                <a:lnTo>
                  <a:pt x="46" y="111"/>
                </a:lnTo>
                <a:lnTo>
                  <a:pt x="70" y="125"/>
                </a:lnTo>
                <a:lnTo>
                  <a:pt x="93" y="140"/>
                </a:lnTo>
                <a:lnTo>
                  <a:pt x="115" y="155"/>
                </a:lnTo>
                <a:lnTo>
                  <a:pt x="139" y="169"/>
                </a:lnTo>
                <a:lnTo>
                  <a:pt x="161" y="184"/>
                </a:lnTo>
                <a:lnTo>
                  <a:pt x="183" y="198"/>
                </a:lnTo>
                <a:lnTo>
                  <a:pt x="187" y="186"/>
                </a:lnTo>
                <a:lnTo>
                  <a:pt x="190" y="174"/>
                </a:lnTo>
                <a:lnTo>
                  <a:pt x="194" y="162"/>
                </a:lnTo>
                <a:lnTo>
                  <a:pt x="197" y="150"/>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pic>
        <p:nvPicPr>
          <p:cNvPr id="95"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4057" y="3521342"/>
            <a:ext cx="720000" cy="655060"/>
          </a:xfrm>
          <a:prstGeom prst="rect">
            <a:avLst/>
          </a:prstGeom>
          <a:noFill/>
          <a:extLst>
            <a:ext uri="{909E8E84-426E-40DD-AFC4-6F175D3DCCD1}">
              <a14:hiddenFill xmlns:a14="http://schemas.microsoft.com/office/drawing/2010/main">
                <a:solidFill>
                  <a:srgbClr val="FFFFFF"/>
                </a:solidFill>
              </a14:hiddenFill>
            </a:ext>
          </a:extLst>
        </p:spPr>
      </p:pic>
      <p:pic>
        <p:nvPicPr>
          <p:cNvPr id="96" name="Picture 6" descr="C:\Users\gdumont\AppData\Local\Microsoft\Windows\Temporary Internet Files\Content.IE5\Z0296V4Q\MC900238405[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304982" y="3176440"/>
            <a:ext cx="162000" cy="147389"/>
          </a:xfrm>
          <a:prstGeom prst="rect">
            <a:avLst/>
          </a:prstGeom>
          <a:noFill/>
          <a:extLst>
            <a:ext uri="{909E8E84-426E-40DD-AFC4-6F175D3DCCD1}">
              <a14:hiddenFill xmlns:a14="http://schemas.microsoft.com/office/drawing/2010/main">
                <a:solidFill>
                  <a:srgbClr val="FFFFFF"/>
                </a:solidFill>
              </a14:hiddenFill>
            </a:ext>
          </a:extLst>
        </p:spPr>
      </p:pic>
      <p:sp>
        <p:nvSpPr>
          <p:cNvPr id="97" name="Freeform 6"/>
          <p:cNvSpPr>
            <a:spLocks/>
          </p:cNvSpPr>
          <p:nvPr/>
        </p:nvSpPr>
        <p:spPr bwMode="auto">
          <a:xfrm>
            <a:off x="4104066" y="3527008"/>
            <a:ext cx="720725" cy="723900"/>
          </a:xfrm>
          <a:custGeom>
            <a:avLst/>
            <a:gdLst>
              <a:gd name="T0" fmla="*/ 1075 w 2270"/>
              <a:gd name="T1" fmla="*/ 1 h 2280"/>
              <a:gd name="T2" fmla="*/ 1000 w 2270"/>
              <a:gd name="T3" fmla="*/ 8 h 2280"/>
              <a:gd name="T4" fmla="*/ 926 w 2270"/>
              <a:gd name="T5" fmla="*/ 20 h 2280"/>
              <a:gd name="T6" fmla="*/ 1091 w 2270"/>
              <a:gd name="T7" fmla="*/ 207 h 2280"/>
              <a:gd name="T8" fmla="*/ 1136 w 2270"/>
              <a:gd name="T9" fmla="*/ 205 h 2280"/>
              <a:gd name="T10" fmla="*/ 1328 w 2270"/>
              <a:gd name="T11" fmla="*/ 223 h 2280"/>
              <a:gd name="T12" fmla="*/ 1540 w 2270"/>
              <a:gd name="T13" fmla="*/ 292 h 2280"/>
              <a:gd name="T14" fmla="*/ 1729 w 2270"/>
              <a:gd name="T15" fmla="*/ 413 h 2280"/>
              <a:gd name="T16" fmla="*/ 1891 w 2270"/>
              <a:gd name="T17" fmla="*/ 584 h 2280"/>
              <a:gd name="T18" fmla="*/ 2004 w 2270"/>
              <a:gd name="T19" fmla="*/ 779 h 2280"/>
              <a:gd name="T20" fmla="*/ 2062 w 2270"/>
              <a:gd name="T21" fmla="*/ 996 h 2280"/>
              <a:gd name="T22" fmla="*/ 2068 w 2270"/>
              <a:gd name="T23" fmla="*/ 1221 h 2280"/>
              <a:gd name="T24" fmla="*/ 2028 w 2270"/>
              <a:gd name="T25" fmla="*/ 1421 h 2280"/>
              <a:gd name="T26" fmla="*/ 1948 w 2270"/>
              <a:gd name="T27" fmla="*/ 1605 h 2280"/>
              <a:gd name="T28" fmla="*/ 547 w 2270"/>
              <a:gd name="T29" fmla="*/ 428 h 2280"/>
              <a:gd name="T30" fmla="*/ 679 w 2270"/>
              <a:gd name="T31" fmla="*/ 330 h 2280"/>
              <a:gd name="T32" fmla="*/ 822 w 2270"/>
              <a:gd name="T33" fmla="*/ 262 h 2280"/>
              <a:gd name="T34" fmla="*/ 979 w 2270"/>
              <a:gd name="T35" fmla="*/ 218 h 2280"/>
              <a:gd name="T36" fmla="*/ 640 w 2270"/>
              <a:gd name="T37" fmla="*/ 116 h 2280"/>
              <a:gd name="T38" fmla="*/ 387 w 2270"/>
              <a:gd name="T39" fmla="*/ 284 h 2280"/>
              <a:gd name="T40" fmla="*/ 188 w 2270"/>
              <a:gd name="T41" fmla="*/ 513 h 2280"/>
              <a:gd name="T42" fmla="*/ 276 w 2270"/>
              <a:gd name="T43" fmla="*/ 790 h 2280"/>
              <a:gd name="T44" fmla="*/ 348 w 2270"/>
              <a:gd name="T45" fmla="*/ 635 h 2280"/>
              <a:gd name="T46" fmla="*/ 1631 w 2270"/>
              <a:gd name="T47" fmla="*/ 1926 h 2280"/>
              <a:gd name="T48" fmla="*/ 1474 w 2270"/>
              <a:gd name="T49" fmla="*/ 2008 h 2280"/>
              <a:gd name="T50" fmla="*/ 1296 w 2270"/>
              <a:gd name="T51" fmla="*/ 2056 h 2280"/>
              <a:gd name="T52" fmla="*/ 1092 w 2270"/>
              <a:gd name="T53" fmla="*/ 2066 h 2280"/>
              <a:gd name="T54" fmla="*/ 868 w 2270"/>
              <a:gd name="T55" fmla="*/ 2029 h 2280"/>
              <a:gd name="T56" fmla="*/ 666 w 2270"/>
              <a:gd name="T57" fmla="*/ 1938 h 2280"/>
              <a:gd name="T58" fmla="*/ 486 w 2270"/>
              <a:gd name="T59" fmla="*/ 1794 h 2280"/>
              <a:gd name="T60" fmla="*/ 343 w 2270"/>
              <a:gd name="T61" fmla="*/ 1612 h 2280"/>
              <a:gd name="T62" fmla="*/ 254 w 2270"/>
              <a:gd name="T63" fmla="*/ 1409 h 2280"/>
              <a:gd name="T64" fmla="*/ 217 w 2270"/>
              <a:gd name="T65" fmla="*/ 1185 h 2280"/>
              <a:gd name="T66" fmla="*/ 250 w 2270"/>
              <a:gd name="T67" fmla="*/ 872 h 2280"/>
              <a:gd name="T68" fmla="*/ 137 w 2270"/>
              <a:gd name="T69" fmla="*/ 799 h 2280"/>
              <a:gd name="T70" fmla="*/ 37 w 2270"/>
              <a:gd name="T71" fmla="*/ 846 h 2280"/>
              <a:gd name="T72" fmla="*/ 1 w 2270"/>
              <a:gd name="T73" fmla="*/ 1090 h 2280"/>
              <a:gd name="T74" fmla="*/ 23 w 2270"/>
              <a:gd name="T75" fmla="*/ 1369 h 2280"/>
              <a:gd name="T76" fmla="*/ 112 w 2270"/>
              <a:gd name="T77" fmla="*/ 1634 h 2280"/>
              <a:gd name="T78" fmla="*/ 259 w 2270"/>
              <a:gd name="T79" fmla="*/ 1864 h 2280"/>
              <a:gd name="T80" fmla="*/ 456 w 2270"/>
              <a:gd name="T81" fmla="*/ 2054 h 2280"/>
              <a:gd name="T82" fmla="*/ 694 w 2270"/>
              <a:gd name="T83" fmla="*/ 2190 h 2280"/>
              <a:gd name="T84" fmla="*/ 963 w 2270"/>
              <a:gd name="T85" fmla="*/ 2267 h 2280"/>
              <a:gd name="T86" fmla="*/ 1251 w 2270"/>
              <a:gd name="T87" fmla="*/ 2274 h 2280"/>
              <a:gd name="T88" fmla="*/ 1526 w 2270"/>
              <a:gd name="T89" fmla="*/ 2211 h 2280"/>
              <a:gd name="T90" fmla="*/ 1770 w 2270"/>
              <a:gd name="T91" fmla="*/ 2085 h 2280"/>
              <a:gd name="T92" fmla="*/ 1976 w 2270"/>
              <a:gd name="T93" fmla="*/ 1906 h 2280"/>
              <a:gd name="T94" fmla="*/ 2133 w 2270"/>
              <a:gd name="T95" fmla="*/ 1683 h 2280"/>
              <a:gd name="T96" fmla="*/ 2234 w 2270"/>
              <a:gd name="T97" fmla="*/ 1425 h 2280"/>
              <a:gd name="T98" fmla="*/ 2270 w 2270"/>
              <a:gd name="T99" fmla="*/ 1141 h 2280"/>
              <a:gd name="T100" fmla="*/ 2234 w 2270"/>
              <a:gd name="T101" fmla="*/ 856 h 2280"/>
              <a:gd name="T102" fmla="*/ 2133 w 2270"/>
              <a:gd name="T103" fmla="*/ 597 h 2280"/>
              <a:gd name="T104" fmla="*/ 1976 w 2270"/>
              <a:gd name="T105" fmla="*/ 374 h 2280"/>
              <a:gd name="T106" fmla="*/ 1770 w 2270"/>
              <a:gd name="T107" fmla="*/ 195 h 2280"/>
              <a:gd name="T108" fmla="*/ 1526 w 2270"/>
              <a:gd name="T109" fmla="*/ 69 h 2280"/>
              <a:gd name="T110" fmla="*/ 1251 w 2270"/>
              <a:gd name="T111" fmla="*/ 6 h 2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270" h="2280">
                <a:moveTo>
                  <a:pt x="1136" y="0"/>
                </a:moveTo>
                <a:lnTo>
                  <a:pt x="1120" y="0"/>
                </a:lnTo>
                <a:lnTo>
                  <a:pt x="1105" y="0"/>
                </a:lnTo>
                <a:lnTo>
                  <a:pt x="1090" y="1"/>
                </a:lnTo>
                <a:lnTo>
                  <a:pt x="1075" y="1"/>
                </a:lnTo>
                <a:lnTo>
                  <a:pt x="1060" y="2"/>
                </a:lnTo>
                <a:lnTo>
                  <a:pt x="1044" y="4"/>
                </a:lnTo>
                <a:lnTo>
                  <a:pt x="1029" y="5"/>
                </a:lnTo>
                <a:lnTo>
                  <a:pt x="1015" y="7"/>
                </a:lnTo>
                <a:lnTo>
                  <a:pt x="1000" y="8"/>
                </a:lnTo>
                <a:lnTo>
                  <a:pt x="985" y="11"/>
                </a:lnTo>
                <a:lnTo>
                  <a:pt x="970" y="13"/>
                </a:lnTo>
                <a:lnTo>
                  <a:pt x="956" y="15"/>
                </a:lnTo>
                <a:lnTo>
                  <a:pt x="940" y="18"/>
                </a:lnTo>
                <a:lnTo>
                  <a:pt x="926" y="20"/>
                </a:lnTo>
                <a:lnTo>
                  <a:pt x="911" y="22"/>
                </a:lnTo>
                <a:lnTo>
                  <a:pt x="897" y="26"/>
                </a:lnTo>
                <a:lnTo>
                  <a:pt x="1074" y="208"/>
                </a:lnTo>
                <a:lnTo>
                  <a:pt x="1083" y="208"/>
                </a:lnTo>
                <a:lnTo>
                  <a:pt x="1091" y="207"/>
                </a:lnTo>
                <a:lnTo>
                  <a:pt x="1101" y="207"/>
                </a:lnTo>
                <a:lnTo>
                  <a:pt x="1109" y="207"/>
                </a:lnTo>
                <a:lnTo>
                  <a:pt x="1118" y="205"/>
                </a:lnTo>
                <a:lnTo>
                  <a:pt x="1126" y="205"/>
                </a:lnTo>
                <a:lnTo>
                  <a:pt x="1136" y="205"/>
                </a:lnTo>
                <a:lnTo>
                  <a:pt x="1144" y="205"/>
                </a:lnTo>
                <a:lnTo>
                  <a:pt x="1192" y="207"/>
                </a:lnTo>
                <a:lnTo>
                  <a:pt x="1238" y="210"/>
                </a:lnTo>
                <a:lnTo>
                  <a:pt x="1284" y="215"/>
                </a:lnTo>
                <a:lnTo>
                  <a:pt x="1328" y="223"/>
                </a:lnTo>
                <a:lnTo>
                  <a:pt x="1373" y="232"/>
                </a:lnTo>
                <a:lnTo>
                  <a:pt x="1416" y="244"/>
                </a:lnTo>
                <a:lnTo>
                  <a:pt x="1458" y="258"/>
                </a:lnTo>
                <a:lnTo>
                  <a:pt x="1500" y="273"/>
                </a:lnTo>
                <a:lnTo>
                  <a:pt x="1540" y="292"/>
                </a:lnTo>
                <a:lnTo>
                  <a:pt x="1580" y="312"/>
                </a:lnTo>
                <a:lnTo>
                  <a:pt x="1618" y="334"/>
                </a:lnTo>
                <a:lnTo>
                  <a:pt x="1657" y="358"/>
                </a:lnTo>
                <a:lnTo>
                  <a:pt x="1693" y="385"/>
                </a:lnTo>
                <a:lnTo>
                  <a:pt x="1729" y="413"/>
                </a:lnTo>
                <a:lnTo>
                  <a:pt x="1765" y="445"/>
                </a:lnTo>
                <a:lnTo>
                  <a:pt x="1799" y="477"/>
                </a:lnTo>
                <a:lnTo>
                  <a:pt x="1832" y="513"/>
                </a:lnTo>
                <a:lnTo>
                  <a:pt x="1863" y="548"/>
                </a:lnTo>
                <a:lnTo>
                  <a:pt x="1891" y="584"/>
                </a:lnTo>
                <a:lnTo>
                  <a:pt x="1918" y="621"/>
                </a:lnTo>
                <a:lnTo>
                  <a:pt x="1943" y="660"/>
                </a:lnTo>
                <a:lnTo>
                  <a:pt x="1965" y="698"/>
                </a:lnTo>
                <a:lnTo>
                  <a:pt x="1985" y="738"/>
                </a:lnTo>
                <a:lnTo>
                  <a:pt x="2004" y="779"/>
                </a:lnTo>
                <a:lnTo>
                  <a:pt x="2019" y="821"/>
                </a:lnTo>
                <a:lnTo>
                  <a:pt x="2033" y="863"/>
                </a:lnTo>
                <a:lnTo>
                  <a:pt x="2045" y="906"/>
                </a:lnTo>
                <a:lnTo>
                  <a:pt x="2054" y="950"/>
                </a:lnTo>
                <a:lnTo>
                  <a:pt x="2062" y="996"/>
                </a:lnTo>
                <a:lnTo>
                  <a:pt x="2067" y="1043"/>
                </a:lnTo>
                <a:lnTo>
                  <a:pt x="2070" y="1089"/>
                </a:lnTo>
                <a:lnTo>
                  <a:pt x="2071" y="1137"/>
                </a:lnTo>
                <a:lnTo>
                  <a:pt x="2070" y="1179"/>
                </a:lnTo>
                <a:lnTo>
                  <a:pt x="2068" y="1221"/>
                </a:lnTo>
                <a:lnTo>
                  <a:pt x="2063" y="1262"/>
                </a:lnTo>
                <a:lnTo>
                  <a:pt x="2057" y="1303"/>
                </a:lnTo>
                <a:lnTo>
                  <a:pt x="2049" y="1344"/>
                </a:lnTo>
                <a:lnTo>
                  <a:pt x="2040" y="1382"/>
                </a:lnTo>
                <a:lnTo>
                  <a:pt x="2028" y="1421"/>
                </a:lnTo>
                <a:lnTo>
                  <a:pt x="2015" y="1459"/>
                </a:lnTo>
                <a:lnTo>
                  <a:pt x="2001" y="1497"/>
                </a:lnTo>
                <a:lnTo>
                  <a:pt x="1985" y="1534"/>
                </a:lnTo>
                <a:lnTo>
                  <a:pt x="1967" y="1570"/>
                </a:lnTo>
                <a:lnTo>
                  <a:pt x="1948" y="1605"/>
                </a:lnTo>
                <a:lnTo>
                  <a:pt x="1927" y="1640"/>
                </a:lnTo>
                <a:lnTo>
                  <a:pt x="1904" y="1674"/>
                </a:lnTo>
                <a:lnTo>
                  <a:pt x="1880" y="1708"/>
                </a:lnTo>
                <a:lnTo>
                  <a:pt x="1854" y="1741"/>
                </a:lnTo>
                <a:lnTo>
                  <a:pt x="547" y="428"/>
                </a:lnTo>
                <a:lnTo>
                  <a:pt x="572" y="406"/>
                </a:lnTo>
                <a:lnTo>
                  <a:pt x="598" y="386"/>
                </a:lnTo>
                <a:lnTo>
                  <a:pt x="624" y="367"/>
                </a:lnTo>
                <a:lnTo>
                  <a:pt x="651" y="348"/>
                </a:lnTo>
                <a:lnTo>
                  <a:pt x="679" y="330"/>
                </a:lnTo>
                <a:lnTo>
                  <a:pt x="706" y="314"/>
                </a:lnTo>
                <a:lnTo>
                  <a:pt x="735" y="300"/>
                </a:lnTo>
                <a:lnTo>
                  <a:pt x="764" y="286"/>
                </a:lnTo>
                <a:lnTo>
                  <a:pt x="793" y="273"/>
                </a:lnTo>
                <a:lnTo>
                  <a:pt x="822" y="262"/>
                </a:lnTo>
                <a:lnTo>
                  <a:pt x="853" y="250"/>
                </a:lnTo>
                <a:lnTo>
                  <a:pt x="884" y="240"/>
                </a:lnTo>
                <a:lnTo>
                  <a:pt x="915" y="232"/>
                </a:lnTo>
                <a:lnTo>
                  <a:pt x="947" y="225"/>
                </a:lnTo>
                <a:lnTo>
                  <a:pt x="979" y="218"/>
                </a:lnTo>
                <a:lnTo>
                  <a:pt x="1012" y="214"/>
                </a:lnTo>
                <a:lnTo>
                  <a:pt x="812" y="48"/>
                </a:lnTo>
                <a:lnTo>
                  <a:pt x="754" y="68"/>
                </a:lnTo>
                <a:lnTo>
                  <a:pt x="695" y="90"/>
                </a:lnTo>
                <a:lnTo>
                  <a:pt x="640" y="116"/>
                </a:lnTo>
                <a:lnTo>
                  <a:pt x="585" y="144"/>
                </a:lnTo>
                <a:lnTo>
                  <a:pt x="533" y="174"/>
                </a:lnTo>
                <a:lnTo>
                  <a:pt x="483" y="208"/>
                </a:lnTo>
                <a:lnTo>
                  <a:pt x="433" y="245"/>
                </a:lnTo>
                <a:lnTo>
                  <a:pt x="387" y="284"/>
                </a:lnTo>
                <a:lnTo>
                  <a:pt x="342" y="325"/>
                </a:lnTo>
                <a:lnTo>
                  <a:pt x="300" y="369"/>
                </a:lnTo>
                <a:lnTo>
                  <a:pt x="261" y="414"/>
                </a:lnTo>
                <a:lnTo>
                  <a:pt x="223" y="462"/>
                </a:lnTo>
                <a:lnTo>
                  <a:pt x="188" y="513"/>
                </a:lnTo>
                <a:lnTo>
                  <a:pt x="155" y="565"/>
                </a:lnTo>
                <a:lnTo>
                  <a:pt x="126" y="619"/>
                </a:lnTo>
                <a:lnTo>
                  <a:pt x="99" y="674"/>
                </a:lnTo>
                <a:lnTo>
                  <a:pt x="264" y="824"/>
                </a:lnTo>
                <a:lnTo>
                  <a:pt x="276" y="790"/>
                </a:lnTo>
                <a:lnTo>
                  <a:pt x="289" y="758"/>
                </a:lnTo>
                <a:lnTo>
                  <a:pt x="301" y="726"/>
                </a:lnTo>
                <a:lnTo>
                  <a:pt x="317" y="695"/>
                </a:lnTo>
                <a:lnTo>
                  <a:pt x="332" y="664"/>
                </a:lnTo>
                <a:lnTo>
                  <a:pt x="348" y="635"/>
                </a:lnTo>
                <a:lnTo>
                  <a:pt x="366" y="607"/>
                </a:lnTo>
                <a:lnTo>
                  <a:pt x="383" y="579"/>
                </a:lnTo>
                <a:lnTo>
                  <a:pt x="1686" y="1885"/>
                </a:lnTo>
                <a:lnTo>
                  <a:pt x="1659" y="1906"/>
                </a:lnTo>
                <a:lnTo>
                  <a:pt x="1631" y="1926"/>
                </a:lnTo>
                <a:lnTo>
                  <a:pt x="1602" y="1945"/>
                </a:lnTo>
                <a:lnTo>
                  <a:pt x="1571" y="1962"/>
                </a:lnTo>
                <a:lnTo>
                  <a:pt x="1540" y="1979"/>
                </a:lnTo>
                <a:lnTo>
                  <a:pt x="1507" y="1994"/>
                </a:lnTo>
                <a:lnTo>
                  <a:pt x="1474" y="2008"/>
                </a:lnTo>
                <a:lnTo>
                  <a:pt x="1441" y="2020"/>
                </a:lnTo>
                <a:lnTo>
                  <a:pt x="1405" y="2031"/>
                </a:lnTo>
                <a:lnTo>
                  <a:pt x="1369" y="2041"/>
                </a:lnTo>
                <a:lnTo>
                  <a:pt x="1333" y="2049"/>
                </a:lnTo>
                <a:lnTo>
                  <a:pt x="1296" y="2056"/>
                </a:lnTo>
                <a:lnTo>
                  <a:pt x="1258" y="2061"/>
                </a:lnTo>
                <a:lnTo>
                  <a:pt x="1220" y="2064"/>
                </a:lnTo>
                <a:lnTo>
                  <a:pt x="1180" y="2066"/>
                </a:lnTo>
                <a:lnTo>
                  <a:pt x="1140" y="2068"/>
                </a:lnTo>
                <a:lnTo>
                  <a:pt x="1092" y="2066"/>
                </a:lnTo>
                <a:lnTo>
                  <a:pt x="1046" y="2063"/>
                </a:lnTo>
                <a:lnTo>
                  <a:pt x="1000" y="2058"/>
                </a:lnTo>
                <a:lnTo>
                  <a:pt x="956" y="2050"/>
                </a:lnTo>
                <a:lnTo>
                  <a:pt x="911" y="2041"/>
                </a:lnTo>
                <a:lnTo>
                  <a:pt x="868" y="2029"/>
                </a:lnTo>
                <a:lnTo>
                  <a:pt x="826" y="2015"/>
                </a:lnTo>
                <a:lnTo>
                  <a:pt x="785" y="1999"/>
                </a:lnTo>
                <a:lnTo>
                  <a:pt x="744" y="1981"/>
                </a:lnTo>
                <a:lnTo>
                  <a:pt x="704" y="1961"/>
                </a:lnTo>
                <a:lnTo>
                  <a:pt x="666" y="1938"/>
                </a:lnTo>
                <a:lnTo>
                  <a:pt x="629" y="1913"/>
                </a:lnTo>
                <a:lnTo>
                  <a:pt x="591" y="1888"/>
                </a:lnTo>
                <a:lnTo>
                  <a:pt x="555" y="1859"/>
                </a:lnTo>
                <a:lnTo>
                  <a:pt x="520" y="1827"/>
                </a:lnTo>
                <a:lnTo>
                  <a:pt x="486" y="1794"/>
                </a:lnTo>
                <a:lnTo>
                  <a:pt x="453" y="1759"/>
                </a:lnTo>
                <a:lnTo>
                  <a:pt x="423" y="1724"/>
                </a:lnTo>
                <a:lnTo>
                  <a:pt x="394" y="1688"/>
                </a:lnTo>
                <a:lnTo>
                  <a:pt x="368" y="1651"/>
                </a:lnTo>
                <a:lnTo>
                  <a:pt x="343" y="1612"/>
                </a:lnTo>
                <a:lnTo>
                  <a:pt x="321" y="1574"/>
                </a:lnTo>
                <a:lnTo>
                  <a:pt x="301" y="1534"/>
                </a:lnTo>
                <a:lnTo>
                  <a:pt x="284" y="1493"/>
                </a:lnTo>
                <a:lnTo>
                  <a:pt x="268" y="1452"/>
                </a:lnTo>
                <a:lnTo>
                  <a:pt x="254" y="1409"/>
                </a:lnTo>
                <a:lnTo>
                  <a:pt x="243" y="1366"/>
                </a:lnTo>
                <a:lnTo>
                  <a:pt x="232" y="1322"/>
                </a:lnTo>
                <a:lnTo>
                  <a:pt x="225" y="1277"/>
                </a:lnTo>
                <a:lnTo>
                  <a:pt x="221" y="1232"/>
                </a:lnTo>
                <a:lnTo>
                  <a:pt x="217" y="1185"/>
                </a:lnTo>
                <a:lnTo>
                  <a:pt x="216" y="1137"/>
                </a:lnTo>
                <a:lnTo>
                  <a:pt x="218" y="1068"/>
                </a:lnTo>
                <a:lnTo>
                  <a:pt x="224" y="1000"/>
                </a:lnTo>
                <a:lnTo>
                  <a:pt x="235" y="935"/>
                </a:lnTo>
                <a:lnTo>
                  <a:pt x="250" y="872"/>
                </a:lnTo>
                <a:lnTo>
                  <a:pt x="228" y="858"/>
                </a:lnTo>
                <a:lnTo>
                  <a:pt x="206" y="843"/>
                </a:lnTo>
                <a:lnTo>
                  <a:pt x="182" y="829"/>
                </a:lnTo>
                <a:lnTo>
                  <a:pt x="160" y="814"/>
                </a:lnTo>
                <a:lnTo>
                  <a:pt x="137" y="799"/>
                </a:lnTo>
                <a:lnTo>
                  <a:pt x="113" y="785"/>
                </a:lnTo>
                <a:lnTo>
                  <a:pt x="90" y="769"/>
                </a:lnTo>
                <a:lnTo>
                  <a:pt x="67" y="754"/>
                </a:lnTo>
                <a:lnTo>
                  <a:pt x="51" y="800"/>
                </a:lnTo>
                <a:lnTo>
                  <a:pt x="37" y="846"/>
                </a:lnTo>
                <a:lnTo>
                  <a:pt x="27" y="893"/>
                </a:lnTo>
                <a:lnTo>
                  <a:pt x="18" y="942"/>
                </a:lnTo>
                <a:lnTo>
                  <a:pt x="9" y="990"/>
                </a:lnTo>
                <a:lnTo>
                  <a:pt x="5" y="1040"/>
                </a:lnTo>
                <a:lnTo>
                  <a:pt x="1" y="1090"/>
                </a:lnTo>
                <a:lnTo>
                  <a:pt x="0" y="1141"/>
                </a:lnTo>
                <a:lnTo>
                  <a:pt x="1" y="1199"/>
                </a:lnTo>
                <a:lnTo>
                  <a:pt x="6" y="1257"/>
                </a:lnTo>
                <a:lnTo>
                  <a:pt x="13" y="1313"/>
                </a:lnTo>
                <a:lnTo>
                  <a:pt x="23" y="1369"/>
                </a:lnTo>
                <a:lnTo>
                  <a:pt x="36" y="1425"/>
                </a:lnTo>
                <a:lnTo>
                  <a:pt x="51" y="1479"/>
                </a:lnTo>
                <a:lnTo>
                  <a:pt x="69" y="1532"/>
                </a:lnTo>
                <a:lnTo>
                  <a:pt x="89" y="1583"/>
                </a:lnTo>
                <a:lnTo>
                  <a:pt x="112" y="1634"/>
                </a:lnTo>
                <a:lnTo>
                  <a:pt x="137" y="1683"/>
                </a:lnTo>
                <a:lnTo>
                  <a:pt x="165" y="1731"/>
                </a:lnTo>
                <a:lnTo>
                  <a:pt x="194" y="1777"/>
                </a:lnTo>
                <a:lnTo>
                  <a:pt x="225" y="1822"/>
                </a:lnTo>
                <a:lnTo>
                  <a:pt x="259" y="1864"/>
                </a:lnTo>
                <a:lnTo>
                  <a:pt x="294" y="1906"/>
                </a:lnTo>
                <a:lnTo>
                  <a:pt x="333" y="1946"/>
                </a:lnTo>
                <a:lnTo>
                  <a:pt x="372" y="1983"/>
                </a:lnTo>
                <a:lnTo>
                  <a:pt x="414" y="2020"/>
                </a:lnTo>
                <a:lnTo>
                  <a:pt x="456" y="2054"/>
                </a:lnTo>
                <a:lnTo>
                  <a:pt x="500" y="2085"/>
                </a:lnTo>
                <a:lnTo>
                  <a:pt x="547" y="2114"/>
                </a:lnTo>
                <a:lnTo>
                  <a:pt x="595" y="2142"/>
                </a:lnTo>
                <a:lnTo>
                  <a:pt x="644" y="2168"/>
                </a:lnTo>
                <a:lnTo>
                  <a:pt x="694" y="2190"/>
                </a:lnTo>
                <a:lnTo>
                  <a:pt x="745" y="2211"/>
                </a:lnTo>
                <a:lnTo>
                  <a:pt x="798" y="2229"/>
                </a:lnTo>
                <a:lnTo>
                  <a:pt x="852" y="2244"/>
                </a:lnTo>
                <a:lnTo>
                  <a:pt x="907" y="2257"/>
                </a:lnTo>
                <a:lnTo>
                  <a:pt x="963" y="2267"/>
                </a:lnTo>
                <a:lnTo>
                  <a:pt x="1020" y="2274"/>
                </a:lnTo>
                <a:lnTo>
                  <a:pt x="1077" y="2279"/>
                </a:lnTo>
                <a:lnTo>
                  <a:pt x="1136" y="2280"/>
                </a:lnTo>
                <a:lnTo>
                  <a:pt x="1194" y="2279"/>
                </a:lnTo>
                <a:lnTo>
                  <a:pt x="1251" y="2274"/>
                </a:lnTo>
                <a:lnTo>
                  <a:pt x="1308" y="2267"/>
                </a:lnTo>
                <a:lnTo>
                  <a:pt x="1365" y="2257"/>
                </a:lnTo>
                <a:lnTo>
                  <a:pt x="1419" y="2244"/>
                </a:lnTo>
                <a:lnTo>
                  <a:pt x="1473" y="2229"/>
                </a:lnTo>
                <a:lnTo>
                  <a:pt x="1526" y="2211"/>
                </a:lnTo>
                <a:lnTo>
                  <a:pt x="1577" y="2190"/>
                </a:lnTo>
                <a:lnTo>
                  <a:pt x="1627" y="2168"/>
                </a:lnTo>
                <a:lnTo>
                  <a:pt x="1677" y="2142"/>
                </a:lnTo>
                <a:lnTo>
                  <a:pt x="1723" y="2114"/>
                </a:lnTo>
                <a:lnTo>
                  <a:pt x="1770" y="2085"/>
                </a:lnTo>
                <a:lnTo>
                  <a:pt x="1814" y="2054"/>
                </a:lnTo>
                <a:lnTo>
                  <a:pt x="1858" y="2020"/>
                </a:lnTo>
                <a:lnTo>
                  <a:pt x="1898" y="1983"/>
                </a:lnTo>
                <a:lnTo>
                  <a:pt x="1938" y="1946"/>
                </a:lnTo>
                <a:lnTo>
                  <a:pt x="1976" y="1906"/>
                </a:lnTo>
                <a:lnTo>
                  <a:pt x="2011" y="1864"/>
                </a:lnTo>
                <a:lnTo>
                  <a:pt x="2045" y="1822"/>
                </a:lnTo>
                <a:lnTo>
                  <a:pt x="2076" y="1777"/>
                </a:lnTo>
                <a:lnTo>
                  <a:pt x="2105" y="1731"/>
                </a:lnTo>
                <a:lnTo>
                  <a:pt x="2133" y="1683"/>
                </a:lnTo>
                <a:lnTo>
                  <a:pt x="2158" y="1634"/>
                </a:lnTo>
                <a:lnTo>
                  <a:pt x="2181" y="1583"/>
                </a:lnTo>
                <a:lnTo>
                  <a:pt x="2201" y="1532"/>
                </a:lnTo>
                <a:lnTo>
                  <a:pt x="2219" y="1479"/>
                </a:lnTo>
                <a:lnTo>
                  <a:pt x="2234" y="1425"/>
                </a:lnTo>
                <a:lnTo>
                  <a:pt x="2247" y="1369"/>
                </a:lnTo>
                <a:lnTo>
                  <a:pt x="2257" y="1313"/>
                </a:lnTo>
                <a:lnTo>
                  <a:pt x="2264" y="1257"/>
                </a:lnTo>
                <a:lnTo>
                  <a:pt x="2269" y="1199"/>
                </a:lnTo>
                <a:lnTo>
                  <a:pt x="2270" y="1141"/>
                </a:lnTo>
                <a:lnTo>
                  <a:pt x="2269" y="1082"/>
                </a:lnTo>
                <a:lnTo>
                  <a:pt x="2264" y="1024"/>
                </a:lnTo>
                <a:lnTo>
                  <a:pt x="2257" y="967"/>
                </a:lnTo>
                <a:lnTo>
                  <a:pt x="2247" y="911"/>
                </a:lnTo>
                <a:lnTo>
                  <a:pt x="2234" y="856"/>
                </a:lnTo>
                <a:lnTo>
                  <a:pt x="2219" y="801"/>
                </a:lnTo>
                <a:lnTo>
                  <a:pt x="2201" y="748"/>
                </a:lnTo>
                <a:lnTo>
                  <a:pt x="2181" y="697"/>
                </a:lnTo>
                <a:lnTo>
                  <a:pt x="2158" y="646"/>
                </a:lnTo>
                <a:lnTo>
                  <a:pt x="2133" y="597"/>
                </a:lnTo>
                <a:lnTo>
                  <a:pt x="2105" y="549"/>
                </a:lnTo>
                <a:lnTo>
                  <a:pt x="2076" y="503"/>
                </a:lnTo>
                <a:lnTo>
                  <a:pt x="2045" y="458"/>
                </a:lnTo>
                <a:lnTo>
                  <a:pt x="2011" y="414"/>
                </a:lnTo>
                <a:lnTo>
                  <a:pt x="1976" y="374"/>
                </a:lnTo>
                <a:lnTo>
                  <a:pt x="1938" y="334"/>
                </a:lnTo>
                <a:lnTo>
                  <a:pt x="1898" y="297"/>
                </a:lnTo>
                <a:lnTo>
                  <a:pt x="1858" y="260"/>
                </a:lnTo>
                <a:lnTo>
                  <a:pt x="1814" y="226"/>
                </a:lnTo>
                <a:lnTo>
                  <a:pt x="1770" y="195"/>
                </a:lnTo>
                <a:lnTo>
                  <a:pt x="1723" y="165"/>
                </a:lnTo>
                <a:lnTo>
                  <a:pt x="1677" y="138"/>
                </a:lnTo>
                <a:lnTo>
                  <a:pt x="1627" y="112"/>
                </a:lnTo>
                <a:lnTo>
                  <a:pt x="1577" y="90"/>
                </a:lnTo>
                <a:lnTo>
                  <a:pt x="1526" y="69"/>
                </a:lnTo>
                <a:lnTo>
                  <a:pt x="1473" y="51"/>
                </a:lnTo>
                <a:lnTo>
                  <a:pt x="1419" y="36"/>
                </a:lnTo>
                <a:lnTo>
                  <a:pt x="1365" y="23"/>
                </a:lnTo>
                <a:lnTo>
                  <a:pt x="1308" y="13"/>
                </a:lnTo>
                <a:lnTo>
                  <a:pt x="1251" y="6"/>
                </a:lnTo>
                <a:lnTo>
                  <a:pt x="1194" y="1"/>
                </a:lnTo>
                <a:lnTo>
                  <a:pt x="1136" y="0"/>
                </a:lnTo>
                <a:close/>
              </a:path>
            </a:pathLst>
          </a:custGeom>
          <a:solidFill>
            <a:srgbClr val="84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8" name="Date Placeholder 2"/>
          <p:cNvSpPr>
            <a:spLocks noGrp="1"/>
          </p:cNvSpPr>
          <p:nvPr>
            <p:ph type="dt" sz="half" idx="10"/>
          </p:nvPr>
        </p:nvSpPr>
        <p:spPr>
          <a:xfrm>
            <a:off x="1137351" y="6262302"/>
            <a:ext cx="872071" cy="365125"/>
          </a:xfrm>
        </p:spPr>
        <p:txBody>
          <a:bodyPr/>
          <a:lstStyle/>
          <a:p>
            <a:r>
              <a:rPr lang="en-US"/>
              <a:t>03/05/2021</a:t>
            </a:r>
            <a:endParaRPr lang="en-US" dirty="0"/>
          </a:p>
        </p:txBody>
      </p:sp>
      <p:sp>
        <p:nvSpPr>
          <p:cNvPr id="99"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Tree>
    <p:extLst>
      <p:ext uri="{BB962C8B-B14F-4D97-AF65-F5344CB8AC3E}">
        <p14:creationId xmlns:p14="http://schemas.microsoft.com/office/powerpoint/2010/main" val="981433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7015" y="22563"/>
            <a:ext cx="10515600" cy="1325563"/>
          </a:xfrm>
        </p:spPr>
        <p:txBody>
          <a:bodyPr>
            <a:normAutofit fontScale="90000"/>
          </a:bodyPr>
          <a:lstStyle/>
          <a:p>
            <a:r>
              <a:rPr lang="en-GB" dirty="0"/>
              <a:t>Ionising radiation in/around the accelerators</a:t>
            </a:r>
            <a:endParaRPr lang="en-US" dirty="0"/>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22</a:t>
            </a:fld>
            <a:endParaRPr kumimoji="0" lang="en-US" dirty="0"/>
          </a:p>
        </p:txBody>
      </p:sp>
      <p:pic>
        <p:nvPicPr>
          <p:cNvPr id="9"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7686597" y="354709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Cube 9"/>
          <p:cNvSpPr/>
          <p:nvPr/>
        </p:nvSpPr>
        <p:spPr>
          <a:xfrm>
            <a:off x="5311947" y="3506614"/>
            <a:ext cx="3822449" cy="1002506"/>
          </a:xfrm>
          <a:prstGeom prst="cube">
            <a:avLst/>
          </a:prstGeom>
          <a:solidFill>
            <a:schemeClr val="accent1">
              <a:alpha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pPr algn="ctr"/>
            <a:endParaRPr lang="en-GB" b="1" dirty="0">
              <a:solidFill>
                <a:srgbClr val="FFFF00"/>
              </a:solidFill>
            </a:endParaRPr>
          </a:p>
        </p:txBody>
      </p:sp>
      <p:pic>
        <p:nvPicPr>
          <p:cNvPr id="11" name="Picture 3"/>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9140996" y="383753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3"/>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4111796" y="3547096"/>
            <a:ext cx="540000" cy="5953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Cube 12"/>
          <p:cNvSpPr/>
          <p:nvPr/>
        </p:nvSpPr>
        <p:spPr>
          <a:xfrm>
            <a:off x="1873422" y="3506614"/>
            <a:ext cx="3676650" cy="1002506"/>
          </a:xfrm>
          <a:prstGeom prst="cube">
            <a:avLst/>
          </a:prstGeom>
          <a:solidFill>
            <a:srgbClr val="FFC000">
              <a:alpha val="6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b"/>
          <a:lstStyle/>
          <a:p>
            <a:r>
              <a:rPr lang="fr-FR" b="1" dirty="0">
                <a:solidFill>
                  <a:schemeClr val="tx2"/>
                </a:solidFill>
              </a:rPr>
              <a:t>Radioactive </a:t>
            </a:r>
            <a:r>
              <a:rPr lang="fr-FR" b="1" dirty="0" err="1">
                <a:solidFill>
                  <a:schemeClr val="tx2"/>
                </a:solidFill>
              </a:rPr>
              <a:t>accelerator</a:t>
            </a:r>
            <a:endParaRPr lang="en-GB" b="1" dirty="0">
              <a:solidFill>
                <a:schemeClr val="tx2"/>
              </a:solidFill>
            </a:endParaRPr>
          </a:p>
        </p:txBody>
      </p:sp>
      <p:sp>
        <p:nvSpPr>
          <p:cNvPr id="14" name="TextBox 13"/>
          <p:cNvSpPr txBox="1"/>
          <p:nvPr/>
        </p:nvSpPr>
        <p:spPr>
          <a:xfrm>
            <a:off x="2310668" y="3195356"/>
            <a:ext cx="2848878" cy="646331"/>
          </a:xfrm>
          <a:prstGeom prst="rect">
            <a:avLst/>
          </a:prstGeom>
          <a:noFill/>
        </p:spPr>
        <p:txBody>
          <a:bodyPr wrap="square" rtlCol="0">
            <a:spAutoFit/>
          </a:bodyPr>
          <a:lstStyle/>
          <a:p>
            <a:pPr algn="ctr"/>
            <a:r>
              <a:rPr lang="fr-FR" b="1" dirty="0">
                <a:solidFill>
                  <a:srgbClr val="00B050"/>
                </a:solidFill>
              </a:rPr>
              <a:t>Accelerator in </a:t>
            </a:r>
            <a:r>
              <a:rPr lang="fr-FR" b="1" dirty="0" err="1">
                <a:solidFill>
                  <a:srgbClr val="00B050"/>
                </a:solidFill>
              </a:rPr>
              <a:t>shut</a:t>
            </a:r>
            <a:r>
              <a:rPr lang="fr-FR" b="1" dirty="0">
                <a:solidFill>
                  <a:srgbClr val="00B050"/>
                </a:solidFill>
              </a:rPr>
              <a:t> down</a:t>
            </a:r>
            <a:endParaRPr lang="en-GB" b="1" dirty="0">
              <a:solidFill>
                <a:srgbClr val="00B050"/>
              </a:solidFill>
            </a:endParaRPr>
          </a:p>
        </p:txBody>
      </p:sp>
      <p:pic>
        <p:nvPicPr>
          <p:cNvPr id="15"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11397" y="3718545"/>
            <a:ext cx="360000" cy="32753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5281219" y="3709705"/>
            <a:ext cx="2249334" cy="369332"/>
          </a:xfrm>
          <a:prstGeom prst="rect">
            <a:avLst/>
          </a:prstGeom>
          <a:noFill/>
        </p:spPr>
        <p:txBody>
          <a:bodyPr wrap="none" rtlCol="0">
            <a:spAutoFit/>
          </a:bodyPr>
          <a:lstStyle/>
          <a:p>
            <a:r>
              <a:rPr lang="fr-FR" b="1" dirty="0" err="1">
                <a:solidFill>
                  <a:schemeClr val="bg1"/>
                </a:solidFill>
              </a:rPr>
              <a:t>Experimental</a:t>
            </a:r>
            <a:r>
              <a:rPr lang="fr-FR" b="1" dirty="0">
                <a:solidFill>
                  <a:schemeClr val="bg1"/>
                </a:solidFill>
              </a:rPr>
              <a:t> area:</a:t>
            </a:r>
            <a:endParaRPr lang="en-GB" b="1" dirty="0">
              <a:solidFill>
                <a:schemeClr val="bg1"/>
              </a:solidFill>
            </a:endParaRPr>
          </a:p>
        </p:txBody>
      </p:sp>
      <p:sp>
        <p:nvSpPr>
          <p:cNvPr id="17" name="TextBox 16"/>
          <p:cNvSpPr txBox="1"/>
          <p:nvPr/>
        </p:nvSpPr>
        <p:spPr>
          <a:xfrm>
            <a:off x="1863898" y="3709705"/>
            <a:ext cx="1646605" cy="369332"/>
          </a:xfrm>
          <a:prstGeom prst="rect">
            <a:avLst/>
          </a:prstGeom>
          <a:noFill/>
        </p:spPr>
        <p:txBody>
          <a:bodyPr wrap="none" rtlCol="0">
            <a:spAutoFit/>
          </a:bodyPr>
          <a:lstStyle/>
          <a:p>
            <a:r>
              <a:rPr lang="fr-FR" b="1" dirty="0" err="1">
                <a:solidFill>
                  <a:schemeClr val="bg1"/>
                </a:solidFill>
              </a:rPr>
              <a:t>Beam</a:t>
            </a:r>
            <a:r>
              <a:rPr lang="fr-FR" b="1" dirty="0">
                <a:solidFill>
                  <a:schemeClr val="bg1"/>
                </a:solidFill>
              </a:rPr>
              <a:t> tunnel:</a:t>
            </a:r>
            <a:endParaRPr lang="en-GB" b="1" dirty="0">
              <a:solidFill>
                <a:schemeClr val="bg1"/>
              </a:solidFill>
            </a:endParaRPr>
          </a:p>
        </p:txBody>
      </p:sp>
      <p:grpSp>
        <p:nvGrpSpPr>
          <p:cNvPr id="18" name="Group 17"/>
          <p:cNvGrpSpPr/>
          <p:nvPr/>
        </p:nvGrpSpPr>
        <p:grpSpPr>
          <a:xfrm>
            <a:off x="5412685" y="4103226"/>
            <a:ext cx="2763836" cy="177295"/>
            <a:chOff x="315913" y="2044411"/>
            <a:chExt cx="2763836" cy="177295"/>
          </a:xfrm>
        </p:grpSpPr>
        <p:sp>
          <p:nvSpPr>
            <p:cNvPr id="19" name="Flowchart: Direct Access Storage 18"/>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0" name="Flowchart: Direct Access Storage 19"/>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Flowchart: Direct Access Storage 20"/>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lowchart: Direct Access Storage 21"/>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lowchart: Direct Access Storage 22"/>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lowchart: Direct Access Storage 23"/>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Flowchart: Direct Access Storage 24"/>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6" name="Cube 25"/>
          <p:cNvSpPr/>
          <p:nvPr/>
        </p:nvSpPr>
        <p:spPr>
          <a:xfrm>
            <a:off x="4772475" y="3976645"/>
            <a:ext cx="345181" cy="317164"/>
          </a:xfrm>
          <a:prstGeom prst="cub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9721" y="4074477"/>
            <a:ext cx="216000" cy="196518"/>
          </a:xfrm>
          <a:prstGeom prst="rect">
            <a:avLst/>
          </a:prstGeom>
          <a:noFill/>
          <a:extLst>
            <a:ext uri="{909E8E84-426E-40DD-AFC4-6F175D3DCCD1}">
              <a14:hiddenFill xmlns:a14="http://schemas.microsoft.com/office/drawing/2010/main">
                <a:solidFill>
                  <a:srgbClr val="FFFFFF"/>
                </a:solidFill>
              </a14:hiddenFill>
            </a:ext>
          </a:extLst>
        </p:spPr>
      </p:pic>
      <p:grpSp>
        <p:nvGrpSpPr>
          <p:cNvPr id="28" name="Group 27"/>
          <p:cNvGrpSpPr/>
          <p:nvPr/>
        </p:nvGrpSpPr>
        <p:grpSpPr>
          <a:xfrm>
            <a:off x="1959148" y="4074651"/>
            <a:ext cx="2763836" cy="177295"/>
            <a:chOff x="315914" y="4101811"/>
            <a:chExt cx="2763836" cy="177295"/>
          </a:xfrm>
        </p:grpSpPr>
        <p:grpSp>
          <p:nvGrpSpPr>
            <p:cNvPr id="29" name="Group 28"/>
            <p:cNvGrpSpPr/>
            <p:nvPr/>
          </p:nvGrpSpPr>
          <p:grpSpPr>
            <a:xfrm>
              <a:off x="315914" y="4101811"/>
              <a:ext cx="2763836" cy="177295"/>
              <a:chOff x="315913" y="2044411"/>
              <a:chExt cx="2763836" cy="177295"/>
            </a:xfrm>
          </p:grpSpPr>
          <p:sp>
            <p:nvSpPr>
              <p:cNvPr id="37" name="Flowchart: Direct Access Storage 36"/>
              <p:cNvSpPr/>
              <p:nvPr/>
            </p:nvSpPr>
            <p:spPr>
              <a:xfrm>
                <a:off x="315913"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8" name="Flowchart: Direct Access Storage 37"/>
              <p:cNvSpPr/>
              <p:nvPr/>
            </p:nvSpPr>
            <p:spPr>
              <a:xfrm>
                <a:off x="687387"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lowchart: Direct Access Storage 38"/>
              <p:cNvSpPr/>
              <p:nvPr/>
            </p:nvSpPr>
            <p:spPr>
              <a:xfrm>
                <a:off x="1058862"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lowchart: Direct Access Storage 39"/>
              <p:cNvSpPr/>
              <p:nvPr/>
            </p:nvSpPr>
            <p:spPr>
              <a:xfrm>
                <a:off x="1430337"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lowchart: Direct Access Storage 40"/>
              <p:cNvSpPr/>
              <p:nvPr/>
            </p:nvSpPr>
            <p:spPr>
              <a:xfrm>
                <a:off x="1784349"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lowchart: Direct Access Storage 41"/>
              <p:cNvSpPr/>
              <p:nvPr/>
            </p:nvSpPr>
            <p:spPr>
              <a:xfrm>
                <a:off x="2155824" y="2044411"/>
                <a:ext cx="552450" cy="177295"/>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lowchart: Direct Access Storage 42"/>
              <p:cNvSpPr/>
              <p:nvPr/>
            </p:nvSpPr>
            <p:spPr>
              <a:xfrm>
                <a:off x="2527299" y="2050256"/>
                <a:ext cx="552450" cy="169069"/>
              </a:xfrm>
              <a:prstGeom prst="flowChartMagneticDrum">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30"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05562" y="4126706"/>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1"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95687" y="4136188"/>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0312" y="4126706"/>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562562" y="4136188"/>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92212" y="4126663"/>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39788" y="4126663"/>
              <a:ext cx="144000" cy="13101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48138" y="4136188"/>
              <a:ext cx="144000" cy="131012"/>
            </a:xfrm>
            <a:prstGeom prst="rect">
              <a:avLst/>
            </a:prstGeom>
            <a:noFill/>
            <a:extLst>
              <a:ext uri="{909E8E84-426E-40DD-AFC4-6F175D3DCCD1}">
                <a14:hiddenFill xmlns:a14="http://schemas.microsoft.com/office/drawing/2010/main">
                  <a:solidFill>
                    <a:srgbClr val="FFFFFF"/>
                  </a:solidFill>
                </a14:hiddenFill>
              </a:ext>
            </a:extLst>
          </p:spPr>
        </p:pic>
      </p:grpSp>
      <p:pic>
        <p:nvPicPr>
          <p:cNvPr id="44"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50071" y="4128120"/>
            <a:ext cx="144000" cy="131012"/>
          </a:xfrm>
          <a:prstGeom prst="rect">
            <a:avLst/>
          </a:prstGeom>
          <a:noFill/>
          <a:extLst>
            <a:ext uri="{909E8E84-426E-40DD-AFC4-6F175D3DCCD1}">
              <a14:hiddenFill xmlns:a14="http://schemas.microsoft.com/office/drawing/2010/main">
                <a:solidFill>
                  <a:srgbClr val="FFFFFF"/>
                </a:solidFill>
              </a14:hiddenFill>
            </a:ext>
          </a:extLst>
        </p:spPr>
      </p:pic>
      <p:sp>
        <p:nvSpPr>
          <p:cNvPr id="45" name="Cube 44"/>
          <p:cNvSpPr/>
          <p:nvPr/>
        </p:nvSpPr>
        <p:spPr>
          <a:xfrm>
            <a:off x="5284600" y="2604120"/>
            <a:ext cx="4915857" cy="1905000"/>
          </a:xfrm>
          <a:prstGeom prst="cube">
            <a:avLst/>
          </a:prstGeom>
          <a:solidFill>
            <a:schemeClr val="accent1">
              <a:alpha val="3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fr-FR" b="1" dirty="0" err="1"/>
              <a:t>Experimental</a:t>
            </a:r>
            <a:r>
              <a:rPr lang="fr-FR" b="1"/>
              <a:t> hall</a:t>
            </a:r>
            <a:endParaRPr lang="en-GB" b="1" dirty="0"/>
          </a:p>
        </p:txBody>
      </p:sp>
      <p:pic>
        <p:nvPicPr>
          <p:cNvPr id="46"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8292349" y="3207110"/>
            <a:ext cx="108000" cy="98259"/>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6" descr="C:\Users\gdumont\AppData\Local\Microsoft\Windows\Temporary Internet Files\Content.IE5\Z0296V4Q\MC900238405[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0733" y="3816270"/>
            <a:ext cx="162000" cy="147389"/>
          </a:xfrm>
          <a:prstGeom prst="rect">
            <a:avLst/>
          </a:prstGeom>
          <a:noFill/>
          <a:extLst>
            <a:ext uri="{909E8E84-426E-40DD-AFC4-6F175D3DCCD1}">
              <a14:hiddenFill xmlns:a14="http://schemas.microsoft.com/office/drawing/2010/main">
                <a:solidFill>
                  <a:srgbClr val="FFFFFF"/>
                </a:solidFill>
              </a14:hiddenFill>
            </a:ext>
          </a:extLst>
        </p:spPr>
      </p:pic>
      <p:sp>
        <p:nvSpPr>
          <p:cNvPr id="48" name="Date Placeholder 2"/>
          <p:cNvSpPr>
            <a:spLocks noGrp="1"/>
          </p:cNvSpPr>
          <p:nvPr>
            <p:ph type="dt" sz="half" idx="10"/>
          </p:nvPr>
        </p:nvSpPr>
        <p:spPr>
          <a:xfrm>
            <a:off x="1137351" y="6262302"/>
            <a:ext cx="872071" cy="365125"/>
          </a:xfrm>
        </p:spPr>
        <p:txBody>
          <a:bodyPr/>
          <a:lstStyle/>
          <a:p>
            <a:r>
              <a:rPr lang="en-US"/>
              <a:t>03/05/2021</a:t>
            </a:r>
            <a:endParaRPr lang="en-US" dirty="0"/>
          </a:p>
        </p:txBody>
      </p:sp>
      <p:sp>
        <p:nvSpPr>
          <p:cNvPr id="49"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Tree>
    <p:extLst>
      <p:ext uri="{BB962C8B-B14F-4D97-AF65-F5344CB8AC3E}">
        <p14:creationId xmlns:p14="http://schemas.microsoft.com/office/powerpoint/2010/main" val="25908392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507F37-AEF4-4837-8F3D-90132AE57F15}"/>
              </a:ext>
            </a:extLst>
          </p:cNvPr>
          <p:cNvPicPr>
            <a:picLocks noChangeAspect="1"/>
          </p:cNvPicPr>
          <p:nvPr/>
        </p:nvPicPr>
        <p:blipFill>
          <a:blip r:embed="rId3"/>
          <a:stretch>
            <a:fillRect/>
          </a:stretch>
        </p:blipFill>
        <p:spPr>
          <a:xfrm>
            <a:off x="2244652" y="3469676"/>
            <a:ext cx="2733820" cy="1918269"/>
          </a:xfrm>
          <a:prstGeom prst="rect">
            <a:avLst/>
          </a:prstGeom>
        </p:spPr>
      </p:pic>
      <p:pic>
        <p:nvPicPr>
          <p:cNvPr id="17" name="Picture 16">
            <a:extLst>
              <a:ext uri="{FF2B5EF4-FFF2-40B4-BE49-F238E27FC236}">
                <a16:creationId xmlns:a16="http://schemas.microsoft.com/office/drawing/2014/main" id="{386C103C-59DB-46C5-87BA-A1761A6533BD}"/>
              </a:ext>
            </a:extLst>
          </p:cNvPr>
          <p:cNvPicPr>
            <a:picLocks noChangeAspect="1"/>
          </p:cNvPicPr>
          <p:nvPr/>
        </p:nvPicPr>
        <p:blipFill>
          <a:blip r:embed="rId4"/>
          <a:stretch>
            <a:fillRect/>
          </a:stretch>
        </p:blipFill>
        <p:spPr>
          <a:xfrm>
            <a:off x="6857661" y="3511652"/>
            <a:ext cx="2728001" cy="1911946"/>
          </a:xfrm>
          <a:prstGeom prst="rect">
            <a:avLst/>
          </a:prstGeom>
        </p:spPr>
      </p:pic>
      <p:sp>
        <p:nvSpPr>
          <p:cNvPr id="2" name="Title 1"/>
          <p:cNvSpPr>
            <a:spLocks noGrp="1"/>
          </p:cNvSpPr>
          <p:nvPr>
            <p:ph type="title"/>
          </p:nvPr>
        </p:nvSpPr>
        <p:spPr>
          <a:xfrm>
            <a:off x="614680" y="8077"/>
            <a:ext cx="10515600" cy="1325563"/>
          </a:xfrm>
        </p:spPr>
        <p:txBody>
          <a:bodyPr/>
          <a:lstStyle/>
          <a:p>
            <a:r>
              <a:rPr lang="en-US" dirty="0"/>
              <a:t>Radiation Areas at CERN</a:t>
            </a:r>
          </a:p>
        </p:txBody>
      </p:sp>
      <p:sp>
        <p:nvSpPr>
          <p:cNvPr id="3" name="Content Placeholder 2"/>
          <p:cNvSpPr>
            <a:spLocks noGrp="1"/>
          </p:cNvSpPr>
          <p:nvPr>
            <p:ph sz="quarter" idx="1"/>
          </p:nvPr>
        </p:nvSpPr>
        <p:spPr>
          <a:xfrm>
            <a:off x="1074420" y="5586445"/>
            <a:ext cx="9596120" cy="567720"/>
          </a:xfrm>
        </p:spPr>
        <p:txBody>
          <a:bodyPr>
            <a:normAutofit/>
          </a:bodyPr>
          <a:lstStyle/>
          <a:p>
            <a:pPr marL="0" indent="0">
              <a:buNone/>
            </a:pPr>
            <a:r>
              <a:rPr lang="en-US" sz="2000" dirty="0"/>
              <a:t>EHN1 is generally a Supervised Radiation Area due to prompt radiation levels</a:t>
            </a:r>
          </a:p>
        </p:txBody>
      </p:sp>
      <p:sp>
        <p:nvSpPr>
          <p:cNvPr id="5" name="Slide Number Placeholder 4"/>
          <p:cNvSpPr>
            <a:spLocks noGrp="1"/>
          </p:cNvSpPr>
          <p:nvPr>
            <p:ph type="sldNum" sz="quarter" idx="12"/>
          </p:nvPr>
        </p:nvSpPr>
        <p:spPr/>
        <p:txBody>
          <a:bodyPr/>
          <a:lstStyle/>
          <a:p>
            <a:fld id="{EA7C8D44-3667-46F6-9772-CC52308E2A7F}" type="slidenum">
              <a:rPr kumimoji="0" lang="en-US" smtClean="0"/>
              <a:pPr/>
              <a:t>23</a:t>
            </a:fld>
            <a:endParaRPr kumimoji="0" lang="en-US" dirty="0"/>
          </a:p>
        </p:txBody>
      </p:sp>
      <p:sp>
        <p:nvSpPr>
          <p:cNvPr id="9" name="Rectangle 8"/>
          <p:cNvSpPr/>
          <p:nvPr/>
        </p:nvSpPr>
        <p:spPr>
          <a:xfrm>
            <a:off x="614680" y="1375876"/>
            <a:ext cx="10937240" cy="1015663"/>
          </a:xfrm>
          <a:prstGeom prst="rect">
            <a:avLst/>
          </a:prstGeom>
        </p:spPr>
        <p:txBody>
          <a:bodyPr wrap="square">
            <a:spAutoFit/>
          </a:bodyPr>
          <a:lstStyle/>
          <a:p>
            <a:pPr algn="just"/>
            <a:r>
              <a:rPr lang="en-GB" sz="2000" dirty="0"/>
              <a:t>Areas with risks due to ionizing radiation are classified as "Radiation Areas". Radiation Areas at CERN are clearly marked with yellow panels. Corresponding to the risk level, Radiation Areas are subdivided into:</a:t>
            </a:r>
          </a:p>
        </p:txBody>
      </p:sp>
      <p:sp>
        <p:nvSpPr>
          <p:cNvPr id="10" name="Rectangle 9"/>
          <p:cNvSpPr/>
          <p:nvPr/>
        </p:nvSpPr>
        <p:spPr>
          <a:xfrm>
            <a:off x="1935162" y="2489330"/>
            <a:ext cx="3352800" cy="1015663"/>
          </a:xfrm>
          <a:prstGeom prst="rect">
            <a:avLst/>
          </a:prstGeom>
        </p:spPr>
        <p:txBody>
          <a:bodyPr wrap="square">
            <a:spAutoFit/>
          </a:bodyPr>
          <a:lstStyle/>
          <a:p>
            <a:pPr algn="ctr"/>
            <a:r>
              <a:rPr lang="en-GB" sz="2000" dirty="0"/>
              <a:t>"Supervised Radiation Areas“</a:t>
            </a:r>
            <a:br>
              <a:rPr lang="en-GB" sz="2000" dirty="0"/>
            </a:br>
            <a:r>
              <a:rPr lang="en-GB" sz="2000" dirty="0"/>
              <a:t>(&lt;15 </a:t>
            </a:r>
            <a:r>
              <a:rPr lang="el-GR" sz="2000" dirty="0"/>
              <a:t>μ</a:t>
            </a:r>
            <a:r>
              <a:rPr lang="en-GB" sz="2000" dirty="0" err="1"/>
              <a:t>Sv</a:t>
            </a:r>
            <a:r>
              <a:rPr lang="en-GB" sz="2000" dirty="0"/>
              <a:t>/h - low risks)</a:t>
            </a:r>
          </a:p>
        </p:txBody>
      </p:sp>
      <p:sp>
        <p:nvSpPr>
          <p:cNvPr id="11" name="Rectangle 10"/>
          <p:cNvSpPr/>
          <p:nvPr/>
        </p:nvSpPr>
        <p:spPr>
          <a:xfrm>
            <a:off x="6507162" y="2489329"/>
            <a:ext cx="3429000" cy="707886"/>
          </a:xfrm>
          <a:prstGeom prst="rect">
            <a:avLst/>
          </a:prstGeom>
        </p:spPr>
        <p:txBody>
          <a:bodyPr wrap="square">
            <a:spAutoFit/>
          </a:bodyPr>
          <a:lstStyle/>
          <a:p>
            <a:pPr algn="ctr"/>
            <a:r>
              <a:rPr lang="en-GB" sz="2000" dirty="0"/>
              <a:t>"Controlled Radiation Areas“</a:t>
            </a:r>
            <a:br>
              <a:rPr lang="en-GB" sz="2000" dirty="0"/>
            </a:br>
            <a:r>
              <a:rPr lang="en-GB" sz="2000" dirty="0"/>
              <a:t>(elevated risks)</a:t>
            </a:r>
          </a:p>
        </p:txBody>
      </p:sp>
      <p:sp>
        <p:nvSpPr>
          <p:cNvPr id="12" name="Date Placeholder 2"/>
          <p:cNvSpPr>
            <a:spLocks noGrp="1"/>
          </p:cNvSpPr>
          <p:nvPr>
            <p:ph type="dt" sz="half" idx="10"/>
          </p:nvPr>
        </p:nvSpPr>
        <p:spPr>
          <a:xfrm>
            <a:off x="1137351" y="6262302"/>
            <a:ext cx="872071" cy="365125"/>
          </a:xfrm>
        </p:spPr>
        <p:txBody>
          <a:bodyPr/>
          <a:lstStyle/>
          <a:p>
            <a:r>
              <a:rPr lang="en-US"/>
              <a:t>03/05/2021</a:t>
            </a:r>
            <a:endParaRPr lang="en-US" dirty="0"/>
          </a:p>
        </p:txBody>
      </p:sp>
      <p:sp>
        <p:nvSpPr>
          <p:cNvPr id="13" name="Footer Placeholder 3"/>
          <p:cNvSpPr>
            <a:spLocks noGrp="1"/>
          </p:cNvSpPr>
          <p:nvPr>
            <p:ph type="ftr" sz="quarter" idx="11"/>
          </p:nvPr>
        </p:nvSpPr>
        <p:spPr>
          <a:xfrm>
            <a:off x="2167468" y="6262302"/>
            <a:ext cx="4572000" cy="365125"/>
          </a:xfrm>
        </p:spPr>
        <p:txBody>
          <a:bodyPr/>
          <a:lstStyle/>
          <a:p>
            <a:r>
              <a:rPr kumimoji="0" lang="en-GB"/>
              <a:t>TREC and radiation alarms in experimental areas - EDMS 2579972</a:t>
            </a:r>
            <a:endParaRPr kumimoji="0" lang="en-US" dirty="0"/>
          </a:p>
        </p:txBody>
      </p:sp>
    </p:spTree>
    <p:extLst>
      <p:ext uri="{BB962C8B-B14F-4D97-AF65-F5344CB8AC3E}">
        <p14:creationId xmlns:p14="http://schemas.microsoft.com/office/powerpoint/2010/main" val="37197594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DF5C2-58B4-4884-AFE3-24B79CA35AAE}"/>
              </a:ext>
            </a:extLst>
          </p:cNvPr>
          <p:cNvSpPr>
            <a:spLocks noGrp="1"/>
          </p:cNvSpPr>
          <p:nvPr>
            <p:ph type="title"/>
          </p:nvPr>
        </p:nvSpPr>
        <p:spPr/>
        <p:txBody>
          <a:bodyPr/>
          <a:lstStyle/>
          <a:p>
            <a:r>
              <a:rPr lang="fr-CH" dirty="0"/>
              <a:t>Content</a:t>
            </a:r>
            <a:endParaRPr lang="en-GB" dirty="0"/>
          </a:p>
        </p:txBody>
      </p:sp>
      <p:sp>
        <p:nvSpPr>
          <p:cNvPr id="3" name="Content Placeholder 2">
            <a:extLst>
              <a:ext uri="{FF2B5EF4-FFF2-40B4-BE49-F238E27FC236}">
                <a16:creationId xmlns:a16="http://schemas.microsoft.com/office/drawing/2014/main" id="{682DAA94-C9D6-42A7-95F0-64F1F3800024}"/>
              </a:ext>
            </a:extLst>
          </p:cNvPr>
          <p:cNvSpPr>
            <a:spLocks noGrp="1"/>
          </p:cNvSpPr>
          <p:nvPr>
            <p:ph idx="1"/>
          </p:nvPr>
        </p:nvSpPr>
        <p:spPr>
          <a:xfrm>
            <a:off x="838200" y="1825625"/>
            <a:ext cx="5257800" cy="4185293"/>
          </a:xfrm>
        </p:spPr>
        <p:txBody>
          <a:bodyPr>
            <a:normAutofit fontScale="92500" lnSpcReduction="10000"/>
          </a:bodyPr>
          <a:lstStyle/>
          <a:p>
            <a:r>
              <a:rPr lang="fr-CH" b="1" dirty="0"/>
              <a:t>TREC</a:t>
            </a:r>
          </a:p>
          <a:p>
            <a:endParaRPr lang="fr-CH" b="1" dirty="0"/>
          </a:p>
          <a:p>
            <a:pPr lvl="1"/>
            <a:r>
              <a:rPr lang="fr-CH" b="1" dirty="0"/>
              <a:t>Guidelines</a:t>
            </a:r>
          </a:p>
          <a:p>
            <a:pPr lvl="1"/>
            <a:endParaRPr lang="fr-CH" b="1" dirty="0"/>
          </a:p>
          <a:p>
            <a:pPr lvl="1"/>
            <a:r>
              <a:rPr lang="fr-CH" b="1" dirty="0"/>
              <a:t>Flow</a:t>
            </a:r>
          </a:p>
          <a:p>
            <a:pPr lvl="1"/>
            <a:endParaRPr lang="fr-CH" b="1" dirty="0"/>
          </a:p>
          <a:p>
            <a:pPr lvl="1"/>
            <a:r>
              <a:rPr lang="fr-CH" b="1" dirty="0" err="1"/>
              <a:t>Layout</a:t>
            </a:r>
            <a:r>
              <a:rPr lang="fr-CH" b="1" dirty="0"/>
              <a:t> of the areas</a:t>
            </a:r>
          </a:p>
          <a:p>
            <a:pPr lvl="1"/>
            <a:endParaRPr lang="fr-CH" b="1" dirty="0"/>
          </a:p>
          <a:p>
            <a:pPr lvl="1"/>
            <a:r>
              <a:rPr lang="fr-CH" b="1" dirty="0"/>
              <a:t>RP Contacts</a:t>
            </a:r>
          </a:p>
          <a:p>
            <a:pPr lvl="1"/>
            <a:endParaRPr lang="fr-CH" b="1" dirty="0"/>
          </a:p>
          <a:p>
            <a:pPr lvl="1"/>
            <a:r>
              <a:rPr lang="fr-CH" b="1" dirty="0" err="1"/>
              <a:t>Reminders</a:t>
            </a:r>
            <a:endParaRPr lang="en-GB" b="1" dirty="0"/>
          </a:p>
        </p:txBody>
      </p:sp>
      <p:sp>
        <p:nvSpPr>
          <p:cNvPr id="4" name="Slide Number Placeholder 3">
            <a:extLst>
              <a:ext uri="{FF2B5EF4-FFF2-40B4-BE49-F238E27FC236}">
                <a16:creationId xmlns:a16="http://schemas.microsoft.com/office/drawing/2014/main" id="{EDB912FD-30F0-4229-A4C1-852165C9C18F}"/>
              </a:ext>
            </a:extLst>
          </p:cNvPr>
          <p:cNvSpPr>
            <a:spLocks noGrp="1"/>
          </p:cNvSpPr>
          <p:nvPr>
            <p:ph type="sldNum" sz="quarter" idx="12"/>
          </p:nvPr>
        </p:nvSpPr>
        <p:spPr/>
        <p:txBody>
          <a:bodyPr/>
          <a:lstStyle/>
          <a:p>
            <a:fld id="{BCD55979-00CC-4874-A80E-0959E76EB92F}" type="slidenum">
              <a:rPr lang="en-GB" smtClean="0"/>
              <a:t>3</a:t>
            </a:fld>
            <a:endParaRPr lang="en-GB"/>
          </a:p>
        </p:txBody>
      </p:sp>
      <p:sp>
        <p:nvSpPr>
          <p:cNvPr id="5" name="Content Placeholder 2">
            <a:extLst>
              <a:ext uri="{FF2B5EF4-FFF2-40B4-BE49-F238E27FC236}">
                <a16:creationId xmlns:a16="http://schemas.microsoft.com/office/drawing/2014/main" id="{07EA4A01-D12F-472C-92D4-33E0507091A8}"/>
              </a:ext>
            </a:extLst>
          </p:cNvPr>
          <p:cNvSpPr txBox="1">
            <a:spLocks/>
          </p:cNvSpPr>
          <p:nvPr/>
        </p:nvSpPr>
        <p:spPr>
          <a:xfrm>
            <a:off x="6096000" y="1825624"/>
            <a:ext cx="5257800" cy="4185293"/>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Radiation monitoring</a:t>
            </a:r>
          </a:p>
          <a:p>
            <a:endParaRPr lang="en-GB" dirty="0"/>
          </a:p>
          <a:p>
            <a:pPr lvl="1"/>
            <a:r>
              <a:rPr lang="en-GB" dirty="0"/>
              <a:t>Radiation monitoring system</a:t>
            </a:r>
          </a:p>
          <a:p>
            <a:pPr lvl="1"/>
            <a:endParaRPr lang="en-GB" dirty="0"/>
          </a:p>
          <a:p>
            <a:pPr lvl="1"/>
            <a:r>
              <a:rPr lang="en-GB" dirty="0"/>
              <a:t>Possible sources of radiation alarms</a:t>
            </a:r>
          </a:p>
          <a:p>
            <a:pPr lvl="1"/>
            <a:endParaRPr lang="en-GB" dirty="0"/>
          </a:p>
          <a:p>
            <a:pPr lvl="1"/>
            <a:r>
              <a:rPr lang="en-GB" dirty="0"/>
              <a:t>Recommended actions in case of radiation alarms</a:t>
            </a:r>
          </a:p>
          <a:p>
            <a:pPr lvl="1"/>
            <a:endParaRPr lang="en-GB" dirty="0"/>
          </a:p>
          <a:p>
            <a:pPr lvl="1"/>
            <a:r>
              <a:rPr lang="en-GB" dirty="0"/>
              <a:t>Q&amp;A</a:t>
            </a:r>
          </a:p>
          <a:p>
            <a:pPr lvl="1"/>
            <a:endParaRPr lang="en-GB" dirty="0"/>
          </a:p>
        </p:txBody>
      </p:sp>
      <p:sp>
        <p:nvSpPr>
          <p:cNvPr id="6" name="Date Placeholder 5">
            <a:extLst>
              <a:ext uri="{FF2B5EF4-FFF2-40B4-BE49-F238E27FC236}">
                <a16:creationId xmlns:a16="http://schemas.microsoft.com/office/drawing/2014/main" id="{9AFD1FFA-F50A-4992-B24E-CA7715B9F314}"/>
              </a:ext>
            </a:extLst>
          </p:cNvPr>
          <p:cNvSpPr>
            <a:spLocks noGrp="1"/>
          </p:cNvSpPr>
          <p:nvPr>
            <p:ph type="dt" sz="half" idx="10"/>
          </p:nvPr>
        </p:nvSpPr>
        <p:spPr/>
        <p:txBody>
          <a:bodyPr/>
          <a:lstStyle/>
          <a:p>
            <a:r>
              <a:rPr lang="en-US"/>
              <a:t>03/05/2021</a:t>
            </a:r>
            <a:endParaRPr lang="en-GB"/>
          </a:p>
        </p:txBody>
      </p:sp>
      <p:sp>
        <p:nvSpPr>
          <p:cNvPr id="7" name="Footer Placeholder 6">
            <a:extLst>
              <a:ext uri="{FF2B5EF4-FFF2-40B4-BE49-F238E27FC236}">
                <a16:creationId xmlns:a16="http://schemas.microsoft.com/office/drawing/2014/main" id="{B3B8A3D8-67C2-48FE-89F4-42A39E000CB9}"/>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15926128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fr-CH" dirty="0"/>
              <a:t>Guidelines</a:t>
            </a:r>
            <a:endParaRPr lang="en-GB" dirty="0"/>
          </a:p>
        </p:txBody>
      </p:sp>
      <p:sp>
        <p:nvSpPr>
          <p:cNvPr id="3" name="Content Placeholder 2"/>
          <p:cNvSpPr>
            <a:spLocks noGrp="1"/>
          </p:cNvSpPr>
          <p:nvPr>
            <p:ph idx="1"/>
          </p:nvPr>
        </p:nvSpPr>
        <p:spPr>
          <a:xfrm>
            <a:off x="369898" y="2042159"/>
            <a:ext cx="11151542" cy="3554307"/>
          </a:xfrm>
        </p:spPr>
        <p:txBody>
          <a:bodyPr/>
          <a:lstStyle/>
          <a:p>
            <a:r>
              <a:rPr lang="en-GB" dirty="0"/>
              <a:t>Every material </a:t>
            </a:r>
            <a:r>
              <a:rPr lang="en-GB" b="1" dirty="0"/>
              <a:t>leaving a beamline </a:t>
            </a:r>
            <a:r>
              <a:rPr lang="en-GB" dirty="0"/>
              <a:t>has to be </a:t>
            </a:r>
            <a:r>
              <a:rPr lang="en-GB" b="1" dirty="0"/>
              <a:t>traced in TREC </a:t>
            </a:r>
            <a:r>
              <a:rPr lang="en-GB" dirty="0"/>
              <a:t>and </a:t>
            </a:r>
            <a:r>
              <a:rPr lang="en-GB" b="1" dirty="0"/>
              <a:t>controlled by RP</a:t>
            </a:r>
          </a:p>
          <a:p>
            <a:endParaRPr lang="en-GB" b="1" dirty="0"/>
          </a:p>
          <a:p>
            <a:pPr lvl="8"/>
            <a:endParaRPr lang="en-GB" b="1" dirty="0"/>
          </a:p>
          <a:p>
            <a:r>
              <a:rPr lang="en-GB" dirty="0"/>
              <a:t>Every material </a:t>
            </a:r>
            <a:r>
              <a:rPr lang="en-GB" b="1" dirty="0"/>
              <a:t>leaving a radiologically classified building </a:t>
            </a:r>
            <a:r>
              <a:rPr lang="en-GB" dirty="0"/>
              <a:t>has to be </a:t>
            </a:r>
            <a:r>
              <a:rPr lang="en-GB" b="1" dirty="0"/>
              <a:t>controlled by RP</a:t>
            </a:r>
          </a:p>
          <a:p>
            <a:endParaRPr lang="fr-CH" dirty="0"/>
          </a:p>
        </p:txBody>
      </p:sp>
      <p:sp>
        <p:nvSpPr>
          <p:cNvPr id="6" name="Slide Number Placeholder 5">
            <a:extLst>
              <a:ext uri="{FF2B5EF4-FFF2-40B4-BE49-F238E27FC236}">
                <a16:creationId xmlns:a16="http://schemas.microsoft.com/office/drawing/2014/main" id="{66C9FEAA-C136-4955-BEE5-D21B36A4898F}"/>
              </a:ext>
            </a:extLst>
          </p:cNvPr>
          <p:cNvSpPr>
            <a:spLocks noGrp="1"/>
          </p:cNvSpPr>
          <p:nvPr>
            <p:ph type="sldNum" sz="quarter" idx="12"/>
          </p:nvPr>
        </p:nvSpPr>
        <p:spPr/>
        <p:txBody>
          <a:bodyPr/>
          <a:lstStyle/>
          <a:p>
            <a:fld id="{BCD55979-00CC-4874-A80E-0959E76EB92F}" type="slidenum">
              <a:rPr lang="en-GB" smtClean="0"/>
              <a:t>4</a:t>
            </a:fld>
            <a:endParaRPr lang="en-GB"/>
          </a:p>
        </p:txBody>
      </p:sp>
      <p:sp>
        <p:nvSpPr>
          <p:cNvPr id="4" name="Date Placeholder 3">
            <a:extLst>
              <a:ext uri="{FF2B5EF4-FFF2-40B4-BE49-F238E27FC236}">
                <a16:creationId xmlns:a16="http://schemas.microsoft.com/office/drawing/2014/main" id="{0F95FCDF-CC6B-4EC9-86B2-E24EEDF79CB9}"/>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E6A127BD-4DD1-464D-9A72-9B7CF10185D3}"/>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13138379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fr-CH" dirty="0"/>
              <a:t>Flow</a:t>
            </a:r>
            <a:endParaRPr lang="en-GB" dirty="0"/>
          </a:p>
        </p:txBody>
      </p:sp>
      <p:sp>
        <p:nvSpPr>
          <p:cNvPr id="3" name="Content Placeholder 2"/>
          <p:cNvSpPr>
            <a:spLocks noGrp="1"/>
          </p:cNvSpPr>
          <p:nvPr>
            <p:ph idx="1"/>
          </p:nvPr>
        </p:nvSpPr>
        <p:spPr>
          <a:xfrm>
            <a:off x="369898" y="2059305"/>
            <a:ext cx="11222662" cy="4185293"/>
          </a:xfrm>
        </p:spPr>
        <p:txBody>
          <a:bodyPr>
            <a:noAutofit/>
          </a:bodyPr>
          <a:lstStyle/>
          <a:p>
            <a:pPr>
              <a:spcAft>
                <a:spcPts val="1200"/>
              </a:spcAft>
            </a:pPr>
            <a:r>
              <a:rPr lang="en-GB" sz="2000" dirty="0"/>
              <a:t>Identify the material (traceability stickers) </a:t>
            </a:r>
            <a:r>
              <a:rPr lang="en-GB" sz="2000" b="1" dirty="0"/>
              <a:t>before </a:t>
            </a:r>
            <a:r>
              <a:rPr lang="en-GB" sz="2000" dirty="0"/>
              <a:t>installing in the beamline. </a:t>
            </a:r>
            <a:r>
              <a:rPr lang="en-GB" sz="2000" b="1" dirty="0"/>
              <a:t>Trace reasonably</a:t>
            </a:r>
            <a:r>
              <a:rPr lang="en-GB" sz="2000" dirty="0">
                <a:solidFill>
                  <a:srgbClr val="FF0000"/>
                </a:solidFill>
              </a:rPr>
              <a:t> </a:t>
            </a:r>
            <a:r>
              <a:rPr lang="en-GB" sz="2000" dirty="0"/>
              <a:t>(i.e. do not use one code per screw)</a:t>
            </a:r>
            <a:endParaRPr lang="en-GB" sz="2000" b="1" dirty="0"/>
          </a:p>
          <a:p>
            <a:pPr>
              <a:spcAft>
                <a:spcPts val="1200"/>
              </a:spcAft>
            </a:pPr>
            <a:r>
              <a:rPr lang="en-GB" sz="2000" dirty="0"/>
              <a:t>Do the request </a:t>
            </a:r>
            <a:r>
              <a:rPr lang="en-GB" sz="2000" b="1" dirty="0"/>
              <a:t>well in advance</a:t>
            </a:r>
            <a:r>
              <a:rPr lang="en-GB" sz="2000" dirty="0"/>
              <a:t>, with indication of the time when the material will be available for the measurement (measurement deadline). Use comments in TREC if needed</a:t>
            </a:r>
            <a:endParaRPr lang="en-GB" sz="2000" b="1" dirty="0"/>
          </a:p>
          <a:p>
            <a:pPr>
              <a:spcAft>
                <a:spcPts val="1200"/>
              </a:spcAft>
            </a:pPr>
            <a:r>
              <a:rPr lang="en-GB" sz="2000" dirty="0"/>
              <a:t>Deposit the material in the Buffer Zone, if possible. Otherwise, call the RP Officer (</a:t>
            </a:r>
            <a:r>
              <a:rPr lang="en-GB" sz="2000" b="1" dirty="0"/>
              <a:t>Meyrin: 72504, Prévessin: 75252</a:t>
            </a:r>
            <a:r>
              <a:rPr lang="en-GB" sz="2000" dirty="0"/>
              <a:t>)</a:t>
            </a:r>
          </a:p>
          <a:p>
            <a:pPr>
              <a:spcAft>
                <a:spcPts val="1200"/>
              </a:spcAft>
            </a:pPr>
            <a:r>
              <a:rPr lang="en-GB" sz="2000" b="1" dirty="0"/>
              <a:t>Sign the EDH </a:t>
            </a:r>
            <a:r>
              <a:rPr lang="en-GB" sz="2000" dirty="0"/>
              <a:t>created by TREC, and </a:t>
            </a:r>
            <a:r>
              <a:rPr lang="en-GB" sz="2000" b="1" dirty="0"/>
              <a:t>wait for the RPO signature</a:t>
            </a:r>
            <a:r>
              <a:rPr lang="en-GB" sz="2000" dirty="0"/>
              <a:t> before leaving the building</a:t>
            </a:r>
            <a:endParaRPr lang="en-GB" sz="2000" b="1" dirty="0"/>
          </a:p>
          <a:p>
            <a:pPr>
              <a:spcAft>
                <a:spcPts val="1200"/>
              </a:spcAft>
            </a:pPr>
            <a:r>
              <a:rPr lang="en-GB" sz="2000" b="1" dirty="0"/>
              <a:t>Update the location </a:t>
            </a:r>
            <a:r>
              <a:rPr lang="en-GB" sz="2000" dirty="0"/>
              <a:t>of your equipment when it has been transported</a:t>
            </a:r>
          </a:p>
        </p:txBody>
      </p:sp>
      <p:graphicFrame>
        <p:nvGraphicFramePr>
          <p:cNvPr id="11" name="Object 10"/>
          <p:cNvGraphicFramePr>
            <a:graphicFrameLocks noChangeAspect="1"/>
          </p:cNvGraphicFramePr>
          <p:nvPr>
            <p:extLst>
              <p:ext uri="{D42A27DB-BD31-4B8C-83A1-F6EECF244321}">
                <p14:modId xmlns:p14="http://schemas.microsoft.com/office/powerpoint/2010/main" val="2886263056"/>
              </p:ext>
            </p:extLst>
          </p:nvPr>
        </p:nvGraphicFramePr>
        <p:xfrm>
          <a:off x="8841410" y="335414"/>
          <a:ext cx="2751150" cy="1422265"/>
        </p:xfrm>
        <a:graphic>
          <a:graphicData uri="http://schemas.openxmlformats.org/presentationml/2006/ole">
            <mc:AlternateContent xmlns:mc="http://schemas.openxmlformats.org/markup-compatibility/2006">
              <mc:Choice xmlns:v="urn:schemas-microsoft-com:vml" Requires="v">
                <p:oleObj spid="_x0000_s1026" name="Bitmap Image" r:id="rId3" imgW="3686040" imgH="1905120" progId="Paint.Picture">
                  <p:embed/>
                </p:oleObj>
              </mc:Choice>
              <mc:Fallback>
                <p:oleObj name="Bitmap Image" r:id="rId3" imgW="3686040" imgH="1905120" progId="Paint.Picture">
                  <p:embed/>
                  <p:pic>
                    <p:nvPicPr>
                      <p:cNvPr id="11" name="Object 10"/>
                      <p:cNvPicPr/>
                      <p:nvPr/>
                    </p:nvPicPr>
                    <p:blipFill>
                      <a:blip r:embed="rId4"/>
                      <a:stretch>
                        <a:fillRect/>
                      </a:stretch>
                    </p:blipFill>
                    <p:spPr>
                      <a:xfrm>
                        <a:off x="8841410" y="335414"/>
                        <a:ext cx="2751150" cy="1422265"/>
                      </a:xfrm>
                      <a:prstGeom prst="rect">
                        <a:avLst/>
                      </a:prstGeom>
                    </p:spPr>
                  </p:pic>
                </p:oleObj>
              </mc:Fallback>
            </mc:AlternateContent>
          </a:graphicData>
        </a:graphic>
      </p:graphicFrame>
      <p:sp>
        <p:nvSpPr>
          <p:cNvPr id="6" name="Slide Number Placeholder 5">
            <a:extLst>
              <a:ext uri="{FF2B5EF4-FFF2-40B4-BE49-F238E27FC236}">
                <a16:creationId xmlns:a16="http://schemas.microsoft.com/office/drawing/2014/main" id="{AE1EB473-6FF6-464C-A059-C38437D77B00}"/>
              </a:ext>
            </a:extLst>
          </p:cNvPr>
          <p:cNvSpPr>
            <a:spLocks noGrp="1"/>
          </p:cNvSpPr>
          <p:nvPr>
            <p:ph type="sldNum" sz="quarter" idx="12"/>
          </p:nvPr>
        </p:nvSpPr>
        <p:spPr/>
        <p:txBody>
          <a:bodyPr/>
          <a:lstStyle/>
          <a:p>
            <a:fld id="{BCD55979-00CC-4874-A80E-0959E76EB92F}" type="slidenum">
              <a:rPr lang="en-GB" smtClean="0"/>
              <a:t>5</a:t>
            </a:fld>
            <a:endParaRPr lang="en-GB"/>
          </a:p>
        </p:txBody>
      </p:sp>
      <p:sp>
        <p:nvSpPr>
          <p:cNvPr id="4" name="Date Placeholder 3">
            <a:extLst>
              <a:ext uri="{FF2B5EF4-FFF2-40B4-BE49-F238E27FC236}">
                <a16:creationId xmlns:a16="http://schemas.microsoft.com/office/drawing/2014/main" id="{2E3834E9-0AD8-4515-94C6-8AC12D6F1E1F}"/>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D2E1F3F2-FD38-4628-B8E5-A9A381CE17E2}"/>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659255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areas – North Area</a:t>
            </a:r>
          </a:p>
        </p:txBody>
      </p:sp>
      <p:sp>
        <p:nvSpPr>
          <p:cNvPr id="3" name="Content Placeholder 2"/>
          <p:cNvSpPr>
            <a:spLocks noGrp="1"/>
          </p:cNvSpPr>
          <p:nvPr>
            <p:ph idx="1"/>
          </p:nvPr>
        </p:nvSpPr>
        <p:spPr>
          <a:xfrm>
            <a:off x="369898" y="1667590"/>
            <a:ext cx="10515600" cy="4185293"/>
          </a:xfrm>
        </p:spPr>
        <p:txBody>
          <a:bodyPr>
            <a:noAutofit/>
          </a:bodyPr>
          <a:lstStyle/>
          <a:p>
            <a:pPr marL="0" indent="0">
              <a:buNone/>
            </a:pPr>
            <a:r>
              <a:rPr lang="en-US" sz="2400" dirty="0"/>
              <a:t>North Area</a:t>
            </a:r>
            <a:endParaRPr lang="en-GB" sz="2400" dirty="0"/>
          </a:p>
          <a:p>
            <a:r>
              <a:rPr lang="en-GB" sz="2400" dirty="0"/>
              <a:t>2 Buffer Zone available</a:t>
            </a:r>
          </a:p>
          <a:p>
            <a:r>
              <a:rPr lang="en-GB" sz="2400" dirty="0"/>
              <a:t>TREC mandatory for equipment in beam lines</a:t>
            </a:r>
            <a:r>
              <a:rPr lang="en-GB" sz="2400" baseline="30000" dirty="0"/>
              <a:t>*</a:t>
            </a:r>
          </a:p>
        </p:txBody>
      </p:sp>
      <p:grpSp>
        <p:nvGrpSpPr>
          <p:cNvPr id="7" name="Group 6"/>
          <p:cNvGrpSpPr>
            <a:grpSpLocks noChangeAspect="1"/>
          </p:cNvGrpSpPr>
          <p:nvPr/>
        </p:nvGrpSpPr>
        <p:grpSpPr>
          <a:xfrm>
            <a:off x="722624" y="3455276"/>
            <a:ext cx="10743091" cy="1546073"/>
            <a:chOff x="844209" y="2059496"/>
            <a:chExt cx="7452836" cy="1072562"/>
          </a:xfrm>
        </p:grpSpPr>
        <p:grpSp>
          <p:nvGrpSpPr>
            <p:cNvPr id="8" name="Group 7"/>
            <p:cNvGrpSpPr/>
            <p:nvPr/>
          </p:nvGrpSpPr>
          <p:grpSpPr>
            <a:xfrm>
              <a:off x="844209" y="2059496"/>
              <a:ext cx="7452836" cy="1072562"/>
              <a:chOff x="844209" y="2059496"/>
              <a:chExt cx="7452836" cy="1072562"/>
            </a:xfrm>
          </p:grpSpPr>
          <p:pic>
            <p:nvPicPr>
              <p:cNvPr id="11" name="Picture 10"/>
              <p:cNvPicPr>
                <a:picLocks noChangeAspect="1"/>
              </p:cNvPicPr>
              <p:nvPr/>
            </p:nvPicPr>
            <p:blipFill>
              <a:blip r:embed="rId2"/>
              <a:stretch>
                <a:fillRect/>
              </a:stretch>
            </p:blipFill>
            <p:spPr>
              <a:xfrm>
                <a:off x="844209" y="2059496"/>
                <a:ext cx="7452836" cy="1072562"/>
              </a:xfrm>
              <a:prstGeom prst="rect">
                <a:avLst/>
              </a:prstGeom>
            </p:spPr>
          </p:pic>
          <p:sp>
            <p:nvSpPr>
              <p:cNvPr id="12" name="Freeform 11"/>
              <p:cNvSpPr/>
              <p:nvPr/>
            </p:nvSpPr>
            <p:spPr>
              <a:xfrm>
                <a:off x="876301" y="2203450"/>
                <a:ext cx="7232650" cy="530225"/>
              </a:xfrm>
              <a:custGeom>
                <a:avLst/>
                <a:gdLst>
                  <a:gd name="connsiteX0" fmla="*/ 35565 w 7268215"/>
                  <a:gd name="connsiteY0" fmla="*/ 295275 h 530225"/>
                  <a:gd name="connsiteX1" fmla="*/ 540390 w 7268215"/>
                  <a:gd name="connsiteY1" fmla="*/ 269875 h 530225"/>
                  <a:gd name="connsiteX2" fmla="*/ 543565 w 7268215"/>
                  <a:gd name="connsiteY2" fmla="*/ 149225 h 530225"/>
                  <a:gd name="connsiteX3" fmla="*/ 705490 w 7268215"/>
                  <a:gd name="connsiteY3" fmla="*/ 152400 h 530225"/>
                  <a:gd name="connsiteX4" fmla="*/ 692790 w 7268215"/>
                  <a:gd name="connsiteY4" fmla="*/ 190500 h 530225"/>
                  <a:gd name="connsiteX5" fmla="*/ 1438915 w 7268215"/>
                  <a:gd name="connsiteY5" fmla="*/ 206375 h 530225"/>
                  <a:gd name="connsiteX6" fmla="*/ 1435740 w 7268215"/>
                  <a:gd name="connsiteY6" fmla="*/ 234950 h 530225"/>
                  <a:gd name="connsiteX7" fmla="*/ 2972440 w 7268215"/>
                  <a:gd name="connsiteY7" fmla="*/ 149225 h 530225"/>
                  <a:gd name="connsiteX8" fmla="*/ 2969265 w 7268215"/>
                  <a:gd name="connsiteY8" fmla="*/ 114300 h 530225"/>
                  <a:gd name="connsiteX9" fmla="*/ 3007365 w 7268215"/>
                  <a:gd name="connsiteY9" fmla="*/ 104775 h 530225"/>
                  <a:gd name="connsiteX10" fmla="*/ 3013715 w 7268215"/>
                  <a:gd name="connsiteY10" fmla="*/ 142875 h 530225"/>
                  <a:gd name="connsiteX11" fmla="*/ 3470915 w 7268215"/>
                  <a:gd name="connsiteY11" fmla="*/ 142875 h 530225"/>
                  <a:gd name="connsiteX12" fmla="*/ 3467740 w 7268215"/>
                  <a:gd name="connsiteY12" fmla="*/ 95250 h 530225"/>
                  <a:gd name="connsiteX13" fmla="*/ 3620140 w 7268215"/>
                  <a:gd name="connsiteY13" fmla="*/ 98425 h 530225"/>
                  <a:gd name="connsiteX14" fmla="*/ 3620140 w 7268215"/>
                  <a:gd name="connsiteY14" fmla="*/ 69850 h 530225"/>
                  <a:gd name="connsiteX15" fmla="*/ 3829690 w 7268215"/>
                  <a:gd name="connsiteY15" fmla="*/ 69850 h 530225"/>
                  <a:gd name="connsiteX16" fmla="*/ 4153540 w 7268215"/>
                  <a:gd name="connsiteY16" fmla="*/ 73025 h 530225"/>
                  <a:gd name="connsiteX17" fmla="*/ 4150365 w 7268215"/>
                  <a:gd name="connsiteY17" fmla="*/ 107950 h 530225"/>
                  <a:gd name="connsiteX18" fmla="*/ 4277365 w 7268215"/>
                  <a:gd name="connsiteY18" fmla="*/ 111125 h 530225"/>
                  <a:gd name="connsiteX19" fmla="*/ 4283715 w 7268215"/>
                  <a:gd name="connsiteY19" fmla="*/ 82550 h 530225"/>
                  <a:gd name="connsiteX20" fmla="*/ 4356740 w 7268215"/>
                  <a:gd name="connsiteY20" fmla="*/ 88900 h 530225"/>
                  <a:gd name="connsiteX21" fmla="*/ 4363090 w 7268215"/>
                  <a:gd name="connsiteY21" fmla="*/ 28575 h 530225"/>
                  <a:gd name="connsiteX22" fmla="*/ 4575815 w 7268215"/>
                  <a:gd name="connsiteY22" fmla="*/ 28575 h 530225"/>
                  <a:gd name="connsiteX23" fmla="*/ 4575815 w 7268215"/>
                  <a:gd name="connsiteY23" fmla="*/ 50800 h 530225"/>
                  <a:gd name="connsiteX24" fmla="*/ 5033015 w 7268215"/>
                  <a:gd name="connsiteY24" fmla="*/ 47625 h 530225"/>
                  <a:gd name="connsiteX25" fmla="*/ 5029840 w 7268215"/>
                  <a:gd name="connsiteY25" fmla="*/ 82550 h 530225"/>
                  <a:gd name="connsiteX26" fmla="*/ 5074290 w 7268215"/>
                  <a:gd name="connsiteY26" fmla="*/ 82550 h 530225"/>
                  <a:gd name="connsiteX27" fmla="*/ 5074290 w 7268215"/>
                  <a:gd name="connsiteY27" fmla="*/ 57150 h 530225"/>
                  <a:gd name="connsiteX28" fmla="*/ 5556890 w 7268215"/>
                  <a:gd name="connsiteY28" fmla="*/ 69850 h 530225"/>
                  <a:gd name="connsiteX29" fmla="*/ 5553715 w 7268215"/>
                  <a:gd name="connsiteY29" fmla="*/ 47625 h 530225"/>
                  <a:gd name="connsiteX30" fmla="*/ 6106165 w 7268215"/>
                  <a:gd name="connsiteY30" fmla="*/ 50800 h 530225"/>
                  <a:gd name="connsiteX31" fmla="*/ 6102990 w 7268215"/>
                  <a:gd name="connsiteY31" fmla="*/ 0 h 530225"/>
                  <a:gd name="connsiteX32" fmla="*/ 6388740 w 7268215"/>
                  <a:gd name="connsiteY32" fmla="*/ 0 h 530225"/>
                  <a:gd name="connsiteX33" fmla="*/ 6414140 w 7268215"/>
                  <a:gd name="connsiteY33" fmla="*/ 25400 h 530225"/>
                  <a:gd name="connsiteX34" fmla="*/ 6620515 w 7268215"/>
                  <a:gd name="connsiteY34" fmla="*/ 22225 h 530225"/>
                  <a:gd name="connsiteX35" fmla="*/ 6623690 w 7268215"/>
                  <a:gd name="connsiteY35" fmla="*/ 200025 h 530225"/>
                  <a:gd name="connsiteX36" fmla="*/ 7261865 w 7268215"/>
                  <a:gd name="connsiteY36" fmla="*/ 203200 h 530225"/>
                  <a:gd name="connsiteX37" fmla="*/ 7268215 w 7268215"/>
                  <a:gd name="connsiteY37" fmla="*/ 527050 h 530225"/>
                  <a:gd name="connsiteX38" fmla="*/ 6474465 w 7268215"/>
                  <a:gd name="connsiteY38" fmla="*/ 530225 h 530225"/>
                  <a:gd name="connsiteX39" fmla="*/ 6471290 w 7268215"/>
                  <a:gd name="connsiteY39" fmla="*/ 390525 h 530225"/>
                  <a:gd name="connsiteX40" fmla="*/ 5899790 w 7268215"/>
                  <a:gd name="connsiteY40" fmla="*/ 381000 h 530225"/>
                  <a:gd name="connsiteX41" fmla="*/ 5902965 w 7268215"/>
                  <a:gd name="connsiteY41" fmla="*/ 492125 h 530225"/>
                  <a:gd name="connsiteX42" fmla="*/ 5858515 w 7268215"/>
                  <a:gd name="connsiteY42" fmla="*/ 488950 h 530225"/>
                  <a:gd name="connsiteX43" fmla="*/ 5858515 w 7268215"/>
                  <a:gd name="connsiteY43" fmla="*/ 476250 h 530225"/>
                  <a:gd name="connsiteX44" fmla="*/ 5480690 w 7268215"/>
                  <a:gd name="connsiteY44" fmla="*/ 485775 h 530225"/>
                  <a:gd name="connsiteX45" fmla="*/ 5302890 w 7268215"/>
                  <a:gd name="connsiteY45" fmla="*/ 495300 h 530225"/>
                  <a:gd name="connsiteX46" fmla="*/ 5309240 w 7268215"/>
                  <a:gd name="connsiteY46" fmla="*/ 517525 h 530225"/>
                  <a:gd name="connsiteX47" fmla="*/ 4817115 w 7268215"/>
                  <a:gd name="connsiteY47" fmla="*/ 511175 h 530225"/>
                  <a:gd name="connsiteX48" fmla="*/ 4813940 w 7268215"/>
                  <a:gd name="connsiteY48" fmla="*/ 447675 h 530225"/>
                  <a:gd name="connsiteX49" fmla="*/ 4531365 w 7268215"/>
                  <a:gd name="connsiteY49" fmla="*/ 444500 h 530225"/>
                  <a:gd name="connsiteX50" fmla="*/ 4534540 w 7268215"/>
                  <a:gd name="connsiteY50" fmla="*/ 412750 h 530225"/>
                  <a:gd name="connsiteX51" fmla="*/ 3594740 w 7268215"/>
                  <a:gd name="connsiteY51" fmla="*/ 390525 h 530225"/>
                  <a:gd name="connsiteX52" fmla="*/ 3594740 w 7268215"/>
                  <a:gd name="connsiteY52" fmla="*/ 368300 h 530225"/>
                  <a:gd name="connsiteX53" fmla="*/ 3197865 w 7268215"/>
                  <a:gd name="connsiteY53" fmla="*/ 365125 h 530225"/>
                  <a:gd name="connsiteX54" fmla="*/ 3191515 w 7268215"/>
                  <a:gd name="connsiteY54" fmla="*/ 441325 h 530225"/>
                  <a:gd name="connsiteX55" fmla="*/ 2642240 w 7268215"/>
                  <a:gd name="connsiteY55" fmla="*/ 438150 h 530225"/>
                  <a:gd name="connsiteX56" fmla="*/ 2632715 w 7268215"/>
                  <a:gd name="connsiteY56" fmla="*/ 365125 h 530225"/>
                  <a:gd name="connsiteX57" fmla="*/ 2413640 w 7268215"/>
                  <a:gd name="connsiteY57" fmla="*/ 365125 h 530225"/>
                  <a:gd name="connsiteX58" fmla="*/ 2419990 w 7268215"/>
                  <a:gd name="connsiteY58" fmla="*/ 393700 h 530225"/>
                  <a:gd name="connsiteX59" fmla="*/ 2032640 w 7268215"/>
                  <a:gd name="connsiteY59" fmla="*/ 406400 h 530225"/>
                  <a:gd name="connsiteX60" fmla="*/ 1775465 w 7268215"/>
                  <a:gd name="connsiteY60" fmla="*/ 390525 h 530225"/>
                  <a:gd name="connsiteX61" fmla="*/ 1775465 w 7268215"/>
                  <a:gd name="connsiteY61" fmla="*/ 409575 h 530225"/>
                  <a:gd name="connsiteX62" fmla="*/ 1680215 w 7268215"/>
                  <a:gd name="connsiteY62" fmla="*/ 419100 h 530225"/>
                  <a:gd name="connsiteX63" fmla="*/ 1680215 w 7268215"/>
                  <a:gd name="connsiteY63" fmla="*/ 390525 h 530225"/>
                  <a:gd name="connsiteX64" fmla="*/ 1369065 w 7268215"/>
                  <a:gd name="connsiteY64" fmla="*/ 387350 h 530225"/>
                  <a:gd name="connsiteX65" fmla="*/ 1375415 w 7268215"/>
                  <a:gd name="connsiteY65" fmla="*/ 425450 h 530225"/>
                  <a:gd name="connsiteX66" fmla="*/ 464190 w 7268215"/>
                  <a:gd name="connsiteY66" fmla="*/ 422275 h 530225"/>
                  <a:gd name="connsiteX67" fmla="*/ 457840 w 7268215"/>
                  <a:gd name="connsiteY67" fmla="*/ 387350 h 530225"/>
                  <a:gd name="connsiteX68" fmla="*/ 41915 w 7268215"/>
                  <a:gd name="connsiteY68" fmla="*/ 393700 h 530225"/>
                  <a:gd name="connsiteX69" fmla="*/ 35565 w 7268215"/>
                  <a:gd name="connsiteY69" fmla="*/ 295275 h 530225"/>
                  <a:gd name="connsiteX0" fmla="*/ 0 w 7232650"/>
                  <a:gd name="connsiteY0" fmla="*/ 295275 h 530225"/>
                  <a:gd name="connsiteX1" fmla="*/ 504825 w 7232650"/>
                  <a:gd name="connsiteY1" fmla="*/ 269875 h 530225"/>
                  <a:gd name="connsiteX2" fmla="*/ 508000 w 7232650"/>
                  <a:gd name="connsiteY2" fmla="*/ 149225 h 530225"/>
                  <a:gd name="connsiteX3" fmla="*/ 669925 w 7232650"/>
                  <a:gd name="connsiteY3" fmla="*/ 152400 h 530225"/>
                  <a:gd name="connsiteX4" fmla="*/ 657225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9925 w 7232650"/>
                  <a:gd name="connsiteY3" fmla="*/ 152400 h 530225"/>
                  <a:gd name="connsiteX4" fmla="*/ 657225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57225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403350 w 7232650"/>
                  <a:gd name="connsiteY5" fmla="*/ 206375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400175 w 7232650"/>
                  <a:gd name="connsiteY6" fmla="*/ 234950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89162 w 7232650"/>
                  <a:gd name="connsiteY6" fmla="*/ 223936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6875 w 7232650"/>
                  <a:gd name="connsiteY7" fmla="*/ 149225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3700 w 7232650"/>
                  <a:gd name="connsiteY8" fmla="*/ 11430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2950 w 7232650"/>
                  <a:gd name="connsiteY42" fmla="*/ 48895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606675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1256 w 7232650"/>
                  <a:gd name="connsiteY55" fmla="*/ 438150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3459 w 7232650"/>
                  <a:gd name="connsiteY55" fmla="*/ 440352 h 530225"/>
                  <a:gd name="connsiteX56" fmla="*/ 2597150 w 7232650"/>
                  <a:gd name="connsiteY56" fmla="*/ 365125 h 530225"/>
                  <a:gd name="connsiteX57" fmla="*/ 2378075 w 7232650"/>
                  <a:gd name="connsiteY57" fmla="*/ 365125 h 530225"/>
                  <a:gd name="connsiteX58" fmla="*/ 2384425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3459 w 7232650"/>
                  <a:gd name="connsiteY55" fmla="*/ 440352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7075 w 7232650"/>
                  <a:gd name="connsiteY59" fmla="*/ 406400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9277 w 7232650"/>
                  <a:gd name="connsiteY59" fmla="*/ 404198 h 530225"/>
                  <a:gd name="connsiteX60" fmla="*/ 1739900 w 7232650"/>
                  <a:gd name="connsiteY60" fmla="*/ 390525 h 530225"/>
                  <a:gd name="connsiteX61" fmla="*/ 1739900 w 7232650"/>
                  <a:gd name="connsiteY61" fmla="*/ 409575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9277 w 7232650"/>
                  <a:gd name="connsiteY59" fmla="*/ 404198 h 530225"/>
                  <a:gd name="connsiteX60" fmla="*/ 1739900 w 7232650"/>
                  <a:gd name="connsiteY60" fmla="*/ 390525 h 530225"/>
                  <a:gd name="connsiteX61" fmla="*/ 1739900 w 7232650"/>
                  <a:gd name="connsiteY61" fmla="*/ 416183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9850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 name="connsiteX0" fmla="*/ 0 w 7232650"/>
                  <a:gd name="connsiteY0" fmla="*/ 295275 h 530225"/>
                  <a:gd name="connsiteX1" fmla="*/ 500420 w 7232650"/>
                  <a:gd name="connsiteY1" fmla="*/ 276483 h 530225"/>
                  <a:gd name="connsiteX2" fmla="*/ 508000 w 7232650"/>
                  <a:gd name="connsiteY2" fmla="*/ 149225 h 530225"/>
                  <a:gd name="connsiteX3" fmla="*/ 663317 w 7232650"/>
                  <a:gd name="connsiteY3" fmla="*/ 152400 h 530225"/>
                  <a:gd name="connsiteX4" fmla="*/ 663833 w 7232650"/>
                  <a:gd name="connsiteY4" fmla="*/ 190500 h 530225"/>
                  <a:gd name="connsiteX5" fmla="*/ 1396742 w 7232650"/>
                  <a:gd name="connsiteY5" fmla="*/ 197564 h 530225"/>
                  <a:gd name="connsiteX6" fmla="*/ 1391365 w 7232650"/>
                  <a:gd name="connsiteY6" fmla="*/ 217328 h 530225"/>
                  <a:gd name="connsiteX7" fmla="*/ 2932469 w 7232650"/>
                  <a:gd name="connsiteY7" fmla="*/ 144820 h 530225"/>
                  <a:gd name="connsiteX8" fmla="*/ 2931498 w 7232650"/>
                  <a:gd name="connsiteY8" fmla="*/ 105490 h 530225"/>
                  <a:gd name="connsiteX9" fmla="*/ 2971800 w 7232650"/>
                  <a:gd name="connsiteY9" fmla="*/ 104775 h 530225"/>
                  <a:gd name="connsiteX10" fmla="*/ 2978150 w 7232650"/>
                  <a:gd name="connsiteY10" fmla="*/ 142875 h 530225"/>
                  <a:gd name="connsiteX11" fmla="*/ 3435350 w 7232650"/>
                  <a:gd name="connsiteY11" fmla="*/ 142875 h 530225"/>
                  <a:gd name="connsiteX12" fmla="*/ 3432175 w 7232650"/>
                  <a:gd name="connsiteY12" fmla="*/ 95250 h 530225"/>
                  <a:gd name="connsiteX13" fmla="*/ 3584575 w 7232650"/>
                  <a:gd name="connsiteY13" fmla="*/ 98425 h 530225"/>
                  <a:gd name="connsiteX14" fmla="*/ 3584575 w 7232650"/>
                  <a:gd name="connsiteY14" fmla="*/ 69850 h 530225"/>
                  <a:gd name="connsiteX15" fmla="*/ 3794125 w 7232650"/>
                  <a:gd name="connsiteY15" fmla="*/ 69850 h 530225"/>
                  <a:gd name="connsiteX16" fmla="*/ 4117975 w 7232650"/>
                  <a:gd name="connsiteY16" fmla="*/ 73025 h 530225"/>
                  <a:gd name="connsiteX17" fmla="*/ 4114800 w 7232650"/>
                  <a:gd name="connsiteY17" fmla="*/ 107950 h 530225"/>
                  <a:gd name="connsiteX18" fmla="*/ 4241800 w 7232650"/>
                  <a:gd name="connsiteY18" fmla="*/ 111125 h 530225"/>
                  <a:gd name="connsiteX19" fmla="*/ 4248150 w 7232650"/>
                  <a:gd name="connsiteY19" fmla="*/ 82550 h 530225"/>
                  <a:gd name="connsiteX20" fmla="*/ 4321175 w 7232650"/>
                  <a:gd name="connsiteY20" fmla="*/ 88900 h 530225"/>
                  <a:gd name="connsiteX21" fmla="*/ 4327525 w 7232650"/>
                  <a:gd name="connsiteY21" fmla="*/ 28575 h 530225"/>
                  <a:gd name="connsiteX22" fmla="*/ 4540250 w 7232650"/>
                  <a:gd name="connsiteY22" fmla="*/ 28575 h 530225"/>
                  <a:gd name="connsiteX23" fmla="*/ 4540250 w 7232650"/>
                  <a:gd name="connsiteY23" fmla="*/ 50800 h 530225"/>
                  <a:gd name="connsiteX24" fmla="*/ 4997450 w 7232650"/>
                  <a:gd name="connsiteY24" fmla="*/ 47625 h 530225"/>
                  <a:gd name="connsiteX25" fmla="*/ 4994275 w 7232650"/>
                  <a:gd name="connsiteY25" fmla="*/ 82550 h 530225"/>
                  <a:gd name="connsiteX26" fmla="*/ 5038725 w 7232650"/>
                  <a:gd name="connsiteY26" fmla="*/ 82550 h 530225"/>
                  <a:gd name="connsiteX27" fmla="*/ 5038725 w 7232650"/>
                  <a:gd name="connsiteY27" fmla="*/ 57150 h 530225"/>
                  <a:gd name="connsiteX28" fmla="*/ 5521325 w 7232650"/>
                  <a:gd name="connsiteY28" fmla="*/ 69850 h 530225"/>
                  <a:gd name="connsiteX29" fmla="*/ 5518150 w 7232650"/>
                  <a:gd name="connsiteY29" fmla="*/ 47625 h 530225"/>
                  <a:gd name="connsiteX30" fmla="*/ 6070600 w 7232650"/>
                  <a:gd name="connsiteY30" fmla="*/ 50800 h 530225"/>
                  <a:gd name="connsiteX31" fmla="*/ 6067425 w 7232650"/>
                  <a:gd name="connsiteY31" fmla="*/ 0 h 530225"/>
                  <a:gd name="connsiteX32" fmla="*/ 6353175 w 7232650"/>
                  <a:gd name="connsiteY32" fmla="*/ 0 h 530225"/>
                  <a:gd name="connsiteX33" fmla="*/ 6378575 w 7232650"/>
                  <a:gd name="connsiteY33" fmla="*/ 25400 h 530225"/>
                  <a:gd name="connsiteX34" fmla="*/ 6584950 w 7232650"/>
                  <a:gd name="connsiteY34" fmla="*/ 22225 h 530225"/>
                  <a:gd name="connsiteX35" fmla="*/ 6588125 w 7232650"/>
                  <a:gd name="connsiteY35" fmla="*/ 200025 h 530225"/>
                  <a:gd name="connsiteX36" fmla="*/ 7226300 w 7232650"/>
                  <a:gd name="connsiteY36" fmla="*/ 203200 h 530225"/>
                  <a:gd name="connsiteX37" fmla="*/ 7232650 w 7232650"/>
                  <a:gd name="connsiteY37" fmla="*/ 527050 h 530225"/>
                  <a:gd name="connsiteX38" fmla="*/ 6438900 w 7232650"/>
                  <a:gd name="connsiteY38" fmla="*/ 530225 h 530225"/>
                  <a:gd name="connsiteX39" fmla="*/ 6435725 w 7232650"/>
                  <a:gd name="connsiteY39" fmla="*/ 390525 h 530225"/>
                  <a:gd name="connsiteX40" fmla="*/ 5864225 w 7232650"/>
                  <a:gd name="connsiteY40" fmla="*/ 381000 h 530225"/>
                  <a:gd name="connsiteX41" fmla="*/ 5867400 w 7232650"/>
                  <a:gd name="connsiteY41" fmla="*/ 492125 h 530225"/>
                  <a:gd name="connsiteX42" fmla="*/ 5820748 w 7232650"/>
                  <a:gd name="connsiteY42" fmla="*/ 497760 h 530225"/>
                  <a:gd name="connsiteX43" fmla="*/ 5822950 w 7232650"/>
                  <a:gd name="connsiteY43" fmla="*/ 476250 h 530225"/>
                  <a:gd name="connsiteX44" fmla="*/ 5445125 w 7232650"/>
                  <a:gd name="connsiteY44" fmla="*/ 485775 h 530225"/>
                  <a:gd name="connsiteX45" fmla="*/ 5267325 w 7232650"/>
                  <a:gd name="connsiteY45" fmla="*/ 495300 h 530225"/>
                  <a:gd name="connsiteX46" fmla="*/ 5273675 w 7232650"/>
                  <a:gd name="connsiteY46" fmla="*/ 517525 h 530225"/>
                  <a:gd name="connsiteX47" fmla="*/ 4781550 w 7232650"/>
                  <a:gd name="connsiteY47" fmla="*/ 511175 h 530225"/>
                  <a:gd name="connsiteX48" fmla="*/ 4778375 w 7232650"/>
                  <a:gd name="connsiteY48" fmla="*/ 447675 h 530225"/>
                  <a:gd name="connsiteX49" fmla="*/ 4495800 w 7232650"/>
                  <a:gd name="connsiteY49" fmla="*/ 444500 h 530225"/>
                  <a:gd name="connsiteX50" fmla="*/ 4498975 w 7232650"/>
                  <a:gd name="connsiteY50" fmla="*/ 412750 h 530225"/>
                  <a:gd name="connsiteX51" fmla="*/ 3559175 w 7232650"/>
                  <a:gd name="connsiteY51" fmla="*/ 390525 h 530225"/>
                  <a:gd name="connsiteX52" fmla="*/ 3559175 w 7232650"/>
                  <a:gd name="connsiteY52" fmla="*/ 368300 h 530225"/>
                  <a:gd name="connsiteX53" fmla="*/ 3162300 w 7232650"/>
                  <a:gd name="connsiteY53" fmla="*/ 365125 h 530225"/>
                  <a:gd name="connsiteX54" fmla="*/ 3155950 w 7232650"/>
                  <a:gd name="connsiteY54" fmla="*/ 441325 h 530225"/>
                  <a:gd name="connsiteX55" fmla="*/ 2597863 w 7232650"/>
                  <a:gd name="connsiteY55" fmla="*/ 442555 h 530225"/>
                  <a:gd name="connsiteX56" fmla="*/ 2597150 w 7232650"/>
                  <a:gd name="connsiteY56" fmla="*/ 365125 h 530225"/>
                  <a:gd name="connsiteX57" fmla="*/ 2378075 w 7232650"/>
                  <a:gd name="connsiteY57" fmla="*/ 365125 h 530225"/>
                  <a:gd name="connsiteX58" fmla="*/ 2377818 w 7232650"/>
                  <a:gd name="connsiteY58" fmla="*/ 393700 h 530225"/>
                  <a:gd name="connsiteX59" fmla="*/ 1999277 w 7232650"/>
                  <a:gd name="connsiteY59" fmla="*/ 404198 h 530225"/>
                  <a:gd name="connsiteX60" fmla="*/ 1739900 w 7232650"/>
                  <a:gd name="connsiteY60" fmla="*/ 390525 h 530225"/>
                  <a:gd name="connsiteX61" fmla="*/ 1739900 w 7232650"/>
                  <a:gd name="connsiteY61" fmla="*/ 416183 h 530225"/>
                  <a:gd name="connsiteX62" fmla="*/ 1644650 w 7232650"/>
                  <a:gd name="connsiteY62" fmla="*/ 419100 h 530225"/>
                  <a:gd name="connsiteX63" fmla="*/ 1644650 w 7232650"/>
                  <a:gd name="connsiteY63" fmla="*/ 390525 h 530225"/>
                  <a:gd name="connsiteX64" fmla="*/ 1333500 w 7232650"/>
                  <a:gd name="connsiteY64" fmla="*/ 387350 h 530225"/>
                  <a:gd name="connsiteX65" fmla="*/ 1335445 w 7232650"/>
                  <a:gd name="connsiteY65" fmla="*/ 425450 h 530225"/>
                  <a:gd name="connsiteX66" fmla="*/ 428625 w 7232650"/>
                  <a:gd name="connsiteY66" fmla="*/ 422275 h 530225"/>
                  <a:gd name="connsiteX67" fmla="*/ 422275 w 7232650"/>
                  <a:gd name="connsiteY67" fmla="*/ 387350 h 530225"/>
                  <a:gd name="connsiteX68" fmla="*/ 6350 w 7232650"/>
                  <a:gd name="connsiteY68" fmla="*/ 393700 h 530225"/>
                  <a:gd name="connsiteX69" fmla="*/ 0 w 7232650"/>
                  <a:gd name="connsiteY69" fmla="*/ 295275 h 530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7232650" h="530225">
                    <a:moveTo>
                      <a:pt x="0" y="295275"/>
                    </a:moveTo>
                    <a:cubicBezTo>
                      <a:pt x="83079" y="274638"/>
                      <a:pt x="332145" y="284950"/>
                      <a:pt x="500420" y="276483"/>
                    </a:cubicBezTo>
                    <a:cubicBezTo>
                      <a:pt x="501478" y="236266"/>
                      <a:pt x="506942" y="189442"/>
                      <a:pt x="508000" y="149225"/>
                    </a:cubicBezTo>
                    <a:lnTo>
                      <a:pt x="663317" y="152400"/>
                    </a:lnTo>
                    <a:lnTo>
                      <a:pt x="663833" y="190500"/>
                    </a:lnTo>
                    <a:lnTo>
                      <a:pt x="1396742" y="197564"/>
                    </a:lnTo>
                    <a:lnTo>
                      <a:pt x="1391365" y="217328"/>
                    </a:lnTo>
                    <a:lnTo>
                      <a:pt x="2932469" y="144820"/>
                    </a:lnTo>
                    <a:cubicBezTo>
                      <a:pt x="2932879" y="134647"/>
                      <a:pt x="2931088" y="115663"/>
                      <a:pt x="2931498" y="105490"/>
                    </a:cubicBezTo>
                    <a:lnTo>
                      <a:pt x="2971800" y="104775"/>
                    </a:lnTo>
                    <a:lnTo>
                      <a:pt x="2978150" y="142875"/>
                    </a:lnTo>
                    <a:lnTo>
                      <a:pt x="3435350" y="142875"/>
                    </a:lnTo>
                    <a:lnTo>
                      <a:pt x="3432175" y="95250"/>
                    </a:lnTo>
                    <a:lnTo>
                      <a:pt x="3584575" y="98425"/>
                    </a:lnTo>
                    <a:lnTo>
                      <a:pt x="3584575" y="69850"/>
                    </a:lnTo>
                    <a:lnTo>
                      <a:pt x="3794125" y="69850"/>
                    </a:lnTo>
                    <a:lnTo>
                      <a:pt x="4117975" y="73025"/>
                    </a:lnTo>
                    <a:lnTo>
                      <a:pt x="4114800" y="107950"/>
                    </a:lnTo>
                    <a:lnTo>
                      <a:pt x="4241800" y="111125"/>
                    </a:lnTo>
                    <a:lnTo>
                      <a:pt x="4248150" y="82550"/>
                    </a:lnTo>
                    <a:lnTo>
                      <a:pt x="4321175" y="88900"/>
                    </a:lnTo>
                    <a:lnTo>
                      <a:pt x="4327525" y="28575"/>
                    </a:lnTo>
                    <a:lnTo>
                      <a:pt x="4540250" y="28575"/>
                    </a:lnTo>
                    <a:lnTo>
                      <a:pt x="4540250" y="50800"/>
                    </a:lnTo>
                    <a:lnTo>
                      <a:pt x="4997450" y="47625"/>
                    </a:lnTo>
                    <a:lnTo>
                      <a:pt x="4994275" y="82550"/>
                    </a:lnTo>
                    <a:lnTo>
                      <a:pt x="5038725" y="82550"/>
                    </a:lnTo>
                    <a:lnTo>
                      <a:pt x="5038725" y="57150"/>
                    </a:lnTo>
                    <a:lnTo>
                      <a:pt x="5521325" y="69850"/>
                    </a:lnTo>
                    <a:lnTo>
                      <a:pt x="5518150" y="47625"/>
                    </a:lnTo>
                    <a:lnTo>
                      <a:pt x="6070600" y="50800"/>
                    </a:lnTo>
                    <a:lnTo>
                      <a:pt x="6067425" y="0"/>
                    </a:lnTo>
                    <a:lnTo>
                      <a:pt x="6353175" y="0"/>
                    </a:lnTo>
                    <a:lnTo>
                      <a:pt x="6378575" y="25400"/>
                    </a:lnTo>
                    <a:lnTo>
                      <a:pt x="6584950" y="22225"/>
                    </a:lnTo>
                    <a:cubicBezTo>
                      <a:pt x="6586008" y="81492"/>
                      <a:pt x="6587067" y="140758"/>
                      <a:pt x="6588125" y="200025"/>
                    </a:cubicBezTo>
                    <a:lnTo>
                      <a:pt x="7226300" y="203200"/>
                    </a:lnTo>
                    <a:lnTo>
                      <a:pt x="7232650" y="527050"/>
                    </a:lnTo>
                    <a:lnTo>
                      <a:pt x="6438900" y="530225"/>
                    </a:lnTo>
                    <a:cubicBezTo>
                      <a:pt x="6437842" y="483658"/>
                      <a:pt x="6436783" y="437092"/>
                      <a:pt x="6435725" y="390525"/>
                    </a:cubicBezTo>
                    <a:lnTo>
                      <a:pt x="5864225" y="381000"/>
                    </a:lnTo>
                    <a:cubicBezTo>
                      <a:pt x="5865283" y="418042"/>
                      <a:pt x="5866342" y="455083"/>
                      <a:pt x="5867400" y="492125"/>
                    </a:cubicBezTo>
                    <a:lnTo>
                      <a:pt x="5820748" y="497760"/>
                    </a:lnTo>
                    <a:lnTo>
                      <a:pt x="5822950" y="476250"/>
                    </a:lnTo>
                    <a:lnTo>
                      <a:pt x="5445125" y="485775"/>
                    </a:lnTo>
                    <a:lnTo>
                      <a:pt x="5267325" y="495300"/>
                    </a:lnTo>
                    <a:lnTo>
                      <a:pt x="5273675" y="517525"/>
                    </a:lnTo>
                    <a:lnTo>
                      <a:pt x="4781550" y="511175"/>
                    </a:lnTo>
                    <a:lnTo>
                      <a:pt x="4778375" y="447675"/>
                    </a:lnTo>
                    <a:lnTo>
                      <a:pt x="4495800" y="444500"/>
                    </a:lnTo>
                    <a:lnTo>
                      <a:pt x="4498975" y="412750"/>
                    </a:lnTo>
                    <a:lnTo>
                      <a:pt x="3559175" y="390525"/>
                    </a:lnTo>
                    <a:lnTo>
                      <a:pt x="3559175" y="368300"/>
                    </a:lnTo>
                    <a:lnTo>
                      <a:pt x="3162300" y="365125"/>
                    </a:lnTo>
                    <a:lnTo>
                      <a:pt x="3155950" y="441325"/>
                    </a:lnTo>
                    <a:lnTo>
                      <a:pt x="2597863" y="442555"/>
                    </a:lnTo>
                    <a:cubicBezTo>
                      <a:pt x="2597625" y="416745"/>
                      <a:pt x="2597388" y="390935"/>
                      <a:pt x="2597150" y="365125"/>
                    </a:cubicBezTo>
                    <a:lnTo>
                      <a:pt x="2378075" y="365125"/>
                    </a:lnTo>
                    <a:cubicBezTo>
                      <a:pt x="2377989" y="374650"/>
                      <a:pt x="2377904" y="384175"/>
                      <a:pt x="2377818" y="393700"/>
                    </a:cubicBezTo>
                    <a:lnTo>
                      <a:pt x="1999277" y="404198"/>
                    </a:lnTo>
                    <a:lnTo>
                      <a:pt x="1739900" y="390525"/>
                    </a:lnTo>
                    <a:lnTo>
                      <a:pt x="1739900" y="416183"/>
                    </a:lnTo>
                    <a:lnTo>
                      <a:pt x="1644650" y="419100"/>
                    </a:lnTo>
                    <a:lnTo>
                      <a:pt x="1644650" y="390525"/>
                    </a:lnTo>
                    <a:lnTo>
                      <a:pt x="1333500" y="387350"/>
                    </a:lnTo>
                    <a:cubicBezTo>
                      <a:pt x="1334148" y="400050"/>
                      <a:pt x="1334797" y="412750"/>
                      <a:pt x="1335445" y="425450"/>
                    </a:cubicBezTo>
                    <a:lnTo>
                      <a:pt x="428625" y="422275"/>
                    </a:lnTo>
                    <a:lnTo>
                      <a:pt x="422275" y="387350"/>
                    </a:lnTo>
                    <a:lnTo>
                      <a:pt x="6350" y="393700"/>
                    </a:lnTo>
                    <a:lnTo>
                      <a:pt x="0" y="295275"/>
                    </a:lnTo>
                    <a:close/>
                  </a:path>
                </a:pathLst>
              </a:custGeom>
              <a:solidFill>
                <a:srgbClr val="FF0000">
                  <a:alpha val="50000"/>
                </a:srgbClr>
              </a:solidFill>
              <a:ln w="12700">
                <a:solidFill>
                  <a:srgbClr val="FF00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3" name="Freeform 12"/>
              <p:cNvSpPr/>
              <p:nvPr/>
            </p:nvSpPr>
            <p:spPr>
              <a:xfrm>
                <a:off x="876300" y="2628900"/>
                <a:ext cx="5318125" cy="349250"/>
              </a:xfrm>
              <a:custGeom>
                <a:avLst/>
                <a:gdLst>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9250 h 349250"/>
                  <a:gd name="connsiteX30" fmla="*/ 5235575 w 5318125"/>
                  <a:gd name="connsiteY30" fmla="*/ 317500 h 349250"/>
                  <a:gd name="connsiteX31" fmla="*/ 4699000 w 5318125"/>
                  <a:gd name="connsiteY31" fmla="*/ 317500 h 349250"/>
                  <a:gd name="connsiteX32" fmla="*/ 4705350 w 5318125"/>
                  <a:gd name="connsiteY32" fmla="*/ 342900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9150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5350 w 5318125"/>
                  <a:gd name="connsiteY32" fmla="*/ 342900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9150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3147 w 5318125"/>
                  <a:gd name="connsiteY32" fmla="*/ 345102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9150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 name="connsiteX0" fmla="*/ 3175 w 5318125"/>
                  <a:gd name="connsiteY0" fmla="*/ 155575 h 349250"/>
                  <a:gd name="connsiteX1" fmla="*/ 406400 w 5318125"/>
                  <a:gd name="connsiteY1" fmla="*/ 158750 h 349250"/>
                  <a:gd name="connsiteX2" fmla="*/ 409575 w 5318125"/>
                  <a:gd name="connsiteY2" fmla="*/ 123825 h 349250"/>
                  <a:gd name="connsiteX3" fmla="*/ 946150 w 5318125"/>
                  <a:gd name="connsiteY3" fmla="*/ 120650 h 349250"/>
                  <a:gd name="connsiteX4" fmla="*/ 946150 w 5318125"/>
                  <a:gd name="connsiteY4" fmla="*/ 139700 h 349250"/>
                  <a:gd name="connsiteX5" fmla="*/ 1165225 w 5318125"/>
                  <a:gd name="connsiteY5" fmla="*/ 139700 h 349250"/>
                  <a:gd name="connsiteX6" fmla="*/ 1165225 w 5318125"/>
                  <a:gd name="connsiteY6" fmla="*/ 98425 h 349250"/>
                  <a:gd name="connsiteX7" fmla="*/ 1238250 w 5318125"/>
                  <a:gd name="connsiteY7" fmla="*/ 98425 h 349250"/>
                  <a:gd name="connsiteX8" fmla="*/ 1235075 w 5318125"/>
                  <a:gd name="connsiteY8" fmla="*/ 123825 h 349250"/>
                  <a:gd name="connsiteX9" fmla="*/ 1435100 w 5318125"/>
                  <a:gd name="connsiteY9" fmla="*/ 123825 h 349250"/>
                  <a:gd name="connsiteX10" fmla="*/ 1431925 w 5318125"/>
                  <a:gd name="connsiteY10" fmla="*/ 73025 h 349250"/>
                  <a:gd name="connsiteX11" fmla="*/ 3209925 w 5318125"/>
                  <a:gd name="connsiteY11" fmla="*/ 63500 h 349250"/>
                  <a:gd name="connsiteX12" fmla="*/ 3213100 w 5318125"/>
                  <a:gd name="connsiteY12" fmla="*/ 41275 h 349250"/>
                  <a:gd name="connsiteX13" fmla="*/ 3251200 w 5318125"/>
                  <a:gd name="connsiteY13" fmla="*/ 44450 h 349250"/>
                  <a:gd name="connsiteX14" fmla="*/ 3251200 w 5318125"/>
                  <a:gd name="connsiteY14" fmla="*/ 15875 h 349250"/>
                  <a:gd name="connsiteX15" fmla="*/ 3657600 w 5318125"/>
                  <a:gd name="connsiteY15" fmla="*/ 0 h 349250"/>
                  <a:gd name="connsiteX16" fmla="*/ 3657600 w 5318125"/>
                  <a:gd name="connsiteY16" fmla="*/ 22225 h 349250"/>
                  <a:gd name="connsiteX17" fmla="*/ 3997325 w 5318125"/>
                  <a:gd name="connsiteY17" fmla="*/ 22225 h 349250"/>
                  <a:gd name="connsiteX18" fmla="*/ 3994150 w 5318125"/>
                  <a:gd name="connsiteY18" fmla="*/ 69850 h 349250"/>
                  <a:gd name="connsiteX19" fmla="*/ 4321175 w 5318125"/>
                  <a:gd name="connsiteY19" fmla="*/ 69850 h 349250"/>
                  <a:gd name="connsiteX20" fmla="*/ 4321175 w 5318125"/>
                  <a:gd name="connsiteY20" fmla="*/ 47625 h 349250"/>
                  <a:gd name="connsiteX21" fmla="*/ 4457700 w 5318125"/>
                  <a:gd name="connsiteY21" fmla="*/ 44450 h 349250"/>
                  <a:gd name="connsiteX22" fmla="*/ 4460875 w 5318125"/>
                  <a:gd name="connsiteY22" fmla="*/ 63500 h 349250"/>
                  <a:gd name="connsiteX23" fmla="*/ 4670425 w 5318125"/>
                  <a:gd name="connsiteY23" fmla="*/ 60325 h 349250"/>
                  <a:gd name="connsiteX24" fmla="*/ 4670425 w 5318125"/>
                  <a:gd name="connsiteY24" fmla="*/ 177800 h 349250"/>
                  <a:gd name="connsiteX25" fmla="*/ 5137150 w 5318125"/>
                  <a:gd name="connsiteY25" fmla="*/ 180975 h 349250"/>
                  <a:gd name="connsiteX26" fmla="*/ 5143500 w 5318125"/>
                  <a:gd name="connsiteY26" fmla="*/ 142875 h 349250"/>
                  <a:gd name="connsiteX27" fmla="*/ 5318125 w 5318125"/>
                  <a:gd name="connsiteY27" fmla="*/ 142875 h 349250"/>
                  <a:gd name="connsiteX28" fmla="*/ 5314950 w 5318125"/>
                  <a:gd name="connsiteY28" fmla="*/ 339725 h 349250"/>
                  <a:gd name="connsiteX29" fmla="*/ 5235575 w 5318125"/>
                  <a:gd name="connsiteY29" fmla="*/ 340440 h 349250"/>
                  <a:gd name="connsiteX30" fmla="*/ 5235575 w 5318125"/>
                  <a:gd name="connsiteY30" fmla="*/ 317500 h 349250"/>
                  <a:gd name="connsiteX31" fmla="*/ 4699000 w 5318125"/>
                  <a:gd name="connsiteY31" fmla="*/ 317500 h 349250"/>
                  <a:gd name="connsiteX32" fmla="*/ 4703147 w 5318125"/>
                  <a:gd name="connsiteY32" fmla="*/ 345102 h 349250"/>
                  <a:gd name="connsiteX33" fmla="*/ 3971925 w 5318125"/>
                  <a:gd name="connsiteY33" fmla="*/ 349250 h 349250"/>
                  <a:gd name="connsiteX34" fmla="*/ 3971925 w 5318125"/>
                  <a:gd name="connsiteY34" fmla="*/ 323850 h 349250"/>
                  <a:gd name="connsiteX35" fmla="*/ 3355975 w 5318125"/>
                  <a:gd name="connsiteY35" fmla="*/ 320675 h 349250"/>
                  <a:gd name="connsiteX36" fmla="*/ 3352543 w 5318125"/>
                  <a:gd name="connsiteY36" fmla="*/ 282575 h 349250"/>
                  <a:gd name="connsiteX37" fmla="*/ 3082925 w 5318125"/>
                  <a:gd name="connsiteY37" fmla="*/ 298450 h 349250"/>
                  <a:gd name="connsiteX38" fmla="*/ 3086100 w 5318125"/>
                  <a:gd name="connsiteY38" fmla="*/ 330200 h 349250"/>
                  <a:gd name="connsiteX39" fmla="*/ 3035300 w 5318125"/>
                  <a:gd name="connsiteY39" fmla="*/ 330200 h 349250"/>
                  <a:gd name="connsiteX40" fmla="*/ 3035300 w 5318125"/>
                  <a:gd name="connsiteY40" fmla="*/ 311150 h 349250"/>
                  <a:gd name="connsiteX41" fmla="*/ 2270125 w 5318125"/>
                  <a:gd name="connsiteY41" fmla="*/ 304800 h 349250"/>
                  <a:gd name="connsiteX42" fmla="*/ 2273300 w 5318125"/>
                  <a:gd name="connsiteY42" fmla="*/ 279400 h 349250"/>
                  <a:gd name="connsiteX43" fmla="*/ 1879600 w 5318125"/>
                  <a:gd name="connsiteY43" fmla="*/ 273050 h 349250"/>
                  <a:gd name="connsiteX44" fmla="*/ 1879600 w 5318125"/>
                  <a:gd name="connsiteY44" fmla="*/ 288925 h 349250"/>
                  <a:gd name="connsiteX45" fmla="*/ 415925 w 5318125"/>
                  <a:gd name="connsiteY45" fmla="*/ 295275 h 349250"/>
                  <a:gd name="connsiteX46" fmla="*/ 415925 w 5318125"/>
                  <a:gd name="connsiteY46" fmla="*/ 263525 h 349250"/>
                  <a:gd name="connsiteX47" fmla="*/ 0 w 5318125"/>
                  <a:gd name="connsiteY47" fmla="*/ 247650 h 349250"/>
                  <a:gd name="connsiteX48" fmla="*/ 3175 w 5318125"/>
                  <a:gd name="connsiteY48" fmla="*/ 155575 h 349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5318125" h="349250">
                    <a:moveTo>
                      <a:pt x="3175" y="155575"/>
                    </a:moveTo>
                    <a:lnTo>
                      <a:pt x="406400" y="158750"/>
                    </a:lnTo>
                    <a:lnTo>
                      <a:pt x="409575" y="123825"/>
                    </a:lnTo>
                    <a:lnTo>
                      <a:pt x="946150" y="120650"/>
                    </a:lnTo>
                    <a:lnTo>
                      <a:pt x="946150" y="139700"/>
                    </a:lnTo>
                    <a:lnTo>
                      <a:pt x="1165225" y="139700"/>
                    </a:lnTo>
                    <a:lnTo>
                      <a:pt x="1165225" y="98425"/>
                    </a:lnTo>
                    <a:lnTo>
                      <a:pt x="1238250" y="98425"/>
                    </a:lnTo>
                    <a:lnTo>
                      <a:pt x="1235075" y="123825"/>
                    </a:lnTo>
                    <a:lnTo>
                      <a:pt x="1435100" y="123825"/>
                    </a:lnTo>
                    <a:lnTo>
                      <a:pt x="1431925" y="73025"/>
                    </a:lnTo>
                    <a:lnTo>
                      <a:pt x="3209925" y="63500"/>
                    </a:lnTo>
                    <a:lnTo>
                      <a:pt x="3213100" y="41275"/>
                    </a:lnTo>
                    <a:lnTo>
                      <a:pt x="3251200" y="44450"/>
                    </a:lnTo>
                    <a:lnTo>
                      <a:pt x="3251200" y="15875"/>
                    </a:lnTo>
                    <a:lnTo>
                      <a:pt x="3657600" y="0"/>
                    </a:lnTo>
                    <a:lnTo>
                      <a:pt x="3657600" y="22225"/>
                    </a:lnTo>
                    <a:lnTo>
                      <a:pt x="3997325" y="22225"/>
                    </a:lnTo>
                    <a:lnTo>
                      <a:pt x="3994150" y="69850"/>
                    </a:lnTo>
                    <a:lnTo>
                      <a:pt x="4321175" y="69850"/>
                    </a:lnTo>
                    <a:lnTo>
                      <a:pt x="4321175" y="47625"/>
                    </a:lnTo>
                    <a:lnTo>
                      <a:pt x="4457700" y="44450"/>
                    </a:lnTo>
                    <a:lnTo>
                      <a:pt x="4460875" y="63500"/>
                    </a:lnTo>
                    <a:lnTo>
                      <a:pt x="4670425" y="60325"/>
                    </a:lnTo>
                    <a:lnTo>
                      <a:pt x="4670425" y="177800"/>
                    </a:lnTo>
                    <a:lnTo>
                      <a:pt x="5137150" y="180975"/>
                    </a:lnTo>
                    <a:lnTo>
                      <a:pt x="5143500" y="142875"/>
                    </a:lnTo>
                    <a:lnTo>
                      <a:pt x="5318125" y="142875"/>
                    </a:lnTo>
                    <a:cubicBezTo>
                      <a:pt x="5317067" y="208492"/>
                      <a:pt x="5316008" y="274108"/>
                      <a:pt x="5314950" y="339725"/>
                    </a:cubicBezTo>
                    <a:lnTo>
                      <a:pt x="5235575" y="340440"/>
                    </a:lnTo>
                    <a:lnTo>
                      <a:pt x="5235575" y="317500"/>
                    </a:lnTo>
                    <a:lnTo>
                      <a:pt x="4699000" y="317500"/>
                    </a:lnTo>
                    <a:lnTo>
                      <a:pt x="4703147" y="345102"/>
                    </a:lnTo>
                    <a:lnTo>
                      <a:pt x="3971925" y="349250"/>
                    </a:lnTo>
                    <a:lnTo>
                      <a:pt x="3971925" y="323850"/>
                    </a:lnTo>
                    <a:lnTo>
                      <a:pt x="3355975" y="320675"/>
                    </a:lnTo>
                    <a:lnTo>
                      <a:pt x="3352543" y="282575"/>
                    </a:lnTo>
                    <a:lnTo>
                      <a:pt x="3082925" y="298450"/>
                    </a:lnTo>
                    <a:lnTo>
                      <a:pt x="3086100" y="330200"/>
                    </a:lnTo>
                    <a:lnTo>
                      <a:pt x="3035300" y="330200"/>
                    </a:lnTo>
                    <a:lnTo>
                      <a:pt x="3035300" y="311150"/>
                    </a:lnTo>
                    <a:lnTo>
                      <a:pt x="2270125" y="304800"/>
                    </a:lnTo>
                    <a:lnTo>
                      <a:pt x="2273300" y="279400"/>
                    </a:lnTo>
                    <a:lnTo>
                      <a:pt x="1879600" y="273050"/>
                    </a:lnTo>
                    <a:lnTo>
                      <a:pt x="1879600" y="288925"/>
                    </a:lnTo>
                    <a:lnTo>
                      <a:pt x="415925" y="295275"/>
                    </a:lnTo>
                    <a:lnTo>
                      <a:pt x="415925" y="263525"/>
                    </a:lnTo>
                    <a:lnTo>
                      <a:pt x="0" y="247650"/>
                    </a:lnTo>
                    <a:lnTo>
                      <a:pt x="3175" y="155575"/>
                    </a:lnTo>
                    <a:close/>
                  </a:path>
                </a:pathLst>
              </a:custGeom>
              <a:solidFill>
                <a:srgbClr val="FF0000">
                  <a:alpha val="50000"/>
                </a:srgbClr>
              </a:solidFill>
              <a:ln w="12700">
                <a:solidFill>
                  <a:srgbClr val="FF0000"/>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dirty="0"/>
              </a:p>
            </p:txBody>
          </p:sp>
        </p:grpSp>
        <p:sp>
          <p:nvSpPr>
            <p:cNvPr id="9" name="5-Point Star 8"/>
            <p:cNvSpPr/>
            <p:nvPr/>
          </p:nvSpPr>
          <p:spPr>
            <a:xfrm>
              <a:off x="3328988" y="2140517"/>
              <a:ext cx="180000" cy="180000"/>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10" name="5-Point Star 9"/>
            <p:cNvSpPr/>
            <p:nvPr/>
          </p:nvSpPr>
          <p:spPr>
            <a:xfrm>
              <a:off x="6581434" y="2948326"/>
              <a:ext cx="180000" cy="180000"/>
            </a:xfrm>
            <a:prstGeom prst="star5">
              <a:avLst/>
            </a:prstGeom>
            <a:solidFill>
              <a:srgbClr val="7030A0"/>
            </a:solidFill>
            <a:ln>
              <a:solidFill>
                <a:srgbClr val="7030A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sp>
        <p:nvSpPr>
          <p:cNvPr id="14" name="TextBox 13"/>
          <p:cNvSpPr txBox="1"/>
          <p:nvPr/>
        </p:nvSpPr>
        <p:spPr>
          <a:xfrm>
            <a:off x="9057331" y="5534783"/>
            <a:ext cx="2525069" cy="318100"/>
          </a:xfrm>
          <a:prstGeom prst="rect">
            <a:avLst/>
          </a:prstGeom>
          <a:noFill/>
        </p:spPr>
        <p:txBody>
          <a:bodyPr wrap="square" rtlCol="0">
            <a:spAutoFit/>
          </a:bodyPr>
          <a:lstStyle/>
          <a:p>
            <a:r>
              <a:rPr lang="en-GB" sz="1467" baseline="30000" dirty="0"/>
              <a:t>*</a:t>
            </a:r>
            <a:r>
              <a:rPr lang="en-GB" sz="1467" dirty="0"/>
              <a:t> As depicted by red areas</a:t>
            </a:r>
          </a:p>
        </p:txBody>
      </p:sp>
      <p:sp>
        <p:nvSpPr>
          <p:cNvPr id="6" name="Slide Number Placeholder 5">
            <a:extLst>
              <a:ext uri="{FF2B5EF4-FFF2-40B4-BE49-F238E27FC236}">
                <a16:creationId xmlns:a16="http://schemas.microsoft.com/office/drawing/2014/main" id="{DC180515-6AC4-4852-9E57-FF004D12F14C}"/>
              </a:ext>
            </a:extLst>
          </p:cNvPr>
          <p:cNvSpPr>
            <a:spLocks noGrp="1"/>
          </p:cNvSpPr>
          <p:nvPr>
            <p:ph type="sldNum" sz="quarter" idx="12"/>
          </p:nvPr>
        </p:nvSpPr>
        <p:spPr/>
        <p:txBody>
          <a:bodyPr/>
          <a:lstStyle/>
          <a:p>
            <a:fld id="{BCD55979-00CC-4874-A80E-0959E76EB92F}" type="slidenum">
              <a:rPr lang="en-GB" smtClean="0"/>
              <a:t>6</a:t>
            </a:fld>
            <a:endParaRPr lang="en-GB"/>
          </a:p>
        </p:txBody>
      </p:sp>
      <p:sp>
        <p:nvSpPr>
          <p:cNvPr id="4" name="Date Placeholder 3">
            <a:extLst>
              <a:ext uri="{FF2B5EF4-FFF2-40B4-BE49-F238E27FC236}">
                <a16:creationId xmlns:a16="http://schemas.microsoft.com/office/drawing/2014/main" id="{67455CF8-4653-4DAD-8706-4F776D1E721A}"/>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70488017-A713-4756-926D-3D4641D73171}"/>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16852839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areas – East Area</a:t>
            </a:r>
          </a:p>
        </p:txBody>
      </p:sp>
      <p:sp>
        <p:nvSpPr>
          <p:cNvPr id="3" name="Content Placeholder 2"/>
          <p:cNvSpPr>
            <a:spLocks noGrp="1"/>
          </p:cNvSpPr>
          <p:nvPr>
            <p:ph idx="1"/>
          </p:nvPr>
        </p:nvSpPr>
        <p:spPr>
          <a:xfrm>
            <a:off x="369898" y="1667590"/>
            <a:ext cx="10515600" cy="4185293"/>
          </a:xfrm>
        </p:spPr>
        <p:txBody>
          <a:bodyPr>
            <a:normAutofit fontScale="92500" lnSpcReduction="10000"/>
          </a:bodyPr>
          <a:lstStyle/>
          <a:p>
            <a:pPr>
              <a:spcAft>
                <a:spcPts val="600"/>
              </a:spcAft>
            </a:pPr>
            <a:r>
              <a:rPr lang="fr-CH" dirty="0"/>
              <a:t>East Area</a:t>
            </a:r>
          </a:p>
          <a:p>
            <a:pPr lvl="1">
              <a:spcAft>
                <a:spcPts val="600"/>
              </a:spcAft>
              <a:buFont typeface="Arial" panose="020B0604020202020204" pitchFamily="34" charset="0"/>
              <a:buChar char="−"/>
            </a:pPr>
            <a:r>
              <a:rPr lang="fr-CH" dirty="0"/>
              <a:t>1 Buffer Zone </a:t>
            </a:r>
            <a:r>
              <a:rPr lang="en-GB" dirty="0"/>
              <a:t>available</a:t>
            </a:r>
          </a:p>
          <a:p>
            <a:pPr lvl="1">
              <a:spcAft>
                <a:spcPts val="600"/>
              </a:spcAft>
              <a:buFont typeface="Arial" panose="020B0604020202020204" pitchFamily="34" charset="0"/>
              <a:buChar char="−"/>
            </a:pPr>
            <a:r>
              <a:rPr lang="en-GB" dirty="0"/>
              <a:t>TREC mandatory for </a:t>
            </a:r>
            <a:br>
              <a:rPr lang="en-GB" dirty="0"/>
            </a:br>
            <a:r>
              <a:rPr lang="en-GB" dirty="0"/>
              <a:t>equipment in beam lines</a:t>
            </a:r>
            <a:r>
              <a:rPr lang="en-GB" baseline="30000" dirty="0"/>
              <a:t>*</a:t>
            </a:r>
          </a:p>
          <a:p>
            <a:pPr marL="48767" indent="0">
              <a:spcAft>
                <a:spcPts val="600"/>
              </a:spcAft>
              <a:buNone/>
            </a:pPr>
            <a:endParaRPr lang="fr-CH" sz="1100" dirty="0"/>
          </a:p>
          <a:p>
            <a:pPr marL="48767" indent="0">
              <a:spcAft>
                <a:spcPts val="600"/>
              </a:spcAft>
              <a:buNone/>
            </a:pPr>
            <a:endParaRPr lang="fr-CH" sz="1200" dirty="0"/>
          </a:p>
          <a:p>
            <a:pPr>
              <a:spcAft>
                <a:spcPts val="600"/>
              </a:spcAft>
            </a:pPr>
            <a:r>
              <a:rPr lang="fr-CH" dirty="0"/>
              <a:t>CHARM/IRRAD</a:t>
            </a:r>
          </a:p>
          <a:p>
            <a:pPr lvl="1">
              <a:spcAft>
                <a:spcPts val="600"/>
              </a:spcAft>
              <a:buFont typeface="Arial" panose="020B0604020202020204" pitchFamily="34" charset="0"/>
              <a:buChar char="−"/>
            </a:pPr>
            <a:r>
              <a:rPr lang="fr-CH" dirty="0"/>
              <a:t>1 Buffer Zone </a:t>
            </a:r>
            <a:r>
              <a:rPr lang="en-GB" dirty="0"/>
              <a:t>available</a:t>
            </a:r>
          </a:p>
          <a:p>
            <a:pPr lvl="1">
              <a:spcAft>
                <a:spcPts val="600"/>
              </a:spcAft>
              <a:buFont typeface="Arial" panose="020B0604020202020204" pitchFamily="34" charset="0"/>
              <a:buChar char="−"/>
            </a:pPr>
            <a:r>
              <a:rPr lang="en-GB" dirty="0"/>
              <a:t>TREC mandatory for </a:t>
            </a:r>
            <a:br>
              <a:rPr lang="en-GB" dirty="0"/>
            </a:br>
            <a:r>
              <a:rPr lang="en-GB" dirty="0"/>
              <a:t>equipment in beam lines</a:t>
            </a:r>
            <a:r>
              <a:rPr lang="en-GB" baseline="30000" dirty="0"/>
              <a:t>*</a:t>
            </a:r>
            <a:endParaRPr lang="en-GB" dirty="0"/>
          </a:p>
          <a:p>
            <a:pPr lvl="1"/>
            <a:endParaRPr lang="en-GB" dirty="0"/>
          </a:p>
        </p:txBody>
      </p:sp>
      <p:grpSp>
        <p:nvGrpSpPr>
          <p:cNvPr id="7" name="Group 6"/>
          <p:cNvGrpSpPr>
            <a:grpSpLocks noChangeAspect="1"/>
          </p:cNvGrpSpPr>
          <p:nvPr/>
        </p:nvGrpSpPr>
        <p:grpSpPr>
          <a:xfrm>
            <a:off x="7007913" y="1381950"/>
            <a:ext cx="3673168" cy="1778260"/>
            <a:chOff x="1558925" y="1138740"/>
            <a:chExt cx="6019301" cy="2914073"/>
          </a:xfrm>
        </p:grpSpPr>
        <p:grpSp>
          <p:nvGrpSpPr>
            <p:cNvPr id="8" name="Group 7"/>
            <p:cNvGrpSpPr/>
            <p:nvPr/>
          </p:nvGrpSpPr>
          <p:grpSpPr>
            <a:xfrm>
              <a:off x="1558925" y="1138740"/>
              <a:ext cx="6019301" cy="2914073"/>
              <a:chOff x="1558925" y="1138740"/>
              <a:chExt cx="6019301" cy="2914073"/>
            </a:xfrm>
          </p:grpSpPr>
          <p:pic>
            <p:nvPicPr>
              <p:cNvPr id="10" name="Picture 9"/>
              <p:cNvPicPr>
                <a:picLocks noChangeAspect="1"/>
              </p:cNvPicPr>
              <p:nvPr/>
            </p:nvPicPr>
            <p:blipFill>
              <a:blip r:embed="rId2"/>
              <a:stretch>
                <a:fillRect/>
              </a:stretch>
            </p:blipFill>
            <p:spPr>
              <a:xfrm>
                <a:off x="1563028" y="1138740"/>
                <a:ext cx="6015198" cy="2914073"/>
              </a:xfrm>
              <a:prstGeom prst="rect">
                <a:avLst/>
              </a:prstGeom>
            </p:spPr>
          </p:pic>
          <p:sp>
            <p:nvSpPr>
              <p:cNvPr id="11" name="Freeform 10"/>
              <p:cNvSpPr/>
              <p:nvPr/>
            </p:nvSpPr>
            <p:spPr>
              <a:xfrm>
                <a:off x="1558925" y="1640586"/>
                <a:ext cx="4690748" cy="1861433"/>
              </a:xfrm>
              <a:custGeom>
                <a:avLst/>
                <a:gdLst>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2125 w 5819775"/>
                  <a:gd name="connsiteY41" fmla="*/ 1831975 h 2193925"/>
                  <a:gd name="connsiteX42" fmla="*/ 1765300 w 5819775"/>
                  <a:gd name="connsiteY42" fmla="*/ 1701800 h 2193925"/>
                  <a:gd name="connsiteX43" fmla="*/ 1495425 w 5819775"/>
                  <a:gd name="connsiteY43" fmla="*/ 1708150 h 2193925"/>
                  <a:gd name="connsiteX44" fmla="*/ 1511300 w 5819775"/>
                  <a:gd name="connsiteY44" fmla="*/ 1651000 h 2193925"/>
                  <a:gd name="connsiteX45" fmla="*/ 1355725 w 5819775"/>
                  <a:gd name="connsiteY45" fmla="*/ 1641475 h 2193925"/>
                  <a:gd name="connsiteX46" fmla="*/ 1368425 w 5819775"/>
                  <a:gd name="connsiteY46" fmla="*/ 1555750 h 2193925"/>
                  <a:gd name="connsiteX47" fmla="*/ 1130300 w 5819775"/>
                  <a:gd name="connsiteY47" fmla="*/ 1568450 h 2193925"/>
                  <a:gd name="connsiteX48" fmla="*/ 1133475 w 5819775"/>
                  <a:gd name="connsiteY48" fmla="*/ 1365250 h 2193925"/>
                  <a:gd name="connsiteX49" fmla="*/ 15875 w 5819775"/>
                  <a:gd name="connsiteY49" fmla="*/ 1139825 h 2193925"/>
                  <a:gd name="connsiteX50" fmla="*/ 0 w 5819775"/>
                  <a:gd name="connsiteY50"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2268055 w 5819775"/>
                  <a:gd name="connsiteY19" fmla="*/ 1217173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2125 w 5819775"/>
                  <a:gd name="connsiteY41" fmla="*/ 1831975 h 2193925"/>
                  <a:gd name="connsiteX42" fmla="*/ 1765300 w 5819775"/>
                  <a:gd name="connsiteY42" fmla="*/ 1701800 h 2193925"/>
                  <a:gd name="connsiteX43" fmla="*/ 1495425 w 5819775"/>
                  <a:gd name="connsiteY43" fmla="*/ 1708150 h 2193925"/>
                  <a:gd name="connsiteX44" fmla="*/ 1511300 w 5819775"/>
                  <a:gd name="connsiteY44" fmla="*/ 1651000 h 2193925"/>
                  <a:gd name="connsiteX45" fmla="*/ 1355725 w 5819775"/>
                  <a:gd name="connsiteY45" fmla="*/ 1641475 h 2193925"/>
                  <a:gd name="connsiteX46" fmla="*/ 1368425 w 5819775"/>
                  <a:gd name="connsiteY46" fmla="*/ 1555750 h 2193925"/>
                  <a:gd name="connsiteX47" fmla="*/ 1130300 w 5819775"/>
                  <a:gd name="connsiteY47" fmla="*/ 1568450 h 2193925"/>
                  <a:gd name="connsiteX48" fmla="*/ 1133475 w 5819775"/>
                  <a:gd name="connsiteY48" fmla="*/ 1365250 h 2193925"/>
                  <a:gd name="connsiteX49" fmla="*/ 15875 w 5819775"/>
                  <a:gd name="connsiteY49" fmla="*/ 1139825 h 2193925"/>
                  <a:gd name="connsiteX50" fmla="*/ 0 w 5819775"/>
                  <a:gd name="connsiteY50" fmla="*/ 660400 h 2193925"/>
                  <a:gd name="connsiteX0" fmla="*/ 0 w 5807076"/>
                  <a:gd name="connsiteY0" fmla="*/ 660400 h 2193925"/>
                  <a:gd name="connsiteX1" fmla="*/ 298450 w 5807076"/>
                  <a:gd name="connsiteY1" fmla="*/ 669925 h 2193925"/>
                  <a:gd name="connsiteX2" fmla="*/ 301625 w 5807076"/>
                  <a:gd name="connsiteY2" fmla="*/ 561975 h 2193925"/>
                  <a:gd name="connsiteX3" fmla="*/ 1377950 w 5807076"/>
                  <a:gd name="connsiteY3" fmla="*/ 571500 h 2193925"/>
                  <a:gd name="connsiteX4" fmla="*/ 1377950 w 5807076"/>
                  <a:gd name="connsiteY4" fmla="*/ 523875 h 2193925"/>
                  <a:gd name="connsiteX5" fmla="*/ 1568450 w 5807076"/>
                  <a:gd name="connsiteY5" fmla="*/ 530225 h 2193925"/>
                  <a:gd name="connsiteX6" fmla="*/ 1574800 w 5807076"/>
                  <a:gd name="connsiteY6" fmla="*/ 349250 h 2193925"/>
                  <a:gd name="connsiteX7" fmla="*/ 1784350 w 5807076"/>
                  <a:gd name="connsiteY7" fmla="*/ 346075 h 2193925"/>
                  <a:gd name="connsiteX8" fmla="*/ 1793875 w 5807076"/>
                  <a:gd name="connsiteY8" fmla="*/ 22225 h 2193925"/>
                  <a:gd name="connsiteX9" fmla="*/ 2501900 w 5807076"/>
                  <a:gd name="connsiteY9" fmla="*/ 0 h 2193925"/>
                  <a:gd name="connsiteX10" fmla="*/ 2511425 w 5807076"/>
                  <a:gd name="connsiteY10" fmla="*/ 276225 h 2193925"/>
                  <a:gd name="connsiteX11" fmla="*/ 3121025 w 5807076"/>
                  <a:gd name="connsiteY11" fmla="*/ 279400 h 2193925"/>
                  <a:gd name="connsiteX12" fmla="*/ 3105150 w 5807076"/>
                  <a:gd name="connsiteY12" fmla="*/ 574675 h 2193925"/>
                  <a:gd name="connsiteX13" fmla="*/ 4206875 w 5807076"/>
                  <a:gd name="connsiteY13" fmla="*/ 577850 h 2193925"/>
                  <a:gd name="connsiteX14" fmla="*/ 4206875 w 5807076"/>
                  <a:gd name="connsiteY14" fmla="*/ 704850 h 2193925"/>
                  <a:gd name="connsiteX15" fmla="*/ 4067175 w 5807076"/>
                  <a:gd name="connsiteY15" fmla="*/ 704850 h 2193925"/>
                  <a:gd name="connsiteX16" fmla="*/ 4064000 w 5807076"/>
                  <a:gd name="connsiteY16" fmla="*/ 952500 h 2193925"/>
                  <a:gd name="connsiteX17" fmla="*/ 3975100 w 5807076"/>
                  <a:gd name="connsiteY17" fmla="*/ 946150 h 2193925"/>
                  <a:gd name="connsiteX18" fmla="*/ 3965575 w 5807076"/>
                  <a:gd name="connsiteY18" fmla="*/ 1206500 h 2193925"/>
                  <a:gd name="connsiteX19" fmla="*/ 2268055 w 5807076"/>
                  <a:gd name="connsiteY19" fmla="*/ 1217173 h 2193925"/>
                  <a:gd name="connsiteX20" fmla="*/ 5445125 w 5807076"/>
                  <a:gd name="connsiteY20" fmla="*/ 1352550 h 2193925"/>
                  <a:gd name="connsiteX21" fmla="*/ 5807075 w 5807076"/>
                  <a:gd name="connsiteY21" fmla="*/ 2155825 h 2193925"/>
                  <a:gd name="connsiteX22" fmla="*/ 5451475 w 5807076"/>
                  <a:gd name="connsiteY22" fmla="*/ 2146300 h 2193925"/>
                  <a:gd name="connsiteX23" fmla="*/ 5451475 w 5807076"/>
                  <a:gd name="connsiteY23" fmla="*/ 2193925 h 2193925"/>
                  <a:gd name="connsiteX24" fmla="*/ 4244975 w 5807076"/>
                  <a:gd name="connsiteY24" fmla="*/ 2174875 h 2193925"/>
                  <a:gd name="connsiteX25" fmla="*/ 4095750 w 5807076"/>
                  <a:gd name="connsiteY25" fmla="*/ 2171700 h 2193925"/>
                  <a:gd name="connsiteX26" fmla="*/ 4108450 w 5807076"/>
                  <a:gd name="connsiteY26" fmla="*/ 2079625 h 2193925"/>
                  <a:gd name="connsiteX27" fmla="*/ 4041775 w 5807076"/>
                  <a:gd name="connsiteY27" fmla="*/ 2003425 h 2193925"/>
                  <a:gd name="connsiteX28" fmla="*/ 3838575 w 5807076"/>
                  <a:gd name="connsiteY28" fmla="*/ 2009775 h 2193925"/>
                  <a:gd name="connsiteX29" fmla="*/ 3810000 w 5807076"/>
                  <a:gd name="connsiteY29" fmla="*/ 1743075 h 2193925"/>
                  <a:gd name="connsiteX30" fmla="*/ 3362325 w 5807076"/>
                  <a:gd name="connsiteY30" fmla="*/ 1730375 h 2193925"/>
                  <a:gd name="connsiteX31" fmla="*/ 3359150 w 5807076"/>
                  <a:gd name="connsiteY31" fmla="*/ 1660525 h 2193925"/>
                  <a:gd name="connsiteX32" fmla="*/ 2997200 w 5807076"/>
                  <a:gd name="connsiteY32" fmla="*/ 1657350 h 2193925"/>
                  <a:gd name="connsiteX33" fmla="*/ 2990850 w 5807076"/>
                  <a:gd name="connsiteY33" fmla="*/ 1565275 h 2193925"/>
                  <a:gd name="connsiteX34" fmla="*/ 2133600 w 5807076"/>
                  <a:gd name="connsiteY34" fmla="*/ 1536700 h 2193925"/>
                  <a:gd name="connsiteX35" fmla="*/ 2127250 w 5807076"/>
                  <a:gd name="connsiteY35" fmla="*/ 1597025 h 2193925"/>
                  <a:gd name="connsiteX36" fmla="*/ 1927225 w 5807076"/>
                  <a:gd name="connsiteY36" fmla="*/ 1597025 h 2193925"/>
                  <a:gd name="connsiteX37" fmla="*/ 1927225 w 5807076"/>
                  <a:gd name="connsiteY37" fmla="*/ 1724025 h 2193925"/>
                  <a:gd name="connsiteX38" fmla="*/ 1863725 w 5807076"/>
                  <a:gd name="connsiteY38" fmla="*/ 1711325 h 2193925"/>
                  <a:gd name="connsiteX39" fmla="*/ 1873250 w 5807076"/>
                  <a:gd name="connsiteY39" fmla="*/ 1851025 h 2193925"/>
                  <a:gd name="connsiteX40" fmla="*/ 1762125 w 5807076"/>
                  <a:gd name="connsiteY40" fmla="*/ 1831975 h 2193925"/>
                  <a:gd name="connsiteX41" fmla="*/ 1765300 w 5807076"/>
                  <a:gd name="connsiteY41" fmla="*/ 1701800 h 2193925"/>
                  <a:gd name="connsiteX42" fmla="*/ 1495425 w 5807076"/>
                  <a:gd name="connsiteY42" fmla="*/ 1708150 h 2193925"/>
                  <a:gd name="connsiteX43" fmla="*/ 1511300 w 5807076"/>
                  <a:gd name="connsiteY43" fmla="*/ 1651000 h 2193925"/>
                  <a:gd name="connsiteX44" fmla="*/ 1355725 w 5807076"/>
                  <a:gd name="connsiteY44" fmla="*/ 1641475 h 2193925"/>
                  <a:gd name="connsiteX45" fmla="*/ 1368425 w 5807076"/>
                  <a:gd name="connsiteY45" fmla="*/ 1555750 h 2193925"/>
                  <a:gd name="connsiteX46" fmla="*/ 1130300 w 5807076"/>
                  <a:gd name="connsiteY46" fmla="*/ 1568450 h 2193925"/>
                  <a:gd name="connsiteX47" fmla="*/ 1133475 w 5807076"/>
                  <a:gd name="connsiteY47" fmla="*/ 1365250 h 2193925"/>
                  <a:gd name="connsiteX48" fmla="*/ 15875 w 5807076"/>
                  <a:gd name="connsiteY48" fmla="*/ 1139825 h 2193925"/>
                  <a:gd name="connsiteX49" fmla="*/ 0 w 5807076"/>
                  <a:gd name="connsiteY49" fmla="*/ 660400 h 2193925"/>
                  <a:gd name="connsiteX0" fmla="*/ 0 w 5807076"/>
                  <a:gd name="connsiteY0" fmla="*/ 660400 h 2193925"/>
                  <a:gd name="connsiteX1" fmla="*/ 298450 w 5807076"/>
                  <a:gd name="connsiteY1" fmla="*/ 669925 h 2193925"/>
                  <a:gd name="connsiteX2" fmla="*/ 301625 w 5807076"/>
                  <a:gd name="connsiteY2" fmla="*/ 561975 h 2193925"/>
                  <a:gd name="connsiteX3" fmla="*/ 1377950 w 5807076"/>
                  <a:gd name="connsiteY3" fmla="*/ 571500 h 2193925"/>
                  <a:gd name="connsiteX4" fmla="*/ 1377950 w 5807076"/>
                  <a:gd name="connsiteY4" fmla="*/ 523875 h 2193925"/>
                  <a:gd name="connsiteX5" fmla="*/ 1568450 w 5807076"/>
                  <a:gd name="connsiteY5" fmla="*/ 530225 h 2193925"/>
                  <a:gd name="connsiteX6" fmla="*/ 1574800 w 5807076"/>
                  <a:gd name="connsiteY6" fmla="*/ 349250 h 2193925"/>
                  <a:gd name="connsiteX7" fmla="*/ 1784350 w 5807076"/>
                  <a:gd name="connsiteY7" fmla="*/ 346075 h 2193925"/>
                  <a:gd name="connsiteX8" fmla="*/ 1793875 w 5807076"/>
                  <a:gd name="connsiteY8" fmla="*/ 22225 h 2193925"/>
                  <a:gd name="connsiteX9" fmla="*/ 2501900 w 5807076"/>
                  <a:gd name="connsiteY9" fmla="*/ 0 h 2193925"/>
                  <a:gd name="connsiteX10" fmla="*/ 2511425 w 5807076"/>
                  <a:gd name="connsiteY10" fmla="*/ 276225 h 2193925"/>
                  <a:gd name="connsiteX11" fmla="*/ 3121025 w 5807076"/>
                  <a:gd name="connsiteY11" fmla="*/ 279400 h 2193925"/>
                  <a:gd name="connsiteX12" fmla="*/ 3105150 w 5807076"/>
                  <a:gd name="connsiteY12" fmla="*/ 574675 h 2193925"/>
                  <a:gd name="connsiteX13" fmla="*/ 4206875 w 5807076"/>
                  <a:gd name="connsiteY13" fmla="*/ 577850 h 2193925"/>
                  <a:gd name="connsiteX14" fmla="*/ 4206875 w 5807076"/>
                  <a:gd name="connsiteY14" fmla="*/ 704850 h 2193925"/>
                  <a:gd name="connsiteX15" fmla="*/ 4067175 w 5807076"/>
                  <a:gd name="connsiteY15" fmla="*/ 704850 h 2193925"/>
                  <a:gd name="connsiteX16" fmla="*/ 4064000 w 5807076"/>
                  <a:gd name="connsiteY16" fmla="*/ 952500 h 2193925"/>
                  <a:gd name="connsiteX17" fmla="*/ 3975100 w 5807076"/>
                  <a:gd name="connsiteY17" fmla="*/ 946150 h 2193925"/>
                  <a:gd name="connsiteX18" fmla="*/ 3965575 w 5807076"/>
                  <a:gd name="connsiteY18" fmla="*/ 1206500 h 2193925"/>
                  <a:gd name="connsiteX19" fmla="*/ 2268055 w 5807076"/>
                  <a:gd name="connsiteY19" fmla="*/ 1217173 h 2193925"/>
                  <a:gd name="connsiteX20" fmla="*/ 5807075 w 5807076"/>
                  <a:gd name="connsiteY20" fmla="*/ 2155825 h 2193925"/>
                  <a:gd name="connsiteX21" fmla="*/ 5451475 w 5807076"/>
                  <a:gd name="connsiteY21" fmla="*/ 2146300 h 2193925"/>
                  <a:gd name="connsiteX22" fmla="*/ 5451475 w 5807076"/>
                  <a:gd name="connsiteY22" fmla="*/ 2193925 h 2193925"/>
                  <a:gd name="connsiteX23" fmla="*/ 4244975 w 5807076"/>
                  <a:gd name="connsiteY23" fmla="*/ 2174875 h 2193925"/>
                  <a:gd name="connsiteX24" fmla="*/ 4095750 w 5807076"/>
                  <a:gd name="connsiteY24" fmla="*/ 2171700 h 2193925"/>
                  <a:gd name="connsiteX25" fmla="*/ 4108450 w 5807076"/>
                  <a:gd name="connsiteY25" fmla="*/ 2079625 h 2193925"/>
                  <a:gd name="connsiteX26" fmla="*/ 4041775 w 5807076"/>
                  <a:gd name="connsiteY26" fmla="*/ 2003425 h 2193925"/>
                  <a:gd name="connsiteX27" fmla="*/ 3838575 w 5807076"/>
                  <a:gd name="connsiteY27" fmla="*/ 2009775 h 2193925"/>
                  <a:gd name="connsiteX28" fmla="*/ 3810000 w 5807076"/>
                  <a:gd name="connsiteY28" fmla="*/ 1743075 h 2193925"/>
                  <a:gd name="connsiteX29" fmla="*/ 3362325 w 5807076"/>
                  <a:gd name="connsiteY29" fmla="*/ 1730375 h 2193925"/>
                  <a:gd name="connsiteX30" fmla="*/ 3359150 w 5807076"/>
                  <a:gd name="connsiteY30" fmla="*/ 1660525 h 2193925"/>
                  <a:gd name="connsiteX31" fmla="*/ 2997200 w 5807076"/>
                  <a:gd name="connsiteY31" fmla="*/ 1657350 h 2193925"/>
                  <a:gd name="connsiteX32" fmla="*/ 2990850 w 5807076"/>
                  <a:gd name="connsiteY32" fmla="*/ 1565275 h 2193925"/>
                  <a:gd name="connsiteX33" fmla="*/ 2133600 w 5807076"/>
                  <a:gd name="connsiteY33" fmla="*/ 1536700 h 2193925"/>
                  <a:gd name="connsiteX34" fmla="*/ 2127250 w 5807076"/>
                  <a:gd name="connsiteY34" fmla="*/ 1597025 h 2193925"/>
                  <a:gd name="connsiteX35" fmla="*/ 1927225 w 5807076"/>
                  <a:gd name="connsiteY35" fmla="*/ 1597025 h 2193925"/>
                  <a:gd name="connsiteX36" fmla="*/ 1927225 w 5807076"/>
                  <a:gd name="connsiteY36" fmla="*/ 1724025 h 2193925"/>
                  <a:gd name="connsiteX37" fmla="*/ 1863725 w 5807076"/>
                  <a:gd name="connsiteY37" fmla="*/ 1711325 h 2193925"/>
                  <a:gd name="connsiteX38" fmla="*/ 1873250 w 5807076"/>
                  <a:gd name="connsiteY38" fmla="*/ 1851025 h 2193925"/>
                  <a:gd name="connsiteX39" fmla="*/ 1762125 w 5807076"/>
                  <a:gd name="connsiteY39" fmla="*/ 1831975 h 2193925"/>
                  <a:gd name="connsiteX40" fmla="*/ 1765300 w 5807076"/>
                  <a:gd name="connsiteY40" fmla="*/ 1701800 h 2193925"/>
                  <a:gd name="connsiteX41" fmla="*/ 1495425 w 5807076"/>
                  <a:gd name="connsiteY41" fmla="*/ 1708150 h 2193925"/>
                  <a:gd name="connsiteX42" fmla="*/ 1511300 w 5807076"/>
                  <a:gd name="connsiteY42" fmla="*/ 1651000 h 2193925"/>
                  <a:gd name="connsiteX43" fmla="*/ 1355725 w 5807076"/>
                  <a:gd name="connsiteY43" fmla="*/ 1641475 h 2193925"/>
                  <a:gd name="connsiteX44" fmla="*/ 1368425 w 5807076"/>
                  <a:gd name="connsiteY44" fmla="*/ 1555750 h 2193925"/>
                  <a:gd name="connsiteX45" fmla="*/ 1130300 w 5807076"/>
                  <a:gd name="connsiteY45" fmla="*/ 1568450 h 2193925"/>
                  <a:gd name="connsiteX46" fmla="*/ 1133475 w 5807076"/>
                  <a:gd name="connsiteY46" fmla="*/ 1365250 h 2193925"/>
                  <a:gd name="connsiteX47" fmla="*/ 15875 w 5807076"/>
                  <a:gd name="connsiteY47" fmla="*/ 1139825 h 2193925"/>
                  <a:gd name="connsiteX48" fmla="*/ 0 w 5807076"/>
                  <a:gd name="connsiteY48" fmla="*/ 660400 h 2193925"/>
                  <a:gd name="connsiteX0" fmla="*/ 0 w 5451475"/>
                  <a:gd name="connsiteY0" fmla="*/ 660400 h 2193925"/>
                  <a:gd name="connsiteX1" fmla="*/ 298450 w 5451475"/>
                  <a:gd name="connsiteY1" fmla="*/ 669925 h 2193925"/>
                  <a:gd name="connsiteX2" fmla="*/ 301625 w 5451475"/>
                  <a:gd name="connsiteY2" fmla="*/ 561975 h 2193925"/>
                  <a:gd name="connsiteX3" fmla="*/ 1377950 w 5451475"/>
                  <a:gd name="connsiteY3" fmla="*/ 571500 h 2193925"/>
                  <a:gd name="connsiteX4" fmla="*/ 1377950 w 5451475"/>
                  <a:gd name="connsiteY4" fmla="*/ 523875 h 2193925"/>
                  <a:gd name="connsiteX5" fmla="*/ 1568450 w 5451475"/>
                  <a:gd name="connsiteY5" fmla="*/ 530225 h 2193925"/>
                  <a:gd name="connsiteX6" fmla="*/ 1574800 w 5451475"/>
                  <a:gd name="connsiteY6" fmla="*/ 349250 h 2193925"/>
                  <a:gd name="connsiteX7" fmla="*/ 1784350 w 5451475"/>
                  <a:gd name="connsiteY7" fmla="*/ 346075 h 2193925"/>
                  <a:gd name="connsiteX8" fmla="*/ 1793875 w 5451475"/>
                  <a:gd name="connsiteY8" fmla="*/ 22225 h 2193925"/>
                  <a:gd name="connsiteX9" fmla="*/ 2501900 w 5451475"/>
                  <a:gd name="connsiteY9" fmla="*/ 0 h 2193925"/>
                  <a:gd name="connsiteX10" fmla="*/ 2511425 w 5451475"/>
                  <a:gd name="connsiteY10" fmla="*/ 276225 h 2193925"/>
                  <a:gd name="connsiteX11" fmla="*/ 3121025 w 5451475"/>
                  <a:gd name="connsiteY11" fmla="*/ 279400 h 2193925"/>
                  <a:gd name="connsiteX12" fmla="*/ 3105150 w 5451475"/>
                  <a:gd name="connsiteY12" fmla="*/ 574675 h 2193925"/>
                  <a:gd name="connsiteX13" fmla="*/ 4206875 w 5451475"/>
                  <a:gd name="connsiteY13" fmla="*/ 577850 h 2193925"/>
                  <a:gd name="connsiteX14" fmla="*/ 4206875 w 5451475"/>
                  <a:gd name="connsiteY14" fmla="*/ 704850 h 2193925"/>
                  <a:gd name="connsiteX15" fmla="*/ 4067175 w 5451475"/>
                  <a:gd name="connsiteY15" fmla="*/ 704850 h 2193925"/>
                  <a:gd name="connsiteX16" fmla="*/ 4064000 w 5451475"/>
                  <a:gd name="connsiteY16" fmla="*/ 952500 h 2193925"/>
                  <a:gd name="connsiteX17" fmla="*/ 3975100 w 5451475"/>
                  <a:gd name="connsiteY17" fmla="*/ 946150 h 2193925"/>
                  <a:gd name="connsiteX18" fmla="*/ 3965575 w 5451475"/>
                  <a:gd name="connsiteY18" fmla="*/ 1206500 h 2193925"/>
                  <a:gd name="connsiteX19" fmla="*/ 2268055 w 5451475"/>
                  <a:gd name="connsiteY19" fmla="*/ 1217173 h 2193925"/>
                  <a:gd name="connsiteX20" fmla="*/ 5451475 w 5451475"/>
                  <a:gd name="connsiteY20" fmla="*/ 2146300 h 2193925"/>
                  <a:gd name="connsiteX21" fmla="*/ 5451475 w 5451475"/>
                  <a:gd name="connsiteY21" fmla="*/ 2193925 h 2193925"/>
                  <a:gd name="connsiteX22" fmla="*/ 4244975 w 5451475"/>
                  <a:gd name="connsiteY22" fmla="*/ 2174875 h 2193925"/>
                  <a:gd name="connsiteX23" fmla="*/ 4095750 w 5451475"/>
                  <a:gd name="connsiteY23" fmla="*/ 2171700 h 2193925"/>
                  <a:gd name="connsiteX24" fmla="*/ 4108450 w 5451475"/>
                  <a:gd name="connsiteY24" fmla="*/ 2079625 h 2193925"/>
                  <a:gd name="connsiteX25" fmla="*/ 4041775 w 5451475"/>
                  <a:gd name="connsiteY25" fmla="*/ 2003425 h 2193925"/>
                  <a:gd name="connsiteX26" fmla="*/ 3838575 w 5451475"/>
                  <a:gd name="connsiteY26" fmla="*/ 2009775 h 2193925"/>
                  <a:gd name="connsiteX27" fmla="*/ 3810000 w 5451475"/>
                  <a:gd name="connsiteY27" fmla="*/ 1743075 h 2193925"/>
                  <a:gd name="connsiteX28" fmla="*/ 3362325 w 5451475"/>
                  <a:gd name="connsiteY28" fmla="*/ 1730375 h 2193925"/>
                  <a:gd name="connsiteX29" fmla="*/ 3359150 w 5451475"/>
                  <a:gd name="connsiteY29" fmla="*/ 1660525 h 2193925"/>
                  <a:gd name="connsiteX30" fmla="*/ 2997200 w 5451475"/>
                  <a:gd name="connsiteY30" fmla="*/ 1657350 h 2193925"/>
                  <a:gd name="connsiteX31" fmla="*/ 2990850 w 5451475"/>
                  <a:gd name="connsiteY31" fmla="*/ 1565275 h 2193925"/>
                  <a:gd name="connsiteX32" fmla="*/ 2133600 w 5451475"/>
                  <a:gd name="connsiteY32" fmla="*/ 1536700 h 2193925"/>
                  <a:gd name="connsiteX33" fmla="*/ 2127250 w 5451475"/>
                  <a:gd name="connsiteY33" fmla="*/ 1597025 h 2193925"/>
                  <a:gd name="connsiteX34" fmla="*/ 1927225 w 5451475"/>
                  <a:gd name="connsiteY34" fmla="*/ 1597025 h 2193925"/>
                  <a:gd name="connsiteX35" fmla="*/ 1927225 w 5451475"/>
                  <a:gd name="connsiteY35" fmla="*/ 1724025 h 2193925"/>
                  <a:gd name="connsiteX36" fmla="*/ 1863725 w 5451475"/>
                  <a:gd name="connsiteY36" fmla="*/ 1711325 h 2193925"/>
                  <a:gd name="connsiteX37" fmla="*/ 1873250 w 5451475"/>
                  <a:gd name="connsiteY37" fmla="*/ 1851025 h 2193925"/>
                  <a:gd name="connsiteX38" fmla="*/ 1762125 w 5451475"/>
                  <a:gd name="connsiteY38" fmla="*/ 1831975 h 2193925"/>
                  <a:gd name="connsiteX39" fmla="*/ 1765300 w 5451475"/>
                  <a:gd name="connsiteY39" fmla="*/ 1701800 h 2193925"/>
                  <a:gd name="connsiteX40" fmla="*/ 1495425 w 5451475"/>
                  <a:gd name="connsiteY40" fmla="*/ 1708150 h 2193925"/>
                  <a:gd name="connsiteX41" fmla="*/ 1511300 w 5451475"/>
                  <a:gd name="connsiteY41" fmla="*/ 1651000 h 2193925"/>
                  <a:gd name="connsiteX42" fmla="*/ 1355725 w 5451475"/>
                  <a:gd name="connsiteY42" fmla="*/ 1641475 h 2193925"/>
                  <a:gd name="connsiteX43" fmla="*/ 1368425 w 5451475"/>
                  <a:gd name="connsiteY43" fmla="*/ 1555750 h 2193925"/>
                  <a:gd name="connsiteX44" fmla="*/ 1130300 w 5451475"/>
                  <a:gd name="connsiteY44" fmla="*/ 1568450 h 2193925"/>
                  <a:gd name="connsiteX45" fmla="*/ 1133475 w 5451475"/>
                  <a:gd name="connsiteY45" fmla="*/ 1365250 h 2193925"/>
                  <a:gd name="connsiteX46" fmla="*/ 15875 w 5451475"/>
                  <a:gd name="connsiteY46" fmla="*/ 1139825 h 2193925"/>
                  <a:gd name="connsiteX47" fmla="*/ 0 w 5451475"/>
                  <a:gd name="connsiteY47" fmla="*/ 660400 h 2193925"/>
                  <a:gd name="connsiteX0" fmla="*/ 0 w 5451475"/>
                  <a:gd name="connsiteY0" fmla="*/ 660400 h 2193925"/>
                  <a:gd name="connsiteX1" fmla="*/ 298450 w 5451475"/>
                  <a:gd name="connsiteY1" fmla="*/ 669925 h 2193925"/>
                  <a:gd name="connsiteX2" fmla="*/ 301625 w 5451475"/>
                  <a:gd name="connsiteY2" fmla="*/ 561975 h 2193925"/>
                  <a:gd name="connsiteX3" fmla="*/ 1377950 w 5451475"/>
                  <a:gd name="connsiteY3" fmla="*/ 571500 h 2193925"/>
                  <a:gd name="connsiteX4" fmla="*/ 1377950 w 5451475"/>
                  <a:gd name="connsiteY4" fmla="*/ 523875 h 2193925"/>
                  <a:gd name="connsiteX5" fmla="*/ 1568450 w 5451475"/>
                  <a:gd name="connsiteY5" fmla="*/ 530225 h 2193925"/>
                  <a:gd name="connsiteX6" fmla="*/ 1574800 w 5451475"/>
                  <a:gd name="connsiteY6" fmla="*/ 349250 h 2193925"/>
                  <a:gd name="connsiteX7" fmla="*/ 1784350 w 5451475"/>
                  <a:gd name="connsiteY7" fmla="*/ 346075 h 2193925"/>
                  <a:gd name="connsiteX8" fmla="*/ 1793875 w 5451475"/>
                  <a:gd name="connsiteY8" fmla="*/ 22225 h 2193925"/>
                  <a:gd name="connsiteX9" fmla="*/ 2501900 w 5451475"/>
                  <a:gd name="connsiteY9" fmla="*/ 0 h 2193925"/>
                  <a:gd name="connsiteX10" fmla="*/ 2511425 w 5451475"/>
                  <a:gd name="connsiteY10" fmla="*/ 276225 h 2193925"/>
                  <a:gd name="connsiteX11" fmla="*/ 3121025 w 5451475"/>
                  <a:gd name="connsiteY11" fmla="*/ 279400 h 2193925"/>
                  <a:gd name="connsiteX12" fmla="*/ 3105150 w 5451475"/>
                  <a:gd name="connsiteY12" fmla="*/ 574675 h 2193925"/>
                  <a:gd name="connsiteX13" fmla="*/ 4206875 w 5451475"/>
                  <a:gd name="connsiteY13" fmla="*/ 577850 h 2193925"/>
                  <a:gd name="connsiteX14" fmla="*/ 4206875 w 5451475"/>
                  <a:gd name="connsiteY14" fmla="*/ 704850 h 2193925"/>
                  <a:gd name="connsiteX15" fmla="*/ 4067175 w 5451475"/>
                  <a:gd name="connsiteY15" fmla="*/ 704850 h 2193925"/>
                  <a:gd name="connsiteX16" fmla="*/ 4064000 w 5451475"/>
                  <a:gd name="connsiteY16" fmla="*/ 952500 h 2193925"/>
                  <a:gd name="connsiteX17" fmla="*/ 3975100 w 5451475"/>
                  <a:gd name="connsiteY17" fmla="*/ 946150 h 2193925"/>
                  <a:gd name="connsiteX18" fmla="*/ 3965575 w 5451475"/>
                  <a:gd name="connsiteY18" fmla="*/ 1206500 h 2193925"/>
                  <a:gd name="connsiteX19" fmla="*/ 2268055 w 5451475"/>
                  <a:gd name="connsiteY19" fmla="*/ 1217173 h 2193925"/>
                  <a:gd name="connsiteX20" fmla="*/ 5451475 w 5451475"/>
                  <a:gd name="connsiteY20" fmla="*/ 2193925 h 2193925"/>
                  <a:gd name="connsiteX21" fmla="*/ 4244975 w 5451475"/>
                  <a:gd name="connsiteY21" fmla="*/ 2174875 h 2193925"/>
                  <a:gd name="connsiteX22" fmla="*/ 4095750 w 5451475"/>
                  <a:gd name="connsiteY22" fmla="*/ 2171700 h 2193925"/>
                  <a:gd name="connsiteX23" fmla="*/ 4108450 w 5451475"/>
                  <a:gd name="connsiteY23" fmla="*/ 2079625 h 2193925"/>
                  <a:gd name="connsiteX24" fmla="*/ 4041775 w 5451475"/>
                  <a:gd name="connsiteY24" fmla="*/ 2003425 h 2193925"/>
                  <a:gd name="connsiteX25" fmla="*/ 3838575 w 5451475"/>
                  <a:gd name="connsiteY25" fmla="*/ 2009775 h 2193925"/>
                  <a:gd name="connsiteX26" fmla="*/ 3810000 w 5451475"/>
                  <a:gd name="connsiteY26" fmla="*/ 1743075 h 2193925"/>
                  <a:gd name="connsiteX27" fmla="*/ 3362325 w 5451475"/>
                  <a:gd name="connsiteY27" fmla="*/ 1730375 h 2193925"/>
                  <a:gd name="connsiteX28" fmla="*/ 3359150 w 5451475"/>
                  <a:gd name="connsiteY28" fmla="*/ 1660525 h 2193925"/>
                  <a:gd name="connsiteX29" fmla="*/ 2997200 w 5451475"/>
                  <a:gd name="connsiteY29" fmla="*/ 1657350 h 2193925"/>
                  <a:gd name="connsiteX30" fmla="*/ 2990850 w 5451475"/>
                  <a:gd name="connsiteY30" fmla="*/ 1565275 h 2193925"/>
                  <a:gd name="connsiteX31" fmla="*/ 2133600 w 5451475"/>
                  <a:gd name="connsiteY31" fmla="*/ 1536700 h 2193925"/>
                  <a:gd name="connsiteX32" fmla="*/ 2127250 w 5451475"/>
                  <a:gd name="connsiteY32" fmla="*/ 1597025 h 2193925"/>
                  <a:gd name="connsiteX33" fmla="*/ 1927225 w 5451475"/>
                  <a:gd name="connsiteY33" fmla="*/ 1597025 h 2193925"/>
                  <a:gd name="connsiteX34" fmla="*/ 1927225 w 5451475"/>
                  <a:gd name="connsiteY34" fmla="*/ 1724025 h 2193925"/>
                  <a:gd name="connsiteX35" fmla="*/ 1863725 w 5451475"/>
                  <a:gd name="connsiteY35" fmla="*/ 1711325 h 2193925"/>
                  <a:gd name="connsiteX36" fmla="*/ 1873250 w 5451475"/>
                  <a:gd name="connsiteY36" fmla="*/ 1851025 h 2193925"/>
                  <a:gd name="connsiteX37" fmla="*/ 1762125 w 5451475"/>
                  <a:gd name="connsiteY37" fmla="*/ 1831975 h 2193925"/>
                  <a:gd name="connsiteX38" fmla="*/ 1765300 w 5451475"/>
                  <a:gd name="connsiteY38" fmla="*/ 1701800 h 2193925"/>
                  <a:gd name="connsiteX39" fmla="*/ 1495425 w 5451475"/>
                  <a:gd name="connsiteY39" fmla="*/ 1708150 h 2193925"/>
                  <a:gd name="connsiteX40" fmla="*/ 1511300 w 5451475"/>
                  <a:gd name="connsiteY40" fmla="*/ 1651000 h 2193925"/>
                  <a:gd name="connsiteX41" fmla="*/ 1355725 w 5451475"/>
                  <a:gd name="connsiteY41" fmla="*/ 1641475 h 2193925"/>
                  <a:gd name="connsiteX42" fmla="*/ 1368425 w 5451475"/>
                  <a:gd name="connsiteY42" fmla="*/ 1555750 h 2193925"/>
                  <a:gd name="connsiteX43" fmla="*/ 1130300 w 5451475"/>
                  <a:gd name="connsiteY43" fmla="*/ 1568450 h 2193925"/>
                  <a:gd name="connsiteX44" fmla="*/ 1133475 w 5451475"/>
                  <a:gd name="connsiteY44" fmla="*/ 1365250 h 2193925"/>
                  <a:gd name="connsiteX45" fmla="*/ 15875 w 5451475"/>
                  <a:gd name="connsiteY45" fmla="*/ 1139825 h 2193925"/>
                  <a:gd name="connsiteX46" fmla="*/ 0 w 5451475"/>
                  <a:gd name="connsiteY46" fmla="*/ 660400 h 2193925"/>
                  <a:gd name="connsiteX0" fmla="*/ 0 w 4244976"/>
                  <a:gd name="connsiteY0" fmla="*/ 660400 h 2174874"/>
                  <a:gd name="connsiteX1" fmla="*/ 298450 w 4244976"/>
                  <a:gd name="connsiteY1" fmla="*/ 669925 h 2174874"/>
                  <a:gd name="connsiteX2" fmla="*/ 301625 w 4244976"/>
                  <a:gd name="connsiteY2" fmla="*/ 561975 h 2174874"/>
                  <a:gd name="connsiteX3" fmla="*/ 1377950 w 4244976"/>
                  <a:gd name="connsiteY3" fmla="*/ 571500 h 2174874"/>
                  <a:gd name="connsiteX4" fmla="*/ 1377950 w 4244976"/>
                  <a:gd name="connsiteY4" fmla="*/ 523875 h 2174874"/>
                  <a:gd name="connsiteX5" fmla="*/ 1568450 w 4244976"/>
                  <a:gd name="connsiteY5" fmla="*/ 530225 h 2174874"/>
                  <a:gd name="connsiteX6" fmla="*/ 1574800 w 4244976"/>
                  <a:gd name="connsiteY6" fmla="*/ 349250 h 2174874"/>
                  <a:gd name="connsiteX7" fmla="*/ 1784350 w 4244976"/>
                  <a:gd name="connsiteY7" fmla="*/ 346075 h 2174874"/>
                  <a:gd name="connsiteX8" fmla="*/ 1793875 w 4244976"/>
                  <a:gd name="connsiteY8" fmla="*/ 22225 h 2174874"/>
                  <a:gd name="connsiteX9" fmla="*/ 2501900 w 4244976"/>
                  <a:gd name="connsiteY9" fmla="*/ 0 h 2174874"/>
                  <a:gd name="connsiteX10" fmla="*/ 2511425 w 4244976"/>
                  <a:gd name="connsiteY10" fmla="*/ 276225 h 2174874"/>
                  <a:gd name="connsiteX11" fmla="*/ 3121025 w 4244976"/>
                  <a:gd name="connsiteY11" fmla="*/ 279400 h 2174874"/>
                  <a:gd name="connsiteX12" fmla="*/ 3105150 w 4244976"/>
                  <a:gd name="connsiteY12" fmla="*/ 574675 h 2174874"/>
                  <a:gd name="connsiteX13" fmla="*/ 4206875 w 4244976"/>
                  <a:gd name="connsiteY13" fmla="*/ 577850 h 2174874"/>
                  <a:gd name="connsiteX14" fmla="*/ 4206875 w 4244976"/>
                  <a:gd name="connsiteY14" fmla="*/ 704850 h 2174874"/>
                  <a:gd name="connsiteX15" fmla="*/ 4067175 w 4244976"/>
                  <a:gd name="connsiteY15" fmla="*/ 704850 h 2174874"/>
                  <a:gd name="connsiteX16" fmla="*/ 4064000 w 4244976"/>
                  <a:gd name="connsiteY16" fmla="*/ 952500 h 2174874"/>
                  <a:gd name="connsiteX17" fmla="*/ 3975100 w 4244976"/>
                  <a:gd name="connsiteY17" fmla="*/ 946150 h 2174874"/>
                  <a:gd name="connsiteX18" fmla="*/ 3965575 w 4244976"/>
                  <a:gd name="connsiteY18" fmla="*/ 1206500 h 2174874"/>
                  <a:gd name="connsiteX19" fmla="*/ 2268055 w 4244976"/>
                  <a:gd name="connsiteY19" fmla="*/ 1217173 h 2174874"/>
                  <a:gd name="connsiteX20" fmla="*/ 4244975 w 4244976"/>
                  <a:gd name="connsiteY20" fmla="*/ 2174875 h 2174874"/>
                  <a:gd name="connsiteX21" fmla="*/ 4095750 w 4244976"/>
                  <a:gd name="connsiteY21" fmla="*/ 2171700 h 2174874"/>
                  <a:gd name="connsiteX22" fmla="*/ 4108450 w 4244976"/>
                  <a:gd name="connsiteY22" fmla="*/ 2079625 h 2174874"/>
                  <a:gd name="connsiteX23" fmla="*/ 4041775 w 4244976"/>
                  <a:gd name="connsiteY23" fmla="*/ 2003425 h 2174874"/>
                  <a:gd name="connsiteX24" fmla="*/ 3838575 w 4244976"/>
                  <a:gd name="connsiteY24" fmla="*/ 2009775 h 2174874"/>
                  <a:gd name="connsiteX25" fmla="*/ 3810000 w 4244976"/>
                  <a:gd name="connsiteY25" fmla="*/ 1743075 h 2174874"/>
                  <a:gd name="connsiteX26" fmla="*/ 3362325 w 4244976"/>
                  <a:gd name="connsiteY26" fmla="*/ 1730375 h 2174874"/>
                  <a:gd name="connsiteX27" fmla="*/ 3359150 w 4244976"/>
                  <a:gd name="connsiteY27" fmla="*/ 1660525 h 2174874"/>
                  <a:gd name="connsiteX28" fmla="*/ 2997200 w 4244976"/>
                  <a:gd name="connsiteY28" fmla="*/ 1657350 h 2174874"/>
                  <a:gd name="connsiteX29" fmla="*/ 2990850 w 4244976"/>
                  <a:gd name="connsiteY29" fmla="*/ 1565275 h 2174874"/>
                  <a:gd name="connsiteX30" fmla="*/ 2133600 w 4244976"/>
                  <a:gd name="connsiteY30" fmla="*/ 1536700 h 2174874"/>
                  <a:gd name="connsiteX31" fmla="*/ 2127250 w 4244976"/>
                  <a:gd name="connsiteY31" fmla="*/ 1597025 h 2174874"/>
                  <a:gd name="connsiteX32" fmla="*/ 1927225 w 4244976"/>
                  <a:gd name="connsiteY32" fmla="*/ 1597025 h 2174874"/>
                  <a:gd name="connsiteX33" fmla="*/ 1927225 w 4244976"/>
                  <a:gd name="connsiteY33" fmla="*/ 1724025 h 2174874"/>
                  <a:gd name="connsiteX34" fmla="*/ 1863725 w 4244976"/>
                  <a:gd name="connsiteY34" fmla="*/ 1711325 h 2174874"/>
                  <a:gd name="connsiteX35" fmla="*/ 1873250 w 4244976"/>
                  <a:gd name="connsiteY35" fmla="*/ 1851025 h 2174874"/>
                  <a:gd name="connsiteX36" fmla="*/ 1762125 w 4244976"/>
                  <a:gd name="connsiteY36" fmla="*/ 1831975 h 2174874"/>
                  <a:gd name="connsiteX37" fmla="*/ 1765300 w 4244976"/>
                  <a:gd name="connsiteY37" fmla="*/ 1701800 h 2174874"/>
                  <a:gd name="connsiteX38" fmla="*/ 1495425 w 4244976"/>
                  <a:gd name="connsiteY38" fmla="*/ 1708150 h 2174874"/>
                  <a:gd name="connsiteX39" fmla="*/ 1511300 w 4244976"/>
                  <a:gd name="connsiteY39" fmla="*/ 1651000 h 2174874"/>
                  <a:gd name="connsiteX40" fmla="*/ 1355725 w 4244976"/>
                  <a:gd name="connsiteY40" fmla="*/ 1641475 h 2174874"/>
                  <a:gd name="connsiteX41" fmla="*/ 1368425 w 4244976"/>
                  <a:gd name="connsiteY41" fmla="*/ 1555750 h 2174874"/>
                  <a:gd name="connsiteX42" fmla="*/ 1130300 w 4244976"/>
                  <a:gd name="connsiteY42" fmla="*/ 1568450 h 2174874"/>
                  <a:gd name="connsiteX43" fmla="*/ 1133475 w 4244976"/>
                  <a:gd name="connsiteY43" fmla="*/ 1365250 h 2174874"/>
                  <a:gd name="connsiteX44" fmla="*/ 15875 w 4244976"/>
                  <a:gd name="connsiteY44" fmla="*/ 1139825 h 2174874"/>
                  <a:gd name="connsiteX45" fmla="*/ 0 w 4244976"/>
                  <a:gd name="connsiteY45" fmla="*/ 660400 h 2174874"/>
                  <a:gd name="connsiteX0" fmla="*/ 0 w 4206875"/>
                  <a:gd name="connsiteY0" fmla="*/ 660400 h 2171699"/>
                  <a:gd name="connsiteX1" fmla="*/ 298450 w 4206875"/>
                  <a:gd name="connsiteY1" fmla="*/ 669925 h 2171699"/>
                  <a:gd name="connsiteX2" fmla="*/ 301625 w 4206875"/>
                  <a:gd name="connsiteY2" fmla="*/ 561975 h 2171699"/>
                  <a:gd name="connsiteX3" fmla="*/ 1377950 w 4206875"/>
                  <a:gd name="connsiteY3" fmla="*/ 571500 h 2171699"/>
                  <a:gd name="connsiteX4" fmla="*/ 1377950 w 4206875"/>
                  <a:gd name="connsiteY4" fmla="*/ 523875 h 2171699"/>
                  <a:gd name="connsiteX5" fmla="*/ 1568450 w 4206875"/>
                  <a:gd name="connsiteY5" fmla="*/ 530225 h 2171699"/>
                  <a:gd name="connsiteX6" fmla="*/ 1574800 w 4206875"/>
                  <a:gd name="connsiteY6" fmla="*/ 349250 h 2171699"/>
                  <a:gd name="connsiteX7" fmla="*/ 1784350 w 4206875"/>
                  <a:gd name="connsiteY7" fmla="*/ 346075 h 2171699"/>
                  <a:gd name="connsiteX8" fmla="*/ 1793875 w 4206875"/>
                  <a:gd name="connsiteY8" fmla="*/ 22225 h 2171699"/>
                  <a:gd name="connsiteX9" fmla="*/ 2501900 w 4206875"/>
                  <a:gd name="connsiteY9" fmla="*/ 0 h 2171699"/>
                  <a:gd name="connsiteX10" fmla="*/ 2511425 w 4206875"/>
                  <a:gd name="connsiteY10" fmla="*/ 276225 h 2171699"/>
                  <a:gd name="connsiteX11" fmla="*/ 3121025 w 4206875"/>
                  <a:gd name="connsiteY11" fmla="*/ 279400 h 2171699"/>
                  <a:gd name="connsiteX12" fmla="*/ 3105150 w 4206875"/>
                  <a:gd name="connsiteY12" fmla="*/ 574675 h 2171699"/>
                  <a:gd name="connsiteX13" fmla="*/ 4206875 w 4206875"/>
                  <a:gd name="connsiteY13" fmla="*/ 577850 h 2171699"/>
                  <a:gd name="connsiteX14" fmla="*/ 4206875 w 4206875"/>
                  <a:gd name="connsiteY14" fmla="*/ 704850 h 2171699"/>
                  <a:gd name="connsiteX15" fmla="*/ 4067175 w 4206875"/>
                  <a:gd name="connsiteY15" fmla="*/ 704850 h 2171699"/>
                  <a:gd name="connsiteX16" fmla="*/ 4064000 w 4206875"/>
                  <a:gd name="connsiteY16" fmla="*/ 952500 h 2171699"/>
                  <a:gd name="connsiteX17" fmla="*/ 3975100 w 4206875"/>
                  <a:gd name="connsiteY17" fmla="*/ 946150 h 2171699"/>
                  <a:gd name="connsiteX18" fmla="*/ 3965575 w 4206875"/>
                  <a:gd name="connsiteY18" fmla="*/ 1206500 h 2171699"/>
                  <a:gd name="connsiteX19" fmla="*/ 2268055 w 4206875"/>
                  <a:gd name="connsiteY19" fmla="*/ 1217173 h 2171699"/>
                  <a:gd name="connsiteX20" fmla="*/ 4095750 w 4206875"/>
                  <a:gd name="connsiteY20" fmla="*/ 2171700 h 2171699"/>
                  <a:gd name="connsiteX21" fmla="*/ 4108450 w 4206875"/>
                  <a:gd name="connsiteY21" fmla="*/ 2079625 h 2171699"/>
                  <a:gd name="connsiteX22" fmla="*/ 4041775 w 4206875"/>
                  <a:gd name="connsiteY22" fmla="*/ 2003425 h 2171699"/>
                  <a:gd name="connsiteX23" fmla="*/ 3838575 w 4206875"/>
                  <a:gd name="connsiteY23" fmla="*/ 2009775 h 2171699"/>
                  <a:gd name="connsiteX24" fmla="*/ 3810000 w 4206875"/>
                  <a:gd name="connsiteY24" fmla="*/ 1743075 h 2171699"/>
                  <a:gd name="connsiteX25" fmla="*/ 3362325 w 4206875"/>
                  <a:gd name="connsiteY25" fmla="*/ 1730375 h 2171699"/>
                  <a:gd name="connsiteX26" fmla="*/ 3359150 w 4206875"/>
                  <a:gd name="connsiteY26" fmla="*/ 1660525 h 2171699"/>
                  <a:gd name="connsiteX27" fmla="*/ 2997200 w 4206875"/>
                  <a:gd name="connsiteY27" fmla="*/ 1657350 h 2171699"/>
                  <a:gd name="connsiteX28" fmla="*/ 2990850 w 4206875"/>
                  <a:gd name="connsiteY28" fmla="*/ 1565275 h 2171699"/>
                  <a:gd name="connsiteX29" fmla="*/ 2133600 w 4206875"/>
                  <a:gd name="connsiteY29" fmla="*/ 1536700 h 2171699"/>
                  <a:gd name="connsiteX30" fmla="*/ 2127250 w 4206875"/>
                  <a:gd name="connsiteY30" fmla="*/ 1597025 h 2171699"/>
                  <a:gd name="connsiteX31" fmla="*/ 1927225 w 4206875"/>
                  <a:gd name="connsiteY31" fmla="*/ 1597025 h 2171699"/>
                  <a:gd name="connsiteX32" fmla="*/ 1927225 w 4206875"/>
                  <a:gd name="connsiteY32" fmla="*/ 1724025 h 2171699"/>
                  <a:gd name="connsiteX33" fmla="*/ 1863725 w 4206875"/>
                  <a:gd name="connsiteY33" fmla="*/ 1711325 h 2171699"/>
                  <a:gd name="connsiteX34" fmla="*/ 1873250 w 4206875"/>
                  <a:gd name="connsiteY34" fmla="*/ 1851025 h 2171699"/>
                  <a:gd name="connsiteX35" fmla="*/ 1762125 w 4206875"/>
                  <a:gd name="connsiteY35" fmla="*/ 1831975 h 2171699"/>
                  <a:gd name="connsiteX36" fmla="*/ 1765300 w 4206875"/>
                  <a:gd name="connsiteY36" fmla="*/ 1701800 h 2171699"/>
                  <a:gd name="connsiteX37" fmla="*/ 1495425 w 4206875"/>
                  <a:gd name="connsiteY37" fmla="*/ 1708150 h 2171699"/>
                  <a:gd name="connsiteX38" fmla="*/ 1511300 w 4206875"/>
                  <a:gd name="connsiteY38" fmla="*/ 1651000 h 2171699"/>
                  <a:gd name="connsiteX39" fmla="*/ 1355725 w 4206875"/>
                  <a:gd name="connsiteY39" fmla="*/ 1641475 h 2171699"/>
                  <a:gd name="connsiteX40" fmla="*/ 1368425 w 4206875"/>
                  <a:gd name="connsiteY40" fmla="*/ 1555750 h 2171699"/>
                  <a:gd name="connsiteX41" fmla="*/ 1130300 w 4206875"/>
                  <a:gd name="connsiteY41" fmla="*/ 1568450 h 2171699"/>
                  <a:gd name="connsiteX42" fmla="*/ 1133475 w 4206875"/>
                  <a:gd name="connsiteY42" fmla="*/ 1365250 h 2171699"/>
                  <a:gd name="connsiteX43" fmla="*/ 15875 w 4206875"/>
                  <a:gd name="connsiteY43" fmla="*/ 1139825 h 2171699"/>
                  <a:gd name="connsiteX44" fmla="*/ 0 w 4206875"/>
                  <a:gd name="connsiteY44" fmla="*/ 660400 h 2171699"/>
                  <a:gd name="connsiteX0" fmla="*/ 0 w 4206875"/>
                  <a:gd name="connsiteY0" fmla="*/ 660400 h 2079625"/>
                  <a:gd name="connsiteX1" fmla="*/ 298450 w 4206875"/>
                  <a:gd name="connsiteY1" fmla="*/ 669925 h 2079625"/>
                  <a:gd name="connsiteX2" fmla="*/ 301625 w 4206875"/>
                  <a:gd name="connsiteY2" fmla="*/ 561975 h 2079625"/>
                  <a:gd name="connsiteX3" fmla="*/ 1377950 w 4206875"/>
                  <a:gd name="connsiteY3" fmla="*/ 571500 h 2079625"/>
                  <a:gd name="connsiteX4" fmla="*/ 1377950 w 4206875"/>
                  <a:gd name="connsiteY4" fmla="*/ 523875 h 2079625"/>
                  <a:gd name="connsiteX5" fmla="*/ 1568450 w 4206875"/>
                  <a:gd name="connsiteY5" fmla="*/ 530225 h 2079625"/>
                  <a:gd name="connsiteX6" fmla="*/ 1574800 w 4206875"/>
                  <a:gd name="connsiteY6" fmla="*/ 349250 h 2079625"/>
                  <a:gd name="connsiteX7" fmla="*/ 1784350 w 4206875"/>
                  <a:gd name="connsiteY7" fmla="*/ 346075 h 2079625"/>
                  <a:gd name="connsiteX8" fmla="*/ 1793875 w 4206875"/>
                  <a:gd name="connsiteY8" fmla="*/ 22225 h 2079625"/>
                  <a:gd name="connsiteX9" fmla="*/ 2501900 w 4206875"/>
                  <a:gd name="connsiteY9" fmla="*/ 0 h 2079625"/>
                  <a:gd name="connsiteX10" fmla="*/ 2511425 w 4206875"/>
                  <a:gd name="connsiteY10" fmla="*/ 276225 h 2079625"/>
                  <a:gd name="connsiteX11" fmla="*/ 3121025 w 4206875"/>
                  <a:gd name="connsiteY11" fmla="*/ 279400 h 2079625"/>
                  <a:gd name="connsiteX12" fmla="*/ 3105150 w 4206875"/>
                  <a:gd name="connsiteY12" fmla="*/ 574675 h 2079625"/>
                  <a:gd name="connsiteX13" fmla="*/ 4206875 w 4206875"/>
                  <a:gd name="connsiteY13" fmla="*/ 577850 h 2079625"/>
                  <a:gd name="connsiteX14" fmla="*/ 4206875 w 4206875"/>
                  <a:gd name="connsiteY14" fmla="*/ 704850 h 2079625"/>
                  <a:gd name="connsiteX15" fmla="*/ 4067175 w 4206875"/>
                  <a:gd name="connsiteY15" fmla="*/ 704850 h 2079625"/>
                  <a:gd name="connsiteX16" fmla="*/ 4064000 w 4206875"/>
                  <a:gd name="connsiteY16" fmla="*/ 952500 h 2079625"/>
                  <a:gd name="connsiteX17" fmla="*/ 3975100 w 4206875"/>
                  <a:gd name="connsiteY17" fmla="*/ 946150 h 2079625"/>
                  <a:gd name="connsiteX18" fmla="*/ 3965575 w 4206875"/>
                  <a:gd name="connsiteY18" fmla="*/ 1206500 h 2079625"/>
                  <a:gd name="connsiteX19" fmla="*/ 2268055 w 4206875"/>
                  <a:gd name="connsiteY19" fmla="*/ 1217173 h 2079625"/>
                  <a:gd name="connsiteX20" fmla="*/ 4108450 w 4206875"/>
                  <a:gd name="connsiteY20" fmla="*/ 2079625 h 2079625"/>
                  <a:gd name="connsiteX21" fmla="*/ 4041775 w 4206875"/>
                  <a:gd name="connsiteY21" fmla="*/ 2003425 h 2079625"/>
                  <a:gd name="connsiteX22" fmla="*/ 3838575 w 4206875"/>
                  <a:gd name="connsiteY22" fmla="*/ 2009775 h 2079625"/>
                  <a:gd name="connsiteX23" fmla="*/ 3810000 w 4206875"/>
                  <a:gd name="connsiteY23" fmla="*/ 1743075 h 2079625"/>
                  <a:gd name="connsiteX24" fmla="*/ 3362325 w 4206875"/>
                  <a:gd name="connsiteY24" fmla="*/ 1730375 h 2079625"/>
                  <a:gd name="connsiteX25" fmla="*/ 3359150 w 4206875"/>
                  <a:gd name="connsiteY25" fmla="*/ 1660525 h 2079625"/>
                  <a:gd name="connsiteX26" fmla="*/ 2997200 w 4206875"/>
                  <a:gd name="connsiteY26" fmla="*/ 1657350 h 2079625"/>
                  <a:gd name="connsiteX27" fmla="*/ 2990850 w 4206875"/>
                  <a:gd name="connsiteY27" fmla="*/ 1565275 h 2079625"/>
                  <a:gd name="connsiteX28" fmla="*/ 2133600 w 4206875"/>
                  <a:gd name="connsiteY28" fmla="*/ 1536700 h 2079625"/>
                  <a:gd name="connsiteX29" fmla="*/ 2127250 w 4206875"/>
                  <a:gd name="connsiteY29" fmla="*/ 1597025 h 2079625"/>
                  <a:gd name="connsiteX30" fmla="*/ 1927225 w 4206875"/>
                  <a:gd name="connsiteY30" fmla="*/ 1597025 h 2079625"/>
                  <a:gd name="connsiteX31" fmla="*/ 1927225 w 4206875"/>
                  <a:gd name="connsiteY31" fmla="*/ 1724025 h 2079625"/>
                  <a:gd name="connsiteX32" fmla="*/ 1863725 w 4206875"/>
                  <a:gd name="connsiteY32" fmla="*/ 1711325 h 2079625"/>
                  <a:gd name="connsiteX33" fmla="*/ 1873250 w 4206875"/>
                  <a:gd name="connsiteY33" fmla="*/ 1851025 h 2079625"/>
                  <a:gd name="connsiteX34" fmla="*/ 1762125 w 4206875"/>
                  <a:gd name="connsiteY34" fmla="*/ 1831975 h 2079625"/>
                  <a:gd name="connsiteX35" fmla="*/ 1765300 w 4206875"/>
                  <a:gd name="connsiteY35" fmla="*/ 1701800 h 2079625"/>
                  <a:gd name="connsiteX36" fmla="*/ 1495425 w 4206875"/>
                  <a:gd name="connsiteY36" fmla="*/ 1708150 h 2079625"/>
                  <a:gd name="connsiteX37" fmla="*/ 1511300 w 4206875"/>
                  <a:gd name="connsiteY37" fmla="*/ 1651000 h 2079625"/>
                  <a:gd name="connsiteX38" fmla="*/ 1355725 w 4206875"/>
                  <a:gd name="connsiteY38" fmla="*/ 1641475 h 2079625"/>
                  <a:gd name="connsiteX39" fmla="*/ 1368425 w 4206875"/>
                  <a:gd name="connsiteY39" fmla="*/ 1555750 h 2079625"/>
                  <a:gd name="connsiteX40" fmla="*/ 1130300 w 4206875"/>
                  <a:gd name="connsiteY40" fmla="*/ 1568450 h 2079625"/>
                  <a:gd name="connsiteX41" fmla="*/ 1133475 w 4206875"/>
                  <a:gd name="connsiteY41" fmla="*/ 1365250 h 2079625"/>
                  <a:gd name="connsiteX42" fmla="*/ 15875 w 4206875"/>
                  <a:gd name="connsiteY42" fmla="*/ 1139825 h 2079625"/>
                  <a:gd name="connsiteX43" fmla="*/ 0 w 4206875"/>
                  <a:gd name="connsiteY43" fmla="*/ 660400 h 2079625"/>
                  <a:gd name="connsiteX0" fmla="*/ 0 w 4206875"/>
                  <a:gd name="connsiteY0" fmla="*/ 660400 h 2009774"/>
                  <a:gd name="connsiteX1" fmla="*/ 298450 w 4206875"/>
                  <a:gd name="connsiteY1" fmla="*/ 669925 h 2009774"/>
                  <a:gd name="connsiteX2" fmla="*/ 301625 w 4206875"/>
                  <a:gd name="connsiteY2" fmla="*/ 561975 h 2009774"/>
                  <a:gd name="connsiteX3" fmla="*/ 1377950 w 4206875"/>
                  <a:gd name="connsiteY3" fmla="*/ 571500 h 2009774"/>
                  <a:gd name="connsiteX4" fmla="*/ 1377950 w 4206875"/>
                  <a:gd name="connsiteY4" fmla="*/ 523875 h 2009774"/>
                  <a:gd name="connsiteX5" fmla="*/ 1568450 w 4206875"/>
                  <a:gd name="connsiteY5" fmla="*/ 530225 h 2009774"/>
                  <a:gd name="connsiteX6" fmla="*/ 1574800 w 4206875"/>
                  <a:gd name="connsiteY6" fmla="*/ 349250 h 2009774"/>
                  <a:gd name="connsiteX7" fmla="*/ 1784350 w 4206875"/>
                  <a:gd name="connsiteY7" fmla="*/ 346075 h 2009774"/>
                  <a:gd name="connsiteX8" fmla="*/ 1793875 w 4206875"/>
                  <a:gd name="connsiteY8" fmla="*/ 22225 h 2009774"/>
                  <a:gd name="connsiteX9" fmla="*/ 2501900 w 4206875"/>
                  <a:gd name="connsiteY9" fmla="*/ 0 h 2009774"/>
                  <a:gd name="connsiteX10" fmla="*/ 2511425 w 4206875"/>
                  <a:gd name="connsiteY10" fmla="*/ 276225 h 2009774"/>
                  <a:gd name="connsiteX11" fmla="*/ 3121025 w 4206875"/>
                  <a:gd name="connsiteY11" fmla="*/ 279400 h 2009774"/>
                  <a:gd name="connsiteX12" fmla="*/ 3105150 w 4206875"/>
                  <a:gd name="connsiteY12" fmla="*/ 574675 h 2009774"/>
                  <a:gd name="connsiteX13" fmla="*/ 4206875 w 4206875"/>
                  <a:gd name="connsiteY13" fmla="*/ 577850 h 2009774"/>
                  <a:gd name="connsiteX14" fmla="*/ 4206875 w 4206875"/>
                  <a:gd name="connsiteY14" fmla="*/ 704850 h 2009774"/>
                  <a:gd name="connsiteX15" fmla="*/ 4067175 w 4206875"/>
                  <a:gd name="connsiteY15" fmla="*/ 704850 h 2009774"/>
                  <a:gd name="connsiteX16" fmla="*/ 4064000 w 4206875"/>
                  <a:gd name="connsiteY16" fmla="*/ 952500 h 2009774"/>
                  <a:gd name="connsiteX17" fmla="*/ 3975100 w 4206875"/>
                  <a:gd name="connsiteY17" fmla="*/ 946150 h 2009774"/>
                  <a:gd name="connsiteX18" fmla="*/ 3965575 w 4206875"/>
                  <a:gd name="connsiteY18" fmla="*/ 1206500 h 2009774"/>
                  <a:gd name="connsiteX19" fmla="*/ 2268055 w 4206875"/>
                  <a:gd name="connsiteY19" fmla="*/ 1217173 h 2009774"/>
                  <a:gd name="connsiteX20" fmla="*/ 4041775 w 4206875"/>
                  <a:gd name="connsiteY20" fmla="*/ 2003425 h 2009774"/>
                  <a:gd name="connsiteX21" fmla="*/ 3838575 w 4206875"/>
                  <a:gd name="connsiteY21" fmla="*/ 2009775 h 2009774"/>
                  <a:gd name="connsiteX22" fmla="*/ 3810000 w 4206875"/>
                  <a:gd name="connsiteY22" fmla="*/ 1743075 h 2009774"/>
                  <a:gd name="connsiteX23" fmla="*/ 3362325 w 4206875"/>
                  <a:gd name="connsiteY23" fmla="*/ 1730375 h 2009774"/>
                  <a:gd name="connsiteX24" fmla="*/ 3359150 w 4206875"/>
                  <a:gd name="connsiteY24" fmla="*/ 1660525 h 2009774"/>
                  <a:gd name="connsiteX25" fmla="*/ 2997200 w 4206875"/>
                  <a:gd name="connsiteY25" fmla="*/ 1657350 h 2009774"/>
                  <a:gd name="connsiteX26" fmla="*/ 2990850 w 4206875"/>
                  <a:gd name="connsiteY26" fmla="*/ 1565275 h 2009774"/>
                  <a:gd name="connsiteX27" fmla="*/ 2133600 w 4206875"/>
                  <a:gd name="connsiteY27" fmla="*/ 1536700 h 2009774"/>
                  <a:gd name="connsiteX28" fmla="*/ 2127250 w 4206875"/>
                  <a:gd name="connsiteY28" fmla="*/ 1597025 h 2009774"/>
                  <a:gd name="connsiteX29" fmla="*/ 1927225 w 4206875"/>
                  <a:gd name="connsiteY29" fmla="*/ 1597025 h 2009774"/>
                  <a:gd name="connsiteX30" fmla="*/ 1927225 w 4206875"/>
                  <a:gd name="connsiteY30" fmla="*/ 1724025 h 2009774"/>
                  <a:gd name="connsiteX31" fmla="*/ 1863725 w 4206875"/>
                  <a:gd name="connsiteY31" fmla="*/ 1711325 h 2009774"/>
                  <a:gd name="connsiteX32" fmla="*/ 1873250 w 4206875"/>
                  <a:gd name="connsiteY32" fmla="*/ 1851025 h 2009774"/>
                  <a:gd name="connsiteX33" fmla="*/ 1762125 w 4206875"/>
                  <a:gd name="connsiteY33" fmla="*/ 1831975 h 2009774"/>
                  <a:gd name="connsiteX34" fmla="*/ 1765300 w 4206875"/>
                  <a:gd name="connsiteY34" fmla="*/ 1701800 h 2009774"/>
                  <a:gd name="connsiteX35" fmla="*/ 1495425 w 4206875"/>
                  <a:gd name="connsiteY35" fmla="*/ 1708150 h 2009774"/>
                  <a:gd name="connsiteX36" fmla="*/ 1511300 w 4206875"/>
                  <a:gd name="connsiteY36" fmla="*/ 1651000 h 2009774"/>
                  <a:gd name="connsiteX37" fmla="*/ 1355725 w 4206875"/>
                  <a:gd name="connsiteY37" fmla="*/ 1641475 h 2009774"/>
                  <a:gd name="connsiteX38" fmla="*/ 1368425 w 4206875"/>
                  <a:gd name="connsiteY38" fmla="*/ 1555750 h 2009774"/>
                  <a:gd name="connsiteX39" fmla="*/ 1130300 w 4206875"/>
                  <a:gd name="connsiteY39" fmla="*/ 1568450 h 2009774"/>
                  <a:gd name="connsiteX40" fmla="*/ 1133475 w 4206875"/>
                  <a:gd name="connsiteY40" fmla="*/ 1365250 h 2009774"/>
                  <a:gd name="connsiteX41" fmla="*/ 15875 w 4206875"/>
                  <a:gd name="connsiteY41" fmla="*/ 1139825 h 2009774"/>
                  <a:gd name="connsiteX42" fmla="*/ 0 w 4206875"/>
                  <a:gd name="connsiteY42" fmla="*/ 660400 h 2009774"/>
                  <a:gd name="connsiteX0" fmla="*/ 0 w 4206875"/>
                  <a:gd name="connsiteY0" fmla="*/ 660400 h 2009774"/>
                  <a:gd name="connsiteX1" fmla="*/ 298450 w 4206875"/>
                  <a:gd name="connsiteY1" fmla="*/ 669925 h 2009774"/>
                  <a:gd name="connsiteX2" fmla="*/ 301625 w 4206875"/>
                  <a:gd name="connsiteY2" fmla="*/ 561975 h 2009774"/>
                  <a:gd name="connsiteX3" fmla="*/ 1377950 w 4206875"/>
                  <a:gd name="connsiteY3" fmla="*/ 571500 h 2009774"/>
                  <a:gd name="connsiteX4" fmla="*/ 1377950 w 4206875"/>
                  <a:gd name="connsiteY4" fmla="*/ 523875 h 2009774"/>
                  <a:gd name="connsiteX5" fmla="*/ 1568450 w 4206875"/>
                  <a:gd name="connsiteY5" fmla="*/ 530225 h 2009774"/>
                  <a:gd name="connsiteX6" fmla="*/ 1574800 w 4206875"/>
                  <a:gd name="connsiteY6" fmla="*/ 349250 h 2009774"/>
                  <a:gd name="connsiteX7" fmla="*/ 1784350 w 4206875"/>
                  <a:gd name="connsiteY7" fmla="*/ 346075 h 2009774"/>
                  <a:gd name="connsiteX8" fmla="*/ 1793875 w 4206875"/>
                  <a:gd name="connsiteY8" fmla="*/ 22225 h 2009774"/>
                  <a:gd name="connsiteX9" fmla="*/ 2501900 w 4206875"/>
                  <a:gd name="connsiteY9" fmla="*/ 0 h 2009774"/>
                  <a:gd name="connsiteX10" fmla="*/ 2511425 w 4206875"/>
                  <a:gd name="connsiteY10" fmla="*/ 276225 h 2009774"/>
                  <a:gd name="connsiteX11" fmla="*/ 3121025 w 4206875"/>
                  <a:gd name="connsiteY11" fmla="*/ 279400 h 2009774"/>
                  <a:gd name="connsiteX12" fmla="*/ 3105150 w 4206875"/>
                  <a:gd name="connsiteY12" fmla="*/ 574675 h 2009774"/>
                  <a:gd name="connsiteX13" fmla="*/ 4206875 w 4206875"/>
                  <a:gd name="connsiteY13" fmla="*/ 577850 h 2009774"/>
                  <a:gd name="connsiteX14" fmla="*/ 4206875 w 4206875"/>
                  <a:gd name="connsiteY14" fmla="*/ 704850 h 2009774"/>
                  <a:gd name="connsiteX15" fmla="*/ 4067175 w 4206875"/>
                  <a:gd name="connsiteY15" fmla="*/ 704850 h 2009774"/>
                  <a:gd name="connsiteX16" fmla="*/ 4064000 w 4206875"/>
                  <a:gd name="connsiteY16" fmla="*/ 952500 h 2009774"/>
                  <a:gd name="connsiteX17" fmla="*/ 3975100 w 4206875"/>
                  <a:gd name="connsiteY17" fmla="*/ 946150 h 2009774"/>
                  <a:gd name="connsiteX18" fmla="*/ 3965575 w 4206875"/>
                  <a:gd name="connsiteY18" fmla="*/ 1206500 h 2009774"/>
                  <a:gd name="connsiteX19" fmla="*/ 2268055 w 4206875"/>
                  <a:gd name="connsiteY19" fmla="*/ 1217173 h 2009774"/>
                  <a:gd name="connsiteX20" fmla="*/ 3838575 w 4206875"/>
                  <a:gd name="connsiteY20" fmla="*/ 2009775 h 2009774"/>
                  <a:gd name="connsiteX21" fmla="*/ 3810000 w 4206875"/>
                  <a:gd name="connsiteY21" fmla="*/ 1743075 h 2009774"/>
                  <a:gd name="connsiteX22" fmla="*/ 3362325 w 4206875"/>
                  <a:gd name="connsiteY22" fmla="*/ 1730375 h 2009774"/>
                  <a:gd name="connsiteX23" fmla="*/ 3359150 w 4206875"/>
                  <a:gd name="connsiteY23" fmla="*/ 1660525 h 2009774"/>
                  <a:gd name="connsiteX24" fmla="*/ 2997200 w 4206875"/>
                  <a:gd name="connsiteY24" fmla="*/ 1657350 h 2009774"/>
                  <a:gd name="connsiteX25" fmla="*/ 2990850 w 4206875"/>
                  <a:gd name="connsiteY25" fmla="*/ 1565275 h 2009774"/>
                  <a:gd name="connsiteX26" fmla="*/ 2133600 w 4206875"/>
                  <a:gd name="connsiteY26" fmla="*/ 1536700 h 2009774"/>
                  <a:gd name="connsiteX27" fmla="*/ 2127250 w 4206875"/>
                  <a:gd name="connsiteY27" fmla="*/ 1597025 h 2009774"/>
                  <a:gd name="connsiteX28" fmla="*/ 1927225 w 4206875"/>
                  <a:gd name="connsiteY28" fmla="*/ 1597025 h 2009774"/>
                  <a:gd name="connsiteX29" fmla="*/ 1927225 w 4206875"/>
                  <a:gd name="connsiteY29" fmla="*/ 1724025 h 2009774"/>
                  <a:gd name="connsiteX30" fmla="*/ 1863725 w 4206875"/>
                  <a:gd name="connsiteY30" fmla="*/ 1711325 h 2009774"/>
                  <a:gd name="connsiteX31" fmla="*/ 1873250 w 4206875"/>
                  <a:gd name="connsiteY31" fmla="*/ 1851025 h 2009774"/>
                  <a:gd name="connsiteX32" fmla="*/ 1762125 w 4206875"/>
                  <a:gd name="connsiteY32" fmla="*/ 1831975 h 2009774"/>
                  <a:gd name="connsiteX33" fmla="*/ 1765300 w 4206875"/>
                  <a:gd name="connsiteY33" fmla="*/ 1701800 h 2009774"/>
                  <a:gd name="connsiteX34" fmla="*/ 1495425 w 4206875"/>
                  <a:gd name="connsiteY34" fmla="*/ 1708150 h 2009774"/>
                  <a:gd name="connsiteX35" fmla="*/ 1511300 w 4206875"/>
                  <a:gd name="connsiteY35" fmla="*/ 1651000 h 2009774"/>
                  <a:gd name="connsiteX36" fmla="*/ 1355725 w 4206875"/>
                  <a:gd name="connsiteY36" fmla="*/ 1641475 h 2009774"/>
                  <a:gd name="connsiteX37" fmla="*/ 1368425 w 4206875"/>
                  <a:gd name="connsiteY37" fmla="*/ 1555750 h 2009774"/>
                  <a:gd name="connsiteX38" fmla="*/ 1130300 w 4206875"/>
                  <a:gd name="connsiteY38" fmla="*/ 1568450 h 2009774"/>
                  <a:gd name="connsiteX39" fmla="*/ 1133475 w 4206875"/>
                  <a:gd name="connsiteY39" fmla="*/ 1365250 h 2009774"/>
                  <a:gd name="connsiteX40" fmla="*/ 15875 w 4206875"/>
                  <a:gd name="connsiteY40" fmla="*/ 1139825 h 2009774"/>
                  <a:gd name="connsiteX41" fmla="*/ 0 w 4206875"/>
                  <a:gd name="connsiteY41" fmla="*/ 660400 h 2009774"/>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3810000 w 4206875"/>
                  <a:gd name="connsiteY20" fmla="*/ 1743075 h 1851026"/>
                  <a:gd name="connsiteX21" fmla="*/ 3362325 w 4206875"/>
                  <a:gd name="connsiteY21" fmla="*/ 1730375 h 1851026"/>
                  <a:gd name="connsiteX22" fmla="*/ 3359150 w 4206875"/>
                  <a:gd name="connsiteY22" fmla="*/ 1660525 h 1851026"/>
                  <a:gd name="connsiteX23" fmla="*/ 2997200 w 4206875"/>
                  <a:gd name="connsiteY23" fmla="*/ 1657350 h 1851026"/>
                  <a:gd name="connsiteX24" fmla="*/ 2990850 w 4206875"/>
                  <a:gd name="connsiteY24" fmla="*/ 1565275 h 1851026"/>
                  <a:gd name="connsiteX25" fmla="*/ 2133600 w 4206875"/>
                  <a:gd name="connsiteY25" fmla="*/ 1536700 h 1851026"/>
                  <a:gd name="connsiteX26" fmla="*/ 2127250 w 4206875"/>
                  <a:gd name="connsiteY26" fmla="*/ 1597025 h 1851026"/>
                  <a:gd name="connsiteX27" fmla="*/ 1927225 w 4206875"/>
                  <a:gd name="connsiteY27" fmla="*/ 1597025 h 1851026"/>
                  <a:gd name="connsiteX28" fmla="*/ 1927225 w 4206875"/>
                  <a:gd name="connsiteY28" fmla="*/ 1724025 h 1851026"/>
                  <a:gd name="connsiteX29" fmla="*/ 1863725 w 4206875"/>
                  <a:gd name="connsiteY29" fmla="*/ 1711325 h 1851026"/>
                  <a:gd name="connsiteX30" fmla="*/ 1873250 w 4206875"/>
                  <a:gd name="connsiteY30" fmla="*/ 1851025 h 1851026"/>
                  <a:gd name="connsiteX31" fmla="*/ 1762125 w 4206875"/>
                  <a:gd name="connsiteY31" fmla="*/ 1831975 h 1851026"/>
                  <a:gd name="connsiteX32" fmla="*/ 1765300 w 4206875"/>
                  <a:gd name="connsiteY32" fmla="*/ 1701800 h 1851026"/>
                  <a:gd name="connsiteX33" fmla="*/ 1495425 w 4206875"/>
                  <a:gd name="connsiteY33" fmla="*/ 1708150 h 1851026"/>
                  <a:gd name="connsiteX34" fmla="*/ 1511300 w 4206875"/>
                  <a:gd name="connsiteY34" fmla="*/ 1651000 h 1851026"/>
                  <a:gd name="connsiteX35" fmla="*/ 1355725 w 4206875"/>
                  <a:gd name="connsiteY35" fmla="*/ 1641475 h 1851026"/>
                  <a:gd name="connsiteX36" fmla="*/ 1368425 w 4206875"/>
                  <a:gd name="connsiteY36" fmla="*/ 1555750 h 1851026"/>
                  <a:gd name="connsiteX37" fmla="*/ 1130300 w 4206875"/>
                  <a:gd name="connsiteY37" fmla="*/ 1568450 h 1851026"/>
                  <a:gd name="connsiteX38" fmla="*/ 1133475 w 4206875"/>
                  <a:gd name="connsiteY38" fmla="*/ 1365250 h 1851026"/>
                  <a:gd name="connsiteX39" fmla="*/ 15875 w 4206875"/>
                  <a:gd name="connsiteY39" fmla="*/ 1139825 h 1851026"/>
                  <a:gd name="connsiteX40" fmla="*/ 0 w 4206875"/>
                  <a:gd name="connsiteY40"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3362325 w 4206875"/>
                  <a:gd name="connsiteY20" fmla="*/ 1730375 h 1851026"/>
                  <a:gd name="connsiteX21" fmla="*/ 3359150 w 4206875"/>
                  <a:gd name="connsiteY21" fmla="*/ 1660525 h 1851026"/>
                  <a:gd name="connsiteX22" fmla="*/ 2997200 w 4206875"/>
                  <a:gd name="connsiteY22" fmla="*/ 1657350 h 1851026"/>
                  <a:gd name="connsiteX23" fmla="*/ 2990850 w 4206875"/>
                  <a:gd name="connsiteY23" fmla="*/ 1565275 h 1851026"/>
                  <a:gd name="connsiteX24" fmla="*/ 2133600 w 4206875"/>
                  <a:gd name="connsiteY24" fmla="*/ 1536700 h 1851026"/>
                  <a:gd name="connsiteX25" fmla="*/ 2127250 w 4206875"/>
                  <a:gd name="connsiteY25" fmla="*/ 1597025 h 1851026"/>
                  <a:gd name="connsiteX26" fmla="*/ 1927225 w 4206875"/>
                  <a:gd name="connsiteY26" fmla="*/ 1597025 h 1851026"/>
                  <a:gd name="connsiteX27" fmla="*/ 1927225 w 4206875"/>
                  <a:gd name="connsiteY27" fmla="*/ 1724025 h 1851026"/>
                  <a:gd name="connsiteX28" fmla="*/ 1863725 w 4206875"/>
                  <a:gd name="connsiteY28" fmla="*/ 1711325 h 1851026"/>
                  <a:gd name="connsiteX29" fmla="*/ 1873250 w 4206875"/>
                  <a:gd name="connsiteY29" fmla="*/ 1851025 h 1851026"/>
                  <a:gd name="connsiteX30" fmla="*/ 1762125 w 4206875"/>
                  <a:gd name="connsiteY30" fmla="*/ 1831975 h 1851026"/>
                  <a:gd name="connsiteX31" fmla="*/ 1765300 w 4206875"/>
                  <a:gd name="connsiteY31" fmla="*/ 1701800 h 1851026"/>
                  <a:gd name="connsiteX32" fmla="*/ 1495425 w 4206875"/>
                  <a:gd name="connsiteY32" fmla="*/ 1708150 h 1851026"/>
                  <a:gd name="connsiteX33" fmla="*/ 1511300 w 4206875"/>
                  <a:gd name="connsiteY33" fmla="*/ 1651000 h 1851026"/>
                  <a:gd name="connsiteX34" fmla="*/ 1355725 w 4206875"/>
                  <a:gd name="connsiteY34" fmla="*/ 1641475 h 1851026"/>
                  <a:gd name="connsiteX35" fmla="*/ 1368425 w 4206875"/>
                  <a:gd name="connsiteY35" fmla="*/ 1555750 h 1851026"/>
                  <a:gd name="connsiteX36" fmla="*/ 1130300 w 4206875"/>
                  <a:gd name="connsiteY36" fmla="*/ 1568450 h 1851026"/>
                  <a:gd name="connsiteX37" fmla="*/ 1133475 w 4206875"/>
                  <a:gd name="connsiteY37" fmla="*/ 1365250 h 1851026"/>
                  <a:gd name="connsiteX38" fmla="*/ 15875 w 4206875"/>
                  <a:gd name="connsiteY38" fmla="*/ 1139825 h 1851026"/>
                  <a:gd name="connsiteX39" fmla="*/ 0 w 4206875"/>
                  <a:gd name="connsiteY39"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3359150 w 4206875"/>
                  <a:gd name="connsiteY20" fmla="*/ 1660525 h 1851026"/>
                  <a:gd name="connsiteX21" fmla="*/ 2997200 w 4206875"/>
                  <a:gd name="connsiteY21" fmla="*/ 1657350 h 1851026"/>
                  <a:gd name="connsiteX22" fmla="*/ 2990850 w 4206875"/>
                  <a:gd name="connsiteY22" fmla="*/ 1565275 h 1851026"/>
                  <a:gd name="connsiteX23" fmla="*/ 2133600 w 4206875"/>
                  <a:gd name="connsiteY23" fmla="*/ 1536700 h 1851026"/>
                  <a:gd name="connsiteX24" fmla="*/ 2127250 w 4206875"/>
                  <a:gd name="connsiteY24" fmla="*/ 1597025 h 1851026"/>
                  <a:gd name="connsiteX25" fmla="*/ 1927225 w 4206875"/>
                  <a:gd name="connsiteY25" fmla="*/ 1597025 h 1851026"/>
                  <a:gd name="connsiteX26" fmla="*/ 1927225 w 4206875"/>
                  <a:gd name="connsiteY26" fmla="*/ 1724025 h 1851026"/>
                  <a:gd name="connsiteX27" fmla="*/ 1863725 w 4206875"/>
                  <a:gd name="connsiteY27" fmla="*/ 1711325 h 1851026"/>
                  <a:gd name="connsiteX28" fmla="*/ 1873250 w 4206875"/>
                  <a:gd name="connsiteY28" fmla="*/ 1851025 h 1851026"/>
                  <a:gd name="connsiteX29" fmla="*/ 1762125 w 4206875"/>
                  <a:gd name="connsiteY29" fmla="*/ 1831975 h 1851026"/>
                  <a:gd name="connsiteX30" fmla="*/ 1765300 w 4206875"/>
                  <a:gd name="connsiteY30" fmla="*/ 1701800 h 1851026"/>
                  <a:gd name="connsiteX31" fmla="*/ 1495425 w 4206875"/>
                  <a:gd name="connsiteY31" fmla="*/ 1708150 h 1851026"/>
                  <a:gd name="connsiteX32" fmla="*/ 1511300 w 4206875"/>
                  <a:gd name="connsiteY32" fmla="*/ 1651000 h 1851026"/>
                  <a:gd name="connsiteX33" fmla="*/ 1355725 w 4206875"/>
                  <a:gd name="connsiteY33" fmla="*/ 1641475 h 1851026"/>
                  <a:gd name="connsiteX34" fmla="*/ 1368425 w 4206875"/>
                  <a:gd name="connsiteY34" fmla="*/ 1555750 h 1851026"/>
                  <a:gd name="connsiteX35" fmla="*/ 1130300 w 4206875"/>
                  <a:gd name="connsiteY35" fmla="*/ 1568450 h 1851026"/>
                  <a:gd name="connsiteX36" fmla="*/ 1133475 w 4206875"/>
                  <a:gd name="connsiteY36" fmla="*/ 1365250 h 1851026"/>
                  <a:gd name="connsiteX37" fmla="*/ 15875 w 4206875"/>
                  <a:gd name="connsiteY37" fmla="*/ 1139825 h 1851026"/>
                  <a:gd name="connsiteX38" fmla="*/ 0 w 4206875"/>
                  <a:gd name="connsiteY38"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2997200 w 4206875"/>
                  <a:gd name="connsiteY20" fmla="*/ 1657350 h 1851026"/>
                  <a:gd name="connsiteX21" fmla="*/ 2990850 w 4206875"/>
                  <a:gd name="connsiteY21" fmla="*/ 1565275 h 1851026"/>
                  <a:gd name="connsiteX22" fmla="*/ 2133600 w 4206875"/>
                  <a:gd name="connsiteY22" fmla="*/ 1536700 h 1851026"/>
                  <a:gd name="connsiteX23" fmla="*/ 2127250 w 4206875"/>
                  <a:gd name="connsiteY23" fmla="*/ 1597025 h 1851026"/>
                  <a:gd name="connsiteX24" fmla="*/ 1927225 w 4206875"/>
                  <a:gd name="connsiteY24" fmla="*/ 1597025 h 1851026"/>
                  <a:gd name="connsiteX25" fmla="*/ 1927225 w 4206875"/>
                  <a:gd name="connsiteY25" fmla="*/ 1724025 h 1851026"/>
                  <a:gd name="connsiteX26" fmla="*/ 1863725 w 4206875"/>
                  <a:gd name="connsiteY26" fmla="*/ 1711325 h 1851026"/>
                  <a:gd name="connsiteX27" fmla="*/ 1873250 w 4206875"/>
                  <a:gd name="connsiteY27" fmla="*/ 1851025 h 1851026"/>
                  <a:gd name="connsiteX28" fmla="*/ 1762125 w 4206875"/>
                  <a:gd name="connsiteY28" fmla="*/ 1831975 h 1851026"/>
                  <a:gd name="connsiteX29" fmla="*/ 1765300 w 4206875"/>
                  <a:gd name="connsiteY29" fmla="*/ 1701800 h 1851026"/>
                  <a:gd name="connsiteX30" fmla="*/ 1495425 w 4206875"/>
                  <a:gd name="connsiteY30" fmla="*/ 1708150 h 1851026"/>
                  <a:gd name="connsiteX31" fmla="*/ 1511300 w 4206875"/>
                  <a:gd name="connsiteY31" fmla="*/ 1651000 h 1851026"/>
                  <a:gd name="connsiteX32" fmla="*/ 1355725 w 4206875"/>
                  <a:gd name="connsiteY32" fmla="*/ 1641475 h 1851026"/>
                  <a:gd name="connsiteX33" fmla="*/ 1368425 w 4206875"/>
                  <a:gd name="connsiteY33" fmla="*/ 1555750 h 1851026"/>
                  <a:gd name="connsiteX34" fmla="*/ 1130300 w 4206875"/>
                  <a:gd name="connsiteY34" fmla="*/ 1568450 h 1851026"/>
                  <a:gd name="connsiteX35" fmla="*/ 1133475 w 4206875"/>
                  <a:gd name="connsiteY35" fmla="*/ 1365250 h 1851026"/>
                  <a:gd name="connsiteX36" fmla="*/ 15875 w 4206875"/>
                  <a:gd name="connsiteY36" fmla="*/ 1139825 h 1851026"/>
                  <a:gd name="connsiteX37" fmla="*/ 0 w 4206875"/>
                  <a:gd name="connsiteY37"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2990850 w 4206875"/>
                  <a:gd name="connsiteY20" fmla="*/ 1565275 h 1851026"/>
                  <a:gd name="connsiteX21" fmla="*/ 2133600 w 4206875"/>
                  <a:gd name="connsiteY21" fmla="*/ 1536700 h 1851026"/>
                  <a:gd name="connsiteX22" fmla="*/ 2127250 w 4206875"/>
                  <a:gd name="connsiteY22" fmla="*/ 1597025 h 1851026"/>
                  <a:gd name="connsiteX23" fmla="*/ 1927225 w 4206875"/>
                  <a:gd name="connsiteY23" fmla="*/ 1597025 h 1851026"/>
                  <a:gd name="connsiteX24" fmla="*/ 1927225 w 4206875"/>
                  <a:gd name="connsiteY24" fmla="*/ 1724025 h 1851026"/>
                  <a:gd name="connsiteX25" fmla="*/ 1863725 w 4206875"/>
                  <a:gd name="connsiteY25" fmla="*/ 1711325 h 1851026"/>
                  <a:gd name="connsiteX26" fmla="*/ 1873250 w 4206875"/>
                  <a:gd name="connsiteY26" fmla="*/ 1851025 h 1851026"/>
                  <a:gd name="connsiteX27" fmla="*/ 1762125 w 4206875"/>
                  <a:gd name="connsiteY27" fmla="*/ 1831975 h 1851026"/>
                  <a:gd name="connsiteX28" fmla="*/ 1765300 w 4206875"/>
                  <a:gd name="connsiteY28" fmla="*/ 1701800 h 1851026"/>
                  <a:gd name="connsiteX29" fmla="*/ 1495425 w 4206875"/>
                  <a:gd name="connsiteY29" fmla="*/ 1708150 h 1851026"/>
                  <a:gd name="connsiteX30" fmla="*/ 1511300 w 4206875"/>
                  <a:gd name="connsiteY30" fmla="*/ 1651000 h 1851026"/>
                  <a:gd name="connsiteX31" fmla="*/ 1355725 w 4206875"/>
                  <a:gd name="connsiteY31" fmla="*/ 1641475 h 1851026"/>
                  <a:gd name="connsiteX32" fmla="*/ 1368425 w 4206875"/>
                  <a:gd name="connsiteY32" fmla="*/ 1555750 h 1851026"/>
                  <a:gd name="connsiteX33" fmla="*/ 1130300 w 4206875"/>
                  <a:gd name="connsiteY33" fmla="*/ 1568450 h 1851026"/>
                  <a:gd name="connsiteX34" fmla="*/ 1133475 w 4206875"/>
                  <a:gd name="connsiteY34" fmla="*/ 1365250 h 1851026"/>
                  <a:gd name="connsiteX35" fmla="*/ 15875 w 4206875"/>
                  <a:gd name="connsiteY35" fmla="*/ 1139825 h 1851026"/>
                  <a:gd name="connsiteX36" fmla="*/ 0 w 4206875"/>
                  <a:gd name="connsiteY36" fmla="*/ 660400 h 1851026"/>
                  <a:gd name="connsiteX0" fmla="*/ 0 w 4206875"/>
                  <a:gd name="connsiteY0" fmla="*/ 660400 h 1851026"/>
                  <a:gd name="connsiteX1" fmla="*/ 298450 w 4206875"/>
                  <a:gd name="connsiteY1" fmla="*/ 669925 h 1851026"/>
                  <a:gd name="connsiteX2" fmla="*/ 301625 w 4206875"/>
                  <a:gd name="connsiteY2" fmla="*/ 561975 h 1851026"/>
                  <a:gd name="connsiteX3" fmla="*/ 1377950 w 4206875"/>
                  <a:gd name="connsiteY3" fmla="*/ 571500 h 1851026"/>
                  <a:gd name="connsiteX4" fmla="*/ 1377950 w 4206875"/>
                  <a:gd name="connsiteY4" fmla="*/ 523875 h 1851026"/>
                  <a:gd name="connsiteX5" fmla="*/ 1568450 w 4206875"/>
                  <a:gd name="connsiteY5" fmla="*/ 530225 h 1851026"/>
                  <a:gd name="connsiteX6" fmla="*/ 1574800 w 4206875"/>
                  <a:gd name="connsiteY6" fmla="*/ 349250 h 1851026"/>
                  <a:gd name="connsiteX7" fmla="*/ 1784350 w 4206875"/>
                  <a:gd name="connsiteY7" fmla="*/ 346075 h 1851026"/>
                  <a:gd name="connsiteX8" fmla="*/ 1793875 w 4206875"/>
                  <a:gd name="connsiteY8" fmla="*/ 22225 h 1851026"/>
                  <a:gd name="connsiteX9" fmla="*/ 2501900 w 4206875"/>
                  <a:gd name="connsiteY9" fmla="*/ 0 h 1851026"/>
                  <a:gd name="connsiteX10" fmla="*/ 2511425 w 4206875"/>
                  <a:gd name="connsiteY10" fmla="*/ 276225 h 1851026"/>
                  <a:gd name="connsiteX11" fmla="*/ 3121025 w 4206875"/>
                  <a:gd name="connsiteY11" fmla="*/ 279400 h 1851026"/>
                  <a:gd name="connsiteX12" fmla="*/ 3105150 w 4206875"/>
                  <a:gd name="connsiteY12" fmla="*/ 574675 h 1851026"/>
                  <a:gd name="connsiteX13" fmla="*/ 4206875 w 4206875"/>
                  <a:gd name="connsiteY13" fmla="*/ 577850 h 1851026"/>
                  <a:gd name="connsiteX14" fmla="*/ 4206875 w 4206875"/>
                  <a:gd name="connsiteY14" fmla="*/ 704850 h 1851026"/>
                  <a:gd name="connsiteX15" fmla="*/ 4067175 w 4206875"/>
                  <a:gd name="connsiteY15" fmla="*/ 704850 h 1851026"/>
                  <a:gd name="connsiteX16" fmla="*/ 4064000 w 4206875"/>
                  <a:gd name="connsiteY16" fmla="*/ 952500 h 1851026"/>
                  <a:gd name="connsiteX17" fmla="*/ 3975100 w 4206875"/>
                  <a:gd name="connsiteY17" fmla="*/ 946150 h 1851026"/>
                  <a:gd name="connsiteX18" fmla="*/ 3965575 w 4206875"/>
                  <a:gd name="connsiteY18" fmla="*/ 1206500 h 1851026"/>
                  <a:gd name="connsiteX19" fmla="*/ 2268055 w 4206875"/>
                  <a:gd name="connsiteY19" fmla="*/ 1217173 h 1851026"/>
                  <a:gd name="connsiteX20" fmla="*/ 2288451 w 4206875"/>
                  <a:gd name="connsiteY20" fmla="*/ 1570479 h 1851026"/>
                  <a:gd name="connsiteX21" fmla="*/ 2133600 w 4206875"/>
                  <a:gd name="connsiteY21" fmla="*/ 1536700 h 1851026"/>
                  <a:gd name="connsiteX22" fmla="*/ 2127250 w 4206875"/>
                  <a:gd name="connsiteY22" fmla="*/ 1597025 h 1851026"/>
                  <a:gd name="connsiteX23" fmla="*/ 1927225 w 4206875"/>
                  <a:gd name="connsiteY23" fmla="*/ 1597025 h 1851026"/>
                  <a:gd name="connsiteX24" fmla="*/ 1927225 w 4206875"/>
                  <a:gd name="connsiteY24" fmla="*/ 1724025 h 1851026"/>
                  <a:gd name="connsiteX25" fmla="*/ 1863725 w 4206875"/>
                  <a:gd name="connsiteY25" fmla="*/ 1711325 h 1851026"/>
                  <a:gd name="connsiteX26" fmla="*/ 1873250 w 4206875"/>
                  <a:gd name="connsiteY26" fmla="*/ 1851025 h 1851026"/>
                  <a:gd name="connsiteX27" fmla="*/ 1762125 w 4206875"/>
                  <a:gd name="connsiteY27" fmla="*/ 1831975 h 1851026"/>
                  <a:gd name="connsiteX28" fmla="*/ 1765300 w 4206875"/>
                  <a:gd name="connsiteY28" fmla="*/ 1701800 h 1851026"/>
                  <a:gd name="connsiteX29" fmla="*/ 1495425 w 4206875"/>
                  <a:gd name="connsiteY29" fmla="*/ 1708150 h 1851026"/>
                  <a:gd name="connsiteX30" fmla="*/ 1511300 w 4206875"/>
                  <a:gd name="connsiteY30" fmla="*/ 1651000 h 1851026"/>
                  <a:gd name="connsiteX31" fmla="*/ 1355725 w 4206875"/>
                  <a:gd name="connsiteY31" fmla="*/ 1641475 h 1851026"/>
                  <a:gd name="connsiteX32" fmla="*/ 1368425 w 4206875"/>
                  <a:gd name="connsiteY32" fmla="*/ 1555750 h 1851026"/>
                  <a:gd name="connsiteX33" fmla="*/ 1130300 w 4206875"/>
                  <a:gd name="connsiteY33" fmla="*/ 1568450 h 1851026"/>
                  <a:gd name="connsiteX34" fmla="*/ 1133475 w 4206875"/>
                  <a:gd name="connsiteY34" fmla="*/ 1365250 h 1851026"/>
                  <a:gd name="connsiteX35" fmla="*/ 15875 w 4206875"/>
                  <a:gd name="connsiteY35" fmla="*/ 1139825 h 1851026"/>
                  <a:gd name="connsiteX36" fmla="*/ 0 w 4206875"/>
                  <a:gd name="connsiteY36"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206875 w 4477428"/>
                  <a:gd name="connsiteY13" fmla="*/ 577850 h 1851026"/>
                  <a:gd name="connsiteX14" fmla="*/ 4477428 w 4477428"/>
                  <a:gd name="connsiteY14" fmla="*/ 574776 h 1851026"/>
                  <a:gd name="connsiteX15" fmla="*/ 4067175 w 4477428"/>
                  <a:gd name="connsiteY15" fmla="*/ 704850 h 1851026"/>
                  <a:gd name="connsiteX16" fmla="*/ 4064000 w 4477428"/>
                  <a:gd name="connsiteY16" fmla="*/ 952500 h 1851026"/>
                  <a:gd name="connsiteX17" fmla="*/ 3975100 w 4477428"/>
                  <a:gd name="connsiteY17" fmla="*/ 946150 h 1851026"/>
                  <a:gd name="connsiteX18" fmla="*/ 3965575 w 4477428"/>
                  <a:gd name="connsiteY18" fmla="*/ 1206500 h 1851026"/>
                  <a:gd name="connsiteX19" fmla="*/ 2268055 w 4477428"/>
                  <a:gd name="connsiteY19" fmla="*/ 1217173 h 1851026"/>
                  <a:gd name="connsiteX20" fmla="*/ 2288451 w 4477428"/>
                  <a:gd name="connsiteY20" fmla="*/ 1570479 h 1851026"/>
                  <a:gd name="connsiteX21" fmla="*/ 2133600 w 4477428"/>
                  <a:gd name="connsiteY21" fmla="*/ 1536700 h 1851026"/>
                  <a:gd name="connsiteX22" fmla="*/ 2127250 w 4477428"/>
                  <a:gd name="connsiteY22" fmla="*/ 1597025 h 1851026"/>
                  <a:gd name="connsiteX23" fmla="*/ 1927225 w 4477428"/>
                  <a:gd name="connsiteY23" fmla="*/ 1597025 h 1851026"/>
                  <a:gd name="connsiteX24" fmla="*/ 1927225 w 4477428"/>
                  <a:gd name="connsiteY24" fmla="*/ 1724025 h 1851026"/>
                  <a:gd name="connsiteX25" fmla="*/ 1863725 w 4477428"/>
                  <a:gd name="connsiteY25" fmla="*/ 1711325 h 1851026"/>
                  <a:gd name="connsiteX26" fmla="*/ 1873250 w 4477428"/>
                  <a:gd name="connsiteY26" fmla="*/ 1851025 h 1851026"/>
                  <a:gd name="connsiteX27" fmla="*/ 1762125 w 4477428"/>
                  <a:gd name="connsiteY27" fmla="*/ 1831975 h 1851026"/>
                  <a:gd name="connsiteX28" fmla="*/ 1765300 w 4477428"/>
                  <a:gd name="connsiteY28" fmla="*/ 1701800 h 1851026"/>
                  <a:gd name="connsiteX29" fmla="*/ 1495425 w 4477428"/>
                  <a:gd name="connsiteY29" fmla="*/ 1708150 h 1851026"/>
                  <a:gd name="connsiteX30" fmla="*/ 1511300 w 4477428"/>
                  <a:gd name="connsiteY30" fmla="*/ 1651000 h 1851026"/>
                  <a:gd name="connsiteX31" fmla="*/ 1355725 w 4477428"/>
                  <a:gd name="connsiteY31" fmla="*/ 1641475 h 1851026"/>
                  <a:gd name="connsiteX32" fmla="*/ 1368425 w 4477428"/>
                  <a:gd name="connsiteY32" fmla="*/ 1555750 h 1851026"/>
                  <a:gd name="connsiteX33" fmla="*/ 1130300 w 4477428"/>
                  <a:gd name="connsiteY33" fmla="*/ 1568450 h 1851026"/>
                  <a:gd name="connsiteX34" fmla="*/ 1133475 w 4477428"/>
                  <a:gd name="connsiteY34" fmla="*/ 1365250 h 1851026"/>
                  <a:gd name="connsiteX35" fmla="*/ 15875 w 4477428"/>
                  <a:gd name="connsiteY35" fmla="*/ 1139825 h 1851026"/>
                  <a:gd name="connsiteX36" fmla="*/ 0 w 4477428"/>
                  <a:gd name="connsiteY36"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067175 w 4477428"/>
                  <a:gd name="connsiteY14" fmla="*/ 704850 h 1851026"/>
                  <a:gd name="connsiteX15" fmla="*/ 4064000 w 4477428"/>
                  <a:gd name="connsiteY15" fmla="*/ 952500 h 1851026"/>
                  <a:gd name="connsiteX16" fmla="*/ 3975100 w 4477428"/>
                  <a:gd name="connsiteY16" fmla="*/ 946150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064000 w 4477428"/>
                  <a:gd name="connsiteY15" fmla="*/ 952500 h 1851026"/>
                  <a:gd name="connsiteX16" fmla="*/ 3975100 w 4477428"/>
                  <a:gd name="connsiteY16" fmla="*/ 946150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3975100 w 4477428"/>
                  <a:gd name="connsiteY16" fmla="*/ 946150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297682 w 4477428"/>
                  <a:gd name="connsiteY16" fmla="*/ 1128253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302884 w 4477428"/>
                  <a:gd name="connsiteY16" fmla="*/ 1211501 h 1851026"/>
                  <a:gd name="connsiteX17" fmla="*/ 3965575 w 4477428"/>
                  <a:gd name="connsiteY17" fmla="*/ 1206500 h 1851026"/>
                  <a:gd name="connsiteX18" fmla="*/ 2268055 w 4477428"/>
                  <a:gd name="connsiteY18" fmla="*/ 1217173 h 1851026"/>
                  <a:gd name="connsiteX19" fmla="*/ 2288451 w 4477428"/>
                  <a:gd name="connsiteY19" fmla="*/ 1570479 h 1851026"/>
                  <a:gd name="connsiteX20" fmla="*/ 2133600 w 4477428"/>
                  <a:gd name="connsiteY20" fmla="*/ 1536700 h 1851026"/>
                  <a:gd name="connsiteX21" fmla="*/ 2127250 w 4477428"/>
                  <a:gd name="connsiteY21" fmla="*/ 1597025 h 1851026"/>
                  <a:gd name="connsiteX22" fmla="*/ 1927225 w 4477428"/>
                  <a:gd name="connsiteY22" fmla="*/ 1597025 h 1851026"/>
                  <a:gd name="connsiteX23" fmla="*/ 1927225 w 4477428"/>
                  <a:gd name="connsiteY23" fmla="*/ 1724025 h 1851026"/>
                  <a:gd name="connsiteX24" fmla="*/ 1863725 w 4477428"/>
                  <a:gd name="connsiteY24" fmla="*/ 1711325 h 1851026"/>
                  <a:gd name="connsiteX25" fmla="*/ 1873250 w 4477428"/>
                  <a:gd name="connsiteY25" fmla="*/ 1851025 h 1851026"/>
                  <a:gd name="connsiteX26" fmla="*/ 1762125 w 4477428"/>
                  <a:gd name="connsiteY26" fmla="*/ 1831975 h 1851026"/>
                  <a:gd name="connsiteX27" fmla="*/ 1765300 w 4477428"/>
                  <a:gd name="connsiteY27" fmla="*/ 1701800 h 1851026"/>
                  <a:gd name="connsiteX28" fmla="*/ 1495425 w 4477428"/>
                  <a:gd name="connsiteY28" fmla="*/ 1708150 h 1851026"/>
                  <a:gd name="connsiteX29" fmla="*/ 1511300 w 4477428"/>
                  <a:gd name="connsiteY29" fmla="*/ 1651000 h 1851026"/>
                  <a:gd name="connsiteX30" fmla="*/ 1355725 w 4477428"/>
                  <a:gd name="connsiteY30" fmla="*/ 1641475 h 1851026"/>
                  <a:gd name="connsiteX31" fmla="*/ 1368425 w 4477428"/>
                  <a:gd name="connsiteY31" fmla="*/ 1555750 h 1851026"/>
                  <a:gd name="connsiteX32" fmla="*/ 1130300 w 4477428"/>
                  <a:gd name="connsiteY32" fmla="*/ 1568450 h 1851026"/>
                  <a:gd name="connsiteX33" fmla="*/ 1133475 w 4477428"/>
                  <a:gd name="connsiteY33" fmla="*/ 1365250 h 1851026"/>
                  <a:gd name="connsiteX34" fmla="*/ 15875 w 4477428"/>
                  <a:gd name="connsiteY34" fmla="*/ 1139825 h 1851026"/>
                  <a:gd name="connsiteX35" fmla="*/ 0 w 4477428"/>
                  <a:gd name="connsiteY35"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302884 w 4477428"/>
                  <a:gd name="connsiteY16" fmla="*/ 1211501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73003 w 4477428"/>
                  <a:gd name="connsiteY14" fmla="*/ 1011823 h 1851026"/>
                  <a:gd name="connsiteX15" fmla="*/ 4313742 w 4477428"/>
                  <a:gd name="connsiteY15" fmla="*/ 1040949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57394 w 4477428"/>
                  <a:gd name="connsiteY14" fmla="*/ 1011823 h 1851026"/>
                  <a:gd name="connsiteX15" fmla="*/ 4313742 w 4477428"/>
                  <a:gd name="connsiteY15" fmla="*/ 1040949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57394 w 4477428"/>
                  <a:gd name="connsiteY14" fmla="*/ 1011823 h 1851026"/>
                  <a:gd name="connsiteX15" fmla="*/ 4313742 w 4477428"/>
                  <a:gd name="connsiteY15" fmla="*/ 1040949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477428"/>
                  <a:gd name="connsiteY0" fmla="*/ 660400 h 1851026"/>
                  <a:gd name="connsiteX1" fmla="*/ 298450 w 4477428"/>
                  <a:gd name="connsiteY1" fmla="*/ 669925 h 1851026"/>
                  <a:gd name="connsiteX2" fmla="*/ 301625 w 4477428"/>
                  <a:gd name="connsiteY2" fmla="*/ 561975 h 1851026"/>
                  <a:gd name="connsiteX3" fmla="*/ 1377950 w 4477428"/>
                  <a:gd name="connsiteY3" fmla="*/ 571500 h 1851026"/>
                  <a:gd name="connsiteX4" fmla="*/ 1377950 w 4477428"/>
                  <a:gd name="connsiteY4" fmla="*/ 523875 h 1851026"/>
                  <a:gd name="connsiteX5" fmla="*/ 1568450 w 4477428"/>
                  <a:gd name="connsiteY5" fmla="*/ 530225 h 1851026"/>
                  <a:gd name="connsiteX6" fmla="*/ 1574800 w 4477428"/>
                  <a:gd name="connsiteY6" fmla="*/ 349250 h 1851026"/>
                  <a:gd name="connsiteX7" fmla="*/ 1784350 w 4477428"/>
                  <a:gd name="connsiteY7" fmla="*/ 346075 h 1851026"/>
                  <a:gd name="connsiteX8" fmla="*/ 1793875 w 4477428"/>
                  <a:gd name="connsiteY8" fmla="*/ 22225 h 1851026"/>
                  <a:gd name="connsiteX9" fmla="*/ 2501900 w 4477428"/>
                  <a:gd name="connsiteY9" fmla="*/ 0 h 1851026"/>
                  <a:gd name="connsiteX10" fmla="*/ 2511425 w 4477428"/>
                  <a:gd name="connsiteY10" fmla="*/ 276225 h 1851026"/>
                  <a:gd name="connsiteX11" fmla="*/ 3121025 w 4477428"/>
                  <a:gd name="connsiteY11" fmla="*/ 279400 h 1851026"/>
                  <a:gd name="connsiteX12" fmla="*/ 3105150 w 4477428"/>
                  <a:gd name="connsiteY12" fmla="*/ 574675 h 1851026"/>
                  <a:gd name="connsiteX13" fmla="*/ 4477428 w 4477428"/>
                  <a:gd name="connsiteY13" fmla="*/ 574776 h 1851026"/>
                  <a:gd name="connsiteX14" fmla="*/ 4457394 w 4477428"/>
                  <a:gd name="connsiteY14" fmla="*/ 1011823 h 1851026"/>
                  <a:gd name="connsiteX15" fmla="*/ 4313742 w 4477428"/>
                  <a:gd name="connsiteY15" fmla="*/ 1020137 h 1851026"/>
                  <a:gd name="connsiteX16" fmla="*/ 4302884 w 4477428"/>
                  <a:gd name="connsiteY16" fmla="*/ 1227110 h 1851026"/>
                  <a:gd name="connsiteX17" fmla="*/ 2268055 w 4477428"/>
                  <a:gd name="connsiteY17" fmla="*/ 1217173 h 1851026"/>
                  <a:gd name="connsiteX18" fmla="*/ 2288451 w 4477428"/>
                  <a:gd name="connsiteY18" fmla="*/ 1570479 h 1851026"/>
                  <a:gd name="connsiteX19" fmla="*/ 2133600 w 4477428"/>
                  <a:gd name="connsiteY19" fmla="*/ 1536700 h 1851026"/>
                  <a:gd name="connsiteX20" fmla="*/ 2127250 w 4477428"/>
                  <a:gd name="connsiteY20" fmla="*/ 1597025 h 1851026"/>
                  <a:gd name="connsiteX21" fmla="*/ 1927225 w 4477428"/>
                  <a:gd name="connsiteY21" fmla="*/ 1597025 h 1851026"/>
                  <a:gd name="connsiteX22" fmla="*/ 1927225 w 4477428"/>
                  <a:gd name="connsiteY22" fmla="*/ 1724025 h 1851026"/>
                  <a:gd name="connsiteX23" fmla="*/ 1863725 w 4477428"/>
                  <a:gd name="connsiteY23" fmla="*/ 1711325 h 1851026"/>
                  <a:gd name="connsiteX24" fmla="*/ 1873250 w 4477428"/>
                  <a:gd name="connsiteY24" fmla="*/ 1851025 h 1851026"/>
                  <a:gd name="connsiteX25" fmla="*/ 1762125 w 4477428"/>
                  <a:gd name="connsiteY25" fmla="*/ 1831975 h 1851026"/>
                  <a:gd name="connsiteX26" fmla="*/ 1765300 w 4477428"/>
                  <a:gd name="connsiteY26" fmla="*/ 1701800 h 1851026"/>
                  <a:gd name="connsiteX27" fmla="*/ 1495425 w 4477428"/>
                  <a:gd name="connsiteY27" fmla="*/ 1708150 h 1851026"/>
                  <a:gd name="connsiteX28" fmla="*/ 1511300 w 4477428"/>
                  <a:gd name="connsiteY28" fmla="*/ 1651000 h 1851026"/>
                  <a:gd name="connsiteX29" fmla="*/ 1355725 w 4477428"/>
                  <a:gd name="connsiteY29" fmla="*/ 1641475 h 1851026"/>
                  <a:gd name="connsiteX30" fmla="*/ 1368425 w 4477428"/>
                  <a:gd name="connsiteY30" fmla="*/ 1555750 h 1851026"/>
                  <a:gd name="connsiteX31" fmla="*/ 1130300 w 4477428"/>
                  <a:gd name="connsiteY31" fmla="*/ 1568450 h 1851026"/>
                  <a:gd name="connsiteX32" fmla="*/ 1133475 w 4477428"/>
                  <a:gd name="connsiteY32" fmla="*/ 1365250 h 1851026"/>
                  <a:gd name="connsiteX33" fmla="*/ 15875 w 4477428"/>
                  <a:gd name="connsiteY33" fmla="*/ 1139825 h 1851026"/>
                  <a:gd name="connsiteX34" fmla="*/ 0 w 447742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68450 w 4690748"/>
                  <a:gd name="connsiteY5" fmla="*/ 530225 h 1851026"/>
                  <a:gd name="connsiteX6" fmla="*/ 1574800 w 4690748"/>
                  <a:gd name="connsiteY6" fmla="*/ 349250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457394 w 4690748"/>
                  <a:gd name="connsiteY14" fmla="*/ 1011823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68450 w 4690748"/>
                  <a:gd name="connsiteY5" fmla="*/ 530225 h 1851026"/>
                  <a:gd name="connsiteX6" fmla="*/ 1574800 w 4690748"/>
                  <a:gd name="connsiteY6" fmla="*/ 349250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47638 w 4690748"/>
                  <a:gd name="connsiteY5" fmla="*/ 530225 h 1851026"/>
                  <a:gd name="connsiteX6" fmla="*/ 1574800 w 4690748"/>
                  <a:gd name="connsiteY6" fmla="*/ 349250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47638 w 4690748"/>
                  <a:gd name="connsiteY5" fmla="*/ 530225 h 1851026"/>
                  <a:gd name="connsiteX6" fmla="*/ 1548787 w 4690748"/>
                  <a:gd name="connsiteY6" fmla="*/ 344049 h 1851026"/>
                  <a:gd name="connsiteX7" fmla="*/ 1784350 w 4690748"/>
                  <a:gd name="connsiteY7" fmla="*/ 346075 h 1851026"/>
                  <a:gd name="connsiteX8" fmla="*/ 1793875 w 4690748"/>
                  <a:gd name="connsiteY8" fmla="*/ 22225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60400 h 1851026"/>
                  <a:gd name="connsiteX1" fmla="*/ 298450 w 4690748"/>
                  <a:gd name="connsiteY1" fmla="*/ 669925 h 1851026"/>
                  <a:gd name="connsiteX2" fmla="*/ 301625 w 4690748"/>
                  <a:gd name="connsiteY2" fmla="*/ 561975 h 1851026"/>
                  <a:gd name="connsiteX3" fmla="*/ 1377950 w 4690748"/>
                  <a:gd name="connsiteY3" fmla="*/ 571500 h 1851026"/>
                  <a:gd name="connsiteX4" fmla="*/ 1377950 w 4690748"/>
                  <a:gd name="connsiteY4" fmla="*/ 523875 h 1851026"/>
                  <a:gd name="connsiteX5" fmla="*/ 1547638 w 4690748"/>
                  <a:gd name="connsiteY5" fmla="*/ 530225 h 1851026"/>
                  <a:gd name="connsiteX6" fmla="*/ 1548787 w 4690748"/>
                  <a:gd name="connsiteY6" fmla="*/ 344049 h 1851026"/>
                  <a:gd name="connsiteX7" fmla="*/ 1784350 w 4690748"/>
                  <a:gd name="connsiteY7" fmla="*/ 346075 h 1851026"/>
                  <a:gd name="connsiteX8" fmla="*/ 1788672 w 4690748"/>
                  <a:gd name="connsiteY8" fmla="*/ 1414 h 1851026"/>
                  <a:gd name="connsiteX9" fmla="*/ 2501900 w 4690748"/>
                  <a:gd name="connsiteY9" fmla="*/ 0 h 1851026"/>
                  <a:gd name="connsiteX10" fmla="*/ 2511425 w 4690748"/>
                  <a:gd name="connsiteY10" fmla="*/ 276225 h 1851026"/>
                  <a:gd name="connsiteX11" fmla="*/ 3121025 w 4690748"/>
                  <a:gd name="connsiteY11" fmla="*/ 279400 h 1851026"/>
                  <a:gd name="connsiteX12" fmla="*/ 3105150 w 4690748"/>
                  <a:gd name="connsiteY12" fmla="*/ 574675 h 1851026"/>
                  <a:gd name="connsiteX13" fmla="*/ 4690748 w 4690748"/>
                  <a:gd name="connsiteY13" fmla="*/ 569574 h 1851026"/>
                  <a:gd name="connsiteX14" fmla="*/ 4681121 w 4690748"/>
                  <a:gd name="connsiteY14" fmla="*/ 1032635 h 1851026"/>
                  <a:gd name="connsiteX15" fmla="*/ 4313742 w 4690748"/>
                  <a:gd name="connsiteY15" fmla="*/ 1020137 h 1851026"/>
                  <a:gd name="connsiteX16" fmla="*/ 4302884 w 4690748"/>
                  <a:gd name="connsiteY16" fmla="*/ 1227110 h 1851026"/>
                  <a:gd name="connsiteX17" fmla="*/ 2268055 w 4690748"/>
                  <a:gd name="connsiteY17" fmla="*/ 1217173 h 1851026"/>
                  <a:gd name="connsiteX18" fmla="*/ 2288451 w 4690748"/>
                  <a:gd name="connsiteY18" fmla="*/ 1570479 h 1851026"/>
                  <a:gd name="connsiteX19" fmla="*/ 2133600 w 4690748"/>
                  <a:gd name="connsiteY19" fmla="*/ 1536700 h 1851026"/>
                  <a:gd name="connsiteX20" fmla="*/ 2127250 w 4690748"/>
                  <a:gd name="connsiteY20" fmla="*/ 1597025 h 1851026"/>
                  <a:gd name="connsiteX21" fmla="*/ 1927225 w 4690748"/>
                  <a:gd name="connsiteY21" fmla="*/ 1597025 h 1851026"/>
                  <a:gd name="connsiteX22" fmla="*/ 1927225 w 4690748"/>
                  <a:gd name="connsiteY22" fmla="*/ 1724025 h 1851026"/>
                  <a:gd name="connsiteX23" fmla="*/ 1863725 w 4690748"/>
                  <a:gd name="connsiteY23" fmla="*/ 1711325 h 1851026"/>
                  <a:gd name="connsiteX24" fmla="*/ 1873250 w 4690748"/>
                  <a:gd name="connsiteY24" fmla="*/ 1851025 h 1851026"/>
                  <a:gd name="connsiteX25" fmla="*/ 1762125 w 4690748"/>
                  <a:gd name="connsiteY25" fmla="*/ 1831975 h 1851026"/>
                  <a:gd name="connsiteX26" fmla="*/ 1765300 w 4690748"/>
                  <a:gd name="connsiteY26" fmla="*/ 1701800 h 1851026"/>
                  <a:gd name="connsiteX27" fmla="*/ 1495425 w 4690748"/>
                  <a:gd name="connsiteY27" fmla="*/ 1708150 h 1851026"/>
                  <a:gd name="connsiteX28" fmla="*/ 1511300 w 4690748"/>
                  <a:gd name="connsiteY28" fmla="*/ 1651000 h 1851026"/>
                  <a:gd name="connsiteX29" fmla="*/ 1355725 w 4690748"/>
                  <a:gd name="connsiteY29" fmla="*/ 1641475 h 1851026"/>
                  <a:gd name="connsiteX30" fmla="*/ 1368425 w 4690748"/>
                  <a:gd name="connsiteY30" fmla="*/ 1555750 h 1851026"/>
                  <a:gd name="connsiteX31" fmla="*/ 1130300 w 4690748"/>
                  <a:gd name="connsiteY31" fmla="*/ 1568450 h 1851026"/>
                  <a:gd name="connsiteX32" fmla="*/ 1133475 w 4690748"/>
                  <a:gd name="connsiteY32" fmla="*/ 1365250 h 1851026"/>
                  <a:gd name="connsiteX33" fmla="*/ 15875 w 4690748"/>
                  <a:gd name="connsiteY33" fmla="*/ 1139825 h 1851026"/>
                  <a:gd name="connsiteX34" fmla="*/ 0 w 4690748"/>
                  <a:gd name="connsiteY34" fmla="*/ 660400 h 1851026"/>
                  <a:gd name="connsiteX0" fmla="*/ 0 w 4690748"/>
                  <a:gd name="connsiteY0" fmla="*/ 670807 h 1861433"/>
                  <a:gd name="connsiteX1" fmla="*/ 298450 w 4690748"/>
                  <a:gd name="connsiteY1" fmla="*/ 680332 h 1861433"/>
                  <a:gd name="connsiteX2" fmla="*/ 301625 w 4690748"/>
                  <a:gd name="connsiteY2" fmla="*/ 572382 h 1861433"/>
                  <a:gd name="connsiteX3" fmla="*/ 1377950 w 4690748"/>
                  <a:gd name="connsiteY3" fmla="*/ 581907 h 1861433"/>
                  <a:gd name="connsiteX4" fmla="*/ 1377950 w 4690748"/>
                  <a:gd name="connsiteY4" fmla="*/ 534282 h 1861433"/>
                  <a:gd name="connsiteX5" fmla="*/ 1547638 w 4690748"/>
                  <a:gd name="connsiteY5" fmla="*/ 540632 h 1861433"/>
                  <a:gd name="connsiteX6" fmla="*/ 1548787 w 4690748"/>
                  <a:gd name="connsiteY6" fmla="*/ 354456 h 1861433"/>
                  <a:gd name="connsiteX7" fmla="*/ 1784350 w 4690748"/>
                  <a:gd name="connsiteY7" fmla="*/ 356482 h 1861433"/>
                  <a:gd name="connsiteX8" fmla="*/ 1788672 w 4690748"/>
                  <a:gd name="connsiteY8" fmla="*/ 11821 h 1861433"/>
                  <a:gd name="connsiteX9" fmla="*/ 2517510 w 4690748"/>
                  <a:gd name="connsiteY9" fmla="*/ 0 h 1861433"/>
                  <a:gd name="connsiteX10" fmla="*/ 2511425 w 4690748"/>
                  <a:gd name="connsiteY10" fmla="*/ 286632 h 1861433"/>
                  <a:gd name="connsiteX11" fmla="*/ 3121025 w 4690748"/>
                  <a:gd name="connsiteY11" fmla="*/ 289807 h 1861433"/>
                  <a:gd name="connsiteX12" fmla="*/ 3105150 w 4690748"/>
                  <a:gd name="connsiteY12" fmla="*/ 585082 h 1861433"/>
                  <a:gd name="connsiteX13" fmla="*/ 4690748 w 4690748"/>
                  <a:gd name="connsiteY13" fmla="*/ 579981 h 1861433"/>
                  <a:gd name="connsiteX14" fmla="*/ 4681121 w 4690748"/>
                  <a:gd name="connsiteY14" fmla="*/ 1043042 h 1861433"/>
                  <a:gd name="connsiteX15" fmla="*/ 4313742 w 4690748"/>
                  <a:gd name="connsiteY15" fmla="*/ 1030544 h 1861433"/>
                  <a:gd name="connsiteX16" fmla="*/ 4302884 w 4690748"/>
                  <a:gd name="connsiteY16" fmla="*/ 1237517 h 1861433"/>
                  <a:gd name="connsiteX17" fmla="*/ 2268055 w 4690748"/>
                  <a:gd name="connsiteY17" fmla="*/ 1227580 h 1861433"/>
                  <a:gd name="connsiteX18" fmla="*/ 2288451 w 4690748"/>
                  <a:gd name="connsiteY18" fmla="*/ 1580886 h 1861433"/>
                  <a:gd name="connsiteX19" fmla="*/ 2133600 w 4690748"/>
                  <a:gd name="connsiteY19" fmla="*/ 1547107 h 1861433"/>
                  <a:gd name="connsiteX20" fmla="*/ 2127250 w 4690748"/>
                  <a:gd name="connsiteY20" fmla="*/ 1607432 h 1861433"/>
                  <a:gd name="connsiteX21" fmla="*/ 1927225 w 4690748"/>
                  <a:gd name="connsiteY21" fmla="*/ 1607432 h 1861433"/>
                  <a:gd name="connsiteX22" fmla="*/ 1927225 w 4690748"/>
                  <a:gd name="connsiteY22" fmla="*/ 1734432 h 1861433"/>
                  <a:gd name="connsiteX23" fmla="*/ 1863725 w 4690748"/>
                  <a:gd name="connsiteY23" fmla="*/ 1721732 h 1861433"/>
                  <a:gd name="connsiteX24" fmla="*/ 1873250 w 4690748"/>
                  <a:gd name="connsiteY24" fmla="*/ 1861432 h 1861433"/>
                  <a:gd name="connsiteX25" fmla="*/ 1762125 w 4690748"/>
                  <a:gd name="connsiteY25" fmla="*/ 1842382 h 1861433"/>
                  <a:gd name="connsiteX26" fmla="*/ 1765300 w 4690748"/>
                  <a:gd name="connsiteY26" fmla="*/ 1712207 h 1861433"/>
                  <a:gd name="connsiteX27" fmla="*/ 1495425 w 4690748"/>
                  <a:gd name="connsiteY27" fmla="*/ 1718557 h 1861433"/>
                  <a:gd name="connsiteX28" fmla="*/ 1511300 w 4690748"/>
                  <a:gd name="connsiteY28" fmla="*/ 1661407 h 1861433"/>
                  <a:gd name="connsiteX29" fmla="*/ 1355725 w 4690748"/>
                  <a:gd name="connsiteY29" fmla="*/ 1651882 h 1861433"/>
                  <a:gd name="connsiteX30" fmla="*/ 1368425 w 4690748"/>
                  <a:gd name="connsiteY30" fmla="*/ 1566157 h 1861433"/>
                  <a:gd name="connsiteX31" fmla="*/ 1130300 w 4690748"/>
                  <a:gd name="connsiteY31" fmla="*/ 1578857 h 1861433"/>
                  <a:gd name="connsiteX32" fmla="*/ 1133475 w 4690748"/>
                  <a:gd name="connsiteY32" fmla="*/ 1375657 h 1861433"/>
                  <a:gd name="connsiteX33" fmla="*/ 15875 w 4690748"/>
                  <a:gd name="connsiteY33" fmla="*/ 1150232 h 1861433"/>
                  <a:gd name="connsiteX34" fmla="*/ 0 w 4690748"/>
                  <a:gd name="connsiteY34" fmla="*/ 670807 h 1861433"/>
                  <a:gd name="connsiteX0" fmla="*/ 0 w 4690748"/>
                  <a:gd name="connsiteY0" fmla="*/ 670807 h 1861433"/>
                  <a:gd name="connsiteX1" fmla="*/ 298450 w 4690748"/>
                  <a:gd name="connsiteY1" fmla="*/ 680332 h 1861433"/>
                  <a:gd name="connsiteX2" fmla="*/ 301625 w 4690748"/>
                  <a:gd name="connsiteY2" fmla="*/ 572382 h 1861433"/>
                  <a:gd name="connsiteX3" fmla="*/ 1377950 w 4690748"/>
                  <a:gd name="connsiteY3" fmla="*/ 581907 h 1861433"/>
                  <a:gd name="connsiteX4" fmla="*/ 1377950 w 4690748"/>
                  <a:gd name="connsiteY4" fmla="*/ 534282 h 1861433"/>
                  <a:gd name="connsiteX5" fmla="*/ 1547638 w 4690748"/>
                  <a:gd name="connsiteY5" fmla="*/ 540632 h 1861433"/>
                  <a:gd name="connsiteX6" fmla="*/ 1548787 w 4690748"/>
                  <a:gd name="connsiteY6" fmla="*/ 354456 h 1861433"/>
                  <a:gd name="connsiteX7" fmla="*/ 1784350 w 4690748"/>
                  <a:gd name="connsiteY7" fmla="*/ 356482 h 1861433"/>
                  <a:gd name="connsiteX8" fmla="*/ 1788672 w 4690748"/>
                  <a:gd name="connsiteY8" fmla="*/ 11821 h 1861433"/>
                  <a:gd name="connsiteX9" fmla="*/ 2517510 w 4690748"/>
                  <a:gd name="connsiteY9" fmla="*/ 0 h 1861433"/>
                  <a:gd name="connsiteX10" fmla="*/ 2511425 w 4690748"/>
                  <a:gd name="connsiteY10" fmla="*/ 286632 h 1861433"/>
                  <a:gd name="connsiteX11" fmla="*/ 3121025 w 4690748"/>
                  <a:gd name="connsiteY11" fmla="*/ 289807 h 1861433"/>
                  <a:gd name="connsiteX12" fmla="*/ 3105150 w 4690748"/>
                  <a:gd name="connsiteY12" fmla="*/ 585082 h 1861433"/>
                  <a:gd name="connsiteX13" fmla="*/ 4690748 w 4690748"/>
                  <a:gd name="connsiteY13" fmla="*/ 579981 h 1861433"/>
                  <a:gd name="connsiteX14" fmla="*/ 4681121 w 4690748"/>
                  <a:gd name="connsiteY14" fmla="*/ 1043042 h 1861433"/>
                  <a:gd name="connsiteX15" fmla="*/ 4313742 w 4690748"/>
                  <a:gd name="connsiteY15" fmla="*/ 1030544 h 1861433"/>
                  <a:gd name="connsiteX16" fmla="*/ 4302884 w 4690748"/>
                  <a:gd name="connsiteY16" fmla="*/ 1237517 h 1861433"/>
                  <a:gd name="connsiteX17" fmla="*/ 2268055 w 4690748"/>
                  <a:gd name="connsiteY17" fmla="*/ 1269203 h 1861433"/>
                  <a:gd name="connsiteX18" fmla="*/ 2288451 w 4690748"/>
                  <a:gd name="connsiteY18" fmla="*/ 1580886 h 1861433"/>
                  <a:gd name="connsiteX19" fmla="*/ 2133600 w 4690748"/>
                  <a:gd name="connsiteY19" fmla="*/ 1547107 h 1861433"/>
                  <a:gd name="connsiteX20" fmla="*/ 2127250 w 4690748"/>
                  <a:gd name="connsiteY20" fmla="*/ 1607432 h 1861433"/>
                  <a:gd name="connsiteX21" fmla="*/ 1927225 w 4690748"/>
                  <a:gd name="connsiteY21" fmla="*/ 1607432 h 1861433"/>
                  <a:gd name="connsiteX22" fmla="*/ 1927225 w 4690748"/>
                  <a:gd name="connsiteY22" fmla="*/ 1734432 h 1861433"/>
                  <a:gd name="connsiteX23" fmla="*/ 1863725 w 4690748"/>
                  <a:gd name="connsiteY23" fmla="*/ 1721732 h 1861433"/>
                  <a:gd name="connsiteX24" fmla="*/ 1873250 w 4690748"/>
                  <a:gd name="connsiteY24" fmla="*/ 1861432 h 1861433"/>
                  <a:gd name="connsiteX25" fmla="*/ 1762125 w 4690748"/>
                  <a:gd name="connsiteY25" fmla="*/ 1842382 h 1861433"/>
                  <a:gd name="connsiteX26" fmla="*/ 1765300 w 4690748"/>
                  <a:gd name="connsiteY26" fmla="*/ 1712207 h 1861433"/>
                  <a:gd name="connsiteX27" fmla="*/ 1495425 w 4690748"/>
                  <a:gd name="connsiteY27" fmla="*/ 1718557 h 1861433"/>
                  <a:gd name="connsiteX28" fmla="*/ 1511300 w 4690748"/>
                  <a:gd name="connsiteY28" fmla="*/ 1661407 h 1861433"/>
                  <a:gd name="connsiteX29" fmla="*/ 1355725 w 4690748"/>
                  <a:gd name="connsiteY29" fmla="*/ 1651882 h 1861433"/>
                  <a:gd name="connsiteX30" fmla="*/ 1368425 w 4690748"/>
                  <a:gd name="connsiteY30" fmla="*/ 1566157 h 1861433"/>
                  <a:gd name="connsiteX31" fmla="*/ 1130300 w 4690748"/>
                  <a:gd name="connsiteY31" fmla="*/ 1578857 h 1861433"/>
                  <a:gd name="connsiteX32" fmla="*/ 1133475 w 4690748"/>
                  <a:gd name="connsiteY32" fmla="*/ 1375657 h 1861433"/>
                  <a:gd name="connsiteX33" fmla="*/ 15875 w 4690748"/>
                  <a:gd name="connsiteY33" fmla="*/ 1150232 h 1861433"/>
                  <a:gd name="connsiteX34" fmla="*/ 0 w 4690748"/>
                  <a:gd name="connsiteY34" fmla="*/ 670807 h 1861433"/>
                  <a:gd name="connsiteX0" fmla="*/ 0 w 4690748"/>
                  <a:gd name="connsiteY0" fmla="*/ 670807 h 1861433"/>
                  <a:gd name="connsiteX1" fmla="*/ 298450 w 4690748"/>
                  <a:gd name="connsiteY1" fmla="*/ 680332 h 1861433"/>
                  <a:gd name="connsiteX2" fmla="*/ 301625 w 4690748"/>
                  <a:gd name="connsiteY2" fmla="*/ 572382 h 1861433"/>
                  <a:gd name="connsiteX3" fmla="*/ 1377950 w 4690748"/>
                  <a:gd name="connsiteY3" fmla="*/ 581907 h 1861433"/>
                  <a:gd name="connsiteX4" fmla="*/ 1377950 w 4690748"/>
                  <a:gd name="connsiteY4" fmla="*/ 534282 h 1861433"/>
                  <a:gd name="connsiteX5" fmla="*/ 1547638 w 4690748"/>
                  <a:gd name="connsiteY5" fmla="*/ 540632 h 1861433"/>
                  <a:gd name="connsiteX6" fmla="*/ 1548787 w 4690748"/>
                  <a:gd name="connsiteY6" fmla="*/ 354456 h 1861433"/>
                  <a:gd name="connsiteX7" fmla="*/ 1784350 w 4690748"/>
                  <a:gd name="connsiteY7" fmla="*/ 356482 h 1861433"/>
                  <a:gd name="connsiteX8" fmla="*/ 1788672 w 4690748"/>
                  <a:gd name="connsiteY8" fmla="*/ 11821 h 1861433"/>
                  <a:gd name="connsiteX9" fmla="*/ 2517510 w 4690748"/>
                  <a:gd name="connsiteY9" fmla="*/ 0 h 1861433"/>
                  <a:gd name="connsiteX10" fmla="*/ 2511425 w 4690748"/>
                  <a:gd name="connsiteY10" fmla="*/ 286632 h 1861433"/>
                  <a:gd name="connsiteX11" fmla="*/ 3121025 w 4690748"/>
                  <a:gd name="connsiteY11" fmla="*/ 289807 h 1861433"/>
                  <a:gd name="connsiteX12" fmla="*/ 3105150 w 4690748"/>
                  <a:gd name="connsiteY12" fmla="*/ 585082 h 1861433"/>
                  <a:gd name="connsiteX13" fmla="*/ 4690748 w 4690748"/>
                  <a:gd name="connsiteY13" fmla="*/ 579981 h 1861433"/>
                  <a:gd name="connsiteX14" fmla="*/ 4681121 w 4690748"/>
                  <a:gd name="connsiteY14" fmla="*/ 1043042 h 1861433"/>
                  <a:gd name="connsiteX15" fmla="*/ 4313742 w 4690748"/>
                  <a:gd name="connsiteY15" fmla="*/ 1030544 h 1861433"/>
                  <a:gd name="connsiteX16" fmla="*/ 4302884 w 4690748"/>
                  <a:gd name="connsiteY16" fmla="*/ 1299952 h 1861433"/>
                  <a:gd name="connsiteX17" fmla="*/ 2268055 w 4690748"/>
                  <a:gd name="connsiteY17" fmla="*/ 1269203 h 1861433"/>
                  <a:gd name="connsiteX18" fmla="*/ 2288451 w 4690748"/>
                  <a:gd name="connsiteY18" fmla="*/ 1580886 h 1861433"/>
                  <a:gd name="connsiteX19" fmla="*/ 2133600 w 4690748"/>
                  <a:gd name="connsiteY19" fmla="*/ 1547107 h 1861433"/>
                  <a:gd name="connsiteX20" fmla="*/ 2127250 w 4690748"/>
                  <a:gd name="connsiteY20" fmla="*/ 1607432 h 1861433"/>
                  <a:gd name="connsiteX21" fmla="*/ 1927225 w 4690748"/>
                  <a:gd name="connsiteY21" fmla="*/ 1607432 h 1861433"/>
                  <a:gd name="connsiteX22" fmla="*/ 1927225 w 4690748"/>
                  <a:gd name="connsiteY22" fmla="*/ 1734432 h 1861433"/>
                  <a:gd name="connsiteX23" fmla="*/ 1863725 w 4690748"/>
                  <a:gd name="connsiteY23" fmla="*/ 1721732 h 1861433"/>
                  <a:gd name="connsiteX24" fmla="*/ 1873250 w 4690748"/>
                  <a:gd name="connsiteY24" fmla="*/ 1861432 h 1861433"/>
                  <a:gd name="connsiteX25" fmla="*/ 1762125 w 4690748"/>
                  <a:gd name="connsiteY25" fmla="*/ 1842382 h 1861433"/>
                  <a:gd name="connsiteX26" fmla="*/ 1765300 w 4690748"/>
                  <a:gd name="connsiteY26" fmla="*/ 1712207 h 1861433"/>
                  <a:gd name="connsiteX27" fmla="*/ 1495425 w 4690748"/>
                  <a:gd name="connsiteY27" fmla="*/ 1718557 h 1861433"/>
                  <a:gd name="connsiteX28" fmla="*/ 1511300 w 4690748"/>
                  <a:gd name="connsiteY28" fmla="*/ 1661407 h 1861433"/>
                  <a:gd name="connsiteX29" fmla="*/ 1355725 w 4690748"/>
                  <a:gd name="connsiteY29" fmla="*/ 1651882 h 1861433"/>
                  <a:gd name="connsiteX30" fmla="*/ 1368425 w 4690748"/>
                  <a:gd name="connsiteY30" fmla="*/ 1566157 h 1861433"/>
                  <a:gd name="connsiteX31" fmla="*/ 1130300 w 4690748"/>
                  <a:gd name="connsiteY31" fmla="*/ 1578857 h 1861433"/>
                  <a:gd name="connsiteX32" fmla="*/ 1133475 w 4690748"/>
                  <a:gd name="connsiteY32" fmla="*/ 1375657 h 1861433"/>
                  <a:gd name="connsiteX33" fmla="*/ 15875 w 4690748"/>
                  <a:gd name="connsiteY33" fmla="*/ 1150232 h 1861433"/>
                  <a:gd name="connsiteX34" fmla="*/ 0 w 4690748"/>
                  <a:gd name="connsiteY34" fmla="*/ 670807 h 1861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690748" h="1861433">
                    <a:moveTo>
                      <a:pt x="0" y="670807"/>
                    </a:moveTo>
                    <a:lnTo>
                      <a:pt x="298450" y="680332"/>
                    </a:lnTo>
                    <a:cubicBezTo>
                      <a:pt x="299508" y="644349"/>
                      <a:pt x="300567" y="608365"/>
                      <a:pt x="301625" y="572382"/>
                    </a:cubicBezTo>
                    <a:lnTo>
                      <a:pt x="1377950" y="581907"/>
                    </a:lnTo>
                    <a:lnTo>
                      <a:pt x="1377950" y="534282"/>
                    </a:lnTo>
                    <a:lnTo>
                      <a:pt x="1547638" y="540632"/>
                    </a:lnTo>
                    <a:lnTo>
                      <a:pt x="1548787" y="354456"/>
                    </a:lnTo>
                    <a:lnTo>
                      <a:pt x="1784350" y="356482"/>
                    </a:lnTo>
                    <a:cubicBezTo>
                      <a:pt x="1785791" y="241595"/>
                      <a:pt x="1787231" y="126708"/>
                      <a:pt x="1788672" y="11821"/>
                    </a:cubicBezTo>
                    <a:lnTo>
                      <a:pt x="2517510" y="0"/>
                    </a:lnTo>
                    <a:lnTo>
                      <a:pt x="2511425" y="286632"/>
                    </a:lnTo>
                    <a:lnTo>
                      <a:pt x="3121025" y="289807"/>
                    </a:lnTo>
                    <a:lnTo>
                      <a:pt x="3105150" y="585082"/>
                    </a:lnTo>
                    <a:lnTo>
                      <a:pt x="4690748" y="579981"/>
                    </a:lnTo>
                    <a:lnTo>
                      <a:pt x="4681121" y="1043042"/>
                    </a:lnTo>
                    <a:lnTo>
                      <a:pt x="4313742" y="1030544"/>
                    </a:lnTo>
                    <a:lnTo>
                      <a:pt x="4302884" y="1299952"/>
                    </a:lnTo>
                    <a:lnTo>
                      <a:pt x="2268055" y="1269203"/>
                    </a:lnTo>
                    <a:lnTo>
                      <a:pt x="2288451" y="1580886"/>
                    </a:lnTo>
                    <a:lnTo>
                      <a:pt x="2133600" y="1547107"/>
                    </a:lnTo>
                    <a:lnTo>
                      <a:pt x="2127250" y="1607432"/>
                    </a:lnTo>
                    <a:lnTo>
                      <a:pt x="1927225" y="1607432"/>
                    </a:lnTo>
                    <a:lnTo>
                      <a:pt x="1927225" y="1734432"/>
                    </a:lnTo>
                    <a:lnTo>
                      <a:pt x="1863725" y="1721732"/>
                    </a:lnTo>
                    <a:lnTo>
                      <a:pt x="1873250" y="1861432"/>
                    </a:lnTo>
                    <a:lnTo>
                      <a:pt x="1762125" y="1842382"/>
                    </a:lnTo>
                    <a:cubicBezTo>
                      <a:pt x="1763183" y="1798990"/>
                      <a:pt x="1764242" y="1755599"/>
                      <a:pt x="1765300" y="1712207"/>
                    </a:cubicBezTo>
                    <a:lnTo>
                      <a:pt x="1495425" y="1718557"/>
                    </a:lnTo>
                    <a:lnTo>
                      <a:pt x="1511300" y="1661407"/>
                    </a:lnTo>
                    <a:lnTo>
                      <a:pt x="1355725" y="1651882"/>
                    </a:lnTo>
                    <a:lnTo>
                      <a:pt x="1368425" y="1566157"/>
                    </a:lnTo>
                    <a:lnTo>
                      <a:pt x="1130300" y="1578857"/>
                    </a:lnTo>
                    <a:cubicBezTo>
                      <a:pt x="1131358" y="1511124"/>
                      <a:pt x="1132417" y="1443390"/>
                      <a:pt x="1133475" y="1375657"/>
                    </a:cubicBezTo>
                    <a:lnTo>
                      <a:pt x="15875" y="1150232"/>
                    </a:lnTo>
                    <a:lnTo>
                      <a:pt x="0" y="670807"/>
                    </a:lnTo>
                    <a:close/>
                  </a:path>
                </a:pathLst>
              </a:custGeom>
              <a:solidFill>
                <a:srgbClr val="FF0000">
                  <a:alpha val="50000"/>
                </a:srgbClr>
              </a:solidFill>
              <a:ln w="127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sp>
          <p:nvSpPr>
            <p:cNvPr id="9" name="5-Point Star 8"/>
            <p:cNvSpPr/>
            <p:nvPr/>
          </p:nvSpPr>
          <p:spPr>
            <a:xfrm>
              <a:off x="6215740" y="2296318"/>
              <a:ext cx="304276" cy="303288"/>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grpSp>
        <p:nvGrpSpPr>
          <p:cNvPr id="13" name="Group 12"/>
          <p:cNvGrpSpPr>
            <a:grpSpLocks noChangeAspect="1"/>
          </p:cNvGrpSpPr>
          <p:nvPr/>
        </p:nvGrpSpPr>
        <p:grpSpPr>
          <a:xfrm>
            <a:off x="7006661" y="3646161"/>
            <a:ext cx="3673168" cy="1778260"/>
            <a:chOff x="1558925" y="1138740"/>
            <a:chExt cx="6019301" cy="2914073"/>
          </a:xfrm>
        </p:grpSpPr>
        <p:grpSp>
          <p:nvGrpSpPr>
            <p:cNvPr id="14" name="Group 13"/>
            <p:cNvGrpSpPr/>
            <p:nvPr/>
          </p:nvGrpSpPr>
          <p:grpSpPr>
            <a:xfrm>
              <a:off x="1558925" y="1138740"/>
              <a:ext cx="6019301" cy="2914073"/>
              <a:chOff x="1558925" y="1138740"/>
              <a:chExt cx="6019301" cy="2914073"/>
            </a:xfrm>
          </p:grpSpPr>
          <p:pic>
            <p:nvPicPr>
              <p:cNvPr id="16" name="Picture 15"/>
              <p:cNvPicPr>
                <a:picLocks noChangeAspect="1"/>
              </p:cNvPicPr>
              <p:nvPr/>
            </p:nvPicPr>
            <p:blipFill>
              <a:blip r:embed="rId2"/>
              <a:stretch>
                <a:fillRect/>
              </a:stretch>
            </p:blipFill>
            <p:spPr>
              <a:xfrm>
                <a:off x="1563028" y="1138740"/>
                <a:ext cx="6015198" cy="2914073"/>
              </a:xfrm>
              <a:prstGeom prst="rect">
                <a:avLst/>
              </a:prstGeom>
            </p:spPr>
          </p:pic>
          <p:sp>
            <p:nvSpPr>
              <p:cNvPr id="17" name="Freeform 16"/>
              <p:cNvSpPr/>
              <p:nvPr/>
            </p:nvSpPr>
            <p:spPr>
              <a:xfrm>
                <a:off x="1558925" y="2212977"/>
                <a:ext cx="5819775" cy="1631950"/>
              </a:xfrm>
              <a:custGeom>
                <a:avLst/>
                <a:gdLst>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2125 w 5819775"/>
                  <a:gd name="connsiteY41" fmla="*/ 1831975 h 2193925"/>
                  <a:gd name="connsiteX42" fmla="*/ 1765300 w 5819775"/>
                  <a:gd name="connsiteY42" fmla="*/ 1701800 h 2193925"/>
                  <a:gd name="connsiteX43" fmla="*/ 1495425 w 5819775"/>
                  <a:gd name="connsiteY43" fmla="*/ 1708150 h 2193925"/>
                  <a:gd name="connsiteX44" fmla="*/ 1511300 w 5819775"/>
                  <a:gd name="connsiteY44" fmla="*/ 1651000 h 2193925"/>
                  <a:gd name="connsiteX45" fmla="*/ 1355725 w 5819775"/>
                  <a:gd name="connsiteY45" fmla="*/ 1641475 h 2193925"/>
                  <a:gd name="connsiteX46" fmla="*/ 1368425 w 5819775"/>
                  <a:gd name="connsiteY46" fmla="*/ 1555750 h 2193925"/>
                  <a:gd name="connsiteX47" fmla="*/ 1130300 w 5819775"/>
                  <a:gd name="connsiteY47" fmla="*/ 1568450 h 2193925"/>
                  <a:gd name="connsiteX48" fmla="*/ 1133475 w 5819775"/>
                  <a:gd name="connsiteY48" fmla="*/ 1365250 h 2193925"/>
                  <a:gd name="connsiteX49" fmla="*/ 15875 w 5819775"/>
                  <a:gd name="connsiteY49" fmla="*/ 1139825 h 2193925"/>
                  <a:gd name="connsiteX50" fmla="*/ 0 w 5819775"/>
                  <a:gd name="connsiteY50"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873250 w 5819775"/>
                  <a:gd name="connsiteY40" fmla="*/ 1851025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1863725 w 5819775"/>
                  <a:gd name="connsiteY39" fmla="*/ 1711325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1927225 w 5819775"/>
                  <a:gd name="connsiteY38" fmla="*/ 1724025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1927225 w 5819775"/>
                  <a:gd name="connsiteY37" fmla="*/ 1597025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127250 w 5819775"/>
                  <a:gd name="connsiteY36" fmla="*/ 1597025 h 2193925"/>
                  <a:gd name="connsiteX37" fmla="*/ 2619215 w 5819775"/>
                  <a:gd name="connsiteY37" fmla="*/ 1872781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2133600 w 5819775"/>
                  <a:gd name="connsiteY35" fmla="*/ 1536700 h 2193925"/>
                  <a:gd name="connsiteX36" fmla="*/ 2652748 w 5819775"/>
                  <a:gd name="connsiteY36" fmla="*/ 2034073 h 2193925"/>
                  <a:gd name="connsiteX37" fmla="*/ 2619215 w 5819775"/>
                  <a:gd name="connsiteY37" fmla="*/ 1872781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2990850 w 5819775"/>
                  <a:gd name="connsiteY34" fmla="*/ 1565275 h 2193925"/>
                  <a:gd name="connsiteX35" fmla="*/ 3756919 w 5819775"/>
                  <a:gd name="connsiteY35" fmla="*/ 2098617 h 2193925"/>
                  <a:gd name="connsiteX36" fmla="*/ 2652748 w 5819775"/>
                  <a:gd name="connsiteY36" fmla="*/ 2034073 h 2193925"/>
                  <a:gd name="connsiteX37" fmla="*/ 2619215 w 5819775"/>
                  <a:gd name="connsiteY37" fmla="*/ 1872781 h 2193925"/>
                  <a:gd name="connsiteX38" fmla="*/ 2067702 w 5819775"/>
                  <a:gd name="connsiteY38" fmla="*/ 1869707 h 2193925"/>
                  <a:gd name="connsiteX39" fmla="*/ 2082248 w 5819775"/>
                  <a:gd name="connsiteY39" fmla="*/ 2117154 h 2193925"/>
                  <a:gd name="connsiteX40" fmla="*/ 1769191 w 5819775"/>
                  <a:gd name="connsiteY40" fmla="*/ 2111174 h 2193925"/>
                  <a:gd name="connsiteX41" fmla="*/ 1765300 w 5819775"/>
                  <a:gd name="connsiteY41" fmla="*/ 1701800 h 2193925"/>
                  <a:gd name="connsiteX42" fmla="*/ 1495425 w 5819775"/>
                  <a:gd name="connsiteY42" fmla="*/ 1708150 h 2193925"/>
                  <a:gd name="connsiteX43" fmla="*/ 1511300 w 5819775"/>
                  <a:gd name="connsiteY43" fmla="*/ 1651000 h 2193925"/>
                  <a:gd name="connsiteX44" fmla="*/ 1355725 w 5819775"/>
                  <a:gd name="connsiteY44" fmla="*/ 1641475 h 2193925"/>
                  <a:gd name="connsiteX45" fmla="*/ 1368425 w 5819775"/>
                  <a:gd name="connsiteY45" fmla="*/ 1555750 h 2193925"/>
                  <a:gd name="connsiteX46" fmla="*/ 1130300 w 5819775"/>
                  <a:gd name="connsiteY46" fmla="*/ 1568450 h 2193925"/>
                  <a:gd name="connsiteX47" fmla="*/ 1133475 w 5819775"/>
                  <a:gd name="connsiteY47" fmla="*/ 1365250 h 2193925"/>
                  <a:gd name="connsiteX48" fmla="*/ 15875 w 5819775"/>
                  <a:gd name="connsiteY48" fmla="*/ 1139825 h 2193925"/>
                  <a:gd name="connsiteX49" fmla="*/ 0 w 5819775"/>
                  <a:gd name="connsiteY49"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2997200 w 5819775"/>
                  <a:gd name="connsiteY33" fmla="*/ 1657350 h 2193925"/>
                  <a:gd name="connsiteX34" fmla="*/ 3756919 w 5819775"/>
                  <a:gd name="connsiteY34" fmla="*/ 2098617 h 2193925"/>
                  <a:gd name="connsiteX35" fmla="*/ 2652748 w 5819775"/>
                  <a:gd name="connsiteY35" fmla="*/ 2034073 h 2193925"/>
                  <a:gd name="connsiteX36" fmla="*/ 2619215 w 5819775"/>
                  <a:gd name="connsiteY36" fmla="*/ 1872781 h 2193925"/>
                  <a:gd name="connsiteX37" fmla="*/ 2067702 w 5819775"/>
                  <a:gd name="connsiteY37" fmla="*/ 1869707 h 2193925"/>
                  <a:gd name="connsiteX38" fmla="*/ 2082248 w 5819775"/>
                  <a:gd name="connsiteY38" fmla="*/ 2117154 h 2193925"/>
                  <a:gd name="connsiteX39" fmla="*/ 1769191 w 5819775"/>
                  <a:gd name="connsiteY39" fmla="*/ 2111174 h 2193925"/>
                  <a:gd name="connsiteX40" fmla="*/ 1765300 w 5819775"/>
                  <a:gd name="connsiteY40" fmla="*/ 1701800 h 2193925"/>
                  <a:gd name="connsiteX41" fmla="*/ 1495425 w 5819775"/>
                  <a:gd name="connsiteY41" fmla="*/ 1708150 h 2193925"/>
                  <a:gd name="connsiteX42" fmla="*/ 1511300 w 5819775"/>
                  <a:gd name="connsiteY42" fmla="*/ 1651000 h 2193925"/>
                  <a:gd name="connsiteX43" fmla="*/ 1355725 w 5819775"/>
                  <a:gd name="connsiteY43" fmla="*/ 1641475 h 2193925"/>
                  <a:gd name="connsiteX44" fmla="*/ 1368425 w 5819775"/>
                  <a:gd name="connsiteY44" fmla="*/ 1555750 h 2193925"/>
                  <a:gd name="connsiteX45" fmla="*/ 1130300 w 5819775"/>
                  <a:gd name="connsiteY45" fmla="*/ 1568450 h 2193925"/>
                  <a:gd name="connsiteX46" fmla="*/ 1133475 w 5819775"/>
                  <a:gd name="connsiteY46" fmla="*/ 1365250 h 2193925"/>
                  <a:gd name="connsiteX47" fmla="*/ 15875 w 5819775"/>
                  <a:gd name="connsiteY47" fmla="*/ 1139825 h 2193925"/>
                  <a:gd name="connsiteX48" fmla="*/ 0 w 5819775"/>
                  <a:gd name="connsiteY48"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359150 w 5819775"/>
                  <a:gd name="connsiteY32" fmla="*/ 1660525 h 2193925"/>
                  <a:gd name="connsiteX33" fmla="*/ 3756919 w 5819775"/>
                  <a:gd name="connsiteY33" fmla="*/ 2098617 h 2193925"/>
                  <a:gd name="connsiteX34" fmla="*/ 2652748 w 5819775"/>
                  <a:gd name="connsiteY34" fmla="*/ 2034073 h 2193925"/>
                  <a:gd name="connsiteX35" fmla="*/ 2619215 w 5819775"/>
                  <a:gd name="connsiteY35" fmla="*/ 1872781 h 2193925"/>
                  <a:gd name="connsiteX36" fmla="*/ 2067702 w 5819775"/>
                  <a:gd name="connsiteY36" fmla="*/ 1869707 h 2193925"/>
                  <a:gd name="connsiteX37" fmla="*/ 2082248 w 5819775"/>
                  <a:gd name="connsiteY37" fmla="*/ 2117154 h 2193925"/>
                  <a:gd name="connsiteX38" fmla="*/ 1769191 w 5819775"/>
                  <a:gd name="connsiteY38" fmla="*/ 2111174 h 2193925"/>
                  <a:gd name="connsiteX39" fmla="*/ 1765300 w 5819775"/>
                  <a:gd name="connsiteY39" fmla="*/ 1701800 h 2193925"/>
                  <a:gd name="connsiteX40" fmla="*/ 1495425 w 5819775"/>
                  <a:gd name="connsiteY40" fmla="*/ 1708150 h 2193925"/>
                  <a:gd name="connsiteX41" fmla="*/ 1511300 w 5819775"/>
                  <a:gd name="connsiteY41" fmla="*/ 1651000 h 2193925"/>
                  <a:gd name="connsiteX42" fmla="*/ 1355725 w 5819775"/>
                  <a:gd name="connsiteY42" fmla="*/ 1641475 h 2193925"/>
                  <a:gd name="connsiteX43" fmla="*/ 1368425 w 5819775"/>
                  <a:gd name="connsiteY43" fmla="*/ 1555750 h 2193925"/>
                  <a:gd name="connsiteX44" fmla="*/ 1130300 w 5819775"/>
                  <a:gd name="connsiteY44" fmla="*/ 1568450 h 2193925"/>
                  <a:gd name="connsiteX45" fmla="*/ 1133475 w 5819775"/>
                  <a:gd name="connsiteY45" fmla="*/ 1365250 h 2193925"/>
                  <a:gd name="connsiteX46" fmla="*/ 15875 w 5819775"/>
                  <a:gd name="connsiteY46" fmla="*/ 1139825 h 2193925"/>
                  <a:gd name="connsiteX47" fmla="*/ 0 w 5819775"/>
                  <a:gd name="connsiteY47"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362325 w 5819775"/>
                  <a:gd name="connsiteY31" fmla="*/ 1730375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810000 w 5819775"/>
                  <a:gd name="connsiteY30" fmla="*/ 1743075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838575 w 5819775"/>
                  <a:gd name="connsiteY29" fmla="*/ 2009775 h 2193925"/>
                  <a:gd name="connsiteX30" fmla="*/ 3756919 w 5819775"/>
                  <a:gd name="connsiteY30" fmla="*/ 2098617 h 2193925"/>
                  <a:gd name="connsiteX31" fmla="*/ 2652748 w 5819775"/>
                  <a:gd name="connsiteY31" fmla="*/ 2034073 h 2193925"/>
                  <a:gd name="connsiteX32" fmla="*/ 2619215 w 5819775"/>
                  <a:gd name="connsiteY32" fmla="*/ 1872781 h 2193925"/>
                  <a:gd name="connsiteX33" fmla="*/ 2067702 w 5819775"/>
                  <a:gd name="connsiteY33" fmla="*/ 1869707 h 2193925"/>
                  <a:gd name="connsiteX34" fmla="*/ 2082248 w 5819775"/>
                  <a:gd name="connsiteY34" fmla="*/ 2117154 h 2193925"/>
                  <a:gd name="connsiteX35" fmla="*/ 1769191 w 5819775"/>
                  <a:gd name="connsiteY35" fmla="*/ 2111174 h 2193925"/>
                  <a:gd name="connsiteX36" fmla="*/ 1765300 w 5819775"/>
                  <a:gd name="connsiteY36" fmla="*/ 1701800 h 2193925"/>
                  <a:gd name="connsiteX37" fmla="*/ 1495425 w 5819775"/>
                  <a:gd name="connsiteY37" fmla="*/ 1708150 h 2193925"/>
                  <a:gd name="connsiteX38" fmla="*/ 1511300 w 5819775"/>
                  <a:gd name="connsiteY38" fmla="*/ 1651000 h 2193925"/>
                  <a:gd name="connsiteX39" fmla="*/ 1355725 w 5819775"/>
                  <a:gd name="connsiteY39" fmla="*/ 1641475 h 2193925"/>
                  <a:gd name="connsiteX40" fmla="*/ 1368425 w 5819775"/>
                  <a:gd name="connsiteY40" fmla="*/ 1555750 h 2193925"/>
                  <a:gd name="connsiteX41" fmla="*/ 1130300 w 5819775"/>
                  <a:gd name="connsiteY41" fmla="*/ 1568450 h 2193925"/>
                  <a:gd name="connsiteX42" fmla="*/ 1133475 w 5819775"/>
                  <a:gd name="connsiteY42" fmla="*/ 1365250 h 2193925"/>
                  <a:gd name="connsiteX43" fmla="*/ 15875 w 5819775"/>
                  <a:gd name="connsiteY43" fmla="*/ 1139825 h 2193925"/>
                  <a:gd name="connsiteX44" fmla="*/ 0 w 5819775"/>
                  <a:gd name="connsiteY44"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3756919 w 5819775"/>
                  <a:gd name="connsiteY30" fmla="*/ 2098617 h 2193925"/>
                  <a:gd name="connsiteX31" fmla="*/ 2652748 w 5819775"/>
                  <a:gd name="connsiteY31" fmla="*/ 2034073 h 2193925"/>
                  <a:gd name="connsiteX32" fmla="*/ 2619215 w 5819775"/>
                  <a:gd name="connsiteY32" fmla="*/ 1872781 h 2193925"/>
                  <a:gd name="connsiteX33" fmla="*/ 2067702 w 5819775"/>
                  <a:gd name="connsiteY33" fmla="*/ 1869707 h 2193925"/>
                  <a:gd name="connsiteX34" fmla="*/ 2082248 w 5819775"/>
                  <a:gd name="connsiteY34" fmla="*/ 2117154 h 2193925"/>
                  <a:gd name="connsiteX35" fmla="*/ 1769191 w 5819775"/>
                  <a:gd name="connsiteY35" fmla="*/ 2111174 h 2193925"/>
                  <a:gd name="connsiteX36" fmla="*/ 1765300 w 5819775"/>
                  <a:gd name="connsiteY36" fmla="*/ 1701800 h 2193925"/>
                  <a:gd name="connsiteX37" fmla="*/ 1495425 w 5819775"/>
                  <a:gd name="connsiteY37" fmla="*/ 1708150 h 2193925"/>
                  <a:gd name="connsiteX38" fmla="*/ 1511300 w 5819775"/>
                  <a:gd name="connsiteY38" fmla="*/ 1651000 h 2193925"/>
                  <a:gd name="connsiteX39" fmla="*/ 1355725 w 5819775"/>
                  <a:gd name="connsiteY39" fmla="*/ 1641475 h 2193925"/>
                  <a:gd name="connsiteX40" fmla="*/ 1368425 w 5819775"/>
                  <a:gd name="connsiteY40" fmla="*/ 1555750 h 2193925"/>
                  <a:gd name="connsiteX41" fmla="*/ 1130300 w 5819775"/>
                  <a:gd name="connsiteY41" fmla="*/ 1568450 h 2193925"/>
                  <a:gd name="connsiteX42" fmla="*/ 1133475 w 5819775"/>
                  <a:gd name="connsiteY42" fmla="*/ 1365250 h 2193925"/>
                  <a:gd name="connsiteX43" fmla="*/ 15875 w 5819775"/>
                  <a:gd name="connsiteY43" fmla="*/ 1139825 h 2193925"/>
                  <a:gd name="connsiteX44" fmla="*/ 0 w 5819775"/>
                  <a:gd name="connsiteY44"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3757616 w 5819775"/>
                  <a:gd name="connsiteY30" fmla="*/ 1922363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4017762 w 5819775"/>
                  <a:gd name="connsiteY30" fmla="*/ 1766273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041775 w 5819775"/>
                  <a:gd name="connsiteY28" fmla="*/ 2003425 h 2193925"/>
                  <a:gd name="connsiteX29" fmla="*/ 3770938 w 5819775"/>
                  <a:gd name="connsiteY29" fmla="*/ 1926527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70938 w 5819775"/>
                  <a:gd name="connsiteY29" fmla="*/ 1926527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193410 w 5819775"/>
                  <a:gd name="connsiteY29" fmla="*/ 2051398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81342 w 5819775"/>
                  <a:gd name="connsiteY29" fmla="*/ 1827671 h 2193925"/>
                  <a:gd name="connsiteX30" fmla="*/ 3507875 w 5819775"/>
                  <a:gd name="connsiteY30" fmla="*/ 184431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81342 w 5819775"/>
                  <a:gd name="connsiteY29" fmla="*/ 1827671 h 2193925"/>
                  <a:gd name="connsiteX30" fmla="*/ 3747211 w 5819775"/>
                  <a:gd name="connsiteY30" fmla="*/ 1818302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781342 w 5819775"/>
                  <a:gd name="connsiteY29" fmla="*/ 1827671 h 2193925"/>
                  <a:gd name="connsiteX30" fmla="*/ 3752416 w 5819775"/>
                  <a:gd name="connsiteY30" fmla="*/ 1937970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542006 w 5819775"/>
                  <a:gd name="connsiteY29" fmla="*/ 1473871 h 2193925"/>
                  <a:gd name="connsiteX30" fmla="*/ 3752416 w 5819775"/>
                  <a:gd name="connsiteY30" fmla="*/ 1937970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3901295 w 5819775"/>
                  <a:gd name="connsiteY28" fmla="*/ 1524754 h 2193925"/>
                  <a:gd name="connsiteX29" fmla="*/ 3542006 w 5819775"/>
                  <a:gd name="connsiteY29" fmla="*/ 1473871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437198 w 5819775"/>
                  <a:gd name="connsiteY28" fmla="*/ 1873352 h 2193925"/>
                  <a:gd name="connsiteX29" fmla="*/ 3542006 w 5819775"/>
                  <a:gd name="connsiteY29" fmla="*/ 1473871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3542006 w 5819775"/>
                  <a:gd name="connsiteY29" fmla="*/ 1473871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403818 w 5819775"/>
                  <a:gd name="connsiteY30" fmla="*/ 1771476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56919 w 5819775"/>
                  <a:gd name="connsiteY31" fmla="*/ 2098617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88832 w 5819775"/>
                  <a:gd name="connsiteY31" fmla="*/ 1932767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88832 w 5819775"/>
                  <a:gd name="connsiteY31" fmla="*/ 1932767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88832 w 5819775"/>
                  <a:gd name="connsiteY31" fmla="*/ 1932767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56919 w 5819775"/>
                  <a:gd name="connsiteY32" fmla="*/ 2098617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44690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3975100 w 5819775"/>
                  <a:gd name="connsiteY17" fmla="*/ 946150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4064000 w 5819775"/>
                  <a:gd name="connsiteY16" fmla="*/ 952500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4067175 w 5819775"/>
                  <a:gd name="connsiteY15" fmla="*/ 704850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4206875 w 5819775"/>
                  <a:gd name="connsiteY14" fmla="*/ 704850 h 2193925"/>
                  <a:gd name="connsiteX15" fmla="*/ 1632198 w 5819775"/>
                  <a:gd name="connsiteY15" fmla="*/ 699647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4206875 w 5819775"/>
                  <a:gd name="connsiteY13" fmla="*/ 577850 h 2193925"/>
                  <a:gd name="connsiteX14" fmla="*/ 1470128 w 5819775"/>
                  <a:gd name="connsiteY14" fmla="*/ 600790 h 2193925"/>
                  <a:gd name="connsiteX15" fmla="*/ 1632198 w 5819775"/>
                  <a:gd name="connsiteY15" fmla="*/ 699647 h 2193925"/>
                  <a:gd name="connsiteX16" fmla="*/ 1629023 w 5819775"/>
                  <a:gd name="connsiteY16" fmla="*/ 1160617 h 2193925"/>
                  <a:gd name="connsiteX17" fmla="*/ 2242521 w 5819775"/>
                  <a:gd name="connsiteY17" fmla="*/ 1232312 h 2193925"/>
                  <a:gd name="connsiteX18" fmla="*/ 3965575 w 5819775"/>
                  <a:gd name="connsiteY18" fmla="*/ 1206500 h 2193925"/>
                  <a:gd name="connsiteX19" fmla="*/ 5311775 w 5819775"/>
                  <a:gd name="connsiteY19" fmla="*/ 1222375 h 2193925"/>
                  <a:gd name="connsiteX20" fmla="*/ 5445125 w 5819775"/>
                  <a:gd name="connsiteY20" fmla="*/ 1352550 h 2193925"/>
                  <a:gd name="connsiteX21" fmla="*/ 5819775 w 5819775"/>
                  <a:gd name="connsiteY21" fmla="*/ 1362075 h 2193925"/>
                  <a:gd name="connsiteX22" fmla="*/ 5807075 w 5819775"/>
                  <a:gd name="connsiteY22" fmla="*/ 2155825 h 2193925"/>
                  <a:gd name="connsiteX23" fmla="*/ 5451475 w 5819775"/>
                  <a:gd name="connsiteY23" fmla="*/ 2146300 h 2193925"/>
                  <a:gd name="connsiteX24" fmla="*/ 5451475 w 5819775"/>
                  <a:gd name="connsiteY24" fmla="*/ 2193925 h 2193925"/>
                  <a:gd name="connsiteX25" fmla="*/ 4244975 w 5819775"/>
                  <a:gd name="connsiteY25" fmla="*/ 2174875 h 2193925"/>
                  <a:gd name="connsiteX26" fmla="*/ 4095750 w 5819775"/>
                  <a:gd name="connsiteY26" fmla="*/ 2171700 h 2193925"/>
                  <a:gd name="connsiteX27" fmla="*/ 4108450 w 5819775"/>
                  <a:gd name="connsiteY27" fmla="*/ 2079625 h 2193925"/>
                  <a:gd name="connsiteX28" fmla="*/ 4218676 w 5819775"/>
                  <a:gd name="connsiteY28" fmla="*/ 2029441 h 2193925"/>
                  <a:gd name="connsiteX29" fmla="*/ 4218387 w 5819775"/>
                  <a:gd name="connsiteY29" fmla="*/ 1770438 h 2193925"/>
                  <a:gd name="connsiteX30" fmla="*/ 3799242 w 5819775"/>
                  <a:gd name="connsiteY30" fmla="*/ 1776678 h 2193925"/>
                  <a:gd name="connsiteX31" fmla="*/ 3799239 w 5819775"/>
                  <a:gd name="connsiteY31" fmla="*/ 1937970 h 2193925"/>
                  <a:gd name="connsiteX32" fmla="*/ 3767324 w 5819775"/>
                  <a:gd name="connsiteY32" fmla="*/ 2083008 h 2193925"/>
                  <a:gd name="connsiteX33" fmla="*/ 2652748 w 5819775"/>
                  <a:gd name="connsiteY33" fmla="*/ 2034073 h 2193925"/>
                  <a:gd name="connsiteX34" fmla="*/ 2619215 w 5819775"/>
                  <a:gd name="connsiteY34" fmla="*/ 1872781 h 2193925"/>
                  <a:gd name="connsiteX35" fmla="*/ 2067702 w 5819775"/>
                  <a:gd name="connsiteY35" fmla="*/ 1869707 h 2193925"/>
                  <a:gd name="connsiteX36" fmla="*/ 2082248 w 5819775"/>
                  <a:gd name="connsiteY36" fmla="*/ 2117154 h 2193925"/>
                  <a:gd name="connsiteX37" fmla="*/ 1769191 w 5819775"/>
                  <a:gd name="connsiteY37" fmla="*/ 2111174 h 2193925"/>
                  <a:gd name="connsiteX38" fmla="*/ 1765300 w 5819775"/>
                  <a:gd name="connsiteY38" fmla="*/ 1701800 h 2193925"/>
                  <a:gd name="connsiteX39" fmla="*/ 1495425 w 5819775"/>
                  <a:gd name="connsiteY39" fmla="*/ 1708150 h 2193925"/>
                  <a:gd name="connsiteX40" fmla="*/ 1511300 w 5819775"/>
                  <a:gd name="connsiteY40" fmla="*/ 1651000 h 2193925"/>
                  <a:gd name="connsiteX41" fmla="*/ 1355725 w 5819775"/>
                  <a:gd name="connsiteY41" fmla="*/ 1641475 h 2193925"/>
                  <a:gd name="connsiteX42" fmla="*/ 1368425 w 5819775"/>
                  <a:gd name="connsiteY42" fmla="*/ 1555750 h 2193925"/>
                  <a:gd name="connsiteX43" fmla="*/ 1130300 w 5819775"/>
                  <a:gd name="connsiteY43" fmla="*/ 1568450 h 2193925"/>
                  <a:gd name="connsiteX44" fmla="*/ 1133475 w 5819775"/>
                  <a:gd name="connsiteY44" fmla="*/ 1365250 h 2193925"/>
                  <a:gd name="connsiteX45" fmla="*/ 15875 w 5819775"/>
                  <a:gd name="connsiteY45" fmla="*/ 1139825 h 2193925"/>
                  <a:gd name="connsiteX46" fmla="*/ 0 w 5819775"/>
                  <a:gd name="connsiteY46"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3105150 w 5819775"/>
                  <a:gd name="connsiteY12" fmla="*/ 574675 h 2193925"/>
                  <a:gd name="connsiteX13" fmla="*/ 1470128 w 5819775"/>
                  <a:gd name="connsiteY13" fmla="*/ 600790 h 2193925"/>
                  <a:gd name="connsiteX14" fmla="*/ 1632198 w 5819775"/>
                  <a:gd name="connsiteY14" fmla="*/ 699647 h 2193925"/>
                  <a:gd name="connsiteX15" fmla="*/ 1629023 w 5819775"/>
                  <a:gd name="connsiteY15" fmla="*/ 1160617 h 2193925"/>
                  <a:gd name="connsiteX16" fmla="*/ 2242521 w 5819775"/>
                  <a:gd name="connsiteY16" fmla="*/ 1232312 h 2193925"/>
                  <a:gd name="connsiteX17" fmla="*/ 3965575 w 5819775"/>
                  <a:gd name="connsiteY17" fmla="*/ 1206500 h 2193925"/>
                  <a:gd name="connsiteX18" fmla="*/ 5311775 w 5819775"/>
                  <a:gd name="connsiteY18" fmla="*/ 1222375 h 2193925"/>
                  <a:gd name="connsiteX19" fmla="*/ 5445125 w 5819775"/>
                  <a:gd name="connsiteY19" fmla="*/ 1352550 h 2193925"/>
                  <a:gd name="connsiteX20" fmla="*/ 5819775 w 5819775"/>
                  <a:gd name="connsiteY20" fmla="*/ 1362075 h 2193925"/>
                  <a:gd name="connsiteX21" fmla="*/ 5807075 w 5819775"/>
                  <a:gd name="connsiteY21" fmla="*/ 2155825 h 2193925"/>
                  <a:gd name="connsiteX22" fmla="*/ 5451475 w 5819775"/>
                  <a:gd name="connsiteY22" fmla="*/ 2146300 h 2193925"/>
                  <a:gd name="connsiteX23" fmla="*/ 5451475 w 5819775"/>
                  <a:gd name="connsiteY23" fmla="*/ 2193925 h 2193925"/>
                  <a:gd name="connsiteX24" fmla="*/ 4244975 w 5819775"/>
                  <a:gd name="connsiteY24" fmla="*/ 2174875 h 2193925"/>
                  <a:gd name="connsiteX25" fmla="*/ 4095750 w 5819775"/>
                  <a:gd name="connsiteY25" fmla="*/ 2171700 h 2193925"/>
                  <a:gd name="connsiteX26" fmla="*/ 4108450 w 5819775"/>
                  <a:gd name="connsiteY26" fmla="*/ 2079625 h 2193925"/>
                  <a:gd name="connsiteX27" fmla="*/ 4218676 w 5819775"/>
                  <a:gd name="connsiteY27" fmla="*/ 2029441 h 2193925"/>
                  <a:gd name="connsiteX28" fmla="*/ 4218387 w 5819775"/>
                  <a:gd name="connsiteY28" fmla="*/ 1770438 h 2193925"/>
                  <a:gd name="connsiteX29" fmla="*/ 3799242 w 5819775"/>
                  <a:gd name="connsiteY29" fmla="*/ 1776678 h 2193925"/>
                  <a:gd name="connsiteX30" fmla="*/ 3799239 w 5819775"/>
                  <a:gd name="connsiteY30" fmla="*/ 1937970 h 2193925"/>
                  <a:gd name="connsiteX31" fmla="*/ 3767324 w 5819775"/>
                  <a:gd name="connsiteY31" fmla="*/ 2083008 h 2193925"/>
                  <a:gd name="connsiteX32" fmla="*/ 2652748 w 5819775"/>
                  <a:gd name="connsiteY32" fmla="*/ 2034073 h 2193925"/>
                  <a:gd name="connsiteX33" fmla="*/ 2619215 w 5819775"/>
                  <a:gd name="connsiteY33" fmla="*/ 1872781 h 2193925"/>
                  <a:gd name="connsiteX34" fmla="*/ 2067702 w 5819775"/>
                  <a:gd name="connsiteY34" fmla="*/ 1869707 h 2193925"/>
                  <a:gd name="connsiteX35" fmla="*/ 2082248 w 5819775"/>
                  <a:gd name="connsiteY35" fmla="*/ 2117154 h 2193925"/>
                  <a:gd name="connsiteX36" fmla="*/ 1769191 w 5819775"/>
                  <a:gd name="connsiteY36" fmla="*/ 2111174 h 2193925"/>
                  <a:gd name="connsiteX37" fmla="*/ 1765300 w 5819775"/>
                  <a:gd name="connsiteY37" fmla="*/ 1701800 h 2193925"/>
                  <a:gd name="connsiteX38" fmla="*/ 1495425 w 5819775"/>
                  <a:gd name="connsiteY38" fmla="*/ 1708150 h 2193925"/>
                  <a:gd name="connsiteX39" fmla="*/ 1511300 w 5819775"/>
                  <a:gd name="connsiteY39" fmla="*/ 1651000 h 2193925"/>
                  <a:gd name="connsiteX40" fmla="*/ 1355725 w 5819775"/>
                  <a:gd name="connsiteY40" fmla="*/ 1641475 h 2193925"/>
                  <a:gd name="connsiteX41" fmla="*/ 1368425 w 5819775"/>
                  <a:gd name="connsiteY41" fmla="*/ 1555750 h 2193925"/>
                  <a:gd name="connsiteX42" fmla="*/ 1130300 w 5819775"/>
                  <a:gd name="connsiteY42" fmla="*/ 1568450 h 2193925"/>
                  <a:gd name="connsiteX43" fmla="*/ 1133475 w 5819775"/>
                  <a:gd name="connsiteY43" fmla="*/ 1365250 h 2193925"/>
                  <a:gd name="connsiteX44" fmla="*/ 15875 w 5819775"/>
                  <a:gd name="connsiteY44" fmla="*/ 1139825 h 2193925"/>
                  <a:gd name="connsiteX45" fmla="*/ 0 w 5819775"/>
                  <a:gd name="connsiteY45"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3121025 w 5819775"/>
                  <a:gd name="connsiteY11" fmla="*/ 279400 h 2193925"/>
                  <a:gd name="connsiteX12" fmla="*/ 1470128 w 5819775"/>
                  <a:gd name="connsiteY12" fmla="*/ 600790 h 2193925"/>
                  <a:gd name="connsiteX13" fmla="*/ 1632198 w 5819775"/>
                  <a:gd name="connsiteY13" fmla="*/ 699647 h 2193925"/>
                  <a:gd name="connsiteX14" fmla="*/ 1629023 w 5819775"/>
                  <a:gd name="connsiteY14" fmla="*/ 1160617 h 2193925"/>
                  <a:gd name="connsiteX15" fmla="*/ 2242521 w 5819775"/>
                  <a:gd name="connsiteY15" fmla="*/ 1232312 h 2193925"/>
                  <a:gd name="connsiteX16" fmla="*/ 3965575 w 5819775"/>
                  <a:gd name="connsiteY16" fmla="*/ 1206500 h 2193925"/>
                  <a:gd name="connsiteX17" fmla="*/ 5311775 w 5819775"/>
                  <a:gd name="connsiteY17" fmla="*/ 1222375 h 2193925"/>
                  <a:gd name="connsiteX18" fmla="*/ 5445125 w 5819775"/>
                  <a:gd name="connsiteY18" fmla="*/ 1352550 h 2193925"/>
                  <a:gd name="connsiteX19" fmla="*/ 5819775 w 5819775"/>
                  <a:gd name="connsiteY19" fmla="*/ 1362075 h 2193925"/>
                  <a:gd name="connsiteX20" fmla="*/ 5807075 w 5819775"/>
                  <a:gd name="connsiteY20" fmla="*/ 2155825 h 2193925"/>
                  <a:gd name="connsiteX21" fmla="*/ 5451475 w 5819775"/>
                  <a:gd name="connsiteY21" fmla="*/ 2146300 h 2193925"/>
                  <a:gd name="connsiteX22" fmla="*/ 5451475 w 5819775"/>
                  <a:gd name="connsiteY22" fmla="*/ 2193925 h 2193925"/>
                  <a:gd name="connsiteX23" fmla="*/ 4244975 w 5819775"/>
                  <a:gd name="connsiteY23" fmla="*/ 2174875 h 2193925"/>
                  <a:gd name="connsiteX24" fmla="*/ 4095750 w 5819775"/>
                  <a:gd name="connsiteY24" fmla="*/ 2171700 h 2193925"/>
                  <a:gd name="connsiteX25" fmla="*/ 4108450 w 5819775"/>
                  <a:gd name="connsiteY25" fmla="*/ 2079625 h 2193925"/>
                  <a:gd name="connsiteX26" fmla="*/ 4218676 w 5819775"/>
                  <a:gd name="connsiteY26" fmla="*/ 2029441 h 2193925"/>
                  <a:gd name="connsiteX27" fmla="*/ 4218387 w 5819775"/>
                  <a:gd name="connsiteY27" fmla="*/ 1770438 h 2193925"/>
                  <a:gd name="connsiteX28" fmla="*/ 3799242 w 5819775"/>
                  <a:gd name="connsiteY28" fmla="*/ 1776678 h 2193925"/>
                  <a:gd name="connsiteX29" fmla="*/ 3799239 w 5819775"/>
                  <a:gd name="connsiteY29" fmla="*/ 1937970 h 2193925"/>
                  <a:gd name="connsiteX30" fmla="*/ 3767324 w 5819775"/>
                  <a:gd name="connsiteY30" fmla="*/ 2083008 h 2193925"/>
                  <a:gd name="connsiteX31" fmla="*/ 2652748 w 5819775"/>
                  <a:gd name="connsiteY31" fmla="*/ 2034073 h 2193925"/>
                  <a:gd name="connsiteX32" fmla="*/ 2619215 w 5819775"/>
                  <a:gd name="connsiteY32" fmla="*/ 1872781 h 2193925"/>
                  <a:gd name="connsiteX33" fmla="*/ 2067702 w 5819775"/>
                  <a:gd name="connsiteY33" fmla="*/ 1869707 h 2193925"/>
                  <a:gd name="connsiteX34" fmla="*/ 2082248 w 5819775"/>
                  <a:gd name="connsiteY34" fmla="*/ 2117154 h 2193925"/>
                  <a:gd name="connsiteX35" fmla="*/ 1769191 w 5819775"/>
                  <a:gd name="connsiteY35" fmla="*/ 2111174 h 2193925"/>
                  <a:gd name="connsiteX36" fmla="*/ 1765300 w 5819775"/>
                  <a:gd name="connsiteY36" fmla="*/ 1701800 h 2193925"/>
                  <a:gd name="connsiteX37" fmla="*/ 1495425 w 5819775"/>
                  <a:gd name="connsiteY37" fmla="*/ 1708150 h 2193925"/>
                  <a:gd name="connsiteX38" fmla="*/ 1511300 w 5819775"/>
                  <a:gd name="connsiteY38" fmla="*/ 1651000 h 2193925"/>
                  <a:gd name="connsiteX39" fmla="*/ 1355725 w 5819775"/>
                  <a:gd name="connsiteY39" fmla="*/ 1641475 h 2193925"/>
                  <a:gd name="connsiteX40" fmla="*/ 1368425 w 5819775"/>
                  <a:gd name="connsiteY40" fmla="*/ 1555750 h 2193925"/>
                  <a:gd name="connsiteX41" fmla="*/ 1130300 w 5819775"/>
                  <a:gd name="connsiteY41" fmla="*/ 1568450 h 2193925"/>
                  <a:gd name="connsiteX42" fmla="*/ 1133475 w 5819775"/>
                  <a:gd name="connsiteY42" fmla="*/ 1365250 h 2193925"/>
                  <a:gd name="connsiteX43" fmla="*/ 15875 w 5819775"/>
                  <a:gd name="connsiteY43" fmla="*/ 1139825 h 2193925"/>
                  <a:gd name="connsiteX44" fmla="*/ 0 w 5819775"/>
                  <a:gd name="connsiteY44"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2511425 w 5819775"/>
                  <a:gd name="connsiteY10" fmla="*/ 276225 h 2193925"/>
                  <a:gd name="connsiteX11" fmla="*/ 1470128 w 5819775"/>
                  <a:gd name="connsiteY11" fmla="*/ 600790 h 2193925"/>
                  <a:gd name="connsiteX12" fmla="*/ 1632198 w 5819775"/>
                  <a:gd name="connsiteY12" fmla="*/ 699647 h 2193925"/>
                  <a:gd name="connsiteX13" fmla="*/ 1629023 w 5819775"/>
                  <a:gd name="connsiteY13" fmla="*/ 1160617 h 2193925"/>
                  <a:gd name="connsiteX14" fmla="*/ 2242521 w 5819775"/>
                  <a:gd name="connsiteY14" fmla="*/ 1232312 h 2193925"/>
                  <a:gd name="connsiteX15" fmla="*/ 3965575 w 5819775"/>
                  <a:gd name="connsiteY15" fmla="*/ 1206500 h 2193925"/>
                  <a:gd name="connsiteX16" fmla="*/ 5311775 w 5819775"/>
                  <a:gd name="connsiteY16" fmla="*/ 1222375 h 2193925"/>
                  <a:gd name="connsiteX17" fmla="*/ 5445125 w 5819775"/>
                  <a:gd name="connsiteY17" fmla="*/ 1352550 h 2193925"/>
                  <a:gd name="connsiteX18" fmla="*/ 5819775 w 5819775"/>
                  <a:gd name="connsiteY18" fmla="*/ 1362075 h 2193925"/>
                  <a:gd name="connsiteX19" fmla="*/ 5807075 w 5819775"/>
                  <a:gd name="connsiteY19" fmla="*/ 2155825 h 2193925"/>
                  <a:gd name="connsiteX20" fmla="*/ 5451475 w 5819775"/>
                  <a:gd name="connsiteY20" fmla="*/ 2146300 h 2193925"/>
                  <a:gd name="connsiteX21" fmla="*/ 5451475 w 5819775"/>
                  <a:gd name="connsiteY21" fmla="*/ 2193925 h 2193925"/>
                  <a:gd name="connsiteX22" fmla="*/ 4244975 w 5819775"/>
                  <a:gd name="connsiteY22" fmla="*/ 2174875 h 2193925"/>
                  <a:gd name="connsiteX23" fmla="*/ 4095750 w 5819775"/>
                  <a:gd name="connsiteY23" fmla="*/ 2171700 h 2193925"/>
                  <a:gd name="connsiteX24" fmla="*/ 4108450 w 5819775"/>
                  <a:gd name="connsiteY24" fmla="*/ 2079625 h 2193925"/>
                  <a:gd name="connsiteX25" fmla="*/ 4218676 w 5819775"/>
                  <a:gd name="connsiteY25" fmla="*/ 2029441 h 2193925"/>
                  <a:gd name="connsiteX26" fmla="*/ 4218387 w 5819775"/>
                  <a:gd name="connsiteY26" fmla="*/ 1770438 h 2193925"/>
                  <a:gd name="connsiteX27" fmla="*/ 3799242 w 5819775"/>
                  <a:gd name="connsiteY27" fmla="*/ 1776678 h 2193925"/>
                  <a:gd name="connsiteX28" fmla="*/ 3799239 w 5819775"/>
                  <a:gd name="connsiteY28" fmla="*/ 1937970 h 2193925"/>
                  <a:gd name="connsiteX29" fmla="*/ 3767324 w 5819775"/>
                  <a:gd name="connsiteY29" fmla="*/ 2083008 h 2193925"/>
                  <a:gd name="connsiteX30" fmla="*/ 2652748 w 5819775"/>
                  <a:gd name="connsiteY30" fmla="*/ 2034073 h 2193925"/>
                  <a:gd name="connsiteX31" fmla="*/ 2619215 w 5819775"/>
                  <a:gd name="connsiteY31" fmla="*/ 1872781 h 2193925"/>
                  <a:gd name="connsiteX32" fmla="*/ 2067702 w 5819775"/>
                  <a:gd name="connsiteY32" fmla="*/ 1869707 h 2193925"/>
                  <a:gd name="connsiteX33" fmla="*/ 2082248 w 5819775"/>
                  <a:gd name="connsiteY33" fmla="*/ 2117154 h 2193925"/>
                  <a:gd name="connsiteX34" fmla="*/ 1769191 w 5819775"/>
                  <a:gd name="connsiteY34" fmla="*/ 2111174 h 2193925"/>
                  <a:gd name="connsiteX35" fmla="*/ 1765300 w 5819775"/>
                  <a:gd name="connsiteY35" fmla="*/ 1701800 h 2193925"/>
                  <a:gd name="connsiteX36" fmla="*/ 1495425 w 5819775"/>
                  <a:gd name="connsiteY36" fmla="*/ 1708150 h 2193925"/>
                  <a:gd name="connsiteX37" fmla="*/ 1511300 w 5819775"/>
                  <a:gd name="connsiteY37" fmla="*/ 1651000 h 2193925"/>
                  <a:gd name="connsiteX38" fmla="*/ 1355725 w 5819775"/>
                  <a:gd name="connsiteY38" fmla="*/ 1641475 h 2193925"/>
                  <a:gd name="connsiteX39" fmla="*/ 1368425 w 5819775"/>
                  <a:gd name="connsiteY39" fmla="*/ 1555750 h 2193925"/>
                  <a:gd name="connsiteX40" fmla="*/ 1130300 w 5819775"/>
                  <a:gd name="connsiteY40" fmla="*/ 1568450 h 2193925"/>
                  <a:gd name="connsiteX41" fmla="*/ 1133475 w 5819775"/>
                  <a:gd name="connsiteY41" fmla="*/ 1365250 h 2193925"/>
                  <a:gd name="connsiteX42" fmla="*/ 15875 w 5819775"/>
                  <a:gd name="connsiteY42" fmla="*/ 1139825 h 2193925"/>
                  <a:gd name="connsiteX43" fmla="*/ 0 w 5819775"/>
                  <a:gd name="connsiteY43" fmla="*/ 660400 h 2193925"/>
                  <a:gd name="connsiteX0" fmla="*/ 0 w 5819775"/>
                  <a:gd name="connsiteY0" fmla="*/ 660400 h 2193925"/>
                  <a:gd name="connsiteX1" fmla="*/ 298450 w 5819775"/>
                  <a:gd name="connsiteY1" fmla="*/ 669925 h 2193925"/>
                  <a:gd name="connsiteX2" fmla="*/ 301625 w 5819775"/>
                  <a:gd name="connsiteY2" fmla="*/ 561975 h 2193925"/>
                  <a:gd name="connsiteX3" fmla="*/ 1377950 w 5819775"/>
                  <a:gd name="connsiteY3" fmla="*/ 571500 h 2193925"/>
                  <a:gd name="connsiteX4" fmla="*/ 1377950 w 5819775"/>
                  <a:gd name="connsiteY4" fmla="*/ 523875 h 2193925"/>
                  <a:gd name="connsiteX5" fmla="*/ 1568450 w 5819775"/>
                  <a:gd name="connsiteY5" fmla="*/ 530225 h 2193925"/>
                  <a:gd name="connsiteX6" fmla="*/ 1574800 w 5819775"/>
                  <a:gd name="connsiteY6" fmla="*/ 349250 h 2193925"/>
                  <a:gd name="connsiteX7" fmla="*/ 1784350 w 5819775"/>
                  <a:gd name="connsiteY7" fmla="*/ 346075 h 2193925"/>
                  <a:gd name="connsiteX8" fmla="*/ 1793875 w 5819775"/>
                  <a:gd name="connsiteY8" fmla="*/ 22225 h 2193925"/>
                  <a:gd name="connsiteX9" fmla="*/ 2501900 w 5819775"/>
                  <a:gd name="connsiteY9" fmla="*/ 0 h 2193925"/>
                  <a:gd name="connsiteX10" fmla="*/ 1470128 w 5819775"/>
                  <a:gd name="connsiteY10" fmla="*/ 600790 h 2193925"/>
                  <a:gd name="connsiteX11" fmla="*/ 1632198 w 5819775"/>
                  <a:gd name="connsiteY11" fmla="*/ 699647 h 2193925"/>
                  <a:gd name="connsiteX12" fmla="*/ 1629023 w 5819775"/>
                  <a:gd name="connsiteY12" fmla="*/ 1160617 h 2193925"/>
                  <a:gd name="connsiteX13" fmla="*/ 2242521 w 5819775"/>
                  <a:gd name="connsiteY13" fmla="*/ 1232312 h 2193925"/>
                  <a:gd name="connsiteX14" fmla="*/ 3965575 w 5819775"/>
                  <a:gd name="connsiteY14" fmla="*/ 1206500 h 2193925"/>
                  <a:gd name="connsiteX15" fmla="*/ 5311775 w 5819775"/>
                  <a:gd name="connsiteY15" fmla="*/ 1222375 h 2193925"/>
                  <a:gd name="connsiteX16" fmla="*/ 5445125 w 5819775"/>
                  <a:gd name="connsiteY16" fmla="*/ 1352550 h 2193925"/>
                  <a:gd name="connsiteX17" fmla="*/ 5819775 w 5819775"/>
                  <a:gd name="connsiteY17" fmla="*/ 1362075 h 2193925"/>
                  <a:gd name="connsiteX18" fmla="*/ 5807075 w 5819775"/>
                  <a:gd name="connsiteY18" fmla="*/ 2155825 h 2193925"/>
                  <a:gd name="connsiteX19" fmla="*/ 5451475 w 5819775"/>
                  <a:gd name="connsiteY19" fmla="*/ 2146300 h 2193925"/>
                  <a:gd name="connsiteX20" fmla="*/ 5451475 w 5819775"/>
                  <a:gd name="connsiteY20" fmla="*/ 2193925 h 2193925"/>
                  <a:gd name="connsiteX21" fmla="*/ 4244975 w 5819775"/>
                  <a:gd name="connsiteY21" fmla="*/ 2174875 h 2193925"/>
                  <a:gd name="connsiteX22" fmla="*/ 4095750 w 5819775"/>
                  <a:gd name="connsiteY22" fmla="*/ 2171700 h 2193925"/>
                  <a:gd name="connsiteX23" fmla="*/ 4108450 w 5819775"/>
                  <a:gd name="connsiteY23" fmla="*/ 2079625 h 2193925"/>
                  <a:gd name="connsiteX24" fmla="*/ 4218676 w 5819775"/>
                  <a:gd name="connsiteY24" fmla="*/ 2029441 h 2193925"/>
                  <a:gd name="connsiteX25" fmla="*/ 4218387 w 5819775"/>
                  <a:gd name="connsiteY25" fmla="*/ 1770438 h 2193925"/>
                  <a:gd name="connsiteX26" fmla="*/ 3799242 w 5819775"/>
                  <a:gd name="connsiteY26" fmla="*/ 1776678 h 2193925"/>
                  <a:gd name="connsiteX27" fmla="*/ 3799239 w 5819775"/>
                  <a:gd name="connsiteY27" fmla="*/ 1937970 h 2193925"/>
                  <a:gd name="connsiteX28" fmla="*/ 3767324 w 5819775"/>
                  <a:gd name="connsiteY28" fmla="*/ 2083008 h 2193925"/>
                  <a:gd name="connsiteX29" fmla="*/ 2652748 w 5819775"/>
                  <a:gd name="connsiteY29" fmla="*/ 2034073 h 2193925"/>
                  <a:gd name="connsiteX30" fmla="*/ 2619215 w 5819775"/>
                  <a:gd name="connsiteY30" fmla="*/ 1872781 h 2193925"/>
                  <a:gd name="connsiteX31" fmla="*/ 2067702 w 5819775"/>
                  <a:gd name="connsiteY31" fmla="*/ 1869707 h 2193925"/>
                  <a:gd name="connsiteX32" fmla="*/ 2082248 w 5819775"/>
                  <a:gd name="connsiteY32" fmla="*/ 2117154 h 2193925"/>
                  <a:gd name="connsiteX33" fmla="*/ 1769191 w 5819775"/>
                  <a:gd name="connsiteY33" fmla="*/ 2111174 h 2193925"/>
                  <a:gd name="connsiteX34" fmla="*/ 1765300 w 5819775"/>
                  <a:gd name="connsiteY34" fmla="*/ 1701800 h 2193925"/>
                  <a:gd name="connsiteX35" fmla="*/ 1495425 w 5819775"/>
                  <a:gd name="connsiteY35" fmla="*/ 1708150 h 2193925"/>
                  <a:gd name="connsiteX36" fmla="*/ 1511300 w 5819775"/>
                  <a:gd name="connsiteY36" fmla="*/ 1651000 h 2193925"/>
                  <a:gd name="connsiteX37" fmla="*/ 1355725 w 5819775"/>
                  <a:gd name="connsiteY37" fmla="*/ 1641475 h 2193925"/>
                  <a:gd name="connsiteX38" fmla="*/ 1368425 w 5819775"/>
                  <a:gd name="connsiteY38" fmla="*/ 1555750 h 2193925"/>
                  <a:gd name="connsiteX39" fmla="*/ 1130300 w 5819775"/>
                  <a:gd name="connsiteY39" fmla="*/ 1568450 h 2193925"/>
                  <a:gd name="connsiteX40" fmla="*/ 1133475 w 5819775"/>
                  <a:gd name="connsiteY40" fmla="*/ 1365250 h 2193925"/>
                  <a:gd name="connsiteX41" fmla="*/ 15875 w 5819775"/>
                  <a:gd name="connsiteY41" fmla="*/ 1139825 h 2193925"/>
                  <a:gd name="connsiteX42" fmla="*/ 0 w 5819775"/>
                  <a:gd name="connsiteY42" fmla="*/ 660400 h 2193925"/>
                  <a:gd name="connsiteX0" fmla="*/ 0 w 5819775"/>
                  <a:gd name="connsiteY0" fmla="*/ 638175 h 2171700"/>
                  <a:gd name="connsiteX1" fmla="*/ 298450 w 5819775"/>
                  <a:gd name="connsiteY1" fmla="*/ 647700 h 2171700"/>
                  <a:gd name="connsiteX2" fmla="*/ 301625 w 5819775"/>
                  <a:gd name="connsiteY2" fmla="*/ 539750 h 2171700"/>
                  <a:gd name="connsiteX3" fmla="*/ 1377950 w 5819775"/>
                  <a:gd name="connsiteY3" fmla="*/ 549275 h 2171700"/>
                  <a:gd name="connsiteX4" fmla="*/ 1377950 w 5819775"/>
                  <a:gd name="connsiteY4" fmla="*/ 501650 h 2171700"/>
                  <a:gd name="connsiteX5" fmla="*/ 1568450 w 5819775"/>
                  <a:gd name="connsiteY5" fmla="*/ 508000 h 2171700"/>
                  <a:gd name="connsiteX6" fmla="*/ 1574800 w 5819775"/>
                  <a:gd name="connsiteY6" fmla="*/ 327025 h 2171700"/>
                  <a:gd name="connsiteX7" fmla="*/ 1784350 w 5819775"/>
                  <a:gd name="connsiteY7" fmla="*/ 323850 h 2171700"/>
                  <a:gd name="connsiteX8" fmla="*/ 1793875 w 5819775"/>
                  <a:gd name="connsiteY8" fmla="*/ 0 h 2171700"/>
                  <a:gd name="connsiteX9" fmla="*/ 1470128 w 5819775"/>
                  <a:gd name="connsiteY9" fmla="*/ 578565 h 2171700"/>
                  <a:gd name="connsiteX10" fmla="*/ 1632198 w 5819775"/>
                  <a:gd name="connsiteY10" fmla="*/ 677422 h 2171700"/>
                  <a:gd name="connsiteX11" fmla="*/ 1629023 w 5819775"/>
                  <a:gd name="connsiteY11" fmla="*/ 1138392 h 2171700"/>
                  <a:gd name="connsiteX12" fmla="*/ 2242521 w 5819775"/>
                  <a:gd name="connsiteY12" fmla="*/ 1210087 h 2171700"/>
                  <a:gd name="connsiteX13" fmla="*/ 3965575 w 5819775"/>
                  <a:gd name="connsiteY13" fmla="*/ 1184275 h 2171700"/>
                  <a:gd name="connsiteX14" fmla="*/ 5311775 w 5819775"/>
                  <a:gd name="connsiteY14" fmla="*/ 1200150 h 2171700"/>
                  <a:gd name="connsiteX15" fmla="*/ 5445125 w 5819775"/>
                  <a:gd name="connsiteY15" fmla="*/ 1330325 h 2171700"/>
                  <a:gd name="connsiteX16" fmla="*/ 5819775 w 5819775"/>
                  <a:gd name="connsiteY16" fmla="*/ 1339850 h 2171700"/>
                  <a:gd name="connsiteX17" fmla="*/ 5807075 w 5819775"/>
                  <a:gd name="connsiteY17" fmla="*/ 2133600 h 2171700"/>
                  <a:gd name="connsiteX18" fmla="*/ 5451475 w 5819775"/>
                  <a:gd name="connsiteY18" fmla="*/ 2124075 h 2171700"/>
                  <a:gd name="connsiteX19" fmla="*/ 5451475 w 5819775"/>
                  <a:gd name="connsiteY19" fmla="*/ 2171700 h 2171700"/>
                  <a:gd name="connsiteX20" fmla="*/ 4244975 w 5819775"/>
                  <a:gd name="connsiteY20" fmla="*/ 2152650 h 2171700"/>
                  <a:gd name="connsiteX21" fmla="*/ 4095750 w 5819775"/>
                  <a:gd name="connsiteY21" fmla="*/ 2149475 h 2171700"/>
                  <a:gd name="connsiteX22" fmla="*/ 4108450 w 5819775"/>
                  <a:gd name="connsiteY22" fmla="*/ 2057400 h 2171700"/>
                  <a:gd name="connsiteX23" fmla="*/ 4218676 w 5819775"/>
                  <a:gd name="connsiteY23" fmla="*/ 2007216 h 2171700"/>
                  <a:gd name="connsiteX24" fmla="*/ 4218387 w 5819775"/>
                  <a:gd name="connsiteY24" fmla="*/ 1748213 h 2171700"/>
                  <a:gd name="connsiteX25" fmla="*/ 3799242 w 5819775"/>
                  <a:gd name="connsiteY25" fmla="*/ 1754453 h 2171700"/>
                  <a:gd name="connsiteX26" fmla="*/ 3799239 w 5819775"/>
                  <a:gd name="connsiteY26" fmla="*/ 1915745 h 2171700"/>
                  <a:gd name="connsiteX27" fmla="*/ 3767324 w 5819775"/>
                  <a:gd name="connsiteY27" fmla="*/ 2060783 h 2171700"/>
                  <a:gd name="connsiteX28" fmla="*/ 2652748 w 5819775"/>
                  <a:gd name="connsiteY28" fmla="*/ 2011848 h 2171700"/>
                  <a:gd name="connsiteX29" fmla="*/ 2619215 w 5819775"/>
                  <a:gd name="connsiteY29" fmla="*/ 1850556 h 2171700"/>
                  <a:gd name="connsiteX30" fmla="*/ 2067702 w 5819775"/>
                  <a:gd name="connsiteY30" fmla="*/ 1847482 h 2171700"/>
                  <a:gd name="connsiteX31" fmla="*/ 2082248 w 5819775"/>
                  <a:gd name="connsiteY31" fmla="*/ 2094929 h 2171700"/>
                  <a:gd name="connsiteX32" fmla="*/ 1769191 w 5819775"/>
                  <a:gd name="connsiteY32" fmla="*/ 2088949 h 2171700"/>
                  <a:gd name="connsiteX33" fmla="*/ 1765300 w 5819775"/>
                  <a:gd name="connsiteY33" fmla="*/ 1679575 h 2171700"/>
                  <a:gd name="connsiteX34" fmla="*/ 1495425 w 5819775"/>
                  <a:gd name="connsiteY34" fmla="*/ 1685925 h 2171700"/>
                  <a:gd name="connsiteX35" fmla="*/ 1511300 w 5819775"/>
                  <a:gd name="connsiteY35" fmla="*/ 1628775 h 2171700"/>
                  <a:gd name="connsiteX36" fmla="*/ 1355725 w 5819775"/>
                  <a:gd name="connsiteY36" fmla="*/ 1619250 h 2171700"/>
                  <a:gd name="connsiteX37" fmla="*/ 1368425 w 5819775"/>
                  <a:gd name="connsiteY37" fmla="*/ 1533525 h 2171700"/>
                  <a:gd name="connsiteX38" fmla="*/ 1130300 w 5819775"/>
                  <a:gd name="connsiteY38" fmla="*/ 1546225 h 2171700"/>
                  <a:gd name="connsiteX39" fmla="*/ 1133475 w 5819775"/>
                  <a:gd name="connsiteY39" fmla="*/ 1343025 h 2171700"/>
                  <a:gd name="connsiteX40" fmla="*/ 15875 w 5819775"/>
                  <a:gd name="connsiteY40" fmla="*/ 1117600 h 2171700"/>
                  <a:gd name="connsiteX41" fmla="*/ 0 w 5819775"/>
                  <a:gd name="connsiteY41" fmla="*/ 638175 h 2171700"/>
                  <a:gd name="connsiteX0" fmla="*/ 0 w 5819775"/>
                  <a:gd name="connsiteY0" fmla="*/ 314324 h 1847849"/>
                  <a:gd name="connsiteX1" fmla="*/ 298450 w 5819775"/>
                  <a:gd name="connsiteY1" fmla="*/ 323849 h 1847849"/>
                  <a:gd name="connsiteX2" fmla="*/ 301625 w 5819775"/>
                  <a:gd name="connsiteY2" fmla="*/ 215899 h 1847849"/>
                  <a:gd name="connsiteX3" fmla="*/ 1377950 w 5819775"/>
                  <a:gd name="connsiteY3" fmla="*/ 225424 h 1847849"/>
                  <a:gd name="connsiteX4" fmla="*/ 1377950 w 5819775"/>
                  <a:gd name="connsiteY4" fmla="*/ 177799 h 1847849"/>
                  <a:gd name="connsiteX5" fmla="*/ 1568450 w 5819775"/>
                  <a:gd name="connsiteY5" fmla="*/ 184149 h 1847849"/>
                  <a:gd name="connsiteX6" fmla="*/ 1574800 w 5819775"/>
                  <a:gd name="connsiteY6" fmla="*/ 3174 h 1847849"/>
                  <a:gd name="connsiteX7" fmla="*/ 1784350 w 5819775"/>
                  <a:gd name="connsiteY7" fmla="*/ -1 h 1847849"/>
                  <a:gd name="connsiteX8" fmla="*/ 1470128 w 5819775"/>
                  <a:gd name="connsiteY8" fmla="*/ 254714 h 1847849"/>
                  <a:gd name="connsiteX9" fmla="*/ 1632198 w 5819775"/>
                  <a:gd name="connsiteY9" fmla="*/ 353571 h 1847849"/>
                  <a:gd name="connsiteX10" fmla="*/ 1629023 w 5819775"/>
                  <a:gd name="connsiteY10" fmla="*/ 814541 h 1847849"/>
                  <a:gd name="connsiteX11" fmla="*/ 2242521 w 5819775"/>
                  <a:gd name="connsiteY11" fmla="*/ 886236 h 1847849"/>
                  <a:gd name="connsiteX12" fmla="*/ 3965575 w 5819775"/>
                  <a:gd name="connsiteY12" fmla="*/ 860424 h 1847849"/>
                  <a:gd name="connsiteX13" fmla="*/ 5311775 w 5819775"/>
                  <a:gd name="connsiteY13" fmla="*/ 876299 h 1847849"/>
                  <a:gd name="connsiteX14" fmla="*/ 5445125 w 5819775"/>
                  <a:gd name="connsiteY14" fmla="*/ 1006474 h 1847849"/>
                  <a:gd name="connsiteX15" fmla="*/ 5819775 w 5819775"/>
                  <a:gd name="connsiteY15" fmla="*/ 1015999 h 1847849"/>
                  <a:gd name="connsiteX16" fmla="*/ 5807075 w 5819775"/>
                  <a:gd name="connsiteY16" fmla="*/ 1809749 h 1847849"/>
                  <a:gd name="connsiteX17" fmla="*/ 5451475 w 5819775"/>
                  <a:gd name="connsiteY17" fmla="*/ 1800224 h 1847849"/>
                  <a:gd name="connsiteX18" fmla="*/ 5451475 w 5819775"/>
                  <a:gd name="connsiteY18" fmla="*/ 1847849 h 1847849"/>
                  <a:gd name="connsiteX19" fmla="*/ 4244975 w 5819775"/>
                  <a:gd name="connsiteY19" fmla="*/ 1828799 h 1847849"/>
                  <a:gd name="connsiteX20" fmla="*/ 4095750 w 5819775"/>
                  <a:gd name="connsiteY20" fmla="*/ 1825624 h 1847849"/>
                  <a:gd name="connsiteX21" fmla="*/ 4108450 w 5819775"/>
                  <a:gd name="connsiteY21" fmla="*/ 1733549 h 1847849"/>
                  <a:gd name="connsiteX22" fmla="*/ 4218676 w 5819775"/>
                  <a:gd name="connsiteY22" fmla="*/ 1683365 h 1847849"/>
                  <a:gd name="connsiteX23" fmla="*/ 4218387 w 5819775"/>
                  <a:gd name="connsiteY23" fmla="*/ 1424362 h 1847849"/>
                  <a:gd name="connsiteX24" fmla="*/ 3799242 w 5819775"/>
                  <a:gd name="connsiteY24" fmla="*/ 1430602 h 1847849"/>
                  <a:gd name="connsiteX25" fmla="*/ 3799239 w 5819775"/>
                  <a:gd name="connsiteY25" fmla="*/ 1591894 h 1847849"/>
                  <a:gd name="connsiteX26" fmla="*/ 3767324 w 5819775"/>
                  <a:gd name="connsiteY26" fmla="*/ 1736932 h 1847849"/>
                  <a:gd name="connsiteX27" fmla="*/ 2652748 w 5819775"/>
                  <a:gd name="connsiteY27" fmla="*/ 1687997 h 1847849"/>
                  <a:gd name="connsiteX28" fmla="*/ 2619215 w 5819775"/>
                  <a:gd name="connsiteY28" fmla="*/ 1526705 h 1847849"/>
                  <a:gd name="connsiteX29" fmla="*/ 2067702 w 5819775"/>
                  <a:gd name="connsiteY29" fmla="*/ 1523631 h 1847849"/>
                  <a:gd name="connsiteX30" fmla="*/ 2082248 w 5819775"/>
                  <a:gd name="connsiteY30" fmla="*/ 1771078 h 1847849"/>
                  <a:gd name="connsiteX31" fmla="*/ 1769191 w 5819775"/>
                  <a:gd name="connsiteY31" fmla="*/ 1765098 h 1847849"/>
                  <a:gd name="connsiteX32" fmla="*/ 1765300 w 5819775"/>
                  <a:gd name="connsiteY32" fmla="*/ 1355724 h 1847849"/>
                  <a:gd name="connsiteX33" fmla="*/ 1495425 w 5819775"/>
                  <a:gd name="connsiteY33" fmla="*/ 1362074 h 1847849"/>
                  <a:gd name="connsiteX34" fmla="*/ 1511300 w 5819775"/>
                  <a:gd name="connsiteY34" fmla="*/ 1304924 h 1847849"/>
                  <a:gd name="connsiteX35" fmla="*/ 1355725 w 5819775"/>
                  <a:gd name="connsiteY35" fmla="*/ 1295399 h 1847849"/>
                  <a:gd name="connsiteX36" fmla="*/ 1368425 w 5819775"/>
                  <a:gd name="connsiteY36" fmla="*/ 1209674 h 1847849"/>
                  <a:gd name="connsiteX37" fmla="*/ 1130300 w 5819775"/>
                  <a:gd name="connsiteY37" fmla="*/ 1222374 h 1847849"/>
                  <a:gd name="connsiteX38" fmla="*/ 1133475 w 5819775"/>
                  <a:gd name="connsiteY38" fmla="*/ 1019174 h 1847849"/>
                  <a:gd name="connsiteX39" fmla="*/ 15875 w 5819775"/>
                  <a:gd name="connsiteY39" fmla="*/ 793749 h 1847849"/>
                  <a:gd name="connsiteX40" fmla="*/ 0 w 5819775"/>
                  <a:gd name="connsiteY40" fmla="*/ 314324 h 1847849"/>
                  <a:gd name="connsiteX0" fmla="*/ 0 w 5819775"/>
                  <a:gd name="connsiteY0" fmla="*/ 311149 h 1844674"/>
                  <a:gd name="connsiteX1" fmla="*/ 298450 w 5819775"/>
                  <a:gd name="connsiteY1" fmla="*/ 320674 h 1844674"/>
                  <a:gd name="connsiteX2" fmla="*/ 301625 w 5819775"/>
                  <a:gd name="connsiteY2" fmla="*/ 212724 h 1844674"/>
                  <a:gd name="connsiteX3" fmla="*/ 1377950 w 5819775"/>
                  <a:gd name="connsiteY3" fmla="*/ 222249 h 1844674"/>
                  <a:gd name="connsiteX4" fmla="*/ 1377950 w 5819775"/>
                  <a:gd name="connsiteY4" fmla="*/ 174624 h 1844674"/>
                  <a:gd name="connsiteX5" fmla="*/ 1568450 w 5819775"/>
                  <a:gd name="connsiteY5" fmla="*/ 180974 h 1844674"/>
                  <a:gd name="connsiteX6" fmla="*/ 1574800 w 5819775"/>
                  <a:gd name="connsiteY6" fmla="*/ -1 h 1844674"/>
                  <a:gd name="connsiteX7" fmla="*/ 1470128 w 5819775"/>
                  <a:gd name="connsiteY7" fmla="*/ 251539 h 1844674"/>
                  <a:gd name="connsiteX8" fmla="*/ 1632198 w 5819775"/>
                  <a:gd name="connsiteY8" fmla="*/ 350396 h 1844674"/>
                  <a:gd name="connsiteX9" fmla="*/ 1629023 w 5819775"/>
                  <a:gd name="connsiteY9" fmla="*/ 811366 h 1844674"/>
                  <a:gd name="connsiteX10" fmla="*/ 2242521 w 5819775"/>
                  <a:gd name="connsiteY10" fmla="*/ 883061 h 1844674"/>
                  <a:gd name="connsiteX11" fmla="*/ 3965575 w 5819775"/>
                  <a:gd name="connsiteY11" fmla="*/ 857249 h 1844674"/>
                  <a:gd name="connsiteX12" fmla="*/ 5311775 w 5819775"/>
                  <a:gd name="connsiteY12" fmla="*/ 873124 h 1844674"/>
                  <a:gd name="connsiteX13" fmla="*/ 5445125 w 5819775"/>
                  <a:gd name="connsiteY13" fmla="*/ 1003299 h 1844674"/>
                  <a:gd name="connsiteX14" fmla="*/ 5819775 w 5819775"/>
                  <a:gd name="connsiteY14" fmla="*/ 1012824 h 1844674"/>
                  <a:gd name="connsiteX15" fmla="*/ 5807075 w 5819775"/>
                  <a:gd name="connsiteY15" fmla="*/ 1806574 h 1844674"/>
                  <a:gd name="connsiteX16" fmla="*/ 5451475 w 5819775"/>
                  <a:gd name="connsiteY16" fmla="*/ 1797049 h 1844674"/>
                  <a:gd name="connsiteX17" fmla="*/ 5451475 w 5819775"/>
                  <a:gd name="connsiteY17" fmla="*/ 1844674 h 1844674"/>
                  <a:gd name="connsiteX18" fmla="*/ 4244975 w 5819775"/>
                  <a:gd name="connsiteY18" fmla="*/ 1825624 h 1844674"/>
                  <a:gd name="connsiteX19" fmla="*/ 4095750 w 5819775"/>
                  <a:gd name="connsiteY19" fmla="*/ 1822449 h 1844674"/>
                  <a:gd name="connsiteX20" fmla="*/ 4108450 w 5819775"/>
                  <a:gd name="connsiteY20" fmla="*/ 1730374 h 1844674"/>
                  <a:gd name="connsiteX21" fmla="*/ 4218676 w 5819775"/>
                  <a:gd name="connsiteY21" fmla="*/ 1680190 h 1844674"/>
                  <a:gd name="connsiteX22" fmla="*/ 4218387 w 5819775"/>
                  <a:gd name="connsiteY22" fmla="*/ 1421187 h 1844674"/>
                  <a:gd name="connsiteX23" fmla="*/ 3799242 w 5819775"/>
                  <a:gd name="connsiteY23" fmla="*/ 1427427 h 1844674"/>
                  <a:gd name="connsiteX24" fmla="*/ 3799239 w 5819775"/>
                  <a:gd name="connsiteY24" fmla="*/ 1588719 h 1844674"/>
                  <a:gd name="connsiteX25" fmla="*/ 3767324 w 5819775"/>
                  <a:gd name="connsiteY25" fmla="*/ 1733757 h 1844674"/>
                  <a:gd name="connsiteX26" fmla="*/ 2652748 w 5819775"/>
                  <a:gd name="connsiteY26" fmla="*/ 1684822 h 1844674"/>
                  <a:gd name="connsiteX27" fmla="*/ 2619215 w 5819775"/>
                  <a:gd name="connsiteY27" fmla="*/ 1523530 h 1844674"/>
                  <a:gd name="connsiteX28" fmla="*/ 2067702 w 5819775"/>
                  <a:gd name="connsiteY28" fmla="*/ 1520456 h 1844674"/>
                  <a:gd name="connsiteX29" fmla="*/ 2082248 w 5819775"/>
                  <a:gd name="connsiteY29" fmla="*/ 1767903 h 1844674"/>
                  <a:gd name="connsiteX30" fmla="*/ 1769191 w 5819775"/>
                  <a:gd name="connsiteY30" fmla="*/ 1761923 h 1844674"/>
                  <a:gd name="connsiteX31" fmla="*/ 1765300 w 5819775"/>
                  <a:gd name="connsiteY31" fmla="*/ 1352549 h 1844674"/>
                  <a:gd name="connsiteX32" fmla="*/ 1495425 w 5819775"/>
                  <a:gd name="connsiteY32" fmla="*/ 1358899 h 1844674"/>
                  <a:gd name="connsiteX33" fmla="*/ 1511300 w 5819775"/>
                  <a:gd name="connsiteY33" fmla="*/ 1301749 h 1844674"/>
                  <a:gd name="connsiteX34" fmla="*/ 1355725 w 5819775"/>
                  <a:gd name="connsiteY34" fmla="*/ 1292224 h 1844674"/>
                  <a:gd name="connsiteX35" fmla="*/ 1368425 w 5819775"/>
                  <a:gd name="connsiteY35" fmla="*/ 1206499 h 1844674"/>
                  <a:gd name="connsiteX36" fmla="*/ 1130300 w 5819775"/>
                  <a:gd name="connsiteY36" fmla="*/ 1219199 h 1844674"/>
                  <a:gd name="connsiteX37" fmla="*/ 1133475 w 5819775"/>
                  <a:gd name="connsiteY37" fmla="*/ 1015999 h 1844674"/>
                  <a:gd name="connsiteX38" fmla="*/ 15875 w 5819775"/>
                  <a:gd name="connsiteY38" fmla="*/ 790574 h 1844674"/>
                  <a:gd name="connsiteX39" fmla="*/ 0 w 5819775"/>
                  <a:gd name="connsiteY39" fmla="*/ 311149 h 1844674"/>
                  <a:gd name="connsiteX0" fmla="*/ 0 w 5819775"/>
                  <a:gd name="connsiteY0" fmla="*/ 136525 h 1670050"/>
                  <a:gd name="connsiteX1" fmla="*/ 298450 w 5819775"/>
                  <a:gd name="connsiteY1" fmla="*/ 146050 h 1670050"/>
                  <a:gd name="connsiteX2" fmla="*/ 301625 w 5819775"/>
                  <a:gd name="connsiteY2" fmla="*/ 38100 h 1670050"/>
                  <a:gd name="connsiteX3" fmla="*/ 1377950 w 5819775"/>
                  <a:gd name="connsiteY3" fmla="*/ 47625 h 1670050"/>
                  <a:gd name="connsiteX4" fmla="*/ 1377950 w 5819775"/>
                  <a:gd name="connsiteY4" fmla="*/ 0 h 1670050"/>
                  <a:gd name="connsiteX5" fmla="*/ 1568450 w 5819775"/>
                  <a:gd name="connsiteY5" fmla="*/ 6350 h 1670050"/>
                  <a:gd name="connsiteX6" fmla="*/ 1470128 w 5819775"/>
                  <a:gd name="connsiteY6" fmla="*/ 76915 h 1670050"/>
                  <a:gd name="connsiteX7" fmla="*/ 1632198 w 5819775"/>
                  <a:gd name="connsiteY7" fmla="*/ 175772 h 1670050"/>
                  <a:gd name="connsiteX8" fmla="*/ 1629023 w 5819775"/>
                  <a:gd name="connsiteY8" fmla="*/ 636742 h 1670050"/>
                  <a:gd name="connsiteX9" fmla="*/ 2242521 w 5819775"/>
                  <a:gd name="connsiteY9" fmla="*/ 708437 h 1670050"/>
                  <a:gd name="connsiteX10" fmla="*/ 3965575 w 5819775"/>
                  <a:gd name="connsiteY10" fmla="*/ 682625 h 1670050"/>
                  <a:gd name="connsiteX11" fmla="*/ 5311775 w 5819775"/>
                  <a:gd name="connsiteY11" fmla="*/ 698500 h 1670050"/>
                  <a:gd name="connsiteX12" fmla="*/ 5445125 w 5819775"/>
                  <a:gd name="connsiteY12" fmla="*/ 828675 h 1670050"/>
                  <a:gd name="connsiteX13" fmla="*/ 5819775 w 5819775"/>
                  <a:gd name="connsiteY13" fmla="*/ 838200 h 1670050"/>
                  <a:gd name="connsiteX14" fmla="*/ 5807075 w 5819775"/>
                  <a:gd name="connsiteY14" fmla="*/ 1631950 h 1670050"/>
                  <a:gd name="connsiteX15" fmla="*/ 5451475 w 5819775"/>
                  <a:gd name="connsiteY15" fmla="*/ 1622425 h 1670050"/>
                  <a:gd name="connsiteX16" fmla="*/ 5451475 w 5819775"/>
                  <a:gd name="connsiteY16" fmla="*/ 1670050 h 1670050"/>
                  <a:gd name="connsiteX17" fmla="*/ 4244975 w 5819775"/>
                  <a:gd name="connsiteY17" fmla="*/ 1651000 h 1670050"/>
                  <a:gd name="connsiteX18" fmla="*/ 4095750 w 5819775"/>
                  <a:gd name="connsiteY18" fmla="*/ 1647825 h 1670050"/>
                  <a:gd name="connsiteX19" fmla="*/ 4108450 w 5819775"/>
                  <a:gd name="connsiteY19" fmla="*/ 1555750 h 1670050"/>
                  <a:gd name="connsiteX20" fmla="*/ 4218676 w 5819775"/>
                  <a:gd name="connsiteY20" fmla="*/ 1505566 h 1670050"/>
                  <a:gd name="connsiteX21" fmla="*/ 4218387 w 5819775"/>
                  <a:gd name="connsiteY21" fmla="*/ 1246563 h 1670050"/>
                  <a:gd name="connsiteX22" fmla="*/ 3799242 w 5819775"/>
                  <a:gd name="connsiteY22" fmla="*/ 1252803 h 1670050"/>
                  <a:gd name="connsiteX23" fmla="*/ 3799239 w 5819775"/>
                  <a:gd name="connsiteY23" fmla="*/ 1414095 h 1670050"/>
                  <a:gd name="connsiteX24" fmla="*/ 3767324 w 5819775"/>
                  <a:gd name="connsiteY24" fmla="*/ 1559133 h 1670050"/>
                  <a:gd name="connsiteX25" fmla="*/ 2652748 w 5819775"/>
                  <a:gd name="connsiteY25" fmla="*/ 1510198 h 1670050"/>
                  <a:gd name="connsiteX26" fmla="*/ 2619215 w 5819775"/>
                  <a:gd name="connsiteY26" fmla="*/ 1348906 h 1670050"/>
                  <a:gd name="connsiteX27" fmla="*/ 2067702 w 5819775"/>
                  <a:gd name="connsiteY27" fmla="*/ 1345832 h 1670050"/>
                  <a:gd name="connsiteX28" fmla="*/ 2082248 w 5819775"/>
                  <a:gd name="connsiteY28" fmla="*/ 1593279 h 1670050"/>
                  <a:gd name="connsiteX29" fmla="*/ 1769191 w 5819775"/>
                  <a:gd name="connsiteY29" fmla="*/ 1587299 h 1670050"/>
                  <a:gd name="connsiteX30" fmla="*/ 1765300 w 5819775"/>
                  <a:gd name="connsiteY30" fmla="*/ 1177925 h 1670050"/>
                  <a:gd name="connsiteX31" fmla="*/ 1495425 w 5819775"/>
                  <a:gd name="connsiteY31" fmla="*/ 1184275 h 1670050"/>
                  <a:gd name="connsiteX32" fmla="*/ 1511300 w 5819775"/>
                  <a:gd name="connsiteY32" fmla="*/ 1127125 h 1670050"/>
                  <a:gd name="connsiteX33" fmla="*/ 1355725 w 5819775"/>
                  <a:gd name="connsiteY33" fmla="*/ 1117600 h 1670050"/>
                  <a:gd name="connsiteX34" fmla="*/ 1368425 w 5819775"/>
                  <a:gd name="connsiteY34" fmla="*/ 1031875 h 1670050"/>
                  <a:gd name="connsiteX35" fmla="*/ 1130300 w 5819775"/>
                  <a:gd name="connsiteY35" fmla="*/ 1044575 h 1670050"/>
                  <a:gd name="connsiteX36" fmla="*/ 1133475 w 5819775"/>
                  <a:gd name="connsiteY36" fmla="*/ 841375 h 1670050"/>
                  <a:gd name="connsiteX37" fmla="*/ 15875 w 5819775"/>
                  <a:gd name="connsiteY37" fmla="*/ 615950 h 1670050"/>
                  <a:gd name="connsiteX38" fmla="*/ 0 w 5819775"/>
                  <a:gd name="connsiteY38" fmla="*/ 136525 h 1670050"/>
                  <a:gd name="connsiteX0" fmla="*/ 0 w 5819775"/>
                  <a:gd name="connsiteY0" fmla="*/ 136525 h 1670050"/>
                  <a:gd name="connsiteX1" fmla="*/ 298450 w 5819775"/>
                  <a:gd name="connsiteY1" fmla="*/ 146050 h 1670050"/>
                  <a:gd name="connsiteX2" fmla="*/ 301625 w 5819775"/>
                  <a:gd name="connsiteY2" fmla="*/ 38100 h 1670050"/>
                  <a:gd name="connsiteX3" fmla="*/ 1377950 w 5819775"/>
                  <a:gd name="connsiteY3" fmla="*/ 47625 h 1670050"/>
                  <a:gd name="connsiteX4" fmla="*/ 1377950 w 5819775"/>
                  <a:gd name="connsiteY4" fmla="*/ 0 h 1670050"/>
                  <a:gd name="connsiteX5" fmla="*/ 1470128 w 5819775"/>
                  <a:gd name="connsiteY5" fmla="*/ 76915 h 1670050"/>
                  <a:gd name="connsiteX6" fmla="*/ 1632198 w 5819775"/>
                  <a:gd name="connsiteY6" fmla="*/ 175772 h 1670050"/>
                  <a:gd name="connsiteX7" fmla="*/ 1629023 w 5819775"/>
                  <a:gd name="connsiteY7" fmla="*/ 636742 h 1670050"/>
                  <a:gd name="connsiteX8" fmla="*/ 2242521 w 5819775"/>
                  <a:gd name="connsiteY8" fmla="*/ 708437 h 1670050"/>
                  <a:gd name="connsiteX9" fmla="*/ 3965575 w 5819775"/>
                  <a:gd name="connsiteY9" fmla="*/ 682625 h 1670050"/>
                  <a:gd name="connsiteX10" fmla="*/ 5311775 w 5819775"/>
                  <a:gd name="connsiteY10" fmla="*/ 698500 h 1670050"/>
                  <a:gd name="connsiteX11" fmla="*/ 5445125 w 5819775"/>
                  <a:gd name="connsiteY11" fmla="*/ 828675 h 1670050"/>
                  <a:gd name="connsiteX12" fmla="*/ 5819775 w 5819775"/>
                  <a:gd name="connsiteY12" fmla="*/ 838200 h 1670050"/>
                  <a:gd name="connsiteX13" fmla="*/ 5807075 w 5819775"/>
                  <a:gd name="connsiteY13" fmla="*/ 1631950 h 1670050"/>
                  <a:gd name="connsiteX14" fmla="*/ 5451475 w 5819775"/>
                  <a:gd name="connsiteY14" fmla="*/ 1622425 h 1670050"/>
                  <a:gd name="connsiteX15" fmla="*/ 5451475 w 5819775"/>
                  <a:gd name="connsiteY15" fmla="*/ 1670050 h 1670050"/>
                  <a:gd name="connsiteX16" fmla="*/ 4244975 w 5819775"/>
                  <a:gd name="connsiteY16" fmla="*/ 1651000 h 1670050"/>
                  <a:gd name="connsiteX17" fmla="*/ 4095750 w 5819775"/>
                  <a:gd name="connsiteY17" fmla="*/ 1647825 h 1670050"/>
                  <a:gd name="connsiteX18" fmla="*/ 4108450 w 5819775"/>
                  <a:gd name="connsiteY18" fmla="*/ 1555750 h 1670050"/>
                  <a:gd name="connsiteX19" fmla="*/ 4218676 w 5819775"/>
                  <a:gd name="connsiteY19" fmla="*/ 1505566 h 1670050"/>
                  <a:gd name="connsiteX20" fmla="*/ 4218387 w 5819775"/>
                  <a:gd name="connsiteY20" fmla="*/ 1246563 h 1670050"/>
                  <a:gd name="connsiteX21" fmla="*/ 3799242 w 5819775"/>
                  <a:gd name="connsiteY21" fmla="*/ 1252803 h 1670050"/>
                  <a:gd name="connsiteX22" fmla="*/ 3799239 w 5819775"/>
                  <a:gd name="connsiteY22" fmla="*/ 1414095 h 1670050"/>
                  <a:gd name="connsiteX23" fmla="*/ 3767324 w 5819775"/>
                  <a:gd name="connsiteY23" fmla="*/ 1559133 h 1670050"/>
                  <a:gd name="connsiteX24" fmla="*/ 2652748 w 5819775"/>
                  <a:gd name="connsiteY24" fmla="*/ 1510198 h 1670050"/>
                  <a:gd name="connsiteX25" fmla="*/ 2619215 w 5819775"/>
                  <a:gd name="connsiteY25" fmla="*/ 1348906 h 1670050"/>
                  <a:gd name="connsiteX26" fmla="*/ 2067702 w 5819775"/>
                  <a:gd name="connsiteY26" fmla="*/ 1345832 h 1670050"/>
                  <a:gd name="connsiteX27" fmla="*/ 2082248 w 5819775"/>
                  <a:gd name="connsiteY27" fmla="*/ 1593279 h 1670050"/>
                  <a:gd name="connsiteX28" fmla="*/ 1769191 w 5819775"/>
                  <a:gd name="connsiteY28" fmla="*/ 1587299 h 1670050"/>
                  <a:gd name="connsiteX29" fmla="*/ 1765300 w 5819775"/>
                  <a:gd name="connsiteY29" fmla="*/ 1177925 h 1670050"/>
                  <a:gd name="connsiteX30" fmla="*/ 1495425 w 5819775"/>
                  <a:gd name="connsiteY30" fmla="*/ 1184275 h 1670050"/>
                  <a:gd name="connsiteX31" fmla="*/ 1511300 w 5819775"/>
                  <a:gd name="connsiteY31" fmla="*/ 1127125 h 1670050"/>
                  <a:gd name="connsiteX32" fmla="*/ 1355725 w 5819775"/>
                  <a:gd name="connsiteY32" fmla="*/ 1117600 h 1670050"/>
                  <a:gd name="connsiteX33" fmla="*/ 1368425 w 5819775"/>
                  <a:gd name="connsiteY33" fmla="*/ 1031875 h 1670050"/>
                  <a:gd name="connsiteX34" fmla="*/ 1130300 w 5819775"/>
                  <a:gd name="connsiteY34" fmla="*/ 1044575 h 1670050"/>
                  <a:gd name="connsiteX35" fmla="*/ 1133475 w 5819775"/>
                  <a:gd name="connsiteY35" fmla="*/ 841375 h 1670050"/>
                  <a:gd name="connsiteX36" fmla="*/ 15875 w 5819775"/>
                  <a:gd name="connsiteY36" fmla="*/ 615950 h 1670050"/>
                  <a:gd name="connsiteX37" fmla="*/ 0 w 5819775"/>
                  <a:gd name="connsiteY37" fmla="*/ 136525 h 1670050"/>
                  <a:gd name="connsiteX0" fmla="*/ 0 w 5819775"/>
                  <a:gd name="connsiteY0" fmla="*/ 98426 h 1631951"/>
                  <a:gd name="connsiteX1" fmla="*/ 298450 w 5819775"/>
                  <a:gd name="connsiteY1" fmla="*/ 107951 h 1631951"/>
                  <a:gd name="connsiteX2" fmla="*/ 301625 w 5819775"/>
                  <a:gd name="connsiteY2" fmla="*/ 1 h 1631951"/>
                  <a:gd name="connsiteX3" fmla="*/ 1377950 w 5819775"/>
                  <a:gd name="connsiteY3" fmla="*/ 9526 h 1631951"/>
                  <a:gd name="connsiteX4" fmla="*/ 1470128 w 5819775"/>
                  <a:gd name="connsiteY4" fmla="*/ 38816 h 1631951"/>
                  <a:gd name="connsiteX5" fmla="*/ 1632198 w 5819775"/>
                  <a:gd name="connsiteY5" fmla="*/ 137673 h 1631951"/>
                  <a:gd name="connsiteX6" fmla="*/ 1629023 w 5819775"/>
                  <a:gd name="connsiteY6" fmla="*/ 598643 h 1631951"/>
                  <a:gd name="connsiteX7" fmla="*/ 2242521 w 5819775"/>
                  <a:gd name="connsiteY7" fmla="*/ 670338 h 1631951"/>
                  <a:gd name="connsiteX8" fmla="*/ 3965575 w 5819775"/>
                  <a:gd name="connsiteY8" fmla="*/ 644526 h 1631951"/>
                  <a:gd name="connsiteX9" fmla="*/ 5311775 w 5819775"/>
                  <a:gd name="connsiteY9" fmla="*/ 660401 h 1631951"/>
                  <a:gd name="connsiteX10" fmla="*/ 5445125 w 5819775"/>
                  <a:gd name="connsiteY10" fmla="*/ 790576 h 1631951"/>
                  <a:gd name="connsiteX11" fmla="*/ 5819775 w 5819775"/>
                  <a:gd name="connsiteY11" fmla="*/ 800101 h 1631951"/>
                  <a:gd name="connsiteX12" fmla="*/ 5807075 w 5819775"/>
                  <a:gd name="connsiteY12" fmla="*/ 1593851 h 1631951"/>
                  <a:gd name="connsiteX13" fmla="*/ 5451475 w 5819775"/>
                  <a:gd name="connsiteY13" fmla="*/ 1584326 h 1631951"/>
                  <a:gd name="connsiteX14" fmla="*/ 5451475 w 5819775"/>
                  <a:gd name="connsiteY14" fmla="*/ 1631951 h 1631951"/>
                  <a:gd name="connsiteX15" fmla="*/ 4244975 w 5819775"/>
                  <a:gd name="connsiteY15" fmla="*/ 1612901 h 1631951"/>
                  <a:gd name="connsiteX16" fmla="*/ 4095750 w 5819775"/>
                  <a:gd name="connsiteY16" fmla="*/ 1609726 h 1631951"/>
                  <a:gd name="connsiteX17" fmla="*/ 4108450 w 5819775"/>
                  <a:gd name="connsiteY17" fmla="*/ 1517651 h 1631951"/>
                  <a:gd name="connsiteX18" fmla="*/ 4218676 w 5819775"/>
                  <a:gd name="connsiteY18" fmla="*/ 1467467 h 1631951"/>
                  <a:gd name="connsiteX19" fmla="*/ 4218387 w 5819775"/>
                  <a:gd name="connsiteY19" fmla="*/ 1208464 h 1631951"/>
                  <a:gd name="connsiteX20" fmla="*/ 3799242 w 5819775"/>
                  <a:gd name="connsiteY20" fmla="*/ 1214704 h 1631951"/>
                  <a:gd name="connsiteX21" fmla="*/ 3799239 w 5819775"/>
                  <a:gd name="connsiteY21" fmla="*/ 1375996 h 1631951"/>
                  <a:gd name="connsiteX22" fmla="*/ 3767324 w 5819775"/>
                  <a:gd name="connsiteY22" fmla="*/ 1521034 h 1631951"/>
                  <a:gd name="connsiteX23" fmla="*/ 2652748 w 5819775"/>
                  <a:gd name="connsiteY23" fmla="*/ 1472099 h 1631951"/>
                  <a:gd name="connsiteX24" fmla="*/ 2619215 w 5819775"/>
                  <a:gd name="connsiteY24" fmla="*/ 1310807 h 1631951"/>
                  <a:gd name="connsiteX25" fmla="*/ 2067702 w 5819775"/>
                  <a:gd name="connsiteY25" fmla="*/ 1307733 h 1631951"/>
                  <a:gd name="connsiteX26" fmla="*/ 2082248 w 5819775"/>
                  <a:gd name="connsiteY26" fmla="*/ 1555180 h 1631951"/>
                  <a:gd name="connsiteX27" fmla="*/ 1769191 w 5819775"/>
                  <a:gd name="connsiteY27" fmla="*/ 1549200 h 1631951"/>
                  <a:gd name="connsiteX28" fmla="*/ 1765300 w 5819775"/>
                  <a:gd name="connsiteY28" fmla="*/ 1139826 h 1631951"/>
                  <a:gd name="connsiteX29" fmla="*/ 1495425 w 5819775"/>
                  <a:gd name="connsiteY29" fmla="*/ 1146176 h 1631951"/>
                  <a:gd name="connsiteX30" fmla="*/ 1511300 w 5819775"/>
                  <a:gd name="connsiteY30" fmla="*/ 1089026 h 1631951"/>
                  <a:gd name="connsiteX31" fmla="*/ 1355725 w 5819775"/>
                  <a:gd name="connsiteY31" fmla="*/ 1079501 h 1631951"/>
                  <a:gd name="connsiteX32" fmla="*/ 1368425 w 5819775"/>
                  <a:gd name="connsiteY32" fmla="*/ 993776 h 1631951"/>
                  <a:gd name="connsiteX33" fmla="*/ 1130300 w 5819775"/>
                  <a:gd name="connsiteY33" fmla="*/ 1006476 h 1631951"/>
                  <a:gd name="connsiteX34" fmla="*/ 1133475 w 5819775"/>
                  <a:gd name="connsiteY34" fmla="*/ 803276 h 1631951"/>
                  <a:gd name="connsiteX35" fmla="*/ 15875 w 5819775"/>
                  <a:gd name="connsiteY35" fmla="*/ 577851 h 1631951"/>
                  <a:gd name="connsiteX36" fmla="*/ 0 w 5819775"/>
                  <a:gd name="connsiteY36" fmla="*/ 98426 h 1631951"/>
                  <a:gd name="connsiteX0" fmla="*/ 0 w 5819775"/>
                  <a:gd name="connsiteY0" fmla="*/ 98426 h 1631951"/>
                  <a:gd name="connsiteX1" fmla="*/ 298450 w 5819775"/>
                  <a:gd name="connsiteY1" fmla="*/ 107951 h 1631951"/>
                  <a:gd name="connsiteX2" fmla="*/ 301625 w 5819775"/>
                  <a:gd name="connsiteY2" fmla="*/ 1 h 1631951"/>
                  <a:gd name="connsiteX3" fmla="*/ 1470128 w 5819775"/>
                  <a:gd name="connsiteY3" fmla="*/ 38816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98426 h 1631951"/>
                  <a:gd name="connsiteX0" fmla="*/ 0 w 5819775"/>
                  <a:gd name="connsiteY0" fmla="*/ 98426 h 1631951"/>
                  <a:gd name="connsiteX1" fmla="*/ 298450 w 5819775"/>
                  <a:gd name="connsiteY1" fmla="*/ 10795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98426 h 1631951"/>
                  <a:gd name="connsiteX0" fmla="*/ 0 w 5819775"/>
                  <a:gd name="connsiteY0" fmla="*/ 98426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98426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98643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36207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242521 w 5819775"/>
                  <a:gd name="connsiteY6" fmla="*/ 670338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263333 w 5819775"/>
                  <a:gd name="connsiteY6" fmla="*/ 571484 h 1631951"/>
                  <a:gd name="connsiteX7" fmla="*/ 3965575 w 5819775"/>
                  <a:gd name="connsiteY7" fmla="*/ 644526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263333 w 5819775"/>
                  <a:gd name="connsiteY6" fmla="*/ 571484 h 1631951"/>
                  <a:gd name="connsiteX7" fmla="*/ 3934358 w 5819775"/>
                  <a:gd name="connsiteY7" fmla="*/ 602903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674366 w 5819775"/>
                  <a:gd name="connsiteY6" fmla="*/ 597498 h 1631951"/>
                  <a:gd name="connsiteX7" fmla="*/ 3934358 w 5819775"/>
                  <a:gd name="connsiteY7" fmla="*/ 602903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2674366 w 5819775"/>
                  <a:gd name="connsiteY6" fmla="*/ 597498 h 1631951"/>
                  <a:gd name="connsiteX7" fmla="*/ 3086280 w 5819775"/>
                  <a:gd name="connsiteY7" fmla="*/ 545670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74992 w 5819775"/>
                  <a:gd name="connsiteY6" fmla="*/ 623512 h 1631951"/>
                  <a:gd name="connsiteX7" fmla="*/ 3086280 w 5819775"/>
                  <a:gd name="connsiteY7" fmla="*/ 545670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311775 w 5819775"/>
                  <a:gd name="connsiteY8" fmla="*/ 660401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45125 w 5819775"/>
                  <a:gd name="connsiteY9" fmla="*/ 790576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799239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799242 w 5819775"/>
                  <a:gd name="connsiteY19" fmla="*/ 1214704 h 1631951"/>
                  <a:gd name="connsiteX20" fmla="*/ 3820051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52748 w 5819775"/>
                  <a:gd name="connsiteY22" fmla="*/ 1472099 h 1631951"/>
                  <a:gd name="connsiteX23" fmla="*/ 2619215 w 5819775"/>
                  <a:gd name="connsiteY23" fmla="*/ 1310807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52748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495425 w 5819775"/>
                  <a:gd name="connsiteY28" fmla="*/ 1146176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500628 w 5819775"/>
                  <a:gd name="connsiteY28" fmla="*/ 1146177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0 w 5819775"/>
                  <a:gd name="connsiteY32" fmla="*/ 1006476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500628 w 5819775"/>
                  <a:gd name="connsiteY28" fmla="*/ 1146177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1 w 5819775"/>
                  <a:gd name="connsiteY32" fmla="*/ 990868 h 1631951"/>
                  <a:gd name="connsiteX33" fmla="*/ 1133475 w 5819775"/>
                  <a:gd name="connsiteY33" fmla="*/ 803276 h 1631951"/>
                  <a:gd name="connsiteX34" fmla="*/ 15875 w 5819775"/>
                  <a:gd name="connsiteY34" fmla="*/ 577851 h 1631951"/>
                  <a:gd name="connsiteX35" fmla="*/ 0 w 5819775"/>
                  <a:gd name="connsiteY35" fmla="*/ 82817 h 1631951"/>
                  <a:gd name="connsiteX0" fmla="*/ 0 w 5819775"/>
                  <a:gd name="connsiteY0" fmla="*/ 82817 h 1631951"/>
                  <a:gd name="connsiteX1" fmla="*/ 308855 w 5819775"/>
                  <a:gd name="connsiteY1" fmla="*/ 92341 h 1631951"/>
                  <a:gd name="connsiteX2" fmla="*/ 301625 w 5819775"/>
                  <a:gd name="connsiteY2" fmla="*/ 1 h 1631951"/>
                  <a:gd name="connsiteX3" fmla="*/ 1454519 w 5819775"/>
                  <a:gd name="connsiteY3" fmla="*/ 18004 h 1631951"/>
                  <a:gd name="connsiteX4" fmla="*/ 1632198 w 5819775"/>
                  <a:gd name="connsiteY4" fmla="*/ 137673 h 1631951"/>
                  <a:gd name="connsiteX5" fmla="*/ 1629023 w 5819775"/>
                  <a:gd name="connsiteY5" fmla="*/ 541410 h 1631951"/>
                  <a:gd name="connsiteX6" fmla="*/ 3090599 w 5819775"/>
                  <a:gd name="connsiteY6" fmla="*/ 597498 h 1631951"/>
                  <a:gd name="connsiteX7" fmla="*/ 3086280 w 5819775"/>
                  <a:gd name="connsiteY7" fmla="*/ 545670 h 1631951"/>
                  <a:gd name="connsiteX8" fmla="*/ 5280557 w 5819775"/>
                  <a:gd name="connsiteY8" fmla="*/ 577154 h 1631951"/>
                  <a:gd name="connsiteX9" fmla="*/ 5455531 w 5819775"/>
                  <a:gd name="connsiteY9" fmla="*/ 785374 h 1631951"/>
                  <a:gd name="connsiteX10" fmla="*/ 5819775 w 5819775"/>
                  <a:gd name="connsiteY10" fmla="*/ 800101 h 1631951"/>
                  <a:gd name="connsiteX11" fmla="*/ 5807075 w 5819775"/>
                  <a:gd name="connsiteY11" fmla="*/ 1593851 h 1631951"/>
                  <a:gd name="connsiteX12" fmla="*/ 5451475 w 5819775"/>
                  <a:gd name="connsiteY12" fmla="*/ 1584326 h 1631951"/>
                  <a:gd name="connsiteX13" fmla="*/ 5451475 w 5819775"/>
                  <a:gd name="connsiteY13" fmla="*/ 1631951 h 1631951"/>
                  <a:gd name="connsiteX14" fmla="*/ 4244975 w 5819775"/>
                  <a:gd name="connsiteY14" fmla="*/ 1612901 h 1631951"/>
                  <a:gd name="connsiteX15" fmla="*/ 4095750 w 5819775"/>
                  <a:gd name="connsiteY15" fmla="*/ 1609726 h 1631951"/>
                  <a:gd name="connsiteX16" fmla="*/ 4108450 w 5819775"/>
                  <a:gd name="connsiteY16" fmla="*/ 1517651 h 1631951"/>
                  <a:gd name="connsiteX17" fmla="*/ 4218676 w 5819775"/>
                  <a:gd name="connsiteY17" fmla="*/ 1467467 h 1631951"/>
                  <a:gd name="connsiteX18" fmla="*/ 4218387 w 5819775"/>
                  <a:gd name="connsiteY18" fmla="*/ 1208464 h 1631951"/>
                  <a:gd name="connsiteX19" fmla="*/ 3814849 w 5819775"/>
                  <a:gd name="connsiteY19" fmla="*/ 1214704 h 1631951"/>
                  <a:gd name="connsiteX20" fmla="*/ 3820051 w 5819775"/>
                  <a:gd name="connsiteY20" fmla="*/ 1375996 h 1631951"/>
                  <a:gd name="connsiteX21" fmla="*/ 3767324 w 5819775"/>
                  <a:gd name="connsiteY21" fmla="*/ 1521034 h 1631951"/>
                  <a:gd name="connsiteX22" fmla="*/ 2647546 w 5819775"/>
                  <a:gd name="connsiteY22" fmla="*/ 1472099 h 1631951"/>
                  <a:gd name="connsiteX23" fmla="*/ 2629620 w 5819775"/>
                  <a:gd name="connsiteY23" fmla="*/ 1295200 h 1631951"/>
                  <a:gd name="connsiteX24" fmla="*/ 2067702 w 5819775"/>
                  <a:gd name="connsiteY24" fmla="*/ 1307733 h 1631951"/>
                  <a:gd name="connsiteX25" fmla="*/ 2082248 w 5819775"/>
                  <a:gd name="connsiteY25" fmla="*/ 1555180 h 1631951"/>
                  <a:gd name="connsiteX26" fmla="*/ 1769191 w 5819775"/>
                  <a:gd name="connsiteY26" fmla="*/ 1549200 h 1631951"/>
                  <a:gd name="connsiteX27" fmla="*/ 1765300 w 5819775"/>
                  <a:gd name="connsiteY27" fmla="*/ 1139826 h 1631951"/>
                  <a:gd name="connsiteX28" fmla="*/ 1500628 w 5819775"/>
                  <a:gd name="connsiteY28" fmla="*/ 1146177 h 1631951"/>
                  <a:gd name="connsiteX29" fmla="*/ 1511300 w 5819775"/>
                  <a:gd name="connsiteY29" fmla="*/ 1089026 h 1631951"/>
                  <a:gd name="connsiteX30" fmla="*/ 1355725 w 5819775"/>
                  <a:gd name="connsiteY30" fmla="*/ 1079501 h 1631951"/>
                  <a:gd name="connsiteX31" fmla="*/ 1368425 w 5819775"/>
                  <a:gd name="connsiteY31" fmla="*/ 993776 h 1631951"/>
                  <a:gd name="connsiteX32" fmla="*/ 1130301 w 5819775"/>
                  <a:gd name="connsiteY32" fmla="*/ 990868 h 1631951"/>
                  <a:gd name="connsiteX33" fmla="*/ 1123071 w 5819775"/>
                  <a:gd name="connsiteY33" fmla="*/ 803275 h 1631951"/>
                  <a:gd name="connsiteX34" fmla="*/ 15875 w 5819775"/>
                  <a:gd name="connsiteY34" fmla="*/ 577851 h 1631951"/>
                  <a:gd name="connsiteX35" fmla="*/ 0 w 5819775"/>
                  <a:gd name="connsiteY35" fmla="*/ 82817 h 16319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819775" h="1631951">
                    <a:moveTo>
                      <a:pt x="0" y="82817"/>
                    </a:moveTo>
                    <a:lnTo>
                      <a:pt x="308855" y="92341"/>
                    </a:lnTo>
                    <a:cubicBezTo>
                      <a:pt x="309913" y="56358"/>
                      <a:pt x="300567" y="35984"/>
                      <a:pt x="301625" y="1"/>
                    </a:cubicBezTo>
                    <a:lnTo>
                      <a:pt x="1454519" y="18004"/>
                    </a:lnTo>
                    <a:lnTo>
                      <a:pt x="1632198" y="137673"/>
                    </a:lnTo>
                    <a:cubicBezTo>
                      <a:pt x="1631140" y="291330"/>
                      <a:pt x="1630081" y="387753"/>
                      <a:pt x="1629023" y="541410"/>
                    </a:cubicBezTo>
                    <a:lnTo>
                      <a:pt x="3090599" y="597498"/>
                    </a:lnTo>
                    <a:lnTo>
                      <a:pt x="3086280" y="545670"/>
                    </a:lnTo>
                    <a:lnTo>
                      <a:pt x="5280557" y="577154"/>
                    </a:lnTo>
                    <a:lnTo>
                      <a:pt x="5455531" y="785374"/>
                    </a:lnTo>
                    <a:lnTo>
                      <a:pt x="5819775" y="800101"/>
                    </a:lnTo>
                    <a:lnTo>
                      <a:pt x="5807075" y="1593851"/>
                    </a:lnTo>
                    <a:lnTo>
                      <a:pt x="5451475" y="1584326"/>
                    </a:lnTo>
                    <a:lnTo>
                      <a:pt x="5451475" y="1631951"/>
                    </a:lnTo>
                    <a:lnTo>
                      <a:pt x="4244975" y="1612901"/>
                    </a:lnTo>
                    <a:lnTo>
                      <a:pt x="4095750" y="1609726"/>
                    </a:lnTo>
                    <a:lnTo>
                      <a:pt x="4108450" y="1517651"/>
                    </a:lnTo>
                    <a:lnTo>
                      <a:pt x="4218676" y="1467467"/>
                    </a:lnTo>
                    <a:cubicBezTo>
                      <a:pt x="4218580" y="1381133"/>
                      <a:pt x="4218483" y="1294798"/>
                      <a:pt x="4218387" y="1208464"/>
                    </a:cubicBezTo>
                    <a:lnTo>
                      <a:pt x="3814849" y="1214704"/>
                    </a:lnTo>
                    <a:lnTo>
                      <a:pt x="3820051" y="1375996"/>
                    </a:lnTo>
                    <a:lnTo>
                      <a:pt x="3767324" y="1521034"/>
                    </a:lnTo>
                    <a:lnTo>
                      <a:pt x="2647546" y="1472099"/>
                    </a:lnTo>
                    <a:lnTo>
                      <a:pt x="2629620" y="1295200"/>
                    </a:lnTo>
                    <a:lnTo>
                      <a:pt x="2067702" y="1307733"/>
                    </a:lnTo>
                    <a:lnTo>
                      <a:pt x="2082248" y="1555180"/>
                    </a:lnTo>
                    <a:lnTo>
                      <a:pt x="1769191" y="1549200"/>
                    </a:lnTo>
                    <a:lnTo>
                      <a:pt x="1765300" y="1139826"/>
                    </a:lnTo>
                    <a:lnTo>
                      <a:pt x="1500628" y="1146177"/>
                    </a:lnTo>
                    <a:lnTo>
                      <a:pt x="1511300" y="1089026"/>
                    </a:lnTo>
                    <a:lnTo>
                      <a:pt x="1355725" y="1079501"/>
                    </a:lnTo>
                    <a:lnTo>
                      <a:pt x="1368425" y="993776"/>
                    </a:lnTo>
                    <a:lnTo>
                      <a:pt x="1130301" y="990868"/>
                    </a:lnTo>
                    <a:cubicBezTo>
                      <a:pt x="1131359" y="923135"/>
                      <a:pt x="1122013" y="871008"/>
                      <a:pt x="1123071" y="803275"/>
                    </a:cubicBezTo>
                    <a:lnTo>
                      <a:pt x="15875" y="577851"/>
                    </a:lnTo>
                    <a:lnTo>
                      <a:pt x="0" y="82817"/>
                    </a:lnTo>
                    <a:close/>
                  </a:path>
                </a:pathLst>
              </a:custGeom>
              <a:solidFill>
                <a:srgbClr val="FF0000">
                  <a:alpha val="50000"/>
                </a:srgbClr>
              </a:solidFill>
              <a:ln w="12700">
                <a:solidFill>
                  <a:srgbClr val="FF0000"/>
                </a:solidFill>
                <a:prstDash val="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grpSp>
        <p:sp>
          <p:nvSpPr>
            <p:cNvPr id="15" name="5-Point Star 14"/>
            <p:cNvSpPr/>
            <p:nvPr/>
          </p:nvSpPr>
          <p:spPr>
            <a:xfrm>
              <a:off x="3989840" y="3530723"/>
              <a:ext cx="174172" cy="157101"/>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grpSp>
      <p:sp>
        <p:nvSpPr>
          <p:cNvPr id="18" name="TextBox 17"/>
          <p:cNvSpPr txBox="1"/>
          <p:nvPr/>
        </p:nvSpPr>
        <p:spPr>
          <a:xfrm>
            <a:off x="9057331" y="5534783"/>
            <a:ext cx="2525069" cy="318100"/>
          </a:xfrm>
          <a:prstGeom prst="rect">
            <a:avLst/>
          </a:prstGeom>
          <a:noFill/>
        </p:spPr>
        <p:txBody>
          <a:bodyPr wrap="square" rtlCol="0">
            <a:spAutoFit/>
          </a:bodyPr>
          <a:lstStyle/>
          <a:p>
            <a:r>
              <a:rPr lang="en-GB" sz="1467" baseline="30000" dirty="0"/>
              <a:t>*</a:t>
            </a:r>
            <a:r>
              <a:rPr lang="en-GB" sz="1467" dirty="0"/>
              <a:t> As depicted by red areas</a:t>
            </a:r>
          </a:p>
        </p:txBody>
      </p:sp>
      <p:sp>
        <p:nvSpPr>
          <p:cNvPr id="6" name="Slide Number Placeholder 5">
            <a:extLst>
              <a:ext uri="{FF2B5EF4-FFF2-40B4-BE49-F238E27FC236}">
                <a16:creationId xmlns:a16="http://schemas.microsoft.com/office/drawing/2014/main" id="{E72676DD-615D-43A8-AFC8-07C29A616094}"/>
              </a:ext>
            </a:extLst>
          </p:cNvPr>
          <p:cNvSpPr>
            <a:spLocks noGrp="1"/>
          </p:cNvSpPr>
          <p:nvPr>
            <p:ph type="sldNum" sz="quarter" idx="12"/>
          </p:nvPr>
        </p:nvSpPr>
        <p:spPr/>
        <p:txBody>
          <a:bodyPr/>
          <a:lstStyle/>
          <a:p>
            <a:fld id="{BCD55979-00CC-4874-A80E-0959E76EB92F}" type="slidenum">
              <a:rPr lang="en-GB" smtClean="0"/>
              <a:t>7</a:t>
            </a:fld>
            <a:endParaRPr lang="en-GB"/>
          </a:p>
        </p:txBody>
      </p:sp>
      <p:sp>
        <p:nvSpPr>
          <p:cNvPr id="4" name="Date Placeholder 3">
            <a:extLst>
              <a:ext uri="{FF2B5EF4-FFF2-40B4-BE49-F238E27FC236}">
                <a16:creationId xmlns:a16="http://schemas.microsoft.com/office/drawing/2014/main" id="{D1D41DA1-1897-448D-A710-335A9006CD39}"/>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32E9AFB2-6646-443A-8F1B-D4240F47904A}"/>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226501488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9898" y="-53975"/>
            <a:ext cx="10515600" cy="1325563"/>
          </a:xfrm>
        </p:spPr>
        <p:txBody>
          <a:bodyPr/>
          <a:lstStyle/>
          <a:p>
            <a:r>
              <a:rPr lang="en-GB" dirty="0"/>
              <a:t>Layout of the areas – AD Hall</a:t>
            </a:r>
          </a:p>
        </p:txBody>
      </p:sp>
      <p:sp>
        <p:nvSpPr>
          <p:cNvPr id="3" name="Content Placeholder 2"/>
          <p:cNvSpPr>
            <a:spLocks noGrp="1"/>
          </p:cNvSpPr>
          <p:nvPr>
            <p:ph idx="1"/>
          </p:nvPr>
        </p:nvSpPr>
        <p:spPr>
          <a:xfrm>
            <a:off x="356467" y="1427808"/>
            <a:ext cx="6000515" cy="4270860"/>
          </a:xfrm>
        </p:spPr>
        <p:txBody>
          <a:bodyPr>
            <a:noAutofit/>
          </a:bodyPr>
          <a:lstStyle/>
          <a:p>
            <a:pPr marL="0" indent="0">
              <a:spcAft>
                <a:spcPts val="600"/>
              </a:spcAft>
              <a:buNone/>
            </a:pPr>
            <a:r>
              <a:rPr lang="en-GB" sz="2400" dirty="0"/>
              <a:t>AD Hall</a:t>
            </a:r>
          </a:p>
          <a:p>
            <a:pPr marL="457200" lvl="1" indent="-457200" defTabSz="355600">
              <a:spcAft>
                <a:spcPts val="600"/>
              </a:spcAft>
            </a:pPr>
            <a:r>
              <a:rPr lang="en-GB" sz="2400" dirty="0"/>
              <a:t>2 Buffer Zones available</a:t>
            </a:r>
          </a:p>
          <a:p>
            <a:pPr marL="457200" lvl="1" indent="-457200" defTabSz="355600">
              <a:spcAft>
                <a:spcPts val="600"/>
              </a:spcAft>
            </a:pPr>
            <a:r>
              <a:rPr lang="en-GB" sz="2400" dirty="0"/>
              <a:t>TREC mandatory for equipment leaving AD ring</a:t>
            </a:r>
            <a:r>
              <a:rPr lang="en-GB" sz="2400" baseline="30000" dirty="0"/>
              <a:t>*</a:t>
            </a:r>
            <a:endParaRPr lang="en-GB" sz="2400" dirty="0"/>
          </a:p>
          <a:p>
            <a:pPr marL="457200" lvl="1" indent="-457200" defTabSz="355600">
              <a:spcAft>
                <a:spcPts val="600"/>
              </a:spcAft>
            </a:pPr>
            <a:r>
              <a:rPr lang="en-GB" sz="2400" dirty="0"/>
              <a:t>TREC mandatory for beam equipment and experimental setup</a:t>
            </a:r>
            <a:r>
              <a:rPr lang="en-GB" sz="2400" baseline="30000" dirty="0"/>
              <a:t>*</a:t>
            </a:r>
            <a:endParaRPr lang="en-GB" sz="2400" dirty="0"/>
          </a:p>
          <a:p>
            <a:pPr marL="457200" lvl="1" indent="-457200" defTabSz="355600">
              <a:spcAft>
                <a:spcPts val="600"/>
              </a:spcAft>
            </a:pPr>
            <a:r>
              <a:rPr lang="en-GB" sz="2400" dirty="0"/>
              <a:t>TREC not mandatory if 60 cm away from the beam line</a:t>
            </a:r>
            <a:r>
              <a:rPr lang="en-GB" sz="2400" baseline="30000" dirty="0"/>
              <a:t>*</a:t>
            </a:r>
            <a:r>
              <a:rPr lang="en-GB" sz="2400" dirty="0"/>
              <a:t>. RP control still needed</a:t>
            </a:r>
          </a:p>
        </p:txBody>
      </p:sp>
      <p:grpSp>
        <p:nvGrpSpPr>
          <p:cNvPr id="7" name="Group 6"/>
          <p:cNvGrpSpPr>
            <a:grpSpLocks noChangeAspect="1"/>
          </p:cNvGrpSpPr>
          <p:nvPr/>
        </p:nvGrpSpPr>
        <p:grpSpPr>
          <a:xfrm>
            <a:off x="6710062" y="1236531"/>
            <a:ext cx="5247477" cy="4330579"/>
            <a:chOff x="251520" y="637396"/>
            <a:chExt cx="5955210" cy="4914648"/>
          </a:xfrm>
        </p:grpSpPr>
        <p:grpSp>
          <p:nvGrpSpPr>
            <p:cNvPr id="8" name="Group 7"/>
            <p:cNvGrpSpPr/>
            <p:nvPr/>
          </p:nvGrpSpPr>
          <p:grpSpPr>
            <a:xfrm>
              <a:off x="251520" y="637396"/>
              <a:ext cx="5955210" cy="4914648"/>
              <a:chOff x="251520" y="1034632"/>
              <a:chExt cx="5955210" cy="4914648"/>
            </a:xfrm>
          </p:grpSpPr>
          <p:sp>
            <p:nvSpPr>
              <p:cNvPr id="10" name="Rectangle 9"/>
              <p:cNvSpPr/>
              <p:nvPr/>
            </p:nvSpPr>
            <p:spPr>
              <a:xfrm rot="8719541">
                <a:off x="4517838" y="5152694"/>
                <a:ext cx="445998"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nvGrpSpPr>
              <p:cNvPr id="11" name="Group 10"/>
              <p:cNvGrpSpPr/>
              <p:nvPr/>
            </p:nvGrpSpPr>
            <p:grpSpPr>
              <a:xfrm>
                <a:off x="251520" y="1034632"/>
                <a:ext cx="5955210" cy="4914648"/>
                <a:chOff x="251520" y="1034632"/>
                <a:chExt cx="5955210" cy="4914648"/>
              </a:xfrm>
            </p:grpSpPr>
            <p:grpSp>
              <p:nvGrpSpPr>
                <p:cNvPr id="12" name="Group 11"/>
                <p:cNvGrpSpPr/>
                <p:nvPr/>
              </p:nvGrpSpPr>
              <p:grpSpPr>
                <a:xfrm>
                  <a:off x="251520" y="1034632"/>
                  <a:ext cx="5955210" cy="4914648"/>
                  <a:chOff x="251520" y="1034632"/>
                  <a:chExt cx="5955210" cy="4914648"/>
                </a:xfrm>
              </p:grpSpPr>
              <p:pic>
                <p:nvPicPr>
                  <p:cNvPr id="14" name="Picture 1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251520" y="1034632"/>
                    <a:ext cx="5955210" cy="4914648"/>
                  </a:xfrm>
                  <a:prstGeom prst="rect">
                    <a:avLst/>
                  </a:prstGeom>
                  <a:ln>
                    <a:solidFill>
                      <a:schemeClr val="tx1">
                        <a:alpha val="32000"/>
                      </a:schemeClr>
                    </a:solidFill>
                    <a:prstDash val="dash"/>
                  </a:ln>
                </p:spPr>
              </p:pic>
              <p:grpSp>
                <p:nvGrpSpPr>
                  <p:cNvPr id="15" name="Group 14"/>
                  <p:cNvGrpSpPr/>
                  <p:nvPr/>
                </p:nvGrpSpPr>
                <p:grpSpPr>
                  <a:xfrm>
                    <a:off x="251520" y="1196752"/>
                    <a:ext cx="5690834" cy="4497804"/>
                    <a:chOff x="251520" y="1211092"/>
                    <a:chExt cx="5690834" cy="4497804"/>
                  </a:xfrm>
                </p:grpSpPr>
                <p:sp>
                  <p:nvSpPr>
                    <p:cNvPr id="16" name="Rectangle 15"/>
                    <p:cNvSpPr/>
                    <p:nvPr/>
                  </p:nvSpPr>
                  <p:spPr>
                    <a:xfrm rot="5248968">
                      <a:off x="2406764" y="2053639"/>
                      <a:ext cx="1151369" cy="16766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p:cNvSpPr/>
                    <p:nvPr/>
                  </p:nvSpPr>
                  <p:spPr>
                    <a:xfrm rot="21267146">
                      <a:off x="2496274" y="2020181"/>
                      <a:ext cx="2005612" cy="14976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Rectangle 17"/>
                    <p:cNvSpPr/>
                    <p:nvPr/>
                  </p:nvSpPr>
                  <p:spPr>
                    <a:xfrm rot="2312337">
                      <a:off x="4385206" y="2085074"/>
                      <a:ext cx="591119" cy="146052"/>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p:cNvSpPr/>
                    <p:nvPr/>
                  </p:nvSpPr>
                  <p:spPr>
                    <a:xfrm rot="5400000">
                      <a:off x="3218976" y="2491092"/>
                      <a:ext cx="905848" cy="21602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p:cNvSpPr/>
                    <p:nvPr/>
                  </p:nvSpPr>
                  <p:spPr>
                    <a:xfrm rot="2511006">
                      <a:off x="3735544" y="2199410"/>
                      <a:ext cx="488553" cy="125040"/>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p:cNvSpPr/>
                    <p:nvPr/>
                  </p:nvSpPr>
                  <p:spPr>
                    <a:xfrm rot="5400000">
                      <a:off x="3310928" y="3118611"/>
                      <a:ext cx="1639252" cy="13365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p:cNvSpPr/>
                    <p:nvPr/>
                  </p:nvSpPr>
                  <p:spPr>
                    <a:xfrm rot="2510820">
                      <a:off x="3935163" y="2331397"/>
                      <a:ext cx="1227547" cy="146019"/>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Rectangle 22"/>
                    <p:cNvSpPr/>
                    <p:nvPr/>
                  </p:nvSpPr>
                  <p:spPr>
                    <a:xfrm rot="5400000">
                      <a:off x="4730506" y="2939318"/>
                      <a:ext cx="507526" cy="1411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Rectangle 23"/>
                    <p:cNvSpPr/>
                    <p:nvPr/>
                  </p:nvSpPr>
                  <p:spPr>
                    <a:xfrm rot="18563638">
                      <a:off x="2079447" y="2292635"/>
                      <a:ext cx="543741" cy="15939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5" name="Rectangle 24"/>
                    <p:cNvSpPr/>
                    <p:nvPr/>
                  </p:nvSpPr>
                  <p:spPr>
                    <a:xfrm rot="14264184">
                      <a:off x="2044954" y="2657826"/>
                      <a:ext cx="543741" cy="15939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6" name="Rectangle 25"/>
                    <p:cNvSpPr/>
                    <p:nvPr/>
                  </p:nvSpPr>
                  <p:spPr>
                    <a:xfrm rot="10629054">
                      <a:off x="2407253" y="2862849"/>
                      <a:ext cx="403044" cy="169326"/>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7" name="Rectangle 26"/>
                    <p:cNvSpPr/>
                    <p:nvPr/>
                  </p:nvSpPr>
                  <p:spPr>
                    <a:xfrm rot="7445404">
                      <a:off x="2710075" y="2749071"/>
                      <a:ext cx="403044" cy="161648"/>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8" name="Rectangle 27"/>
                    <p:cNvSpPr/>
                    <p:nvPr/>
                  </p:nvSpPr>
                  <p:spPr>
                    <a:xfrm>
                      <a:off x="1314018" y="1284139"/>
                      <a:ext cx="3546014" cy="35268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9" name="Rectangle 28"/>
                    <p:cNvSpPr/>
                    <p:nvPr/>
                  </p:nvSpPr>
                  <p:spPr>
                    <a:xfrm rot="2893383">
                      <a:off x="5183833" y="1885851"/>
                      <a:ext cx="419305" cy="407806"/>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0" name="Rectangle 29"/>
                    <p:cNvSpPr/>
                    <p:nvPr/>
                  </p:nvSpPr>
                  <p:spPr>
                    <a:xfrm rot="2422658">
                      <a:off x="4597557" y="1487222"/>
                      <a:ext cx="776381" cy="419402"/>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1" name="Rectangle 30"/>
                    <p:cNvSpPr/>
                    <p:nvPr/>
                  </p:nvSpPr>
                  <p:spPr>
                    <a:xfrm rot="3736293">
                      <a:off x="5327268" y="2294589"/>
                      <a:ext cx="626495" cy="35268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Rectangle 31"/>
                    <p:cNvSpPr/>
                    <p:nvPr/>
                  </p:nvSpPr>
                  <p:spPr>
                    <a:xfrm rot="5400000">
                      <a:off x="5114305" y="3177017"/>
                      <a:ext cx="1354260" cy="301838"/>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3" name="Rectangle 32"/>
                    <p:cNvSpPr/>
                    <p:nvPr/>
                  </p:nvSpPr>
                  <p:spPr>
                    <a:xfrm rot="6057380">
                      <a:off x="5469594" y="4045690"/>
                      <a:ext cx="519791" cy="311239"/>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Rectangle 33"/>
                    <p:cNvSpPr/>
                    <p:nvPr/>
                  </p:nvSpPr>
                  <p:spPr>
                    <a:xfrm rot="7025900">
                      <a:off x="5377301" y="4438112"/>
                      <a:ext cx="418526" cy="32824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5" name="Rectangle 34"/>
                    <p:cNvSpPr/>
                    <p:nvPr/>
                  </p:nvSpPr>
                  <p:spPr>
                    <a:xfrm rot="7985545">
                      <a:off x="5192220" y="4654571"/>
                      <a:ext cx="373804" cy="39797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6" name="Rectangle 35"/>
                    <p:cNvSpPr/>
                    <p:nvPr/>
                  </p:nvSpPr>
                  <p:spPr>
                    <a:xfrm rot="8719541">
                      <a:off x="4872322" y="4906375"/>
                      <a:ext cx="445998"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7" name="Rectangle 36"/>
                    <p:cNvSpPr/>
                    <p:nvPr/>
                  </p:nvSpPr>
                  <p:spPr>
                    <a:xfrm rot="10620506">
                      <a:off x="3497975" y="5294895"/>
                      <a:ext cx="1155746"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8" name="Rectangle 37"/>
                    <p:cNvSpPr/>
                    <p:nvPr/>
                  </p:nvSpPr>
                  <p:spPr>
                    <a:xfrm rot="10800000">
                      <a:off x="1763688" y="5319509"/>
                      <a:ext cx="1747907"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9" name="Rectangle 38"/>
                    <p:cNvSpPr/>
                    <p:nvPr/>
                  </p:nvSpPr>
                  <p:spPr>
                    <a:xfrm rot="12703865">
                      <a:off x="1047404" y="5065095"/>
                      <a:ext cx="896947"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0" name="Rectangle 39"/>
                    <p:cNvSpPr/>
                    <p:nvPr/>
                  </p:nvSpPr>
                  <p:spPr>
                    <a:xfrm rot="13926712">
                      <a:off x="436473" y="4535427"/>
                      <a:ext cx="896947"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1" name="Rectangle 40"/>
                    <p:cNvSpPr/>
                    <p:nvPr/>
                  </p:nvSpPr>
                  <p:spPr>
                    <a:xfrm rot="16200000">
                      <a:off x="-354845" y="3375622"/>
                      <a:ext cx="1921140" cy="29970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2" name="Rectangle 41"/>
                    <p:cNvSpPr/>
                    <p:nvPr/>
                  </p:nvSpPr>
                  <p:spPr>
                    <a:xfrm rot="18157240">
                      <a:off x="405564" y="2168732"/>
                      <a:ext cx="849731" cy="29970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3" name="Rectangle 42"/>
                    <p:cNvSpPr/>
                    <p:nvPr/>
                  </p:nvSpPr>
                  <p:spPr>
                    <a:xfrm rot="19178466">
                      <a:off x="938951" y="1611859"/>
                      <a:ext cx="700198" cy="29970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4" name="Rectangle 43"/>
                    <p:cNvSpPr/>
                    <p:nvPr/>
                  </p:nvSpPr>
                  <p:spPr>
                    <a:xfrm>
                      <a:off x="251520" y="1211092"/>
                      <a:ext cx="1063267" cy="28027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5" name="Rectangle 44"/>
                    <p:cNvSpPr/>
                    <p:nvPr/>
                  </p:nvSpPr>
                  <p:spPr>
                    <a:xfrm>
                      <a:off x="1305551" y="1219559"/>
                      <a:ext cx="713492" cy="7304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6" name="Rectangle 45"/>
                    <p:cNvSpPr/>
                    <p:nvPr/>
                  </p:nvSpPr>
                  <p:spPr>
                    <a:xfrm rot="21045548">
                      <a:off x="1839122" y="2944637"/>
                      <a:ext cx="591119" cy="146052"/>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Rectangle 46"/>
                    <p:cNvSpPr/>
                    <p:nvPr/>
                  </p:nvSpPr>
                  <p:spPr>
                    <a:xfrm rot="19865201">
                      <a:off x="1529323" y="3075102"/>
                      <a:ext cx="372641" cy="140213"/>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8" name="Rectangle 47"/>
                    <p:cNvSpPr/>
                    <p:nvPr/>
                  </p:nvSpPr>
                  <p:spPr>
                    <a:xfrm rot="19231187">
                      <a:off x="1066839" y="3331525"/>
                      <a:ext cx="575048" cy="132031"/>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sp>
              <p:nvSpPr>
                <p:cNvPr id="13" name="Rectangle 12"/>
                <p:cNvSpPr/>
                <p:nvPr/>
              </p:nvSpPr>
              <p:spPr>
                <a:xfrm rot="8719541">
                  <a:off x="4495516" y="5167955"/>
                  <a:ext cx="486834" cy="389387"/>
                </a:xfrm>
                <a:prstGeom prst="rect">
                  <a:avLst/>
                </a:prstGeom>
                <a:solidFill>
                  <a:srgbClr val="FF0000">
                    <a:alpha val="81000"/>
                  </a:srgbClr>
                </a:solidFill>
                <a:ln>
                  <a:solidFill>
                    <a:schemeClr val="tx1">
                      <a:alpha val="32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grpSp>
        <p:sp>
          <p:nvSpPr>
            <p:cNvPr id="9" name="Rectangle 8"/>
            <p:cNvSpPr/>
            <p:nvPr/>
          </p:nvSpPr>
          <p:spPr>
            <a:xfrm rot="1450629">
              <a:off x="1150046" y="3536156"/>
              <a:ext cx="432583" cy="413689"/>
            </a:xfrm>
            <a:prstGeom prst="rect">
              <a:avLst/>
            </a:prstGeom>
            <a:solidFill>
              <a:srgbClr val="FF0000">
                <a:alpha val="81000"/>
              </a:srgb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grpSp>
      <p:sp>
        <p:nvSpPr>
          <p:cNvPr id="49" name="5-Point Star 48"/>
          <p:cNvSpPr/>
          <p:nvPr/>
        </p:nvSpPr>
        <p:spPr>
          <a:xfrm>
            <a:off x="7428930" y="5208133"/>
            <a:ext cx="185679" cy="185076"/>
          </a:xfrm>
          <a:prstGeom prst="star5">
            <a:avLst/>
          </a:prstGeom>
          <a:solidFill>
            <a:srgbClr val="7030A0"/>
          </a:solidFill>
          <a:ln>
            <a:solidFill>
              <a:srgbClr val="7030A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50" name="5-Point Star 49"/>
          <p:cNvSpPr/>
          <p:nvPr/>
        </p:nvSpPr>
        <p:spPr>
          <a:xfrm>
            <a:off x="11558759" y="2076854"/>
            <a:ext cx="185679" cy="185076"/>
          </a:xfrm>
          <a:prstGeom prst="star5">
            <a:avLst/>
          </a:prstGeom>
          <a:solidFill>
            <a:srgbClr val="7030A0"/>
          </a:solidFill>
          <a:ln>
            <a:solidFill>
              <a:srgbClr val="7030A0"/>
            </a:solidFill>
            <a:prstDash val="solid"/>
          </a:ln>
        </p:spPr>
        <p:style>
          <a:lnRef idx="2">
            <a:schemeClr val="dk1"/>
          </a:lnRef>
          <a:fillRef idx="1">
            <a:schemeClr val="lt1"/>
          </a:fillRef>
          <a:effectRef idx="0">
            <a:schemeClr val="dk1"/>
          </a:effectRef>
          <a:fontRef idx="minor">
            <a:schemeClr val="dk1"/>
          </a:fontRef>
        </p:style>
        <p:txBody>
          <a:bodyPr rtlCol="0" anchor="ctr"/>
          <a:lstStyle/>
          <a:p>
            <a:pPr algn="ctr"/>
            <a:endParaRPr lang="en-GB" sz="2400"/>
          </a:p>
        </p:txBody>
      </p:sp>
      <p:sp>
        <p:nvSpPr>
          <p:cNvPr id="51" name="TextBox 50"/>
          <p:cNvSpPr txBox="1"/>
          <p:nvPr/>
        </p:nvSpPr>
        <p:spPr>
          <a:xfrm>
            <a:off x="9057331" y="5616063"/>
            <a:ext cx="2525069" cy="318100"/>
          </a:xfrm>
          <a:prstGeom prst="rect">
            <a:avLst/>
          </a:prstGeom>
          <a:noFill/>
        </p:spPr>
        <p:txBody>
          <a:bodyPr wrap="square" rtlCol="0">
            <a:spAutoFit/>
          </a:bodyPr>
          <a:lstStyle/>
          <a:p>
            <a:r>
              <a:rPr lang="en-GB" sz="1467" baseline="30000" dirty="0"/>
              <a:t>*</a:t>
            </a:r>
            <a:r>
              <a:rPr lang="en-GB" sz="1467" dirty="0"/>
              <a:t> As depicted by red areas</a:t>
            </a:r>
          </a:p>
        </p:txBody>
      </p:sp>
      <p:sp>
        <p:nvSpPr>
          <p:cNvPr id="52" name="Slide Number Placeholder 51">
            <a:extLst>
              <a:ext uri="{FF2B5EF4-FFF2-40B4-BE49-F238E27FC236}">
                <a16:creationId xmlns:a16="http://schemas.microsoft.com/office/drawing/2014/main" id="{FF92C84A-BFD4-4AC4-85C3-B77282000E79}"/>
              </a:ext>
            </a:extLst>
          </p:cNvPr>
          <p:cNvSpPr>
            <a:spLocks noGrp="1"/>
          </p:cNvSpPr>
          <p:nvPr>
            <p:ph type="sldNum" sz="quarter" idx="12"/>
          </p:nvPr>
        </p:nvSpPr>
        <p:spPr/>
        <p:txBody>
          <a:bodyPr/>
          <a:lstStyle/>
          <a:p>
            <a:fld id="{BCD55979-00CC-4874-A80E-0959E76EB92F}" type="slidenum">
              <a:rPr lang="en-GB" smtClean="0"/>
              <a:t>8</a:t>
            </a:fld>
            <a:endParaRPr lang="en-GB"/>
          </a:p>
        </p:txBody>
      </p:sp>
      <p:sp>
        <p:nvSpPr>
          <p:cNvPr id="4" name="Date Placeholder 3">
            <a:extLst>
              <a:ext uri="{FF2B5EF4-FFF2-40B4-BE49-F238E27FC236}">
                <a16:creationId xmlns:a16="http://schemas.microsoft.com/office/drawing/2014/main" id="{F62574EF-68D1-4A30-BA2C-957EEB161DC4}"/>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0F096286-4855-44A0-BF05-6518D1ECE957}"/>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16875539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E09606E3-755C-47BB-8E24-858ADF844820}"/>
              </a:ext>
            </a:extLst>
          </p:cNvPr>
          <p:cNvPicPr>
            <a:picLocks noChangeAspect="1"/>
          </p:cNvPicPr>
          <p:nvPr/>
        </p:nvPicPr>
        <p:blipFill>
          <a:blip r:embed="rId2"/>
          <a:stretch>
            <a:fillRect/>
          </a:stretch>
        </p:blipFill>
        <p:spPr>
          <a:xfrm>
            <a:off x="5471622" y="1243955"/>
            <a:ext cx="3285575" cy="4650653"/>
          </a:xfrm>
          <a:prstGeom prst="rect">
            <a:avLst/>
          </a:prstGeom>
          <a:ln>
            <a:noFill/>
          </a:ln>
        </p:spPr>
      </p:pic>
      <p:pic>
        <p:nvPicPr>
          <p:cNvPr id="10" name="Picture 9">
            <a:extLst>
              <a:ext uri="{FF2B5EF4-FFF2-40B4-BE49-F238E27FC236}">
                <a16:creationId xmlns:a16="http://schemas.microsoft.com/office/drawing/2014/main" id="{DE92BAC4-F645-4862-88D2-364AAC3784D5}"/>
              </a:ext>
            </a:extLst>
          </p:cNvPr>
          <p:cNvPicPr>
            <a:picLocks noChangeAspect="1"/>
          </p:cNvPicPr>
          <p:nvPr/>
        </p:nvPicPr>
        <p:blipFill>
          <a:blip r:embed="rId3"/>
          <a:stretch>
            <a:fillRect/>
          </a:stretch>
        </p:blipFill>
        <p:spPr>
          <a:xfrm>
            <a:off x="8755505" y="1244767"/>
            <a:ext cx="3285575" cy="4649029"/>
          </a:xfrm>
          <a:prstGeom prst="rect">
            <a:avLst/>
          </a:prstGeom>
          <a:ln>
            <a:noFill/>
          </a:ln>
        </p:spPr>
      </p:pic>
      <p:sp>
        <p:nvSpPr>
          <p:cNvPr id="2" name="Title 1"/>
          <p:cNvSpPr>
            <a:spLocks noGrp="1"/>
          </p:cNvSpPr>
          <p:nvPr>
            <p:ph type="title"/>
          </p:nvPr>
        </p:nvSpPr>
        <p:spPr>
          <a:xfrm>
            <a:off x="369898" y="-53975"/>
            <a:ext cx="10515600" cy="1325563"/>
          </a:xfrm>
        </p:spPr>
        <p:txBody>
          <a:bodyPr/>
          <a:lstStyle/>
          <a:p>
            <a:r>
              <a:rPr lang="fr-CH" dirty="0"/>
              <a:t>RP Contacts</a:t>
            </a:r>
            <a:endParaRPr lang="en-GB" dirty="0"/>
          </a:p>
        </p:txBody>
      </p:sp>
      <p:sp>
        <p:nvSpPr>
          <p:cNvPr id="3" name="Content Placeholder 2"/>
          <p:cNvSpPr>
            <a:spLocks noGrp="1"/>
          </p:cNvSpPr>
          <p:nvPr>
            <p:ph idx="1"/>
          </p:nvPr>
        </p:nvSpPr>
        <p:spPr>
          <a:xfrm>
            <a:off x="609601" y="1325607"/>
            <a:ext cx="4938719" cy="4270860"/>
          </a:xfrm>
        </p:spPr>
        <p:txBody>
          <a:bodyPr>
            <a:noAutofit/>
          </a:bodyPr>
          <a:lstStyle/>
          <a:p>
            <a:r>
              <a:rPr lang="fr-CH" sz="2400" dirty="0"/>
              <a:t>RP contact </a:t>
            </a:r>
            <a:r>
              <a:rPr lang="en-GB" sz="2400" dirty="0"/>
              <a:t>available</a:t>
            </a:r>
            <a:r>
              <a:rPr lang="fr-CH" sz="2400" dirty="0"/>
              <a:t> at: </a:t>
            </a:r>
            <a:r>
              <a:rPr lang="fr-CH" sz="2400" dirty="0">
                <a:hlinkClick r:id="rId4"/>
              </a:rPr>
              <a:t>https://espace.cern.ch/RP-LHC/DivDocs/RP-AS-Contacts-LastUpdate.pdf</a:t>
            </a:r>
            <a:endParaRPr lang="fr-CH" sz="2400" dirty="0"/>
          </a:p>
          <a:p>
            <a:endParaRPr lang="fr-CH" sz="2400" dirty="0"/>
          </a:p>
          <a:p>
            <a:r>
              <a:rPr lang="en-GB" sz="2400" dirty="0"/>
              <a:t>Do not hesitate to contact the RPO of the concerned area</a:t>
            </a:r>
          </a:p>
          <a:p>
            <a:endParaRPr lang="fr-CH" sz="2400" dirty="0"/>
          </a:p>
          <a:p>
            <a:r>
              <a:rPr lang="fr-CH" sz="2400" dirty="0"/>
              <a:t>Meyrin: +412276</a:t>
            </a:r>
            <a:r>
              <a:rPr lang="fr-CH" sz="2400" b="1" dirty="0"/>
              <a:t>72504</a:t>
            </a:r>
          </a:p>
          <a:p>
            <a:endParaRPr lang="fr-CH" sz="2400" dirty="0"/>
          </a:p>
          <a:p>
            <a:r>
              <a:rPr lang="fr-CH" sz="2400" dirty="0"/>
              <a:t>Prévessin: +412276</a:t>
            </a:r>
            <a:r>
              <a:rPr lang="fr-CH" sz="2400" b="1" dirty="0"/>
              <a:t>75252</a:t>
            </a:r>
          </a:p>
          <a:p>
            <a:pPr marL="48767" indent="0">
              <a:buNone/>
            </a:pPr>
            <a:r>
              <a:rPr lang="fr-CH" sz="2400" b="1" dirty="0"/>
              <a:t> </a:t>
            </a:r>
          </a:p>
        </p:txBody>
      </p:sp>
      <p:sp>
        <p:nvSpPr>
          <p:cNvPr id="24" name="Rectangle 23"/>
          <p:cNvSpPr/>
          <p:nvPr/>
        </p:nvSpPr>
        <p:spPr>
          <a:xfrm>
            <a:off x="5825067" y="4866501"/>
            <a:ext cx="2319867" cy="15423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5" name="Rectangle 24"/>
          <p:cNvSpPr/>
          <p:nvPr/>
        </p:nvSpPr>
        <p:spPr>
          <a:xfrm>
            <a:off x="5825067" y="4672741"/>
            <a:ext cx="2319867" cy="15423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6" name="Rectangle 25"/>
          <p:cNvSpPr/>
          <p:nvPr/>
        </p:nvSpPr>
        <p:spPr>
          <a:xfrm>
            <a:off x="5825067" y="3408119"/>
            <a:ext cx="2319867" cy="154232"/>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29" name="Rectangle 28"/>
          <p:cNvSpPr/>
          <p:nvPr/>
        </p:nvSpPr>
        <p:spPr>
          <a:xfrm>
            <a:off x="9105900" y="3854733"/>
            <a:ext cx="2421467" cy="1166000"/>
          </a:xfrm>
          <a:prstGeom prst="rect">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2400"/>
          </a:p>
        </p:txBody>
      </p:sp>
      <p:sp>
        <p:nvSpPr>
          <p:cNvPr id="6" name="Slide Number Placeholder 5">
            <a:extLst>
              <a:ext uri="{FF2B5EF4-FFF2-40B4-BE49-F238E27FC236}">
                <a16:creationId xmlns:a16="http://schemas.microsoft.com/office/drawing/2014/main" id="{25B51F02-3928-493F-916B-0F5232385B87}"/>
              </a:ext>
            </a:extLst>
          </p:cNvPr>
          <p:cNvSpPr>
            <a:spLocks noGrp="1"/>
          </p:cNvSpPr>
          <p:nvPr>
            <p:ph type="sldNum" sz="quarter" idx="12"/>
          </p:nvPr>
        </p:nvSpPr>
        <p:spPr/>
        <p:txBody>
          <a:bodyPr/>
          <a:lstStyle/>
          <a:p>
            <a:fld id="{BCD55979-00CC-4874-A80E-0959E76EB92F}" type="slidenum">
              <a:rPr lang="en-GB" smtClean="0"/>
              <a:t>9</a:t>
            </a:fld>
            <a:endParaRPr lang="en-GB"/>
          </a:p>
        </p:txBody>
      </p:sp>
      <p:sp>
        <p:nvSpPr>
          <p:cNvPr id="4" name="Date Placeholder 3">
            <a:extLst>
              <a:ext uri="{FF2B5EF4-FFF2-40B4-BE49-F238E27FC236}">
                <a16:creationId xmlns:a16="http://schemas.microsoft.com/office/drawing/2014/main" id="{98B2D4E0-9551-4CB2-B7F6-B6E95B47AD6C}"/>
              </a:ext>
            </a:extLst>
          </p:cNvPr>
          <p:cNvSpPr>
            <a:spLocks noGrp="1"/>
          </p:cNvSpPr>
          <p:nvPr>
            <p:ph type="dt" sz="half" idx="10"/>
          </p:nvPr>
        </p:nvSpPr>
        <p:spPr/>
        <p:txBody>
          <a:bodyPr/>
          <a:lstStyle/>
          <a:p>
            <a:r>
              <a:rPr lang="en-US"/>
              <a:t>03/05/2021</a:t>
            </a:r>
            <a:endParaRPr lang="en-GB"/>
          </a:p>
        </p:txBody>
      </p:sp>
      <p:sp>
        <p:nvSpPr>
          <p:cNvPr id="5" name="Footer Placeholder 4">
            <a:extLst>
              <a:ext uri="{FF2B5EF4-FFF2-40B4-BE49-F238E27FC236}">
                <a16:creationId xmlns:a16="http://schemas.microsoft.com/office/drawing/2014/main" id="{8A2F9CD0-ABFC-4E46-9F6B-4E5C9C4B07B5}"/>
              </a:ext>
            </a:extLst>
          </p:cNvPr>
          <p:cNvSpPr>
            <a:spLocks noGrp="1"/>
          </p:cNvSpPr>
          <p:nvPr>
            <p:ph type="ftr" sz="quarter" idx="11"/>
          </p:nvPr>
        </p:nvSpPr>
        <p:spPr/>
        <p:txBody>
          <a:bodyPr/>
          <a:lstStyle/>
          <a:p>
            <a:r>
              <a:rPr lang="en-GB"/>
              <a:t>TREC and radiation alarms in experimental areas - EDMS 2579972</a:t>
            </a:r>
          </a:p>
        </p:txBody>
      </p:sp>
    </p:spTree>
    <p:extLst>
      <p:ext uri="{BB962C8B-B14F-4D97-AF65-F5344CB8AC3E}">
        <p14:creationId xmlns:p14="http://schemas.microsoft.com/office/powerpoint/2010/main" val="2352213051"/>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458D1DA2-9565-410D-A40A-7997B763955F}"/>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77228</TotalTime>
  <Words>1217</Words>
  <Application>Microsoft Office PowerPoint</Application>
  <PresentationFormat>Widescreen</PresentationFormat>
  <Paragraphs>252</Paragraphs>
  <Slides>23</Slides>
  <Notes>12</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1</vt:i4>
      </vt:variant>
      <vt:variant>
        <vt:lpstr>Slide Titles</vt:lpstr>
      </vt:variant>
      <vt:variant>
        <vt:i4>23</vt:i4>
      </vt:variant>
    </vt:vector>
  </HeadingPairs>
  <TitlesOfParts>
    <vt:vector size="30" baseType="lpstr">
      <vt:lpstr>Arial</vt:lpstr>
      <vt:lpstr>Calibri</vt:lpstr>
      <vt:lpstr>Wingdings</vt:lpstr>
      <vt:lpstr>Wingdings 3</vt:lpstr>
      <vt:lpstr>CERNCorporate16-9</vt:lpstr>
      <vt:lpstr>End Slides</vt:lpstr>
      <vt:lpstr>Bitmap Image</vt:lpstr>
      <vt:lpstr>PowerPoint Presentation</vt:lpstr>
      <vt:lpstr>TREC in experimental areas &amp; Radiation Monitoring System in experimental areas</vt:lpstr>
      <vt:lpstr>Content</vt:lpstr>
      <vt:lpstr>Guidelines</vt:lpstr>
      <vt:lpstr>Flow</vt:lpstr>
      <vt:lpstr>Layout of the areas – North Area</vt:lpstr>
      <vt:lpstr>Layout of the areas – East Area</vt:lpstr>
      <vt:lpstr>Layout of the areas – AD Hall</vt:lpstr>
      <vt:lpstr>RP Contacts</vt:lpstr>
      <vt:lpstr>Reminders (often forgotten)</vt:lpstr>
      <vt:lpstr>PowerPoint Presentation</vt:lpstr>
      <vt:lpstr>Content</vt:lpstr>
      <vt:lpstr>Radiation monitoring system</vt:lpstr>
      <vt:lpstr>Radiation monitoring system in EHN1</vt:lpstr>
      <vt:lpstr>Radiation alarm displays</vt:lpstr>
      <vt:lpstr>Radiation monitoring system in EHN1</vt:lpstr>
      <vt:lpstr>Possible sources of EHN1 radiation alarms</vt:lpstr>
      <vt:lpstr>Recommended actions in case of radiation alarms in EHN1</vt:lpstr>
      <vt:lpstr>PowerPoint Presentation</vt:lpstr>
      <vt:lpstr>Radiation at CERN</vt:lpstr>
      <vt:lpstr>Ionising radiation in/around the accelerators</vt:lpstr>
      <vt:lpstr>Ionising radiation in/around the accelerators</vt:lpstr>
      <vt:lpstr>Radiation Areas at CERN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Elzbieta Nowak</dc:creator>
  <cp:lastModifiedBy>Claudia Christina Ahdida</cp:lastModifiedBy>
  <cp:revision>2435</cp:revision>
  <dcterms:created xsi:type="dcterms:W3CDTF">2020-04-08T11:46:29Z</dcterms:created>
  <dcterms:modified xsi:type="dcterms:W3CDTF">2021-05-18T11:28:46Z</dcterms:modified>
</cp:coreProperties>
</file>