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sldIdLst>
    <p:sldId id="256" r:id="rId2"/>
    <p:sldId id="257" r:id="rId3"/>
    <p:sldId id="275" r:id="rId4"/>
    <p:sldId id="276" r:id="rId5"/>
    <p:sldId id="277" r:id="rId6"/>
    <p:sldId id="279" r:id="rId7"/>
    <p:sldId id="280" r:id="rId8"/>
    <p:sldId id="281" r:id="rId9"/>
    <p:sldId id="282" r:id="rId10"/>
    <p:sldId id="283" r:id="rId11"/>
    <p:sldId id="284" r:id="rId12"/>
    <p:sldId id="285" r:id="rId13"/>
    <p:sldId id="286" r:id="rId14"/>
    <p:sldId id="278" r:id="rId15"/>
    <p:sldId id="274" r:id="rId16"/>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700" y="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preserve="1" userDrawn="1">
  <p:cSld name="Diapositive de titre">
    <p:spTree>
      <p:nvGrpSpPr>
        <p:cNvPr id="1" name=""/>
        <p:cNvGrpSpPr/>
        <p:nvPr/>
      </p:nvGrpSpPr>
      <p:grpSpPr bwMode="auto">
        <a:xfrm>
          <a:off x="0" y="0"/>
          <a:ext cx="0" cy="0"/>
          <a:chOff x="0" y="0"/>
          <a:chExt cx="0" cy="0"/>
        </a:xfrm>
      </p:grpSpPr>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titleOnly" userDrawn="1">
  <p:cSld name="Titre seul">
    <p:spTree>
      <p:nvGrpSpPr>
        <p:cNvPr id="1" name=""/>
        <p:cNvGrpSpPr/>
        <p:nvPr/>
      </p:nvGrpSpPr>
      <p:grpSpPr bwMode="auto">
        <a:xfrm>
          <a:off x="0" y="0"/>
          <a:ext cx="0" cy="0"/>
          <a:chOff x="0" y="0"/>
          <a:chExt cx="0" cy="0"/>
        </a:xfrm>
      </p:grpSpPr>
      <p:sp>
        <p:nvSpPr>
          <p:cNvPr id="4" name="Titre 1"/>
          <p:cNvSpPr>
            <a:spLocks noGrp="1"/>
          </p:cNvSpPr>
          <p:nvPr>
            <p:ph type="title"/>
          </p:nvPr>
        </p:nvSpPr>
        <p:spPr bwMode="auto">
          <a:xfrm>
            <a:off x="609600" y="274320"/>
            <a:ext cx="9960864" cy="1143000"/>
          </a:xfrm>
        </p:spPr>
        <p:txBody>
          <a:bodyPr anchor="ctr"/>
          <a:lstStyle>
            <a:lvl1pPr algn="l">
              <a:defRPr sz="4600"/>
            </a:lvl1pPr>
          </a:lstStyle>
          <a:p>
            <a:pPr>
              <a:defRPr/>
            </a:pPr>
            <a:r>
              <a:rPr lang="fr-CH"/>
              <a:t>Click to edit Master title style</a:t>
            </a:r>
            <a:endParaRPr lang="en-US"/>
          </a:p>
        </p:txBody>
      </p:sp>
      <p:sp>
        <p:nvSpPr>
          <p:cNvPr id="5" name="TextBox 5"/>
          <p:cNvSpPr>
            <a:spLocks noAdjustHandles="1"/>
          </p:cNvSpPr>
          <p:nvPr userDrawn="1"/>
        </p:nvSpPr>
        <p:spPr bwMode="auto">
          <a:xfrm rot="5400000" flipH="1">
            <a:off x="6019056" y="685055"/>
            <a:ext cx="153888" cy="12192003"/>
          </a:xfrm>
          <a:prstGeom prst="rect">
            <a:avLst/>
          </a:prstGeom>
          <a:solidFill>
            <a:schemeClr val="tx1"/>
          </a:solidFill>
        </p:spPr>
        <p:txBody>
          <a:bodyPr vert="vert270" wrap="square" lIns="0" tIns="0" rIns="0" bIns="0" rtlCol="0">
            <a:spAutoFit/>
          </a:bodyPr>
          <a:lstStyle/>
          <a:p>
            <a:pPr marL="0" marR="0" lvl="0" indent="0" algn="l" defTabSz="914400">
              <a:lnSpc>
                <a:spcPct val="100000"/>
              </a:lnSpc>
              <a:spcBef>
                <a:spcPts val="0"/>
              </a:spcBef>
              <a:spcAft>
                <a:spcPts val="0"/>
              </a:spcAft>
              <a:buClrTx/>
              <a:buSzTx/>
              <a:buFontTx/>
              <a:buNone/>
              <a:defRPr/>
            </a:pPr>
            <a:r>
              <a:rPr lang="fr-CH" sz="1000" dirty="0">
                <a:solidFill>
                  <a:schemeClr val="bg1"/>
                </a:solidFill>
                <a:latin typeface="Calibri"/>
                <a:cs typeface="Calibri"/>
              </a:rPr>
              <a:t>      Bharti Verma                         </a:t>
            </a:r>
            <a:r>
              <a:rPr lang="fr-CH" sz="1000" dirty="0">
                <a:solidFill>
                  <a:schemeClr val="bg1"/>
                </a:solidFill>
                <a:latin typeface="Calibri"/>
                <a:ea typeface="Calibri"/>
              </a:rPr>
              <a:t>                                                                                                                                      </a:t>
            </a:r>
            <a:r>
              <a:rPr lang="fr-CH" sz="1000" dirty="0" err="1">
                <a:solidFill>
                  <a:schemeClr val="bg1"/>
                </a:solidFill>
                <a:latin typeface="Calibri"/>
                <a:ea typeface="Calibri"/>
              </a:rPr>
              <a:t>Adhesion</a:t>
            </a:r>
            <a:r>
              <a:rPr lang="fr-CH" sz="1000" dirty="0">
                <a:solidFill>
                  <a:schemeClr val="bg1"/>
                </a:solidFill>
                <a:latin typeface="Calibri"/>
                <a:ea typeface="Calibri"/>
              </a:rPr>
              <a:t>: </a:t>
            </a:r>
            <a:r>
              <a:rPr lang="fr-CH" sz="1000" dirty="0" err="1">
                <a:solidFill>
                  <a:schemeClr val="bg1"/>
                </a:solidFill>
                <a:latin typeface="Calibri"/>
                <a:ea typeface="Calibri"/>
              </a:rPr>
              <a:t>activity</a:t>
            </a:r>
            <a:r>
              <a:rPr lang="fr-CH" sz="1000" dirty="0">
                <a:solidFill>
                  <a:schemeClr val="bg1"/>
                </a:solidFill>
                <a:latin typeface="Calibri"/>
                <a:ea typeface="Calibri"/>
              </a:rPr>
              <a:t> at CERN </a:t>
            </a:r>
            <a:r>
              <a:rPr lang="en-GB" sz="1000" dirty="0">
                <a:solidFill>
                  <a:schemeClr val="bg1"/>
                </a:solidFill>
                <a:latin typeface="Calibri"/>
                <a:ea typeface="Calibri"/>
              </a:rPr>
              <a:t>                                                                                                                 5</a:t>
            </a:r>
            <a:r>
              <a:rPr lang="en-GB" sz="1000" baseline="30000" dirty="0">
                <a:solidFill>
                  <a:schemeClr val="bg1"/>
                </a:solidFill>
                <a:latin typeface="Calibri"/>
                <a:ea typeface="Calibri"/>
              </a:rPr>
              <a:t>th</a:t>
            </a:r>
            <a:r>
              <a:rPr lang="en-GB" sz="1000" dirty="0">
                <a:solidFill>
                  <a:schemeClr val="bg1"/>
                </a:solidFill>
                <a:latin typeface="Calibri"/>
                <a:ea typeface="Calibri"/>
              </a:rPr>
              <a:t> KE4738 Meeting     June 17</a:t>
            </a:r>
            <a:r>
              <a:rPr lang="fr-CH" sz="1000" baseline="30000" dirty="0">
                <a:solidFill>
                  <a:schemeClr val="bg1"/>
                </a:solidFill>
                <a:latin typeface="Calibri"/>
                <a:ea typeface="Calibri"/>
              </a:rPr>
              <a:t>th</a:t>
            </a:r>
            <a:r>
              <a:rPr lang="fr-CH" sz="1000" dirty="0">
                <a:solidFill>
                  <a:schemeClr val="bg1"/>
                </a:solidFill>
                <a:latin typeface="Calibri"/>
                <a:ea typeface="Calibri"/>
              </a:rPr>
              <a:t> , 2021</a:t>
            </a:r>
            <a:endParaRPr lang="en-GB" sz="1000" dirty="0">
              <a:solidFill>
                <a:schemeClr val="bg1"/>
              </a:solidFill>
              <a:latin typeface="Calibri"/>
              <a:cs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4_Diapositive de titre">
    <p:spTree>
      <p:nvGrpSpPr>
        <p:cNvPr id="1" name=""/>
        <p:cNvGrpSpPr/>
        <p:nvPr/>
      </p:nvGrpSpPr>
      <p:grpSpPr bwMode="auto">
        <a:xfrm>
          <a:off x="0" y="0"/>
          <a:ext cx="0" cy="0"/>
          <a:chOff x="0" y="0"/>
          <a:chExt cx="0" cy="0"/>
        </a:xfrm>
      </p:grpSpPr>
      <p:pic>
        <p:nvPicPr>
          <p:cNvPr id="4" name="Image 2" descr="LOGOfin.eps"/>
          <p:cNvPicPr>
            <a:picLocks noChangeAspect="1"/>
          </p:cNvPicPr>
          <p:nvPr userDrawn="1"/>
        </p:nvPicPr>
        <p:blipFill>
          <a:blip r:embed="rId2"/>
          <a:stretch/>
        </p:blipFill>
        <p:spPr bwMode="auto">
          <a:xfrm>
            <a:off x="5328357" y="2703285"/>
            <a:ext cx="1563273" cy="1467041"/>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Espace réservé du titre 8"/>
          <p:cNvSpPr>
            <a:spLocks noGrp="1"/>
          </p:cNvSpPr>
          <p:nvPr>
            <p:ph type="title"/>
          </p:nvPr>
        </p:nvSpPr>
        <p:spPr bwMode="auto">
          <a:xfrm>
            <a:off x="0" y="-27384"/>
            <a:ext cx="12192000" cy="940443"/>
          </a:xfrm>
          <a:prstGeom prst="rect">
            <a:avLst/>
          </a:prstGeom>
        </p:spPr>
        <p:txBody>
          <a:bodyPr vert="horz" lIns="45720" rIns="45720" anchor="ctr">
            <a:normAutofit/>
          </a:bodyPr>
          <a:lstStyle/>
          <a:p>
            <a:pPr>
              <a:defRPr/>
            </a:pPr>
            <a:r>
              <a:rPr lang="fr-CH"/>
              <a:t>Cliquez et modifiez le titre</a:t>
            </a:r>
            <a:endParaRPr lang="en-US"/>
          </a:p>
        </p:txBody>
      </p:sp>
      <p:sp>
        <p:nvSpPr>
          <p:cNvPr id="5" name="Espace réservé du texte 29"/>
          <p:cNvSpPr>
            <a:spLocks noGrp="1"/>
          </p:cNvSpPr>
          <p:nvPr>
            <p:ph type="body" idx="1"/>
          </p:nvPr>
        </p:nvSpPr>
        <p:spPr bwMode="auto">
          <a:xfrm>
            <a:off x="0" y="913060"/>
            <a:ext cx="12192000" cy="5079968"/>
          </a:xfrm>
          <a:prstGeom prst="rect">
            <a:avLst/>
          </a:prstGeom>
        </p:spPr>
        <p:txBody>
          <a:bodyPr vert="horz">
            <a:normAutofit/>
          </a:bodyPr>
          <a:lstStyle/>
          <a:p>
            <a:pPr lvl="0">
              <a:defRPr/>
            </a:pPr>
            <a:r>
              <a:rPr lang="fr-CH"/>
              <a:t>Cliquez pour modifier les styles du texte du masque</a:t>
            </a:r>
            <a:endParaRPr/>
          </a:p>
          <a:p>
            <a:pPr lvl="1">
              <a:defRPr/>
            </a:pPr>
            <a:r>
              <a:rPr lang="fr-CH"/>
              <a:t>Deuxième niveau</a:t>
            </a:r>
            <a:endParaRPr/>
          </a:p>
          <a:p>
            <a:pPr lvl="2">
              <a:defRPr/>
            </a:pPr>
            <a:r>
              <a:rPr lang="fr-CH"/>
              <a:t>Troisième niveau</a:t>
            </a:r>
            <a:endParaRPr/>
          </a:p>
          <a:p>
            <a:pPr lvl="3">
              <a:defRPr/>
            </a:pPr>
            <a:r>
              <a:rPr lang="fr-CH"/>
              <a:t>Quatrième niveau</a:t>
            </a:r>
            <a:endParaRPr/>
          </a:p>
          <a:p>
            <a:pPr lvl="4">
              <a:defRPr/>
            </a:pPr>
            <a:r>
              <a:rPr lang="fr-CH"/>
              <a:t>Cinquième niveau</a:t>
            </a:r>
            <a:endParaRPr lang="en-US"/>
          </a:p>
        </p:txBody>
      </p:sp>
      <p:sp>
        <p:nvSpPr>
          <p:cNvPr id="6" name="Slide Number Placeholder 3"/>
          <p:cNvSpPr>
            <a:spLocks noGrp="1"/>
          </p:cNvSpPr>
          <p:nvPr>
            <p:ph type="sldNum" sz="quarter" idx="4"/>
          </p:nvPr>
        </p:nvSpPr>
        <p:spPr bwMode="auto">
          <a:xfrm>
            <a:off x="0" y="6581774"/>
            <a:ext cx="390525" cy="2762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7918391-D411-FE40-AAD7-861AE5233E0E}" type="slidenum">
              <a:rPr lang="en-US"/>
              <a:t>‹#›</a:t>
            </a:fld>
            <a:endParaRPr lang="en-US"/>
          </a:p>
        </p:txBody>
      </p:sp>
      <p:sp>
        <p:nvSpPr>
          <p:cNvPr id="7" name="Footer Placeholder 2"/>
          <p:cNvSpPr>
            <a:spLocks noGrp="1"/>
          </p:cNvSpPr>
          <p:nvPr>
            <p:ph type="ftr" sz="quarter" idx="3"/>
          </p:nvPr>
        </p:nvSpPr>
        <p:spPr bwMode="auto">
          <a:xfrm>
            <a:off x="6910341" y="6356351"/>
            <a:ext cx="38608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l">
        <a:spcBef>
          <a:spcPts val="0"/>
        </a:spcBef>
        <a:buNone/>
        <a:defRPr sz="4600">
          <a:solidFill>
            <a:schemeClr val="tx1"/>
          </a:solidFill>
          <a:latin typeface="+mj-lt"/>
          <a:ea typeface="+mj-ea"/>
          <a:cs typeface="+mj-cs"/>
        </a:defRPr>
      </a:lvl1pPr>
    </p:titleStyle>
    <p:bodyStyle>
      <a:lvl1pPr marL="493776" indent="-457200" algn="l">
        <a:spcBef>
          <a:spcPts val="0"/>
        </a:spcBef>
        <a:buClr>
          <a:schemeClr val="accent1"/>
        </a:buClr>
        <a:buSzPct val="80000"/>
        <a:buFont typeface="Arial"/>
        <a:buChar char="•"/>
        <a:defRPr sz="3000">
          <a:solidFill>
            <a:schemeClr val="tx1"/>
          </a:solidFill>
          <a:latin typeface="+mn-lt"/>
          <a:ea typeface="+mn-ea"/>
          <a:cs typeface="+mn-cs"/>
        </a:defRPr>
      </a:lvl1pPr>
      <a:lvl2pPr marL="905256" indent="-457200" algn="l">
        <a:spcBef>
          <a:spcPts val="0"/>
        </a:spcBef>
        <a:buClr>
          <a:schemeClr val="accent1"/>
        </a:buClr>
        <a:buSzPct val="90000"/>
        <a:buFont typeface="Arial"/>
        <a:buChar char="•"/>
        <a:defRPr sz="2600">
          <a:solidFill>
            <a:schemeClr val="tx1"/>
          </a:solidFill>
          <a:latin typeface="+mn-lt"/>
          <a:ea typeface="+mn-ea"/>
          <a:cs typeface="+mn-cs"/>
        </a:defRPr>
      </a:lvl2pPr>
      <a:lvl3pPr marL="1092708" indent="-342900" algn="l">
        <a:spcBef>
          <a:spcPts val="0"/>
        </a:spcBef>
        <a:buClr>
          <a:schemeClr val="accent2"/>
        </a:buClr>
        <a:buSzPct val="85000"/>
        <a:buFont typeface="Arial"/>
        <a:buChar char="•"/>
        <a:defRPr sz="2400">
          <a:solidFill>
            <a:schemeClr val="tx1"/>
          </a:solidFill>
          <a:latin typeface="+mn-lt"/>
          <a:ea typeface="+mn-ea"/>
          <a:cs typeface="+mn-cs"/>
        </a:defRPr>
      </a:lvl3pPr>
      <a:lvl4pPr marL="1385316" indent="-342900" algn="l">
        <a:spcBef>
          <a:spcPts val="0"/>
        </a:spcBef>
        <a:buClr>
          <a:schemeClr val="accent3"/>
        </a:buClr>
        <a:buSzPct val="90000"/>
        <a:buFont typeface="Arial"/>
        <a:buChar char="•"/>
        <a:defRPr sz="2000">
          <a:solidFill>
            <a:schemeClr val="tx1"/>
          </a:solidFill>
          <a:latin typeface="+mn-lt"/>
          <a:ea typeface="+mn-ea"/>
          <a:cs typeface="+mn-cs"/>
        </a:defRPr>
      </a:lvl4pPr>
      <a:lvl5pPr marL="1650492" indent="-342900" algn="l">
        <a:spcBef>
          <a:spcPts val="0"/>
        </a:spcBef>
        <a:buClr>
          <a:schemeClr val="accent4"/>
        </a:buClr>
        <a:buSzPct val="100000"/>
        <a:buFont typeface="Arial"/>
        <a:buChar char="•"/>
        <a:defRPr sz="2000">
          <a:solidFill>
            <a:schemeClr val="tx1"/>
          </a:solidFill>
          <a:latin typeface="+mn-lt"/>
          <a:ea typeface="+mn-ea"/>
          <a:cs typeface="+mn-cs"/>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p:bodyStyle>
    <p:otherStyle>
      <a:lvl1pPr marL="0" algn="l">
        <a:defRPr>
          <a:solidFill>
            <a:schemeClr val="tx1"/>
          </a:solidFill>
          <a:latin typeface="+mn-lt"/>
          <a:ea typeface="+mn-ea"/>
          <a:cs typeface="+mn-cs"/>
        </a:defRPr>
      </a:lvl1pPr>
      <a:lvl2pPr marL="457200" algn="l">
        <a:defRPr>
          <a:solidFill>
            <a:schemeClr val="tx1"/>
          </a:solidFill>
          <a:latin typeface="+mn-lt"/>
          <a:ea typeface="+mn-ea"/>
          <a:cs typeface="+mn-cs"/>
        </a:defRPr>
      </a:lvl2pPr>
      <a:lvl3pPr marL="914400" algn="l">
        <a:defRPr>
          <a:solidFill>
            <a:schemeClr val="tx1"/>
          </a:solidFill>
          <a:latin typeface="+mn-lt"/>
          <a:ea typeface="+mn-ea"/>
          <a:cs typeface="+mn-cs"/>
        </a:defRPr>
      </a:lvl3pPr>
      <a:lvl4pPr marL="1371600" algn="l">
        <a:defRPr>
          <a:solidFill>
            <a:schemeClr val="tx1"/>
          </a:solidFill>
          <a:latin typeface="+mn-lt"/>
          <a:ea typeface="+mn-ea"/>
          <a:cs typeface="+mn-cs"/>
        </a:defRPr>
      </a:lvl4pPr>
      <a:lvl5pPr marL="1828800" algn="l">
        <a:defRPr>
          <a:solidFill>
            <a:schemeClr val="tx1"/>
          </a:solidFill>
          <a:latin typeface="+mn-lt"/>
          <a:ea typeface="+mn-ea"/>
          <a:cs typeface="+mn-cs"/>
        </a:defRPr>
      </a:lvl5pPr>
      <a:lvl6pPr marL="2286000" algn="l">
        <a:defRPr>
          <a:solidFill>
            <a:schemeClr val="tx1"/>
          </a:solidFill>
          <a:latin typeface="+mn-lt"/>
          <a:ea typeface="+mn-ea"/>
          <a:cs typeface="+mn-cs"/>
        </a:defRPr>
      </a:lvl6pPr>
      <a:lvl7pPr marL="2743200" algn="l">
        <a:defRPr>
          <a:solidFill>
            <a:schemeClr val="tx1"/>
          </a:solidFill>
          <a:latin typeface="+mn-lt"/>
          <a:ea typeface="+mn-ea"/>
          <a:cs typeface="+mn-cs"/>
        </a:defRPr>
      </a:lvl7pPr>
      <a:lvl8pPr marL="3200400" algn="l">
        <a:defRPr>
          <a:solidFill>
            <a:schemeClr val="tx1"/>
          </a:solidFill>
          <a:latin typeface="+mn-lt"/>
          <a:ea typeface="+mn-ea"/>
          <a:cs typeface="+mn-cs"/>
        </a:defRPr>
      </a:lvl8pPr>
      <a:lvl9pPr marL="3657600" algn="l">
        <a:defRPr>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10" Type="http://schemas.openxmlformats.org/officeDocument/2006/relationships/image" Target="../media/image32.jpeg"/><Relationship Id="rId4" Type="http://schemas.openxmlformats.org/officeDocument/2006/relationships/image" Target="../media/image26.png"/><Relationship Id="rId9" Type="http://schemas.openxmlformats.org/officeDocument/2006/relationships/image" Target="../media/image31.jpe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37.jpg"/><Relationship Id="rId4" Type="http://schemas.openxmlformats.org/officeDocument/2006/relationships/image" Target="../media/image3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extBox 4"/>
          <p:cNvSpPr>
            <a:spLocks/>
          </p:cNvSpPr>
          <p:nvPr/>
        </p:nvSpPr>
        <p:spPr bwMode="auto">
          <a:xfrm>
            <a:off x="8135332" y="5806912"/>
            <a:ext cx="3685880" cy="369332"/>
          </a:xfrm>
          <a:prstGeom prst="rect">
            <a:avLst/>
          </a:prstGeom>
          <a:noFill/>
        </p:spPr>
        <p:txBody>
          <a:bodyPr wrap="square" rtlCol="0">
            <a:spAutoFit/>
          </a:bodyPr>
          <a:lstStyle/>
          <a:p>
            <a:pPr algn="ctr">
              <a:defRPr/>
            </a:pPr>
            <a:r>
              <a:rPr lang="fr-CH" i="1" dirty="0"/>
              <a:t>Bharti Verma, CERN</a:t>
            </a:r>
            <a:endParaRPr dirty="0"/>
          </a:p>
        </p:txBody>
      </p:sp>
      <p:sp>
        <p:nvSpPr>
          <p:cNvPr id="5" name="Rectangle 5"/>
          <p:cNvSpPr/>
          <p:nvPr/>
        </p:nvSpPr>
        <p:spPr bwMode="auto">
          <a:xfrm>
            <a:off x="0" y="2321004"/>
            <a:ext cx="12172616" cy="1107996"/>
          </a:xfrm>
          <a:prstGeom prst="rect">
            <a:avLst/>
          </a:prstGeom>
        </p:spPr>
        <p:txBody>
          <a:bodyPr wrap="square">
            <a:spAutoFit/>
          </a:bodyPr>
          <a:lstStyle/>
          <a:p>
            <a:pPr algn="ctr">
              <a:defRPr/>
            </a:pPr>
            <a:r>
              <a:rPr lang="fr-CH" sz="6600" dirty="0">
                <a:latin typeface="Calibri"/>
                <a:ea typeface="Calibri"/>
              </a:rPr>
              <a:t>Activity at CERN</a:t>
            </a:r>
            <a:endParaRPr dirty="0"/>
          </a:p>
        </p:txBody>
      </p:sp>
      <p:sp>
        <p:nvSpPr>
          <p:cNvPr id="6" name="TextBox 6"/>
          <p:cNvSpPr>
            <a:spLocks/>
          </p:cNvSpPr>
          <p:nvPr/>
        </p:nvSpPr>
        <p:spPr bwMode="auto">
          <a:xfrm>
            <a:off x="-1" y="0"/>
            <a:ext cx="12192001" cy="646331"/>
          </a:xfrm>
          <a:prstGeom prst="rect">
            <a:avLst/>
          </a:prstGeom>
          <a:noFill/>
        </p:spPr>
        <p:txBody>
          <a:bodyPr wrap="square" rtlCol="0">
            <a:spAutoFit/>
          </a:bodyPr>
          <a:lstStyle/>
          <a:p>
            <a:pPr>
              <a:defRPr/>
            </a:pPr>
            <a:r>
              <a:rPr lang="fr-CH" dirty="0"/>
              <a:t>5</a:t>
            </a:r>
            <a:r>
              <a:rPr lang="fr-CH" baseline="30000" dirty="0"/>
              <a:t>th</a:t>
            </a:r>
            <a:r>
              <a:rPr lang="fr-CH" dirty="0"/>
              <a:t> KE4738 </a:t>
            </a:r>
            <a:r>
              <a:rPr lang="fr-CH" dirty="0" err="1"/>
              <a:t>Technical</a:t>
            </a:r>
            <a:r>
              <a:rPr lang="fr-CH" dirty="0"/>
              <a:t> Meeting : </a:t>
            </a:r>
            <a:r>
              <a:rPr lang="fr-CH" dirty="0" err="1"/>
              <a:t>Adhesion</a:t>
            </a:r>
            <a:endParaRPr dirty="0"/>
          </a:p>
          <a:p>
            <a:pPr>
              <a:defRPr/>
            </a:pPr>
            <a:r>
              <a:rPr lang="fr-CH" dirty="0"/>
              <a:t>June 17</a:t>
            </a:r>
            <a:r>
              <a:rPr lang="fr-CH" baseline="30000" dirty="0"/>
              <a:t>th</a:t>
            </a:r>
            <a:r>
              <a:rPr lang="fr-CH" dirty="0"/>
              <a:t>, 2021</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39;p10"/>
          <p:cNvSpPr txBox="1">
            <a:spLocks noGrp="1"/>
          </p:cNvSpPr>
          <p:nvPr>
            <p:ph type="title"/>
          </p:nvPr>
        </p:nvSpPr>
        <p:spPr>
          <a:xfrm>
            <a:off x="0" y="0"/>
            <a:ext cx="12192000" cy="480767"/>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Clr>
                <a:schemeClr val="dk1"/>
              </a:buClr>
              <a:buSzPts val="2800"/>
              <a:buFont typeface="Arial"/>
              <a:buNone/>
            </a:pPr>
            <a:r>
              <a:rPr lang="en-US" sz="2800" b="1" dirty="0"/>
              <a:t>G-11 with CTD101k- Microscope pictures</a:t>
            </a:r>
            <a:endParaRPr dirty="0"/>
          </a:p>
        </p:txBody>
      </p:sp>
      <p:pic>
        <p:nvPicPr>
          <p:cNvPr id="4" name="Google Shape;130;p10" descr="Background pattern&#10;&#10;Description automatically generated"/>
          <p:cNvPicPr preferRelativeResize="0"/>
          <p:nvPr/>
        </p:nvPicPr>
        <p:blipFill rotWithShape="1">
          <a:blip r:embed="rId2">
            <a:alphaModFix/>
          </a:blip>
          <a:srcRect/>
          <a:stretch/>
        </p:blipFill>
        <p:spPr>
          <a:xfrm>
            <a:off x="911424" y="620688"/>
            <a:ext cx="4480497" cy="2680690"/>
          </a:xfrm>
          <a:prstGeom prst="rect">
            <a:avLst/>
          </a:prstGeom>
          <a:noFill/>
          <a:ln>
            <a:noFill/>
          </a:ln>
        </p:spPr>
      </p:pic>
      <p:pic>
        <p:nvPicPr>
          <p:cNvPr id="5" name="Google Shape;131;p10" descr="A picture containing text, case, accessory&#10;&#10;Description automatically generated"/>
          <p:cNvPicPr preferRelativeResize="0"/>
          <p:nvPr/>
        </p:nvPicPr>
        <p:blipFill rotWithShape="1">
          <a:blip r:embed="rId3">
            <a:alphaModFix/>
          </a:blip>
          <a:srcRect/>
          <a:stretch/>
        </p:blipFill>
        <p:spPr>
          <a:xfrm>
            <a:off x="5862227" y="620688"/>
            <a:ext cx="4480497" cy="2680690"/>
          </a:xfrm>
          <a:prstGeom prst="rect">
            <a:avLst/>
          </a:prstGeom>
          <a:noFill/>
          <a:ln>
            <a:noFill/>
          </a:ln>
        </p:spPr>
      </p:pic>
      <p:sp>
        <p:nvSpPr>
          <p:cNvPr id="6" name="Google Shape;134;p10"/>
          <p:cNvSpPr/>
          <p:nvPr/>
        </p:nvSpPr>
        <p:spPr>
          <a:xfrm>
            <a:off x="7032104" y="764704"/>
            <a:ext cx="2088232" cy="1196329"/>
          </a:xfrm>
          <a:prstGeom prst="ellipse">
            <a:avLst/>
          </a:prstGeom>
          <a:noFill/>
          <a:ln w="28575" cap="flat" cmpd="sng">
            <a:solidFill>
              <a:srgbClr val="003F78"/>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 name="Google Shape;136;p10"/>
          <p:cNvSpPr/>
          <p:nvPr/>
        </p:nvSpPr>
        <p:spPr>
          <a:xfrm>
            <a:off x="6744072" y="2033041"/>
            <a:ext cx="2088232" cy="1196329"/>
          </a:xfrm>
          <a:prstGeom prst="ellipse">
            <a:avLst/>
          </a:prstGeom>
          <a:noFill/>
          <a:ln w="28575" cap="flat" cmpd="sng">
            <a:solidFill>
              <a:srgbClr val="262626"/>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8" name="Google Shape;135;p10"/>
          <p:cNvCxnSpPr/>
          <p:nvPr/>
        </p:nvCxnSpPr>
        <p:spPr>
          <a:xfrm flipH="1">
            <a:off x="5391921" y="1628800"/>
            <a:ext cx="1784199" cy="1872208"/>
          </a:xfrm>
          <a:prstGeom prst="straightConnector1">
            <a:avLst/>
          </a:prstGeom>
          <a:noFill/>
          <a:ln w="19050" cap="flat" cmpd="sng">
            <a:solidFill>
              <a:schemeClr val="dk1"/>
            </a:solidFill>
            <a:prstDash val="solid"/>
            <a:round/>
            <a:headEnd type="none" w="sm" len="sm"/>
            <a:tailEnd type="triangle" w="med" len="med"/>
          </a:ln>
          <a:effectLst>
            <a:outerShdw blurRad="40000" dist="20000" dir="5400000" rotWithShape="0">
              <a:srgbClr val="000000">
                <a:alpha val="37647"/>
              </a:srgbClr>
            </a:outerShdw>
          </a:effectLst>
        </p:spPr>
      </p:cxnSp>
      <p:cxnSp>
        <p:nvCxnSpPr>
          <p:cNvPr id="9" name="Google Shape;137;p10"/>
          <p:cNvCxnSpPr/>
          <p:nvPr/>
        </p:nvCxnSpPr>
        <p:spPr>
          <a:xfrm>
            <a:off x="7788188" y="3229370"/>
            <a:ext cx="0" cy="363000"/>
          </a:xfrm>
          <a:prstGeom prst="straightConnector1">
            <a:avLst/>
          </a:prstGeom>
          <a:noFill/>
          <a:ln w="19050" cap="flat" cmpd="sng">
            <a:solidFill>
              <a:schemeClr val="accent6"/>
            </a:solidFill>
            <a:prstDash val="solid"/>
            <a:round/>
            <a:headEnd type="none" w="sm" len="sm"/>
            <a:tailEnd type="triangle" w="med" len="med"/>
          </a:ln>
          <a:effectLst>
            <a:outerShdw blurRad="40000" dist="20000" dir="5400000" rotWithShape="0">
              <a:srgbClr val="000000">
                <a:alpha val="37647"/>
              </a:srgbClr>
            </a:outerShdw>
          </a:effectLst>
        </p:spPr>
      </p:cxnSp>
      <p:pic>
        <p:nvPicPr>
          <p:cNvPr id="10" name="Google Shape;132;p10" descr="A picture containing furniture, fabric&#10;&#10;Description automatically generated"/>
          <p:cNvPicPr preferRelativeResize="0"/>
          <p:nvPr/>
        </p:nvPicPr>
        <p:blipFill rotWithShape="1">
          <a:blip r:embed="rId4">
            <a:alphaModFix/>
          </a:blip>
          <a:srcRect/>
          <a:stretch/>
        </p:blipFill>
        <p:spPr>
          <a:xfrm>
            <a:off x="911424" y="3592383"/>
            <a:ext cx="4480497" cy="2680690"/>
          </a:xfrm>
          <a:prstGeom prst="rect">
            <a:avLst/>
          </a:prstGeom>
          <a:noFill/>
          <a:ln>
            <a:noFill/>
          </a:ln>
        </p:spPr>
      </p:pic>
      <p:pic>
        <p:nvPicPr>
          <p:cNvPr id="11" name="Google Shape;133;p10"/>
          <p:cNvPicPr preferRelativeResize="0"/>
          <p:nvPr/>
        </p:nvPicPr>
        <p:blipFill rotWithShape="1">
          <a:blip r:embed="rId5">
            <a:alphaModFix/>
          </a:blip>
          <a:srcRect/>
          <a:stretch/>
        </p:blipFill>
        <p:spPr>
          <a:xfrm>
            <a:off x="5879975" y="3592383"/>
            <a:ext cx="4480497" cy="2644929"/>
          </a:xfrm>
          <a:prstGeom prst="rect">
            <a:avLst/>
          </a:prstGeom>
          <a:noFill/>
          <a:ln>
            <a:noFill/>
          </a:ln>
        </p:spPr>
      </p:pic>
      <p:sp>
        <p:nvSpPr>
          <p:cNvPr id="12" name="Google Shape;138;p10"/>
          <p:cNvSpPr txBox="1"/>
          <p:nvPr/>
        </p:nvSpPr>
        <p:spPr>
          <a:xfrm>
            <a:off x="2204639" y="2943143"/>
            <a:ext cx="317266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lt1"/>
                </a:solidFill>
                <a:latin typeface="Arial"/>
                <a:ea typeface="Arial"/>
                <a:cs typeface="Arial"/>
                <a:sym typeface="Arial"/>
              </a:rPr>
              <a:t>G-11 surface before peel test</a:t>
            </a:r>
            <a:endParaRPr sz="1800" dirty="0">
              <a:solidFill>
                <a:schemeClr val="lt1"/>
              </a:solidFill>
              <a:latin typeface="Arial"/>
              <a:ea typeface="Arial"/>
              <a:cs typeface="Arial"/>
              <a:sym typeface="Arial"/>
            </a:endParaRPr>
          </a:p>
        </p:txBody>
      </p:sp>
      <p:sp>
        <p:nvSpPr>
          <p:cNvPr id="14" name="TextBox 13">
            <a:extLst>
              <a:ext uri="{FF2B5EF4-FFF2-40B4-BE49-F238E27FC236}">
                <a16:creationId xmlns:a16="http://schemas.microsoft.com/office/drawing/2014/main" id="{F9295DA4-AD86-4036-8EEA-46836D48CA55}"/>
              </a:ext>
            </a:extLst>
          </p:cNvPr>
          <p:cNvSpPr txBox="1"/>
          <p:nvPr/>
        </p:nvSpPr>
        <p:spPr>
          <a:xfrm>
            <a:off x="848951" y="3004699"/>
            <a:ext cx="885382" cy="369332"/>
          </a:xfrm>
          <a:prstGeom prst="rect">
            <a:avLst/>
          </a:prstGeom>
          <a:noFill/>
        </p:spPr>
        <p:txBody>
          <a:bodyPr wrap="square" rtlCol="0">
            <a:spAutoFit/>
          </a:bodyPr>
          <a:lstStyle/>
          <a:p>
            <a:r>
              <a:rPr lang="en-US" dirty="0">
                <a:solidFill>
                  <a:schemeClr val="bg1"/>
                </a:solidFill>
              </a:rPr>
              <a:t>25X</a:t>
            </a:r>
            <a:endParaRPr lang="en-GB" dirty="0">
              <a:solidFill>
                <a:schemeClr val="bg1"/>
              </a:solidFill>
            </a:endParaRPr>
          </a:p>
        </p:txBody>
      </p:sp>
      <p:sp>
        <p:nvSpPr>
          <p:cNvPr id="15" name="TextBox 14">
            <a:extLst>
              <a:ext uri="{FF2B5EF4-FFF2-40B4-BE49-F238E27FC236}">
                <a16:creationId xmlns:a16="http://schemas.microsoft.com/office/drawing/2014/main" id="{549A8290-7339-454E-95E3-2ECE2FCB94C7}"/>
              </a:ext>
            </a:extLst>
          </p:cNvPr>
          <p:cNvSpPr txBox="1"/>
          <p:nvPr/>
        </p:nvSpPr>
        <p:spPr>
          <a:xfrm>
            <a:off x="911424" y="5965296"/>
            <a:ext cx="503664" cy="307777"/>
          </a:xfrm>
          <a:prstGeom prst="rect">
            <a:avLst/>
          </a:prstGeom>
          <a:noFill/>
        </p:spPr>
        <p:txBody>
          <a:bodyPr wrap="none" rtlCol="0">
            <a:spAutoFit/>
          </a:bodyPr>
          <a:lstStyle/>
          <a:p>
            <a:r>
              <a:rPr lang="en-US" dirty="0">
                <a:solidFill>
                  <a:schemeClr val="bg1"/>
                </a:solidFill>
              </a:rPr>
              <a:t>25X</a:t>
            </a:r>
            <a:endParaRPr lang="en-GB" dirty="0">
              <a:solidFill>
                <a:schemeClr val="bg1"/>
              </a:solidFill>
            </a:endParaRPr>
          </a:p>
        </p:txBody>
      </p:sp>
      <p:sp>
        <p:nvSpPr>
          <p:cNvPr id="16" name="TextBox 15">
            <a:extLst>
              <a:ext uri="{FF2B5EF4-FFF2-40B4-BE49-F238E27FC236}">
                <a16:creationId xmlns:a16="http://schemas.microsoft.com/office/drawing/2014/main" id="{AA12217A-83C5-4298-9CE1-B72E9D5DF895}"/>
              </a:ext>
            </a:extLst>
          </p:cNvPr>
          <p:cNvSpPr txBox="1"/>
          <p:nvPr/>
        </p:nvSpPr>
        <p:spPr>
          <a:xfrm>
            <a:off x="5879975" y="5929535"/>
            <a:ext cx="503664" cy="307777"/>
          </a:xfrm>
          <a:prstGeom prst="rect">
            <a:avLst/>
          </a:prstGeom>
          <a:noFill/>
        </p:spPr>
        <p:txBody>
          <a:bodyPr wrap="none" rtlCol="0">
            <a:spAutoFit/>
          </a:bodyPr>
          <a:lstStyle/>
          <a:p>
            <a:r>
              <a:rPr lang="en-US" dirty="0">
                <a:solidFill>
                  <a:schemeClr val="bg1"/>
                </a:solidFill>
              </a:rPr>
              <a:t>25X</a:t>
            </a:r>
            <a:endParaRPr lang="en-GB" dirty="0">
              <a:solidFill>
                <a:schemeClr val="bg1"/>
              </a:solidFill>
            </a:endParaRPr>
          </a:p>
        </p:txBody>
      </p:sp>
      <p:sp>
        <p:nvSpPr>
          <p:cNvPr id="17" name="TextBox 16">
            <a:extLst>
              <a:ext uri="{FF2B5EF4-FFF2-40B4-BE49-F238E27FC236}">
                <a16:creationId xmlns:a16="http://schemas.microsoft.com/office/drawing/2014/main" id="{7147B6D2-560F-481D-B9BC-E694364DACC7}"/>
              </a:ext>
            </a:extLst>
          </p:cNvPr>
          <p:cNvSpPr txBox="1"/>
          <p:nvPr/>
        </p:nvSpPr>
        <p:spPr>
          <a:xfrm>
            <a:off x="5885795" y="3039288"/>
            <a:ext cx="503664" cy="307777"/>
          </a:xfrm>
          <a:prstGeom prst="rect">
            <a:avLst/>
          </a:prstGeom>
          <a:noFill/>
        </p:spPr>
        <p:txBody>
          <a:bodyPr wrap="none" rtlCol="0">
            <a:spAutoFit/>
          </a:bodyPr>
          <a:lstStyle/>
          <a:p>
            <a:r>
              <a:rPr lang="en-US" dirty="0">
                <a:solidFill>
                  <a:schemeClr val="bg1"/>
                </a:solidFill>
              </a:rPr>
              <a:t>15X</a:t>
            </a:r>
            <a:endParaRPr lang="en-GB" dirty="0">
              <a:solidFill>
                <a:schemeClr val="bg1"/>
              </a:solidFill>
            </a:endParaRPr>
          </a:p>
        </p:txBody>
      </p:sp>
    </p:spTree>
    <p:extLst>
      <p:ext uri="{BB962C8B-B14F-4D97-AF65-F5344CB8AC3E}">
        <p14:creationId xmlns:p14="http://schemas.microsoft.com/office/powerpoint/2010/main" val="33026419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44;p11"/>
          <p:cNvSpPr txBox="1">
            <a:spLocks noGrp="1"/>
          </p:cNvSpPr>
          <p:nvPr>
            <p:ph type="title"/>
          </p:nvPr>
        </p:nvSpPr>
        <p:spPr>
          <a:xfrm>
            <a:off x="0" y="0"/>
            <a:ext cx="12192000" cy="480767"/>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Clr>
                <a:schemeClr val="dk1"/>
              </a:buClr>
              <a:buSzPts val="2800"/>
              <a:buFont typeface="Arial"/>
              <a:buNone/>
            </a:pPr>
            <a:r>
              <a:rPr lang="en-US" sz="2800" b="1" dirty="0"/>
              <a:t>Copper with mastic (T-peel)</a:t>
            </a:r>
            <a:endParaRPr dirty="0"/>
          </a:p>
        </p:txBody>
      </p:sp>
      <p:pic>
        <p:nvPicPr>
          <p:cNvPr id="4" name="Picture 3">
            <a:extLst>
              <a:ext uri="{FF2B5EF4-FFF2-40B4-BE49-F238E27FC236}">
                <a16:creationId xmlns:a16="http://schemas.microsoft.com/office/drawing/2014/main" id="{B41211C4-A6A3-4F8B-A234-D29A2A645013}"/>
              </a:ext>
            </a:extLst>
          </p:cNvPr>
          <p:cNvPicPr/>
          <p:nvPr/>
        </p:nvPicPr>
        <p:blipFill rotWithShape="1">
          <a:blip r:embed="rId2" cstate="print">
            <a:extLst>
              <a:ext uri="{28A0092B-C50C-407E-A947-70E740481C1C}">
                <a14:useLocalDpi xmlns:a14="http://schemas.microsoft.com/office/drawing/2010/main" val="0"/>
              </a:ext>
            </a:extLst>
          </a:blip>
          <a:srcRect b="19963"/>
          <a:stretch/>
        </p:blipFill>
        <p:spPr bwMode="auto">
          <a:xfrm rot="5400000">
            <a:off x="309452" y="966155"/>
            <a:ext cx="2570971" cy="1943093"/>
          </a:xfrm>
          <a:prstGeom prst="rect">
            <a:avLst/>
          </a:prstGeom>
          <a:noFill/>
          <a:ln>
            <a:noFill/>
          </a:ln>
        </p:spPr>
      </p:pic>
      <p:pic>
        <p:nvPicPr>
          <p:cNvPr id="5" name="Picture 4">
            <a:extLst>
              <a:ext uri="{FF2B5EF4-FFF2-40B4-BE49-F238E27FC236}">
                <a16:creationId xmlns:a16="http://schemas.microsoft.com/office/drawing/2014/main" id="{F14BEA56-1183-4DDC-9B14-E89CCB0C1279}"/>
              </a:ext>
            </a:extLst>
          </p:cNvPr>
          <p:cNvPicPr/>
          <p:nvPr/>
        </p:nvPicPr>
        <p:blipFill rotWithShape="1">
          <a:blip r:embed="rId3" cstate="print">
            <a:extLst>
              <a:ext uri="{28A0092B-C50C-407E-A947-70E740481C1C}">
                <a14:useLocalDpi xmlns:a14="http://schemas.microsoft.com/office/drawing/2010/main" val="0"/>
              </a:ext>
            </a:extLst>
          </a:blip>
          <a:srcRect t="7381" b="21211"/>
          <a:stretch/>
        </p:blipFill>
        <p:spPr bwMode="auto">
          <a:xfrm rot="5400000">
            <a:off x="2938305" y="1001600"/>
            <a:ext cx="2570971" cy="1872209"/>
          </a:xfrm>
          <a:prstGeom prst="rect">
            <a:avLst/>
          </a:prstGeom>
          <a:noFill/>
          <a:ln>
            <a:noFill/>
          </a:ln>
        </p:spPr>
      </p:pic>
      <p:sp>
        <p:nvSpPr>
          <p:cNvPr id="6" name="TextBox 5">
            <a:extLst>
              <a:ext uri="{FF2B5EF4-FFF2-40B4-BE49-F238E27FC236}">
                <a16:creationId xmlns:a16="http://schemas.microsoft.com/office/drawing/2014/main" id="{EAB6F1C0-C21C-4457-90D7-1BA14A332E2A}"/>
              </a:ext>
            </a:extLst>
          </p:cNvPr>
          <p:cNvSpPr txBox="1"/>
          <p:nvPr/>
        </p:nvSpPr>
        <p:spPr>
          <a:xfrm>
            <a:off x="-3222" y="3394635"/>
            <a:ext cx="5326602" cy="3139321"/>
          </a:xfrm>
          <a:prstGeom prst="rect">
            <a:avLst/>
          </a:prstGeom>
          <a:noFill/>
        </p:spPr>
        <p:txBody>
          <a:bodyPr wrap="square" rtlCol="0">
            <a:spAutoFit/>
          </a:bodyPr>
          <a:lstStyle/>
          <a:p>
            <a:pPr algn="just"/>
            <a:r>
              <a:rPr lang="en-US" sz="1800" dirty="0">
                <a:effectLst/>
                <a:latin typeface="Times New Roman" panose="02020603050405020304" pitchFamily="18" charset="0"/>
                <a:ea typeface="Calibri" panose="020F0502020204030204" pitchFamily="34" charset="0"/>
              </a:rPr>
              <a:t>Experiments show that the lap joint strength increased as the thickness of the adhesive decreased. This is because the interface stresses increase as the bond line gets thicker. If the failure occurs close to the adhesive-adherend interface, a failure criterion based on the interface stresses explain that thin joints are stronger than thick joints. The maximum peel is 17.85 N, 11.8 N, 7.17 N, and 5.67 N for thickness 1.5 mm, 2 mm, 2.5 mm and 3 mm respectively. </a:t>
            </a:r>
            <a:r>
              <a:rPr lang="en-US" dirty="0">
                <a:latin typeface="Times New Roman" panose="02020603050405020304" pitchFamily="18" charset="0"/>
                <a:ea typeface="Calibri" panose="020F0502020204030204" pitchFamily="34" charset="0"/>
                <a:sym typeface="Arial"/>
              </a:rPr>
              <a:t>The average peel is 10.1 N, 9.13 N, 5.98 N, and 3.88 N for thickness 1.5 mm, 2 mm, 2.5 mm and 3 mm respectively. </a:t>
            </a:r>
            <a:endParaRPr lang="en-GB" dirty="0">
              <a:latin typeface="Times New Roman" panose="02020603050405020304" pitchFamily="18" charset="0"/>
              <a:ea typeface="Calibri" panose="020F0502020204030204" pitchFamily="34" charset="0"/>
            </a:endParaRPr>
          </a:p>
        </p:txBody>
      </p:sp>
      <p:pic>
        <p:nvPicPr>
          <p:cNvPr id="7" name="Picture 6">
            <a:extLst>
              <a:ext uri="{FF2B5EF4-FFF2-40B4-BE49-F238E27FC236}">
                <a16:creationId xmlns:a16="http://schemas.microsoft.com/office/drawing/2014/main" id="{B9F6F7EB-AD4A-4233-9D39-6E7D5A27F261}"/>
              </a:ext>
            </a:extLst>
          </p:cNvPr>
          <p:cNvPicPr>
            <a:picLocks noChangeAspect="1"/>
          </p:cNvPicPr>
          <p:nvPr/>
        </p:nvPicPr>
        <p:blipFill>
          <a:blip r:embed="rId4"/>
          <a:stretch>
            <a:fillRect/>
          </a:stretch>
        </p:blipFill>
        <p:spPr>
          <a:xfrm>
            <a:off x="5552883" y="435426"/>
            <a:ext cx="5966207" cy="2684329"/>
          </a:xfrm>
          <a:prstGeom prst="rect">
            <a:avLst/>
          </a:prstGeom>
        </p:spPr>
      </p:pic>
      <p:pic>
        <p:nvPicPr>
          <p:cNvPr id="8" name="Picture 7">
            <a:extLst>
              <a:ext uri="{FF2B5EF4-FFF2-40B4-BE49-F238E27FC236}">
                <a16:creationId xmlns:a16="http://schemas.microsoft.com/office/drawing/2014/main" id="{E05C54B4-4A6F-4DD9-82E6-D7B62DFBAB39}"/>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83046" y="3160995"/>
            <a:ext cx="2982201" cy="1364675"/>
          </a:xfrm>
          <a:prstGeom prst="rect">
            <a:avLst/>
          </a:prstGeom>
          <a:noFill/>
          <a:ln>
            <a:noFill/>
          </a:ln>
        </p:spPr>
      </p:pic>
      <p:pic>
        <p:nvPicPr>
          <p:cNvPr id="9" name="Picture 8">
            <a:extLst>
              <a:ext uri="{FF2B5EF4-FFF2-40B4-BE49-F238E27FC236}">
                <a16:creationId xmlns:a16="http://schemas.microsoft.com/office/drawing/2014/main" id="{660F4CFB-3AE5-48E9-B348-3AAE907BA647}"/>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V="1">
            <a:off x="8753385" y="3155678"/>
            <a:ext cx="2979359" cy="1375308"/>
          </a:xfrm>
          <a:prstGeom prst="rect">
            <a:avLst/>
          </a:prstGeom>
          <a:noFill/>
          <a:ln>
            <a:noFill/>
          </a:ln>
        </p:spPr>
      </p:pic>
      <p:pic>
        <p:nvPicPr>
          <p:cNvPr id="10" name="Picture 9">
            <a:extLst>
              <a:ext uri="{FF2B5EF4-FFF2-40B4-BE49-F238E27FC236}">
                <a16:creationId xmlns:a16="http://schemas.microsoft.com/office/drawing/2014/main" id="{F6AC8709-6BD8-4290-8910-F9CCA28D604F}"/>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34122" y="4623775"/>
            <a:ext cx="1678545" cy="1065728"/>
          </a:xfrm>
          <a:prstGeom prst="rect">
            <a:avLst/>
          </a:prstGeom>
          <a:noFill/>
          <a:ln>
            <a:noFill/>
          </a:ln>
        </p:spPr>
      </p:pic>
      <p:pic>
        <p:nvPicPr>
          <p:cNvPr id="11" name="Picture 10">
            <a:extLst>
              <a:ext uri="{FF2B5EF4-FFF2-40B4-BE49-F238E27FC236}">
                <a16:creationId xmlns:a16="http://schemas.microsoft.com/office/drawing/2014/main" id="{C4F68C9B-0035-4007-B6C4-BEDE3BE91FA5}"/>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363699" y="4615609"/>
            <a:ext cx="1678546" cy="1065726"/>
          </a:xfrm>
          <a:prstGeom prst="rect">
            <a:avLst/>
          </a:prstGeom>
          <a:noFill/>
          <a:ln>
            <a:noFill/>
          </a:ln>
        </p:spPr>
      </p:pic>
      <p:pic>
        <p:nvPicPr>
          <p:cNvPr id="12" name="Picture 11">
            <a:extLst>
              <a:ext uri="{FF2B5EF4-FFF2-40B4-BE49-F238E27FC236}">
                <a16:creationId xmlns:a16="http://schemas.microsoft.com/office/drawing/2014/main" id="{F49C9418-6907-488B-A80F-D4329FA2AA9E}"/>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flipV="1">
            <a:off x="9093277" y="4602198"/>
            <a:ext cx="1578854" cy="1065725"/>
          </a:xfrm>
          <a:prstGeom prst="rect">
            <a:avLst/>
          </a:prstGeom>
          <a:noFill/>
          <a:ln>
            <a:noFill/>
          </a:ln>
        </p:spPr>
      </p:pic>
      <p:pic>
        <p:nvPicPr>
          <p:cNvPr id="13" name="Picture 12">
            <a:extLst>
              <a:ext uri="{FF2B5EF4-FFF2-40B4-BE49-F238E27FC236}">
                <a16:creationId xmlns:a16="http://schemas.microsoft.com/office/drawing/2014/main" id="{9AACE2E5-44D9-4DFE-AF48-C95CD5785CB0}"/>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flipV="1">
            <a:off x="10692607" y="4596142"/>
            <a:ext cx="1406084" cy="1065726"/>
          </a:xfrm>
          <a:prstGeom prst="rect">
            <a:avLst/>
          </a:prstGeom>
          <a:noFill/>
          <a:ln>
            <a:noFill/>
          </a:ln>
        </p:spPr>
      </p:pic>
      <p:sp>
        <p:nvSpPr>
          <p:cNvPr id="14" name="TextBox 13">
            <a:extLst>
              <a:ext uri="{FF2B5EF4-FFF2-40B4-BE49-F238E27FC236}">
                <a16:creationId xmlns:a16="http://schemas.microsoft.com/office/drawing/2014/main" id="{F9CB747D-FB40-4B5E-9A5E-371D55CBD5DB}"/>
              </a:ext>
            </a:extLst>
          </p:cNvPr>
          <p:cNvSpPr txBox="1"/>
          <p:nvPr/>
        </p:nvSpPr>
        <p:spPr>
          <a:xfrm>
            <a:off x="5552883" y="5381726"/>
            <a:ext cx="761747" cy="369332"/>
          </a:xfrm>
          <a:prstGeom prst="rect">
            <a:avLst/>
          </a:prstGeom>
          <a:noFill/>
        </p:spPr>
        <p:txBody>
          <a:bodyPr wrap="none" rtlCol="0">
            <a:spAutoFit/>
          </a:bodyPr>
          <a:lstStyle/>
          <a:p>
            <a:r>
              <a:rPr lang="en-US" dirty="0">
                <a:solidFill>
                  <a:schemeClr val="accent6">
                    <a:lumMod val="50000"/>
                  </a:schemeClr>
                </a:solidFill>
              </a:rPr>
              <a:t>3</a:t>
            </a:r>
            <a:r>
              <a:rPr lang="en-US" dirty="0" smtClean="0">
                <a:solidFill>
                  <a:schemeClr val="accent6">
                    <a:lumMod val="50000"/>
                  </a:schemeClr>
                </a:solidFill>
              </a:rPr>
              <a:t> </a:t>
            </a:r>
            <a:r>
              <a:rPr lang="en-US" dirty="0">
                <a:solidFill>
                  <a:schemeClr val="accent6">
                    <a:lumMod val="50000"/>
                  </a:schemeClr>
                </a:solidFill>
              </a:rPr>
              <a:t>mm</a:t>
            </a:r>
            <a:endParaRPr lang="en-GB" dirty="0">
              <a:solidFill>
                <a:schemeClr val="accent6">
                  <a:lumMod val="50000"/>
                </a:schemeClr>
              </a:solidFill>
            </a:endParaRPr>
          </a:p>
        </p:txBody>
      </p:sp>
      <p:sp>
        <p:nvSpPr>
          <p:cNvPr id="15" name="TextBox 14">
            <a:extLst>
              <a:ext uri="{FF2B5EF4-FFF2-40B4-BE49-F238E27FC236}">
                <a16:creationId xmlns:a16="http://schemas.microsoft.com/office/drawing/2014/main" id="{8E98E887-BF3F-458A-8238-72EDE5BD30F8}"/>
              </a:ext>
            </a:extLst>
          </p:cNvPr>
          <p:cNvSpPr txBox="1"/>
          <p:nvPr/>
        </p:nvSpPr>
        <p:spPr>
          <a:xfrm>
            <a:off x="7312667" y="5372761"/>
            <a:ext cx="954107" cy="369332"/>
          </a:xfrm>
          <a:prstGeom prst="rect">
            <a:avLst/>
          </a:prstGeom>
          <a:noFill/>
        </p:spPr>
        <p:txBody>
          <a:bodyPr wrap="none" rtlCol="0">
            <a:spAutoFit/>
          </a:bodyPr>
          <a:lstStyle/>
          <a:p>
            <a:r>
              <a:rPr lang="en-US" dirty="0" smtClean="0">
                <a:solidFill>
                  <a:schemeClr val="accent6">
                    <a:lumMod val="50000"/>
                  </a:schemeClr>
                </a:solidFill>
              </a:rPr>
              <a:t>2.5 </a:t>
            </a:r>
            <a:r>
              <a:rPr lang="en-US" dirty="0">
                <a:solidFill>
                  <a:schemeClr val="accent6">
                    <a:lumMod val="50000"/>
                  </a:schemeClr>
                </a:solidFill>
              </a:rPr>
              <a:t>mm</a:t>
            </a:r>
            <a:endParaRPr lang="en-GB" dirty="0">
              <a:solidFill>
                <a:schemeClr val="accent6">
                  <a:lumMod val="50000"/>
                </a:schemeClr>
              </a:solidFill>
            </a:endParaRPr>
          </a:p>
        </p:txBody>
      </p:sp>
      <p:sp>
        <p:nvSpPr>
          <p:cNvPr id="16" name="TextBox 15">
            <a:extLst>
              <a:ext uri="{FF2B5EF4-FFF2-40B4-BE49-F238E27FC236}">
                <a16:creationId xmlns:a16="http://schemas.microsoft.com/office/drawing/2014/main" id="{B23D8CF8-FAAC-44CD-82FC-2E9EF8488FD6}"/>
              </a:ext>
            </a:extLst>
          </p:cNvPr>
          <p:cNvSpPr txBox="1"/>
          <p:nvPr/>
        </p:nvSpPr>
        <p:spPr>
          <a:xfrm>
            <a:off x="9042245" y="5354091"/>
            <a:ext cx="761747" cy="369332"/>
          </a:xfrm>
          <a:prstGeom prst="rect">
            <a:avLst/>
          </a:prstGeom>
          <a:noFill/>
        </p:spPr>
        <p:txBody>
          <a:bodyPr wrap="none" rtlCol="0">
            <a:spAutoFit/>
          </a:bodyPr>
          <a:lstStyle/>
          <a:p>
            <a:r>
              <a:rPr lang="en-US" dirty="0" smtClean="0">
                <a:solidFill>
                  <a:schemeClr val="accent6">
                    <a:lumMod val="50000"/>
                  </a:schemeClr>
                </a:solidFill>
              </a:rPr>
              <a:t>2 </a:t>
            </a:r>
            <a:r>
              <a:rPr lang="en-US" dirty="0">
                <a:solidFill>
                  <a:schemeClr val="accent6">
                    <a:lumMod val="50000"/>
                  </a:schemeClr>
                </a:solidFill>
              </a:rPr>
              <a:t>mm</a:t>
            </a:r>
            <a:endParaRPr lang="en-GB" dirty="0">
              <a:solidFill>
                <a:schemeClr val="accent6">
                  <a:lumMod val="50000"/>
                </a:schemeClr>
              </a:solidFill>
            </a:endParaRPr>
          </a:p>
        </p:txBody>
      </p:sp>
      <p:sp>
        <p:nvSpPr>
          <p:cNvPr id="17" name="TextBox 16">
            <a:extLst>
              <a:ext uri="{FF2B5EF4-FFF2-40B4-BE49-F238E27FC236}">
                <a16:creationId xmlns:a16="http://schemas.microsoft.com/office/drawing/2014/main" id="{7CB5F82B-EECD-413C-9F5A-5AE939FC20F8}"/>
              </a:ext>
            </a:extLst>
          </p:cNvPr>
          <p:cNvSpPr txBox="1"/>
          <p:nvPr/>
        </p:nvSpPr>
        <p:spPr>
          <a:xfrm>
            <a:off x="10672131" y="5354091"/>
            <a:ext cx="954107" cy="369332"/>
          </a:xfrm>
          <a:prstGeom prst="rect">
            <a:avLst/>
          </a:prstGeom>
          <a:noFill/>
        </p:spPr>
        <p:txBody>
          <a:bodyPr wrap="none" rtlCol="0">
            <a:spAutoFit/>
          </a:bodyPr>
          <a:lstStyle/>
          <a:p>
            <a:r>
              <a:rPr lang="en-US" dirty="0" smtClean="0">
                <a:solidFill>
                  <a:schemeClr val="accent6">
                    <a:lumMod val="50000"/>
                  </a:schemeClr>
                </a:solidFill>
              </a:rPr>
              <a:t>1.5</a:t>
            </a:r>
            <a:r>
              <a:rPr lang="en-US" dirty="0" smtClean="0">
                <a:solidFill>
                  <a:schemeClr val="accent6">
                    <a:lumMod val="50000"/>
                  </a:schemeClr>
                </a:solidFill>
              </a:rPr>
              <a:t> </a:t>
            </a:r>
            <a:r>
              <a:rPr lang="en-US" dirty="0">
                <a:solidFill>
                  <a:schemeClr val="accent6">
                    <a:lumMod val="50000"/>
                  </a:schemeClr>
                </a:solidFill>
              </a:rPr>
              <a:t>mm</a:t>
            </a:r>
            <a:endParaRPr lang="en-GB" dirty="0">
              <a:solidFill>
                <a:schemeClr val="accent6">
                  <a:lumMod val="50000"/>
                </a:schemeClr>
              </a:solidFill>
            </a:endParaRPr>
          </a:p>
        </p:txBody>
      </p:sp>
      <p:sp>
        <p:nvSpPr>
          <p:cNvPr id="18" name="TextBox 17">
            <a:extLst>
              <a:ext uri="{FF2B5EF4-FFF2-40B4-BE49-F238E27FC236}">
                <a16:creationId xmlns:a16="http://schemas.microsoft.com/office/drawing/2014/main" id="{8DDB1A5B-18B6-49A1-8861-1A0A2799A35F}"/>
              </a:ext>
            </a:extLst>
          </p:cNvPr>
          <p:cNvSpPr txBox="1"/>
          <p:nvPr/>
        </p:nvSpPr>
        <p:spPr>
          <a:xfrm>
            <a:off x="5468471" y="5747593"/>
            <a:ext cx="6994338" cy="1200329"/>
          </a:xfrm>
          <a:prstGeom prst="rect">
            <a:avLst/>
          </a:prstGeom>
          <a:noFill/>
        </p:spPr>
        <p:txBody>
          <a:bodyPr wrap="square" rtlCol="0">
            <a:spAutoFit/>
          </a:bodyPr>
          <a:lstStyle/>
          <a:p>
            <a:r>
              <a:rPr lang="en-GB" sz="1800" dirty="0">
                <a:effectLst/>
                <a:latin typeface="Calibri" panose="020F0502020204030204" pitchFamily="34" charset="0"/>
                <a:ea typeface="Calibri" panose="020F0502020204030204" pitchFamily="34" charset="0"/>
                <a:cs typeface="Times New Roman" panose="02020603050405020304" pitchFamily="18" charset="0"/>
              </a:rPr>
              <a:t>Both adhesive and </a:t>
            </a:r>
            <a:r>
              <a:rPr lang="en-GB" sz="1800" dirty="0" smtClean="0">
                <a:effectLst/>
                <a:latin typeface="Calibri" panose="020F0502020204030204" pitchFamily="34" charset="0"/>
                <a:ea typeface="Calibri" panose="020F0502020204030204" pitchFamily="34" charset="0"/>
                <a:cs typeface="Times New Roman" panose="02020603050405020304" pitchFamily="18" charset="0"/>
              </a:rPr>
              <a:t>cohesive </a:t>
            </a:r>
            <a:r>
              <a:rPr lang="en-GB" sz="1800" dirty="0">
                <a:effectLst/>
                <a:latin typeface="Calibri" panose="020F0502020204030204" pitchFamily="34" charset="0"/>
                <a:ea typeface="Calibri" panose="020F0502020204030204" pitchFamily="34" charset="0"/>
                <a:cs typeface="Times New Roman" panose="02020603050405020304" pitchFamily="18" charset="0"/>
              </a:rPr>
              <a:t>failure. Besides, the deformations/ voids in the mastic increased as we decreased the thickness because of the application of the roller used to vary the thickness of the mastic.</a:t>
            </a:r>
          </a:p>
          <a:p>
            <a:endParaRPr lang="en-GB" dirty="0"/>
          </a:p>
        </p:txBody>
      </p:sp>
      <p:sp>
        <p:nvSpPr>
          <p:cNvPr id="2" name="TextBox 1"/>
          <p:cNvSpPr txBox="1"/>
          <p:nvPr/>
        </p:nvSpPr>
        <p:spPr>
          <a:xfrm>
            <a:off x="5634122" y="4225398"/>
            <a:ext cx="3005242" cy="307777"/>
          </a:xfrm>
          <a:prstGeom prst="rect">
            <a:avLst/>
          </a:prstGeom>
          <a:noFill/>
        </p:spPr>
        <p:txBody>
          <a:bodyPr wrap="square" rtlCol="0">
            <a:spAutoFit/>
          </a:bodyPr>
          <a:lstStyle/>
          <a:p>
            <a:r>
              <a:rPr lang="en-US" sz="1400" dirty="0" smtClean="0">
                <a:solidFill>
                  <a:schemeClr val="bg1"/>
                </a:solidFill>
              </a:rPr>
              <a:t>Copper surface before test</a:t>
            </a:r>
            <a:endParaRPr lang="en-US" sz="1400" dirty="0">
              <a:solidFill>
                <a:schemeClr val="bg1"/>
              </a:solidFill>
            </a:endParaRPr>
          </a:p>
        </p:txBody>
      </p:sp>
      <p:sp>
        <p:nvSpPr>
          <p:cNvPr id="19" name="TextBox 18"/>
          <p:cNvSpPr txBox="1"/>
          <p:nvPr/>
        </p:nvSpPr>
        <p:spPr>
          <a:xfrm>
            <a:off x="8727502" y="4228709"/>
            <a:ext cx="3005242" cy="307777"/>
          </a:xfrm>
          <a:prstGeom prst="rect">
            <a:avLst/>
          </a:prstGeom>
          <a:noFill/>
        </p:spPr>
        <p:txBody>
          <a:bodyPr wrap="square" rtlCol="0">
            <a:spAutoFit/>
          </a:bodyPr>
          <a:lstStyle/>
          <a:p>
            <a:r>
              <a:rPr lang="en-US" sz="1400" dirty="0" smtClean="0">
                <a:solidFill>
                  <a:schemeClr val="bg1"/>
                </a:solidFill>
              </a:rPr>
              <a:t>Copper surface after test</a:t>
            </a:r>
            <a:endParaRPr lang="en-US" sz="1400" dirty="0">
              <a:solidFill>
                <a:schemeClr val="bg1"/>
              </a:solidFill>
            </a:endParaRPr>
          </a:p>
        </p:txBody>
      </p:sp>
      <p:sp>
        <p:nvSpPr>
          <p:cNvPr id="20" name="TextBox 19"/>
          <p:cNvSpPr txBox="1"/>
          <p:nvPr/>
        </p:nvSpPr>
        <p:spPr>
          <a:xfrm>
            <a:off x="8248471" y="4248252"/>
            <a:ext cx="698181" cy="276999"/>
          </a:xfrm>
          <a:prstGeom prst="rect">
            <a:avLst/>
          </a:prstGeom>
          <a:noFill/>
        </p:spPr>
        <p:txBody>
          <a:bodyPr wrap="square" rtlCol="0">
            <a:spAutoFit/>
          </a:bodyPr>
          <a:lstStyle/>
          <a:p>
            <a:r>
              <a:rPr lang="en-US" sz="1200" dirty="0" smtClean="0">
                <a:solidFill>
                  <a:schemeClr val="bg1"/>
                </a:solidFill>
              </a:rPr>
              <a:t>25X</a:t>
            </a:r>
            <a:endParaRPr lang="en-US" sz="1200" dirty="0">
              <a:solidFill>
                <a:schemeClr val="bg1"/>
              </a:solidFill>
            </a:endParaRPr>
          </a:p>
        </p:txBody>
      </p:sp>
      <p:sp>
        <p:nvSpPr>
          <p:cNvPr id="21" name="TextBox 20"/>
          <p:cNvSpPr txBox="1"/>
          <p:nvPr/>
        </p:nvSpPr>
        <p:spPr>
          <a:xfrm>
            <a:off x="11297491" y="4249331"/>
            <a:ext cx="698181" cy="307777"/>
          </a:xfrm>
          <a:prstGeom prst="rect">
            <a:avLst/>
          </a:prstGeom>
          <a:noFill/>
        </p:spPr>
        <p:txBody>
          <a:bodyPr wrap="square" rtlCol="0">
            <a:spAutoFit/>
          </a:bodyPr>
          <a:lstStyle/>
          <a:p>
            <a:r>
              <a:rPr lang="en-US" sz="1400" dirty="0" smtClean="0">
                <a:solidFill>
                  <a:schemeClr val="bg1"/>
                </a:solidFill>
              </a:rPr>
              <a:t>25X</a:t>
            </a:r>
            <a:endParaRPr lang="en-US" sz="1400" dirty="0">
              <a:solidFill>
                <a:schemeClr val="bg1"/>
              </a:solidFill>
            </a:endParaRPr>
          </a:p>
        </p:txBody>
      </p:sp>
    </p:spTree>
    <p:extLst>
      <p:ext uri="{BB962C8B-B14F-4D97-AF65-F5344CB8AC3E}">
        <p14:creationId xmlns:p14="http://schemas.microsoft.com/office/powerpoint/2010/main" val="9930506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44;p11">
            <a:extLst>
              <a:ext uri="{FF2B5EF4-FFF2-40B4-BE49-F238E27FC236}">
                <a16:creationId xmlns:a16="http://schemas.microsoft.com/office/drawing/2014/main" id="{781FC428-0D69-4E1A-AA80-8057CB57311C}"/>
              </a:ext>
            </a:extLst>
          </p:cNvPr>
          <p:cNvSpPr txBox="1">
            <a:spLocks/>
          </p:cNvSpPr>
          <p:nvPr/>
        </p:nvSpPr>
        <p:spPr>
          <a:xfrm>
            <a:off x="0" y="0"/>
            <a:ext cx="12192000" cy="480767"/>
          </a:xfrm>
          <a:prstGeom prst="rect">
            <a:avLst/>
          </a:prstGeom>
          <a:noFill/>
          <a:ln>
            <a:noFill/>
          </a:ln>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chemeClr val="dk1"/>
              </a:buClr>
              <a:buSzPts val="2800"/>
            </a:pPr>
            <a:r>
              <a:rPr lang="en-US" sz="2800" b="1" dirty="0">
                <a:solidFill>
                  <a:schemeClr val="dk1"/>
                </a:solidFill>
              </a:rPr>
              <a:t>Copper with Araldite 2011</a:t>
            </a:r>
          </a:p>
        </p:txBody>
      </p:sp>
      <p:sp>
        <p:nvSpPr>
          <p:cNvPr id="4" name="TextBox 3">
            <a:extLst>
              <a:ext uri="{FF2B5EF4-FFF2-40B4-BE49-F238E27FC236}">
                <a16:creationId xmlns:a16="http://schemas.microsoft.com/office/drawing/2014/main" id="{ECE3A6A0-A78A-43C2-88D9-228AA44AD3E6}"/>
              </a:ext>
            </a:extLst>
          </p:cNvPr>
          <p:cNvSpPr txBox="1"/>
          <p:nvPr/>
        </p:nvSpPr>
        <p:spPr>
          <a:xfrm>
            <a:off x="215152" y="699686"/>
            <a:ext cx="11161059" cy="665118"/>
          </a:xfrm>
          <a:prstGeom prst="rect">
            <a:avLst/>
          </a:prstGeom>
          <a:noFill/>
        </p:spPr>
        <p:txBody>
          <a:bodyPr wrap="square">
            <a:spAutoFit/>
          </a:bodyPr>
          <a:lstStyle/>
          <a:p>
            <a:pPr lvl="0" algn="just">
              <a:lnSpc>
                <a:spcPct val="107000"/>
              </a:lnSpc>
            </a:pPr>
            <a:r>
              <a:rPr lang="en-US" sz="1800" dirty="0">
                <a:latin typeface="Times New Roman" panose="02020603050405020304" pitchFamily="18" charset="0"/>
                <a:cs typeface="Times New Roman" panose="02020603050405020304" pitchFamily="18" charset="0"/>
              </a:rPr>
              <a:t>Araldite 2011 is a resin containing reaction products such as bisphenol A-(</a:t>
            </a:r>
            <a:r>
              <a:rPr lang="en-US" sz="1800" dirty="0" err="1">
                <a:latin typeface="Times New Roman" panose="02020603050405020304" pitchFamily="18" charset="0"/>
                <a:cs typeface="Times New Roman" panose="02020603050405020304" pitchFamily="18" charset="0"/>
              </a:rPr>
              <a:t>epicholohydrin</a:t>
            </a:r>
            <a:r>
              <a:rPr lang="en-US" sz="1800" dirty="0">
                <a:latin typeface="Times New Roman" panose="02020603050405020304" pitchFamily="18" charset="0"/>
                <a:cs typeface="Times New Roman" panose="02020603050405020304" pitchFamily="18" charset="0"/>
              </a:rPr>
              <a:t>); epoxy resin (average MW&lt;700); N(3-dimethylaminopropyl)-1,3-propylenediamine; bisphenol F-epoxy resin; bisphenol A-epoxy resin </a:t>
            </a:r>
            <a:endParaRPr lang="en-GB" sz="18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9665BF26-300C-4215-96BF-21F1437D73DF}"/>
              </a:ext>
            </a:extLst>
          </p:cNvPr>
          <p:cNvPicPr>
            <a:picLocks noChangeAspect="1"/>
          </p:cNvPicPr>
          <p:nvPr/>
        </p:nvPicPr>
        <p:blipFill>
          <a:blip r:embed="rId2"/>
          <a:stretch>
            <a:fillRect/>
          </a:stretch>
        </p:blipFill>
        <p:spPr>
          <a:xfrm>
            <a:off x="215153" y="1536967"/>
            <a:ext cx="5369860" cy="2755631"/>
          </a:xfrm>
          <a:prstGeom prst="rect">
            <a:avLst/>
          </a:prstGeom>
        </p:spPr>
      </p:pic>
      <p:sp>
        <p:nvSpPr>
          <p:cNvPr id="7" name="TextBox 6">
            <a:extLst>
              <a:ext uri="{FF2B5EF4-FFF2-40B4-BE49-F238E27FC236}">
                <a16:creationId xmlns:a16="http://schemas.microsoft.com/office/drawing/2014/main" id="{EC032A78-363C-4612-921D-3DB86A35D1C0}"/>
              </a:ext>
            </a:extLst>
          </p:cNvPr>
          <p:cNvSpPr txBox="1"/>
          <p:nvPr/>
        </p:nvSpPr>
        <p:spPr>
          <a:xfrm>
            <a:off x="116540" y="5348798"/>
            <a:ext cx="11161059" cy="961482"/>
          </a:xfrm>
          <a:prstGeom prst="rect">
            <a:avLst/>
          </a:prstGeom>
          <a:noFill/>
        </p:spPr>
        <p:txBody>
          <a:bodyPr wrap="square">
            <a:spAutoFit/>
          </a:bodyPr>
          <a:lstStyle/>
          <a:p>
            <a:pPr lvl="0" algn="just">
              <a:lnSpc>
                <a:spcPct val="107000"/>
              </a:lnSpc>
            </a:pPr>
            <a:r>
              <a:rPr lang="en-US" sz="1800" dirty="0">
                <a:latin typeface="Times New Roman" panose="02020603050405020304" pitchFamily="18" charset="0"/>
                <a:cs typeface="Times New Roman" panose="02020603050405020304" pitchFamily="18" charset="0"/>
              </a:rPr>
              <a:t>The graph has been obtained after curing at 50 degrees for 3 hours and inside the mold. </a:t>
            </a:r>
          </a:p>
          <a:p>
            <a:pPr lvl="0" algn="just">
              <a:lnSpc>
                <a:spcPct val="107000"/>
              </a:lnSpc>
            </a:pPr>
            <a:r>
              <a:rPr lang="en-US" sz="1800" dirty="0">
                <a:latin typeface="Times New Roman" panose="02020603050405020304" pitchFamily="18" charset="0"/>
                <a:cs typeface="Times New Roman" panose="02020603050405020304" pitchFamily="18" charset="0"/>
              </a:rPr>
              <a:t>Still adhesion is not as good as expected. We believe that we need to improve the method for making the samples (for example, better wetting of the copper).</a:t>
            </a:r>
            <a:endParaRPr lang="en-GB" sz="1800" dirty="0">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3"/>
          <a:stretch>
            <a:fillRect/>
          </a:stretch>
        </p:blipFill>
        <p:spPr>
          <a:xfrm>
            <a:off x="5795681" y="1477000"/>
            <a:ext cx="6118154" cy="3759602"/>
          </a:xfrm>
          <a:prstGeom prst="rect">
            <a:avLst/>
          </a:prstGeom>
        </p:spPr>
      </p:pic>
    </p:spTree>
    <p:extLst>
      <p:ext uri="{BB962C8B-B14F-4D97-AF65-F5344CB8AC3E}">
        <p14:creationId xmlns:p14="http://schemas.microsoft.com/office/powerpoint/2010/main" val="36333989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44;p11">
            <a:extLst>
              <a:ext uri="{FF2B5EF4-FFF2-40B4-BE49-F238E27FC236}">
                <a16:creationId xmlns:a16="http://schemas.microsoft.com/office/drawing/2014/main" id="{4691CE72-5929-4561-BF5F-ADFC77D0BDEF}"/>
              </a:ext>
            </a:extLst>
          </p:cNvPr>
          <p:cNvSpPr txBox="1">
            <a:spLocks/>
          </p:cNvSpPr>
          <p:nvPr/>
        </p:nvSpPr>
        <p:spPr>
          <a:xfrm>
            <a:off x="0" y="0"/>
            <a:ext cx="12192000" cy="480767"/>
          </a:xfrm>
          <a:prstGeom prst="rect">
            <a:avLst/>
          </a:prstGeom>
          <a:noFill/>
          <a:ln>
            <a:noFill/>
          </a:ln>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chemeClr val="dk1"/>
              </a:buClr>
              <a:buSzPts val="2800"/>
            </a:pPr>
            <a:r>
              <a:rPr lang="en-US" sz="2800" b="1" dirty="0">
                <a:solidFill>
                  <a:schemeClr val="dk1"/>
                </a:solidFill>
              </a:rPr>
              <a:t>Work in progress</a:t>
            </a:r>
          </a:p>
        </p:txBody>
      </p:sp>
      <p:pic>
        <p:nvPicPr>
          <p:cNvPr id="4" name="Google Shape;55;p4">
            <a:extLst>
              <a:ext uri="{FF2B5EF4-FFF2-40B4-BE49-F238E27FC236}">
                <a16:creationId xmlns:a16="http://schemas.microsoft.com/office/drawing/2014/main" id="{CDC5C80A-59AD-4DF5-9017-5FBCD9419C0D}"/>
              </a:ext>
            </a:extLst>
          </p:cNvPr>
          <p:cNvPicPr preferRelativeResize="0"/>
          <p:nvPr/>
        </p:nvPicPr>
        <p:blipFill rotWithShape="1">
          <a:blip r:embed="rId2">
            <a:alphaModFix/>
          </a:blip>
          <a:srcRect t="30494" b="23412"/>
          <a:stretch/>
        </p:blipFill>
        <p:spPr>
          <a:xfrm>
            <a:off x="191344" y="279360"/>
            <a:ext cx="4176464" cy="1872208"/>
          </a:xfrm>
          <a:prstGeom prst="rect">
            <a:avLst/>
          </a:prstGeom>
          <a:noFill/>
          <a:ln>
            <a:noFill/>
          </a:ln>
        </p:spPr>
      </p:pic>
      <p:sp>
        <p:nvSpPr>
          <p:cNvPr id="5" name="TextBox 4">
            <a:extLst>
              <a:ext uri="{FF2B5EF4-FFF2-40B4-BE49-F238E27FC236}">
                <a16:creationId xmlns:a16="http://schemas.microsoft.com/office/drawing/2014/main" id="{0A998B28-722B-4E4D-A91E-E1C783B2622F}"/>
              </a:ext>
            </a:extLst>
          </p:cNvPr>
          <p:cNvSpPr txBox="1"/>
          <p:nvPr/>
        </p:nvSpPr>
        <p:spPr>
          <a:xfrm>
            <a:off x="1046486" y="1503287"/>
            <a:ext cx="1915909" cy="307777"/>
          </a:xfrm>
          <a:prstGeom prst="rect">
            <a:avLst/>
          </a:prstGeom>
          <a:noFill/>
        </p:spPr>
        <p:txBody>
          <a:bodyPr wrap="none" rtlCol="0">
            <a:spAutoFit/>
          </a:bodyPr>
          <a:lstStyle/>
          <a:p>
            <a:r>
              <a:rPr lang="en-US" dirty="0"/>
              <a:t>Double lap shear joint</a:t>
            </a:r>
            <a:endParaRPr lang="en-GB" dirty="0"/>
          </a:p>
        </p:txBody>
      </p:sp>
      <p:sp>
        <p:nvSpPr>
          <p:cNvPr id="6" name="TextBox 5">
            <a:extLst>
              <a:ext uri="{FF2B5EF4-FFF2-40B4-BE49-F238E27FC236}">
                <a16:creationId xmlns:a16="http://schemas.microsoft.com/office/drawing/2014/main" id="{1C99F7D0-AE10-4C56-8D5B-535E8DBAE0F7}"/>
              </a:ext>
            </a:extLst>
          </p:cNvPr>
          <p:cNvSpPr txBox="1"/>
          <p:nvPr/>
        </p:nvSpPr>
        <p:spPr>
          <a:xfrm>
            <a:off x="191344" y="1950161"/>
            <a:ext cx="6393489" cy="954107"/>
          </a:xfrm>
          <a:prstGeom prst="rect">
            <a:avLst/>
          </a:prstGeom>
          <a:noFill/>
        </p:spPr>
        <p:txBody>
          <a:bodyPr wrap="square" rtlCol="0">
            <a:spAutoFit/>
          </a:bodyPr>
          <a:lstStyle/>
          <a:p>
            <a:r>
              <a:rPr lang="en-GB" dirty="0"/>
              <a:t>The ASTM standard being followed is the ASTM D 3528-96 which is the Standard Test Method for Strength Properties of Double Lap Shear Adhesive Joints by Tension Loading.</a:t>
            </a:r>
          </a:p>
          <a:p>
            <a:endParaRPr lang="en-GB" dirty="0"/>
          </a:p>
        </p:txBody>
      </p:sp>
      <p:pic>
        <p:nvPicPr>
          <p:cNvPr id="7" name="Picture 6">
            <a:extLst>
              <a:ext uri="{FF2B5EF4-FFF2-40B4-BE49-F238E27FC236}">
                <a16:creationId xmlns:a16="http://schemas.microsoft.com/office/drawing/2014/main" id="{D61D4D4F-88FB-47D8-BB81-ABF66E7D22AF}"/>
              </a:ext>
            </a:extLst>
          </p:cNvPr>
          <p:cNvPicPr>
            <a:picLocks noChangeAspect="1"/>
          </p:cNvPicPr>
          <p:nvPr/>
        </p:nvPicPr>
        <p:blipFill>
          <a:blip r:embed="rId3"/>
          <a:stretch>
            <a:fillRect/>
          </a:stretch>
        </p:blipFill>
        <p:spPr>
          <a:xfrm>
            <a:off x="635896" y="2838329"/>
            <a:ext cx="4652998" cy="3899790"/>
          </a:xfrm>
          <a:prstGeom prst="rect">
            <a:avLst/>
          </a:prstGeom>
        </p:spPr>
      </p:pic>
      <p:pic>
        <p:nvPicPr>
          <p:cNvPr id="8" name="Picture 7" descr="A picture containing table, floor, indoor, square&#10;&#10;Description automatically generated">
            <a:extLst>
              <a:ext uri="{FF2B5EF4-FFF2-40B4-BE49-F238E27FC236}">
                <a16:creationId xmlns:a16="http://schemas.microsoft.com/office/drawing/2014/main" id="{CD4B8935-AF76-48D0-AA42-EB500A11B2EF}"/>
              </a:ext>
            </a:extLst>
          </p:cNvPr>
          <p:cNvPicPr>
            <a:picLocks noChangeAspect="1"/>
          </p:cNvPicPr>
          <p:nvPr/>
        </p:nvPicPr>
        <p:blipFill rotWithShape="1">
          <a:blip r:embed="rId4"/>
          <a:srcRect l="5098" t="7011" r="588" b="29411"/>
          <a:stretch/>
        </p:blipFill>
        <p:spPr>
          <a:xfrm>
            <a:off x="6922408" y="869576"/>
            <a:ext cx="4261114" cy="2154348"/>
          </a:xfrm>
          <a:prstGeom prst="rect">
            <a:avLst/>
          </a:prstGeom>
        </p:spPr>
      </p:pic>
      <p:pic>
        <p:nvPicPr>
          <p:cNvPr id="9" name="Picture 8">
            <a:extLst>
              <a:ext uri="{FF2B5EF4-FFF2-40B4-BE49-F238E27FC236}">
                <a16:creationId xmlns:a16="http://schemas.microsoft.com/office/drawing/2014/main" id="{166FBF4C-39DA-40D6-807A-77639BF6927D}"/>
              </a:ext>
            </a:extLst>
          </p:cNvPr>
          <p:cNvPicPr>
            <a:picLocks noChangeAspect="1"/>
          </p:cNvPicPr>
          <p:nvPr/>
        </p:nvPicPr>
        <p:blipFill>
          <a:blip r:embed="rId5"/>
          <a:stretch>
            <a:fillRect/>
          </a:stretch>
        </p:blipFill>
        <p:spPr>
          <a:xfrm>
            <a:off x="6922408" y="3221623"/>
            <a:ext cx="4261114" cy="2506825"/>
          </a:xfrm>
          <a:prstGeom prst="rect">
            <a:avLst/>
          </a:prstGeom>
        </p:spPr>
      </p:pic>
      <p:sp>
        <p:nvSpPr>
          <p:cNvPr id="10" name="TextBox 9">
            <a:extLst>
              <a:ext uri="{FF2B5EF4-FFF2-40B4-BE49-F238E27FC236}">
                <a16:creationId xmlns:a16="http://schemas.microsoft.com/office/drawing/2014/main" id="{AD55CD61-CA0E-4989-A2A5-175D80C66CA0}"/>
              </a:ext>
            </a:extLst>
          </p:cNvPr>
          <p:cNvSpPr txBox="1"/>
          <p:nvPr/>
        </p:nvSpPr>
        <p:spPr>
          <a:xfrm>
            <a:off x="5466816" y="5815342"/>
            <a:ext cx="6725184" cy="738664"/>
          </a:xfrm>
          <a:prstGeom prst="rect">
            <a:avLst/>
          </a:prstGeom>
          <a:noFill/>
        </p:spPr>
        <p:txBody>
          <a:bodyPr wrap="square" rtlCol="0">
            <a:spAutoFit/>
          </a:bodyPr>
          <a:lstStyle/>
          <a:p>
            <a:r>
              <a:rPr lang="en-GB" dirty="0"/>
              <a:t>One run was performed with copper and CTD101K. Unfortunately, we could not get our samples since the mould did not demould properly and we lost the adhesion.</a:t>
            </a:r>
          </a:p>
          <a:p>
            <a:endParaRPr lang="en-GB" dirty="0"/>
          </a:p>
        </p:txBody>
      </p:sp>
    </p:spTree>
    <p:extLst>
      <p:ext uri="{BB962C8B-B14F-4D97-AF65-F5344CB8AC3E}">
        <p14:creationId xmlns:p14="http://schemas.microsoft.com/office/powerpoint/2010/main" val="26728269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0" y="0"/>
            <a:ext cx="12192000" cy="480767"/>
          </a:xfrm>
        </p:spPr>
        <p:txBody>
          <a:bodyPr>
            <a:noAutofit/>
          </a:bodyPr>
          <a:lstStyle/>
          <a:p>
            <a:pPr algn="ctr">
              <a:defRPr/>
            </a:pPr>
            <a:r>
              <a:rPr lang="en-GB" sz="2800" b="1" dirty="0"/>
              <a:t>Conclusion</a:t>
            </a:r>
            <a:endParaRPr dirty="0"/>
          </a:p>
        </p:txBody>
      </p:sp>
      <p:sp>
        <p:nvSpPr>
          <p:cNvPr id="5" name="Slide Number Placeholder 5"/>
          <p:cNvSpPr>
            <a:spLocks noGrp="1"/>
          </p:cNvSpPr>
          <p:nvPr>
            <p:ph type="sldNum" sz="quarter" idx="4294967295"/>
          </p:nvPr>
        </p:nvSpPr>
        <p:spPr bwMode="auto">
          <a:xfrm>
            <a:off x="-47755" y="6077796"/>
            <a:ext cx="123825" cy="311152"/>
          </a:xfrm>
        </p:spPr>
        <p:txBody>
          <a:bodyPr lIns="0" rIns="0"/>
          <a:lstStyle/>
          <a:p>
            <a:pPr>
              <a:defRPr/>
            </a:pPr>
            <a:fld id="{B340A3F5-5DB0-4EAD-960E-C27449A39FB6}" type="slidenum">
              <a:rPr lang="en-GB" sz="800">
                <a:solidFill>
                  <a:schemeClr val="bg1"/>
                </a:solidFill>
              </a:rPr>
              <a:t>14</a:t>
            </a:fld>
            <a:endParaRPr lang="en-GB" sz="800">
              <a:solidFill>
                <a:schemeClr val="bg1"/>
              </a:solidFill>
            </a:endParaRPr>
          </a:p>
        </p:txBody>
      </p:sp>
      <p:sp>
        <p:nvSpPr>
          <p:cNvPr id="6" name="Google Shape;146;p11"/>
          <p:cNvSpPr txBox="1"/>
          <p:nvPr/>
        </p:nvSpPr>
        <p:spPr>
          <a:xfrm>
            <a:off x="76070" y="828074"/>
            <a:ext cx="11999389" cy="2031285"/>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dirty="0">
                <a:solidFill>
                  <a:schemeClr val="accent6"/>
                </a:solidFill>
                <a:latin typeface="Arial"/>
                <a:ea typeface="Arial"/>
                <a:cs typeface="Arial"/>
                <a:sym typeface="Arial"/>
              </a:rPr>
              <a:t>We are still fighting to identify an optimal procedure for making representative samples for the Peel test. </a:t>
            </a:r>
          </a:p>
          <a:p>
            <a:pPr marL="285750" marR="0" lvl="0" indent="-285750" algn="l" rtl="0">
              <a:spcBef>
                <a:spcPts val="0"/>
              </a:spcBef>
              <a:spcAft>
                <a:spcPts val="0"/>
              </a:spcAft>
              <a:buClr>
                <a:schemeClr val="dk1"/>
              </a:buClr>
              <a:buSzPts val="1800"/>
              <a:buFont typeface="Arial"/>
              <a:buChar char="•"/>
            </a:pPr>
            <a:r>
              <a:rPr lang="en-US" sz="1800" dirty="0">
                <a:solidFill>
                  <a:schemeClr val="accent6"/>
                </a:solidFill>
              </a:rPr>
              <a:t>We are setting up the manufacture of the samples for the shear strength tests.</a:t>
            </a:r>
          </a:p>
          <a:p>
            <a:pPr marL="285750" marR="0" lvl="0" indent="-285750" algn="l" rtl="0">
              <a:spcBef>
                <a:spcPts val="0"/>
              </a:spcBef>
              <a:spcAft>
                <a:spcPts val="0"/>
              </a:spcAft>
              <a:buClr>
                <a:schemeClr val="dk1"/>
              </a:buClr>
              <a:buSzPts val="1800"/>
              <a:buFont typeface="Arial"/>
              <a:buChar char="•"/>
            </a:pPr>
            <a:r>
              <a:rPr lang="en-US" sz="1800" dirty="0">
                <a:solidFill>
                  <a:schemeClr val="accent6"/>
                </a:solidFill>
                <a:latin typeface="Arial"/>
                <a:ea typeface="Arial"/>
                <a:cs typeface="Arial"/>
                <a:sym typeface="Arial"/>
              </a:rPr>
              <a:t>The pull-off method is still under finalization.</a:t>
            </a:r>
          </a:p>
          <a:p>
            <a:pPr>
              <a:buClr>
                <a:schemeClr val="dk1"/>
              </a:buClr>
              <a:buSzPts val="1800"/>
            </a:pPr>
            <a:endParaRPr lang="en-US" sz="1800" dirty="0">
              <a:solidFill>
                <a:schemeClr val="accent6"/>
              </a:solidFill>
            </a:endParaRPr>
          </a:p>
          <a:p>
            <a:pPr marL="285750" marR="0" lvl="0" indent="-171450" algn="l" rtl="0">
              <a:spcBef>
                <a:spcPts val="0"/>
              </a:spcBef>
              <a:spcAft>
                <a:spcPts val="0"/>
              </a:spcAft>
              <a:buClr>
                <a:schemeClr val="dk1"/>
              </a:buClr>
              <a:buSzPts val="1800"/>
              <a:buFont typeface="Arial"/>
              <a:buNone/>
            </a:pPr>
            <a:endParaRPr sz="1800" dirty="0">
              <a:solidFill>
                <a:schemeClr val="accent6"/>
              </a:solidFill>
              <a:latin typeface="Arial"/>
              <a:ea typeface="Arial"/>
              <a:cs typeface="Arial"/>
              <a:sym typeface="Arial"/>
            </a:endParaRPr>
          </a:p>
          <a:p>
            <a:pPr marL="285750" marR="0" lvl="0" indent="-171450" algn="l" rtl="0">
              <a:spcBef>
                <a:spcPts val="0"/>
              </a:spcBef>
              <a:spcAft>
                <a:spcPts val="0"/>
              </a:spcAft>
              <a:buClr>
                <a:schemeClr val="dk1"/>
              </a:buClr>
              <a:buSzPts val="1800"/>
              <a:buFont typeface="Arial"/>
              <a:buNone/>
            </a:pPr>
            <a:endParaRPr sz="1800" dirty="0">
              <a:solidFill>
                <a:schemeClr val="accent6"/>
              </a:solidFill>
              <a:latin typeface="Arial"/>
              <a:ea typeface="Arial"/>
              <a:cs typeface="Arial"/>
              <a:sym typeface="Arial"/>
            </a:endParaRPr>
          </a:p>
          <a:p>
            <a:pPr marL="285750" marR="0" lvl="0" indent="-171450" algn="l" rtl="0">
              <a:spcBef>
                <a:spcPts val="0"/>
              </a:spcBef>
              <a:spcAft>
                <a:spcPts val="0"/>
              </a:spcAft>
              <a:buClr>
                <a:schemeClr val="dk1"/>
              </a:buClr>
              <a:buSzPts val="1800"/>
              <a:buFont typeface="Arial"/>
              <a:buNone/>
            </a:pPr>
            <a:endParaRPr sz="1800" dirty="0">
              <a:solidFill>
                <a:schemeClr val="accent6"/>
              </a:solidFill>
              <a:latin typeface="Arial"/>
              <a:ea typeface="Arial"/>
              <a:cs typeface="Arial"/>
              <a:sym typeface="Arial"/>
            </a:endParaRPr>
          </a:p>
        </p:txBody>
      </p:sp>
    </p:spTree>
    <p:extLst>
      <p:ext uri="{BB962C8B-B14F-4D97-AF65-F5344CB8AC3E}">
        <p14:creationId xmlns:p14="http://schemas.microsoft.com/office/powerpoint/2010/main" val="16120032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0" y="0"/>
            <a:ext cx="12192000" cy="480767"/>
          </a:xfrm>
        </p:spPr>
        <p:txBody>
          <a:bodyPr>
            <a:noAutofit/>
          </a:bodyPr>
          <a:lstStyle/>
          <a:p>
            <a:pPr algn="ctr">
              <a:defRPr/>
            </a:pPr>
            <a:r>
              <a:rPr lang="en-GB" sz="2800" b="1" dirty="0"/>
              <a:t>Introduction</a:t>
            </a:r>
            <a:endParaRPr dirty="0"/>
          </a:p>
        </p:txBody>
      </p:sp>
      <p:sp>
        <p:nvSpPr>
          <p:cNvPr id="5" name="Slide Number Placeholder 5"/>
          <p:cNvSpPr>
            <a:spLocks noGrp="1"/>
          </p:cNvSpPr>
          <p:nvPr>
            <p:ph type="sldNum" sz="quarter" idx="4294967295"/>
          </p:nvPr>
        </p:nvSpPr>
        <p:spPr bwMode="auto">
          <a:xfrm>
            <a:off x="-47755" y="6077796"/>
            <a:ext cx="123825" cy="311152"/>
          </a:xfrm>
        </p:spPr>
        <p:txBody>
          <a:bodyPr lIns="0" rIns="0"/>
          <a:lstStyle/>
          <a:p>
            <a:pPr>
              <a:defRPr/>
            </a:pPr>
            <a:fld id="{B340A3F5-5DB0-4EAD-960E-C27449A39FB6}" type="slidenum">
              <a:rPr lang="en-GB" sz="800">
                <a:solidFill>
                  <a:schemeClr val="bg1"/>
                </a:solidFill>
              </a:rPr>
              <a:t>2</a:t>
            </a:fld>
            <a:endParaRPr lang="en-GB" sz="800">
              <a:solidFill>
                <a:schemeClr val="bg1"/>
              </a:solidFill>
            </a:endParaRPr>
          </a:p>
        </p:txBody>
      </p:sp>
      <p:sp>
        <p:nvSpPr>
          <p:cNvPr id="2" name="TextBox 1">
            <a:extLst>
              <a:ext uri="{FF2B5EF4-FFF2-40B4-BE49-F238E27FC236}">
                <a16:creationId xmlns:a16="http://schemas.microsoft.com/office/drawing/2014/main" id="{D3569F33-170A-4836-B712-696CC4DA865E}"/>
              </a:ext>
            </a:extLst>
          </p:cNvPr>
          <p:cNvSpPr txBox="1"/>
          <p:nvPr/>
        </p:nvSpPr>
        <p:spPr>
          <a:xfrm>
            <a:off x="479376" y="724054"/>
            <a:ext cx="11377264" cy="4801314"/>
          </a:xfrm>
          <a:prstGeom prst="rect">
            <a:avLst/>
          </a:prstGeom>
          <a:noFill/>
        </p:spPr>
        <p:txBody>
          <a:bodyPr wrap="square" rtlCol="0">
            <a:spAutoFit/>
          </a:bodyPr>
          <a:lstStyle/>
          <a:p>
            <a:r>
              <a:rPr lang="en-GB" dirty="0">
                <a:solidFill>
                  <a:schemeClr val="accent6">
                    <a:lumMod val="50000"/>
                  </a:schemeClr>
                </a:solidFill>
              </a:rPr>
              <a:t>Adhesion is one of the important parameters of an impregnation system.</a:t>
            </a:r>
          </a:p>
          <a:p>
            <a:endParaRPr lang="en-GB" dirty="0">
              <a:solidFill>
                <a:schemeClr val="accent6">
                  <a:lumMod val="50000"/>
                </a:schemeClr>
              </a:solidFill>
            </a:endParaRPr>
          </a:p>
          <a:p>
            <a:r>
              <a:rPr lang="en-GB" dirty="0">
                <a:solidFill>
                  <a:schemeClr val="accent6">
                    <a:lumMod val="50000"/>
                  </a:schemeClr>
                </a:solidFill>
              </a:rPr>
              <a:t>For this reason we have started a characterization of adhesion based on several test principles:</a:t>
            </a:r>
          </a:p>
          <a:p>
            <a:pPr marL="285750" indent="-285750">
              <a:buFont typeface="Arial" panose="020B0604020202020204" pitchFamily="34" charset="0"/>
              <a:buChar char="•"/>
            </a:pPr>
            <a:r>
              <a:rPr lang="en-GB" dirty="0">
                <a:solidFill>
                  <a:schemeClr val="accent6">
                    <a:lumMod val="50000"/>
                  </a:schemeClr>
                </a:solidFill>
              </a:rPr>
              <a:t>peel-off strength</a:t>
            </a:r>
          </a:p>
          <a:p>
            <a:pPr marL="285750" indent="-285750">
              <a:buFont typeface="Arial" panose="020B0604020202020204" pitchFamily="34" charset="0"/>
              <a:buChar char="•"/>
            </a:pPr>
            <a:r>
              <a:rPr lang="en-GB" dirty="0">
                <a:solidFill>
                  <a:schemeClr val="accent6">
                    <a:lumMod val="50000"/>
                  </a:schemeClr>
                </a:solidFill>
              </a:rPr>
              <a:t>shear strength</a:t>
            </a:r>
          </a:p>
          <a:p>
            <a:pPr marL="285750" indent="-285750">
              <a:buFont typeface="Arial" panose="020B0604020202020204" pitchFamily="34" charset="0"/>
              <a:buChar char="•"/>
            </a:pPr>
            <a:r>
              <a:rPr lang="en-GB" dirty="0">
                <a:solidFill>
                  <a:schemeClr val="accent6">
                    <a:lumMod val="50000"/>
                  </a:schemeClr>
                </a:solidFill>
              </a:rPr>
              <a:t>pull-off strength </a:t>
            </a:r>
          </a:p>
          <a:p>
            <a:endParaRPr lang="en-GB" dirty="0">
              <a:solidFill>
                <a:schemeClr val="accent6">
                  <a:lumMod val="50000"/>
                </a:schemeClr>
              </a:solidFill>
            </a:endParaRPr>
          </a:p>
          <a:p>
            <a:r>
              <a:rPr lang="en-GB" dirty="0">
                <a:solidFill>
                  <a:schemeClr val="accent6">
                    <a:lumMod val="50000"/>
                  </a:schemeClr>
                </a:solidFill>
              </a:rPr>
              <a:t>The present focus is in the definition of the samples design &amp; preparation and of the test methods. </a:t>
            </a:r>
          </a:p>
          <a:p>
            <a:r>
              <a:rPr lang="en-GB" dirty="0">
                <a:solidFill>
                  <a:schemeClr val="accent6">
                    <a:lumMod val="50000"/>
                  </a:schemeClr>
                </a:solidFill>
              </a:rPr>
              <a:t>This requires several iterations to achieve reproducibility and exact knowledge of the sample structure and behaviour, because these resins are very fluid.</a:t>
            </a:r>
          </a:p>
          <a:p>
            <a:endParaRPr lang="en-GB" dirty="0">
              <a:solidFill>
                <a:schemeClr val="accent6">
                  <a:lumMod val="50000"/>
                </a:schemeClr>
              </a:solidFill>
            </a:endParaRPr>
          </a:p>
          <a:p>
            <a:r>
              <a:rPr lang="en-GB" dirty="0">
                <a:solidFill>
                  <a:schemeClr val="accent6">
                    <a:lumMod val="50000"/>
                  </a:schemeClr>
                </a:solidFill>
              </a:rPr>
              <a:t>The program consists of the characterization of the adhesion strength towards copper, stainless steel, glass tissue, polyimide, virgin and heat treated cable insulation, and also towards mica sheets employed in certain cases as “antistick” surfaces. </a:t>
            </a:r>
          </a:p>
          <a:p>
            <a:r>
              <a:rPr lang="en-GB" dirty="0">
                <a:solidFill>
                  <a:schemeClr val="accent6">
                    <a:lumMod val="50000"/>
                  </a:schemeClr>
                </a:solidFill>
              </a:rPr>
              <a:t>In parallel, it is desirable to also work on the methods to exploit experimental data into FEM models.</a:t>
            </a:r>
          </a:p>
          <a:p>
            <a:endParaRPr lang="en-GB" dirty="0">
              <a:solidFill>
                <a:schemeClr val="accent6">
                  <a:lumMod val="50000"/>
                </a:schemeClr>
              </a:solidFill>
            </a:endParaRPr>
          </a:p>
          <a:p>
            <a:endParaRPr lang="en-GB" dirty="0">
              <a:solidFill>
                <a:schemeClr val="accent6">
                  <a:lumMod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0" y="0"/>
            <a:ext cx="12192000" cy="480767"/>
          </a:xfrm>
        </p:spPr>
        <p:txBody>
          <a:bodyPr>
            <a:noAutofit/>
          </a:bodyPr>
          <a:lstStyle/>
          <a:p>
            <a:pPr algn="ctr">
              <a:defRPr/>
            </a:pPr>
            <a:r>
              <a:rPr lang="en-GB" sz="2800" b="1" dirty="0" smtClean="0"/>
              <a:t>Why adhesion is important?</a:t>
            </a:r>
            <a:endParaRPr dirty="0"/>
          </a:p>
        </p:txBody>
      </p:sp>
      <p:sp>
        <p:nvSpPr>
          <p:cNvPr id="5" name="Slide Number Placeholder 5"/>
          <p:cNvSpPr>
            <a:spLocks noGrp="1"/>
          </p:cNvSpPr>
          <p:nvPr>
            <p:ph type="sldNum" sz="quarter" idx="4294967295"/>
          </p:nvPr>
        </p:nvSpPr>
        <p:spPr bwMode="auto">
          <a:xfrm>
            <a:off x="-47755" y="6077796"/>
            <a:ext cx="123825" cy="311152"/>
          </a:xfrm>
        </p:spPr>
        <p:txBody>
          <a:bodyPr lIns="0" rIns="0"/>
          <a:lstStyle/>
          <a:p>
            <a:pPr>
              <a:defRPr/>
            </a:pPr>
            <a:fld id="{B340A3F5-5DB0-4EAD-960E-C27449A39FB6}" type="slidenum">
              <a:rPr lang="en-GB" sz="800">
                <a:solidFill>
                  <a:schemeClr val="bg1"/>
                </a:solidFill>
              </a:rPr>
              <a:t>3</a:t>
            </a:fld>
            <a:endParaRPr lang="en-GB" sz="800">
              <a:solidFill>
                <a:schemeClr val="bg1"/>
              </a:solidFill>
            </a:endParaRPr>
          </a:p>
        </p:txBody>
      </p:sp>
      <p:sp>
        <p:nvSpPr>
          <p:cNvPr id="7" name="Google Shape;44;p3"/>
          <p:cNvSpPr txBox="1"/>
          <p:nvPr/>
        </p:nvSpPr>
        <p:spPr>
          <a:xfrm>
            <a:off x="119336" y="1556792"/>
            <a:ext cx="6696744" cy="2800726"/>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800" dirty="0">
                <a:solidFill>
                  <a:srgbClr val="262626"/>
                </a:solidFill>
                <a:latin typeface="Arial"/>
                <a:ea typeface="Arial"/>
                <a:cs typeface="Arial"/>
                <a:sym typeface="Arial"/>
              </a:rPr>
              <a:t>Functions of epoxy resin is to provide the magnet coils with the following:</a:t>
            </a:r>
          </a:p>
          <a:p>
            <a:pPr marL="0" marR="0" lvl="0" indent="0" algn="just" rtl="0">
              <a:spcBef>
                <a:spcPts val="0"/>
              </a:spcBef>
              <a:spcAft>
                <a:spcPts val="0"/>
              </a:spcAft>
              <a:buNone/>
            </a:pPr>
            <a:endParaRPr dirty="0"/>
          </a:p>
          <a:p>
            <a:pPr marL="285750" marR="0" lvl="0" indent="-285750" algn="just" rtl="0">
              <a:spcBef>
                <a:spcPts val="0"/>
              </a:spcBef>
              <a:spcAft>
                <a:spcPts val="0"/>
              </a:spcAft>
              <a:buClr>
                <a:srgbClr val="262626"/>
              </a:buClr>
              <a:buSzPts val="1800"/>
              <a:buFont typeface="Arial"/>
              <a:buChar char="•"/>
            </a:pPr>
            <a:r>
              <a:rPr lang="en-US" sz="1800" dirty="0">
                <a:solidFill>
                  <a:srgbClr val="262626"/>
                </a:solidFill>
                <a:latin typeface="Arial"/>
                <a:ea typeface="Arial"/>
                <a:cs typeface="Arial"/>
                <a:sym typeface="Arial"/>
              </a:rPr>
              <a:t>Electrical insulation</a:t>
            </a:r>
            <a:endParaRPr dirty="0"/>
          </a:p>
          <a:p>
            <a:pPr marL="285750" marR="0" lvl="0" indent="-285750" algn="just" rtl="0">
              <a:spcBef>
                <a:spcPts val="0"/>
              </a:spcBef>
              <a:spcAft>
                <a:spcPts val="0"/>
              </a:spcAft>
              <a:buClr>
                <a:srgbClr val="FF0000"/>
              </a:buClr>
              <a:buSzPts val="1800"/>
              <a:buFont typeface="Arial"/>
              <a:buChar char="•"/>
            </a:pPr>
            <a:r>
              <a:rPr lang="en-US" sz="1800" b="1" dirty="0">
                <a:solidFill>
                  <a:srgbClr val="FF0000"/>
                </a:solidFill>
                <a:latin typeface="Arial"/>
                <a:ea typeface="Arial"/>
                <a:cs typeface="Arial"/>
                <a:sym typeface="Arial"/>
              </a:rPr>
              <a:t>Adhesion</a:t>
            </a:r>
            <a:endParaRPr dirty="0"/>
          </a:p>
          <a:p>
            <a:pPr marL="285750" marR="0" lvl="0" indent="-285750" algn="just" rtl="0">
              <a:spcBef>
                <a:spcPts val="0"/>
              </a:spcBef>
              <a:spcAft>
                <a:spcPts val="0"/>
              </a:spcAft>
              <a:buClr>
                <a:srgbClr val="262626"/>
              </a:buClr>
              <a:buSzPts val="1800"/>
              <a:buFont typeface="Arial"/>
              <a:buChar char="•"/>
            </a:pPr>
            <a:r>
              <a:rPr lang="en-US" sz="1800" dirty="0">
                <a:solidFill>
                  <a:srgbClr val="262626"/>
                </a:solidFill>
                <a:latin typeface="Arial"/>
                <a:ea typeface="Arial"/>
                <a:cs typeface="Arial"/>
                <a:sym typeface="Arial"/>
              </a:rPr>
              <a:t>Mechanical support</a:t>
            </a:r>
            <a:endParaRPr dirty="0"/>
          </a:p>
          <a:p>
            <a:pPr marL="0" marR="0" lvl="0" indent="0" algn="just" rtl="0">
              <a:spcBef>
                <a:spcPts val="0"/>
              </a:spcBef>
              <a:spcAft>
                <a:spcPts val="0"/>
              </a:spcAft>
              <a:buNone/>
            </a:pPr>
            <a:endParaRPr sz="1800" dirty="0">
              <a:solidFill>
                <a:srgbClr val="262626"/>
              </a:solidFill>
              <a:latin typeface="Arial"/>
              <a:ea typeface="Arial"/>
              <a:cs typeface="Arial"/>
              <a:sym typeface="Arial"/>
            </a:endParaRPr>
          </a:p>
          <a:p>
            <a:pPr marL="0" marR="0" lvl="0" indent="0" algn="just" rtl="0">
              <a:spcBef>
                <a:spcPts val="0"/>
              </a:spcBef>
              <a:spcAft>
                <a:spcPts val="0"/>
              </a:spcAft>
              <a:buNone/>
            </a:pPr>
            <a:r>
              <a:rPr lang="en-US" sz="1800" dirty="0">
                <a:solidFill>
                  <a:srgbClr val="262626"/>
                </a:solidFill>
                <a:latin typeface="Arial"/>
                <a:ea typeface="Arial"/>
                <a:cs typeface="Arial"/>
                <a:sym typeface="Arial"/>
              </a:rPr>
              <a:t>A magnet can quench if the resin is </a:t>
            </a:r>
            <a:r>
              <a:rPr lang="en-US" sz="1800" i="1" dirty="0" err="1">
                <a:solidFill>
                  <a:srgbClr val="262626"/>
                </a:solidFill>
                <a:latin typeface="Arial"/>
                <a:ea typeface="Arial"/>
                <a:cs typeface="Arial"/>
                <a:sym typeface="Arial"/>
              </a:rPr>
              <a:t>debonded</a:t>
            </a:r>
            <a:r>
              <a:rPr lang="en-US" sz="1800" dirty="0">
                <a:solidFill>
                  <a:srgbClr val="262626"/>
                </a:solidFill>
                <a:latin typeface="Arial"/>
                <a:ea typeface="Arial"/>
                <a:cs typeface="Arial"/>
                <a:sym typeface="Arial"/>
              </a:rPr>
              <a:t>.</a:t>
            </a:r>
            <a:endParaRPr dirty="0"/>
          </a:p>
          <a:p>
            <a:pPr marL="0" marR="0" lvl="0" indent="0" algn="just" rtl="0">
              <a:spcBef>
                <a:spcPts val="0"/>
              </a:spcBef>
              <a:spcAft>
                <a:spcPts val="0"/>
              </a:spcAft>
              <a:buNone/>
            </a:pPr>
            <a:r>
              <a:rPr lang="en-US" sz="1800" dirty="0">
                <a:solidFill>
                  <a:srgbClr val="262626"/>
                </a:solidFill>
                <a:latin typeface="Arial"/>
                <a:ea typeface="Arial"/>
                <a:cs typeface="Arial"/>
                <a:sym typeface="Arial"/>
              </a:rPr>
              <a:t> </a:t>
            </a:r>
            <a:endParaRPr sz="1800" dirty="0">
              <a:solidFill>
                <a:srgbClr val="262626"/>
              </a:solidFill>
              <a:latin typeface="Arial"/>
              <a:ea typeface="Arial"/>
              <a:cs typeface="Arial"/>
              <a:sym typeface="Arial"/>
            </a:endParaRPr>
          </a:p>
          <a:p>
            <a:pPr marL="0" marR="0" lvl="0" indent="0" algn="just" rtl="0">
              <a:spcBef>
                <a:spcPts val="0"/>
              </a:spcBef>
              <a:spcAft>
                <a:spcPts val="0"/>
              </a:spcAft>
              <a:buNone/>
            </a:pPr>
            <a:endParaRPr sz="1800" dirty="0">
              <a:solidFill>
                <a:srgbClr val="262626"/>
              </a:solidFill>
              <a:latin typeface="Arial"/>
              <a:ea typeface="Arial"/>
              <a:cs typeface="Arial"/>
              <a:sym typeface="Arial"/>
            </a:endParaRPr>
          </a:p>
        </p:txBody>
      </p:sp>
      <p:pic>
        <p:nvPicPr>
          <p:cNvPr id="8" name="Google Shape;45;p3"/>
          <p:cNvPicPr preferRelativeResize="0"/>
          <p:nvPr/>
        </p:nvPicPr>
        <p:blipFill rotWithShape="1">
          <a:blip r:embed="rId2">
            <a:alphaModFix/>
          </a:blip>
          <a:srcRect/>
          <a:stretch/>
        </p:blipFill>
        <p:spPr>
          <a:xfrm>
            <a:off x="7104112" y="769142"/>
            <a:ext cx="4773149" cy="5441250"/>
          </a:xfrm>
          <a:prstGeom prst="rect">
            <a:avLst/>
          </a:prstGeom>
          <a:noFill/>
          <a:ln>
            <a:noFill/>
          </a:ln>
        </p:spPr>
      </p:pic>
    </p:spTree>
    <p:extLst>
      <p:ext uri="{BB962C8B-B14F-4D97-AF65-F5344CB8AC3E}">
        <p14:creationId xmlns:p14="http://schemas.microsoft.com/office/powerpoint/2010/main" val="28595718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0" y="0"/>
            <a:ext cx="12192000" cy="480767"/>
          </a:xfrm>
        </p:spPr>
        <p:txBody>
          <a:bodyPr>
            <a:noAutofit/>
          </a:bodyPr>
          <a:lstStyle/>
          <a:p>
            <a:pPr algn="ctr">
              <a:defRPr/>
            </a:pPr>
            <a:r>
              <a:rPr lang="en-GB" sz="2800" b="1" dirty="0" smtClean="0"/>
              <a:t>Some important definitions</a:t>
            </a:r>
            <a:endParaRPr dirty="0"/>
          </a:p>
        </p:txBody>
      </p:sp>
      <p:sp>
        <p:nvSpPr>
          <p:cNvPr id="5" name="Slide Number Placeholder 5"/>
          <p:cNvSpPr>
            <a:spLocks noGrp="1"/>
          </p:cNvSpPr>
          <p:nvPr>
            <p:ph type="sldNum" sz="quarter" idx="4294967295"/>
          </p:nvPr>
        </p:nvSpPr>
        <p:spPr bwMode="auto">
          <a:xfrm>
            <a:off x="-47755" y="6077796"/>
            <a:ext cx="123825" cy="311152"/>
          </a:xfrm>
        </p:spPr>
        <p:txBody>
          <a:bodyPr lIns="0" rIns="0"/>
          <a:lstStyle/>
          <a:p>
            <a:pPr>
              <a:defRPr/>
            </a:pPr>
            <a:fld id="{B340A3F5-5DB0-4EAD-960E-C27449A39FB6}" type="slidenum">
              <a:rPr lang="en-GB" sz="800">
                <a:solidFill>
                  <a:schemeClr val="bg1"/>
                </a:solidFill>
              </a:rPr>
              <a:t>4</a:t>
            </a:fld>
            <a:endParaRPr lang="en-GB" sz="800">
              <a:solidFill>
                <a:schemeClr val="bg1"/>
              </a:solidFill>
            </a:endParaRPr>
          </a:p>
        </p:txBody>
      </p:sp>
      <p:sp>
        <p:nvSpPr>
          <p:cNvPr id="6" name="Google Shape;52;p4"/>
          <p:cNvSpPr txBox="1"/>
          <p:nvPr/>
        </p:nvSpPr>
        <p:spPr>
          <a:xfrm>
            <a:off x="479376" y="480767"/>
            <a:ext cx="7704856" cy="3693278"/>
          </a:xfrm>
          <a:prstGeom prst="rect">
            <a:avLst/>
          </a:prstGeom>
          <a:noFill/>
          <a:ln>
            <a:noFill/>
          </a:ln>
        </p:spPr>
        <p:txBody>
          <a:bodyPr spcFirstLastPara="1" wrap="square" lIns="91425" tIns="45700" rIns="91425" bIns="45700" anchor="t" anchorCtr="0">
            <a:spAutoFit/>
          </a:bodyPr>
          <a:lstStyle/>
          <a:p>
            <a:pPr marL="285750" marR="0" lvl="0" indent="-285750" algn="just" rtl="0">
              <a:spcBef>
                <a:spcPts val="0"/>
              </a:spcBef>
              <a:spcAft>
                <a:spcPts val="0"/>
              </a:spcAft>
              <a:buClr>
                <a:srgbClr val="262626"/>
              </a:buClr>
              <a:buSzPts val="1800"/>
              <a:buFont typeface="Arial"/>
              <a:buChar char="•"/>
            </a:pPr>
            <a:r>
              <a:rPr lang="en-US" sz="1800" b="1" i="1" dirty="0">
                <a:solidFill>
                  <a:srgbClr val="262626"/>
                </a:solidFill>
                <a:latin typeface="Arial"/>
                <a:ea typeface="Arial"/>
                <a:cs typeface="Arial"/>
                <a:sym typeface="Arial"/>
              </a:rPr>
              <a:t>Peel strength </a:t>
            </a:r>
            <a:r>
              <a:rPr lang="en-US" sz="1800" dirty="0">
                <a:solidFill>
                  <a:srgbClr val="262626"/>
                </a:solidFill>
                <a:latin typeface="Arial"/>
                <a:ea typeface="Arial"/>
                <a:cs typeface="Arial"/>
                <a:sym typeface="Arial"/>
              </a:rPr>
              <a:t>is the average load per unit width of </a:t>
            </a:r>
            <a:r>
              <a:rPr lang="en-US" sz="1800" dirty="0" err="1">
                <a:solidFill>
                  <a:srgbClr val="262626"/>
                </a:solidFill>
                <a:latin typeface="Arial"/>
                <a:ea typeface="Arial"/>
                <a:cs typeface="Arial"/>
                <a:sym typeface="Arial"/>
              </a:rPr>
              <a:t>bondline</a:t>
            </a:r>
            <a:r>
              <a:rPr lang="en-US" sz="1800" dirty="0">
                <a:solidFill>
                  <a:srgbClr val="262626"/>
                </a:solidFill>
                <a:latin typeface="Arial"/>
                <a:ea typeface="Arial"/>
                <a:cs typeface="Arial"/>
                <a:sym typeface="Arial"/>
              </a:rPr>
              <a:t> required to separate progressively a flexible member from a rigid member or another flexible member.</a:t>
            </a:r>
            <a:endParaRPr dirty="0"/>
          </a:p>
          <a:p>
            <a:pPr marL="285750" marR="0" lvl="0" indent="-285750" algn="just" rtl="0">
              <a:spcBef>
                <a:spcPts val="0"/>
              </a:spcBef>
              <a:spcAft>
                <a:spcPts val="0"/>
              </a:spcAft>
              <a:buClr>
                <a:srgbClr val="262626"/>
              </a:buClr>
              <a:buSzPts val="1800"/>
              <a:buFont typeface="Arial"/>
              <a:buChar char="•"/>
            </a:pPr>
            <a:r>
              <a:rPr lang="en-US" sz="1800" b="1" i="1" dirty="0">
                <a:solidFill>
                  <a:srgbClr val="262626"/>
                </a:solidFill>
                <a:latin typeface="Arial"/>
                <a:ea typeface="Arial"/>
                <a:cs typeface="Arial"/>
                <a:sym typeface="Arial"/>
              </a:rPr>
              <a:t>Peak load, </a:t>
            </a:r>
            <a:r>
              <a:rPr lang="en-US" sz="1800" dirty="0">
                <a:solidFill>
                  <a:srgbClr val="262626"/>
                </a:solidFill>
                <a:latin typeface="Arial"/>
                <a:ea typeface="Arial"/>
                <a:cs typeface="Arial"/>
                <a:sym typeface="Arial"/>
              </a:rPr>
              <a:t>is the maximum force recorded during a strength test.</a:t>
            </a:r>
            <a:endParaRPr dirty="0"/>
          </a:p>
          <a:p>
            <a:pPr marL="285750" marR="0" lvl="0" indent="-285750" algn="just" rtl="0">
              <a:spcBef>
                <a:spcPts val="0"/>
              </a:spcBef>
              <a:spcAft>
                <a:spcPts val="0"/>
              </a:spcAft>
              <a:buClr>
                <a:srgbClr val="262626"/>
              </a:buClr>
              <a:buSzPts val="1800"/>
              <a:buFont typeface="Arial"/>
              <a:buChar char="•"/>
            </a:pPr>
            <a:r>
              <a:rPr lang="en-US" sz="1800" b="1" i="1" dirty="0" smtClean="0">
                <a:solidFill>
                  <a:srgbClr val="262626"/>
                </a:solidFill>
                <a:latin typeface="Arial"/>
                <a:ea typeface="Arial"/>
                <a:cs typeface="Arial"/>
                <a:sym typeface="Arial"/>
              </a:rPr>
              <a:t>Shear </a:t>
            </a:r>
            <a:r>
              <a:rPr lang="en-US" sz="1800" b="1" i="1" dirty="0">
                <a:solidFill>
                  <a:srgbClr val="262626"/>
                </a:solidFill>
                <a:latin typeface="Arial"/>
                <a:ea typeface="Arial"/>
                <a:cs typeface="Arial"/>
                <a:sym typeface="Arial"/>
              </a:rPr>
              <a:t>strength</a:t>
            </a:r>
            <a:r>
              <a:rPr lang="en-US" sz="1800" dirty="0">
                <a:solidFill>
                  <a:srgbClr val="262626"/>
                </a:solidFill>
                <a:latin typeface="Arial"/>
                <a:ea typeface="Arial"/>
                <a:cs typeface="Arial"/>
                <a:sym typeface="Arial"/>
              </a:rPr>
              <a:t>, in an adhesive joint, the maximum average stress when a force is applied parallel to the joint.</a:t>
            </a:r>
            <a:endParaRPr dirty="0"/>
          </a:p>
          <a:p>
            <a:pPr marL="285750" marR="0" lvl="0" indent="-285750" algn="just" rtl="0">
              <a:spcBef>
                <a:spcPts val="0"/>
              </a:spcBef>
              <a:spcAft>
                <a:spcPts val="0"/>
              </a:spcAft>
              <a:buClr>
                <a:srgbClr val="262626"/>
              </a:buClr>
              <a:buSzPts val="1800"/>
              <a:buFont typeface="Arial"/>
              <a:buChar char="•"/>
            </a:pPr>
            <a:r>
              <a:rPr lang="en-US" sz="1800" b="1" i="1" dirty="0">
                <a:solidFill>
                  <a:srgbClr val="262626"/>
                </a:solidFill>
                <a:latin typeface="Arial"/>
                <a:ea typeface="Arial"/>
                <a:cs typeface="Arial"/>
                <a:sym typeface="Arial"/>
              </a:rPr>
              <a:t>Cohesive failure</a:t>
            </a:r>
            <a:r>
              <a:rPr lang="en-US" sz="1800" dirty="0">
                <a:solidFill>
                  <a:srgbClr val="262626"/>
                </a:solidFill>
                <a:latin typeface="Arial"/>
                <a:ea typeface="Arial"/>
                <a:cs typeface="Arial"/>
                <a:sym typeface="Arial"/>
              </a:rPr>
              <a:t>, rupture of a bonded assembly in which the separation appears visually to be in the adhesive of the </a:t>
            </a:r>
            <a:r>
              <a:rPr lang="en-US" sz="1800" dirty="0" err="1">
                <a:solidFill>
                  <a:srgbClr val="262626"/>
                </a:solidFill>
                <a:latin typeface="Arial"/>
                <a:ea typeface="Arial"/>
                <a:cs typeface="Arial"/>
                <a:sym typeface="Arial"/>
              </a:rPr>
              <a:t>adherend</a:t>
            </a:r>
            <a:r>
              <a:rPr lang="en-US" sz="1800" dirty="0">
                <a:solidFill>
                  <a:srgbClr val="262626"/>
                </a:solidFill>
                <a:latin typeface="Arial"/>
                <a:ea typeface="Arial"/>
                <a:cs typeface="Arial"/>
                <a:sym typeface="Arial"/>
              </a:rPr>
              <a:t>.</a:t>
            </a:r>
            <a:endParaRPr dirty="0"/>
          </a:p>
          <a:p>
            <a:pPr marL="285750" marR="0" lvl="0" indent="-285750" algn="just" rtl="0">
              <a:spcBef>
                <a:spcPts val="0"/>
              </a:spcBef>
              <a:spcAft>
                <a:spcPts val="0"/>
              </a:spcAft>
              <a:buClr>
                <a:srgbClr val="262626"/>
              </a:buClr>
              <a:buSzPts val="1800"/>
              <a:buFont typeface="Arial"/>
              <a:buChar char="•"/>
            </a:pPr>
            <a:r>
              <a:rPr lang="en-US" sz="1800" b="1" dirty="0">
                <a:solidFill>
                  <a:srgbClr val="262626"/>
                </a:solidFill>
                <a:latin typeface="Arial"/>
                <a:ea typeface="Arial"/>
                <a:cs typeface="Arial"/>
                <a:sym typeface="Arial"/>
              </a:rPr>
              <a:t>Adhesive failure</a:t>
            </a:r>
            <a:r>
              <a:rPr lang="en-US" sz="1800" dirty="0">
                <a:solidFill>
                  <a:srgbClr val="262626"/>
                </a:solidFill>
                <a:latin typeface="Arial"/>
                <a:ea typeface="Arial"/>
                <a:cs typeface="Arial"/>
                <a:sym typeface="Arial"/>
              </a:rPr>
              <a:t>-rupture of an adhesive bond in which the separation appears virtually to be at the adhesive/</a:t>
            </a:r>
            <a:r>
              <a:rPr lang="en-US" sz="1800" dirty="0" err="1">
                <a:solidFill>
                  <a:srgbClr val="262626"/>
                </a:solidFill>
                <a:latin typeface="Arial"/>
                <a:ea typeface="Arial"/>
                <a:cs typeface="Arial"/>
                <a:sym typeface="Arial"/>
              </a:rPr>
              <a:t>adherend</a:t>
            </a:r>
            <a:r>
              <a:rPr lang="en-US" sz="1800" dirty="0">
                <a:solidFill>
                  <a:srgbClr val="262626"/>
                </a:solidFill>
                <a:latin typeface="Arial"/>
                <a:ea typeface="Arial"/>
                <a:cs typeface="Arial"/>
                <a:sym typeface="Arial"/>
              </a:rPr>
              <a:t> interface.</a:t>
            </a:r>
            <a:endParaRPr sz="1800" dirty="0">
              <a:solidFill>
                <a:srgbClr val="262626"/>
              </a:solidFill>
              <a:latin typeface="Arial"/>
              <a:ea typeface="Arial"/>
              <a:cs typeface="Arial"/>
              <a:sym typeface="Arial"/>
            </a:endParaRPr>
          </a:p>
          <a:p>
            <a:pPr marL="0" marR="0" lvl="0" indent="0" algn="l" rtl="0">
              <a:spcBef>
                <a:spcPts val="0"/>
              </a:spcBef>
              <a:spcAft>
                <a:spcPts val="0"/>
              </a:spcAft>
              <a:buNone/>
            </a:pPr>
            <a:endParaRPr sz="1800" dirty="0">
              <a:solidFill>
                <a:srgbClr val="262626"/>
              </a:solidFill>
              <a:latin typeface="Arial"/>
              <a:ea typeface="Arial"/>
              <a:cs typeface="Arial"/>
              <a:sym typeface="Arial"/>
            </a:endParaRPr>
          </a:p>
          <a:p>
            <a:pPr marL="0" marR="0" lvl="0" indent="0" algn="l" rtl="0">
              <a:spcBef>
                <a:spcPts val="0"/>
              </a:spcBef>
              <a:spcAft>
                <a:spcPts val="0"/>
              </a:spcAft>
              <a:buNone/>
            </a:pPr>
            <a:endParaRPr sz="1800" dirty="0">
              <a:solidFill>
                <a:srgbClr val="262626"/>
              </a:solidFill>
              <a:latin typeface="Arial"/>
              <a:ea typeface="Arial"/>
              <a:cs typeface="Arial"/>
              <a:sym typeface="Arial"/>
            </a:endParaRPr>
          </a:p>
          <a:p>
            <a:pPr marL="0" marR="0" lvl="0" indent="0" algn="l" rtl="0">
              <a:spcBef>
                <a:spcPts val="0"/>
              </a:spcBef>
              <a:spcAft>
                <a:spcPts val="0"/>
              </a:spcAft>
              <a:buNone/>
            </a:pPr>
            <a:endParaRPr sz="1800" dirty="0">
              <a:solidFill>
                <a:srgbClr val="262626"/>
              </a:solidFill>
              <a:latin typeface="Arial"/>
              <a:ea typeface="Arial"/>
              <a:cs typeface="Arial"/>
              <a:sym typeface="Arial"/>
            </a:endParaRPr>
          </a:p>
        </p:txBody>
      </p:sp>
      <p:pic>
        <p:nvPicPr>
          <p:cNvPr id="7" name="Google Shape;54;p4"/>
          <p:cNvPicPr preferRelativeResize="0"/>
          <p:nvPr/>
        </p:nvPicPr>
        <p:blipFill rotWithShape="1">
          <a:blip r:embed="rId2">
            <a:alphaModFix/>
          </a:blip>
          <a:srcRect/>
          <a:stretch/>
        </p:blipFill>
        <p:spPr>
          <a:xfrm>
            <a:off x="1056891" y="3564425"/>
            <a:ext cx="2734853" cy="2734853"/>
          </a:xfrm>
          <a:prstGeom prst="rect">
            <a:avLst/>
          </a:prstGeom>
          <a:noFill/>
          <a:ln>
            <a:noFill/>
          </a:ln>
        </p:spPr>
      </p:pic>
      <p:pic>
        <p:nvPicPr>
          <p:cNvPr id="8" name="Google Shape;55;p4"/>
          <p:cNvPicPr preferRelativeResize="0"/>
          <p:nvPr/>
        </p:nvPicPr>
        <p:blipFill rotWithShape="1">
          <a:blip r:embed="rId3">
            <a:alphaModFix/>
          </a:blip>
          <a:srcRect t="30494" b="23412"/>
          <a:stretch/>
        </p:blipFill>
        <p:spPr>
          <a:xfrm>
            <a:off x="3791744" y="3931833"/>
            <a:ext cx="4176464" cy="1872208"/>
          </a:xfrm>
          <a:prstGeom prst="rect">
            <a:avLst/>
          </a:prstGeom>
          <a:noFill/>
          <a:ln>
            <a:noFill/>
          </a:ln>
        </p:spPr>
      </p:pic>
      <p:pic>
        <p:nvPicPr>
          <p:cNvPr id="9" name="Google Shape;56;p4"/>
          <p:cNvPicPr preferRelativeResize="0"/>
          <p:nvPr/>
        </p:nvPicPr>
        <p:blipFill rotWithShape="1">
          <a:blip r:embed="rId4">
            <a:alphaModFix/>
          </a:blip>
          <a:srcRect/>
          <a:stretch/>
        </p:blipFill>
        <p:spPr>
          <a:xfrm>
            <a:off x="8616280" y="3657313"/>
            <a:ext cx="1944216" cy="2579581"/>
          </a:xfrm>
          <a:prstGeom prst="rect">
            <a:avLst/>
          </a:prstGeom>
          <a:noFill/>
          <a:ln>
            <a:noFill/>
          </a:ln>
        </p:spPr>
      </p:pic>
      <p:sp>
        <p:nvSpPr>
          <p:cNvPr id="10" name="Google Shape;57;p4"/>
          <p:cNvSpPr txBox="1"/>
          <p:nvPr/>
        </p:nvSpPr>
        <p:spPr>
          <a:xfrm flipH="1">
            <a:off x="1775520" y="6299278"/>
            <a:ext cx="187220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T-Peel</a:t>
            </a:r>
            <a:endParaRPr sz="1800" dirty="0">
              <a:solidFill>
                <a:schemeClr val="dk1"/>
              </a:solidFill>
              <a:latin typeface="Arial"/>
              <a:ea typeface="Arial"/>
              <a:cs typeface="Arial"/>
              <a:sym typeface="Arial"/>
            </a:endParaRPr>
          </a:p>
        </p:txBody>
      </p:sp>
      <p:sp>
        <p:nvSpPr>
          <p:cNvPr id="11" name="Google Shape;58;p4"/>
          <p:cNvSpPr txBox="1"/>
          <p:nvPr/>
        </p:nvSpPr>
        <p:spPr>
          <a:xfrm flipH="1">
            <a:off x="4900606" y="5752279"/>
            <a:ext cx="241953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Double lap shear joint</a:t>
            </a:r>
            <a:endParaRPr sz="1800" dirty="0">
              <a:solidFill>
                <a:schemeClr val="dk1"/>
              </a:solidFill>
              <a:latin typeface="Arial"/>
              <a:ea typeface="Arial"/>
              <a:cs typeface="Arial"/>
              <a:sym typeface="Arial"/>
            </a:endParaRPr>
          </a:p>
        </p:txBody>
      </p:sp>
      <p:sp>
        <p:nvSpPr>
          <p:cNvPr id="12" name="Google Shape;59;p4"/>
          <p:cNvSpPr txBox="1"/>
          <p:nvPr/>
        </p:nvSpPr>
        <p:spPr>
          <a:xfrm flipH="1">
            <a:off x="8904312" y="6289166"/>
            <a:ext cx="241953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Butt joint</a:t>
            </a:r>
            <a:endParaRPr sz="1800" dirty="0">
              <a:solidFill>
                <a:schemeClr val="dk1"/>
              </a:solidFill>
              <a:latin typeface="Arial"/>
              <a:ea typeface="Arial"/>
              <a:cs typeface="Arial"/>
              <a:sym typeface="Arial"/>
            </a:endParaRPr>
          </a:p>
        </p:txBody>
      </p:sp>
      <p:pic>
        <p:nvPicPr>
          <p:cNvPr id="13" name="Image 11"/>
          <p:cNvPicPr/>
          <p:nvPr/>
        </p:nvPicPr>
        <p:blipFill rotWithShape="1">
          <a:blip r:embed="rId5"/>
          <a:srcRect b="15625"/>
          <a:stretch/>
        </p:blipFill>
        <p:spPr>
          <a:xfrm>
            <a:off x="8400256" y="620688"/>
            <a:ext cx="3791744" cy="1944216"/>
          </a:xfrm>
          <a:prstGeom prst="rect">
            <a:avLst/>
          </a:prstGeom>
        </p:spPr>
      </p:pic>
      <p:sp>
        <p:nvSpPr>
          <p:cNvPr id="2" name="TextBox 1"/>
          <p:cNvSpPr txBox="1"/>
          <p:nvPr/>
        </p:nvSpPr>
        <p:spPr>
          <a:xfrm flipH="1">
            <a:off x="8648427" y="2464777"/>
            <a:ext cx="1322433" cy="646331"/>
          </a:xfrm>
          <a:prstGeom prst="rect">
            <a:avLst/>
          </a:prstGeom>
          <a:noFill/>
        </p:spPr>
        <p:txBody>
          <a:bodyPr wrap="square" rtlCol="0">
            <a:spAutoFit/>
          </a:bodyPr>
          <a:lstStyle/>
          <a:p>
            <a:r>
              <a:rPr lang="en-US" dirty="0" smtClean="0"/>
              <a:t>Cohesive failure</a:t>
            </a:r>
            <a:endParaRPr lang="en-US" dirty="0"/>
          </a:p>
        </p:txBody>
      </p:sp>
      <p:sp>
        <p:nvSpPr>
          <p:cNvPr id="14" name="TextBox 13"/>
          <p:cNvSpPr txBox="1"/>
          <p:nvPr/>
        </p:nvSpPr>
        <p:spPr bwMode="auto">
          <a:xfrm flipH="1">
            <a:off x="10662625" y="2464776"/>
            <a:ext cx="1322433" cy="646331"/>
          </a:xfrm>
          <a:prstGeom prst="rect">
            <a:avLst/>
          </a:prstGeom>
          <a:noFill/>
        </p:spPr>
        <p:txBody>
          <a:bodyPr wrap="square" rtlCol="0">
            <a:spAutoFit/>
          </a:bodyPr>
          <a:lstStyle/>
          <a:p>
            <a:r>
              <a:rPr lang="en-US" dirty="0" smtClean="0"/>
              <a:t>Adhesive failure</a:t>
            </a:r>
            <a:endParaRPr lang="en-US" dirty="0"/>
          </a:p>
        </p:txBody>
      </p:sp>
    </p:spTree>
    <p:extLst>
      <p:ext uri="{BB962C8B-B14F-4D97-AF65-F5344CB8AC3E}">
        <p14:creationId xmlns:p14="http://schemas.microsoft.com/office/powerpoint/2010/main" val="2493937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0" y="0"/>
            <a:ext cx="12192000" cy="480767"/>
          </a:xfrm>
        </p:spPr>
        <p:txBody>
          <a:bodyPr>
            <a:noAutofit/>
          </a:bodyPr>
          <a:lstStyle/>
          <a:p>
            <a:pPr algn="ctr">
              <a:defRPr/>
            </a:pPr>
            <a:r>
              <a:rPr lang="en-GB" sz="2800" b="1" dirty="0" smtClean="0"/>
              <a:t>Methods</a:t>
            </a:r>
            <a:endParaRPr dirty="0"/>
          </a:p>
        </p:txBody>
      </p:sp>
      <p:sp>
        <p:nvSpPr>
          <p:cNvPr id="5" name="Slide Number Placeholder 5"/>
          <p:cNvSpPr>
            <a:spLocks noGrp="1"/>
          </p:cNvSpPr>
          <p:nvPr>
            <p:ph type="sldNum" sz="quarter" idx="4294967295"/>
          </p:nvPr>
        </p:nvSpPr>
        <p:spPr bwMode="auto">
          <a:xfrm>
            <a:off x="-47755" y="6077796"/>
            <a:ext cx="123825" cy="311152"/>
          </a:xfrm>
        </p:spPr>
        <p:txBody>
          <a:bodyPr lIns="0" rIns="0"/>
          <a:lstStyle/>
          <a:p>
            <a:pPr>
              <a:defRPr/>
            </a:pPr>
            <a:fld id="{B340A3F5-5DB0-4EAD-960E-C27449A39FB6}" type="slidenum">
              <a:rPr lang="en-GB" sz="800">
                <a:solidFill>
                  <a:schemeClr val="bg1"/>
                </a:solidFill>
              </a:rPr>
              <a:t>5</a:t>
            </a:fld>
            <a:endParaRPr lang="en-GB" sz="800">
              <a:solidFill>
                <a:schemeClr val="bg1"/>
              </a:solidFill>
            </a:endParaRPr>
          </a:p>
        </p:txBody>
      </p:sp>
      <p:sp>
        <p:nvSpPr>
          <p:cNvPr id="6" name="Google Shape;66;p5"/>
          <p:cNvSpPr txBox="1"/>
          <p:nvPr/>
        </p:nvSpPr>
        <p:spPr>
          <a:xfrm>
            <a:off x="191344" y="480767"/>
            <a:ext cx="1200065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1. Sample Preparation			</a:t>
            </a:r>
            <a:endParaRPr sz="1800" dirty="0">
              <a:solidFill>
                <a:schemeClr val="dk1"/>
              </a:solidFill>
              <a:latin typeface="Arial"/>
              <a:ea typeface="Arial"/>
              <a:cs typeface="Arial"/>
              <a:sym typeface="Arial"/>
            </a:endParaRPr>
          </a:p>
        </p:txBody>
      </p:sp>
      <p:sp>
        <p:nvSpPr>
          <p:cNvPr id="7" name="Google Shape;68;p5"/>
          <p:cNvSpPr txBox="1"/>
          <p:nvPr/>
        </p:nvSpPr>
        <p:spPr>
          <a:xfrm>
            <a:off x="479376" y="1124744"/>
            <a:ext cx="5328592" cy="923330"/>
          </a:xfrm>
          <a:prstGeom prst="rect">
            <a:avLst/>
          </a:prstGeom>
          <a:noFill/>
          <a:ln>
            <a:noFill/>
          </a:ln>
        </p:spPr>
        <p:txBody>
          <a:bodyPr spcFirstLastPara="1" wrap="square" lIns="91425" tIns="45700" rIns="91425" bIns="45700" anchor="t" anchorCtr="0">
            <a:spAutoFit/>
          </a:bodyPr>
          <a:lstStyle/>
          <a:p>
            <a:pPr lvl="0" rtl="0"/>
            <a:r>
              <a:rPr lang="en-US" sz="1800" dirty="0">
                <a:solidFill>
                  <a:schemeClr val="dk1"/>
                </a:solidFill>
                <a:latin typeface="Arial"/>
                <a:ea typeface="Arial"/>
                <a:cs typeface="Arial"/>
                <a:sym typeface="Arial"/>
              </a:rPr>
              <a:t>Specially prepared test panels 15 mm wide by 305 mm long, but bonded only over 241 mm of their length. </a:t>
            </a:r>
            <a:r>
              <a:rPr lang="en-US" dirty="0">
                <a:solidFill>
                  <a:schemeClr val="dk1"/>
                </a:solidFill>
                <a:sym typeface="Arial"/>
              </a:rPr>
              <a:t>(ASTM standard (D1876) </a:t>
            </a:r>
            <a:r>
              <a:rPr lang="en-US" dirty="0" smtClean="0">
                <a:solidFill>
                  <a:schemeClr val="dk1"/>
                </a:solidFill>
                <a:sym typeface="Arial"/>
              </a:rPr>
              <a:t>)</a:t>
            </a:r>
            <a:endParaRPr sz="1800" dirty="0">
              <a:solidFill>
                <a:schemeClr val="dk1"/>
              </a:solidFill>
              <a:latin typeface="Arial"/>
              <a:ea typeface="Arial"/>
              <a:cs typeface="Arial"/>
              <a:sym typeface="Arial"/>
            </a:endParaRPr>
          </a:p>
        </p:txBody>
      </p:sp>
      <p:sp>
        <p:nvSpPr>
          <p:cNvPr id="9" name="Google Shape;67;p5"/>
          <p:cNvSpPr txBox="1"/>
          <p:nvPr/>
        </p:nvSpPr>
        <p:spPr>
          <a:xfrm>
            <a:off x="191344" y="3059668"/>
            <a:ext cx="1200065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2. Mold and assembly preparation			</a:t>
            </a:r>
            <a:endParaRPr sz="1800" dirty="0">
              <a:solidFill>
                <a:schemeClr val="dk1"/>
              </a:solidFill>
              <a:latin typeface="Arial"/>
              <a:ea typeface="Arial"/>
              <a:cs typeface="Arial"/>
              <a:sym typeface="Arial"/>
            </a:endParaRPr>
          </a:p>
        </p:txBody>
      </p:sp>
      <p:sp>
        <p:nvSpPr>
          <p:cNvPr id="10" name="Google Shape;69;p5"/>
          <p:cNvSpPr txBox="1"/>
          <p:nvPr/>
        </p:nvSpPr>
        <p:spPr>
          <a:xfrm flipH="1">
            <a:off x="479376" y="3674587"/>
            <a:ext cx="10801200" cy="1754326"/>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Cleaned the mold with acetone and applied </a:t>
            </a:r>
            <a:r>
              <a:rPr lang="en-US" sz="1800" dirty="0" err="1">
                <a:solidFill>
                  <a:schemeClr val="dk1"/>
                </a:solidFill>
                <a:latin typeface="Arial"/>
                <a:ea typeface="Arial"/>
                <a:cs typeface="Arial"/>
                <a:sym typeface="Arial"/>
              </a:rPr>
              <a:t>demoulding</a:t>
            </a:r>
            <a:r>
              <a:rPr lang="en-US" sz="1800" dirty="0">
                <a:solidFill>
                  <a:schemeClr val="dk1"/>
                </a:solidFill>
                <a:latin typeface="Arial"/>
                <a:ea typeface="Arial"/>
                <a:cs typeface="Arial"/>
                <a:sym typeface="Arial"/>
              </a:rPr>
              <a:t> agent.</a:t>
            </a:r>
            <a:endParaRPr dirty="0"/>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Place the samples in the mold with the spacer. (horizontal and vertical)</a:t>
            </a:r>
            <a:endParaRPr dirty="0"/>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Sealing joint in the groove.</a:t>
            </a:r>
            <a:endParaRPr dirty="0"/>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After closing the </a:t>
            </a:r>
            <a:r>
              <a:rPr lang="en-US" sz="1800" dirty="0" err="1">
                <a:solidFill>
                  <a:schemeClr val="dk1"/>
                </a:solidFill>
                <a:latin typeface="Arial"/>
                <a:ea typeface="Arial"/>
                <a:cs typeface="Arial"/>
                <a:sym typeface="Arial"/>
              </a:rPr>
              <a:t>mould</a:t>
            </a:r>
            <a:r>
              <a:rPr lang="en-US" sz="1800" dirty="0">
                <a:solidFill>
                  <a:schemeClr val="dk1"/>
                </a:solidFill>
                <a:latin typeface="Arial"/>
                <a:ea typeface="Arial"/>
                <a:cs typeface="Arial"/>
                <a:sym typeface="Arial"/>
              </a:rPr>
              <a:t> with nuts and screws, applied CAF4 on the screws for vacuum sealing.</a:t>
            </a:r>
            <a:endParaRPr dirty="0"/>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The mold was tested for its air-tightness to ensure there is no air leak by using a vacuum pump.</a:t>
            </a:r>
            <a:endParaRPr dirty="0"/>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Arial"/>
              <a:ea typeface="Arial"/>
              <a:cs typeface="Arial"/>
              <a:sym typeface="Arial"/>
            </a:endParaRPr>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5003" y="480767"/>
            <a:ext cx="6007409" cy="3130711"/>
          </a:xfrm>
          <a:prstGeom prst="rect">
            <a:avLst/>
          </a:prstGeom>
        </p:spPr>
      </p:pic>
    </p:spTree>
    <p:extLst>
      <p:ext uri="{BB962C8B-B14F-4D97-AF65-F5344CB8AC3E}">
        <p14:creationId xmlns:p14="http://schemas.microsoft.com/office/powerpoint/2010/main" val="16645116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5;p6"/>
          <p:cNvSpPr txBox="1">
            <a:spLocks noGrp="1"/>
          </p:cNvSpPr>
          <p:nvPr>
            <p:ph type="title"/>
          </p:nvPr>
        </p:nvSpPr>
        <p:spPr>
          <a:xfrm>
            <a:off x="0" y="0"/>
            <a:ext cx="12192000" cy="480767"/>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Clr>
                <a:schemeClr val="dk1"/>
              </a:buClr>
              <a:buSzPts val="2800"/>
              <a:buFont typeface="Arial"/>
              <a:buNone/>
            </a:pPr>
            <a:r>
              <a:rPr lang="en-US" sz="2800" b="1" dirty="0"/>
              <a:t>Methods</a:t>
            </a:r>
            <a:endParaRPr dirty="0"/>
          </a:p>
        </p:txBody>
      </p:sp>
      <p:sp>
        <p:nvSpPr>
          <p:cNvPr id="4" name="Google Shape;77;p6"/>
          <p:cNvSpPr txBox="1"/>
          <p:nvPr/>
        </p:nvSpPr>
        <p:spPr>
          <a:xfrm>
            <a:off x="191344" y="480767"/>
            <a:ext cx="1200065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3. Resin Preparation			</a:t>
            </a:r>
            <a:endParaRPr sz="1800" dirty="0">
              <a:solidFill>
                <a:schemeClr val="dk1"/>
              </a:solidFill>
              <a:latin typeface="Arial"/>
              <a:ea typeface="Arial"/>
              <a:cs typeface="Arial"/>
              <a:sym typeface="Arial"/>
            </a:endParaRPr>
          </a:p>
        </p:txBody>
      </p:sp>
      <p:pic>
        <p:nvPicPr>
          <p:cNvPr id="5" name="Google Shape;81;p6" descr="See the source image"/>
          <p:cNvPicPr preferRelativeResize="0"/>
          <p:nvPr/>
        </p:nvPicPr>
        <p:blipFill rotWithShape="1">
          <a:blip r:embed="rId2">
            <a:alphaModFix/>
          </a:blip>
          <a:srcRect/>
          <a:stretch/>
        </p:blipFill>
        <p:spPr>
          <a:xfrm>
            <a:off x="1991544" y="1212492"/>
            <a:ext cx="1484784" cy="1484784"/>
          </a:xfrm>
          <a:prstGeom prst="rect">
            <a:avLst/>
          </a:prstGeom>
          <a:noFill/>
          <a:ln>
            <a:noFill/>
          </a:ln>
        </p:spPr>
      </p:pic>
      <p:cxnSp>
        <p:nvCxnSpPr>
          <p:cNvPr id="6" name="Google Shape;83;p6"/>
          <p:cNvCxnSpPr/>
          <p:nvPr/>
        </p:nvCxnSpPr>
        <p:spPr>
          <a:xfrm>
            <a:off x="1063785" y="1340768"/>
            <a:ext cx="927759" cy="0"/>
          </a:xfrm>
          <a:prstGeom prst="straightConnector1">
            <a:avLst/>
          </a:prstGeom>
          <a:noFill/>
          <a:ln w="19050" cap="flat" cmpd="sng">
            <a:solidFill>
              <a:schemeClr val="dk1"/>
            </a:solidFill>
            <a:prstDash val="solid"/>
            <a:round/>
            <a:headEnd type="none" w="sm" len="sm"/>
            <a:tailEnd type="triangle" w="med" len="med"/>
          </a:ln>
          <a:effectLst>
            <a:outerShdw blurRad="40000" dist="20000" dir="5400000" rotWithShape="0">
              <a:srgbClr val="000000">
                <a:alpha val="37647"/>
              </a:srgbClr>
            </a:outerShdw>
          </a:effectLst>
        </p:spPr>
      </p:cxnSp>
      <p:cxnSp>
        <p:nvCxnSpPr>
          <p:cNvPr id="7" name="Google Shape;85;p6"/>
          <p:cNvCxnSpPr/>
          <p:nvPr/>
        </p:nvCxnSpPr>
        <p:spPr>
          <a:xfrm>
            <a:off x="1063785" y="1844824"/>
            <a:ext cx="927759" cy="0"/>
          </a:xfrm>
          <a:prstGeom prst="straightConnector1">
            <a:avLst/>
          </a:prstGeom>
          <a:noFill/>
          <a:ln w="19050" cap="flat" cmpd="sng">
            <a:solidFill>
              <a:schemeClr val="dk1"/>
            </a:solidFill>
            <a:prstDash val="solid"/>
            <a:round/>
            <a:headEnd type="none" w="sm" len="sm"/>
            <a:tailEnd type="triangle" w="med" len="med"/>
          </a:ln>
          <a:effectLst>
            <a:outerShdw blurRad="40000" dist="20000" dir="5400000" rotWithShape="0">
              <a:srgbClr val="000000">
                <a:alpha val="37647"/>
              </a:srgbClr>
            </a:outerShdw>
          </a:effectLst>
        </p:spPr>
      </p:cxnSp>
      <p:cxnSp>
        <p:nvCxnSpPr>
          <p:cNvPr id="8" name="Google Shape;86;p6"/>
          <p:cNvCxnSpPr/>
          <p:nvPr/>
        </p:nvCxnSpPr>
        <p:spPr>
          <a:xfrm>
            <a:off x="1063785" y="2348880"/>
            <a:ext cx="927759" cy="0"/>
          </a:xfrm>
          <a:prstGeom prst="straightConnector1">
            <a:avLst/>
          </a:prstGeom>
          <a:noFill/>
          <a:ln w="19050" cap="flat" cmpd="sng">
            <a:solidFill>
              <a:schemeClr val="dk1"/>
            </a:solidFill>
            <a:prstDash val="solid"/>
            <a:round/>
            <a:headEnd type="none" w="sm" len="sm"/>
            <a:tailEnd type="triangle" w="med" len="med"/>
          </a:ln>
          <a:effectLst>
            <a:outerShdw blurRad="40000" dist="20000" dir="5400000" rotWithShape="0">
              <a:srgbClr val="000000">
                <a:alpha val="37647"/>
              </a:srgbClr>
            </a:outerShdw>
          </a:effectLst>
        </p:spPr>
      </p:cxnSp>
      <p:sp>
        <p:nvSpPr>
          <p:cNvPr id="9" name="Google Shape;84;p6"/>
          <p:cNvSpPr txBox="1"/>
          <p:nvPr/>
        </p:nvSpPr>
        <p:spPr>
          <a:xfrm>
            <a:off x="762968" y="956165"/>
            <a:ext cx="1332416"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dk1"/>
                </a:solidFill>
                <a:latin typeface="Arial"/>
                <a:ea typeface="Arial"/>
                <a:cs typeface="Arial"/>
                <a:sym typeface="Arial"/>
              </a:rPr>
              <a:t>Part A at 60°C</a:t>
            </a:r>
            <a:endParaRPr sz="1400" dirty="0">
              <a:solidFill>
                <a:schemeClr val="dk1"/>
              </a:solidFill>
              <a:latin typeface="Arial"/>
              <a:ea typeface="Arial"/>
              <a:cs typeface="Arial"/>
              <a:sym typeface="Arial"/>
            </a:endParaRPr>
          </a:p>
        </p:txBody>
      </p:sp>
      <p:sp>
        <p:nvSpPr>
          <p:cNvPr id="10" name="Google Shape;87;p6"/>
          <p:cNvSpPr txBox="1"/>
          <p:nvPr/>
        </p:nvSpPr>
        <p:spPr>
          <a:xfrm>
            <a:off x="762968" y="1542274"/>
            <a:ext cx="1332416"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dk1"/>
                </a:solidFill>
                <a:latin typeface="Arial"/>
                <a:ea typeface="Arial"/>
                <a:cs typeface="Arial"/>
                <a:sym typeface="Arial"/>
              </a:rPr>
              <a:t>Part B at 60°C</a:t>
            </a:r>
            <a:endParaRPr sz="1400" dirty="0">
              <a:solidFill>
                <a:schemeClr val="dk1"/>
              </a:solidFill>
              <a:latin typeface="Arial"/>
              <a:ea typeface="Arial"/>
              <a:cs typeface="Arial"/>
              <a:sym typeface="Arial"/>
            </a:endParaRPr>
          </a:p>
        </p:txBody>
      </p:sp>
      <p:sp>
        <p:nvSpPr>
          <p:cNvPr id="11" name="Google Shape;88;p6"/>
          <p:cNvSpPr txBox="1"/>
          <p:nvPr/>
        </p:nvSpPr>
        <p:spPr>
          <a:xfrm>
            <a:off x="1082767" y="2059716"/>
            <a:ext cx="692818"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dk1"/>
                </a:solidFill>
                <a:latin typeface="Arial"/>
                <a:ea typeface="Arial"/>
                <a:cs typeface="Arial"/>
                <a:sym typeface="Arial"/>
              </a:rPr>
              <a:t>Part C</a:t>
            </a:r>
            <a:endParaRPr sz="1400" dirty="0">
              <a:solidFill>
                <a:schemeClr val="dk1"/>
              </a:solidFill>
              <a:latin typeface="Arial"/>
              <a:ea typeface="Arial"/>
              <a:cs typeface="Arial"/>
              <a:sym typeface="Arial"/>
            </a:endParaRPr>
          </a:p>
        </p:txBody>
      </p:sp>
      <p:sp>
        <p:nvSpPr>
          <p:cNvPr id="12" name="Google Shape;90;p6"/>
          <p:cNvSpPr txBox="1"/>
          <p:nvPr/>
        </p:nvSpPr>
        <p:spPr>
          <a:xfrm>
            <a:off x="2346490" y="2622805"/>
            <a:ext cx="702436"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dk1"/>
                </a:solidFill>
                <a:latin typeface="Arial"/>
                <a:ea typeface="Arial"/>
                <a:cs typeface="Arial"/>
                <a:sym typeface="Arial"/>
              </a:rPr>
              <a:t>Mixing</a:t>
            </a:r>
            <a:endParaRPr sz="1400" dirty="0">
              <a:solidFill>
                <a:schemeClr val="dk1"/>
              </a:solidFill>
              <a:latin typeface="Arial"/>
              <a:ea typeface="Arial"/>
              <a:cs typeface="Arial"/>
              <a:sym typeface="Arial"/>
            </a:endParaRPr>
          </a:p>
        </p:txBody>
      </p:sp>
      <p:cxnSp>
        <p:nvCxnSpPr>
          <p:cNvPr id="13" name="Google Shape;89;p6"/>
          <p:cNvCxnSpPr/>
          <p:nvPr/>
        </p:nvCxnSpPr>
        <p:spPr>
          <a:xfrm>
            <a:off x="3540754" y="1843093"/>
            <a:ext cx="1122589" cy="0"/>
          </a:xfrm>
          <a:prstGeom prst="straightConnector1">
            <a:avLst/>
          </a:prstGeom>
          <a:noFill/>
          <a:ln w="19050" cap="flat" cmpd="sng">
            <a:solidFill>
              <a:schemeClr val="dk1"/>
            </a:solidFill>
            <a:prstDash val="solid"/>
            <a:round/>
            <a:headEnd type="none" w="sm" len="sm"/>
            <a:tailEnd type="triangle" w="med" len="med"/>
          </a:ln>
          <a:effectLst>
            <a:outerShdw blurRad="40000" dist="20000" dir="5400000" rotWithShape="0">
              <a:srgbClr val="000000">
                <a:alpha val="37647"/>
              </a:srgbClr>
            </a:outerShdw>
          </a:effectLst>
        </p:spPr>
      </p:cxnSp>
      <p:pic>
        <p:nvPicPr>
          <p:cNvPr id="14" name="Google Shape;82;p6"/>
          <p:cNvPicPr preferRelativeResize="0"/>
          <p:nvPr/>
        </p:nvPicPr>
        <p:blipFill rotWithShape="1">
          <a:blip r:embed="rId3">
            <a:alphaModFix/>
          </a:blip>
          <a:srcRect/>
          <a:stretch/>
        </p:blipFill>
        <p:spPr>
          <a:xfrm rot="5400000">
            <a:off x="4593619" y="1302839"/>
            <a:ext cx="1484782" cy="1262212"/>
          </a:xfrm>
          <a:prstGeom prst="rect">
            <a:avLst/>
          </a:prstGeom>
          <a:noFill/>
          <a:ln>
            <a:noFill/>
          </a:ln>
        </p:spPr>
      </p:pic>
      <p:sp>
        <p:nvSpPr>
          <p:cNvPr id="15" name="Google Shape;91;p6"/>
          <p:cNvSpPr txBox="1"/>
          <p:nvPr/>
        </p:nvSpPr>
        <p:spPr>
          <a:xfrm>
            <a:off x="4302079" y="2623084"/>
            <a:ext cx="3587842"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dk1"/>
                </a:solidFill>
                <a:latin typeface="Arial"/>
                <a:ea typeface="Arial"/>
                <a:cs typeface="Arial"/>
                <a:sym typeface="Arial"/>
              </a:rPr>
              <a:t>Vacuum degassing till all bubbles are gone</a:t>
            </a:r>
            <a:endParaRPr sz="1400" dirty="0">
              <a:solidFill>
                <a:schemeClr val="dk1"/>
              </a:solidFill>
              <a:latin typeface="Arial"/>
              <a:ea typeface="Arial"/>
              <a:cs typeface="Arial"/>
              <a:sym typeface="Arial"/>
            </a:endParaRPr>
          </a:p>
        </p:txBody>
      </p:sp>
      <p:sp>
        <p:nvSpPr>
          <p:cNvPr id="16" name="Google Shape;78;p6"/>
          <p:cNvSpPr txBox="1"/>
          <p:nvPr/>
        </p:nvSpPr>
        <p:spPr>
          <a:xfrm>
            <a:off x="191344" y="3059668"/>
            <a:ext cx="1200065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4. Vacuum impregnation and curing		</a:t>
            </a:r>
            <a:endParaRPr sz="1800" dirty="0">
              <a:solidFill>
                <a:schemeClr val="dk1"/>
              </a:solidFill>
              <a:latin typeface="Arial"/>
              <a:ea typeface="Arial"/>
              <a:cs typeface="Arial"/>
              <a:sym typeface="Arial"/>
            </a:endParaRPr>
          </a:p>
        </p:txBody>
      </p:sp>
      <p:pic>
        <p:nvPicPr>
          <p:cNvPr id="17" name="Google Shape;80;p6" descr="A picture containing indoor, miller&#10;&#10;Description automatically generated"/>
          <p:cNvPicPr preferRelativeResize="0"/>
          <p:nvPr/>
        </p:nvPicPr>
        <p:blipFill rotWithShape="1">
          <a:blip r:embed="rId4">
            <a:alphaModFix/>
          </a:blip>
          <a:srcRect/>
          <a:stretch/>
        </p:blipFill>
        <p:spPr>
          <a:xfrm rot="5400000">
            <a:off x="283509" y="3867528"/>
            <a:ext cx="2814005" cy="2110504"/>
          </a:xfrm>
          <a:prstGeom prst="rect">
            <a:avLst/>
          </a:prstGeom>
          <a:noFill/>
          <a:ln>
            <a:noFill/>
          </a:ln>
        </p:spPr>
      </p:pic>
      <p:cxnSp>
        <p:nvCxnSpPr>
          <p:cNvPr id="18" name="Google Shape;94;p6"/>
          <p:cNvCxnSpPr/>
          <p:nvPr/>
        </p:nvCxnSpPr>
        <p:spPr>
          <a:xfrm>
            <a:off x="2066467" y="5045399"/>
            <a:ext cx="1293300" cy="0"/>
          </a:xfrm>
          <a:prstGeom prst="straightConnector1">
            <a:avLst/>
          </a:prstGeom>
          <a:noFill/>
          <a:ln w="19050" cap="flat" cmpd="sng">
            <a:solidFill>
              <a:srgbClr val="C00000"/>
            </a:solidFill>
            <a:prstDash val="solid"/>
            <a:round/>
            <a:headEnd type="none" w="sm" len="sm"/>
            <a:tailEnd type="triangle" w="med" len="med"/>
          </a:ln>
          <a:effectLst>
            <a:outerShdw blurRad="40000" dist="20000" dir="5400000" rotWithShape="0">
              <a:srgbClr val="000000">
                <a:alpha val="37647"/>
              </a:srgbClr>
            </a:outerShdw>
          </a:effectLst>
        </p:spPr>
      </p:cxnSp>
      <p:sp>
        <p:nvSpPr>
          <p:cNvPr id="19" name="Google Shape;93;p6"/>
          <p:cNvSpPr/>
          <p:nvPr/>
        </p:nvSpPr>
        <p:spPr>
          <a:xfrm>
            <a:off x="1314555" y="4645574"/>
            <a:ext cx="751912" cy="799650"/>
          </a:xfrm>
          <a:prstGeom prst="ellipse">
            <a:avLst/>
          </a:prstGeom>
          <a:noFill/>
          <a:ln w="19050" cap="flat" cmpd="sng">
            <a:solidFill>
              <a:srgbClr val="C00000"/>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 name="Google Shape;92;p6" descr="A picture containing indoor&#10;&#10;Description automatically generated"/>
          <p:cNvPicPr preferRelativeResize="0"/>
          <p:nvPr/>
        </p:nvPicPr>
        <p:blipFill rotWithShape="1">
          <a:blip r:embed="rId5">
            <a:alphaModFix/>
          </a:blip>
          <a:srcRect/>
          <a:stretch/>
        </p:blipFill>
        <p:spPr>
          <a:xfrm rot="5400000">
            <a:off x="2966198" y="3996946"/>
            <a:ext cx="2814007" cy="1851670"/>
          </a:xfrm>
          <a:prstGeom prst="rect">
            <a:avLst/>
          </a:prstGeom>
          <a:noFill/>
          <a:ln>
            <a:noFill/>
          </a:ln>
        </p:spPr>
      </p:pic>
      <p:sp>
        <p:nvSpPr>
          <p:cNvPr id="21" name="Google Shape;95;p6"/>
          <p:cNvSpPr txBox="1"/>
          <p:nvPr/>
        </p:nvSpPr>
        <p:spPr>
          <a:xfrm>
            <a:off x="3479280" y="3669330"/>
            <a:ext cx="1793538"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lt1"/>
                </a:solidFill>
                <a:latin typeface="Arial"/>
                <a:ea typeface="Arial"/>
                <a:cs typeface="Arial"/>
                <a:sym typeface="Arial"/>
              </a:rPr>
              <a:t>Inside of a vacuum impregnation system</a:t>
            </a:r>
            <a:endParaRPr sz="1400" dirty="0">
              <a:solidFill>
                <a:schemeClr val="lt1"/>
              </a:solidFill>
              <a:latin typeface="Arial"/>
              <a:ea typeface="Arial"/>
              <a:cs typeface="Arial"/>
              <a:sym typeface="Arial"/>
            </a:endParaRPr>
          </a:p>
        </p:txBody>
      </p:sp>
      <p:cxnSp>
        <p:nvCxnSpPr>
          <p:cNvPr id="22" name="Google Shape;96;p6"/>
          <p:cNvCxnSpPr/>
          <p:nvPr/>
        </p:nvCxnSpPr>
        <p:spPr>
          <a:xfrm>
            <a:off x="5272818" y="4791486"/>
            <a:ext cx="576065" cy="0"/>
          </a:xfrm>
          <a:prstGeom prst="straightConnector1">
            <a:avLst/>
          </a:prstGeom>
          <a:noFill/>
          <a:ln w="19050" cap="flat" cmpd="sng">
            <a:solidFill>
              <a:schemeClr val="dk1"/>
            </a:solidFill>
            <a:prstDash val="solid"/>
            <a:round/>
            <a:headEnd type="none" w="sm" len="sm"/>
            <a:tailEnd type="triangle" w="med" len="med"/>
          </a:ln>
          <a:effectLst>
            <a:outerShdw blurRad="40000" dist="20000" dir="5400000" rotWithShape="0">
              <a:srgbClr val="000000">
                <a:alpha val="37647"/>
              </a:srgbClr>
            </a:outerShdw>
          </a:effectLst>
        </p:spPr>
      </p:cxnSp>
      <p:sp>
        <p:nvSpPr>
          <p:cNvPr id="23" name="Google Shape;97;p6"/>
          <p:cNvSpPr/>
          <p:nvPr/>
        </p:nvSpPr>
        <p:spPr>
          <a:xfrm>
            <a:off x="5848883" y="4044531"/>
            <a:ext cx="1825452" cy="1448296"/>
          </a:xfrm>
          <a:prstGeom prst="rect">
            <a:avLst/>
          </a:prstGeom>
          <a:gradFill>
            <a:gsLst>
              <a:gs pos="0">
                <a:srgbClr val="8095CB"/>
              </a:gs>
              <a:gs pos="25000">
                <a:srgbClr val="325897"/>
              </a:gs>
              <a:gs pos="38000">
                <a:srgbClr val="254A89"/>
              </a:gs>
              <a:gs pos="55000">
                <a:srgbClr val="004187"/>
              </a:gs>
              <a:gs pos="80000">
                <a:srgbClr val="004295"/>
              </a:gs>
              <a:gs pos="88000">
                <a:srgbClr val="0046A7"/>
              </a:gs>
              <a:gs pos="100000">
                <a:srgbClr val="0054C7"/>
              </a:gs>
            </a:gsLst>
            <a:lin ang="5400000" scaled="0"/>
          </a:gradFill>
          <a:ln w="9525" cap="flat" cmpd="sng">
            <a:solidFill>
              <a:srgbClr val="004BFC"/>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lt1"/>
                </a:solidFill>
                <a:latin typeface="Arial"/>
                <a:ea typeface="Arial"/>
                <a:cs typeface="Arial"/>
                <a:sym typeface="Arial"/>
              </a:rPr>
              <a:t>Curing (110 </a:t>
            </a:r>
            <a:r>
              <a:rPr lang="en-US" sz="1800" dirty="0">
                <a:solidFill>
                  <a:schemeClr val="lt1"/>
                </a:solidFill>
                <a:latin typeface="Times New Roman"/>
                <a:ea typeface="Times New Roman"/>
                <a:cs typeface="Times New Roman"/>
                <a:sym typeface="Times New Roman"/>
              </a:rPr>
              <a:t>°C</a:t>
            </a:r>
            <a:r>
              <a:rPr lang="en-US" sz="1800" dirty="0">
                <a:solidFill>
                  <a:schemeClr val="lt1"/>
                </a:solidFill>
                <a:latin typeface="Arial"/>
                <a:ea typeface="Arial"/>
                <a:cs typeface="Arial"/>
                <a:sym typeface="Arial"/>
              </a:rPr>
              <a:t> for 5 h and 125 </a:t>
            </a:r>
            <a:r>
              <a:rPr lang="en-US" sz="1800" dirty="0">
                <a:solidFill>
                  <a:schemeClr val="lt1"/>
                </a:solidFill>
                <a:latin typeface="Times New Roman"/>
                <a:ea typeface="Times New Roman"/>
                <a:cs typeface="Times New Roman"/>
                <a:sym typeface="Times New Roman"/>
              </a:rPr>
              <a:t>°C</a:t>
            </a:r>
            <a:r>
              <a:rPr lang="en-US" sz="1800" dirty="0">
                <a:solidFill>
                  <a:schemeClr val="lt1"/>
                </a:solidFill>
                <a:latin typeface="Arial"/>
                <a:ea typeface="Arial"/>
                <a:cs typeface="Arial"/>
                <a:sym typeface="Arial"/>
              </a:rPr>
              <a:t> for 16 h)</a:t>
            </a:r>
            <a:endParaRPr sz="1800" dirty="0">
              <a:solidFill>
                <a:schemeClr val="lt1"/>
              </a:solidFill>
              <a:latin typeface="Arial"/>
              <a:ea typeface="Arial"/>
              <a:cs typeface="Arial"/>
              <a:sym typeface="Arial"/>
            </a:endParaRPr>
          </a:p>
        </p:txBody>
      </p:sp>
      <p:cxnSp>
        <p:nvCxnSpPr>
          <p:cNvPr id="24" name="Google Shape;98;p6"/>
          <p:cNvCxnSpPr/>
          <p:nvPr/>
        </p:nvCxnSpPr>
        <p:spPr>
          <a:xfrm rot="10800000" flipH="1">
            <a:off x="7704515" y="4768679"/>
            <a:ext cx="505492" cy="9798"/>
          </a:xfrm>
          <a:prstGeom prst="straightConnector1">
            <a:avLst/>
          </a:prstGeom>
          <a:noFill/>
          <a:ln w="19050" cap="flat" cmpd="sng">
            <a:solidFill>
              <a:schemeClr val="dk1"/>
            </a:solidFill>
            <a:prstDash val="solid"/>
            <a:round/>
            <a:headEnd type="none" w="sm" len="sm"/>
            <a:tailEnd type="triangle" w="med" len="med"/>
          </a:ln>
          <a:effectLst>
            <a:outerShdw blurRad="40000" dist="20000" dir="5400000" rotWithShape="0">
              <a:srgbClr val="000000">
                <a:alpha val="37647"/>
              </a:srgbClr>
            </a:outerShdw>
          </a:effectLst>
        </p:spPr>
      </p:cxnSp>
      <p:pic>
        <p:nvPicPr>
          <p:cNvPr id="25" name="Google Shape;79;p6" descr="A picture containing old, dirty&#10;&#10;Description automatically generated"/>
          <p:cNvPicPr preferRelativeResize="0"/>
          <p:nvPr/>
        </p:nvPicPr>
        <p:blipFill rotWithShape="1">
          <a:blip r:embed="rId6">
            <a:alphaModFix/>
          </a:blip>
          <a:srcRect/>
          <a:stretch/>
        </p:blipFill>
        <p:spPr>
          <a:xfrm rot="5400000">
            <a:off x="8713367" y="3012414"/>
            <a:ext cx="2814006" cy="3820726"/>
          </a:xfrm>
          <a:prstGeom prst="rect">
            <a:avLst/>
          </a:prstGeom>
          <a:noFill/>
          <a:ln>
            <a:noFill/>
          </a:ln>
        </p:spPr>
      </p:pic>
    </p:spTree>
    <p:extLst>
      <p:ext uri="{BB962C8B-B14F-4D97-AF65-F5344CB8AC3E}">
        <p14:creationId xmlns:p14="http://schemas.microsoft.com/office/powerpoint/2010/main" val="26538765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03;p7"/>
          <p:cNvSpPr txBox="1">
            <a:spLocks noGrp="1"/>
          </p:cNvSpPr>
          <p:nvPr>
            <p:ph type="title"/>
          </p:nvPr>
        </p:nvSpPr>
        <p:spPr>
          <a:xfrm>
            <a:off x="0" y="0"/>
            <a:ext cx="12192000" cy="480767"/>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Clr>
                <a:schemeClr val="dk1"/>
              </a:buClr>
              <a:buSzPts val="2800"/>
              <a:buFont typeface="Arial"/>
              <a:buNone/>
            </a:pPr>
            <a:r>
              <a:rPr lang="en-US" sz="2800" b="1" dirty="0"/>
              <a:t>Methods</a:t>
            </a:r>
            <a:endParaRPr dirty="0"/>
          </a:p>
        </p:txBody>
      </p:sp>
      <p:sp>
        <p:nvSpPr>
          <p:cNvPr id="4" name="Google Shape;105;p7"/>
          <p:cNvSpPr txBox="1"/>
          <p:nvPr/>
        </p:nvSpPr>
        <p:spPr>
          <a:xfrm>
            <a:off x="191344" y="480767"/>
            <a:ext cx="1200065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5. Testing samples		</a:t>
            </a:r>
            <a:endParaRPr sz="1800" dirty="0">
              <a:solidFill>
                <a:schemeClr val="dk1"/>
              </a:solidFill>
              <a:latin typeface="Arial"/>
              <a:ea typeface="Arial"/>
              <a:cs typeface="Arial"/>
              <a:sym typeface="Arial"/>
            </a:endParaRPr>
          </a:p>
        </p:txBody>
      </p:sp>
      <p:sp>
        <p:nvSpPr>
          <p:cNvPr id="5" name="Google Shape;107;p7"/>
          <p:cNvSpPr txBox="1"/>
          <p:nvPr/>
        </p:nvSpPr>
        <p:spPr>
          <a:xfrm>
            <a:off x="407369" y="1196752"/>
            <a:ext cx="6480600" cy="341700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The testing has been performed in accordance with the ASTM standard (D1876) which is the standard test method for peel resistance of adhesives.</a:t>
            </a:r>
            <a:endParaRPr dirty="0"/>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Tinius Olsen H5kT universal testing machine was used for </a:t>
            </a:r>
            <a:r>
              <a:rPr lang="en-US" sz="1800" dirty="0">
                <a:solidFill>
                  <a:schemeClr val="dk1"/>
                </a:solidFill>
              </a:rPr>
              <a:t>conducting</a:t>
            </a:r>
            <a:r>
              <a:rPr lang="en-US" sz="1800" dirty="0">
                <a:solidFill>
                  <a:schemeClr val="dk1"/>
                </a:solidFill>
                <a:latin typeface="Arial"/>
                <a:ea typeface="Arial"/>
                <a:cs typeface="Arial"/>
                <a:sym typeface="Arial"/>
              </a:rPr>
              <a:t> T-peel tests.</a:t>
            </a:r>
            <a:endParaRPr dirty="0"/>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The unbonded ends of the test specimen were clamped in the test grips of the tension testing machine.</a:t>
            </a:r>
            <a:endParaRPr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The load was applied at a constant head speed of 254 mm/min.</a:t>
            </a:r>
            <a:endParaRPr sz="1800" dirty="0">
              <a:solidFill>
                <a:schemeClr val="dk1"/>
              </a:solidFill>
              <a:latin typeface="Arial"/>
              <a:ea typeface="Arial"/>
              <a:cs typeface="Arial"/>
              <a:sym typeface="Arial"/>
            </a:endParaRPr>
          </a:p>
        </p:txBody>
      </p:sp>
      <p:pic>
        <p:nvPicPr>
          <p:cNvPr id="6" name="Google Shape;106;p7" descr="A picture containing text, indoor&#10;&#10;Description automatically generated"/>
          <p:cNvPicPr preferRelativeResize="0"/>
          <p:nvPr/>
        </p:nvPicPr>
        <p:blipFill rotWithShape="1">
          <a:blip r:embed="rId2">
            <a:alphaModFix/>
          </a:blip>
          <a:srcRect t="37171" b="7227"/>
          <a:stretch/>
        </p:blipFill>
        <p:spPr>
          <a:xfrm rot="5400000">
            <a:off x="6398718" y="2352750"/>
            <a:ext cx="5696749" cy="2375647"/>
          </a:xfrm>
          <a:prstGeom prst="rect">
            <a:avLst/>
          </a:prstGeom>
          <a:noFill/>
          <a:ln>
            <a:noFill/>
          </a:ln>
        </p:spPr>
      </p:pic>
    </p:spTree>
    <p:extLst>
      <p:ext uri="{BB962C8B-B14F-4D97-AF65-F5344CB8AC3E}">
        <p14:creationId xmlns:p14="http://schemas.microsoft.com/office/powerpoint/2010/main" val="15969762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12;p8"/>
          <p:cNvSpPr txBox="1">
            <a:spLocks noGrp="1"/>
          </p:cNvSpPr>
          <p:nvPr>
            <p:ph type="title"/>
          </p:nvPr>
        </p:nvSpPr>
        <p:spPr>
          <a:xfrm>
            <a:off x="0" y="0"/>
            <a:ext cx="12192000" cy="480767"/>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Clr>
                <a:schemeClr val="dk1"/>
              </a:buClr>
              <a:buSzPts val="2800"/>
              <a:buFont typeface="Arial"/>
              <a:buNone/>
            </a:pPr>
            <a:r>
              <a:rPr lang="en-US" sz="2800" b="1" dirty="0"/>
              <a:t>Copper with CTD101k</a:t>
            </a:r>
            <a:endParaRPr dirty="0"/>
          </a:p>
        </p:txBody>
      </p:sp>
      <p:pic>
        <p:nvPicPr>
          <p:cNvPr id="4" name="Google Shape;114;p8"/>
          <p:cNvPicPr preferRelativeResize="0"/>
          <p:nvPr/>
        </p:nvPicPr>
        <p:blipFill rotWithShape="1">
          <a:blip r:embed="rId2">
            <a:alphaModFix/>
          </a:blip>
          <a:srcRect/>
          <a:stretch/>
        </p:blipFill>
        <p:spPr>
          <a:xfrm>
            <a:off x="119336" y="620688"/>
            <a:ext cx="7632848" cy="3612519"/>
          </a:xfrm>
          <a:prstGeom prst="rect">
            <a:avLst/>
          </a:prstGeom>
          <a:noFill/>
          <a:ln>
            <a:noFill/>
          </a:ln>
        </p:spPr>
      </p:pic>
      <p:pic>
        <p:nvPicPr>
          <p:cNvPr id="5" name="Google Shape;116;p8" descr="A picture containing text&#10;&#10;Description automatically generated"/>
          <p:cNvPicPr preferRelativeResize="0"/>
          <p:nvPr/>
        </p:nvPicPr>
        <p:blipFill rotWithShape="1">
          <a:blip r:embed="rId3">
            <a:alphaModFix/>
          </a:blip>
          <a:srcRect/>
          <a:stretch/>
        </p:blipFill>
        <p:spPr>
          <a:xfrm>
            <a:off x="8206547" y="871784"/>
            <a:ext cx="3384376" cy="1903712"/>
          </a:xfrm>
          <a:prstGeom prst="rect">
            <a:avLst/>
          </a:prstGeom>
          <a:noFill/>
          <a:ln>
            <a:noFill/>
          </a:ln>
        </p:spPr>
      </p:pic>
      <p:pic>
        <p:nvPicPr>
          <p:cNvPr id="6" name="Google Shape;117;p8" descr="A picture containing curtain, fabric&#10;&#10;Description automatically generated"/>
          <p:cNvPicPr preferRelativeResize="0"/>
          <p:nvPr/>
        </p:nvPicPr>
        <p:blipFill rotWithShape="1">
          <a:blip r:embed="rId4">
            <a:alphaModFix/>
          </a:blip>
          <a:srcRect/>
          <a:stretch/>
        </p:blipFill>
        <p:spPr>
          <a:xfrm>
            <a:off x="8206547" y="2875466"/>
            <a:ext cx="3384376" cy="1903712"/>
          </a:xfrm>
          <a:prstGeom prst="rect">
            <a:avLst/>
          </a:prstGeom>
          <a:noFill/>
          <a:ln>
            <a:noFill/>
          </a:ln>
        </p:spPr>
      </p:pic>
      <p:sp>
        <p:nvSpPr>
          <p:cNvPr id="7" name="TextBox 6">
            <a:extLst>
              <a:ext uri="{FF2B5EF4-FFF2-40B4-BE49-F238E27FC236}">
                <a16:creationId xmlns:a16="http://schemas.microsoft.com/office/drawing/2014/main" id="{9D5B29CA-27D1-4838-B68C-18808AC2DEBB}"/>
              </a:ext>
            </a:extLst>
          </p:cNvPr>
          <p:cNvSpPr txBox="1"/>
          <p:nvPr/>
        </p:nvSpPr>
        <p:spPr>
          <a:xfrm>
            <a:off x="8138851" y="2442511"/>
            <a:ext cx="2690160" cy="307777"/>
          </a:xfrm>
          <a:prstGeom prst="rect">
            <a:avLst/>
          </a:prstGeom>
          <a:noFill/>
        </p:spPr>
        <p:txBody>
          <a:bodyPr wrap="none" rtlCol="0">
            <a:spAutoFit/>
          </a:bodyPr>
          <a:lstStyle/>
          <a:p>
            <a:r>
              <a:rPr lang="en-US" sz="1400" dirty="0">
                <a:solidFill>
                  <a:schemeClr val="bg1"/>
                </a:solidFill>
              </a:rPr>
              <a:t>Copper surface before peel test</a:t>
            </a:r>
            <a:endParaRPr lang="en-GB" sz="1400" dirty="0">
              <a:solidFill>
                <a:schemeClr val="bg1"/>
              </a:solidFill>
            </a:endParaRPr>
          </a:p>
        </p:txBody>
      </p:sp>
      <p:sp>
        <p:nvSpPr>
          <p:cNvPr id="8" name="TextBox 7">
            <a:extLst>
              <a:ext uri="{FF2B5EF4-FFF2-40B4-BE49-F238E27FC236}">
                <a16:creationId xmlns:a16="http://schemas.microsoft.com/office/drawing/2014/main" id="{9D5B29CA-27D1-4838-B68C-18808AC2DEBB}"/>
              </a:ext>
            </a:extLst>
          </p:cNvPr>
          <p:cNvSpPr txBox="1"/>
          <p:nvPr/>
        </p:nvSpPr>
        <p:spPr>
          <a:xfrm>
            <a:off x="8162515" y="4484190"/>
            <a:ext cx="2541080" cy="307777"/>
          </a:xfrm>
          <a:prstGeom prst="rect">
            <a:avLst/>
          </a:prstGeom>
          <a:noFill/>
        </p:spPr>
        <p:txBody>
          <a:bodyPr wrap="none" rtlCol="0">
            <a:spAutoFit/>
          </a:bodyPr>
          <a:lstStyle/>
          <a:p>
            <a:r>
              <a:rPr lang="en-US" sz="1400" dirty="0">
                <a:solidFill>
                  <a:schemeClr val="bg1"/>
                </a:solidFill>
              </a:rPr>
              <a:t>Copper surface </a:t>
            </a:r>
            <a:r>
              <a:rPr lang="en-US" sz="1400" dirty="0" smtClean="0">
                <a:solidFill>
                  <a:schemeClr val="bg1"/>
                </a:solidFill>
              </a:rPr>
              <a:t>after </a:t>
            </a:r>
            <a:r>
              <a:rPr lang="en-US" sz="1400" dirty="0">
                <a:solidFill>
                  <a:schemeClr val="bg1"/>
                </a:solidFill>
              </a:rPr>
              <a:t>peel test</a:t>
            </a:r>
            <a:endParaRPr lang="en-GB" sz="1400" dirty="0">
              <a:solidFill>
                <a:schemeClr val="bg1"/>
              </a:solidFill>
            </a:endParaRPr>
          </a:p>
        </p:txBody>
      </p:sp>
      <p:sp>
        <p:nvSpPr>
          <p:cNvPr id="9" name="TextBox 8">
            <a:extLst>
              <a:ext uri="{FF2B5EF4-FFF2-40B4-BE49-F238E27FC236}">
                <a16:creationId xmlns:a16="http://schemas.microsoft.com/office/drawing/2014/main" id="{5683F80F-45E8-42D2-A0DB-4B57C83B18E8}"/>
              </a:ext>
            </a:extLst>
          </p:cNvPr>
          <p:cNvSpPr txBox="1"/>
          <p:nvPr/>
        </p:nvSpPr>
        <p:spPr>
          <a:xfrm>
            <a:off x="11054786" y="2483518"/>
            <a:ext cx="457176" cy="276999"/>
          </a:xfrm>
          <a:prstGeom prst="rect">
            <a:avLst/>
          </a:prstGeom>
          <a:noFill/>
        </p:spPr>
        <p:txBody>
          <a:bodyPr wrap="none" rtlCol="0">
            <a:spAutoFit/>
          </a:bodyPr>
          <a:lstStyle/>
          <a:p>
            <a:r>
              <a:rPr lang="en-US" sz="1200" dirty="0">
                <a:solidFill>
                  <a:schemeClr val="bg1"/>
                </a:solidFill>
              </a:rPr>
              <a:t>25X</a:t>
            </a:r>
            <a:endParaRPr lang="en-GB" sz="1200" dirty="0">
              <a:solidFill>
                <a:schemeClr val="bg1"/>
              </a:solidFill>
            </a:endParaRPr>
          </a:p>
        </p:txBody>
      </p:sp>
      <p:sp>
        <p:nvSpPr>
          <p:cNvPr id="10" name="TextBox 9">
            <a:extLst>
              <a:ext uri="{FF2B5EF4-FFF2-40B4-BE49-F238E27FC236}">
                <a16:creationId xmlns:a16="http://schemas.microsoft.com/office/drawing/2014/main" id="{5683F80F-45E8-42D2-A0DB-4B57C83B18E8}"/>
              </a:ext>
            </a:extLst>
          </p:cNvPr>
          <p:cNvSpPr txBox="1"/>
          <p:nvPr/>
        </p:nvSpPr>
        <p:spPr>
          <a:xfrm>
            <a:off x="11133747" y="4514968"/>
            <a:ext cx="457176" cy="276999"/>
          </a:xfrm>
          <a:prstGeom prst="rect">
            <a:avLst/>
          </a:prstGeom>
          <a:noFill/>
        </p:spPr>
        <p:txBody>
          <a:bodyPr wrap="none" rtlCol="0">
            <a:spAutoFit/>
          </a:bodyPr>
          <a:lstStyle/>
          <a:p>
            <a:r>
              <a:rPr lang="en-US" sz="1200" dirty="0">
                <a:solidFill>
                  <a:schemeClr val="bg1"/>
                </a:solidFill>
              </a:rPr>
              <a:t>25X</a:t>
            </a:r>
            <a:endParaRPr lang="en-GB" sz="1200" dirty="0">
              <a:solidFill>
                <a:schemeClr val="bg1"/>
              </a:solidFill>
            </a:endParaRPr>
          </a:p>
        </p:txBody>
      </p:sp>
      <p:sp>
        <p:nvSpPr>
          <p:cNvPr id="11" name="Google Shape;115;p8"/>
          <p:cNvSpPr txBox="1"/>
          <p:nvPr/>
        </p:nvSpPr>
        <p:spPr>
          <a:xfrm>
            <a:off x="0" y="4712032"/>
            <a:ext cx="12192000" cy="2031285"/>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The adhesion graph is similar to what is expected from a T-peel test. After the peak, there is a constant trend and the force required to separate the adherends remain constant.</a:t>
            </a:r>
            <a:endParaRPr dirty="0"/>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Behavior of rupture propagation: The force is maximum for initiating peeling then stabilizes and the detachment took place in a homogenous manner.</a:t>
            </a:r>
            <a:endParaRPr sz="1800" dirty="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The adhesion between copper and CTD101K is disappointing</a:t>
            </a:r>
            <a:endParaRPr dirty="0"/>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Type of failure: Adhesive failure</a:t>
            </a:r>
            <a:endParaRPr dirty="0"/>
          </a:p>
          <a:p>
            <a:pPr marL="285750" marR="0" lvl="0" indent="-285750" algn="l" rtl="0">
              <a:spcBef>
                <a:spcPts val="0"/>
              </a:spcBef>
              <a:spcAft>
                <a:spcPts val="0"/>
              </a:spcAft>
              <a:buClr>
                <a:schemeClr val="dk1"/>
              </a:buClr>
              <a:buSzPts val="1800"/>
              <a:buFont typeface="Arial"/>
              <a:buChar char="•"/>
            </a:pPr>
            <a:r>
              <a:rPr lang="en-US" sz="1800" b="1" dirty="0">
                <a:solidFill>
                  <a:schemeClr val="dk1"/>
                </a:solidFill>
                <a:latin typeface="Arial"/>
                <a:ea typeface="Arial"/>
                <a:cs typeface="Arial"/>
                <a:sym typeface="Arial"/>
              </a:rPr>
              <a:t>Possible reason</a:t>
            </a:r>
            <a:r>
              <a:rPr lang="en-US" sz="1800" dirty="0">
                <a:solidFill>
                  <a:schemeClr val="dk1"/>
                </a:solidFill>
                <a:latin typeface="Arial"/>
                <a:ea typeface="Arial"/>
                <a:cs typeface="Arial"/>
                <a:sym typeface="Arial"/>
              </a:rPr>
              <a:t>: No surface treatment of copper, only cleaning with acetone, weak bonding strength of the resin. </a:t>
            </a:r>
            <a:endParaRPr dirty="0"/>
          </a:p>
        </p:txBody>
      </p:sp>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t="33200" b="23751"/>
          <a:stretch/>
        </p:blipFill>
        <p:spPr>
          <a:xfrm>
            <a:off x="8206547" y="27093"/>
            <a:ext cx="3384376" cy="794706"/>
          </a:xfrm>
          <a:prstGeom prst="rect">
            <a:avLst/>
          </a:prstGeom>
        </p:spPr>
      </p:pic>
    </p:spTree>
    <p:extLst>
      <p:ext uri="{BB962C8B-B14F-4D97-AF65-F5344CB8AC3E}">
        <p14:creationId xmlns:p14="http://schemas.microsoft.com/office/powerpoint/2010/main" val="17096005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22;p9"/>
          <p:cNvSpPr txBox="1">
            <a:spLocks noGrp="1"/>
          </p:cNvSpPr>
          <p:nvPr>
            <p:ph type="title"/>
          </p:nvPr>
        </p:nvSpPr>
        <p:spPr>
          <a:xfrm>
            <a:off x="0" y="0"/>
            <a:ext cx="12192000" cy="480767"/>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Clr>
                <a:schemeClr val="dk1"/>
              </a:buClr>
              <a:buSzPts val="2800"/>
              <a:buFont typeface="Arial"/>
              <a:buNone/>
            </a:pPr>
            <a:r>
              <a:rPr lang="en-US" sz="2800" b="1" dirty="0"/>
              <a:t>G-11 with CTD101k</a:t>
            </a:r>
            <a:endParaRPr dirty="0"/>
          </a:p>
        </p:txBody>
      </p:sp>
      <p:pic>
        <p:nvPicPr>
          <p:cNvPr id="4" name="Google Shape;125;p9"/>
          <p:cNvPicPr preferRelativeResize="0"/>
          <p:nvPr/>
        </p:nvPicPr>
        <p:blipFill rotWithShape="1">
          <a:blip r:embed="rId2">
            <a:alphaModFix/>
          </a:blip>
          <a:srcRect/>
          <a:stretch/>
        </p:blipFill>
        <p:spPr>
          <a:xfrm>
            <a:off x="77628" y="721145"/>
            <a:ext cx="8640960" cy="4032218"/>
          </a:xfrm>
          <a:prstGeom prst="rect">
            <a:avLst/>
          </a:prstGeom>
          <a:noFill/>
          <a:ln>
            <a:noFill/>
          </a:ln>
        </p:spPr>
      </p:pic>
      <p:pic>
        <p:nvPicPr>
          <p:cNvPr id="5" name="Picture 4" descr="A picture containing indoor, wall, window&#10;&#10;Description automatically generated">
            <a:extLst>
              <a:ext uri="{FF2B5EF4-FFF2-40B4-BE49-F238E27FC236}">
                <a16:creationId xmlns:a16="http://schemas.microsoft.com/office/drawing/2014/main" id="{9FED2BE3-EFEF-4B8C-A8DF-C7665C197C25}"/>
              </a:ext>
            </a:extLst>
          </p:cNvPr>
          <p:cNvPicPr>
            <a:picLocks noChangeAspect="1"/>
          </p:cNvPicPr>
          <p:nvPr/>
        </p:nvPicPr>
        <p:blipFill>
          <a:blip r:embed="rId3"/>
          <a:stretch>
            <a:fillRect/>
          </a:stretch>
        </p:blipFill>
        <p:spPr>
          <a:xfrm rot="5400000">
            <a:off x="8380877" y="1244580"/>
            <a:ext cx="4187476" cy="3140607"/>
          </a:xfrm>
          <a:prstGeom prst="rect">
            <a:avLst/>
          </a:prstGeom>
        </p:spPr>
      </p:pic>
      <p:sp>
        <p:nvSpPr>
          <p:cNvPr id="6" name="Google Shape;124;p9"/>
          <p:cNvSpPr txBox="1"/>
          <p:nvPr/>
        </p:nvSpPr>
        <p:spPr>
          <a:xfrm>
            <a:off x="76200" y="5062197"/>
            <a:ext cx="12115800" cy="1200288"/>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The adhesion between G-11 and CTD101k is very strong.</a:t>
            </a:r>
            <a:endParaRPr dirty="0"/>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The G-11 is fragile, so it breaks very early while testing</a:t>
            </a:r>
            <a:endParaRPr dirty="0"/>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The G-11 breaks from within, but the bond between the G-11 and the resin did not break.</a:t>
            </a:r>
            <a:endParaRPr dirty="0"/>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This reflects a cohesive rupture. </a:t>
            </a:r>
            <a:endParaRPr sz="18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99076521"/>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Arial"/>
        <a:cs typeface="Arial"/>
      </a:majorFont>
      <a:minorFont>
        <a:latin typeface="Arial"/>
        <a:ea typeface="Arial"/>
        <a:cs typeface="Arial"/>
      </a:minorFont>
    </a:fontScheme>
    <a:fmtScheme name="Technic">
      <a:fillStyleLst>
        <a:solidFill>
          <a:schemeClr val="phClr"/>
        </a:solidFill>
        <a:gradFill>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a:gsLst>
            <a:gs pos="0">
              <a:schemeClr val="phClr">
                <a:tint val="78000"/>
                <a:satMod val="220000"/>
              </a:schemeClr>
            </a:gs>
            <a:gs pos="100000">
              <a:schemeClr val="phClr">
                <a:shade val="35000"/>
                <a:satMod val="155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802</TotalTime>
  <Words>1099</Words>
  <Application>Microsoft Office PowerPoint</Application>
  <DocSecurity>0</DocSecurity>
  <PresentationFormat>Widescreen</PresentationFormat>
  <Paragraphs>117</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Times New Roman</vt:lpstr>
      <vt:lpstr>CERN(4-3)</vt:lpstr>
      <vt:lpstr>PowerPoint Presentation</vt:lpstr>
      <vt:lpstr>Introduction</vt:lpstr>
      <vt:lpstr>Why adhesion is important?</vt:lpstr>
      <vt:lpstr>Some important definitions</vt:lpstr>
      <vt:lpstr>Methods</vt:lpstr>
      <vt:lpstr>Methods</vt:lpstr>
      <vt:lpstr>Methods</vt:lpstr>
      <vt:lpstr>Copper with CTD101k</vt:lpstr>
      <vt:lpstr>G-11 with CTD101k</vt:lpstr>
      <vt:lpstr>G-11 with CTD101k- Microscope pictures</vt:lpstr>
      <vt:lpstr>Copper with mastic (T-peel)</vt:lpstr>
      <vt:lpstr>PowerPoint Presentation</vt:lpstr>
      <vt:lpstr>PowerPoint Presentation</vt:lpstr>
      <vt:lpstr>Conclusion</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Davide Tommasini</dc:creator>
  <cp:keywords/>
  <dc:description/>
  <cp:lastModifiedBy>Bharti Verma</cp:lastModifiedBy>
  <cp:revision>2306</cp:revision>
  <dcterms:created xsi:type="dcterms:W3CDTF">2015-01-22T10:26:45Z</dcterms:created>
  <dcterms:modified xsi:type="dcterms:W3CDTF">2021-06-16T21:46:17Z</dcterms:modified>
  <cp:category/>
  <dc:identifier/>
  <cp:contentStatus/>
  <dc:language/>
  <cp:version/>
</cp:coreProperties>
</file>