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86" r:id="rId4"/>
    <p:sldId id="264" r:id="rId5"/>
    <p:sldId id="262" r:id="rId6"/>
    <p:sldId id="259" r:id="rId7"/>
    <p:sldId id="287" r:id="rId8"/>
    <p:sldId id="288" r:id="rId9"/>
    <p:sldId id="290" r:id="rId10"/>
    <p:sldId id="289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F5F8"/>
    <a:srgbClr val="53ABDA"/>
    <a:srgbClr val="008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7" y="2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FC18F-B748-4992-8A13-F04AF1E32663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1F3E6-C6FD-4A82-A3E6-5D7B659182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625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32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D8EF4-5132-41FC-B151-4A870D190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0408" y="65294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fld id="{7E4F8524-817F-4CD9-B3E8-5C2F71D6EFE9}" type="slidenum">
              <a:rPr lang="en-GB" smtClean="0"/>
              <a:pPr/>
              <a:t>‹#›</a:t>
            </a:fld>
            <a:r>
              <a:rPr lang="en-GB" dirty="0"/>
              <a:t> of N</a:t>
            </a:r>
          </a:p>
        </p:txBody>
      </p:sp>
    </p:spTree>
    <p:extLst>
      <p:ext uri="{BB962C8B-B14F-4D97-AF65-F5344CB8AC3E}">
        <p14:creationId xmlns:p14="http://schemas.microsoft.com/office/powerpoint/2010/main" val="70554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D8EF4-5132-41FC-B151-4A870D190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0408" y="65294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fld id="{7E4F8524-817F-4CD9-B3E8-5C2F71D6EFE9}" type="slidenum">
              <a:rPr lang="en-GB" smtClean="0"/>
              <a:pPr/>
              <a:t>‹#›</a:t>
            </a:fld>
            <a:r>
              <a:rPr lang="en-GB" dirty="0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186415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68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project?P:100606408:100606408:subDoc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itu.int/rec/T-REC-G.694.2-200312-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D250CDFA-55AB-47B0-998A-A0F07395EE94}"/>
              </a:ext>
            </a:extLst>
          </p:cNvPr>
          <p:cNvSpPr txBox="1"/>
          <p:nvPr/>
        </p:nvSpPr>
        <p:spPr>
          <a:xfrm>
            <a:off x="4459986" y="5282069"/>
            <a:ext cx="3272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Leonardo Marcon (EP-ESE-BE)</a:t>
            </a:r>
          </a:p>
          <a:p>
            <a:r>
              <a:rPr lang="en-GB" sz="2000" dirty="0"/>
              <a:t>leonardo.marcon@cern.ch</a:t>
            </a:r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2F6F2873-DBBA-47DA-9D30-A8F0AEDEBF4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949664" y="6538595"/>
            <a:ext cx="1288056" cy="365125"/>
          </a:xfrm>
          <a:prstGeom prst="rect">
            <a:avLst/>
          </a:prstGeom>
        </p:spPr>
        <p:txBody>
          <a:bodyPr/>
          <a:lstStyle/>
          <a:p>
            <a:r>
              <a:rPr lang="en-GB" sz="1600" dirty="0" smtClean="0">
                <a:solidFill>
                  <a:schemeClr val="tx1"/>
                </a:solidFill>
              </a:rPr>
              <a:t>14/06/2021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FD4A58-9E34-464C-B9ED-D14CF97704EC}"/>
              </a:ext>
            </a:extLst>
          </p:cNvPr>
          <p:cNvSpPr txBox="1"/>
          <p:nvPr/>
        </p:nvSpPr>
        <p:spPr>
          <a:xfrm>
            <a:off x="0" y="2167392"/>
            <a:ext cx="12192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b="1" dirty="0" smtClean="0"/>
              <a:t>CWDM Link: </a:t>
            </a:r>
            <a:r>
              <a:rPr lang="en-GB" sz="4600" b="1" dirty="0" smtClean="0"/>
              <a:t>SM-</a:t>
            </a:r>
            <a:r>
              <a:rPr lang="en-GB" sz="4600" b="1" dirty="0" err="1" smtClean="0"/>
              <a:t>VTXx</a:t>
            </a:r>
            <a:r>
              <a:rPr lang="en-GB" sz="4600" b="1" dirty="0" smtClean="0"/>
              <a:t> </a:t>
            </a:r>
            <a:endParaRPr lang="en-GB" sz="4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 smtClean="0">
                <a:latin typeface="Yu Gothic UI" panose="020B0500000000000000" pitchFamily="34" charset="-128"/>
                <a:ea typeface="Yu Gothic UI" panose="020B0500000000000000" pitchFamily="34" charset="-128"/>
              </a:rPr>
              <a:t>SY-BI</a:t>
            </a:r>
            <a:endParaRPr lang="en-GB" sz="3400" b="1" dirty="0">
              <a:latin typeface="Yu Gothic UI" panose="020B0500000000000000" pitchFamily="34" charset="-128"/>
              <a:ea typeface="Yu Gothic UI" panose="020B0500000000000000" pitchFamily="3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50CDFA-55AB-47B0-998A-A0F07395EE94}"/>
              </a:ext>
            </a:extLst>
          </p:cNvPr>
          <p:cNvSpPr txBox="1"/>
          <p:nvPr/>
        </p:nvSpPr>
        <p:spPr>
          <a:xfrm>
            <a:off x="0" y="3343627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EP-ESE/SY-BI Collaboration Seminar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9053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10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CWDM MUX irradiation tests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25381" y="973182"/>
            <a:ext cx="7215748" cy="5466805"/>
            <a:chOff x="750910" y="660866"/>
            <a:chExt cx="8179723" cy="619713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910" y="3690851"/>
              <a:ext cx="4222865" cy="316714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7768" y="3690850"/>
              <a:ext cx="4222865" cy="316714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910" y="660867"/>
              <a:ext cx="4222865" cy="3167148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7768" y="660866"/>
              <a:ext cx="4222865" cy="3167148"/>
            </a:xfrm>
            <a:prstGeom prst="rect">
              <a:avLst/>
            </a:prstGeom>
          </p:spPr>
        </p:pic>
      </p:grpSp>
      <p:grpSp>
        <p:nvGrpSpPr>
          <p:cNvPr id="47" name="Group 46"/>
          <p:cNvGrpSpPr/>
          <p:nvPr/>
        </p:nvGrpSpPr>
        <p:grpSpPr>
          <a:xfrm>
            <a:off x="1811043" y="1864996"/>
            <a:ext cx="4414997" cy="3594013"/>
            <a:chOff x="1811043" y="1864996"/>
            <a:chExt cx="4414997" cy="3594013"/>
          </a:xfrm>
        </p:grpSpPr>
        <p:sp>
          <p:nvSpPr>
            <p:cNvPr id="4" name="Oval 3"/>
            <p:cNvSpPr/>
            <p:nvPr/>
          </p:nvSpPr>
          <p:spPr>
            <a:xfrm>
              <a:off x="1811043" y="1864996"/>
              <a:ext cx="895581" cy="89558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5264618" y="2094236"/>
              <a:ext cx="895581" cy="89558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1944889" y="4531511"/>
              <a:ext cx="895581" cy="89558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5330459" y="4574384"/>
              <a:ext cx="895581" cy="88462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615341" y="3451999"/>
            <a:ext cx="333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Something happened after 160h, further investigations are ongoing…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18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11</a:t>
            </a:fld>
            <a:r>
              <a:rPr lang="en-GB" dirty="0"/>
              <a:t> of </a:t>
            </a:r>
            <a:r>
              <a:rPr lang="en-GB" dirty="0" smtClean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Progresses in the development of </a:t>
            </a:r>
            <a:r>
              <a:rPr lang="en-GB" sz="2400" b="1" dirty="0"/>
              <a:t>the CWDM SM-</a:t>
            </a:r>
            <a:r>
              <a:rPr lang="en-GB" sz="2400" b="1" dirty="0" err="1"/>
              <a:t>VTRx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3183065" y="1865479"/>
            <a:ext cx="61773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Conclusions: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CWDM </a:t>
            </a:r>
            <a:r>
              <a:rPr lang="en-US" dirty="0" err="1" smtClean="0"/>
              <a:t>VTXx</a:t>
            </a:r>
            <a:r>
              <a:rPr lang="en-US" dirty="0" smtClean="0"/>
              <a:t> prototypes (almost) ready</a:t>
            </a:r>
          </a:p>
          <a:p>
            <a:pPr marL="1200150" lvl="2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Tests with front-end boards prototypes?  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Procurement of the components ongoing</a:t>
            </a:r>
          </a:p>
          <a:p>
            <a:pPr marL="1200150" lvl="2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Pipelining what’s possible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MUX qualifications almost completed</a:t>
            </a:r>
          </a:p>
          <a:p>
            <a:pPr marL="1200150" lvl="2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Further analysis ongoing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</p:spTree>
    <p:extLst>
      <p:ext uri="{BB962C8B-B14F-4D97-AF65-F5344CB8AC3E}">
        <p14:creationId xmlns:p14="http://schemas.microsoft.com/office/powerpoint/2010/main" val="288226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2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CWDM Link: SM-</a:t>
            </a:r>
            <a:r>
              <a:rPr lang="en-GB" sz="2400" b="1" dirty="0" err="1" smtClean="0"/>
              <a:t>VTXx</a:t>
            </a:r>
            <a:endParaRPr lang="en-GB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4039985" y="2270051"/>
            <a:ext cx="453226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Outline: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CWDM link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VTRx</a:t>
            </a:r>
            <a:r>
              <a:rPr lang="en-US" dirty="0" smtClean="0"/>
              <a:t>/</a:t>
            </a:r>
            <a:r>
              <a:rPr lang="en-US" dirty="0" err="1" smtClean="0"/>
              <a:t>VTTx</a:t>
            </a:r>
            <a:r>
              <a:rPr lang="en-US" dirty="0" smtClean="0"/>
              <a:t> prototypes</a:t>
            </a:r>
            <a:endParaRPr lang="en-US" dirty="0" smtClean="0"/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Production costs and </a:t>
            </a:r>
            <a:r>
              <a:rPr lang="en-US" dirty="0" smtClean="0"/>
              <a:t>timeline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Early CWDM </a:t>
            </a:r>
            <a:r>
              <a:rPr lang="en-US" dirty="0" smtClean="0"/>
              <a:t>MUX irradiation results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</p:spTree>
    <p:extLst>
      <p:ext uri="{BB962C8B-B14F-4D97-AF65-F5344CB8AC3E}">
        <p14:creationId xmlns:p14="http://schemas.microsoft.com/office/powerpoint/2010/main" val="86590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3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819386"/>
              </p:ext>
            </p:extLst>
          </p:nvPr>
        </p:nvGraphicFramePr>
        <p:xfrm>
          <a:off x="2446712" y="4001114"/>
          <a:ext cx="7298575" cy="2057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73053">
                  <a:extLst>
                    <a:ext uri="{9D8B030D-6E8A-4147-A177-3AD203B41FA5}">
                      <a16:colId xmlns:a16="http://schemas.microsoft.com/office/drawing/2014/main" val="2103805011"/>
                    </a:ext>
                  </a:extLst>
                </a:gridCol>
                <a:gridCol w="2552576">
                  <a:extLst>
                    <a:ext uri="{9D8B030D-6E8A-4147-A177-3AD203B41FA5}">
                      <a16:colId xmlns:a16="http://schemas.microsoft.com/office/drawing/2014/main" val="2938943662"/>
                    </a:ext>
                  </a:extLst>
                </a:gridCol>
                <a:gridCol w="2372946">
                  <a:extLst>
                    <a:ext uri="{9D8B030D-6E8A-4147-A177-3AD203B41FA5}">
                      <a16:colId xmlns:a16="http://schemas.microsoft.com/office/drawing/2014/main" val="3166798890"/>
                    </a:ext>
                  </a:extLst>
                </a:gridCol>
              </a:tblGrid>
              <a:tr h="17190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Parameter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Value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Units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19831982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Uplink Bit Rate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Up to 4x10.24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Gb/s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57877732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Downlink Bit Rate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Up to 4x5.12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Gb/s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99542908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Wavelengths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1270/1290/1310/1330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nm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53500383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ionizing dose (TID) 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kGy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54681340"/>
                  </a:ext>
                </a:extLst>
              </a:tr>
              <a:tr h="171905">
                <a:tc>
                  <a:txBody>
                    <a:bodyPr/>
                    <a:lstStyle/>
                    <a:p>
                      <a:r>
                        <a:rPr lang="en-US" sz="1800" kern="1200" dirty="0" err="1" smtClean="0"/>
                        <a:t>Fluence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5 · 10</a:t>
                      </a:r>
                      <a:r>
                        <a:rPr lang="en-US" sz="1800" kern="1200" baseline="30000" dirty="0" smtClean="0"/>
                        <a:t>14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n/cm</a:t>
                      </a:r>
                      <a:r>
                        <a:rPr lang="en-US" sz="1800" kern="1200" baseline="30000" dirty="0" smtClean="0"/>
                        <a:t>2</a:t>
                      </a:r>
                      <a:r>
                        <a:rPr lang="en-US" sz="1800" kern="1200" baseline="0" dirty="0" smtClean="0"/>
                        <a:t> MeV neutrons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16531253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713" y="1037969"/>
            <a:ext cx="7298574" cy="2641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5541" y="51639"/>
            <a:ext cx="8188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Introduction: CWDM Link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5054289" y="1929520"/>
            <a:ext cx="65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291346" y="1921207"/>
            <a:ext cx="997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DE-MUX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17426"/>
            <a:ext cx="11230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3"/>
              </a:rPr>
              <a:t>https://edms.cern.ch/ui/#!</a:t>
            </a:r>
            <a:r>
              <a:rPr lang="en-GB" sz="1200" dirty="0" smtClean="0">
                <a:hlinkClick r:id="rId3"/>
              </a:rPr>
              <a:t>master/navigator/project?P:100606408:100606408:subDocs</a:t>
            </a:r>
            <a:endParaRPr lang="en-GB" sz="1200" dirty="0" smtClean="0"/>
          </a:p>
          <a:p>
            <a:r>
              <a:rPr lang="en-GB" sz="1200" dirty="0">
                <a:hlinkClick r:id="rId4"/>
              </a:rPr>
              <a:t>https://</a:t>
            </a:r>
            <a:r>
              <a:rPr lang="en-GB" sz="1200" dirty="0" smtClean="0">
                <a:hlinkClick r:id="rId4"/>
              </a:rPr>
              <a:t>www.itu.int/rec/T-REC-G.694.2-200312-I</a:t>
            </a:r>
            <a:r>
              <a:rPr lang="en-GB" sz="1200" dirty="0" smtClean="0"/>
              <a:t> 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</p:spTree>
    <p:extLst>
      <p:ext uri="{BB962C8B-B14F-4D97-AF65-F5344CB8AC3E}">
        <p14:creationId xmlns:p14="http://schemas.microsoft.com/office/powerpoint/2010/main" val="323417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4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713" y="3610606"/>
            <a:ext cx="7293329" cy="27090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5541" y="51639"/>
            <a:ext cx="8188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Introduction: CWDM Link</a:t>
            </a:r>
            <a:endParaRPr lang="en-US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714" y="872841"/>
            <a:ext cx="7298573" cy="261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13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5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CWDM SM-</a:t>
            </a:r>
            <a:r>
              <a:rPr lang="en-US" sz="2400" b="1" dirty="0" err="1" smtClean="0"/>
              <a:t>VTRx</a:t>
            </a:r>
            <a:r>
              <a:rPr lang="en-US" sz="2400" b="1" dirty="0" smtClean="0"/>
              <a:t>/SM-</a:t>
            </a:r>
            <a:r>
              <a:rPr lang="en-US" sz="2400" b="1" dirty="0" err="1" smtClean="0"/>
              <a:t>VTTx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1" t="36833" r="6217" b="24927"/>
          <a:stretch/>
        </p:blipFill>
        <p:spPr>
          <a:xfrm>
            <a:off x="7225478" y="1766842"/>
            <a:ext cx="2821578" cy="10646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31269" y="935844"/>
            <a:ext cx="4200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CWDM </a:t>
            </a:r>
            <a:r>
              <a:rPr lang="en-US" sz="2400" b="1" dirty="0" smtClean="0"/>
              <a:t>SM-</a:t>
            </a:r>
            <a:r>
              <a:rPr lang="en-US" sz="2400" b="1" dirty="0" err="1" smtClean="0"/>
              <a:t>VTTx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Single mode – twin transmitter</a:t>
            </a:r>
            <a:endParaRPr lang="en-GB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582875" y="935844"/>
            <a:ext cx="3801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CWDM </a:t>
            </a:r>
            <a:r>
              <a:rPr lang="en-US" sz="2400" b="1" dirty="0" smtClean="0"/>
              <a:t>SM-</a:t>
            </a:r>
            <a:r>
              <a:rPr lang="en-US" sz="2400" b="1" dirty="0" err="1" smtClean="0"/>
              <a:t>VTRx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Single mode - transceiver</a:t>
            </a:r>
            <a:endParaRPr lang="en-GB" sz="24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12666" y="859081"/>
            <a:ext cx="1065915" cy="288143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349574" y="3432022"/>
            <a:ext cx="257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Components: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2x TOSA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2x GBLD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Electrical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SFP+ Metal </a:t>
            </a:r>
            <a:r>
              <a:rPr lang="en-US" dirty="0" smtClean="0"/>
              <a:t>case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158933" y="3433314"/>
            <a:ext cx="25733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Components: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ROSA + TIA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GBLD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Electrical </a:t>
            </a:r>
            <a:r>
              <a:rPr lang="en-US" dirty="0" smtClean="0"/>
              <a:t>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SFP+ Metal </a:t>
            </a:r>
            <a:r>
              <a:rPr lang="en-US" dirty="0" smtClean="0"/>
              <a:t>case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412024" y="2832757"/>
            <a:ext cx="20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 prototypes ready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116889" y="2831465"/>
            <a:ext cx="303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 prototypes in </a:t>
            </a:r>
            <a:r>
              <a:rPr lang="en-US" dirty="0" smtClean="0"/>
              <a:t>production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85661" y="5884412"/>
            <a:ext cx="9922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Legend: </a:t>
            </a:r>
          </a:p>
          <a:p>
            <a:r>
              <a:rPr lang="en-US" dirty="0" smtClean="0"/>
              <a:t>TOSA = Transmitter Optical Sub-Assembly		GBLD = Laser Driver </a:t>
            </a:r>
          </a:p>
          <a:p>
            <a:r>
              <a:rPr lang="en-US" dirty="0" smtClean="0"/>
              <a:t>ROSA = Receiver Optical Sub-Assembly			TIA = Trans-Impedance Amplifier</a:t>
            </a:r>
            <a:endParaRPr lang="en-GB" dirty="0"/>
          </a:p>
        </p:txBody>
      </p:sp>
      <p:sp>
        <p:nvSpPr>
          <p:cNvPr id="9" name="Freeform 8"/>
          <p:cNvSpPr/>
          <p:nvPr/>
        </p:nvSpPr>
        <p:spPr>
          <a:xfrm>
            <a:off x="1371470" y="2158025"/>
            <a:ext cx="717097" cy="1718797"/>
          </a:xfrm>
          <a:custGeom>
            <a:avLst/>
            <a:gdLst>
              <a:gd name="connsiteX0" fmla="*/ 428339 w 717097"/>
              <a:gd name="connsiteY0" fmla="*/ 0 h 1718797"/>
              <a:gd name="connsiteX1" fmla="*/ 8953 w 717097"/>
              <a:gd name="connsiteY1" fmla="*/ 467513 h 1718797"/>
              <a:gd name="connsiteX2" fmla="*/ 187707 w 717097"/>
              <a:gd name="connsiteY2" fmla="*/ 1505666 h 1718797"/>
              <a:gd name="connsiteX3" fmla="*/ 717097 w 717097"/>
              <a:gd name="connsiteY3" fmla="*/ 1718797 h 171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7097" h="1718797">
                <a:moveTo>
                  <a:pt x="428339" y="0"/>
                </a:moveTo>
                <a:cubicBezTo>
                  <a:pt x="238698" y="108284"/>
                  <a:pt x="49058" y="216569"/>
                  <a:pt x="8953" y="467513"/>
                </a:cubicBezTo>
                <a:cubicBezTo>
                  <a:pt x="-31152" y="718457"/>
                  <a:pt x="69683" y="1297119"/>
                  <a:pt x="187707" y="1505666"/>
                </a:cubicBezTo>
                <a:cubicBezTo>
                  <a:pt x="305731" y="1714213"/>
                  <a:pt x="511414" y="1716505"/>
                  <a:pt x="717097" y="1718797"/>
                </a:cubicBezTo>
              </a:path>
            </a:pathLst>
          </a:custGeom>
          <a:noFill/>
          <a:ln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1090938" y="2543820"/>
            <a:ext cx="1040370" cy="1732650"/>
          </a:xfrm>
          <a:custGeom>
            <a:avLst/>
            <a:gdLst>
              <a:gd name="connsiteX0" fmla="*/ 813489 w 1040370"/>
              <a:gd name="connsiteY0" fmla="*/ 0 h 1732650"/>
              <a:gd name="connsiteX1" fmla="*/ 15967 w 1040370"/>
              <a:gd name="connsiteY1" fmla="*/ 316258 h 1732650"/>
              <a:gd name="connsiteX2" fmla="*/ 339101 w 1040370"/>
              <a:gd name="connsiteY2" fmla="*/ 1588168 h 1732650"/>
              <a:gd name="connsiteX3" fmla="*/ 1040370 w 1040370"/>
              <a:gd name="connsiteY3" fmla="*/ 1650045 h 17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370" h="1732650">
                <a:moveTo>
                  <a:pt x="813489" y="0"/>
                </a:moveTo>
                <a:cubicBezTo>
                  <a:pt x="454260" y="25781"/>
                  <a:pt x="95032" y="51563"/>
                  <a:pt x="15967" y="316258"/>
                </a:cubicBezTo>
                <a:cubicBezTo>
                  <a:pt x="-63098" y="580953"/>
                  <a:pt x="168367" y="1365870"/>
                  <a:pt x="339101" y="1588168"/>
                </a:cubicBezTo>
                <a:cubicBezTo>
                  <a:pt x="509835" y="1810466"/>
                  <a:pt x="775102" y="1730255"/>
                  <a:pt x="1040370" y="1650045"/>
                </a:cubicBezTo>
              </a:path>
            </a:pathLst>
          </a:custGeom>
          <a:noFill/>
          <a:ln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3279466" y="2330689"/>
            <a:ext cx="1552931" cy="2150342"/>
          </a:xfrm>
          <a:custGeom>
            <a:avLst/>
            <a:gdLst>
              <a:gd name="connsiteX0" fmla="*/ 907525 w 1552931"/>
              <a:gd name="connsiteY0" fmla="*/ 0 h 2150342"/>
              <a:gd name="connsiteX1" fmla="*/ 1546917 w 1552931"/>
              <a:gd name="connsiteY1" fmla="*/ 701269 h 2150342"/>
              <a:gd name="connsiteX2" fmla="*/ 1155031 w 1552931"/>
              <a:gd name="connsiteY2" fmla="*/ 1980054 h 2150342"/>
              <a:gd name="connsiteX3" fmla="*/ 0 w 1552931"/>
              <a:gd name="connsiteY3" fmla="*/ 2145059 h 215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931" h="2150342">
                <a:moveTo>
                  <a:pt x="907525" y="0"/>
                </a:moveTo>
                <a:cubicBezTo>
                  <a:pt x="1206595" y="185630"/>
                  <a:pt x="1505666" y="371260"/>
                  <a:pt x="1546917" y="701269"/>
                </a:cubicBezTo>
                <a:cubicBezTo>
                  <a:pt x="1588168" y="1031278"/>
                  <a:pt x="1412851" y="1739422"/>
                  <a:pt x="1155031" y="1980054"/>
                </a:cubicBezTo>
                <a:cubicBezTo>
                  <a:pt x="897211" y="2220686"/>
                  <a:pt x="154692" y="2131309"/>
                  <a:pt x="0" y="2145059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24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6" grpId="0"/>
      <p:bldP spid="18" grpId="0"/>
      <p:bldP spid="19" grpId="0"/>
      <p:bldP spid="20" grpId="0"/>
      <p:bldP spid="21" grpId="0"/>
      <p:bldP spid="3" grpId="0"/>
      <p:bldP spid="9" grpId="0" animBg="1"/>
      <p:bldP spid="10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6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CWDM Link setup: </a:t>
            </a:r>
            <a:r>
              <a:rPr lang="en-US" sz="2400" b="1" dirty="0" smtClean="0"/>
              <a:t>Results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00486" y="942163"/>
            <a:ext cx="961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5 </a:t>
            </a:r>
            <a:r>
              <a:rPr lang="en-GB" sz="2200" b="1" dirty="0"/>
              <a:t>Gb/s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4671" y="942163"/>
            <a:ext cx="11057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10 Gb/s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026215" y="939175"/>
            <a:ext cx="17568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Pre-emphasis</a:t>
            </a:r>
            <a:endParaRPr lang="en-GB" sz="2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8026215" y="1633372"/>
            <a:ext cx="2668386" cy="2499172"/>
            <a:chOff x="1210573" y="1937285"/>
            <a:chExt cx="2668386" cy="282388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0573" y="1937285"/>
              <a:ext cx="2668386" cy="2823889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1726860" y="3716052"/>
              <a:ext cx="1983968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339420" y="2621045"/>
              <a:ext cx="1371408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930286" y="2299379"/>
              <a:ext cx="0" cy="32166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339420" y="3698526"/>
              <a:ext cx="0" cy="32166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3327352" y="3716052"/>
              <a:ext cx="0" cy="32166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5D5E93A-73F4-44D0-AB9D-92AD61054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44" y="1370062"/>
            <a:ext cx="3233410" cy="262116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5D5E93A-73F4-44D0-AB9D-92AD610549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671" y="1378375"/>
            <a:ext cx="3213939" cy="26211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80" b="4605"/>
          <a:stretch/>
        </p:blipFill>
        <p:spPr>
          <a:xfrm>
            <a:off x="1149621" y="4462689"/>
            <a:ext cx="4427913" cy="19764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2" b="60485"/>
          <a:stretch/>
        </p:blipFill>
        <p:spPr>
          <a:xfrm>
            <a:off x="6142572" y="4461366"/>
            <a:ext cx="4572532" cy="197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16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7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Updated p</a:t>
            </a:r>
            <a:r>
              <a:rPr lang="en-US" sz="2400" b="1" dirty="0" smtClean="0"/>
              <a:t>roduction costs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3713" y="1051562"/>
            <a:ext cx="31100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Components: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TOSA 			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ROSA + TIA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GBLD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Metal case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MUX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Assembly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825003" y="1051562"/>
            <a:ext cx="38565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Procurement stage: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Waiting for Bid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Component identified and qualified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Waiting to order wafers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Component </a:t>
            </a:r>
            <a:r>
              <a:rPr lang="en-US" dirty="0"/>
              <a:t>identified and qualified</a:t>
            </a:r>
          </a:p>
          <a:p>
            <a:pPr>
              <a:lnSpc>
                <a:spcPct val="200000"/>
              </a:lnSpc>
            </a:pPr>
            <a:r>
              <a:rPr lang="en-US" dirty="0"/>
              <a:t>Component identified and qualified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TBD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90239" y="1051561"/>
            <a:ext cx="33299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Quote (3000 </a:t>
            </a:r>
            <a:r>
              <a:rPr lang="en-US" b="1" dirty="0" err="1" smtClean="0"/>
              <a:t>VTTx</a:t>
            </a:r>
            <a:r>
              <a:rPr lang="en-US" b="1" dirty="0" smtClean="0"/>
              <a:t> + 3200 </a:t>
            </a:r>
            <a:r>
              <a:rPr lang="en-US" b="1" dirty="0" err="1" smtClean="0"/>
              <a:t>VTRx</a:t>
            </a:r>
            <a:r>
              <a:rPr lang="en-US" b="1" dirty="0" smtClean="0"/>
              <a:t>):</a:t>
            </a:r>
            <a:endParaRPr lang="en-US" b="1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~</a:t>
            </a:r>
            <a:r>
              <a:rPr lang="en-US" b="1" dirty="0" smtClean="0"/>
              <a:t>500 </a:t>
            </a:r>
            <a:r>
              <a:rPr lang="en-US" b="1" dirty="0" err="1" smtClean="0"/>
              <a:t>kCHF</a:t>
            </a:r>
            <a:r>
              <a:rPr lang="en-US" dirty="0" smtClean="0"/>
              <a:t>		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~200 </a:t>
            </a:r>
            <a:r>
              <a:rPr lang="en-US" dirty="0" err="1" smtClean="0"/>
              <a:t>kCHF</a:t>
            </a:r>
            <a:r>
              <a:rPr lang="en-US" dirty="0" smtClean="0"/>
              <a:t> (including TIA)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~</a:t>
            </a:r>
            <a:r>
              <a:rPr lang="en-US" b="1" dirty="0" smtClean="0"/>
              <a:t>70 </a:t>
            </a:r>
            <a:r>
              <a:rPr lang="en-US" b="1" dirty="0" err="1" smtClean="0"/>
              <a:t>kCHF</a:t>
            </a:r>
            <a:endParaRPr lang="en-US" b="1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&lt;</a:t>
            </a:r>
            <a:r>
              <a:rPr lang="en-US" b="1" dirty="0" smtClean="0"/>
              <a:t>25 </a:t>
            </a:r>
            <a:r>
              <a:rPr lang="en-US" b="1" dirty="0" err="1" smtClean="0"/>
              <a:t>kCHF</a:t>
            </a:r>
            <a:endParaRPr lang="en-US" b="1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~</a:t>
            </a:r>
            <a:r>
              <a:rPr lang="en-US" b="1" dirty="0" smtClean="0"/>
              <a:t>950 </a:t>
            </a:r>
            <a:r>
              <a:rPr lang="en-US" b="1" dirty="0" err="1" smtClean="0"/>
              <a:t>kCHF</a:t>
            </a:r>
            <a:endParaRPr lang="en-US" b="1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TBD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348671" y="5032702"/>
            <a:ext cx="2958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Total: 1.75 MCHF + Assembly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2" t="45143" r="26424" b="34286"/>
          <a:stretch/>
        </p:blipFill>
        <p:spPr>
          <a:xfrm>
            <a:off x="813713" y="4960417"/>
            <a:ext cx="2155372" cy="1410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37" t="24667" r="40899" b="54190"/>
          <a:stretch/>
        </p:blipFill>
        <p:spPr>
          <a:xfrm>
            <a:off x="3295126" y="4960418"/>
            <a:ext cx="620486" cy="14107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653" y="4959550"/>
            <a:ext cx="1609701" cy="14116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395" y="4959550"/>
            <a:ext cx="154305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15" grpId="0"/>
      <p:bldP spid="20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8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Updated p</a:t>
            </a:r>
            <a:r>
              <a:rPr lang="en-US" sz="2400" b="1" dirty="0" smtClean="0"/>
              <a:t>roduction </a:t>
            </a:r>
            <a:r>
              <a:rPr lang="en-US" sz="2400" b="1" dirty="0" smtClean="0"/>
              <a:t>timeline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73324" y="736866"/>
            <a:ext cx="311005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Components: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TOSA 			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ROSA + TIA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GBLD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Metal case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MUX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Assembly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79374" y="736865"/>
            <a:ext cx="52820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ETA: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End 2021/2022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1.5 years process (estimated, can be started anytime)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1 year </a:t>
            </a:r>
            <a:r>
              <a:rPr lang="en-US" dirty="0" smtClean="0"/>
              <a:t>process, but long queue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no info </a:t>
            </a:r>
            <a:r>
              <a:rPr lang="en-US" dirty="0"/>
              <a:t>(can be started anytime</a:t>
            </a:r>
            <a:r>
              <a:rPr lang="en-US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no info </a:t>
            </a:r>
            <a:r>
              <a:rPr lang="en-US" dirty="0"/>
              <a:t>(can be started anytime</a:t>
            </a:r>
            <a:r>
              <a:rPr lang="en-US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1 year process (estimated)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36156" y="4601912"/>
            <a:ext cx="11247915" cy="1684026"/>
            <a:chOff x="316150" y="4555363"/>
            <a:chExt cx="11247915" cy="1684026"/>
          </a:xfrm>
        </p:grpSpPr>
        <p:sp>
          <p:nvSpPr>
            <p:cNvPr id="3" name="Rounded Rectangle 2"/>
            <p:cNvSpPr/>
            <p:nvPr/>
          </p:nvSpPr>
          <p:spPr>
            <a:xfrm>
              <a:off x="324196" y="4605249"/>
              <a:ext cx="10550547" cy="41177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706625" y="4605249"/>
              <a:ext cx="4130523" cy="4117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01022" y="4555363"/>
              <a:ext cx="828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2021</a:t>
              </a:r>
              <a:endParaRPr lang="en-US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40247" y="4587590"/>
              <a:ext cx="863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2022</a:t>
              </a:r>
              <a:endParaRPr lang="en-US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452154" y="4587590"/>
              <a:ext cx="807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2023</a:t>
              </a:r>
              <a:endParaRPr lang="en-US" sz="2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16150" y="5018464"/>
              <a:ext cx="2390473" cy="41114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TOSA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526293" y="5429615"/>
              <a:ext cx="5319168" cy="4000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GBLD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08062" y="5023194"/>
              <a:ext cx="5874632" cy="4064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ROSA + TIA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714937" y="5829643"/>
              <a:ext cx="4130524" cy="4073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Metal case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45460" y="5429615"/>
              <a:ext cx="4718605" cy="40003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Assembly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845461" y="5829644"/>
              <a:ext cx="4029282" cy="409745"/>
            </a:xfrm>
            <a:prstGeom prst="rect">
              <a:avLst/>
            </a:prstGeom>
            <a:solidFill>
              <a:srgbClr val="D4F5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MUX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12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0E3DEB-9F1A-48A7-AA09-75B368798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8524-817F-4CD9-B3E8-5C2F71D6EFE9}" type="slidenum">
              <a:rPr lang="en-GB" smtClean="0"/>
              <a:pPr/>
              <a:t>9</a:t>
            </a:fld>
            <a:r>
              <a:rPr lang="en-GB" dirty="0"/>
              <a:t> of </a:t>
            </a:r>
            <a:r>
              <a:rPr lang="en-GB" dirty="0"/>
              <a:t>1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2155C2-7943-421B-9491-11E6DDF44DF0}"/>
              </a:ext>
            </a:extLst>
          </p:cNvPr>
          <p:cNvSpPr txBox="1"/>
          <p:nvPr/>
        </p:nvSpPr>
        <p:spPr>
          <a:xfrm>
            <a:off x="4039985" y="49875"/>
            <a:ext cx="7980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CWDM MUX irradiation tests</a:t>
            </a:r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F2F79-E3FA-4944-AF05-E34B5B5EE62A}"/>
              </a:ext>
            </a:extLst>
          </p:cNvPr>
          <p:cNvSpPr txBox="1"/>
          <p:nvPr/>
        </p:nvSpPr>
        <p:spPr>
          <a:xfrm>
            <a:off x="2706624" y="-50415"/>
            <a:ext cx="15544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400" b="1" dirty="0">
                <a:latin typeface="Yu Gothic UI" panose="020B0500000000000000" pitchFamily="34" charset="-128"/>
                <a:ea typeface="Yu Gothic UI" panose="020B0500000000000000" pitchFamily="34" charset="-128"/>
              </a:rPr>
              <a:t>BE-BI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5"/>
          <a:stretch/>
        </p:blipFill>
        <p:spPr>
          <a:xfrm rot="10800000">
            <a:off x="7164553" y="955683"/>
            <a:ext cx="3373438" cy="3355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5394" y="1376724"/>
            <a:ext cx="1547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channel CWDM MUX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05394" y="2872421"/>
            <a:ext cx="1547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 channel CWDM MUX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1" t="11397" r="8798" b="13070"/>
          <a:stretch/>
        </p:blipFill>
        <p:spPr>
          <a:xfrm rot="16200000">
            <a:off x="3498828" y="60093"/>
            <a:ext cx="1519407" cy="3310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5" t="3073" r="21113" b="2242"/>
          <a:stretch/>
        </p:blipFill>
        <p:spPr>
          <a:xfrm rot="16200000">
            <a:off x="3468824" y="1862628"/>
            <a:ext cx="1584562" cy="33157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93784" y="4691766"/>
            <a:ext cx="576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Gamma rays irradiation (Cobalt-60). </a:t>
            </a:r>
            <a:r>
              <a:rPr lang="en-US" dirty="0" smtClean="0"/>
              <a:t>			</a:t>
            </a:r>
            <a:endParaRPr lang="en-GB" dirty="0"/>
          </a:p>
          <a:p>
            <a:r>
              <a:rPr lang="en-US" dirty="0" smtClean="0"/>
              <a:t>Irradiation started 3</a:t>
            </a:r>
            <a:r>
              <a:rPr lang="en-US" baseline="30000" dirty="0" smtClean="0"/>
              <a:t>rd</a:t>
            </a:r>
            <a:r>
              <a:rPr lang="en-US" dirty="0" smtClean="0"/>
              <a:t> of May, stopped the 21</a:t>
            </a:r>
            <a:r>
              <a:rPr lang="en-US" baseline="30000" dirty="0" smtClean="0"/>
              <a:t>st</a:t>
            </a:r>
            <a:r>
              <a:rPr lang="en-US" dirty="0" smtClean="0"/>
              <a:t> of May</a:t>
            </a:r>
          </a:p>
          <a:p>
            <a:r>
              <a:rPr lang="en-US" dirty="0"/>
              <a:t>Annealing started the 21</a:t>
            </a:r>
            <a:r>
              <a:rPr lang="en-US" baseline="30000" dirty="0"/>
              <a:t>st</a:t>
            </a:r>
            <a:r>
              <a:rPr lang="en-US" dirty="0"/>
              <a:t> of May, stopped the 5</a:t>
            </a:r>
            <a:r>
              <a:rPr lang="en-US" baseline="30000" dirty="0"/>
              <a:t>th</a:t>
            </a:r>
            <a:r>
              <a:rPr lang="en-US" dirty="0"/>
              <a:t> of </a:t>
            </a:r>
            <a:r>
              <a:rPr lang="en-US" dirty="0" smtClean="0"/>
              <a:t>June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Dose rate = 29.7 </a:t>
            </a:r>
            <a:r>
              <a:rPr lang="en-US" dirty="0" err="1" smtClean="0"/>
              <a:t>Gy</a:t>
            </a:r>
            <a:r>
              <a:rPr lang="en-US" dirty="0" smtClean="0"/>
              <a:t>/h</a:t>
            </a:r>
          </a:p>
          <a:p>
            <a:r>
              <a:rPr lang="en-US" dirty="0" smtClean="0"/>
              <a:t>Total ionizing dose  = 11.3 </a:t>
            </a:r>
            <a:r>
              <a:rPr lang="en-US" dirty="0" err="1" smtClean="0"/>
              <a:t>kGy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462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16" grpId="0"/>
      <p:bldP spid="9" grpId="0"/>
    </p:bldLst>
  </p:timing>
</p:sld>
</file>

<file path=ppt/theme/theme1.xml><?xml version="1.0" encoding="utf-8"?>
<a:theme xmlns:a="http://schemas.openxmlformats.org/drawingml/2006/main" name="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54720</TotalTime>
  <Words>467</Words>
  <Application>Microsoft Office PowerPoint</Application>
  <PresentationFormat>Widescreen</PresentationFormat>
  <Paragraphs>149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Yu Gothic UI</vt:lpstr>
      <vt:lpstr>Arial</vt:lpstr>
      <vt:lpstr>Calibri</vt:lpstr>
      <vt:lpstr>Main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EP-ESE-BE Opto Team;Leonardo Marcon</dc:creator>
  <cp:lastModifiedBy>Leonardo Marcon</cp:lastModifiedBy>
  <cp:revision>601</cp:revision>
  <dcterms:created xsi:type="dcterms:W3CDTF">2020-09-17T14:22:50Z</dcterms:created>
  <dcterms:modified xsi:type="dcterms:W3CDTF">2021-06-14T11:00:13Z</dcterms:modified>
</cp:coreProperties>
</file>