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9" r:id="rId5"/>
    <p:sldId id="378" r:id="rId6"/>
    <p:sldId id="380" r:id="rId7"/>
    <p:sldId id="383" r:id="rId8"/>
    <p:sldId id="384" r:id="rId9"/>
    <p:sldId id="382" r:id="rId10"/>
    <p:sldId id="385" r:id="rId11"/>
    <p:sldId id="381" r:id="rId12"/>
    <p:sldId id="386" r:id="rId13"/>
    <p:sldId id="387" r:id="rId14"/>
    <p:sldId id="389" r:id="rId15"/>
    <p:sldId id="388" r:id="rId16"/>
    <p:sldId id="390" r:id="rId17"/>
    <p:sldId id="391" r:id="rId18"/>
    <p:sldId id="392" r:id="rId19"/>
    <p:sldId id="393" r:id="rId20"/>
    <p:sldId id="394" r:id="rId21"/>
    <p:sldId id="337" r:id="rId22"/>
    <p:sldId id="271" r:id="rId23"/>
    <p:sldId id="314" r:id="rId24"/>
    <p:sldId id="316" r:id="rId25"/>
    <p:sldId id="321" r:id="rId26"/>
    <p:sldId id="320" r:id="rId27"/>
    <p:sldId id="31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  <p:cmAuthor id="2" name="Jean-Paul Burnet" initials="JB" lastIdx="1" clrIdx="1">
    <p:extLst>
      <p:ext uri="{19B8F6BF-5375-455C-9EA6-DF929625EA0E}">
        <p15:presenceInfo xmlns:p15="http://schemas.microsoft.com/office/powerpoint/2012/main" userId="S-1-5-21-1526224874-1540688658-1361462980-224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2" autoAdjust="0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21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cmauser\Desktop\SALES\T-Light\T-Light%20gain%20narrowing%20mit%20IDF%20vor%20Amp\DATA361_sp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Optical Spectrum</a:t>
            </a:r>
          </a:p>
        </c:rich>
      </c:tx>
      <c:layout>
        <c:manualLayout>
          <c:xMode val="edge"/>
          <c:yMode val="edge"/>
          <c:x val="0.38079504962541932"/>
          <c:y val="2.4390243902439024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893363439652128"/>
          <c:y val="0.10770403714978777"/>
          <c:w val="0.82284834732023115"/>
          <c:h val="0.73902439024390243"/>
        </c:manualLayout>
      </c:layout>
      <c:scatterChart>
        <c:scatterStyle val="lineMarker"/>
        <c:varyColors val="0"/>
        <c:ser>
          <c:idx val="0"/>
          <c:order val="0"/>
          <c:tx>
            <c:v>Spectrum</c:v>
          </c:tx>
          <c:spPr>
            <a:ln w="25400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Tabelle4!$A$2:$A$1002</c:f>
              <c:numCache>
                <c:formatCode>General</c:formatCode>
                <c:ptCount val="1001"/>
                <c:pt idx="0">
                  <c:v>1460.2</c:v>
                </c:pt>
                <c:pt idx="1">
                  <c:v>1460.4</c:v>
                </c:pt>
                <c:pt idx="2">
                  <c:v>1460.6</c:v>
                </c:pt>
                <c:pt idx="3">
                  <c:v>1460.8</c:v>
                </c:pt>
                <c:pt idx="4">
                  <c:v>1461</c:v>
                </c:pt>
                <c:pt idx="5">
                  <c:v>1461.2</c:v>
                </c:pt>
                <c:pt idx="6">
                  <c:v>1461.4</c:v>
                </c:pt>
                <c:pt idx="7">
                  <c:v>1461.6</c:v>
                </c:pt>
                <c:pt idx="8">
                  <c:v>1461.8</c:v>
                </c:pt>
                <c:pt idx="9">
                  <c:v>1462</c:v>
                </c:pt>
                <c:pt idx="10">
                  <c:v>1462.2</c:v>
                </c:pt>
                <c:pt idx="11">
                  <c:v>1462.4</c:v>
                </c:pt>
                <c:pt idx="12">
                  <c:v>1462.6</c:v>
                </c:pt>
                <c:pt idx="13">
                  <c:v>1462.8</c:v>
                </c:pt>
                <c:pt idx="14">
                  <c:v>1463</c:v>
                </c:pt>
                <c:pt idx="15">
                  <c:v>1463.2</c:v>
                </c:pt>
                <c:pt idx="16">
                  <c:v>1463.4</c:v>
                </c:pt>
                <c:pt idx="17">
                  <c:v>1463.6</c:v>
                </c:pt>
                <c:pt idx="18">
                  <c:v>1463.8</c:v>
                </c:pt>
                <c:pt idx="19">
                  <c:v>1464</c:v>
                </c:pt>
                <c:pt idx="20">
                  <c:v>1464.2</c:v>
                </c:pt>
                <c:pt idx="21">
                  <c:v>1464.4</c:v>
                </c:pt>
                <c:pt idx="22">
                  <c:v>1464.6</c:v>
                </c:pt>
                <c:pt idx="23">
                  <c:v>1464.8</c:v>
                </c:pt>
                <c:pt idx="24">
                  <c:v>1465</c:v>
                </c:pt>
                <c:pt idx="25">
                  <c:v>1465.2</c:v>
                </c:pt>
                <c:pt idx="26">
                  <c:v>1465.4</c:v>
                </c:pt>
                <c:pt idx="27">
                  <c:v>1465.6</c:v>
                </c:pt>
                <c:pt idx="28">
                  <c:v>1465.8</c:v>
                </c:pt>
                <c:pt idx="29">
                  <c:v>1466</c:v>
                </c:pt>
                <c:pt idx="30">
                  <c:v>1466.2</c:v>
                </c:pt>
                <c:pt idx="31">
                  <c:v>1466.4</c:v>
                </c:pt>
                <c:pt idx="32">
                  <c:v>1466.6</c:v>
                </c:pt>
                <c:pt idx="33">
                  <c:v>1466.8</c:v>
                </c:pt>
                <c:pt idx="34">
                  <c:v>1467</c:v>
                </c:pt>
                <c:pt idx="35">
                  <c:v>1467.2</c:v>
                </c:pt>
                <c:pt idx="36">
                  <c:v>1467.4</c:v>
                </c:pt>
                <c:pt idx="37">
                  <c:v>1467.6</c:v>
                </c:pt>
                <c:pt idx="38">
                  <c:v>1467.8</c:v>
                </c:pt>
                <c:pt idx="39">
                  <c:v>1468</c:v>
                </c:pt>
                <c:pt idx="40">
                  <c:v>1468.2</c:v>
                </c:pt>
                <c:pt idx="41">
                  <c:v>1468.4</c:v>
                </c:pt>
                <c:pt idx="42">
                  <c:v>1468.6</c:v>
                </c:pt>
                <c:pt idx="43">
                  <c:v>1468.8</c:v>
                </c:pt>
                <c:pt idx="44">
                  <c:v>1469</c:v>
                </c:pt>
                <c:pt idx="45">
                  <c:v>1469.2</c:v>
                </c:pt>
                <c:pt idx="46">
                  <c:v>1469.4</c:v>
                </c:pt>
                <c:pt idx="47">
                  <c:v>1469.6</c:v>
                </c:pt>
                <c:pt idx="48">
                  <c:v>1469.8</c:v>
                </c:pt>
                <c:pt idx="49">
                  <c:v>1470</c:v>
                </c:pt>
                <c:pt idx="50">
                  <c:v>1470.2</c:v>
                </c:pt>
                <c:pt idx="51">
                  <c:v>1470.4</c:v>
                </c:pt>
                <c:pt idx="52">
                  <c:v>1470.6</c:v>
                </c:pt>
                <c:pt idx="53">
                  <c:v>1470.8</c:v>
                </c:pt>
                <c:pt idx="54">
                  <c:v>1471</c:v>
                </c:pt>
                <c:pt idx="55">
                  <c:v>1471.2</c:v>
                </c:pt>
                <c:pt idx="56">
                  <c:v>1471.4</c:v>
                </c:pt>
                <c:pt idx="57">
                  <c:v>1471.6</c:v>
                </c:pt>
                <c:pt idx="58">
                  <c:v>1471.8</c:v>
                </c:pt>
                <c:pt idx="59">
                  <c:v>1472</c:v>
                </c:pt>
                <c:pt idx="60">
                  <c:v>1472.2</c:v>
                </c:pt>
                <c:pt idx="61">
                  <c:v>1472.4</c:v>
                </c:pt>
                <c:pt idx="62">
                  <c:v>1472.6</c:v>
                </c:pt>
                <c:pt idx="63">
                  <c:v>1472.8</c:v>
                </c:pt>
                <c:pt idx="64">
                  <c:v>1473</c:v>
                </c:pt>
                <c:pt idx="65">
                  <c:v>1473.2</c:v>
                </c:pt>
                <c:pt idx="66">
                  <c:v>1473.4</c:v>
                </c:pt>
                <c:pt idx="67">
                  <c:v>1473.6</c:v>
                </c:pt>
                <c:pt idx="68">
                  <c:v>1473.8</c:v>
                </c:pt>
                <c:pt idx="69">
                  <c:v>1474</c:v>
                </c:pt>
                <c:pt idx="70">
                  <c:v>1474.2</c:v>
                </c:pt>
                <c:pt idx="71">
                  <c:v>1474.4</c:v>
                </c:pt>
                <c:pt idx="72">
                  <c:v>1474.6</c:v>
                </c:pt>
                <c:pt idx="73">
                  <c:v>1474.8</c:v>
                </c:pt>
                <c:pt idx="74">
                  <c:v>1475</c:v>
                </c:pt>
                <c:pt idx="75">
                  <c:v>1475.2</c:v>
                </c:pt>
                <c:pt idx="76">
                  <c:v>1475.4</c:v>
                </c:pt>
                <c:pt idx="77">
                  <c:v>1475.6</c:v>
                </c:pt>
                <c:pt idx="78">
                  <c:v>1475.8</c:v>
                </c:pt>
                <c:pt idx="79">
                  <c:v>1476</c:v>
                </c:pt>
                <c:pt idx="80">
                  <c:v>1476.2</c:v>
                </c:pt>
                <c:pt idx="81">
                  <c:v>1476.4</c:v>
                </c:pt>
                <c:pt idx="82">
                  <c:v>1476.6</c:v>
                </c:pt>
                <c:pt idx="83">
                  <c:v>1476.8</c:v>
                </c:pt>
                <c:pt idx="84">
                  <c:v>1477</c:v>
                </c:pt>
                <c:pt idx="85">
                  <c:v>1477.2</c:v>
                </c:pt>
                <c:pt idx="86">
                  <c:v>1477.4</c:v>
                </c:pt>
                <c:pt idx="87">
                  <c:v>1477.6</c:v>
                </c:pt>
                <c:pt idx="88">
                  <c:v>1477.8</c:v>
                </c:pt>
                <c:pt idx="89">
                  <c:v>1478</c:v>
                </c:pt>
                <c:pt idx="90">
                  <c:v>1478.2</c:v>
                </c:pt>
                <c:pt idx="91">
                  <c:v>1478.4</c:v>
                </c:pt>
                <c:pt idx="92">
                  <c:v>1478.6</c:v>
                </c:pt>
                <c:pt idx="93">
                  <c:v>1478.8</c:v>
                </c:pt>
                <c:pt idx="94">
                  <c:v>1479</c:v>
                </c:pt>
                <c:pt idx="95">
                  <c:v>1479.2</c:v>
                </c:pt>
                <c:pt idx="96">
                  <c:v>1479.4</c:v>
                </c:pt>
                <c:pt idx="97">
                  <c:v>1479.6</c:v>
                </c:pt>
                <c:pt idx="98">
                  <c:v>1479.8</c:v>
                </c:pt>
                <c:pt idx="99">
                  <c:v>1480</c:v>
                </c:pt>
                <c:pt idx="100">
                  <c:v>1480.2</c:v>
                </c:pt>
                <c:pt idx="101">
                  <c:v>1480.4</c:v>
                </c:pt>
                <c:pt idx="102">
                  <c:v>1480.6</c:v>
                </c:pt>
                <c:pt idx="103">
                  <c:v>1480.8</c:v>
                </c:pt>
                <c:pt idx="104">
                  <c:v>1481</c:v>
                </c:pt>
                <c:pt idx="105">
                  <c:v>1481.2</c:v>
                </c:pt>
                <c:pt idx="106">
                  <c:v>1481.4</c:v>
                </c:pt>
                <c:pt idx="107">
                  <c:v>1481.6</c:v>
                </c:pt>
                <c:pt idx="108">
                  <c:v>1481.8</c:v>
                </c:pt>
                <c:pt idx="109">
                  <c:v>1482</c:v>
                </c:pt>
                <c:pt idx="110">
                  <c:v>1482.2</c:v>
                </c:pt>
                <c:pt idx="111">
                  <c:v>1482.4</c:v>
                </c:pt>
                <c:pt idx="112">
                  <c:v>1482.6</c:v>
                </c:pt>
                <c:pt idx="113">
                  <c:v>1482.8</c:v>
                </c:pt>
                <c:pt idx="114">
                  <c:v>1483</c:v>
                </c:pt>
                <c:pt idx="115">
                  <c:v>1483.2</c:v>
                </c:pt>
                <c:pt idx="116">
                  <c:v>1483.4</c:v>
                </c:pt>
                <c:pt idx="117">
                  <c:v>1483.6</c:v>
                </c:pt>
                <c:pt idx="118">
                  <c:v>1483.8</c:v>
                </c:pt>
                <c:pt idx="119">
                  <c:v>1484</c:v>
                </c:pt>
                <c:pt idx="120">
                  <c:v>1484.2</c:v>
                </c:pt>
                <c:pt idx="121">
                  <c:v>1484.4</c:v>
                </c:pt>
                <c:pt idx="122">
                  <c:v>1484.6</c:v>
                </c:pt>
                <c:pt idx="123">
                  <c:v>1484.8</c:v>
                </c:pt>
                <c:pt idx="124">
                  <c:v>1485</c:v>
                </c:pt>
                <c:pt idx="125">
                  <c:v>1485.2</c:v>
                </c:pt>
                <c:pt idx="126">
                  <c:v>1485.4</c:v>
                </c:pt>
                <c:pt idx="127">
                  <c:v>1485.6</c:v>
                </c:pt>
                <c:pt idx="128">
                  <c:v>1485.8</c:v>
                </c:pt>
                <c:pt idx="129">
                  <c:v>1486</c:v>
                </c:pt>
                <c:pt idx="130">
                  <c:v>1486.2</c:v>
                </c:pt>
                <c:pt idx="131">
                  <c:v>1486.4</c:v>
                </c:pt>
                <c:pt idx="132">
                  <c:v>1486.6</c:v>
                </c:pt>
                <c:pt idx="133">
                  <c:v>1486.8</c:v>
                </c:pt>
                <c:pt idx="134">
                  <c:v>1487</c:v>
                </c:pt>
                <c:pt idx="135">
                  <c:v>1487.2</c:v>
                </c:pt>
                <c:pt idx="136">
                  <c:v>1487.4</c:v>
                </c:pt>
                <c:pt idx="137">
                  <c:v>1487.6</c:v>
                </c:pt>
                <c:pt idx="138">
                  <c:v>1487.8</c:v>
                </c:pt>
                <c:pt idx="139">
                  <c:v>1488</c:v>
                </c:pt>
                <c:pt idx="140">
                  <c:v>1488.2</c:v>
                </c:pt>
                <c:pt idx="141">
                  <c:v>1488.4</c:v>
                </c:pt>
                <c:pt idx="142">
                  <c:v>1488.6</c:v>
                </c:pt>
                <c:pt idx="143">
                  <c:v>1488.8</c:v>
                </c:pt>
                <c:pt idx="144">
                  <c:v>1489</c:v>
                </c:pt>
                <c:pt idx="145">
                  <c:v>1489.2</c:v>
                </c:pt>
                <c:pt idx="146">
                  <c:v>1489.4</c:v>
                </c:pt>
                <c:pt idx="147">
                  <c:v>1489.6</c:v>
                </c:pt>
                <c:pt idx="148">
                  <c:v>1489.8</c:v>
                </c:pt>
                <c:pt idx="149">
                  <c:v>1490</c:v>
                </c:pt>
                <c:pt idx="150">
                  <c:v>1490.2</c:v>
                </c:pt>
                <c:pt idx="151">
                  <c:v>1490.4</c:v>
                </c:pt>
                <c:pt idx="152">
                  <c:v>1490.6</c:v>
                </c:pt>
                <c:pt idx="153">
                  <c:v>1490.8</c:v>
                </c:pt>
                <c:pt idx="154">
                  <c:v>1491</c:v>
                </c:pt>
                <c:pt idx="155">
                  <c:v>1491.2</c:v>
                </c:pt>
                <c:pt idx="156">
                  <c:v>1491.4</c:v>
                </c:pt>
                <c:pt idx="157">
                  <c:v>1491.6</c:v>
                </c:pt>
                <c:pt idx="158">
                  <c:v>1491.8</c:v>
                </c:pt>
                <c:pt idx="159">
                  <c:v>1492</c:v>
                </c:pt>
                <c:pt idx="160">
                  <c:v>1492.2</c:v>
                </c:pt>
                <c:pt idx="161">
                  <c:v>1492.4</c:v>
                </c:pt>
                <c:pt idx="162">
                  <c:v>1492.6</c:v>
                </c:pt>
                <c:pt idx="163">
                  <c:v>1492.8</c:v>
                </c:pt>
                <c:pt idx="164">
                  <c:v>1493</c:v>
                </c:pt>
                <c:pt idx="165">
                  <c:v>1493.2</c:v>
                </c:pt>
                <c:pt idx="166">
                  <c:v>1493.4</c:v>
                </c:pt>
                <c:pt idx="167">
                  <c:v>1493.6</c:v>
                </c:pt>
                <c:pt idx="168">
                  <c:v>1493.8</c:v>
                </c:pt>
                <c:pt idx="169">
                  <c:v>1494</c:v>
                </c:pt>
                <c:pt idx="170">
                  <c:v>1494.2</c:v>
                </c:pt>
                <c:pt idx="171">
                  <c:v>1494.4</c:v>
                </c:pt>
                <c:pt idx="172">
                  <c:v>1494.6</c:v>
                </c:pt>
                <c:pt idx="173">
                  <c:v>1494.8</c:v>
                </c:pt>
                <c:pt idx="174">
                  <c:v>1495</c:v>
                </c:pt>
                <c:pt idx="175">
                  <c:v>1495.2</c:v>
                </c:pt>
                <c:pt idx="176">
                  <c:v>1495.4</c:v>
                </c:pt>
                <c:pt idx="177">
                  <c:v>1495.6</c:v>
                </c:pt>
                <c:pt idx="178">
                  <c:v>1495.8</c:v>
                </c:pt>
                <c:pt idx="179">
                  <c:v>1496</c:v>
                </c:pt>
                <c:pt idx="180">
                  <c:v>1496.2</c:v>
                </c:pt>
                <c:pt idx="181">
                  <c:v>1496.4</c:v>
                </c:pt>
                <c:pt idx="182">
                  <c:v>1496.6</c:v>
                </c:pt>
                <c:pt idx="183">
                  <c:v>1496.8</c:v>
                </c:pt>
                <c:pt idx="184">
                  <c:v>1497</c:v>
                </c:pt>
                <c:pt idx="185">
                  <c:v>1497.2</c:v>
                </c:pt>
                <c:pt idx="186">
                  <c:v>1497.4</c:v>
                </c:pt>
                <c:pt idx="187">
                  <c:v>1497.6</c:v>
                </c:pt>
                <c:pt idx="188">
                  <c:v>1497.8</c:v>
                </c:pt>
                <c:pt idx="189">
                  <c:v>1498</c:v>
                </c:pt>
                <c:pt idx="190">
                  <c:v>1498.2</c:v>
                </c:pt>
                <c:pt idx="191">
                  <c:v>1498.4</c:v>
                </c:pt>
                <c:pt idx="192">
                  <c:v>1498.6</c:v>
                </c:pt>
                <c:pt idx="193">
                  <c:v>1498.8</c:v>
                </c:pt>
                <c:pt idx="194">
                  <c:v>1499</c:v>
                </c:pt>
                <c:pt idx="195">
                  <c:v>1499.2</c:v>
                </c:pt>
                <c:pt idx="196">
                  <c:v>1499.4</c:v>
                </c:pt>
                <c:pt idx="197">
                  <c:v>1499.6</c:v>
                </c:pt>
                <c:pt idx="198">
                  <c:v>1499.8</c:v>
                </c:pt>
                <c:pt idx="199">
                  <c:v>1500</c:v>
                </c:pt>
                <c:pt idx="200">
                  <c:v>1500.2</c:v>
                </c:pt>
                <c:pt idx="201">
                  <c:v>1500.4</c:v>
                </c:pt>
                <c:pt idx="202">
                  <c:v>1500.6</c:v>
                </c:pt>
                <c:pt idx="203">
                  <c:v>1500.8</c:v>
                </c:pt>
                <c:pt idx="204">
                  <c:v>1501</c:v>
                </c:pt>
                <c:pt idx="205">
                  <c:v>1501.2</c:v>
                </c:pt>
                <c:pt idx="206">
                  <c:v>1501.4</c:v>
                </c:pt>
                <c:pt idx="207">
                  <c:v>1501.6</c:v>
                </c:pt>
                <c:pt idx="208">
                  <c:v>1501.8</c:v>
                </c:pt>
                <c:pt idx="209">
                  <c:v>1502</c:v>
                </c:pt>
                <c:pt idx="210">
                  <c:v>1502.2</c:v>
                </c:pt>
                <c:pt idx="211">
                  <c:v>1502.4</c:v>
                </c:pt>
                <c:pt idx="212">
                  <c:v>1502.6</c:v>
                </c:pt>
                <c:pt idx="213">
                  <c:v>1502.8</c:v>
                </c:pt>
                <c:pt idx="214">
                  <c:v>1503</c:v>
                </c:pt>
                <c:pt idx="215">
                  <c:v>1503.2</c:v>
                </c:pt>
                <c:pt idx="216">
                  <c:v>1503.4</c:v>
                </c:pt>
                <c:pt idx="217">
                  <c:v>1503.6</c:v>
                </c:pt>
                <c:pt idx="218">
                  <c:v>1503.8</c:v>
                </c:pt>
                <c:pt idx="219">
                  <c:v>1504</c:v>
                </c:pt>
                <c:pt idx="220">
                  <c:v>1504.2</c:v>
                </c:pt>
                <c:pt idx="221">
                  <c:v>1504.4</c:v>
                </c:pt>
                <c:pt idx="222">
                  <c:v>1504.6</c:v>
                </c:pt>
                <c:pt idx="223">
                  <c:v>1504.8</c:v>
                </c:pt>
                <c:pt idx="224">
                  <c:v>1505</c:v>
                </c:pt>
                <c:pt idx="225">
                  <c:v>1505.2</c:v>
                </c:pt>
                <c:pt idx="226">
                  <c:v>1505.4</c:v>
                </c:pt>
                <c:pt idx="227">
                  <c:v>1505.6</c:v>
                </c:pt>
                <c:pt idx="228">
                  <c:v>1505.8</c:v>
                </c:pt>
                <c:pt idx="229">
                  <c:v>1506</c:v>
                </c:pt>
                <c:pt idx="230">
                  <c:v>1506.2</c:v>
                </c:pt>
                <c:pt idx="231">
                  <c:v>1506.4</c:v>
                </c:pt>
                <c:pt idx="232">
                  <c:v>1506.6</c:v>
                </c:pt>
                <c:pt idx="233">
                  <c:v>1506.8</c:v>
                </c:pt>
                <c:pt idx="234">
                  <c:v>1507</c:v>
                </c:pt>
                <c:pt idx="235">
                  <c:v>1507.2</c:v>
                </c:pt>
                <c:pt idx="236">
                  <c:v>1507.4</c:v>
                </c:pt>
                <c:pt idx="237">
                  <c:v>1507.6</c:v>
                </c:pt>
                <c:pt idx="238">
                  <c:v>1507.8</c:v>
                </c:pt>
                <c:pt idx="239">
                  <c:v>1508</c:v>
                </c:pt>
                <c:pt idx="240">
                  <c:v>1508.2</c:v>
                </c:pt>
                <c:pt idx="241">
                  <c:v>1508.4</c:v>
                </c:pt>
                <c:pt idx="242">
                  <c:v>1508.6</c:v>
                </c:pt>
                <c:pt idx="243">
                  <c:v>1508.8</c:v>
                </c:pt>
                <c:pt idx="244">
                  <c:v>1509</c:v>
                </c:pt>
                <c:pt idx="245">
                  <c:v>1509.2</c:v>
                </c:pt>
                <c:pt idx="246">
                  <c:v>1509.4</c:v>
                </c:pt>
                <c:pt idx="247">
                  <c:v>1509.6</c:v>
                </c:pt>
                <c:pt idx="248">
                  <c:v>1509.8</c:v>
                </c:pt>
                <c:pt idx="249">
                  <c:v>1510</c:v>
                </c:pt>
                <c:pt idx="250">
                  <c:v>1510.2</c:v>
                </c:pt>
                <c:pt idx="251">
                  <c:v>1510.4</c:v>
                </c:pt>
                <c:pt idx="252">
                  <c:v>1510.6</c:v>
                </c:pt>
                <c:pt idx="253">
                  <c:v>1510.8</c:v>
                </c:pt>
                <c:pt idx="254">
                  <c:v>1511</c:v>
                </c:pt>
                <c:pt idx="255">
                  <c:v>1511.2</c:v>
                </c:pt>
                <c:pt idx="256">
                  <c:v>1511.4</c:v>
                </c:pt>
                <c:pt idx="257">
                  <c:v>1511.6</c:v>
                </c:pt>
                <c:pt idx="258">
                  <c:v>1511.8</c:v>
                </c:pt>
                <c:pt idx="259">
                  <c:v>1512</c:v>
                </c:pt>
                <c:pt idx="260">
                  <c:v>1512.2</c:v>
                </c:pt>
                <c:pt idx="261">
                  <c:v>1512.4</c:v>
                </c:pt>
                <c:pt idx="262">
                  <c:v>1512.6</c:v>
                </c:pt>
                <c:pt idx="263">
                  <c:v>1512.8</c:v>
                </c:pt>
                <c:pt idx="264">
                  <c:v>1513</c:v>
                </c:pt>
                <c:pt idx="265">
                  <c:v>1513.2</c:v>
                </c:pt>
                <c:pt idx="266">
                  <c:v>1513.4</c:v>
                </c:pt>
                <c:pt idx="267">
                  <c:v>1513.6</c:v>
                </c:pt>
                <c:pt idx="268">
                  <c:v>1513.8</c:v>
                </c:pt>
                <c:pt idx="269">
                  <c:v>1514</c:v>
                </c:pt>
                <c:pt idx="270">
                  <c:v>1514.2</c:v>
                </c:pt>
                <c:pt idx="271">
                  <c:v>1514.4</c:v>
                </c:pt>
                <c:pt idx="272">
                  <c:v>1514.6</c:v>
                </c:pt>
                <c:pt idx="273">
                  <c:v>1514.8</c:v>
                </c:pt>
                <c:pt idx="274">
                  <c:v>1515</c:v>
                </c:pt>
                <c:pt idx="275">
                  <c:v>1515.2</c:v>
                </c:pt>
                <c:pt idx="276">
                  <c:v>1515.4</c:v>
                </c:pt>
                <c:pt idx="277">
                  <c:v>1515.6</c:v>
                </c:pt>
                <c:pt idx="278">
                  <c:v>1515.8</c:v>
                </c:pt>
                <c:pt idx="279">
                  <c:v>1516</c:v>
                </c:pt>
                <c:pt idx="280">
                  <c:v>1516.2</c:v>
                </c:pt>
                <c:pt idx="281">
                  <c:v>1516.4</c:v>
                </c:pt>
                <c:pt idx="282">
                  <c:v>1516.6</c:v>
                </c:pt>
                <c:pt idx="283">
                  <c:v>1516.8</c:v>
                </c:pt>
                <c:pt idx="284">
                  <c:v>1517</c:v>
                </c:pt>
                <c:pt idx="285">
                  <c:v>1517.2</c:v>
                </c:pt>
                <c:pt idx="286">
                  <c:v>1517.4</c:v>
                </c:pt>
                <c:pt idx="287">
                  <c:v>1517.6</c:v>
                </c:pt>
                <c:pt idx="288">
                  <c:v>1517.8</c:v>
                </c:pt>
                <c:pt idx="289">
                  <c:v>1518</c:v>
                </c:pt>
                <c:pt idx="290">
                  <c:v>1518.2</c:v>
                </c:pt>
                <c:pt idx="291">
                  <c:v>1518.4</c:v>
                </c:pt>
                <c:pt idx="292">
                  <c:v>1518.6</c:v>
                </c:pt>
                <c:pt idx="293">
                  <c:v>1518.8</c:v>
                </c:pt>
                <c:pt idx="294">
                  <c:v>1519</c:v>
                </c:pt>
                <c:pt idx="295">
                  <c:v>1519.2</c:v>
                </c:pt>
                <c:pt idx="296">
                  <c:v>1519.4</c:v>
                </c:pt>
                <c:pt idx="297">
                  <c:v>1519.6</c:v>
                </c:pt>
                <c:pt idx="298">
                  <c:v>1519.8</c:v>
                </c:pt>
                <c:pt idx="299">
                  <c:v>1520</c:v>
                </c:pt>
                <c:pt idx="300">
                  <c:v>1520.2</c:v>
                </c:pt>
                <c:pt idx="301">
                  <c:v>1520.4</c:v>
                </c:pt>
                <c:pt idx="302">
                  <c:v>1520.6</c:v>
                </c:pt>
                <c:pt idx="303">
                  <c:v>1520.8</c:v>
                </c:pt>
                <c:pt idx="304">
                  <c:v>1521</c:v>
                </c:pt>
                <c:pt idx="305">
                  <c:v>1521.2</c:v>
                </c:pt>
                <c:pt idx="306">
                  <c:v>1521.4</c:v>
                </c:pt>
                <c:pt idx="307">
                  <c:v>1521.6</c:v>
                </c:pt>
                <c:pt idx="308">
                  <c:v>1521.8</c:v>
                </c:pt>
                <c:pt idx="309">
                  <c:v>1522</c:v>
                </c:pt>
                <c:pt idx="310">
                  <c:v>1522.2</c:v>
                </c:pt>
                <c:pt idx="311">
                  <c:v>1522.4</c:v>
                </c:pt>
                <c:pt idx="312">
                  <c:v>1522.6</c:v>
                </c:pt>
                <c:pt idx="313">
                  <c:v>1522.8</c:v>
                </c:pt>
                <c:pt idx="314">
                  <c:v>1523</c:v>
                </c:pt>
                <c:pt idx="315">
                  <c:v>1523.2</c:v>
                </c:pt>
                <c:pt idx="316">
                  <c:v>1523.4</c:v>
                </c:pt>
                <c:pt idx="317">
                  <c:v>1523.6</c:v>
                </c:pt>
                <c:pt idx="318">
                  <c:v>1523.8</c:v>
                </c:pt>
                <c:pt idx="319">
                  <c:v>1524</c:v>
                </c:pt>
                <c:pt idx="320">
                  <c:v>1524.2</c:v>
                </c:pt>
                <c:pt idx="321">
                  <c:v>1524.4</c:v>
                </c:pt>
                <c:pt idx="322">
                  <c:v>1524.6</c:v>
                </c:pt>
                <c:pt idx="323">
                  <c:v>1524.8</c:v>
                </c:pt>
                <c:pt idx="324">
                  <c:v>1525</c:v>
                </c:pt>
                <c:pt idx="325">
                  <c:v>1525.2</c:v>
                </c:pt>
                <c:pt idx="326">
                  <c:v>1525.4</c:v>
                </c:pt>
                <c:pt idx="327">
                  <c:v>1525.6</c:v>
                </c:pt>
                <c:pt idx="328">
                  <c:v>1525.8</c:v>
                </c:pt>
                <c:pt idx="329">
                  <c:v>1526</c:v>
                </c:pt>
                <c:pt idx="330">
                  <c:v>1526.2</c:v>
                </c:pt>
                <c:pt idx="331">
                  <c:v>1526.4</c:v>
                </c:pt>
                <c:pt idx="332">
                  <c:v>1526.6</c:v>
                </c:pt>
                <c:pt idx="333">
                  <c:v>1526.8</c:v>
                </c:pt>
                <c:pt idx="334">
                  <c:v>1527</c:v>
                </c:pt>
                <c:pt idx="335">
                  <c:v>1527.2</c:v>
                </c:pt>
                <c:pt idx="336">
                  <c:v>1527.4</c:v>
                </c:pt>
                <c:pt idx="337">
                  <c:v>1527.6</c:v>
                </c:pt>
                <c:pt idx="338">
                  <c:v>1527.8</c:v>
                </c:pt>
                <c:pt idx="339">
                  <c:v>1528</c:v>
                </c:pt>
                <c:pt idx="340">
                  <c:v>1528.2</c:v>
                </c:pt>
                <c:pt idx="341">
                  <c:v>1528.4</c:v>
                </c:pt>
                <c:pt idx="342">
                  <c:v>1528.6</c:v>
                </c:pt>
                <c:pt idx="343">
                  <c:v>1528.8</c:v>
                </c:pt>
                <c:pt idx="344">
                  <c:v>1529</c:v>
                </c:pt>
                <c:pt idx="345">
                  <c:v>1529.2</c:v>
                </c:pt>
                <c:pt idx="346">
                  <c:v>1529.4</c:v>
                </c:pt>
                <c:pt idx="347">
                  <c:v>1529.6</c:v>
                </c:pt>
                <c:pt idx="348">
                  <c:v>1529.8</c:v>
                </c:pt>
                <c:pt idx="349">
                  <c:v>1530</c:v>
                </c:pt>
                <c:pt idx="350">
                  <c:v>1530.2</c:v>
                </c:pt>
                <c:pt idx="351">
                  <c:v>1530.4</c:v>
                </c:pt>
                <c:pt idx="352">
                  <c:v>1530.6</c:v>
                </c:pt>
                <c:pt idx="353">
                  <c:v>1530.8</c:v>
                </c:pt>
                <c:pt idx="354">
                  <c:v>1531</c:v>
                </c:pt>
                <c:pt idx="355">
                  <c:v>1531.2</c:v>
                </c:pt>
                <c:pt idx="356">
                  <c:v>1531.4</c:v>
                </c:pt>
                <c:pt idx="357">
                  <c:v>1531.6</c:v>
                </c:pt>
                <c:pt idx="358">
                  <c:v>1531.8</c:v>
                </c:pt>
                <c:pt idx="359">
                  <c:v>1532</c:v>
                </c:pt>
                <c:pt idx="360">
                  <c:v>1532.2</c:v>
                </c:pt>
                <c:pt idx="361">
                  <c:v>1532.4</c:v>
                </c:pt>
                <c:pt idx="362">
                  <c:v>1532.6</c:v>
                </c:pt>
                <c:pt idx="363">
                  <c:v>1532.8</c:v>
                </c:pt>
                <c:pt idx="364">
                  <c:v>1533</c:v>
                </c:pt>
                <c:pt idx="365">
                  <c:v>1533.2</c:v>
                </c:pt>
                <c:pt idx="366">
                  <c:v>1533.4</c:v>
                </c:pt>
                <c:pt idx="367">
                  <c:v>1533.6</c:v>
                </c:pt>
                <c:pt idx="368">
                  <c:v>1533.8</c:v>
                </c:pt>
                <c:pt idx="369">
                  <c:v>1534</c:v>
                </c:pt>
                <c:pt idx="370">
                  <c:v>1534.2</c:v>
                </c:pt>
                <c:pt idx="371">
                  <c:v>1534.4</c:v>
                </c:pt>
                <c:pt idx="372">
                  <c:v>1534.6</c:v>
                </c:pt>
                <c:pt idx="373">
                  <c:v>1534.8</c:v>
                </c:pt>
                <c:pt idx="374">
                  <c:v>1535</c:v>
                </c:pt>
                <c:pt idx="375">
                  <c:v>1535.2</c:v>
                </c:pt>
                <c:pt idx="376">
                  <c:v>1535.4</c:v>
                </c:pt>
                <c:pt idx="377">
                  <c:v>1535.6</c:v>
                </c:pt>
                <c:pt idx="378">
                  <c:v>1535.8</c:v>
                </c:pt>
                <c:pt idx="379">
                  <c:v>1536</c:v>
                </c:pt>
                <c:pt idx="380">
                  <c:v>1536.2</c:v>
                </c:pt>
                <c:pt idx="381">
                  <c:v>1536.4</c:v>
                </c:pt>
                <c:pt idx="382">
                  <c:v>1536.6</c:v>
                </c:pt>
                <c:pt idx="383">
                  <c:v>1536.8</c:v>
                </c:pt>
                <c:pt idx="384">
                  <c:v>1537</c:v>
                </c:pt>
                <c:pt idx="385">
                  <c:v>1537.2</c:v>
                </c:pt>
                <c:pt idx="386">
                  <c:v>1537.4</c:v>
                </c:pt>
                <c:pt idx="387">
                  <c:v>1537.6</c:v>
                </c:pt>
                <c:pt idx="388">
                  <c:v>1537.8</c:v>
                </c:pt>
                <c:pt idx="389">
                  <c:v>1538</c:v>
                </c:pt>
                <c:pt idx="390">
                  <c:v>1538.2</c:v>
                </c:pt>
                <c:pt idx="391">
                  <c:v>1538.4</c:v>
                </c:pt>
                <c:pt idx="392">
                  <c:v>1538.6</c:v>
                </c:pt>
                <c:pt idx="393">
                  <c:v>1538.8</c:v>
                </c:pt>
                <c:pt idx="394">
                  <c:v>1539</c:v>
                </c:pt>
                <c:pt idx="395">
                  <c:v>1539.2</c:v>
                </c:pt>
                <c:pt idx="396">
                  <c:v>1539.4</c:v>
                </c:pt>
                <c:pt idx="397">
                  <c:v>1539.6</c:v>
                </c:pt>
                <c:pt idx="398">
                  <c:v>1539.8</c:v>
                </c:pt>
                <c:pt idx="399">
                  <c:v>1540</c:v>
                </c:pt>
                <c:pt idx="400">
                  <c:v>1540.2</c:v>
                </c:pt>
                <c:pt idx="401">
                  <c:v>1540.4</c:v>
                </c:pt>
                <c:pt idx="402">
                  <c:v>1540.6</c:v>
                </c:pt>
                <c:pt idx="403">
                  <c:v>1540.8</c:v>
                </c:pt>
                <c:pt idx="404">
                  <c:v>1541</c:v>
                </c:pt>
                <c:pt idx="405">
                  <c:v>1541.2</c:v>
                </c:pt>
                <c:pt idx="406">
                  <c:v>1541.4</c:v>
                </c:pt>
                <c:pt idx="407">
                  <c:v>1541.6</c:v>
                </c:pt>
                <c:pt idx="408">
                  <c:v>1541.8</c:v>
                </c:pt>
                <c:pt idx="409">
                  <c:v>1542</c:v>
                </c:pt>
                <c:pt idx="410">
                  <c:v>1542.2</c:v>
                </c:pt>
                <c:pt idx="411">
                  <c:v>1542.4</c:v>
                </c:pt>
                <c:pt idx="412">
                  <c:v>1542.6</c:v>
                </c:pt>
                <c:pt idx="413">
                  <c:v>1542.8</c:v>
                </c:pt>
                <c:pt idx="414">
                  <c:v>1543</c:v>
                </c:pt>
                <c:pt idx="415">
                  <c:v>1543.2</c:v>
                </c:pt>
                <c:pt idx="416">
                  <c:v>1543.4</c:v>
                </c:pt>
                <c:pt idx="417">
                  <c:v>1543.6</c:v>
                </c:pt>
                <c:pt idx="418">
                  <c:v>1543.8</c:v>
                </c:pt>
                <c:pt idx="419">
                  <c:v>1544</c:v>
                </c:pt>
                <c:pt idx="420">
                  <c:v>1544.2</c:v>
                </c:pt>
                <c:pt idx="421">
                  <c:v>1544.4</c:v>
                </c:pt>
                <c:pt idx="422">
                  <c:v>1544.6</c:v>
                </c:pt>
                <c:pt idx="423">
                  <c:v>1544.8</c:v>
                </c:pt>
                <c:pt idx="424">
                  <c:v>1545</c:v>
                </c:pt>
                <c:pt idx="425">
                  <c:v>1545.2</c:v>
                </c:pt>
                <c:pt idx="426">
                  <c:v>1545.4</c:v>
                </c:pt>
                <c:pt idx="427">
                  <c:v>1545.6</c:v>
                </c:pt>
                <c:pt idx="428">
                  <c:v>1545.8</c:v>
                </c:pt>
                <c:pt idx="429">
                  <c:v>1546</c:v>
                </c:pt>
                <c:pt idx="430">
                  <c:v>1546.2</c:v>
                </c:pt>
                <c:pt idx="431">
                  <c:v>1546.4</c:v>
                </c:pt>
                <c:pt idx="432">
                  <c:v>1546.6</c:v>
                </c:pt>
                <c:pt idx="433">
                  <c:v>1546.8</c:v>
                </c:pt>
                <c:pt idx="434">
                  <c:v>1547</c:v>
                </c:pt>
                <c:pt idx="435">
                  <c:v>1547.2</c:v>
                </c:pt>
                <c:pt idx="436">
                  <c:v>1547.4</c:v>
                </c:pt>
                <c:pt idx="437">
                  <c:v>1547.6</c:v>
                </c:pt>
                <c:pt idx="438">
                  <c:v>1547.8</c:v>
                </c:pt>
                <c:pt idx="439">
                  <c:v>1548</c:v>
                </c:pt>
                <c:pt idx="440">
                  <c:v>1548.2</c:v>
                </c:pt>
                <c:pt idx="441">
                  <c:v>1548.4</c:v>
                </c:pt>
                <c:pt idx="442">
                  <c:v>1548.6</c:v>
                </c:pt>
                <c:pt idx="443">
                  <c:v>1548.8</c:v>
                </c:pt>
                <c:pt idx="444">
                  <c:v>1549</c:v>
                </c:pt>
                <c:pt idx="445">
                  <c:v>1549.2</c:v>
                </c:pt>
                <c:pt idx="446">
                  <c:v>1549.4</c:v>
                </c:pt>
                <c:pt idx="447">
                  <c:v>1549.6</c:v>
                </c:pt>
                <c:pt idx="448">
                  <c:v>1549.8</c:v>
                </c:pt>
                <c:pt idx="449">
                  <c:v>1550</c:v>
                </c:pt>
                <c:pt idx="450">
                  <c:v>1550.2</c:v>
                </c:pt>
                <c:pt idx="451">
                  <c:v>1550.4</c:v>
                </c:pt>
                <c:pt idx="452">
                  <c:v>1550.6</c:v>
                </c:pt>
                <c:pt idx="453">
                  <c:v>1550.8</c:v>
                </c:pt>
                <c:pt idx="454">
                  <c:v>1551</c:v>
                </c:pt>
                <c:pt idx="455">
                  <c:v>1551.2</c:v>
                </c:pt>
                <c:pt idx="456">
                  <c:v>1551.4</c:v>
                </c:pt>
                <c:pt idx="457">
                  <c:v>1551.6</c:v>
                </c:pt>
                <c:pt idx="458">
                  <c:v>1551.8</c:v>
                </c:pt>
                <c:pt idx="459">
                  <c:v>1552</c:v>
                </c:pt>
                <c:pt idx="460">
                  <c:v>1552.2</c:v>
                </c:pt>
                <c:pt idx="461">
                  <c:v>1552.4</c:v>
                </c:pt>
                <c:pt idx="462">
                  <c:v>1552.6</c:v>
                </c:pt>
                <c:pt idx="463">
                  <c:v>1552.8</c:v>
                </c:pt>
                <c:pt idx="464">
                  <c:v>1553</c:v>
                </c:pt>
                <c:pt idx="465">
                  <c:v>1553.2</c:v>
                </c:pt>
                <c:pt idx="466">
                  <c:v>1553.4</c:v>
                </c:pt>
                <c:pt idx="467">
                  <c:v>1553.6</c:v>
                </c:pt>
                <c:pt idx="468">
                  <c:v>1553.8</c:v>
                </c:pt>
                <c:pt idx="469">
                  <c:v>1554</c:v>
                </c:pt>
                <c:pt idx="470">
                  <c:v>1554.2</c:v>
                </c:pt>
                <c:pt idx="471">
                  <c:v>1554.4</c:v>
                </c:pt>
                <c:pt idx="472">
                  <c:v>1554.6</c:v>
                </c:pt>
                <c:pt idx="473">
                  <c:v>1554.8</c:v>
                </c:pt>
                <c:pt idx="474">
                  <c:v>1555</c:v>
                </c:pt>
                <c:pt idx="475">
                  <c:v>1555.2</c:v>
                </c:pt>
                <c:pt idx="476">
                  <c:v>1555.4</c:v>
                </c:pt>
                <c:pt idx="477">
                  <c:v>1555.6</c:v>
                </c:pt>
                <c:pt idx="478">
                  <c:v>1555.8</c:v>
                </c:pt>
                <c:pt idx="479">
                  <c:v>1556</c:v>
                </c:pt>
                <c:pt idx="480">
                  <c:v>1556.2</c:v>
                </c:pt>
                <c:pt idx="481">
                  <c:v>1556.4</c:v>
                </c:pt>
                <c:pt idx="482">
                  <c:v>1556.6</c:v>
                </c:pt>
                <c:pt idx="483">
                  <c:v>1556.8</c:v>
                </c:pt>
                <c:pt idx="484">
                  <c:v>1557</c:v>
                </c:pt>
                <c:pt idx="485">
                  <c:v>1557.2</c:v>
                </c:pt>
                <c:pt idx="486">
                  <c:v>1557.4</c:v>
                </c:pt>
                <c:pt idx="487">
                  <c:v>1557.6</c:v>
                </c:pt>
                <c:pt idx="488">
                  <c:v>1557.8</c:v>
                </c:pt>
                <c:pt idx="489">
                  <c:v>1558</c:v>
                </c:pt>
                <c:pt idx="490">
                  <c:v>1558.2</c:v>
                </c:pt>
                <c:pt idx="491">
                  <c:v>1558.4</c:v>
                </c:pt>
                <c:pt idx="492">
                  <c:v>1558.6</c:v>
                </c:pt>
                <c:pt idx="493">
                  <c:v>1558.8</c:v>
                </c:pt>
                <c:pt idx="494">
                  <c:v>1559</c:v>
                </c:pt>
                <c:pt idx="495">
                  <c:v>1559.2</c:v>
                </c:pt>
                <c:pt idx="496">
                  <c:v>1559.4</c:v>
                </c:pt>
                <c:pt idx="497">
                  <c:v>1559.6</c:v>
                </c:pt>
                <c:pt idx="498">
                  <c:v>1559.8</c:v>
                </c:pt>
                <c:pt idx="499">
                  <c:v>1560</c:v>
                </c:pt>
                <c:pt idx="500">
                  <c:v>1560.2</c:v>
                </c:pt>
                <c:pt idx="501">
                  <c:v>1560.4</c:v>
                </c:pt>
                <c:pt idx="502">
                  <c:v>1560.6</c:v>
                </c:pt>
                <c:pt idx="503">
                  <c:v>1560.8</c:v>
                </c:pt>
                <c:pt idx="504">
                  <c:v>1561</c:v>
                </c:pt>
                <c:pt idx="505">
                  <c:v>1561.2</c:v>
                </c:pt>
                <c:pt idx="506">
                  <c:v>1561.4</c:v>
                </c:pt>
                <c:pt idx="507">
                  <c:v>1561.6</c:v>
                </c:pt>
                <c:pt idx="508">
                  <c:v>1561.8</c:v>
                </c:pt>
                <c:pt idx="509">
                  <c:v>1562</c:v>
                </c:pt>
                <c:pt idx="510">
                  <c:v>1562.2</c:v>
                </c:pt>
                <c:pt idx="511">
                  <c:v>1562.4</c:v>
                </c:pt>
                <c:pt idx="512">
                  <c:v>1562.6</c:v>
                </c:pt>
                <c:pt idx="513">
                  <c:v>1562.8</c:v>
                </c:pt>
                <c:pt idx="514">
                  <c:v>1563</c:v>
                </c:pt>
                <c:pt idx="515">
                  <c:v>1563.2</c:v>
                </c:pt>
                <c:pt idx="516">
                  <c:v>1563.4</c:v>
                </c:pt>
                <c:pt idx="517">
                  <c:v>1563.6</c:v>
                </c:pt>
                <c:pt idx="518">
                  <c:v>1563.8</c:v>
                </c:pt>
                <c:pt idx="519">
                  <c:v>1564</c:v>
                </c:pt>
                <c:pt idx="520">
                  <c:v>1564.2</c:v>
                </c:pt>
                <c:pt idx="521">
                  <c:v>1564.4</c:v>
                </c:pt>
                <c:pt idx="522">
                  <c:v>1564.6</c:v>
                </c:pt>
                <c:pt idx="523">
                  <c:v>1564.8</c:v>
                </c:pt>
                <c:pt idx="524">
                  <c:v>1565</c:v>
                </c:pt>
                <c:pt idx="525">
                  <c:v>1565.2</c:v>
                </c:pt>
                <c:pt idx="526">
                  <c:v>1565.4</c:v>
                </c:pt>
                <c:pt idx="527">
                  <c:v>1565.6</c:v>
                </c:pt>
                <c:pt idx="528">
                  <c:v>1565.8</c:v>
                </c:pt>
                <c:pt idx="529">
                  <c:v>1566</c:v>
                </c:pt>
                <c:pt idx="530">
                  <c:v>1566.2</c:v>
                </c:pt>
                <c:pt idx="531">
                  <c:v>1566.4</c:v>
                </c:pt>
                <c:pt idx="532">
                  <c:v>1566.6</c:v>
                </c:pt>
                <c:pt idx="533">
                  <c:v>1566.8</c:v>
                </c:pt>
                <c:pt idx="534">
                  <c:v>1567</c:v>
                </c:pt>
                <c:pt idx="535">
                  <c:v>1567.2</c:v>
                </c:pt>
                <c:pt idx="536">
                  <c:v>1567.4</c:v>
                </c:pt>
                <c:pt idx="537">
                  <c:v>1567.6</c:v>
                </c:pt>
                <c:pt idx="538">
                  <c:v>1567.8</c:v>
                </c:pt>
                <c:pt idx="539">
                  <c:v>1568</c:v>
                </c:pt>
                <c:pt idx="540">
                  <c:v>1568.2</c:v>
                </c:pt>
                <c:pt idx="541">
                  <c:v>1568.4</c:v>
                </c:pt>
                <c:pt idx="542">
                  <c:v>1568.6</c:v>
                </c:pt>
                <c:pt idx="543">
                  <c:v>1568.8</c:v>
                </c:pt>
                <c:pt idx="544">
                  <c:v>1569</c:v>
                </c:pt>
                <c:pt idx="545">
                  <c:v>1569.2</c:v>
                </c:pt>
                <c:pt idx="546">
                  <c:v>1569.4</c:v>
                </c:pt>
                <c:pt idx="547">
                  <c:v>1569.6</c:v>
                </c:pt>
                <c:pt idx="548">
                  <c:v>1569.8</c:v>
                </c:pt>
                <c:pt idx="549">
                  <c:v>1570</c:v>
                </c:pt>
                <c:pt idx="550">
                  <c:v>1570.2</c:v>
                </c:pt>
                <c:pt idx="551">
                  <c:v>1570.4</c:v>
                </c:pt>
                <c:pt idx="552">
                  <c:v>1570.6</c:v>
                </c:pt>
                <c:pt idx="553">
                  <c:v>1570.8</c:v>
                </c:pt>
                <c:pt idx="554">
                  <c:v>1571</c:v>
                </c:pt>
                <c:pt idx="555">
                  <c:v>1571.2</c:v>
                </c:pt>
                <c:pt idx="556">
                  <c:v>1571.4</c:v>
                </c:pt>
                <c:pt idx="557">
                  <c:v>1571.6</c:v>
                </c:pt>
                <c:pt idx="558">
                  <c:v>1571.8</c:v>
                </c:pt>
                <c:pt idx="559">
                  <c:v>1572</c:v>
                </c:pt>
                <c:pt idx="560">
                  <c:v>1572.2</c:v>
                </c:pt>
                <c:pt idx="561">
                  <c:v>1572.4</c:v>
                </c:pt>
                <c:pt idx="562">
                  <c:v>1572.6</c:v>
                </c:pt>
                <c:pt idx="563">
                  <c:v>1572.8</c:v>
                </c:pt>
                <c:pt idx="564">
                  <c:v>1573</c:v>
                </c:pt>
                <c:pt idx="565">
                  <c:v>1573.2</c:v>
                </c:pt>
                <c:pt idx="566">
                  <c:v>1573.4</c:v>
                </c:pt>
                <c:pt idx="567">
                  <c:v>1573.6</c:v>
                </c:pt>
                <c:pt idx="568">
                  <c:v>1573.8</c:v>
                </c:pt>
                <c:pt idx="569">
                  <c:v>1574</c:v>
                </c:pt>
                <c:pt idx="570">
                  <c:v>1574.2</c:v>
                </c:pt>
                <c:pt idx="571">
                  <c:v>1574.4</c:v>
                </c:pt>
                <c:pt idx="572">
                  <c:v>1574.6</c:v>
                </c:pt>
                <c:pt idx="573">
                  <c:v>1574.8</c:v>
                </c:pt>
                <c:pt idx="574">
                  <c:v>1575</c:v>
                </c:pt>
                <c:pt idx="575">
                  <c:v>1575.2</c:v>
                </c:pt>
                <c:pt idx="576">
                  <c:v>1575.4</c:v>
                </c:pt>
                <c:pt idx="577">
                  <c:v>1575.6</c:v>
                </c:pt>
                <c:pt idx="578">
                  <c:v>1575.8</c:v>
                </c:pt>
                <c:pt idx="579">
                  <c:v>1576</c:v>
                </c:pt>
                <c:pt idx="580">
                  <c:v>1576.2</c:v>
                </c:pt>
                <c:pt idx="581">
                  <c:v>1576.4</c:v>
                </c:pt>
                <c:pt idx="582">
                  <c:v>1576.6</c:v>
                </c:pt>
                <c:pt idx="583">
                  <c:v>1576.8</c:v>
                </c:pt>
                <c:pt idx="584">
                  <c:v>1577</c:v>
                </c:pt>
                <c:pt idx="585">
                  <c:v>1577.2</c:v>
                </c:pt>
                <c:pt idx="586">
                  <c:v>1577.4</c:v>
                </c:pt>
                <c:pt idx="587">
                  <c:v>1577.6</c:v>
                </c:pt>
                <c:pt idx="588">
                  <c:v>1577.8</c:v>
                </c:pt>
                <c:pt idx="589">
                  <c:v>1578</c:v>
                </c:pt>
                <c:pt idx="590">
                  <c:v>1578.2</c:v>
                </c:pt>
                <c:pt idx="591">
                  <c:v>1578.4</c:v>
                </c:pt>
                <c:pt idx="592">
                  <c:v>1578.6</c:v>
                </c:pt>
                <c:pt idx="593">
                  <c:v>1578.8</c:v>
                </c:pt>
                <c:pt idx="594">
                  <c:v>1579</c:v>
                </c:pt>
                <c:pt idx="595">
                  <c:v>1579.2</c:v>
                </c:pt>
                <c:pt idx="596">
                  <c:v>1579.4</c:v>
                </c:pt>
                <c:pt idx="597">
                  <c:v>1579.6</c:v>
                </c:pt>
                <c:pt idx="598">
                  <c:v>1579.8</c:v>
                </c:pt>
                <c:pt idx="599">
                  <c:v>1580</c:v>
                </c:pt>
                <c:pt idx="600">
                  <c:v>1580.2</c:v>
                </c:pt>
                <c:pt idx="601">
                  <c:v>1580.4</c:v>
                </c:pt>
                <c:pt idx="602">
                  <c:v>1580.6</c:v>
                </c:pt>
                <c:pt idx="603">
                  <c:v>1580.8</c:v>
                </c:pt>
                <c:pt idx="604">
                  <c:v>1581</c:v>
                </c:pt>
                <c:pt idx="605">
                  <c:v>1581.2</c:v>
                </c:pt>
                <c:pt idx="606">
                  <c:v>1581.4</c:v>
                </c:pt>
                <c:pt idx="607">
                  <c:v>1581.6</c:v>
                </c:pt>
                <c:pt idx="608">
                  <c:v>1581.8</c:v>
                </c:pt>
                <c:pt idx="609">
                  <c:v>1582</c:v>
                </c:pt>
                <c:pt idx="610">
                  <c:v>1582.2</c:v>
                </c:pt>
                <c:pt idx="611">
                  <c:v>1582.4</c:v>
                </c:pt>
                <c:pt idx="612">
                  <c:v>1582.6</c:v>
                </c:pt>
                <c:pt idx="613">
                  <c:v>1582.8</c:v>
                </c:pt>
                <c:pt idx="614">
                  <c:v>1583</c:v>
                </c:pt>
                <c:pt idx="615">
                  <c:v>1583.2</c:v>
                </c:pt>
                <c:pt idx="616">
                  <c:v>1583.4</c:v>
                </c:pt>
                <c:pt idx="617">
                  <c:v>1583.6</c:v>
                </c:pt>
                <c:pt idx="618">
                  <c:v>1583.8</c:v>
                </c:pt>
                <c:pt idx="619">
                  <c:v>1584</c:v>
                </c:pt>
                <c:pt idx="620">
                  <c:v>1584.2</c:v>
                </c:pt>
                <c:pt idx="621">
                  <c:v>1584.4</c:v>
                </c:pt>
                <c:pt idx="622">
                  <c:v>1584.6</c:v>
                </c:pt>
                <c:pt idx="623">
                  <c:v>1584.8</c:v>
                </c:pt>
                <c:pt idx="624">
                  <c:v>1585</c:v>
                </c:pt>
                <c:pt idx="625">
                  <c:v>1585.2</c:v>
                </c:pt>
                <c:pt idx="626">
                  <c:v>1585.4</c:v>
                </c:pt>
                <c:pt idx="627">
                  <c:v>1585.6</c:v>
                </c:pt>
                <c:pt idx="628">
                  <c:v>1585.8</c:v>
                </c:pt>
                <c:pt idx="629">
                  <c:v>1586</c:v>
                </c:pt>
                <c:pt idx="630">
                  <c:v>1586.2</c:v>
                </c:pt>
                <c:pt idx="631">
                  <c:v>1586.4</c:v>
                </c:pt>
                <c:pt idx="632">
                  <c:v>1586.6</c:v>
                </c:pt>
                <c:pt idx="633">
                  <c:v>1586.8</c:v>
                </c:pt>
                <c:pt idx="634">
                  <c:v>1587</c:v>
                </c:pt>
                <c:pt idx="635">
                  <c:v>1587.2</c:v>
                </c:pt>
                <c:pt idx="636">
                  <c:v>1587.4</c:v>
                </c:pt>
                <c:pt idx="637">
                  <c:v>1587.6</c:v>
                </c:pt>
                <c:pt idx="638">
                  <c:v>1587.8</c:v>
                </c:pt>
                <c:pt idx="639">
                  <c:v>1588</c:v>
                </c:pt>
                <c:pt idx="640">
                  <c:v>1588.2</c:v>
                </c:pt>
                <c:pt idx="641">
                  <c:v>1588.4</c:v>
                </c:pt>
                <c:pt idx="642">
                  <c:v>1588.6</c:v>
                </c:pt>
                <c:pt idx="643">
                  <c:v>1588.8</c:v>
                </c:pt>
                <c:pt idx="644">
                  <c:v>1589</c:v>
                </c:pt>
                <c:pt idx="645">
                  <c:v>1589.2</c:v>
                </c:pt>
                <c:pt idx="646">
                  <c:v>1589.4</c:v>
                </c:pt>
                <c:pt idx="647">
                  <c:v>1589.6</c:v>
                </c:pt>
                <c:pt idx="648">
                  <c:v>1589.8</c:v>
                </c:pt>
                <c:pt idx="649">
                  <c:v>1590</c:v>
                </c:pt>
                <c:pt idx="650">
                  <c:v>1590.2</c:v>
                </c:pt>
                <c:pt idx="651">
                  <c:v>1590.4</c:v>
                </c:pt>
                <c:pt idx="652">
                  <c:v>1590.6</c:v>
                </c:pt>
                <c:pt idx="653">
                  <c:v>1590.8</c:v>
                </c:pt>
                <c:pt idx="654">
                  <c:v>1591</c:v>
                </c:pt>
                <c:pt idx="655">
                  <c:v>1591.2</c:v>
                </c:pt>
                <c:pt idx="656">
                  <c:v>1591.4</c:v>
                </c:pt>
                <c:pt idx="657">
                  <c:v>1591.6</c:v>
                </c:pt>
                <c:pt idx="658">
                  <c:v>1591.8</c:v>
                </c:pt>
                <c:pt idx="659">
                  <c:v>1592</c:v>
                </c:pt>
                <c:pt idx="660">
                  <c:v>1592.2</c:v>
                </c:pt>
                <c:pt idx="661">
                  <c:v>1592.4</c:v>
                </c:pt>
                <c:pt idx="662">
                  <c:v>1592.6</c:v>
                </c:pt>
                <c:pt idx="663">
                  <c:v>1592.8</c:v>
                </c:pt>
                <c:pt idx="664">
                  <c:v>1593</c:v>
                </c:pt>
                <c:pt idx="665">
                  <c:v>1593.2</c:v>
                </c:pt>
                <c:pt idx="666">
                  <c:v>1593.4</c:v>
                </c:pt>
                <c:pt idx="667">
                  <c:v>1593.6</c:v>
                </c:pt>
                <c:pt idx="668">
                  <c:v>1593.8</c:v>
                </c:pt>
                <c:pt idx="669">
                  <c:v>1594</c:v>
                </c:pt>
                <c:pt idx="670">
                  <c:v>1594.2</c:v>
                </c:pt>
                <c:pt idx="671">
                  <c:v>1594.4</c:v>
                </c:pt>
                <c:pt idx="672">
                  <c:v>1594.6</c:v>
                </c:pt>
                <c:pt idx="673">
                  <c:v>1594.8</c:v>
                </c:pt>
                <c:pt idx="674">
                  <c:v>1595</c:v>
                </c:pt>
                <c:pt idx="675">
                  <c:v>1595.2</c:v>
                </c:pt>
                <c:pt idx="676">
                  <c:v>1595.4</c:v>
                </c:pt>
                <c:pt idx="677">
                  <c:v>1595.6</c:v>
                </c:pt>
                <c:pt idx="678">
                  <c:v>1595.8</c:v>
                </c:pt>
                <c:pt idx="679">
                  <c:v>1596</c:v>
                </c:pt>
                <c:pt idx="680">
                  <c:v>1596.2</c:v>
                </c:pt>
                <c:pt idx="681">
                  <c:v>1596.4</c:v>
                </c:pt>
                <c:pt idx="682">
                  <c:v>1596.6</c:v>
                </c:pt>
                <c:pt idx="683">
                  <c:v>1596.8</c:v>
                </c:pt>
                <c:pt idx="684">
                  <c:v>1597</c:v>
                </c:pt>
                <c:pt idx="685">
                  <c:v>1597.2</c:v>
                </c:pt>
                <c:pt idx="686">
                  <c:v>1597.4</c:v>
                </c:pt>
                <c:pt idx="687">
                  <c:v>1597.6</c:v>
                </c:pt>
                <c:pt idx="688">
                  <c:v>1597.8</c:v>
                </c:pt>
                <c:pt idx="689">
                  <c:v>1598</c:v>
                </c:pt>
                <c:pt idx="690">
                  <c:v>1598.2</c:v>
                </c:pt>
                <c:pt idx="691">
                  <c:v>1598.4</c:v>
                </c:pt>
                <c:pt idx="692">
                  <c:v>1598.6</c:v>
                </c:pt>
                <c:pt idx="693">
                  <c:v>1598.8</c:v>
                </c:pt>
                <c:pt idx="694">
                  <c:v>1599</c:v>
                </c:pt>
                <c:pt idx="695">
                  <c:v>1599.2</c:v>
                </c:pt>
                <c:pt idx="696">
                  <c:v>1599.4</c:v>
                </c:pt>
                <c:pt idx="697">
                  <c:v>1599.6</c:v>
                </c:pt>
                <c:pt idx="698">
                  <c:v>1599.8</c:v>
                </c:pt>
                <c:pt idx="699">
                  <c:v>1600</c:v>
                </c:pt>
                <c:pt idx="700">
                  <c:v>1600.2</c:v>
                </c:pt>
                <c:pt idx="701">
                  <c:v>1600.4</c:v>
                </c:pt>
                <c:pt idx="702">
                  <c:v>1600.6</c:v>
                </c:pt>
                <c:pt idx="703">
                  <c:v>1600.8</c:v>
                </c:pt>
                <c:pt idx="704">
                  <c:v>1601</c:v>
                </c:pt>
                <c:pt idx="705">
                  <c:v>1601.2</c:v>
                </c:pt>
                <c:pt idx="706">
                  <c:v>1601.4</c:v>
                </c:pt>
                <c:pt idx="707">
                  <c:v>1601.6</c:v>
                </c:pt>
                <c:pt idx="708">
                  <c:v>1601.8</c:v>
                </c:pt>
                <c:pt idx="709">
                  <c:v>1602</c:v>
                </c:pt>
                <c:pt idx="710">
                  <c:v>1602.2</c:v>
                </c:pt>
                <c:pt idx="711">
                  <c:v>1602.4</c:v>
                </c:pt>
                <c:pt idx="712">
                  <c:v>1602.6</c:v>
                </c:pt>
                <c:pt idx="713">
                  <c:v>1602.8</c:v>
                </c:pt>
                <c:pt idx="714">
                  <c:v>1603</c:v>
                </c:pt>
                <c:pt idx="715">
                  <c:v>1603.2</c:v>
                </c:pt>
                <c:pt idx="716">
                  <c:v>1603.4</c:v>
                </c:pt>
                <c:pt idx="717">
                  <c:v>1603.6</c:v>
                </c:pt>
                <c:pt idx="718">
                  <c:v>1603.8</c:v>
                </c:pt>
                <c:pt idx="719">
                  <c:v>1604</c:v>
                </c:pt>
                <c:pt idx="720">
                  <c:v>1604.2</c:v>
                </c:pt>
                <c:pt idx="721">
                  <c:v>1604.4</c:v>
                </c:pt>
                <c:pt idx="722">
                  <c:v>1604.6</c:v>
                </c:pt>
                <c:pt idx="723">
                  <c:v>1604.8</c:v>
                </c:pt>
                <c:pt idx="724">
                  <c:v>1605</c:v>
                </c:pt>
                <c:pt idx="725">
                  <c:v>1605.2</c:v>
                </c:pt>
                <c:pt idx="726">
                  <c:v>1605.4</c:v>
                </c:pt>
                <c:pt idx="727">
                  <c:v>1605.6</c:v>
                </c:pt>
                <c:pt idx="728">
                  <c:v>1605.8</c:v>
                </c:pt>
                <c:pt idx="729">
                  <c:v>1606</c:v>
                </c:pt>
                <c:pt idx="730">
                  <c:v>1606.2</c:v>
                </c:pt>
                <c:pt idx="731">
                  <c:v>1606.4</c:v>
                </c:pt>
                <c:pt idx="732">
                  <c:v>1606.6</c:v>
                </c:pt>
                <c:pt idx="733">
                  <c:v>1606.8</c:v>
                </c:pt>
                <c:pt idx="734">
                  <c:v>1607</c:v>
                </c:pt>
                <c:pt idx="735">
                  <c:v>1607.2</c:v>
                </c:pt>
                <c:pt idx="736">
                  <c:v>1607.4</c:v>
                </c:pt>
                <c:pt idx="737">
                  <c:v>1607.6</c:v>
                </c:pt>
                <c:pt idx="738">
                  <c:v>1607.8</c:v>
                </c:pt>
                <c:pt idx="739">
                  <c:v>1608</c:v>
                </c:pt>
                <c:pt idx="740">
                  <c:v>1608.2</c:v>
                </c:pt>
                <c:pt idx="741">
                  <c:v>1608.4</c:v>
                </c:pt>
                <c:pt idx="742">
                  <c:v>1608.6</c:v>
                </c:pt>
                <c:pt idx="743">
                  <c:v>1608.8</c:v>
                </c:pt>
                <c:pt idx="744">
                  <c:v>1609</c:v>
                </c:pt>
                <c:pt idx="745">
                  <c:v>1609.2</c:v>
                </c:pt>
                <c:pt idx="746">
                  <c:v>1609.4</c:v>
                </c:pt>
                <c:pt idx="747">
                  <c:v>1609.6</c:v>
                </c:pt>
                <c:pt idx="748">
                  <c:v>1609.8</c:v>
                </c:pt>
                <c:pt idx="749">
                  <c:v>1610</c:v>
                </c:pt>
                <c:pt idx="750">
                  <c:v>1610.2</c:v>
                </c:pt>
                <c:pt idx="751">
                  <c:v>1610.4</c:v>
                </c:pt>
                <c:pt idx="752">
                  <c:v>1610.6</c:v>
                </c:pt>
                <c:pt idx="753">
                  <c:v>1610.8</c:v>
                </c:pt>
                <c:pt idx="754">
                  <c:v>1611</c:v>
                </c:pt>
                <c:pt idx="755">
                  <c:v>1611.2</c:v>
                </c:pt>
                <c:pt idx="756">
                  <c:v>1611.4</c:v>
                </c:pt>
                <c:pt idx="757">
                  <c:v>1611.6</c:v>
                </c:pt>
                <c:pt idx="758">
                  <c:v>1611.8</c:v>
                </c:pt>
                <c:pt idx="759">
                  <c:v>1612</c:v>
                </c:pt>
                <c:pt idx="760">
                  <c:v>1612.2</c:v>
                </c:pt>
                <c:pt idx="761">
                  <c:v>1612.4</c:v>
                </c:pt>
                <c:pt idx="762">
                  <c:v>1612.6</c:v>
                </c:pt>
                <c:pt idx="763">
                  <c:v>1612.8</c:v>
                </c:pt>
                <c:pt idx="764">
                  <c:v>1613</c:v>
                </c:pt>
                <c:pt idx="765">
                  <c:v>1613.2</c:v>
                </c:pt>
                <c:pt idx="766">
                  <c:v>1613.4</c:v>
                </c:pt>
                <c:pt idx="767">
                  <c:v>1613.6</c:v>
                </c:pt>
                <c:pt idx="768">
                  <c:v>1613.8</c:v>
                </c:pt>
                <c:pt idx="769">
                  <c:v>1614</c:v>
                </c:pt>
                <c:pt idx="770">
                  <c:v>1614.2</c:v>
                </c:pt>
                <c:pt idx="771">
                  <c:v>1614.4</c:v>
                </c:pt>
                <c:pt idx="772">
                  <c:v>1614.6</c:v>
                </c:pt>
                <c:pt idx="773">
                  <c:v>1614.8</c:v>
                </c:pt>
                <c:pt idx="774">
                  <c:v>1615</c:v>
                </c:pt>
                <c:pt idx="775">
                  <c:v>1615.2</c:v>
                </c:pt>
                <c:pt idx="776">
                  <c:v>1615.4</c:v>
                </c:pt>
                <c:pt idx="777">
                  <c:v>1615.6</c:v>
                </c:pt>
                <c:pt idx="778">
                  <c:v>1615.8</c:v>
                </c:pt>
                <c:pt idx="779">
                  <c:v>1616</c:v>
                </c:pt>
                <c:pt idx="780">
                  <c:v>1616.2</c:v>
                </c:pt>
                <c:pt idx="781">
                  <c:v>1616.4</c:v>
                </c:pt>
                <c:pt idx="782">
                  <c:v>1616.6</c:v>
                </c:pt>
                <c:pt idx="783">
                  <c:v>1616.8</c:v>
                </c:pt>
                <c:pt idx="784">
                  <c:v>1617</c:v>
                </c:pt>
                <c:pt idx="785">
                  <c:v>1617.2</c:v>
                </c:pt>
                <c:pt idx="786">
                  <c:v>1617.4</c:v>
                </c:pt>
                <c:pt idx="787">
                  <c:v>1617.6</c:v>
                </c:pt>
                <c:pt idx="788">
                  <c:v>1617.8</c:v>
                </c:pt>
                <c:pt idx="789">
                  <c:v>1618</c:v>
                </c:pt>
                <c:pt idx="790">
                  <c:v>1618.2</c:v>
                </c:pt>
                <c:pt idx="791">
                  <c:v>1618.4</c:v>
                </c:pt>
                <c:pt idx="792">
                  <c:v>1618.6</c:v>
                </c:pt>
                <c:pt idx="793">
                  <c:v>1618.8</c:v>
                </c:pt>
                <c:pt idx="794">
                  <c:v>1619</c:v>
                </c:pt>
                <c:pt idx="795">
                  <c:v>1619.2</c:v>
                </c:pt>
                <c:pt idx="796">
                  <c:v>1619.4</c:v>
                </c:pt>
                <c:pt idx="797">
                  <c:v>1619.6</c:v>
                </c:pt>
                <c:pt idx="798">
                  <c:v>1619.8</c:v>
                </c:pt>
                <c:pt idx="799">
                  <c:v>1620</c:v>
                </c:pt>
                <c:pt idx="800">
                  <c:v>1620.2</c:v>
                </c:pt>
                <c:pt idx="801">
                  <c:v>1620.4</c:v>
                </c:pt>
                <c:pt idx="802">
                  <c:v>1620.6</c:v>
                </c:pt>
                <c:pt idx="803">
                  <c:v>1620.8</c:v>
                </c:pt>
                <c:pt idx="804">
                  <c:v>1621</c:v>
                </c:pt>
                <c:pt idx="805">
                  <c:v>1621.2</c:v>
                </c:pt>
                <c:pt idx="806">
                  <c:v>1621.4</c:v>
                </c:pt>
                <c:pt idx="807">
                  <c:v>1621.6</c:v>
                </c:pt>
                <c:pt idx="808">
                  <c:v>1621.8</c:v>
                </c:pt>
                <c:pt idx="809">
                  <c:v>1622</c:v>
                </c:pt>
                <c:pt idx="810">
                  <c:v>1622.2</c:v>
                </c:pt>
                <c:pt idx="811">
                  <c:v>1622.4</c:v>
                </c:pt>
                <c:pt idx="812">
                  <c:v>1622.6</c:v>
                </c:pt>
                <c:pt idx="813">
                  <c:v>1622.8</c:v>
                </c:pt>
                <c:pt idx="814">
                  <c:v>1623</c:v>
                </c:pt>
                <c:pt idx="815">
                  <c:v>1623.2</c:v>
                </c:pt>
                <c:pt idx="816">
                  <c:v>1623.4</c:v>
                </c:pt>
                <c:pt idx="817">
                  <c:v>1623.6</c:v>
                </c:pt>
                <c:pt idx="818">
                  <c:v>1623.8</c:v>
                </c:pt>
                <c:pt idx="819">
                  <c:v>1624</c:v>
                </c:pt>
                <c:pt idx="820">
                  <c:v>1624.2</c:v>
                </c:pt>
                <c:pt idx="821">
                  <c:v>1624.4</c:v>
                </c:pt>
                <c:pt idx="822">
                  <c:v>1624.6</c:v>
                </c:pt>
                <c:pt idx="823">
                  <c:v>1624.8</c:v>
                </c:pt>
                <c:pt idx="824">
                  <c:v>1625</c:v>
                </c:pt>
                <c:pt idx="825">
                  <c:v>1625.2</c:v>
                </c:pt>
                <c:pt idx="826">
                  <c:v>1625.4</c:v>
                </c:pt>
                <c:pt idx="827">
                  <c:v>1625.6</c:v>
                </c:pt>
                <c:pt idx="828">
                  <c:v>1625.8</c:v>
                </c:pt>
                <c:pt idx="829">
                  <c:v>1626</c:v>
                </c:pt>
                <c:pt idx="830">
                  <c:v>1626.2</c:v>
                </c:pt>
                <c:pt idx="831">
                  <c:v>1626.4</c:v>
                </c:pt>
                <c:pt idx="832">
                  <c:v>1626.6</c:v>
                </c:pt>
                <c:pt idx="833">
                  <c:v>1626.8</c:v>
                </c:pt>
                <c:pt idx="834">
                  <c:v>1627</c:v>
                </c:pt>
                <c:pt idx="835">
                  <c:v>1627.2</c:v>
                </c:pt>
                <c:pt idx="836">
                  <c:v>1627.4</c:v>
                </c:pt>
                <c:pt idx="837">
                  <c:v>1627.6</c:v>
                </c:pt>
                <c:pt idx="838">
                  <c:v>1627.8</c:v>
                </c:pt>
                <c:pt idx="839">
                  <c:v>1628</c:v>
                </c:pt>
                <c:pt idx="840">
                  <c:v>1628.2</c:v>
                </c:pt>
                <c:pt idx="841">
                  <c:v>1628.4</c:v>
                </c:pt>
                <c:pt idx="842">
                  <c:v>1628.6</c:v>
                </c:pt>
                <c:pt idx="843">
                  <c:v>1628.8</c:v>
                </c:pt>
                <c:pt idx="844">
                  <c:v>1629</c:v>
                </c:pt>
                <c:pt idx="845">
                  <c:v>1629.2</c:v>
                </c:pt>
                <c:pt idx="846">
                  <c:v>1629.4</c:v>
                </c:pt>
                <c:pt idx="847">
                  <c:v>1629.6</c:v>
                </c:pt>
                <c:pt idx="848">
                  <c:v>1629.8</c:v>
                </c:pt>
                <c:pt idx="849">
                  <c:v>1630</c:v>
                </c:pt>
                <c:pt idx="850">
                  <c:v>1630.2</c:v>
                </c:pt>
                <c:pt idx="851">
                  <c:v>1630.4</c:v>
                </c:pt>
                <c:pt idx="852">
                  <c:v>1630.6</c:v>
                </c:pt>
                <c:pt idx="853">
                  <c:v>1630.8</c:v>
                </c:pt>
                <c:pt idx="854">
                  <c:v>1631</c:v>
                </c:pt>
                <c:pt idx="855">
                  <c:v>1631.2</c:v>
                </c:pt>
                <c:pt idx="856">
                  <c:v>1631.4</c:v>
                </c:pt>
                <c:pt idx="857">
                  <c:v>1631.6</c:v>
                </c:pt>
                <c:pt idx="858">
                  <c:v>1631.8</c:v>
                </c:pt>
                <c:pt idx="859">
                  <c:v>1632</c:v>
                </c:pt>
                <c:pt idx="860">
                  <c:v>1632.2</c:v>
                </c:pt>
                <c:pt idx="861">
                  <c:v>1632.4</c:v>
                </c:pt>
                <c:pt idx="862">
                  <c:v>1632.6</c:v>
                </c:pt>
                <c:pt idx="863">
                  <c:v>1632.8</c:v>
                </c:pt>
                <c:pt idx="864">
                  <c:v>1633</c:v>
                </c:pt>
                <c:pt idx="865">
                  <c:v>1633.2</c:v>
                </c:pt>
                <c:pt idx="866">
                  <c:v>1633.4</c:v>
                </c:pt>
                <c:pt idx="867">
                  <c:v>1633.6</c:v>
                </c:pt>
                <c:pt idx="868">
                  <c:v>1633.8</c:v>
                </c:pt>
                <c:pt idx="869">
                  <c:v>1634</c:v>
                </c:pt>
                <c:pt idx="870">
                  <c:v>1634.2</c:v>
                </c:pt>
                <c:pt idx="871">
                  <c:v>1634.4</c:v>
                </c:pt>
                <c:pt idx="872">
                  <c:v>1634.6</c:v>
                </c:pt>
                <c:pt idx="873">
                  <c:v>1634.8</c:v>
                </c:pt>
                <c:pt idx="874">
                  <c:v>1635</c:v>
                </c:pt>
                <c:pt idx="875">
                  <c:v>1635.2</c:v>
                </c:pt>
                <c:pt idx="876">
                  <c:v>1635.4</c:v>
                </c:pt>
                <c:pt idx="877">
                  <c:v>1635.6</c:v>
                </c:pt>
                <c:pt idx="878">
                  <c:v>1635.8</c:v>
                </c:pt>
                <c:pt idx="879">
                  <c:v>1636</c:v>
                </c:pt>
                <c:pt idx="880">
                  <c:v>1636.2</c:v>
                </c:pt>
                <c:pt idx="881">
                  <c:v>1636.4</c:v>
                </c:pt>
                <c:pt idx="882">
                  <c:v>1636.6</c:v>
                </c:pt>
                <c:pt idx="883">
                  <c:v>1636.8</c:v>
                </c:pt>
                <c:pt idx="884">
                  <c:v>1637</c:v>
                </c:pt>
                <c:pt idx="885">
                  <c:v>1637.2</c:v>
                </c:pt>
                <c:pt idx="886">
                  <c:v>1637.4</c:v>
                </c:pt>
                <c:pt idx="887">
                  <c:v>1637.6</c:v>
                </c:pt>
                <c:pt idx="888">
                  <c:v>1637.8</c:v>
                </c:pt>
                <c:pt idx="889">
                  <c:v>1638</c:v>
                </c:pt>
                <c:pt idx="890">
                  <c:v>1638.2</c:v>
                </c:pt>
                <c:pt idx="891">
                  <c:v>1638.4</c:v>
                </c:pt>
                <c:pt idx="892">
                  <c:v>1638.6</c:v>
                </c:pt>
                <c:pt idx="893">
                  <c:v>1638.8</c:v>
                </c:pt>
                <c:pt idx="894">
                  <c:v>1639</c:v>
                </c:pt>
                <c:pt idx="895">
                  <c:v>1639.2</c:v>
                </c:pt>
                <c:pt idx="896">
                  <c:v>1639.4</c:v>
                </c:pt>
                <c:pt idx="897">
                  <c:v>1639.6</c:v>
                </c:pt>
                <c:pt idx="898">
                  <c:v>1639.8</c:v>
                </c:pt>
                <c:pt idx="899">
                  <c:v>1640</c:v>
                </c:pt>
                <c:pt idx="900">
                  <c:v>1640.2</c:v>
                </c:pt>
                <c:pt idx="901">
                  <c:v>1640.4</c:v>
                </c:pt>
                <c:pt idx="902">
                  <c:v>1640.6</c:v>
                </c:pt>
                <c:pt idx="903">
                  <c:v>1640.8</c:v>
                </c:pt>
                <c:pt idx="904">
                  <c:v>1641</c:v>
                </c:pt>
                <c:pt idx="905">
                  <c:v>1641.2</c:v>
                </c:pt>
                <c:pt idx="906">
                  <c:v>1641.4</c:v>
                </c:pt>
                <c:pt idx="907">
                  <c:v>1641.6</c:v>
                </c:pt>
                <c:pt idx="908">
                  <c:v>1641.8</c:v>
                </c:pt>
                <c:pt idx="909">
                  <c:v>1642</c:v>
                </c:pt>
                <c:pt idx="910">
                  <c:v>1642.2</c:v>
                </c:pt>
                <c:pt idx="911">
                  <c:v>1642.4</c:v>
                </c:pt>
                <c:pt idx="912">
                  <c:v>1642.6</c:v>
                </c:pt>
                <c:pt idx="913">
                  <c:v>1642.8</c:v>
                </c:pt>
                <c:pt idx="914">
                  <c:v>1643</c:v>
                </c:pt>
                <c:pt idx="915">
                  <c:v>1643.2</c:v>
                </c:pt>
                <c:pt idx="916">
                  <c:v>1643.4</c:v>
                </c:pt>
                <c:pt idx="917">
                  <c:v>1643.6</c:v>
                </c:pt>
                <c:pt idx="918">
                  <c:v>1643.8</c:v>
                </c:pt>
                <c:pt idx="919">
                  <c:v>1644</c:v>
                </c:pt>
                <c:pt idx="920">
                  <c:v>1644.2</c:v>
                </c:pt>
                <c:pt idx="921">
                  <c:v>1644.4</c:v>
                </c:pt>
                <c:pt idx="922">
                  <c:v>1644.6</c:v>
                </c:pt>
                <c:pt idx="923">
                  <c:v>1644.8</c:v>
                </c:pt>
                <c:pt idx="924">
                  <c:v>1645</c:v>
                </c:pt>
                <c:pt idx="925">
                  <c:v>1645.2</c:v>
                </c:pt>
                <c:pt idx="926">
                  <c:v>1645.4</c:v>
                </c:pt>
                <c:pt idx="927">
                  <c:v>1645.6</c:v>
                </c:pt>
                <c:pt idx="928">
                  <c:v>1645.8</c:v>
                </c:pt>
                <c:pt idx="929">
                  <c:v>1646</c:v>
                </c:pt>
                <c:pt idx="930">
                  <c:v>1646.2</c:v>
                </c:pt>
                <c:pt idx="931">
                  <c:v>1646.4</c:v>
                </c:pt>
                <c:pt idx="932">
                  <c:v>1646.6</c:v>
                </c:pt>
                <c:pt idx="933">
                  <c:v>1646.8</c:v>
                </c:pt>
                <c:pt idx="934">
                  <c:v>1647</c:v>
                </c:pt>
                <c:pt idx="935">
                  <c:v>1647.2</c:v>
                </c:pt>
                <c:pt idx="936">
                  <c:v>1647.4</c:v>
                </c:pt>
                <c:pt idx="937">
                  <c:v>1647.6</c:v>
                </c:pt>
                <c:pt idx="938">
                  <c:v>1647.8</c:v>
                </c:pt>
                <c:pt idx="939">
                  <c:v>1648</c:v>
                </c:pt>
                <c:pt idx="940">
                  <c:v>1648.2</c:v>
                </c:pt>
                <c:pt idx="941">
                  <c:v>1648.4</c:v>
                </c:pt>
                <c:pt idx="942">
                  <c:v>1648.6</c:v>
                </c:pt>
                <c:pt idx="943">
                  <c:v>1648.8</c:v>
                </c:pt>
                <c:pt idx="944">
                  <c:v>1649</c:v>
                </c:pt>
                <c:pt idx="945">
                  <c:v>1649.2</c:v>
                </c:pt>
                <c:pt idx="946">
                  <c:v>1649.4</c:v>
                </c:pt>
                <c:pt idx="947">
                  <c:v>1649.6</c:v>
                </c:pt>
                <c:pt idx="948">
                  <c:v>1649.8</c:v>
                </c:pt>
                <c:pt idx="949">
                  <c:v>1650</c:v>
                </c:pt>
                <c:pt idx="950">
                  <c:v>1650.2</c:v>
                </c:pt>
                <c:pt idx="951">
                  <c:v>1650.4</c:v>
                </c:pt>
                <c:pt idx="952">
                  <c:v>1650.6</c:v>
                </c:pt>
                <c:pt idx="953">
                  <c:v>1650.8</c:v>
                </c:pt>
                <c:pt idx="954">
                  <c:v>1651</c:v>
                </c:pt>
                <c:pt idx="955">
                  <c:v>1651.2</c:v>
                </c:pt>
                <c:pt idx="956">
                  <c:v>1651.4</c:v>
                </c:pt>
                <c:pt idx="957">
                  <c:v>1651.6</c:v>
                </c:pt>
                <c:pt idx="958">
                  <c:v>1651.8</c:v>
                </c:pt>
                <c:pt idx="959">
                  <c:v>1652</c:v>
                </c:pt>
                <c:pt idx="960">
                  <c:v>1652.2</c:v>
                </c:pt>
                <c:pt idx="961">
                  <c:v>1652.4</c:v>
                </c:pt>
                <c:pt idx="962">
                  <c:v>1652.6</c:v>
                </c:pt>
                <c:pt idx="963">
                  <c:v>1652.8</c:v>
                </c:pt>
                <c:pt idx="964">
                  <c:v>1653</c:v>
                </c:pt>
                <c:pt idx="965">
                  <c:v>1653.2</c:v>
                </c:pt>
                <c:pt idx="966">
                  <c:v>1653.4</c:v>
                </c:pt>
                <c:pt idx="967">
                  <c:v>1653.6</c:v>
                </c:pt>
                <c:pt idx="968">
                  <c:v>1653.8</c:v>
                </c:pt>
                <c:pt idx="969">
                  <c:v>1654</c:v>
                </c:pt>
                <c:pt idx="970">
                  <c:v>1654.2</c:v>
                </c:pt>
                <c:pt idx="971">
                  <c:v>1654.4</c:v>
                </c:pt>
                <c:pt idx="972">
                  <c:v>1654.6</c:v>
                </c:pt>
                <c:pt idx="973">
                  <c:v>1654.8</c:v>
                </c:pt>
                <c:pt idx="974">
                  <c:v>1655</c:v>
                </c:pt>
                <c:pt idx="975">
                  <c:v>1655.2</c:v>
                </c:pt>
                <c:pt idx="976">
                  <c:v>1655.4</c:v>
                </c:pt>
                <c:pt idx="977">
                  <c:v>1655.6</c:v>
                </c:pt>
                <c:pt idx="978">
                  <c:v>1655.8</c:v>
                </c:pt>
                <c:pt idx="979">
                  <c:v>1656</c:v>
                </c:pt>
                <c:pt idx="980">
                  <c:v>1656.2</c:v>
                </c:pt>
                <c:pt idx="981">
                  <c:v>1656.4</c:v>
                </c:pt>
                <c:pt idx="982">
                  <c:v>1656.6</c:v>
                </c:pt>
                <c:pt idx="983">
                  <c:v>1656.8</c:v>
                </c:pt>
                <c:pt idx="984">
                  <c:v>1657</c:v>
                </c:pt>
                <c:pt idx="985">
                  <c:v>1657.2</c:v>
                </c:pt>
                <c:pt idx="986">
                  <c:v>1657.4</c:v>
                </c:pt>
                <c:pt idx="987">
                  <c:v>1657.6</c:v>
                </c:pt>
                <c:pt idx="988">
                  <c:v>1657.8</c:v>
                </c:pt>
                <c:pt idx="989">
                  <c:v>1658</c:v>
                </c:pt>
                <c:pt idx="990">
                  <c:v>1658.2</c:v>
                </c:pt>
                <c:pt idx="991">
                  <c:v>1658.4</c:v>
                </c:pt>
                <c:pt idx="992">
                  <c:v>1658.6</c:v>
                </c:pt>
                <c:pt idx="993">
                  <c:v>1658.8</c:v>
                </c:pt>
                <c:pt idx="994">
                  <c:v>1659</c:v>
                </c:pt>
                <c:pt idx="995">
                  <c:v>1659.2</c:v>
                </c:pt>
                <c:pt idx="996">
                  <c:v>1659.4</c:v>
                </c:pt>
                <c:pt idx="997">
                  <c:v>1659.6</c:v>
                </c:pt>
                <c:pt idx="998">
                  <c:v>1659.8</c:v>
                </c:pt>
                <c:pt idx="999">
                  <c:v>1660</c:v>
                </c:pt>
                <c:pt idx="1000">
                  <c:v>1650</c:v>
                </c:pt>
              </c:numCache>
            </c:numRef>
          </c:xVal>
          <c:yVal>
            <c:numRef>
              <c:f>Tabelle4!$B$2:$B$1002</c:f>
              <c:numCache>
                <c:formatCode>General</c:formatCode>
                <c:ptCount val="1001"/>
                <c:pt idx="0">
                  <c:v>3.0146222583265635E-4</c:v>
                </c:pt>
                <c:pt idx="1">
                  <c:v>4.0617384240454911E-10</c:v>
                </c:pt>
                <c:pt idx="2">
                  <c:v>1.1251015434606011E-3</c:v>
                </c:pt>
                <c:pt idx="3">
                  <c:v>3.591795288383428E-4</c:v>
                </c:pt>
                <c:pt idx="4">
                  <c:v>1.4589764419171405E-3</c:v>
                </c:pt>
                <c:pt idx="5">
                  <c:v>4.0617384240454911E-10</c:v>
                </c:pt>
                <c:pt idx="6">
                  <c:v>4.7481722177091786E-4</c:v>
                </c:pt>
                <c:pt idx="7">
                  <c:v>1.4890333062550771E-3</c:v>
                </c:pt>
                <c:pt idx="8">
                  <c:v>5.678310316815597E-4</c:v>
                </c:pt>
                <c:pt idx="9">
                  <c:v>1.4999999999999998E-3</c:v>
                </c:pt>
                <c:pt idx="10">
                  <c:v>7.9325751421608455E-4</c:v>
                </c:pt>
                <c:pt idx="11">
                  <c:v>2.4411047928513403E-4</c:v>
                </c:pt>
                <c:pt idx="12">
                  <c:v>4.0617384240454911E-10</c:v>
                </c:pt>
                <c:pt idx="13">
                  <c:v>6.0073111291632816E-4</c:v>
                </c:pt>
                <c:pt idx="14">
                  <c:v>2.475629569455727E-4</c:v>
                </c:pt>
                <c:pt idx="15">
                  <c:v>1.8517465475223394E-3</c:v>
                </c:pt>
                <c:pt idx="16">
                  <c:v>2.218115353371243E-4</c:v>
                </c:pt>
                <c:pt idx="17">
                  <c:v>9.1104792851340365E-4</c:v>
                </c:pt>
                <c:pt idx="18">
                  <c:v>4.0617384240454911E-10</c:v>
                </c:pt>
                <c:pt idx="19">
                  <c:v>7.8229082047116154E-4</c:v>
                </c:pt>
                <c:pt idx="20">
                  <c:v>4.0617384240454911E-10</c:v>
                </c:pt>
                <c:pt idx="21">
                  <c:v>1.8273761169780663E-3</c:v>
                </c:pt>
                <c:pt idx="22">
                  <c:v>1.040617384240455E-3</c:v>
                </c:pt>
                <c:pt idx="23">
                  <c:v>1.0020308692120226E-3</c:v>
                </c:pt>
                <c:pt idx="24">
                  <c:v>4.0617384240454911E-10</c:v>
                </c:pt>
                <c:pt idx="25">
                  <c:v>4.0617384240454911E-10</c:v>
                </c:pt>
                <c:pt idx="26">
                  <c:v>8.2859463850528021E-4</c:v>
                </c:pt>
                <c:pt idx="27">
                  <c:v>1.969130787977254E-4</c:v>
                </c:pt>
                <c:pt idx="28">
                  <c:v>1.7416734362307067E-3</c:v>
                </c:pt>
                <c:pt idx="29">
                  <c:v>9.3663688058489024E-5</c:v>
                </c:pt>
                <c:pt idx="30">
                  <c:v>6.4662875710804217E-6</c:v>
                </c:pt>
                <c:pt idx="31">
                  <c:v>1.0946385052802599E-3</c:v>
                </c:pt>
                <c:pt idx="32">
                  <c:v>4.0617384240454911E-10</c:v>
                </c:pt>
                <c:pt idx="33">
                  <c:v>4.0617384240454911E-10</c:v>
                </c:pt>
                <c:pt idx="34">
                  <c:v>1.9012997562956942E-3</c:v>
                </c:pt>
                <c:pt idx="35">
                  <c:v>3.7063363119415106E-3</c:v>
                </c:pt>
                <c:pt idx="36">
                  <c:v>4.0617384240454911E-10</c:v>
                </c:pt>
                <c:pt idx="37">
                  <c:v>4.0617384240454911E-10</c:v>
                </c:pt>
                <c:pt idx="38">
                  <c:v>2.6003249390739235E-5</c:v>
                </c:pt>
                <c:pt idx="39">
                  <c:v>9.5613322502030855E-4</c:v>
                </c:pt>
                <c:pt idx="40">
                  <c:v>4.0617384240454911E-10</c:v>
                </c:pt>
                <c:pt idx="41">
                  <c:v>3.5519902518277817E-4</c:v>
                </c:pt>
                <c:pt idx="42">
                  <c:v>1.467506092607636E-4</c:v>
                </c:pt>
                <c:pt idx="43">
                  <c:v>1.83306255077173E-3</c:v>
                </c:pt>
                <c:pt idx="44">
                  <c:v>1.6121039805036552E-3</c:v>
                </c:pt>
                <c:pt idx="45">
                  <c:v>5.0243704305442721E-4</c:v>
                </c:pt>
                <c:pt idx="46">
                  <c:v>8.7530463038180343E-4</c:v>
                </c:pt>
                <c:pt idx="47">
                  <c:v>9.5775792038992687E-4</c:v>
                </c:pt>
                <c:pt idx="48">
                  <c:v>1.3805848903330625E-3</c:v>
                </c:pt>
                <c:pt idx="49">
                  <c:v>1.6259138911454099E-3</c:v>
                </c:pt>
                <c:pt idx="50">
                  <c:v>9.2404549147034919E-4</c:v>
                </c:pt>
                <c:pt idx="51">
                  <c:v>9.8090982940698609E-4</c:v>
                </c:pt>
                <c:pt idx="52">
                  <c:v>6.7506092607636057E-4</c:v>
                </c:pt>
                <c:pt idx="53">
                  <c:v>6.5190901705930134E-4</c:v>
                </c:pt>
                <c:pt idx="54">
                  <c:v>1.8359057676685621E-3</c:v>
                </c:pt>
                <c:pt idx="55">
                  <c:v>2.0089358245328997E-3</c:v>
                </c:pt>
                <c:pt idx="56">
                  <c:v>4.0617384240454911E-10</c:v>
                </c:pt>
                <c:pt idx="57">
                  <c:v>1.4614134849715678E-3</c:v>
                </c:pt>
                <c:pt idx="58">
                  <c:v>1.1701868399675061E-3</c:v>
                </c:pt>
                <c:pt idx="59">
                  <c:v>4.0617384240454911E-10</c:v>
                </c:pt>
                <c:pt idx="60">
                  <c:v>1.2380178716490655E-3</c:v>
                </c:pt>
                <c:pt idx="61">
                  <c:v>7.8391551584077986E-4</c:v>
                </c:pt>
                <c:pt idx="62">
                  <c:v>3.1665312753858648E-4</c:v>
                </c:pt>
                <c:pt idx="63">
                  <c:v>4.0617384240454911E-10</c:v>
                </c:pt>
                <c:pt idx="64">
                  <c:v>3.1665312753858648E-4</c:v>
                </c:pt>
                <c:pt idx="65">
                  <c:v>1.0662063363119413E-3</c:v>
                </c:pt>
                <c:pt idx="66">
                  <c:v>4.0617384240454911E-10</c:v>
                </c:pt>
                <c:pt idx="67">
                  <c:v>4.0617384240454911E-10</c:v>
                </c:pt>
                <c:pt idx="68">
                  <c:v>1.1011372867587327E-3</c:v>
                </c:pt>
                <c:pt idx="69">
                  <c:v>4.4963444354183583E-4</c:v>
                </c:pt>
                <c:pt idx="70">
                  <c:v>4.0617384240454911E-10</c:v>
                </c:pt>
                <c:pt idx="71">
                  <c:v>1.6100731112916324E-3</c:v>
                </c:pt>
                <c:pt idx="72">
                  <c:v>1.3095044679122664E-3</c:v>
                </c:pt>
                <c:pt idx="73">
                  <c:v>4.0617384240454911E-10</c:v>
                </c:pt>
                <c:pt idx="74">
                  <c:v>1.6933387489845653E-3</c:v>
                </c:pt>
                <c:pt idx="75">
                  <c:v>1.9553208773354994E-3</c:v>
                </c:pt>
                <c:pt idx="76">
                  <c:v>7.9244516653127533E-4</c:v>
                </c:pt>
                <c:pt idx="77">
                  <c:v>5.8367181153533708E-5</c:v>
                </c:pt>
                <c:pt idx="78">
                  <c:v>1.1246953696181965E-3</c:v>
                </c:pt>
                <c:pt idx="79">
                  <c:v>9.3907392363931758E-5</c:v>
                </c:pt>
                <c:pt idx="80">
                  <c:v>8.7611697806661232E-4</c:v>
                </c:pt>
                <c:pt idx="81">
                  <c:v>1.0662063363119414E-4</c:v>
                </c:pt>
                <c:pt idx="82">
                  <c:v>4.0617384240454911E-10</c:v>
                </c:pt>
                <c:pt idx="83">
                  <c:v>3.1222583265637688E-3</c:v>
                </c:pt>
                <c:pt idx="84">
                  <c:v>9.8375304630381796E-4</c:v>
                </c:pt>
                <c:pt idx="85">
                  <c:v>2.1275385865150279E-3</c:v>
                </c:pt>
                <c:pt idx="86">
                  <c:v>7.5629569455727046E-4</c:v>
                </c:pt>
                <c:pt idx="87">
                  <c:v>2.3273761169780665E-3</c:v>
                </c:pt>
                <c:pt idx="88">
                  <c:v>4.0617384240454911E-10</c:v>
                </c:pt>
                <c:pt idx="89">
                  <c:v>1.4711616571892769E-3</c:v>
                </c:pt>
                <c:pt idx="90">
                  <c:v>1.8614947197400486E-4</c:v>
                </c:pt>
                <c:pt idx="91">
                  <c:v>1.8850528025995126E-3</c:v>
                </c:pt>
                <c:pt idx="92">
                  <c:v>3.7806661251015434E-4</c:v>
                </c:pt>
                <c:pt idx="93">
                  <c:v>4.0617384240454911E-10</c:v>
                </c:pt>
                <c:pt idx="94">
                  <c:v>4.0617384240454911E-10</c:v>
                </c:pt>
                <c:pt idx="95">
                  <c:v>1.2489845653939886E-3</c:v>
                </c:pt>
                <c:pt idx="96">
                  <c:v>1.7562956945572702E-4</c:v>
                </c:pt>
                <c:pt idx="97">
                  <c:v>8.4849715678310302E-4</c:v>
                </c:pt>
                <c:pt idx="98">
                  <c:v>4.0617384240454911E-10</c:v>
                </c:pt>
                <c:pt idx="99">
                  <c:v>4.0617384240454911E-10</c:v>
                </c:pt>
                <c:pt idx="100">
                  <c:v>2.863931762794476E-4</c:v>
                </c:pt>
                <c:pt idx="101">
                  <c:v>6.4500406173842407E-4</c:v>
                </c:pt>
                <c:pt idx="102">
                  <c:v>2.8614947197400483E-4</c:v>
                </c:pt>
                <c:pt idx="103">
                  <c:v>4.0617384240454911E-10</c:v>
                </c:pt>
                <c:pt idx="104">
                  <c:v>4.0617384240454911E-10</c:v>
                </c:pt>
                <c:pt idx="105">
                  <c:v>1.5146222583265637E-3</c:v>
                </c:pt>
                <c:pt idx="106">
                  <c:v>2.3549959382615759E-4</c:v>
                </c:pt>
                <c:pt idx="107">
                  <c:v>9.1917140536149468E-4</c:v>
                </c:pt>
                <c:pt idx="108">
                  <c:v>4.0617384240454911E-10</c:v>
                </c:pt>
                <c:pt idx="109">
                  <c:v>8.4971567831031679E-4</c:v>
                </c:pt>
                <c:pt idx="110">
                  <c:v>2.6466287571080419E-3</c:v>
                </c:pt>
                <c:pt idx="111">
                  <c:v>1.3789601949634443E-3</c:v>
                </c:pt>
                <c:pt idx="112">
                  <c:v>5.7270511779041432E-4</c:v>
                </c:pt>
                <c:pt idx="113">
                  <c:v>4.0617384240454911E-10</c:v>
                </c:pt>
                <c:pt idx="114">
                  <c:v>4.0617384240454911E-10</c:v>
                </c:pt>
                <c:pt idx="115">
                  <c:v>4.0617384240454911E-10</c:v>
                </c:pt>
                <c:pt idx="116">
                  <c:v>1.2652315190901705E-3</c:v>
                </c:pt>
                <c:pt idx="117">
                  <c:v>8.7611697806661232E-4</c:v>
                </c:pt>
                <c:pt idx="118">
                  <c:v>4.0617384240454911E-10</c:v>
                </c:pt>
                <c:pt idx="119">
                  <c:v>4.0617384240454911E-10</c:v>
                </c:pt>
                <c:pt idx="120">
                  <c:v>1.0609260763606823E-3</c:v>
                </c:pt>
                <c:pt idx="121">
                  <c:v>1.3781478472786352E-3</c:v>
                </c:pt>
                <c:pt idx="122">
                  <c:v>9.5653939886271311E-4</c:v>
                </c:pt>
                <c:pt idx="123">
                  <c:v>5.7067424857839156E-4</c:v>
                </c:pt>
                <c:pt idx="124">
                  <c:v>2.0576766856214459E-3</c:v>
                </c:pt>
                <c:pt idx="125">
                  <c:v>1.7831031681559708E-3</c:v>
                </c:pt>
                <c:pt idx="126">
                  <c:v>1.5536149471974002E-3</c:v>
                </c:pt>
                <c:pt idx="127">
                  <c:v>4.0617384240454911E-10</c:v>
                </c:pt>
                <c:pt idx="128">
                  <c:v>4.0617384240454911E-10</c:v>
                </c:pt>
                <c:pt idx="129">
                  <c:v>3.3874898456539394E-4</c:v>
                </c:pt>
                <c:pt idx="130">
                  <c:v>1.5255889520714866E-3</c:v>
                </c:pt>
                <c:pt idx="131">
                  <c:v>4.0617384240454911E-10</c:v>
                </c:pt>
                <c:pt idx="132">
                  <c:v>1.1202274573517465E-4</c:v>
                </c:pt>
                <c:pt idx="133">
                  <c:v>1.5044679122664498E-4</c:v>
                </c:pt>
                <c:pt idx="134">
                  <c:v>2.9350121852152718E-3</c:v>
                </c:pt>
                <c:pt idx="135">
                  <c:v>9.959382615759545E-4</c:v>
                </c:pt>
                <c:pt idx="136">
                  <c:v>2.6933387489845649E-4</c:v>
                </c:pt>
                <c:pt idx="137">
                  <c:v>8.7530463038180343E-4</c:v>
                </c:pt>
                <c:pt idx="138">
                  <c:v>1.2164906580016247E-3</c:v>
                </c:pt>
                <c:pt idx="139">
                  <c:v>4.0617384240454911E-10</c:v>
                </c:pt>
                <c:pt idx="140">
                  <c:v>1.6925264012997562E-3</c:v>
                </c:pt>
                <c:pt idx="141">
                  <c:v>9.5044679122664494E-4</c:v>
                </c:pt>
                <c:pt idx="142">
                  <c:v>1.5109666937449225E-4</c:v>
                </c:pt>
                <c:pt idx="143">
                  <c:v>1.2148659626320063E-3</c:v>
                </c:pt>
                <c:pt idx="144">
                  <c:v>1.2006498781478472E-3</c:v>
                </c:pt>
                <c:pt idx="145">
                  <c:v>2.9951259138911453E-4</c:v>
                </c:pt>
                <c:pt idx="146">
                  <c:v>6.4459788789601945E-6</c:v>
                </c:pt>
                <c:pt idx="147">
                  <c:v>4.8619008935824526E-4</c:v>
                </c:pt>
                <c:pt idx="148">
                  <c:v>2.2546709991876522E-3</c:v>
                </c:pt>
                <c:pt idx="149">
                  <c:v>1.670999187652315E-3</c:v>
                </c:pt>
                <c:pt idx="150">
                  <c:v>3.616571892770105E-4</c:v>
                </c:pt>
                <c:pt idx="151">
                  <c:v>1.1588139723801786E-3</c:v>
                </c:pt>
                <c:pt idx="152">
                  <c:v>3.2290820471161657E-5</c:v>
                </c:pt>
                <c:pt idx="153">
                  <c:v>6.7140536149471971E-4</c:v>
                </c:pt>
                <c:pt idx="154">
                  <c:v>9.7684809098294058E-4</c:v>
                </c:pt>
                <c:pt idx="155">
                  <c:v>1.1835905767668561E-3</c:v>
                </c:pt>
                <c:pt idx="156">
                  <c:v>2.0625507717303006E-3</c:v>
                </c:pt>
                <c:pt idx="157">
                  <c:v>8.4727863525588948E-4</c:v>
                </c:pt>
                <c:pt idx="158">
                  <c:v>4.0617384240454911E-10</c:v>
                </c:pt>
                <c:pt idx="159">
                  <c:v>1.7676685621445978E-3</c:v>
                </c:pt>
                <c:pt idx="160">
                  <c:v>9.4313566206336301E-4</c:v>
                </c:pt>
                <c:pt idx="161">
                  <c:v>1.9061738424045488E-3</c:v>
                </c:pt>
                <c:pt idx="162">
                  <c:v>1.2567018683996749E-3</c:v>
                </c:pt>
                <c:pt idx="163">
                  <c:v>4.0617384240454911E-10</c:v>
                </c:pt>
                <c:pt idx="164">
                  <c:v>4.0617384240454911E-10</c:v>
                </c:pt>
                <c:pt idx="165">
                  <c:v>7.6360682372055228E-4</c:v>
                </c:pt>
                <c:pt idx="166">
                  <c:v>3.3058489033306252E-4</c:v>
                </c:pt>
                <c:pt idx="167">
                  <c:v>4.0617384240454911E-10</c:v>
                </c:pt>
                <c:pt idx="168">
                  <c:v>1.4106417546709991E-4</c:v>
                </c:pt>
                <c:pt idx="169">
                  <c:v>7.1445978878960186E-4</c:v>
                </c:pt>
                <c:pt idx="170">
                  <c:v>2.389926888708367E-3</c:v>
                </c:pt>
                <c:pt idx="171">
                  <c:v>4.0617384240454911E-10</c:v>
                </c:pt>
                <c:pt idx="172">
                  <c:v>6.6571892770105599E-4</c:v>
                </c:pt>
                <c:pt idx="173">
                  <c:v>4.7359870024370426E-4</c:v>
                </c:pt>
                <c:pt idx="174">
                  <c:v>4.0617384240454911E-10</c:v>
                </c:pt>
                <c:pt idx="175">
                  <c:v>3.4865962632006495E-4</c:v>
                </c:pt>
                <c:pt idx="176">
                  <c:v>2.2372055239642565E-4</c:v>
                </c:pt>
                <c:pt idx="177">
                  <c:v>9.5816409423233129E-5</c:v>
                </c:pt>
                <c:pt idx="178">
                  <c:v>1.1279447603574329E-3</c:v>
                </c:pt>
                <c:pt idx="179">
                  <c:v>1.3294069861900892E-3</c:v>
                </c:pt>
                <c:pt idx="180">
                  <c:v>1.1563769293257513E-3</c:v>
                </c:pt>
                <c:pt idx="181">
                  <c:v>1.1819658813972378E-3</c:v>
                </c:pt>
                <c:pt idx="182">
                  <c:v>8.6271324126726222E-4</c:v>
                </c:pt>
                <c:pt idx="183">
                  <c:v>4.0617384240454911E-10</c:v>
                </c:pt>
                <c:pt idx="184">
                  <c:v>2.4285134037367993E-4</c:v>
                </c:pt>
                <c:pt idx="185">
                  <c:v>7.9325751421608455E-4</c:v>
                </c:pt>
                <c:pt idx="186">
                  <c:v>4.0617384240454911E-10</c:v>
                </c:pt>
                <c:pt idx="187">
                  <c:v>1.2473598700243703E-4</c:v>
                </c:pt>
                <c:pt idx="188">
                  <c:v>4.0617384240454911E-10</c:v>
                </c:pt>
                <c:pt idx="189">
                  <c:v>4.0617384240454911E-10</c:v>
                </c:pt>
                <c:pt idx="190">
                  <c:v>4.0617384240454911E-10</c:v>
                </c:pt>
                <c:pt idx="191">
                  <c:v>1.1864337936636879E-3</c:v>
                </c:pt>
                <c:pt idx="192">
                  <c:v>5.9748172217709175E-4</c:v>
                </c:pt>
                <c:pt idx="193">
                  <c:v>1.448415922014622E-3</c:v>
                </c:pt>
                <c:pt idx="194">
                  <c:v>9.4963444354183573E-4</c:v>
                </c:pt>
                <c:pt idx="195">
                  <c:v>4.0617384240454911E-10</c:v>
                </c:pt>
                <c:pt idx="196">
                  <c:v>4.0617384240454911E-10</c:v>
                </c:pt>
                <c:pt idx="197">
                  <c:v>1.0658001624695369E-3</c:v>
                </c:pt>
                <c:pt idx="198">
                  <c:v>5.4386677497969127E-5</c:v>
                </c:pt>
                <c:pt idx="199">
                  <c:v>4.0617384240454911E-10</c:v>
                </c:pt>
                <c:pt idx="200">
                  <c:v>9.1835905767668558E-4</c:v>
                </c:pt>
                <c:pt idx="201">
                  <c:v>1.0852965069049552E-3</c:v>
                </c:pt>
                <c:pt idx="202">
                  <c:v>9.4435418359057677E-4</c:v>
                </c:pt>
                <c:pt idx="203">
                  <c:v>4.0617384240454911E-10</c:v>
                </c:pt>
                <c:pt idx="204">
                  <c:v>1.2684809098294069E-3</c:v>
                </c:pt>
                <c:pt idx="205">
                  <c:v>4.5816409423233141E-4</c:v>
                </c:pt>
                <c:pt idx="206">
                  <c:v>4.0617384240454911E-10</c:v>
                </c:pt>
                <c:pt idx="207">
                  <c:v>1.3050365556458163E-3</c:v>
                </c:pt>
                <c:pt idx="208">
                  <c:v>1.1060113728675873E-3</c:v>
                </c:pt>
                <c:pt idx="209">
                  <c:v>4.0617384240454911E-10</c:v>
                </c:pt>
                <c:pt idx="210">
                  <c:v>2.9910641754670999E-3</c:v>
                </c:pt>
                <c:pt idx="211">
                  <c:v>1.1937449228269698E-3</c:v>
                </c:pt>
                <c:pt idx="212">
                  <c:v>4.0617384240454911E-10</c:v>
                </c:pt>
                <c:pt idx="213">
                  <c:v>1.4358245329000811E-3</c:v>
                </c:pt>
                <c:pt idx="214">
                  <c:v>2.3127538586515027E-4</c:v>
                </c:pt>
                <c:pt idx="215">
                  <c:v>3.407798537774167E-4</c:v>
                </c:pt>
                <c:pt idx="216">
                  <c:v>1.9029244516653126E-3</c:v>
                </c:pt>
                <c:pt idx="217">
                  <c:v>1.2469536961819657E-3</c:v>
                </c:pt>
                <c:pt idx="218">
                  <c:v>4.0617384240454911E-10</c:v>
                </c:pt>
                <c:pt idx="219">
                  <c:v>4.0617384240454911E-10</c:v>
                </c:pt>
                <c:pt idx="220">
                  <c:v>1.1376929325751419E-3</c:v>
                </c:pt>
                <c:pt idx="221">
                  <c:v>4.0617384240454911E-10</c:v>
                </c:pt>
                <c:pt idx="222">
                  <c:v>1.1214459788789601E-3</c:v>
                </c:pt>
                <c:pt idx="223">
                  <c:v>4.0617384240454911E-10</c:v>
                </c:pt>
                <c:pt idx="224">
                  <c:v>9.6100731112916317E-4</c:v>
                </c:pt>
                <c:pt idx="225">
                  <c:v>6.5109666937449224E-4</c:v>
                </c:pt>
                <c:pt idx="226">
                  <c:v>1.1072298943948008E-3</c:v>
                </c:pt>
                <c:pt idx="227">
                  <c:v>2.7814784727863524E-4</c:v>
                </c:pt>
                <c:pt idx="228">
                  <c:v>2.2546709991876522E-3</c:v>
                </c:pt>
                <c:pt idx="229">
                  <c:v>1.2977254264825344E-3</c:v>
                </c:pt>
                <c:pt idx="230">
                  <c:v>4.0617384240454911E-10</c:v>
                </c:pt>
                <c:pt idx="231">
                  <c:v>4.2932575142160841E-4</c:v>
                </c:pt>
                <c:pt idx="232">
                  <c:v>1.1283509341998375E-3</c:v>
                </c:pt>
                <c:pt idx="233">
                  <c:v>6.7221770917952881E-4</c:v>
                </c:pt>
                <c:pt idx="234">
                  <c:v>7.0268074735986997E-4</c:v>
                </c:pt>
                <c:pt idx="235">
                  <c:v>6.2103980503655561E-5</c:v>
                </c:pt>
                <c:pt idx="236">
                  <c:v>4.1632818846466281E-4</c:v>
                </c:pt>
                <c:pt idx="237">
                  <c:v>4.0617384240454911E-10</c:v>
                </c:pt>
                <c:pt idx="238">
                  <c:v>2.292445166531275E-3</c:v>
                </c:pt>
                <c:pt idx="239">
                  <c:v>4.0617384240454911E-10</c:v>
                </c:pt>
                <c:pt idx="240">
                  <c:v>1.7254264825345244E-3</c:v>
                </c:pt>
                <c:pt idx="241">
                  <c:v>4.0617384240454911E-10</c:v>
                </c:pt>
                <c:pt idx="242">
                  <c:v>9.7725426482534513E-4</c:v>
                </c:pt>
                <c:pt idx="243">
                  <c:v>1.3558082859463849E-3</c:v>
                </c:pt>
                <c:pt idx="244">
                  <c:v>4.0617384240454911E-10</c:v>
                </c:pt>
                <c:pt idx="245">
                  <c:v>5.9179528838342803E-4</c:v>
                </c:pt>
                <c:pt idx="246">
                  <c:v>6.8602761982128346E-4</c:v>
                </c:pt>
                <c:pt idx="247">
                  <c:v>4.0617384240454911E-10</c:v>
                </c:pt>
                <c:pt idx="248">
                  <c:v>3.4073923639317625E-4</c:v>
                </c:pt>
                <c:pt idx="249">
                  <c:v>9.232331437855402E-4</c:v>
                </c:pt>
                <c:pt idx="250">
                  <c:v>1.1064175467099917E-4</c:v>
                </c:pt>
                <c:pt idx="251">
                  <c:v>4.9350121852152718E-4</c:v>
                </c:pt>
                <c:pt idx="252">
                  <c:v>4.0617384240454911E-10</c:v>
                </c:pt>
                <c:pt idx="253">
                  <c:v>1.938667749796913E-3</c:v>
                </c:pt>
                <c:pt idx="254">
                  <c:v>7.5792038992688866E-4</c:v>
                </c:pt>
                <c:pt idx="255">
                  <c:v>2.5808285946385048E-4</c:v>
                </c:pt>
                <c:pt idx="256">
                  <c:v>7.9610073111291619E-4</c:v>
                </c:pt>
                <c:pt idx="257">
                  <c:v>4.0617384240454911E-10</c:v>
                </c:pt>
                <c:pt idx="258">
                  <c:v>6.0154346060113727E-4</c:v>
                </c:pt>
                <c:pt idx="259">
                  <c:v>1.9610073111291631E-3</c:v>
                </c:pt>
                <c:pt idx="260">
                  <c:v>4.6385052802599508E-4</c:v>
                </c:pt>
                <c:pt idx="261">
                  <c:v>4.0617384240454911E-10</c:v>
                </c:pt>
                <c:pt idx="262">
                  <c:v>8.8708367181153532E-4</c:v>
                </c:pt>
                <c:pt idx="263">
                  <c:v>4.0617384240454911E-10</c:v>
                </c:pt>
                <c:pt idx="264">
                  <c:v>1.4236393176279445E-3</c:v>
                </c:pt>
                <c:pt idx="265">
                  <c:v>4.0617384240454911E-10</c:v>
                </c:pt>
                <c:pt idx="266">
                  <c:v>2.0012185215272133E-3</c:v>
                </c:pt>
                <c:pt idx="267">
                  <c:v>1.1259138911454102E-3</c:v>
                </c:pt>
                <c:pt idx="268">
                  <c:v>4.0617384240454911E-10</c:v>
                </c:pt>
                <c:pt idx="269">
                  <c:v>6.3363119415109663E-4</c:v>
                </c:pt>
                <c:pt idx="270">
                  <c:v>1.4553208773354994E-3</c:v>
                </c:pt>
                <c:pt idx="271">
                  <c:v>1.1961819658813972E-3</c:v>
                </c:pt>
                <c:pt idx="272">
                  <c:v>4.0617384240454911E-10</c:v>
                </c:pt>
                <c:pt idx="273">
                  <c:v>1.0219333874898456E-3</c:v>
                </c:pt>
                <c:pt idx="274">
                  <c:v>4.0617384240454911E-10</c:v>
                </c:pt>
                <c:pt idx="275">
                  <c:v>4.5897644191714051E-4</c:v>
                </c:pt>
                <c:pt idx="276">
                  <c:v>1.9516653127538584E-3</c:v>
                </c:pt>
                <c:pt idx="277">
                  <c:v>3.4012997562956942E-4</c:v>
                </c:pt>
                <c:pt idx="278">
                  <c:v>4.0617384240454911E-10</c:v>
                </c:pt>
                <c:pt idx="279">
                  <c:v>2.8448415922014618E-4</c:v>
                </c:pt>
                <c:pt idx="280">
                  <c:v>4.0617384240454911E-10</c:v>
                </c:pt>
                <c:pt idx="281">
                  <c:v>4.0617384240454911E-10</c:v>
                </c:pt>
                <c:pt idx="282">
                  <c:v>1.3627132412672622E-3</c:v>
                </c:pt>
                <c:pt idx="283">
                  <c:v>4.2445166531275379E-4</c:v>
                </c:pt>
                <c:pt idx="284">
                  <c:v>9.5288383428107225E-4</c:v>
                </c:pt>
                <c:pt idx="285">
                  <c:v>1.2453290008123475E-3</c:v>
                </c:pt>
                <c:pt idx="286">
                  <c:v>1.0199025182778228E-3</c:v>
                </c:pt>
                <c:pt idx="287">
                  <c:v>4.0617384240454911E-10</c:v>
                </c:pt>
                <c:pt idx="288">
                  <c:v>5.3614947197400489E-4</c:v>
                </c:pt>
                <c:pt idx="289">
                  <c:v>6.2022745735174642E-4</c:v>
                </c:pt>
                <c:pt idx="290">
                  <c:v>1.6742485783915514E-3</c:v>
                </c:pt>
                <c:pt idx="291">
                  <c:v>1.1316003249390739E-3</c:v>
                </c:pt>
                <c:pt idx="292">
                  <c:v>7.6766856214459782E-5</c:v>
                </c:pt>
                <c:pt idx="293">
                  <c:v>2.2363931762794474E-3</c:v>
                </c:pt>
                <c:pt idx="294">
                  <c:v>1.177497969130788E-3</c:v>
                </c:pt>
                <c:pt idx="295">
                  <c:v>1.5020308692120226E-3</c:v>
                </c:pt>
                <c:pt idx="296">
                  <c:v>8.7774167343623074E-4</c:v>
                </c:pt>
                <c:pt idx="297">
                  <c:v>1.9922826969943131E-3</c:v>
                </c:pt>
                <c:pt idx="298">
                  <c:v>1.4366368805848902E-3</c:v>
                </c:pt>
                <c:pt idx="299">
                  <c:v>1.6559707554833468E-3</c:v>
                </c:pt>
                <c:pt idx="300">
                  <c:v>1.2022745735174654E-3</c:v>
                </c:pt>
                <c:pt idx="301">
                  <c:v>1.7546709991876522E-3</c:v>
                </c:pt>
                <c:pt idx="302">
                  <c:v>2.4041429731925263E-3</c:v>
                </c:pt>
                <c:pt idx="303">
                  <c:v>1.8241267262388301E-3</c:v>
                </c:pt>
                <c:pt idx="304">
                  <c:v>3.9614134849715672E-4</c:v>
                </c:pt>
                <c:pt idx="305">
                  <c:v>2.0426482534524775E-3</c:v>
                </c:pt>
                <c:pt idx="306">
                  <c:v>2.0629569455727051E-3</c:v>
                </c:pt>
                <c:pt idx="307">
                  <c:v>7.9731925264012995E-4</c:v>
                </c:pt>
                <c:pt idx="308">
                  <c:v>1.8168155970755483E-3</c:v>
                </c:pt>
                <c:pt idx="309">
                  <c:v>1.7948822095857028E-3</c:v>
                </c:pt>
                <c:pt idx="310">
                  <c:v>2.9995938261575951E-3</c:v>
                </c:pt>
                <c:pt idx="311">
                  <c:v>1.7989439480097481E-3</c:v>
                </c:pt>
                <c:pt idx="312">
                  <c:v>1.8858651502843217E-3</c:v>
                </c:pt>
                <c:pt idx="313">
                  <c:v>1.9406986190089355E-3</c:v>
                </c:pt>
                <c:pt idx="314">
                  <c:v>2.3623070674248575E-3</c:v>
                </c:pt>
                <c:pt idx="315">
                  <c:v>1.5138099106417546E-3</c:v>
                </c:pt>
                <c:pt idx="316">
                  <c:v>2.1770917952883832E-3</c:v>
                </c:pt>
                <c:pt idx="317">
                  <c:v>2.8200649878147846E-3</c:v>
                </c:pt>
                <c:pt idx="318">
                  <c:v>2.2831031681559708E-3</c:v>
                </c:pt>
                <c:pt idx="319">
                  <c:v>5.4224207961007303E-3</c:v>
                </c:pt>
                <c:pt idx="320">
                  <c:v>4.4679122664500401E-3</c:v>
                </c:pt>
                <c:pt idx="321">
                  <c:v>5.373679935012185E-3</c:v>
                </c:pt>
                <c:pt idx="322">
                  <c:v>3.9894394800974817E-3</c:v>
                </c:pt>
                <c:pt idx="323">
                  <c:v>7.2705117790414298E-3</c:v>
                </c:pt>
                <c:pt idx="324">
                  <c:v>1.0093419983753045E-2</c:v>
                </c:pt>
                <c:pt idx="325">
                  <c:v>1.0373679935012184E-2</c:v>
                </c:pt>
                <c:pt idx="326">
                  <c:v>1.2887896019496345E-2</c:v>
                </c:pt>
                <c:pt idx="327">
                  <c:v>1.3635255889520713E-2</c:v>
                </c:pt>
                <c:pt idx="328">
                  <c:v>1.5852965069049551E-2</c:v>
                </c:pt>
                <c:pt idx="329">
                  <c:v>2.2038992688870836E-2</c:v>
                </c:pt>
                <c:pt idx="330">
                  <c:v>2.5930138099106416E-2</c:v>
                </c:pt>
                <c:pt idx="331">
                  <c:v>2.5036555645816406E-2</c:v>
                </c:pt>
                <c:pt idx="332">
                  <c:v>2.5629569455727051E-2</c:v>
                </c:pt>
                <c:pt idx="333">
                  <c:v>3.1397238017871643E-2</c:v>
                </c:pt>
                <c:pt idx="334">
                  <c:v>3.7623883021933383E-2</c:v>
                </c:pt>
                <c:pt idx="335">
                  <c:v>4.5613322502030866E-2</c:v>
                </c:pt>
                <c:pt idx="336">
                  <c:v>5.3411860276198209E-2</c:v>
                </c:pt>
                <c:pt idx="337">
                  <c:v>5.6051990251827777E-2</c:v>
                </c:pt>
                <c:pt idx="338">
                  <c:v>5.7717303005686435E-2</c:v>
                </c:pt>
                <c:pt idx="339">
                  <c:v>6.6206336311941505E-2</c:v>
                </c:pt>
                <c:pt idx="340">
                  <c:v>7.6116978066612509E-2</c:v>
                </c:pt>
                <c:pt idx="341">
                  <c:v>9.2242079610073094E-2</c:v>
                </c:pt>
                <c:pt idx="342">
                  <c:v>0.10097481722177092</c:v>
                </c:pt>
                <c:pt idx="343">
                  <c:v>0.10454914703493096</c:v>
                </c:pt>
                <c:pt idx="344">
                  <c:v>0.10857026807473598</c:v>
                </c:pt>
                <c:pt idx="345">
                  <c:v>0.11100731112916326</c:v>
                </c:pt>
                <c:pt idx="346">
                  <c:v>0.12526401299756296</c:v>
                </c:pt>
                <c:pt idx="347">
                  <c:v>0.14362307067424857</c:v>
                </c:pt>
                <c:pt idx="348">
                  <c:v>0.15978878960194962</c:v>
                </c:pt>
                <c:pt idx="349">
                  <c:v>0.16121039805036555</c:v>
                </c:pt>
                <c:pt idx="350">
                  <c:v>0.15467099918765229</c:v>
                </c:pt>
                <c:pt idx="351">
                  <c:v>0.15893582453290009</c:v>
                </c:pt>
                <c:pt idx="352">
                  <c:v>0.17209585702680746</c:v>
                </c:pt>
                <c:pt idx="353">
                  <c:v>0.18992688870836716</c:v>
                </c:pt>
                <c:pt idx="354">
                  <c:v>0.20337124289195774</c:v>
                </c:pt>
                <c:pt idx="355">
                  <c:v>0.20369618196588138</c:v>
                </c:pt>
                <c:pt idx="356">
                  <c:v>0.19829406986190087</c:v>
                </c:pt>
                <c:pt idx="357">
                  <c:v>0.19634443541835903</c:v>
                </c:pt>
                <c:pt idx="358">
                  <c:v>0.20775792038992688</c:v>
                </c:pt>
                <c:pt idx="359">
                  <c:v>0.2201462225832656</c:v>
                </c:pt>
                <c:pt idx="360">
                  <c:v>0.22599512591389112</c:v>
                </c:pt>
                <c:pt idx="361">
                  <c:v>0.22189277010560518</c:v>
                </c:pt>
                <c:pt idx="362">
                  <c:v>0.21709991876523152</c:v>
                </c:pt>
                <c:pt idx="363">
                  <c:v>0.21596263200649876</c:v>
                </c:pt>
                <c:pt idx="364">
                  <c:v>0.21510966693744921</c:v>
                </c:pt>
                <c:pt idx="365">
                  <c:v>0.2185215272136474</c:v>
                </c:pt>
                <c:pt idx="366">
                  <c:v>0.21762794476035741</c:v>
                </c:pt>
                <c:pt idx="367">
                  <c:v>0.21827782290820472</c:v>
                </c:pt>
                <c:pt idx="368">
                  <c:v>0.21133225020308691</c:v>
                </c:pt>
                <c:pt idx="369">
                  <c:v>0.20402112103980502</c:v>
                </c:pt>
                <c:pt idx="370">
                  <c:v>0.19695369618196587</c:v>
                </c:pt>
                <c:pt idx="371">
                  <c:v>0.1930544272948822</c:v>
                </c:pt>
                <c:pt idx="372">
                  <c:v>0.19467912266450038</c:v>
                </c:pt>
                <c:pt idx="373">
                  <c:v>0.19082047116165715</c:v>
                </c:pt>
                <c:pt idx="374">
                  <c:v>0.18306255077173028</c:v>
                </c:pt>
                <c:pt idx="375">
                  <c:v>0.17692932575142159</c:v>
                </c:pt>
                <c:pt idx="376">
                  <c:v>0.17518277822908204</c:v>
                </c:pt>
                <c:pt idx="377">
                  <c:v>0.17221770917952883</c:v>
                </c:pt>
                <c:pt idx="378">
                  <c:v>0.17095857026807471</c:v>
                </c:pt>
                <c:pt idx="379">
                  <c:v>0.1683590576766856</c:v>
                </c:pt>
                <c:pt idx="380">
                  <c:v>0.16624695369618195</c:v>
                </c:pt>
                <c:pt idx="381">
                  <c:v>0.16478472786352558</c:v>
                </c:pt>
                <c:pt idx="382">
                  <c:v>0.16498781478472785</c:v>
                </c:pt>
                <c:pt idx="383">
                  <c:v>0.1654752233956133</c:v>
                </c:pt>
                <c:pt idx="384">
                  <c:v>0.16738424045491468</c:v>
                </c:pt>
                <c:pt idx="385">
                  <c:v>0.16856214459788788</c:v>
                </c:pt>
                <c:pt idx="386">
                  <c:v>0.17270511779041428</c:v>
                </c:pt>
                <c:pt idx="387">
                  <c:v>0.17660438667749795</c:v>
                </c:pt>
                <c:pt idx="388">
                  <c:v>0.17920389926888705</c:v>
                </c:pt>
                <c:pt idx="389">
                  <c:v>0.18371242891957756</c:v>
                </c:pt>
                <c:pt idx="390">
                  <c:v>0.18968318440292445</c:v>
                </c:pt>
                <c:pt idx="391">
                  <c:v>0.19772542648253452</c:v>
                </c:pt>
                <c:pt idx="392">
                  <c:v>0.20609260763606821</c:v>
                </c:pt>
                <c:pt idx="393">
                  <c:v>0.20991064175467097</c:v>
                </c:pt>
                <c:pt idx="394">
                  <c:v>0.21616571892770106</c:v>
                </c:pt>
                <c:pt idx="395">
                  <c:v>0.22575142160844838</c:v>
                </c:pt>
                <c:pt idx="396">
                  <c:v>0.23533712428919576</c:v>
                </c:pt>
                <c:pt idx="397">
                  <c:v>0.24297319252640129</c:v>
                </c:pt>
                <c:pt idx="398">
                  <c:v>0.25410235580828594</c:v>
                </c:pt>
                <c:pt idx="399">
                  <c:v>0.26153533712428917</c:v>
                </c:pt>
                <c:pt idx="400">
                  <c:v>0.27319252640129971</c:v>
                </c:pt>
                <c:pt idx="401">
                  <c:v>0.28354995938261573</c:v>
                </c:pt>
                <c:pt idx="402">
                  <c:v>0.29041429731925261</c:v>
                </c:pt>
                <c:pt idx="403">
                  <c:v>0.3003249390739236</c:v>
                </c:pt>
                <c:pt idx="404">
                  <c:v>0.30930138099106413</c:v>
                </c:pt>
                <c:pt idx="405">
                  <c:v>0.32238017871649066</c:v>
                </c:pt>
                <c:pt idx="406">
                  <c:v>0.33160032493907388</c:v>
                </c:pt>
                <c:pt idx="407">
                  <c:v>0.33915515840779853</c:v>
                </c:pt>
                <c:pt idx="408">
                  <c:v>0.34740048740861085</c:v>
                </c:pt>
                <c:pt idx="409">
                  <c:v>0.36157595450852958</c:v>
                </c:pt>
                <c:pt idx="410">
                  <c:v>0.37481722177091792</c:v>
                </c:pt>
                <c:pt idx="411">
                  <c:v>0.38582453290008123</c:v>
                </c:pt>
                <c:pt idx="412">
                  <c:v>0.39341998375304627</c:v>
                </c:pt>
                <c:pt idx="413">
                  <c:v>0.4047116165718927</c:v>
                </c:pt>
                <c:pt idx="414">
                  <c:v>0.4167343623070674</c:v>
                </c:pt>
                <c:pt idx="415">
                  <c:v>0.43013809910641754</c:v>
                </c:pt>
                <c:pt idx="416">
                  <c:v>0.43460601137286753</c:v>
                </c:pt>
                <c:pt idx="417">
                  <c:v>0.44638505280259944</c:v>
                </c:pt>
                <c:pt idx="418">
                  <c:v>0.45613322502030867</c:v>
                </c:pt>
                <c:pt idx="419">
                  <c:v>0.46263200649878145</c:v>
                </c:pt>
                <c:pt idx="420">
                  <c:v>0.47075548334687245</c:v>
                </c:pt>
                <c:pt idx="421">
                  <c:v>0.48050365556458163</c:v>
                </c:pt>
                <c:pt idx="422">
                  <c:v>0.49228269699431348</c:v>
                </c:pt>
                <c:pt idx="423">
                  <c:v>0.50365556458164085</c:v>
                </c:pt>
                <c:pt idx="424">
                  <c:v>0.51096669374492276</c:v>
                </c:pt>
                <c:pt idx="425">
                  <c:v>0.51868399675060917</c:v>
                </c:pt>
                <c:pt idx="426">
                  <c:v>0.52518277822908199</c:v>
                </c:pt>
                <c:pt idx="427">
                  <c:v>0.53452477660438658</c:v>
                </c:pt>
                <c:pt idx="428">
                  <c:v>0.54549147034930945</c:v>
                </c:pt>
                <c:pt idx="429">
                  <c:v>0.5503655564581641</c:v>
                </c:pt>
                <c:pt idx="430">
                  <c:v>0.55361494719740045</c:v>
                </c:pt>
                <c:pt idx="431">
                  <c:v>0.56173842404549135</c:v>
                </c:pt>
                <c:pt idx="432">
                  <c:v>0.57351746547522342</c:v>
                </c:pt>
                <c:pt idx="433">
                  <c:v>0.58489033306255078</c:v>
                </c:pt>
                <c:pt idx="434">
                  <c:v>0.59585702680747354</c:v>
                </c:pt>
                <c:pt idx="435">
                  <c:v>0.60316815597075546</c:v>
                </c:pt>
                <c:pt idx="436">
                  <c:v>0.61007311129163277</c:v>
                </c:pt>
                <c:pt idx="437">
                  <c:v>0.62144597887896014</c:v>
                </c:pt>
                <c:pt idx="438">
                  <c:v>0.63200649878147841</c:v>
                </c:pt>
                <c:pt idx="439">
                  <c:v>0.63769293257514215</c:v>
                </c:pt>
                <c:pt idx="440">
                  <c:v>0.64662875710804224</c:v>
                </c:pt>
                <c:pt idx="441">
                  <c:v>0.66165718927701056</c:v>
                </c:pt>
                <c:pt idx="442">
                  <c:v>0.67018683996750605</c:v>
                </c:pt>
                <c:pt idx="443">
                  <c:v>0.67668562144597877</c:v>
                </c:pt>
                <c:pt idx="444">
                  <c:v>0.68318440292445159</c:v>
                </c:pt>
                <c:pt idx="445">
                  <c:v>0.6904955320877334</c:v>
                </c:pt>
                <c:pt idx="446">
                  <c:v>0.7083671811535337</c:v>
                </c:pt>
                <c:pt idx="447">
                  <c:v>0.71689683184402919</c:v>
                </c:pt>
                <c:pt idx="448">
                  <c:v>0.72095857026807475</c:v>
                </c:pt>
                <c:pt idx="449">
                  <c:v>0.72745735174654746</c:v>
                </c:pt>
                <c:pt idx="450">
                  <c:v>0.74004874086108852</c:v>
                </c:pt>
                <c:pt idx="451">
                  <c:v>0.74776604386677492</c:v>
                </c:pt>
                <c:pt idx="452">
                  <c:v>0.7571080422420795</c:v>
                </c:pt>
                <c:pt idx="453">
                  <c:v>0.76401299756295693</c:v>
                </c:pt>
                <c:pt idx="454">
                  <c:v>0.78472786352558888</c:v>
                </c:pt>
                <c:pt idx="455">
                  <c:v>0.79731925264012982</c:v>
                </c:pt>
                <c:pt idx="456">
                  <c:v>0.80544272948822082</c:v>
                </c:pt>
                <c:pt idx="457">
                  <c:v>0.81031681559707536</c:v>
                </c:pt>
                <c:pt idx="458">
                  <c:v>0.81965881397238005</c:v>
                </c:pt>
                <c:pt idx="459">
                  <c:v>0.83549959382615746</c:v>
                </c:pt>
                <c:pt idx="460">
                  <c:v>0.84565393988627124</c:v>
                </c:pt>
                <c:pt idx="461">
                  <c:v>0.85377741673436225</c:v>
                </c:pt>
                <c:pt idx="462">
                  <c:v>0.86108854589764405</c:v>
                </c:pt>
                <c:pt idx="463">
                  <c:v>0.87408610885458959</c:v>
                </c:pt>
                <c:pt idx="464">
                  <c:v>0.88545897644191707</c:v>
                </c:pt>
                <c:pt idx="465">
                  <c:v>0.8911454102355808</c:v>
                </c:pt>
                <c:pt idx="466">
                  <c:v>0.90048740861088528</c:v>
                </c:pt>
                <c:pt idx="467">
                  <c:v>0.91186027619821275</c:v>
                </c:pt>
                <c:pt idx="468">
                  <c:v>0.92201462225832642</c:v>
                </c:pt>
                <c:pt idx="469">
                  <c:v>0.93135662063363112</c:v>
                </c:pt>
                <c:pt idx="470">
                  <c:v>0.92810722989439476</c:v>
                </c:pt>
                <c:pt idx="471">
                  <c:v>0.93907392363931752</c:v>
                </c:pt>
                <c:pt idx="472">
                  <c:v>0.95329000812347686</c:v>
                </c:pt>
                <c:pt idx="473">
                  <c:v>0.96141348497156787</c:v>
                </c:pt>
                <c:pt idx="474">
                  <c:v>0.96222583265637684</c:v>
                </c:pt>
                <c:pt idx="475">
                  <c:v>0.96791226645004058</c:v>
                </c:pt>
                <c:pt idx="476">
                  <c:v>0.98009748172217714</c:v>
                </c:pt>
                <c:pt idx="477">
                  <c:v>0.98578391551584066</c:v>
                </c:pt>
                <c:pt idx="478">
                  <c:v>0.98659626320064986</c:v>
                </c:pt>
                <c:pt idx="479">
                  <c:v>0.98700243704305424</c:v>
                </c:pt>
                <c:pt idx="480">
                  <c:v>0.99471974004874064</c:v>
                </c:pt>
                <c:pt idx="481">
                  <c:v>1</c:v>
                </c:pt>
                <c:pt idx="482">
                  <c:v>0.99837530463038171</c:v>
                </c:pt>
                <c:pt idx="483">
                  <c:v>0.99065800162469542</c:v>
                </c:pt>
                <c:pt idx="484">
                  <c:v>0.99228269699431337</c:v>
                </c:pt>
                <c:pt idx="485">
                  <c:v>0.99228269699431337</c:v>
                </c:pt>
                <c:pt idx="486">
                  <c:v>0.98781478472786355</c:v>
                </c:pt>
                <c:pt idx="487">
                  <c:v>0.98050365556458152</c:v>
                </c:pt>
                <c:pt idx="488">
                  <c:v>0.97156783103168154</c:v>
                </c:pt>
                <c:pt idx="489">
                  <c:v>0.97075548334687245</c:v>
                </c:pt>
                <c:pt idx="490">
                  <c:v>0.9662875710804224</c:v>
                </c:pt>
                <c:pt idx="491">
                  <c:v>0.94800974817221773</c:v>
                </c:pt>
                <c:pt idx="492">
                  <c:v>0.9402924451665311</c:v>
                </c:pt>
                <c:pt idx="493">
                  <c:v>0.93338748984565389</c:v>
                </c:pt>
                <c:pt idx="494">
                  <c:v>0.93095044679122663</c:v>
                </c:pt>
                <c:pt idx="495">
                  <c:v>0.91632818846466291</c:v>
                </c:pt>
                <c:pt idx="496">
                  <c:v>0.90576766856214463</c:v>
                </c:pt>
                <c:pt idx="497">
                  <c:v>0.9000812347684809</c:v>
                </c:pt>
                <c:pt idx="498">
                  <c:v>0.89439480097481716</c:v>
                </c:pt>
                <c:pt idx="499">
                  <c:v>0.87652315190901708</c:v>
                </c:pt>
                <c:pt idx="500">
                  <c:v>0.86068237205523945</c:v>
                </c:pt>
                <c:pt idx="501">
                  <c:v>0.85174654752233947</c:v>
                </c:pt>
                <c:pt idx="502">
                  <c:v>0.84321689683184398</c:v>
                </c:pt>
                <c:pt idx="503">
                  <c:v>0.82615759545085277</c:v>
                </c:pt>
                <c:pt idx="504">
                  <c:v>0.80381803411860264</c:v>
                </c:pt>
                <c:pt idx="505">
                  <c:v>0.78554021121039797</c:v>
                </c:pt>
                <c:pt idx="506">
                  <c:v>0.77538586515028429</c:v>
                </c:pt>
                <c:pt idx="507">
                  <c:v>0.7571080422420795</c:v>
                </c:pt>
                <c:pt idx="508">
                  <c:v>0.73679935012185216</c:v>
                </c:pt>
                <c:pt idx="509">
                  <c:v>0.71486596263200641</c:v>
                </c:pt>
                <c:pt idx="510">
                  <c:v>0.70064987814784718</c:v>
                </c:pt>
                <c:pt idx="511">
                  <c:v>0.68724614134849704</c:v>
                </c:pt>
                <c:pt idx="512">
                  <c:v>0.66287571080422414</c:v>
                </c:pt>
                <c:pt idx="513">
                  <c:v>0.64216084484159208</c:v>
                </c:pt>
                <c:pt idx="514">
                  <c:v>0.62753858651502836</c:v>
                </c:pt>
                <c:pt idx="515">
                  <c:v>0.60966693744922817</c:v>
                </c:pt>
                <c:pt idx="516">
                  <c:v>0.58854589764419163</c:v>
                </c:pt>
                <c:pt idx="517">
                  <c:v>0.56214459788789595</c:v>
                </c:pt>
                <c:pt idx="518">
                  <c:v>0.54589764419171394</c:v>
                </c:pt>
                <c:pt idx="519">
                  <c:v>0.52558895207148659</c:v>
                </c:pt>
                <c:pt idx="520">
                  <c:v>0.5073111291632818</c:v>
                </c:pt>
                <c:pt idx="521">
                  <c:v>0.48497156783103162</c:v>
                </c:pt>
                <c:pt idx="522">
                  <c:v>0.46669374492282695</c:v>
                </c:pt>
                <c:pt idx="523">
                  <c:v>0.45166531275385857</c:v>
                </c:pt>
                <c:pt idx="524">
                  <c:v>0.43785540211210394</c:v>
                </c:pt>
                <c:pt idx="525">
                  <c:v>0.4203899268887083</c:v>
                </c:pt>
                <c:pt idx="526">
                  <c:v>0.40779853777416725</c:v>
                </c:pt>
                <c:pt idx="527">
                  <c:v>0.39561332250203085</c:v>
                </c:pt>
                <c:pt idx="528">
                  <c:v>0.37961007311129158</c:v>
                </c:pt>
                <c:pt idx="529">
                  <c:v>0.36303818034118601</c:v>
                </c:pt>
                <c:pt idx="530">
                  <c:v>0.34788789601949627</c:v>
                </c:pt>
                <c:pt idx="531">
                  <c:v>0.33639317627944754</c:v>
                </c:pt>
                <c:pt idx="532">
                  <c:v>0.32615759545085293</c:v>
                </c:pt>
                <c:pt idx="533">
                  <c:v>0.31011372867587322</c:v>
                </c:pt>
                <c:pt idx="534">
                  <c:v>0.29809098294069858</c:v>
                </c:pt>
                <c:pt idx="535">
                  <c:v>0.28610885458976437</c:v>
                </c:pt>
                <c:pt idx="536">
                  <c:v>0.27416734362307066</c:v>
                </c:pt>
                <c:pt idx="537">
                  <c:v>0.26100731112916326</c:v>
                </c:pt>
                <c:pt idx="538">
                  <c:v>0.25048740861088542</c:v>
                </c:pt>
                <c:pt idx="539">
                  <c:v>0.24216084484159217</c:v>
                </c:pt>
                <c:pt idx="540">
                  <c:v>0.23200649878147844</c:v>
                </c:pt>
                <c:pt idx="541">
                  <c:v>0.22396425670186837</c:v>
                </c:pt>
                <c:pt idx="542">
                  <c:v>0.21352558895207149</c:v>
                </c:pt>
                <c:pt idx="543">
                  <c:v>0.20414297319252636</c:v>
                </c:pt>
                <c:pt idx="544">
                  <c:v>0.19796913078797723</c:v>
                </c:pt>
                <c:pt idx="545">
                  <c:v>0.1876523151909017</c:v>
                </c:pt>
                <c:pt idx="546">
                  <c:v>0.1811535337124289</c:v>
                </c:pt>
                <c:pt idx="547">
                  <c:v>0.17469536961819657</c:v>
                </c:pt>
                <c:pt idx="548">
                  <c:v>0.16787164906580015</c:v>
                </c:pt>
                <c:pt idx="549">
                  <c:v>0.15987002437043055</c:v>
                </c:pt>
                <c:pt idx="550">
                  <c:v>0.1527619821283509</c:v>
                </c:pt>
                <c:pt idx="551">
                  <c:v>0.14894394800974817</c:v>
                </c:pt>
                <c:pt idx="552">
                  <c:v>0.14179528838342809</c:v>
                </c:pt>
                <c:pt idx="553">
                  <c:v>0.13793663688058488</c:v>
                </c:pt>
                <c:pt idx="554">
                  <c:v>0.13253452477660438</c:v>
                </c:pt>
                <c:pt idx="555">
                  <c:v>0.12640129975629566</c:v>
                </c:pt>
                <c:pt idx="556">
                  <c:v>0.11913078797725424</c:v>
                </c:pt>
                <c:pt idx="557">
                  <c:v>0.11661251015434604</c:v>
                </c:pt>
                <c:pt idx="558">
                  <c:v>0.11181965881397238</c:v>
                </c:pt>
                <c:pt idx="559">
                  <c:v>0.10771730300568642</c:v>
                </c:pt>
                <c:pt idx="560">
                  <c:v>0.10454914703493096</c:v>
                </c:pt>
                <c:pt idx="561">
                  <c:v>9.9065800162469519E-2</c:v>
                </c:pt>
                <c:pt idx="562">
                  <c:v>9.6100731112916324E-2</c:v>
                </c:pt>
                <c:pt idx="563">
                  <c:v>9.2932575142160842E-2</c:v>
                </c:pt>
                <c:pt idx="564">
                  <c:v>8.8992688870836723E-2</c:v>
                </c:pt>
                <c:pt idx="565">
                  <c:v>8.6149471974004868E-2</c:v>
                </c:pt>
                <c:pt idx="566">
                  <c:v>8.4402924451665307E-2</c:v>
                </c:pt>
                <c:pt idx="567">
                  <c:v>8.135662063363118E-2</c:v>
                </c:pt>
                <c:pt idx="568">
                  <c:v>7.7132412672623885E-2</c:v>
                </c:pt>
                <c:pt idx="569">
                  <c:v>7.571080422420795E-2</c:v>
                </c:pt>
                <c:pt idx="570">
                  <c:v>7.3436230706742475E-2</c:v>
                </c:pt>
                <c:pt idx="571">
                  <c:v>7.0958570268074728E-2</c:v>
                </c:pt>
                <c:pt idx="572">
                  <c:v>6.8602761982128349E-2</c:v>
                </c:pt>
                <c:pt idx="573">
                  <c:v>6.7221770917952881E-2</c:v>
                </c:pt>
                <c:pt idx="574">
                  <c:v>6.2794476035743285E-2</c:v>
                </c:pt>
                <c:pt idx="575">
                  <c:v>5.999187652315191E-2</c:v>
                </c:pt>
                <c:pt idx="576">
                  <c:v>6.0926076360682362E-2</c:v>
                </c:pt>
                <c:pt idx="577">
                  <c:v>5.8204711616571883E-2</c:v>
                </c:pt>
                <c:pt idx="578">
                  <c:v>5.6255077173030056E-2</c:v>
                </c:pt>
                <c:pt idx="579">
                  <c:v>5.5483346872461412E-2</c:v>
                </c:pt>
                <c:pt idx="580">
                  <c:v>5.6661251015434601E-2</c:v>
                </c:pt>
                <c:pt idx="581">
                  <c:v>5.1624695369618188E-2</c:v>
                </c:pt>
                <c:pt idx="582">
                  <c:v>4.9431356620633631E-2</c:v>
                </c:pt>
                <c:pt idx="583">
                  <c:v>5.0974817221770906E-2</c:v>
                </c:pt>
                <c:pt idx="584">
                  <c:v>4.8456539398862707E-2</c:v>
                </c:pt>
                <c:pt idx="585">
                  <c:v>4.7034930950446786E-2</c:v>
                </c:pt>
                <c:pt idx="586">
                  <c:v>4.5004061738424042E-2</c:v>
                </c:pt>
                <c:pt idx="587">
                  <c:v>4.3663688058489025E-2</c:v>
                </c:pt>
                <c:pt idx="588">
                  <c:v>4.2404549147034926E-2</c:v>
                </c:pt>
                <c:pt idx="589">
                  <c:v>4.1470349309504467E-2</c:v>
                </c:pt>
                <c:pt idx="590">
                  <c:v>3.9114541023558075E-2</c:v>
                </c:pt>
                <c:pt idx="591">
                  <c:v>3.9175467099918759E-2</c:v>
                </c:pt>
                <c:pt idx="592">
                  <c:v>3.6860276198212832E-2</c:v>
                </c:pt>
                <c:pt idx="593">
                  <c:v>3.8277822908204709E-2</c:v>
                </c:pt>
                <c:pt idx="594">
                  <c:v>3.6173842404549149E-2</c:v>
                </c:pt>
                <c:pt idx="595">
                  <c:v>3.5097481722177089E-2</c:v>
                </c:pt>
                <c:pt idx="596">
                  <c:v>3.2997562956945573E-2</c:v>
                </c:pt>
                <c:pt idx="597">
                  <c:v>3.234768480909829E-2</c:v>
                </c:pt>
                <c:pt idx="598">
                  <c:v>3.4354183590576765E-2</c:v>
                </c:pt>
                <c:pt idx="599">
                  <c:v>3.1454102355808283E-2</c:v>
                </c:pt>
                <c:pt idx="600">
                  <c:v>3.0873273761169776E-2</c:v>
                </c:pt>
                <c:pt idx="601">
                  <c:v>3.1303818034118601E-2</c:v>
                </c:pt>
                <c:pt idx="602">
                  <c:v>3.0410235580828594E-2</c:v>
                </c:pt>
                <c:pt idx="603">
                  <c:v>2.7579203899268885E-2</c:v>
                </c:pt>
                <c:pt idx="604">
                  <c:v>2.7944760357432982E-2</c:v>
                </c:pt>
                <c:pt idx="605">
                  <c:v>2.7266450040617382E-2</c:v>
                </c:pt>
                <c:pt idx="606">
                  <c:v>2.7786352558895205E-2</c:v>
                </c:pt>
                <c:pt idx="607">
                  <c:v>2.6060113728675869E-2</c:v>
                </c:pt>
                <c:pt idx="608">
                  <c:v>2.5471161657189274E-2</c:v>
                </c:pt>
                <c:pt idx="609">
                  <c:v>2.6462225832656373E-2</c:v>
                </c:pt>
                <c:pt idx="610">
                  <c:v>2.5166531275385862E-2</c:v>
                </c:pt>
                <c:pt idx="611">
                  <c:v>2.4670999187652313E-2</c:v>
                </c:pt>
                <c:pt idx="612">
                  <c:v>2.3960194963444353E-2</c:v>
                </c:pt>
                <c:pt idx="613">
                  <c:v>2.4658813972380178E-2</c:v>
                </c:pt>
                <c:pt idx="614">
                  <c:v>2.3119415109666933E-2</c:v>
                </c:pt>
                <c:pt idx="615">
                  <c:v>2.3054427294882208E-2</c:v>
                </c:pt>
                <c:pt idx="616">
                  <c:v>2.2778229082047113E-2</c:v>
                </c:pt>
                <c:pt idx="617">
                  <c:v>2.1482534524776602E-2</c:v>
                </c:pt>
                <c:pt idx="618">
                  <c:v>1.9784727863525586E-2</c:v>
                </c:pt>
                <c:pt idx="619">
                  <c:v>2.1234768480909827E-2</c:v>
                </c:pt>
                <c:pt idx="620">
                  <c:v>1.8874898456539398E-2</c:v>
                </c:pt>
                <c:pt idx="621">
                  <c:v>2.0020308692120226E-2</c:v>
                </c:pt>
                <c:pt idx="622">
                  <c:v>1.8196588139723798E-2</c:v>
                </c:pt>
                <c:pt idx="623">
                  <c:v>1.8753046303818032E-2</c:v>
                </c:pt>
                <c:pt idx="624">
                  <c:v>1.6311941510966693E-2</c:v>
                </c:pt>
                <c:pt idx="625">
                  <c:v>1.7112103980503654E-2</c:v>
                </c:pt>
                <c:pt idx="626">
                  <c:v>1.6990251827782289E-2</c:v>
                </c:pt>
                <c:pt idx="627">
                  <c:v>1.645004061738424E-2</c:v>
                </c:pt>
                <c:pt idx="628">
                  <c:v>1.660438667749797E-2</c:v>
                </c:pt>
                <c:pt idx="629">
                  <c:v>1.5365556458164094E-2</c:v>
                </c:pt>
                <c:pt idx="630">
                  <c:v>1.5349309504467912E-2</c:v>
                </c:pt>
                <c:pt idx="631">
                  <c:v>1.3635255889520713E-2</c:v>
                </c:pt>
                <c:pt idx="632">
                  <c:v>1.3858651502843215E-2</c:v>
                </c:pt>
                <c:pt idx="633">
                  <c:v>1.5536149471974004E-2</c:v>
                </c:pt>
                <c:pt idx="634">
                  <c:v>1.3403736799350122E-2</c:v>
                </c:pt>
                <c:pt idx="635">
                  <c:v>1.2002437043054426E-2</c:v>
                </c:pt>
                <c:pt idx="636">
                  <c:v>1.4354183590576764E-2</c:v>
                </c:pt>
                <c:pt idx="637">
                  <c:v>1.2376116978066612E-2</c:v>
                </c:pt>
                <c:pt idx="638">
                  <c:v>1.2380178716490657E-2</c:v>
                </c:pt>
                <c:pt idx="639">
                  <c:v>1.1092607636068237E-2</c:v>
                </c:pt>
                <c:pt idx="640">
                  <c:v>1.2079610073111291E-2</c:v>
                </c:pt>
                <c:pt idx="641">
                  <c:v>1.1600324939073923E-2</c:v>
                </c:pt>
                <c:pt idx="642">
                  <c:v>1.1632818846466287E-2</c:v>
                </c:pt>
                <c:pt idx="643">
                  <c:v>9.9147034930950426E-3</c:v>
                </c:pt>
                <c:pt idx="644">
                  <c:v>1.0532087733549959E-2</c:v>
                </c:pt>
                <c:pt idx="645">
                  <c:v>1.0150284321689683E-2</c:v>
                </c:pt>
                <c:pt idx="646">
                  <c:v>8.708367181153533E-3</c:v>
                </c:pt>
                <c:pt idx="647">
                  <c:v>9.995938261575953E-3</c:v>
                </c:pt>
                <c:pt idx="648">
                  <c:v>7.5264012997562956E-3</c:v>
                </c:pt>
                <c:pt idx="649">
                  <c:v>8.7530463038180337E-3</c:v>
                </c:pt>
                <c:pt idx="650">
                  <c:v>9.833468724614134E-3</c:v>
                </c:pt>
                <c:pt idx="651">
                  <c:v>9.2282696994313556E-3</c:v>
                </c:pt>
                <c:pt idx="652">
                  <c:v>9.504467912266449E-3</c:v>
                </c:pt>
                <c:pt idx="653">
                  <c:v>8.1234768480909821E-3</c:v>
                </c:pt>
                <c:pt idx="654">
                  <c:v>7.1730300568643374E-3</c:v>
                </c:pt>
                <c:pt idx="655">
                  <c:v>8.5458976441917123E-3</c:v>
                </c:pt>
                <c:pt idx="656">
                  <c:v>7.4857839155158404E-3</c:v>
                </c:pt>
                <c:pt idx="657">
                  <c:v>7.717303005686434E-3</c:v>
                </c:pt>
                <c:pt idx="658">
                  <c:v>8.216896831844029E-3</c:v>
                </c:pt>
                <c:pt idx="659">
                  <c:v>8.0869212022745725E-3</c:v>
                </c:pt>
                <c:pt idx="660">
                  <c:v>5.7636068237205519E-3</c:v>
                </c:pt>
                <c:pt idx="661">
                  <c:v>8.1640942323314373E-3</c:v>
                </c:pt>
                <c:pt idx="662">
                  <c:v>6.4541023558082845E-3</c:v>
                </c:pt>
                <c:pt idx="663">
                  <c:v>5.7798537774167331E-3</c:v>
                </c:pt>
                <c:pt idx="664">
                  <c:v>6.1657189277010555E-3</c:v>
                </c:pt>
                <c:pt idx="665">
                  <c:v>5.8123476848090981E-3</c:v>
                </c:pt>
                <c:pt idx="666">
                  <c:v>6.0113728675873267E-3</c:v>
                </c:pt>
                <c:pt idx="667">
                  <c:v>5.9788789601949626E-3</c:v>
                </c:pt>
                <c:pt idx="668">
                  <c:v>6.0276198212835088E-3</c:v>
                </c:pt>
                <c:pt idx="669">
                  <c:v>3.6157595450852964E-3</c:v>
                </c:pt>
                <c:pt idx="670">
                  <c:v>5.6864337936636871E-3</c:v>
                </c:pt>
                <c:pt idx="671">
                  <c:v>5.0081234768480911E-3</c:v>
                </c:pt>
                <c:pt idx="672">
                  <c:v>8.0625507717303011E-3</c:v>
                </c:pt>
                <c:pt idx="673">
                  <c:v>5.1665312753858645E-3</c:v>
                </c:pt>
                <c:pt idx="674">
                  <c:v>3.9622258326563768E-3</c:v>
                </c:pt>
                <c:pt idx="675">
                  <c:v>6.092607636068237E-3</c:v>
                </c:pt>
                <c:pt idx="676">
                  <c:v>5.2843216896831845E-3</c:v>
                </c:pt>
                <c:pt idx="677">
                  <c:v>5.5483346872461405E-3</c:v>
                </c:pt>
                <c:pt idx="678">
                  <c:v>4.2201462225832653E-3</c:v>
                </c:pt>
                <c:pt idx="679">
                  <c:v>4.1835905767668557E-3</c:v>
                </c:pt>
                <c:pt idx="680">
                  <c:v>5.3127538586515023E-3</c:v>
                </c:pt>
                <c:pt idx="681">
                  <c:v>5.2437043054427293E-3</c:v>
                </c:pt>
                <c:pt idx="682">
                  <c:v>4.459788789601949E-3</c:v>
                </c:pt>
                <c:pt idx="683">
                  <c:v>3.401705930138099E-3</c:v>
                </c:pt>
                <c:pt idx="684">
                  <c:v>2.054021121039805E-3</c:v>
                </c:pt>
                <c:pt idx="685">
                  <c:v>4.0142160844841585E-3</c:v>
                </c:pt>
                <c:pt idx="686">
                  <c:v>4.1023558082859462E-3</c:v>
                </c:pt>
                <c:pt idx="687">
                  <c:v>1.7168968318440293E-3</c:v>
                </c:pt>
                <c:pt idx="688">
                  <c:v>3.1043866774979687E-4</c:v>
                </c:pt>
                <c:pt idx="689">
                  <c:v>2.6413484971567831E-3</c:v>
                </c:pt>
                <c:pt idx="690">
                  <c:v>4.4882209585702677E-3</c:v>
                </c:pt>
                <c:pt idx="691">
                  <c:v>2.3151909017059299E-3</c:v>
                </c:pt>
                <c:pt idx="692">
                  <c:v>2.5231519090170591E-3</c:v>
                </c:pt>
                <c:pt idx="693">
                  <c:v>3.1681559707554831E-3</c:v>
                </c:pt>
                <c:pt idx="694">
                  <c:v>3.7534524776604386E-3</c:v>
                </c:pt>
                <c:pt idx="695">
                  <c:v>1.3850528025995124E-3</c:v>
                </c:pt>
                <c:pt idx="696">
                  <c:v>2.1186027619821282E-3</c:v>
                </c:pt>
                <c:pt idx="697">
                  <c:v>1.3610885458976442E-3</c:v>
                </c:pt>
                <c:pt idx="698">
                  <c:v>3.2189277010560517E-3</c:v>
                </c:pt>
                <c:pt idx="699">
                  <c:v>9.6141348497156773E-4</c:v>
                </c:pt>
                <c:pt idx="700">
                  <c:v>2.8574329813160033E-3</c:v>
                </c:pt>
                <c:pt idx="701">
                  <c:v>1.5678310316815597E-3</c:v>
                </c:pt>
                <c:pt idx="702">
                  <c:v>1.6238830219333872E-3</c:v>
                </c:pt>
                <c:pt idx="703">
                  <c:v>1.960194963444354E-3</c:v>
                </c:pt>
                <c:pt idx="704">
                  <c:v>2.6275385865150284E-3</c:v>
                </c:pt>
                <c:pt idx="705">
                  <c:v>1.735987002437043E-3</c:v>
                </c:pt>
                <c:pt idx="706">
                  <c:v>6.0073111291632816E-4</c:v>
                </c:pt>
                <c:pt idx="707">
                  <c:v>2.4597887896019494E-3</c:v>
                </c:pt>
                <c:pt idx="708">
                  <c:v>1.0239642567018683E-3</c:v>
                </c:pt>
                <c:pt idx="709">
                  <c:v>2.0552396425670186E-3</c:v>
                </c:pt>
                <c:pt idx="710">
                  <c:v>1.0792038992688872E-3</c:v>
                </c:pt>
                <c:pt idx="711">
                  <c:v>1.2660438667749796E-3</c:v>
                </c:pt>
                <c:pt idx="712">
                  <c:v>3.4471974004874084E-3</c:v>
                </c:pt>
                <c:pt idx="713">
                  <c:v>1.5333062550771728E-3</c:v>
                </c:pt>
                <c:pt idx="714">
                  <c:v>1.5166531275385864E-3</c:v>
                </c:pt>
                <c:pt idx="715">
                  <c:v>7.826969943135661E-4</c:v>
                </c:pt>
                <c:pt idx="716">
                  <c:v>8.5783915515840771E-4</c:v>
                </c:pt>
                <c:pt idx="717">
                  <c:v>2.0885458976441914E-3</c:v>
                </c:pt>
                <c:pt idx="718">
                  <c:v>1.1222583265637692E-3</c:v>
                </c:pt>
                <c:pt idx="719">
                  <c:v>7.0186839967506087E-4</c:v>
                </c:pt>
                <c:pt idx="720">
                  <c:v>4.0617384240454911E-10</c:v>
                </c:pt>
                <c:pt idx="721">
                  <c:v>4.0617384240454911E-10</c:v>
                </c:pt>
                <c:pt idx="722">
                  <c:v>4.0617384240454911E-10</c:v>
                </c:pt>
                <c:pt idx="723">
                  <c:v>1.3184402924451663E-3</c:v>
                </c:pt>
                <c:pt idx="724">
                  <c:v>5.1787164906580017E-4</c:v>
                </c:pt>
                <c:pt idx="725">
                  <c:v>3.1031681559707548E-6</c:v>
                </c:pt>
                <c:pt idx="726">
                  <c:v>7.7213647441104786E-4</c:v>
                </c:pt>
                <c:pt idx="727">
                  <c:v>1.454914703493095E-3</c:v>
                </c:pt>
                <c:pt idx="728">
                  <c:v>2.7400487408610883E-3</c:v>
                </c:pt>
                <c:pt idx="729">
                  <c:v>3.913078797725426E-4</c:v>
                </c:pt>
                <c:pt idx="730">
                  <c:v>5.7757920389926883E-4</c:v>
                </c:pt>
                <c:pt idx="731">
                  <c:v>4.0617384240454911E-10</c:v>
                </c:pt>
                <c:pt idx="732">
                  <c:v>1.7497969130787975E-3</c:v>
                </c:pt>
                <c:pt idx="733">
                  <c:v>4.0617384240454911E-10</c:v>
                </c:pt>
                <c:pt idx="734">
                  <c:v>1.6580016246953695E-3</c:v>
                </c:pt>
                <c:pt idx="735">
                  <c:v>1.6799350121852151E-4</c:v>
                </c:pt>
                <c:pt idx="736">
                  <c:v>9.8700243704305437E-4</c:v>
                </c:pt>
                <c:pt idx="737">
                  <c:v>3.0515840779853776E-4</c:v>
                </c:pt>
                <c:pt idx="738">
                  <c:v>6.8196588139723794E-4</c:v>
                </c:pt>
                <c:pt idx="739">
                  <c:v>1.913484971567831E-3</c:v>
                </c:pt>
                <c:pt idx="740">
                  <c:v>1.0280259951259138E-4</c:v>
                </c:pt>
                <c:pt idx="741">
                  <c:v>1.4191714053614945E-3</c:v>
                </c:pt>
                <c:pt idx="742">
                  <c:v>1.3692120227457351E-3</c:v>
                </c:pt>
                <c:pt idx="743">
                  <c:v>6.0519902518277812E-4</c:v>
                </c:pt>
                <c:pt idx="744">
                  <c:v>1.3424045491470349E-3</c:v>
                </c:pt>
                <c:pt idx="745">
                  <c:v>9.0576766856214456E-5</c:v>
                </c:pt>
                <c:pt idx="746">
                  <c:v>8.6839967506092605E-4</c:v>
                </c:pt>
                <c:pt idx="747">
                  <c:v>6.7181153533712426E-4</c:v>
                </c:pt>
                <c:pt idx="748">
                  <c:v>7.0024370430544266E-4</c:v>
                </c:pt>
                <c:pt idx="749">
                  <c:v>6.2794476035743301E-4</c:v>
                </c:pt>
                <c:pt idx="750">
                  <c:v>2.2445166531275384E-3</c:v>
                </c:pt>
                <c:pt idx="751">
                  <c:v>4.0617384240454911E-10</c:v>
                </c:pt>
                <c:pt idx="752">
                  <c:v>1.5528025995125911E-3</c:v>
                </c:pt>
                <c:pt idx="753">
                  <c:v>2.5333062550771725E-4</c:v>
                </c:pt>
                <c:pt idx="754">
                  <c:v>5.1868399675060917E-4</c:v>
                </c:pt>
                <c:pt idx="755">
                  <c:v>4.0617384240454911E-10</c:v>
                </c:pt>
                <c:pt idx="756">
                  <c:v>6.2753858651502835E-4</c:v>
                </c:pt>
                <c:pt idx="757">
                  <c:v>7.5832656376929322E-4</c:v>
                </c:pt>
                <c:pt idx="758">
                  <c:v>4.0617384240454911E-10</c:v>
                </c:pt>
                <c:pt idx="759">
                  <c:v>4.0617384240454911E-10</c:v>
                </c:pt>
                <c:pt idx="760">
                  <c:v>4.0617384240454911E-10</c:v>
                </c:pt>
                <c:pt idx="761">
                  <c:v>2.1039805036555644E-3</c:v>
                </c:pt>
                <c:pt idx="762">
                  <c:v>9.6181965881397228E-4</c:v>
                </c:pt>
                <c:pt idx="763">
                  <c:v>2.1080422420796099E-3</c:v>
                </c:pt>
                <c:pt idx="764">
                  <c:v>3.6714053614947194E-4</c:v>
                </c:pt>
                <c:pt idx="765">
                  <c:v>1.1259138911454102E-3</c:v>
                </c:pt>
                <c:pt idx="766">
                  <c:v>7.5182778229082039E-4</c:v>
                </c:pt>
                <c:pt idx="767">
                  <c:v>4.0617384240454911E-10</c:v>
                </c:pt>
                <c:pt idx="768">
                  <c:v>6.7668562144597877E-4</c:v>
                </c:pt>
                <c:pt idx="769">
                  <c:v>8.403736799350121E-4</c:v>
                </c:pt>
                <c:pt idx="770">
                  <c:v>4.0617384240454911E-10</c:v>
                </c:pt>
                <c:pt idx="771">
                  <c:v>4.0617384240454911E-10</c:v>
                </c:pt>
                <c:pt idx="772">
                  <c:v>4.0617384240454911E-10</c:v>
                </c:pt>
                <c:pt idx="773">
                  <c:v>4.0617384240454911E-10</c:v>
                </c:pt>
                <c:pt idx="774">
                  <c:v>3.0329000812347683E-4</c:v>
                </c:pt>
                <c:pt idx="775">
                  <c:v>7.7335499593826152E-4</c:v>
                </c:pt>
                <c:pt idx="776">
                  <c:v>5.1624695369618197E-4</c:v>
                </c:pt>
                <c:pt idx="777">
                  <c:v>1.5678310316815597E-3</c:v>
                </c:pt>
                <c:pt idx="778">
                  <c:v>8.8789601949634432E-4</c:v>
                </c:pt>
                <c:pt idx="779">
                  <c:v>4.0617384240454911E-10</c:v>
                </c:pt>
                <c:pt idx="780">
                  <c:v>9.7603574329813158E-4</c:v>
                </c:pt>
                <c:pt idx="781">
                  <c:v>1.8290008123476847E-3</c:v>
                </c:pt>
                <c:pt idx="782">
                  <c:v>6.0154346060113727E-4</c:v>
                </c:pt>
                <c:pt idx="783">
                  <c:v>8.1640942323314366E-4</c:v>
                </c:pt>
                <c:pt idx="784">
                  <c:v>1.8647441104792849E-5</c:v>
                </c:pt>
                <c:pt idx="785">
                  <c:v>4.0617384240454911E-10</c:v>
                </c:pt>
                <c:pt idx="786">
                  <c:v>3.111291632818846E-5</c:v>
                </c:pt>
                <c:pt idx="787">
                  <c:v>4.0617384240454911E-10</c:v>
                </c:pt>
                <c:pt idx="788">
                  <c:v>1.6515028432168968E-4</c:v>
                </c:pt>
                <c:pt idx="789">
                  <c:v>1.5312753858651501E-3</c:v>
                </c:pt>
                <c:pt idx="790">
                  <c:v>1.3769293257514215E-3</c:v>
                </c:pt>
                <c:pt idx="791">
                  <c:v>9.3623070674248566E-5</c:v>
                </c:pt>
                <c:pt idx="792">
                  <c:v>5.402112103980503E-4</c:v>
                </c:pt>
                <c:pt idx="793">
                  <c:v>7.5060926076360673E-4</c:v>
                </c:pt>
                <c:pt idx="794">
                  <c:v>6.823720552396425E-4</c:v>
                </c:pt>
                <c:pt idx="795">
                  <c:v>1.3176279447603574E-3</c:v>
                </c:pt>
                <c:pt idx="796">
                  <c:v>4.0617384240454911E-10</c:v>
                </c:pt>
                <c:pt idx="797">
                  <c:v>6.2713241267262385E-6</c:v>
                </c:pt>
                <c:pt idx="798">
                  <c:v>1.9740048740861087E-3</c:v>
                </c:pt>
                <c:pt idx="799">
                  <c:v>4.0617384240454911E-10</c:v>
                </c:pt>
                <c:pt idx="800">
                  <c:v>1.6019496344435417E-4</c:v>
                </c:pt>
                <c:pt idx="801">
                  <c:v>4.0617384240454911E-10</c:v>
                </c:pt>
                <c:pt idx="802">
                  <c:v>4.0617384240454911E-10</c:v>
                </c:pt>
                <c:pt idx="803">
                  <c:v>7.0186839967506087E-4</c:v>
                </c:pt>
                <c:pt idx="804">
                  <c:v>4.0617384240454911E-10</c:v>
                </c:pt>
                <c:pt idx="805">
                  <c:v>1.5060926076360681E-3</c:v>
                </c:pt>
                <c:pt idx="806">
                  <c:v>4.0617384240454911E-10</c:v>
                </c:pt>
                <c:pt idx="807">
                  <c:v>1.2871649065800161E-3</c:v>
                </c:pt>
                <c:pt idx="808">
                  <c:v>1.0666125101543458E-3</c:v>
                </c:pt>
                <c:pt idx="809">
                  <c:v>2.0532087733549959E-3</c:v>
                </c:pt>
                <c:pt idx="810">
                  <c:v>4.0617384240454911E-10</c:v>
                </c:pt>
                <c:pt idx="811">
                  <c:v>2.9264825345247762E-3</c:v>
                </c:pt>
                <c:pt idx="812">
                  <c:v>1.4622258326563767E-3</c:v>
                </c:pt>
                <c:pt idx="813">
                  <c:v>1.1738424045491468E-3</c:v>
                </c:pt>
                <c:pt idx="814">
                  <c:v>5.6011372867587322E-4</c:v>
                </c:pt>
                <c:pt idx="815">
                  <c:v>1.7562956945572702E-3</c:v>
                </c:pt>
                <c:pt idx="816">
                  <c:v>2.1596263200649875E-3</c:v>
                </c:pt>
                <c:pt idx="817">
                  <c:v>4.2445166531275379E-4</c:v>
                </c:pt>
                <c:pt idx="818">
                  <c:v>4.0617384240454911E-10</c:v>
                </c:pt>
                <c:pt idx="819">
                  <c:v>4.0617384240454911E-10</c:v>
                </c:pt>
                <c:pt idx="820">
                  <c:v>1.8582453290008123E-4</c:v>
                </c:pt>
                <c:pt idx="821">
                  <c:v>4.0617384240454911E-10</c:v>
                </c:pt>
                <c:pt idx="822">
                  <c:v>4.0617384240454911E-10</c:v>
                </c:pt>
                <c:pt idx="823">
                  <c:v>1.4744110479285133E-3</c:v>
                </c:pt>
                <c:pt idx="824">
                  <c:v>1.5109666937449225E-4</c:v>
                </c:pt>
                <c:pt idx="825">
                  <c:v>4.0617384240454911E-10</c:v>
                </c:pt>
                <c:pt idx="826">
                  <c:v>4.0617384240454911E-10</c:v>
                </c:pt>
                <c:pt idx="827">
                  <c:v>4.0617384240454911E-10</c:v>
                </c:pt>
                <c:pt idx="828">
                  <c:v>1.4922826969943133E-3</c:v>
                </c:pt>
                <c:pt idx="829">
                  <c:v>4.0617384240454911E-10</c:v>
                </c:pt>
                <c:pt idx="830">
                  <c:v>9.7522339561332237E-4</c:v>
                </c:pt>
                <c:pt idx="831">
                  <c:v>1.3521527213647441E-4</c:v>
                </c:pt>
                <c:pt idx="832">
                  <c:v>4.0617384240454911E-10</c:v>
                </c:pt>
                <c:pt idx="833">
                  <c:v>8.7733549959382608E-4</c:v>
                </c:pt>
                <c:pt idx="834">
                  <c:v>7.1364744110479286E-4</c:v>
                </c:pt>
                <c:pt idx="835">
                  <c:v>9.1592201462225827E-4</c:v>
                </c:pt>
                <c:pt idx="836">
                  <c:v>4.0617384240454911E-10</c:v>
                </c:pt>
                <c:pt idx="837">
                  <c:v>6.8034118602761974E-4</c:v>
                </c:pt>
                <c:pt idx="838">
                  <c:v>1.0182778229082046E-3</c:v>
                </c:pt>
                <c:pt idx="839">
                  <c:v>1.091795288383428E-3</c:v>
                </c:pt>
                <c:pt idx="840">
                  <c:v>4.0617384240454911E-10</c:v>
                </c:pt>
                <c:pt idx="841">
                  <c:v>1.5792038992688869E-3</c:v>
                </c:pt>
                <c:pt idx="842">
                  <c:v>6.9943135662063356E-4</c:v>
                </c:pt>
                <c:pt idx="843">
                  <c:v>4.0617384240454911E-10</c:v>
                </c:pt>
                <c:pt idx="844">
                  <c:v>5.1584077985377731E-4</c:v>
                </c:pt>
                <c:pt idx="845">
                  <c:v>1.2920389926888707E-3</c:v>
                </c:pt>
                <c:pt idx="846">
                  <c:v>7.2380178716490654E-4</c:v>
                </c:pt>
                <c:pt idx="847">
                  <c:v>1.1567831031681559E-3</c:v>
                </c:pt>
                <c:pt idx="848">
                  <c:v>1.5698619008935825E-4</c:v>
                </c:pt>
                <c:pt idx="849">
                  <c:v>3.1080422420796098E-4</c:v>
                </c:pt>
                <c:pt idx="850">
                  <c:v>1.0560519902518277E-3</c:v>
                </c:pt>
                <c:pt idx="851">
                  <c:v>4.0617384240454911E-10</c:v>
                </c:pt>
                <c:pt idx="852">
                  <c:v>8.4809098294069858E-4</c:v>
                </c:pt>
                <c:pt idx="853">
                  <c:v>1.1104792851340372E-3</c:v>
                </c:pt>
                <c:pt idx="854">
                  <c:v>1.2591389114541022E-3</c:v>
                </c:pt>
                <c:pt idx="855">
                  <c:v>1.3935824532900079E-3</c:v>
                </c:pt>
                <c:pt idx="856">
                  <c:v>4.0617384240454911E-10</c:v>
                </c:pt>
                <c:pt idx="857">
                  <c:v>1.8968318440292444E-3</c:v>
                </c:pt>
                <c:pt idx="858">
                  <c:v>4.8090982940698614E-4</c:v>
                </c:pt>
                <c:pt idx="859">
                  <c:v>3.3728675873273762E-4</c:v>
                </c:pt>
                <c:pt idx="860">
                  <c:v>1.0113728675873272E-3</c:v>
                </c:pt>
                <c:pt idx="861">
                  <c:v>6.3606823720552383E-4</c:v>
                </c:pt>
                <c:pt idx="862">
                  <c:v>4.0617384240454911E-10</c:v>
                </c:pt>
                <c:pt idx="863">
                  <c:v>9.3988627132412671E-4</c:v>
                </c:pt>
                <c:pt idx="864">
                  <c:v>4.0617384240454911E-10</c:v>
                </c:pt>
                <c:pt idx="865">
                  <c:v>1.991876523151909E-3</c:v>
                </c:pt>
                <c:pt idx="866">
                  <c:v>4.0617384240454911E-10</c:v>
                </c:pt>
                <c:pt idx="867">
                  <c:v>4.0617384240454911E-10</c:v>
                </c:pt>
                <c:pt idx="868">
                  <c:v>3.9069861900893583E-4</c:v>
                </c:pt>
                <c:pt idx="869">
                  <c:v>9.1754670999187637E-4</c:v>
                </c:pt>
                <c:pt idx="870">
                  <c:v>2.2197400487408612E-3</c:v>
                </c:pt>
                <c:pt idx="871">
                  <c:v>1.5069049553208772E-3</c:v>
                </c:pt>
                <c:pt idx="872">
                  <c:v>6.1372867587327371E-4</c:v>
                </c:pt>
                <c:pt idx="873">
                  <c:v>5.9220146222583258E-4</c:v>
                </c:pt>
                <c:pt idx="874">
                  <c:v>1.1019496344435417E-4</c:v>
                </c:pt>
                <c:pt idx="875">
                  <c:v>8.103168155970755E-4</c:v>
                </c:pt>
                <c:pt idx="876">
                  <c:v>1.3623070674248578E-4</c:v>
                </c:pt>
                <c:pt idx="877">
                  <c:v>2.1726238830219332E-3</c:v>
                </c:pt>
                <c:pt idx="878">
                  <c:v>4.0658001624695368E-4</c:v>
                </c:pt>
                <c:pt idx="879">
                  <c:v>4.0617384240454911E-10</c:v>
                </c:pt>
                <c:pt idx="880">
                  <c:v>4.0617384240454911E-10</c:v>
                </c:pt>
                <c:pt idx="881">
                  <c:v>2.0288383428107229E-4</c:v>
                </c:pt>
                <c:pt idx="882">
                  <c:v>6.3606823720552383E-4</c:v>
                </c:pt>
                <c:pt idx="883">
                  <c:v>4.9593826157595449E-4</c:v>
                </c:pt>
                <c:pt idx="884">
                  <c:v>8.8180341186027615E-4</c:v>
                </c:pt>
                <c:pt idx="885">
                  <c:v>8.6433793663688065E-4</c:v>
                </c:pt>
                <c:pt idx="886">
                  <c:v>6.2428919577579205E-4</c:v>
                </c:pt>
                <c:pt idx="887">
                  <c:v>1.6665312753858651E-3</c:v>
                </c:pt>
                <c:pt idx="888">
                  <c:v>1.8387489845653939E-3</c:v>
                </c:pt>
                <c:pt idx="889">
                  <c:v>4.0617384240454911E-10</c:v>
                </c:pt>
                <c:pt idx="890">
                  <c:v>1.3269699431356619E-3</c:v>
                </c:pt>
                <c:pt idx="891">
                  <c:v>1.5239642567018681E-3</c:v>
                </c:pt>
                <c:pt idx="892">
                  <c:v>6.5434606011372854E-4</c:v>
                </c:pt>
                <c:pt idx="893">
                  <c:v>1.5324939073923639E-3</c:v>
                </c:pt>
                <c:pt idx="894">
                  <c:v>4.0617384240454911E-10</c:v>
                </c:pt>
                <c:pt idx="895">
                  <c:v>9.3704305442729484E-4</c:v>
                </c:pt>
                <c:pt idx="896">
                  <c:v>6.8643379366368801E-4</c:v>
                </c:pt>
                <c:pt idx="897">
                  <c:v>7.7538586515028428E-5</c:v>
                </c:pt>
                <c:pt idx="898">
                  <c:v>2.128757108042242E-3</c:v>
                </c:pt>
                <c:pt idx="899">
                  <c:v>4.0617384240454911E-10</c:v>
                </c:pt>
                <c:pt idx="900">
                  <c:v>2.5069049553208774E-3</c:v>
                </c:pt>
                <c:pt idx="901">
                  <c:v>7.7782290820471148E-4</c:v>
                </c:pt>
                <c:pt idx="902">
                  <c:v>4.0617384240454911E-10</c:v>
                </c:pt>
                <c:pt idx="903">
                  <c:v>4.0617384240454911E-10</c:v>
                </c:pt>
                <c:pt idx="904">
                  <c:v>1.5272136474411046E-3</c:v>
                </c:pt>
                <c:pt idx="905">
                  <c:v>4.0617384240454911E-10</c:v>
                </c:pt>
                <c:pt idx="906">
                  <c:v>4.0617384240454911E-10</c:v>
                </c:pt>
                <c:pt idx="907">
                  <c:v>1.72948822095857E-3</c:v>
                </c:pt>
                <c:pt idx="908">
                  <c:v>1.5580828594638505E-3</c:v>
                </c:pt>
                <c:pt idx="909">
                  <c:v>2.7656376929325751E-3</c:v>
                </c:pt>
                <c:pt idx="910">
                  <c:v>4.0617384240454911E-10</c:v>
                </c:pt>
                <c:pt idx="911">
                  <c:v>9.5004061738424039E-4</c:v>
                </c:pt>
                <c:pt idx="912">
                  <c:v>2.4703493095044678E-3</c:v>
                </c:pt>
                <c:pt idx="913">
                  <c:v>4.0617384240454911E-10</c:v>
                </c:pt>
                <c:pt idx="914">
                  <c:v>1.0393988627132411E-3</c:v>
                </c:pt>
                <c:pt idx="915">
                  <c:v>4.0617384240454911E-10</c:v>
                </c:pt>
                <c:pt idx="916">
                  <c:v>6.3363119415109663E-4</c:v>
                </c:pt>
                <c:pt idx="917">
                  <c:v>4.0617384240454911E-10</c:v>
                </c:pt>
                <c:pt idx="918">
                  <c:v>4.7725426482534517E-4</c:v>
                </c:pt>
                <c:pt idx="919">
                  <c:v>4.0617384240454911E-10</c:v>
                </c:pt>
                <c:pt idx="920">
                  <c:v>4.0617384240454911E-10</c:v>
                </c:pt>
                <c:pt idx="921">
                  <c:v>4.0617384240454911E-10</c:v>
                </c:pt>
                <c:pt idx="922">
                  <c:v>4.0617384240454911E-10</c:v>
                </c:pt>
                <c:pt idx="923">
                  <c:v>4.0617384240454911E-10</c:v>
                </c:pt>
                <c:pt idx="924">
                  <c:v>2.100731112916328E-3</c:v>
                </c:pt>
                <c:pt idx="925">
                  <c:v>7.2948822095857027E-4</c:v>
                </c:pt>
                <c:pt idx="926">
                  <c:v>6.6571892770105599E-4</c:v>
                </c:pt>
                <c:pt idx="927">
                  <c:v>9.9756295694557249E-4</c:v>
                </c:pt>
                <c:pt idx="928">
                  <c:v>4.0617384240454911E-10</c:v>
                </c:pt>
                <c:pt idx="929">
                  <c:v>1.0199025182778228E-3</c:v>
                </c:pt>
                <c:pt idx="930">
                  <c:v>2.0840779853777414E-3</c:v>
                </c:pt>
                <c:pt idx="931">
                  <c:v>6.2347684809098284E-4</c:v>
                </c:pt>
                <c:pt idx="932">
                  <c:v>1.5735174654752232E-3</c:v>
                </c:pt>
                <c:pt idx="933">
                  <c:v>4.0617384240454911E-10</c:v>
                </c:pt>
                <c:pt idx="934">
                  <c:v>6.1819658813972377E-4</c:v>
                </c:pt>
                <c:pt idx="935">
                  <c:v>1.3582453290008122E-3</c:v>
                </c:pt>
                <c:pt idx="936">
                  <c:v>7.9813160032493895E-4</c:v>
                </c:pt>
                <c:pt idx="937">
                  <c:v>1.5040617384240454E-4</c:v>
                </c:pt>
                <c:pt idx="938">
                  <c:v>4.0617384240454911E-10</c:v>
                </c:pt>
                <c:pt idx="939">
                  <c:v>4.0617384240454911E-10</c:v>
                </c:pt>
                <c:pt idx="940">
                  <c:v>1.6173842404549146E-3</c:v>
                </c:pt>
                <c:pt idx="941">
                  <c:v>4.0617384240454911E-10</c:v>
                </c:pt>
                <c:pt idx="942">
                  <c:v>8.7774167343623074E-4</c:v>
                </c:pt>
                <c:pt idx="943">
                  <c:v>1.546709991876523E-3</c:v>
                </c:pt>
                <c:pt idx="944">
                  <c:v>2.8651502843216894E-3</c:v>
                </c:pt>
                <c:pt idx="945">
                  <c:v>1.1360682372055239E-3</c:v>
                </c:pt>
                <c:pt idx="946">
                  <c:v>2.4731925264012992E-3</c:v>
                </c:pt>
                <c:pt idx="947">
                  <c:v>4.0617384240454911E-10</c:v>
                </c:pt>
                <c:pt idx="948">
                  <c:v>8.0706742485783919E-4</c:v>
                </c:pt>
                <c:pt idx="949">
                  <c:v>7.8229082047116154E-4</c:v>
                </c:pt>
                <c:pt idx="950">
                  <c:v>1.6255077173030056E-3</c:v>
                </c:pt>
                <c:pt idx="951">
                  <c:v>1.0264012997562957E-3</c:v>
                </c:pt>
                <c:pt idx="952">
                  <c:v>2.6149471974004873E-3</c:v>
                </c:pt>
                <c:pt idx="953">
                  <c:v>9.817221770917952E-4</c:v>
                </c:pt>
                <c:pt idx="954">
                  <c:v>1.3399675060926076E-3</c:v>
                </c:pt>
                <c:pt idx="955">
                  <c:v>1.2798537774167344E-3</c:v>
                </c:pt>
                <c:pt idx="956">
                  <c:v>2.635662063363119E-3</c:v>
                </c:pt>
                <c:pt idx="957">
                  <c:v>4.0617384240454911E-10</c:v>
                </c:pt>
                <c:pt idx="958">
                  <c:v>2.8086921202274571E-3</c:v>
                </c:pt>
                <c:pt idx="959">
                  <c:v>1.0552396425670186E-3</c:v>
                </c:pt>
                <c:pt idx="960">
                  <c:v>1.0820471161657189E-4</c:v>
                </c:pt>
                <c:pt idx="961">
                  <c:v>2.7323314378554018E-3</c:v>
                </c:pt>
                <c:pt idx="962">
                  <c:v>5.6011372867587322E-4</c:v>
                </c:pt>
                <c:pt idx="963">
                  <c:v>8.3103168155970752E-4</c:v>
                </c:pt>
                <c:pt idx="964">
                  <c:v>4.9878147847278625E-4</c:v>
                </c:pt>
                <c:pt idx="965">
                  <c:v>6.7912266450040608E-4</c:v>
                </c:pt>
                <c:pt idx="966">
                  <c:v>1.9670999187652314E-3</c:v>
                </c:pt>
                <c:pt idx="967">
                  <c:v>1.6222583265637692E-3</c:v>
                </c:pt>
                <c:pt idx="968">
                  <c:v>1.0129975629569455E-3</c:v>
                </c:pt>
                <c:pt idx="969">
                  <c:v>8.1397238017871641E-5</c:v>
                </c:pt>
                <c:pt idx="970">
                  <c:v>4.0617384240454911E-10</c:v>
                </c:pt>
                <c:pt idx="971">
                  <c:v>2.3529650690495532E-3</c:v>
                </c:pt>
                <c:pt idx="972">
                  <c:v>2.1015434606011371E-3</c:v>
                </c:pt>
                <c:pt idx="973">
                  <c:v>1.1523151909017058E-3</c:v>
                </c:pt>
                <c:pt idx="974">
                  <c:v>2.1316003249390738E-4</c:v>
                </c:pt>
                <c:pt idx="975">
                  <c:v>3.7254264825345246E-5</c:v>
                </c:pt>
                <c:pt idx="976">
                  <c:v>2.057270511779041E-3</c:v>
                </c:pt>
                <c:pt idx="977">
                  <c:v>3.1100731112916326E-4</c:v>
                </c:pt>
                <c:pt idx="978">
                  <c:v>1.4309504467912265E-3</c:v>
                </c:pt>
                <c:pt idx="979">
                  <c:v>4.0617384240454911E-10</c:v>
                </c:pt>
                <c:pt idx="980">
                  <c:v>4.0617384240454911E-10</c:v>
                </c:pt>
                <c:pt idx="981">
                  <c:v>5.5767668562144591E-4</c:v>
                </c:pt>
                <c:pt idx="982">
                  <c:v>4.9390739236393175E-5</c:v>
                </c:pt>
                <c:pt idx="983">
                  <c:v>4.0617384240454911E-10</c:v>
                </c:pt>
                <c:pt idx="984">
                  <c:v>1.8610885458976442E-4</c:v>
                </c:pt>
                <c:pt idx="985">
                  <c:v>1.426888708367181E-3</c:v>
                </c:pt>
                <c:pt idx="986">
                  <c:v>8.4484159220146217E-4</c:v>
                </c:pt>
                <c:pt idx="987">
                  <c:v>2.70268074735987E-3</c:v>
                </c:pt>
                <c:pt idx="988">
                  <c:v>4.0617384240454911E-10</c:v>
                </c:pt>
                <c:pt idx="989">
                  <c:v>4.0617384240454911E-10</c:v>
                </c:pt>
                <c:pt idx="990">
                  <c:v>4.0617384240454911E-10</c:v>
                </c:pt>
                <c:pt idx="991">
                  <c:v>8.7246141348497146E-4</c:v>
                </c:pt>
                <c:pt idx="992">
                  <c:v>1.9004874086108851E-3</c:v>
                </c:pt>
                <c:pt idx="993">
                  <c:v>3.7311129163281882E-3</c:v>
                </c:pt>
                <c:pt idx="994">
                  <c:v>4.0617384240454911E-10</c:v>
                </c:pt>
                <c:pt idx="995">
                  <c:v>4.0617384240454911E-10</c:v>
                </c:pt>
                <c:pt idx="996">
                  <c:v>1.608854589764419E-3</c:v>
                </c:pt>
                <c:pt idx="997">
                  <c:v>1.9813160032493907E-3</c:v>
                </c:pt>
                <c:pt idx="998">
                  <c:v>4.0617384240454911E-10</c:v>
                </c:pt>
                <c:pt idx="999">
                  <c:v>2.1510966693744919E-3</c:v>
                </c:pt>
                <c:pt idx="1000">
                  <c:v>4.0671052631578941E-4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C9F-074F-BC0E-FDB128071F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5501056"/>
        <c:axId val="255503744"/>
      </c:scatterChart>
      <c:valAx>
        <c:axId val="255501056"/>
        <c:scaling>
          <c:orientation val="minMax"/>
          <c:max val="1650"/>
          <c:min val="145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wavelength [nm]</a:t>
                </a:r>
              </a:p>
            </c:rich>
          </c:tx>
          <c:layout>
            <c:manualLayout>
              <c:xMode val="edge"/>
              <c:yMode val="edge"/>
              <c:x val="0.42549703638038622"/>
              <c:y val="0.9073170731707317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255503744"/>
        <c:crossesAt val="-500"/>
        <c:crossBetween val="midCat"/>
        <c:majorUnit val="20"/>
        <c:minorUnit val="5"/>
      </c:valAx>
      <c:valAx>
        <c:axId val="255503744"/>
        <c:scaling>
          <c:orientation val="minMax"/>
          <c:max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Intensity [norm.]</a:t>
                </a:r>
              </a:p>
            </c:rich>
          </c:tx>
          <c:layout>
            <c:manualLayout>
              <c:xMode val="edge"/>
              <c:yMode val="edge"/>
              <c:x val="0"/>
              <c:y val="0.2459158574388088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255501056"/>
        <c:crossesAt val="-500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5165615059706947"/>
          <c:y val="0.12439024390243902"/>
          <c:w val="0.16059620030939836"/>
          <c:h val="5.8536585365853655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4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87C08-DF2C-DE4D-B709-7F877431CB8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1506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87C08-DF2C-DE4D-B709-7F877431CB8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963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87C08-DF2C-DE4D-B709-7F877431CB8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221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87C08-DF2C-DE4D-B709-7F877431CB8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89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87C08-DF2C-DE4D-B709-7F877431CB8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257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87C08-DF2C-DE4D-B709-7F877431CB8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34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15B8-A57C-4177-AC56-6CE63B2DB79B}" type="datetime1">
              <a:rPr lang="en-GB" smtClean="0"/>
              <a:t>14/06/2021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SY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7090-3855-495E-A249-08BBDEBFAA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704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6/14/21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tiff"/><Relationship Id="rId5" Type="http://schemas.openxmlformats.org/officeDocument/2006/relationships/image" Target="../media/image35.emf"/><Relationship Id="rId4" Type="http://schemas.openxmlformats.org/officeDocument/2006/relationships/image" Target="../media/image3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jpe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tiff"/><Relationship Id="rId5" Type="http://schemas.openxmlformats.org/officeDocument/2006/relationships/image" Target="../media/image35.emf"/><Relationship Id="rId4" Type="http://schemas.openxmlformats.org/officeDocument/2006/relationships/image" Target="../media/image34.tif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emf"/><Relationship Id="rId7" Type="http://schemas.openxmlformats.org/officeDocument/2006/relationships/image" Target="../media/image37.jpe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tiff"/><Relationship Id="rId5" Type="http://schemas.openxmlformats.org/officeDocument/2006/relationships/image" Target="../media/image35.emf"/><Relationship Id="rId10" Type="http://schemas.openxmlformats.org/officeDocument/2006/relationships/image" Target="../media/image40.png"/><Relationship Id="rId4" Type="http://schemas.openxmlformats.org/officeDocument/2006/relationships/image" Target="../media/image34.tiff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emf"/><Relationship Id="rId7" Type="http://schemas.openxmlformats.org/officeDocument/2006/relationships/image" Target="../media/image37.jpe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tiff"/><Relationship Id="rId5" Type="http://schemas.openxmlformats.org/officeDocument/2006/relationships/image" Target="../media/image35.emf"/><Relationship Id="rId10" Type="http://schemas.openxmlformats.org/officeDocument/2006/relationships/image" Target="../media/image40.png"/><Relationship Id="rId4" Type="http://schemas.openxmlformats.org/officeDocument/2006/relationships/image" Target="../media/image34.tiff"/><Relationship Id="rId9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8.jpeg"/><Relationship Id="rId7" Type="http://schemas.openxmlformats.org/officeDocument/2006/relationships/image" Target="../media/image39.jpe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tiff"/><Relationship Id="rId11" Type="http://schemas.openxmlformats.org/officeDocument/2006/relationships/image" Target="../media/image37.jpeg"/><Relationship Id="rId5" Type="http://schemas.openxmlformats.org/officeDocument/2006/relationships/image" Target="../media/image33.emf"/><Relationship Id="rId10" Type="http://schemas.openxmlformats.org/officeDocument/2006/relationships/image" Target="../media/image45.tiff"/><Relationship Id="rId4" Type="http://schemas.openxmlformats.org/officeDocument/2006/relationships/image" Target="../media/image32.tiff"/><Relationship Id="rId9" Type="http://schemas.openxmlformats.org/officeDocument/2006/relationships/image" Target="../media/image34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6.emf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32.tiff"/><Relationship Id="rId7" Type="http://schemas.openxmlformats.org/officeDocument/2006/relationships/image" Target="../media/image5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37.jpeg"/><Relationship Id="rId4" Type="http://schemas.openxmlformats.org/officeDocument/2006/relationships/image" Target="../media/image34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tiff"/><Relationship Id="rId3" Type="http://schemas.openxmlformats.org/officeDocument/2006/relationships/image" Target="../media/image38.jpeg"/><Relationship Id="rId7" Type="http://schemas.openxmlformats.org/officeDocument/2006/relationships/image" Target="../media/image59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Beam instrumentation based on Electro-Optical detection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T. </a:t>
            </a:r>
            <a:r>
              <a:rPr lang="en-US" sz="1800" dirty="0" err="1"/>
              <a:t>Lefevre</a:t>
            </a:r>
            <a:r>
              <a:rPr lang="en-US" sz="1800" dirty="0"/>
              <a:t> for BI group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B2A6E118-DDA5-054E-BE24-C955D9EE7AE7}"/>
              </a:ext>
            </a:extLst>
          </p:cNvPr>
          <p:cNvSpPr txBox="1">
            <a:spLocks/>
          </p:cNvSpPr>
          <p:nvPr/>
        </p:nvSpPr>
        <p:spPr>
          <a:xfrm>
            <a:off x="2809889" y="6549611"/>
            <a:ext cx="6572221" cy="28432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chemeClr val="bg1"/>
                </a:solidFill>
              </a:rPr>
              <a:t>EP-ESE &amp; SY-BI collaboration meeting - 14 June 2021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E-O systems in SY-BI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5242E-307B-344D-9EEA-CEE9DD00769B}"/>
              </a:ext>
            </a:extLst>
          </p:cNvPr>
          <p:cNvSpPr txBox="1"/>
          <p:nvPr/>
        </p:nvSpPr>
        <p:spPr>
          <a:xfrm>
            <a:off x="493295" y="830561"/>
            <a:ext cx="4918013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EO BPM </a:t>
            </a:r>
            <a:r>
              <a:rPr lang="fr-FR" dirty="0" err="1"/>
              <a:t>measurement</a:t>
            </a:r>
            <a:r>
              <a:rPr lang="fr-FR" dirty="0"/>
              <a:t> for DC </a:t>
            </a:r>
            <a:r>
              <a:rPr lang="fr-FR" dirty="0" err="1"/>
              <a:t>beams</a:t>
            </a:r>
            <a:r>
              <a:rPr lang="fr-FR" dirty="0"/>
              <a:t> in SPS</a:t>
            </a:r>
          </a:p>
          <a:p>
            <a:pPr algn="l"/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5C26790-9BA6-0E41-BE9D-039B940137E0}"/>
              </a:ext>
            </a:extLst>
          </p:cNvPr>
          <p:cNvGrpSpPr/>
          <p:nvPr/>
        </p:nvGrpSpPr>
        <p:grpSpPr>
          <a:xfrm>
            <a:off x="595053" y="1494032"/>
            <a:ext cx="7762202" cy="2467435"/>
            <a:chOff x="2826028" y="3840953"/>
            <a:chExt cx="7762202" cy="246743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A553A3B-4447-8242-95F8-A903D88DB64F}"/>
                </a:ext>
              </a:extLst>
            </p:cNvPr>
            <p:cNvGrpSpPr/>
            <p:nvPr/>
          </p:nvGrpSpPr>
          <p:grpSpPr>
            <a:xfrm>
              <a:off x="2826028" y="3840953"/>
              <a:ext cx="7762202" cy="2467435"/>
              <a:chOff x="1568151" y="694174"/>
              <a:chExt cx="7762202" cy="2467435"/>
            </a:xfrm>
          </p:grpSpPr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9F5714C-1C9F-9E48-A9E0-47DA02201F33}"/>
                  </a:ext>
                </a:extLst>
              </p:cNvPr>
              <p:cNvSpPr/>
              <p:nvPr/>
            </p:nvSpPr>
            <p:spPr>
              <a:xfrm>
                <a:off x="7517078" y="1621096"/>
                <a:ext cx="858218" cy="405022"/>
              </a:xfrm>
              <a:custGeom>
                <a:avLst/>
                <a:gdLst>
                  <a:gd name="connsiteX0" fmla="*/ 0 w 529389"/>
                  <a:gd name="connsiteY0" fmla="*/ 344905 h 574923"/>
                  <a:gd name="connsiteX1" fmla="*/ 208547 w 529389"/>
                  <a:gd name="connsiteY1" fmla="*/ 561473 h 574923"/>
                  <a:gd name="connsiteX2" fmla="*/ 529389 w 529389"/>
                  <a:gd name="connsiteY2" fmla="*/ 0 h 574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389" h="574923">
                    <a:moveTo>
                      <a:pt x="0" y="344905"/>
                    </a:moveTo>
                    <a:cubicBezTo>
                      <a:pt x="60158" y="481931"/>
                      <a:pt x="120316" y="618957"/>
                      <a:pt x="208547" y="561473"/>
                    </a:cubicBezTo>
                    <a:cubicBezTo>
                      <a:pt x="296778" y="503989"/>
                      <a:pt x="445168" y="1337"/>
                      <a:pt x="529389" y="0"/>
                    </a:cubicBezTo>
                  </a:path>
                </a:pathLst>
              </a:cu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F280EC15-A84E-5847-86AF-73F80CE6A0F0}"/>
                  </a:ext>
                </a:extLst>
              </p:cNvPr>
              <p:cNvCxnSpPr>
                <a:stCxn id="91" idx="2"/>
              </p:cNvCxnSpPr>
              <p:nvPr/>
            </p:nvCxnSpPr>
            <p:spPr>
              <a:xfrm flipH="1">
                <a:off x="4110797" y="1001951"/>
                <a:ext cx="1" cy="446649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656ADD1E-B3C1-7843-8DFA-4C23C9A8E347}"/>
                  </a:ext>
                </a:extLst>
              </p:cNvPr>
              <p:cNvCxnSpPr>
                <a:stCxn id="93" idx="3"/>
              </p:cNvCxnSpPr>
              <p:nvPr/>
            </p:nvCxnSpPr>
            <p:spPr>
              <a:xfrm>
                <a:off x="3650726" y="1331979"/>
                <a:ext cx="477815" cy="1268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B24B21FD-01B8-824D-A937-040EADDB0D31}"/>
                  </a:ext>
                </a:extLst>
              </p:cNvPr>
              <p:cNvSpPr/>
              <p:nvPr/>
            </p:nvSpPr>
            <p:spPr>
              <a:xfrm>
                <a:off x="3364612" y="2596134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1692C6DA-C924-1C4D-BB8F-6E2EAB66204A}"/>
                  </a:ext>
                </a:extLst>
              </p:cNvPr>
              <p:cNvGrpSpPr/>
              <p:nvPr/>
            </p:nvGrpSpPr>
            <p:grpSpPr>
              <a:xfrm>
                <a:off x="6991147" y="1487225"/>
                <a:ext cx="606985" cy="606985"/>
                <a:chOff x="6035587" y="3894632"/>
                <a:chExt cx="606985" cy="606985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6358CE12-85DF-9642-88B0-A4FFC97985CC}"/>
                    </a:ext>
                  </a:extLst>
                </p:cNvPr>
                <p:cNvSpPr/>
                <p:nvPr/>
              </p:nvSpPr>
              <p:spPr>
                <a:xfrm>
                  <a:off x="6035587" y="3894632"/>
                  <a:ext cx="606985" cy="606985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  <a:scene3d>
                  <a:camera prst="orthographicFront">
                    <a:rot lat="600000" lon="3600000" rev="120000"/>
                  </a:camera>
                  <a:lightRig rig="flat" dir="t"/>
                </a:scene3d>
                <a:sp3d extrusionH="152400" contourW="12700">
                  <a:extrusionClr>
                    <a:srgbClr val="002060"/>
                  </a:extrusionClr>
                  <a:contourClr>
                    <a:srgbClr val="002060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28D66E29-1333-B542-AA8D-18E14A464627}"/>
                    </a:ext>
                  </a:extLst>
                </p:cNvPr>
                <p:cNvSpPr/>
                <p:nvPr/>
              </p:nvSpPr>
              <p:spPr>
                <a:xfrm>
                  <a:off x="6208991" y="4062768"/>
                  <a:ext cx="270711" cy="2707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>
                  <a:extrusionClr>
                    <a:schemeClr val="bg1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979C79B4-7214-CD45-AF45-AB509B1D6DCF}"/>
                  </a:ext>
                </a:extLst>
              </p:cNvPr>
              <p:cNvCxnSpPr/>
              <p:nvPr/>
            </p:nvCxnSpPr>
            <p:spPr>
              <a:xfrm flipV="1">
                <a:off x="6637116" y="1850440"/>
                <a:ext cx="648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15C8F4B1-7C1F-824B-BE18-BC717FB0BC0C}"/>
                  </a:ext>
                </a:extLst>
              </p:cNvPr>
              <p:cNvGrpSpPr/>
              <p:nvPr/>
            </p:nvGrpSpPr>
            <p:grpSpPr>
              <a:xfrm>
                <a:off x="6317242" y="1485638"/>
                <a:ext cx="762000" cy="762000"/>
                <a:chOff x="5154360" y="1555691"/>
                <a:chExt cx="762000" cy="762000"/>
              </a:xfrm>
            </p:grpSpPr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0E4CB75F-4052-8346-BDE1-BECE33B6F90C}"/>
                    </a:ext>
                  </a:extLst>
                </p:cNvPr>
                <p:cNvSpPr/>
                <p:nvPr/>
              </p:nvSpPr>
              <p:spPr>
                <a:xfrm>
                  <a:off x="5154360" y="1555691"/>
                  <a:ext cx="762000" cy="762000"/>
                </a:xfrm>
                <a:prstGeom prst="ellipse">
                  <a:avLst/>
                </a:prstGeom>
                <a:solidFill>
                  <a:srgbClr val="F7C39F">
                    <a:alpha val="78824"/>
                  </a:srgbClr>
                </a:solidFill>
                <a:ln>
                  <a:noFill/>
                </a:ln>
                <a:scene3d>
                  <a:camera prst="orthographicFront">
                    <a:rot lat="600000" lon="3600000" rev="120000"/>
                  </a:camera>
                  <a:lightRig rig="threePt" dir="t"/>
                </a:scene3d>
                <a:sp3d extrusionH="63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221EF1E4-D0D0-E744-A3DA-348CEA80A088}"/>
                    </a:ext>
                  </a:extLst>
                </p:cNvPr>
                <p:cNvCxnSpPr/>
                <p:nvPr/>
              </p:nvCxnSpPr>
              <p:spPr>
                <a:xfrm rot="12840000">
                  <a:off x="5539373" y="1695032"/>
                  <a:ext cx="0" cy="504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25AE37CF-B12A-B44D-B284-A5B9B532EB76}"/>
                  </a:ext>
                </a:extLst>
              </p:cNvPr>
              <p:cNvCxnSpPr/>
              <p:nvPr/>
            </p:nvCxnSpPr>
            <p:spPr>
              <a:xfrm flipV="1">
                <a:off x="4637376" y="2037584"/>
                <a:ext cx="205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36B2500-9805-DD42-A978-7EB7D2F53938}"/>
                  </a:ext>
                </a:extLst>
              </p:cNvPr>
              <p:cNvSpPr/>
              <p:nvPr/>
            </p:nvSpPr>
            <p:spPr>
              <a:xfrm>
                <a:off x="4606787" y="1960580"/>
                <a:ext cx="854924" cy="2998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/>
              </a:scene3d>
              <a:sp3d extrusionH="996950" prstMaterial="clear">
                <a:extrusionClr>
                  <a:srgbClr val="0070C0"/>
                </a:extrusionClr>
                <a:contourClr>
                  <a:srgbClr val="0070C0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C6D62BF-9025-0942-A7CE-574E66AE4313}"/>
                  </a:ext>
                </a:extLst>
              </p:cNvPr>
              <p:cNvCxnSpPr/>
              <p:nvPr/>
            </p:nvCxnSpPr>
            <p:spPr>
              <a:xfrm flipV="1">
                <a:off x="3206289" y="2256493"/>
                <a:ext cx="1836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66D58AF0-BD50-224F-98A6-84B8A2DD0C1D}"/>
                  </a:ext>
                </a:extLst>
              </p:cNvPr>
              <p:cNvCxnSpPr/>
              <p:nvPr/>
            </p:nvCxnSpPr>
            <p:spPr>
              <a:xfrm flipV="1">
                <a:off x="1568151" y="2588297"/>
                <a:ext cx="43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prstDash val="sysDash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CEECA95-8801-6045-9C78-2505DD4454A7}"/>
                  </a:ext>
                </a:extLst>
              </p:cNvPr>
              <p:cNvSpPr txBox="1"/>
              <p:nvPr/>
            </p:nvSpPr>
            <p:spPr>
              <a:xfrm>
                <a:off x="3136366" y="2537626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E2C23FA-C0DB-C045-9C59-12F68BDD6BDA}"/>
                  </a:ext>
                </a:extLst>
              </p:cNvPr>
              <p:cNvSpPr txBox="1"/>
              <p:nvPr/>
            </p:nvSpPr>
            <p:spPr>
              <a:xfrm>
                <a:off x="2431001" y="1507565"/>
                <a:ext cx="264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33A0AAF9-AF4D-1E44-9057-058B246CCE21}"/>
                  </a:ext>
                </a:extLst>
              </p:cNvPr>
              <p:cNvCxnSpPr/>
              <p:nvPr/>
            </p:nvCxnSpPr>
            <p:spPr>
              <a:xfrm>
                <a:off x="2134713" y="2175285"/>
                <a:ext cx="0" cy="756000"/>
              </a:xfrm>
              <a:prstGeom prst="line">
                <a:avLst/>
              </a:prstGeom>
              <a:ln w="31750">
                <a:solidFill>
                  <a:srgbClr val="A20000"/>
                </a:solidFill>
                <a:prstDash val="solid"/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8334B5E-1550-E041-BE7C-0C3076FCA4D5}"/>
                  </a:ext>
                </a:extLst>
              </p:cNvPr>
              <p:cNvSpPr txBox="1"/>
              <p:nvPr/>
            </p:nvSpPr>
            <p:spPr>
              <a:xfrm>
                <a:off x="1731391" y="1902244"/>
                <a:ext cx="7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err="1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b="1" i="1" baseline="30000" dirty="0" err="1">
                    <a:solidFill>
                      <a:srgbClr val="A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</a:t>
                </a:r>
                <a:endParaRPr lang="en-GB" sz="1600" b="1" i="1" dirty="0">
                  <a:solidFill>
                    <a:srgbClr val="A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C658CF0-E643-1745-BC44-735E62F1E6EB}"/>
                  </a:ext>
                </a:extLst>
              </p:cNvPr>
              <p:cNvSpPr txBox="1"/>
              <p:nvPr/>
            </p:nvSpPr>
            <p:spPr>
              <a:xfrm>
                <a:off x="2000099" y="2792277"/>
                <a:ext cx="111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Transmission</a:t>
                </a:r>
              </a:p>
              <a:p>
                <a:pPr algn="ctr"/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direction</a:t>
                </a:r>
                <a:endParaRPr lang="en-GB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BCC2FF1E-12E7-3340-9346-795437BCF309}"/>
                  </a:ext>
                </a:extLst>
              </p:cNvPr>
              <p:cNvSpPr/>
              <p:nvPr/>
            </p:nvSpPr>
            <p:spPr>
              <a:xfrm rot="12689305" flipH="1" flipV="1">
                <a:off x="6519120" y="2103834"/>
                <a:ext cx="340509" cy="252374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458D6CB4-6F1E-814A-914E-8458A8089FF3}"/>
                  </a:ext>
                </a:extLst>
              </p:cNvPr>
              <p:cNvSpPr txBox="1"/>
              <p:nvPr/>
            </p:nvSpPr>
            <p:spPr>
              <a:xfrm>
                <a:off x="6212441" y="2355181"/>
                <a:ext cx="11188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Transmission</a:t>
                </a:r>
              </a:p>
              <a:p>
                <a:pPr algn="ctr"/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direction</a:t>
                </a:r>
                <a:endParaRPr lang="en-GB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6F907D66-8C76-8E4B-A085-86E7FD199F1A}"/>
                  </a:ext>
                </a:extLst>
              </p:cNvPr>
              <p:cNvSpPr/>
              <p:nvPr/>
            </p:nvSpPr>
            <p:spPr>
              <a:xfrm rot="5097622" flipV="1">
                <a:off x="7539315" y="2072279"/>
                <a:ext cx="269880" cy="168599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420E9FE-61D1-EE49-B0D3-9FFC6DE6C32D}"/>
                  </a:ext>
                </a:extLst>
              </p:cNvPr>
              <p:cNvSpPr txBox="1"/>
              <p:nvPr/>
            </p:nvSpPr>
            <p:spPr>
              <a:xfrm>
                <a:off x="7071102" y="2214426"/>
                <a:ext cx="111887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Photodetector</a:t>
                </a:r>
                <a:endParaRPr lang="en-GB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60051E2-78D9-F644-A7EF-AF325BF57C00}"/>
                  </a:ext>
                </a:extLst>
              </p:cNvPr>
              <p:cNvSpPr/>
              <p:nvPr/>
            </p:nvSpPr>
            <p:spPr>
              <a:xfrm>
                <a:off x="3348892" y="2050161"/>
                <a:ext cx="630133" cy="515564"/>
              </a:xfrm>
              <a:prstGeom prst="rect">
                <a:avLst/>
              </a:prstGeom>
              <a:solidFill>
                <a:srgbClr val="0083E6"/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clear">
                <a:extrusionClr>
                  <a:srgbClr val="0083E6"/>
                </a:extrusionClr>
                <a:contourClr>
                  <a:srgbClr val="0083E6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98CF974-FC00-2A43-BBCB-2DDC5040F7DD}"/>
                  </a:ext>
                </a:extLst>
              </p:cNvPr>
              <p:cNvCxnSpPr/>
              <p:nvPr/>
            </p:nvCxnSpPr>
            <p:spPr>
              <a:xfrm flipV="1">
                <a:off x="2671633" y="2392003"/>
                <a:ext cx="972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round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B560828-EC17-4746-845A-5794FF0D570D}"/>
                  </a:ext>
                </a:extLst>
              </p:cNvPr>
              <p:cNvSpPr/>
              <p:nvPr/>
            </p:nvSpPr>
            <p:spPr>
              <a:xfrm>
                <a:off x="2360152" y="2076951"/>
                <a:ext cx="762000" cy="762000"/>
              </a:xfrm>
              <a:prstGeom prst="ellipse">
                <a:avLst/>
              </a:prstGeom>
              <a:solidFill>
                <a:srgbClr val="F7C39F">
                  <a:alpha val="78824"/>
                </a:srgbClr>
              </a:solidFill>
              <a:ln>
                <a:noFill/>
              </a:ln>
              <a:scene3d>
                <a:camera prst="orthographicFront">
                  <a:rot lat="600000" lon="3600000" rev="120000"/>
                </a:camera>
                <a:lightRig rig="threePt" dir="t"/>
              </a:scene3d>
              <a:sp3d extrusionH="63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061DD1D-3B1C-3644-B00E-85CCC064EE5A}"/>
                  </a:ext>
                </a:extLst>
              </p:cNvPr>
              <p:cNvCxnSpPr/>
              <p:nvPr/>
            </p:nvCxnSpPr>
            <p:spPr>
              <a:xfrm rot="8940000">
                <a:off x="2737790" y="2134361"/>
                <a:ext cx="0" cy="648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9B0BB858-19E6-1148-860C-B2A242BF5484}"/>
                  </a:ext>
                </a:extLst>
              </p:cNvPr>
              <p:cNvCxnSpPr/>
              <p:nvPr/>
            </p:nvCxnSpPr>
            <p:spPr>
              <a:xfrm rot="21480000" flipH="1" flipV="1">
                <a:off x="2726534" y="1670244"/>
                <a:ext cx="0" cy="7948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>
                <a:extLst>
                  <a:ext uri="{FF2B5EF4-FFF2-40B4-BE49-F238E27FC236}">
                    <a16:creationId xmlns:a16="http://schemas.microsoft.com/office/drawing/2014/main" id="{7C3C3C95-5B71-6C40-9B4E-FD8074529267}"/>
                  </a:ext>
                </a:extLst>
              </p:cNvPr>
              <p:cNvCxnSpPr/>
              <p:nvPr/>
            </p:nvCxnSpPr>
            <p:spPr>
              <a:xfrm rot="6300000" flipH="1" flipV="1">
                <a:off x="3083009" y="2193285"/>
                <a:ext cx="0" cy="720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538B09AC-85DF-3648-A40B-E95BE50783E3}"/>
                  </a:ext>
                </a:extLst>
              </p:cNvPr>
              <p:cNvSpPr/>
              <p:nvPr/>
            </p:nvSpPr>
            <p:spPr>
              <a:xfrm rot="6287820">
                <a:off x="2553778" y="2631917"/>
                <a:ext cx="269880" cy="185193"/>
              </a:xfrm>
              <a:custGeom>
                <a:avLst/>
                <a:gdLst>
                  <a:gd name="connsiteX0" fmla="*/ 209550 w 209550"/>
                  <a:gd name="connsiteY0" fmla="*/ 143489 h 143794"/>
                  <a:gd name="connsiteX1" fmla="*/ 119062 w 209550"/>
                  <a:gd name="connsiteY1" fmla="*/ 124439 h 143794"/>
                  <a:gd name="connsiteX2" fmla="*/ 90487 w 209550"/>
                  <a:gd name="connsiteY2" fmla="*/ 19664 h 143794"/>
                  <a:gd name="connsiteX3" fmla="*/ 0 w 209550"/>
                  <a:gd name="connsiteY3" fmla="*/ 614 h 14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43794">
                    <a:moveTo>
                      <a:pt x="209550" y="143489"/>
                    </a:moveTo>
                    <a:cubicBezTo>
                      <a:pt x="174228" y="144283"/>
                      <a:pt x="138906" y="145077"/>
                      <a:pt x="119062" y="124439"/>
                    </a:cubicBezTo>
                    <a:cubicBezTo>
                      <a:pt x="99218" y="103801"/>
                      <a:pt x="110331" y="40301"/>
                      <a:pt x="90487" y="19664"/>
                    </a:cubicBezTo>
                    <a:cubicBezTo>
                      <a:pt x="70643" y="-973"/>
                      <a:pt x="33337" y="-973"/>
                      <a:pt x="0" y="61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A8542CF-14D4-ED41-80DF-5551C9C20543}"/>
                  </a:ext>
                </a:extLst>
              </p:cNvPr>
              <p:cNvCxnSpPr/>
              <p:nvPr/>
            </p:nvCxnSpPr>
            <p:spPr>
              <a:xfrm flipV="1">
                <a:off x="2002806" y="2504159"/>
                <a:ext cx="720000" cy="0"/>
              </a:xfrm>
              <a:prstGeom prst="line">
                <a:avLst/>
              </a:prstGeom>
              <a:ln w="50800" cap="rnd">
                <a:solidFill>
                  <a:srgbClr val="A20000"/>
                </a:solidFill>
                <a:miter lim="800000"/>
              </a:ln>
              <a:scene3d>
                <a:camera prst="orthographicFront">
                  <a:rot lat="0" lon="0" rev="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91663542-D2F9-9D41-B9DE-0DA8AEBE8ADA}"/>
                  </a:ext>
                </a:extLst>
              </p:cNvPr>
              <p:cNvSpPr/>
              <p:nvPr/>
            </p:nvSpPr>
            <p:spPr>
              <a:xfrm>
                <a:off x="3336966" y="1980398"/>
                <a:ext cx="630133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600000" lon="3600000" rev="120000"/>
                </a:camera>
                <a:lightRig rig="chilly" dir="t">
                  <a:rot lat="0" lon="0" rev="0"/>
                </a:lightRig>
              </a:scene3d>
              <a:sp3d extrusionH="996950" contourW="2540" prstMaterial="matte">
                <a:extrusionClr>
                  <a:schemeClr val="tx1"/>
                </a:extrusionClr>
                <a:contourClr>
                  <a:schemeClr val="bg1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5C78696B-1DE3-8F49-97E6-B7782DA11E4F}"/>
                  </a:ext>
                </a:extLst>
              </p:cNvPr>
              <p:cNvCxnSpPr/>
              <p:nvPr/>
            </p:nvCxnSpPr>
            <p:spPr>
              <a:xfrm>
                <a:off x="4134048" y="2597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455199AA-85D3-3C43-8B19-DEAACD223282}"/>
                  </a:ext>
                </a:extLst>
              </p:cNvPr>
              <p:cNvCxnSpPr/>
              <p:nvPr/>
            </p:nvCxnSpPr>
            <p:spPr>
              <a:xfrm rot="5400000">
                <a:off x="4134048" y="2705463"/>
                <a:ext cx="0" cy="216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A38882FC-811C-3B44-B477-231BA38DE78E}"/>
                  </a:ext>
                </a:extLst>
              </p:cNvPr>
              <p:cNvCxnSpPr/>
              <p:nvPr/>
            </p:nvCxnSpPr>
            <p:spPr>
              <a:xfrm rot="5400000">
                <a:off x="4131948" y="2793913"/>
                <a:ext cx="0" cy="144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A59E280B-F50A-094D-8E21-BE1B5C4BE58B}"/>
                  </a:ext>
                </a:extLst>
              </p:cNvPr>
              <p:cNvCxnSpPr/>
              <p:nvPr/>
            </p:nvCxnSpPr>
            <p:spPr>
              <a:xfrm rot="5400000">
                <a:off x="4129848" y="2881921"/>
                <a:ext cx="0" cy="7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B6C022D7-293D-0D46-A9D2-DB8E888C608B}"/>
                  </a:ext>
                </a:extLst>
              </p:cNvPr>
              <p:cNvCxnSpPr/>
              <p:nvPr/>
            </p:nvCxnSpPr>
            <p:spPr>
              <a:xfrm>
                <a:off x="4112948" y="1353350"/>
                <a:ext cx="0" cy="5760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9D32A26-242A-8640-8544-3ECD8EA5F903}"/>
                  </a:ext>
                </a:extLst>
              </p:cNvPr>
              <p:cNvSpPr txBox="1"/>
              <p:nvPr/>
            </p:nvSpPr>
            <p:spPr>
              <a:xfrm>
                <a:off x="3683161" y="694174"/>
                <a:ext cx="855273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 Bias 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7C742AC2-3FA3-6D48-A382-07D6278D32D1}"/>
                  </a:ext>
                </a:extLst>
              </p:cNvPr>
              <p:cNvSpPr txBox="1"/>
              <p:nvPr/>
            </p:nvSpPr>
            <p:spPr>
              <a:xfrm>
                <a:off x="7630537" y="1036320"/>
                <a:ext cx="1699816" cy="584775"/>
              </a:xfrm>
              <a:prstGeom prst="rect">
                <a:avLst/>
              </a:prstGeom>
              <a:noFill/>
              <a:ln w="22225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processing system</a:t>
                </a:r>
                <a:endPara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30BCB6A7-1B62-6943-8C9E-D69AF4F15108}"/>
                  </a:ext>
                </a:extLst>
              </p:cNvPr>
              <p:cNvSpPr txBox="1"/>
              <p:nvPr/>
            </p:nvSpPr>
            <p:spPr>
              <a:xfrm>
                <a:off x="2534824" y="1070369"/>
                <a:ext cx="1115902" cy="523220"/>
              </a:xfrm>
              <a:prstGeom prst="rect">
                <a:avLst/>
              </a:prstGeom>
              <a:noFill/>
              <a:ln w="12700" cmpd="sng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Modulation</a:t>
                </a:r>
              </a:p>
              <a:p>
                <a:pPr algn="ctr"/>
                <a:r>
                  <a:rPr lang="en-US" sz="1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endParaRPr lang="en-GB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8928DEF5-8F13-8E48-9115-FED5D9790328}"/>
                  </a:ext>
                </a:extLst>
              </p:cNvPr>
              <p:cNvCxnSpPr>
                <a:stCxn id="95" idx="3"/>
                <a:endCxn id="92" idx="1"/>
              </p:cNvCxnSpPr>
              <p:nvPr/>
            </p:nvCxnSpPr>
            <p:spPr>
              <a:xfrm flipV="1">
                <a:off x="5937787" y="1328708"/>
                <a:ext cx="1692750" cy="1723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3E2EABBA-AC0D-D74A-9A8D-E770026083D3}"/>
                  </a:ext>
                </a:extLst>
              </p:cNvPr>
              <p:cNvSpPr txBox="1"/>
              <p:nvPr/>
            </p:nvSpPr>
            <p:spPr>
              <a:xfrm>
                <a:off x="4974863" y="1084329"/>
                <a:ext cx="962924" cy="523220"/>
              </a:xfrm>
              <a:prstGeom prst="rect">
                <a:avLst/>
              </a:prstGeom>
              <a:noFill/>
              <a:ln w="12700"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Feedback signal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71603949-7E6D-6549-AA7C-4759B80A36FD}"/>
                  </a:ext>
                </a:extLst>
              </p:cNvPr>
              <p:cNvCxnSpPr/>
              <p:nvPr/>
            </p:nvCxnSpPr>
            <p:spPr>
              <a:xfrm flipV="1">
                <a:off x="4131948" y="1330977"/>
                <a:ext cx="846375" cy="282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prstDash val="dash"/>
                <a:headEnd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" name="Down Arrow 100">
              <a:extLst>
                <a:ext uri="{FF2B5EF4-FFF2-40B4-BE49-F238E27FC236}">
                  <a16:creationId xmlns:a16="http://schemas.microsoft.com/office/drawing/2014/main" id="{D7321307-127E-2641-B6D4-3CFBE427E9DD}"/>
                </a:ext>
              </a:extLst>
            </p:cNvPr>
            <p:cNvSpPr/>
            <p:nvPr/>
          </p:nvSpPr>
          <p:spPr>
            <a:xfrm flipV="1">
              <a:off x="6571178" y="5465163"/>
              <a:ext cx="111336" cy="305430"/>
            </a:xfrm>
            <a:prstGeom prst="downArrow">
              <a:avLst/>
            </a:prstGeom>
            <a:gradFill>
              <a:gsLst>
                <a:gs pos="0">
                  <a:srgbClr val="FF0000"/>
                </a:gs>
                <a:gs pos="51000">
                  <a:srgbClr val="FFFF0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Down Arrow 101">
              <a:extLst>
                <a:ext uri="{FF2B5EF4-FFF2-40B4-BE49-F238E27FC236}">
                  <a16:creationId xmlns:a16="http://schemas.microsoft.com/office/drawing/2014/main" id="{058E8970-E2CB-384A-902A-FA61AE493EB4}"/>
                </a:ext>
              </a:extLst>
            </p:cNvPr>
            <p:cNvSpPr/>
            <p:nvPr/>
          </p:nvSpPr>
          <p:spPr>
            <a:xfrm flipV="1">
              <a:off x="6914475" y="5410596"/>
              <a:ext cx="111336" cy="305430"/>
            </a:xfrm>
            <a:prstGeom prst="downArrow">
              <a:avLst/>
            </a:prstGeom>
            <a:gradFill>
              <a:gsLst>
                <a:gs pos="0">
                  <a:srgbClr val="FF0000"/>
                </a:gs>
                <a:gs pos="51000">
                  <a:srgbClr val="FFFF0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Down Arrow 102">
              <a:extLst>
                <a:ext uri="{FF2B5EF4-FFF2-40B4-BE49-F238E27FC236}">
                  <a16:creationId xmlns:a16="http://schemas.microsoft.com/office/drawing/2014/main" id="{74233B2E-0A0D-8849-BAC3-A3772D3EDB72}"/>
                </a:ext>
              </a:extLst>
            </p:cNvPr>
            <p:cNvSpPr/>
            <p:nvPr/>
          </p:nvSpPr>
          <p:spPr>
            <a:xfrm flipV="1">
              <a:off x="7220659" y="5365842"/>
              <a:ext cx="111336" cy="305430"/>
            </a:xfrm>
            <a:prstGeom prst="downArrow">
              <a:avLst/>
            </a:prstGeom>
            <a:gradFill>
              <a:gsLst>
                <a:gs pos="0">
                  <a:srgbClr val="FF0000"/>
                </a:gs>
                <a:gs pos="51000">
                  <a:srgbClr val="FFFF0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A4D804E-D7E3-A341-95FC-5CFE7C3DCD4B}"/>
                </a:ext>
              </a:extLst>
            </p:cNvPr>
            <p:cNvSpPr txBox="1"/>
            <p:nvPr/>
          </p:nvSpPr>
          <p:spPr>
            <a:xfrm>
              <a:off x="6407669" y="5690322"/>
              <a:ext cx="11188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External field</a:t>
              </a:r>
            </a:p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 measure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5" name="Picture 104">
            <a:extLst>
              <a:ext uri="{FF2B5EF4-FFF2-40B4-BE49-F238E27FC236}">
                <a16:creationId xmlns:a16="http://schemas.microsoft.com/office/drawing/2014/main" id="{E3705F30-0AFD-7D40-BDBF-3C3CFF8482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985" y="3592135"/>
            <a:ext cx="4985568" cy="2215589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1396016D-C0DA-0A4B-8117-E36C239FC1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0"/>
          <a:stretch/>
        </p:blipFill>
        <p:spPr>
          <a:xfrm rot="5400000">
            <a:off x="2709796" y="4955452"/>
            <a:ext cx="1185168" cy="1188328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1A43EF0A-AD29-434F-BFDA-113A21446C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28"/>
          <a:stretch/>
        </p:blipFill>
        <p:spPr>
          <a:xfrm rot="5400000">
            <a:off x="4372104" y="4841643"/>
            <a:ext cx="1185169" cy="1435352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59564900-ABAF-954C-BA7C-72CD3522C70B}"/>
              </a:ext>
            </a:extLst>
          </p:cNvPr>
          <p:cNvSpPr txBox="1"/>
          <p:nvPr/>
        </p:nvSpPr>
        <p:spPr>
          <a:xfrm>
            <a:off x="2928493" y="4624338"/>
            <a:ext cx="7822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LiNbO3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4DD0F75-C87B-2E42-9C7B-789242880127}"/>
              </a:ext>
            </a:extLst>
          </p:cNvPr>
          <p:cNvSpPr txBox="1"/>
          <p:nvPr/>
        </p:nvSpPr>
        <p:spPr>
          <a:xfrm>
            <a:off x="4551058" y="4624338"/>
            <a:ext cx="731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LiTaO3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43A6010-8C95-D74E-A7FD-2E68EE3F4A66}"/>
              </a:ext>
            </a:extLst>
          </p:cNvPr>
          <p:cNvSpPr txBox="1"/>
          <p:nvPr/>
        </p:nvSpPr>
        <p:spPr>
          <a:xfrm>
            <a:off x="254492" y="4145257"/>
            <a:ext cx="17312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Laser at 1550nm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AC33DD-0F59-6545-A1E8-05A697E8438F}"/>
              </a:ext>
            </a:extLst>
          </p:cNvPr>
          <p:cNvSpPr txBox="1"/>
          <p:nvPr/>
        </p:nvSpPr>
        <p:spPr>
          <a:xfrm>
            <a:off x="9382110" y="5992411"/>
            <a:ext cx="235000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600" dirty="0"/>
              <a:t>A. Cristiano and M. Krupa</a:t>
            </a:r>
          </a:p>
        </p:txBody>
      </p:sp>
    </p:spTree>
    <p:extLst>
      <p:ext uri="{BB962C8B-B14F-4D97-AF65-F5344CB8AC3E}">
        <p14:creationId xmlns:p14="http://schemas.microsoft.com/office/powerpoint/2010/main" val="3702932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E-O systems in SY-BI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5242E-307B-344D-9EEA-CEE9DD00769B}"/>
              </a:ext>
            </a:extLst>
          </p:cNvPr>
          <p:cNvSpPr txBox="1"/>
          <p:nvPr/>
        </p:nvSpPr>
        <p:spPr>
          <a:xfrm>
            <a:off x="493295" y="830561"/>
            <a:ext cx="10086094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All </a:t>
            </a:r>
            <a:r>
              <a:rPr lang="fr-FR" dirty="0" err="1"/>
              <a:t>systems</a:t>
            </a:r>
            <a:r>
              <a:rPr lang="fr-FR" dirty="0"/>
              <a:t> </a:t>
            </a:r>
            <a:r>
              <a:rPr lang="fr-FR" dirty="0" err="1"/>
              <a:t>aim</a:t>
            </a:r>
            <a:r>
              <a:rPr lang="fr-FR" dirty="0"/>
              <a:t> at </a:t>
            </a:r>
            <a:r>
              <a:rPr lang="fr-FR" dirty="0" err="1"/>
              <a:t>fiber</a:t>
            </a:r>
            <a:r>
              <a:rPr lang="fr-FR" dirty="0"/>
              <a:t> </a:t>
            </a:r>
            <a:r>
              <a:rPr lang="fr-FR" dirty="0" err="1"/>
              <a:t>based</a:t>
            </a:r>
            <a:r>
              <a:rPr lang="fr-FR" dirty="0"/>
              <a:t> solutions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FF0000"/>
                </a:solidFill>
              </a:rPr>
              <a:t>Possibly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generalising</a:t>
            </a:r>
            <a:r>
              <a:rPr lang="fr-FR" dirty="0">
                <a:solidFill>
                  <a:srgbClr val="FF0000"/>
                </a:solidFill>
              </a:rPr>
              <a:t> time stretch techniques (spectral </a:t>
            </a:r>
            <a:r>
              <a:rPr lang="fr-FR" dirty="0" err="1">
                <a:solidFill>
                  <a:srgbClr val="FF0000"/>
                </a:solidFill>
              </a:rPr>
              <a:t>decoding</a:t>
            </a:r>
            <a:r>
              <a:rPr lang="fr-FR" dirty="0">
                <a:solidFill>
                  <a:srgbClr val="FF0000"/>
                </a:solidFill>
              </a:rPr>
              <a:t>) to </a:t>
            </a:r>
            <a:r>
              <a:rPr lang="fr-FR" dirty="0" err="1">
                <a:solidFill>
                  <a:srgbClr val="FF0000"/>
                </a:solidFill>
              </a:rPr>
              <a:t>improve</a:t>
            </a:r>
            <a:r>
              <a:rPr lang="fr-FR" dirty="0">
                <a:solidFill>
                  <a:srgbClr val="FF0000"/>
                </a:solidFill>
              </a:rPr>
              <a:t>  the time </a:t>
            </a:r>
            <a:r>
              <a:rPr lang="fr-FR" dirty="0" err="1">
                <a:solidFill>
                  <a:srgbClr val="FF0000"/>
                </a:solidFill>
              </a:rPr>
              <a:t>resolution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3910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EO detection system for LHC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3BCA877-A750-D64D-B42A-BD108E954314}"/>
              </a:ext>
            </a:extLst>
          </p:cNvPr>
          <p:cNvGrpSpPr/>
          <p:nvPr/>
        </p:nvGrpSpPr>
        <p:grpSpPr>
          <a:xfrm>
            <a:off x="510598" y="4175841"/>
            <a:ext cx="5187427" cy="475364"/>
            <a:chOff x="98006" y="4174066"/>
            <a:chExt cx="5187427" cy="47536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9F99B86-B708-E64D-AE15-C649A3C0E916}"/>
                </a:ext>
              </a:extLst>
            </p:cNvPr>
            <p:cNvCxnSpPr>
              <a:cxnSpLocks/>
            </p:cNvCxnSpPr>
            <p:nvPr/>
          </p:nvCxnSpPr>
          <p:spPr>
            <a:xfrm>
              <a:off x="98006" y="4649430"/>
              <a:ext cx="51874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Notched Right Arrow 61">
              <a:extLst>
                <a:ext uri="{FF2B5EF4-FFF2-40B4-BE49-F238E27FC236}">
                  <a16:creationId xmlns:a16="http://schemas.microsoft.com/office/drawing/2014/main" id="{8D9858C0-D31A-5E48-9880-881F621D79B4}"/>
                </a:ext>
              </a:extLst>
            </p:cNvPr>
            <p:cNvSpPr/>
            <p:nvPr/>
          </p:nvSpPr>
          <p:spPr>
            <a:xfrm>
              <a:off x="4060565" y="4364447"/>
              <a:ext cx="311124" cy="160376"/>
            </a:xfrm>
            <a:prstGeom prst="notchedRightArrow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85A8282A-BA85-C940-BBE8-8F9B3BF4C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70850" y="4174066"/>
              <a:ext cx="913626" cy="409591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1AF720DB-5CAC-D740-8D09-2D6F03A8C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006" y="4185439"/>
              <a:ext cx="913626" cy="409591"/>
            </a:xfrm>
            <a:prstGeom prst="rect">
              <a:avLst/>
            </a:prstGeom>
          </p:spPr>
        </p:pic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32BDB51-899A-CD44-98C3-71203841E9E5}"/>
                </a:ext>
              </a:extLst>
            </p:cNvPr>
            <p:cNvCxnSpPr>
              <a:cxnSpLocks/>
              <a:stCxn id="64" idx="0"/>
              <a:endCxn id="63" idx="0"/>
            </p:cNvCxnSpPr>
            <p:nvPr/>
          </p:nvCxnSpPr>
          <p:spPr>
            <a:xfrm flipV="1">
              <a:off x="554819" y="4174066"/>
              <a:ext cx="3472844" cy="1137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B185F3F-052F-B642-A7D8-2EE5CE04DA0A}"/>
                </a:ext>
              </a:extLst>
            </p:cNvPr>
            <p:cNvSpPr txBox="1"/>
            <p:nvPr/>
          </p:nvSpPr>
          <p:spPr>
            <a:xfrm>
              <a:off x="2019535" y="4208021"/>
              <a:ext cx="43313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25ns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4F40E77-2972-F04B-A41D-BA1B8E6FCBC5}"/>
              </a:ext>
            </a:extLst>
          </p:cNvPr>
          <p:cNvGrpSpPr/>
          <p:nvPr/>
        </p:nvGrpSpPr>
        <p:grpSpPr>
          <a:xfrm>
            <a:off x="4966930" y="3116381"/>
            <a:ext cx="3411702" cy="1402614"/>
            <a:chOff x="4362852" y="3274168"/>
            <a:chExt cx="3411702" cy="140261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6707C45-E065-C348-9FAE-DF7A7E318F19}"/>
                </a:ext>
              </a:extLst>
            </p:cNvPr>
            <p:cNvSpPr txBox="1"/>
            <p:nvPr/>
          </p:nvSpPr>
          <p:spPr>
            <a:xfrm>
              <a:off x="4362852" y="4338228"/>
              <a:ext cx="15520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LHC </a:t>
              </a:r>
              <a:r>
                <a:rPr lang="fr-FR" sz="1600" dirty="0" err="1"/>
                <a:t>Beam</a:t>
              </a:r>
              <a:r>
                <a:rPr lang="fr-FR" sz="1600" dirty="0"/>
                <a:t> signal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0F194A7C-D26D-554B-B103-83945817A29F}"/>
                </a:ext>
              </a:extLst>
            </p:cNvPr>
            <p:cNvCxnSpPr>
              <a:cxnSpLocks/>
              <a:stCxn id="68" idx="3"/>
              <a:endCxn id="71" idx="2"/>
            </p:cNvCxnSpPr>
            <p:nvPr/>
          </p:nvCxnSpPr>
          <p:spPr>
            <a:xfrm flipV="1">
              <a:off x="5914880" y="4081410"/>
              <a:ext cx="616099" cy="4260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11E9DF1-8503-DE4B-8D67-7022F43A4A69}"/>
                </a:ext>
              </a:extLst>
            </p:cNvPr>
            <p:cNvSpPr/>
            <p:nvPr/>
          </p:nvSpPr>
          <p:spPr>
            <a:xfrm>
              <a:off x="5170956" y="3274168"/>
              <a:ext cx="260359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u="sng" dirty="0"/>
                <a:t>40GHz EO </a:t>
              </a:r>
              <a:r>
                <a:rPr lang="fr-FR" sz="1600" u="sng" dirty="0" err="1"/>
                <a:t>modulator</a:t>
              </a:r>
              <a:r>
                <a:rPr lang="fr-FR" sz="1600" u="sng" dirty="0"/>
                <a:t> / PU</a:t>
              </a:r>
            </a:p>
          </p:txBody>
        </p: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22BFA886-9748-F245-AD72-974D571574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3954" r="22786" b="10656"/>
            <a:stretch/>
          </p:blipFill>
          <p:spPr>
            <a:xfrm>
              <a:off x="5486320" y="3632265"/>
              <a:ext cx="2089317" cy="4491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76339F5-C7BE-F747-BF8D-403AA6189D7E}"/>
              </a:ext>
            </a:extLst>
          </p:cNvPr>
          <p:cNvGrpSpPr/>
          <p:nvPr/>
        </p:nvGrpSpPr>
        <p:grpSpPr>
          <a:xfrm>
            <a:off x="8179715" y="2692427"/>
            <a:ext cx="3815967" cy="2019175"/>
            <a:chOff x="8179715" y="3029319"/>
            <a:chExt cx="3815967" cy="2019175"/>
          </a:xfrm>
        </p:grpSpPr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DD6A0FB6-E798-F748-B058-E9B5305FA475}"/>
                </a:ext>
              </a:extLst>
            </p:cNvPr>
            <p:cNvCxnSpPr>
              <a:cxnSpLocks/>
              <a:endCxn id="76" idx="1"/>
            </p:cNvCxnSpPr>
            <p:nvPr/>
          </p:nvCxnSpPr>
          <p:spPr>
            <a:xfrm>
              <a:off x="8179715" y="4035943"/>
              <a:ext cx="1113391" cy="1103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39F3E9F-75CE-9041-9DF0-BCB61854746B}"/>
                </a:ext>
              </a:extLst>
            </p:cNvPr>
            <p:cNvSpPr txBox="1"/>
            <p:nvPr/>
          </p:nvSpPr>
          <p:spPr>
            <a:xfrm>
              <a:off x="9176250" y="4546474"/>
              <a:ext cx="2515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 err="1">
                  <a:solidFill>
                    <a:srgbClr val="0070C0"/>
                  </a:solidFill>
                </a:rPr>
                <a:t>Prism</a:t>
              </a:r>
              <a:r>
                <a:rPr lang="fr-FR" sz="1200" i="1" dirty="0">
                  <a:solidFill>
                    <a:srgbClr val="0070C0"/>
                  </a:solidFill>
                </a:rPr>
                <a:t> + 40 photo-detectors (600MHz)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E43DCF0-B4C3-0B4F-A79F-819D83E0074F}"/>
                </a:ext>
              </a:extLst>
            </p:cNvPr>
            <p:cNvSpPr txBox="1"/>
            <p:nvPr/>
          </p:nvSpPr>
          <p:spPr>
            <a:xfrm>
              <a:off x="8915837" y="3029319"/>
              <a:ext cx="28729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u="sng" dirty="0"/>
                <a:t>High-speed </a:t>
              </a:r>
              <a:r>
                <a:rPr lang="fr-FR" u="sng" dirty="0" err="1"/>
                <a:t>spectrometer</a:t>
              </a:r>
              <a:endParaRPr lang="fr-FR" u="sng" dirty="0"/>
            </a:p>
          </p:txBody>
        </p:sp>
        <p:sp>
          <p:nvSpPr>
            <p:cNvPr id="76" name="Triangle 75">
              <a:extLst>
                <a:ext uri="{FF2B5EF4-FFF2-40B4-BE49-F238E27FC236}">
                  <a16:creationId xmlns:a16="http://schemas.microsoft.com/office/drawing/2014/main" id="{DA62451A-1A96-9A42-B94F-378289C872C3}"/>
                </a:ext>
              </a:extLst>
            </p:cNvPr>
            <p:cNvSpPr/>
            <p:nvPr/>
          </p:nvSpPr>
          <p:spPr>
            <a:xfrm>
              <a:off x="9056200" y="3541470"/>
              <a:ext cx="947622" cy="1011021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F4887B8-ED7D-2D47-8769-17E919C6FB9C}"/>
                </a:ext>
              </a:extLst>
            </p:cNvPr>
            <p:cNvSpPr/>
            <p:nvPr/>
          </p:nvSpPr>
          <p:spPr>
            <a:xfrm>
              <a:off x="11374990" y="3527468"/>
              <a:ext cx="288096" cy="958701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9BDAFA7C-315D-6F4B-ABC3-5C40D54B3276}"/>
                </a:ext>
              </a:extLst>
            </p:cNvPr>
            <p:cNvSpPr/>
            <p:nvPr/>
          </p:nvSpPr>
          <p:spPr>
            <a:xfrm>
              <a:off x="8991245" y="3356486"/>
              <a:ext cx="3004437" cy="1426643"/>
            </a:xfrm>
            <a:prstGeom prst="roundRect">
              <a:avLst>
                <a:gd name="adj" fmla="val 1017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30F70A2E-875D-B145-9F29-C24CC7E42293}"/>
                </a:ext>
              </a:extLst>
            </p:cNvPr>
            <p:cNvGrpSpPr/>
            <p:nvPr/>
          </p:nvGrpSpPr>
          <p:grpSpPr>
            <a:xfrm>
              <a:off x="10678765" y="3723152"/>
              <a:ext cx="344160" cy="575353"/>
              <a:chOff x="10827913" y="4549454"/>
              <a:chExt cx="344160" cy="575353"/>
            </a:xfrm>
          </p:grpSpPr>
          <p:pic>
            <p:nvPicPr>
              <p:cNvPr id="95" name="Picture 94">
                <a:extLst>
                  <a:ext uri="{FF2B5EF4-FFF2-40B4-BE49-F238E27FC236}">
                    <a16:creationId xmlns:a16="http://schemas.microsoft.com/office/drawing/2014/main" id="{9C8358C8-FDAB-6D4C-96B8-C6395369F0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0718215" y="4659152"/>
                <a:ext cx="563556" cy="344160"/>
              </a:xfrm>
              <a:prstGeom prst="rect">
                <a:avLst/>
              </a:prstGeom>
            </p:spPr>
          </p:pic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FE9035D-41D0-004C-8199-F2587A542178}"/>
                  </a:ext>
                </a:extLst>
              </p:cNvPr>
              <p:cNvSpPr/>
              <p:nvPr/>
            </p:nvSpPr>
            <p:spPr>
              <a:xfrm rot="5400000">
                <a:off x="10947278" y="4988674"/>
                <a:ext cx="158954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15DB126A-B45D-A747-8A50-28B59E6ABA74}"/>
                </a:ext>
              </a:extLst>
            </p:cNvPr>
            <p:cNvGrpSpPr/>
            <p:nvPr/>
          </p:nvGrpSpPr>
          <p:grpSpPr>
            <a:xfrm rot="21413438">
              <a:off x="9293106" y="3798336"/>
              <a:ext cx="785744" cy="518032"/>
              <a:chOff x="8487054" y="5059783"/>
              <a:chExt cx="785744" cy="518032"/>
            </a:xfrm>
          </p:grpSpPr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4BFE0A38-A3E8-8D4A-A280-7B728B1DB31F}"/>
                  </a:ext>
                </a:extLst>
              </p:cNvPr>
              <p:cNvCxnSpPr>
                <a:cxnSpLocks/>
                <a:stCxn id="76" idx="1"/>
              </p:cNvCxnSpPr>
              <p:nvPr/>
            </p:nvCxnSpPr>
            <p:spPr>
              <a:xfrm flipV="1">
                <a:off x="8487054" y="5059783"/>
                <a:ext cx="761721" cy="2200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9388FFC-2877-7B4E-9656-8499D784E303}"/>
                  </a:ext>
                </a:extLst>
              </p:cNvPr>
              <p:cNvCxnSpPr>
                <a:cxnSpLocks/>
                <a:stCxn id="76" idx="1"/>
              </p:cNvCxnSpPr>
              <p:nvPr/>
            </p:nvCxnSpPr>
            <p:spPr>
              <a:xfrm flipV="1">
                <a:off x="8487054" y="5172075"/>
                <a:ext cx="785744" cy="10777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886F5CC1-A0B0-9543-887A-D19794929125}"/>
                  </a:ext>
                </a:extLst>
              </p:cNvPr>
              <p:cNvCxnSpPr>
                <a:cxnSpLocks/>
                <a:stCxn id="76" idx="1"/>
              </p:cNvCxnSpPr>
              <p:nvPr/>
            </p:nvCxnSpPr>
            <p:spPr>
              <a:xfrm>
                <a:off x="8487054" y="5279853"/>
                <a:ext cx="785744" cy="0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63B66080-8451-8B4F-A4BC-36407EBD70E1}"/>
                  </a:ext>
                </a:extLst>
              </p:cNvPr>
              <p:cNvCxnSpPr>
                <a:cxnSpLocks/>
                <a:stCxn id="76" idx="1"/>
              </p:cNvCxnSpPr>
              <p:nvPr/>
            </p:nvCxnSpPr>
            <p:spPr>
              <a:xfrm>
                <a:off x="8487054" y="5279853"/>
                <a:ext cx="785744" cy="104017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6A1757DD-CE30-0249-A569-DE9597DDDAD6}"/>
                  </a:ext>
                </a:extLst>
              </p:cNvPr>
              <p:cNvCxnSpPr>
                <a:cxnSpLocks/>
                <a:stCxn id="76" idx="1"/>
              </p:cNvCxnSpPr>
              <p:nvPr/>
            </p:nvCxnSpPr>
            <p:spPr>
              <a:xfrm>
                <a:off x="8487054" y="5279853"/>
                <a:ext cx="771393" cy="20036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BBCF93BA-A482-3C43-B621-6F54134B475D}"/>
                  </a:ext>
                </a:extLst>
              </p:cNvPr>
              <p:cNvCxnSpPr>
                <a:cxnSpLocks/>
                <a:stCxn id="76" idx="1"/>
              </p:cNvCxnSpPr>
              <p:nvPr/>
            </p:nvCxnSpPr>
            <p:spPr>
              <a:xfrm>
                <a:off x="8487054" y="5279853"/>
                <a:ext cx="737040" cy="29796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4110D39A-F6D4-484B-9FDC-986DD8C80543}"/>
                </a:ext>
              </a:extLst>
            </p:cNvPr>
            <p:cNvCxnSpPr/>
            <p:nvPr/>
          </p:nvCxnSpPr>
          <p:spPr>
            <a:xfrm flipH="1">
              <a:off x="11017508" y="3565554"/>
              <a:ext cx="6403" cy="99459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091116B-2F99-D64B-BD2A-5675DE8866A7}"/>
                </a:ext>
              </a:extLst>
            </p:cNvPr>
            <p:cNvSpPr/>
            <p:nvPr/>
          </p:nvSpPr>
          <p:spPr>
            <a:xfrm>
              <a:off x="9832983" y="4802273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i="1" dirty="0" err="1">
                  <a:solidFill>
                    <a:srgbClr val="0070C0"/>
                  </a:solidFill>
                  <a:latin typeface="Symbol" pitchFamily="2" charset="2"/>
                </a:rPr>
                <a:t>d</a:t>
              </a:r>
              <a:r>
                <a:rPr lang="fr-FR" sz="1000" i="1" dirty="0" err="1">
                  <a:solidFill>
                    <a:srgbClr val="0070C0"/>
                  </a:solidFill>
                </a:rPr>
                <a:t>t</a:t>
              </a:r>
              <a:r>
                <a:rPr lang="fr-FR" sz="1000" i="1" dirty="0">
                  <a:solidFill>
                    <a:srgbClr val="0070C0"/>
                  </a:solidFill>
                </a:rPr>
                <a:t> = 25ps</a:t>
              </a:r>
              <a:endParaRPr lang="fr-FR" sz="1000" dirty="0"/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013D3E43-384B-CF40-911D-2A92B205A5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216" b="24746"/>
            <a:stretch/>
          </p:blipFill>
          <p:spPr>
            <a:xfrm rot="5400000">
              <a:off x="10801045" y="3798957"/>
              <a:ext cx="1035612" cy="411947"/>
            </a:xfrm>
            <a:prstGeom prst="rect">
              <a:avLst/>
            </a:prstGeom>
          </p:spPr>
        </p:pic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2A4A5D10-7BB3-2B45-BC8D-F23F7309F9C9}"/>
                </a:ext>
              </a:extLst>
            </p:cNvPr>
            <p:cNvGrpSpPr/>
            <p:nvPr/>
          </p:nvGrpSpPr>
          <p:grpSpPr>
            <a:xfrm>
              <a:off x="8366963" y="3652992"/>
              <a:ext cx="567371" cy="344160"/>
              <a:chOff x="7261771" y="3941609"/>
              <a:chExt cx="567371" cy="344160"/>
            </a:xfrm>
          </p:grpSpPr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7B183327-82FF-E94E-8AE6-A4B6646A92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61771" y="3941609"/>
                <a:ext cx="559344" cy="344160"/>
              </a:xfrm>
              <a:prstGeom prst="rect">
                <a:avLst/>
              </a:prstGeom>
            </p:spPr>
          </p:pic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BBC48006-8A6A-1D45-B259-15BED9842487}"/>
                  </a:ext>
                </a:extLst>
              </p:cNvPr>
              <p:cNvSpPr/>
              <p:nvPr/>
            </p:nvSpPr>
            <p:spPr>
              <a:xfrm>
                <a:off x="7670187" y="4039318"/>
                <a:ext cx="158955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9E29BE7-C3C2-DA4B-9A98-A4EFBACE1C16}"/>
                </a:ext>
              </a:extLst>
            </p:cNvPr>
            <p:cNvSpPr txBox="1"/>
            <p:nvPr/>
          </p:nvSpPr>
          <p:spPr>
            <a:xfrm>
              <a:off x="8652386" y="3606948"/>
              <a:ext cx="36740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C00000"/>
                  </a:solidFill>
                </a:rPr>
                <a:t>1ns</a:t>
              </a: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5A91865-9683-684A-A23E-2BAC8D933738}"/>
                </a:ext>
              </a:extLst>
            </p:cNvPr>
            <p:cNvCxnSpPr>
              <a:cxnSpLocks/>
            </p:cNvCxnSpPr>
            <p:nvPr/>
          </p:nvCxnSpPr>
          <p:spPr>
            <a:xfrm>
              <a:off x="8517187" y="3853169"/>
              <a:ext cx="218703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Notched Right Arrow 96">
            <a:extLst>
              <a:ext uri="{FF2B5EF4-FFF2-40B4-BE49-F238E27FC236}">
                <a16:creationId xmlns:a16="http://schemas.microsoft.com/office/drawing/2014/main" id="{E35730F5-5D81-3D48-8A0D-BA5F32369021}"/>
              </a:ext>
            </a:extLst>
          </p:cNvPr>
          <p:cNvSpPr/>
          <p:nvPr/>
        </p:nvSpPr>
        <p:spPr>
          <a:xfrm>
            <a:off x="110730" y="3316100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Notched Right Arrow 97">
            <a:extLst>
              <a:ext uri="{FF2B5EF4-FFF2-40B4-BE49-F238E27FC236}">
                <a16:creationId xmlns:a16="http://schemas.microsoft.com/office/drawing/2014/main" id="{7702877E-6055-D34F-87B3-666F0814C122}"/>
              </a:ext>
            </a:extLst>
          </p:cNvPr>
          <p:cNvSpPr/>
          <p:nvPr/>
        </p:nvSpPr>
        <p:spPr>
          <a:xfrm>
            <a:off x="5076202" y="3407992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48574EB-F6A1-BA47-A861-F2323AD35CF0}"/>
              </a:ext>
            </a:extLst>
          </p:cNvPr>
          <p:cNvGrpSpPr/>
          <p:nvPr/>
        </p:nvGrpSpPr>
        <p:grpSpPr>
          <a:xfrm>
            <a:off x="621899" y="3008020"/>
            <a:ext cx="4156507" cy="658495"/>
            <a:chOff x="621899" y="3344912"/>
            <a:chExt cx="4156507" cy="658495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C1EF3489-688E-564A-AF3F-FABAB2849C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84432" y="3504147"/>
              <a:ext cx="693974" cy="375166"/>
            </a:xfrm>
            <a:prstGeom prst="rect">
              <a:avLst/>
            </a:prstGeom>
          </p:spPr>
        </p:pic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4B426FF6-B914-7B4B-864B-81F2C8052E78}"/>
                </a:ext>
              </a:extLst>
            </p:cNvPr>
            <p:cNvSpPr/>
            <p:nvPr/>
          </p:nvSpPr>
          <p:spPr>
            <a:xfrm>
              <a:off x="1860680" y="36324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90C13E3D-0B7A-C04C-AE26-D9E1A0E32A64}"/>
                </a:ext>
              </a:extLst>
            </p:cNvPr>
            <p:cNvSpPr/>
            <p:nvPr/>
          </p:nvSpPr>
          <p:spPr>
            <a:xfrm>
              <a:off x="3036855" y="36400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2C79C8D2-09DF-AB40-99D2-C3808D7D3D2D}"/>
                </a:ext>
              </a:extLst>
            </p:cNvPr>
            <p:cNvSpPr/>
            <p:nvPr/>
          </p:nvSpPr>
          <p:spPr>
            <a:xfrm>
              <a:off x="2013080" y="37848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CF8A4F27-8ADE-C849-9DC5-41C6388D0686}"/>
                </a:ext>
              </a:extLst>
            </p:cNvPr>
            <p:cNvSpPr/>
            <p:nvPr/>
          </p:nvSpPr>
          <p:spPr>
            <a:xfrm>
              <a:off x="3189255" y="37924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F4CA7FD5-2DCC-D340-895E-44CA26B22961}"/>
                </a:ext>
              </a:extLst>
            </p:cNvPr>
            <p:cNvGrpSpPr/>
            <p:nvPr/>
          </p:nvGrpSpPr>
          <p:grpSpPr>
            <a:xfrm>
              <a:off x="992165" y="3344912"/>
              <a:ext cx="3786241" cy="392437"/>
              <a:chOff x="579573" y="3434120"/>
              <a:chExt cx="3786241" cy="392437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60C4DED4-DC3C-C54D-9623-046D0C34FCC9}"/>
                  </a:ext>
                </a:extLst>
              </p:cNvPr>
              <p:cNvSpPr txBox="1"/>
              <p:nvPr/>
            </p:nvSpPr>
            <p:spPr>
              <a:xfrm>
                <a:off x="1989743" y="3441751"/>
                <a:ext cx="43313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000" dirty="0">
                    <a:solidFill>
                      <a:srgbClr val="FF0000"/>
                    </a:solidFill>
                  </a:rPr>
                  <a:t>25ns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7CB9A1C5-A00F-3C48-9077-DE709BD27C08}"/>
                  </a:ext>
                </a:extLst>
              </p:cNvPr>
              <p:cNvSpPr/>
              <p:nvPr/>
            </p:nvSpPr>
            <p:spPr>
              <a:xfrm>
                <a:off x="3074938" y="3613952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F8A6AF12-8A87-FB48-9082-BDF640FDB2ED}"/>
                  </a:ext>
                </a:extLst>
              </p:cNvPr>
              <p:cNvCxnSpPr>
                <a:cxnSpLocks/>
                <a:stCxn id="100" idx="1"/>
                <a:endCxn id="100" idx="3"/>
              </p:cNvCxnSpPr>
              <p:nvPr/>
            </p:nvCxnSpPr>
            <p:spPr>
              <a:xfrm>
                <a:off x="3671840" y="3780938"/>
                <a:ext cx="693974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10355812-88A0-F04A-87CA-7987DC93EC1C}"/>
                  </a:ext>
                </a:extLst>
              </p:cNvPr>
              <p:cNvSpPr/>
              <p:nvPr/>
            </p:nvSpPr>
            <p:spPr>
              <a:xfrm>
                <a:off x="747897" y="3615603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A48C931B-23A6-8445-A7DD-9D864A05D4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9573" y="3434120"/>
                <a:ext cx="3452690" cy="186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A97ACFE9-A26C-7644-A32D-8EDBCCFDDA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1899" y="3546179"/>
              <a:ext cx="693974" cy="375166"/>
            </a:xfrm>
            <a:prstGeom prst="rect">
              <a:avLst/>
            </a:prstGeom>
          </p:spPr>
        </p:pic>
      </p:grp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9B76EC3-547D-DC48-9E98-D3FE37887C2D}"/>
              </a:ext>
            </a:extLst>
          </p:cNvPr>
          <p:cNvCxnSpPr>
            <a:cxnSpLocks/>
          </p:cNvCxnSpPr>
          <p:nvPr/>
        </p:nvCxnSpPr>
        <p:spPr>
          <a:xfrm flipV="1">
            <a:off x="0" y="3699051"/>
            <a:ext cx="6090398" cy="92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893FFA8B-BDC7-D34D-BF8D-754C0A717F56}"/>
              </a:ext>
            </a:extLst>
          </p:cNvPr>
          <p:cNvSpPr txBox="1"/>
          <p:nvPr/>
        </p:nvSpPr>
        <p:spPr>
          <a:xfrm>
            <a:off x="4226191" y="3480217"/>
            <a:ext cx="36740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2ns</a:t>
            </a:r>
          </a:p>
        </p:txBody>
      </p:sp>
      <p:sp>
        <p:nvSpPr>
          <p:cNvPr id="121" name="Notched Right Arrow 120">
            <a:extLst>
              <a:ext uri="{FF2B5EF4-FFF2-40B4-BE49-F238E27FC236}">
                <a16:creationId xmlns:a16="http://schemas.microsoft.com/office/drawing/2014/main" id="{D1C367BC-6AC0-0C4A-A40D-4FAC10072485}"/>
              </a:ext>
            </a:extLst>
          </p:cNvPr>
          <p:cNvSpPr/>
          <p:nvPr/>
        </p:nvSpPr>
        <p:spPr>
          <a:xfrm>
            <a:off x="11856195" y="3640324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D2E86DA-7D42-5749-8012-1CA74B3D4D27}"/>
              </a:ext>
            </a:extLst>
          </p:cNvPr>
          <p:cNvSpPr txBox="1"/>
          <p:nvPr/>
        </p:nvSpPr>
        <p:spPr>
          <a:xfrm>
            <a:off x="8656" y="2913053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183365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EO detection system for LHC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C2A45B5-451F-EE43-9777-B0ABC3D30BB8}"/>
              </a:ext>
            </a:extLst>
          </p:cNvPr>
          <p:cNvGrpSpPr/>
          <p:nvPr/>
        </p:nvGrpSpPr>
        <p:grpSpPr>
          <a:xfrm>
            <a:off x="510598" y="4175841"/>
            <a:ext cx="5187427" cy="475364"/>
            <a:chOff x="98006" y="4174066"/>
            <a:chExt cx="5187427" cy="475364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20A5C9E-8F4D-5E41-B294-FB6249623FD1}"/>
                </a:ext>
              </a:extLst>
            </p:cNvPr>
            <p:cNvCxnSpPr>
              <a:cxnSpLocks/>
            </p:cNvCxnSpPr>
            <p:nvPr/>
          </p:nvCxnSpPr>
          <p:spPr>
            <a:xfrm>
              <a:off x="98006" y="4649430"/>
              <a:ext cx="51874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Notched Right Arrow 84">
              <a:extLst>
                <a:ext uri="{FF2B5EF4-FFF2-40B4-BE49-F238E27FC236}">
                  <a16:creationId xmlns:a16="http://schemas.microsoft.com/office/drawing/2014/main" id="{E00479AA-5CDD-9447-9FAE-D31D05CDD22F}"/>
                </a:ext>
              </a:extLst>
            </p:cNvPr>
            <p:cNvSpPr/>
            <p:nvPr/>
          </p:nvSpPr>
          <p:spPr>
            <a:xfrm>
              <a:off x="4060565" y="4364447"/>
              <a:ext cx="311124" cy="160376"/>
            </a:xfrm>
            <a:prstGeom prst="notchedRightArrow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B44B5CB1-4FC4-3E4E-A9C4-CDC6BB217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70850" y="4174066"/>
              <a:ext cx="913626" cy="409591"/>
            </a:xfrm>
            <a:prstGeom prst="rect">
              <a:avLst/>
            </a:prstGeom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0CA51770-F290-944D-8357-F5FBAF915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006" y="4185439"/>
              <a:ext cx="913626" cy="409591"/>
            </a:xfrm>
            <a:prstGeom prst="rect">
              <a:avLst/>
            </a:prstGeom>
          </p:spPr>
        </p:pic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91623CA9-24A1-604F-8940-D42A7F4734A5}"/>
                </a:ext>
              </a:extLst>
            </p:cNvPr>
            <p:cNvCxnSpPr>
              <a:cxnSpLocks/>
              <a:stCxn id="87" idx="0"/>
              <a:endCxn id="86" idx="0"/>
            </p:cNvCxnSpPr>
            <p:nvPr/>
          </p:nvCxnSpPr>
          <p:spPr>
            <a:xfrm flipV="1">
              <a:off x="554819" y="4174066"/>
              <a:ext cx="3472844" cy="1137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6B8B38D-E61B-1F40-8911-FB11A1EF2062}"/>
                </a:ext>
              </a:extLst>
            </p:cNvPr>
            <p:cNvSpPr txBox="1"/>
            <p:nvPr/>
          </p:nvSpPr>
          <p:spPr>
            <a:xfrm>
              <a:off x="2019535" y="4208021"/>
              <a:ext cx="43313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25ns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01CE1C6-2D42-0049-BD31-86C10DE1FA0F}"/>
              </a:ext>
            </a:extLst>
          </p:cNvPr>
          <p:cNvGrpSpPr/>
          <p:nvPr/>
        </p:nvGrpSpPr>
        <p:grpSpPr>
          <a:xfrm>
            <a:off x="4966930" y="3116381"/>
            <a:ext cx="3411702" cy="1402614"/>
            <a:chOff x="4362852" y="3274168"/>
            <a:chExt cx="3411702" cy="1402614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3D1749C-86D1-7F4D-89C2-5B943C64F024}"/>
                </a:ext>
              </a:extLst>
            </p:cNvPr>
            <p:cNvSpPr txBox="1"/>
            <p:nvPr/>
          </p:nvSpPr>
          <p:spPr>
            <a:xfrm>
              <a:off x="4362852" y="4338228"/>
              <a:ext cx="15520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LHC </a:t>
              </a:r>
              <a:r>
                <a:rPr lang="fr-FR" sz="1600" dirty="0" err="1"/>
                <a:t>Beam</a:t>
              </a:r>
              <a:r>
                <a:rPr lang="fr-FR" sz="1600" dirty="0"/>
                <a:t> signal</a:t>
              </a: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AD479733-B013-0E4F-AFD7-B36971165AB9}"/>
                </a:ext>
              </a:extLst>
            </p:cNvPr>
            <p:cNvCxnSpPr>
              <a:cxnSpLocks/>
              <a:stCxn id="91" idx="3"/>
              <a:endCxn id="94" idx="2"/>
            </p:cNvCxnSpPr>
            <p:nvPr/>
          </p:nvCxnSpPr>
          <p:spPr>
            <a:xfrm flipV="1">
              <a:off x="5914880" y="4081410"/>
              <a:ext cx="616099" cy="4260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EF609E8-3426-3A47-93A9-2DD62D1EABAA}"/>
                </a:ext>
              </a:extLst>
            </p:cNvPr>
            <p:cNvSpPr/>
            <p:nvPr/>
          </p:nvSpPr>
          <p:spPr>
            <a:xfrm>
              <a:off x="5170956" y="3274168"/>
              <a:ext cx="260359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u="sng" dirty="0"/>
                <a:t>40GHz EO </a:t>
              </a:r>
              <a:r>
                <a:rPr lang="fr-FR" sz="1600" u="sng" dirty="0" err="1"/>
                <a:t>modulator</a:t>
              </a:r>
              <a:r>
                <a:rPr lang="fr-FR" sz="1600" u="sng" dirty="0"/>
                <a:t> / PU</a:t>
              </a:r>
            </a:p>
          </p:txBody>
        </p:sp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EF281BC0-CD43-2D47-B4BB-B777C8C47C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3954" r="22786" b="10656"/>
            <a:stretch/>
          </p:blipFill>
          <p:spPr>
            <a:xfrm>
              <a:off x="5486320" y="3632265"/>
              <a:ext cx="2089317" cy="4491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B1DB0F7-1356-FD43-865F-C490CF6CFBFD}"/>
              </a:ext>
            </a:extLst>
          </p:cNvPr>
          <p:cNvGrpSpPr/>
          <p:nvPr/>
        </p:nvGrpSpPr>
        <p:grpSpPr>
          <a:xfrm>
            <a:off x="8179715" y="2692427"/>
            <a:ext cx="3815967" cy="2019175"/>
            <a:chOff x="8179715" y="3029319"/>
            <a:chExt cx="3815967" cy="2019175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22F51467-990A-E742-B8BA-58AB342C5EBE}"/>
                </a:ext>
              </a:extLst>
            </p:cNvPr>
            <p:cNvCxnSpPr>
              <a:cxnSpLocks/>
              <a:endCxn id="99" idx="1"/>
            </p:cNvCxnSpPr>
            <p:nvPr/>
          </p:nvCxnSpPr>
          <p:spPr>
            <a:xfrm>
              <a:off x="8179715" y="4035943"/>
              <a:ext cx="1113391" cy="1103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E3634FC6-CD41-F94D-85E4-446C80D8F6E8}"/>
                </a:ext>
              </a:extLst>
            </p:cNvPr>
            <p:cNvSpPr txBox="1"/>
            <p:nvPr/>
          </p:nvSpPr>
          <p:spPr>
            <a:xfrm>
              <a:off x="9176250" y="4546474"/>
              <a:ext cx="2515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 err="1">
                  <a:solidFill>
                    <a:srgbClr val="0070C0"/>
                  </a:solidFill>
                </a:rPr>
                <a:t>Prism</a:t>
              </a:r>
              <a:r>
                <a:rPr lang="fr-FR" sz="1200" i="1" dirty="0">
                  <a:solidFill>
                    <a:srgbClr val="0070C0"/>
                  </a:solidFill>
                </a:rPr>
                <a:t> + 40 photo-detectors (600MHz)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16C29BA-3707-3B43-BE3A-1841AD20CA78}"/>
                </a:ext>
              </a:extLst>
            </p:cNvPr>
            <p:cNvSpPr txBox="1"/>
            <p:nvPr/>
          </p:nvSpPr>
          <p:spPr>
            <a:xfrm>
              <a:off x="8915837" y="3029319"/>
              <a:ext cx="28729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u="sng" dirty="0"/>
                <a:t>High-speed </a:t>
              </a:r>
              <a:r>
                <a:rPr lang="fr-FR" u="sng" dirty="0" err="1"/>
                <a:t>spectrometer</a:t>
              </a:r>
              <a:endParaRPr lang="fr-FR" u="sng" dirty="0"/>
            </a:p>
          </p:txBody>
        </p:sp>
        <p:sp>
          <p:nvSpPr>
            <p:cNvPr id="99" name="Triangle 98">
              <a:extLst>
                <a:ext uri="{FF2B5EF4-FFF2-40B4-BE49-F238E27FC236}">
                  <a16:creationId xmlns:a16="http://schemas.microsoft.com/office/drawing/2014/main" id="{D140D2B1-6E65-9848-8A06-3C0EF05051F9}"/>
                </a:ext>
              </a:extLst>
            </p:cNvPr>
            <p:cNvSpPr/>
            <p:nvPr/>
          </p:nvSpPr>
          <p:spPr>
            <a:xfrm>
              <a:off x="9056200" y="3541470"/>
              <a:ext cx="947622" cy="1011021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E85629C3-AD00-1742-8067-9DF5C9127346}"/>
                </a:ext>
              </a:extLst>
            </p:cNvPr>
            <p:cNvSpPr/>
            <p:nvPr/>
          </p:nvSpPr>
          <p:spPr>
            <a:xfrm>
              <a:off x="11374990" y="3527468"/>
              <a:ext cx="288096" cy="958701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9D9DACB7-91C0-9E40-9350-24FBAB822E86}"/>
                </a:ext>
              </a:extLst>
            </p:cNvPr>
            <p:cNvSpPr/>
            <p:nvPr/>
          </p:nvSpPr>
          <p:spPr>
            <a:xfrm>
              <a:off x="8991245" y="3356486"/>
              <a:ext cx="3004437" cy="1426643"/>
            </a:xfrm>
            <a:prstGeom prst="roundRect">
              <a:avLst>
                <a:gd name="adj" fmla="val 1017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9FF084E2-5C8D-7149-A0D1-E99538D25C61}"/>
                </a:ext>
              </a:extLst>
            </p:cNvPr>
            <p:cNvGrpSpPr/>
            <p:nvPr/>
          </p:nvGrpSpPr>
          <p:grpSpPr>
            <a:xfrm>
              <a:off x="10678765" y="3723152"/>
              <a:ext cx="344160" cy="575353"/>
              <a:chOff x="10827913" y="4549454"/>
              <a:chExt cx="344160" cy="575353"/>
            </a:xfrm>
          </p:grpSpPr>
          <p:pic>
            <p:nvPicPr>
              <p:cNvPr id="130" name="Picture 129">
                <a:extLst>
                  <a:ext uri="{FF2B5EF4-FFF2-40B4-BE49-F238E27FC236}">
                    <a16:creationId xmlns:a16="http://schemas.microsoft.com/office/drawing/2014/main" id="{451A8987-CBF1-6840-8334-551FA4CE4E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0718215" y="4659152"/>
                <a:ext cx="563556" cy="344160"/>
              </a:xfrm>
              <a:prstGeom prst="rect">
                <a:avLst/>
              </a:prstGeom>
            </p:spPr>
          </p:pic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1B75C9AA-FAFE-0749-B677-D7D812346003}"/>
                  </a:ext>
                </a:extLst>
              </p:cNvPr>
              <p:cNvSpPr/>
              <p:nvPr/>
            </p:nvSpPr>
            <p:spPr>
              <a:xfrm rot="5400000">
                <a:off x="10947278" y="4988674"/>
                <a:ext cx="158954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3B819E8A-A95F-7D46-921D-D49E553E62A8}"/>
                </a:ext>
              </a:extLst>
            </p:cNvPr>
            <p:cNvGrpSpPr/>
            <p:nvPr/>
          </p:nvGrpSpPr>
          <p:grpSpPr>
            <a:xfrm rot="21413438">
              <a:off x="9293106" y="3798336"/>
              <a:ext cx="785744" cy="518032"/>
              <a:chOff x="8487054" y="5059783"/>
              <a:chExt cx="785744" cy="518032"/>
            </a:xfrm>
          </p:grpSpPr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2195CA03-0446-E042-A165-D0C55ED08F50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 flipV="1">
                <a:off x="8487054" y="5059783"/>
                <a:ext cx="761721" cy="2200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D9DEAE03-42B3-DC43-98D6-3FB45F5252E6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 flipV="1">
                <a:off x="8487054" y="5172075"/>
                <a:ext cx="785744" cy="10777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DD4267FC-0F27-A84E-9B50-0211503CB404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>
                <a:off x="8487054" y="5279853"/>
                <a:ext cx="785744" cy="0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BC9EF74E-B018-6B4B-863F-96F2D2145869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>
                <a:off x="8487054" y="5279853"/>
                <a:ext cx="785744" cy="104017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id="{AF8F9B2C-29BD-2A44-8771-3F4D98C987CA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>
                <a:off x="8487054" y="5279853"/>
                <a:ext cx="771393" cy="20036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id="{48F48714-0D12-C94E-9833-40D3638C2A00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>
                <a:off x="8487054" y="5279853"/>
                <a:ext cx="737040" cy="29796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EB780A94-91C3-FF41-866E-81B6EE183099}"/>
                </a:ext>
              </a:extLst>
            </p:cNvPr>
            <p:cNvCxnSpPr/>
            <p:nvPr/>
          </p:nvCxnSpPr>
          <p:spPr>
            <a:xfrm flipH="1">
              <a:off x="11017508" y="3565554"/>
              <a:ext cx="6403" cy="99459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F4FB67A6-86E7-C743-8C07-3E344F69DC40}"/>
                </a:ext>
              </a:extLst>
            </p:cNvPr>
            <p:cNvSpPr/>
            <p:nvPr/>
          </p:nvSpPr>
          <p:spPr>
            <a:xfrm>
              <a:off x="9832983" y="4802273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i="1" dirty="0" err="1">
                  <a:solidFill>
                    <a:srgbClr val="0070C0"/>
                  </a:solidFill>
                  <a:latin typeface="Symbol" pitchFamily="2" charset="2"/>
                </a:rPr>
                <a:t>d</a:t>
              </a:r>
              <a:r>
                <a:rPr lang="fr-FR" sz="1000" i="1" dirty="0" err="1">
                  <a:solidFill>
                    <a:srgbClr val="0070C0"/>
                  </a:solidFill>
                </a:rPr>
                <a:t>t</a:t>
              </a:r>
              <a:r>
                <a:rPr lang="fr-FR" sz="1000" i="1" dirty="0">
                  <a:solidFill>
                    <a:srgbClr val="0070C0"/>
                  </a:solidFill>
                </a:rPr>
                <a:t> = 25ps</a:t>
              </a:r>
              <a:endParaRPr lang="fr-FR" sz="1000" dirty="0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34FD7627-94FB-954B-A459-C8BF947D07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216" b="24746"/>
            <a:stretch/>
          </p:blipFill>
          <p:spPr>
            <a:xfrm rot="5400000">
              <a:off x="10801045" y="3798957"/>
              <a:ext cx="1035612" cy="411947"/>
            </a:xfrm>
            <a:prstGeom prst="rect">
              <a:avLst/>
            </a:prstGeom>
          </p:spPr>
        </p:pic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F8620A5D-AFE1-664F-BE8D-ED6D7E110D10}"/>
                </a:ext>
              </a:extLst>
            </p:cNvPr>
            <p:cNvGrpSpPr/>
            <p:nvPr/>
          </p:nvGrpSpPr>
          <p:grpSpPr>
            <a:xfrm>
              <a:off x="8366963" y="3652992"/>
              <a:ext cx="567371" cy="344160"/>
              <a:chOff x="7261771" y="3941609"/>
              <a:chExt cx="567371" cy="344160"/>
            </a:xfrm>
          </p:grpSpPr>
          <p:pic>
            <p:nvPicPr>
              <p:cNvPr id="116" name="Picture 115">
                <a:extLst>
                  <a:ext uri="{FF2B5EF4-FFF2-40B4-BE49-F238E27FC236}">
                    <a16:creationId xmlns:a16="http://schemas.microsoft.com/office/drawing/2014/main" id="{35F4E53E-EE7A-9641-9EB2-C11E301BC0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61771" y="3941609"/>
                <a:ext cx="559344" cy="344160"/>
              </a:xfrm>
              <a:prstGeom prst="rect">
                <a:avLst/>
              </a:prstGeom>
            </p:spPr>
          </p:pic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9E7931E0-F214-0C4A-B56D-1E3FE9A28895}"/>
                  </a:ext>
                </a:extLst>
              </p:cNvPr>
              <p:cNvSpPr/>
              <p:nvPr/>
            </p:nvSpPr>
            <p:spPr>
              <a:xfrm>
                <a:off x="7670187" y="4039318"/>
                <a:ext cx="158955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88DE60FF-F392-6F40-8643-E937930E68D6}"/>
                </a:ext>
              </a:extLst>
            </p:cNvPr>
            <p:cNvSpPr txBox="1"/>
            <p:nvPr/>
          </p:nvSpPr>
          <p:spPr>
            <a:xfrm>
              <a:off x="8652386" y="3606948"/>
              <a:ext cx="36740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C00000"/>
                  </a:solidFill>
                </a:rPr>
                <a:t>1ns</a:t>
              </a: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06C203C7-B859-E14B-A5C4-6EE5089E622A}"/>
                </a:ext>
              </a:extLst>
            </p:cNvPr>
            <p:cNvCxnSpPr>
              <a:cxnSpLocks/>
            </p:cNvCxnSpPr>
            <p:nvPr/>
          </p:nvCxnSpPr>
          <p:spPr>
            <a:xfrm>
              <a:off x="8517187" y="3853169"/>
              <a:ext cx="218703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Notched Right Arrow 131">
            <a:extLst>
              <a:ext uri="{FF2B5EF4-FFF2-40B4-BE49-F238E27FC236}">
                <a16:creationId xmlns:a16="http://schemas.microsoft.com/office/drawing/2014/main" id="{667EE1B0-DDC8-0244-AA74-9EBE1B2FBCB2}"/>
              </a:ext>
            </a:extLst>
          </p:cNvPr>
          <p:cNvSpPr/>
          <p:nvPr/>
        </p:nvSpPr>
        <p:spPr>
          <a:xfrm>
            <a:off x="110730" y="3316100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Notched Right Arrow 132">
            <a:extLst>
              <a:ext uri="{FF2B5EF4-FFF2-40B4-BE49-F238E27FC236}">
                <a16:creationId xmlns:a16="http://schemas.microsoft.com/office/drawing/2014/main" id="{B95CAC86-9AB3-9F45-AC1D-42406421CFB0}"/>
              </a:ext>
            </a:extLst>
          </p:cNvPr>
          <p:cNvSpPr/>
          <p:nvPr/>
        </p:nvSpPr>
        <p:spPr>
          <a:xfrm>
            <a:off x="5076202" y="3407992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4E8E4B29-D043-884D-91F1-FB2698DB750A}"/>
              </a:ext>
            </a:extLst>
          </p:cNvPr>
          <p:cNvGrpSpPr/>
          <p:nvPr/>
        </p:nvGrpSpPr>
        <p:grpSpPr>
          <a:xfrm>
            <a:off x="621899" y="3008020"/>
            <a:ext cx="4156507" cy="658495"/>
            <a:chOff x="621899" y="3344912"/>
            <a:chExt cx="4156507" cy="658495"/>
          </a:xfrm>
        </p:grpSpPr>
        <p:pic>
          <p:nvPicPr>
            <p:cNvPr id="135" name="Picture 134">
              <a:extLst>
                <a:ext uri="{FF2B5EF4-FFF2-40B4-BE49-F238E27FC236}">
                  <a16:creationId xmlns:a16="http://schemas.microsoft.com/office/drawing/2014/main" id="{931BEB32-6F7D-7B4E-A47D-51550F7A66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84432" y="3504147"/>
              <a:ext cx="693974" cy="375166"/>
            </a:xfrm>
            <a:prstGeom prst="rect">
              <a:avLst/>
            </a:prstGeom>
          </p:spPr>
        </p:pic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B552FC75-9D44-C945-B3B1-4A77DECB9FC0}"/>
                </a:ext>
              </a:extLst>
            </p:cNvPr>
            <p:cNvSpPr/>
            <p:nvPr/>
          </p:nvSpPr>
          <p:spPr>
            <a:xfrm>
              <a:off x="1860680" y="36324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3513223D-E755-2D46-8FC7-B2B330259035}"/>
                </a:ext>
              </a:extLst>
            </p:cNvPr>
            <p:cNvSpPr/>
            <p:nvPr/>
          </p:nvSpPr>
          <p:spPr>
            <a:xfrm>
              <a:off x="3036855" y="36400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EA9CB7C6-1A6A-F846-95C4-7C3A5FDA62CD}"/>
                </a:ext>
              </a:extLst>
            </p:cNvPr>
            <p:cNvSpPr/>
            <p:nvPr/>
          </p:nvSpPr>
          <p:spPr>
            <a:xfrm>
              <a:off x="2013080" y="37848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205D0F1-2D62-F04E-9CD2-9C3C885D8323}"/>
                </a:ext>
              </a:extLst>
            </p:cNvPr>
            <p:cNvSpPr/>
            <p:nvPr/>
          </p:nvSpPr>
          <p:spPr>
            <a:xfrm>
              <a:off x="3189255" y="37924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FBAFD872-076A-5443-9564-57FB48B145F8}"/>
                </a:ext>
              </a:extLst>
            </p:cNvPr>
            <p:cNvGrpSpPr/>
            <p:nvPr/>
          </p:nvGrpSpPr>
          <p:grpSpPr>
            <a:xfrm>
              <a:off x="992165" y="3344912"/>
              <a:ext cx="3786241" cy="392437"/>
              <a:chOff x="579573" y="3434120"/>
              <a:chExt cx="3786241" cy="392437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4EFC768A-7CB7-1C44-94C4-CE648D962C95}"/>
                  </a:ext>
                </a:extLst>
              </p:cNvPr>
              <p:cNvSpPr txBox="1"/>
              <p:nvPr/>
            </p:nvSpPr>
            <p:spPr>
              <a:xfrm>
                <a:off x="1989743" y="3441751"/>
                <a:ext cx="43313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000" dirty="0">
                    <a:solidFill>
                      <a:srgbClr val="FF0000"/>
                    </a:solidFill>
                  </a:rPr>
                  <a:t>25ns</a:t>
                </a:r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2EFEA1D8-8FC3-6A40-9E57-5E9CD8AADF8F}"/>
                  </a:ext>
                </a:extLst>
              </p:cNvPr>
              <p:cNvSpPr/>
              <p:nvPr/>
            </p:nvSpPr>
            <p:spPr>
              <a:xfrm>
                <a:off x="3074938" y="3613952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6" name="Straight Arrow Connector 185">
                <a:extLst>
                  <a:ext uri="{FF2B5EF4-FFF2-40B4-BE49-F238E27FC236}">
                    <a16:creationId xmlns:a16="http://schemas.microsoft.com/office/drawing/2014/main" id="{8A4EAF0A-A7D8-E041-90CC-068B64DDEF89}"/>
                  </a:ext>
                </a:extLst>
              </p:cNvPr>
              <p:cNvCxnSpPr>
                <a:cxnSpLocks/>
                <a:stCxn id="135" idx="1"/>
                <a:endCxn id="135" idx="3"/>
              </p:cNvCxnSpPr>
              <p:nvPr/>
            </p:nvCxnSpPr>
            <p:spPr>
              <a:xfrm>
                <a:off x="3671840" y="3780938"/>
                <a:ext cx="693974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12710CFC-8699-E748-9A40-177DDDC2FFFB}"/>
                  </a:ext>
                </a:extLst>
              </p:cNvPr>
              <p:cNvSpPr/>
              <p:nvPr/>
            </p:nvSpPr>
            <p:spPr>
              <a:xfrm>
                <a:off x="747897" y="3615603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8" name="Straight Arrow Connector 187">
                <a:extLst>
                  <a:ext uri="{FF2B5EF4-FFF2-40B4-BE49-F238E27FC236}">
                    <a16:creationId xmlns:a16="http://schemas.microsoft.com/office/drawing/2014/main" id="{955E9C9D-0CB5-6541-A3CB-0BE5A4CDC6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9573" y="3434120"/>
                <a:ext cx="3452690" cy="186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1" name="Picture 140">
              <a:extLst>
                <a:ext uri="{FF2B5EF4-FFF2-40B4-BE49-F238E27FC236}">
                  <a16:creationId xmlns:a16="http://schemas.microsoft.com/office/drawing/2014/main" id="{57680B6F-1FED-2F4C-A043-46DC9E6CB8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1899" y="3546179"/>
              <a:ext cx="693974" cy="375166"/>
            </a:xfrm>
            <a:prstGeom prst="rect">
              <a:avLst/>
            </a:prstGeom>
          </p:spPr>
        </p:pic>
      </p:grp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85869F9-3B19-A740-BF4F-8A91CCAD4EE4}"/>
              </a:ext>
            </a:extLst>
          </p:cNvPr>
          <p:cNvCxnSpPr>
            <a:cxnSpLocks/>
          </p:cNvCxnSpPr>
          <p:nvPr/>
        </p:nvCxnSpPr>
        <p:spPr>
          <a:xfrm flipV="1">
            <a:off x="0" y="3699051"/>
            <a:ext cx="6090398" cy="92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26AC448F-DCE9-384E-94CC-8D3A9A8D0DBD}"/>
              </a:ext>
            </a:extLst>
          </p:cNvPr>
          <p:cNvSpPr txBox="1"/>
          <p:nvPr/>
        </p:nvSpPr>
        <p:spPr>
          <a:xfrm>
            <a:off x="4226191" y="3480217"/>
            <a:ext cx="36740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2ns</a:t>
            </a: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8AB62241-353E-B64A-96FC-5F56A5339026}"/>
              </a:ext>
            </a:extLst>
          </p:cNvPr>
          <p:cNvGrpSpPr/>
          <p:nvPr/>
        </p:nvGrpSpPr>
        <p:grpSpPr>
          <a:xfrm>
            <a:off x="1227329" y="466793"/>
            <a:ext cx="10414970" cy="2182047"/>
            <a:chOff x="1227329" y="803685"/>
            <a:chExt cx="10414970" cy="2182047"/>
          </a:xfrm>
        </p:grpSpPr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08E49E18-E16B-A947-B7AF-CB0C2D597CC1}"/>
                </a:ext>
              </a:extLst>
            </p:cNvPr>
            <p:cNvGrpSpPr/>
            <p:nvPr/>
          </p:nvGrpSpPr>
          <p:grpSpPr>
            <a:xfrm>
              <a:off x="1227329" y="803685"/>
              <a:ext cx="10414970" cy="2182047"/>
              <a:chOff x="1227329" y="803685"/>
              <a:chExt cx="10414970" cy="2182047"/>
            </a:xfrm>
          </p:grpSpPr>
          <p:sp>
            <p:nvSpPr>
              <p:cNvPr id="194" name="Rounded Rectangle 193">
                <a:extLst>
                  <a:ext uri="{FF2B5EF4-FFF2-40B4-BE49-F238E27FC236}">
                    <a16:creationId xmlns:a16="http://schemas.microsoft.com/office/drawing/2014/main" id="{66DAC082-13DE-6343-99BB-E498FA87162F}"/>
                  </a:ext>
                </a:extLst>
              </p:cNvPr>
              <p:cNvSpPr/>
              <p:nvPr/>
            </p:nvSpPr>
            <p:spPr>
              <a:xfrm>
                <a:off x="1227329" y="1697986"/>
                <a:ext cx="2656179" cy="831261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40MHz, 80mW</a:t>
                </a:r>
              </a:p>
              <a:p>
                <a:pPr algn="ctr"/>
                <a:r>
                  <a:rPr lang="fr-FR" dirty="0"/>
                  <a:t>1560nm Laser system</a:t>
                </a:r>
              </a:p>
            </p:txBody>
          </p:sp>
          <p:grpSp>
            <p:nvGrpSpPr>
              <p:cNvPr id="195" name="Group 194">
                <a:extLst>
                  <a:ext uri="{FF2B5EF4-FFF2-40B4-BE49-F238E27FC236}">
                    <a16:creationId xmlns:a16="http://schemas.microsoft.com/office/drawing/2014/main" id="{53ED596A-AC94-4B49-AB39-4F134E2EA7AB}"/>
                  </a:ext>
                </a:extLst>
              </p:cNvPr>
              <p:cNvGrpSpPr/>
              <p:nvPr/>
            </p:nvGrpSpPr>
            <p:grpSpPr>
              <a:xfrm>
                <a:off x="2224336" y="803685"/>
                <a:ext cx="9417963" cy="2182047"/>
                <a:chOff x="2224336" y="803685"/>
                <a:chExt cx="9417963" cy="2182047"/>
              </a:xfrm>
            </p:grpSpPr>
            <p:pic>
              <p:nvPicPr>
                <p:cNvPr id="196" name="Picture 195">
                  <a:extLst>
                    <a:ext uri="{FF2B5EF4-FFF2-40B4-BE49-F238E27FC236}">
                      <a16:creationId xmlns:a16="http://schemas.microsoft.com/office/drawing/2014/main" id="{6EB2AE74-1E07-874D-8B7F-67DEBEBAC8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140724" y="1307527"/>
                  <a:ext cx="482452" cy="781895"/>
                </a:xfrm>
                <a:prstGeom prst="rect">
                  <a:avLst/>
                </a:prstGeom>
              </p:spPr>
            </p:pic>
            <p:sp>
              <p:nvSpPr>
                <p:cNvPr id="197" name="Rounded Rectangle 196">
                  <a:extLst>
                    <a:ext uri="{FF2B5EF4-FFF2-40B4-BE49-F238E27FC236}">
                      <a16:creationId xmlns:a16="http://schemas.microsoft.com/office/drawing/2014/main" id="{A05CE5BA-298E-1242-81E3-7EC93949DA7D}"/>
                    </a:ext>
                  </a:extLst>
                </p:cNvPr>
                <p:cNvSpPr/>
                <p:nvPr/>
              </p:nvSpPr>
              <p:spPr>
                <a:xfrm>
                  <a:off x="4897068" y="1152010"/>
                  <a:ext cx="5411887" cy="1833722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8" name="Rectangle 197">
                  <a:extLst>
                    <a:ext uri="{FF2B5EF4-FFF2-40B4-BE49-F238E27FC236}">
                      <a16:creationId xmlns:a16="http://schemas.microsoft.com/office/drawing/2014/main" id="{0580FDF1-12D4-6B4D-A168-EA0F6AE9029D}"/>
                    </a:ext>
                  </a:extLst>
                </p:cNvPr>
                <p:cNvSpPr/>
                <p:nvPr/>
              </p:nvSpPr>
              <p:spPr>
                <a:xfrm>
                  <a:off x="5114528" y="1891586"/>
                  <a:ext cx="191840" cy="1833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99" name="Group 198">
                  <a:extLst>
                    <a:ext uri="{FF2B5EF4-FFF2-40B4-BE49-F238E27FC236}">
                      <a16:creationId xmlns:a16="http://schemas.microsoft.com/office/drawing/2014/main" id="{96221899-68A7-6E42-B872-4D92AC43933A}"/>
                    </a:ext>
                  </a:extLst>
                </p:cNvPr>
                <p:cNvGrpSpPr/>
                <p:nvPr/>
              </p:nvGrpSpPr>
              <p:grpSpPr>
                <a:xfrm>
                  <a:off x="8250068" y="1891584"/>
                  <a:ext cx="2058886" cy="304379"/>
                  <a:chOff x="7401734" y="2494062"/>
                  <a:chExt cx="1061220" cy="716096"/>
                </a:xfrm>
              </p:grpSpPr>
              <p:pic>
                <p:nvPicPr>
                  <p:cNvPr id="207" name="Picture 206">
                    <a:extLst>
                      <a:ext uri="{FF2B5EF4-FFF2-40B4-BE49-F238E27FC236}">
                        <a16:creationId xmlns:a16="http://schemas.microsoft.com/office/drawing/2014/main" id="{3DCE6B8F-58E7-304E-A69E-B25091A715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401734" y="2499849"/>
                    <a:ext cx="914989" cy="710309"/>
                  </a:xfrm>
                  <a:prstGeom prst="rect">
                    <a:avLst/>
                  </a:prstGeom>
                </p:spPr>
              </p:pic>
              <p:sp>
                <p:nvSpPr>
                  <p:cNvPr id="208" name="Rectangle 207">
                    <a:extLst>
                      <a:ext uri="{FF2B5EF4-FFF2-40B4-BE49-F238E27FC236}">
                        <a16:creationId xmlns:a16="http://schemas.microsoft.com/office/drawing/2014/main" id="{73065169-DAFC-674C-9404-11A7B16C1B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64058" y="2477305"/>
                    <a:ext cx="382140" cy="41565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00" name="Group 199">
                  <a:extLst>
                    <a:ext uri="{FF2B5EF4-FFF2-40B4-BE49-F238E27FC236}">
                      <a16:creationId xmlns:a16="http://schemas.microsoft.com/office/drawing/2014/main" id="{9A70B9E3-9EF8-CC43-9057-56F5EFFFA82F}"/>
                    </a:ext>
                  </a:extLst>
                </p:cNvPr>
                <p:cNvGrpSpPr/>
                <p:nvPr/>
              </p:nvGrpSpPr>
              <p:grpSpPr>
                <a:xfrm>
                  <a:off x="4440255" y="1174120"/>
                  <a:ext cx="3776439" cy="1473428"/>
                  <a:chOff x="4440255" y="1174120"/>
                  <a:chExt cx="3776439" cy="1473428"/>
                </a:xfrm>
              </p:grpSpPr>
              <p:sp>
                <p:nvSpPr>
                  <p:cNvPr id="205" name="Rectangle 204">
                    <a:extLst>
                      <a:ext uri="{FF2B5EF4-FFF2-40B4-BE49-F238E27FC236}">
                        <a16:creationId xmlns:a16="http://schemas.microsoft.com/office/drawing/2014/main" id="{86C74986-1476-1C4B-8861-EEBDEC83ABD4}"/>
                      </a:ext>
                    </a:extLst>
                  </p:cNvPr>
                  <p:cNvSpPr/>
                  <p:nvPr/>
                </p:nvSpPr>
                <p:spPr>
                  <a:xfrm>
                    <a:off x="4440255" y="1174120"/>
                    <a:ext cx="377643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fr-FR" sz="1200" dirty="0">
                        <a:solidFill>
                          <a:srgbClr val="0070C0"/>
                        </a:solidFill>
                      </a:rPr>
                      <a:t>Dispersive /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fiber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bragg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grating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</a:p>
                  <a:p>
                    <a:pPr algn="ctr"/>
                    <a:r>
                      <a:rPr lang="fr-FR" sz="1200" dirty="0">
                        <a:solidFill>
                          <a:srgbClr val="0070C0"/>
                        </a:solidFill>
                      </a:rPr>
                      <a:t>stretching</a:t>
                    </a:r>
                  </a:p>
                </p:txBody>
              </p:sp>
              <p:pic>
                <p:nvPicPr>
                  <p:cNvPr id="206" name="Picture 205">
                    <a:extLst>
                      <a:ext uri="{FF2B5EF4-FFF2-40B4-BE49-F238E27FC236}">
                        <a16:creationId xmlns:a16="http://schemas.microsoft.com/office/drawing/2014/main" id="{FED8395A-6AC8-7C49-BDF9-6B1D871AC9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flipH="1">
                    <a:off x="5603340" y="1652779"/>
                    <a:ext cx="994769" cy="994769"/>
                  </a:xfrm>
                  <a:prstGeom prst="rect">
                    <a:avLst/>
                  </a:prstGeom>
                  <a:ln>
                    <a:solidFill>
                      <a:schemeClr val="accent1"/>
                    </a:solidFill>
                  </a:ln>
                </p:spPr>
              </p:pic>
            </p:grpSp>
            <p:cxnSp>
              <p:nvCxnSpPr>
                <p:cNvPr id="201" name="Straight Arrow Connector 200">
                  <a:extLst>
                    <a:ext uri="{FF2B5EF4-FFF2-40B4-BE49-F238E27FC236}">
                      <a16:creationId xmlns:a16="http://schemas.microsoft.com/office/drawing/2014/main" id="{433200BD-6FFF-DC4B-B9F8-7039B3A1B090}"/>
                    </a:ext>
                  </a:extLst>
                </p:cNvPr>
                <p:cNvCxnSpPr>
                  <a:cxnSpLocks/>
                  <a:stCxn id="194" idx="3"/>
                </p:cNvCxnSpPr>
                <p:nvPr/>
              </p:nvCxnSpPr>
              <p:spPr>
                <a:xfrm>
                  <a:off x="3883508" y="2113617"/>
                  <a:ext cx="1617652" cy="1582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Arrow Connector 201">
                  <a:extLst>
                    <a:ext uri="{FF2B5EF4-FFF2-40B4-BE49-F238E27FC236}">
                      <a16:creationId xmlns:a16="http://schemas.microsoft.com/office/drawing/2014/main" id="{6C2840B2-6E83-9843-8A10-F94CB70B69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7279" y="2128582"/>
                  <a:ext cx="1781494" cy="346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471EDD97-404F-2A46-BB00-F83C44604F46}"/>
                    </a:ext>
                  </a:extLst>
                </p:cNvPr>
                <p:cNvSpPr txBox="1"/>
                <p:nvPr/>
              </p:nvSpPr>
              <p:spPr>
                <a:xfrm>
                  <a:off x="5472006" y="803685"/>
                  <a:ext cx="409204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u="sng" dirty="0">
                      <a:solidFill>
                        <a:srgbClr val="0070C0"/>
                      </a:solidFill>
                    </a:rPr>
                    <a:t>Laser temporal manipulation</a:t>
                  </a:r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CD181109-4D38-2048-ABC4-1495AC3F2DC9}"/>
                    </a:ext>
                  </a:extLst>
                </p:cNvPr>
                <p:cNvSpPr txBox="1"/>
                <p:nvPr/>
              </p:nvSpPr>
              <p:spPr>
                <a:xfrm>
                  <a:off x="2224336" y="2504903"/>
                  <a:ext cx="94179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i="1" dirty="0"/>
                    <a:t>Pulse duration	50 </a:t>
                  </a:r>
                  <a:r>
                    <a:rPr lang="fr-FR" sz="1200" i="1" dirty="0" err="1"/>
                    <a:t>fs</a:t>
                  </a:r>
                  <a:r>
                    <a:rPr lang="fr-FR" sz="1200" i="1" dirty="0"/>
                    <a:t>			    		2.5 ns		</a:t>
                  </a:r>
                </a:p>
                <a:p>
                  <a:r>
                    <a:rPr lang="fr-FR" sz="1200" i="1" dirty="0"/>
                    <a:t>Peak power		16 MW			   		 200 mW (30%loss)	          	</a:t>
                  </a:r>
                </a:p>
              </p:txBody>
            </p:sp>
          </p:grpSp>
        </p:grpSp>
        <p:sp>
          <p:nvSpPr>
            <p:cNvPr id="193" name="Notched Right Arrow 192">
              <a:extLst>
                <a:ext uri="{FF2B5EF4-FFF2-40B4-BE49-F238E27FC236}">
                  <a16:creationId xmlns:a16="http://schemas.microsoft.com/office/drawing/2014/main" id="{25ED9A5E-15D9-9F4B-8901-61E3AFF61120}"/>
                </a:ext>
              </a:extLst>
            </p:cNvPr>
            <p:cNvSpPr/>
            <p:nvPr/>
          </p:nvSpPr>
          <p:spPr>
            <a:xfrm>
              <a:off x="10493463" y="2014020"/>
              <a:ext cx="311124" cy="160376"/>
            </a:xfrm>
            <a:prstGeom prst="notchedRightArrow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9" name="Notched Right Arrow 208">
            <a:extLst>
              <a:ext uri="{FF2B5EF4-FFF2-40B4-BE49-F238E27FC236}">
                <a16:creationId xmlns:a16="http://schemas.microsoft.com/office/drawing/2014/main" id="{251A6A8F-5C03-5942-B124-499E2A03ABE2}"/>
              </a:ext>
            </a:extLst>
          </p:cNvPr>
          <p:cNvSpPr/>
          <p:nvPr/>
        </p:nvSpPr>
        <p:spPr>
          <a:xfrm>
            <a:off x="11856195" y="3640324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C71E902E-0405-D24D-B4B1-590DD82A01D1}"/>
              </a:ext>
            </a:extLst>
          </p:cNvPr>
          <p:cNvSpPr txBox="1"/>
          <p:nvPr/>
        </p:nvSpPr>
        <p:spPr>
          <a:xfrm>
            <a:off x="8656" y="2913053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1069667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EO detection system for LHC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DBF8317-179D-AC46-8C9C-6568DFDEC2C1}"/>
              </a:ext>
            </a:extLst>
          </p:cNvPr>
          <p:cNvGrpSpPr/>
          <p:nvPr/>
        </p:nvGrpSpPr>
        <p:grpSpPr>
          <a:xfrm>
            <a:off x="510598" y="4175841"/>
            <a:ext cx="5187427" cy="475364"/>
            <a:chOff x="98006" y="4174066"/>
            <a:chExt cx="5187427" cy="475364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2C78B495-5FCF-134A-A680-C6CF0733ADAF}"/>
                </a:ext>
              </a:extLst>
            </p:cNvPr>
            <p:cNvCxnSpPr>
              <a:cxnSpLocks/>
            </p:cNvCxnSpPr>
            <p:nvPr/>
          </p:nvCxnSpPr>
          <p:spPr>
            <a:xfrm>
              <a:off x="98006" y="4649430"/>
              <a:ext cx="51874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Notched Right Arrow 108">
              <a:extLst>
                <a:ext uri="{FF2B5EF4-FFF2-40B4-BE49-F238E27FC236}">
                  <a16:creationId xmlns:a16="http://schemas.microsoft.com/office/drawing/2014/main" id="{64DA0D2C-0748-EF40-96C7-C9D5CE6F9B48}"/>
                </a:ext>
              </a:extLst>
            </p:cNvPr>
            <p:cNvSpPr/>
            <p:nvPr/>
          </p:nvSpPr>
          <p:spPr>
            <a:xfrm>
              <a:off x="4060565" y="4364447"/>
              <a:ext cx="311124" cy="160376"/>
            </a:xfrm>
            <a:prstGeom prst="notchedRightArrow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46687D5C-FF4C-A04A-BEC6-65747A453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70850" y="4174066"/>
              <a:ext cx="913626" cy="409591"/>
            </a:xfrm>
            <a:prstGeom prst="rect">
              <a:avLst/>
            </a:prstGeom>
          </p:spPr>
        </p:pic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7774DDF4-3FA7-3A43-83A2-B9C32DE4E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006" y="4185439"/>
              <a:ext cx="913626" cy="409591"/>
            </a:xfrm>
            <a:prstGeom prst="rect">
              <a:avLst/>
            </a:prstGeom>
          </p:spPr>
        </p:pic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58C37549-368E-8E4A-AF5D-9C99D8DD7555}"/>
                </a:ext>
              </a:extLst>
            </p:cNvPr>
            <p:cNvCxnSpPr>
              <a:cxnSpLocks/>
              <a:stCxn id="111" idx="0"/>
              <a:endCxn id="110" idx="0"/>
            </p:cNvCxnSpPr>
            <p:nvPr/>
          </p:nvCxnSpPr>
          <p:spPr>
            <a:xfrm flipV="1">
              <a:off x="554819" y="4174066"/>
              <a:ext cx="3472844" cy="1137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90C765A-0692-A34F-856A-B256C38ECBCE}"/>
                </a:ext>
              </a:extLst>
            </p:cNvPr>
            <p:cNvSpPr txBox="1"/>
            <p:nvPr/>
          </p:nvSpPr>
          <p:spPr>
            <a:xfrm>
              <a:off x="2019535" y="4208021"/>
              <a:ext cx="43313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25ns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979EB51-0623-3D4A-BA1C-D19150D0D5FB}"/>
              </a:ext>
            </a:extLst>
          </p:cNvPr>
          <p:cNvGrpSpPr/>
          <p:nvPr/>
        </p:nvGrpSpPr>
        <p:grpSpPr>
          <a:xfrm>
            <a:off x="4966930" y="3116381"/>
            <a:ext cx="3411702" cy="1402614"/>
            <a:chOff x="4362852" y="3274168"/>
            <a:chExt cx="3411702" cy="140261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1A19F11-4EFA-A24F-A72D-D64DC102B723}"/>
                </a:ext>
              </a:extLst>
            </p:cNvPr>
            <p:cNvSpPr txBox="1"/>
            <p:nvPr/>
          </p:nvSpPr>
          <p:spPr>
            <a:xfrm>
              <a:off x="4362852" y="4338228"/>
              <a:ext cx="15520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LHC </a:t>
              </a:r>
              <a:r>
                <a:rPr lang="fr-FR" sz="1600" dirty="0" err="1"/>
                <a:t>Beam</a:t>
              </a:r>
              <a:r>
                <a:rPr lang="fr-FR" sz="1600" dirty="0"/>
                <a:t> signal</a:t>
              </a: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8D891CFA-5C3D-5B41-8BB3-531B9039924E}"/>
                </a:ext>
              </a:extLst>
            </p:cNvPr>
            <p:cNvCxnSpPr>
              <a:cxnSpLocks/>
              <a:stCxn id="124" idx="3"/>
              <a:endCxn id="128" idx="2"/>
            </p:cNvCxnSpPr>
            <p:nvPr/>
          </p:nvCxnSpPr>
          <p:spPr>
            <a:xfrm flipV="1">
              <a:off x="5914880" y="4081410"/>
              <a:ext cx="616099" cy="4260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A46B59F0-3D23-D34F-9286-906030A65142}"/>
                </a:ext>
              </a:extLst>
            </p:cNvPr>
            <p:cNvSpPr/>
            <p:nvPr/>
          </p:nvSpPr>
          <p:spPr>
            <a:xfrm>
              <a:off x="5170956" y="3274168"/>
              <a:ext cx="260359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u="sng" dirty="0"/>
                <a:t>40GHz EO </a:t>
              </a:r>
              <a:r>
                <a:rPr lang="fr-FR" sz="1600" u="sng" dirty="0" err="1"/>
                <a:t>modulator</a:t>
              </a:r>
              <a:r>
                <a:rPr lang="fr-FR" sz="1600" u="sng" dirty="0"/>
                <a:t> / PU</a:t>
              </a:r>
            </a:p>
          </p:txBody>
        </p:sp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51654892-ABF0-D945-92A5-DDE3FBEED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3954" r="22786" b="10656"/>
            <a:stretch/>
          </p:blipFill>
          <p:spPr>
            <a:xfrm>
              <a:off x="5486320" y="3632265"/>
              <a:ext cx="2089317" cy="4491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E1AC5E2-6680-194D-A6C2-4A752B0CC0DD}"/>
              </a:ext>
            </a:extLst>
          </p:cNvPr>
          <p:cNvGrpSpPr/>
          <p:nvPr/>
        </p:nvGrpSpPr>
        <p:grpSpPr>
          <a:xfrm>
            <a:off x="8179715" y="2692427"/>
            <a:ext cx="3815967" cy="2019175"/>
            <a:chOff x="8179715" y="3029319"/>
            <a:chExt cx="3815967" cy="2019175"/>
          </a:xfrm>
        </p:grpSpPr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9FA49CE4-8210-6447-AB03-8D7144DC1D13}"/>
                </a:ext>
              </a:extLst>
            </p:cNvPr>
            <p:cNvCxnSpPr>
              <a:cxnSpLocks/>
              <a:endCxn id="146" idx="1"/>
            </p:cNvCxnSpPr>
            <p:nvPr/>
          </p:nvCxnSpPr>
          <p:spPr>
            <a:xfrm>
              <a:off x="8179715" y="4035943"/>
              <a:ext cx="1113391" cy="1103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CDE294D-1AE5-BB4A-8CA5-48B84626CC90}"/>
                </a:ext>
              </a:extLst>
            </p:cNvPr>
            <p:cNvSpPr txBox="1"/>
            <p:nvPr/>
          </p:nvSpPr>
          <p:spPr>
            <a:xfrm>
              <a:off x="9176250" y="4546474"/>
              <a:ext cx="2515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 err="1">
                  <a:solidFill>
                    <a:srgbClr val="0070C0"/>
                  </a:solidFill>
                </a:rPr>
                <a:t>Prism</a:t>
              </a:r>
              <a:r>
                <a:rPr lang="fr-FR" sz="1200" i="1" dirty="0">
                  <a:solidFill>
                    <a:srgbClr val="0070C0"/>
                  </a:solidFill>
                </a:rPr>
                <a:t> + 40 photo-detectors (600MHz)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DFF3534E-4F8F-B845-8BD9-793D57B3535F}"/>
                </a:ext>
              </a:extLst>
            </p:cNvPr>
            <p:cNvSpPr txBox="1"/>
            <p:nvPr/>
          </p:nvSpPr>
          <p:spPr>
            <a:xfrm>
              <a:off x="8915837" y="3029319"/>
              <a:ext cx="28729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u="sng" dirty="0"/>
                <a:t>High-speed </a:t>
              </a:r>
              <a:r>
                <a:rPr lang="fr-FR" u="sng" dirty="0" err="1"/>
                <a:t>spectrometer</a:t>
              </a:r>
              <a:endParaRPr lang="fr-FR" u="sng" dirty="0"/>
            </a:p>
          </p:txBody>
        </p:sp>
        <p:sp>
          <p:nvSpPr>
            <p:cNvPr id="146" name="Triangle 145">
              <a:extLst>
                <a:ext uri="{FF2B5EF4-FFF2-40B4-BE49-F238E27FC236}">
                  <a16:creationId xmlns:a16="http://schemas.microsoft.com/office/drawing/2014/main" id="{64A84320-70B4-8047-BA35-E3C8A435A716}"/>
                </a:ext>
              </a:extLst>
            </p:cNvPr>
            <p:cNvSpPr/>
            <p:nvPr/>
          </p:nvSpPr>
          <p:spPr>
            <a:xfrm>
              <a:off x="9056200" y="3541470"/>
              <a:ext cx="947622" cy="1011021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EF5BEFDB-B84C-1442-9822-DD7926C775FE}"/>
                </a:ext>
              </a:extLst>
            </p:cNvPr>
            <p:cNvSpPr/>
            <p:nvPr/>
          </p:nvSpPr>
          <p:spPr>
            <a:xfrm>
              <a:off x="11374990" y="3527468"/>
              <a:ext cx="288096" cy="958701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Rounded Rectangle 147">
              <a:extLst>
                <a:ext uri="{FF2B5EF4-FFF2-40B4-BE49-F238E27FC236}">
                  <a16:creationId xmlns:a16="http://schemas.microsoft.com/office/drawing/2014/main" id="{B57039F0-6E3D-8946-915B-F55A48F04DE8}"/>
                </a:ext>
              </a:extLst>
            </p:cNvPr>
            <p:cNvSpPr/>
            <p:nvPr/>
          </p:nvSpPr>
          <p:spPr>
            <a:xfrm>
              <a:off x="8991245" y="3356486"/>
              <a:ext cx="3004437" cy="1426643"/>
            </a:xfrm>
            <a:prstGeom prst="roundRect">
              <a:avLst>
                <a:gd name="adj" fmla="val 1017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C94D65C7-DD28-1649-B878-F4398914B027}"/>
                </a:ext>
              </a:extLst>
            </p:cNvPr>
            <p:cNvGrpSpPr/>
            <p:nvPr/>
          </p:nvGrpSpPr>
          <p:grpSpPr>
            <a:xfrm>
              <a:off x="10678765" y="3723152"/>
              <a:ext cx="344160" cy="575353"/>
              <a:chOff x="10827913" y="4549454"/>
              <a:chExt cx="344160" cy="575353"/>
            </a:xfrm>
          </p:grpSpPr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5859B21B-01A3-174F-986C-B9058366C5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0718215" y="4659152"/>
                <a:ext cx="563556" cy="344160"/>
              </a:xfrm>
              <a:prstGeom prst="rect">
                <a:avLst/>
              </a:prstGeom>
            </p:spPr>
          </p:pic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A9435E8C-B2E2-F74E-A59D-C0BB25EB492B}"/>
                  </a:ext>
                </a:extLst>
              </p:cNvPr>
              <p:cNvSpPr/>
              <p:nvPr/>
            </p:nvSpPr>
            <p:spPr>
              <a:xfrm rot="5400000">
                <a:off x="10947278" y="4988674"/>
                <a:ext cx="158954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C1932B05-CAF4-F841-8F3B-9CBA7360B2FA}"/>
                </a:ext>
              </a:extLst>
            </p:cNvPr>
            <p:cNvGrpSpPr/>
            <p:nvPr/>
          </p:nvGrpSpPr>
          <p:grpSpPr>
            <a:xfrm rot="21413438">
              <a:off x="9293106" y="3798336"/>
              <a:ext cx="785744" cy="518032"/>
              <a:chOff x="8487054" y="5059783"/>
              <a:chExt cx="785744" cy="518032"/>
            </a:xfrm>
          </p:grpSpPr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4A148EB4-BED9-4540-9876-9BD48A90EA93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 flipV="1">
                <a:off x="8487054" y="5059783"/>
                <a:ext cx="761721" cy="2200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>
                <a:extLst>
                  <a:ext uri="{FF2B5EF4-FFF2-40B4-BE49-F238E27FC236}">
                    <a16:creationId xmlns:a16="http://schemas.microsoft.com/office/drawing/2014/main" id="{0F13B47A-C90B-0A4C-8157-1AB9377B1E37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 flipV="1">
                <a:off x="8487054" y="5172075"/>
                <a:ext cx="785744" cy="10777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Arrow Connector 160">
                <a:extLst>
                  <a:ext uri="{FF2B5EF4-FFF2-40B4-BE49-F238E27FC236}">
                    <a16:creationId xmlns:a16="http://schemas.microsoft.com/office/drawing/2014/main" id="{93BFBD58-1914-D142-9510-BDF9CA6CD933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85744" cy="0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Arrow Connector 161">
                <a:extLst>
                  <a:ext uri="{FF2B5EF4-FFF2-40B4-BE49-F238E27FC236}">
                    <a16:creationId xmlns:a16="http://schemas.microsoft.com/office/drawing/2014/main" id="{31099E0D-7020-0749-BC19-25ACDF98CF3C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85744" cy="104017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Arrow Connector 162">
                <a:extLst>
                  <a:ext uri="{FF2B5EF4-FFF2-40B4-BE49-F238E27FC236}">
                    <a16:creationId xmlns:a16="http://schemas.microsoft.com/office/drawing/2014/main" id="{C3318223-72C7-234C-A3CA-3FD65F23129E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71393" cy="20036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163">
                <a:extLst>
                  <a:ext uri="{FF2B5EF4-FFF2-40B4-BE49-F238E27FC236}">
                    <a16:creationId xmlns:a16="http://schemas.microsoft.com/office/drawing/2014/main" id="{6D9554CC-ECE5-5E45-BE8F-D154FE411CDC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37040" cy="29796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0CF23E43-5437-B64B-ADCE-DC0DEEF125FC}"/>
                </a:ext>
              </a:extLst>
            </p:cNvPr>
            <p:cNvCxnSpPr/>
            <p:nvPr/>
          </p:nvCxnSpPr>
          <p:spPr>
            <a:xfrm flipH="1">
              <a:off x="11017508" y="3565554"/>
              <a:ext cx="6403" cy="99459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34D16C4E-9C54-F14D-B7D5-DE924B6D88FF}"/>
                </a:ext>
              </a:extLst>
            </p:cNvPr>
            <p:cNvSpPr/>
            <p:nvPr/>
          </p:nvSpPr>
          <p:spPr>
            <a:xfrm>
              <a:off x="9832983" y="4802273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i="1" dirty="0" err="1">
                  <a:solidFill>
                    <a:srgbClr val="0070C0"/>
                  </a:solidFill>
                  <a:latin typeface="Symbol" pitchFamily="2" charset="2"/>
                </a:rPr>
                <a:t>d</a:t>
              </a:r>
              <a:r>
                <a:rPr lang="fr-FR" sz="1000" i="1" dirty="0" err="1">
                  <a:solidFill>
                    <a:srgbClr val="0070C0"/>
                  </a:solidFill>
                </a:rPr>
                <a:t>t</a:t>
              </a:r>
              <a:r>
                <a:rPr lang="fr-FR" sz="1000" i="1" dirty="0">
                  <a:solidFill>
                    <a:srgbClr val="0070C0"/>
                  </a:solidFill>
                </a:rPr>
                <a:t> = 25ps</a:t>
              </a:r>
              <a:endParaRPr lang="fr-FR" sz="1000" dirty="0"/>
            </a:p>
          </p:txBody>
        </p:sp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E7DB26D9-7AFC-6940-8AFB-2D5ECBD2F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216" b="24746"/>
            <a:stretch/>
          </p:blipFill>
          <p:spPr>
            <a:xfrm rot="5400000">
              <a:off x="10801045" y="3798957"/>
              <a:ext cx="1035612" cy="411947"/>
            </a:xfrm>
            <a:prstGeom prst="rect">
              <a:avLst/>
            </a:prstGeom>
          </p:spPr>
        </p:pic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56483967-9A34-7B4D-A7ED-E6CF96ADC4BE}"/>
                </a:ext>
              </a:extLst>
            </p:cNvPr>
            <p:cNvGrpSpPr/>
            <p:nvPr/>
          </p:nvGrpSpPr>
          <p:grpSpPr>
            <a:xfrm>
              <a:off x="8366963" y="3652992"/>
              <a:ext cx="567371" cy="344160"/>
              <a:chOff x="7261771" y="3941609"/>
              <a:chExt cx="567371" cy="344160"/>
            </a:xfrm>
          </p:grpSpPr>
          <p:pic>
            <p:nvPicPr>
              <p:cNvPr id="157" name="Picture 156">
                <a:extLst>
                  <a:ext uri="{FF2B5EF4-FFF2-40B4-BE49-F238E27FC236}">
                    <a16:creationId xmlns:a16="http://schemas.microsoft.com/office/drawing/2014/main" id="{1B8A4CD3-C87B-3645-8E9B-FB1C61EB16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61771" y="3941609"/>
                <a:ext cx="559344" cy="344160"/>
              </a:xfrm>
              <a:prstGeom prst="rect">
                <a:avLst/>
              </a:prstGeom>
            </p:spPr>
          </p:pic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BED40FA7-0648-3849-9678-BE9AD17402AC}"/>
                  </a:ext>
                </a:extLst>
              </p:cNvPr>
              <p:cNvSpPr/>
              <p:nvPr/>
            </p:nvSpPr>
            <p:spPr>
              <a:xfrm>
                <a:off x="7670187" y="4039318"/>
                <a:ext cx="158955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6187B8B-E89D-EE49-8CC5-E52DB36D3AF0}"/>
                </a:ext>
              </a:extLst>
            </p:cNvPr>
            <p:cNvSpPr txBox="1"/>
            <p:nvPr/>
          </p:nvSpPr>
          <p:spPr>
            <a:xfrm>
              <a:off x="8652386" y="3606948"/>
              <a:ext cx="36740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C00000"/>
                  </a:solidFill>
                </a:rPr>
                <a:t>1ns</a:t>
              </a: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35AEE9EF-B093-D54E-B934-22F56981F5FE}"/>
                </a:ext>
              </a:extLst>
            </p:cNvPr>
            <p:cNvCxnSpPr>
              <a:cxnSpLocks/>
            </p:cNvCxnSpPr>
            <p:nvPr/>
          </p:nvCxnSpPr>
          <p:spPr>
            <a:xfrm>
              <a:off x="8517187" y="3853169"/>
              <a:ext cx="218703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Notched Right Arrow 166">
            <a:extLst>
              <a:ext uri="{FF2B5EF4-FFF2-40B4-BE49-F238E27FC236}">
                <a16:creationId xmlns:a16="http://schemas.microsoft.com/office/drawing/2014/main" id="{E6159861-A94F-864D-8760-7F955AB8A464}"/>
              </a:ext>
            </a:extLst>
          </p:cNvPr>
          <p:cNvSpPr/>
          <p:nvPr/>
        </p:nvSpPr>
        <p:spPr>
          <a:xfrm>
            <a:off x="110730" y="3316100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Notched Right Arrow 167">
            <a:extLst>
              <a:ext uri="{FF2B5EF4-FFF2-40B4-BE49-F238E27FC236}">
                <a16:creationId xmlns:a16="http://schemas.microsoft.com/office/drawing/2014/main" id="{A02E6A72-6ADA-964A-BB1C-105E8CC3F863}"/>
              </a:ext>
            </a:extLst>
          </p:cNvPr>
          <p:cNvSpPr/>
          <p:nvPr/>
        </p:nvSpPr>
        <p:spPr>
          <a:xfrm>
            <a:off x="5076202" y="3407992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07D33D75-B4FD-1C42-9040-C8CBDB89FF9C}"/>
              </a:ext>
            </a:extLst>
          </p:cNvPr>
          <p:cNvGrpSpPr/>
          <p:nvPr/>
        </p:nvGrpSpPr>
        <p:grpSpPr>
          <a:xfrm>
            <a:off x="621899" y="3008020"/>
            <a:ext cx="4156507" cy="658495"/>
            <a:chOff x="621899" y="3344912"/>
            <a:chExt cx="4156507" cy="658495"/>
          </a:xfrm>
        </p:grpSpPr>
        <p:pic>
          <p:nvPicPr>
            <p:cNvPr id="170" name="Picture 169">
              <a:extLst>
                <a:ext uri="{FF2B5EF4-FFF2-40B4-BE49-F238E27FC236}">
                  <a16:creationId xmlns:a16="http://schemas.microsoft.com/office/drawing/2014/main" id="{117AA95E-0304-C347-915A-C231B1A5A7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84432" y="3504147"/>
              <a:ext cx="693974" cy="375166"/>
            </a:xfrm>
            <a:prstGeom prst="rect">
              <a:avLst/>
            </a:prstGeom>
          </p:spPr>
        </p:pic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516413D0-9375-0C45-8A56-6804FCA86AB4}"/>
                </a:ext>
              </a:extLst>
            </p:cNvPr>
            <p:cNvSpPr/>
            <p:nvPr/>
          </p:nvSpPr>
          <p:spPr>
            <a:xfrm>
              <a:off x="1860680" y="36324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2FAD1087-CD8F-134B-A8BB-F20924FBB2F4}"/>
                </a:ext>
              </a:extLst>
            </p:cNvPr>
            <p:cNvSpPr/>
            <p:nvPr/>
          </p:nvSpPr>
          <p:spPr>
            <a:xfrm>
              <a:off x="3036855" y="36400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0ACB7163-04C9-9D4A-B6A0-8D3A19B827B0}"/>
                </a:ext>
              </a:extLst>
            </p:cNvPr>
            <p:cNvSpPr/>
            <p:nvPr/>
          </p:nvSpPr>
          <p:spPr>
            <a:xfrm>
              <a:off x="2013080" y="37848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2505B561-0861-374E-80AA-52391EA9E9D3}"/>
                </a:ext>
              </a:extLst>
            </p:cNvPr>
            <p:cNvSpPr/>
            <p:nvPr/>
          </p:nvSpPr>
          <p:spPr>
            <a:xfrm>
              <a:off x="3189255" y="37924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4CACDCA-5AEF-FF4E-A61A-9BCDADC9F246}"/>
                </a:ext>
              </a:extLst>
            </p:cNvPr>
            <p:cNvGrpSpPr/>
            <p:nvPr/>
          </p:nvGrpSpPr>
          <p:grpSpPr>
            <a:xfrm>
              <a:off x="992165" y="3344912"/>
              <a:ext cx="3786241" cy="392437"/>
              <a:chOff x="579573" y="3434120"/>
              <a:chExt cx="3786241" cy="392437"/>
            </a:xfrm>
          </p:grpSpPr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B947CE25-F91C-594A-8C07-9C030B4FB807}"/>
                  </a:ext>
                </a:extLst>
              </p:cNvPr>
              <p:cNvSpPr txBox="1"/>
              <p:nvPr/>
            </p:nvSpPr>
            <p:spPr>
              <a:xfrm>
                <a:off x="1989743" y="3441751"/>
                <a:ext cx="43313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000" dirty="0">
                    <a:solidFill>
                      <a:srgbClr val="FF0000"/>
                    </a:solidFill>
                  </a:rPr>
                  <a:t>25ns</a:t>
                </a: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EBCE9AA6-AF1D-D142-BFC6-4D722D93FB70}"/>
                  </a:ext>
                </a:extLst>
              </p:cNvPr>
              <p:cNvSpPr/>
              <p:nvPr/>
            </p:nvSpPr>
            <p:spPr>
              <a:xfrm>
                <a:off x="3074938" y="3613952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79" name="Straight Arrow Connector 178">
                <a:extLst>
                  <a:ext uri="{FF2B5EF4-FFF2-40B4-BE49-F238E27FC236}">
                    <a16:creationId xmlns:a16="http://schemas.microsoft.com/office/drawing/2014/main" id="{B093BB29-FD15-514C-BF40-701F850C8B81}"/>
                  </a:ext>
                </a:extLst>
              </p:cNvPr>
              <p:cNvCxnSpPr>
                <a:cxnSpLocks/>
                <a:stCxn id="170" idx="1"/>
                <a:endCxn id="170" idx="3"/>
              </p:cNvCxnSpPr>
              <p:nvPr/>
            </p:nvCxnSpPr>
            <p:spPr>
              <a:xfrm>
                <a:off x="3671840" y="3780938"/>
                <a:ext cx="693974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D2AE4DC2-25D9-854E-A2F0-755180358277}"/>
                  </a:ext>
                </a:extLst>
              </p:cNvPr>
              <p:cNvSpPr/>
              <p:nvPr/>
            </p:nvSpPr>
            <p:spPr>
              <a:xfrm>
                <a:off x="747897" y="3615603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1" name="Straight Arrow Connector 180">
                <a:extLst>
                  <a:ext uri="{FF2B5EF4-FFF2-40B4-BE49-F238E27FC236}">
                    <a16:creationId xmlns:a16="http://schemas.microsoft.com/office/drawing/2014/main" id="{131B9213-546F-C044-9D94-39E8A8126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9573" y="3434120"/>
                <a:ext cx="3452690" cy="186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193E11E2-67F1-5B4A-8A2A-1278EFF6B0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1899" y="3546179"/>
              <a:ext cx="693974" cy="375166"/>
            </a:xfrm>
            <a:prstGeom prst="rect">
              <a:avLst/>
            </a:prstGeom>
          </p:spPr>
        </p:pic>
      </p:grp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A1BFFB4F-1FD9-6C40-A966-E4A7F7F47058}"/>
              </a:ext>
            </a:extLst>
          </p:cNvPr>
          <p:cNvCxnSpPr>
            <a:cxnSpLocks/>
          </p:cNvCxnSpPr>
          <p:nvPr/>
        </p:nvCxnSpPr>
        <p:spPr>
          <a:xfrm flipV="1">
            <a:off x="0" y="3699051"/>
            <a:ext cx="6090398" cy="92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6E179A96-3616-844E-AB34-ADEFD9160587}"/>
              </a:ext>
            </a:extLst>
          </p:cNvPr>
          <p:cNvSpPr txBox="1"/>
          <p:nvPr/>
        </p:nvSpPr>
        <p:spPr>
          <a:xfrm>
            <a:off x="4226191" y="3480217"/>
            <a:ext cx="36740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2ns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D40F5E1-5FFF-0946-B23C-61D477A61A09}"/>
              </a:ext>
            </a:extLst>
          </p:cNvPr>
          <p:cNvGrpSpPr/>
          <p:nvPr/>
        </p:nvGrpSpPr>
        <p:grpSpPr>
          <a:xfrm>
            <a:off x="1227329" y="466793"/>
            <a:ext cx="10414970" cy="2182047"/>
            <a:chOff x="1227329" y="803685"/>
            <a:chExt cx="10414970" cy="218204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ACB328A-BD32-FC44-989F-20E4B39CD951}"/>
                </a:ext>
              </a:extLst>
            </p:cNvPr>
            <p:cNvGrpSpPr/>
            <p:nvPr/>
          </p:nvGrpSpPr>
          <p:grpSpPr>
            <a:xfrm>
              <a:off x="1227329" y="803685"/>
              <a:ext cx="10414970" cy="2182047"/>
              <a:chOff x="1227329" y="803685"/>
              <a:chExt cx="10414970" cy="2182047"/>
            </a:xfrm>
          </p:grpSpPr>
          <p:sp>
            <p:nvSpPr>
              <p:cNvPr id="61" name="Rounded Rectangle 60">
                <a:extLst>
                  <a:ext uri="{FF2B5EF4-FFF2-40B4-BE49-F238E27FC236}">
                    <a16:creationId xmlns:a16="http://schemas.microsoft.com/office/drawing/2014/main" id="{C63585F7-4EA9-2249-BA66-59D318ECD04C}"/>
                  </a:ext>
                </a:extLst>
              </p:cNvPr>
              <p:cNvSpPr/>
              <p:nvPr/>
            </p:nvSpPr>
            <p:spPr>
              <a:xfrm>
                <a:off x="1227329" y="1697986"/>
                <a:ext cx="2656179" cy="831261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40MHz, 80mW</a:t>
                </a:r>
              </a:p>
              <a:p>
                <a:pPr algn="ctr"/>
                <a:r>
                  <a:rPr lang="fr-FR" dirty="0"/>
                  <a:t>1560nm Laser system</a:t>
                </a: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6E0E12F-9C5A-4C42-8B87-D6DDDF9FD45E}"/>
                  </a:ext>
                </a:extLst>
              </p:cNvPr>
              <p:cNvGrpSpPr/>
              <p:nvPr/>
            </p:nvGrpSpPr>
            <p:grpSpPr>
              <a:xfrm>
                <a:off x="2224336" y="803685"/>
                <a:ext cx="9417963" cy="2182047"/>
                <a:chOff x="2224336" y="803685"/>
                <a:chExt cx="9417963" cy="2182047"/>
              </a:xfrm>
            </p:grpSpPr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28DB9BF5-9253-0049-843E-1FBA50082F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140724" y="1307527"/>
                  <a:ext cx="482452" cy="781895"/>
                </a:xfrm>
                <a:prstGeom prst="rect">
                  <a:avLst/>
                </a:prstGeom>
              </p:spPr>
            </p:pic>
            <p:sp>
              <p:nvSpPr>
                <p:cNvPr id="64" name="Rounded Rectangle 63">
                  <a:extLst>
                    <a:ext uri="{FF2B5EF4-FFF2-40B4-BE49-F238E27FC236}">
                      <a16:creationId xmlns:a16="http://schemas.microsoft.com/office/drawing/2014/main" id="{C9C28A1D-9EAB-F346-B62F-6C8116C7B241}"/>
                    </a:ext>
                  </a:extLst>
                </p:cNvPr>
                <p:cNvSpPr/>
                <p:nvPr/>
              </p:nvSpPr>
              <p:spPr>
                <a:xfrm>
                  <a:off x="4897068" y="1152010"/>
                  <a:ext cx="5411887" cy="1833722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03656426-89D2-0942-9108-780DA0D4D6B4}"/>
                    </a:ext>
                  </a:extLst>
                </p:cNvPr>
                <p:cNvSpPr/>
                <p:nvPr/>
              </p:nvSpPr>
              <p:spPr>
                <a:xfrm>
                  <a:off x="5114528" y="1891586"/>
                  <a:ext cx="191840" cy="1833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F107BDF1-A8BE-2744-8CBE-BCA5A6D06FE6}"/>
                    </a:ext>
                  </a:extLst>
                </p:cNvPr>
                <p:cNvGrpSpPr/>
                <p:nvPr/>
              </p:nvGrpSpPr>
              <p:grpSpPr>
                <a:xfrm>
                  <a:off x="8250068" y="1891584"/>
                  <a:ext cx="2058886" cy="304379"/>
                  <a:chOff x="7401734" y="2494062"/>
                  <a:chExt cx="1061220" cy="716096"/>
                </a:xfrm>
              </p:grpSpPr>
              <p:pic>
                <p:nvPicPr>
                  <p:cNvPr id="80" name="Picture 79">
                    <a:extLst>
                      <a:ext uri="{FF2B5EF4-FFF2-40B4-BE49-F238E27FC236}">
                        <a16:creationId xmlns:a16="http://schemas.microsoft.com/office/drawing/2014/main" id="{56309AFF-C18E-6346-B2DC-1035B1E59E4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401734" y="2499849"/>
                    <a:ext cx="914989" cy="710309"/>
                  </a:xfrm>
                  <a:prstGeom prst="rect">
                    <a:avLst/>
                  </a:prstGeom>
                </p:spPr>
              </p:pic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41276E96-8059-6446-B814-71223A2F4F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64058" y="2477305"/>
                    <a:ext cx="382140" cy="41565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88E78AB5-12FF-A344-AD32-CAC7950B398B}"/>
                    </a:ext>
                  </a:extLst>
                </p:cNvPr>
                <p:cNvGrpSpPr/>
                <p:nvPr/>
              </p:nvGrpSpPr>
              <p:grpSpPr>
                <a:xfrm>
                  <a:off x="4440255" y="1174120"/>
                  <a:ext cx="3776439" cy="1473428"/>
                  <a:chOff x="4440255" y="1174120"/>
                  <a:chExt cx="3776439" cy="1473428"/>
                </a:xfrm>
              </p:grpSpPr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CD4CC879-3EDD-7D4C-B1E4-2FFD5B6D4685}"/>
                      </a:ext>
                    </a:extLst>
                  </p:cNvPr>
                  <p:cNvSpPr/>
                  <p:nvPr/>
                </p:nvSpPr>
                <p:spPr>
                  <a:xfrm>
                    <a:off x="4440255" y="1174120"/>
                    <a:ext cx="377643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fr-FR" sz="1200" dirty="0">
                        <a:solidFill>
                          <a:srgbClr val="0070C0"/>
                        </a:solidFill>
                      </a:rPr>
                      <a:t>Dispersive /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fiber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bragg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grating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</a:p>
                  <a:p>
                    <a:pPr algn="ctr"/>
                    <a:r>
                      <a:rPr lang="fr-FR" sz="1200" dirty="0">
                        <a:solidFill>
                          <a:srgbClr val="0070C0"/>
                        </a:solidFill>
                      </a:rPr>
                      <a:t>stretching</a:t>
                    </a:r>
                  </a:p>
                </p:txBody>
              </p:sp>
              <p:pic>
                <p:nvPicPr>
                  <p:cNvPr id="79" name="Picture 78">
                    <a:extLst>
                      <a:ext uri="{FF2B5EF4-FFF2-40B4-BE49-F238E27FC236}">
                        <a16:creationId xmlns:a16="http://schemas.microsoft.com/office/drawing/2014/main" id="{A4EE5AF1-9174-C241-95C0-789E7B6216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flipH="1">
                    <a:off x="5603340" y="1652779"/>
                    <a:ext cx="994769" cy="994769"/>
                  </a:xfrm>
                  <a:prstGeom prst="rect">
                    <a:avLst/>
                  </a:prstGeom>
                  <a:ln>
                    <a:solidFill>
                      <a:schemeClr val="accent1"/>
                    </a:solidFill>
                  </a:ln>
                </p:spPr>
              </p:pic>
            </p:grp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29833443-A3B6-2243-A002-7EDF2B5C7561}"/>
                    </a:ext>
                  </a:extLst>
                </p:cNvPr>
                <p:cNvCxnSpPr>
                  <a:cxnSpLocks/>
                  <a:stCxn id="61" idx="3"/>
                </p:cNvCxnSpPr>
                <p:nvPr/>
              </p:nvCxnSpPr>
              <p:spPr>
                <a:xfrm>
                  <a:off x="3883508" y="2113617"/>
                  <a:ext cx="1617652" cy="1582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E35935E0-325F-F44C-9950-9BF7A0147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7279" y="2128582"/>
                  <a:ext cx="1781494" cy="346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E9F73D5-7889-6548-AB6A-80FCF545BC01}"/>
                    </a:ext>
                  </a:extLst>
                </p:cNvPr>
                <p:cNvSpPr txBox="1"/>
                <p:nvPr/>
              </p:nvSpPr>
              <p:spPr>
                <a:xfrm>
                  <a:off x="5472006" y="803685"/>
                  <a:ext cx="409204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u="sng" dirty="0">
                      <a:solidFill>
                        <a:srgbClr val="0070C0"/>
                      </a:solidFill>
                    </a:rPr>
                    <a:t>Laser temporal manipulation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17108313-4E0C-5E4C-AFB0-BB64CE5A7C14}"/>
                    </a:ext>
                  </a:extLst>
                </p:cNvPr>
                <p:cNvSpPr txBox="1"/>
                <p:nvPr/>
              </p:nvSpPr>
              <p:spPr>
                <a:xfrm>
                  <a:off x="2224336" y="2504903"/>
                  <a:ext cx="94179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i="1" dirty="0"/>
                    <a:t>Pulse duration	50 </a:t>
                  </a:r>
                  <a:r>
                    <a:rPr lang="fr-FR" sz="1200" i="1" dirty="0" err="1"/>
                    <a:t>fs</a:t>
                  </a:r>
                  <a:r>
                    <a:rPr lang="fr-FR" sz="1200" i="1" dirty="0"/>
                    <a:t>			    		2.5 ns		</a:t>
                  </a:r>
                </a:p>
                <a:p>
                  <a:r>
                    <a:rPr lang="fr-FR" sz="1200" i="1" dirty="0"/>
                    <a:t>Peak power		16 MW			   		 200 mW (30%loss)	          	</a:t>
                  </a:r>
                </a:p>
              </p:txBody>
            </p:sp>
          </p:grpSp>
        </p:grpSp>
        <p:sp>
          <p:nvSpPr>
            <p:cNvPr id="77" name="Notched Right Arrow 76">
              <a:extLst>
                <a:ext uri="{FF2B5EF4-FFF2-40B4-BE49-F238E27FC236}">
                  <a16:creationId xmlns:a16="http://schemas.microsoft.com/office/drawing/2014/main" id="{50D05FCE-86D1-BA40-A58D-53AE793F4E2F}"/>
                </a:ext>
              </a:extLst>
            </p:cNvPr>
            <p:cNvSpPr/>
            <p:nvPr/>
          </p:nvSpPr>
          <p:spPr>
            <a:xfrm>
              <a:off x="10493463" y="2014020"/>
              <a:ext cx="311124" cy="160376"/>
            </a:xfrm>
            <a:prstGeom prst="notchedRightArrow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49612FF-9B15-164D-B1C9-50350DB59795}"/>
              </a:ext>
            </a:extLst>
          </p:cNvPr>
          <p:cNvGrpSpPr/>
          <p:nvPr/>
        </p:nvGrpSpPr>
        <p:grpSpPr>
          <a:xfrm>
            <a:off x="3751056" y="4714033"/>
            <a:ext cx="7954584" cy="1930026"/>
            <a:chOff x="1951905" y="4978608"/>
            <a:chExt cx="7954584" cy="1930026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108EC63-A2C5-1F44-82EB-AA7312C732E5}"/>
                </a:ext>
              </a:extLst>
            </p:cNvPr>
            <p:cNvSpPr txBox="1"/>
            <p:nvPr/>
          </p:nvSpPr>
          <p:spPr>
            <a:xfrm>
              <a:off x="3686796" y="6041541"/>
              <a:ext cx="1751491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u="sng" dirty="0"/>
                <a:t>40 </a:t>
              </a:r>
              <a:r>
                <a:rPr lang="fr-FR" sz="1600" u="sng" dirty="0" err="1"/>
                <a:t>ADCs</a:t>
              </a:r>
              <a:r>
                <a:rPr lang="fr-FR" sz="1600" u="sng" dirty="0"/>
                <a:t> </a:t>
              </a:r>
            </a:p>
            <a:p>
              <a:pPr algn="ctr"/>
              <a:r>
                <a:rPr lang="fr-FR" sz="1400" u="sng" dirty="0"/>
                <a:t>(16bits, 40MSa/s)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6F284466-BCAE-ED44-8AA9-31DEBBB64861}"/>
                </a:ext>
              </a:extLst>
            </p:cNvPr>
            <p:cNvSpPr/>
            <p:nvPr/>
          </p:nvSpPr>
          <p:spPr>
            <a:xfrm>
              <a:off x="3771679" y="5048813"/>
              <a:ext cx="112843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92634B0-3135-5D41-8BF4-29D6AD475650}"/>
                </a:ext>
              </a:extLst>
            </p:cNvPr>
            <p:cNvSpPr/>
            <p:nvPr/>
          </p:nvSpPr>
          <p:spPr>
            <a:xfrm>
              <a:off x="5169864" y="5081635"/>
              <a:ext cx="1005992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24FA6C66-C889-F94D-B86E-B4C728A76138}"/>
                </a:ext>
              </a:extLst>
            </p:cNvPr>
            <p:cNvGrpSpPr/>
            <p:nvPr/>
          </p:nvGrpSpPr>
          <p:grpSpPr>
            <a:xfrm>
              <a:off x="6175856" y="4978608"/>
              <a:ext cx="3730633" cy="1930026"/>
              <a:chOff x="3050527" y="4945776"/>
              <a:chExt cx="3730633" cy="1930026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51917D7-3269-4C4C-9F29-E0368C3C6C85}"/>
                  </a:ext>
                </a:extLst>
              </p:cNvPr>
              <p:cNvSpPr txBox="1"/>
              <p:nvPr/>
            </p:nvSpPr>
            <p:spPr>
              <a:xfrm>
                <a:off x="3053406" y="6044805"/>
                <a:ext cx="3727754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600" u="sng" dirty="0"/>
                  <a:t>Large FPGA </a:t>
                </a:r>
              </a:p>
              <a:p>
                <a:r>
                  <a:rPr lang="fr-FR" sz="1600" u="sng" dirty="0" err="1"/>
                  <a:t>digesting</a:t>
                </a:r>
                <a:r>
                  <a:rPr lang="fr-FR" sz="1600" u="sng" dirty="0"/>
                  <a:t> a data flow of 25.6Gbit/s </a:t>
                </a:r>
                <a:endParaRPr lang="fr-FR" sz="1600" u="sng" baseline="30000" dirty="0"/>
              </a:p>
              <a:p>
                <a:r>
                  <a:rPr lang="fr-FR" sz="1600" u="sng" dirty="0"/>
                  <a:t> </a:t>
                </a:r>
              </a:p>
            </p:txBody>
          </p:sp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F780C322-88E4-9348-A37C-16F7C41C98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50527" y="4945776"/>
                <a:ext cx="1285342" cy="1163994"/>
              </a:xfrm>
              <a:prstGeom prst="rect">
                <a:avLst/>
              </a:prstGeom>
            </p:spPr>
          </p:pic>
        </p:grpSp>
        <p:sp>
          <p:nvSpPr>
            <p:cNvPr id="88" name="Notched Right Arrow 87">
              <a:extLst>
                <a:ext uri="{FF2B5EF4-FFF2-40B4-BE49-F238E27FC236}">
                  <a16:creationId xmlns:a16="http://schemas.microsoft.com/office/drawing/2014/main" id="{0FB02236-124E-7C41-BAA4-79063FE252B5}"/>
                </a:ext>
              </a:extLst>
            </p:cNvPr>
            <p:cNvSpPr/>
            <p:nvPr/>
          </p:nvSpPr>
          <p:spPr>
            <a:xfrm>
              <a:off x="1951905" y="5506958"/>
              <a:ext cx="311124" cy="16037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464809A0-0676-3142-B826-6D5A51B17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98245" y="5030481"/>
              <a:ext cx="1271619" cy="10621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50236D44-010B-5845-A8AD-3E4C975D2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01430" y="5018965"/>
              <a:ext cx="1245498" cy="10586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082B1E3-6D3C-894E-BA21-5DB727E85A60}"/>
                </a:ext>
              </a:extLst>
            </p:cNvPr>
            <p:cNvSpPr/>
            <p:nvPr/>
          </p:nvSpPr>
          <p:spPr>
            <a:xfrm>
              <a:off x="2374864" y="5021057"/>
              <a:ext cx="112843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890B760-DB0B-E841-A911-A349DF2DF1C1}"/>
                </a:ext>
              </a:extLst>
            </p:cNvPr>
            <p:cNvSpPr txBox="1"/>
            <p:nvPr/>
          </p:nvSpPr>
          <p:spPr>
            <a:xfrm>
              <a:off x="2026895" y="6015141"/>
              <a:ext cx="215528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u="sng" dirty="0"/>
                <a:t>Signal</a:t>
              </a:r>
            </a:p>
            <a:p>
              <a:pPr algn="ctr"/>
              <a:r>
                <a:rPr lang="fr-FR" sz="1600" u="sng" dirty="0" err="1"/>
                <a:t>Conditioning</a:t>
              </a:r>
              <a:endParaRPr lang="fr-FR" sz="1600" u="sng" dirty="0"/>
            </a:p>
          </p:txBody>
        </p:sp>
      </p:grpSp>
      <p:sp>
        <p:nvSpPr>
          <p:cNvPr id="95" name="Notched Right Arrow 94">
            <a:extLst>
              <a:ext uri="{FF2B5EF4-FFF2-40B4-BE49-F238E27FC236}">
                <a16:creationId xmlns:a16="http://schemas.microsoft.com/office/drawing/2014/main" id="{8D262D69-5CCD-6D4E-AC6F-7A2E75FB31CE}"/>
              </a:ext>
            </a:extLst>
          </p:cNvPr>
          <p:cNvSpPr/>
          <p:nvPr/>
        </p:nvSpPr>
        <p:spPr>
          <a:xfrm>
            <a:off x="11856195" y="3640324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B295C08-5318-3E47-936B-072790AB9FAF}"/>
              </a:ext>
            </a:extLst>
          </p:cNvPr>
          <p:cNvSpPr txBox="1"/>
          <p:nvPr/>
        </p:nvSpPr>
        <p:spPr>
          <a:xfrm>
            <a:off x="8656" y="2913053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3539413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EO detection system for LHC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DBF8317-179D-AC46-8C9C-6568DFDEC2C1}"/>
              </a:ext>
            </a:extLst>
          </p:cNvPr>
          <p:cNvGrpSpPr/>
          <p:nvPr/>
        </p:nvGrpSpPr>
        <p:grpSpPr>
          <a:xfrm>
            <a:off x="510598" y="4175841"/>
            <a:ext cx="5187427" cy="475364"/>
            <a:chOff x="98006" y="4174066"/>
            <a:chExt cx="5187427" cy="475364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2C78B495-5FCF-134A-A680-C6CF0733ADAF}"/>
                </a:ext>
              </a:extLst>
            </p:cNvPr>
            <p:cNvCxnSpPr>
              <a:cxnSpLocks/>
            </p:cNvCxnSpPr>
            <p:nvPr/>
          </p:nvCxnSpPr>
          <p:spPr>
            <a:xfrm>
              <a:off x="98006" y="4649430"/>
              <a:ext cx="51874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Notched Right Arrow 108">
              <a:extLst>
                <a:ext uri="{FF2B5EF4-FFF2-40B4-BE49-F238E27FC236}">
                  <a16:creationId xmlns:a16="http://schemas.microsoft.com/office/drawing/2014/main" id="{64DA0D2C-0748-EF40-96C7-C9D5CE6F9B48}"/>
                </a:ext>
              </a:extLst>
            </p:cNvPr>
            <p:cNvSpPr/>
            <p:nvPr/>
          </p:nvSpPr>
          <p:spPr>
            <a:xfrm>
              <a:off x="4060565" y="4364447"/>
              <a:ext cx="311124" cy="160376"/>
            </a:xfrm>
            <a:prstGeom prst="notchedRightArrow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46687D5C-FF4C-A04A-BEC6-65747A453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70850" y="4174066"/>
              <a:ext cx="913626" cy="409591"/>
            </a:xfrm>
            <a:prstGeom prst="rect">
              <a:avLst/>
            </a:prstGeom>
          </p:spPr>
        </p:pic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7774DDF4-3FA7-3A43-83A2-B9C32DE4E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006" y="4185439"/>
              <a:ext cx="913626" cy="409591"/>
            </a:xfrm>
            <a:prstGeom prst="rect">
              <a:avLst/>
            </a:prstGeom>
          </p:spPr>
        </p:pic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58C37549-368E-8E4A-AF5D-9C99D8DD7555}"/>
                </a:ext>
              </a:extLst>
            </p:cNvPr>
            <p:cNvCxnSpPr>
              <a:cxnSpLocks/>
              <a:stCxn id="111" idx="0"/>
              <a:endCxn id="110" idx="0"/>
            </p:cNvCxnSpPr>
            <p:nvPr/>
          </p:nvCxnSpPr>
          <p:spPr>
            <a:xfrm flipV="1">
              <a:off x="554819" y="4174066"/>
              <a:ext cx="3472844" cy="1137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90C765A-0692-A34F-856A-B256C38ECBCE}"/>
                </a:ext>
              </a:extLst>
            </p:cNvPr>
            <p:cNvSpPr txBox="1"/>
            <p:nvPr/>
          </p:nvSpPr>
          <p:spPr>
            <a:xfrm>
              <a:off x="2019535" y="4208021"/>
              <a:ext cx="43313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25ns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979EB51-0623-3D4A-BA1C-D19150D0D5FB}"/>
              </a:ext>
            </a:extLst>
          </p:cNvPr>
          <p:cNvGrpSpPr/>
          <p:nvPr/>
        </p:nvGrpSpPr>
        <p:grpSpPr>
          <a:xfrm>
            <a:off x="4966930" y="3116381"/>
            <a:ext cx="3411702" cy="1402614"/>
            <a:chOff x="4362852" y="3274168"/>
            <a:chExt cx="3411702" cy="1402614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1A19F11-4EFA-A24F-A72D-D64DC102B723}"/>
                </a:ext>
              </a:extLst>
            </p:cNvPr>
            <p:cNvSpPr txBox="1"/>
            <p:nvPr/>
          </p:nvSpPr>
          <p:spPr>
            <a:xfrm>
              <a:off x="4362852" y="4338228"/>
              <a:ext cx="15520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/>
                <a:t>LHC </a:t>
              </a:r>
              <a:r>
                <a:rPr lang="fr-FR" sz="1600" dirty="0" err="1"/>
                <a:t>Beam</a:t>
              </a:r>
              <a:r>
                <a:rPr lang="fr-FR" sz="1600" dirty="0"/>
                <a:t> signal</a:t>
              </a: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8D891CFA-5C3D-5B41-8BB3-531B9039924E}"/>
                </a:ext>
              </a:extLst>
            </p:cNvPr>
            <p:cNvCxnSpPr>
              <a:cxnSpLocks/>
              <a:stCxn id="124" idx="3"/>
              <a:endCxn id="128" idx="2"/>
            </p:cNvCxnSpPr>
            <p:nvPr/>
          </p:nvCxnSpPr>
          <p:spPr>
            <a:xfrm flipV="1">
              <a:off x="5914880" y="4081410"/>
              <a:ext cx="616099" cy="4260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A46B59F0-3D23-D34F-9286-906030A65142}"/>
                </a:ext>
              </a:extLst>
            </p:cNvPr>
            <p:cNvSpPr/>
            <p:nvPr/>
          </p:nvSpPr>
          <p:spPr>
            <a:xfrm>
              <a:off x="5170956" y="3274168"/>
              <a:ext cx="260359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u="sng" dirty="0"/>
                <a:t>40GHz EO </a:t>
              </a:r>
              <a:r>
                <a:rPr lang="fr-FR" sz="1600" u="sng" dirty="0" err="1"/>
                <a:t>modulator</a:t>
              </a:r>
              <a:r>
                <a:rPr lang="fr-FR" sz="1600" u="sng" dirty="0"/>
                <a:t> / PU</a:t>
              </a:r>
            </a:p>
          </p:txBody>
        </p:sp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51654892-ABF0-D945-92A5-DDE3FBEED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3954" r="22786" b="10656"/>
            <a:stretch/>
          </p:blipFill>
          <p:spPr>
            <a:xfrm>
              <a:off x="5486320" y="3632265"/>
              <a:ext cx="2089317" cy="4491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E1AC5E2-6680-194D-A6C2-4A752B0CC0DD}"/>
              </a:ext>
            </a:extLst>
          </p:cNvPr>
          <p:cNvGrpSpPr/>
          <p:nvPr/>
        </p:nvGrpSpPr>
        <p:grpSpPr>
          <a:xfrm>
            <a:off x="8179715" y="2692427"/>
            <a:ext cx="3815967" cy="2019175"/>
            <a:chOff x="8179715" y="3029319"/>
            <a:chExt cx="3815967" cy="2019175"/>
          </a:xfrm>
        </p:grpSpPr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9FA49CE4-8210-6447-AB03-8D7144DC1D13}"/>
                </a:ext>
              </a:extLst>
            </p:cNvPr>
            <p:cNvCxnSpPr>
              <a:cxnSpLocks/>
              <a:endCxn id="146" idx="1"/>
            </p:cNvCxnSpPr>
            <p:nvPr/>
          </p:nvCxnSpPr>
          <p:spPr>
            <a:xfrm>
              <a:off x="8179715" y="4035943"/>
              <a:ext cx="1113391" cy="11038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CDE294D-1AE5-BB4A-8CA5-48B84626CC90}"/>
                </a:ext>
              </a:extLst>
            </p:cNvPr>
            <p:cNvSpPr txBox="1"/>
            <p:nvPr/>
          </p:nvSpPr>
          <p:spPr>
            <a:xfrm>
              <a:off x="9176250" y="4546474"/>
              <a:ext cx="2515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 err="1">
                  <a:solidFill>
                    <a:srgbClr val="0070C0"/>
                  </a:solidFill>
                </a:rPr>
                <a:t>Prism</a:t>
              </a:r>
              <a:r>
                <a:rPr lang="fr-FR" sz="1200" i="1" dirty="0">
                  <a:solidFill>
                    <a:srgbClr val="0070C0"/>
                  </a:solidFill>
                </a:rPr>
                <a:t> + 40 photo-detectors (600MHz)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DFF3534E-4F8F-B845-8BD9-793D57B3535F}"/>
                </a:ext>
              </a:extLst>
            </p:cNvPr>
            <p:cNvSpPr txBox="1"/>
            <p:nvPr/>
          </p:nvSpPr>
          <p:spPr>
            <a:xfrm>
              <a:off x="8915837" y="3029319"/>
              <a:ext cx="28729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u="sng" dirty="0"/>
                <a:t>High-speed </a:t>
              </a:r>
              <a:r>
                <a:rPr lang="fr-FR" u="sng" dirty="0" err="1"/>
                <a:t>spectrometer</a:t>
              </a:r>
              <a:endParaRPr lang="fr-FR" u="sng" dirty="0"/>
            </a:p>
          </p:txBody>
        </p:sp>
        <p:sp>
          <p:nvSpPr>
            <p:cNvPr id="146" name="Triangle 145">
              <a:extLst>
                <a:ext uri="{FF2B5EF4-FFF2-40B4-BE49-F238E27FC236}">
                  <a16:creationId xmlns:a16="http://schemas.microsoft.com/office/drawing/2014/main" id="{64A84320-70B4-8047-BA35-E3C8A435A716}"/>
                </a:ext>
              </a:extLst>
            </p:cNvPr>
            <p:cNvSpPr/>
            <p:nvPr/>
          </p:nvSpPr>
          <p:spPr>
            <a:xfrm>
              <a:off x="9056200" y="3541470"/>
              <a:ext cx="947622" cy="1011021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EF5BEFDB-B84C-1442-9822-DD7926C775FE}"/>
                </a:ext>
              </a:extLst>
            </p:cNvPr>
            <p:cNvSpPr/>
            <p:nvPr/>
          </p:nvSpPr>
          <p:spPr>
            <a:xfrm>
              <a:off x="11374990" y="3527468"/>
              <a:ext cx="288096" cy="958701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Rounded Rectangle 147">
              <a:extLst>
                <a:ext uri="{FF2B5EF4-FFF2-40B4-BE49-F238E27FC236}">
                  <a16:creationId xmlns:a16="http://schemas.microsoft.com/office/drawing/2014/main" id="{B57039F0-6E3D-8946-915B-F55A48F04DE8}"/>
                </a:ext>
              </a:extLst>
            </p:cNvPr>
            <p:cNvSpPr/>
            <p:nvPr/>
          </p:nvSpPr>
          <p:spPr>
            <a:xfrm>
              <a:off x="8991245" y="3356486"/>
              <a:ext cx="3004437" cy="1426643"/>
            </a:xfrm>
            <a:prstGeom prst="roundRect">
              <a:avLst>
                <a:gd name="adj" fmla="val 1017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C94D65C7-DD28-1649-B878-F4398914B027}"/>
                </a:ext>
              </a:extLst>
            </p:cNvPr>
            <p:cNvGrpSpPr/>
            <p:nvPr/>
          </p:nvGrpSpPr>
          <p:grpSpPr>
            <a:xfrm>
              <a:off x="10678765" y="3723152"/>
              <a:ext cx="344160" cy="575353"/>
              <a:chOff x="10827913" y="4549454"/>
              <a:chExt cx="344160" cy="575353"/>
            </a:xfrm>
          </p:grpSpPr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5859B21B-01A3-174F-986C-B9058366C5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10718215" y="4659152"/>
                <a:ext cx="563556" cy="344160"/>
              </a:xfrm>
              <a:prstGeom prst="rect">
                <a:avLst/>
              </a:prstGeom>
            </p:spPr>
          </p:pic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A9435E8C-B2E2-F74E-A59D-C0BB25EB492B}"/>
                  </a:ext>
                </a:extLst>
              </p:cNvPr>
              <p:cNvSpPr/>
              <p:nvPr/>
            </p:nvSpPr>
            <p:spPr>
              <a:xfrm rot="5400000">
                <a:off x="10947278" y="4988674"/>
                <a:ext cx="158954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C1932B05-CAF4-F841-8F3B-9CBA7360B2FA}"/>
                </a:ext>
              </a:extLst>
            </p:cNvPr>
            <p:cNvGrpSpPr/>
            <p:nvPr/>
          </p:nvGrpSpPr>
          <p:grpSpPr>
            <a:xfrm rot="21413438">
              <a:off x="9293106" y="3798336"/>
              <a:ext cx="785744" cy="518032"/>
              <a:chOff x="8487054" y="5059783"/>
              <a:chExt cx="785744" cy="518032"/>
            </a:xfrm>
          </p:grpSpPr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4A148EB4-BED9-4540-9876-9BD48A90EA93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 flipV="1">
                <a:off x="8487054" y="5059783"/>
                <a:ext cx="761721" cy="2200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>
                <a:extLst>
                  <a:ext uri="{FF2B5EF4-FFF2-40B4-BE49-F238E27FC236}">
                    <a16:creationId xmlns:a16="http://schemas.microsoft.com/office/drawing/2014/main" id="{0F13B47A-C90B-0A4C-8157-1AB9377B1E37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 flipV="1">
                <a:off x="8487054" y="5172075"/>
                <a:ext cx="785744" cy="10777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Arrow Connector 160">
                <a:extLst>
                  <a:ext uri="{FF2B5EF4-FFF2-40B4-BE49-F238E27FC236}">
                    <a16:creationId xmlns:a16="http://schemas.microsoft.com/office/drawing/2014/main" id="{93BFBD58-1914-D142-9510-BDF9CA6CD933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85744" cy="0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Arrow Connector 161">
                <a:extLst>
                  <a:ext uri="{FF2B5EF4-FFF2-40B4-BE49-F238E27FC236}">
                    <a16:creationId xmlns:a16="http://schemas.microsoft.com/office/drawing/2014/main" id="{31099E0D-7020-0749-BC19-25ACDF98CF3C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85744" cy="104017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Arrow Connector 162">
                <a:extLst>
                  <a:ext uri="{FF2B5EF4-FFF2-40B4-BE49-F238E27FC236}">
                    <a16:creationId xmlns:a16="http://schemas.microsoft.com/office/drawing/2014/main" id="{C3318223-72C7-234C-A3CA-3FD65F23129E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71393" cy="200360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Arrow Connector 163">
                <a:extLst>
                  <a:ext uri="{FF2B5EF4-FFF2-40B4-BE49-F238E27FC236}">
                    <a16:creationId xmlns:a16="http://schemas.microsoft.com/office/drawing/2014/main" id="{6D9554CC-ECE5-5E45-BE8F-D154FE411CDC}"/>
                  </a:ext>
                </a:extLst>
              </p:cNvPr>
              <p:cNvCxnSpPr>
                <a:cxnSpLocks/>
                <a:stCxn id="146" idx="1"/>
              </p:cNvCxnSpPr>
              <p:nvPr/>
            </p:nvCxnSpPr>
            <p:spPr>
              <a:xfrm>
                <a:off x="8487054" y="5279853"/>
                <a:ext cx="737040" cy="29796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0CF23E43-5437-B64B-ADCE-DC0DEEF125FC}"/>
                </a:ext>
              </a:extLst>
            </p:cNvPr>
            <p:cNvCxnSpPr/>
            <p:nvPr/>
          </p:nvCxnSpPr>
          <p:spPr>
            <a:xfrm flipH="1">
              <a:off x="11017508" y="3565554"/>
              <a:ext cx="6403" cy="99459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34D16C4E-9C54-F14D-B7D5-DE924B6D88FF}"/>
                </a:ext>
              </a:extLst>
            </p:cNvPr>
            <p:cNvSpPr/>
            <p:nvPr/>
          </p:nvSpPr>
          <p:spPr>
            <a:xfrm>
              <a:off x="9832983" y="4802273"/>
              <a:ext cx="6607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00" i="1" dirty="0" err="1">
                  <a:solidFill>
                    <a:srgbClr val="0070C0"/>
                  </a:solidFill>
                  <a:latin typeface="Symbol" pitchFamily="2" charset="2"/>
                </a:rPr>
                <a:t>d</a:t>
              </a:r>
              <a:r>
                <a:rPr lang="fr-FR" sz="1000" i="1" dirty="0" err="1">
                  <a:solidFill>
                    <a:srgbClr val="0070C0"/>
                  </a:solidFill>
                </a:rPr>
                <a:t>t</a:t>
              </a:r>
              <a:r>
                <a:rPr lang="fr-FR" sz="1000" i="1" dirty="0">
                  <a:solidFill>
                    <a:srgbClr val="0070C0"/>
                  </a:solidFill>
                </a:rPr>
                <a:t> = 25ps</a:t>
              </a:r>
              <a:endParaRPr lang="fr-FR" sz="1000" dirty="0"/>
            </a:p>
          </p:txBody>
        </p:sp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E7DB26D9-7AFC-6940-8AFB-2D5ECBD2F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216" b="24746"/>
            <a:stretch/>
          </p:blipFill>
          <p:spPr>
            <a:xfrm rot="5400000">
              <a:off x="10801045" y="3798957"/>
              <a:ext cx="1035612" cy="411947"/>
            </a:xfrm>
            <a:prstGeom prst="rect">
              <a:avLst/>
            </a:prstGeom>
          </p:spPr>
        </p:pic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56483967-9A34-7B4D-A7ED-E6CF96ADC4BE}"/>
                </a:ext>
              </a:extLst>
            </p:cNvPr>
            <p:cNvGrpSpPr/>
            <p:nvPr/>
          </p:nvGrpSpPr>
          <p:grpSpPr>
            <a:xfrm>
              <a:off x="8366963" y="3652992"/>
              <a:ext cx="567371" cy="344160"/>
              <a:chOff x="7261771" y="3941609"/>
              <a:chExt cx="567371" cy="344160"/>
            </a:xfrm>
          </p:grpSpPr>
          <p:pic>
            <p:nvPicPr>
              <p:cNvPr id="157" name="Picture 156">
                <a:extLst>
                  <a:ext uri="{FF2B5EF4-FFF2-40B4-BE49-F238E27FC236}">
                    <a16:creationId xmlns:a16="http://schemas.microsoft.com/office/drawing/2014/main" id="{1B8A4CD3-C87B-3645-8E9B-FB1C61EB16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61771" y="3941609"/>
                <a:ext cx="559344" cy="344160"/>
              </a:xfrm>
              <a:prstGeom prst="rect">
                <a:avLst/>
              </a:prstGeom>
            </p:spPr>
          </p:pic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BED40FA7-0648-3849-9678-BE9AD17402AC}"/>
                  </a:ext>
                </a:extLst>
              </p:cNvPr>
              <p:cNvSpPr/>
              <p:nvPr/>
            </p:nvSpPr>
            <p:spPr>
              <a:xfrm>
                <a:off x="7670187" y="4039318"/>
                <a:ext cx="158955" cy="113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F6187B8B-E89D-EE49-8CC5-E52DB36D3AF0}"/>
                </a:ext>
              </a:extLst>
            </p:cNvPr>
            <p:cNvSpPr txBox="1"/>
            <p:nvPr/>
          </p:nvSpPr>
          <p:spPr>
            <a:xfrm>
              <a:off x="8652386" y="3606948"/>
              <a:ext cx="36740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C00000"/>
                  </a:solidFill>
                </a:rPr>
                <a:t>1ns</a:t>
              </a: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35AEE9EF-B093-D54E-B934-22F56981F5FE}"/>
                </a:ext>
              </a:extLst>
            </p:cNvPr>
            <p:cNvCxnSpPr>
              <a:cxnSpLocks/>
            </p:cNvCxnSpPr>
            <p:nvPr/>
          </p:nvCxnSpPr>
          <p:spPr>
            <a:xfrm>
              <a:off x="8517187" y="3853169"/>
              <a:ext cx="218703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Notched Right Arrow 166">
            <a:extLst>
              <a:ext uri="{FF2B5EF4-FFF2-40B4-BE49-F238E27FC236}">
                <a16:creationId xmlns:a16="http://schemas.microsoft.com/office/drawing/2014/main" id="{E6159861-A94F-864D-8760-7F955AB8A464}"/>
              </a:ext>
            </a:extLst>
          </p:cNvPr>
          <p:cNvSpPr/>
          <p:nvPr/>
        </p:nvSpPr>
        <p:spPr>
          <a:xfrm>
            <a:off x="110730" y="3316100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Notched Right Arrow 167">
            <a:extLst>
              <a:ext uri="{FF2B5EF4-FFF2-40B4-BE49-F238E27FC236}">
                <a16:creationId xmlns:a16="http://schemas.microsoft.com/office/drawing/2014/main" id="{A02E6A72-6ADA-964A-BB1C-105E8CC3F863}"/>
              </a:ext>
            </a:extLst>
          </p:cNvPr>
          <p:cNvSpPr/>
          <p:nvPr/>
        </p:nvSpPr>
        <p:spPr>
          <a:xfrm>
            <a:off x="5076202" y="3407992"/>
            <a:ext cx="311124" cy="160376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07D33D75-B4FD-1C42-9040-C8CBDB89FF9C}"/>
              </a:ext>
            </a:extLst>
          </p:cNvPr>
          <p:cNvGrpSpPr/>
          <p:nvPr/>
        </p:nvGrpSpPr>
        <p:grpSpPr>
          <a:xfrm>
            <a:off x="621899" y="3008020"/>
            <a:ext cx="4156507" cy="658495"/>
            <a:chOff x="621899" y="3344912"/>
            <a:chExt cx="4156507" cy="658495"/>
          </a:xfrm>
        </p:grpSpPr>
        <p:pic>
          <p:nvPicPr>
            <p:cNvPr id="170" name="Picture 169">
              <a:extLst>
                <a:ext uri="{FF2B5EF4-FFF2-40B4-BE49-F238E27FC236}">
                  <a16:creationId xmlns:a16="http://schemas.microsoft.com/office/drawing/2014/main" id="{117AA95E-0304-C347-915A-C231B1A5A7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84432" y="3504147"/>
              <a:ext cx="693974" cy="375166"/>
            </a:xfrm>
            <a:prstGeom prst="rect">
              <a:avLst/>
            </a:prstGeom>
          </p:spPr>
        </p:pic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516413D0-9375-0C45-8A56-6804FCA86AB4}"/>
                </a:ext>
              </a:extLst>
            </p:cNvPr>
            <p:cNvSpPr/>
            <p:nvPr/>
          </p:nvSpPr>
          <p:spPr>
            <a:xfrm>
              <a:off x="1860680" y="36324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2FAD1087-CD8F-134B-A8BB-F20924FBB2F4}"/>
                </a:ext>
              </a:extLst>
            </p:cNvPr>
            <p:cNvSpPr/>
            <p:nvPr/>
          </p:nvSpPr>
          <p:spPr>
            <a:xfrm>
              <a:off x="3036855" y="36400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0ACB7163-04C9-9D4A-B6A0-8D3A19B827B0}"/>
                </a:ext>
              </a:extLst>
            </p:cNvPr>
            <p:cNvSpPr/>
            <p:nvPr/>
          </p:nvSpPr>
          <p:spPr>
            <a:xfrm>
              <a:off x="2013080" y="3784840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2505B561-0861-374E-80AA-52391EA9E9D3}"/>
                </a:ext>
              </a:extLst>
            </p:cNvPr>
            <p:cNvSpPr/>
            <p:nvPr/>
          </p:nvSpPr>
          <p:spPr>
            <a:xfrm>
              <a:off x="3189255" y="3792453"/>
              <a:ext cx="211256" cy="210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4CACDCA-5AEF-FF4E-A61A-9BCDADC9F246}"/>
                </a:ext>
              </a:extLst>
            </p:cNvPr>
            <p:cNvGrpSpPr/>
            <p:nvPr/>
          </p:nvGrpSpPr>
          <p:grpSpPr>
            <a:xfrm>
              <a:off x="992165" y="3344912"/>
              <a:ext cx="3786241" cy="392437"/>
              <a:chOff x="579573" y="3434120"/>
              <a:chExt cx="3786241" cy="392437"/>
            </a:xfrm>
          </p:grpSpPr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B947CE25-F91C-594A-8C07-9C030B4FB807}"/>
                  </a:ext>
                </a:extLst>
              </p:cNvPr>
              <p:cNvSpPr txBox="1"/>
              <p:nvPr/>
            </p:nvSpPr>
            <p:spPr>
              <a:xfrm>
                <a:off x="1989743" y="3441751"/>
                <a:ext cx="43313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000" dirty="0">
                    <a:solidFill>
                      <a:srgbClr val="FF0000"/>
                    </a:solidFill>
                  </a:rPr>
                  <a:t>25ns</a:t>
                </a: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EBCE9AA6-AF1D-D142-BFC6-4D722D93FB70}"/>
                  </a:ext>
                </a:extLst>
              </p:cNvPr>
              <p:cNvSpPr/>
              <p:nvPr/>
            </p:nvSpPr>
            <p:spPr>
              <a:xfrm>
                <a:off x="3074938" y="3613952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79" name="Straight Arrow Connector 178">
                <a:extLst>
                  <a:ext uri="{FF2B5EF4-FFF2-40B4-BE49-F238E27FC236}">
                    <a16:creationId xmlns:a16="http://schemas.microsoft.com/office/drawing/2014/main" id="{B093BB29-FD15-514C-BF40-701F850C8B81}"/>
                  </a:ext>
                </a:extLst>
              </p:cNvPr>
              <p:cNvCxnSpPr>
                <a:cxnSpLocks/>
                <a:stCxn id="170" idx="1"/>
                <a:endCxn id="170" idx="3"/>
              </p:cNvCxnSpPr>
              <p:nvPr/>
            </p:nvCxnSpPr>
            <p:spPr>
              <a:xfrm>
                <a:off x="3671840" y="3780938"/>
                <a:ext cx="693974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D2AE4DC2-25D9-854E-A2F0-755180358277}"/>
                  </a:ext>
                </a:extLst>
              </p:cNvPr>
              <p:cNvSpPr/>
              <p:nvPr/>
            </p:nvSpPr>
            <p:spPr>
              <a:xfrm>
                <a:off x="747897" y="3615603"/>
                <a:ext cx="211256" cy="21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1" name="Straight Arrow Connector 180">
                <a:extLst>
                  <a:ext uri="{FF2B5EF4-FFF2-40B4-BE49-F238E27FC236}">
                    <a16:creationId xmlns:a16="http://schemas.microsoft.com/office/drawing/2014/main" id="{131B9213-546F-C044-9D94-39E8A8126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9573" y="3434120"/>
                <a:ext cx="3452690" cy="186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193E11E2-67F1-5B4A-8A2A-1278EFF6B0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1899" y="3546179"/>
              <a:ext cx="693974" cy="375166"/>
            </a:xfrm>
            <a:prstGeom prst="rect">
              <a:avLst/>
            </a:prstGeom>
          </p:spPr>
        </p:pic>
      </p:grp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A1BFFB4F-1FD9-6C40-A966-E4A7F7F47058}"/>
              </a:ext>
            </a:extLst>
          </p:cNvPr>
          <p:cNvCxnSpPr>
            <a:cxnSpLocks/>
          </p:cNvCxnSpPr>
          <p:nvPr/>
        </p:nvCxnSpPr>
        <p:spPr>
          <a:xfrm flipV="1">
            <a:off x="0" y="3699051"/>
            <a:ext cx="6090398" cy="92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6E179A96-3616-844E-AB34-ADEFD9160587}"/>
              </a:ext>
            </a:extLst>
          </p:cNvPr>
          <p:cNvSpPr txBox="1"/>
          <p:nvPr/>
        </p:nvSpPr>
        <p:spPr>
          <a:xfrm>
            <a:off x="4226191" y="3480217"/>
            <a:ext cx="36740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2ns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D40F5E1-5FFF-0946-B23C-61D477A61A09}"/>
              </a:ext>
            </a:extLst>
          </p:cNvPr>
          <p:cNvGrpSpPr/>
          <p:nvPr/>
        </p:nvGrpSpPr>
        <p:grpSpPr>
          <a:xfrm>
            <a:off x="1227329" y="466793"/>
            <a:ext cx="10414970" cy="2182047"/>
            <a:chOff x="1227329" y="803685"/>
            <a:chExt cx="10414970" cy="218204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ACB328A-BD32-FC44-989F-20E4B39CD951}"/>
                </a:ext>
              </a:extLst>
            </p:cNvPr>
            <p:cNvGrpSpPr/>
            <p:nvPr/>
          </p:nvGrpSpPr>
          <p:grpSpPr>
            <a:xfrm>
              <a:off x="1227329" y="803685"/>
              <a:ext cx="10414970" cy="2182047"/>
              <a:chOff x="1227329" y="803685"/>
              <a:chExt cx="10414970" cy="2182047"/>
            </a:xfrm>
          </p:grpSpPr>
          <p:sp>
            <p:nvSpPr>
              <p:cNvPr id="61" name="Rounded Rectangle 60">
                <a:extLst>
                  <a:ext uri="{FF2B5EF4-FFF2-40B4-BE49-F238E27FC236}">
                    <a16:creationId xmlns:a16="http://schemas.microsoft.com/office/drawing/2014/main" id="{C63585F7-4EA9-2249-BA66-59D318ECD04C}"/>
                  </a:ext>
                </a:extLst>
              </p:cNvPr>
              <p:cNvSpPr/>
              <p:nvPr/>
            </p:nvSpPr>
            <p:spPr>
              <a:xfrm>
                <a:off x="1227329" y="1697986"/>
                <a:ext cx="2656179" cy="831261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40MHz, 80mW</a:t>
                </a:r>
              </a:p>
              <a:p>
                <a:pPr algn="ctr"/>
                <a:r>
                  <a:rPr lang="fr-FR" dirty="0"/>
                  <a:t>1560nm Laser system</a:t>
                </a: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6E0E12F-9C5A-4C42-8B87-D6DDDF9FD45E}"/>
                  </a:ext>
                </a:extLst>
              </p:cNvPr>
              <p:cNvGrpSpPr/>
              <p:nvPr/>
            </p:nvGrpSpPr>
            <p:grpSpPr>
              <a:xfrm>
                <a:off x="2224336" y="803685"/>
                <a:ext cx="9417963" cy="2182047"/>
                <a:chOff x="2224336" y="803685"/>
                <a:chExt cx="9417963" cy="2182047"/>
              </a:xfrm>
            </p:grpSpPr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28DB9BF5-9253-0049-843E-1FBA50082F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140724" y="1307527"/>
                  <a:ext cx="482452" cy="781895"/>
                </a:xfrm>
                <a:prstGeom prst="rect">
                  <a:avLst/>
                </a:prstGeom>
              </p:spPr>
            </p:pic>
            <p:sp>
              <p:nvSpPr>
                <p:cNvPr id="64" name="Rounded Rectangle 63">
                  <a:extLst>
                    <a:ext uri="{FF2B5EF4-FFF2-40B4-BE49-F238E27FC236}">
                      <a16:creationId xmlns:a16="http://schemas.microsoft.com/office/drawing/2014/main" id="{C9C28A1D-9EAB-F346-B62F-6C8116C7B241}"/>
                    </a:ext>
                  </a:extLst>
                </p:cNvPr>
                <p:cNvSpPr/>
                <p:nvPr/>
              </p:nvSpPr>
              <p:spPr>
                <a:xfrm>
                  <a:off x="4897068" y="1152010"/>
                  <a:ext cx="5411887" cy="1833722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03656426-89D2-0942-9108-780DA0D4D6B4}"/>
                    </a:ext>
                  </a:extLst>
                </p:cNvPr>
                <p:cNvSpPr/>
                <p:nvPr/>
              </p:nvSpPr>
              <p:spPr>
                <a:xfrm>
                  <a:off x="5114528" y="1891586"/>
                  <a:ext cx="191840" cy="1833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F107BDF1-A8BE-2744-8CBE-BCA5A6D06FE6}"/>
                    </a:ext>
                  </a:extLst>
                </p:cNvPr>
                <p:cNvGrpSpPr/>
                <p:nvPr/>
              </p:nvGrpSpPr>
              <p:grpSpPr>
                <a:xfrm>
                  <a:off x="8250068" y="1891584"/>
                  <a:ext cx="2058886" cy="304379"/>
                  <a:chOff x="7401734" y="2494062"/>
                  <a:chExt cx="1061220" cy="716096"/>
                </a:xfrm>
              </p:grpSpPr>
              <p:pic>
                <p:nvPicPr>
                  <p:cNvPr id="80" name="Picture 79">
                    <a:extLst>
                      <a:ext uri="{FF2B5EF4-FFF2-40B4-BE49-F238E27FC236}">
                        <a16:creationId xmlns:a16="http://schemas.microsoft.com/office/drawing/2014/main" id="{56309AFF-C18E-6346-B2DC-1035B1E59E4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401734" y="2499849"/>
                    <a:ext cx="914989" cy="710309"/>
                  </a:xfrm>
                  <a:prstGeom prst="rect">
                    <a:avLst/>
                  </a:prstGeom>
                </p:spPr>
              </p:pic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41276E96-8059-6446-B814-71223A2F4F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64058" y="2477305"/>
                    <a:ext cx="382140" cy="41565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88E78AB5-12FF-A344-AD32-CAC7950B398B}"/>
                    </a:ext>
                  </a:extLst>
                </p:cNvPr>
                <p:cNvGrpSpPr/>
                <p:nvPr/>
              </p:nvGrpSpPr>
              <p:grpSpPr>
                <a:xfrm>
                  <a:off x="4440255" y="1174120"/>
                  <a:ext cx="3776439" cy="1473428"/>
                  <a:chOff x="4440255" y="1174120"/>
                  <a:chExt cx="3776439" cy="1473428"/>
                </a:xfrm>
              </p:grpSpPr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CD4CC879-3EDD-7D4C-B1E4-2FFD5B6D4685}"/>
                      </a:ext>
                    </a:extLst>
                  </p:cNvPr>
                  <p:cNvSpPr/>
                  <p:nvPr/>
                </p:nvSpPr>
                <p:spPr>
                  <a:xfrm>
                    <a:off x="4440255" y="1174120"/>
                    <a:ext cx="377643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fr-FR" sz="1200" dirty="0">
                        <a:solidFill>
                          <a:srgbClr val="0070C0"/>
                        </a:solidFill>
                      </a:rPr>
                      <a:t>Dispersive /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fiber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bragg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  <a:r>
                      <a:rPr lang="fr-FR" sz="1200" dirty="0" err="1">
                        <a:solidFill>
                          <a:srgbClr val="0070C0"/>
                        </a:solidFill>
                      </a:rPr>
                      <a:t>grating</a:t>
                    </a:r>
                    <a:r>
                      <a:rPr lang="fr-FR" sz="1200" dirty="0">
                        <a:solidFill>
                          <a:srgbClr val="0070C0"/>
                        </a:solidFill>
                      </a:rPr>
                      <a:t> </a:t>
                    </a:r>
                  </a:p>
                  <a:p>
                    <a:pPr algn="ctr"/>
                    <a:r>
                      <a:rPr lang="fr-FR" sz="1200" dirty="0">
                        <a:solidFill>
                          <a:srgbClr val="0070C0"/>
                        </a:solidFill>
                      </a:rPr>
                      <a:t>stretching</a:t>
                    </a:r>
                  </a:p>
                </p:txBody>
              </p:sp>
              <p:pic>
                <p:nvPicPr>
                  <p:cNvPr id="79" name="Picture 78">
                    <a:extLst>
                      <a:ext uri="{FF2B5EF4-FFF2-40B4-BE49-F238E27FC236}">
                        <a16:creationId xmlns:a16="http://schemas.microsoft.com/office/drawing/2014/main" id="{A4EE5AF1-9174-C241-95C0-789E7B6216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flipH="1">
                    <a:off x="5603340" y="1652779"/>
                    <a:ext cx="994769" cy="994769"/>
                  </a:xfrm>
                  <a:prstGeom prst="rect">
                    <a:avLst/>
                  </a:prstGeom>
                  <a:ln>
                    <a:solidFill>
                      <a:schemeClr val="accent1"/>
                    </a:solidFill>
                  </a:ln>
                </p:spPr>
              </p:pic>
            </p:grp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29833443-A3B6-2243-A002-7EDF2B5C7561}"/>
                    </a:ext>
                  </a:extLst>
                </p:cNvPr>
                <p:cNvCxnSpPr>
                  <a:cxnSpLocks/>
                  <a:stCxn id="61" idx="3"/>
                </p:cNvCxnSpPr>
                <p:nvPr/>
              </p:nvCxnSpPr>
              <p:spPr>
                <a:xfrm>
                  <a:off x="3883508" y="2113617"/>
                  <a:ext cx="1617652" cy="1582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E35935E0-325F-F44C-9950-9BF7A0147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7279" y="2128582"/>
                  <a:ext cx="1781494" cy="346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E9F73D5-7889-6548-AB6A-80FCF545BC01}"/>
                    </a:ext>
                  </a:extLst>
                </p:cNvPr>
                <p:cNvSpPr txBox="1"/>
                <p:nvPr/>
              </p:nvSpPr>
              <p:spPr>
                <a:xfrm>
                  <a:off x="5472006" y="803685"/>
                  <a:ext cx="409204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u="sng" dirty="0">
                      <a:solidFill>
                        <a:srgbClr val="0070C0"/>
                      </a:solidFill>
                    </a:rPr>
                    <a:t>Laser temporal manipulation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17108313-4E0C-5E4C-AFB0-BB64CE5A7C14}"/>
                    </a:ext>
                  </a:extLst>
                </p:cNvPr>
                <p:cNvSpPr txBox="1"/>
                <p:nvPr/>
              </p:nvSpPr>
              <p:spPr>
                <a:xfrm>
                  <a:off x="2224336" y="2504903"/>
                  <a:ext cx="94179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i="1" dirty="0"/>
                    <a:t>Pulse duration	50 </a:t>
                  </a:r>
                  <a:r>
                    <a:rPr lang="fr-FR" sz="1200" i="1" dirty="0" err="1"/>
                    <a:t>fs</a:t>
                  </a:r>
                  <a:r>
                    <a:rPr lang="fr-FR" sz="1200" i="1" dirty="0"/>
                    <a:t>			    		2.5 ns		</a:t>
                  </a:r>
                </a:p>
                <a:p>
                  <a:r>
                    <a:rPr lang="fr-FR" sz="1200" i="1" dirty="0"/>
                    <a:t>Peak power		16 MW			   		 200 mW (30%loss)	          	</a:t>
                  </a:r>
                </a:p>
              </p:txBody>
            </p:sp>
          </p:grpSp>
        </p:grpSp>
        <p:sp>
          <p:nvSpPr>
            <p:cNvPr id="77" name="Notched Right Arrow 76">
              <a:extLst>
                <a:ext uri="{FF2B5EF4-FFF2-40B4-BE49-F238E27FC236}">
                  <a16:creationId xmlns:a16="http://schemas.microsoft.com/office/drawing/2014/main" id="{50D05FCE-86D1-BA40-A58D-53AE793F4E2F}"/>
                </a:ext>
              </a:extLst>
            </p:cNvPr>
            <p:cNvSpPr/>
            <p:nvPr/>
          </p:nvSpPr>
          <p:spPr>
            <a:xfrm>
              <a:off x="10493463" y="2014020"/>
              <a:ext cx="311124" cy="160376"/>
            </a:xfrm>
            <a:prstGeom prst="notchedRightArrow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49612FF-9B15-164D-B1C9-50350DB59795}"/>
              </a:ext>
            </a:extLst>
          </p:cNvPr>
          <p:cNvGrpSpPr/>
          <p:nvPr/>
        </p:nvGrpSpPr>
        <p:grpSpPr>
          <a:xfrm>
            <a:off x="3751056" y="4714033"/>
            <a:ext cx="7954584" cy="1930026"/>
            <a:chOff x="1951905" y="4978608"/>
            <a:chExt cx="7954584" cy="1930026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108EC63-A2C5-1F44-82EB-AA7312C732E5}"/>
                </a:ext>
              </a:extLst>
            </p:cNvPr>
            <p:cNvSpPr txBox="1"/>
            <p:nvPr/>
          </p:nvSpPr>
          <p:spPr>
            <a:xfrm>
              <a:off x="3686796" y="6041541"/>
              <a:ext cx="1751491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u="sng" dirty="0"/>
                <a:t>40 </a:t>
              </a:r>
              <a:r>
                <a:rPr lang="fr-FR" sz="1600" u="sng" dirty="0" err="1"/>
                <a:t>ADCs</a:t>
              </a:r>
              <a:r>
                <a:rPr lang="fr-FR" sz="1600" u="sng" dirty="0"/>
                <a:t> </a:t>
              </a:r>
            </a:p>
            <a:p>
              <a:pPr algn="ctr"/>
              <a:r>
                <a:rPr lang="fr-FR" sz="1400" u="sng" dirty="0"/>
                <a:t>(16bits, 40MSa/s)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6F284466-BCAE-ED44-8AA9-31DEBBB64861}"/>
                </a:ext>
              </a:extLst>
            </p:cNvPr>
            <p:cNvSpPr/>
            <p:nvPr/>
          </p:nvSpPr>
          <p:spPr>
            <a:xfrm>
              <a:off x="3771679" y="5048813"/>
              <a:ext cx="112843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92634B0-3135-5D41-8BF4-29D6AD475650}"/>
                </a:ext>
              </a:extLst>
            </p:cNvPr>
            <p:cNvSpPr/>
            <p:nvPr/>
          </p:nvSpPr>
          <p:spPr>
            <a:xfrm>
              <a:off x="5169864" y="5081635"/>
              <a:ext cx="1005992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24FA6C66-C889-F94D-B86E-B4C728A76138}"/>
                </a:ext>
              </a:extLst>
            </p:cNvPr>
            <p:cNvGrpSpPr/>
            <p:nvPr/>
          </p:nvGrpSpPr>
          <p:grpSpPr>
            <a:xfrm>
              <a:off x="6175856" y="4978608"/>
              <a:ext cx="3730633" cy="1930026"/>
              <a:chOff x="3050527" y="4945776"/>
              <a:chExt cx="3730633" cy="1930026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51917D7-3269-4C4C-9F29-E0368C3C6C85}"/>
                  </a:ext>
                </a:extLst>
              </p:cNvPr>
              <p:cNvSpPr txBox="1"/>
              <p:nvPr/>
            </p:nvSpPr>
            <p:spPr>
              <a:xfrm>
                <a:off x="3053406" y="6044805"/>
                <a:ext cx="3727754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600" u="sng" dirty="0"/>
                  <a:t>Large FPGA </a:t>
                </a:r>
              </a:p>
              <a:p>
                <a:r>
                  <a:rPr lang="fr-FR" sz="1600" u="sng" dirty="0" err="1"/>
                  <a:t>digesting</a:t>
                </a:r>
                <a:r>
                  <a:rPr lang="fr-FR" sz="1600" u="sng" dirty="0"/>
                  <a:t> a data flow of 25.6Gbit/s </a:t>
                </a:r>
                <a:endParaRPr lang="fr-FR" sz="1600" u="sng" baseline="30000" dirty="0"/>
              </a:p>
              <a:p>
                <a:r>
                  <a:rPr lang="fr-FR" sz="1600" u="sng" dirty="0"/>
                  <a:t> </a:t>
                </a:r>
              </a:p>
            </p:txBody>
          </p:sp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F780C322-88E4-9348-A37C-16F7C41C98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50527" y="4945776"/>
                <a:ext cx="1285342" cy="1163994"/>
              </a:xfrm>
              <a:prstGeom prst="rect">
                <a:avLst/>
              </a:prstGeom>
            </p:spPr>
          </p:pic>
        </p:grpSp>
        <p:sp>
          <p:nvSpPr>
            <p:cNvPr id="88" name="Notched Right Arrow 87">
              <a:extLst>
                <a:ext uri="{FF2B5EF4-FFF2-40B4-BE49-F238E27FC236}">
                  <a16:creationId xmlns:a16="http://schemas.microsoft.com/office/drawing/2014/main" id="{0FB02236-124E-7C41-BAA4-79063FE252B5}"/>
                </a:ext>
              </a:extLst>
            </p:cNvPr>
            <p:cNvSpPr/>
            <p:nvPr/>
          </p:nvSpPr>
          <p:spPr>
            <a:xfrm>
              <a:off x="1951905" y="5506958"/>
              <a:ext cx="311124" cy="16037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464809A0-0676-3142-B826-6D5A51B17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98245" y="5030481"/>
              <a:ext cx="1271619" cy="10621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50236D44-010B-5845-A8AD-3E4C975D2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01430" y="5018965"/>
              <a:ext cx="1245498" cy="10586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082B1E3-6D3C-894E-BA21-5DB727E85A60}"/>
                </a:ext>
              </a:extLst>
            </p:cNvPr>
            <p:cNvSpPr/>
            <p:nvPr/>
          </p:nvSpPr>
          <p:spPr>
            <a:xfrm>
              <a:off x="2374864" y="5021057"/>
              <a:ext cx="112843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890B760-DB0B-E841-A911-A349DF2DF1C1}"/>
                </a:ext>
              </a:extLst>
            </p:cNvPr>
            <p:cNvSpPr txBox="1"/>
            <p:nvPr/>
          </p:nvSpPr>
          <p:spPr>
            <a:xfrm>
              <a:off x="2026895" y="6015141"/>
              <a:ext cx="215528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u="sng" dirty="0"/>
                <a:t>Signal</a:t>
              </a:r>
            </a:p>
            <a:p>
              <a:pPr algn="ctr"/>
              <a:r>
                <a:rPr lang="fr-FR" sz="1600" u="sng" dirty="0" err="1"/>
                <a:t>Conditioning</a:t>
              </a:r>
              <a:endParaRPr lang="fr-FR" sz="1600" u="sng" dirty="0"/>
            </a:p>
          </p:txBody>
        </p:sp>
      </p:grpSp>
      <p:sp>
        <p:nvSpPr>
          <p:cNvPr id="95" name="Notched Right Arrow 94">
            <a:extLst>
              <a:ext uri="{FF2B5EF4-FFF2-40B4-BE49-F238E27FC236}">
                <a16:creationId xmlns:a16="http://schemas.microsoft.com/office/drawing/2014/main" id="{8D262D69-5CCD-6D4E-AC6F-7A2E75FB31CE}"/>
              </a:ext>
            </a:extLst>
          </p:cNvPr>
          <p:cNvSpPr/>
          <p:nvPr/>
        </p:nvSpPr>
        <p:spPr>
          <a:xfrm>
            <a:off x="11856195" y="3640324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B295C08-5318-3E47-936B-072790AB9FAF}"/>
              </a:ext>
            </a:extLst>
          </p:cNvPr>
          <p:cNvSpPr txBox="1"/>
          <p:nvPr/>
        </p:nvSpPr>
        <p:spPr>
          <a:xfrm>
            <a:off x="8656" y="2913053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laser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641AA852-3F5C-F343-AB1D-CF62575EA532}"/>
              </a:ext>
            </a:extLst>
          </p:cNvPr>
          <p:cNvSpPr/>
          <p:nvPr/>
        </p:nvSpPr>
        <p:spPr>
          <a:xfrm>
            <a:off x="837399" y="1999441"/>
            <a:ext cx="11016403" cy="365432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FF0000"/>
                </a:solidFill>
              </a:rPr>
              <a:t>Equivalent </a:t>
            </a:r>
            <a:r>
              <a:rPr lang="fr-FR" sz="2400" dirty="0" err="1">
                <a:solidFill>
                  <a:srgbClr val="FF0000"/>
                </a:solidFill>
              </a:rPr>
              <a:t>Bandwidth</a:t>
            </a:r>
            <a:r>
              <a:rPr lang="fr-FR" sz="2400" dirty="0">
                <a:solidFill>
                  <a:srgbClr val="FF0000"/>
                </a:solidFill>
              </a:rPr>
              <a:t> of </a:t>
            </a:r>
            <a:r>
              <a:rPr lang="fr-FR" sz="2400" b="1" dirty="0">
                <a:solidFill>
                  <a:srgbClr val="FF0000"/>
                </a:solidFill>
              </a:rPr>
              <a:t>40GHz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FF0000"/>
                </a:solidFill>
              </a:rPr>
              <a:t>Time </a:t>
            </a:r>
            <a:r>
              <a:rPr lang="fr-FR" sz="2400" dirty="0" err="1">
                <a:solidFill>
                  <a:srgbClr val="FF0000"/>
                </a:solidFill>
              </a:rPr>
              <a:t>resolution</a:t>
            </a:r>
            <a:r>
              <a:rPr lang="fr-FR" sz="2400" dirty="0">
                <a:solidFill>
                  <a:srgbClr val="FF0000"/>
                </a:solidFill>
              </a:rPr>
              <a:t> of </a:t>
            </a:r>
            <a:r>
              <a:rPr lang="fr-FR" sz="2400" b="1" dirty="0">
                <a:solidFill>
                  <a:srgbClr val="FF0000"/>
                </a:solidFill>
              </a:rPr>
              <a:t>25ps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 err="1">
                <a:solidFill>
                  <a:srgbClr val="FF0000"/>
                </a:solidFill>
              </a:rPr>
              <a:t>Sensitivity</a:t>
            </a:r>
            <a:r>
              <a:rPr lang="fr-FR" sz="2400" b="1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would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depend</a:t>
            </a:r>
            <a:r>
              <a:rPr lang="fr-FR" sz="2400" dirty="0">
                <a:solidFill>
                  <a:srgbClr val="FF0000"/>
                </a:solidFill>
              </a:rPr>
              <a:t> on </a:t>
            </a:r>
            <a:r>
              <a:rPr lang="fr-FR" sz="2400" b="1" dirty="0">
                <a:solidFill>
                  <a:srgbClr val="FF0000"/>
                </a:solidFill>
              </a:rPr>
              <a:t>EO </a:t>
            </a:r>
            <a:r>
              <a:rPr lang="fr-FR" sz="2400" b="1" dirty="0" err="1">
                <a:solidFill>
                  <a:srgbClr val="FF0000"/>
                </a:solidFill>
              </a:rPr>
              <a:t>modulator</a:t>
            </a:r>
            <a:r>
              <a:rPr lang="fr-FR" sz="2400" b="1" dirty="0">
                <a:solidFill>
                  <a:srgbClr val="FF0000"/>
                </a:solidFill>
              </a:rPr>
              <a:t>/photo-detectors noise/DR</a:t>
            </a:r>
            <a:endParaRPr lang="fr-FR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rgbClr val="FF0000"/>
                </a:solidFill>
              </a:rPr>
              <a:t>Measuring</a:t>
            </a:r>
            <a:r>
              <a:rPr lang="fr-FR" sz="2400" dirty="0">
                <a:solidFill>
                  <a:srgbClr val="FF0000"/>
                </a:solidFill>
              </a:rPr>
              <a:t> all </a:t>
            </a:r>
            <a:r>
              <a:rPr lang="fr-FR" sz="2400" dirty="0" err="1">
                <a:solidFill>
                  <a:srgbClr val="FF0000"/>
                </a:solidFill>
              </a:rPr>
              <a:t>bunches</a:t>
            </a:r>
            <a:r>
              <a:rPr lang="fr-FR" sz="2400" dirty="0">
                <a:solidFill>
                  <a:srgbClr val="FF0000"/>
                </a:solidFill>
              </a:rPr>
              <a:t> (40MHz) - </a:t>
            </a:r>
            <a:r>
              <a:rPr lang="fr-FR" sz="2400" b="1" dirty="0">
                <a:solidFill>
                  <a:srgbClr val="FF0000"/>
                </a:solidFill>
              </a:rPr>
              <a:t>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 err="1">
                <a:solidFill>
                  <a:srgbClr val="FF0000"/>
                </a:solidFill>
              </a:rPr>
              <a:t>Acquiring</a:t>
            </a:r>
            <a:r>
              <a:rPr lang="fr-FR" sz="2400" b="1" dirty="0">
                <a:solidFill>
                  <a:srgbClr val="FF0000"/>
                </a:solidFill>
              </a:rPr>
              <a:t> </a:t>
            </a:r>
            <a:r>
              <a:rPr lang="fr-FR" sz="2400" b="1" dirty="0" err="1">
                <a:solidFill>
                  <a:srgbClr val="FF0000"/>
                </a:solidFill>
              </a:rPr>
              <a:t>larger</a:t>
            </a:r>
            <a:r>
              <a:rPr lang="fr-FR" sz="2400" b="1" dirty="0">
                <a:solidFill>
                  <a:srgbClr val="FF0000"/>
                </a:solidFill>
              </a:rPr>
              <a:t> </a:t>
            </a:r>
            <a:r>
              <a:rPr lang="fr-FR" sz="2400" b="1" dirty="0" err="1">
                <a:solidFill>
                  <a:srgbClr val="FF0000"/>
                </a:solidFill>
              </a:rPr>
              <a:t>number</a:t>
            </a:r>
            <a:r>
              <a:rPr lang="fr-FR" sz="2400" b="1" dirty="0">
                <a:solidFill>
                  <a:srgbClr val="FF0000"/>
                </a:solidFill>
              </a:rPr>
              <a:t> of </a:t>
            </a:r>
            <a:r>
              <a:rPr lang="fr-FR" sz="2400" b="1" dirty="0" err="1">
                <a:solidFill>
                  <a:srgbClr val="FF0000"/>
                </a:solidFill>
              </a:rPr>
              <a:t>turns</a:t>
            </a:r>
            <a:r>
              <a:rPr lang="fr-FR" sz="2400" b="1" dirty="0">
                <a:solidFill>
                  <a:srgbClr val="FF0000"/>
                </a:solidFill>
              </a:rPr>
              <a:t> – </a:t>
            </a:r>
            <a:r>
              <a:rPr lang="fr-FR" sz="2400" b="1" dirty="0" err="1">
                <a:solidFill>
                  <a:srgbClr val="FF0000"/>
                </a:solidFill>
              </a:rPr>
              <a:t>depending</a:t>
            </a:r>
            <a:r>
              <a:rPr lang="fr-FR" sz="2400" b="1" dirty="0">
                <a:solidFill>
                  <a:srgbClr val="FF0000"/>
                </a:solidFill>
              </a:rPr>
              <a:t> on DAQ</a:t>
            </a:r>
          </a:p>
        </p:txBody>
      </p:sp>
    </p:spTree>
    <p:extLst>
      <p:ext uri="{BB962C8B-B14F-4D97-AF65-F5344CB8AC3E}">
        <p14:creationId xmlns:p14="http://schemas.microsoft.com/office/powerpoint/2010/main" val="3845440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EO detection system for short bunches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741AB4D8-00A7-5541-A6B7-5124C9240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6797"/>
            <a:ext cx="6760531" cy="2959754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4AAB5657-A666-A54C-B93D-EBC8CB6A6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922" y="1106777"/>
            <a:ext cx="2602179" cy="137172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049" name="Picture 1" descr="page1image34147376">
            <a:extLst>
              <a:ext uri="{FF2B5EF4-FFF2-40B4-BE49-F238E27FC236}">
                <a16:creationId xmlns:a16="http://schemas.microsoft.com/office/drawing/2014/main" id="{147E9653-54B8-424F-BC74-1AC39D475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1182" y="3741821"/>
            <a:ext cx="3169125" cy="237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95CCB5-70D8-AA4B-9468-B4AB85A00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5332" y="946590"/>
            <a:ext cx="2700824" cy="25796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298006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Future…a fully integrated..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765C26-5EDB-B246-82CD-8BCD35D932E0}"/>
              </a:ext>
            </a:extLst>
          </p:cNvPr>
          <p:cNvSpPr txBox="1"/>
          <p:nvPr/>
        </p:nvSpPr>
        <p:spPr>
          <a:xfrm>
            <a:off x="300790" y="1672389"/>
            <a:ext cx="47705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High </a:t>
            </a:r>
            <a:r>
              <a:rPr lang="fr-FR" dirty="0" err="1"/>
              <a:t>rep</a:t>
            </a:r>
            <a:r>
              <a:rPr lang="fr-FR" dirty="0"/>
              <a:t> rate </a:t>
            </a:r>
            <a:r>
              <a:rPr lang="fr-FR" dirty="0" err="1"/>
              <a:t>chirped</a:t>
            </a:r>
            <a:r>
              <a:rPr lang="fr-FR" dirty="0"/>
              <a:t> </a:t>
            </a:r>
            <a:r>
              <a:rPr lang="fr-FR" dirty="0" err="1"/>
              <a:t>Fiber</a:t>
            </a:r>
            <a:r>
              <a:rPr lang="fr-FR" dirty="0"/>
              <a:t> laser</a:t>
            </a:r>
            <a:r>
              <a:rPr lang="fr-FR" dirty="0">
                <a:solidFill>
                  <a:srgbClr val="FF0000"/>
                </a:solidFill>
              </a:rPr>
              <a:t>….  Stretching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BC0AC3-9FD3-B949-A707-CA3C08DBAD03}"/>
              </a:ext>
            </a:extLst>
          </p:cNvPr>
          <p:cNvSpPr txBox="1"/>
          <p:nvPr/>
        </p:nvSpPr>
        <p:spPr>
          <a:xfrm>
            <a:off x="1595837" y="2319680"/>
            <a:ext cx="52322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…Custom </a:t>
            </a:r>
            <a:r>
              <a:rPr lang="fr-FR" dirty="0" err="1"/>
              <a:t>fiber</a:t>
            </a:r>
            <a:r>
              <a:rPr lang="fr-FR" dirty="0"/>
              <a:t> </a:t>
            </a:r>
            <a:r>
              <a:rPr lang="fr-FR" dirty="0" err="1"/>
              <a:t>coupled</a:t>
            </a:r>
            <a:r>
              <a:rPr lang="fr-FR" dirty="0"/>
              <a:t> EO </a:t>
            </a:r>
            <a:r>
              <a:rPr lang="fr-FR" dirty="0" err="1"/>
              <a:t>modulator</a:t>
            </a:r>
            <a:r>
              <a:rPr lang="fr-FR" dirty="0"/>
              <a:t>… </a:t>
            </a:r>
            <a:r>
              <a:rPr lang="fr-FR" dirty="0">
                <a:solidFill>
                  <a:srgbClr val="FF0000"/>
                </a:solidFill>
              </a:rPr>
              <a:t>Stretching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2DE954-4C2A-074A-84B4-91409594E167}"/>
              </a:ext>
            </a:extLst>
          </p:cNvPr>
          <p:cNvSpPr txBox="1"/>
          <p:nvPr/>
        </p:nvSpPr>
        <p:spPr>
          <a:xfrm>
            <a:off x="4650045" y="2996913"/>
            <a:ext cx="23596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…Dispersive </a:t>
            </a:r>
            <a:r>
              <a:rPr lang="fr-FR" dirty="0" err="1"/>
              <a:t>Grating</a:t>
            </a:r>
            <a:r>
              <a:rPr lang="fr-FR" dirty="0"/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887164-0891-974C-A8DF-526A1F5CD3F5}"/>
              </a:ext>
            </a:extLst>
          </p:cNvPr>
          <p:cNvSpPr txBox="1"/>
          <p:nvPr/>
        </p:nvSpPr>
        <p:spPr>
          <a:xfrm>
            <a:off x="6077820" y="3654554"/>
            <a:ext cx="44371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 … </a:t>
            </a:r>
            <a:r>
              <a:rPr lang="fr-FR" dirty="0" err="1"/>
              <a:t>linear</a:t>
            </a:r>
            <a:r>
              <a:rPr lang="fr-FR" dirty="0"/>
              <a:t> </a:t>
            </a:r>
            <a:r>
              <a:rPr lang="fr-FR" dirty="0" err="1"/>
              <a:t>array</a:t>
            </a:r>
            <a:r>
              <a:rPr lang="fr-FR" dirty="0"/>
              <a:t> of Si/</a:t>
            </a:r>
            <a:r>
              <a:rPr lang="fr-FR" dirty="0" err="1"/>
              <a:t>InGaAs</a:t>
            </a:r>
            <a:r>
              <a:rPr lang="fr-FR" dirty="0"/>
              <a:t> </a:t>
            </a:r>
            <a:r>
              <a:rPr lang="fr-FR" dirty="0" err="1"/>
              <a:t>photosensor</a:t>
            </a:r>
            <a:r>
              <a:rPr lang="fr-FR" dirty="0"/>
              <a:t>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DB2C2-01AD-4843-87AF-4B7B2135FA4A}"/>
              </a:ext>
            </a:extLst>
          </p:cNvPr>
          <p:cNvSpPr txBox="1"/>
          <p:nvPr/>
        </p:nvSpPr>
        <p:spPr>
          <a:xfrm>
            <a:off x="9660198" y="4173695"/>
            <a:ext cx="15388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 ….ADC/FPGA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640B39-C520-6943-ADC7-BCAB31F0DBED}"/>
              </a:ext>
            </a:extLst>
          </p:cNvPr>
          <p:cNvSpPr/>
          <p:nvPr/>
        </p:nvSpPr>
        <p:spPr>
          <a:xfrm>
            <a:off x="1168400" y="2116667"/>
            <a:ext cx="9939146" cy="20150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124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GB" dirty="0"/>
              <a:t>Thanks for your attention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357099"/>
            <a:ext cx="681254" cy="365125"/>
          </a:xfrm>
        </p:spPr>
        <p:txBody>
          <a:bodyPr/>
          <a:lstStyle/>
          <a:p>
            <a:pPr algn="ctr"/>
            <a:fld id="{19787090-3855-495E-A249-08BBDEBFAA87}" type="slidenum">
              <a:rPr lang="en-GB" smtClean="0"/>
              <a:pPr algn="ctr"/>
              <a:t>18</a:t>
            </a:fld>
            <a:endParaRPr lang="en-GB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5909A0C-A13D-244C-B226-76DC1F58C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</p:spTree>
    <p:extLst>
      <p:ext uri="{BB962C8B-B14F-4D97-AF65-F5344CB8AC3E}">
        <p14:creationId xmlns:p14="http://schemas.microsoft.com/office/powerpoint/2010/main" val="3744567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64E94F88-5BDB-EB40-A5CD-82F2BEAEAFC7}"/>
              </a:ext>
            </a:extLst>
          </p:cNvPr>
          <p:cNvSpPr txBox="1"/>
          <p:nvPr/>
        </p:nvSpPr>
        <p:spPr>
          <a:xfrm>
            <a:off x="1021964" y="108133"/>
            <a:ext cx="10127452" cy="707886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/>
              <a:t>100GSa/s -16bits (E-O) Oscilloscope (250kCHF)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88D6EB-3F9B-AE44-93AD-A0AE0DBEE471}"/>
              </a:ext>
            </a:extLst>
          </p:cNvPr>
          <p:cNvSpPr txBox="1"/>
          <p:nvPr/>
        </p:nvSpPr>
        <p:spPr>
          <a:xfrm>
            <a:off x="1753367" y="5586745"/>
            <a:ext cx="175149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100 </a:t>
            </a:r>
            <a:r>
              <a:rPr lang="fr-FR" sz="1600" u="sng" dirty="0" err="1"/>
              <a:t>ADCs</a:t>
            </a:r>
            <a:r>
              <a:rPr lang="fr-FR" sz="1600" u="sng" dirty="0"/>
              <a:t> </a:t>
            </a:r>
          </a:p>
          <a:p>
            <a:pPr algn="ctr"/>
            <a:r>
              <a:rPr lang="fr-FR" sz="1400" u="sng" dirty="0"/>
              <a:t>(16bits, 1GSa/s)</a:t>
            </a:r>
          </a:p>
          <a:p>
            <a:pPr algn="ctr"/>
            <a:r>
              <a:rPr lang="fr-FR" sz="1600" u="sng" dirty="0" err="1"/>
              <a:t>read</a:t>
            </a:r>
            <a:r>
              <a:rPr lang="fr-FR" sz="1600" u="sng" dirty="0"/>
              <a:t>-out system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8894B92-ABE4-4943-88F1-D2D017C9E165}"/>
              </a:ext>
            </a:extLst>
          </p:cNvPr>
          <p:cNvSpPr/>
          <p:nvPr/>
        </p:nvSpPr>
        <p:spPr>
          <a:xfrm>
            <a:off x="1828038" y="4626522"/>
            <a:ext cx="112843" cy="1011022"/>
          </a:xfrm>
          <a:prstGeom prst="rect">
            <a:avLst/>
          </a:prstGeom>
          <a:pattFill prst="ltHorz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26A3FD16-DC1F-F14A-97BF-34FF2F4871E1}"/>
              </a:ext>
            </a:extLst>
          </p:cNvPr>
          <p:cNvCxnSpPr>
            <a:cxnSpLocks/>
            <a:stCxn id="123" idx="3"/>
            <a:endCxn id="119" idx="1"/>
          </p:cNvCxnSpPr>
          <p:nvPr/>
        </p:nvCxnSpPr>
        <p:spPr>
          <a:xfrm>
            <a:off x="5048926" y="3851220"/>
            <a:ext cx="437394" cy="5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6BCEB55-9FE9-314A-829D-B60BB193A7F9}"/>
              </a:ext>
            </a:extLst>
          </p:cNvPr>
          <p:cNvCxnSpPr>
            <a:cxnSpLocks/>
            <a:stCxn id="119" idx="3"/>
            <a:endCxn id="157" idx="1"/>
          </p:cNvCxnSpPr>
          <p:nvPr/>
        </p:nvCxnSpPr>
        <p:spPr>
          <a:xfrm flipV="1">
            <a:off x="7575637" y="3851116"/>
            <a:ext cx="660711" cy="5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C7245A63-CEBF-6A44-B471-30B7734BA562}"/>
              </a:ext>
            </a:extLst>
          </p:cNvPr>
          <p:cNvSpPr/>
          <p:nvPr/>
        </p:nvSpPr>
        <p:spPr>
          <a:xfrm>
            <a:off x="3226223" y="4659344"/>
            <a:ext cx="1005992" cy="1011022"/>
          </a:xfrm>
          <a:prstGeom prst="rect">
            <a:avLst/>
          </a:prstGeom>
          <a:pattFill prst="ltHorz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F2B8CB5-6A37-EA4C-B9B1-070DD9FE6160}"/>
              </a:ext>
            </a:extLst>
          </p:cNvPr>
          <p:cNvGrpSpPr/>
          <p:nvPr/>
        </p:nvGrpSpPr>
        <p:grpSpPr>
          <a:xfrm>
            <a:off x="3684223" y="4556317"/>
            <a:ext cx="2846756" cy="1994991"/>
            <a:chOff x="2502535" y="4945776"/>
            <a:chExt cx="2846756" cy="1994991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F98830A-7BB5-C84B-ADCB-1EE7CD49C13E}"/>
                </a:ext>
              </a:extLst>
            </p:cNvPr>
            <p:cNvSpPr txBox="1"/>
            <p:nvPr/>
          </p:nvSpPr>
          <p:spPr>
            <a:xfrm>
              <a:off x="2502535" y="6109770"/>
              <a:ext cx="2846756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u="sng" dirty="0"/>
                <a:t>FPGA </a:t>
              </a:r>
              <a:r>
                <a:rPr lang="fr-FR" sz="1600" u="sng" dirty="0" err="1"/>
                <a:t>digesting</a:t>
              </a:r>
              <a:r>
                <a:rPr lang="fr-FR" sz="1600" u="sng" dirty="0"/>
                <a:t> the data flow </a:t>
              </a:r>
              <a:r>
                <a:rPr lang="fr-FR" sz="1600" dirty="0"/>
                <a:t>100x16x10</a:t>
              </a:r>
              <a:r>
                <a:rPr lang="fr-FR" sz="1600" baseline="30000" dirty="0"/>
                <a:t>9 </a:t>
              </a:r>
              <a:r>
                <a:rPr lang="fr-FR" sz="1600" dirty="0"/>
                <a:t>= 1.6Tbit/s </a:t>
              </a:r>
              <a:endParaRPr lang="fr-FR" sz="1600" baseline="30000" dirty="0"/>
            </a:p>
            <a:p>
              <a:pPr algn="ctr"/>
              <a:r>
                <a:rPr lang="fr-FR" sz="1600" u="sng" dirty="0"/>
                <a:t> </a:t>
              </a:r>
            </a:p>
          </p:txBody>
        </p:sp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2A69C05A-0842-F444-A8A6-A695144C8A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0527" y="4945776"/>
              <a:ext cx="1285342" cy="1163994"/>
            </a:xfrm>
            <a:prstGeom prst="rect">
              <a:avLst/>
            </a:prstGeom>
          </p:spPr>
        </p:pic>
      </p:grpSp>
      <p:sp>
        <p:nvSpPr>
          <p:cNvPr id="85" name="Notched Right Arrow 84">
            <a:extLst>
              <a:ext uri="{FF2B5EF4-FFF2-40B4-BE49-F238E27FC236}">
                <a16:creationId xmlns:a16="http://schemas.microsoft.com/office/drawing/2014/main" id="{1688B478-DAD2-3A42-B047-8DF3230112A7}"/>
              </a:ext>
            </a:extLst>
          </p:cNvPr>
          <p:cNvSpPr/>
          <p:nvPr/>
        </p:nvSpPr>
        <p:spPr>
          <a:xfrm>
            <a:off x="8264" y="5084667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Notched Right Arrow 85">
            <a:extLst>
              <a:ext uri="{FF2B5EF4-FFF2-40B4-BE49-F238E27FC236}">
                <a16:creationId xmlns:a16="http://schemas.microsoft.com/office/drawing/2014/main" id="{AFD1B7FC-37D3-E84A-8ABC-D044F09F7B42}"/>
              </a:ext>
            </a:extLst>
          </p:cNvPr>
          <p:cNvSpPr/>
          <p:nvPr/>
        </p:nvSpPr>
        <p:spPr>
          <a:xfrm>
            <a:off x="19097" y="3811966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713027C-ADB8-644A-B59C-07BD79B24372}"/>
              </a:ext>
            </a:extLst>
          </p:cNvPr>
          <p:cNvGrpSpPr/>
          <p:nvPr/>
        </p:nvGrpSpPr>
        <p:grpSpPr>
          <a:xfrm>
            <a:off x="5252400" y="3238730"/>
            <a:ext cx="2323237" cy="1663146"/>
            <a:chOff x="5252400" y="3238730"/>
            <a:chExt cx="2323237" cy="1663146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41A5997-61D2-F648-A550-EDDE59082C6A}"/>
                </a:ext>
              </a:extLst>
            </p:cNvPr>
            <p:cNvSpPr txBox="1"/>
            <p:nvPr/>
          </p:nvSpPr>
          <p:spPr>
            <a:xfrm>
              <a:off x="5588252" y="4532544"/>
              <a:ext cx="18854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Signal to </a:t>
              </a:r>
              <a:r>
                <a:rPr lang="fr-FR" b="1" dirty="0" err="1"/>
                <a:t>measure</a:t>
              </a:r>
              <a:endParaRPr lang="fr-FR" b="1" dirty="0"/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6BB1A6D4-404D-9E4B-841C-B316488B4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74241" y="4100486"/>
              <a:ext cx="518245" cy="409591"/>
            </a:xfrm>
            <a:prstGeom prst="rect">
              <a:avLst/>
            </a:prstGeom>
          </p:spPr>
        </p:pic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6B09E024-3105-F640-9545-69A906A2C717}"/>
                </a:ext>
              </a:extLst>
            </p:cNvPr>
            <p:cNvCxnSpPr>
              <a:cxnSpLocks/>
              <a:stCxn id="88" idx="0"/>
              <a:endCxn id="119" idx="2"/>
            </p:cNvCxnSpPr>
            <p:nvPr/>
          </p:nvCxnSpPr>
          <p:spPr>
            <a:xfrm flipV="1">
              <a:off x="6530979" y="4081410"/>
              <a:ext cx="0" cy="4511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CBEF7114-18C0-3D40-B8DF-65CD421D0D54}"/>
                </a:ext>
              </a:extLst>
            </p:cNvPr>
            <p:cNvSpPr/>
            <p:nvPr/>
          </p:nvSpPr>
          <p:spPr>
            <a:xfrm>
              <a:off x="5252400" y="3238730"/>
              <a:ext cx="19376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600" u="sng" dirty="0"/>
                <a:t>50GHz EO </a:t>
              </a:r>
              <a:r>
                <a:rPr lang="fr-FR" sz="1600" u="sng" dirty="0" err="1"/>
                <a:t>modulator</a:t>
              </a:r>
              <a:endParaRPr lang="fr-FR" sz="1600" u="sng" dirty="0"/>
            </a:p>
          </p:txBody>
        </p:sp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D6A3BEA2-A1E8-0343-95E3-A7B13E1BA9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3954" r="22786" b="10656"/>
            <a:stretch/>
          </p:blipFill>
          <p:spPr>
            <a:xfrm>
              <a:off x="5486320" y="3632265"/>
              <a:ext cx="2089317" cy="4491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2CDFFF9-2543-8D45-B8E9-65369112647B}"/>
              </a:ext>
            </a:extLst>
          </p:cNvPr>
          <p:cNvGrpSpPr/>
          <p:nvPr/>
        </p:nvGrpSpPr>
        <p:grpSpPr>
          <a:xfrm>
            <a:off x="77518" y="3253407"/>
            <a:ext cx="5037010" cy="1107996"/>
            <a:chOff x="77518" y="3253407"/>
            <a:chExt cx="5037010" cy="1107996"/>
          </a:xfrm>
        </p:grpSpPr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D9D47F8D-3275-EF47-9435-10BA37280E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6248" y="3733258"/>
              <a:ext cx="1126399" cy="262697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D2BCF0B2-AEDD-9046-AC47-853C4959D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57463" y="3734509"/>
              <a:ext cx="1126399" cy="262697"/>
            </a:xfrm>
            <a:prstGeom prst="rect">
              <a:avLst/>
            </a:prstGeom>
          </p:spPr>
        </p:pic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C7792D06-1C89-6343-9B89-8BC14572EA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2527" y="3719871"/>
              <a:ext cx="1126399" cy="262697"/>
            </a:xfrm>
            <a:prstGeom prst="rect">
              <a:avLst/>
            </a:prstGeom>
          </p:spPr>
        </p:pic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87808E7-4A9D-7944-BCE3-C7E56C39F0A3}"/>
                </a:ext>
              </a:extLst>
            </p:cNvPr>
            <p:cNvSpPr txBox="1"/>
            <p:nvPr/>
          </p:nvSpPr>
          <p:spPr>
            <a:xfrm>
              <a:off x="77518" y="3253407"/>
              <a:ext cx="33810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rgbClr val="0070C0"/>
                  </a:solidFill>
                </a:rPr>
                <a:t>40mW CW laser </a:t>
              </a:r>
              <a:r>
                <a:rPr lang="fr-FR" sz="1600" dirty="0" err="1">
                  <a:solidFill>
                    <a:srgbClr val="0070C0"/>
                  </a:solidFill>
                </a:rPr>
                <a:t>with</a:t>
              </a:r>
              <a:r>
                <a:rPr lang="fr-FR" sz="1600" dirty="0">
                  <a:solidFill>
                    <a:srgbClr val="0070C0"/>
                  </a:solidFill>
                </a:rPr>
                <a:t> </a:t>
              </a:r>
              <a:r>
                <a:rPr lang="fr-FR" sz="1600" dirty="0" err="1">
                  <a:solidFill>
                    <a:srgbClr val="0070C0"/>
                  </a:solidFill>
                </a:rPr>
                <a:t>periodic</a:t>
              </a:r>
              <a:r>
                <a:rPr lang="fr-FR" sz="1600" dirty="0">
                  <a:solidFill>
                    <a:srgbClr val="0070C0"/>
                  </a:solidFill>
                </a:rPr>
                <a:t> </a:t>
              </a:r>
              <a:r>
                <a:rPr lang="fr-FR" sz="1600" dirty="0" err="1">
                  <a:solidFill>
                    <a:srgbClr val="0070C0"/>
                  </a:solidFill>
                </a:rPr>
                <a:t>chirping</a:t>
              </a:r>
              <a:endParaRPr lang="fr-FR" sz="1600" dirty="0">
                <a:solidFill>
                  <a:srgbClr val="0070C0"/>
                </a:solidFill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C1DEC746-4C92-BC45-A1C5-93224D1FCA9F}"/>
                </a:ext>
              </a:extLst>
            </p:cNvPr>
            <p:cNvSpPr/>
            <p:nvPr/>
          </p:nvSpPr>
          <p:spPr>
            <a:xfrm>
              <a:off x="2803508" y="3837342"/>
              <a:ext cx="1105782" cy="71275"/>
            </a:xfrm>
            <a:prstGeom prst="rect">
              <a:avLst/>
            </a:prstGeom>
            <a:pattFill prst="dashDnDiag">
              <a:fgClr>
                <a:srgbClr val="00B05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1294B2D0-D75F-8A4F-93CF-8247BE8CB5AF}"/>
                </a:ext>
              </a:extLst>
            </p:cNvPr>
            <p:cNvCxnSpPr/>
            <p:nvPr/>
          </p:nvCxnSpPr>
          <p:spPr>
            <a:xfrm>
              <a:off x="549532" y="4077345"/>
              <a:ext cx="109497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274EE95F-F6FF-8846-848B-94CE9DCC2218}"/>
                </a:ext>
              </a:extLst>
            </p:cNvPr>
            <p:cNvCxnSpPr/>
            <p:nvPr/>
          </p:nvCxnSpPr>
          <p:spPr>
            <a:xfrm>
              <a:off x="1661457" y="4078545"/>
              <a:ext cx="109497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70EC5AE-AC28-1549-9E1C-CD83EB56D2C4}"/>
                </a:ext>
              </a:extLst>
            </p:cNvPr>
            <p:cNvSpPr txBox="1"/>
            <p:nvPr/>
          </p:nvSpPr>
          <p:spPr>
            <a:xfrm>
              <a:off x="788736" y="4084404"/>
              <a:ext cx="3805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/>
                <a:t>1ns	     1ns		                  1ns</a:t>
              </a: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58ACB1FE-7082-E548-AAE6-BD46512BE599}"/>
                </a:ext>
              </a:extLst>
            </p:cNvPr>
            <p:cNvCxnSpPr>
              <a:cxnSpLocks/>
            </p:cNvCxnSpPr>
            <p:nvPr/>
          </p:nvCxnSpPr>
          <p:spPr>
            <a:xfrm>
              <a:off x="3896337" y="4073606"/>
              <a:ext cx="1152589" cy="1079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ight Brace 130">
              <a:extLst>
                <a:ext uri="{FF2B5EF4-FFF2-40B4-BE49-F238E27FC236}">
                  <a16:creationId xmlns:a16="http://schemas.microsoft.com/office/drawing/2014/main" id="{A884FA05-F633-DB4A-90CD-D89DE22CCEE3}"/>
                </a:ext>
              </a:extLst>
            </p:cNvPr>
            <p:cNvSpPr/>
            <p:nvPr/>
          </p:nvSpPr>
          <p:spPr>
            <a:xfrm rot="16200000">
              <a:off x="2584852" y="1270726"/>
              <a:ext cx="419193" cy="4640158"/>
            </a:xfrm>
            <a:prstGeom prst="rightBrace">
              <a:avLst>
                <a:gd name="adj1" fmla="val 8333"/>
                <a:gd name="adj2" fmla="val 6372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E0855090-8057-6F4E-A0F5-0287AA9720FF}"/>
              </a:ext>
            </a:extLst>
          </p:cNvPr>
          <p:cNvSpPr/>
          <p:nvPr/>
        </p:nvSpPr>
        <p:spPr>
          <a:xfrm>
            <a:off x="19096" y="1939451"/>
            <a:ext cx="2610284" cy="774729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100MHz, 80mW</a:t>
            </a:r>
          </a:p>
          <a:p>
            <a:pPr algn="ctr"/>
            <a:r>
              <a:rPr lang="fr-FR" dirty="0"/>
              <a:t>1560nm Laser system</a:t>
            </a:r>
          </a:p>
        </p:txBody>
      </p:sp>
      <p:pic>
        <p:nvPicPr>
          <p:cNvPr id="138" name="Picture 137">
            <a:extLst>
              <a:ext uri="{FF2B5EF4-FFF2-40B4-BE49-F238E27FC236}">
                <a16:creationId xmlns:a16="http://schemas.microsoft.com/office/drawing/2014/main" id="{AF9E7CC1-7226-F242-AFDC-C81285A1E2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4604" y="4608190"/>
            <a:ext cx="1271619" cy="106217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1A3D534-00A4-6D45-978F-A3D6894A2993}"/>
              </a:ext>
            </a:extLst>
          </p:cNvPr>
          <p:cNvGrpSpPr/>
          <p:nvPr/>
        </p:nvGrpSpPr>
        <p:grpSpPr>
          <a:xfrm>
            <a:off x="7745279" y="3104209"/>
            <a:ext cx="4446722" cy="2779448"/>
            <a:chOff x="7745279" y="3104209"/>
            <a:chExt cx="4446722" cy="2779448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647770FE-DBDF-FF4C-99FC-1967C4707220}"/>
                </a:ext>
              </a:extLst>
            </p:cNvPr>
            <p:cNvSpPr txBox="1"/>
            <p:nvPr/>
          </p:nvSpPr>
          <p:spPr>
            <a:xfrm>
              <a:off x="8474073" y="3104209"/>
              <a:ext cx="23681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 err="1">
                  <a:solidFill>
                    <a:srgbClr val="0070C0"/>
                  </a:solidFill>
                </a:rPr>
                <a:t>Prism</a:t>
              </a:r>
              <a:r>
                <a:rPr lang="fr-FR" sz="1200" i="1" dirty="0">
                  <a:solidFill>
                    <a:srgbClr val="0070C0"/>
                  </a:solidFill>
                </a:rPr>
                <a:t> + </a:t>
              </a:r>
              <a:r>
                <a:rPr lang="fr-FR" sz="1200" i="1" dirty="0" err="1">
                  <a:solidFill>
                    <a:srgbClr val="0070C0"/>
                  </a:solidFill>
                </a:rPr>
                <a:t>linear</a:t>
              </a:r>
              <a:r>
                <a:rPr lang="fr-FR" sz="1200" i="1" dirty="0">
                  <a:solidFill>
                    <a:srgbClr val="0070C0"/>
                  </a:solidFill>
                </a:rPr>
                <a:t> photo-detector </a:t>
              </a:r>
              <a:r>
                <a:rPr lang="fr-FR" sz="1200" i="1" dirty="0" err="1">
                  <a:solidFill>
                    <a:srgbClr val="0070C0"/>
                  </a:solidFill>
                </a:rPr>
                <a:t>array</a:t>
              </a:r>
              <a:endParaRPr lang="fr-FR" sz="1200" i="1" dirty="0">
                <a:solidFill>
                  <a:srgbClr val="0070C0"/>
                </a:solidFill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6DF168B7-176D-B742-A105-A9CA4DFD46D5}"/>
                </a:ext>
              </a:extLst>
            </p:cNvPr>
            <p:cNvSpPr txBox="1"/>
            <p:nvPr/>
          </p:nvSpPr>
          <p:spPr>
            <a:xfrm>
              <a:off x="7745279" y="4560218"/>
              <a:ext cx="444672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u="sng" dirty="0">
                  <a:solidFill>
                    <a:srgbClr val="0070C0"/>
                  </a:solidFill>
                </a:rPr>
                <a:t>High-speed spectrometer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0070C0"/>
                  </a:solidFill>
                </a:rPr>
                <a:t>100 channels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0070C0"/>
                  </a:solidFill>
                </a:rPr>
                <a:t>Output signal &lt; 0.3 </a:t>
              </a:r>
              <a:r>
                <a:rPr lang="en-GB" sz="1600" dirty="0" err="1">
                  <a:solidFill>
                    <a:srgbClr val="0070C0"/>
                  </a:solidFill>
                </a:rPr>
                <a:t>mW</a:t>
              </a:r>
              <a:r>
                <a:rPr lang="en-GB" sz="1600" dirty="0">
                  <a:solidFill>
                    <a:srgbClr val="0070C0"/>
                  </a:solidFill>
                </a:rPr>
                <a:t> (0.3mA) per detector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0070C0"/>
                  </a:solidFill>
                </a:rPr>
                <a:t>10ps time resolution 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600" dirty="0">
                <a:solidFill>
                  <a:srgbClr val="0070C0"/>
                </a:solidFill>
              </a:endParaRPr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14F23295-06C4-F34F-B819-1DEE5023BAFD}"/>
                </a:ext>
              </a:extLst>
            </p:cNvPr>
            <p:cNvGrpSpPr/>
            <p:nvPr/>
          </p:nvGrpSpPr>
          <p:grpSpPr>
            <a:xfrm>
              <a:off x="7907071" y="3160622"/>
              <a:ext cx="3133458" cy="1373468"/>
              <a:chOff x="9017391" y="3306185"/>
              <a:chExt cx="1169467" cy="803094"/>
            </a:xfrm>
          </p:grpSpPr>
          <p:sp>
            <p:nvSpPr>
              <p:cNvPr id="157" name="Triangle 156">
                <a:extLst>
                  <a:ext uri="{FF2B5EF4-FFF2-40B4-BE49-F238E27FC236}">
                    <a16:creationId xmlns:a16="http://schemas.microsoft.com/office/drawing/2014/main" id="{0927F02F-2CF6-8B45-A8D4-D4FA0B812C93}"/>
                  </a:ext>
                </a:extLst>
              </p:cNvPr>
              <p:cNvSpPr/>
              <p:nvPr/>
            </p:nvSpPr>
            <p:spPr>
              <a:xfrm>
                <a:off x="9051558" y="3414348"/>
                <a:ext cx="354895" cy="591164"/>
              </a:xfrm>
              <a:prstGeom prst="triangl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8" name="Rounded Rectangle 157">
                <a:extLst>
                  <a:ext uri="{FF2B5EF4-FFF2-40B4-BE49-F238E27FC236}">
                    <a16:creationId xmlns:a16="http://schemas.microsoft.com/office/drawing/2014/main" id="{0FAF68C7-400F-9F46-AC4C-113DE2EAE1ED}"/>
                  </a:ext>
                </a:extLst>
              </p:cNvPr>
              <p:cNvSpPr/>
              <p:nvPr/>
            </p:nvSpPr>
            <p:spPr>
              <a:xfrm>
                <a:off x="9017391" y="3306185"/>
                <a:ext cx="1169467" cy="803094"/>
              </a:xfrm>
              <a:prstGeom prst="roundRect">
                <a:avLst>
                  <a:gd name="adj" fmla="val 10179"/>
                </a:avLst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2A3A9DC3-5631-A44C-9006-3346189E09AD}"/>
                </a:ext>
              </a:extLst>
            </p:cNvPr>
            <p:cNvCxnSpPr>
              <a:cxnSpLocks/>
            </p:cNvCxnSpPr>
            <p:nvPr/>
          </p:nvCxnSpPr>
          <p:spPr>
            <a:xfrm>
              <a:off x="9428506" y="4329439"/>
              <a:ext cx="85328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8B3294B9-DC32-264A-9E0C-1AF9DC8C59AC}"/>
                </a:ext>
              </a:extLst>
            </p:cNvPr>
            <p:cNvSpPr txBox="1"/>
            <p:nvPr/>
          </p:nvSpPr>
          <p:spPr>
            <a:xfrm>
              <a:off x="9565584" y="4288076"/>
              <a:ext cx="4395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>
                  <a:latin typeface="Symbol" pitchFamily="2" charset="2"/>
                </a:rPr>
                <a:t>1</a:t>
              </a:r>
              <a:r>
                <a:rPr lang="fr-FR" sz="1400" dirty="0"/>
                <a:t>ns</a:t>
              </a:r>
              <a:endParaRPr lang="fr-FR" sz="1400" dirty="0">
                <a:latin typeface="+mj-lt"/>
              </a:endParaRPr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E2803D52-EEE8-B14D-8005-6C607E8D862A}"/>
                </a:ext>
              </a:extLst>
            </p:cNvPr>
            <p:cNvGrpSpPr/>
            <p:nvPr/>
          </p:nvGrpSpPr>
          <p:grpSpPr>
            <a:xfrm rot="21413438">
              <a:off x="8228592" y="3565214"/>
              <a:ext cx="767587" cy="518228"/>
              <a:chOff x="8308497" y="3581434"/>
              <a:chExt cx="767587" cy="518228"/>
            </a:xfrm>
          </p:grpSpPr>
          <p:cxnSp>
            <p:nvCxnSpPr>
              <p:cNvPr id="150" name="Straight Arrow Connector 149">
                <a:extLst>
                  <a:ext uri="{FF2B5EF4-FFF2-40B4-BE49-F238E27FC236}">
                    <a16:creationId xmlns:a16="http://schemas.microsoft.com/office/drawing/2014/main" id="{71052016-A6E9-D94E-AE9D-5F3121EAC99A}"/>
                  </a:ext>
                </a:extLst>
              </p:cNvPr>
              <p:cNvCxnSpPr>
                <a:cxnSpLocks/>
                <a:stCxn id="157" idx="1"/>
              </p:cNvCxnSpPr>
              <p:nvPr/>
            </p:nvCxnSpPr>
            <p:spPr>
              <a:xfrm rot="186562" flipV="1">
                <a:off x="8322563" y="3581434"/>
                <a:ext cx="711985" cy="2849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8C2AE0A5-24B5-E84C-9620-6DD1055D3501}"/>
                  </a:ext>
                </a:extLst>
              </p:cNvPr>
              <p:cNvCxnSpPr>
                <a:cxnSpLocks/>
                <a:stCxn id="157" idx="1"/>
              </p:cNvCxnSpPr>
              <p:nvPr/>
            </p:nvCxnSpPr>
            <p:spPr>
              <a:xfrm rot="186562" flipV="1">
                <a:off x="8319557" y="3692179"/>
                <a:ext cx="745046" cy="175055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EBDCF0D3-ED63-AC4C-8ED7-F15FAABA5836}"/>
                  </a:ext>
                </a:extLst>
              </p:cNvPr>
              <p:cNvCxnSpPr>
                <a:cxnSpLocks/>
                <a:stCxn id="157" idx="1"/>
              </p:cNvCxnSpPr>
              <p:nvPr/>
            </p:nvCxnSpPr>
            <p:spPr>
              <a:xfrm rot="186562" flipV="1">
                <a:off x="8316638" y="3799716"/>
                <a:ext cx="753807" cy="67678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>
                <a:extLst>
                  <a:ext uri="{FF2B5EF4-FFF2-40B4-BE49-F238E27FC236}">
                    <a16:creationId xmlns:a16="http://schemas.microsoft.com/office/drawing/2014/main" id="{E5055D7D-A5FD-D444-8D0F-1DA978B5BE35}"/>
                  </a:ext>
                </a:extLst>
              </p:cNvPr>
              <p:cNvCxnSpPr>
                <a:cxnSpLocks/>
                <a:stCxn id="157" idx="1"/>
              </p:cNvCxnSpPr>
              <p:nvPr/>
            </p:nvCxnSpPr>
            <p:spPr>
              <a:xfrm rot="186562">
                <a:off x="8313821" y="3867547"/>
                <a:ext cx="762263" cy="35959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>
                <a:extLst>
                  <a:ext uri="{FF2B5EF4-FFF2-40B4-BE49-F238E27FC236}">
                    <a16:creationId xmlns:a16="http://schemas.microsoft.com/office/drawing/2014/main" id="{DB51A1FE-181E-FB4B-B28C-509D5E8561D7}"/>
                  </a:ext>
                </a:extLst>
              </p:cNvPr>
              <p:cNvCxnSpPr>
                <a:cxnSpLocks/>
                <a:stCxn id="157" idx="1"/>
              </p:cNvCxnSpPr>
              <p:nvPr/>
            </p:nvCxnSpPr>
            <p:spPr>
              <a:xfrm rot="186562">
                <a:off x="8311191" y="3867300"/>
                <a:ext cx="755794" cy="133113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>
                <a:extLst>
                  <a:ext uri="{FF2B5EF4-FFF2-40B4-BE49-F238E27FC236}">
                    <a16:creationId xmlns:a16="http://schemas.microsoft.com/office/drawing/2014/main" id="{78C9F503-3AA0-1748-9B13-2E40DFB4FED0}"/>
                  </a:ext>
                </a:extLst>
              </p:cNvPr>
              <p:cNvCxnSpPr>
                <a:cxnSpLocks/>
                <a:stCxn id="157" idx="1"/>
              </p:cNvCxnSpPr>
              <p:nvPr/>
            </p:nvCxnSpPr>
            <p:spPr>
              <a:xfrm rot="186562">
                <a:off x="8308497" y="3866513"/>
                <a:ext cx="729500" cy="23314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F1EAE5AE-AB38-944A-B254-9ED8BDB366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967848" y="3704280"/>
              <a:ext cx="923481" cy="215373"/>
            </a:xfrm>
            <a:prstGeom prst="rect">
              <a:avLst/>
            </a:prstGeom>
          </p:spPr>
        </p:pic>
        <p:pic>
          <p:nvPicPr>
            <p:cNvPr id="147" name="Picture 146">
              <a:extLst>
                <a:ext uri="{FF2B5EF4-FFF2-40B4-BE49-F238E27FC236}">
                  <a16:creationId xmlns:a16="http://schemas.microsoft.com/office/drawing/2014/main" id="{75F5A481-4D41-BA40-96CF-6035B2FD49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056615" y="3720967"/>
              <a:ext cx="923481" cy="215373"/>
            </a:xfrm>
            <a:prstGeom prst="rect">
              <a:avLst/>
            </a:prstGeom>
          </p:spPr>
        </p:pic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47BFE9C3-BDDD-D24A-951E-F86F2456E44D}"/>
                </a:ext>
              </a:extLst>
            </p:cNvPr>
            <p:cNvSpPr/>
            <p:nvPr/>
          </p:nvSpPr>
          <p:spPr>
            <a:xfrm>
              <a:off x="10984704" y="3331831"/>
              <a:ext cx="573564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49" name="Picture 148">
              <a:extLst>
                <a:ext uri="{FF2B5EF4-FFF2-40B4-BE49-F238E27FC236}">
                  <a16:creationId xmlns:a16="http://schemas.microsoft.com/office/drawing/2014/main" id="{3F7436A9-DB05-E04F-ABBD-A2F7383182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216" b="24746"/>
            <a:stretch/>
          </p:blipFill>
          <p:spPr>
            <a:xfrm rot="5400000">
              <a:off x="10308442" y="3619026"/>
              <a:ext cx="1035612" cy="428568"/>
            </a:xfrm>
            <a:prstGeom prst="rect">
              <a:avLst/>
            </a:prstGeom>
          </p:spPr>
        </p:pic>
      </p:grpSp>
      <p:sp>
        <p:nvSpPr>
          <p:cNvPr id="160" name="Notched Right Arrow 159">
            <a:extLst>
              <a:ext uri="{FF2B5EF4-FFF2-40B4-BE49-F238E27FC236}">
                <a16:creationId xmlns:a16="http://schemas.microsoft.com/office/drawing/2014/main" id="{8EE60F20-C932-2A48-956F-155E0D6B27CC}"/>
              </a:ext>
            </a:extLst>
          </p:cNvPr>
          <p:cNvSpPr/>
          <p:nvPr/>
        </p:nvSpPr>
        <p:spPr>
          <a:xfrm>
            <a:off x="11731128" y="3719871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F1A2E6E4-9F33-BF4D-9C59-DD38D3CFE916}"/>
              </a:ext>
            </a:extLst>
          </p:cNvPr>
          <p:cNvGrpSpPr/>
          <p:nvPr/>
        </p:nvGrpSpPr>
        <p:grpSpPr>
          <a:xfrm>
            <a:off x="2557283" y="1044608"/>
            <a:ext cx="9219931" cy="2003931"/>
            <a:chOff x="2557283" y="1044608"/>
            <a:chExt cx="9219931" cy="2003931"/>
          </a:xfrm>
        </p:grpSpPr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FE392165-BB95-204D-A6EE-B00C41A5E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8901" y="1529486"/>
              <a:ext cx="482452" cy="781895"/>
            </a:xfrm>
            <a:prstGeom prst="rect">
              <a:avLst/>
            </a:prstGeom>
          </p:spPr>
        </p:pic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DD81085A-7851-8F4D-86C6-F4B31CC27AAF}"/>
                </a:ext>
              </a:extLst>
            </p:cNvPr>
            <p:cNvCxnSpPr>
              <a:cxnSpLocks/>
              <a:stCxn id="134" idx="3"/>
            </p:cNvCxnSpPr>
            <p:nvPr/>
          </p:nvCxnSpPr>
          <p:spPr>
            <a:xfrm flipV="1">
              <a:off x="2629380" y="2324466"/>
              <a:ext cx="654380" cy="23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EEE79408-D45A-664B-A44A-EEC4BFA15EEA}"/>
                </a:ext>
              </a:extLst>
            </p:cNvPr>
            <p:cNvSpPr/>
            <p:nvPr/>
          </p:nvSpPr>
          <p:spPr>
            <a:xfrm>
              <a:off x="3144358" y="1044608"/>
              <a:ext cx="8632856" cy="196282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ECF0E036-7EB2-064B-8B6A-983FF637EDCD}"/>
                </a:ext>
              </a:extLst>
            </p:cNvPr>
            <p:cNvGrpSpPr/>
            <p:nvPr/>
          </p:nvGrpSpPr>
          <p:grpSpPr>
            <a:xfrm>
              <a:off x="4621598" y="1733887"/>
              <a:ext cx="684770" cy="556761"/>
              <a:chOff x="6333139" y="1742501"/>
              <a:chExt cx="2557251" cy="1739900"/>
            </a:xfrm>
          </p:grpSpPr>
          <p:pic>
            <p:nvPicPr>
              <p:cNvPr id="208" name="Picture 207">
                <a:extLst>
                  <a:ext uri="{FF2B5EF4-FFF2-40B4-BE49-F238E27FC236}">
                    <a16:creationId xmlns:a16="http://schemas.microsoft.com/office/drawing/2014/main" id="{60B4199A-B634-1F44-8F7A-2D08A78C43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333139" y="1742501"/>
                <a:ext cx="2540000" cy="1739900"/>
              </a:xfrm>
              <a:prstGeom prst="rect">
                <a:avLst/>
              </a:prstGeom>
            </p:spPr>
          </p:pic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7E37AB27-BE13-C84C-B4D0-3E81137A1557}"/>
                  </a:ext>
                </a:extLst>
              </p:cNvPr>
              <p:cNvSpPr/>
              <p:nvPr/>
            </p:nvSpPr>
            <p:spPr>
              <a:xfrm>
                <a:off x="8173968" y="2235316"/>
                <a:ext cx="716422" cy="5728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5CE6A4E-9D67-624B-9D73-8378324FAA39}"/>
                </a:ext>
              </a:extLst>
            </p:cNvPr>
            <p:cNvGrpSpPr/>
            <p:nvPr/>
          </p:nvGrpSpPr>
          <p:grpSpPr>
            <a:xfrm>
              <a:off x="3283760" y="1617592"/>
              <a:ext cx="1217174" cy="1189840"/>
              <a:chOff x="3283760" y="1617592"/>
              <a:chExt cx="1217174" cy="1189840"/>
            </a:xfrm>
          </p:grpSpPr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2E85A801-E3C3-E744-9C07-FC1AC68C8D61}"/>
                  </a:ext>
                </a:extLst>
              </p:cNvPr>
              <p:cNvSpPr txBox="1"/>
              <p:nvPr/>
            </p:nvSpPr>
            <p:spPr>
              <a:xfrm>
                <a:off x="3501824" y="1617592"/>
                <a:ext cx="7024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i="1" dirty="0" err="1">
                    <a:solidFill>
                      <a:srgbClr val="0070C0"/>
                    </a:solidFill>
                  </a:rPr>
                  <a:t>Chirping</a:t>
                </a:r>
                <a:endParaRPr lang="fr-FR" sz="1200" i="1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198" name="Group 197">
                <a:extLst>
                  <a:ext uri="{FF2B5EF4-FFF2-40B4-BE49-F238E27FC236}">
                    <a16:creationId xmlns:a16="http://schemas.microsoft.com/office/drawing/2014/main" id="{5A9E2469-5787-A343-9C72-41898C17E52C}"/>
                  </a:ext>
                </a:extLst>
              </p:cNvPr>
              <p:cNvGrpSpPr/>
              <p:nvPr/>
            </p:nvGrpSpPr>
            <p:grpSpPr>
              <a:xfrm>
                <a:off x="3283760" y="1868807"/>
                <a:ext cx="1217174" cy="938625"/>
                <a:chOff x="6829085" y="1501652"/>
                <a:chExt cx="5564299" cy="2222500"/>
              </a:xfrm>
            </p:grpSpPr>
            <p:grpSp>
              <p:nvGrpSpPr>
                <p:cNvPr id="199" name="Group 198">
                  <a:extLst>
                    <a:ext uri="{FF2B5EF4-FFF2-40B4-BE49-F238E27FC236}">
                      <a16:creationId xmlns:a16="http://schemas.microsoft.com/office/drawing/2014/main" id="{D4BD80F9-E789-964C-856B-1DA2B03EF915}"/>
                    </a:ext>
                  </a:extLst>
                </p:cNvPr>
                <p:cNvGrpSpPr/>
                <p:nvPr/>
              </p:nvGrpSpPr>
              <p:grpSpPr>
                <a:xfrm>
                  <a:off x="7166612" y="1501652"/>
                  <a:ext cx="4989978" cy="2222500"/>
                  <a:chOff x="7166610" y="1501652"/>
                  <a:chExt cx="4989976" cy="22225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pic>
                <p:nvPicPr>
                  <p:cNvPr id="206" name="Picture 205">
                    <a:extLst>
                      <a:ext uri="{FF2B5EF4-FFF2-40B4-BE49-F238E27FC236}">
                        <a16:creationId xmlns:a16="http://schemas.microsoft.com/office/drawing/2014/main" id="{1D9B796B-35A7-4042-B72F-96767CDBF1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7166610" y="1501652"/>
                    <a:ext cx="4965700" cy="2222500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</p:pic>
              <p:sp>
                <p:nvSpPr>
                  <p:cNvPr id="207" name="Rectangle 206">
                    <a:extLst>
                      <a:ext uri="{FF2B5EF4-FFF2-40B4-BE49-F238E27FC236}">
                        <a16:creationId xmlns:a16="http://schemas.microsoft.com/office/drawing/2014/main" id="{830FEDBF-A1AA-4B40-B3AB-FAE020B2D661}"/>
                      </a:ext>
                    </a:extLst>
                  </p:cNvPr>
                  <p:cNvSpPr/>
                  <p:nvPr/>
                </p:nvSpPr>
                <p:spPr>
                  <a:xfrm>
                    <a:off x="10999993" y="1501956"/>
                    <a:ext cx="1156593" cy="4748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01" name="Rounded Rectangle 200">
                  <a:extLst>
                    <a:ext uri="{FF2B5EF4-FFF2-40B4-BE49-F238E27FC236}">
                      <a16:creationId xmlns:a16="http://schemas.microsoft.com/office/drawing/2014/main" id="{6C85B6BE-0B61-E045-9B97-1C420FAA3FFB}"/>
                    </a:ext>
                  </a:extLst>
                </p:cNvPr>
                <p:cNvSpPr/>
                <p:nvPr/>
              </p:nvSpPr>
              <p:spPr>
                <a:xfrm>
                  <a:off x="6829085" y="1580465"/>
                  <a:ext cx="5564299" cy="2000211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  <a:alpha val="74000"/>
                  </a:schemeClr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86772E7D-366D-8445-BD16-FAB962F485CE}"/>
                </a:ext>
              </a:extLst>
            </p:cNvPr>
            <p:cNvGrpSpPr/>
            <p:nvPr/>
          </p:nvGrpSpPr>
          <p:grpSpPr>
            <a:xfrm>
              <a:off x="6440035" y="1999982"/>
              <a:ext cx="1848063" cy="301920"/>
              <a:chOff x="6468797" y="2749077"/>
              <a:chExt cx="952557" cy="710309"/>
            </a:xfrm>
          </p:grpSpPr>
          <p:pic>
            <p:nvPicPr>
              <p:cNvPr id="193" name="Picture 192">
                <a:extLst>
                  <a:ext uri="{FF2B5EF4-FFF2-40B4-BE49-F238E27FC236}">
                    <a16:creationId xmlns:a16="http://schemas.microsoft.com/office/drawing/2014/main" id="{C7727785-91D4-1249-9360-51E1921F93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468797" y="2749077"/>
                <a:ext cx="914989" cy="710309"/>
              </a:xfrm>
              <a:prstGeom prst="rect">
                <a:avLst/>
              </a:prstGeom>
            </p:spPr>
          </p:pic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C604069C-77FD-3C49-B1B0-F8701C22AA05}"/>
                  </a:ext>
                </a:extLst>
              </p:cNvPr>
              <p:cNvSpPr/>
              <p:nvPr/>
            </p:nvSpPr>
            <p:spPr>
              <a:xfrm rot="5400000">
                <a:off x="7152421" y="2890026"/>
                <a:ext cx="258078" cy="2797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227885AB-0873-E343-99C9-6ADFF5C8F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57255" y="2030978"/>
              <a:ext cx="1126399" cy="262697"/>
            </a:xfrm>
            <a:prstGeom prst="rect">
              <a:avLst/>
            </a:prstGeom>
          </p:spPr>
        </p:pic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4E52C535-4914-F54C-BFB8-C90FD8EF3712}"/>
                </a:ext>
              </a:extLst>
            </p:cNvPr>
            <p:cNvGrpSpPr/>
            <p:nvPr/>
          </p:nvGrpSpPr>
          <p:grpSpPr>
            <a:xfrm>
              <a:off x="5438949" y="1394896"/>
              <a:ext cx="994769" cy="1422478"/>
              <a:chOff x="5438949" y="1394896"/>
              <a:chExt cx="994769" cy="1422478"/>
            </a:xfrm>
          </p:grpSpPr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6A5D0A6B-2AAC-A64F-BFA1-9D0DDD3EA8B7}"/>
                  </a:ext>
                </a:extLst>
              </p:cNvPr>
              <p:cNvSpPr/>
              <p:nvPr/>
            </p:nvSpPr>
            <p:spPr>
              <a:xfrm>
                <a:off x="5496960" y="1394896"/>
                <a:ext cx="8586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dirty="0">
                    <a:solidFill>
                      <a:srgbClr val="0070C0"/>
                    </a:solidFill>
                  </a:rPr>
                  <a:t>Dispersive </a:t>
                </a:r>
              </a:p>
              <a:p>
                <a:pPr algn="ctr"/>
                <a:r>
                  <a:rPr lang="fr-FR" sz="1200" dirty="0">
                    <a:solidFill>
                      <a:srgbClr val="0070C0"/>
                    </a:solidFill>
                  </a:rPr>
                  <a:t>stretching</a:t>
                </a:r>
              </a:p>
            </p:txBody>
          </p:sp>
          <p:pic>
            <p:nvPicPr>
              <p:cNvPr id="192" name="Picture 191">
                <a:extLst>
                  <a:ext uri="{FF2B5EF4-FFF2-40B4-BE49-F238E27FC236}">
                    <a16:creationId xmlns:a16="http://schemas.microsoft.com/office/drawing/2014/main" id="{D25A2E0A-A3BB-654E-B277-5250F0CB4D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H="1">
                <a:off x="5438949" y="1822605"/>
                <a:ext cx="994769" cy="994769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AB6DA889-81A4-5243-974D-46CDE0344916}"/>
                </a:ext>
              </a:extLst>
            </p:cNvPr>
            <p:cNvCxnSpPr>
              <a:cxnSpLocks/>
              <a:stCxn id="201" idx="3"/>
              <a:endCxn id="192" idx="3"/>
            </p:cNvCxnSpPr>
            <p:nvPr/>
          </p:nvCxnSpPr>
          <p:spPr>
            <a:xfrm flipV="1">
              <a:off x="4500934" y="2319990"/>
              <a:ext cx="938015" cy="44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A543598B-DBB4-4446-AE65-FEC2D3FBED1B}"/>
                </a:ext>
              </a:extLst>
            </p:cNvPr>
            <p:cNvCxnSpPr>
              <a:cxnSpLocks/>
              <a:stCxn id="192" idx="1"/>
              <a:endCxn id="181" idx="1"/>
            </p:cNvCxnSpPr>
            <p:nvPr/>
          </p:nvCxnSpPr>
          <p:spPr>
            <a:xfrm flipV="1">
              <a:off x="6433718" y="2316522"/>
              <a:ext cx="1781494" cy="34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96E416EE-7F0A-C945-B5C8-2F5F6BE5DC07}"/>
                </a:ext>
              </a:extLst>
            </p:cNvPr>
            <p:cNvCxnSpPr>
              <a:cxnSpLocks/>
              <a:stCxn id="181" idx="3"/>
              <a:endCxn id="186" idx="1"/>
            </p:cNvCxnSpPr>
            <p:nvPr/>
          </p:nvCxnSpPr>
          <p:spPr>
            <a:xfrm>
              <a:off x="8865659" y="2316522"/>
              <a:ext cx="1517113" cy="21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673BCAB6-446E-5542-BFC3-CF6DBF9E256E}"/>
                </a:ext>
              </a:extLst>
            </p:cNvPr>
            <p:cNvSpPr txBox="1"/>
            <p:nvPr/>
          </p:nvSpPr>
          <p:spPr>
            <a:xfrm>
              <a:off x="6401701" y="1107862"/>
              <a:ext cx="26739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u="sng" dirty="0">
                  <a:solidFill>
                    <a:srgbClr val="0070C0"/>
                  </a:solidFill>
                </a:rPr>
                <a:t>Laser temporal manipulation</a:t>
              </a:r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74D007C6-028A-A747-BBC6-901B9BEA1C9E}"/>
                </a:ext>
              </a:extLst>
            </p:cNvPr>
            <p:cNvGrpSpPr/>
            <p:nvPr/>
          </p:nvGrpSpPr>
          <p:grpSpPr>
            <a:xfrm>
              <a:off x="9873459" y="1434628"/>
              <a:ext cx="1731628" cy="1176612"/>
              <a:chOff x="9873459" y="1434628"/>
              <a:chExt cx="1731628" cy="1176612"/>
            </a:xfrm>
          </p:grpSpPr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1400481B-D6BA-7F4F-A7CB-29DC464E044E}"/>
                  </a:ext>
                </a:extLst>
              </p:cNvPr>
              <p:cNvSpPr/>
              <p:nvPr/>
            </p:nvSpPr>
            <p:spPr>
              <a:xfrm>
                <a:off x="10382772" y="2026022"/>
                <a:ext cx="769642" cy="58521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chemeClr val="tx1"/>
                    </a:solidFill>
                  </a:rPr>
                  <a:t>x 10</a:t>
                </a:r>
              </a:p>
            </p:txBody>
          </p: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F14BEAAA-4EA5-5448-A281-260015DB1388}"/>
                  </a:ext>
                </a:extLst>
              </p:cNvPr>
              <p:cNvSpPr/>
              <p:nvPr/>
            </p:nvSpPr>
            <p:spPr>
              <a:xfrm>
                <a:off x="9873459" y="1434628"/>
                <a:ext cx="173162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0070C0"/>
                    </a:solidFill>
                  </a:rPr>
                  <a:t>Splitting and </a:t>
                </a:r>
              </a:p>
              <a:p>
                <a:pPr algn="ctr"/>
                <a:r>
                  <a:rPr lang="en-GB" sz="1200" dirty="0">
                    <a:solidFill>
                      <a:srgbClr val="0070C0"/>
                    </a:solidFill>
                  </a:rPr>
                  <a:t>Frequency multiplication</a:t>
                </a:r>
              </a:p>
            </p:txBody>
          </p:sp>
        </p:grp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99D9F040-CA23-BC4B-9B03-FCA8E2171A30}"/>
                </a:ext>
              </a:extLst>
            </p:cNvPr>
            <p:cNvCxnSpPr>
              <a:cxnSpLocks/>
              <a:stCxn id="186" idx="3"/>
            </p:cNvCxnSpPr>
            <p:nvPr/>
          </p:nvCxnSpPr>
          <p:spPr>
            <a:xfrm>
              <a:off x="11152414" y="2318631"/>
              <a:ext cx="5149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7308862C-F8A6-454B-A2CE-2FBB673231E3}"/>
                </a:ext>
              </a:extLst>
            </p:cNvPr>
            <p:cNvGrpSpPr/>
            <p:nvPr/>
          </p:nvGrpSpPr>
          <p:grpSpPr>
            <a:xfrm>
              <a:off x="8059597" y="1600032"/>
              <a:ext cx="954107" cy="1009099"/>
              <a:chOff x="8059597" y="1600032"/>
              <a:chExt cx="954107" cy="1009099"/>
            </a:xfrm>
          </p:grpSpPr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FBEC2F2D-39BA-884C-8469-7E0544A42F48}"/>
                  </a:ext>
                </a:extLst>
              </p:cNvPr>
              <p:cNvSpPr/>
              <p:nvPr/>
            </p:nvSpPr>
            <p:spPr>
              <a:xfrm>
                <a:off x="8215212" y="2023913"/>
                <a:ext cx="650447" cy="58521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C62E229C-E1FD-3B48-B476-8FEC4A5943FC}"/>
                  </a:ext>
                </a:extLst>
              </p:cNvPr>
              <p:cNvSpPr/>
              <p:nvPr/>
            </p:nvSpPr>
            <p:spPr>
              <a:xfrm>
                <a:off x="8059597" y="1600032"/>
                <a:ext cx="95410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dirty="0">
                    <a:solidFill>
                      <a:srgbClr val="0070C0"/>
                    </a:solidFill>
                  </a:rPr>
                  <a:t>Longitudinal</a:t>
                </a:r>
              </a:p>
              <a:p>
                <a:pPr algn="ctr"/>
                <a:r>
                  <a:rPr lang="fr-FR" sz="1200" dirty="0">
                    <a:solidFill>
                      <a:srgbClr val="0070C0"/>
                    </a:solidFill>
                  </a:rPr>
                  <a:t> </a:t>
                </a:r>
                <a:r>
                  <a:rPr lang="fr-FR" sz="1200" dirty="0" err="1">
                    <a:solidFill>
                      <a:srgbClr val="0070C0"/>
                    </a:solidFill>
                  </a:rPr>
                  <a:t>shaping</a:t>
                </a:r>
                <a:r>
                  <a:rPr lang="fr-FR" sz="1200" dirty="0">
                    <a:solidFill>
                      <a:srgbClr val="0070C0"/>
                    </a:solidFill>
                  </a:rPr>
                  <a:t> </a:t>
                </a:r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D34EBAAF-A8F4-1243-AAE5-CC9405178A15}"/>
                  </a:ext>
                </a:extLst>
              </p:cNvPr>
              <p:cNvSpPr/>
              <p:nvPr/>
            </p:nvSpPr>
            <p:spPr>
              <a:xfrm>
                <a:off x="8350681" y="2118110"/>
                <a:ext cx="375764" cy="345817"/>
              </a:xfrm>
              <a:custGeom>
                <a:avLst/>
                <a:gdLst>
                  <a:gd name="connsiteX0" fmla="*/ 0 w 675860"/>
                  <a:gd name="connsiteY0" fmla="*/ 173483 h 177097"/>
                  <a:gd name="connsiteX1" fmla="*/ 169868 w 675860"/>
                  <a:gd name="connsiteY1" fmla="*/ 177097 h 177097"/>
                  <a:gd name="connsiteX2" fmla="*/ 166254 w 675860"/>
                  <a:gd name="connsiteY2" fmla="*/ 0 h 177097"/>
                  <a:gd name="connsiteX3" fmla="*/ 513220 w 675860"/>
                  <a:gd name="connsiteY3" fmla="*/ 0 h 177097"/>
                  <a:gd name="connsiteX4" fmla="*/ 516834 w 675860"/>
                  <a:gd name="connsiteY4" fmla="*/ 173483 h 177097"/>
                  <a:gd name="connsiteX5" fmla="*/ 675860 w 675860"/>
                  <a:gd name="connsiteY5" fmla="*/ 173483 h 177097"/>
                  <a:gd name="connsiteX6" fmla="*/ 675860 w 675860"/>
                  <a:gd name="connsiteY6" fmla="*/ 173483 h 177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5860" h="177097">
                    <a:moveTo>
                      <a:pt x="0" y="173483"/>
                    </a:moveTo>
                    <a:lnTo>
                      <a:pt x="169868" y="177097"/>
                    </a:lnTo>
                    <a:cubicBezTo>
                      <a:pt x="168663" y="118065"/>
                      <a:pt x="167459" y="59032"/>
                      <a:pt x="166254" y="0"/>
                    </a:cubicBezTo>
                    <a:lnTo>
                      <a:pt x="513220" y="0"/>
                    </a:lnTo>
                    <a:cubicBezTo>
                      <a:pt x="514425" y="57828"/>
                      <a:pt x="515629" y="115655"/>
                      <a:pt x="516834" y="173483"/>
                    </a:cubicBezTo>
                    <a:lnTo>
                      <a:pt x="675860" y="173483"/>
                    </a:lnTo>
                    <a:lnTo>
                      <a:pt x="675860" y="173483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E75942CC-59F1-664B-89BD-CFCD858BC2C1}"/>
                </a:ext>
              </a:extLst>
            </p:cNvPr>
            <p:cNvSpPr txBox="1"/>
            <p:nvPr/>
          </p:nvSpPr>
          <p:spPr>
            <a:xfrm>
              <a:off x="2557283" y="2586874"/>
              <a:ext cx="88259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/>
                <a:t>50 </a:t>
              </a:r>
              <a:r>
                <a:rPr lang="fr-FR" sz="1200" i="1" dirty="0" err="1"/>
                <a:t>fs</a:t>
              </a:r>
              <a:r>
                <a:rPr lang="fr-FR" sz="1200" i="1" dirty="0"/>
                <a:t>		       5 </a:t>
              </a:r>
              <a:r>
                <a:rPr lang="fr-FR" sz="1200" i="1" dirty="0" err="1"/>
                <a:t>ps</a:t>
              </a:r>
              <a:r>
                <a:rPr lang="fr-FR" sz="1200" i="1" dirty="0"/>
                <a:t>		                     1.5 ns		      1 ns	Laser pulse duration</a:t>
              </a:r>
            </a:p>
            <a:p>
              <a:r>
                <a:rPr lang="fr-FR" sz="1200" i="1" dirty="0"/>
                <a:t>16 MW		       140 kW		                     600 mW		      400 mW	Laser </a:t>
              </a:r>
              <a:r>
                <a:rPr lang="fr-FR" sz="1200" i="1" dirty="0" err="1"/>
                <a:t>peak</a:t>
              </a:r>
              <a:r>
                <a:rPr lang="fr-FR" sz="1200" i="1" dirty="0"/>
                <a:t> power</a:t>
              </a:r>
            </a:p>
          </p:txBody>
        </p:sp>
      </p:grpSp>
      <p:pic>
        <p:nvPicPr>
          <p:cNvPr id="210" name="Picture 209">
            <a:extLst>
              <a:ext uri="{FF2B5EF4-FFF2-40B4-BE49-F238E27FC236}">
                <a16:creationId xmlns:a16="http://schemas.microsoft.com/office/drawing/2014/main" id="{543B88B8-2826-C84E-87FF-241BD3A96E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7789" y="4596674"/>
            <a:ext cx="1245498" cy="10586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1" name="Rectangle 210">
            <a:extLst>
              <a:ext uri="{FF2B5EF4-FFF2-40B4-BE49-F238E27FC236}">
                <a16:creationId xmlns:a16="http://schemas.microsoft.com/office/drawing/2014/main" id="{7580CEBC-9F91-0849-A81F-79FCCF566DBC}"/>
              </a:ext>
            </a:extLst>
          </p:cNvPr>
          <p:cNvSpPr/>
          <p:nvPr/>
        </p:nvSpPr>
        <p:spPr>
          <a:xfrm>
            <a:off x="431223" y="4598766"/>
            <a:ext cx="112843" cy="1011022"/>
          </a:xfrm>
          <a:prstGeom prst="rect">
            <a:avLst/>
          </a:prstGeom>
          <a:pattFill prst="ltHorz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21939DE4-E01A-E846-9CED-8D9994885531}"/>
              </a:ext>
            </a:extLst>
          </p:cNvPr>
          <p:cNvSpPr txBox="1"/>
          <p:nvPr/>
        </p:nvSpPr>
        <p:spPr>
          <a:xfrm>
            <a:off x="203113" y="5637544"/>
            <a:ext cx="175149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Signal</a:t>
            </a:r>
          </a:p>
          <a:p>
            <a:pPr algn="ctr"/>
            <a:r>
              <a:rPr lang="fr-FR" sz="1600" u="sng" dirty="0" err="1"/>
              <a:t>Conditioning</a:t>
            </a:r>
            <a:endParaRPr lang="fr-FR" sz="1600" u="sng" dirty="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6080A2C6-C04F-B140-B8B3-3FFC6881771E}"/>
              </a:ext>
            </a:extLst>
          </p:cNvPr>
          <p:cNvSpPr txBox="1"/>
          <p:nvPr/>
        </p:nvSpPr>
        <p:spPr>
          <a:xfrm>
            <a:off x="1159516" y="1662452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50kCHF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07F8AEB5-8235-184A-8E4D-F1595B4BAA69}"/>
              </a:ext>
            </a:extLst>
          </p:cNvPr>
          <p:cNvSpPr txBox="1"/>
          <p:nvPr/>
        </p:nvSpPr>
        <p:spPr>
          <a:xfrm>
            <a:off x="8904826" y="1163612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20kCHF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B017E2E4-53EF-824D-9AC1-E2B2A6E40402}"/>
              </a:ext>
            </a:extLst>
          </p:cNvPr>
          <p:cNvSpPr txBox="1"/>
          <p:nvPr/>
        </p:nvSpPr>
        <p:spPr>
          <a:xfrm>
            <a:off x="7197938" y="3359828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20kCHF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4367E736-A853-FD42-B758-37A32FD006C8}"/>
              </a:ext>
            </a:extLst>
          </p:cNvPr>
          <p:cNvSpPr txBox="1"/>
          <p:nvPr/>
        </p:nvSpPr>
        <p:spPr>
          <a:xfrm>
            <a:off x="10286533" y="4598766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40kCHF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890F933-8283-834E-AD12-2FF36AACBAEA}"/>
              </a:ext>
            </a:extLst>
          </p:cNvPr>
          <p:cNvSpPr txBox="1"/>
          <p:nvPr/>
        </p:nvSpPr>
        <p:spPr>
          <a:xfrm>
            <a:off x="6161325" y="6302969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120kCHF</a:t>
            </a:r>
          </a:p>
        </p:txBody>
      </p:sp>
    </p:spTree>
    <p:extLst>
      <p:ext uri="{BB962C8B-B14F-4D97-AF65-F5344CB8AC3E}">
        <p14:creationId xmlns:p14="http://schemas.microsoft.com/office/powerpoint/2010/main" val="149187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1B7D04-D08E-BE4C-923C-9E94223BBF8B}"/>
              </a:ext>
            </a:extLst>
          </p:cNvPr>
          <p:cNvSpPr txBox="1"/>
          <p:nvPr/>
        </p:nvSpPr>
        <p:spPr>
          <a:xfrm>
            <a:off x="1050224" y="1702954"/>
            <a:ext cx="7744860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Electro-optical detection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dirty="0">
              <a:solidFill>
                <a:srgbClr val="0033A0"/>
              </a:solidFill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Commercial products and R&amp;D 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On-going work in SY-BI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dirty="0">
              <a:solidFill>
                <a:srgbClr val="0033A0"/>
              </a:solidFill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Future needs and possible synergies with EP-ESE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</p:spTree>
    <p:extLst>
      <p:ext uri="{BB962C8B-B14F-4D97-AF65-F5344CB8AC3E}">
        <p14:creationId xmlns:p14="http://schemas.microsoft.com/office/powerpoint/2010/main" val="1202132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535349-584B-DB44-8DA0-F12FBFA2718A}"/>
              </a:ext>
            </a:extLst>
          </p:cNvPr>
          <p:cNvSpPr txBox="1"/>
          <p:nvPr/>
        </p:nvSpPr>
        <p:spPr>
          <a:xfrm>
            <a:off x="1002445" y="123762"/>
            <a:ext cx="7653057" cy="70788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/>
              <a:t>Laser for E-O </a:t>
            </a:r>
            <a:r>
              <a:rPr lang="fr-FR" sz="4000" b="1" dirty="0" err="1"/>
              <a:t>detection</a:t>
            </a:r>
            <a:r>
              <a:rPr lang="fr-FR" sz="4000" b="1" dirty="0"/>
              <a:t> at LHC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01711C-F708-6D4F-8ADA-50D5C3462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737" y="3390185"/>
            <a:ext cx="1524622" cy="12458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5F0867-321F-4F46-BB76-873F92AB01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70" y="4057688"/>
            <a:ext cx="4929910" cy="21871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72CBC1-6093-704B-9E3E-9F2AC3835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5195" y="3467124"/>
            <a:ext cx="1553218" cy="12339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506F9A-E14C-164C-811B-CA1CE09EDA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2831" y="4113572"/>
            <a:ext cx="5454316" cy="1995002"/>
          </a:xfrm>
          <a:prstGeom prst="rect">
            <a:avLst/>
          </a:prstGeom>
        </p:spPr>
      </p:pic>
      <p:graphicFrame>
        <p:nvGraphicFramePr>
          <p:cNvPr id="100" name="Chart 1">
            <a:extLst>
              <a:ext uri="{FF2B5EF4-FFF2-40B4-BE49-F238E27FC236}">
                <a16:creationId xmlns:a16="http://schemas.microsoft.com/office/drawing/2014/main" id="{ACBB12B4-885B-3549-8C76-52ECD610BD4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522588" y="978112"/>
          <a:ext cx="4482337" cy="2412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1" name="Rectangle 1">
            <a:extLst>
              <a:ext uri="{FF2B5EF4-FFF2-40B4-BE49-F238E27FC236}">
                <a16:creationId xmlns:a16="http://schemas.microsoft.com/office/drawing/2014/main" id="{2FBC579C-86F0-0F4E-A44B-B3E647F4E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9470" y="1701499"/>
            <a:ext cx="3586805" cy="93871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Central wavelength: 1560nm +/- 20nm</a:t>
            </a:r>
            <a:endParaRPr kumimoji="0" lang="en-US" sz="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Spectral range(typ. &lt;3 dB): ~ 20nm;</a:t>
            </a:r>
            <a:endParaRPr kumimoji="0" lang="en-US" sz="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alibri" pitchFamily="34" charset="0"/>
                <a:cs typeface="Arial" pitchFamily="34" charset="0"/>
              </a:rPr>
              <a:t>O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utput average power:  </a:t>
            </a:r>
            <a:r>
              <a:rPr lang="en-US" sz="1100" dirty="0">
                <a:latin typeface="Calibri" pitchFamily="34" charset="0"/>
                <a:cs typeface="Arial" pitchFamily="34" charset="0"/>
              </a:rPr>
              <a:t>130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mW</a:t>
            </a:r>
            <a:r>
              <a:rPr lang="en-US" sz="1100" dirty="0">
                <a:latin typeface="Calibri" pitchFamily="34" charset="0"/>
                <a:cs typeface="Arial" pitchFamily="34" charset="0"/>
              </a:rPr>
              <a:t> (linear amplifier)</a:t>
            </a:r>
            <a:endParaRPr kumimoji="0" lang="en-US" sz="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Repetition rate: 100MHz </a:t>
            </a:r>
            <a:r>
              <a:rPr lang="en-US" sz="1100" dirty="0">
                <a:latin typeface="Calibri" pitchFamily="34" charset="0"/>
                <a:cs typeface="Arial" pitchFamily="34" charset="0"/>
              </a:rPr>
              <a:t>+/- 1MHz</a:t>
            </a: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Pulse </a:t>
            </a:r>
            <a:r>
              <a:rPr kumimoji="0" lang="de-DE" sz="1100" b="0" i="0" u="none" strike="noStrike" cap="none" normalizeH="0" baseline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width</a:t>
            </a:r>
            <a:r>
              <a:rPr kumimoji="0" lang="de-DE" sz="11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: </a:t>
            </a:r>
            <a:r>
              <a:rPr kumimoji="0" lang="de-DE" sz="1100" b="0" i="0" u="none" strike="noStrike" cap="none" normalizeH="0" baseline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pre</a:t>
            </a:r>
            <a:r>
              <a:rPr kumimoji="0" lang="de-DE" sz="1100" b="0" i="0" u="none" strike="noStrike" cap="none" normalizeH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chirped</a:t>
            </a:r>
            <a:r>
              <a:rPr kumimoji="0" lang="de-DE" sz="11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de-DE" sz="1100" b="0" i="0" u="none" strike="noStrike" cap="none" normalizeH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to</a:t>
            </a:r>
            <a:r>
              <a:rPr kumimoji="0" lang="de-DE" sz="11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1ns </a:t>
            </a:r>
            <a:r>
              <a:rPr kumimoji="0" lang="de-DE" sz="1100" b="0" i="0" u="none" strike="noStrike" cap="none" normalizeH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using</a:t>
            </a:r>
            <a:r>
              <a:rPr kumimoji="0" lang="de-DE" sz="11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2 </a:t>
            </a:r>
            <a:r>
              <a:rPr kumimoji="0" lang="de-DE" sz="1100" b="0" i="0" u="none" strike="noStrike" cap="none" normalizeH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fiber</a:t>
            </a:r>
            <a:r>
              <a:rPr kumimoji="0" lang="de-DE" sz="11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de-DE" sz="1100" b="0" i="0" u="none" strike="noStrike" cap="none" normalizeH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bragg</a:t>
            </a:r>
            <a:r>
              <a:rPr kumimoji="0" lang="de-DE" sz="11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de-DE" sz="1100" b="0" i="0" u="none" strike="noStrike" cap="none" normalizeH="0" dirty="0" err="1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gratings</a:t>
            </a:r>
            <a:r>
              <a:rPr kumimoji="0" lang="de-DE" sz="1100" b="0" i="0" u="none" strike="noStrike" cap="none" normalizeH="0" dirty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  </a:t>
            </a:r>
            <a:endParaRPr kumimoji="0" lang="en-US" sz="11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A17D87-5B52-2E4B-BF26-59EEA8F29869}"/>
              </a:ext>
            </a:extLst>
          </p:cNvPr>
          <p:cNvSpPr txBox="1"/>
          <p:nvPr/>
        </p:nvSpPr>
        <p:spPr>
          <a:xfrm>
            <a:off x="2368126" y="2317052"/>
            <a:ext cx="2894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50kCHF </a:t>
            </a:r>
            <a:r>
              <a:rPr lang="fr-FR" dirty="0" err="1"/>
              <a:t>with</a:t>
            </a:r>
            <a:r>
              <a:rPr lang="fr-FR" dirty="0"/>
              <a:t> synchronisation</a:t>
            </a:r>
          </a:p>
          <a:p>
            <a:r>
              <a:rPr lang="el-GR" dirty="0"/>
              <a:t>Δ</a:t>
            </a:r>
            <a:r>
              <a:rPr lang="fr-FR" dirty="0" err="1"/>
              <a:t>Frev</a:t>
            </a:r>
            <a:r>
              <a:rPr lang="fr-FR" dirty="0"/>
              <a:t> of few kHz</a:t>
            </a:r>
          </a:p>
        </p:txBody>
      </p:sp>
      <p:pic>
        <p:nvPicPr>
          <p:cNvPr id="129" name="Picture 128">
            <a:extLst>
              <a:ext uri="{FF2B5EF4-FFF2-40B4-BE49-F238E27FC236}">
                <a16:creationId xmlns:a16="http://schemas.microsoft.com/office/drawing/2014/main" id="{945339E6-47F7-0740-8CFA-2453D2AA05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8126" y="1554488"/>
            <a:ext cx="2460848" cy="8090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16227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535349-584B-DB44-8DA0-F12FBFA2718A}"/>
              </a:ext>
            </a:extLst>
          </p:cNvPr>
          <p:cNvSpPr txBox="1"/>
          <p:nvPr/>
        </p:nvSpPr>
        <p:spPr>
          <a:xfrm>
            <a:off x="234180" y="239413"/>
            <a:ext cx="10237418" cy="70788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/>
              <a:t>Time stretching for E-O </a:t>
            </a:r>
            <a:r>
              <a:rPr lang="fr-FR" sz="4000" b="1" dirty="0" err="1"/>
              <a:t>detection</a:t>
            </a:r>
            <a:r>
              <a:rPr lang="fr-FR" sz="4000" b="1" dirty="0"/>
              <a:t> at. LHC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EB9D8E-E8CB-2443-B511-BA519F3B3F9A}"/>
              </a:ext>
            </a:extLst>
          </p:cNvPr>
          <p:cNvGrpSpPr/>
          <p:nvPr/>
        </p:nvGrpSpPr>
        <p:grpSpPr>
          <a:xfrm>
            <a:off x="3426261" y="832109"/>
            <a:ext cx="5225197" cy="2244225"/>
            <a:chOff x="3426261" y="832109"/>
            <a:chExt cx="5225197" cy="224422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FB33DC-D4F4-A148-8A10-D4C74F62D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9201" y="1440386"/>
              <a:ext cx="482452" cy="781895"/>
            </a:xfrm>
            <a:prstGeom prst="rect">
              <a:avLst/>
            </a:prstGeom>
          </p:spPr>
        </p:pic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192E243-9955-E744-BA87-24EC288D3C0E}"/>
                </a:ext>
              </a:extLst>
            </p:cNvPr>
            <p:cNvSpPr/>
            <p:nvPr/>
          </p:nvSpPr>
          <p:spPr>
            <a:xfrm>
              <a:off x="4897068" y="1152010"/>
              <a:ext cx="3621290" cy="192432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7444CC2-841A-2240-94B8-30948412174A}"/>
                </a:ext>
              </a:extLst>
            </p:cNvPr>
            <p:cNvSpPr/>
            <p:nvPr/>
          </p:nvSpPr>
          <p:spPr>
            <a:xfrm>
              <a:off x="5114528" y="1891586"/>
              <a:ext cx="191840" cy="1833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41B539C-BF95-6E43-9CA4-996803B31794}"/>
                </a:ext>
              </a:extLst>
            </p:cNvPr>
            <p:cNvGrpSpPr/>
            <p:nvPr/>
          </p:nvGrpSpPr>
          <p:grpSpPr>
            <a:xfrm>
              <a:off x="6440035" y="1999982"/>
              <a:ext cx="1848063" cy="301920"/>
              <a:chOff x="6468797" y="2749077"/>
              <a:chExt cx="952557" cy="710309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3D3A7A20-C13C-984E-A39A-B0A957959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8797" y="2749077"/>
                <a:ext cx="914989" cy="710309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B0881541-746B-F841-AFB3-D231A0E6FDE0}"/>
                  </a:ext>
                </a:extLst>
              </p:cNvPr>
              <p:cNvSpPr/>
              <p:nvPr/>
            </p:nvSpPr>
            <p:spPr>
              <a:xfrm rot="5400000">
                <a:off x="7152421" y="2890026"/>
                <a:ext cx="258078" cy="2797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4D63A62-E26D-364B-9AA1-6AA7A5C15879}"/>
                </a:ext>
              </a:extLst>
            </p:cNvPr>
            <p:cNvGrpSpPr/>
            <p:nvPr/>
          </p:nvGrpSpPr>
          <p:grpSpPr>
            <a:xfrm>
              <a:off x="5438949" y="1394896"/>
              <a:ext cx="994769" cy="1422478"/>
              <a:chOff x="5438949" y="1394896"/>
              <a:chExt cx="994769" cy="1422478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02F8549-242A-2E47-8101-AD96A4A56C45}"/>
                  </a:ext>
                </a:extLst>
              </p:cNvPr>
              <p:cNvSpPr/>
              <p:nvPr/>
            </p:nvSpPr>
            <p:spPr>
              <a:xfrm>
                <a:off x="5496960" y="1394896"/>
                <a:ext cx="8586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dirty="0">
                    <a:solidFill>
                      <a:srgbClr val="0070C0"/>
                    </a:solidFill>
                  </a:rPr>
                  <a:t>Dispersive </a:t>
                </a:r>
              </a:p>
              <a:p>
                <a:pPr algn="ctr"/>
                <a:r>
                  <a:rPr lang="fr-FR" sz="1200" dirty="0">
                    <a:solidFill>
                      <a:srgbClr val="0070C0"/>
                    </a:solidFill>
                  </a:rPr>
                  <a:t>stretching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3AE0590A-5990-D248-8BA1-4783C963CC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5438949" y="1822605"/>
                <a:ext cx="994769" cy="994769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B439831-1A01-0A44-90AD-EEC7EE34D7B6}"/>
                </a:ext>
              </a:extLst>
            </p:cNvPr>
            <p:cNvCxnSpPr>
              <a:cxnSpLocks/>
              <a:endCxn id="29" idx="3"/>
            </p:cNvCxnSpPr>
            <p:nvPr/>
          </p:nvCxnSpPr>
          <p:spPr>
            <a:xfrm flipV="1">
              <a:off x="3426261" y="2319990"/>
              <a:ext cx="2012688" cy="15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3F19F52-75EB-5744-908C-2567C9B7C277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V="1">
              <a:off x="6433718" y="2316522"/>
              <a:ext cx="1781494" cy="346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9A22265-3629-1342-90AE-3AC3BC1CC89C}"/>
                </a:ext>
              </a:extLst>
            </p:cNvPr>
            <p:cNvSpPr txBox="1"/>
            <p:nvPr/>
          </p:nvSpPr>
          <p:spPr>
            <a:xfrm>
              <a:off x="5289737" y="832109"/>
              <a:ext cx="33617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u="sng" dirty="0">
                  <a:solidFill>
                    <a:srgbClr val="0070C0"/>
                  </a:solidFill>
                </a:rPr>
                <a:t>Laser temporal manipulation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64706A9C-12A6-5948-B4E3-79FCB082E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597" y="1911999"/>
            <a:ext cx="2460848" cy="8090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B3AC46-D3D0-A143-B07A-E2AF3D0C751F}"/>
              </a:ext>
            </a:extLst>
          </p:cNvPr>
          <p:cNvSpPr txBox="1"/>
          <p:nvPr/>
        </p:nvSpPr>
        <p:spPr>
          <a:xfrm>
            <a:off x="1343629" y="3646693"/>
            <a:ext cx="7427391" cy="2462213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err="1"/>
              <a:t>Study</a:t>
            </a:r>
            <a:r>
              <a:rPr lang="fr-FR" sz="2000" b="1" dirty="0"/>
              <a:t> time </a:t>
            </a:r>
            <a:r>
              <a:rPr lang="fr-FR" sz="2000" b="1" dirty="0" err="1"/>
              <a:t>streching</a:t>
            </a:r>
            <a:r>
              <a:rPr lang="fr-FR" sz="2000" b="1" dirty="0"/>
              <a:t> </a:t>
            </a:r>
            <a:r>
              <a:rPr lang="fr-FR" sz="2000" b="1" dirty="0" err="1"/>
              <a:t>methods</a:t>
            </a:r>
            <a:endParaRPr lang="fr-FR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Dispersion in long </a:t>
            </a:r>
            <a:r>
              <a:rPr lang="fr-FR" dirty="0" err="1"/>
              <a:t>fibers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Fiber</a:t>
            </a:r>
            <a:r>
              <a:rPr lang="fr-FR" dirty="0"/>
              <a:t> </a:t>
            </a:r>
            <a:r>
              <a:rPr lang="fr-FR" dirty="0" err="1"/>
              <a:t>bragg</a:t>
            </a:r>
            <a:r>
              <a:rPr lang="fr-FR" dirty="0"/>
              <a:t> </a:t>
            </a:r>
            <a:r>
              <a:rPr lang="fr-FR" dirty="0" err="1"/>
              <a:t>grating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Combination</a:t>
            </a:r>
            <a:r>
              <a:rPr lang="fr-FR" dirty="0"/>
              <a:t> of </a:t>
            </a:r>
            <a:r>
              <a:rPr lang="fr-FR" dirty="0" err="1"/>
              <a:t>both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err="1"/>
              <a:t>Characterise</a:t>
            </a:r>
            <a:r>
              <a:rPr lang="fr-FR" sz="2000" b="1" dirty="0"/>
              <a:t> and optimise </a:t>
            </a:r>
            <a:r>
              <a:rPr lang="fr-FR" sz="2000" dirty="0"/>
              <a:t>: spectral </a:t>
            </a:r>
            <a:r>
              <a:rPr lang="fr-FR" sz="2000" dirty="0" err="1"/>
              <a:t>flatness</a:t>
            </a:r>
            <a:r>
              <a:rPr lang="fr-FR" sz="2000" dirty="0"/>
              <a:t> vs </a:t>
            </a:r>
            <a:r>
              <a:rPr lang="fr-FR" sz="2000" dirty="0" err="1"/>
              <a:t>peak</a:t>
            </a:r>
            <a:r>
              <a:rPr lang="fr-FR" sz="2000" dirty="0"/>
              <a:t>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Work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start</a:t>
            </a:r>
            <a:r>
              <a:rPr lang="fr-FR" dirty="0"/>
              <a:t> </a:t>
            </a:r>
            <a:r>
              <a:rPr lang="fr-FR" dirty="0" err="1"/>
              <a:t>re-using</a:t>
            </a:r>
            <a:r>
              <a:rPr lang="fr-FR" dirty="0"/>
              <a:t> the CLEAR EO laser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23EC53-AC5C-6B45-8C40-23CB2CB658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1018" y="4616532"/>
            <a:ext cx="2687138" cy="13545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7FDD0F3-1463-ED42-88CA-99C51C2D78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13717" y="3659988"/>
            <a:ext cx="2821741" cy="81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43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535349-584B-DB44-8DA0-F12FBFA2718A}"/>
              </a:ext>
            </a:extLst>
          </p:cNvPr>
          <p:cNvSpPr txBox="1"/>
          <p:nvPr/>
        </p:nvSpPr>
        <p:spPr>
          <a:xfrm>
            <a:off x="957857" y="331901"/>
            <a:ext cx="6965369" cy="70788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 err="1"/>
              <a:t>Linear</a:t>
            </a:r>
            <a:r>
              <a:rPr lang="fr-FR" sz="4000" b="1" dirty="0"/>
              <a:t> </a:t>
            </a:r>
            <a:r>
              <a:rPr lang="fr-FR" sz="4000" b="1" dirty="0" err="1"/>
              <a:t>photodetector</a:t>
            </a:r>
            <a:r>
              <a:rPr lang="fr-FR" sz="4000" b="1" dirty="0"/>
              <a:t> </a:t>
            </a:r>
            <a:r>
              <a:rPr lang="fr-FR" sz="4000" b="1" dirty="0" err="1"/>
              <a:t>atLHC</a:t>
            </a:r>
            <a:endParaRPr lang="fr-FR" sz="40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02F3D0-76AB-FD4E-AD92-F55A00D93B50}"/>
              </a:ext>
            </a:extLst>
          </p:cNvPr>
          <p:cNvSpPr txBox="1"/>
          <p:nvPr/>
        </p:nvSpPr>
        <p:spPr>
          <a:xfrm>
            <a:off x="534665" y="1416996"/>
            <a:ext cx="8434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i="1" u="sng" dirty="0" err="1"/>
              <a:t>Would</a:t>
            </a:r>
            <a:r>
              <a:rPr lang="fr-FR" sz="2000" i="1" u="sng" dirty="0"/>
              <a:t> </a:t>
            </a:r>
            <a:r>
              <a:rPr lang="fr-FR" sz="2000" i="1" u="sng" dirty="0" err="1"/>
              <a:t>also</a:t>
            </a:r>
            <a:r>
              <a:rPr lang="fr-FR" sz="2000" i="1" u="sng" dirty="0"/>
              <a:t> </a:t>
            </a:r>
            <a:r>
              <a:rPr lang="fr-FR" sz="2000" i="1" u="sng" dirty="0" err="1"/>
              <a:t>need</a:t>
            </a:r>
            <a:r>
              <a:rPr lang="fr-FR" sz="2000" i="1" u="sng" dirty="0"/>
              <a:t> to </a:t>
            </a:r>
            <a:r>
              <a:rPr lang="fr-FR" sz="2000" i="1" u="sng" dirty="0" err="1"/>
              <a:t>launch</a:t>
            </a:r>
            <a:r>
              <a:rPr lang="fr-FR" sz="2000" i="1" u="sng" dirty="0"/>
              <a:t> </a:t>
            </a:r>
            <a:r>
              <a:rPr lang="fr-FR" sz="2000" i="1" u="sng" dirty="0" err="1"/>
              <a:t>price</a:t>
            </a:r>
            <a:r>
              <a:rPr lang="fr-FR" sz="2000" i="1" u="sng" dirty="0"/>
              <a:t> </a:t>
            </a:r>
            <a:r>
              <a:rPr lang="fr-FR" sz="2000" i="1" u="sng" dirty="0" err="1"/>
              <a:t>enquiry</a:t>
            </a:r>
            <a:r>
              <a:rPr lang="fr-FR" sz="2000" i="1" u="sng" dirty="0"/>
              <a:t> : </a:t>
            </a:r>
            <a:r>
              <a:rPr lang="fr-FR" sz="2000" i="1" u="sng" dirty="0" err="1"/>
              <a:t>Need</a:t>
            </a:r>
            <a:r>
              <a:rPr lang="fr-FR" sz="2000" i="1" u="sng" dirty="0"/>
              <a:t> to </a:t>
            </a:r>
            <a:r>
              <a:rPr lang="fr-FR" sz="2000" i="1" u="sng" dirty="0" err="1"/>
              <a:t>work</a:t>
            </a:r>
            <a:r>
              <a:rPr lang="fr-FR" sz="2000" i="1" u="sng" dirty="0"/>
              <a:t> on </a:t>
            </a:r>
            <a:r>
              <a:rPr lang="fr-FR" sz="2000" i="1" u="sng" dirty="0" err="1"/>
              <a:t>specifications</a:t>
            </a:r>
            <a:r>
              <a:rPr lang="fr-FR" sz="2000" i="1" u="sng" dirty="0"/>
              <a:t> first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1E8B92-5311-E544-AD08-68A9AD5A8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750" y="2497368"/>
            <a:ext cx="6942556" cy="380720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DFA01E7-9E7C-374C-892E-01AEE6042C72}"/>
              </a:ext>
            </a:extLst>
          </p:cNvPr>
          <p:cNvSpPr/>
          <p:nvPr/>
        </p:nvSpPr>
        <p:spPr>
          <a:xfrm>
            <a:off x="1442907" y="4784178"/>
            <a:ext cx="7930241" cy="3483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50C7B4-DC90-1A41-BD17-C9477E2DE0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7278" y="1786328"/>
            <a:ext cx="3464379" cy="90690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1876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535349-584B-DB44-8DA0-F12FBFA2718A}"/>
              </a:ext>
            </a:extLst>
          </p:cNvPr>
          <p:cNvSpPr txBox="1"/>
          <p:nvPr/>
        </p:nvSpPr>
        <p:spPr>
          <a:xfrm>
            <a:off x="534665" y="331901"/>
            <a:ext cx="7811754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 err="1"/>
              <a:t>Linear</a:t>
            </a:r>
            <a:r>
              <a:rPr lang="fr-FR" sz="4000" b="1" dirty="0"/>
              <a:t> </a:t>
            </a:r>
            <a:r>
              <a:rPr lang="fr-FR" sz="4000" b="1" dirty="0" err="1"/>
              <a:t>photodetector</a:t>
            </a:r>
            <a:r>
              <a:rPr lang="fr-FR" sz="4000" b="1" dirty="0"/>
              <a:t> for HT on LHC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02F3D0-76AB-FD4E-AD92-F55A00D93B50}"/>
              </a:ext>
            </a:extLst>
          </p:cNvPr>
          <p:cNvSpPr txBox="1"/>
          <p:nvPr/>
        </p:nvSpPr>
        <p:spPr>
          <a:xfrm>
            <a:off x="534665" y="1416996"/>
            <a:ext cx="8434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i="1" u="sng" dirty="0" err="1"/>
              <a:t>Would</a:t>
            </a:r>
            <a:r>
              <a:rPr lang="fr-FR" sz="2000" i="1" u="sng" dirty="0"/>
              <a:t> </a:t>
            </a:r>
            <a:r>
              <a:rPr lang="fr-FR" sz="2000" i="1" u="sng" dirty="0" err="1"/>
              <a:t>also</a:t>
            </a:r>
            <a:r>
              <a:rPr lang="fr-FR" sz="2000" i="1" u="sng" dirty="0"/>
              <a:t> </a:t>
            </a:r>
            <a:r>
              <a:rPr lang="fr-FR" sz="2000" i="1" u="sng" dirty="0" err="1"/>
              <a:t>need</a:t>
            </a:r>
            <a:r>
              <a:rPr lang="fr-FR" sz="2000" i="1" u="sng" dirty="0"/>
              <a:t> to </a:t>
            </a:r>
            <a:r>
              <a:rPr lang="fr-FR" sz="2000" i="1" u="sng" dirty="0" err="1"/>
              <a:t>launch</a:t>
            </a:r>
            <a:r>
              <a:rPr lang="fr-FR" sz="2000" i="1" u="sng" dirty="0"/>
              <a:t> </a:t>
            </a:r>
            <a:r>
              <a:rPr lang="fr-FR" sz="2000" i="1" u="sng" dirty="0" err="1"/>
              <a:t>price</a:t>
            </a:r>
            <a:r>
              <a:rPr lang="fr-FR" sz="2000" i="1" u="sng" dirty="0"/>
              <a:t> </a:t>
            </a:r>
            <a:r>
              <a:rPr lang="fr-FR" sz="2000" i="1" u="sng" dirty="0" err="1"/>
              <a:t>enquiry</a:t>
            </a:r>
            <a:r>
              <a:rPr lang="fr-FR" sz="2000" i="1" u="sng" dirty="0"/>
              <a:t> : </a:t>
            </a:r>
            <a:r>
              <a:rPr lang="fr-FR" sz="2000" i="1" u="sng" dirty="0" err="1"/>
              <a:t>Need</a:t>
            </a:r>
            <a:r>
              <a:rPr lang="fr-FR" sz="2000" i="1" u="sng" dirty="0"/>
              <a:t> to </a:t>
            </a:r>
            <a:r>
              <a:rPr lang="fr-FR" sz="2000" i="1" u="sng" dirty="0" err="1"/>
              <a:t>work</a:t>
            </a:r>
            <a:r>
              <a:rPr lang="fr-FR" sz="2000" i="1" u="sng" dirty="0"/>
              <a:t> on </a:t>
            </a:r>
            <a:r>
              <a:rPr lang="fr-FR" sz="2000" i="1" u="sng" dirty="0" err="1"/>
              <a:t>specifications</a:t>
            </a:r>
            <a:r>
              <a:rPr lang="fr-FR" sz="2000" i="1" u="sng" dirty="0"/>
              <a:t> first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EA5709-35D3-CB43-8910-CA2B5E5F3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65" y="2416464"/>
            <a:ext cx="5627008" cy="19034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F3D1FD-8195-2A47-92D1-8E0DE6F74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926" y="4442841"/>
            <a:ext cx="6705600" cy="1701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530DD6-7B5C-5D41-909A-301AFFA93C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4181" y="2394857"/>
            <a:ext cx="5730870" cy="289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442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535349-584B-DB44-8DA0-F12FBFA2718A}"/>
              </a:ext>
            </a:extLst>
          </p:cNvPr>
          <p:cNvSpPr txBox="1"/>
          <p:nvPr/>
        </p:nvSpPr>
        <p:spPr>
          <a:xfrm>
            <a:off x="231923" y="303654"/>
            <a:ext cx="4772461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/>
              <a:t>DAQ for HT at LHC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352FEB2-7E5B-1C4A-9CCB-030EFE4E9726}"/>
              </a:ext>
            </a:extLst>
          </p:cNvPr>
          <p:cNvGrpSpPr/>
          <p:nvPr/>
        </p:nvGrpSpPr>
        <p:grpSpPr>
          <a:xfrm>
            <a:off x="5151738" y="297786"/>
            <a:ext cx="6389347" cy="2252410"/>
            <a:chOff x="2214112" y="4978608"/>
            <a:chExt cx="6389347" cy="22524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DEE62B8A-C0E8-EF46-95BF-382199A8ACD4}"/>
                </a:ext>
              </a:extLst>
            </p:cNvPr>
            <p:cNvSpPr txBox="1"/>
            <p:nvPr/>
          </p:nvSpPr>
          <p:spPr>
            <a:xfrm>
              <a:off x="3686796" y="6077637"/>
              <a:ext cx="1751491" cy="5539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u="sng" dirty="0"/>
                <a:t>40 </a:t>
              </a:r>
              <a:r>
                <a:rPr lang="fr-FR" sz="1600" u="sng" dirty="0" err="1"/>
                <a:t>ADCs</a:t>
              </a:r>
              <a:r>
                <a:rPr lang="fr-FR" sz="1600" u="sng" dirty="0"/>
                <a:t> </a:t>
              </a:r>
            </a:p>
            <a:p>
              <a:pPr algn="ctr"/>
              <a:r>
                <a:rPr lang="fr-FR" sz="1400" u="sng" dirty="0"/>
                <a:t>(16bits, 40MSa/s)</a:t>
              </a:r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D94719B5-DA92-9645-BB87-35633C53ED88}"/>
                </a:ext>
              </a:extLst>
            </p:cNvPr>
            <p:cNvSpPr/>
            <p:nvPr/>
          </p:nvSpPr>
          <p:spPr>
            <a:xfrm>
              <a:off x="3771679" y="5048813"/>
              <a:ext cx="112843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EB7EACAC-58D0-0D41-83D8-15DCC839D233}"/>
                </a:ext>
              </a:extLst>
            </p:cNvPr>
            <p:cNvSpPr/>
            <p:nvPr/>
          </p:nvSpPr>
          <p:spPr>
            <a:xfrm>
              <a:off x="5169864" y="5081635"/>
              <a:ext cx="1005992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156096E5-AD81-564E-95BD-9143DDDD3EDD}"/>
                </a:ext>
              </a:extLst>
            </p:cNvPr>
            <p:cNvGrpSpPr/>
            <p:nvPr/>
          </p:nvGrpSpPr>
          <p:grpSpPr>
            <a:xfrm>
              <a:off x="5505554" y="4978608"/>
              <a:ext cx="3097905" cy="2252410"/>
              <a:chOff x="2380225" y="4945776"/>
              <a:chExt cx="3097905" cy="2252410"/>
            </a:xfrm>
          </p:grpSpPr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C0E0A4FC-D357-E04D-950B-F9A09A5C6F6C}"/>
                  </a:ext>
                </a:extLst>
              </p:cNvPr>
              <p:cNvSpPr txBox="1"/>
              <p:nvPr/>
            </p:nvSpPr>
            <p:spPr>
              <a:xfrm>
                <a:off x="2380225" y="6120968"/>
                <a:ext cx="3097905" cy="10772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u="sng" dirty="0"/>
                  <a:t>FPGA </a:t>
                </a:r>
              </a:p>
              <a:p>
                <a:pPr algn="ctr"/>
                <a:r>
                  <a:rPr lang="fr-FR" sz="1600" u="sng" dirty="0" err="1"/>
                  <a:t>digesting</a:t>
                </a:r>
                <a:r>
                  <a:rPr lang="fr-FR" sz="1600" u="sng" dirty="0"/>
                  <a:t> a data flow of 25.6Gbit/s </a:t>
                </a:r>
                <a:endParaRPr lang="fr-FR" sz="1600" u="sng" baseline="30000" dirty="0"/>
              </a:p>
              <a:p>
                <a:pPr algn="ctr"/>
                <a:r>
                  <a:rPr lang="fr-FR" sz="1600" u="sng" dirty="0"/>
                  <a:t> </a:t>
                </a:r>
              </a:p>
            </p:txBody>
          </p:sp>
          <p:pic>
            <p:nvPicPr>
              <p:cNvPr id="210" name="Picture 209">
                <a:extLst>
                  <a:ext uri="{FF2B5EF4-FFF2-40B4-BE49-F238E27FC236}">
                    <a16:creationId xmlns:a16="http://schemas.microsoft.com/office/drawing/2014/main" id="{0FA93AC6-14B3-5A47-9D41-F173B379D2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50527" y="4945776"/>
                <a:ext cx="1285342" cy="1163994"/>
              </a:xfrm>
              <a:prstGeom prst="rect">
                <a:avLst/>
              </a:prstGeom>
            </p:spPr>
          </p:pic>
        </p:grpSp>
        <p:pic>
          <p:nvPicPr>
            <p:cNvPr id="205" name="Picture 204">
              <a:extLst>
                <a:ext uri="{FF2B5EF4-FFF2-40B4-BE49-F238E27FC236}">
                  <a16:creationId xmlns:a16="http://schemas.microsoft.com/office/drawing/2014/main" id="{347FFC3B-EE9A-754B-B7A3-499B0EF80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98245" y="5030481"/>
              <a:ext cx="1271619" cy="10621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6" name="Picture 205">
              <a:extLst>
                <a:ext uri="{FF2B5EF4-FFF2-40B4-BE49-F238E27FC236}">
                  <a16:creationId xmlns:a16="http://schemas.microsoft.com/office/drawing/2014/main" id="{60A05EF1-ED9B-6E46-8922-94026F7DF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01430" y="5018965"/>
              <a:ext cx="1245498" cy="10586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35DA87F1-05E7-594D-ABDB-2E78A90A7387}"/>
                </a:ext>
              </a:extLst>
            </p:cNvPr>
            <p:cNvSpPr/>
            <p:nvPr/>
          </p:nvSpPr>
          <p:spPr>
            <a:xfrm>
              <a:off x="2374864" y="5021057"/>
              <a:ext cx="112843" cy="1011022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54EE06C4-6BD2-D64B-85F9-AC14CAD9516E}"/>
                </a:ext>
              </a:extLst>
            </p:cNvPr>
            <p:cNvSpPr txBox="1"/>
            <p:nvPr/>
          </p:nvSpPr>
          <p:spPr>
            <a:xfrm>
              <a:off x="2214112" y="6123429"/>
              <a:ext cx="175149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u="sng" dirty="0"/>
                <a:t>Signal</a:t>
              </a:r>
            </a:p>
            <a:p>
              <a:pPr algn="ctr"/>
              <a:r>
                <a:rPr lang="fr-FR" sz="1600" u="sng" dirty="0" err="1"/>
                <a:t>Conditioning</a:t>
              </a:r>
              <a:endParaRPr lang="fr-FR" sz="1600" u="sng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C02F3D0-76AB-FD4E-AD92-F55A00D93B50}"/>
              </a:ext>
            </a:extLst>
          </p:cNvPr>
          <p:cNvSpPr txBox="1"/>
          <p:nvPr/>
        </p:nvSpPr>
        <p:spPr>
          <a:xfrm>
            <a:off x="534665" y="1300881"/>
            <a:ext cx="3383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i="1" u="sng" dirty="0" err="1"/>
              <a:t>What</a:t>
            </a:r>
            <a:r>
              <a:rPr lang="fr-FR" sz="2000" i="1" u="sng" dirty="0"/>
              <a:t> </a:t>
            </a:r>
            <a:r>
              <a:rPr lang="fr-FR" sz="2000" i="1" u="sng" dirty="0" err="1"/>
              <a:t>exists</a:t>
            </a:r>
            <a:r>
              <a:rPr lang="fr-FR" sz="2000" i="1" u="sng" dirty="0"/>
              <a:t> on the </a:t>
            </a:r>
            <a:r>
              <a:rPr lang="fr-FR" sz="2000" i="1" u="sng" dirty="0" err="1"/>
              <a:t>Market</a:t>
            </a:r>
            <a:r>
              <a:rPr lang="fr-FR" sz="2000" i="1" u="sng" dirty="0"/>
              <a:t> 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3F5EE6-EB80-BB44-852E-2B83B62D0C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3305" y="5182842"/>
            <a:ext cx="1043752" cy="10437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F1B83A0-C589-B840-8943-9A0BCF27E2F6}"/>
              </a:ext>
            </a:extLst>
          </p:cNvPr>
          <p:cNvSpPr/>
          <p:nvPr/>
        </p:nvSpPr>
        <p:spPr>
          <a:xfrm>
            <a:off x="7667057" y="5303264"/>
            <a:ext cx="4061689" cy="92333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96 </a:t>
            </a:r>
            <a:r>
              <a:rPr lang="fr-FR" dirty="0" err="1"/>
              <a:t>transceivers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memory </a:t>
            </a:r>
            <a:r>
              <a:rPr lang="fr-FR" dirty="0" err="1"/>
              <a:t>bandwidth</a:t>
            </a:r>
            <a:r>
              <a:rPr lang="fr-FR" dirty="0"/>
              <a:t> of up to 512 </a:t>
            </a:r>
            <a:r>
              <a:rPr lang="fr-FR" dirty="0" err="1"/>
              <a:t>GBps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12k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2DE0C1-E0A2-3B48-81AE-0CB2EFA1BA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7057" y="2252129"/>
            <a:ext cx="1886857" cy="1886857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3DF141AA-DCAF-6E48-91DB-1341963D7F2F}"/>
              </a:ext>
            </a:extLst>
          </p:cNvPr>
          <p:cNvSpPr/>
          <p:nvPr/>
        </p:nvSpPr>
        <p:spPr>
          <a:xfrm>
            <a:off x="7964801" y="3878072"/>
            <a:ext cx="4111382" cy="12003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48 </a:t>
            </a:r>
            <a:r>
              <a:rPr lang="fr-FR" dirty="0" err="1"/>
              <a:t>transceivers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memory </a:t>
            </a:r>
            <a:r>
              <a:rPr lang="fr-FR" dirty="0" err="1"/>
              <a:t>bandwidth</a:t>
            </a:r>
            <a:r>
              <a:rPr lang="fr-FR" dirty="0"/>
              <a:t> of up to 128 </a:t>
            </a:r>
            <a:r>
              <a:rPr lang="fr-FR" dirty="0" err="1"/>
              <a:t>Gbps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4k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32B7DD-8B76-6F45-BFC0-87563E0580FA}"/>
              </a:ext>
            </a:extLst>
          </p:cNvPr>
          <p:cNvSpPr/>
          <p:nvPr/>
        </p:nvSpPr>
        <p:spPr>
          <a:xfrm>
            <a:off x="9113482" y="2713794"/>
            <a:ext cx="1683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err="1"/>
              <a:t>Arria</a:t>
            </a:r>
            <a:r>
              <a:rPr lang="fr-FR" b="1" i="1" dirty="0"/>
              <a:t> 10 GX 660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F10D67-3B9D-564F-98E2-B49A9E4403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4219" y="2353352"/>
            <a:ext cx="2423218" cy="242321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63B6B30-3210-144D-B9E2-C343EEC30A7D}"/>
              </a:ext>
            </a:extLst>
          </p:cNvPr>
          <p:cNvSpPr/>
          <p:nvPr/>
        </p:nvSpPr>
        <p:spPr>
          <a:xfrm>
            <a:off x="3702567" y="2693069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333333"/>
                </a:solidFill>
                <a:latin typeface="Arial" panose="020B0604020202020204" pitchFamily="34" charset="0"/>
              </a:rPr>
              <a:t>ADS42JB69IRGCT</a:t>
            </a:r>
            <a:endParaRPr lang="fr-FR" b="1" i="0" u="none" strike="noStrike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2D678E-E50F-0D4E-8B74-D8A34A0C2231}"/>
              </a:ext>
            </a:extLst>
          </p:cNvPr>
          <p:cNvSpPr/>
          <p:nvPr/>
        </p:nvSpPr>
        <p:spPr>
          <a:xfrm>
            <a:off x="2156021" y="4457263"/>
            <a:ext cx="3446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22222"/>
                </a:solidFill>
              </a:rPr>
              <a:t>16 Bit ADC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22222"/>
                </a:solidFill>
              </a:rPr>
              <a:t>2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22222"/>
                </a:solidFill>
              </a:rPr>
              <a:t>220k/</a:t>
            </a:r>
            <a:r>
              <a:rPr lang="fr-FR" dirty="0" err="1">
                <a:solidFill>
                  <a:srgbClr val="222222"/>
                </a:solidFill>
              </a:rPr>
              <a:t>pieces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6438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627211"/>
          </a:xfrm>
        </p:spPr>
        <p:txBody>
          <a:bodyPr/>
          <a:lstStyle/>
          <a:p>
            <a:r>
              <a:rPr lang="en-US" dirty="0"/>
              <a:t>Electro-optical detection in Beam instrumentation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6" name="Rectangle 32">
            <a:extLst>
              <a:ext uri="{FF2B5EF4-FFF2-40B4-BE49-F238E27FC236}">
                <a16:creationId xmlns:a16="http://schemas.microsoft.com/office/drawing/2014/main" id="{0116095A-D4A4-5C43-AE67-5BCED3782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664" y="762094"/>
            <a:ext cx="113939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Aim :</a:t>
            </a:r>
            <a:r>
              <a:rPr lang="en-US" i="1" dirty="0"/>
              <a:t> </a:t>
            </a:r>
            <a:r>
              <a:rPr lang="en-GB" altLang="fr-FR" i="1" dirty="0"/>
              <a:t>Convert Coulomb field of e-bunch or beam induced voltage signals into an optical intensity variation</a:t>
            </a:r>
          </a:p>
          <a:p>
            <a:endParaRPr lang="en-US" i="1" dirty="0"/>
          </a:p>
          <a:p>
            <a:pPr eaLnBrk="1" hangingPunct="1"/>
            <a:r>
              <a:rPr lang="en-US" u="sng" dirty="0"/>
              <a:t>How:</a:t>
            </a:r>
            <a:r>
              <a:rPr lang="en-US" dirty="0"/>
              <a:t> </a:t>
            </a:r>
            <a:r>
              <a:rPr lang="en-US" i="1" dirty="0"/>
              <a:t>Use the polarization/phase change of a laser beam which passes through a birefringent crystal itself polarized by the electric field of charged particle beams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C146C1B6-F6D0-B54C-ADAD-F6617CA7A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8857" y="2139440"/>
            <a:ext cx="24183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u="sng" dirty="0" err="1">
                <a:solidFill>
                  <a:srgbClr val="FF0000"/>
                </a:solidFill>
                <a:latin typeface="Comic Sans MS" charset="0"/>
              </a:rPr>
              <a:t>Pockel</a:t>
            </a:r>
            <a:r>
              <a:rPr lang="en-US" sz="1600" u="sng" dirty="0">
                <a:solidFill>
                  <a:srgbClr val="FF0000"/>
                </a:solidFill>
                <a:latin typeface="Comic Sans MS" charset="0"/>
              </a:rPr>
              <a:t>/Kerr effect</a:t>
            </a:r>
            <a:endParaRPr lang="en-US" sz="1600" u="sng" dirty="0">
              <a:solidFill>
                <a:srgbClr val="FF0000"/>
              </a:solidFill>
              <a:latin typeface="Comic Sans MS" charset="0"/>
              <a:cs typeface="Lucida Sans Unicode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BFB351-FF83-2B4A-AE46-B685BC934634}"/>
              </a:ext>
            </a:extLst>
          </p:cNvPr>
          <p:cNvGrpSpPr/>
          <p:nvPr/>
        </p:nvGrpSpPr>
        <p:grpSpPr>
          <a:xfrm>
            <a:off x="545432" y="2511917"/>
            <a:ext cx="3581400" cy="2628900"/>
            <a:chOff x="304800" y="2400300"/>
            <a:chExt cx="3581400" cy="2628900"/>
          </a:xfrm>
        </p:grpSpPr>
        <p:sp>
          <p:nvSpPr>
            <p:cNvPr id="10" name="AutoShape 2">
              <a:extLst>
                <a:ext uri="{FF2B5EF4-FFF2-40B4-BE49-F238E27FC236}">
                  <a16:creationId xmlns:a16="http://schemas.microsoft.com/office/drawing/2014/main" id="{A7CD3344-04A8-D04C-B304-EA1AC96C6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00" y="2400300"/>
              <a:ext cx="3581400" cy="2628900"/>
            </a:xfrm>
            <a:prstGeom prst="roundRect">
              <a:avLst>
                <a:gd name="adj" fmla="val 16667"/>
              </a:avLst>
            </a:prstGeom>
            <a:solidFill>
              <a:srgbClr val="FFF6F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fr-FR" sz="1800"/>
            </a:p>
          </p:txBody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71BEA130-D8CB-934D-AA63-E8426C8D5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900" y="3594100"/>
              <a:ext cx="927100" cy="86360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F6F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800"/>
            </a:p>
          </p:txBody>
        </p:sp>
        <p:grpSp>
          <p:nvGrpSpPr>
            <p:cNvPr id="12" name="Group 6">
              <a:extLst>
                <a:ext uri="{FF2B5EF4-FFF2-40B4-BE49-F238E27FC236}">
                  <a16:creationId xmlns:a16="http://schemas.microsoft.com/office/drawing/2014/main" id="{3ECC36CE-C2B1-9E4B-8A9C-6549F140CE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4800" y="2514600"/>
              <a:ext cx="3048000" cy="2425700"/>
              <a:chOff x="168" y="624"/>
              <a:chExt cx="1920" cy="1528"/>
            </a:xfrm>
          </p:grpSpPr>
          <p:grpSp>
            <p:nvGrpSpPr>
              <p:cNvPr id="15" name="Group 7">
                <a:extLst>
                  <a:ext uri="{FF2B5EF4-FFF2-40B4-BE49-F238E27FC236}">
                    <a16:creationId xmlns:a16="http://schemas.microsoft.com/office/drawing/2014/main" id="{227F3376-A577-2E4B-AFEB-E8BB09FAD3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2" y="768"/>
                <a:ext cx="1192" cy="1240"/>
                <a:chOff x="1048" y="928"/>
                <a:chExt cx="1192" cy="1240"/>
              </a:xfrm>
            </p:grpSpPr>
            <p:sp>
              <p:nvSpPr>
                <p:cNvPr id="20" name="Oval 8">
                  <a:extLst>
                    <a:ext uri="{FF2B5EF4-FFF2-40B4-BE49-F238E27FC236}">
                      <a16:creationId xmlns:a16="http://schemas.microsoft.com/office/drawing/2014/main" id="{CC902D5B-A200-6449-8C6A-64363C0DE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6" y="1504"/>
                  <a:ext cx="632" cy="600"/>
                </a:xfrm>
                <a:prstGeom prst="ellips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eaLnBrk="1" hangingPunct="1"/>
                  <a:endParaRPr lang="fr-FR" sz="1800"/>
                </a:p>
              </p:txBody>
            </p:sp>
            <p:sp>
              <p:nvSpPr>
                <p:cNvPr id="21" name="AutoShape 9">
                  <a:extLst>
                    <a:ext uri="{FF2B5EF4-FFF2-40B4-BE49-F238E27FC236}">
                      <a16:creationId xmlns:a16="http://schemas.microsoft.com/office/drawing/2014/main" id="{FBB2DBF0-FD16-5A4F-A50F-082E975519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500" y="1300"/>
                  <a:ext cx="440" cy="424"/>
                </a:xfrm>
                <a:prstGeom prst="parallelogram">
                  <a:avLst>
                    <a:gd name="adj" fmla="val 25943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scene3d>
                  <a:camera prst="legacyObliqueTopRight">
                    <a:rot lat="0" lon="300000" rev="0"/>
                  </a:camera>
                  <a:lightRig rig="legacyFlat2" dir="t"/>
                </a:scene3d>
                <a:sp3d extrusionH="49200" prstMaterial="legacyWireframe">
                  <a:bevelT w="13500" h="13500" prst="angle"/>
                  <a:bevelB w="13500" h="13500" prst="angle"/>
                  <a:extrusionClr>
                    <a:schemeClr val="tx1"/>
                  </a:extrusionClr>
                </a:sp3d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eaVert" wrap="none" anchor="ctr">
                  <a:flatTx/>
                </a:bodyPr>
                <a:lstStyle/>
                <a:p>
                  <a:pPr algn="ctr" eaLnBrk="1" hangingPunct="1"/>
                  <a:endParaRPr lang="en-GB" sz="1200">
                    <a:solidFill>
                      <a:schemeClr val="accent2"/>
                    </a:solidFill>
                    <a:latin typeface="Century" charset="0"/>
                    <a:ea typeface="Osaka" charset="0"/>
                    <a:cs typeface="Osaka" charset="0"/>
                  </a:endParaRPr>
                </a:p>
              </p:txBody>
            </p:sp>
            <p:sp>
              <p:nvSpPr>
                <p:cNvPr id="22" name="Line 10">
                  <a:extLst>
                    <a:ext uri="{FF2B5EF4-FFF2-40B4-BE49-F238E27FC236}">
                      <a16:creationId xmlns:a16="http://schemas.microsoft.com/office/drawing/2014/main" id="{0EF37190-42A4-6744-B7A7-690E88FE35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48" y="1504"/>
                  <a:ext cx="1192" cy="664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>
                  <a:extLst>
                    <a:ext uri="{FF2B5EF4-FFF2-40B4-BE49-F238E27FC236}">
                      <a16:creationId xmlns:a16="http://schemas.microsoft.com/office/drawing/2014/main" id="{B909B359-F560-BB41-8C89-940DA1CF6D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56" y="1488"/>
                  <a:ext cx="472" cy="200"/>
                </a:xfrm>
                <a:prstGeom prst="line">
                  <a:avLst/>
                </a:prstGeom>
                <a:noFill/>
                <a:ln w="9525">
                  <a:solidFill>
                    <a:srgbClr val="CA3213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>
                  <a:extLst>
                    <a:ext uri="{FF2B5EF4-FFF2-40B4-BE49-F238E27FC236}">
                      <a16:creationId xmlns:a16="http://schemas.microsoft.com/office/drawing/2014/main" id="{8D2AFCCE-DAB8-DE49-AB12-BEA94A0B8C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728" y="1296"/>
                  <a:ext cx="448" cy="192"/>
                </a:xfrm>
                <a:prstGeom prst="line">
                  <a:avLst/>
                </a:prstGeom>
                <a:noFill/>
                <a:ln w="9525">
                  <a:solidFill>
                    <a:srgbClr val="CA321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>
                  <a:extLst>
                    <a:ext uri="{FF2B5EF4-FFF2-40B4-BE49-F238E27FC236}">
                      <a16:creationId xmlns:a16="http://schemas.microsoft.com/office/drawing/2014/main" id="{ADB7FCFB-B759-2449-94B5-66101B6094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56" y="1160"/>
                  <a:ext cx="0" cy="528"/>
                </a:xfrm>
                <a:prstGeom prst="line">
                  <a:avLst/>
                </a:prstGeom>
                <a:noFill/>
                <a:ln w="9525">
                  <a:solidFill>
                    <a:srgbClr val="CA321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4">
                  <a:extLst>
                    <a:ext uri="{FF2B5EF4-FFF2-40B4-BE49-F238E27FC236}">
                      <a16:creationId xmlns:a16="http://schemas.microsoft.com/office/drawing/2014/main" id="{70A34DD4-DEAD-8446-9CBF-67927A708A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176" y="928"/>
                  <a:ext cx="8" cy="376"/>
                </a:xfrm>
                <a:prstGeom prst="line">
                  <a:avLst/>
                </a:prstGeom>
                <a:noFill/>
                <a:ln w="9525">
                  <a:solidFill>
                    <a:srgbClr val="CA3213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6" name="Text Box 15">
                <a:extLst>
                  <a:ext uri="{FF2B5EF4-FFF2-40B4-BE49-F238E27FC236}">
                    <a16:creationId xmlns:a16="http://schemas.microsoft.com/office/drawing/2014/main" id="{817752BC-59B7-3B4F-9561-3A5F182D6F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" y="1822"/>
                <a:ext cx="533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 algn="ctr" eaLnBrk="1" hangingPunct="1"/>
                <a:r>
                  <a:rPr lang="en-GB" sz="1400" dirty="0">
                    <a:solidFill>
                      <a:srgbClr val="0070C0"/>
                    </a:solidFill>
                    <a:latin typeface="Comic Sans MS" charset="0"/>
                    <a:ea typeface="Osaka" charset="0"/>
                    <a:cs typeface="Osaka" charset="0"/>
                  </a:rPr>
                  <a:t>particle beam</a:t>
                </a:r>
              </a:p>
            </p:txBody>
          </p:sp>
          <p:sp>
            <p:nvSpPr>
              <p:cNvPr id="17" name="Text Box 16">
                <a:extLst>
                  <a:ext uri="{FF2B5EF4-FFF2-40B4-BE49-F238E27FC236}">
                    <a16:creationId xmlns:a16="http://schemas.microsoft.com/office/drawing/2014/main" id="{DC84D0AB-7FAC-C64F-9395-885F3087DE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87" y="1672"/>
                <a:ext cx="80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 algn="ctr" eaLnBrk="1" hangingPunct="1"/>
                <a:r>
                  <a:rPr lang="en-GB" sz="1400">
                    <a:solidFill>
                      <a:srgbClr val="FF0000"/>
                    </a:solidFill>
                    <a:latin typeface="Comic Sans MS" charset="0"/>
                    <a:ea typeface="Osaka" charset="0"/>
                    <a:cs typeface="Osaka" charset="0"/>
                  </a:rPr>
                  <a:t>Coulomb field</a:t>
                </a:r>
              </a:p>
            </p:txBody>
          </p:sp>
          <p:sp>
            <p:nvSpPr>
              <p:cNvPr id="18" name="Text Box 17">
                <a:extLst>
                  <a:ext uri="{FF2B5EF4-FFF2-40B4-BE49-F238E27FC236}">
                    <a16:creationId xmlns:a16="http://schemas.microsoft.com/office/drawing/2014/main" id="{2DA774AE-5C5D-A646-A233-7812D3796A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" y="624"/>
                <a:ext cx="134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 algn="ctr" eaLnBrk="1" hangingPunct="1"/>
                <a:r>
                  <a:rPr lang="en-GB" sz="1400">
                    <a:solidFill>
                      <a:srgbClr val="CA3213"/>
                    </a:solidFill>
                    <a:latin typeface="Comic Sans MS" charset="0"/>
                    <a:ea typeface="Osaka" charset="0"/>
                    <a:cs typeface="Osaka" charset="0"/>
                  </a:rPr>
                  <a:t>probing laser pulse</a:t>
                </a:r>
              </a:p>
            </p:txBody>
          </p:sp>
        </p:grpSp>
        <p:sp>
          <p:nvSpPr>
            <p:cNvPr id="13" name="Text Box 18">
              <a:extLst>
                <a:ext uri="{FF2B5EF4-FFF2-40B4-BE49-F238E27FC236}">
                  <a16:creationId xmlns:a16="http://schemas.microsoft.com/office/drawing/2014/main" id="{B35712B0-4DE0-2044-87DE-E771ACEA6C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0350" y="3000375"/>
              <a:ext cx="13874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/>
              <a:r>
                <a:rPr lang="en-GB" sz="1400">
                  <a:latin typeface="Comic Sans MS" charset="0"/>
                  <a:ea typeface="Osaka" charset="0"/>
                  <a:cs typeface="Osaka" charset="0"/>
                </a:rPr>
                <a:t>EO crystal</a:t>
              </a:r>
            </a:p>
          </p:txBody>
        </p:sp>
        <p:graphicFrame>
          <p:nvGraphicFramePr>
            <p:cNvPr id="14" name="Object 2">
              <a:extLst>
                <a:ext uri="{FF2B5EF4-FFF2-40B4-BE49-F238E27FC236}">
                  <a16:creationId xmlns:a16="http://schemas.microsoft.com/office/drawing/2014/main" id="{6F0650D6-3DFC-C148-9AAB-D8269EE4C69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218557"/>
                </p:ext>
              </p:extLst>
            </p:nvPr>
          </p:nvGraphicFramePr>
          <p:xfrm>
            <a:off x="1981200" y="4371975"/>
            <a:ext cx="1676400" cy="581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3" name="Equation" r:id="rId3" imgW="1143276" imgH="457200" progId="">
                    <p:embed/>
                  </p:oleObj>
                </mc:Choice>
                <mc:Fallback>
                  <p:oleObj name="Equation" r:id="rId3" imgW="1143276" imgH="457200" progId="">
                    <p:embed/>
                    <p:pic>
                      <p:nvPicPr>
                        <p:cNvPr id="24" name="Object 2">
                          <a:extLst>
                            <a:ext uri="{FF2B5EF4-FFF2-40B4-BE49-F238E27FC236}">
                              <a16:creationId xmlns:a16="http://schemas.microsoft.com/office/drawing/2014/main" id="{E2A49D4A-0E47-654D-AE68-9A36C7234E2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4371975"/>
                          <a:ext cx="1676400" cy="5810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" name="Grouper 33">
            <a:extLst>
              <a:ext uri="{FF2B5EF4-FFF2-40B4-BE49-F238E27FC236}">
                <a16:creationId xmlns:a16="http://schemas.microsoft.com/office/drawing/2014/main" id="{B1D6DE81-5136-FA4F-812B-76BC421FC6D7}"/>
              </a:ext>
            </a:extLst>
          </p:cNvPr>
          <p:cNvGrpSpPr>
            <a:grpSpLocks/>
          </p:cNvGrpSpPr>
          <p:nvPr/>
        </p:nvGrpSpPr>
        <p:grpSpPr bwMode="auto">
          <a:xfrm>
            <a:off x="3577557" y="2083872"/>
            <a:ext cx="7459580" cy="4114800"/>
            <a:chOff x="2133600" y="2286000"/>
            <a:chExt cx="7459580" cy="4114800"/>
          </a:xfrm>
        </p:grpSpPr>
        <p:pic>
          <p:nvPicPr>
            <p:cNvPr id="30" name="Picture 3">
              <a:extLst>
                <a:ext uri="{FF2B5EF4-FFF2-40B4-BE49-F238E27FC236}">
                  <a16:creationId xmlns:a16="http://schemas.microsoft.com/office/drawing/2014/main" id="{F7F3A529-1833-7F43-B89E-A3643FFC7B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2286000"/>
              <a:ext cx="5032375" cy="316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Rectangle 48">
              <a:extLst>
                <a:ext uri="{FF2B5EF4-FFF2-40B4-BE49-F238E27FC236}">
                  <a16:creationId xmlns:a16="http://schemas.microsoft.com/office/drawing/2014/main" id="{B5D5DEE5-83D1-6047-B240-EBF7751BE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1780" y="5867400"/>
              <a:ext cx="358140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200" b="1" dirty="0"/>
                <a:t> Relative phase shift between polarizations</a:t>
              </a:r>
            </a:p>
            <a:p>
              <a:pPr algn="ctr" eaLnBrk="1" hangingPunct="1"/>
              <a:r>
                <a:rPr lang="fr-FR" sz="1200" b="1" dirty="0"/>
                <a:t>i</a:t>
              </a:r>
              <a:r>
                <a:rPr lang="en-US" sz="1200" b="1" dirty="0" err="1"/>
                <a:t>ncreases</a:t>
              </a:r>
              <a:r>
                <a:rPr lang="en-US" sz="1200" b="1" dirty="0"/>
                <a:t> with the beam electric field</a:t>
              </a:r>
              <a:endParaRPr lang="fr-FR" sz="1200" dirty="0"/>
            </a:p>
          </p:txBody>
        </p:sp>
        <p:graphicFrame>
          <p:nvGraphicFramePr>
            <p:cNvPr id="32" name="Object 3">
              <a:extLst>
                <a:ext uri="{FF2B5EF4-FFF2-40B4-BE49-F238E27FC236}">
                  <a16:creationId xmlns:a16="http://schemas.microsoft.com/office/drawing/2014/main" id="{9674A8D7-8CEF-0547-90AA-19E2EC71EA9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33600" y="5842000"/>
            <a:ext cx="26543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4" name="…quation" r:id="rId6" imgW="1930400" imgH="406400" progId="Equation.3">
                    <p:embed/>
                  </p:oleObj>
                </mc:Choice>
                <mc:Fallback>
                  <p:oleObj name="…quation" r:id="rId6" imgW="1930400" imgH="406400" progId="Equation.3">
                    <p:embed/>
                    <p:pic>
                      <p:nvPicPr>
                        <p:cNvPr id="28" name="Object 3">
                          <a:extLst>
                            <a:ext uri="{FF2B5EF4-FFF2-40B4-BE49-F238E27FC236}">
                              <a16:creationId xmlns:a16="http://schemas.microsoft.com/office/drawing/2014/main" id="{A6172271-625A-6F4A-889E-7DA57EBA90F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3600" y="5842000"/>
                          <a:ext cx="2654300" cy="558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33" name="Connecteur droit avec flèche 50">
            <a:extLst>
              <a:ext uri="{FF2B5EF4-FFF2-40B4-BE49-F238E27FC236}">
                <a16:creationId xmlns:a16="http://schemas.microsoft.com/office/drawing/2014/main" id="{F904976A-64EC-BB4F-95CA-7B5C824D773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763001" y="5193962"/>
            <a:ext cx="914400" cy="4286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4" name="Connecteur droit avec flèche 51">
            <a:extLst>
              <a:ext uri="{FF2B5EF4-FFF2-40B4-BE49-F238E27FC236}">
                <a16:creationId xmlns:a16="http://schemas.microsoft.com/office/drawing/2014/main" id="{4A85E475-9C61-1B4D-85CF-12CC99AA433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8343901" y="4289087"/>
            <a:ext cx="1752600" cy="9144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620405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652611"/>
          </a:xfrm>
        </p:spPr>
        <p:txBody>
          <a:bodyPr/>
          <a:lstStyle/>
          <a:p>
            <a:r>
              <a:rPr lang="en-US" dirty="0"/>
              <a:t>Electro-optical detection in Beam instrumentation</a:t>
            </a: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6" name="Rectangle 32">
            <a:extLst>
              <a:ext uri="{FF2B5EF4-FFF2-40B4-BE49-F238E27FC236}">
                <a16:creationId xmlns:a16="http://schemas.microsoft.com/office/drawing/2014/main" id="{0116095A-D4A4-5C43-AE67-5BCED3782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59" y="782651"/>
            <a:ext cx="116706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sz="2000" i="1" dirty="0"/>
              <a:t>Commercial E-O modulators used in many applications in laser technology and telecommunications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BBA452-7465-7A44-8440-063ADDEDF7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570" y="2596605"/>
            <a:ext cx="3692779" cy="16570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EC9C0D-9DBA-994A-981A-BAF35D6A9D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570" y="4253621"/>
            <a:ext cx="4231934" cy="18989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5FCFFD-181F-244A-B0A6-5F393FE8DE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570" y="1269562"/>
            <a:ext cx="3740905" cy="16786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EC5DADC-C31A-5F49-9690-6D03C0D83012}"/>
              </a:ext>
            </a:extLst>
          </p:cNvPr>
          <p:cNvSpPr txBox="1"/>
          <p:nvPr/>
        </p:nvSpPr>
        <p:spPr>
          <a:xfrm>
            <a:off x="82092" y="1681401"/>
            <a:ext cx="286564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u="sng" dirty="0"/>
              <a:t>Phase/</a:t>
            </a:r>
            <a:r>
              <a:rPr lang="fr-FR" sz="1600" u="sng" dirty="0" err="1"/>
              <a:t>intensity</a:t>
            </a:r>
            <a:r>
              <a:rPr lang="fr-FR" sz="1600" u="sng" dirty="0"/>
              <a:t> </a:t>
            </a:r>
            <a:r>
              <a:rPr lang="fr-FR" sz="1600" u="sng" dirty="0" err="1"/>
              <a:t>modulator</a:t>
            </a:r>
            <a:endParaRPr lang="fr-FR" sz="1600" u="sng" dirty="0"/>
          </a:p>
          <a:p>
            <a:pPr algn="l"/>
            <a:r>
              <a:rPr lang="fr-FR" sz="1600" dirty="0" err="1"/>
              <a:t>without</a:t>
            </a:r>
            <a:r>
              <a:rPr lang="fr-FR" sz="1600" dirty="0"/>
              <a:t>/</a:t>
            </a:r>
            <a:r>
              <a:rPr lang="fr-FR" sz="1600" dirty="0" err="1"/>
              <a:t>with</a:t>
            </a:r>
            <a:r>
              <a:rPr lang="fr-FR" sz="1600" dirty="0"/>
              <a:t> polariser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D5F9AB-5138-D446-BE11-7B6F51DA4A0E}"/>
              </a:ext>
            </a:extLst>
          </p:cNvPr>
          <p:cNvSpPr txBox="1"/>
          <p:nvPr/>
        </p:nvSpPr>
        <p:spPr>
          <a:xfrm>
            <a:off x="82092" y="2964620"/>
            <a:ext cx="258891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u="sng" dirty="0" err="1"/>
              <a:t>Intensity</a:t>
            </a:r>
            <a:r>
              <a:rPr lang="fr-FR" sz="1600" u="sng" dirty="0"/>
              <a:t> </a:t>
            </a:r>
            <a:r>
              <a:rPr lang="fr-FR" sz="1600" u="sng" dirty="0" err="1"/>
              <a:t>modulator</a:t>
            </a:r>
            <a:endParaRPr lang="fr-FR" sz="1600" u="sng" dirty="0"/>
          </a:p>
          <a:p>
            <a:pPr algn="l"/>
            <a:r>
              <a:rPr lang="fr-FR" sz="1600" dirty="0" err="1"/>
              <a:t>using</a:t>
            </a:r>
            <a:r>
              <a:rPr lang="fr-FR" sz="1600" dirty="0"/>
              <a:t> Mach-</a:t>
            </a:r>
            <a:r>
              <a:rPr lang="fr-FR" sz="1600" dirty="0" err="1"/>
              <a:t>Zehnder</a:t>
            </a:r>
            <a:r>
              <a:rPr lang="fr-FR" sz="1600" dirty="0"/>
              <a:t> </a:t>
            </a:r>
            <a:r>
              <a:rPr lang="fr-FR" sz="1600" dirty="0" err="1"/>
              <a:t>interferometer</a:t>
            </a:r>
            <a:endParaRPr lang="fr-FR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9A7911-2C72-FF46-95DB-2B6D358F627A}"/>
              </a:ext>
            </a:extLst>
          </p:cNvPr>
          <p:cNvSpPr txBox="1"/>
          <p:nvPr/>
        </p:nvSpPr>
        <p:spPr>
          <a:xfrm>
            <a:off x="96391" y="4621636"/>
            <a:ext cx="294759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600" u="sng" dirty="0"/>
              <a:t>IQ </a:t>
            </a:r>
            <a:r>
              <a:rPr lang="fr-FR" sz="1600" u="sng" dirty="0" err="1"/>
              <a:t>Intensity</a:t>
            </a:r>
            <a:r>
              <a:rPr lang="fr-FR" sz="1600" u="sng" dirty="0"/>
              <a:t> </a:t>
            </a:r>
            <a:r>
              <a:rPr lang="fr-FR" sz="1600" u="sng" dirty="0" err="1"/>
              <a:t>modulator</a:t>
            </a:r>
            <a:endParaRPr lang="fr-FR" sz="1600" u="sng" dirty="0"/>
          </a:p>
          <a:p>
            <a:pPr algn="l"/>
            <a:r>
              <a:rPr lang="fr-FR" sz="1600" dirty="0" err="1"/>
              <a:t>using</a:t>
            </a:r>
            <a:r>
              <a:rPr lang="fr-FR" sz="1600" dirty="0"/>
              <a:t> Mach-</a:t>
            </a:r>
            <a:r>
              <a:rPr lang="fr-FR" sz="1600" dirty="0" err="1"/>
              <a:t>Zehnder</a:t>
            </a:r>
            <a:r>
              <a:rPr lang="fr-FR" sz="1600" dirty="0"/>
              <a:t> </a:t>
            </a:r>
            <a:r>
              <a:rPr lang="fr-FR" sz="1600" dirty="0" err="1"/>
              <a:t>interferometers</a:t>
            </a:r>
            <a:endParaRPr lang="fr-FR" sz="16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F9759EA-93E5-714E-B85D-4E867538CB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7751" y="1572622"/>
            <a:ext cx="2516753" cy="17681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222C988-8A7B-BF46-A00C-45F0F80C79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7751" y="4095996"/>
            <a:ext cx="2516753" cy="177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00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652611"/>
          </a:xfrm>
        </p:spPr>
        <p:txBody>
          <a:bodyPr/>
          <a:lstStyle/>
          <a:p>
            <a:r>
              <a:rPr lang="en-US" dirty="0"/>
              <a:t>Electro-optical detection in Beam instrumentation</a:t>
            </a: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6" name="Rectangle 32">
            <a:extLst>
              <a:ext uri="{FF2B5EF4-FFF2-40B4-BE49-F238E27FC236}">
                <a16:creationId xmlns:a16="http://schemas.microsoft.com/office/drawing/2014/main" id="{0116095A-D4A4-5C43-AE67-5BCED3782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59" y="782651"/>
            <a:ext cx="116706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sz="2000" i="1" dirty="0"/>
              <a:t>Commercial E-O modulators used in many applications in laser technology and telecommunications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3278A28-B485-D847-A340-30F0AA62B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9593" y="1515978"/>
            <a:ext cx="3146108" cy="30645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A7BC0D0-5837-0B49-BF4C-952AF7A463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35" y="1515978"/>
            <a:ext cx="3295087" cy="306454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1552523-4F74-2044-AAE8-A6C713A3B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79" y="1515978"/>
            <a:ext cx="3809695" cy="440836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046999-A633-2F40-8D79-D0D0CEF2AECB}"/>
              </a:ext>
            </a:extLst>
          </p:cNvPr>
          <p:cNvSpPr txBox="1"/>
          <p:nvPr/>
        </p:nvSpPr>
        <p:spPr>
          <a:xfrm>
            <a:off x="5017719" y="5093342"/>
            <a:ext cx="3956211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LiNbO3, LiTaO3, </a:t>
            </a:r>
            <a:r>
              <a:rPr lang="fr-FR" dirty="0" err="1"/>
              <a:t>GaAs</a:t>
            </a:r>
            <a:r>
              <a:rPr lang="fr-FR" dirty="0"/>
              <a:t>, BGO, ..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Large </a:t>
            </a:r>
            <a:r>
              <a:rPr lang="fr-FR" dirty="0" err="1"/>
              <a:t>bandwidth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DC to 50GHz</a:t>
            </a:r>
          </a:p>
        </p:txBody>
      </p:sp>
    </p:spTree>
    <p:extLst>
      <p:ext uri="{BB962C8B-B14F-4D97-AF65-F5344CB8AC3E}">
        <p14:creationId xmlns:p14="http://schemas.microsoft.com/office/powerpoint/2010/main" val="292455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652611"/>
          </a:xfrm>
        </p:spPr>
        <p:txBody>
          <a:bodyPr/>
          <a:lstStyle/>
          <a:p>
            <a:r>
              <a:rPr lang="en-US" dirty="0"/>
              <a:t>Electro-optical detection in Beam instrumentation</a:t>
            </a: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6" name="Rectangle 32">
            <a:extLst>
              <a:ext uri="{FF2B5EF4-FFF2-40B4-BE49-F238E27FC236}">
                <a16:creationId xmlns:a16="http://schemas.microsoft.com/office/drawing/2014/main" id="{0116095A-D4A4-5C43-AE67-5BCED3782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465" y="868467"/>
            <a:ext cx="110428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i="1" dirty="0"/>
              <a:t>R&amp;D on E-O techniques in accelerators for short bunch length monitoring (sub picosecond time response)</a:t>
            </a:r>
          </a:p>
        </p:txBody>
      </p:sp>
      <p:grpSp>
        <p:nvGrpSpPr>
          <p:cNvPr id="40" name="Group 4">
            <a:extLst>
              <a:ext uri="{FF2B5EF4-FFF2-40B4-BE49-F238E27FC236}">
                <a16:creationId xmlns:a16="http://schemas.microsoft.com/office/drawing/2014/main" id="{07ED8BE8-B253-6E40-BBD3-98A385031123}"/>
              </a:ext>
            </a:extLst>
          </p:cNvPr>
          <p:cNvGrpSpPr>
            <a:grpSpLocks/>
          </p:cNvGrpSpPr>
          <p:nvPr/>
        </p:nvGrpSpPr>
        <p:grpSpPr bwMode="auto">
          <a:xfrm>
            <a:off x="1552075" y="1344172"/>
            <a:ext cx="8215047" cy="3543075"/>
            <a:chOff x="-22" y="1392"/>
            <a:chExt cx="5350" cy="2131"/>
          </a:xfrm>
        </p:grpSpPr>
        <p:pic>
          <p:nvPicPr>
            <p:cNvPr id="41" name="Picture 5" descr="GaPtransFnc">
              <a:extLst>
                <a:ext uri="{FF2B5EF4-FFF2-40B4-BE49-F238E27FC236}">
                  <a16:creationId xmlns:a16="http://schemas.microsoft.com/office/drawing/2014/main" id="{6B4521FD-90FA-7845-BD6D-01BF48EA43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6" y="1392"/>
              <a:ext cx="2842" cy="2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6" descr="ZnTetransFnc">
              <a:extLst>
                <a:ext uri="{FF2B5EF4-FFF2-40B4-BE49-F238E27FC236}">
                  <a16:creationId xmlns:a16="http://schemas.microsoft.com/office/drawing/2014/main" id="{A2F5255C-93BE-3C49-9E5F-E13E28AD18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" y="1392"/>
              <a:ext cx="2832" cy="2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Rectangle 7">
              <a:extLst>
                <a:ext uri="{FF2B5EF4-FFF2-40B4-BE49-F238E27FC236}">
                  <a16:creationId xmlns:a16="http://schemas.microsoft.com/office/drawing/2014/main" id="{95159771-E062-0147-8BD2-676362DED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6" y="2112"/>
              <a:ext cx="4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fr-FR" sz="1800" b="1">
                  <a:solidFill>
                    <a:srgbClr val="006600"/>
                  </a:solidFill>
                </a:rPr>
                <a:t>ZnTe</a:t>
              </a:r>
              <a:endParaRPr lang="en-US" altLang="fr-FR" sz="1800" b="1">
                <a:solidFill>
                  <a:srgbClr val="006600"/>
                </a:solidFill>
              </a:endParaRPr>
            </a:p>
          </p:txBody>
        </p:sp>
        <p:sp>
          <p:nvSpPr>
            <p:cNvPr id="44" name="Rectangle 8">
              <a:extLst>
                <a:ext uri="{FF2B5EF4-FFF2-40B4-BE49-F238E27FC236}">
                  <a16:creationId xmlns:a16="http://schemas.microsoft.com/office/drawing/2014/main" id="{2BAFA56B-CF02-C649-A7B7-3825DD179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" y="2112"/>
              <a:ext cx="4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fr-FR" sz="1800" b="1">
                  <a:solidFill>
                    <a:srgbClr val="006600"/>
                  </a:solidFill>
                </a:rPr>
                <a:t>GaP</a:t>
              </a:r>
              <a:endParaRPr lang="en-US" altLang="fr-FR" sz="1800" b="1">
                <a:solidFill>
                  <a:srgbClr val="006600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7971EF7-A0D0-9F4A-8EDF-353E97875AB8}"/>
              </a:ext>
            </a:extLst>
          </p:cNvPr>
          <p:cNvSpPr txBox="1"/>
          <p:nvPr/>
        </p:nvSpPr>
        <p:spPr>
          <a:xfrm>
            <a:off x="3373669" y="5392667"/>
            <a:ext cx="5539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 err="1"/>
              <a:t>Thinner</a:t>
            </a:r>
            <a:r>
              <a:rPr lang="fr-FR" dirty="0"/>
              <a:t> </a:t>
            </a:r>
            <a:r>
              <a:rPr lang="fr-FR" dirty="0" err="1"/>
              <a:t>crystal</a:t>
            </a:r>
            <a:r>
              <a:rPr lang="fr-FR" dirty="0"/>
              <a:t> - </a:t>
            </a:r>
            <a:r>
              <a:rPr lang="fr-FR" dirty="0" err="1"/>
              <a:t>need</a:t>
            </a:r>
            <a:r>
              <a:rPr lang="fr-FR" dirty="0"/>
              <a:t> </a:t>
            </a:r>
            <a:r>
              <a:rPr lang="fr-FR" dirty="0" err="1"/>
              <a:t>higher</a:t>
            </a:r>
            <a:r>
              <a:rPr lang="fr-FR" dirty="0"/>
              <a:t> power (short pulse) laser</a:t>
            </a:r>
          </a:p>
        </p:txBody>
      </p:sp>
    </p:spTree>
    <p:extLst>
      <p:ext uri="{BB962C8B-B14F-4D97-AF65-F5344CB8AC3E}">
        <p14:creationId xmlns:p14="http://schemas.microsoft.com/office/powerpoint/2010/main" val="234238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652611"/>
          </a:xfrm>
        </p:spPr>
        <p:txBody>
          <a:bodyPr/>
          <a:lstStyle/>
          <a:p>
            <a:r>
              <a:rPr lang="en-US" dirty="0"/>
              <a:t>Electro-optical detection in Beam instrumentation</a:t>
            </a: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6" name="Rectangle 32">
            <a:extLst>
              <a:ext uri="{FF2B5EF4-FFF2-40B4-BE49-F238E27FC236}">
                <a16:creationId xmlns:a16="http://schemas.microsoft.com/office/drawing/2014/main" id="{0116095A-D4A4-5C43-AE67-5BCED3782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465" y="868467"/>
            <a:ext cx="110428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i="1" dirty="0"/>
              <a:t>R&amp;D on E-O techniques in accelerators for short bunch length monitoring (sub picosecond time response)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66D5E131-EF98-7D43-A195-90955A330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6600" y="1231823"/>
            <a:ext cx="8416409" cy="330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50B3C1-3E19-BA48-AC46-D1738E802C88}"/>
              </a:ext>
            </a:extLst>
          </p:cNvPr>
          <p:cNvSpPr txBox="1"/>
          <p:nvPr/>
        </p:nvSpPr>
        <p:spPr>
          <a:xfrm>
            <a:off x="2538228" y="4752462"/>
            <a:ext cx="25115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</a:rPr>
              <a:t>Encoding</a:t>
            </a:r>
            <a:endParaRPr lang="fr-FR" sz="2400" dirty="0">
              <a:solidFill>
                <a:srgbClr val="FF0000"/>
              </a:solidFill>
            </a:endParaRPr>
          </a:p>
          <a:p>
            <a:pPr algn="ctr"/>
            <a:r>
              <a:rPr lang="fr-FR" sz="2400" dirty="0">
                <a:solidFill>
                  <a:srgbClr val="FF0000"/>
                </a:solidFill>
              </a:rPr>
              <a:t>Time to </a:t>
            </a:r>
            <a:r>
              <a:rPr lang="fr-FR" sz="2400" dirty="0" err="1">
                <a:solidFill>
                  <a:srgbClr val="FF0000"/>
                </a:solidFill>
              </a:rPr>
              <a:t>Frequency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20F27F-5AFB-7E4E-B03E-8E7D1F363AD7}"/>
              </a:ext>
            </a:extLst>
          </p:cNvPr>
          <p:cNvSpPr txBox="1"/>
          <p:nvPr/>
        </p:nvSpPr>
        <p:spPr>
          <a:xfrm>
            <a:off x="7063357" y="4752462"/>
            <a:ext cx="3305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 err="1">
                <a:solidFill>
                  <a:srgbClr val="FF0000"/>
                </a:solidFill>
              </a:rPr>
              <a:t>Decoding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FR" sz="2400" dirty="0" err="1">
                <a:solidFill>
                  <a:srgbClr val="FF0000"/>
                </a:solidFill>
              </a:rPr>
              <a:t>Frequency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from</a:t>
            </a:r>
            <a:r>
              <a:rPr lang="fr-FR" sz="2400" dirty="0">
                <a:solidFill>
                  <a:srgbClr val="FF0000"/>
                </a:solidFill>
              </a:rPr>
              <a:t> Position </a:t>
            </a:r>
          </a:p>
        </p:txBody>
      </p:sp>
      <p:sp>
        <p:nvSpPr>
          <p:cNvPr id="22" name="Notched Right Arrow 21">
            <a:extLst>
              <a:ext uri="{FF2B5EF4-FFF2-40B4-BE49-F238E27FC236}">
                <a16:creationId xmlns:a16="http://schemas.microsoft.com/office/drawing/2014/main" id="{668EECF5-3761-B14B-8FE1-26A82BF99810}"/>
              </a:ext>
            </a:extLst>
          </p:cNvPr>
          <p:cNvSpPr/>
          <p:nvPr/>
        </p:nvSpPr>
        <p:spPr>
          <a:xfrm>
            <a:off x="5901023" y="5087773"/>
            <a:ext cx="311124" cy="1603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DA1ACFF-064B-8542-BAA0-E5AF194AFD59}"/>
              </a:ext>
            </a:extLst>
          </p:cNvPr>
          <p:cNvGrpSpPr/>
          <p:nvPr/>
        </p:nvGrpSpPr>
        <p:grpSpPr>
          <a:xfrm>
            <a:off x="3257967" y="5746557"/>
            <a:ext cx="6049108" cy="461666"/>
            <a:chOff x="3390314" y="6348136"/>
            <a:chExt cx="6049108" cy="461666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785D7ABB-4496-E14B-8B11-6788996BD3AB}"/>
                </a:ext>
              </a:extLst>
            </p:cNvPr>
            <p:cNvSpPr/>
            <p:nvPr/>
          </p:nvSpPr>
          <p:spPr>
            <a:xfrm>
              <a:off x="3390314" y="6348136"/>
              <a:ext cx="6049108" cy="461665"/>
            </a:xfrm>
            <a:prstGeom prst="roundRect">
              <a:avLst/>
            </a:prstGeom>
            <a:solidFill>
              <a:schemeClr val="bg2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Notched Right Arrow 24">
              <a:extLst>
                <a:ext uri="{FF2B5EF4-FFF2-40B4-BE49-F238E27FC236}">
                  <a16:creationId xmlns:a16="http://schemas.microsoft.com/office/drawing/2014/main" id="{809E0663-9608-614C-A5AA-3AC90196E395}"/>
                </a:ext>
              </a:extLst>
            </p:cNvPr>
            <p:cNvSpPr/>
            <p:nvPr/>
          </p:nvSpPr>
          <p:spPr>
            <a:xfrm>
              <a:off x="6033370" y="6498782"/>
              <a:ext cx="311124" cy="16037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CCD92C6-0816-BC4B-81A3-5955364A8DBF}"/>
                </a:ext>
              </a:extLst>
            </p:cNvPr>
            <p:cNvSpPr txBox="1"/>
            <p:nvPr/>
          </p:nvSpPr>
          <p:spPr>
            <a:xfrm>
              <a:off x="3523852" y="6348137"/>
              <a:ext cx="8050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Time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FB51D4-D8C5-214B-A5E9-E29262D422C4}"/>
                </a:ext>
              </a:extLst>
            </p:cNvPr>
            <p:cNvSpPr txBox="1"/>
            <p:nvPr/>
          </p:nvSpPr>
          <p:spPr>
            <a:xfrm>
              <a:off x="8127706" y="6348136"/>
              <a:ext cx="11868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400" dirty="0"/>
                <a:t>Position</a:t>
              </a:r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0BF3797-B703-E244-BD9C-F45D37E2C2A4}"/>
              </a:ext>
            </a:extLst>
          </p:cNvPr>
          <p:cNvCxnSpPr/>
          <p:nvPr/>
        </p:nvCxnSpPr>
        <p:spPr>
          <a:xfrm flipV="1">
            <a:off x="3792539" y="2901276"/>
            <a:ext cx="239151" cy="18511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1856EFF-7029-4A4C-9737-62C4A7D7C0B9}"/>
              </a:ext>
            </a:extLst>
          </p:cNvPr>
          <p:cNvCxnSpPr>
            <a:cxnSpLocks/>
          </p:cNvCxnSpPr>
          <p:nvPr/>
        </p:nvCxnSpPr>
        <p:spPr>
          <a:xfrm flipV="1">
            <a:off x="8715861" y="2394839"/>
            <a:ext cx="239521" cy="23576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8F74D6E-F19C-5A4C-9A47-6341B38FFD3F}"/>
              </a:ext>
            </a:extLst>
          </p:cNvPr>
          <p:cNvSpPr txBox="1"/>
          <p:nvPr/>
        </p:nvSpPr>
        <p:spPr>
          <a:xfrm>
            <a:off x="255575" y="1714211"/>
            <a:ext cx="140102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2400" b="1" u="sng" dirty="0"/>
              <a:t>Spectral </a:t>
            </a:r>
          </a:p>
          <a:p>
            <a:pPr algn="l"/>
            <a:r>
              <a:rPr lang="fr-FR" sz="2400" b="1" u="sng" dirty="0" err="1"/>
              <a:t>Decoding</a:t>
            </a:r>
            <a:endParaRPr lang="fr-FR" sz="2400" b="1" u="sng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FE27EF-8531-234D-AF22-678BDCBFFA8F}"/>
              </a:ext>
            </a:extLst>
          </p:cNvPr>
          <p:cNvSpPr/>
          <p:nvPr/>
        </p:nvSpPr>
        <p:spPr>
          <a:xfrm>
            <a:off x="-9440" y="5913664"/>
            <a:ext cx="2964017" cy="327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80975">
              <a:lnSpc>
                <a:spcPct val="120000"/>
              </a:lnSpc>
            </a:pP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Wilke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et.al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., PRL 88 (2002) 124801</a:t>
            </a:r>
          </a:p>
        </p:txBody>
      </p:sp>
    </p:spTree>
    <p:extLst>
      <p:ext uri="{BB962C8B-B14F-4D97-AF65-F5344CB8AC3E}">
        <p14:creationId xmlns:p14="http://schemas.microsoft.com/office/powerpoint/2010/main" val="3760551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E-O systems in SY-BI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5242E-307B-344D-9EEA-CEE9DD00769B}"/>
              </a:ext>
            </a:extLst>
          </p:cNvPr>
          <p:cNvSpPr txBox="1"/>
          <p:nvPr/>
        </p:nvSpPr>
        <p:spPr>
          <a:xfrm>
            <a:off x="493295" y="830561"/>
            <a:ext cx="8124019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Spectral </a:t>
            </a:r>
            <a:r>
              <a:rPr lang="fr-FR" dirty="0" err="1"/>
              <a:t>decoding</a:t>
            </a:r>
            <a:r>
              <a:rPr lang="fr-FR" dirty="0"/>
              <a:t> EO system at CLEAR for short 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</a:t>
            </a:r>
            <a:r>
              <a:rPr lang="fr-FR" dirty="0" err="1"/>
              <a:t>measurement</a:t>
            </a: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37" name="Picture 2">
            <a:extLst>
              <a:ext uri="{FF2B5EF4-FFF2-40B4-BE49-F238E27FC236}">
                <a16:creationId xmlns:a16="http://schemas.microsoft.com/office/drawing/2014/main" id="{454D2AB7-17A8-B64A-80A8-5D7753B87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82" y="4433689"/>
            <a:ext cx="4669924" cy="14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9">
            <a:extLst>
              <a:ext uri="{FF2B5EF4-FFF2-40B4-BE49-F238E27FC236}">
                <a16:creationId xmlns:a16="http://schemas.microsoft.com/office/drawing/2014/main" id="{1631769D-701C-4149-A2E4-D3F2B291D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33" y="1336560"/>
            <a:ext cx="2359856" cy="1556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5AB6398-DE18-784A-A087-3CFC69ABE177}"/>
              </a:ext>
            </a:extLst>
          </p:cNvPr>
          <p:cNvSpPr txBox="1"/>
          <p:nvPr/>
        </p:nvSpPr>
        <p:spPr bwMode="auto">
          <a:xfrm>
            <a:off x="506600" y="2862729"/>
            <a:ext cx="1530350" cy="584200"/>
          </a:xfrm>
          <a:prstGeom prst="rect">
            <a:avLst/>
          </a:prstGeom>
          <a:solidFill>
            <a:schemeClr val="bg2">
              <a:alpha val="5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fr-FR" sz="1600" dirty="0" err="1">
                <a:latin typeface="Calibri Light" panose="020F0302020204030204" pitchFamily="34" charset="0"/>
              </a:rPr>
              <a:t>Er</a:t>
            </a:r>
            <a:r>
              <a:rPr lang="en-US" altLang="fr-FR" sz="1600" dirty="0">
                <a:latin typeface="Calibri Light" panose="020F0302020204030204" pitchFamily="34" charset="0"/>
              </a:rPr>
              <a:t> laser 780nm</a:t>
            </a:r>
          </a:p>
          <a:p>
            <a:pPr algn="ctr" eaLnBrk="1" hangingPunct="1"/>
            <a:r>
              <a:rPr lang="en-US" altLang="fr-FR" sz="1600" dirty="0">
                <a:latin typeface="Calibri Light" panose="020F0302020204030204" pitchFamily="34" charset="0"/>
              </a:rPr>
              <a:t>150fs – 12ps</a:t>
            </a:r>
          </a:p>
        </p:txBody>
      </p:sp>
      <p:sp>
        <p:nvSpPr>
          <p:cNvPr id="42" name="Text Box 198">
            <a:extLst>
              <a:ext uri="{FF2B5EF4-FFF2-40B4-BE49-F238E27FC236}">
                <a16:creationId xmlns:a16="http://schemas.microsoft.com/office/drawing/2014/main" id="{7CE9D02B-5305-F943-A19F-1B6FBE0E2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216" y="2907357"/>
            <a:ext cx="2843906" cy="584775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1341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Calibri Light"/>
                <a:ea typeface="+mn-ea"/>
                <a:cs typeface="Calibri Light"/>
              </a:rPr>
              <a:t>Spectrometer with grating and intensified gated CCD camera</a:t>
            </a:r>
          </a:p>
        </p:txBody>
      </p:sp>
      <p:sp>
        <p:nvSpPr>
          <p:cNvPr id="43" name="Text Box 198">
            <a:extLst>
              <a:ext uri="{FF2B5EF4-FFF2-40B4-BE49-F238E27FC236}">
                <a16:creationId xmlns:a16="http://schemas.microsoft.com/office/drawing/2014/main" id="{BC5B1E0E-1230-1B40-A3F5-CAA382C27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9546" y="3393465"/>
            <a:ext cx="2446338" cy="584200"/>
          </a:xfrm>
          <a:prstGeom prst="rect">
            <a:avLst/>
          </a:prstGeom>
          <a:solidFill>
            <a:schemeClr val="bg1">
              <a:alpha val="64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1341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ZnTe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Crystal in between crossed polarisers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F96D46-BEF3-7D4F-AF69-196A08BF4447}"/>
              </a:ext>
            </a:extLst>
          </p:cNvPr>
          <p:cNvSpPr txBox="1"/>
          <p:nvPr/>
        </p:nvSpPr>
        <p:spPr>
          <a:xfrm>
            <a:off x="-204537" y="347712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fr-FR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7239F97-AE06-1E41-A3DA-D39DF021BAC9}"/>
              </a:ext>
            </a:extLst>
          </p:cNvPr>
          <p:cNvGrpSpPr/>
          <p:nvPr/>
        </p:nvGrpSpPr>
        <p:grpSpPr>
          <a:xfrm>
            <a:off x="3302308" y="1328105"/>
            <a:ext cx="1855905" cy="2501934"/>
            <a:chOff x="2878599" y="722587"/>
            <a:chExt cx="3651199" cy="5420164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E7420DEF-8532-6D43-B519-EE0F990873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1994117" y="1607069"/>
              <a:ext cx="5420164" cy="3651199"/>
            </a:xfrm>
            <a:prstGeom prst="rect">
              <a:avLst/>
            </a:prstGeom>
          </p:spPr>
        </p:pic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C328560-F542-B945-B4F2-5D861C0D8F29}"/>
                </a:ext>
              </a:extLst>
            </p:cNvPr>
            <p:cNvGrpSpPr/>
            <p:nvPr/>
          </p:nvGrpSpPr>
          <p:grpSpPr>
            <a:xfrm>
              <a:off x="3484276" y="2112724"/>
              <a:ext cx="2478113" cy="2120135"/>
              <a:chOff x="3484276" y="2112724"/>
              <a:chExt cx="2478113" cy="2120135"/>
            </a:xfrm>
          </p:grpSpPr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EBCFD48B-93CC-3244-BCBC-4026941AFDDB}"/>
                  </a:ext>
                </a:extLst>
              </p:cNvPr>
              <p:cNvCxnSpPr/>
              <p:nvPr/>
            </p:nvCxnSpPr>
            <p:spPr>
              <a:xfrm flipH="1" flipV="1">
                <a:off x="5637427" y="2947468"/>
                <a:ext cx="324962" cy="12853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64BBCFB5-76FA-B241-87A1-1C66C7BF2A71}"/>
                  </a:ext>
                </a:extLst>
              </p:cNvPr>
              <p:cNvCxnSpPr/>
              <p:nvPr/>
            </p:nvCxnSpPr>
            <p:spPr>
              <a:xfrm flipH="1" flipV="1">
                <a:off x="4578175" y="2972226"/>
                <a:ext cx="1071200" cy="2203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3C93C382-4828-EE42-907A-3B29069DCEA9}"/>
                  </a:ext>
                </a:extLst>
              </p:cNvPr>
              <p:cNvCxnSpPr/>
              <p:nvPr/>
            </p:nvCxnSpPr>
            <p:spPr>
              <a:xfrm flipV="1">
                <a:off x="4575027" y="2112724"/>
                <a:ext cx="3148" cy="87066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5EB1DFAF-FC1A-4549-9939-C38C27AD94A3}"/>
                  </a:ext>
                </a:extLst>
              </p:cNvPr>
              <p:cNvCxnSpPr/>
              <p:nvPr/>
            </p:nvCxnSpPr>
            <p:spPr>
              <a:xfrm flipH="1" flipV="1">
                <a:off x="3982997" y="2389536"/>
                <a:ext cx="587630" cy="26105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D624B7A8-D01D-954C-98C1-47A3877B13D5}"/>
                  </a:ext>
                </a:extLst>
              </p:cNvPr>
              <p:cNvCxnSpPr/>
              <p:nvPr/>
            </p:nvCxnSpPr>
            <p:spPr>
              <a:xfrm flipV="1">
                <a:off x="4577115" y="2166625"/>
                <a:ext cx="3148" cy="49146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 w="lg" len="med"/>
                <a:tailEnd type="non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8610BA74-1192-5841-B647-CC00129DB736}"/>
                  </a:ext>
                </a:extLst>
              </p:cNvPr>
              <p:cNvCxnSpPr/>
              <p:nvPr/>
            </p:nvCxnSpPr>
            <p:spPr>
              <a:xfrm flipH="1">
                <a:off x="3484276" y="2412359"/>
                <a:ext cx="524051" cy="173150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BEA8550D-7116-3B4C-BEC1-AA900D0E91D3}"/>
                  </a:ext>
                </a:extLst>
              </p:cNvPr>
              <p:cNvCxnSpPr/>
              <p:nvPr/>
            </p:nvCxnSpPr>
            <p:spPr>
              <a:xfrm>
                <a:off x="3484276" y="4143862"/>
                <a:ext cx="679674" cy="1965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D5EC1FD9-3F07-6D44-B012-0A8FB32D7E53}"/>
                  </a:ext>
                </a:extLst>
              </p:cNvPr>
              <p:cNvCxnSpPr/>
              <p:nvPr/>
            </p:nvCxnSpPr>
            <p:spPr>
              <a:xfrm flipV="1">
                <a:off x="4163950" y="3461406"/>
                <a:ext cx="86719" cy="71656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/>
                <a:tailEnd type="triangle" w="lg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9EDF6320-F1A2-054F-B701-37898EC4F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9714" y="1216305"/>
            <a:ext cx="2967891" cy="2177529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4BABE46-2002-1349-A508-C0047296E07F}"/>
              </a:ext>
            </a:extLst>
          </p:cNvPr>
          <p:cNvCxnSpPr>
            <a:cxnSpLocks/>
            <a:endCxn id="64" idx="1"/>
          </p:cNvCxnSpPr>
          <p:nvPr/>
        </p:nvCxnSpPr>
        <p:spPr>
          <a:xfrm>
            <a:off x="4230261" y="2000418"/>
            <a:ext cx="1349453" cy="304652"/>
          </a:xfrm>
          <a:prstGeom prst="line">
            <a:avLst/>
          </a:prstGeom>
          <a:ln w="66675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5E680357-84D2-5043-9AC0-937FF8D1CFC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9799" y="4258949"/>
            <a:ext cx="3843635" cy="1889148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904287D2-70DE-954F-AA8E-98B752D2077F}"/>
              </a:ext>
            </a:extLst>
          </p:cNvPr>
          <p:cNvGrpSpPr/>
          <p:nvPr/>
        </p:nvGrpSpPr>
        <p:grpSpPr>
          <a:xfrm>
            <a:off x="8779024" y="1268560"/>
            <a:ext cx="3059283" cy="1594169"/>
            <a:chOff x="497991" y="3957253"/>
            <a:chExt cx="4425596" cy="2114013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702F7A1E-A416-0948-BE95-1210D87B30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97991" y="3957253"/>
              <a:ext cx="4425596" cy="2114013"/>
            </a:xfrm>
            <a:prstGeom prst="rect">
              <a:avLst/>
            </a:prstGeom>
          </p:spPr>
        </p:pic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F03979D-C509-E74E-8ED2-BFCF679B3F91}"/>
                </a:ext>
              </a:extLst>
            </p:cNvPr>
            <p:cNvCxnSpPr/>
            <p:nvPr/>
          </p:nvCxnSpPr>
          <p:spPr>
            <a:xfrm flipV="1">
              <a:off x="2464067" y="5563403"/>
              <a:ext cx="2358190" cy="115502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DCD6520-8CFD-AE43-AFFC-B5C68292C149}"/>
                </a:ext>
              </a:extLst>
            </p:cNvPr>
            <p:cNvCxnSpPr/>
            <p:nvPr/>
          </p:nvCxnSpPr>
          <p:spPr>
            <a:xfrm>
              <a:off x="3871357" y="5034013"/>
              <a:ext cx="950900" cy="52939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0BABAE4E-4625-9B49-AE57-2021C1D81BEA}"/>
                </a:ext>
              </a:extLst>
            </p:cNvPr>
            <p:cNvCxnSpPr/>
            <p:nvPr/>
          </p:nvCxnSpPr>
          <p:spPr>
            <a:xfrm flipV="1">
              <a:off x="3871357" y="4505377"/>
              <a:ext cx="631964" cy="508882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7201E1E-0FD3-594A-8E1F-2928D98D3565}"/>
                </a:ext>
              </a:extLst>
            </p:cNvPr>
            <p:cNvCxnSpPr/>
            <p:nvPr/>
          </p:nvCxnSpPr>
          <p:spPr>
            <a:xfrm>
              <a:off x="2710788" y="4412154"/>
              <a:ext cx="1773026" cy="93223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93841F14-56B8-7544-BF99-C64AEB842898}"/>
              </a:ext>
            </a:extLst>
          </p:cNvPr>
          <p:cNvSpPr txBox="1"/>
          <p:nvPr/>
        </p:nvSpPr>
        <p:spPr>
          <a:xfrm>
            <a:off x="8617314" y="4685505"/>
            <a:ext cx="3436233" cy="83099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+mj-lt"/>
                <a:ea typeface="+mn-ea"/>
              </a:rPr>
              <a:t>System being simplified for integration in AWAKE and upgraded for measuring 1ps long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b</a:t>
            </a:r>
            <a:r>
              <a:rPr lang="en-US" sz="1600" dirty="0">
                <a:solidFill>
                  <a:srgbClr val="FF0000"/>
                </a:solidFill>
                <a:latin typeface="+mj-lt"/>
                <a:ea typeface="+mn-ea"/>
              </a:rPr>
              <a:t>unches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D076A9-E8C4-5646-A73D-0B95F106F91D}"/>
              </a:ext>
            </a:extLst>
          </p:cNvPr>
          <p:cNvSpPr txBox="1"/>
          <p:nvPr/>
        </p:nvSpPr>
        <p:spPr>
          <a:xfrm>
            <a:off x="117930" y="6029236"/>
            <a:ext cx="230351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600" i="1" dirty="0"/>
              <a:t>S. </a:t>
            </a:r>
            <a:r>
              <a:rPr lang="fr-FR" sz="1600" i="1" dirty="0" err="1"/>
              <a:t>Mazzoni</a:t>
            </a:r>
            <a:r>
              <a:rPr lang="fr-FR" sz="1600" i="1" dirty="0"/>
              <a:t> and E. </a:t>
            </a:r>
            <a:r>
              <a:rPr lang="fr-FR" sz="1600" i="1" dirty="0" err="1"/>
              <a:t>Senes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80324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473829"/>
            <a:ext cx="681254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87090-3855-495E-A249-08BBDEBFAA87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92C7734-5812-A54C-B59E-83D5D5EC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82" y="109483"/>
            <a:ext cx="11376025" cy="492096"/>
          </a:xfrm>
        </p:spPr>
        <p:txBody>
          <a:bodyPr/>
          <a:lstStyle/>
          <a:p>
            <a:r>
              <a:rPr lang="en-US" dirty="0"/>
              <a:t>E-O systems in SY-BI</a:t>
            </a:r>
            <a:br>
              <a:rPr lang="fr-FR" dirty="0"/>
            </a:br>
            <a:br>
              <a:rPr lang="fr-FR" dirty="0"/>
            </a:br>
            <a:endParaRPr lang="en-GB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6271CEB-E5C5-8F4B-A675-98CFC9368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465387"/>
            <a:ext cx="6572221" cy="365125"/>
          </a:xfrm>
        </p:spPr>
        <p:txBody>
          <a:bodyPr/>
          <a:lstStyle/>
          <a:p>
            <a:r>
              <a:rPr lang="en-GB" dirty="0"/>
              <a:t>EP-ESE &amp; SY-BI collaboration meeting - 14 June 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5242E-307B-344D-9EEA-CEE9DD00769B}"/>
              </a:ext>
            </a:extLst>
          </p:cNvPr>
          <p:cNvSpPr txBox="1"/>
          <p:nvPr/>
        </p:nvSpPr>
        <p:spPr>
          <a:xfrm>
            <a:off x="493295" y="830561"/>
            <a:ext cx="1007327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EO </a:t>
            </a:r>
            <a:r>
              <a:rPr lang="fr-FR" dirty="0" err="1"/>
              <a:t>development</a:t>
            </a:r>
            <a:r>
              <a:rPr lang="fr-FR" dirty="0"/>
              <a:t> for high </a:t>
            </a:r>
            <a:r>
              <a:rPr lang="fr-FR" dirty="0" err="1"/>
              <a:t>bandwidth</a:t>
            </a:r>
            <a:r>
              <a:rPr lang="fr-FR" dirty="0"/>
              <a:t> (20ps </a:t>
            </a:r>
            <a:r>
              <a:rPr lang="fr-FR" dirty="0" err="1"/>
              <a:t>resolution</a:t>
            </a:r>
            <a:r>
              <a:rPr lang="fr-FR" dirty="0"/>
              <a:t>) intra-</a:t>
            </a:r>
            <a:r>
              <a:rPr lang="fr-FR" dirty="0" err="1"/>
              <a:t>bunch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position monitor at LHC</a:t>
            </a:r>
          </a:p>
          <a:p>
            <a:pPr algn="l"/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7F1D21-9FA2-5F4C-9E23-A65414C5F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10" y="1962808"/>
            <a:ext cx="2927441" cy="18792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3D316E-B560-7149-A143-9A7DBC1BC8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73" t="36556" r="17130" b="36294"/>
          <a:stretch/>
        </p:blipFill>
        <p:spPr>
          <a:xfrm>
            <a:off x="4344464" y="5470120"/>
            <a:ext cx="1557867" cy="4186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A7A4D94-0438-B042-93E4-9FA9EBD826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819" y="1953876"/>
            <a:ext cx="1815475" cy="21434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2D37D4B-A8AE-154D-9B9F-CD4E7F0905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802" y="1962808"/>
            <a:ext cx="2980359" cy="2176393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3B0BAF-79A6-B945-B020-87B714776C88}"/>
              </a:ext>
            </a:extLst>
          </p:cNvPr>
          <p:cNvCxnSpPr/>
          <p:nvPr/>
        </p:nvCxnSpPr>
        <p:spPr>
          <a:xfrm>
            <a:off x="2293205" y="3010471"/>
            <a:ext cx="1913926" cy="477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339804-8635-FD40-B4AE-C0B79354E4AB}"/>
              </a:ext>
            </a:extLst>
          </p:cNvPr>
          <p:cNvCxnSpPr>
            <a:cxnSpLocks/>
          </p:cNvCxnSpPr>
          <p:nvPr/>
        </p:nvCxnSpPr>
        <p:spPr>
          <a:xfrm flipV="1">
            <a:off x="4891891" y="3010471"/>
            <a:ext cx="2630379" cy="1757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4075245F-60C5-EF44-8BAC-F6C58A7B6D3C}"/>
              </a:ext>
            </a:extLst>
          </p:cNvPr>
          <p:cNvSpPr/>
          <p:nvPr/>
        </p:nvSpPr>
        <p:spPr>
          <a:xfrm>
            <a:off x="1121701" y="1345126"/>
            <a:ext cx="2792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Button with custom brazed electrode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B86807-93CA-8E4B-B904-3211EA3898C4}"/>
              </a:ext>
            </a:extLst>
          </p:cNvPr>
          <p:cNvSpPr/>
          <p:nvPr/>
        </p:nvSpPr>
        <p:spPr>
          <a:xfrm>
            <a:off x="5700307" y="5506016"/>
            <a:ext cx="4866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dirty="0"/>
              <a:t>In-air </a:t>
            </a:r>
            <a:r>
              <a:rPr lang="en-GB" dirty="0" err="1"/>
              <a:t>fiber</a:t>
            </a:r>
            <a:r>
              <a:rPr lang="en-GB" dirty="0"/>
              <a:t> based EO waveguide </a:t>
            </a:r>
          </a:p>
          <a:p>
            <a:pPr lvl="1" algn="ctr"/>
            <a:r>
              <a:rPr lang="en-GB" dirty="0"/>
              <a:t>encoding manufactured by UK industry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646F829-41D7-5E41-8FDF-DDD85A11C41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9621" y="4456370"/>
            <a:ext cx="4667554" cy="101375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F940E1A-9229-1C46-8BAD-9262AAEF6D01}"/>
              </a:ext>
            </a:extLst>
          </p:cNvPr>
          <p:cNvSpPr txBox="1"/>
          <p:nvPr/>
        </p:nvSpPr>
        <p:spPr>
          <a:xfrm>
            <a:off x="1292931" y="5130896"/>
            <a:ext cx="20005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DC Laser at 780nm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DB2A9F-1C16-0A45-B45C-D24BF8B7B173}"/>
              </a:ext>
            </a:extLst>
          </p:cNvPr>
          <p:cNvSpPr txBox="1"/>
          <p:nvPr/>
        </p:nvSpPr>
        <p:spPr>
          <a:xfrm>
            <a:off x="117930" y="6029236"/>
            <a:ext cx="167193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600" i="1" dirty="0" err="1"/>
              <a:t>Collab</a:t>
            </a:r>
            <a:r>
              <a:rPr lang="fr-FR" sz="1600" i="1" dirty="0"/>
              <a:t>. </a:t>
            </a:r>
            <a:r>
              <a:rPr lang="fr-FR" sz="1600" i="1" dirty="0" err="1"/>
              <a:t>with</a:t>
            </a:r>
            <a:r>
              <a:rPr lang="fr-FR" sz="1600" i="1" dirty="0"/>
              <a:t> RHUL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02DD68-C717-1649-9FCB-04830C91ABC6}"/>
              </a:ext>
            </a:extLst>
          </p:cNvPr>
          <p:cNvSpPr txBox="1"/>
          <p:nvPr/>
        </p:nvSpPr>
        <p:spPr>
          <a:xfrm>
            <a:off x="7098631" y="1780493"/>
            <a:ext cx="16757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dirty="0"/>
              <a:t>CST simulations</a:t>
            </a:r>
          </a:p>
        </p:txBody>
      </p:sp>
    </p:spTree>
    <p:extLst>
      <p:ext uri="{BB962C8B-B14F-4D97-AF65-F5344CB8AC3E}">
        <p14:creationId xmlns:p14="http://schemas.microsoft.com/office/powerpoint/2010/main" val="1623330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0D12BE005314248852E2CE1C3A86C93" ma:contentTypeVersion="0" ma:contentTypeDescription="Create a new document." ma:contentTypeScope="" ma:versionID="0e57df03598ef3d0118feb9cbbec310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6A32B5-C512-4610-82BD-68A2771A60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E84972-384A-46FC-8010-058C4ECCB6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732258-8DDF-4F32-942D-C0607CF3FD9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4279</TotalTime>
  <Words>1418</Words>
  <Application>Microsoft Macintosh PowerPoint</Application>
  <PresentationFormat>Widescreen</PresentationFormat>
  <Paragraphs>319</Paragraphs>
  <Slides>24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ＭＳ Ｐゴシック</vt:lpstr>
      <vt:lpstr>ＭＳ Ｐゴシック</vt:lpstr>
      <vt:lpstr>Arial</vt:lpstr>
      <vt:lpstr>Calibri</vt:lpstr>
      <vt:lpstr>Calibri Light</vt:lpstr>
      <vt:lpstr>Century</vt:lpstr>
      <vt:lpstr>Comic Sans MS</vt:lpstr>
      <vt:lpstr>Lucida Sans Unicode</vt:lpstr>
      <vt:lpstr>Osaka</vt:lpstr>
      <vt:lpstr>Symbol</vt:lpstr>
      <vt:lpstr>Times New Roman</vt:lpstr>
      <vt:lpstr>Office Theme</vt:lpstr>
      <vt:lpstr>Equation</vt:lpstr>
      <vt:lpstr>…quation</vt:lpstr>
      <vt:lpstr>Beam instrumentation based on Electro-Optical detection</vt:lpstr>
      <vt:lpstr>Outline   </vt:lpstr>
      <vt:lpstr>Electro-optical detection in Beam instrumentation   </vt:lpstr>
      <vt:lpstr>Electro-optical detection in Beam instrumentation</vt:lpstr>
      <vt:lpstr>Electro-optical detection in Beam instrumentation</vt:lpstr>
      <vt:lpstr>Electro-optical detection in Beam instrumentation</vt:lpstr>
      <vt:lpstr>Electro-optical detection in Beam instrumentation</vt:lpstr>
      <vt:lpstr>E-O systems in SY-BI  </vt:lpstr>
      <vt:lpstr>E-O systems in SY-BI  </vt:lpstr>
      <vt:lpstr>E-O systems in SY-BI  </vt:lpstr>
      <vt:lpstr>E-O systems in SY-BI  </vt:lpstr>
      <vt:lpstr>EO detection system for LHC  </vt:lpstr>
      <vt:lpstr>EO detection system for LHC  </vt:lpstr>
      <vt:lpstr>EO detection system for LHC  </vt:lpstr>
      <vt:lpstr>EO detection system for LHC  </vt:lpstr>
      <vt:lpstr>EO detection system for short bunches  </vt:lpstr>
      <vt:lpstr>Future…a fully integrated..  </vt:lpstr>
      <vt:lpstr>Thanks for your attention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Jean-Paul Burnet</dc:creator>
  <cp:lastModifiedBy>Microsoft Office User</cp:lastModifiedBy>
  <cp:revision>320</cp:revision>
  <dcterms:created xsi:type="dcterms:W3CDTF">2020-09-17T14:04:31Z</dcterms:created>
  <dcterms:modified xsi:type="dcterms:W3CDTF">2021-06-14T09:35:23Z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0x010100C0D12BE005314248852E2CE1C3A86C93</vt:lpwstr>
  </property>
</Properties>
</file>