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9"/>
  </p:notesMasterIdLst>
  <p:sldIdLst>
    <p:sldId id="434" r:id="rId2"/>
    <p:sldId id="443" r:id="rId3"/>
    <p:sldId id="442" r:id="rId4"/>
    <p:sldId id="471" r:id="rId5"/>
    <p:sldId id="440" r:id="rId6"/>
    <p:sldId id="439" r:id="rId7"/>
    <p:sldId id="485" r:id="rId8"/>
    <p:sldId id="458" r:id="rId9"/>
    <p:sldId id="457" r:id="rId10"/>
    <p:sldId id="456" r:id="rId11"/>
    <p:sldId id="483" r:id="rId12"/>
    <p:sldId id="484" r:id="rId13"/>
    <p:sldId id="486" r:id="rId14"/>
    <p:sldId id="487" r:id="rId15"/>
    <p:sldId id="488" r:id="rId16"/>
    <p:sldId id="490" r:id="rId17"/>
    <p:sldId id="489" r:id="rId18"/>
  </p:sldIdLst>
  <p:sldSz cx="9144000" cy="6858000" type="screen4x3"/>
  <p:notesSz cx="7315200" cy="9601200"/>
  <p:custDataLst>
    <p:tags r:id="rId2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FFFF"/>
    <a:srgbClr val="0066CC"/>
    <a:srgbClr val="660066"/>
    <a:srgbClr val="0033CC"/>
    <a:srgbClr val="D60093"/>
    <a:srgbClr val="FF99FF"/>
    <a:srgbClr val="0099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65" autoAdjust="0"/>
    <p:restoredTop sz="95140" autoAdjust="0"/>
  </p:normalViewPr>
  <p:slideViewPr>
    <p:cSldViewPr snapToGrid="0">
      <p:cViewPr varScale="1">
        <p:scale>
          <a:sx n="128" d="100"/>
          <a:sy n="128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3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>
            <a:lvl1pPr defTabSz="892175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>
            <a:lvl1pPr algn="r" defTabSz="892175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9012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0250" y="4560888"/>
            <a:ext cx="585470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b" anchorCtr="0" compatLnSpc="1">
            <a:prstTxWarp prst="textNoShape">
              <a:avLst/>
            </a:prstTxWarp>
          </a:bodyPr>
          <a:lstStyle>
            <a:lvl1pPr defTabSz="892175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b" anchorCtr="0" compatLnSpc="1">
            <a:prstTxWarp prst="textNoShape">
              <a:avLst/>
            </a:prstTxWarp>
          </a:bodyPr>
          <a:lstStyle>
            <a:lvl1pPr algn="r" defTabSz="892175">
              <a:defRPr sz="1200"/>
            </a:lvl1pPr>
          </a:lstStyle>
          <a:p>
            <a:pPr>
              <a:defRPr/>
            </a:pPr>
            <a:fld id="{D6981896-96ED-4CC2-A947-AAF1D32B41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981896-96ED-4CC2-A947-AAF1D32B411D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  <a:lvl2pPr>
              <a:defRPr>
                <a:latin typeface="Garamond" pitchFamily="18" charset="0"/>
              </a:defRPr>
            </a:lvl2pPr>
            <a:lvl3pPr>
              <a:defRPr>
                <a:latin typeface="Garamond" pitchFamily="18" charset="0"/>
              </a:defRPr>
            </a:lvl3pPr>
            <a:lvl4pPr>
              <a:defRPr>
                <a:latin typeface="Garamond" pitchFamily="18" charset="0"/>
              </a:defRPr>
            </a:lvl4pPr>
            <a:lvl5pPr>
              <a:defRPr>
                <a:latin typeface="Garamond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August 19, 2010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err="1" smtClean="0"/>
              <a:t>LHCb</a:t>
            </a:r>
            <a:r>
              <a:rPr lang="en-US" altLang="en-US" dirty="0" smtClean="0"/>
              <a:t> electronics upgrade meeting.</a:t>
            </a: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B7806-8BED-434E-B300-548C03711A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314450"/>
            <a:ext cx="8229600" cy="481647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August 19, 2010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err="1" smtClean="0"/>
              <a:t>LHCb</a:t>
            </a:r>
            <a:r>
              <a:rPr lang="en-US" altLang="en-US" dirty="0" smtClean="0"/>
              <a:t> electronics upgrade meeting.</a:t>
            </a: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372A07-E38C-463F-97E0-842C4A7811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6217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August 19, 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248400"/>
            <a:ext cx="37719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err="1" smtClean="0"/>
              <a:t>LHCb</a:t>
            </a:r>
            <a:r>
              <a:rPr lang="en-US" altLang="en-US" dirty="0" smtClean="0"/>
              <a:t> electronics upgrade meeting.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E148A-2D18-47BA-8DB8-889380709E1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August 19, 2010</a:t>
            </a:fld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err="1" smtClean="0"/>
              <a:t>LHCb</a:t>
            </a:r>
            <a:r>
              <a:rPr lang="en-US" altLang="en-US" dirty="0" smtClean="0"/>
              <a:t> electronics upgrade meeting.</a:t>
            </a:r>
            <a:endParaRPr lang="en-US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D3332-B713-4DC1-B043-DCC330B998E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30188"/>
            <a:ext cx="8229600" cy="80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90650"/>
            <a:ext cx="8229600" cy="474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August 19, 2010</a:t>
            </a:fld>
            <a:endParaRPr lang="en-US" altLang="en-US" dirty="0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24151" y="6248400"/>
            <a:ext cx="374332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r>
              <a:rPr lang="en-US" altLang="en-US" dirty="0" err="1" smtClean="0"/>
              <a:t>LHCb</a:t>
            </a:r>
            <a:r>
              <a:rPr lang="en-US" altLang="en-US" dirty="0" smtClean="0"/>
              <a:t> electronics upgrade meeting.</a:t>
            </a:r>
            <a:endParaRPr lang="en-US" altLang="en-US" dirty="0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pPr>
              <a:defRPr/>
            </a:pPr>
            <a:fld id="{07058F4A-BA0C-48B2-8F46-B5735A6A011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2231" name="Freeform 7"/>
          <p:cNvSpPr>
            <a:spLocks noChangeArrowheads="1"/>
          </p:cNvSpPr>
          <p:nvPr/>
        </p:nvSpPr>
        <p:spPr bwMode="auto">
          <a:xfrm>
            <a:off x="361599" y="342885"/>
            <a:ext cx="8239476" cy="600090"/>
          </a:xfrm>
          <a:custGeom>
            <a:avLst/>
            <a:gdLst>
              <a:gd name="connsiteX0" fmla="*/ 0 w 10012"/>
              <a:gd name="connsiteY0" fmla="*/ 0 h 9844"/>
              <a:gd name="connsiteX1" fmla="*/ 12 w 10012"/>
              <a:gd name="connsiteY1" fmla="*/ 9844 h 9844"/>
              <a:gd name="connsiteX2" fmla="*/ 10012 w 10012"/>
              <a:gd name="connsiteY2" fmla="*/ 9844 h 9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12" h="9844">
                <a:moveTo>
                  <a:pt x="0" y="0"/>
                </a:moveTo>
                <a:cubicBezTo>
                  <a:pt x="4" y="3281"/>
                  <a:pt x="8" y="6563"/>
                  <a:pt x="12" y="9844"/>
                </a:cubicBezTo>
                <a:lnTo>
                  <a:pt x="10012" y="9844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22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9" name="Picture 13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81900" y="123825"/>
            <a:ext cx="1066800" cy="7350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7" r:id="rId2"/>
    <p:sldLayoutId id="2147483769" r:id="rId3"/>
    <p:sldLayoutId id="2147483770" r:id="rId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000">
          <a:solidFill>
            <a:schemeClr val="tx1"/>
          </a:solidFill>
          <a:latin typeface="Garamond" pitchFamily="18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1800">
          <a:solidFill>
            <a:schemeClr val="tx1"/>
          </a:solidFill>
          <a:latin typeface="Garamond" pitchFamily="18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1400">
          <a:solidFill>
            <a:schemeClr val="tx1"/>
          </a:solidFill>
          <a:latin typeface="Garamond" pitchFamily="18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200">
          <a:solidFill>
            <a:schemeClr val="tx1"/>
          </a:solidFill>
          <a:latin typeface="Garamond" pitchFamily="18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7" descr="ITLadders_NiceEvent_7_HiResX_redoran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4851" y="1199707"/>
            <a:ext cx="7124699" cy="461689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0450"/>
            <a:ext cx="8229600" cy="808037"/>
          </a:xfrm>
        </p:spPr>
        <p:txBody>
          <a:bodyPr/>
          <a:lstStyle/>
          <a:p>
            <a:pPr algn="ctr"/>
            <a:r>
              <a:rPr lang="en-US" dirty="0" err="1" smtClean="0"/>
              <a:t>LHCb</a:t>
            </a:r>
            <a:r>
              <a:rPr lang="en-US" dirty="0" smtClean="0"/>
              <a:t> </a:t>
            </a:r>
            <a:r>
              <a:rPr lang="en-US" dirty="0" err="1" smtClean="0"/>
              <a:t>Velo</a:t>
            </a:r>
            <a:r>
              <a:rPr lang="en-US" dirty="0" smtClean="0"/>
              <a:t> electronics upgrade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August 19, 2010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err="1" smtClean="0"/>
              <a:t>LHCb</a:t>
            </a:r>
            <a:r>
              <a:rPr lang="en-US" altLang="en-US" dirty="0" smtClean="0"/>
              <a:t> electronics upgrade meeting.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0B7806-8BED-434E-B300-548C03711A79}" type="slidenum">
              <a:rPr lang="en-US" altLang="en-US" smtClean="0"/>
              <a:pPr>
                <a:defRPr/>
              </a:pPr>
              <a:t>1</a:t>
            </a:fld>
            <a:endParaRPr lang="en-US" alt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257925" y="3857624"/>
            <a:ext cx="2743199" cy="125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Jan Buytaert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tabLst/>
              <a:defRPr/>
            </a:pPr>
            <a:r>
              <a:rPr kumimoji="0" lang="en-US" sz="1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C.E.R.N.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100000"/>
              </a:spcBef>
              <a:spcAft>
                <a:spcPct val="0"/>
              </a:spcAft>
              <a:buClr>
                <a:schemeClr val="accent1"/>
              </a:buClr>
              <a:buSzPct val="65000"/>
              <a:tabLst/>
              <a:defRPr/>
            </a:pPr>
            <a:r>
              <a:rPr kumimoji="0" lang="en-US" sz="1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For the </a:t>
            </a:r>
            <a:r>
              <a:rPr kumimoji="0" lang="en-US" sz="18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LHCb</a:t>
            </a:r>
            <a:r>
              <a:rPr kumimoji="0" lang="en-US" sz="1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VELO Group.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Pixel </a:t>
            </a:r>
            <a:r>
              <a:rPr lang="fr-FR" dirty="0" err="1" smtClean="0"/>
              <a:t>matrix</a:t>
            </a:r>
            <a:r>
              <a:rPr lang="fr-FR" dirty="0" smtClean="0"/>
              <a:t> </a:t>
            </a:r>
            <a:r>
              <a:rPr lang="fr-FR" dirty="0" err="1" smtClean="0"/>
              <a:t>readout</a:t>
            </a:r>
            <a:r>
              <a:rPr lang="fr-FR" dirty="0" smtClean="0"/>
              <a:t> architecture.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0900" y="1381125"/>
            <a:ext cx="5305425" cy="3333750"/>
          </a:xfrm>
        </p:spPr>
        <p:txBody>
          <a:bodyPr/>
          <a:lstStyle/>
          <a:p>
            <a:r>
              <a:rPr lang="fr-FR" dirty="0" smtClean="0"/>
              <a:t>Pixel </a:t>
            </a:r>
            <a:r>
              <a:rPr lang="fr-FR" dirty="0" err="1" smtClean="0"/>
              <a:t>matrix</a:t>
            </a:r>
            <a:r>
              <a:rPr lang="fr-FR" dirty="0" smtClean="0"/>
              <a:t> </a:t>
            </a:r>
            <a:r>
              <a:rPr lang="fr-FR" dirty="0" err="1" smtClean="0"/>
              <a:t>readout</a:t>
            </a:r>
            <a:r>
              <a:rPr lang="fr-FR" dirty="0" smtClean="0"/>
              <a:t> architecture</a:t>
            </a:r>
          </a:p>
          <a:p>
            <a:pPr lvl="1"/>
            <a:r>
              <a:rPr lang="fr-FR" dirty="0" err="1" smtClean="0"/>
              <a:t>Internal</a:t>
            </a:r>
            <a:r>
              <a:rPr lang="fr-FR" dirty="0" smtClean="0"/>
              <a:t> bus speeds:</a:t>
            </a:r>
          </a:p>
          <a:p>
            <a:pPr lvl="2"/>
            <a:r>
              <a:rPr lang="fr-FR" dirty="0" err="1" smtClean="0"/>
              <a:t>Column</a:t>
            </a:r>
            <a:r>
              <a:rPr lang="fr-FR" dirty="0" smtClean="0"/>
              <a:t> bus : </a:t>
            </a:r>
            <a:r>
              <a:rPr lang="fr-FR" dirty="0" smtClean="0"/>
              <a:t>8bit@40MHz=320 Mbit/s</a:t>
            </a:r>
            <a:endParaRPr lang="fr-FR" dirty="0" smtClean="0"/>
          </a:p>
          <a:p>
            <a:pPr lvl="2"/>
            <a:r>
              <a:rPr lang="fr-FR" dirty="0" smtClean="0"/>
              <a:t>Output bus :  </a:t>
            </a:r>
            <a:r>
              <a:rPr lang="fr-FR" dirty="0" smtClean="0"/>
              <a:t>16bit@320MHz=5 </a:t>
            </a:r>
            <a:r>
              <a:rPr lang="fr-FR" dirty="0" err="1" smtClean="0"/>
              <a:t>Gbit</a:t>
            </a:r>
            <a:r>
              <a:rPr lang="fr-FR" dirty="0" smtClean="0"/>
              <a:t>/s</a:t>
            </a:r>
            <a:endParaRPr lang="fr-FR" dirty="0" smtClean="0"/>
          </a:p>
          <a:p>
            <a:pPr lvl="1"/>
            <a:r>
              <a:rPr lang="fr-FR" dirty="0" smtClean="0"/>
              <a:t>Total  ASIC output : ~16Gb/s.</a:t>
            </a:r>
          </a:p>
          <a:p>
            <a:pPr lvl="1"/>
            <a:r>
              <a:rPr lang="fr-FR" dirty="0" err="1" smtClean="0"/>
              <a:t>Buffering</a:t>
            </a:r>
            <a:r>
              <a:rPr lang="fr-FR" dirty="0" smtClean="0"/>
              <a:t> in :</a:t>
            </a:r>
          </a:p>
          <a:p>
            <a:pPr lvl="2"/>
            <a:r>
              <a:rPr lang="fr-FR" dirty="0" smtClean="0"/>
              <a:t>Super pixel : 2 clusters</a:t>
            </a:r>
          </a:p>
          <a:p>
            <a:pPr lvl="2"/>
            <a:r>
              <a:rPr lang="fr-FR" dirty="0" smtClean="0"/>
              <a:t>Super pixel group FIFO : ~400 bit</a:t>
            </a:r>
          </a:p>
          <a:p>
            <a:pPr lvl="2"/>
            <a:r>
              <a:rPr lang="fr-FR" dirty="0" smtClean="0"/>
              <a:t>Output FIFO: multi </a:t>
            </a:r>
            <a:r>
              <a:rPr lang="fr-FR" dirty="0" err="1" smtClean="0"/>
              <a:t>kbyte</a:t>
            </a:r>
            <a:endParaRPr lang="fr-FR" dirty="0" smtClean="0"/>
          </a:p>
          <a:p>
            <a:r>
              <a:rPr lang="fr-FR" dirty="0" smtClean="0"/>
              <a:t>Simulation shows </a:t>
            </a:r>
            <a:r>
              <a:rPr lang="fr-FR" dirty="0" err="1" smtClean="0"/>
              <a:t>losses</a:t>
            </a:r>
            <a:r>
              <a:rPr lang="fr-FR" dirty="0" smtClean="0"/>
              <a:t>&lt; 0.5% in </a:t>
            </a:r>
            <a:r>
              <a:rPr lang="fr-FR" dirty="0" err="1" smtClean="0"/>
              <a:t>highest</a:t>
            </a:r>
            <a:r>
              <a:rPr lang="fr-FR" dirty="0" smtClean="0"/>
              <a:t> </a:t>
            </a:r>
            <a:r>
              <a:rPr lang="fr-FR" dirty="0" err="1" smtClean="0"/>
              <a:t>occupancy</a:t>
            </a:r>
            <a:r>
              <a:rPr lang="fr-FR" dirty="0" smtClean="0"/>
              <a:t> conditions.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August 19,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err="1" smtClean="0"/>
              <a:t>LHCb</a:t>
            </a:r>
            <a:r>
              <a:rPr lang="en-US" altLang="en-US" dirty="0" smtClean="0"/>
              <a:t> electronics upgrade meeting.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  <p:grpSp>
        <p:nvGrpSpPr>
          <p:cNvPr id="186" name="Group 185"/>
          <p:cNvGrpSpPr/>
          <p:nvPr/>
        </p:nvGrpSpPr>
        <p:grpSpPr>
          <a:xfrm>
            <a:off x="742950" y="1309688"/>
            <a:ext cx="2437074" cy="4773156"/>
            <a:chOff x="4829175" y="1166813"/>
            <a:chExt cx="2437074" cy="4773156"/>
          </a:xfrm>
        </p:grpSpPr>
        <p:sp>
          <p:nvSpPr>
            <p:cNvPr id="10" name="Rounded Rectangle 9"/>
            <p:cNvSpPr/>
            <p:nvPr/>
          </p:nvSpPr>
          <p:spPr>
            <a:xfrm>
              <a:off x="4905375" y="4657725"/>
              <a:ext cx="2028825" cy="123825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43725" y="5724525"/>
              <a:ext cx="322524" cy="2154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800" smtClean="0"/>
                <a:t>4 x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248275" y="5586420"/>
              <a:ext cx="418704" cy="2154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800" smtClean="0"/>
                <a:t>FIFO</a:t>
              </a:r>
            </a:p>
          </p:txBody>
        </p:sp>
        <p:grpSp>
          <p:nvGrpSpPr>
            <p:cNvPr id="142" name="Group 141"/>
            <p:cNvGrpSpPr/>
            <p:nvPr/>
          </p:nvGrpSpPr>
          <p:grpSpPr>
            <a:xfrm>
              <a:off x="5133975" y="4838700"/>
              <a:ext cx="901137" cy="490954"/>
              <a:chOff x="5600700" y="4819650"/>
              <a:chExt cx="901137" cy="490954"/>
            </a:xfrm>
          </p:grpSpPr>
          <p:sp>
            <p:nvSpPr>
              <p:cNvPr id="110" name="TextBox 109"/>
              <p:cNvSpPr txBox="1"/>
              <p:nvPr/>
            </p:nvSpPr>
            <p:spPr>
              <a:xfrm>
                <a:off x="5600700" y="4819650"/>
                <a:ext cx="729687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 </a:t>
                </a:r>
              </a:p>
              <a:p>
                <a:r>
                  <a:rPr lang="en-US" sz="800" smtClean="0"/>
                  <a:t>column</a:t>
                </a: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5657850" y="4876800"/>
                <a:ext cx="729687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 </a:t>
                </a:r>
              </a:p>
              <a:p>
                <a:r>
                  <a:rPr lang="en-US" sz="800" smtClean="0"/>
                  <a:t>column</a:t>
                </a: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5715000" y="4924425"/>
                <a:ext cx="729687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 </a:t>
                </a:r>
              </a:p>
              <a:p>
                <a:r>
                  <a:rPr lang="en-US" sz="800" smtClean="0"/>
                  <a:t>column</a:t>
                </a:r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5772150" y="4972050"/>
                <a:ext cx="729687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 </a:t>
                </a:r>
              </a:p>
              <a:p>
                <a:r>
                  <a:rPr lang="en-US" sz="800" smtClean="0"/>
                  <a:t>column</a:t>
                </a:r>
              </a:p>
            </p:txBody>
          </p:sp>
        </p:grpSp>
        <p:sp>
          <p:nvSpPr>
            <p:cNvPr id="143" name="TextBox 142"/>
            <p:cNvSpPr txBox="1"/>
            <p:nvPr/>
          </p:nvSpPr>
          <p:spPr>
            <a:xfrm>
              <a:off x="6172200" y="4919663"/>
              <a:ext cx="723275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800" smtClean="0"/>
                <a:t>Periphery &amp;</a:t>
              </a:r>
            </a:p>
            <a:p>
              <a:r>
                <a:rPr lang="en-US" sz="800" smtClean="0"/>
                <a:t>Output port</a:t>
              </a: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5057775" y="4648200"/>
              <a:ext cx="35137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800" smtClean="0"/>
                <a:t>16x</a:t>
              </a: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5781668" y="5519738"/>
              <a:ext cx="612668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800" err="1" smtClean="0"/>
                <a:t>Serializer</a:t>
              </a:r>
              <a:endParaRPr lang="en-US" sz="800" smtClean="0"/>
            </a:p>
            <a:p>
              <a:r>
                <a:rPr lang="en-US" sz="800" smtClean="0"/>
                <a:t>Driver</a:t>
              </a:r>
            </a:p>
          </p:txBody>
        </p:sp>
        <p:cxnSp>
          <p:nvCxnSpPr>
            <p:cNvPr id="154" name="Straight Arrow Connector 153"/>
            <p:cNvCxnSpPr>
              <a:stCxn id="24" idx="3"/>
              <a:endCxn id="146" idx="1"/>
            </p:cNvCxnSpPr>
            <p:nvPr/>
          </p:nvCxnSpPr>
          <p:spPr>
            <a:xfrm flipV="1">
              <a:off x="5666979" y="5689015"/>
              <a:ext cx="114689" cy="512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Arrow Connector 155"/>
            <p:cNvCxnSpPr>
              <a:endCxn id="24" idx="0"/>
            </p:cNvCxnSpPr>
            <p:nvPr/>
          </p:nvCxnSpPr>
          <p:spPr>
            <a:xfrm rot="5400000">
              <a:off x="5329137" y="5457731"/>
              <a:ext cx="257179" cy="19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Arrow Connector 167"/>
            <p:cNvCxnSpPr>
              <a:stCxn id="146" idx="3"/>
            </p:cNvCxnSpPr>
            <p:nvPr/>
          </p:nvCxnSpPr>
          <p:spPr>
            <a:xfrm flipV="1">
              <a:off x="6394336" y="5686425"/>
              <a:ext cx="682739" cy="2590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27"/>
            <p:cNvGrpSpPr/>
            <p:nvPr/>
          </p:nvGrpSpPr>
          <p:grpSpPr>
            <a:xfrm>
              <a:off x="4829175" y="1166813"/>
              <a:ext cx="2009774" cy="723900"/>
              <a:chOff x="962025" y="1590675"/>
              <a:chExt cx="2009774" cy="723900"/>
            </a:xfrm>
          </p:grpSpPr>
          <p:sp>
            <p:nvSpPr>
              <p:cNvPr id="7" name="Rounded Rectangle 6"/>
              <p:cNvSpPr/>
              <p:nvPr/>
            </p:nvSpPr>
            <p:spPr>
              <a:xfrm>
                <a:off x="981074" y="1590675"/>
                <a:ext cx="1990725" cy="7239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047750" y="1771650"/>
                <a:ext cx="564578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Analog</a:t>
                </a:r>
              </a:p>
              <a:p>
                <a:r>
                  <a:rPr lang="en-US" sz="800" smtClean="0"/>
                  <a:t>frontend</a:t>
                </a:r>
                <a:endParaRPr lang="en-US" sz="80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076325" y="1800225"/>
                <a:ext cx="564578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Analog</a:t>
                </a:r>
              </a:p>
              <a:p>
                <a:r>
                  <a:rPr lang="en-US" sz="800" smtClean="0"/>
                  <a:t>frontend</a:t>
                </a:r>
                <a:endParaRPr lang="en-US" sz="80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1104900" y="1828800"/>
                <a:ext cx="564578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Analog</a:t>
                </a:r>
              </a:p>
              <a:p>
                <a:r>
                  <a:rPr lang="en-US" sz="800" smtClean="0"/>
                  <a:t>frontend</a:t>
                </a:r>
                <a:endParaRPr lang="en-US" sz="80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1790700" y="1828800"/>
                <a:ext cx="510076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Cluster</a:t>
                </a:r>
              </a:p>
              <a:p>
                <a:r>
                  <a:rPr lang="en-US" sz="800" smtClean="0"/>
                  <a:t>logic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962025" y="1600200"/>
                <a:ext cx="351378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16x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205056" y="1600205"/>
                <a:ext cx="700833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409824" y="1890710"/>
                <a:ext cx="476251" cy="2154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800" smtClean="0"/>
                  <a:t>buffer</a:t>
                </a:r>
              </a:p>
            </p:txBody>
          </p:sp>
        </p:grpSp>
        <p:cxnSp>
          <p:nvCxnSpPr>
            <p:cNvPr id="46" name="Straight Connector 45"/>
            <p:cNvCxnSpPr/>
            <p:nvPr/>
          </p:nvCxnSpPr>
          <p:spPr>
            <a:xfrm rot="10800000">
              <a:off x="5536628" y="1574215"/>
              <a:ext cx="12122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6167926" y="1574215"/>
              <a:ext cx="109048" cy="3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7" name="Group 136"/>
            <p:cNvGrpSpPr/>
            <p:nvPr/>
          </p:nvGrpSpPr>
          <p:grpSpPr>
            <a:xfrm>
              <a:off x="5019677" y="1990725"/>
              <a:ext cx="1671635" cy="876301"/>
              <a:chOff x="5191127" y="1990725"/>
              <a:chExt cx="1671635" cy="876301"/>
            </a:xfrm>
          </p:grpSpPr>
          <p:sp>
            <p:nvSpPr>
              <p:cNvPr id="8" name="Rounded Rectangle 7"/>
              <p:cNvSpPr/>
              <p:nvPr/>
            </p:nvSpPr>
            <p:spPr>
              <a:xfrm>
                <a:off x="5191127" y="2009776"/>
                <a:ext cx="1671635" cy="85725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6349979" y="2277356"/>
                <a:ext cx="408059" cy="22416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FIFO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5292510" y="2188162"/>
                <a:ext cx="683015" cy="22416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344898" y="2257535"/>
                <a:ext cx="683015" cy="22416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5406810" y="2326908"/>
                <a:ext cx="683015" cy="22416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5463960" y="2391326"/>
                <a:ext cx="683015" cy="22416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5793666" y="2634126"/>
                <a:ext cx="968907" cy="2241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 group</a:t>
                </a:r>
              </a:p>
            </p:txBody>
          </p:sp>
          <p:cxnSp>
            <p:nvCxnSpPr>
              <p:cNvPr id="101" name="Straight Arrow Connector 100"/>
              <p:cNvCxnSpPr>
                <a:stCxn id="26" idx="1"/>
              </p:cNvCxnSpPr>
              <p:nvPr/>
            </p:nvCxnSpPr>
            <p:spPr>
              <a:xfrm rot="10800000" flipV="1">
                <a:off x="6167437" y="2389435"/>
                <a:ext cx="182542" cy="189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5286375" y="1990725"/>
                <a:ext cx="293670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4x</a:t>
                </a:r>
              </a:p>
            </p:txBody>
          </p:sp>
        </p:grpSp>
        <p:grpSp>
          <p:nvGrpSpPr>
            <p:cNvPr id="128" name="Group 127"/>
            <p:cNvGrpSpPr/>
            <p:nvPr/>
          </p:nvGrpSpPr>
          <p:grpSpPr>
            <a:xfrm>
              <a:off x="5191125" y="3009901"/>
              <a:ext cx="1371600" cy="1514474"/>
              <a:chOff x="4619625" y="1657351"/>
              <a:chExt cx="1371600" cy="1514474"/>
            </a:xfrm>
          </p:grpSpPr>
          <p:sp>
            <p:nvSpPr>
              <p:cNvPr id="9" name="Rounded Rectangle 8"/>
              <p:cNvSpPr/>
              <p:nvPr/>
            </p:nvSpPr>
            <p:spPr>
              <a:xfrm>
                <a:off x="4619625" y="1657351"/>
                <a:ext cx="1371600" cy="1514474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648200" y="1704975"/>
                <a:ext cx="351378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16x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667251" y="2633663"/>
                <a:ext cx="700833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</a:t>
                </a:r>
              </a:p>
              <a:p>
                <a:r>
                  <a:rPr lang="en-US" sz="800" smtClean="0"/>
                  <a:t> column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 rot="5400000">
                <a:off x="5496877" y="2266950"/>
                <a:ext cx="734496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Column bus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4686301" y="1885948"/>
                <a:ext cx="781050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800" smtClean="0"/>
                  <a:t>Super pixel group</a:t>
                </a: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4743451" y="1943098"/>
                <a:ext cx="781050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800" smtClean="0"/>
                  <a:t>Super pixel group</a:t>
                </a: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4800601" y="2009773"/>
                <a:ext cx="781050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800" smtClean="0"/>
                  <a:t>Super pixel group</a:t>
                </a:r>
              </a:p>
            </p:txBody>
          </p:sp>
          <p:cxnSp>
            <p:nvCxnSpPr>
              <p:cNvPr id="107" name="Straight Connector 106"/>
              <p:cNvCxnSpPr/>
              <p:nvPr/>
            </p:nvCxnSpPr>
            <p:spPr>
              <a:xfrm rot="5400000">
                <a:off x="5412584" y="2359818"/>
                <a:ext cx="700087" cy="3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1" name="TextBox 110"/>
              <p:cNvSpPr txBox="1"/>
              <p:nvPr/>
            </p:nvSpPr>
            <p:spPr>
              <a:xfrm>
                <a:off x="5472112" y="2705100"/>
                <a:ext cx="407484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EOC</a:t>
                </a:r>
              </a:p>
              <a:p>
                <a:r>
                  <a:rPr lang="en-US" sz="800" smtClean="0"/>
                  <a:t>logic</a:t>
                </a: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4867276" y="2066923"/>
                <a:ext cx="781050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800" smtClean="0"/>
                  <a:t>Super pixel group</a:t>
                </a:r>
              </a:p>
            </p:txBody>
          </p:sp>
          <p:cxnSp>
            <p:nvCxnSpPr>
              <p:cNvPr id="119" name="Straight Connector 118"/>
              <p:cNvCxnSpPr/>
              <p:nvPr/>
            </p:nvCxnSpPr>
            <p:spPr>
              <a:xfrm>
                <a:off x="5648325" y="2157414"/>
                <a:ext cx="104779" cy="3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>
                <a:off x="5586413" y="2014538"/>
                <a:ext cx="161929" cy="4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>
                <a:off x="5643563" y="2090738"/>
                <a:ext cx="104779" cy="3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>
                <a:off x="5648325" y="2238376"/>
                <a:ext cx="104779" cy="3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9" name="Straight Connector 128"/>
            <p:cNvCxnSpPr/>
            <p:nvPr/>
          </p:nvCxnSpPr>
          <p:spPr>
            <a:xfrm rot="5400000" flipH="1" flipV="1">
              <a:off x="6129338" y="2881314"/>
              <a:ext cx="609599" cy="46672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 rot="16200000" flipH="1">
              <a:off x="4967290" y="2947989"/>
              <a:ext cx="581025" cy="36195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V="1">
              <a:off x="5981700" y="1866900"/>
              <a:ext cx="809625" cy="51435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16200000" flipH="1">
              <a:off x="4824412" y="1919287"/>
              <a:ext cx="523874" cy="400049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 rot="5400000" flipH="1" flipV="1">
              <a:off x="5995989" y="4510089"/>
              <a:ext cx="523873" cy="45720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 rot="16200000" flipV="1">
              <a:off x="4967289" y="4652962"/>
              <a:ext cx="600075" cy="9525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" name="TextBox 183"/>
            <p:cNvSpPr txBox="1"/>
            <p:nvPr/>
          </p:nvSpPr>
          <p:spPr>
            <a:xfrm>
              <a:off x="6396044" y="5448300"/>
              <a:ext cx="591829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900" smtClean="0"/>
                <a:t>~ 4Gb/s</a:t>
              </a:r>
            </a:p>
          </p:txBody>
        </p:sp>
      </p:grpSp>
      <p:sp>
        <p:nvSpPr>
          <p:cNvPr id="191" name="TextBox 190"/>
          <p:cNvSpPr txBox="1"/>
          <p:nvPr/>
        </p:nvSpPr>
        <p:spPr>
          <a:xfrm>
            <a:off x="942986" y="5467351"/>
            <a:ext cx="691215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800" smtClean="0"/>
              <a:t>Output bus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0" y="4407694"/>
            <a:ext cx="755336" cy="608806"/>
            <a:chOff x="-1" y="4255294"/>
            <a:chExt cx="755336" cy="608806"/>
          </a:xfrm>
        </p:grpSpPr>
        <p:sp>
          <p:nvSpPr>
            <p:cNvPr id="66" name="TextBox 65"/>
            <p:cNvSpPr txBox="1"/>
            <p:nvPr/>
          </p:nvSpPr>
          <p:spPr>
            <a:xfrm>
              <a:off x="0" y="4343400"/>
              <a:ext cx="7553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40MHZ</a:t>
              </a:r>
            </a:p>
            <a:p>
              <a:r>
                <a:rPr lang="en-US" sz="1200" dirty="0" smtClean="0"/>
                <a:t>320MHz</a:t>
              </a:r>
              <a:endParaRPr lang="en-US" sz="1200" dirty="0"/>
            </a:p>
          </p:txBody>
        </p:sp>
        <p:cxnSp>
          <p:nvCxnSpPr>
            <p:cNvPr id="68" name="Straight Connector 67"/>
            <p:cNvCxnSpPr>
              <a:stCxn id="66" idx="1"/>
              <a:endCxn id="66" idx="3"/>
            </p:cNvCxnSpPr>
            <p:nvPr/>
          </p:nvCxnSpPr>
          <p:spPr>
            <a:xfrm rot="10800000" flipH="1">
              <a:off x="-1" y="4574233"/>
              <a:ext cx="75533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 rot="5400000" flipH="1" flipV="1">
              <a:off x="558800" y="4406900"/>
              <a:ext cx="3048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 rot="16200000" flipH="1">
              <a:off x="571500" y="4724400"/>
              <a:ext cx="278606" cy="79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ASIC design. Data </a:t>
            </a:r>
            <a:r>
              <a:rPr lang="fr-FR" err="1" smtClean="0"/>
              <a:t>reduction</a:t>
            </a:r>
            <a:endParaRPr lang="fr-FR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8" y="1314452"/>
            <a:ext cx="8229602" cy="4171948"/>
          </a:xfrm>
        </p:spPr>
        <p:txBody>
          <a:bodyPr/>
          <a:lstStyle/>
          <a:p>
            <a:r>
              <a:rPr lang="en-US" dirty="0" smtClean="0"/>
              <a:t>Address encoding in 4x4 super pixel : </a:t>
            </a:r>
          </a:p>
          <a:p>
            <a:pPr lvl="1"/>
            <a:r>
              <a:rPr lang="en-US" dirty="0" smtClean="0"/>
              <a:t>“Row hit indicator” : indicate which rows have hits (4 bit, always present).</a:t>
            </a:r>
          </a:p>
          <a:p>
            <a:pPr lvl="1"/>
            <a:r>
              <a:rPr lang="en-US" dirty="0" smtClean="0"/>
              <a:t>0 to 4 “row hit patterns” : indicate which pixels in row are hit (4bit).</a:t>
            </a:r>
          </a:p>
          <a:p>
            <a:pPr lvl="1"/>
            <a:r>
              <a:rPr lang="en-US" dirty="0" smtClean="0"/>
              <a:t>Super pixel address : 12 bit. </a:t>
            </a:r>
          </a:p>
          <a:p>
            <a:pPr lvl="1"/>
            <a:r>
              <a:rPr lang="en-US" dirty="0" smtClean="0"/>
              <a:t>Examples: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Gain compared to individual pixel address :</a:t>
            </a:r>
          </a:p>
          <a:p>
            <a:pPr lvl="1"/>
            <a:r>
              <a:rPr lang="en-US" dirty="0" smtClean="0"/>
              <a:t>Overall 20% data reduction</a:t>
            </a:r>
          </a:p>
          <a:p>
            <a:pPr lvl="1"/>
            <a:r>
              <a:rPr lang="en-US" dirty="0" err="1" smtClean="0"/>
              <a:t>Alos</a:t>
            </a:r>
            <a:r>
              <a:rPr lang="en-US" dirty="0" smtClean="0"/>
              <a:t>: reject </a:t>
            </a:r>
            <a:r>
              <a:rPr lang="en-US" dirty="0" smtClean="0"/>
              <a:t>large </a:t>
            </a:r>
            <a:r>
              <a:rPr lang="en-US" dirty="0" smtClean="0"/>
              <a:t>multiplicity event 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If hit &gt; N then no readout.</a:t>
            </a:r>
          </a:p>
          <a:p>
            <a:pPr lvl="2"/>
            <a:r>
              <a:rPr lang="en-US" dirty="0" smtClean="0"/>
              <a:t>N is configurable and rejection can be de-activated.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August 19,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err="1" smtClean="0"/>
              <a:t>LHCb</a:t>
            </a:r>
            <a:r>
              <a:rPr lang="en-US" altLang="en-US" dirty="0" smtClean="0"/>
              <a:t> electronics upgrade meeting.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  <p:grpSp>
        <p:nvGrpSpPr>
          <p:cNvPr id="8" name="Group 121"/>
          <p:cNvGrpSpPr/>
          <p:nvPr/>
        </p:nvGrpSpPr>
        <p:grpSpPr>
          <a:xfrm>
            <a:off x="2679394" y="2952750"/>
            <a:ext cx="2071994" cy="1505724"/>
            <a:chOff x="1717369" y="3028950"/>
            <a:chExt cx="2071994" cy="1505724"/>
          </a:xfrm>
        </p:grpSpPr>
        <p:sp>
          <p:nvSpPr>
            <p:cNvPr id="55" name="Freeform 54"/>
            <p:cNvSpPr/>
            <p:nvPr/>
          </p:nvSpPr>
          <p:spPr>
            <a:xfrm>
              <a:off x="3343275" y="3619500"/>
              <a:ext cx="446088" cy="666750"/>
            </a:xfrm>
            <a:custGeom>
              <a:avLst/>
              <a:gdLst>
                <a:gd name="connsiteX0" fmla="*/ 0 w 438150"/>
                <a:gd name="connsiteY0" fmla="*/ 0 h 1085850"/>
                <a:gd name="connsiteX1" fmla="*/ 438150 w 438150"/>
                <a:gd name="connsiteY1" fmla="*/ 457200 h 1085850"/>
                <a:gd name="connsiteX2" fmla="*/ 0 w 438150"/>
                <a:gd name="connsiteY2" fmla="*/ 1085850 h 1085850"/>
                <a:gd name="connsiteX0" fmla="*/ 47625 w 446088"/>
                <a:gd name="connsiteY0" fmla="*/ 0 h 800100"/>
                <a:gd name="connsiteX1" fmla="*/ 438150 w 446088"/>
                <a:gd name="connsiteY1" fmla="*/ 171450 h 800100"/>
                <a:gd name="connsiteX2" fmla="*/ 0 w 446088"/>
                <a:gd name="connsiteY2" fmla="*/ 800100 h 800100"/>
                <a:gd name="connsiteX0" fmla="*/ 47625 w 446088"/>
                <a:gd name="connsiteY0" fmla="*/ 0 h 800100"/>
                <a:gd name="connsiteX1" fmla="*/ 438150 w 446088"/>
                <a:gd name="connsiteY1" fmla="*/ 171450 h 800100"/>
                <a:gd name="connsiteX2" fmla="*/ 0 w 446088"/>
                <a:gd name="connsiteY2" fmla="*/ 80010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6088" h="800100">
                  <a:moveTo>
                    <a:pt x="47625" y="0"/>
                  </a:moveTo>
                  <a:cubicBezTo>
                    <a:pt x="323850" y="4762"/>
                    <a:pt x="446088" y="38100"/>
                    <a:pt x="438150" y="171450"/>
                  </a:cubicBezTo>
                  <a:cubicBezTo>
                    <a:pt x="430213" y="304800"/>
                    <a:pt x="88900" y="671513"/>
                    <a:pt x="0" y="800100"/>
                  </a:cubicBezTo>
                </a:path>
              </a:pathLst>
            </a:cu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30"/>
            <p:cNvGrpSpPr/>
            <p:nvPr/>
          </p:nvGrpSpPr>
          <p:grpSpPr>
            <a:xfrm>
              <a:off x="2343150" y="3267076"/>
              <a:ext cx="885825" cy="876299"/>
              <a:chOff x="6067425" y="1752601"/>
              <a:chExt cx="1095850" cy="1088708"/>
            </a:xfrm>
          </p:grpSpPr>
          <p:sp>
            <p:nvSpPr>
              <p:cNvPr id="7" name="Rectangle 6"/>
              <p:cNvSpPr>
                <a:spLocks/>
              </p:cNvSpPr>
              <p:nvPr/>
            </p:nvSpPr>
            <p:spPr>
              <a:xfrm>
                <a:off x="6341268" y="1752601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>
                <a:spLocks/>
              </p:cNvSpPr>
              <p:nvPr/>
            </p:nvSpPr>
            <p:spPr>
              <a:xfrm>
                <a:off x="6888955" y="1752601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>
                <a:spLocks/>
              </p:cNvSpPr>
              <p:nvPr/>
            </p:nvSpPr>
            <p:spPr>
              <a:xfrm>
                <a:off x="6615112" y="1752601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>
                <a:spLocks/>
              </p:cNvSpPr>
              <p:nvPr/>
            </p:nvSpPr>
            <p:spPr>
              <a:xfrm>
                <a:off x="6341268" y="2024064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>
                <a:spLocks/>
              </p:cNvSpPr>
              <p:nvPr/>
            </p:nvSpPr>
            <p:spPr>
              <a:xfrm>
                <a:off x="6888955" y="2024064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6615112" y="2024064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6341268" y="2295526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>
                <a:spLocks/>
              </p:cNvSpPr>
              <p:nvPr/>
            </p:nvSpPr>
            <p:spPr>
              <a:xfrm>
                <a:off x="6888955" y="2295526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6615112" y="2295526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6341268" y="2566989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5" name="Group 24"/>
              <p:cNvGrpSpPr/>
              <p:nvPr/>
            </p:nvGrpSpPr>
            <p:grpSpPr>
              <a:xfrm>
                <a:off x="6067425" y="1752601"/>
                <a:ext cx="274320" cy="1088708"/>
                <a:chOff x="6067425" y="1752601"/>
                <a:chExt cx="274320" cy="1088708"/>
              </a:xfrm>
            </p:grpSpPr>
            <p:sp>
              <p:nvSpPr>
                <p:cNvPr id="9" name="Rectangle 8"/>
                <p:cNvSpPr>
                  <a:spLocks/>
                </p:cNvSpPr>
                <p:nvPr/>
              </p:nvSpPr>
              <p:spPr>
                <a:xfrm>
                  <a:off x="6067425" y="1752601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Rectangle 12"/>
                <p:cNvSpPr>
                  <a:spLocks/>
                </p:cNvSpPr>
                <p:nvPr/>
              </p:nvSpPr>
              <p:spPr>
                <a:xfrm>
                  <a:off x="6067425" y="2024064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6067425" y="2295526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Rectangle 20"/>
                <p:cNvSpPr>
                  <a:spLocks/>
                </p:cNvSpPr>
                <p:nvPr/>
              </p:nvSpPr>
              <p:spPr>
                <a:xfrm>
                  <a:off x="6067425" y="2566989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2" name="Rectangle 21"/>
              <p:cNvSpPr>
                <a:spLocks/>
              </p:cNvSpPr>
              <p:nvPr/>
            </p:nvSpPr>
            <p:spPr>
              <a:xfrm>
                <a:off x="6888955" y="2566989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6615112" y="2566989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TextBox 31"/>
            <p:cNvSpPr txBox="1"/>
            <p:nvPr/>
          </p:nvSpPr>
          <p:spPr>
            <a:xfrm>
              <a:off x="2276475" y="3028950"/>
              <a:ext cx="95090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Super pixel</a:t>
              </a:r>
              <a:endParaRPr lang="en-US" sz="1200"/>
            </a:p>
          </p:txBody>
        </p:sp>
        <p:sp>
          <p:nvSpPr>
            <p:cNvPr id="33" name="TextBox 32"/>
            <p:cNvSpPr txBox="1"/>
            <p:nvPr/>
          </p:nvSpPr>
          <p:spPr>
            <a:xfrm rot="5400000">
              <a:off x="1276062" y="3585809"/>
              <a:ext cx="112883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smtClean="0"/>
                <a:t>Row hit indicator</a:t>
              </a:r>
              <a:endParaRPr lang="en-US" sz="1000"/>
            </a:p>
          </p:txBody>
        </p:sp>
        <p:sp>
          <p:nvSpPr>
            <p:cNvPr id="35" name="TextBox 34"/>
            <p:cNvSpPr txBox="1"/>
            <p:nvPr/>
          </p:nvSpPr>
          <p:spPr>
            <a:xfrm rot="5400000">
              <a:off x="1645327" y="3579941"/>
              <a:ext cx="914033" cy="276999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0   1   0   0</a:t>
              </a:r>
              <a:endParaRPr lang="en-US" sz="120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762250" y="3467100"/>
              <a:ext cx="2872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X</a:t>
              </a:r>
              <a:endParaRPr lang="en-US" sz="120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286000" y="4257675"/>
              <a:ext cx="524503" cy="27699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0100</a:t>
              </a:r>
              <a:endParaRPr lang="en-US" sz="120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809875" y="4257675"/>
              <a:ext cx="524503" cy="27699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0010</a:t>
              </a:r>
              <a:endParaRPr lang="en-US" sz="1200"/>
            </a:p>
          </p:txBody>
        </p:sp>
        <p:sp>
          <p:nvSpPr>
            <p:cNvPr id="52" name="Oval 51"/>
            <p:cNvSpPr/>
            <p:nvPr/>
          </p:nvSpPr>
          <p:spPr>
            <a:xfrm>
              <a:off x="2247900" y="3457575"/>
              <a:ext cx="1095375" cy="2667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reeform 56"/>
            <p:cNvSpPr/>
            <p:nvPr/>
          </p:nvSpPr>
          <p:spPr>
            <a:xfrm>
              <a:off x="1962149" y="4210050"/>
              <a:ext cx="323850" cy="219075"/>
            </a:xfrm>
            <a:custGeom>
              <a:avLst/>
              <a:gdLst>
                <a:gd name="connsiteX0" fmla="*/ 0 w 438150"/>
                <a:gd name="connsiteY0" fmla="*/ 0 h 1085850"/>
                <a:gd name="connsiteX1" fmla="*/ 438150 w 438150"/>
                <a:gd name="connsiteY1" fmla="*/ 457200 h 1085850"/>
                <a:gd name="connsiteX2" fmla="*/ 0 w 438150"/>
                <a:gd name="connsiteY2" fmla="*/ 1085850 h 1085850"/>
                <a:gd name="connsiteX0" fmla="*/ 47625 w 446088"/>
                <a:gd name="connsiteY0" fmla="*/ 0 h 800100"/>
                <a:gd name="connsiteX1" fmla="*/ 438150 w 446088"/>
                <a:gd name="connsiteY1" fmla="*/ 171450 h 800100"/>
                <a:gd name="connsiteX2" fmla="*/ 0 w 446088"/>
                <a:gd name="connsiteY2" fmla="*/ 800100 h 800100"/>
                <a:gd name="connsiteX0" fmla="*/ 47625 w 446088"/>
                <a:gd name="connsiteY0" fmla="*/ 0 h 800100"/>
                <a:gd name="connsiteX1" fmla="*/ 438150 w 446088"/>
                <a:gd name="connsiteY1" fmla="*/ 171450 h 800100"/>
                <a:gd name="connsiteX2" fmla="*/ 0 w 446088"/>
                <a:gd name="connsiteY2" fmla="*/ 800100 h 800100"/>
                <a:gd name="connsiteX0" fmla="*/ 227012 w 503237"/>
                <a:gd name="connsiteY0" fmla="*/ 0 h 800100"/>
                <a:gd name="connsiteX1" fmla="*/ 7937 w 503237"/>
                <a:gd name="connsiteY1" fmla="*/ 304800 h 800100"/>
                <a:gd name="connsiteX2" fmla="*/ 179387 w 503237"/>
                <a:gd name="connsiteY2" fmla="*/ 800100 h 800100"/>
                <a:gd name="connsiteX0" fmla="*/ 515937 w 792162"/>
                <a:gd name="connsiteY0" fmla="*/ 0 h 790575"/>
                <a:gd name="connsiteX1" fmla="*/ 49212 w 792162"/>
                <a:gd name="connsiteY1" fmla="*/ 295275 h 790575"/>
                <a:gd name="connsiteX2" fmla="*/ 220662 w 792162"/>
                <a:gd name="connsiteY2" fmla="*/ 790575 h 790575"/>
                <a:gd name="connsiteX0" fmla="*/ 515937 w 515937"/>
                <a:gd name="connsiteY0" fmla="*/ 0 h 790575"/>
                <a:gd name="connsiteX1" fmla="*/ 49212 w 515937"/>
                <a:gd name="connsiteY1" fmla="*/ 295275 h 790575"/>
                <a:gd name="connsiteX2" fmla="*/ 220662 w 515937"/>
                <a:gd name="connsiteY2" fmla="*/ 790575 h 790575"/>
                <a:gd name="connsiteX0" fmla="*/ 515937 w 900112"/>
                <a:gd name="connsiteY0" fmla="*/ 0 h 371475"/>
                <a:gd name="connsiteX1" fmla="*/ 49212 w 900112"/>
                <a:gd name="connsiteY1" fmla="*/ 295275 h 371475"/>
                <a:gd name="connsiteX2" fmla="*/ 811212 w 900112"/>
                <a:gd name="connsiteY2" fmla="*/ 371475 h 371475"/>
                <a:gd name="connsiteX0" fmla="*/ 515937 w 811212"/>
                <a:gd name="connsiteY0" fmla="*/ 0 h 371475"/>
                <a:gd name="connsiteX1" fmla="*/ 49212 w 811212"/>
                <a:gd name="connsiteY1" fmla="*/ 295275 h 371475"/>
                <a:gd name="connsiteX2" fmla="*/ 811212 w 811212"/>
                <a:gd name="connsiteY2" fmla="*/ 371475 h 371475"/>
                <a:gd name="connsiteX0" fmla="*/ 28575 w 323850"/>
                <a:gd name="connsiteY0" fmla="*/ 0 h 371475"/>
                <a:gd name="connsiteX1" fmla="*/ 66675 w 323850"/>
                <a:gd name="connsiteY1" fmla="*/ 219075 h 371475"/>
                <a:gd name="connsiteX2" fmla="*/ 323850 w 323850"/>
                <a:gd name="connsiteY2" fmla="*/ 371475 h 371475"/>
                <a:gd name="connsiteX0" fmla="*/ 28575 w 323850"/>
                <a:gd name="connsiteY0" fmla="*/ 0 h 371475"/>
                <a:gd name="connsiteX1" fmla="*/ 66675 w 323850"/>
                <a:gd name="connsiteY1" fmla="*/ 266700 h 371475"/>
                <a:gd name="connsiteX2" fmla="*/ 323850 w 323850"/>
                <a:gd name="connsiteY2" fmla="*/ 371475 h 371475"/>
                <a:gd name="connsiteX0" fmla="*/ 28575 w 323850"/>
                <a:gd name="connsiteY0" fmla="*/ 0 h 371475"/>
                <a:gd name="connsiteX1" fmla="*/ 66675 w 323850"/>
                <a:gd name="connsiteY1" fmla="*/ 266700 h 371475"/>
                <a:gd name="connsiteX2" fmla="*/ 323850 w 323850"/>
                <a:gd name="connsiteY2" fmla="*/ 371475 h 371475"/>
                <a:gd name="connsiteX0" fmla="*/ 28575 w 323850"/>
                <a:gd name="connsiteY0" fmla="*/ 0 h 371475"/>
                <a:gd name="connsiteX1" fmla="*/ 66675 w 323850"/>
                <a:gd name="connsiteY1" fmla="*/ 266700 h 371475"/>
                <a:gd name="connsiteX2" fmla="*/ 323850 w 323850"/>
                <a:gd name="connsiteY2" fmla="*/ 371475 h 371475"/>
                <a:gd name="connsiteX0" fmla="*/ 28575 w 323850"/>
                <a:gd name="connsiteY0" fmla="*/ 0 h 371475"/>
                <a:gd name="connsiteX1" fmla="*/ 66675 w 323850"/>
                <a:gd name="connsiteY1" fmla="*/ 266700 h 371475"/>
                <a:gd name="connsiteX2" fmla="*/ 323850 w 323850"/>
                <a:gd name="connsiteY2" fmla="*/ 3714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3850" h="371475">
                  <a:moveTo>
                    <a:pt x="28575" y="0"/>
                  </a:moveTo>
                  <a:cubicBezTo>
                    <a:pt x="0" y="157162"/>
                    <a:pt x="17463" y="204788"/>
                    <a:pt x="66675" y="266700"/>
                  </a:cubicBezTo>
                  <a:cubicBezTo>
                    <a:pt x="153987" y="347662"/>
                    <a:pt x="31750" y="300038"/>
                    <a:pt x="323850" y="371475"/>
                  </a:cubicBezTo>
                </a:path>
              </a:pathLst>
            </a:cu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3" name="Content Placeholder 2"/>
          <p:cNvSpPr txBox="1">
            <a:spLocks/>
          </p:cNvSpPr>
          <p:nvPr/>
        </p:nvSpPr>
        <p:spPr bwMode="auto">
          <a:xfrm>
            <a:off x="523873" y="5133975"/>
            <a:ext cx="8229602" cy="885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itchFamily="18" charset="0"/>
              <a:ea typeface="+mn-ea"/>
              <a:cs typeface="+mn-cs"/>
            </a:endParaRPr>
          </a:p>
        </p:txBody>
      </p:sp>
      <p:grpSp>
        <p:nvGrpSpPr>
          <p:cNvPr id="26" name="Group 126"/>
          <p:cNvGrpSpPr/>
          <p:nvPr/>
        </p:nvGrpSpPr>
        <p:grpSpPr>
          <a:xfrm>
            <a:off x="5193994" y="2924175"/>
            <a:ext cx="2150409" cy="1505724"/>
            <a:chOff x="4155769" y="3009900"/>
            <a:chExt cx="2150409" cy="1505724"/>
          </a:xfrm>
        </p:grpSpPr>
        <p:sp>
          <p:nvSpPr>
            <p:cNvPr id="68" name="Freeform 67"/>
            <p:cNvSpPr/>
            <p:nvPr/>
          </p:nvSpPr>
          <p:spPr>
            <a:xfrm>
              <a:off x="5581650" y="3790950"/>
              <a:ext cx="639762" cy="438150"/>
            </a:xfrm>
            <a:custGeom>
              <a:avLst/>
              <a:gdLst>
                <a:gd name="connsiteX0" fmla="*/ 0 w 438150"/>
                <a:gd name="connsiteY0" fmla="*/ 0 h 1085850"/>
                <a:gd name="connsiteX1" fmla="*/ 438150 w 438150"/>
                <a:gd name="connsiteY1" fmla="*/ 457200 h 1085850"/>
                <a:gd name="connsiteX2" fmla="*/ 0 w 438150"/>
                <a:gd name="connsiteY2" fmla="*/ 1085850 h 1085850"/>
                <a:gd name="connsiteX0" fmla="*/ 47625 w 446088"/>
                <a:gd name="connsiteY0" fmla="*/ 0 h 800100"/>
                <a:gd name="connsiteX1" fmla="*/ 438150 w 446088"/>
                <a:gd name="connsiteY1" fmla="*/ 171450 h 800100"/>
                <a:gd name="connsiteX2" fmla="*/ 0 w 446088"/>
                <a:gd name="connsiteY2" fmla="*/ 800100 h 800100"/>
                <a:gd name="connsiteX0" fmla="*/ 47625 w 446088"/>
                <a:gd name="connsiteY0" fmla="*/ 0 h 800100"/>
                <a:gd name="connsiteX1" fmla="*/ 438150 w 446088"/>
                <a:gd name="connsiteY1" fmla="*/ 171450 h 800100"/>
                <a:gd name="connsiteX2" fmla="*/ 0 w 446088"/>
                <a:gd name="connsiteY2" fmla="*/ 800100 h 800100"/>
                <a:gd name="connsiteX0" fmla="*/ 143952 w 462142"/>
                <a:gd name="connsiteY0" fmla="*/ 0 h 800100"/>
                <a:gd name="connsiteX1" fmla="*/ 438150 w 462142"/>
                <a:gd name="connsiteY1" fmla="*/ 171450 h 800100"/>
                <a:gd name="connsiteX2" fmla="*/ 0 w 462142"/>
                <a:gd name="connsiteY2" fmla="*/ 80010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2142" h="800100">
                  <a:moveTo>
                    <a:pt x="143952" y="0"/>
                  </a:moveTo>
                  <a:cubicBezTo>
                    <a:pt x="420177" y="4762"/>
                    <a:pt x="462142" y="38100"/>
                    <a:pt x="438150" y="171450"/>
                  </a:cubicBezTo>
                  <a:cubicBezTo>
                    <a:pt x="414158" y="304800"/>
                    <a:pt x="88900" y="671513"/>
                    <a:pt x="0" y="800100"/>
                  </a:cubicBezTo>
                </a:path>
              </a:pathLst>
            </a:cu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Freeform 90"/>
            <p:cNvSpPr/>
            <p:nvPr/>
          </p:nvSpPr>
          <p:spPr>
            <a:xfrm>
              <a:off x="5810249" y="3990975"/>
              <a:ext cx="436562" cy="228600"/>
            </a:xfrm>
            <a:custGeom>
              <a:avLst/>
              <a:gdLst>
                <a:gd name="connsiteX0" fmla="*/ 0 w 438150"/>
                <a:gd name="connsiteY0" fmla="*/ 0 h 1085850"/>
                <a:gd name="connsiteX1" fmla="*/ 438150 w 438150"/>
                <a:gd name="connsiteY1" fmla="*/ 457200 h 1085850"/>
                <a:gd name="connsiteX2" fmla="*/ 0 w 438150"/>
                <a:gd name="connsiteY2" fmla="*/ 1085850 h 1085850"/>
                <a:gd name="connsiteX0" fmla="*/ 47625 w 446088"/>
                <a:gd name="connsiteY0" fmla="*/ 0 h 800100"/>
                <a:gd name="connsiteX1" fmla="*/ 438150 w 446088"/>
                <a:gd name="connsiteY1" fmla="*/ 171450 h 800100"/>
                <a:gd name="connsiteX2" fmla="*/ 0 w 446088"/>
                <a:gd name="connsiteY2" fmla="*/ 800100 h 800100"/>
                <a:gd name="connsiteX0" fmla="*/ 47625 w 446088"/>
                <a:gd name="connsiteY0" fmla="*/ 0 h 800100"/>
                <a:gd name="connsiteX1" fmla="*/ 438150 w 446088"/>
                <a:gd name="connsiteY1" fmla="*/ 171450 h 800100"/>
                <a:gd name="connsiteX2" fmla="*/ 0 w 446088"/>
                <a:gd name="connsiteY2" fmla="*/ 800100 h 800100"/>
                <a:gd name="connsiteX0" fmla="*/ 0 w 938212"/>
                <a:gd name="connsiteY0" fmla="*/ 290299 h 696320"/>
                <a:gd name="connsiteX1" fmla="*/ 866775 w 938212"/>
                <a:gd name="connsiteY1" fmla="*/ 67670 h 696320"/>
                <a:gd name="connsiteX2" fmla="*/ 428625 w 938212"/>
                <a:gd name="connsiteY2" fmla="*/ 696320 h 696320"/>
                <a:gd name="connsiteX0" fmla="*/ 0 w 517525"/>
                <a:gd name="connsiteY0" fmla="*/ 0 h 406021"/>
                <a:gd name="connsiteX1" fmla="*/ 390525 w 517525"/>
                <a:gd name="connsiteY1" fmla="*/ 99800 h 406021"/>
                <a:gd name="connsiteX2" fmla="*/ 428625 w 517525"/>
                <a:gd name="connsiteY2" fmla="*/ 406021 h 406021"/>
                <a:gd name="connsiteX0" fmla="*/ 0 w 436562"/>
                <a:gd name="connsiteY0" fmla="*/ 0 h 406021"/>
                <a:gd name="connsiteX1" fmla="*/ 390525 w 436562"/>
                <a:gd name="connsiteY1" fmla="*/ 99800 h 406021"/>
                <a:gd name="connsiteX2" fmla="*/ 276225 w 436562"/>
                <a:gd name="connsiteY2" fmla="*/ 406021 h 406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6562" h="406021">
                  <a:moveTo>
                    <a:pt x="0" y="0"/>
                  </a:moveTo>
                  <a:cubicBezTo>
                    <a:pt x="276225" y="4762"/>
                    <a:pt x="344488" y="32130"/>
                    <a:pt x="390525" y="99800"/>
                  </a:cubicBezTo>
                  <a:cubicBezTo>
                    <a:pt x="436562" y="167470"/>
                    <a:pt x="365125" y="277434"/>
                    <a:pt x="276225" y="406021"/>
                  </a:cubicBezTo>
                </a:path>
              </a:pathLst>
            </a:cu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" name="Group 30"/>
            <p:cNvGrpSpPr/>
            <p:nvPr/>
          </p:nvGrpSpPr>
          <p:grpSpPr>
            <a:xfrm>
              <a:off x="4791075" y="3248026"/>
              <a:ext cx="885825" cy="876299"/>
              <a:chOff x="6067425" y="1752601"/>
              <a:chExt cx="1095850" cy="1088708"/>
            </a:xfrm>
          </p:grpSpPr>
          <p:sp>
            <p:nvSpPr>
              <p:cNvPr id="105" name="Rectangle 104"/>
              <p:cNvSpPr>
                <a:spLocks/>
              </p:cNvSpPr>
              <p:nvPr/>
            </p:nvSpPr>
            <p:spPr>
              <a:xfrm>
                <a:off x="6341268" y="1752601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>
                <a:spLocks/>
              </p:cNvSpPr>
              <p:nvPr/>
            </p:nvSpPr>
            <p:spPr>
              <a:xfrm>
                <a:off x="6888955" y="1752601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Rectangle 106"/>
              <p:cNvSpPr>
                <a:spLocks/>
              </p:cNvSpPr>
              <p:nvPr/>
            </p:nvSpPr>
            <p:spPr>
              <a:xfrm>
                <a:off x="6615112" y="1752601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107"/>
              <p:cNvSpPr>
                <a:spLocks/>
              </p:cNvSpPr>
              <p:nvPr/>
            </p:nvSpPr>
            <p:spPr>
              <a:xfrm>
                <a:off x="6341268" y="2024064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Rectangle 108"/>
              <p:cNvSpPr>
                <a:spLocks/>
              </p:cNvSpPr>
              <p:nvPr/>
            </p:nvSpPr>
            <p:spPr>
              <a:xfrm>
                <a:off x="6888955" y="2024064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Rectangle 109"/>
              <p:cNvSpPr>
                <a:spLocks/>
              </p:cNvSpPr>
              <p:nvPr/>
            </p:nvSpPr>
            <p:spPr>
              <a:xfrm>
                <a:off x="6615112" y="2024064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Rectangle 110"/>
              <p:cNvSpPr>
                <a:spLocks/>
              </p:cNvSpPr>
              <p:nvPr/>
            </p:nvSpPr>
            <p:spPr>
              <a:xfrm>
                <a:off x="6341268" y="2295526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Rectangle 111"/>
              <p:cNvSpPr>
                <a:spLocks/>
              </p:cNvSpPr>
              <p:nvPr/>
            </p:nvSpPr>
            <p:spPr>
              <a:xfrm>
                <a:off x="6888955" y="2295526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Rectangle 112"/>
              <p:cNvSpPr>
                <a:spLocks/>
              </p:cNvSpPr>
              <p:nvPr/>
            </p:nvSpPr>
            <p:spPr>
              <a:xfrm>
                <a:off x="6615112" y="2295526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Rectangle 113"/>
              <p:cNvSpPr>
                <a:spLocks/>
              </p:cNvSpPr>
              <p:nvPr/>
            </p:nvSpPr>
            <p:spPr>
              <a:xfrm>
                <a:off x="6341268" y="2566989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24"/>
              <p:cNvGrpSpPr/>
              <p:nvPr/>
            </p:nvGrpSpPr>
            <p:grpSpPr>
              <a:xfrm>
                <a:off x="6067425" y="1752601"/>
                <a:ext cx="274320" cy="1088708"/>
                <a:chOff x="6067425" y="1752601"/>
                <a:chExt cx="274320" cy="1088708"/>
              </a:xfrm>
            </p:grpSpPr>
            <p:sp>
              <p:nvSpPr>
                <p:cNvPr id="118" name="Rectangle 117"/>
                <p:cNvSpPr>
                  <a:spLocks/>
                </p:cNvSpPr>
                <p:nvPr/>
              </p:nvSpPr>
              <p:spPr>
                <a:xfrm>
                  <a:off x="6067425" y="1752601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" name="Rectangle 118"/>
                <p:cNvSpPr>
                  <a:spLocks/>
                </p:cNvSpPr>
                <p:nvPr/>
              </p:nvSpPr>
              <p:spPr>
                <a:xfrm>
                  <a:off x="6067425" y="2024064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" name="Rectangle 119"/>
                <p:cNvSpPr>
                  <a:spLocks/>
                </p:cNvSpPr>
                <p:nvPr/>
              </p:nvSpPr>
              <p:spPr>
                <a:xfrm>
                  <a:off x="6067425" y="2295526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" name="Rectangle 120"/>
                <p:cNvSpPr>
                  <a:spLocks/>
                </p:cNvSpPr>
                <p:nvPr/>
              </p:nvSpPr>
              <p:spPr>
                <a:xfrm>
                  <a:off x="6067425" y="2566989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16" name="Rectangle 21"/>
              <p:cNvSpPr>
                <a:spLocks/>
              </p:cNvSpPr>
              <p:nvPr/>
            </p:nvSpPr>
            <p:spPr>
              <a:xfrm>
                <a:off x="6888955" y="2566989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Rectangle 116"/>
              <p:cNvSpPr>
                <a:spLocks/>
              </p:cNvSpPr>
              <p:nvPr/>
            </p:nvSpPr>
            <p:spPr>
              <a:xfrm>
                <a:off x="6615112" y="2566989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7" name="TextBox 96"/>
            <p:cNvSpPr txBox="1"/>
            <p:nvPr/>
          </p:nvSpPr>
          <p:spPr>
            <a:xfrm>
              <a:off x="4724400" y="3009900"/>
              <a:ext cx="95090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Super pixel</a:t>
              </a:r>
              <a:endParaRPr lang="en-US" sz="1200"/>
            </a:p>
          </p:txBody>
        </p:sp>
        <p:sp>
          <p:nvSpPr>
            <p:cNvPr id="98" name="TextBox 97"/>
            <p:cNvSpPr txBox="1"/>
            <p:nvPr/>
          </p:nvSpPr>
          <p:spPr>
            <a:xfrm rot="5400000">
              <a:off x="3714462" y="3585809"/>
              <a:ext cx="112883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smtClean="0"/>
                <a:t>Row hit indicator</a:t>
              </a:r>
              <a:endParaRPr lang="en-US" sz="1000"/>
            </a:p>
          </p:txBody>
        </p:sp>
        <p:sp>
          <p:nvSpPr>
            <p:cNvPr id="99" name="TextBox 98"/>
            <p:cNvSpPr txBox="1"/>
            <p:nvPr/>
          </p:nvSpPr>
          <p:spPr>
            <a:xfrm rot="5400000">
              <a:off x="4093252" y="3560891"/>
              <a:ext cx="914033" cy="276999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0   0   1   1</a:t>
              </a:r>
              <a:endParaRPr lang="en-US" sz="1200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5200650" y="3657600"/>
              <a:ext cx="2872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X</a:t>
              </a:r>
              <a:endParaRPr lang="en-US" sz="1200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4733925" y="4238625"/>
              <a:ext cx="513089" cy="27699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0011</a:t>
              </a:r>
              <a:endParaRPr lang="en-US" sz="120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5257800" y="4238625"/>
              <a:ext cx="513089" cy="27699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0110</a:t>
              </a:r>
              <a:endParaRPr lang="en-US" sz="1200"/>
            </a:p>
          </p:txBody>
        </p:sp>
        <p:sp>
          <p:nvSpPr>
            <p:cNvPr id="103" name="Oval 102"/>
            <p:cNvSpPr/>
            <p:nvPr/>
          </p:nvSpPr>
          <p:spPr>
            <a:xfrm>
              <a:off x="4695825" y="3657600"/>
              <a:ext cx="1095375" cy="2667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Freeform 103"/>
            <p:cNvSpPr/>
            <p:nvPr/>
          </p:nvSpPr>
          <p:spPr>
            <a:xfrm>
              <a:off x="4410074" y="4191000"/>
              <a:ext cx="323850" cy="219075"/>
            </a:xfrm>
            <a:custGeom>
              <a:avLst/>
              <a:gdLst>
                <a:gd name="connsiteX0" fmla="*/ 0 w 438150"/>
                <a:gd name="connsiteY0" fmla="*/ 0 h 1085850"/>
                <a:gd name="connsiteX1" fmla="*/ 438150 w 438150"/>
                <a:gd name="connsiteY1" fmla="*/ 457200 h 1085850"/>
                <a:gd name="connsiteX2" fmla="*/ 0 w 438150"/>
                <a:gd name="connsiteY2" fmla="*/ 1085850 h 1085850"/>
                <a:gd name="connsiteX0" fmla="*/ 47625 w 446088"/>
                <a:gd name="connsiteY0" fmla="*/ 0 h 800100"/>
                <a:gd name="connsiteX1" fmla="*/ 438150 w 446088"/>
                <a:gd name="connsiteY1" fmla="*/ 171450 h 800100"/>
                <a:gd name="connsiteX2" fmla="*/ 0 w 446088"/>
                <a:gd name="connsiteY2" fmla="*/ 800100 h 800100"/>
                <a:gd name="connsiteX0" fmla="*/ 47625 w 446088"/>
                <a:gd name="connsiteY0" fmla="*/ 0 h 800100"/>
                <a:gd name="connsiteX1" fmla="*/ 438150 w 446088"/>
                <a:gd name="connsiteY1" fmla="*/ 171450 h 800100"/>
                <a:gd name="connsiteX2" fmla="*/ 0 w 446088"/>
                <a:gd name="connsiteY2" fmla="*/ 800100 h 800100"/>
                <a:gd name="connsiteX0" fmla="*/ 227012 w 503237"/>
                <a:gd name="connsiteY0" fmla="*/ 0 h 800100"/>
                <a:gd name="connsiteX1" fmla="*/ 7937 w 503237"/>
                <a:gd name="connsiteY1" fmla="*/ 304800 h 800100"/>
                <a:gd name="connsiteX2" fmla="*/ 179387 w 503237"/>
                <a:gd name="connsiteY2" fmla="*/ 800100 h 800100"/>
                <a:gd name="connsiteX0" fmla="*/ 515937 w 792162"/>
                <a:gd name="connsiteY0" fmla="*/ 0 h 790575"/>
                <a:gd name="connsiteX1" fmla="*/ 49212 w 792162"/>
                <a:gd name="connsiteY1" fmla="*/ 295275 h 790575"/>
                <a:gd name="connsiteX2" fmla="*/ 220662 w 792162"/>
                <a:gd name="connsiteY2" fmla="*/ 790575 h 790575"/>
                <a:gd name="connsiteX0" fmla="*/ 515937 w 515937"/>
                <a:gd name="connsiteY0" fmla="*/ 0 h 790575"/>
                <a:gd name="connsiteX1" fmla="*/ 49212 w 515937"/>
                <a:gd name="connsiteY1" fmla="*/ 295275 h 790575"/>
                <a:gd name="connsiteX2" fmla="*/ 220662 w 515937"/>
                <a:gd name="connsiteY2" fmla="*/ 790575 h 790575"/>
                <a:gd name="connsiteX0" fmla="*/ 515937 w 900112"/>
                <a:gd name="connsiteY0" fmla="*/ 0 h 371475"/>
                <a:gd name="connsiteX1" fmla="*/ 49212 w 900112"/>
                <a:gd name="connsiteY1" fmla="*/ 295275 h 371475"/>
                <a:gd name="connsiteX2" fmla="*/ 811212 w 900112"/>
                <a:gd name="connsiteY2" fmla="*/ 371475 h 371475"/>
                <a:gd name="connsiteX0" fmla="*/ 515937 w 811212"/>
                <a:gd name="connsiteY0" fmla="*/ 0 h 371475"/>
                <a:gd name="connsiteX1" fmla="*/ 49212 w 811212"/>
                <a:gd name="connsiteY1" fmla="*/ 295275 h 371475"/>
                <a:gd name="connsiteX2" fmla="*/ 811212 w 811212"/>
                <a:gd name="connsiteY2" fmla="*/ 371475 h 371475"/>
                <a:gd name="connsiteX0" fmla="*/ 28575 w 323850"/>
                <a:gd name="connsiteY0" fmla="*/ 0 h 371475"/>
                <a:gd name="connsiteX1" fmla="*/ 66675 w 323850"/>
                <a:gd name="connsiteY1" fmla="*/ 219075 h 371475"/>
                <a:gd name="connsiteX2" fmla="*/ 323850 w 323850"/>
                <a:gd name="connsiteY2" fmla="*/ 371475 h 371475"/>
                <a:gd name="connsiteX0" fmla="*/ 28575 w 323850"/>
                <a:gd name="connsiteY0" fmla="*/ 0 h 371475"/>
                <a:gd name="connsiteX1" fmla="*/ 66675 w 323850"/>
                <a:gd name="connsiteY1" fmla="*/ 266700 h 371475"/>
                <a:gd name="connsiteX2" fmla="*/ 323850 w 323850"/>
                <a:gd name="connsiteY2" fmla="*/ 371475 h 371475"/>
                <a:gd name="connsiteX0" fmla="*/ 28575 w 323850"/>
                <a:gd name="connsiteY0" fmla="*/ 0 h 371475"/>
                <a:gd name="connsiteX1" fmla="*/ 66675 w 323850"/>
                <a:gd name="connsiteY1" fmla="*/ 266700 h 371475"/>
                <a:gd name="connsiteX2" fmla="*/ 323850 w 323850"/>
                <a:gd name="connsiteY2" fmla="*/ 371475 h 371475"/>
                <a:gd name="connsiteX0" fmla="*/ 28575 w 323850"/>
                <a:gd name="connsiteY0" fmla="*/ 0 h 371475"/>
                <a:gd name="connsiteX1" fmla="*/ 66675 w 323850"/>
                <a:gd name="connsiteY1" fmla="*/ 266700 h 371475"/>
                <a:gd name="connsiteX2" fmla="*/ 323850 w 323850"/>
                <a:gd name="connsiteY2" fmla="*/ 371475 h 371475"/>
                <a:gd name="connsiteX0" fmla="*/ 28575 w 323850"/>
                <a:gd name="connsiteY0" fmla="*/ 0 h 371475"/>
                <a:gd name="connsiteX1" fmla="*/ 66675 w 323850"/>
                <a:gd name="connsiteY1" fmla="*/ 266700 h 371475"/>
                <a:gd name="connsiteX2" fmla="*/ 323850 w 323850"/>
                <a:gd name="connsiteY2" fmla="*/ 3714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3850" h="371475">
                  <a:moveTo>
                    <a:pt x="28575" y="0"/>
                  </a:moveTo>
                  <a:cubicBezTo>
                    <a:pt x="0" y="157162"/>
                    <a:pt x="17463" y="204788"/>
                    <a:pt x="66675" y="266700"/>
                  </a:cubicBezTo>
                  <a:cubicBezTo>
                    <a:pt x="153987" y="347662"/>
                    <a:pt x="31750" y="300038"/>
                    <a:pt x="323850" y="371475"/>
                  </a:cubicBezTo>
                </a:path>
              </a:pathLst>
            </a:cu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5781675" y="4238625"/>
              <a:ext cx="524503" cy="27699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0010</a:t>
              </a:r>
              <a:endParaRPr lang="en-US" sz="1200"/>
            </a:p>
          </p:txBody>
        </p:sp>
        <p:sp>
          <p:nvSpPr>
            <p:cNvPr id="124" name="Oval 123"/>
            <p:cNvSpPr/>
            <p:nvPr/>
          </p:nvSpPr>
          <p:spPr>
            <a:xfrm>
              <a:off x="4705350" y="3857625"/>
              <a:ext cx="1095375" cy="2667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4981575" y="3648075"/>
              <a:ext cx="2872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X</a:t>
              </a:r>
              <a:endParaRPr lang="en-US" sz="1200"/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5200650" y="3876675"/>
              <a:ext cx="2872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X</a:t>
              </a:r>
              <a:endParaRPr lang="en-US" sz="1200"/>
            </a:p>
          </p:txBody>
        </p:sp>
      </p:grpSp>
      <p:graphicFrame>
        <p:nvGraphicFramePr>
          <p:cNvPr id="128" name="Table 127"/>
          <p:cNvGraphicFramePr>
            <a:graphicFrameLocks noGrp="1"/>
          </p:cNvGraphicFramePr>
          <p:nvPr/>
        </p:nvGraphicFramePr>
        <p:xfrm>
          <a:off x="5876925" y="4810125"/>
          <a:ext cx="2647950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725"/>
                <a:gridCol w="1104900"/>
                <a:gridCol w="1076325"/>
              </a:tblGrid>
              <a:tr h="200026">
                <a:tc>
                  <a:txBody>
                    <a:bodyPr/>
                    <a:lstStyle/>
                    <a:p>
                      <a:r>
                        <a:rPr lang="en-US" sz="800" smtClean="0"/>
                        <a:t># hits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smtClean="0"/>
                        <a:t>Individual</a:t>
                      </a:r>
                      <a:r>
                        <a:rPr lang="en-US" sz="800" baseline="0" smtClean="0"/>
                        <a:t> address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smtClean="0"/>
                        <a:t>Row hit</a:t>
                      </a:r>
                      <a:r>
                        <a:rPr lang="en-US" sz="800" baseline="0" smtClean="0"/>
                        <a:t> encoding</a:t>
                      </a:r>
                      <a:endParaRPr lang="en-US" sz="800"/>
                    </a:p>
                  </a:txBody>
                  <a:tcPr/>
                </a:tc>
              </a:tr>
              <a:tr h="177166">
                <a:tc>
                  <a:txBody>
                    <a:bodyPr/>
                    <a:lstStyle/>
                    <a:p>
                      <a:r>
                        <a:rPr lang="en-US" sz="800" smtClean="0"/>
                        <a:t>1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smtClean="0"/>
                        <a:t>16 bit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smtClean="0"/>
                        <a:t>20 bit</a:t>
                      </a:r>
                      <a:endParaRPr lang="en-US" sz="800"/>
                    </a:p>
                  </a:txBody>
                  <a:tcPr/>
                </a:tc>
              </a:tr>
              <a:tr h="192406">
                <a:tc>
                  <a:txBody>
                    <a:bodyPr/>
                    <a:lstStyle/>
                    <a:p>
                      <a:r>
                        <a:rPr lang="en-US" sz="800" smtClean="0"/>
                        <a:t>2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smtClean="0"/>
                        <a:t>32 bit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smtClean="0"/>
                        <a:t>24 bit</a:t>
                      </a:r>
                      <a:endParaRPr lang="en-US" sz="800"/>
                    </a:p>
                  </a:txBody>
                  <a:tcPr/>
                </a:tc>
              </a:tr>
              <a:tr h="198121">
                <a:tc>
                  <a:txBody>
                    <a:bodyPr/>
                    <a:lstStyle/>
                    <a:p>
                      <a:r>
                        <a:rPr lang="en-US" sz="800" smtClean="0"/>
                        <a:t>3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smtClean="0"/>
                        <a:t>48 bit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smtClean="0"/>
                        <a:t>28 bit</a:t>
                      </a:r>
                      <a:endParaRPr lang="en-US" sz="800"/>
                    </a:p>
                  </a:txBody>
                  <a:tcPr/>
                </a:tc>
              </a:tr>
              <a:tr h="175261">
                <a:tc>
                  <a:txBody>
                    <a:bodyPr/>
                    <a:lstStyle/>
                    <a:p>
                      <a:r>
                        <a:rPr lang="en-US" sz="800" smtClean="0"/>
                        <a:t>4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smtClean="0"/>
                        <a:t>64 bit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smtClean="0"/>
                        <a:t>32 bit</a:t>
                      </a:r>
                      <a:endParaRPr lang="en-US" sz="80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ASIC design. Data </a:t>
            </a:r>
            <a:r>
              <a:rPr lang="fr-FR" err="1" smtClean="0"/>
              <a:t>reduction</a:t>
            </a:r>
            <a:r>
              <a:rPr lang="fr-FR" smtClean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4451"/>
            <a:ext cx="5143500" cy="2019300"/>
          </a:xfrm>
        </p:spPr>
        <p:txBody>
          <a:bodyPr/>
          <a:lstStyle/>
          <a:p>
            <a:r>
              <a:rPr lang="en-US" dirty="0" smtClean="0"/>
              <a:t>Sharing across super pixel boundaries :</a:t>
            </a:r>
          </a:p>
          <a:p>
            <a:pPr lvl="1"/>
            <a:r>
              <a:rPr lang="en-US" dirty="0" smtClean="0"/>
              <a:t>Only in 1 direction (column)</a:t>
            </a:r>
          </a:p>
          <a:p>
            <a:pPr lvl="1"/>
            <a:r>
              <a:rPr lang="en-US" dirty="0" smtClean="0"/>
              <a:t>some limitations may lead to wrong or no clustering. But never loss of data. </a:t>
            </a:r>
          </a:p>
          <a:p>
            <a:pPr lvl="1"/>
            <a:r>
              <a:rPr lang="en-US" dirty="0" smtClean="0"/>
              <a:t>Results in ~10% data reduction.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August 19,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err="1" smtClean="0"/>
              <a:t>LHCb</a:t>
            </a:r>
            <a:r>
              <a:rPr lang="en-US" altLang="en-US" dirty="0" smtClean="0"/>
              <a:t> electronics upgrade meeting.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  <p:grpSp>
        <p:nvGrpSpPr>
          <p:cNvPr id="7" name="Group 59"/>
          <p:cNvGrpSpPr/>
          <p:nvPr/>
        </p:nvGrpSpPr>
        <p:grpSpPr>
          <a:xfrm>
            <a:off x="5976258" y="1381125"/>
            <a:ext cx="2753089" cy="1765942"/>
            <a:chOff x="5928633" y="1352550"/>
            <a:chExt cx="2753089" cy="1765942"/>
          </a:xfrm>
        </p:grpSpPr>
        <p:grpSp>
          <p:nvGrpSpPr>
            <p:cNvPr id="8" name="Group 57"/>
            <p:cNvGrpSpPr/>
            <p:nvPr/>
          </p:nvGrpSpPr>
          <p:grpSpPr>
            <a:xfrm>
              <a:off x="5928633" y="1352550"/>
              <a:ext cx="1138917" cy="1765942"/>
              <a:chOff x="4661808" y="2105025"/>
              <a:chExt cx="1138917" cy="1765942"/>
            </a:xfrm>
          </p:grpSpPr>
          <p:grpSp>
            <p:nvGrpSpPr>
              <p:cNvPr id="9" name="Group 30"/>
              <p:cNvGrpSpPr/>
              <p:nvPr/>
            </p:nvGrpSpPr>
            <p:grpSpPr>
              <a:xfrm>
                <a:off x="4905375" y="2105026"/>
                <a:ext cx="885825" cy="876299"/>
                <a:chOff x="6067425" y="1752601"/>
                <a:chExt cx="1095850" cy="1088708"/>
              </a:xfrm>
            </p:grpSpPr>
            <p:sp>
              <p:nvSpPr>
                <p:cNvPr id="18" name="Rectangle 17"/>
                <p:cNvSpPr>
                  <a:spLocks/>
                </p:cNvSpPr>
                <p:nvPr/>
              </p:nvSpPr>
              <p:spPr>
                <a:xfrm>
                  <a:off x="6341268" y="1752601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6888955" y="1752601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6615112" y="1752601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Rectangle 20"/>
                <p:cNvSpPr>
                  <a:spLocks/>
                </p:cNvSpPr>
                <p:nvPr/>
              </p:nvSpPr>
              <p:spPr>
                <a:xfrm>
                  <a:off x="6341268" y="2024064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6888955" y="2024064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Rectangle 22"/>
                <p:cNvSpPr>
                  <a:spLocks/>
                </p:cNvSpPr>
                <p:nvPr/>
              </p:nvSpPr>
              <p:spPr>
                <a:xfrm>
                  <a:off x="6615112" y="2024064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Rectangle 23"/>
                <p:cNvSpPr>
                  <a:spLocks/>
                </p:cNvSpPr>
                <p:nvPr/>
              </p:nvSpPr>
              <p:spPr>
                <a:xfrm>
                  <a:off x="6341268" y="2295526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ectangle 24"/>
                <p:cNvSpPr>
                  <a:spLocks/>
                </p:cNvSpPr>
                <p:nvPr/>
              </p:nvSpPr>
              <p:spPr>
                <a:xfrm>
                  <a:off x="6888955" y="2295526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tangle 25"/>
                <p:cNvSpPr>
                  <a:spLocks/>
                </p:cNvSpPr>
                <p:nvPr/>
              </p:nvSpPr>
              <p:spPr>
                <a:xfrm>
                  <a:off x="6615112" y="2295526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Rectangle 26"/>
                <p:cNvSpPr>
                  <a:spLocks/>
                </p:cNvSpPr>
                <p:nvPr/>
              </p:nvSpPr>
              <p:spPr>
                <a:xfrm>
                  <a:off x="6341268" y="2566989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1" name="Group 24"/>
                <p:cNvGrpSpPr/>
                <p:nvPr/>
              </p:nvGrpSpPr>
              <p:grpSpPr>
                <a:xfrm>
                  <a:off x="6067425" y="1752601"/>
                  <a:ext cx="274320" cy="1088708"/>
                  <a:chOff x="6067425" y="1752601"/>
                  <a:chExt cx="274320" cy="1088708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6067425" y="1752601"/>
                    <a:ext cx="274320" cy="274320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63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" name="Rectangle 31"/>
                  <p:cNvSpPr>
                    <a:spLocks/>
                  </p:cNvSpPr>
                  <p:nvPr/>
                </p:nvSpPr>
                <p:spPr>
                  <a:xfrm>
                    <a:off x="6067425" y="2024064"/>
                    <a:ext cx="274320" cy="274320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63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" name="Rectangle 32"/>
                  <p:cNvSpPr>
                    <a:spLocks/>
                  </p:cNvSpPr>
                  <p:nvPr/>
                </p:nvSpPr>
                <p:spPr>
                  <a:xfrm>
                    <a:off x="6067425" y="2295526"/>
                    <a:ext cx="274320" cy="274320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63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" name="Rectangle 33"/>
                  <p:cNvSpPr>
                    <a:spLocks/>
                  </p:cNvSpPr>
                  <p:nvPr/>
                </p:nvSpPr>
                <p:spPr>
                  <a:xfrm>
                    <a:off x="6067425" y="2566989"/>
                    <a:ext cx="274320" cy="274320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63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6888955" y="2566989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Rectangle 22"/>
                <p:cNvSpPr>
                  <a:spLocks/>
                </p:cNvSpPr>
                <p:nvPr/>
              </p:nvSpPr>
              <p:spPr>
                <a:xfrm>
                  <a:off x="6615112" y="2566989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" name="TextBox 9"/>
              <p:cNvSpPr txBox="1"/>
              <p:nvPr/>
            </p:nvSpPr>
            <p:spPr>
              <a:xfrm rot="5400000">
                <a:off x="4375832" y="2434738"/>
                <a:ext cx="78739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 n</a:t>
                </a:r>
                <a:endParaRPr lang="en-US" sz="80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5276850" y="2733675"/>
                <a:ext cx="37221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smtClean="0"/>
                  <a:t>X1</a:t>
                </a:r>
                <a:endParaRPr lang="en-US" sz="1200"/>
              </a:p>
            </p:txBody>
          </p:sp>
          <p:grpSp>
            <p:nvGrpSpPr>
              <p:cNvPr id="12" name="Group 30"/>
              <p:cNvGrpSpPr/>
              <p:nvPr/>
            </p:nvGrpSpPr>
            <p:grpSpPr>
              <a:xfrm>
                <a:off x="4905375" y="2971801"/>
                <a:ext cx="885825" cy="876299"/>
                <a:chOff x="6067425" y="1752601"/>
                <a:chExt cx="1095850" cy="1088708"/>
              </a:xfrm>
            </p:grpSpPr>
            <p:sp>
              <p:nvSpPr>
                <p:cNvPr id="36" name="Rectangle 35"/>
                <p:cNvSpPr>
                  <a:spLocks/>
                </p:cNvSpPr>
                <p:nvPr/>
              </p:nvSpPr>
              <p:spPr>
                <a:xfrm>
                  <a:off x="6341268" y="1752601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Rectangle 36"/>
                <p:cNvSpPr>
                  <a:spLocks/>
                </p:cNvSpPr>
                <p:nvPr/>
              </p:nvSpPr>
              <p:spPr>
                <a:xfrm>
                  <a:off x="6888955" y="1752601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Rectangle 37"/>
                <p:cNvSpPr>
                  <a:spLocks/>
                </p:cNvSpPr>
                <p:nvPr/>
              </p:nvSpPr>
              <p:spPr>
                <a:xfrm>
                  <a:off x="6615112" y="1752601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Rectangle 38"/>
                <p:cNvSpPr>
                  <a:spLocks/>
                </p:cNvSpPr>
                <p:nvPr/>
              </p:nvSpPr>
              <p:spPr>
                <a:xfrm>
                  <a:off x="6341268" y="2024064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Rectangle 39"/>
                <p:cNvSpPr>
                  <a:spLocks/>
                </p:cNvSpPr>
                <p:nvPr/>
              </p:nvSpPr>
              <p:spPr>
                <a:xfrm>
                  <a:off x="6888955" y="2024064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Rectangle 40"/>
                <p:cNvSpPr>
                  <a:spLocks/>
                </p:cNvSpPr>
                <p:nvPr/>
              </p:nvSpPr>
              <p:spPr>
                <a:xfrm>
                  <a:off x="6615112" y="2024064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Rectangle 41"/>
                <p:cNvSpPr>
                  <a:spLocks/>
                </p:cNvSpPr>
                <p:nvPr/>
              </p:nvSpPr>
              <p:spPr>
                <a:xfrm>
                  <a:off x="6341268" y="2295526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Rectangle 42"/>
                <p:cNvSpPr>
                  <a:spLocks/>
                </p:cNvSpPr>
                <p:nvPr/>
              </p:nvSpPr>
              <p:spPr>
                <a:xfrm>
                  <a:off x="6888955" y="2295526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Rectangle 43"/>
                <p:cNvSpPr>
                  <a:spLocks/>
                </p:cNvSpPr>
                <p:nvPr/>
              </p:nvSpPr>
              <p:spPr>
                <a:xfrm>
                  <a:off x="6615112" y="2295526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Rectangle 44"/>
                <p:cNvSpPr>
                  <a:spLocks/>
                </p:cNvSpPr>
                <p:nvPr/>
              </p:nvSpPr>
              <p:spPr>
                <a:xfrm>
                  <a:off x="6341268" y="2566989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4" name="Group 24"/>
                <p:cNvGrpSpPr/>
                <p:nvPr/>
              </p:nvGrpSpPr>
              <p:grpSpPr>
                <a:xfrm>
                  <a:off x="6067425" y="1752601"/>
                  <a:ext cx="274320" cy="1088708"/>
                  <a:chOff x="6067425" y="1752601"/>
                  <a:chExt cx="274320" cy="1088708"/>
                </a:xfrm>
              </p:grpSpPr>
              <p:sp>
                <p:nvSpPr>
                  <p:cNvPr id="49" name="Rectangle 48"/>
                  <p:cNvSpPr>
                    <a:spLocks/>
                  </p:cNvSpPr>
                  <p:nvPr/>
                </p:nvSpPr>
                <p:spPr>
                  <a:xfrm>
                    <a:off x="6067425" y="1752601"/>
                    <a:ext cx="274320" cy="274320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63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" name="Rectangle 49"/>
                  <p:cNvSpPr>
                    <a:spLocks/>
                  </p:cNvSpPr>
                  <p:nvPr/>
                </p:nvSpPr>
                <p:spPr>
                  <a:xfrm>
                    <a:off x="6067425" y="2024064"/>
                    <a:ext cx="274320" cy="274320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63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" name="Rectangle 50"/>
                  <p:cNvSpPr>
                    <a:spLocks/>
                  </p:cNvSpPr>
                  <p:nvPr/>
                </p:nvSpPr>
                <p:spPr>
                  <a:xfrm>
                    <a:off x="6067425" y="2295526"/>
                    <a:ext cx="274320" cy="274320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63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" name="Rectangle 51"/>
                  <p:cNvSpPr>
                    <a:spLocks/>
                  </p:cNvSpPr>
                  <p:nvPr/>
                </p:nvSpPr>
                <p:spPr>
                  <a:xfrm>
                    <a:off x="6067425" y="2566989"/>
                    <a:ext cx="274320" cy="274320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63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47" name="Rectangle 46"/>
                <p:cNvSpPr>
                  <a:spLocks/>
                </p:cNvSpPr>
                <p:nvPr/>
              </p:nvSpPr>
              <p:spPr>
                <a:xfrm>
                  <a:off x="6888955" y="2566989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Rectangle 22"/>
                <p:cNvSpPr>
                  <a:spLocks/>
                </p:cNvSpPr>
                <p:nvPr/>
              </p:nvSpPr>
              <p:spPr>
                <a:xfrm>
                  <a:off x="6615112" y="2566989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4" name="TextBox 53"/>
              <p:cNvSpPr txBox="1"/>
              <p:nvPr/>
            </p:nvSpPr>
            <p:spPr>
              <a:xfrm>
                <a:off x="5276850" y="2943225"/>
                <a:ext cx="37221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smtClean="0"/>
                  <a:t>X2</a:t>
                </a:r>
                <a:endParaRPr lang="en-US" sz="1200"/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 rot="5400000">
                <a:off x="4326847" y="3311038"/>
                <a:ext cx="90441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 n+1</a:t>
                </a:r>
                <a:endParaRPr lang="en-US" sz="800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5257800" y="2733674"/>
                <a:ext cx="390525" cy="466725"/>
              </a:xfrm>
              <a:prstGeom prst="ellipse">
                <a:avLst/>
              </a:prstGeom>
              <a:noFill/>
              <a:ln w="635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4905375" y="2105025"/>
                <a:ext cx="895350" cy="8763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4905375" y="2981325"/>
                <a:ext cx="895350" cy="8763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9" name="TextBox 58"/>
            <p:cNvSpPr txBox="1"/>
            <p:nvPr/>
          </p:nvSpPr>
          <p:spPr>
            <a:xfrm>
              <a:off x="7105650" y="1981200"/>
              <a:ext cx="15760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smtClean="0"/>
                <a:t>Hit X1 will be transferred</a:t>
              </a:r>
            </a:p>
            <a:p>
              <a:r>
                <a:rPr lang="en-US" sz="1000" smtClean="0"/>
                <a:t> to super pixel n+1</a:t>
              </a:r>
              <a:endParaRPr lang="en-US" sz="1000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Packet</a:t>
            </a:r>
            <a:r>
              <a:rPr lang="fr-FR" dirty="0" smtClean="0"/>
              <a:t> format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August 19,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err="1" smtClean="0"/>
              <a:t>LHCb</a:t>
            </a:r>
            <a:r>
              <a:rPr lang="en-US" altLang="en-US" dirty="0" smtClean="0"/>
              <a:t> electronics upgrade meeting.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  <p:pic>
        <p:nvPicPr>
          <p:cNvPr id="53" name="Content Placeholder 10" descr="VPXPacketSpecs.png"/>
          <p:cNvPicPr>
            <a:picLocks noChangeAspect="1"/>
          </p:cNvPicPr>
          <p:nvPr/>
        </p:nvPicPr>
        <p:blipFill>
          <a:blip r:embed="rId2" cstate="print"/>
          <a:srcRect t="46997"/>
          <a:stretch>
            <a:fillRect/>
          </a:stretch>
        </p:blipFill>
        <p:spPr bwMode="auto">
          <a:xfrm>
            <a:off x="596900" y="1333500"/>
            <a:ext cx="7277794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dirty="0" smtClean="0"/>
              <a:t>Simulations </a:t>
            </a:r>
            <a:r>
              <a:rPr lang="fr-FR" sz="3600" dirty="0" err="1" smtClean="0"/>
              <a:t>with</a:t>
            </a:r>
            <a:r>
              <a:rPr lang="fr-FR" sz="3600" dirty="0" smtClean="0"/>
              <a:t> Gauss/Boole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August 19,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err="1" smtClean="0"/>
              <a:t>LHCb</a:t>
            </a:r>
            <a:r>
              <a:rPr lang="en-US" altLang="en-US" dirty="0" smtClean="0"/>
              <a:t> electronics upgrade meeting.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  <p:pic>
        <p:nvPicPr>
          <p:cNvPr id="7" name="Content Placeholder 6" descr="distribution_of_hits_chip4_sensor1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9563" y="914400"/>
            <a:ext cx="7783907" cy="5562600"/>
          </a:xfrm>
        </p:spPr>
      </p:pic>
      <p:sp>
        <p:nvSpPr>
          <p:cNvPr id="8" name="TextBox 7"/>
          <p:cNvSpPr txBox="1"/>
          <p:nvPr/>
        </p:nvSpPr>
        <p:spPr>
          <a:xfrm>
            <a:off x="5359400" y="4559300"/>
            <a:ext cx="209544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Most exposed </a:t>
            </a:r>
            <a:r>
              <a:rPr lang="en-US" dirty="0" err="1" smtClean="0"/>
              <a:t>asic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dirty="0" smtClean="0"/>
              <a:t>Simulations </a:t>
            </a:r>
            <a:r>
              <a:rPr lang="fr-FR" sz="3600" dirty="0" err="1" smtClean="0"/>
              <a:t>with</a:t>
            </a:r>
            <a:r>
              <a:rPr lang="fr-FR" sz="3600" dirty="0" smtClean="0"/>
              <a:t> Gauss/Boole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August 19,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err="1" smtClean="0"/>
              <a:t>LHCb</a:t>
            </a:r>
            <a:r>
              <a:rPr lang="en-US" altLang="en-US" dirty="0" smtClean="0"/>
              <a:t> electronics upgrade meeting.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  <p:graphicFrame>
        <p:nvGraphicFramePr>
          <p:cNvPr id="10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066800"/>
          <a:ext cx="8128002" cy="505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67"/>
                <a:gridCol w="1354667"/>
                <a:gridCol w="1354667"/>
                <a:gridCol w="1354667"/>
                <a:gridCol w="1354667"/>
                <a:gridCol w="1354667"/>
              </a:tblGrid>
              <a:tr h="7874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Column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Efficiency (only missing packets)*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Efficiency</a:t>
                      </a:r>
                      <a:r>
                        <a:rPr lang="en-US" sz="1400" baseline="0" dirty="0" smtClean="0"/>
                        <a:t> (correct packets)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FIFO</a:t>
                      </a:r>
                      <a:r>
                        <a:rPr lang="en-US" sz="1400" baseline="0" dirty="0" smtClean="0"/>
                        <a:t> buffer size, # words, header/data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Avg. data</a:t>
                      </a:r>
                    </a:p>
                    <a:p>
                      <a:r>
                        <a:rPr lang="en-US" sz="1400" dirty="0" smtClean="0"/>
                        <a:t>rate,</a:t>
                      </a:r>
                    </a:p>
                    <a:p>
                      <a:r>
                        <a:rPr lang="en-US" sz="1400" dirty="0" smtClean="0"/>
                        <a:t>Mbps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Proportional</a:t>
                      </a:r>
                      <a:r>
                        <a:rPr lang="en-US" sz="1400" baseline="0" dirty="0" smtClean="0"/>
                        <a:t> and absolute area of FIFO</a:t>
                      </a:r>
                      <a:endParaRPr lang="en-US" sz="1400" dirty="0" smtClean="0"/>
                    </a:p>
                    <a:p>
                      <a:endParaRPr lang="en-US" sz="1400" dirty="0" smtClean="0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99.150 %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98.916 %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3/9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241.450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89.816 %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88.906 %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4/8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218.606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99.264 %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99.120 %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4/9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241.748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99.341 %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99.192 %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4/10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241.924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14.7</a:t>
                      </a:r>
                      <a:r>
                        <a:rPr lang="en-US" sz="1000" baseline="0" dirty="0" smtClean="0"/>
                        <a:t> %, 16612</a:t>
                      </a:r>
                      <a:r>
                        <a:rPr lang="en-US" sz="1000" dirty="0" smtClean="0"/>
                        <a:t> um²</a:t>
                      </a:r>
                      <a:r>
                        <a:rPr lang="en-US" sz="1000" baseline="0" dirty="0" smtClean="0"/>
                        <a:t> </a:t>
                      </a:r>
                      <a:endParaRPr lang="en-US" sz="10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99.395 %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99.264 %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4/11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242.050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99.407 %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99.276 %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4/12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242.072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15.7%, 18000 um²</a:t>
                      </a:r>
                      <a:endParaRPr lang="en-US" sz="1000" dirty="0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99.413</a:t>
                      </a:r>
                      <a:r>
                        <a:rPr lang="en-US" sz="1000" baseline="0" dirty="0" smtClean="0"/>
                        <a:t>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99.282 %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4/14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242.089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99.401 %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99.240 %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5/10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242.057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99.497 %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99.383 %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5/12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242.303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99.563 %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99.473 %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6/12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242.458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99.677 %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99.623 %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8/16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242.723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smtClean="0"/>
                        <a:t>99.731 %</a:t>
                      </a:r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99.695 %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10/20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242.863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99.749 %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99.719 %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12/24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242.908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99.77 %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99.74</a:t>
                      </a:r>
                      <a:r>
                        <a:rPr lang="en-US" sz="1000" baseline="0" dirty="0" smtClean="0"/>
                        <a:t>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16/32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242.97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731000" y="4533900"/>
            <a:ext cx="241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More simulations still needed. Investigate margins.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4364038"/>
            <a:r>
              <a:rPr lang="en-US" sz="4400" dirty="0" smtClean="0"/>
              <a:t>Readout of one VELO half :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August 19,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err="1" smtClean="0"/>
              <a:t>LHCb</a:t>
            </a:r>
            <a:r>
              <a:rPr lang="en-US" altLang="en-US" dirty="0" smtClean="0"/>
              <a:t> electronics upgrade meeting.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  <p:sp>
        <p:nvSpPr>
          <p:cNvPr id="10" name="Line 1004"/>
          <p:cNvSpPr>
            <a:spLocks noChangeShapeType="1"/>
          </p:cNvSpPr>
          <p:nvPr/>
        </p:nvSpPr>
        <p:spPr bwMode="auto">
          <a:xfrm>
            <a:off x="1802423" y="3150921"/>
            <a:ext cx="237392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1" name="Line 1005"/>
          <p:cNvSpPr>
            <a:spLocks noChangeShapeType="1"/>
          </p:cNvSpPr>
          <p:nvPr/>
        </p:nvSpPr>
        <p:spPr bwMode="auto">
          <a:xfrm>
            <a:off x="1802423" y="3354973"/>
            <a:ext cx="237392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2" name="Line 1006"/>
          <p:cNvSpPr>
            <a:spLocks noChangeShapeType="1"/>
          </p:cNvSpPr>
          <p:nvPr/>
        </p:nvSpPr>
        <p:spPr bwMode="auto">
          <a:xfrm>
            <a:off x="1802423" y="3559025"/>
            <a:ext cx="237392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3" name="Line 1007"/>
          <p:cNvSpPr>
            <a:spLocks noChangeShapeType="1"/>
          </p:cNvSpPr>
          <p:nvPr/>
        </p:nvSpPr>
        <p:spPr bwMode="auto">
          <a:xfrm>
            <a:off x="1802423" y="3763077"/>
            <a:ext cx="237392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4" name="Line 1008"/>
          <p:cNvSpPr>
            <a:spLocks noChangeShapeType="1"/>
          </p:cNvSpPr>
          <p:nvPr/>
        </p:nvSpPr>
        <p:spPr bwMode="auto">
          <a:xfrm>
            <a:off x="1802423" y="3967129"/>
            <a:ext cx="237392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5" name="Line 1009"/>
          <p:cNvSpPr>
            <a:spLocks noChangeShapeType="1"/>
          </p:cNvSpPr>
          <p:nvPr/>
        </p:nvSpPr>
        <p:spPr bwMode="auto">
          <a:xfrm>
            <a:off x="1802423" y="4171181"/>
            <a:ext cx="237392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6" name="Line 1010"/>
          <p:cNvSpPr>
            <a:spLocks noChangeShapeType="1"/>
          </p:cNvSpPr>
          <p:nvPr/>
        </p:nvSpPr>
        <p:spPr bwMode="auto">
          <a:xfrm>
            <a:off x="1802423" y="4375233"/>
            <a:ext cx="237392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7" name="Line 1011"/>
          <p:cNvSpPr>
            <a:spLocks noChangeShapeType="1"/>
          </p:cNvSpPr>
          <p:nvPr/>
        </p:nvSpPr>
        <p:spPr bwMode="auto">
          <a:xfrm>
            <a:off x="1802423" y="4579285"/>
            <a:ext cx="237392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8" name="Line 1012"/>
          <p:cNvSpPr>
            <a:spLocks noChangeShapeType="1"/>
          </p:cNvSpPr>
          <p:nvPr/>
        </p:nvSpPr>
        <p:spPr bwMode="auto">
          <a:xfrm>
            <a:off x="1802423" y="4783337"/>
            <a:ext cx="237392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9" name="Rectangle 1013"/>
          <p:cNvSpPr>
            <a:spLocks noChangeArrowheads="1"/>
          </p:cNvSpPr>
          <p:nvPr/>
        </p:nvSpPr>
        <p:spPr bwMode="auto">
          <a:xfrm>
            <a:off x="536331" y="2538765"/>
            <a:ext cx="3640015" cy="295875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0" name="Line 1014"/>
          <p:cNvSpPr>
            <a:spLocks noChangeShapeType="1"/>
          </p:cNvSpPr>
          <p:nvPr/>
        </p:nvSpPr>
        <p:spPr bwMode="auto">
          <a:xfrm>
            <a:off x="4967654" y="3150921"/>
            <a:ext cx="237392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" name="Line 1015"/>
          <p:cNvSpPr>
            <a:spLocks noChangeShapeType="1"/>
          </p:cNvSpPr>
          <p:nvPr/>
        </p:nvSpPr>
        <p:spPr bwMode="auto">
          <a:xfrm>
            <a:off x="4967654" y="3354973"/>
            <a:ext cx="237392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2" name="Line 1016"/>
          <p:cNvSpPr>
            <a:spLocks noChangeShapeType="1"/>
          </p:cNvSpPr>
          <p:nvPr/>
        </p:nvSpPr>
        <p:spPr bwMode="auto">
          <a:xfrm>
            <a:off x="4967654" y="3559025"/>
            <a:ext cx="237392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3" name="Line 1017"/>
          <p:cNvSpPr>
            <a:spLocks noChangeShapeType="1"/>
          </p:cNvSpPr>
          <p:nvPr/>
        </p:nvSpPr>
        <p:spPr bwMode="auto">
          <a:xfrm>
            <a:off x="4967654" y="3763077"/>
            <a:ext cx="237392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4" name="Line 1018"/>
          <p:cNvSpPr>
            <a:spLocks noChangeShapeType="1"/>
          </p:cNvSpPr>
          <p:nvPr/>
        </p:nvSpPr>
        <p:spPr bwMode="auto">
          <a:xfrm>
            <a:off x="4967654" y="3967129"/>
            <a:ext cx="237392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5" name="Line 1019"/>
          <p:cNvSpPr>
            <a:spLocks noChangeShapeType="1"/>
          </p:cNvSpPr>
          <p:nvPr/>
        </p:nvSpPr>
        <p:spPr bwMode="auto">
          <a:xfrm>
            <a:off x="4967654" y="4171181"/>
            <a:ext cx="237392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6" name="Line 1020"/>
          <p:cNvSpPr>
            <a:spLocks noChangeShapeType="1"/>
          </p:cNvSpPr>
          <p:nvPr/>
        </p:nvSpPr>
        <p:spPr bwMode="auto">
          <a:xfrm>
            <a:off x="4967654" y="4375233"/>
            <a:ext cx="237392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7" name="Line 1021"/>
          <p:cNvSpPr>
            <a:spLocks noChangeShapeType="1"/>
          </p:cNvSpPr>
          <p:nvPr/>
        </p:nvSpPr>
        <p:spPr bwMode="auto">
          <a:xfrm>
            <a:off x="4967654" y="4579285"/>
            <a:ext cx="237392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8" name="Line 1022"/>
          <p:cNvSpPr>
            <a:spLocks noChangeShapeType="1"/>
          </p:cNvSpPr>
          <p:nvPr/>
        </p:nvSpPr>
        <p:spPr bwMode="auto">
          <a:xfrm>
            <a:off x="4967654" y="4783337"/>
            <a:ext cx="237392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9" name="Text Box 1023"/>
          <p:cNvSpPr txBox="1">
            <a:spLocks noChangeArrowheads="1"/>
          </p:cNvSpPr>
          <p:nvPr/>
        </p:nvSpPr>
        <p:spPr bwMode="auto">
          <a:xfrm>
            <a:off x="1368852" y="5072410"/>
            <a:ext cx="1729337" cy="531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4364038"/>
            <a:r>
              <a:rPr lang="en-US" sz="2000" dirty="0"/>
              <a:t>Vacuum tank</a:t>
            </a:r>
          </a:p>
        </p:txBody>
      </p:sp>
      <p:sp>
        <p:nvSpPr>
          <p:cNvPr id="30" name="Text Box 1024"/>
          <p:cNvSpPr txBox="1">
            <a:spLocks noChangeArrowheads="1"/>
          </p:cNvSpPr>
          <p:nvPr/>
        </p:nvSpPr>
        <p:spPr bwMode="auto">
          <a:xfrm>
            <a:off x="2039815" y="3580280"/>
            <a:ext cx="1740877" cy="7396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364038"/>
            <a:r>
              <a:rPr lang="en-US" sz="1400" dirty="0" smtClean="0"/>
              <a:t>2x24  </a:t>
            </a:r>
            <a:r>
              <a:rPr lang="en-US" sz="1400" dirty="0"/>
              <a:t>Differential </a:t>
            </a:r>
            <a:endParaRPr lang="en-US" sz="1400" dirty="0" smtClean="0"/>
          </a:p>
          <a:p>
            <a:pPr defTabSz="4364038"/>
            <a:r>
              <a:rPr lang="en-US" sz="1400" dirty="0" smtClean="0"/>
              <a:t>Cu links@4Gb/s </a:t>
            </a:r>
            <a:r>
              <a:rPr lang="en-US" sz="1400" dirty="0"/>
              <a:t>~ </a:t>
            </a:r>
            <a:r>
              <a:rPr lang="en-US" sz="1400" dirty="0" smtClean="0"/>
              <a:t>1.5m</a:t>
            </a:r>
            <a:endParaRPr lang="en-US" sz="1400" dirty="0"/>
          </a:p>
        </p:txBody>
      </p:sp>
      <p:sp>
        <p:nvSpPr>
          <p:cNvPr id="31" name="Text Box 1025"/>
          <p:cNvSpPr txBox="1">
            <a:spLocks noChangeArrowheads="1"/>
          </p:cNvSpPr>
          <p:nvPr/>
        </p:nvSpPr>
        <p:spPr bwMode="auto">
          <a:xfrm rot="16200000">
            <a:off x="3028572" y="3797545"/>
            <a:ext cx="2618666" cy="3264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4364038"/>
            <a:r>
              <a:rPr lang="en-US" sz="1400"/>
              <a:t>vacuum feed-throughs</a:t>
            </a:r>
          </a:p>
        </p:txBody>
      </p:sp>
      <p:sp>
        <p:nvSpPr>
          <p:cNvPr id="32" name="Text Box 1026"/>
          <p:cNvSpPr txBox="1">
            <a:spLocks noChangeArrowheads="1"/>
          </p:cNvSpPr>
          <p:nvPr/>
        </p:nvSpPr>
        <p:spPr bwMode="auto">
          <a:xfrm rot="16200000">
            <a:off x="3509247" y="3803922"/>
            <a:ext cx="2448623" cy="3264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64038"/>
            <a:r>
              <a:rPr lang="en-US" sz="1400" dirty="0"/>
              <a:t>Electro-optical</a:t>
            </a:r>
          </a:p>
        </p:txBody>
      </p:sp>
      <p:sp>
        <p:nvSpPr>
          <p:cNvPr id="33" name="Text Box 1027"/>
          <p:cNvSpPr txBox="1">
            <a:spLocks noChangeArrowheads="1"/>
          </p:cNvSpPr>
          <p:nvPr/>
        </p:nvSpPr>
        <p:spPr bwMode="auto">
          <a:xfrm>
            <a:off x="5284177" y="3559025"/>
            <a:ext cx="1505133" cy="7396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364038"/>
            <a:r>
              <a:rPr lang="en-US" sz="1400" dirty="0" smtClean="0"/>
              <a:t>2x24 </a:t>
            </a:r>
            <a:r>
              <a:rPr lang="en-US" sz="1400" dirty="0"/>
              <a:t>x optical </a:t>
            </a:r>
            <a:r>
              <a:rPr lang="en-US" sz="1400" dirty="0" smtClean="0"/>
              <a:t>links@4Gb/s </a:t>
            </a:r>
            <a:r>
              <a:rPr lang="en-US" sz="1400" dirty="0"/>
              <a:t>~60m</a:t>
            </a:r>
          </a:p>
        </p:txBody>
      </p:sp>
      <p:sp>
        <p:nvSpPr>
          <p:cNvPr id="34" name="Text Box 1028"/>
          <p:cNvSpPr txBox="1">
            <a:spLocks noChangeArrowheads="1"/>
          </p:cNvSpPr>
          <p:nvPr/>
        </p:nvSpPr>
        <p:spPr bwMode="auto">
          <a:xfrm rot="16200000">
            <a:off x="6280473" y="3813240"/>
            <a:ext cx="2448623" cy="3077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64038"/>
            <a:r>
              <a:rPr lang="en-US" sz="1400" dirty="0"/>
              <a:t>Tell </a:t>
            </a:r>
            <a:r>
              <a:rPr lang="en-US" sz="1400" dirty="0" smtClean="0"/>
              <a:t>40 (96 input links) </a:t>
            </a:r>
            <a:endParaRPr lang="en-US" sz="1400" dirty="0"/>
          </a:p>
        </p:txBody>
      </p:sp>
      <p:sp>
        <p:nvSpPr>
          <p:cNvPr id="35" name="AutoShape 1029"/>
          <p:cNvSpPr>
            <a:spLocks noChangeArrowheads="1"/>
          </p:cNvSpPr>
          <p:nvPr/>
        </p:nvSpPr>
        <p:spPr bwMode="auto">
          <a:xfrm>
            <a:off x="7658100" y="3456999"/>
            <a:ext cx="474785" cy="102026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6" name="Text Box 1030"/>
          <p:cNvSpPr txBox="1">
            <a:spLocks noChangeArrowheads="1"/>
          </p:cNvSpPr>
          <p:nvPr/>
        </p:nvSpPr>
        <p:spPr bwMode="auto">
          <a:xfrm rot="16200000">
            <a:off x="7204962" y="3873152"/>
            <a:ext cx="2363601" cy="349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4364038"/>
            <a:r>
              <a:rPr lang="en-US" sz="1600"/>
              <a:t>Network interface</a:t>
            </a:r>
          </a:p>
        </p:txBody>
      </p:sp>
      <p:sp>
        <p:nvSpPr>
          <p:cNvPr id="37" name="Text Box 1117"/>
          <p:cNvSpPr txBox="1">
            <a:spLocks noChangeArrowheads="1"/>
          </p:cNvSpPr>
          <p:nvPr/>
        </p:nvSpPr>
        <p:spPr bwMode="auto">
          <a:xfrm>
            <a:off x="457200" y="1314454"/>
            <a:ext cx="1847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4364038"/>
            <a:endParaRPr lang="en-US" sz="2000" dirty="0"/>
          </a:p>
        </p:txBody>
      </p:sp>
      <p:sp>
        <p:nvSpPr>
          <p:cNvPr id="38" name="Rectangle 1121"/>
          <p:cNvSpPr>
            <a:spLocks noChangeArrowheads="1"/>
          </p:cNvSpPr>
          <p:nvPr/>
        </p:nvSpPr>
        <p:spPr bwMode="auto">
          <a:xfrm>
            <a:off x="457200" y="1926610"/>
            <a:ext cx="8229600" cy="41830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9" name="TextBox 48"/>
          <p:cNvSpPr txBox="1"/>
          <p:nvPr/>
        </p:nvSpPr>
        <p:spPr>
          <a:xfrm>
            <a:off x="1546302" y="5612780"/>
            <a:ext cx="1719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26 ‘</a:t>
            </a:r>
            <a:r>
              <a:rPr lang="fr-FR" dirty="0" err="1" smtClean="0"/>
              <a:t>half</a:t>
            </a:r>
            <a:r>
              <a:rPr lang="fr-FR" dirty="0" smtClean="0"/>
              <a:t>’ planes</a:t>
            </a:r>
            <a:endParaRPr lang="fr-FR" dirty="0"/>
          </a:p>
        </p:txBody>
      </p:sp>
      <p:sp>
        <p:nvSpPr>
          <p:cNvPr id="50" name="TextBox 49"/>
          <p:cNvSpPr txBox="1"/>
          <p:nvPr/>
        </p:nvSpPr>
        <p:spPr>
          <a:xfrm>
            <a:off x="7103327" y="5623932"/>
            <a:ext cx="1103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13 Tell40</a:t>
            </a:r>
            <a:endParaRPr lang="fr-FR" dirty="0"/>
          </a:p>
        </p:txBody>
      </p:sp>
      <p:sp>
        <p:nvSpPr>
          <p:cNvPr id="51" name="TextBox 50"/>
          <p:cNvSpPr txBox="1"/>
          <p:nvPr/>
        </p:nvSpPr>
        <p:spPr>
          <a:xfrm>
            <a:off x="4839630" y="5597912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1248 </a:t>
            </a:r>
            <a:r>
              <a:rPr lang="fr-FR" dirty="0" err="1" smtClean="0"/>
              <a:t>optical</a:t>
            </a:r>
            <a:r>
              <a:rPr lang="fr-FR" dirty="0" smtClean="0"/>
              <a:t> links</a:t>
            </a:r>
            <a:endParaRPr lang="fr-FR" dirty="0"/>
          </a:p>
        </p:txBody>
      </p:sp>
      <p:grpSp>
        <p:nvGrpSpPr>
          <p:cNvPr id="69" name="Group 68"/>
          <p:cNvGrpSpPr/>
          <p:nvPr/>
        </p:nvGrpSpPr>
        <p:grpSpPr>
          <a:xfrm>
            <a:off x="709703" y="2994835"/>
            <a:ext cx="925477" cy="1520696"/>
            <a:chOff x="709703" y="2994835"/>
            <a:chExt cx="925477" cy="1520696"/>
          </a:xfrm>
        </p:grpSpPr>
        <p:grpSp>
          <p:nvGrpSpPr>
            <p:cNvPr id="61" name="Group 60"/>
            <p:cNvGrpSpPr/>
            <p:nvPr/>
          </p:nvGrpSpPr>
          <p:grpSpPr>
            <a:xfrm>
              <a:off x="709703" y="2994835"/>
              <a:ext cx="925477" cy="596676"/>
              <a:chOff x="909728" y="2913872"/>
              <a:chExt cx="925477" cy="596676"/>
            </a:xfrm>
          </p:grpSpPr>
          <p:sp>
            <p:nvSpPr>
              <p:cNvPr id="40" name="Rectangle 995"/>
              <p:cNvSpPr>
                <a:spLocks noChangeAspect="1" noChangeArrowheads="1"/>
              </p:cNvSpPr>
              <p:nvPr/>
            </p:nvSpPr>
            <p:spPr bwMode="auto">
              <a:xfrm rot="5400000">
                <a:off x="915778" y="2907822"/>
                <a:ext cx="297680" cy="309779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4" name="Rectangle 995"/>
              <p:cNvSpPr>
                <a:spLocks noChangeAspect="1" noChangeArrowheads="1"/>
              </p:cNvSpPr>
              <p:nvPr/>
            </p:nvSpPr>
            <p:spPr bwMode="auto">
              <a:xfrm rot="5400000">
                <a:off x="1221914" y="2909159"/>
                <a:ext cx="297680" cy="309779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" name="Rectangle 995"/>
              <p:cNvSpPr>
                <a:spLocks noChangeAspect="1" noChangeArrowheads="1"/>
              </p:cNvSpPr>
              <p:nvPr/>
            </p:nvSpPr>
            <p:spPr bwMode="auto">
              <a:xfrm rot="5400000">
                <a:off x="915778" y="3205480"/>
                <a:ext cx="297680" cy="309779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8" name="Rectangle 995"/>
              <p:cNvSpPr>
                <a:spLocks noChangeAspect="1" noChangeArrowheads="1"/>
              </p:cNvSpPr>
              <p:nvPr/>
            </p:nvSpPr>
            <p:spPr bwMode="auto">
              <a:xfrm rot="5400000">
                <a:off x="1221914" y="3206817"/>
                <a:ext cx="297680" cy="309779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9" name="Rectangle 995"/>
              <p:cNvSpPr>
                <a:spLocks noChangeAspect="1" noChangeArrowheads="1"/>
              </p:cNvSpPr>
              <p:nvPr/>
            </p:nvSpPr>
            <p:spPr bwMode="auto">
              <a:xfrm rot="5400000">
                <a:off x="1531476" y="2909160"/>
                <a:ext cx="297680" cy="309779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0" name="Rectangle 995"/>
              <p:cNvSpPr>
                <a:spLocks noChangeAspect="1" noChangeArrowheads="1"/>
              </p:cNvSpPr>
              <p:nvPr/>
            </p:nvSpPr>
            <p:spPr bwMode="auto">
              <a:xfrm rot="5400000">
                <a:off x="1531476" y="3206818"/>
                <a:ext cx="297680" cy="309779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 rot="5400000">
              <a:off x="874009" y="3754455"/>
              <a:ext cx="925477" cy="596676"/>
              <a:chOff x="909728" y="2913872"/>
              <a:chExt cx="925477" cy="596676"/>
            </a:xfrm>
          </p:grpSpPr>
          <p:sp>
            <p:nvSpPr>
              <p:cNvPr id="63" name="Rectangle 995"/>
              <p:cNvSpPr>
                <a:spLocks noChangeAspect="1" noChangeArrowheads="1"/>
              </p:cNvSpPr>
              <p:nvPr/>
            </p:nvSpPr>
            <p:spPr bwMode="auto">
              <a:xfrm rot="5400000">
                <a:off x="915778" y="2907822"/>
                <a:ext cx="297680" cy="309779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4" name="Rectangle 995"/>
              <p:cNvSpPr>
                <a:spLocks noChangeAspect="1" noChangeArrowheads="1"/>
              </p:cNvSpPr>
              <p:nvPr/>
            </p:nvSpPr>
            <p:spPr bwMode="auto">
              <a:xfrm rot="5400000">
                <a:off x="1221914" y="2909159"/>
                <a:ext cx="297680" cy="309779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5" name="Rectangle 995"/>
              <p:cNvSpPr>
                <a:spLocks noChangeAspect="1" noChangeArrowheads="1"/>
              </p:cNvSpPr>
              <p:nvPr/>
            </p:nvSpPr>
            <p:spPr bwMode="auto">
              <a:xfrm rot="5400000">
                <a:off x="915778" y="3205480"/>
                <a:ext cx="297680" cy="309779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6" name="Rectangle 995"/>
              <p:cNvSpPr>
                <a:spLocks noChangeAspect="1" noChangeArrowheads="1"/>
              </p:cNvSpPr>
              <p:nvPr/>
            </p:nvSpPr>
            <p:spPr bwMode="auto">
              <a:xfrm rot="5400000">
                <a:off x="1221914" y="3206817"/>
                <a:ext cx="297680" cy="309779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7" name="Rectangle 995"/>
              <p:cNvSpPr>
                <a:spLocks noChangeAspect="1" noChangeArrowheads="1"/>
              </p:cNvSpPr>
              <p:nvPr/>
            </p:nvSpPr>
            <p:spPr bwMode="auto">
              <a:xfrm rot="5400000">
                <a:off x="1531476" y="2909160"/>
                <a:ext cx="297680" cy="309779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8" name="Rectangle 995"/>
              <p:cNvSpPr>
                <a:spLocks noChangeAspect="1" noChangeArrowheads="1"/>
              </p:cNvSpPr>
              <p:nvPr/>
            </p:nvSpPr>
            <p:spPr bwMode="auto">
              <a:xfrm rot="5400000">
                <a:off x="1531476" y="3206818"/>
                <a:ext cx="297680" cy="309779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Tell 40 issues.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August 19,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err="1" smtClean="0"/>
              <a:t>LHCb</a:t>
            </a:r>
            <a:r>
              <a:rPr lang="en-US" altLang="en-US" dirty="0" smtClean="0"/>
              <a:t> electronics upgrade meeting.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sz="2400" dirty="0" smtClean="0"/>
              <a:t>Possible </a:t>
            </a:r>
            <a:r>
              <a:rPr lang="fr-FR" sz="2400" dirty="0" err="1" smtClean="0"/>
              <a:t>tasks</a:t>
            </a:r>
            <a:r>
              <a:rPr lang="fr-FR" sz="2400" dirty="0" smtClean="0"/>
              <a:t> in Tell40: </a:t>
            </a:r>
          </a:p>
          <a:p>
            <a:pPr lvl="1"/>
            <a:r>
              <a:rPr lang="fr-FR" sz="2000" dirty="0" err="1" smtClean="0"/>
              <a:t>Re</a:t>
            </a:r>
            <a:r>
              <a:rPr lang="fr-FR" sz="2000" dirty="0" smtClean="0"/>
              <a:t>-</a:t>
            </a:r>
            <a:r>
              <a:rPr lang="fr-FR" sz="2000" dirty="0" err="1" smtClean="0"/>
              <a:t>order</a:t>
            </a:r>
            <a:r>
              <a:rPr lang="fr-FR" sz="2000" dirty="0" smtClean="0"/>
              <a:t> the </a:t>
            </a:r>
            <a:r>
              <a:rPr lang="fr-FR" sz="2000" dirty="0" err="1" smtClean="0"/>
              <a:t>VELOpix</a:t>
            </a:r>
            <a:r>
              <a:rPr lang="fr-FR" sz="2000" dirty="0" smtClean="0"/>
              <a:t> </a:t>
            </a:r>
            <a:r>
              <a:rPr lang="fr-FR" sz="2000" dirty="0" err="1" smtClean="0"/>
              <a:t>packets</a:t>
            </a:r>
            <a:r>
              <a:rPr lang="fr-FR" sz="2000" dirty="0" smtClean="0"/>
              <a:t> in time ?</a:t>
            </a:r>
          </a:p>
          <a:p>
            <a:pPr lvl="2"/>
            <a:r>
              <a:rPr lang="fr-FR" sz="1600" dirty="0" err="1" smtClean="0"/>
              <a:t>VELOpix</a:t>
            </a:r>
            <a:r>
              <a:rPr lang="fr-FR" sz="1600" dirty="0" smtClean="0"/>
              <a:t> </a:t>
            </a:r>
            <a:r>
              <a:rPr lang="fr-FR" sz="1600" dirty="0" err="1" smtClean="0"/>
              <a:t>produce</a:t>
            </a:r>
            <a:r>
              <a:rPr lang="fr-FR" sz="1600" dirty="0" smtClean="0"/>
              <a:t> non-time-</a:t>
            </a:r>
            <a:r>
              <a:rPr lang="fr-FR" sz="1600" dirty="0" err="1" smtClean="0"/>
              <a:t>ordered</a:t>
            </a:r>
            <a:r>
              <a:rPr lang="fr-FR" sz="1600" dirty="0" smtClean="0"/>
              <a:t> </a:t>
            </a:r>
            <a:r>
              <a:rPr lang="fr-FR" sz="1600" dirty="0" err="1" smtClean="0"/>
              <a:t>packets</a:t>
            </a:r>
            <a:r>
              <a:rPr lang="fr-FR" sz="1600" dirty="0" smtClean="0"/>
              <a:t>.</a:t>
            </a:r>
          </a:p>
          <a:p>
            <a:pPr lvl="1"/>
            <a:r>
              <a:rPr lang="fr-FR" dirty="0" err="1" smtClean="0"/>
              <a:t>A</a:t>
            </a:r>
            <a:r>
              <a:rPr lang="fr-FR" sz="2000" dirty="0" err="1" smtClean="0"/>
              <a:t>ggregate</a:t>
            </a:r>
            <a:r>
              <a:rPr lang="fr-FR" sz="2000" dirty="0" smtClean="0"/>
              <a:t> the </a:t>
            </a:r>
            <a:r>
              <a:rPr lang="fr-FR" sz="2000" dirty="0" err="1" smtClean="0"/>
              <a:t>packets</a:t>
            </a:r>
            <a:r>
              <a:rPr lang="fr-FR" sz="2000" dirty="0" smtClean="0"/>
              <a:t> </a:t>
            </a:r>
            <a:r>
              <a:rPr lang="fr-FR" sz="2000" dirty="0" err="1" smtClean="0"/>
              <a:t>from</a:t>
            </a:r>
            <a:r>
              <a:rPr lang="fr-FR" sz="2000" dirty="0" smtClean="0"/>
              <a:t> the </a:t>
            </a:r>
            <a:r>
              <a:rPr lang="fr-FR" sz="2000" dirty="0" err="1" smtClean="0"/>
              <a:t>same</a:t>
            </a:r>
            <a:r>
              <a:rPr lang="fr-FR" sz="2000" dirty="0" smtClean="0"/>
              <a:t> </a:t>
            </a:r>
            <a:r>
              <a:rPr lang="fr-FR" sz="2000" dirty="0" err="1" smtClean="0"/>
              <a:t>event</a:t>
            </a:r>
            <a:r>
              <a:rPr lang="fr-FR" sz="2000" dirty="0" smtClean="0"/>
              <a:t> : </a:t>
            </a:r>
          </a:p>
          <a:p>
            <a:pPr lvl="2"/>
            <a:r>
              <a:rPr lang="fr-FR" sz="1600" dirty="0" smtClean="0"/>
              <a:t>Group clusters </a:t>
            </a:r>
            <a:r>
              <a:rPr lang="fr-FR" sz="1600" dirty="0" err="1" smtClean="0"/>
              <a:t>with</a:t>
            </a:r>
            <a:r>
              <a:rPr lang="fr-FR" sz="1600" dirty="0" smtClean="0"/>
              <a:t> </a:t>
            </a:r>
            <a:r>
              <a:rPr lang="fr-FR" sz="1600" dirty="0" err="1" smtClean="0"/>
              <a:t>same</a:t>
            </a:r>
            <a:r>
              <a:rPr lang="fr-FR" sz="1600" dirty="0" smtClean="0"/>
              <a:t> time identification. </a:t>
            </a:r>
          </a:p>
          <a:p>
            <a:pPr lvl="2"/>
            <a:r>
              <a:rPr lang="fr-FR" sz="1600" dirty="0" err="1" smtClean="0"/>
              <a:t>Remove</a:t>
            </a:r>
            <a:r>
              <a:rPr lang="fr-FR" sz="1600" dirty="0" smtClean="0"/>
              <a:t> </a:t>
            </a:r>
            <a:r>
              <a:rPr lang="fr-FR" sz="1600" dirty="0" err="1" smtClean="0"/>
              <a:t>redundant</a:t>
            </a:r>
            <a:r>
              <a:rPr lang="fr-FR" sz="1600" dirty="0" smtClean="0"/>
              <a:t> time-id (12bit) ?</a:t>
            </a:r>
          </a:p>
          <a:p>
            <a:pPr lvl="2"/>
            <a:r>
              <a:rPr lang="fr-FR" sz="1600" dirty="0" err="1" smtClean="0"/>
              <a:t>less</a:t>
            </a:r>
            <a:r>
              <a:rPr lang="fr-FR" sz="1600" dirty="0" smtClean="0"/>
              <a:t> </a:t>
            </a:r>
            <a:r>
              <a:rPr lang="fr-FR" sz="1600" dirty="0" err="1" smtClean="0"/>
              <a:t>packets</a:t>
            </a:r>
            <a:r>
              <a:rPr lang="fr-FR" sz="1600" dirty="0" smtClean="0"/>
              <a:t> , </a:t>
            </a:r>
            <a:r>
              <a:rPr lang="fr-FR" sz="1600" dirty="0" err="1" smtClean="0"/>
              <a:t>reduced</a:t>
            </a:r>
            <a:r>
              <a:rPr lang="fr-FR" sz="1600" dirty="0" smtClean="0"/>
              <a:t> network </a:t>
            </a:r>
            <a:r>
              <a:rPr lang="fr-FR" sz="1600" dirty="0" err="1" smtClean="0"/>
              <a:t>traffic</a:t>
            </a:r>
            <a:r>
              <a:rPr lang="fr-FR" sz="1600" dirty="0" smtClean="0"/>
              <a:t>.</a:t>
            </a:r>
          </a:p>
          <a:p>
            <a:pPr lvl="1"/>
            <a:r>
              <a:rPr lang="fr-FR" sz="2000" dirty="0" err="1" smtClean="0"/>
              <a:t>Perform</a:t>
            </a:r>
            <a:r>
              <a:rPr lang="fr-FR" sz="2000" dirty="0" smtClean="0"/>
              <a:t> correct </a:t>
            </a:r>
            <a:r>
              <a:rPr lang="fr-FR" sz="2000" dirty="0" err="1" smtClean="0"/>
              <a:t>clustering</a:t>
            </a:r>
            <a:r>
              <a:rPr lang="fr-FR" sz="2000" dirty="0" smtClean="0"/>
              <a:t>:</a:t>
            </a:r>
          </a:p>
          <a:p>
            <a:pPr lvl="2"/>
            <a:r>
              <a:rPr lang="fr-FR" sz="1600" dirty="0" smtClean="0"/>
              <a:t>‘</a:t>
            </a:r>
            <a:r>
              <a:rPr lang="fr-FR" sz="1600" dirty="0" err="1" smtClean="0"/>
              <a:t>Superpixel</a:t>
            </a:r>
            <a:r>
              <a:rPr lang="fr-FR" sz="1600" dirty="0" smtClean="0"/>
              <a:t> cluster’ </a:t>
            </a:r>
            <a:r>
              <a:rPr lang="fr-FR" sz="1600" dirty="0" err="1" smtClean="0"/>
              <a:t>may</a:t>
            </a:r>
            <a:r>
              <a:rPr lang="fr-FR" sz="1600" dirty="0" smtClean="0"/>
              <a:t> </a:t>
            </a:r>
            <a:r>
              <a:rPr lang="fr-FR" sz="1600" dirty="0" err="1" smtClean="0"/>
              <a:t>contain</a:t>
            </a:r>
            <a:r>
              <a:rPr lang="fr-FR" sz="1600" dirty="0" smtClean="0"/>
              <a:t> 2 or more clusters : split ?</a:t>
            </a:r>
          </a:p>
          <a:p>
            <a:pPr lvl="2"/>
            <a:r>
              <a:rPr lang="fr-FR" sz="1600" dirty="0" smtClean="0"/>
              <a:t>Combine clusters in ‘</a:t>
            </a:r>
            <a:r>
              <a:rPr lang="fr-FR" sz="1600" dirty="0" err="1" smtClean="0"/>
              <a:t>row</a:t>
            </a:r>
            <a:r>
              <a:rPr lang="fr-FR" sz="1600" dirty="0" smtClean="0"/>
              <a:t> dimension’ ? </a:t>
            </a:r>
            <a:r>
              <a:rPr lang="fr-FR" sz="1600" dirty="0" err="1" smtClean="0"/>
              <a:t>VELOpix</a:t>
            </a:r>
            <a:r>
              <a:rPr lang="fr-FR" sz="1600" dirty="0" smtClean="0"/>
              <a:t> </a:t>
            </a:r>
            <a:r>
              <a:rPr lang="fr-FR" sz="1600" dirty="0" err="1" smtClean="0"/>
              <a:t>cannot</a:t>
            </a:r>
            <a:r>
              <a:rPr lang="fr-FR" sz="1600" dirty="0" smtClean="0"/>
              <a:t> combine  </a:t>
            </a:r>
            <a:r>
              <a:rPr lang="fr-FR" sz="1600" dirty="0" err="1" smtClean="0"/>
              <a:t>across</a:t>
            </a:r>
            <a:r>
              <a:rPr lang="fr-FR" sz="1600" dirty="0" smtClean="0"/>
              <a:t> </a:t>
            </a:r>
            <a:r>
              <a:rPr lang="fr-FR" sz="1600" dirty="0" err="1" smtClean="0"/>
              <a:t>superpixel</a:t>
            </a:r>
            <a:r>
              <a:rPr lang="fr-FR" sz="1600" dirty="0" smtClean="0"/>
              <a:t> in </a:t>
            </a:r>
            <a:r>
              <a:rPr lang="fr-FR" sz="1600" dirty="0" err="1" smtClean="0"/>
              <a:t>row</a:t>
            </a:r>
            <a:r>
              <a:rPr lang="fr-FR" sz="1600" dirty="0" smtClean="0"/>
              <a:t> direction.</a:t>
            </a:r>
          </a:p>
          <a:p>
            <a:pPr lvl="1"/>
            <a:r>
              <a:rPr lang="fr-FR" sz="2100" dirty="0" smtClean="0"/>
              <a:t>Correct data per pixel for gain and offset non-</a:t>
            </a:r>
            <a:r>
              <a:rPr lang="fr-FR" sz="2100" dirty="0" err="1" smtClean="0"/>
              <a:t>uniformity</a:t>
            </a:r>
            <a:r>
              <a:rPr lang="fr-FR" sz="2100" dirty="0" smtClean="0"/>
              <a:t> ?</a:t>
            </a:r>
          </a:p>
          <a:p>
            <a:pPr lvl="1"/>
            <a:r>
              <a:rPr lang="fr-FR" sz="2100" dirty="0" err="1" smtClean="0"/>
              <a:t>Compute</a:t>
            </a:r>
            <a:r>
              <a:rPr lang="fr-FR" sz="2100" dirty="0" smtClean="0"/>
              <a:t> a cluster center position ?</a:t>
            </a:r>
          </a:p>
          <a:p>
            <a:pPr lvl="2"/>
            <a:r>
              <a:rPr lang="fr-FR" sz="1700" dirty="0" err="1" smtClean="0"/>
              <a:t>Big</a:t>
            </a:r>
            <a:r>
              <a:rPr lang="fr-FR" sz="1700" dirty="0" smtClean="0"/>
              <a:t> data </a:t>
            </a:r>
            <a:r>
              <a:rPr lang="fr-FR" sz="1700" dirty="0" err="1" smtClean="0"/>
              <a:t>reduction</a:t>
            </a:r>
            <a:r>
              <a:rPr lang="fr-FR" sz="1700" dirty="0" smtClean="0"/>
              <a:t> </a:t>
            </a:r>
            <a:r>
              <a:rPr lang="fr-FR" sz="1700" dirty="0" smtClean="0"/>
              <a:t>!</a:t>
            </a:r>
          </a:p>
          <a:p>
            <a:pPr lvl="2"/>
            <a:r>
              <a:rPr lang="fr-FR" sz="1800" dirty="0" smtClean="0"/>
              <a:t>Reformat (total charge, position) ?</a:t>
            </a:r>
          </a:p>
          <a:p>
            <a:pPr lvl="2"/>
            <a:r>
              <a:rPr lang="fr-FR" sz="1700" dirty="0" smtClean="0"/>
              <a:t>Eta-</a:t>
            </a:r>
            <a:r>
              <a:rPr lang="fr-FR" sz="1700" dirty="0" err="1" smtClean="0"/>
              <a:t>weighted</a:t>
            </a:r>
            <a:r>
              <a:rPr lang="fr-FR" sz="1700" dirty="0" smtClean="0"/>
              <a:t> interpolation: non trivial ! </a:t>
            </a:r>
            <a:r>
              <a:rPr lang="fr-FR" sz="1700" dirty="0" err="1" smtClean="0"/>
              <a:t>Also</a:t>
            </a:r>
            <a:r>
              <a:rPr lang="fr-FR" sz="1700" dirty="0" smtClean="0"/>
              <a:t>, </a:t>
            </a:r>
            <a:r>
              <a:rPr lang="fr-FR" sz="1700" dirty="0" err="1" smtClean="0"/>
              <a:t>don’t</a:t>
            </a:r>
            <a:r>
              <a:rPr lang="fr-FR" sz="1700" dirty="0" smtClean="0"/>
              <a:t> know the </a:t>
            </a:r>
            <a:r>
              <a:rPr lang="fr-FR" sz="1700" dirty="0" err="1" smtClean="0"/>
              <a:t>track</a:t>
            </a:r>
            <a:r>
              <a:rPr lang="fr-FR" sz="1700" dirty="0" smtClean="0"/>
              <a:t> angle !</a:t>
            </a:r>
          </a:p>
          <a:p>
            <a:pPr lvl="1"/>
            <a:r>
              <a:rPr lang="fr-FR" sz="2000" dirty="0" err="1" smtClean="0"/>
              <a:t>Add</a:t>
            </a:r>
            <a:r>
              <a:rPr lang="fr-FR" sz="2000" dirty="0" smtClean="0"/>
              <a:t> alignement </a:t>
            </a:r>
            <a:r>
              <a:rPr lang="fr-FR" sz="2000" dirty="0" smtClean="0"/>
              <a:t>constants ?</a:t>
            </a:r>
            <a:endParaRPr lang="fr-FR" sz="2000" dirty="0" smtClean="0"/>
          </a:p>
          <a:p>
            <a:pPr lvl="2"/>
            <a:r>
              <a:rPr lang="fr-FR" sz="1600" dirty="0" err="1" smtClean="0"/>
              <a:t>Could</a:t>
            </a:r>
            <a:r>
              <a:rPr lang="fr-FR" sz="1600" dirty="0" smtClean="0"/>
              <a:t> </a:t>
            </a:r>
            <a:r>
              <a:rPr lang="fr-FR" sz="1600" dirty="0" err="1" smtClean="0"/>
              <a:t>save</a:t>
            </a:r>
            <a:r>
              <a:rPr lang="fr-FR" sz="1600" dirty="0" smtClean="0"/>
              <a:t> </a:t>
            </a:r>
            <a:r>
              <a:rPr lang="fr-FR" sz="1600" dirty="0" smtClean="0"/>
              <a:t>CPU time ?</a:t>
            </a:r>
          </a:p>
          <a:p>
            <a:r>
              <a:rPr lang="fr-FR" dirty="0" smtClean="0"/>
              <a:t>One</a:t>
            </a:r>
            <a:r>
              <a:rPr lang="fr-FR" sz="2400" dirty="0" smtClean="0"/>
              <a:t> </a:t>
            </a:r>
            <a:r>
              <a:rPr lang="fr-FR" sz="2400" dirty="0" smtClean="0"/>
              <a:t>Tell40 </a:t>
            </a:r>
            <a:r>
              <a:rPr lang="fr-FR" sz="2400" dirty="0" err="1" smtClean="0"/>
              <a:t>will</a:t>
            </a:r>
            <a:r>
              <a:rPr lang="fr-FR" sz="2400" dirty="0" smtClean="0"/>
              <a:t> </a:t>
            </a:r>
            <a:r>
              <a:rPr lang="fr-FR" sz="2400" dirty="0" err="1" smtClean="0"/>
              <a:t>also</a:t>
            </a:r>
            <a:r>
              <a:rPr lang="fr-FR" sz="2400" dirty="0" smtClean="0"/>
              <a:t> </a:t>
            </a:r>
            <a:r>
              <a:rPr lang="fr-FR" sz="2400" dirty="0" err="1" smtClean="0"/>
              <a:t>provide</a:t>
            </a:r>
            <a:r>
              <a:rPr lang="fr-FR" sz="2400" dirty="0" smtClean="0"/>
              <a:t> the configuration and </a:t>
            </a:r>
            <a:r>
              <a:rPr lang="fr-FR" sz="2400" dirty="0" err="1" smtClean="0"/>
              <a:t>fast</a:t>
            </a:r>
            <a:r>
              <a:rPr lang="fr-FR" sz="2400" dirty="0" smtClean="0"/>
              <a:t> control </a:t>
            </a:r>
            <a:r>
              <a:rPr lang="fr-FR" sz="2400" dirty="0" err="1" smtClean="0"/>
              <a:t>signals</a:t>
            </a:r>
            <a:r>
              <a:rPr lang="fr-FR" sz="2400" dirty="0" smtClean="0"/>
              <a:t> (GBT-SCA</a:t>
            </a:r>
            <a:r>
              <a:rPr lang="fr-FR" sz="2400" dirty="0" smtClean="0"/>
              <a:t>) to 2 ‘</a:t>
            </a:r>
            <a:r>
              <a:rPr lang="fr-FR" sz="2400" dirty="0" err="1" smtClean="0"/>
              <a:t>half</a:t>
            </a:r>
            <a:r>
              <a:rPr lang="fr-FR" sz="2400" dirty="0" smtClean="0"/>
              <a:t> planes’</a:t>
            </a:r>
            <a:endParaRPr lang="fr-FR" sz="24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Vertex detector environment.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33850" y="4100443"/>
            <a:ext cx="4552950" cy="1901825"/>
          </a:xfrm>
        </p:spPr>
        <p:txBody>
          <a:bodyPr/>
          <a:lstStyle/>
          <a:p>
            <a:pPr lvl="2">
              <a:buNone/>
            </a:pPr>
            <a:r>
              <a:rPr lang="fr-FR" dirty="0" smtClean="0"/>
              <a:t>=&gt; Danger of thermal </a:t>
            </a:r>
            <a:r>
              <a:rPr lang="fr-FR" dirty="0" err="1" smtClean="0"/>
              <a:t>run</a:t>
            </a:r>
            <a:r>
              <a:rPr lang="fr-FR" dirty="0" smtClean="0"/>
              <a:t> </a:t>
            </a:r>
            <a:r>
              <a:rPr lang="fr-FR" dirty="0" err="1" smtClean="0"/>
              <a:t>away</a:t>
            </a:r>
            <a:r>
              <a:rPr lang="fr-FR" dirty="0" smtClean="0"/>
              <a:t> !</a:t>
            </a:r>
          </a:p>
          <a:p>
            <a:pPr lvl="2">
              <a:buNone/>
            </a:pPr>
            <a:r>
              <a:rPr lang="fr-FR" dirty="0" smtClean="0"/>
              <a:t>=&gt; </a:t>
            </a:r>
            <a:r>
              <a:rPr lang="fr-FR" dirty="0" err="1" smtClean="0"/>
              <a:t>Silicon</a:t>
            </a:r>
            <a:r>
              <a:rPr lang="fr-FR" dirty="0" smtClean="0"/>
              <a:t> must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cooled</a:t>
            </a:r>
            <a:r>
              <a:rPr lang="fr-FR" dirty="0" smtClean="0"/>
              <a:t> to -10 </a:t>
            </a:r>
            <a:r>
              <a:rPr lang="fr-FR" baseline="30000" dirty="0" smtClean="0"/>
              <a:t>0</a:t>
            </a:r>
            <a:r>
              <a:rPr lang="fr-FR" dirty="0" smtClean="0"/>
              <a:t>C.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August 19,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err="1" smtClean="0"/>
              <a:t>LHCb</a:t>
            </a:r>
            <a:r>
              <a:rPr lang="en-US" altLang="en-US" dirty="0" smtClean="0"/>
              <a:t> electronics upgrade meeting.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grpSp>
        <p:nvGrpSpPr>
          <p:cNvPr id="31" name="Group 30"/>
          <p:cNvGrpSpPr/>
          <p:nvPr/>
        </p:nvGrpSpPr>
        <p:grpSpPr>
          <a:xfrm>
            <a:off x="4686300" y="1152525"/>
            <a:ext cx="3790950" cy="2724150"/>
            <a:chOff x="895350" y="1428750"/>
            <a:chExt cx="3790950" cy="2724150"/>
          </a:xfrm>
        </p:grpSpPr>
        <p:sp>
          <p:nvSpPr>
            <p:cNvPr id="11" name="AutoShape 727"/>
            <p:cNvSpPr>
              <a:spLocks noChangeArrowheads="1"/>
            </p:cNvSpPr>
            <p:nvPr/>
          </p:nvSpPr>
          <p:spPr bwMode="auto">
            <a:xfrm>
              <a:off x="895350" y="1428750"/>
              <a:ext cx="3790950" cy="2724150"/>
            </a:xfrm>
            <a:prstGeom prst="roundRect">
              <a:avLst>
                <a:gd name="adj" fmla="val 6440"/>
              </a:avLst>
            </a:prstGeom>
            <a:solidFill>
              <a:schemeClr val="bg1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2" name="Text Box 399"/>
            <p:cNvSpPr txBox="1">
              <a:spLocks noChangeArrowheads="1"/>
            </p:cNvSpPr>
            <p:nvPr/>
          </p:nvSpPr>
          <p:spPr bwMode="auto">
            <a:xfrm>
              <a:off x="1228724" y="1497509"/>
              <a:ext cx="306705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defTabSz="4364038"/>
              <a:r>
                <a:rPr lang="en-US" sz="1200" b="1" dirty="0" smtClean="0">
                  <a:latin typeface="+mj-lt"/>
                  <a:sym typeface="Symbol" pitchFamily="18" charset="2"/>
                </a:rPr>
                <a:t>Severe &amp; non-uniform irradiation damage</a:t>
              </a:r>
              <a:r>
                <a:rPr lang="en-US" sz="1200" dirty="0" smtClean="0">
                  <a:latin typeface="+mj-lt"/>
                  <a:sym typeface="Symbol" pitchFamily="18" charset="2"/>
                </a:rPr>
                <a:t>.</a:t>
              </a:r>
              <a:endParaRPr lang="en-US" sz="1200" dirty="0">
                <a:latin typeface="+mj-lt"/>
                <a:sym typeface="Symbol" pitchFamily="18" charset="2"/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992862" y="1724021"/>
              <a:ext cx="3541181" cy="2402195"/>
              <a:chOff x="992862" y="1724021"/>
              <a:chExt cx="3541181" cy="2402195"/>
            </a:xfrm>
          </p:grpSpPr>
          <p:pic>
            <p:nvPicPr>
              <p:cNvPr id="14" name="Picture 29" descr="irradiation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212422" y="1775073"/>
                <a:ext cx="3010769" cy="20826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" name="Text Box 12"/>
              <p:cNvSpPr txBox="1">
                <a:spLocks noChangeArrowheads="1"/>
              </p:cNvSpPr>
              <p:nvPr/>
            </p:nvSpPr>
            <p:spPr bwMode="auto">
              <a:xfrm>
                <a:off x="1530524" y="1994422"/>
                <a:ext cx="184813" cy="3690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 sz="1800" dirty="0">
                  <a:latin typeface="+mj-lt"/>
                </a:endParaRPr>
              </a:p>
            </p:txBody>
          </p:sp>
          <p:sp>
            <p:nvSpPr>
              <p:cNvPr id="16" name="Text Box 20"/>
              <p:cNvSpPr txBox="1">
                <a:spLocks noChangeArrowheads="1"/>
              </p:cNvSpPr>
              <p:nvPr/>
            </p:nvSpPr>
            <p:spPr bwMode="auto">
              <a:xfrm>
                <a:off x="3952846" y="1777657"/>
                <a:ext cx="540997" cy="3073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 dirty="0">
                    <a:latin typeface="+mj-lt"/>
                  </a:rPr>
                  <a:t>500</a:t>
                </a:r>
              </a:p>
            </p:txBody>
          </p:sp>
          <p:sp>
            <p:nvSpPr>
              <p:cNvPr id="17" name="Text Box 21"/>
              <p:cNvSpPr txBox="1">
                <a:spLocks noChangeArrowheads="1"/>
              </p:cNvSpPr>
              <p:nvPr/>
            </p:nvSpPr>
            <p:spPr bwMode="auto">
              <a:xfrm>
                <a:off x="3986250" y="2652319"/>
                <a:ext cx="361564" cy="3190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400" b="1" dirty="0">
                    <a:latin typeface="+mj-lt"/>
                  </a:rPr>
                  <a:t>50</a:t>
                </a:r>
              </a:p>
            </p:txBody>
          </p:sp>
          <p:sp>
            <p:nvSpPr>
              <p:cNvPr id="18" name="Text Box 22"/>
              <p:cNvSpPr txBox="1">
                <a:spLocks noChangeArrowheads="1"/>
              </p:cNvSpPr>
              <p:nvPr/>
            </p:nvSpPr>
            <p:spPr bwMode="auto">
              <a:xfrm>
                <a:off x="3954372" y="3584699"/>
                <a:ext cx="303541" cy="3073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 dirty="0">
                    <a:latin typeface="+mj-lt"/>
                  </a:rPr>
                  <a:t>5</a:t>
                </a:r>
              </a:p>
            </p:txBody>
          </p:sp>
          <p:sp>
            <p:nvSpPr>
              <p:cNvPr id="19" name="Text Box 30"/>
              <p:cNvSpPr txBox="1">
                <a:spLocks noChangeArrowheads="1"/>
              </p:cNvSpPr>
              <p:nvPr/>
            </p:nvSpPr>
            <p:spPr bwMode="auto">
              <a:xfrm>
                <a:off x="3086312" y="3788054"/>
                <a:ext cx="1372095" cy="3381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dirty="0">
                    <a:latin typeface="+mj-lt"/>
                  </a:rPr>
                  <a:t>Radius (cm)</a:t>
                </a:r>
              </a:p>
            </p:txBody>
          </p:sp>
          <p:sp>
            <p:nvSpPr>
              <p:cNvPr id="20" name="Text Box 31"/>
              <p:cNvSpPr txBox="1">
                <a:spLocks noChangeArrowheads="1"/>
              </p:cNvSpPr>
              <p:nvPr/>
            </p:nvSpPr>
            <p:spPr bwMode="auto">
              <a:xfrm>
                <a:off x="1445398" y="1724021"/>
                <a:ext cx="1813406" cy="3073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solidFill>
                      <a:srgbClr val="FF0066"/>
                    </a:solidFill>
                    <a:latin typeface="+mj-lt"/>
                  </a:rPr>
                  <a:t>Dose after 100 fb</a:t>
                </a:r>
                <a:r>
                  <a:rPr lang="en-US" sz="1400" baseline="30000" dirty="0">
                    <a:solidFill>
                      <a:srgbClr val="FF0066"/>
                    </a:solidFill>
                    <a:latin typeface="+mj-lt"/>
                  </a:rPr>
                  <a:t>-1</a:t>
                </a:r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/>
            </p:nvSpPr>
            <p:spPr bwMode="auto">
              <a:xfrm rot="16200000">
                <a:off x="407983" y="2499403"/>
                <a:ext cx="1539383" cy="3696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800" dirty="0">
                    <a:latin typeface="+mj-lt"/>
                  </a:rPr>
                  <a:t>n</a:t>
                </a:r>
                <a:r>
                  <a:rPr lang="en-US" sz="1800" baseline="-25000" dirty="0">
                    <a:latin typeface="+mj-lt"/>
                  </a:rPr>
                  <a:t>eq</a:t>
                </a:r>
                <a:r>
                  <a:rPr lang="en-US" sz="1800" dirty="0">
                    <a:latin typeface="+mj-lt"/>
                  </a:rPr>
                  <a:t>cm</a:t>
                </a:r>
                <a:r>
                  <a:rPr lang="en-US" sz="1800" baseline="30000" dirty="0">
                    <a:latin typeface="+mj-lt"/>
                  </a:rPr>
                  <a:t>-2 </a:t>
                </a:r>
                <a:r>
                  <a:rPr lang="en-US" sz="1800" dirty="0">
                    <a:latin typeface="+mj-lt"/>
                  </a:rPr>
                  <a:t>x 10</a:t>
                </a:r>
                <a:r>
                  <a:rPr lang="en-US" sz="1800" baseline="30000" dirty="0">
                    <a:latin typeface="+mj-lt"/>
                  </a:rPr>
                  <a:t>16</a:t>
                </a:r>
              </a:p>
            </p:txBody>
          </p:sp>
          <p:sp>
            <p:nvSpPr>
              <p:cNvPr id="22" name="Line 36"/>
              <p:cNvSpPr>
                <a:spLocks noChangeShapeType="1"/>
              </p:cNvSpPr>
              <p:nvPr/>
            </p:nvSpPr>
            <p:spPr bwMode="auto">
              <a:xfrm flipV="1">
                <a:off x="1911351" y="2218670"/>
                <a:ext cx="0" cy="38386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>
                <a:spAutoFit/>
              </a:bodyPr>
              <a:lstStyle/>
              <a:p>
                <a:endParaRPr lang="en-US" dirty="0">
                  <a:latin typeface="+mj-lt"/>
                </a:endParaRPr>
              </a:p>
            </p:txBody>
          </p:sp>
          <p:sp>
            <p:nvSpPr>
              <p:cNvPr id="23" name="Rectangle 33"/>
              <p:cNvSpPr>
                <a:spLocks noChangeArrowheads="1"/>
              </p:cNvSpPr>
              <p:nvPr/>
            </p:nvSpPr>
            <p:spPr bwMode="auto">
              <a:xfrm rot="16200000">
                <a:off x="3620353" y="2620742"/>
                <a:ext cx="1457754" cy="3696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 dirty="0">
                    <a:latin typeface="+mj-lt"/>
                  </a:rPr>
                  <a:t>TID (MRad)</a:t>
                </a:r>
                <a:endParaRPr lang="en-US" sz="1800" baseline="30000" dirty="0">
                  <a:latin typeface="+mj-lt"/>
                </a:endParaRPr>
              </a:p>
            </p:txBody>
          </p:sp>
          <p:sp>
            <p:nvSpPr>
              <p:cNvPr id="24" name="Text Box 612"/>
              <p:cNvSpPr txBox="1">
                <a:spLocks noChangeArrowheads="1"/>
              </p:cNvSpPr>
              <p:nvPr/>
            </p:nvSpPr>
            <p:spPr bwMode="auto">
              <a:xfrm>
                <a:off x="1642532" y="2707305"/>
                <a:ext cx="761653" cy="3381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defTabSz="4364038"/>
                <a:r>
                  <a:rPr lang="en-US" sz="1600" dirty="0">
                    <a:latin typeface="+mj-lt"/>
                    <a:sym typeface="Symbol" pitchFamily="18" charset="2"/>
                  </a:rPr>
                  <a:t>7 mm</a:t>
                </a:r>
              </a:p>
            </p:txBody>
          </p:sp>
          <p:sp>
            <p:nvSpPr>
              <p:cNvPr id="26" name="Text Box 399"/>
              <p:cNvSpPr txBox="1">
                <a:spLocks noChangeArrowheads="1"/>
              </p:cNvSpPr>
              <p:nvPr/>
            </p:nvSpPr>
            <p:spPr bwMode="auto">
              <a:xfrm>
                <a:off x="2295526" y="2021384"/>
                <a:ext cx="1310499" cy="46166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defTabSz="4364038"/>
                <a:r>
                  <a:rPr lang="en-US" sz="1200" dirty="0" smtClean="0">
                    <a:latin typeface="+mj-lt"/>
                    <a:sym typeface="Symbol" pitchFamily="18" charset="2"/>
                  </a:rPr>
                  <a:t>370 </a:t>
                </a:r>
                <a:r>
                  <a:rPr lang="en-US" sz="1200" dirty="0" err="1" smtClean="0">
                    <a:latin typeface="+mj-lt"/>
                    <a:sym typeface="Symbol" pitchFamily="18" charset="2"/>
                  </a:rPr>
                  <a:t>Mrad</a:t>
                </a:r>
                <a:r>
                  <a:rPr lang="en-US" sz="1200" dirty="0" smtClean="0">
                    <a:latin typeface="+mj-lt"/>
                    <a:sym typeface="Symbol" pitchFamily="18" charset="2"/>
                  </a:rPr>
                  <a:t>   </a:t>
                </a:r>
                <a:endParaRPr lang="en-US" sz="1200" dirty="0" smtClean="0">
                  <a:latin typeface="+mj-lt"/>
                  <a:sym typeface="Symbol" pitchFamily="18" charset="2"/>
                </a:endParaRPr>
              </a:p>
              <a:p>
                <a:pPr defTabSz="4364038"/>
                <a:r>
                  <a:rPr lang="en-US" sz="1200" dirty="0" smtClean="0">
                    <a:latin typeface="+mj-lt"/>
                    <a:sym typeface="Symbol" pitchFamily="18" charset="2"/>
                  </a:rPr>
                  <a:t>or </a:t>
                </a:r>
                <a:r>
                  <a:rPr lang="en-US" sz="1200" dirty="0">
                    <a:latin typeface="+mj-lt"/>
                    <a:sym typeface="Symbol" pitchFamily="18" charset="2"/>
                  </a:rPr>
                  <a:t>8 </a:t>
                </a:r>
                <a:r>
                  <a:rPr lang="en-US" sz="1200" dirty="0" smtClean="0">
                    <a:latin typeface="+mj-lt"/>
                    <a:sym typeface="Symbol" pitchFamily="18" charset="2"/>
                  </a:rPr>
                  <a:t>10</a:t>
                </a:r>
                <a:r>
                  <a:rPr lang="en-US" sz="1200" baseline="30000" dirty="0" smtClean="0">
                    <a:latin typeface="+mj-lt"/>
                    <a:sym typeface="Symbol" pitchFamily="18" charset="2"/>
                  </a:rPr>
                  <a:t>15</a:t>
                </a:r>
                <a:r>
                  <a:rPr lang="en-US" sz="1200" dirty="0" smtClean="0">
                    <a:latin typeface="+mj-lt"/>
                    <a:sym typeface="Symbol" pitchFamily="18" charset="2"/>
                  </a:rPr>
                  <a:t>  </a:t>
                </a:r>
                <a:r>
                  <a:rPr lang="en-US" sz="1200" dirty="0" err="1" smtClean="0">
                    <a:latin typeface="+mj-lt"/>
                    <a:sym typeface="Symbol" pitchFamily="18" charset="2"/>
                  </a:rPr>
                  <a:t>n</a:t>
                </a:r>
                <a:r>
                  <a:rPr lang="en-US" sz="1200" baseline="-25000" dirty="0" err="1" smtClean="0">
                    <a:latin typeface="+mj-lt"/>
                    <a:sym typeface="Symbol" pitchFamily="18" charset="2"/>
                  </a:rPr>
                  <a:t>eq</a:t>
                </a:r>
                <a:r>
                  <a:rPr lang="en-US" sz="1200" dirty="0" smtClean="0">
                    <a:latin typeface="+mj-lt"/>
                    <a:sym typeface="Symbol" pitchFamily="18" charset="2"/>
                  </a:rPr>
                  <a:t>/cm</a:t>
                </a:r>
                <a:r>
                  <a:rPr lang="en-US" sz="1200" baseline="30000" dirty="0" smtClean="0">
                    <a:latin typeface="+mj-lt"/>
                    <a:sym typeface="Symbol" pitchFamily="18" charset="2"/>
                  </a:rPr>
                  <a:t>2</a:t>
                </a:r>
                <a:r>
                  <a:rPr lang="en-US" sz="1200" dirty="0">
                    <a:latin typeface="+mj-lt"/>
                    <a:sym typeface="Symbol" pitchFamily="18" charset="2"/>
                  </a:rPr>
                  <a:t>. </a:t>
                </a:r>
              </a:p>
            </p:txBody>
          </p:sp>
          <p:sp>
            <p:nvSpPr>
              <p:cNvPr id="29" name="Line 36"/>
              <p:cNvSpPr>
                <a:spLocks noChangeShapeType="1"/>
              </p:cNvSpPr>
              <p:nvPr/>
            </p:nvSpPr>
            <p:spPr bwMode="auto">
              <a:xfrm flipH="1" flipV="1">
                <a:off x="1949450" y="2104370"/>
                <a:ext cx="279399" cy="655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square">
                <a:spAutoFit/>
              </a:bodyPr>
              <a:lstStyle/>
              <a:p>
                <a:endParaRPr lang="en-US" dirty="0">
                  <a:latin typeface="+mj-lt"/>
                </a:endParaRPr>
              </a:p>
            </p:txBody>
          </p:sp>
        </p:grpSp>
      </p:grpSp>
      <p:sp>
        <p:nvSpPr>
          <p:cNvPr id="32" name="AutoShape 726"/>
          <p:cNvSpPr>
            <a:spLocks noChangeArrowheads="1"/>
          </p:cNvSpPr>
          <p:nvPr/>
        </p:nvSpPr>
        <p:spPr bwMode="auto">
          <a:xfrm>
            <a:off x="361950" y="1114424"/>
            <a:ext cx="3762374" cy="3552825"/>
          </a:xfrm>
          <a:prstGeom prst="roundRect">
            <a:avLst>
              <a:gd name="adj" fmla="val 6440"/>
            </a:avLst>
          </a:prstGeom>
          <a:solidFill>
            <a:schemeClr val="bg1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+mj-lt"/>
            </a:endParaRPr>
          </a:p>
        </p:txBody>
      </p:sp>
      <p:sp>
        <p:nvSpPr>
          <p:cNvPr id="35" name="Text Box 9"/>
          <p:cNvSpPr txBox="1">
            <a:spLocks noChangeArrowheads="1"/>
          </p:cNvSpPr>
          <p:nvPr/>
        </p:nvSpPr>
        <p:spPr bwMode="auto">
          <a:xfrm>
            <a:off x="914401" y="3461921"/>
            <a:ext cx="1523999" cy="276999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square" lIns="45720" rIns="4572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200" dirty="0" smtClean="0">
                <a:latin typeface="+mj-lt"/>
              </a:rPr>
              <a:t>Curves fitted </a:t>
            </a:r>
            <a:r>
              <a:rPr lang="en-US" sz="1200" dirty="0">
                <a:latin typeface="+mj-lt"/>
              </a:rPr>
              <a:t>to </a:t>
            </a:r>
            <a:r>
              <a:rPr lang="en-US" sz="1200" dirty="0" smtClean="0">
                <a:latin typeface="+mj-lt"/>
              </a:rPr>
              <a:t>A.r</a:t>
            </a:r>
            <a:r>
              <a:rPr lang="en-US" sz="1200" baseline="30000" dirty="0" smtClean="0">
                <a:latin typeface="+mj-lt"/>
              </a:rPr>
              <a:t>-1.9</a:t>
            </a:r>
            <a:endParaRPr lang="en-US" sz="1200" baseline="30000" dirty="0">
              <a:latin typeface="+mj-lt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390534" y="1514475"/>
            <a:ext cx="3463923" cy="2129751"/>
            <a:chOff x="4762509" y="1609725"/>
            <a:chExt cx="3463923" cy="2129751"/>
          </a:xfrm>
        </p:grpSpPr>
        <p:pic>
          <p:nvPicPr>
            <p:cNvPr id="37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62531" y="1609725"/>
              <a:ext cx="3182938" cy="193715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lg" len="lg"/>
            </a:ln>
          </p:spPr>
        </p:pic>
        <p:sp>
          <p:nvSpPr>
            <p:cNvPr id="38" name="Text Box 6"/>
            <p:cNvSpPr txBox="1">
              <a:spLocks noChangeArrowheads="1"/>
            </p:cNvSpPr>
            <p:nvPr/>
          </p:nvSpPr>
          <p:spPr bwMode="auto">
            <a:xfrm>
              <a:off x="7143757" y="3431732"/>
              <a:ext cx="1082675" cy="30774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lg" len="lg"/>
            </a:ln>
          </p:spPr>
          <p:txBody>
            <a:bodyPr wrap="none" lIns="45720" rIns="4572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400" dirty="0">
                  <a:latin typeface="+mj-lt"/>
                </a:rPr>
                <a:t>radius (cm)</a:t>
              </a:r>
            </a:p>
          </p:txBody>
        </p:sp>
        <p:sp>
          <p:nvSpPr>
            <p:cNvPr id="39" name="Line 8"/>
            <p:cNvSpPr>
              <a:spLocks noChangeShapeType="1"/>
            </p:cNvSpPr>
            <p:nvPr/>
          </p:nvSpPr>
          <p:spPr bwMode="auto">
            <a:xfrm flipV="1">
              <a:off x="6019800" y="2844777"/>
              <a:ext cx="285756" cy="6318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 wrap="square" lIns="45720" rIns="45720">
              <a:spAutoFit/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41" name="Text Box 7"/>
            <p:cNvSpPr txBox="1">
              <a:spLocks noChangeArrowheads="1"/>
            </p:cNvSpPr>
            <p:nvPr/>
          </p:nvSpPr>
          <p:spPr bwMode="auto">
            <a:xfrm rot="16200000">
              <a:off x="3907109" y="2474650"/>
              <a:ext cx="2018776" cy="30797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lg" len="lg"/>
            </a:ln>
          </p:spPr>
          <p:txBody>
            <a:bodyPr wrap="square" lIns="45720" rIns="4572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400" dirty="0">
                  <a:latin typeface="+mj-lt"/>
                </a:rPr>
                <a:t>Particle Hits / Event / cm</a:t>
              </a:r>
              <a:r>
                <a:rPr lang="en-US" sz="1400" baseline="30000" dirty="0">
                  <a:latin typeface="+mj-lt"/>
                </a:rPr>
                <a:t>2</a:t>
              </a:r>
            </a:p>
          </p:txBody>
        </p:sp>
      </p:grpSp>
      <p:graphicFrame>
        <p:nvGraphicFramePr>
          <p:cNvPr id="42" name="Group 1158"/>
          <p:cNvGraphicFramePr>
            <a:graphicFrameLocks noGrp="1"/>
          </p:cNvGraphicFramePr>
          <p:nvPr/>
        </p:nvGraphicFramePr>
        <p:xfrm>
          <a:off x="923925" y="3762375"/>
          <a:ext cx="3009900" cy="67056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714186"/>
                <a:gridCol w="562164"/>
                <a:gridCol w="542925"/>
                <a:gridCol w="602166"/>
                <a:gridCol w="588459"/>
              </a:tblGrid>
              <a:tr h="3828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Luminosity (cm</a:t>
                      </a:r>
                      <a:r>
                        <a:rPr kumimoji="0" lang="en-US" sz="10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-2</a:t>
                      </a: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</a:t>
                      </a:r>
                      <a:r>
                        <a:rPr kumimoji="0" lang="en-US" sz="10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-1</a:t>
                      </a: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sz="10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2.10</a:t>
                      </a:r>
                      <a:r>
                        <a:rPr kumimoji="0" lang="en-US" sz="10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Current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j-lt"/>
                      </a:endParaRPr>
                    </a:p>
                  </a:txBody>
                  <a:tcPr marL="45720" marR="4572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5.10</a:t>
                      </a:r>
                      <a:r>
                        <a:rPr kumimoji="0" lang="en-US" sz="10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32</a:t>
                      </a: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5720" marR="4572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10.10</a:t>
                      </a:r>
                      <a:r>
                        <a:rPr kumimoji="0" lang="en-US" sz="10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Phase 1</a:t>
                      </a: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33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20.10</a:t>
                      </a:r>
                      <a:r>
                        <a:rPr kumimoji="0" lang="en-US" sz="10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Phase 2</a:t>
                      </a: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33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 anchorCtr="1" horzOverflow="overflow"/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A=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0.98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1.46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2.46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4.80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5720" marR="45720" horzOverflow="overflow"/>
                </a:tc>
              </a:tr>
            </a:tbl>
          </a:graphicData>
        </a:graphic>
      </p:graphicFrame>
      <p:sp>
        <p:nvSpPr>
          <p:cNvPr id="33" name="Text Box 614"/>
          <p:cNvSpPr txBox="1">
            <a:spLocks noChangeArrowheads="1"/>
          </p:cNvSpPr>
          <p:nvPr/>
        </p:nvSpPr>
        <p:spPr bwMode="auto">
          <a:xfrm>
            <a:off x="1581150" y="1649194"/>
            <a:ext cx="227647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4364038"/>
            <a:r>
              <a:rPr lang="en-US" sz="1100" dirty="0" smtClean="0">
                <a:latin typeface="+mj-lt"/>
                <a:sym typeface="Symbol" pitchFamily="18" charset="2"/>
              </a:rPr>
              <a:t>~ </a:t>
            </a:r>
            <a:r>
              <a:rPr lang="en-US" sz="1100" dirty="0" smtClean="0">
                <a:latin typeface="+mj-lt"/>
                <a:sym typeface="Symbol" pitchFamily="18" charset="2"/>
              </a:rPr>
              <a:t>8</a:t>
            </a:r>
            <a:r>
              <a:rPr lang="en-US" sz="1100" dirty="0" smtClean="0">
                <a:latin typeface="+mj-lt"/>
                <a:sym typeface="Symbol" pitchFamily="18" charset="2"/>
              </a:rPr>
              <a:t> </a:t>
            </a:r>
            <a:r>
              <a:rPr lang="en-US" sz="1100" dirty="0" smtClean="0">
                <a:latin typeface="+mj-lt"/>
                <a:sym typeface="Symbol" pitchFamily="18" charset="2"/>
              </a:rPr>
              <a:t>particles/cm</a:t>
            </a:r>
            <a:r>
              <a:rPr lang="en-US" sz="1100" baseline="30000" dirty="0" smtClean="0">
                <a:latin typeface="+mj-lt"/>
                <a:sym typeface="Symbol" pitchFamily="18" charset="2"/>
              </a:rPr>
              <a:t>2</a:t>
            </a:r>
            <a:r>
              <a:rPr lang="en-US" sz="1100" dirty="0" smtClean="0">
                <a:latin typeface="+mj-lt"/>
                <a:sym typeface="Symbol" pitchFamily="18" charset="2"/>
              </a:rPr>
              <a:t>/event at r=7.5 mm</a:t>
            </a:r>
            <a:endParaRPr lang="en-US" sz="1100" dirty="0">
              <a:latin typeface="+mj-lt"/>
              <a:sym typeface="Symbol" pitchFamily="18" charset="2"/>
            </a:endParaRPr>
          </a:p>
        </p:txBody>
      </p:sp>
      <p:sp>
        <p:nvSpPr>
          <p:cNvPr id="43" name="Line 36"/>
          <p:cNvSpPr>
            <a:spLocks noChangeShapeType="1"/>
          </p:cNvSpPr>
          <p:nvPr/>
        </p:nvSpPr>
        <p:spPr bwMode="auto">
          <a:xfrm flipH="1" flipV="1">
            <a:off x="1358900" y="1761470"/>
            <a:ext cx="279399" cy="65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US" dirty="0">
              <a:latin typeface="+mj-lt"/>
            </a:endParaRPr>
          </a:p>
        </p:txBody>
      </p:sp>
      <p:sp>
        <p:nvSpPr>
          <p:cNvPr id="44" name="Text Box 399"/>
          <p:cNvSpPr txBox="1">
            <a:spLocks noChangeArrowheads="1"/>
          </p:cNvSpPr>
          <p:nvPr/>
        </p:nvSpPr>
        <p:spPr bwMode="auto">
          <a:xfrm>
            <a:off x="981539" y="1166225"/>
            <a:ext cx="296529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4364038"/>
            <a:r>
              <a:rPr lang="en-US" sz="1200" b="1" dirty="0" smtClean="0">
                <a:latin typeface="+mj-lt"/>
                <a:sym typeface="Symbol" pitchFamily="18" charset="2"/>
              </a:rPr>
              <a:t>Particle occupancy per event (simulation)</a:t>
            </a:r>
            <a:endParaRPr lang="en-US" sz="1200" dirty="0">
              <a:latin typeface="+mj-lt"/>
              <a:sym typeface="Symbol" pitchFamily="18" charset="2"/>
            </a:endParaRPr>
          </a:p>
        </p:txBody>
      </p:sp>
      <p:sp>
        <p:nvSpPr>
          <p:cNvPr id="40" name="Content Placeholder 2"/>
          <p:cNvSpPr txBox="1">
            <a:spLocks/>
          </p:cNvSpPr>
          <p:nvPr/>
        </p:nvSpPr>
        <p:spPr bwMode="auto">
          <a:xfrm>
            <a:off x="0" y="5159375"/>
            <a:ext cx="6648451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479550" lvl="3" indent="-350838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kumimoji="0" lang="fr-FR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The detector </a:t>
            </a:r>
            <a:r>
              <a:rPr kumimoji="0" lang="fr-FR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operates</a:t>
            </a:r>
            <a:r>
              <a:rPr kumimoji="0" lang="fr-FR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in 10</a:t>
            </a:r>
            <a:r>
              <a:rPr kumimoji="0" lang="fr-FR" b="0" i="0" u="none" strike="noStrike" kern="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-6</a:t>
            </a:r>
            <a:r>
              <a:rPr kumimoji="0" lang="fr-FR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mbar vacuum.</a:t>
            </a:r>
          </a:p>
          <a:p>
            <a:pPr marL="1479550" lvl="3" indent="-350838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kumimoji="0" lang="fr-FR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Access </a:t>
            </a:r>
            <a:r>
              <a:rPr kumimoji="0" lang="fr-FR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afte</a:t>
            </a:r>
            <a:r>
              <a:rPr lang="fr-FR" kern="0" dirty="0" smtClean="0">
                <a:latin typeface="Garamond" pitchFamily="18" charset="0"/>
              </a:rPr>
              <a:t>r installation </a:t>
            </a:r>
            <a:r>
              <a:rPr lang="fr-FR" kern="0" dirty="0" err="1" smtClean="0">
                <a:latin typeface="Garamond" pitchFamily="18" charset="0"/>
              </a:rPr>
              <a:t>is</a:t>
            </a:r>
            <a:r>
              <a:rPr lang="fr-FR" kern="0" dirty="0" smtClean="0">
                <a:latin typeface="Garamond" pitchFamily="18" charset="0"/>
              </a:rPr>
              <a:t> VERY </a:t>
            </a:r>
            <a:r>
              <a:rPr lang="fr-FR" kern="0" dirty="0" err="1" smtClean="0">
                <a:latin typeface="Garamond" pitchFamily="18" charset="0"/>
              </a:rPr>
              <a:t>difficult</a:t>
            </a:r>
            <a:r>
              <a:rPr lang="fr-FR" kern="0" dirty="0" smtClean="0">
                <a:latin typeface="Garamond" pitchFamily="18" charset="0"/>
              </a:rPr>
              <a:t> </a:t>
            </a:r>
            <a:r>
              <a:rPr kumimoji="0" lang="fr-FR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!</a:t>
            </a:r>
            <a:endParaRPr kumimoji="0" lang="fr-FR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Pixel module.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134" y="1101650"/>
            <a:ext cx="4821666" cy="4321250"/>
          </a:xfrm>
        </p:spPr>
        <p:txBody>
          <a:bodyPr/>
          <a:lstStyle/>
          <a:p>
            <a:pPr lvl="1"/>
            <a:r>
              <a:rPr lang="en-US" dirty="0" smtClean="0"/>
              <a:t>Sensor </a:t>
            </a:r>
            <a:r>
              <a:rPr lang="en-US" dirty="0" smtClean="0"/>
              <a:t>tiles: made of 3 readout </a:t>
            </a:r>
            <a:r>
              <a:rPr lang="en-US" dirty="0" err="1" smtClean="0"/>
              <a:t>asic’s</a:t>
            </a:r>
            <a:r>
              <a:rPr lang="en-US" dirty="0" smtClean="0"/>
              <a:t> on a single sensor, with a guard ring of 500 um.</a:t>
            </a:r>
          </a:p>
          <a:p>
            <a:pPr lvl="1"/>
            <a:r>
              <a:rPr lang="fr-FR" dirty="0" smtClean="0"/>
              <a:t>2 </a:t>
            </a:r>
            <a:r>
              <a:rPr lang="fr-FR" dirty="0" err="1" smtClean="0"/>
              <a:t>sensor</a:t>
            </a:r>
            <a:r>
              <a:rPr lang="fr-FR" dirty="0" smtClean="0"/>
              <a:t> </a:t>
            </a:r>
            <a:r>
              <a:rPr lang="fr-FR" dirty="0" err="1" smtClean="0"/>
              <a:t>tiles</a:t>
            </a:r>
            <a:r>
              <a:rPr lang="fr-FR" dirty="0" smtClean="0"/>
              <a:t> are </a:t>
            </a:r>
            <a:r>
              <a:rPr lang="fr-FR" dirty="0" err="1" smtClean="0"/>
              <a:t>mounted</a:t>
            </a:r>
            <a:r>
              <a:rPr lang="fr-FR" dirty="0" smtClean="0"/>
              <a:t> on opposite </a:t>
            </a:r>
            <a:r>
              <a:rPr lang="fr-FR" dirty="0" err="1" smtClean="0"/>
              <a:t>sides</a:t>
            </a:r>
            <a:r>
              <a:rPr lang="fr-FR" dirty="0" smtClean="0"/>
              <a:t> of the </a:t>
            </a:r>
            <a:r>
              <a:rPr lang="fr-FR" dirty="0" err="1" smtClean="0"/>
              <a:t>substrate</a:t>
            </a:r>
            <a:r>
              <a:rPr lang="fr-FR" dirty="0" smtClean="0"/>
              <a:t>.</a:t>
            </a:r>
          </a:p>
          <a:p>
            <a:pPr lvl="1"/>
            <a:r>
              <a:rPr lang="fr-FR" dirty="0" err="1" smtClean="0"/>
              <a:t>Substrate</a:t>
            </a:r>
            <a:r>
              <a:rPr lang="fr-FR" dirty="0" smtClean="0"/>
              <a:t> </a:t>
            </a:r>
            <a:r>
              <a:rPr lang="fr-FR" dirty="0" err="1" smtClean="0"/>
              <a:t>choices</a:t>
            </a:r>
            <a:r>
              <a:rPr lang="fr-FR" dirty="0" smtClean="0"/>
              <a:t>:</a:t>
            </a:r>
          </a:p>
          <a:p>
            <a:pPr lvl="2"/>
            <a:r>
              <a:rPr lang="fr-FR" dirty="0" err="1" smtClean="0"/>
              <a:t>Diamond</a:t>
            </a:r>
            <a:r>
              <a:rPr lang="fr-FR" dirty="0" smtClean="0"/>
              <a:t> : excellent </a:t>
            </a:r>
            <a:r>
              <a:rPr lang="fr-FR" dirty="0" err="1" smtClean="0"/>
              <a:t>mechanical</a:t>
            </a:r>
            <a:r>
              <a:rPr lang="fr-FR" dirty="0" smtClean="0"/>
              <a:t> and thermal </a:t>
            </a:r>
            <a:r>
              <a:rPr lang="fr-FR" dirty="0" err="1" smtClean="0"/>
              <a:t>properties</a:t>
            </a:r>
            <a:r>
              <a:rPr lang="fr-FR" dirty="0" smtClean="0"/>
              <a:t>: =&gt; </a:t>
            </a:r>
            <a:r>
              <a:rPr lang="fr-FR" dirty="0" err="1" smtClean="0"/>
              <a:t>low</a:t>
            </a:r>
            <a:r>
              <a:rPr lang="fr-FR" dirty="0" smtClean="0"/>
              <a:t> mass</a:t>
            </a:r>
            <a:endParaRPr lang="fr-FR" baseline="-25000" dirty="0" smtClean="0"/>
          </a:p>
          <a:p>
            <a:pPr lvl="2"/>
            <a:r>
              <a:rPr lang="fr-FR" dirty="0" err="1" smtClean="0"/>
              <a:t>carbonfibre</a:t>
            </a:r>
            <a:r>
              <a:rPr lang="fr-FR" dirty="0" smtClean="0"/>
              <a:t>/TPG : as </a:t>
            </a:r>
            <a:r>
              <a:rPr lang="fr-FR" dirty="0" err="1" smtClean="0"/>
              <a:t>used</a:t>
            </a:r>
            <a:r>
              <a:rPr lang="fr-FR" dirty="0" smtClean="0"/>
              <a:t> for the </a:t>
            </a:r>
            <a:r>
              <a:rPr lang="fr-FR" dirty="0" err="1" smtClean="0"/>
              <a:t>present</a:t>
            </a:r>
            <a:r>
              <a:rPr lang="fr-FR" dirty="0" smtClean="0"/>
              <a:t> VELO.</a:t>
            </a:r>
          </a:p>
          <a:p>
            <a:pPr lvl="1"/>
            <a:r>
              <a:rPr lang="fr-FR" dirty="0" smtClean="0"/>
              <a:t>Prototype </a:t>
            </a:r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start</a:t>
            </a:r>
            <a:r>
              <a:rPr lang="fr-FR" dirty="0" smtClean="0"/>
              <a:t> </a:t>
            </a:r>
            <a:r>
              <a:rPr lang="fr-FR" dirty="0" err="1" smtClean="0"/>
              <a:t>using</a:t>
            </a:r>
            <a:r>
              <a:rPr lang="fr-FR" dirty="0" smtClean="0"/>
              <a:t> </a:t>
            </a:r>
            <a:r>
              <a:rPr lang="fr-FR" dirty="0" smtClean="0"/>
              <a:t> </a:t>
            </a:r>
            <a:r>
              <a:rPr lang="fr-FR" dirty="0" err="1" smtClean="0"/>
              <a:t>Timepix</a:t>
            </a:r>
            <a:r>
              <a:rPr lang="fr-FR" dirty="0" smtClean="0"/>
              <a:t> </a:t>
            </a:r>
            <a:r>
              <a:rPr lang="fr-FR" dirty="0" err="1" smtClean="0"/>
              <a:t>assemblies</a:t>
            </a:r>
            <a:r>
              <a:rPr lang="fr-FR" dirty="0" smtClean="0"/>
              <a:t> (‘module 0’)</a:t>
            </a:r>
            <a:endParaRPr lang="fr-FR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August 19,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err="1" smtClean="0"/>
              <a:t>LHCb</a:t>
            </a:r>
            <a:r>
              <a:rPr lang="en-US" altLang="en-US" dirty="0" smtClean="0"/>
              <a:t> electronics upgrade meeting.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grpSp>
        <p:nvGrpSpPr>
          <p:cNvPr id="50" name="Group 49"/>
          <p:cNvGrpSpPr/>
          <p:nvPr/>
        </p:nvGrpSpPr>
        <p:grpSpPr>
          <a:xfrm>
            <a:off x="5648325" y="1889125"/>
            <a:ext cx="2581274" cy="1219994"/>
            <a:chOff x="5648325" y="1152525"/>
            <a:chExt cx="2581274" cy="1219994"/>
          </a:xfrm>
        </p:grpSpPr>
        <p:sp>
          <p:nvSpPr>
            <p:cNvPr id="47" name="Rectangle 46"/>
            <p:cNvSpPr/>
            <p:nvPr/>
          </p:nvSpPr>
          <p:spPr>
            <a:xfrm>
              <a:off x="7541198" y="1742250"/>
              <a:ext cx="68840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 dirty="0" smtClean="0">
                  <a:latin typeface="Garamond" pitchFamily="18" charset="0"/>
                </a:rPr>
                <a:t>~15mm </a:t>
              </a:r>
              <a:endParaRPr lang="en-GB" sz="1200" dirty="0">
                <a:latin typeface="Garamond" pitchFamily="18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5648325" y="1152525"/>
              <a:ext cx="1915319" cy="1219994"/>
              <a:chOff x="5553075" y="1266825"/>
              <a:chExt cx="1915319" cy="1219994"/>
            </a:xfrm>
          </p:grpSpPr>
          <p:grpSp>
            <p:nvGrpSpPr>
              <p:cNvPr id="40" name="Group 39"/>
              <p:cNvGrpSpPr/>
              <p:nvPr/>
            </p:nvGrpSpPr>
            <p:grpSpPr>
              <a:xfrm rot="5400000">
                <a:off x="6153148" y="1295404"/>
                <a:ext cx="595314" cy="1785937"/>
                <a:chOff x="7200900" y="1662114"/>
                <a:chExt cx="595314" cy="1785937"/>
              </a:xfrm>
            </p:grpSpPr>
            <p:sp>
              <p:nvSpPr>
                <p:cNvPr id="36" name="Rectangle 35"/>
                <p:cNvSpPr/>
                <p:nvPr/>
              </p:nvSpPr>
              <p:spPr>
                <a:xfrm>
                  <a:off x="7248525" y="1662114"/>
                  <a:ext cx="547689" cy="1785937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7200900" y="1724025"/>
                  <a:ext cx="548640" cy="548640"/>
                </a:xfrm>
                <a:prstGeom prst="rect">
                  <a:avLst/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7200900" y="2295525"/>
                  <a:ext cx="548640" cy="548640"/>
                </a:xfrm>
                <a:prstGeom prst="rect">
                  <a:avLst/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7200900" y="2867025"/>
                  <a:ext cx="548640" cy="548640"/>
                </a:xfrm>
                <a:prstGeom prst="rect">
                  <a:avLst/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 rot="16200000">
                  <a:off x="7239000" y="3019425"/>
                  <a:ext cx="48282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/>
                    <a:t>ASIC</a:t>
                  </a:r>
                  <a:endParaRPr lang="en-US" sz="1000" dirty="0"/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 rot="16200000">
                  <a:off x="7229475" y="2438400"/>
                  <a:ext cx="48282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/>
                    <a:t>ASIC</a:t>
                  </a:r>
                  <a:endParaRPr lang="en-US" sz="1000" dirty="0"/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 rot="16200000">
                  <a:off x="7229475" y="1876425"/>
                  <a:ext cx="48282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/>
                    <a:t>ASIC</a:t>
                  </a:r>
                  <a:endParaRPr lang="en-US" sz="1000" dirty="0"/>
                </a:p>
              </p:txBody>
            </p:sp>
          </p:grpSp>
          <p:sp>
            <p:nvSpPr>
              <p:cNvPr id="42" name="Rectangle 41"/>
              <p:cNvSpPr/>
              <p:nvPr/>
            </p:nvSpPr>
            <p:spPr>
              <a:xfrm>
                <a:off x="6045774" y="1542225"/>
                <a:ext cx="907476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200" dirty="0" smtClean="0">
                    <a:latin typeface="Garamond" pitchFamily="18" charset="0"/>
                  </a:rPr>
                  <a:t>~43mm </a:t>
                </a:r>
                <a:endParaRPr lang="en-GB" sz="1200" dirty="0">
                  <a:latin typeface="Garamond" pitchFamily="18" charset="0"/>
                </a:endParaRPr>
              </a:p>
            </p:txBody>
          </p:sp>
          <p:cxnSp>
            <p:nvCxnSpPr>
              <p:cNvPr id="44" name="Straight Arrow Connector 43"/>
              <p:cNvCxnSpPr/>
              <p:nvPr/>
            </p:nvCxnSpPr>
            <p:spPr>
              <a:xfrm>
                <a:off x="5553075" y="1809750"/>
                <a:ext cx="1762125" cy="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>
              <a:xfrm rot="5400000" flipH="1" flipV="1">
                <a:off x="7205663" y="2224088"/>
                <a:ext cx="523874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/>
              <p:cNvSpPr txBox="1"/>
              <p:nvPr/>
            </p:nvSpPr>
            <p:spPr>
              <a:xfrm>
                <a:off x="5867400" y="1266825"/>
                <a:ext cx="12747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Sensor tile</a:t>
                </a:r>
                <a:endParaRPr lang="en-US" dirty="0"/>
              </a:p>
            </p:txBody>
          </p:sp>
        </p:grpSp>
      </p:grpSp>
      <p:sp>
        <p:nvSpPr>
          <p:cNvPr id="49" name="Left-Up Arrow 48"/>
          <p:cNvSpPr/>
          <p:nvPr/>
        </p:nvSpPr>
        <p:spPr>
          <a:xfrm rot="-5400000">
            <a:off x="7600950" y="2984500"/>
            <a:ext cx="666750" cy="419100"/>
          </a:xfrm>
          <a:prstGeom prst="leftUp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oup 52"/>
          <p:cNvGrpSpPr/>
          <p:nvPr/>
        </p:nvGrpSpPr>
        <p:grpSpPr>
          <a:xfrm>
            <a:off x="4561420" y="3584575"/>
            <a:ext cx="4306355" cy="1331088"/>
            <a:chOff x="4561420" y="3584575"/>
            <a:chExt cx="4306355" cy="1331088"/>
          </a:xfrm>
        </p:grpSpPr>
        <p:grpSp>
          <p:nvGrpSpPr>
            <p:cNvPr id="98" name="Group 97"/>
            <p:cNvGrpSpPr/>
            <p:nvPr/>
          </p:nvGrpSpPr>
          <p:grpSpPr>
            <a:xfrm>
              <a:off x="4561420" y="3767087"/>
              <a:ext cx="4306355" cy="1148576"/>
              <a:chOff x="1947624" y="5034082"/>
              <a:chExt cx="4306355" cy="1148576"/>
            </a:xfrm>
          </p:grpSpPr>
          <p:sp>
            <p:nvSpPr>
              <p:cNvPr id="55" name="Rectangle 54"/>
              <p:cNvSpPr/>
              <p:nvPr/>
            </p:nvSpPr>
            <p:spPr bwMode="auto">
              <a:xfrm>
                <a:off x="2549913" y="5520899"/>
                <a:ext cx="3455600" cy="21431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grpSp>
            <p:nvGrpSpPr>
              <p:cNvPr id="65" name="Group 64"/>
              <p:cNvGrpSpPr/>
              <p:nvPr/>
            </p:nvGrpSpPr>
            <p:grpSpPr>
              <a:xfrm>
                <a:off x="4671316" y="5034082"/>
                <a:ext cx="1353247" cy="480282"/>
                <a:chOff x="4671316" y="5034082"/>
                <a:chExt cx="1353247" cy="480282"/>
              </a:xfrm>
            </p:grpSpPr>
            <p:sp>
              <p:nvSpPr>
                <p:cNvPr id="63" name="Rectangle 62"/>
                <p:cNvSpPr/>
                <p:nvPr/>
              </p:nvSpPr>
              <p:spPr bwMode="auto">
                <a:xfrm>
                  <a:off x="4671316" y="5274526"/>
                  <a:ext cx="1330712" cy="185853"/>
                </a:xfrm>
                <a:prstGeom prst="rect">
                  <a:avLst/>
                </a:prstGeom>
                <a:solidFill>
                  <a:srgbClr val="FFFF00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 bwMode="auto">
                <a:xfrm>
                  <a:off x="4743450" y="5088788"/>
                  <a:ext cx="1258578" cy="185853"/>
                </a:xfrm>
                <a:prstGeom prst="rect">
                  <a:avLst/>
                </a:prstGeom>
                <a:solidFill>
                  <a:srgbClr val="FFFF00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0" name="TextBox 59"/>
                <p:cNvSpPr txBox="1"/>
                <p:nvPr/>
              </p:nvSpPr>
              <p:spPr>
                <a:xfrm>
                  <a:off x="4715562" y="5034082"/>
                  <a:ext cx="130900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 smtClean="0">
                      <a:latin typeface="Garamond" pitchFamily="18" charset="0"/>
                    </a:rPr>
                    <a:t>Top Sensor 150um</a:t>
                  </a:r>
                  <a:endParaRPr lang="en-GB" sz="1200" dirty="0">
                    <a:latin typeface="Garamond" pitchFamily="18" charset="0"/>
                  </a:endParaRPr>
                </a:p>
              </p:txBody>
            </p:sp>
            <p:sp>
              <p:nvSpPr>
                <p:cNvPr id="61" name="TextBox 60"/>
                <p:cNvSpPr txBox="1"/>
                <p:nvPr/>
              </p:nvSpPr>
              <p:spPr>
                <a:xfrm>
                  <a:off x="4895604" y="5237365"/>
                  <a:ext cx="9678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 smtClean="0">
                      <a:latin typeface="Garamond" pitchFamily="18" charset="0"/>
                    </a:rPr>
                    <a:t>ASIC150um</a:t>
                  </a:r>
                  <a:endParaRPr lang="en-GB" sz="1200" dirty="0">
                    <a:latin typeface="Garamond" pitchFamily="18" charset="0"/>
                  </a:endParaRPr>
                </a:p>
              </p:txBody>
            </p:sp>
            <p:sp>
              <p:nvSpPr>
                <p:cNvPr id="64" name="Rectangle 63"/>
                <p:cNvSpPr/>
                <p:nvPr/>
              </p:nvSpPr>
              <p:spPr bwMode="auto">
                <a:xfrm>
                  <a:off x="4671316" y="5460263"/>
                  <a:ext cx="1330712" cy="49949"/>
                </a:xfrm>
                <a:prstGeom prst="rect">
                  <a:avLst/>
                </a:prstGeom>
                <a:solidFill>
                  <a:srgbClr val="0066CC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80" name="Group 79"/>
              <p:cNvGrpSpPr/>
              <p:nvPr/>
            </p:nvGrpSpPr>
            <p:grpSpPr>
              <a:xfrm>
                <a:off x="3452123" y="5731747"/>
                <a:ext cx="1368115" cy="450911"/>
                <a:chOff x="6666803" y="5769846"/>
                <a:chExt cx="1368115" cy="450911"/>
              </a:xfrm>
            </p:grpSpPr>
            <p:grpSp>
              <p:nvGrpSpPr>
                <p:cNvPr id="78" name="Group 77"/>
                <p:cNvGrpSpPr/>
                <p:nvPr/>
              </p:nvGrpSpPr>
              <p:grpSpPr>
                <a:xfrm>
                  <a:off x="6725917" y="5943758"/>
                  <a:ext cx="1309001" cy="276999"/>
                  <a:chOff x="6725917" y="5572244"/>
                  <a:chExt cx="1309001" cy="276999"/>
                </a:xfrm>
              </p:grpSpPr>
              <p:sp>
                <p:nvSpPr>
                  <p:cNvPr id="68" name="Rectangle 67"/>
                  <p:cNvSpPr/>
                  <p:nvPr/>
                </p:nvSpPr>
                <p:spPr bwMode="auto">
                  <a:xfrm>
                    <a:off x="6726275" y="5626950"/>
                    <a:ext cx="1267522" cy="185853"/>
                  </a:xfrm>
                  <a:prstGeom prst="rect">
                    <a:avLst/>
                  </a:prstGeom>
                  <a:solidFill>
                    <a:srgbClr val="00FF00"/>
                  </a:solidFill>
                  <a:ln w="12700" cap="sq" cmpd="sng" algn="ctr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GB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69" name="TextBox 68"/>
                  <p:cNvSpPr txBox="1"/>
                  <p:nvPr/>
                </p:nvSpPr>
                <p:spPr>
                  <a:xfrm>
                    <a:off x="6725917" y="5572244"/>
                    <a:ext cx="1309001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 err="1" smtClean="0">
                        <a:latin typeface="Garamond" pitchFamily="18" charset="0"/>
                      </a:rPr>
                      <a:t>Bot</a:t>
                    </a:r>
                    <a:r>
                      <a:rPr lang="en-GB" sz="1200" dirty="0" smtClean="0">
                        <a:latin typeface="Garamond" pitchFamily="18" charset="0"/>
                      </a:rPr>
                      <a:t> Sensor 150um</a:t>
                    </a:r>
                    <a:endParaRPr lang="en-GB" sz="1200" dirty="0">
                      <a:latin typeface="Garamond" pitchFamily="18" charset="0"/>
                    </a:endParaRPr>
                  </a:p>
                </p:txBody>
              </p:sp>
            </p:grpSp>
            <p:grpSp>
              <p:nvGrpSpPr>
                <p:cNvPr id="79" name="Group 78"/>
                <p:cNvGrpSpPr/>
                <p:nvPr/>
              </p:nvGrpSpPr>
              <p:grpSpPr>
                <a:xfrm>
                  <a:off x="6666803" y="5775527"/>
                  <a:ext cx="1330712" cy="276999"/>
                  <a:chOff x="6666803" y="5775527"/>
                  <a:chExt cx="1330712" cy="276999"/>
                </a:xfrm>
              </p:grpSpPr>
              <p:sp>
                <p:nvSpPr>
                  <p:cNvPr id="67" name="Rectangle 66"/>
                  <p:cNvSpPr/>
                  <p:nvPr/>
                </p:nvSpPr>
                <p:spPr bwMode="auto">
                  <a:xfrm>
                    <a:off x="6666803" y="5812688"/>
                    <a:ext cx="1330712" cy="185853"/>
                  </a:xfrm>
                  <a:prstGeom prst="rect">
                    <a:avLst/>
                  </a:prstGeom>
                  <a:solidFill>
                    <a:srgbClr val="00FF00"/>
                  </a:solidFill>
                  <a:ln w="12700" cap="sq" cmpd="sng" algn="ctr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GB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70" name="TextBox 69"/>
                  <p:cNvSpPr txBox="1"/>
                  <p:nvPr/>
                </p:nvSpPr>
                <p:spPr>
                  <a:xfrm>
                    <a:off x="6891091" y="5775527"/>
                    <a:ext cx="96784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 smtClean="0">
                        <a:latin typeface="Garamond" pitchFamily="18" charset="0"/>
                      </a:rPr>
                      <a:t>ASIC150um</a:t>
                    </a:r>
                    <a:endParaRPr lang="en-GB" sz="1200" dirty="0">
                      <a:latin typeface="Garamond" pitchFamily="18" charset="0"/>
                    </a:endParaRPr>
                  </a:p>
                </p:txBody>
              </p:sp>
            </p:grpSp>
            <p:sp>
              <p:nvSpPr>
                <p:cNvPr id="71" name="Rectangle 70"/>
                <p:cNvSpPr/>
                <p:nvPr/>
              </p:nvSpPr>
              <p:spPr bwMode="auto">
                <a:xfrm>
                  <a:off x="6666803" y="5769846"/>
                  <a:ext cx="1330712" cy="49949"/>
                </a:xfrm>
                <a:prstGeom prst="rect">
                  <a:avLst/>
                </a:prstGeom>
                <a:solidFill>
                  <a:srgbClr val="0066CC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sp>
            <p:nvSpPr>
              <p:cNvPr id="81" name="TextBox 80"/>
              <p:cNvSpPr txBox="1"/>
              <p:nvPr/>
            </p:nvSpPr>
            <p:spPr>
              <a:xfrm>
                <a:off x="4005950" y="5486519"/>
                <a:ext cx="130900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>
                    <a:latin typeface="Garamond" pitchFamily="18" charset="0"/>
                  </a:rPr>
                  <a:t>Substrate 200um</a:t>
                </a:r>
                <a:endParaRPr lang="en-GB" sz="1200" dirty="0">
                  <a:latin typeface="Garamond" pitchFamily="18" charset="0"/>
                </a:endParaRPr>
              </a:p>
            </p:txBody>
          </p:sp>
          <p:sp>
            <p:nvSpPr>
              <p:cNvPr id="82" name="Freeform 81"/>
              <p:cNvSpPr/>
              <p:nvPr/>
            </p:nvSpPr>
            <p:spPr>
              <a:xfrm>
                <a:off x="4495800" y="5162551"/>
                <a:ext cx="209550" cy="347662"/>
              </a:xfrm>
              <a:custGeom>
                <a:avLst/>
                <a:gdLst>
                  <a:gd name="connsiteX0" fmla="*/ 200025 w 200025"/>
                  <a:gd name="connsiteY0" fmla="*/ 107949 h 269874"/>
                  <a:gd name="connsiteX1" fmla="*/ 38100 w 200025"/>
                  <a:gd name="connsiteY1" fmla="*/ 26987 h 269874"/>
                  <a:gd name="connsiteX2" fmla="*/ 0 w 200025"/>
                  <a:gd name="connsiteY2" fmla="*/ 269874 h 269874"/>
                  <a:gd name="connsiteX0" fmla="*/ 209550 w 209550"/>
                  <a:gd name="connsiteY0" fmla="*/ 125412 h 392112"/>
                  <a:gd name="connsiteX1" fmla="*/ 47625 w 209550"/>
                  <a:gd name="connsiteY1" fmla="*/ 44450 h 392112"/>
                  <a:gd name="connsiteX2" fmla="*/ 0 w 209550"/>
                  <a:gd name="connsiteY2" fmla="*/ 392112 h 392112"/>
                  <a:gd name="connsiteX0" fmla="*/ 209550 w 209550"/>
                  <a:gd name="connsiteY0" fmla="*/ 119062 h 347662"/>
                  <a:gd name="connsiteX1" fmla="*/ 47625 w 209550"/>
                  <a:gd name="connsiteY1" fmla="*/ 38100 h 347662"/>
                  <a:gd name="connsiteX2" fmla="*/ 0 w 209550"/>
                  <a:gd name="connsiteY2" fmla="*/ 347662 h 347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9550" h="347662">
                    <a:moveTo>
                      <a:pt x="209550" y="119062"/>
                    </a:moveTo>
                    <a:cubicBezTo>
                      <a:pt x="145256" y="65087"/>
                      <a:pt x="82550" y="0"/>
                      <a:pt x="47625" y="38100"/>
                    </a:cubicBezTo>
                    <a:cubicBezTo>
                      <a:pt x="12700" y="76200"/>
                      <a:pt x="6350" y="307975"/>
                      <a:pt x="0" y="347662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Freeform 82"/>
              <p:cNvSpPr/>
              <p:nvPr/>
            </p:nvSpPr>
            <p:spPr>
              <a:xfrm flipV="1">
                <a:off x="3245383" y="5738815"/>
                <a:ext cx="214312" cy="375444"/>
              </a:xfrm>
              <a:custGeom>
                <a:avLst/>
                <a:gdLst>
                  <a:gd name="connsiteX0" fmla="*/ 200025 w 200025"/>
                  <a:gd name="connsiteY0" fmla="*/ 107949 h 269874"/>
                  <a:gd name="connsiteX1" fmla="*/ 38100 w 200025"/>
                  <a:gd name="connsiteY1" fmla="*/ 26987 h 269874"/>
                  <a:gd name="connsiteX2" fmla="*/ 0 w 200025"/>
                  <a:gd name="connsiteY2" fmla="*/ 269874 h 269874"/>
                  <a:gd name="connsiteX0" fmla="*/ 195676 w 195676"/>
                  <a:gd name="connsiteY0" fmla="*/ 111030 h 291439"/>
                  <a:gd name="connsiteX1" fmla="*/ 33751 w 195676"/>
                  <a:gd name="connsiteY1" fmla="*/ 30068 h 291439"/>
                  <a:gd name="connsiteX2" fmla="*/ 0 w 195676"/>
                  <a:gd name="connsiteY2" fmla="*/ 291439 h 291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676" h="291439">
                    <a:moveTo>
                      <a:pt x="195676" y="111030"/>
                    </a:moveTo>
                    <a:cubicBezTo>
                      <a:pt x="131382" y="57055"/>
                      <a:pt x="66364" y="0"/>
                      <a:pt x="33751" y="30068"/>
                    </a:cubicBezTo>
                    <a:cubicBezTo>
                      <a:pt x="1138" y="60136"/>
                      <a:pt x="6350" y="251752"/>
                      <a:pt x="0" y="291439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/>
              <p:cNvSpPr/>
              <p:nvPr/>
            </p:nvSpPr>
            <p:spPr>
              <a:xfrm>
                <a:off x="2700337" y="5305425"/>
                <a:ext cx="238125" cy="20955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1947624" y="5737428"/>
                <a:ext cx="967843" cy="2769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>
                    <a:latin typeface="Garamond" pitchFamily="18" charset="0"/>
                  </a:rPr>
                  <a:t>Connector</a:t>
                </a:r>
                <a:endParaRPr lang="en-GB" sz="1200" dirty="0">
                  <a:latin typeface="Garamond" pitchFamily="18" charset="0"/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2123837" y="5094484"/>
                <a:ext cx="12003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>
                    <a:latin typeface="Garamond" pitchFamily="18" charset="0"/>
                  </a:rPr>
                  <a:t>Cooling channel</a:t>
                </a:r>
                <a:endParaRPr lang="en-GB" sz="1200" dirty="0">
                  <a:latin typeface="Garamond" pitchFamily="18" charset="0"/>
                </a:endParaRP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5286136" y="5861254"/>
                <a:ext cx="9678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>
                    <a:latin typeface="Garamond" pitchFamily="18" charset="0"/>
                  </a:rPr>
                  <a:t>Glue 50um</a:t>
                </a:r>
                <a:endParaRPr lang="en-GB" sz="1200" dirty="0">
                  <a:latin typeface="Garamond" pitchFamily="18" charset="0"/>
                </a:endParaRPr>
              </a:p>
            </p:txBody>
          </p:sp>
          <p:cxnSp>
            <p:nvCxnSpPr>
              <p:cNvPr id="91" name="Straight Arrow Connector 90"/>
              <p:cNvCxnSpPr/>
              <p:nvPr/>
            </p:nvCxnSpPr>
            <p:spPr>
              <a:xfrm rot="16200000" flipV="1">
                <a:off x="5283995" y="5545932"/>
                <a:ext cx="366712" cy="33337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6" name="Oval 45"/>
            <p:cNvSpPr/>
            <p:nvPr/>
          </p:nvSpPr>
          <p:spPr>
            <a:xfrm>
              <a:off x="7143750" y="3584575"/>
              <a:ext cx="1685925" cy="75247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664200" y="4203700"/>
              <a:ext cx="1574800" cy="508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5537200" y="4483100"/>
              <a:ext cx="495300" cy="457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4" name="Content Placeholder 2"/>
          <p:cNvSpPr txBox="1">
            <a:spLocks/>
          </p:cNvSpPr>
          <p:nvPr/>
        </p:nvSpPr>
        <p:spPr bwMode="auto">
          <a:xfrm>
            <a:off x="224570" y="5300856"/>
            <a:ext cx="5710666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If the TSV </a:t>
            </a:r>
            <a:r>
              <a:rPr kumimoji="0" lang="fr-FR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technology</a:t>
            </a: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</a:t>
            </a:r>
            <a:r>
              <a:rPr kumimoji="0" lang="fr-FR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becomes</a:t>
            </a: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accessible </a:t>
            </a:r>
            <a:r>
              <a:rPr kumimoji="0" lang="fr-FR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soon</a:t>
            </a: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, single </a:t>
            </a:r>
            <a:r>
              <a:rPr kumimoji="0" lang="fr-FR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sided</a:t>
            </a: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modules </a:t>
            </a:r>
            <a:r>
              <a:rPr kumimoji="0" lang="fr-FR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could</a:t>
            </a: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</a:t>
            </a:r>
            <a:r>
              <a:rPr kumimoji="0" lang="fr-FR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be</a:t>
            </a: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possible.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itchFamily="18" charset="0"/>
            </a:endParaRP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Pixel module &amp; Detector </a:t>
            </a:r>
            <a:r>
              <a:rPr lang="fr-FR" dirty="0" err="1" smtClean="0"/>
              <a:t>layout</a:t>
            </a:r>
            <a:r>
              <a:rPr lang="fr-FR" dirty="0" smtClean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634" y="1292150"/>
            <a:ext cx="5367766" cy="3027089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dirty="0" smtClean="0"/>
              <a:t>plane is </a:t>
            </a:r>
            <a:r>
              <a:rPr lang="en-US" dirty="0" smtClean="0"/>
              <a:t>made of 8 sensor tiles. </a:t>
            </a:r>
          </a:p>
          <a:p>
            <a:pPr lvl="1"/>
            <a:r>
              <a:rPr lang="en-US" dirty="0" smtClean="0"/>
              <a:t>active area is near 100% (except small gaps).</a:t>
            </a:r>
          </a:p>
          <a:p>
            <a:pPr lvl="1"/>
            <a:r>
              <a:rPr lang="fr-FR" dirty="0" err="1" smtClean="0"/>
              <a:t>Closest</a:t>
            </a:r>
            <a:r>
              <a:rPr lang="fr-FR" dirty="0" smtClean="0"/>
              <a:t> pixel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7.5 mm </a:t>
            </a:r>
            <a:r>
              <a:rPr lang="fr-FR" dirty="0" err="1" smtClean="0"/>
              <a:t>from</a:t>
            </a:r>
            <a:r>
              <a:rPr lang="fr-FR" dirty="0" smtClean="0"/>
              <a:t> the </a:t>
            </a:r>
            <a:r>
              <a:rPr lang="fr-FR" dirty="0" err="1" smtClean="0"/>
              <a:t>beam</a:t>
            </a:r>
            <a:r>
              <a:rPr lang="fr-FR" dirty="0" smtClean="0"/>
              <a:t>  center.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August 19,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err="1" smtClean="0"/>
              <a:t>LHCb</a:t>
            </a:r>
            <a:r>
              <a:rPr lang="en-US" altLang="en-US" dirty="0" smtClean="0"/>
              <a:t> electronics upgrade meeting.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sp>
        <p:nvSpPr>
          <p:cNvPr id="97" name="Rectangle 96"/>
          <p:cNvSpPr/>
          <p:nvPr/>
        </p:nvSpPr>
        <p:spPr>
          <a:xfrm>
            <a:off x="1092773" y="5497732"/>
            <a:ext cx="32085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fr-FR" sz="1200" dirty="0" smtClean="0">
                <a:latin typeface="+mj-lt"/>
              </a:rPr>
              <a:t> </a:t>
            </a:r>
            <a:endParaRPr lang="en-US" sz="1200" dirty="0" smtClean="0">
              <a:latin typeface="+mj-lt"/>
            </a:endParaRPr>
          </a:p>
        </p:txBody>
      </p:sp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2" cstate="print"/>
          <a:srcRect l="23541" t="10101" r="7710" b="7401"/>
          <a:stretch>
            <a:fillRect/>
          </a:stretch>
        </p:blipFill>
        <p:spPr bwMode="auto">
          <a:xfrm>
            <a:off x="488950" y="3435350"/>
            <a:ext cx="3905249" cy="2636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5" name="Group 54"/>
          <p:cNvGrpSpPr/>
          <p:nvPr/>
        </p:nvGrpSpPr>
        <p:grpSpPr>
          <a:xfrm>
            <a:off x="5950396" y="952335"/>
            <a:ext cx="2857500" cy="2743200"/>
            <a:chOff x="5543996" y="1574635"/>
            <a:chExt cx="2857500" cy="2743200"/>
          </a:xfrm>
        </p:grpSpPr>
        <p:grpSp>
          <p:nvGrpSpPr>
            <p:cNvPr id="43" name="Group 42"/>
            <p:cNvGrpSpPr/>
            <p:nvPr/>
          </p:nvGrpSpPr>
          <p:grpSpPr>
            <a:xfrm>
              <a:off x="5543996" y="1574635"/>
              <a:ext cx="2857500" cy="2743200"/>
              <a:chOff x="5363021" y="1574635"/>
              <a:chExt cx="2857500" cy="2743200"/>
            </a:xfrm>
          </p:grpSpPr>
          <p:pic>
            <p:nvPicPr>
              <p:cNvPr id="33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25732" t="7892" r="24943" b="16345"/>
              <a:stretch>
                <a:fillRect/>
              </a:stretch>
            </p:blipFill>
            <p:spPr bwMode="auto">
              <a:xfrm>
                <a:off x="5363021" y="1574635"/>
                <a:ext cx="2857500" cy="2743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35" name="Group 34"/>
              <p:cNvGrpSpPr/>
              <p:nvPr/>
            </p:nvGrpSpPr>
            <p:grpSpPr>
              <a:xfrm>
                <a:off x="5482496" y="1701379"/>
                <a:ext cx="2705829" cy="1799568"/>
                <a:chOff x="5291996" y="2399879"/>
                <a:chExt cx="2705829" cy="1799568"/>
              </a:xfrm>
            </p:grpSpPr>
            <p:sp>
              <p:nvSpPr>
                <p:cNvPr id="40" name="TextBox 39"/>
                <p:cNvSpPr txBox="1"/>
                <p:nvPr/>
              </p:nvSpPr>
              <p:spPr>
                <a:xfrm>
                  <a:off x="5291996" y="2399879"/>
                  <a:ext cx="270582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 smtClean="0">
                      <a:solidFill>
                        <a:srgbClr val="FFFF00"/>
                      </a:solidFill>
                      <a:latin typeface="Garamond" pitchFamily="18" charset="0"/>
                    </a:rPr>
                    <a:t>top tiles in yellow</a:t>
                  </a:r>
                  <a:r>
                    <a:rPr lang="en-GB" sz="1200" dirty="0" smtClean="0">
                      <a:latin typeface="Garamond" pitchFamily="18" charset="0"/>
                    </a:rPr>
                    <a:t>, </a:t>
                  </a:r>
                  <a:r>
                    <a:rPr lang="en-GB" sz="1200" dirty="0" smtClean="0">
                      <a:solidFill>
                        <a:srgbClr val="00FF00"/>
                      </a:solidFill>
                      <a:latin typeface="Garamond" pitchFamily="18" charset="0"/>
                    </a:rPr>
                    <a:t>bottom tiles in green</a:t>
                  </a:r>
                  <a:endParaRPr lang="en-GB" sz="1200" dirty="0">
                    <a:solidFill>
                      <a:srgbClr val="00FF00"/>
                    </a:solidFill>
                    <a:latin typeface="Garamond" pitchFamily="18" charset="0"/>
                  </a:endParaRPr>
                </a:p>
              </p:txBody>
            </p:sp>
            <p:grpSp>
              <p:nvGrpSpPr>
                <p:cNvPr id="26" name="Group 25"/>
                <p:cNvGrpSpPr/>
                <p:nvPr/>
              </p:nvGrpSpPr>
              <p:grpSpPr>
                <a:xfrm>
                  <a:off x="6310081" y="2663864"/>
                  <a:ext cx="1248936" cy="903247"/>
                  <a:chOff x="6943493" y="2601951"/>
                  <a:chExt cx="1248936" cy="903247"/>
                </a:xfrm>
              </p:grpSpPr>
              <p:sp>
                <p:nvSpPr>
                  <p:cNvPr id="99" name="Oval 98"/>
                  <p:cNvSpPr/>
                  <p:nvPr/>
                </p:nvSpPr>
                <p:spPr>
                  <a:xfrm>
                    <a:off x="7683191" y="3375101"/>
                    <a:ext cx="509238" cy="13009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" name="Oval 50"/>
                  <p:cNvSpPr/>
                  <p:nvPr/>
                </p:nvSpPr>
                <p:spPr>
                  <a:xfrm>
                    <a:off x="6943493" y="2601951"/>
                    <a:ext cx="1241502" cy="542692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4" name="Rectangle 83"/>
                  <p:cNvSpPr/>
                  <p:nvPr/>
                </p:nvSpPr>
                <p:spPr>
                  <a:xfrm>
                    <a:off x="7010400" y="2700338"/>
                    <a:ext cx="1090613" cy="371475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02" name="Straight Connector 101"/>
                  <p:cNvCxnSpPr/>
                  <p:nvPr/>
                </p:nvCxnSpPr>
                <p:spPr>
                  <a:xfrm rot="16200000" flipH="1">
                    <a:off x="7184212" y="2886075"/>
                    <a:ext cx="371475" cy="0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Straight Connector 104"/>
                  <p:cNvCxnSpPr/>
                  <p:nvPr/>
                </p:nvCxnSpPr>
                <p:spPr>
                  <a:xfrm rot="16200000" flipH="1">
                    <a:off x="7550946" y="2886075"/>
                    <a:ext cx="371475" cy="0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2" name="Rectangle 51"/>
                  <p:cNvSpPr/>
                  <p:nvPr/>
                </p:nvSpPr>
                <p:spPr>
                  <a:xfrm>
                    <a:off x="7010400" y="3071813"/>
                    <a:ext cx="1090613" cy="371475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3" name="Straight Connector 52"/>
                  <p:cNvCxnSpPr/>
                  <p:nvPr/>
                </p:nvCxnSpPr>
                <p:spPr>
                  <a:xfrm rot="16200000" flipH="1">
                    <a:off x="7184212" y="3257550"/>
                    <a:ext cx="371475" cy="0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Connector 53"/>
                  <p:cNvCxnSpPr/>
                  <p:nvPr/>
                </p:nvCxnSpPr>
                <p:spPr>
                  <a:xfrm rot="16200000" flipH="1">
                    <a:off x="7550946" y="3257550"/>
                    <a:ext cx="371475" cy="0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4" name="Straight Arrow Connector 43"/>
                <p:cNvCxnSpPr/>
                <p:nvPr/>
              </p:nvCxnSpPr>
              <p:spPr>
                <a:xfrm rot="5400000" flipH="1" flipV="1">
                  <a:off x="7107083" y="3765591"/>
                  <a:ext cx="370004" cy="6807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Rectangle 28"/>
                <p:cNvSpPr/>
                <p:nvPr/>
              </p:nvSpPr>
              <p:spPr>
                <a:xfrm>
                  <a:off x="6517269" y="2799523"/>
                  <a:ext cx="907476" cy="27699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GB" sz="1200" dirty="0" smtClean="0">
                      <a:latin typeface="Garamond" pitchFamily="18" charset="0"/>
                    </a:rPr>
                    <a:t>Sensor tile</a:t>
                  </a:r>
                  <a:endParaRPr lang="en-GB" sz="1200" dirty="0">
                    <a:latin typeface="Garamond" pitchFamily="18" charset="0"/>
                  </a:endParaRP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6919913" y="3922448"/>
                  <a:ext cx="97154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 smtClean="0">
                      <a:latin typeface="Garamond" pitchFamily="18" charset="0"/>
                    </a:rPr>
                    <a:t>1.1 mm gap</a:t>
                  </a:r>
                  <a:endParaRPr lang="en-GB" sz="1200" dirty="0">
                    <a:latin typeface="Garamond" pitchFamily="18" charset="0"/>
                  </a:endParaRPr>
                </a:p>
              </p:txBody>
            </p:sp>
            <p:sp>
              <p:nvSpPr>
                <p:cNvPr id="36" name="Oval 35"/>
                <p:cNvSpPr/>
                <p:nvPr/>
              </p:nvSpPr>
              <p:spPr>
                <a:xfrm>
                  <a:off x="6500813" y="3629016"/>
                  <a:ext cx="47625" cy="4762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cxnSp>
          <p:nvCxnSpPr>
            <p:cNvPr id="45" name="Straight Arrow Connector 44"/>
            <p:cNvCxnSpPr/>
            <p:nvPr/>
          </p:nvCxnSpPr>
          <p:spPr>
            <a:xfrm rot="10800000">
              <a:off x="6172200" y="3111502"/>
              <a:ext cx="1181100" cy="31273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l 46"/>
            <p:cNvSpPr/>
            <p:nvPr/>
          </p:nvSpPr>
          <p:spPr>
            <a:xfrm>
              <a:off x="5935354" y="3017914"/>
              <a:ext cx="509238" cy="13009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Content Placeholder 2"/>
          <p:cNvSpPr txBox="1">
            <a:spLocks/>
          </p:cNvSpPr>
          <p:nvPr/>
        </p:nvSpPr>
        <p:spPr bwMode="auto">
          <a:xfrm>
            <a:off x="3886199" y="3816351"/>
            <a:ext cx="5257801" cy="224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022350" marR="0" lvl="2" indent="-3508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The full detector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is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composed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of 26 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planes.</a:t>
            </a:r>
            <a:endParaRPr kumimoji="0" lang="fr-FR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itchFamily="18" charset="0"/>
            </a:endParaRPr>
          </a:p>
          <a:p>
            <a:pPr marL="1022350" marR="0" lvl="2" indent="-3508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The modules on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either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side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of the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beam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are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staggered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to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create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overlap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regions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.</a:t>
            </a:r>
          </a:p>
          <a:p>
            <a:pPr marL="1022350" marR="0" lvl="2" indent="-3508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This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layout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has been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simulated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to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be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fully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efficient (4 hit per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track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) in the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LHCb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acceptance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250x300mrad.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5245100" y="1524000"/>
            <a:ext cx="711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rot="10800000">
            <a:off x="4495800" y="3797300"/>
            <a:ext cx="533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Module </a:t>
            </a:r>
            <a:r>
              <a:rPr lang="fr-FR" dirty="0" err="1" smtClean="0"/>
              <a:t>Cooling</a:t>
            </a:r>
            <a:r>
              <a:rPr lang="fr-FR" dirty="0" smtClean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00150"/>
            <a:ext cx="4216400" cy="2711449"/>
          </a:xfrm>
        </p:spPr>
        <p:txBody>
          <a:bodyPr/>
          <a:lstStyle/>
          <a:p>
            <a:pPr lvl="1"/>
            <a:r>
              <a:rPr lang="en-US" dirty="0" smtClean="0"/>
              <a:t>Initial ANSYS simulations done.</a:t>
            </a:r>
          </a:p>
          <a:p>
            <a:pPr lvl="1"/>
            <a:r>
              <a:rPr lang="en-US" dirty="0" smtClean="0"/>
              <a:t>Model includes radial (r</a:t>
            </a:r>
            <a:r>
              <a:rPr lang="en-US" baseline="30000" dirty="0" smtClean="0"/>
              <a:t>-1.9</a:t>
            </a:r>
            <a:r>
              <a:rPr lang="en-US" dirty="0" smtClean="0"/>
              <a:t>) and temperature dependent leakage power generated in Si.</a:t>
            </a:r>
          </a:p>
          <a:p>
            <a:pPr lvl="1"/>
            <a:r>
              <a:rPr lang="en-US" dirty="0" smtClean="0"/>
              <a:t>Extreme conditions are just OK...</a:t>
            </a:r>
          </a:p>
          <a:p>
            <a:pPr lvl="1"/>
            <a:r>
              <a:rPr lang="en-US" dirty="0" smtClean="0"/>
              <a:t>Verifications with thermal mockups are planned.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August 19,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err="1" smtClean="0"/>
              <a:t>LHCb</a:t>
            </a:r>
            <a:r>
              <a:rPr lang="en-US" altLang="en-US" dirty="0" smtClean="0"/>
              <a:t> electronics upgrade meeting.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 t="12155"/>
          <a:stretch>
            <a:fillRect/>
          </a:stretch>
        </p:blipFill>
        <p:spPr bwMode="auto">
          <a:xfrm>
            <a:off x="4351547" y="1003300"/>
            <a:ext cx="4792453" cy="31750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7733036" y="1479034"/>
            <a:ext cx="1410964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</a:t>
            </a:r>
            <a:r>
              <a:rPr lang="en-US" baseline="30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 cooling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temp -35 C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10800000" flipV="1">
            <a:off x="7645400" y="2146300"/>
            <a:ext cx="330200" cy="1524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621536" y="2253734"/>
            <a:ext cx="163801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Tip  temp -4 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400762" y="2977634"/>
            <a:ext cx="1819729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</a:rPr>
              <a:t>Asic</a:t>
            </a:r>
            <a:r>
              <a:rPr lang="en-US" sz="1200" dirty="0" smtClean="0">
                <a:solidFill>
                  <a:schemeClr val="bg1"/>
                </a:solidFill>
              </a:rPr>
              <a:t> power  = 1.5W/cm</a:t>
            </a:r>
            <a:r>
              <a:rPr lang="en-US" sz="1200" baseline="30000" dirty="0" smtClean="0">
                <a:solidFill>
                  <a:schemeClr val="bg1"/>
                </a:solidFill>
              </a:rPr>
              <a:t>2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Bias voltage = 900V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After 10</a:t>
            </a:r>
            <a:r>
              <a:rPr lang="en-US" sz="1200" baseline="30000" dirty="0" smtClean="0">
                <a:solidFill>
                  <a:schemeClr val="bg1"/>
                </a:solidFill>
              </a:rPr>
              <a:t>16  </a:t>
            </a:r>
            <a:r>
              <a:rPr lang="en-US" sz="1200" dirty="0" smtClean="0">
                <a:solidFill>
                  <a:schemeClr val="bg1"/>
                </a:solidFill>
              </a:rPr>
              <a:t>n</a:t>
            </a:r>
            <a:r>
              <a:rPr lang="en-US" sz="1200" baseline="-25000" dirty="0" smtClean="0">
                <a:solidFill>
                  <a:schemeClr val="bg1"/>
                </a:solidFill>
              </a:rPr>
              <a:t>equiv</a:t>
            </a:r>
            <a:r>
              <a:rPr lang="en-US" sz="1200" dirty="0" smtClean="0">
                <a:solidFill>
                  <a:schemeClr val="bg1"/>
                </a:solidFill>
              </a:rPr>
              <a:t>cm</a:t>
            </a:r>
            <a:r>
              <a:rPr lang="en-US" sz="1200" baseline="30000" dirty="0" smtClean="0">
                <a:solidFill>
                  <a:schemeClr val="bg1"/>
                </a:solidFill>
              </a:rPr>
              <a:t>-2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endParaRPr lang="en-US" sz="1200" dirty="0">
              <a:solidFill>
                <a:schemeClr val="bg1"/>
              </a:solidFill>
            </a:endParaRPr>
          </a:p>
        </p:txBody>
      </p:sp>
      <p:graphicFrame>
        <p:nvGraphicFramePr>
          <p:cNvPr id="13" name="Group 77"/>
          <p:cNvGraphicFramePr>
            <a:graphicFrameLocks noGrp="1"/>
          </p:cNvGraphicFramePr>
          <p:nvPr/>
        </p:nvGraphicFramePr>
        <p:xfrm>
          <a:off x="673100" y="3848100"/>
          <a:ext cx="3276600" cy="1959041"/>
        </p:xfrm>
        <a:graphic>
          <a:graphicData uri="http://schemas.openxmlformats.org/drawingml/2006/table">
            <a:tbl>
              <a:tblPr/>
              <a:tblGrid>
                <a:gridCol w="1308100"/>
                <a:gridCol w="1968500"/>
              </a:tblGrid>
              <a:tr h="484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Material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Thermal Conductivity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(W / m K)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2930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Silicon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0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ASICs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0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Glue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0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Aluminum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0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CVD Diamond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4318000" y="4279900"/>
            <a:ext cx="4978400" cy="1883123"/>
            <a:chOff x="0" y="1143000"/>
            <a:chExt cx="9432758" cy="2322884"/>
          </a:xfrm>
        </p:grpSpPr>
        <p:pic>
          <p:nvPicPr>
            <p:cNvPr id="16" name="Picture 4"/>
            <p:cNvPicPr>
              <a:picLocks noGrp="1" noChangeAspect="1" noChangeArrowheads="1"/>
            </p:cNvPicPr>
            <p:nvPr>
              <p:ph type="body" idx="1"/>
            </p:nvPr>
          </p:nvPicPr>
          <p:blipFill>
            <a:blip r:embed="rId3" cstate="print"/>
            <a:srcRect l="15511" t="34482" r="3000" b="40761"/>
            <a:stretch>
              <a:fillRect/>
            </a:stretch>
          </p:blipFill>
          <p:spPr>
            <a:xfrm>
              <a:off x="0" y="1143000"/>
              <a:ext cx="9144000" cy="1981200"/>
            </a:xfrm>
            <a:noFill/>
            <a:ln/>
          </p:spPr>
        </p:pic>
        <p:sp>
          <p:nvSpPr>
            <p:cNvPr id="17" name="Text Box 5"/>
            <p:cNvSpPr txBox="1">
              <a:spLocks noChangeArrowheads="1"/>
            </p:cNvSpPr>
            <p:nvPr/>
          </p:nvSpPr>
          <p:spPr bwMode="auto">
            <a:xfrm>
              <a:off x="6845968" y="1524000"/>
              <a:ext cx="1052513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Silicon 0.150</a:t>
              </a:r>
            </a:p>
          </p:txBody>
        </p:sp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7067048" y="1828799"/>
              <a:ext cx="962024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dirty="0"/>
                <a:t>ASIC 0.150</a:t>
              </a:r>
            </a:p>
          </p:txBody>
        </p:sp>
        <p:sp>
          <p:nvSpPr>
            <p:cNvPr id="19" name="Text Box 7"/>
            <p:cNvSpPr txBox="1">
              <a:spLocks noChangeArrowheads="1"/>
            </p:cNvSpPr>
            <p:nvPr/>
          </p:nvSpPr>
          <p:spPr bwMode="auto">
            <a:xfrm>
              <a:off x="6498640" y="2362200"/>
              <a:ext cx="1257300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Substrate 0.200</a:t>
              </a:r>
            </a:p>
          </p:txBody>
        </p:sp>
        <p:sp>
          <p:nvSpPr>
            <p:cNvPr id="20" name="Text Box 8"/>
            <p:cNvSpPr txBox="1">
              <a:spLocks noChangeArrowheads="1"/>
            </p:cNvSpPr>
            <p:nvPr/>
          </p:nvSpPr>
          <p:spPr bwMode="auto">
            <a:xfrm>
              <a:off x="5374105" y="1978652"/>
              <a:ext cx="1028700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Epoxy 0.050</a:t>
              </a:r>
            </a:p>
          </p:txBody>
        </p:sp>
        <p:sp>
          <p:nvSpPr>
            <p:cNvPr id="21" name="Text Box 9"/>
            <p:cNvSpPr txBox="1">
              <a:spLocks noChangeArrowheads="1"/>
            </p:cNvSpPr>
            <p:nvPr/>
          </p:nvSpPr>
          <p:spPr bwMode="auto">
            <a:xfrm>
              <a:off x="3693695" y="2102269"/>
              <a:ext cx="741363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Al 0.050</a:t>
              </a:r>
            </a:p>
          </p:txBody>
        </p:sp>
        <p:sp>
          <p:nvSpPr>
            <p:cNvPr id="22" name="Text Box 10"/>
            <p:cNvSpPr txBox="1">
              <a:spLocks noChangeArrowheads="1"/>
            </p:cNvSpPr>
            <p:nvPr/>
          </p:nvSpPr>
          <p:spPr bwMode="auto">
            <a:xfrm>
              <a:off x="4795587" y="3124198"/>
              <a:ext cx="4637171" cy="341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200" dirty="0"/>
                <a:t>All dimensions in mm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ASIC </a:t>
            </a:r>
            <a:r>
              <a:rPr lang="fr-FR" dirty="0" err="1" smtClean="0"/>
              <a:t>development</a:t>
            </a:r>
            <a:r>
              <a:rPr lang="fr-FR" dirty="0" smtClean="0"/>
              <a:t>: </a:t>
            </a:r>
            <a:r>
              <a:rPr lang="fr-FR" dirty="0" err="1" smtClean="0"/>
              <a:t>analog</a:t>
            </a:r>
            <a:endParaRPr lang="fr-FR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0525" y="1085851"/>
            <a:ext cx="8229600" cy="4876800"/>
          </a:xfrm>
        </p:spPr>
        <p:txBody>
          <a:bodyPr/>
          <a:lstStyle/>
          <a:p>
            <a:r>
              <a:rPr lang="en-US" dirty="0" smtClean="0"/>
              <a:t>We are collaborating with the Timepix2 design:</a:t>
            </a:r>
          </a:p>
          <a:p>
            <a:pPr lvl="1"/>
            <a:r>
              <a:rPr lang="en-US" dirty="0" smtClean="0"/>
              <a:t>Analog requirements overlap ~100%: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August 19,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err="1" smtClean="0"/>
              <a:t>LHCb</a:t>
            </a:r>
            <a:r>
              <a:rPr lang="en-US" altLang="en-US" dirty="0" smtClean="0"/>
              <a:t> electronics upgrade meeting.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graphicFrame>
        <p:nvGraphicFramePr>
          <p:cNvPr id="8" name="Content Placeholder 3"/>
          <p:cNvGraphicFramePr>
            <a:graphicFrameLocks/>
          </p:cNvGraphicFramePr>
          <p:nvPr/>
        </p:nvGraphicFramePr>
        <p:xfrm>
          <a:off x="1892300" y="2159000"/>
          <a:ext cx="5702300" cy="345875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2851150"/>
                <a:gridCol w="2851150"/>
              </a:tblGrid>
              <a:tr h="28709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Input charge </a:t>
                      </a:r>
                      <a:endParaRPr lang="en-US" sz="1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latin typeface="+mn-lt"/>
                          <a:ea typeface="Times New Roman"/>
                          <a:cs typeface="Times New Roman"/>
                        </a:rPr>
                        <a:t>Bipolar (h+ and e-)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9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Leakage current compensation</a:t>
                      </a:r>
                      <a:endParaRPr lang="en-US" sz="1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latin typeface="+mn-lt"/>
                          <a:ea typeface="Times New Roman"/>
                          <a:cs typeface="Times New Roman"/>
                        </a:rPr>
                        <a:t>YES (both polarities)</a:t>
                      </a:r>
                      <a:endParaRPr lang="en-US" sz="10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9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Peaking time </a:t>
                      </a:r>
                      <a:endParaRPr lang="en-US" sz="1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latin typeface="+mn-lt"/>
                          <a:ea typeface="Times New Roman"/>
                          <a:cs typeface="Times New Roman"/>
                        </a:rPr>
                        <a:t>≤ 25ns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9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+mn-lt"/>
                          <a:ea typeface="Times New Roman"/>
                          <a:cs typeface="Times New Roman"/>
                        </a:rPr>
                        <a:t>Preamp </a:t>
                      </a: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output linear dynamic range </a:t>
                      </a:r>
                      <a:endParaRPr lang="en-US" sz="1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latin typeface="+mn-lt"/>
                          <a:ea typeface="Times New Roman"/>
                          <a:cs typeface="Times New Roman"/>
                        </a:rPr>
                        <a:t>&lt;  40 </a:t>
                      </a:r>
                      <a:r>
                        <a:rPr lang="en-US" sz="1000" b="0" dirty="0" err="1">
                          <a:latin typeface="+mn-lt"/>
                          <a:ea typeface="Times New Roman"/>
                          <a:cs typeface="Times New Roman"/>
                        </a:rPr>
                        <a:t>Ke</a:t>
                      </a:r>
                      <a:r>
                        <a:rPr lang="en-US" sz="1000" b="0" dirty="0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47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TOT </a:t>
                      </a:r>
                      <a:r>
                        <a:rPr lang="en-US" sz="1000" b="1" dirty="0" smtClean="0">
                          <a:latin typeface="+mn-lt"/>
                          <a:ea typeface="Times New Roman"/>
                          <a:cs typeface="Times New Roman"/>
                        </a:rPr>
                        <a:t>linearity and range</a:t>
                      </a:r>
                      <a:endParaRPr lang="en-US" sz="1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latin typeface="+mn-lt"/>
                          <a:ea typeface="Times New Roman"/>
                          <a:cs typeface="Times New Roman"/>
                        </a:rPr>
                        <a:t>&lt;200 </a:t>
                      </a:r>
                      <a:r>
                        <a:rPr lang="en-US" sz="1000" b="0" dirty="0" err="1" smtClean="0">
                          <a:latin typeface="+mn-lt"/>
                          <a:ea typeface="Times New Roman"/>
                          <a:cs typeface="Times New Roman"/>
                        </a:rPr>
                        <a:t>Ke</a:t>
                      </a:r>
                      <a:r>
                        <a:rPr lang="en-US" sz="1000" b="0" dirty="0" smtClean="0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en-US" sz="1000" b="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b="0" baseline="0" dirty="0" smtClean="0">
                          <a:latin typeface="+mn-lt"/>
                          <a:ea typeface="Times New Roman"/>
                          <a:cs typeface="Arial"/>
                        </a:rPr>
                        <a:t>→ </a:t>
                      </a:r>
                      <a:r>
                        <a:rPr lang="en-US" sz="1000" b="0" baseline="0" dirty="0" smtClean="0">
                          <a:latin typeface="+mn-lt"/>
                          <a:ea typeface="Times New Roman"/>
                          <a:cs typeface="Times New Roman"/>
                        </a:rPr>
                        <a:t>Maximize linearity</a:t>
                      </a: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baseline="0" dirty="0" smtClean="0">
                          <a:latin typeface="+mn-lt"/>
                          <a:ea typeface="Times New Roman"/>
                          <a:cs typeface="Times New Roman"/>
                        </a:rPr>
                        <a:t>&gt;200 </a:t>
                      </a:r>
                      <a:r>
                        <a:rPr lang="en-US" sz="1000" b="0" baseline="0" dirty="0" err="1" smtClean="0">
                          <a:latin typeface="+mn-lt"/>
                          <a:ea typeface="Times New Roman"/>
                          <a:cs typeface="Times New Roman"/>
                        </a:rPr>
                        <a:t>Ke</a:t>
                      </a:r>
                      <a:r>
                        <a:rPr lang="en-US" sz="1000" b="0" baseline="0" dirty="0" smtClean="0">
                          <a:latin typeface="+mn-lt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en-US" sz="1000" b="0" baseline="0" dirty="0" smtClean="0">
                          <a:latin typeface="+mn-lt"/>
                          <a:ea typeface="Times New Roman"/>
                          <a:cs typeface="Arial"/>
                        </a:rPr>
                        <a:t>→ </a:t>
                      </a:r>
                      <a:r>
                        <a:rPr lang="en-US" sz="1000" b="0" baseline="0" dirty="0" smtClean="0">
                          <a:latin typeface="+mn-lt"/>
                          <a:ea typeface="Times New Roman"/>
                          <a:cs typeface="Times New Roman"/>
                        </a:rPr>
                        <a:t>Monotonic response</a:t>
                      </a:r>
                      <a:endParaRPr lang="en-US" sz="10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9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ENC (</a:t>
                      </a:r>
                      <a:r>
                        <a:rPr lang="en-US" sz="1000" b="1" dirty="0" err="1">
                          <a:latin typeface="+mn-lt"/>
                          <a:ea typeface="Times New Roman"/>
                          <a:cs typeface="Times New Roman"/>
                        </a:rPr>
                        <a:t>σ</a:t>
                      </a:r>
                      <a:r>
                        <a:rPr lang="en-US" sz="1000" b="1" baseline="-25000" dirty="0" err="1">
                          <a:latin typeface="+mn-lt"/>
                          <a:ea typeface="Times New Roman"/>
                          <a:cs typeface="Times New Roman"/>
                        </a:rPr>
                        <a:t>ENC</a:t>
                      </a: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) </a:t>
                      </a:r>
                      <a:endParaRPr lang="en-US" sz="1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latin typeface="+mn-lt"/>
                          <a:ea typeface="Times New Roman"/>
                          <a:cs typeface="Times New Roman"/>
                        </a:rPr>
                        <a:t>~75 e-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9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Detector capacitance </a:t>
                      </a:r>
                      <a:endParaRPr lang="en-US" sz="1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latin typeface="+mn-lt"/>
                          <a:ea typeface="Times New Roman"/>
                          <a:cs typeface="Times New Roman"/>
                        </a:rPr>
                        <a:t>&lt; 50 </a:t>
                      </a:r>
                      <a:r>
                        <a:rPr lang="en-US" sz="1000" b="0" dirty="0" err="1">
                          <a:latin typeface="+mn-lt"/>
                          <a:ea typeface="Times New Roman"/>
                          <a:cs typeface="Times New Roman"/>
                        </a:rPr>
                        <a:t>fF</a:t>
                      </a:r>
                      <a:endParaRPr lang="en-US" sz="10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9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Discriminator response time</a:t>
                      </a:r>
                      <a:endParaRPr lang="en-US" sz="1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latin typeface="+mn-lt"/>
                          <a:ea typeface="Times New Roman"/>
                          <a:cs typeface="Times New Roman"/>
                        </a:rPr>
                        <a:t>&lt; 2ns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9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Full chip minimum detectable charge</a:t>
                      </a:r>
                      <a:endParaRPr lang="en-US" sz="1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latin typeface="+mn-lt"/>
                          <a:ea typeface="Times New Roman"/>
                          <a:cs typeface="Times New Roman"/>
                        </a:rPr>
                        <a:t>&lt; 500 e-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47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Threshold spread after </a:t>
                      </a:r>
                      <a:r>
                        <a:rPr lang="en-US" sz="1000" b="1" dirty="0" smtClean="0">
                          <a:latin typeface="+mn-lt"/>
                          <a:ea typeface="Times New Roman"/>
                          <a:cs typeface="Times New Roman"/>
                        </a:rPr>
                        <a:t>tuning</a:t>
                      </a:r>
                      <a:endParaRPr lang="en-US" sz="1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latin typeface="+mn-lt"/>
                          <a:ea typeface="Times New Roman"/>
                          <a:cs typeface="Times New Roman"/>
                        </a:rPr>
                        <a:t>&lt; 30 e-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9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Pixel analog power consumption </a:t>
                      </a:r>
                      <a:endParaRPr lang="en-US" sz="1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latin typeface="+mn-lt"/>
                          <a:ea typeface="Times New Roman"/>
                          <a:cs typeface="Times New Roman"/>
                        </a:rPr>
                        <a:t>&lt; 15-20 µW @ </a:t>
                      </a:r>
                      <a:r>
                        <a:rPr lang="en-US" sz="1000" b="0" dirty="0" smtClean="0">
                          <a:latin typeface="+mn-lt"/>
                          <a:ea typeface="Times New Roman"/>
                          <a:cs typeface="Times New Roman"/>
                        </a:rPr>
                        <a:t>1.2V  </a:t>
                      </a:r>
                      <a:endParaRPr lang="en-US" sz="10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940300" y="5613400"/>
            <a:ext cx="32688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Full chip </a:t>
            </a:r>
            <a:r>
              <a:rPr lang="en-US" dirty="0" smtClean="0"/>
              <a:t>analog &lt; 1.3W static.</a:t>
            </a:r>
          </a:p>
          <a:p>
            <a:r>
              <a:rPr lang="en-US" dirty="0" smtClean="0"/>
              <a:t>(leaves 1.7 W for digital …)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ASIC </a:t>
            </a:r>
            <a:r>
              <a:rPr lang="fr-FR" dirty="0" err="1" smtClean="0"/>
              <a:t>development</a:t>
            </a:r>
            <a:r>
              <a:rPr lang="fr-FR" dirty="0" smtClean="0"/>
              <a:t>: digital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0525" y="1085851"/>
            <a:ext cx="8229600" cy="4876800"/>
          </a:xfrm>
        </p:spPr>
        <p:txBody>
          <a:bodyPr/>
          <a:lstStyle/>
          <a:p>
            <a:r>
              <a:rPr lang="fr-FR" dirty="0" smtClean="0"/>
              <a:t>Timepix2:</a:t>
            </a:r>
            <a:endParaRPr lang="en-US" dirty="0" smtClean="0"/>
          </a:p>
          <a:p>
            <a:pPr lvl="1"/>
            <a:r>
              <a:rPr lang="en-US" dirty="0" smtClean="0"/>
              <a:t>Digital functionality : </a:t>
            </a:r>
          </a:p>
          <a:p>
            <a:pPr lvl="2"/>
            <a:r>
              <a:rPr lang="en-US" dirty="0" smtClean="0"/>
              <a:t>Simultaneous Time-over-threshold and time identification.</a:t>
            </a:r>
          </a:p>
          <a:p>
            <a:pPr lvl="2"/>
            <a:r>
              <a:rPr lang="en-US" dirty="0" smtClean="0"/>
              <a:t>Sparse </a:t>
            </a:r>
            <a:r>
              <a:rPr lang="en-US" dirty="0" smtClean="0"/>
              <a:t>and data driven readout.</a:t>
            </a:r>
          </a:p>
          <a:p>
            <a:pPr lvl="2"/>
            <a:r>
              <a:rPr lang="en-US" dirty="0" smtClean="0"/>
              <a:t>High speed output links &gt;N x 500Mbit/s.</a:t>
            </a:r>
          </a:p>
          <a:p>
            <a:pPr lvl="2"/>
            <a:r>
              <a:rPr lang="en-US" dirty="0" smtClean="0"/>
              <a:t>Many features still </a:t>
            </a:r>
            <a:r>
              <a:rPr lang="en-US" dirty="0" smtClean="0"/>
              <a:t>under discussion.</a:t>
            </a:r>
          </a:p>
          <a:p>
            <a:pPr lvl="1"/>
            <a:r>
              <a:rPr lang="en-US" dirty="0" smtClean="0"/>
              <a:t>Peripheral logic and DAC’s from Medipix3</a:t>
            </a:r>
          </a:p>
          <a:p>
            <a:pPr lvl="1"/>
            <a:r>
              <a:rPr lang="en-US" dirty="0" smtClean="0"/>
              <a:t>Total power budget &lt;1.5W/cm</a:t>
            </a:r>
            <a:r>
              <a:rPr lang="en-US" baseline="30000" dirty="0" smtClean="0"/>
              <a:t>2</a:t>
            </a:r>
            <a:r>
              <a:rPr lang="en-US" dirty="0" smtClean="0"/>
              <a:t> @ 1.2 V. </a:t>
            </a:r>
            <a:r>
              <a:rPr lang="en-US" dirty="0" smtClean="0">
                <a:sym typeface="Wingdings" pitchFamily="2" charset="2"/>
              </a:rPr>
              <a:t> &lt;3W full chip</a:t>
            </a:r>
            <a:endParaRPr lang="en-US" dirty="0" smtClean="0"/>
          </a:p>
          <a:p>
            <a:pPr lvl="1"/>
            <a:r>
              <a:rPr lang="en-US" dirty="0" smtClean="0"/>
              <a:t>Radiation hardness TID 400Mrad, but not SEU.</a:t>
            </a:r>
          </a:p>
          <a:p>
            <a:r>
              <a:rPr lang="en-US" dirty="0" smtClean="0"/>
              <a:t>Final </a:t>
            </a:r>
            <a:r>
              <a:rPr lang="en-US" dirty="0" err="1" smtClean="0"/>
              <a:t>VELOpix</a:t>
            </a:r>
            <a:r>
              <a:rPr lang="en-US" dirty="0" smtClean="0"/>
              <a:t> will be derived from Timepix2 :</a:t>
            </a:r>
          </a:p>
          <a:p>
            <a:pPr lvl="1"/>
            <a:r>
              <a:rPr lang="en-US" dirty="0" smtClean="0"/>
              <a:t>Only modifications in digital parts : Clustering, formatting &amp; buffering, SEU protection.</a:t>
            </a:r>
          </a:p>
          <a:p>
            <a:pPr lvl="1"/>
            <a:r>
              <a:rPr lang="en-US" dirty="0" smtClean="0"/>
              <a:t>Addition of multi-</a:t>
            </a:r>
            <a:r>
              <a:rPr lang="en-US" dirty="0" err="1" smtClean="0"/>
              <a:t>Gbit</a:t>
            </a:r>
            <a:r>
              <a:rPr lang="en-US" dirty="0" smtClean="0"/>
              <a:t> output links.</a:t>
            </a:r>
          </a:p>
          <a:p>
            <a:pPr lvl="1"/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August 19,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err="1" smtClean="0"/>
              <a:t>LHCb</a:t>
            </a:r>
            <a:r>
              <a:rPr lang="en-US" altLang="en-US" dirty="0" smtClean="0"/>
              <a:t> electronics upgrade meeting.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Data rates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0524" y="1085851"/>
            <a:ext cx="8397875" cy="4876800"/>
          </a:xfrm>
        </p:spPr>
        <p:txBody>
          <a:bodyPr/>
          <a:lstStyle/>
          <a:p>
            <a:r>
              <a:rPr lang="en-US" dirty="0" smtClean="0"/>
              <a:t>Numbers at highest occupancies:</a:t>
            </a:r>
            <a:endParaRPr lang="en-US" baseline="30000" dirty="0" smtClean="0"/>
          </a:p>
          <a:p>
            <a:pPr lvl="2"/>
            <a:r>
              <a:rPr lang="en-US" dirty="0" smtClean="0"/>
              <a:t>average particle rate per </a:t>
            </a:r>
            <a:r>
              <a:rPr lang="en-US" dirty="0" smtClean="0"/>
              <a:t>‘hottest’ </a:t>
            </a:r>
            <a:r>
              <a:rPr lang="en-US" dirty="0" err="1" smtClean="0"/>
              <a:t>asic</a:t>
            </a:r>
            <a:r>
              <a:rPr lang="en-US" dirty="0" smtClean="0"/>
              <a:t> </a:t>
            </a:r>
            <a:r>
              <a:rPr lang="en-US" dirty="0" smtClean="0"/>
              <a:t>~ 5 particles/25ns = 200MHz</a:t>
            </a:r>
          </a:p>
          <a:p>
            <a:pPr lvl="2"/>
            <a:r>
              <a:rPr lang="en-US" dirty="0" smtClean="0"/>
              <a:t>average pixel cluster size ~3: (pessimistic assumption, 300um Si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Information bits per pixel : 32 !</a:t>
            </a:r>
          </a:p>
          <a:p>
            <a:pPr lvl="3"/>
            <a:r>
              <a:rPr lang="en-US" dirty="0" smtClean="0"/>
              <a:t>4 bit : Time over Threshold value.</a:t>
            </a:r>
          </a:p>
          <a:p>
            <a:pPr lvl="3"/>
            <a:r>
              <a:rPr lang="en-US" dirty="0" smtClean="0"/>
              <a:t>12 bit : bunch identification</a:t>
            </a:r>
          </a:p>
          <a:p>
            <a:pPr lvl="3"/>
            <a:r>
              <a:rPr lang="en-US" dirty="0" smtClean="0"/>
              <a:t>16 bit : pixel address.</a:t>
            </a:r>
          </a:p>
          <a:p>
            <a:pPr>
              <a:buNone/>
            </a:pPr>
            <a:r>
              <a:rPr lang="en-US" dirty="0" smtClean="0"/>
              <a:t>          =&gt; Single </a:t>
            </a:r>
            <a:r>
              <a:rPr lang="en-US" dirty="0" err="1" smtClean="0"/>
              <a:t>asic</a:t>
            </a:r>
            <a:r>
              <a:rPr lang="en-US" dirty="0" smtClean="0"/>
              <a:t> data production can reach </a:t>
            </a:r>
            <a:r>
              <a:rPr lang="en-US" dirty="0" smtClean="0"/>
              <a:t>19 </a:t>
            </a:r>
            <a:r>
              <a:rPr lang="en-US" dirty="0" err="1" smtClean="0"/>
              <a:t>Gbit</a:t>
            </a:r>
            <a:r>
              <a:rPr lang="en-US" dirty="0" smtClean="0"/>
              <a:t>/s ! </a:t>
            </a:r>
          </a:p>
          <a:p>
            <a:r>
              <a:rPr lang="en-US" dirty="0" smtClean="0"/>
              <a:t>30% data reduction can be achieved by clustering data: 13.6Gbit/s</a:t>
            </a:r>
          </a:p>
          <a:p>
            <a:pPr lvl="2"/>
            <a:r>
              <a:rPr lang="en-US" dirty="0" smtClean="0"/>
              <a:t>share the bunch id (12bit) between clustered pixels,</a:t>
            </a:r>
          </a:p>
          <a:p>
            <a:pPr lvl="2"/>
            <a:r>
              <a:rPr lang="en-US" dirty="0" smtClean="0"/>
              <a:t>‘share’ address bits (by special encoding).</a:t>
            </a:r>
          </a:p>
          <a:p>
            <a:pPr lvl="2"/>
            <a:r>
              <a:rPr lang="en-US" dirty="0" smtClean="0"/>
              <a:t>must be done before column readout, i.e. inside pixel array !</a:t>
            </a:r>
          </a:p>
          <a:p>
            <a:pPr lvl="2"/>
            <a:r>
              <a:rPr lang="en-US" dirty="0" smtClean="0"/>
              <a:t>most efficiently </a:t>
            </a:r>
            <a:r>
              <a:rPr lang="en-US" dirty="0" smtClean="0"/>
              <a:t>done in </a:t>
            </a:r>
            <a:r>
              <a:rPr lang="en-US" dirty="0" smtClean="0"/>
              <a:t>units of 4x4 pixels = “Super pixel”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August 19,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err="1" smtClean="0"/>
              <a:t>LHCb</a:t>
            </a:r>
            <a:r>
              <a:rPr lang="en-US" altLang="en-US" dirty="0" smtClean="0"/>
              <a:t> electronics upgrade meeting.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Super pixel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274" y="1076325"/>
            <a:ext cx="5334001" cy="3676650"/>
          </a:xfrm>
        </p:spPr>
        <p:txBody>
          <a:bodyPr/>
          <a:lstStyle/>
          <a:p>
            <a:r>
              <a:rPr lang="en-US" dirty="0" smtClean="0"/>
              <a:t>Super pixel layout: </a:t>
            </a:r>
          </a:p>
          <a:p>
            <a:pPr lvl="1"/>
            <a:r>
              <a:rPr lang="en-US" dirty="0" smtClean="0"/>
              <a:t>group digital logic in a single area.</a:t>
            </a:r>
          </a:p>
          <a:p>
            <a:pPr lvl="2"/>
            <a:r>
              <a:rPr lang="en-US" dirty="0" smtClean="0"/>
              <a:t>Advantages:</a:t>
            </a:r>
          </a:p>
          <a:p>
            <a:pPr lvl="3"/>
            <a:r>
              <a:rPr lang="en-US" dirty="0" smtClean="0"/>
              <a:t>Space saving : some functional blocks can be common (time-multiplexed).</a:t>
            </a:r>
          </a:p>
          <a:p>
            <a:pPr lvl="3"/>
            <a:r>
              <a:rPr lang="en-US" dirty="0" smtClean="0"/>
              <a:t>More efficient distribution of power and global signals. </a:t>
            </a:r>
          </a:p>
          <a:p>
            <a:pPr lvl="3"/>
            <a:r>
              <a:rPr lang="en-US" dirty="0" smtClean="0"/>
              <a:t>Better analog/digital isolation.</a:t>
            </a:r>
          </a:p>
          <a:p>
            <a:pPr lvl="3"/>
            <a:r>
              <a:rPr lang="en-US" dirty="0" smtClean="0"/>
              <a:t>Digital column logic is synthesized with standard library. Ease, reliability, yield …</a:t>
            </a:r>
          </a:p>
          <a:p>
            <a:pPr lvl="2"/>
            <a:r>
              <a:rPr lang="en-US" dirty="0" smtClean="0"/>
              <a:t>Disadvantages:</a:t>
            </a:r>
          </a:p>
          <a:p>
            <a:pPr lvl="3"/>
            <a:r>
              <a:rPr lang="en-US" dirty="0" smtClean="0"/>
              <a:t>Bonding pads on top of digital circuit: </a:t>
            </a:r>
          </a:p>
          <a:p>
            <a:pPr lvl="4">
              <a:buNone/>
            </a:pPr>
            <a:r>
              <a:rPr lang="en-US" dirty="0" smtClean="0"/>
              <a:t>=&gt; digital feedback in analog frontend. Shielding ?</a:t>
            </a:r>
          </a:p>
          <a:p>
            <a:pPr lvl="3"/>
            <a:r>
              <a:rPr lang="en-US" dirty="0" smtClean="0"/>
              <a:t>Non-uniform analog input capacitance: </a:t>
            </a:r>
          </a:p>
          <a:p>
            <a:pPr lvl="4">
              <a:buNone/>
            </a:pPr>
            <a:r>
              <a:rPr lang="en-US" dirty="0" smtClean="0"/>
              <a:t>=&gt; Only small effect</a:t>
            </a: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August 19,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err="1" smtClean="0"/>
              <a:t>LHCb</a:t>
            </a:r>
            <a:r>
              <a:rPr lang="en-US" altLang="en-US" dirty="0" smtClean="0"/>
              <a:t> electronics upgrade meeting.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  <p:grpSp>
        <p:nvGrpSpPr>
          <p:cNvPr id="7" name="Group 404"/>
          <p:cNvGrpSpPr>
            <a:grpSpLocks noChangeAspect="1"/>
          </p:cNvGrpSpPr>
          <p:nvPr/>
        </p:nvGrpSpPr>
        <p:grpSpPr>
          <a:xfrm>
            <a:off x="5905500" y="1016932"/>
            <a:ext cx="1944688" cy="2062818"/>
            <a:chOff x="767556" y="278974"/>
            <a:chExt cx="2894807" cy="3070652"/>
          </a:xfrm>
        </p:grpSpPr>
        <p:sp>
          <p:nvSpPr>
            <p:cNvPr id="406" name="Rectangle 5"/>
            <p:cNvSpPr>
              <a:spLocks noChangeArrowheads="1"/>
            </p:cNvSpPr>
            <p:nvPr/>
          </p:nvSpPr>
          <p:spPr bwMode="auto">
            <a:xfrm>
              <a:off x="1160463" y="852488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Rectangle 6"/>
            <p:cNvSpPr>
              <a:spLocks noChangeArrowheads="1"/>
            </p:cNvSpPr>
            <p:nvPr/>
          </p:nvSpPr>
          <p:spPr bwMode="auto">
            <a:xfrm>
              <a:off x="1160463" y="852488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Rectangle 7"/>
            <p:cNvSpPr>
              <a:spLocks noChangeArrowheads="1"/>
            </p:cNvSpPr>
            <p:nvPr/>
          </p:nvSpPr>
          <p:spPr bwMode="auto">
            <a:xfrm>
              <a:off x="1233488" y="1092200"/>
              <a:ext cx="13811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09" name="Rectangle 8"/>
            <p:cNvSpPr>
              <a:spLocks noChangeArrowheads="1"/>
            </p:cNvSpPr>
            <p:nvPr/>
          </p:nvSpPr>
          <p:spPr bwMode="auto">
            <a:xfrm>
              <a:off x="1387475" y="852488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Rectangle 9"/>
            <p:cNvSpPr>
              <a:spLocks noChangeArrowheads="1"/>
            </p:cNvSpPr>
            <p:nvPr/>
          </p:nvSpPr>
          <p:spPr bwMode="auto">
            <a:xfrm>
              <a:off x="1387475" y="852488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Rectangle 10"/>
            <p:cNvSpPr>
              <a:spLocks noChangeArrowheads="1"/>
            </p:cNvSpPr>
            <p:nvPr/>
          </p:nvSpPr>
          <p:spPr bwMode="auto">
            <a:xfrm>
              <a:off x="1462088" y="1092200"/>
              <a:ext cx="13811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2" name="Rectangle 11"/>
            <p:cNvSpPr>
              <a:spLocks noChangeArrowheads="1"/>
            </p:cNvSpPr>
            <p:nvPr/>
          </p:nvSpPr>
          <p:spPr bwMode="auto">
            <a:xfrm>
              <a:off x="1160463" y="1476375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Rectangle 12"/>
            <p:cNvSpPr>
              <a:spLocks noChangeArrowheads="1"/>
            </p:cNvSpPr>
            <p:nvPr/>
          </p:nvSpPr>
          <p:spPr bwMode="auto">
            <a:xfrm>
              <a:off x="1160463" y="1476375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Rectangle 13"/>
            <p:cNvSpPr>
              <a:spLocks noChangeArrowheads="1"/>
            </p:cNvSpPr>
            <p:nvPr/>
          </p:nvSpPr>
          <p:spPr bwMode="auto">
            <a:xfrm>
              <a:off x="1223963" y="1701800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5" name="Rectangle 14"/>
            <p:cNvSpPr>
              <a:spLocks noChangeArrowheads="1"/>
            </p:cNvSpPr>
            <p:nvPr/>
          </p:nvSpPr>
          <p:spPr bwMode="auto">
            <a:xfrm>
              <a:off x="1387475" y="1476375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Rectangle 15"/>
            <p:cNvSpPr>
              <a:spLocks noChangeArrowheads="1"/>
            </p:cNvSpPr>
            <p:nvPr/>
          </p:nvSpPr>
          <p:spPr bwMode="auto">
            <a:xfrm>
              <a:off x="1387475" y="1476375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Rectangle 16"/>
            <p:cNvSpPr>
              <a:spLocks noChangeArrowheads="1"/>
            </p:cNvSpPr>
            <p:nvPr/>
          </p:nvSpPr>
          <p:spPr bwMode="auto">
            <a:xfrm>
              <a:off x="1452563" y="1701800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8" name="Rectangle 17"/>
            <p:cNvSpPr>
              <a:spLocks noChangeArrowheads="1"/>
            </p:cNvSpPr>
            <p:nvPr/>
          </p:nvSpPr>
          <p:spPr bwMode="auto">
            <a:xfrm>
              <a:off x="1160463" y="2100263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Rectangle 18"/>
            <p:cNvSpPr>
              <a:spLocks noChangeArrowheads="1"/>
            </p:cNvSpPr>
            <p:nvPr/>
          </p:nvSpPr>
          <p:spPr bwMode="auto">
            <a:xfrm>
              <a:off x="1160463" y="2100263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Rectangle 19"/>
            <p:cNvSpPr>
              <a:spLocks noChangeArrowheads="1"/>
            </p:cNvSpPr>
            <p:nvPr/>
          </p:nvSpPr>
          <p:spPr bwMode="auto">
            <a:xfrm>
              <a:off x="1223963" y="2327275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1" name="Rectangle 20"/>
            <p:cNvSpPr>
              <a:spLocks noChangeArrowheads="1"/>
            </p:cNvSpPr>
            <p:nvPr/>
          </p:nvSpPr>
          <p:spPr bwMode="auto">
            <a:xfrm>
              <a:off x="1387475" y="2100263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Rectangle 21"/>
            <p:cNvSpPr>
              <a:spLocks noChangeArrowheads="1"/>
            </p:cNvSpPr>
            <p:nvPr/>
          </p:nvSpPr>
          <p:spPr bwMode="auto">
            <a:xfrm>
              <a:off x="1387475" y="2100263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Rectangle 22"/>
            <p:cNvSpPr>
              <a:spLocks noChangeArrowheads="1"/>
            </p:cNvSpPr>
            <p:nvPr/>
          </p:nvSpPr>
          <p:spPr bwMode="auto">
            <a:xfrm>
              <a:off x="1452563" y="2327275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4" name="Rectangle 23"/>
            <p:cNvSpPr>
              <a:spLocks noChangeArrowheads="1"/>
            </p:cNvSpPr>
            <p:nvPr/>
          </p:nvSpPr>
          <p:spPr bwMode="auto">
            <a:xfrm>
              <a:off x="1160463" y="2724150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Rectangle 24"/>
            <p:cNvSpPr>
              <a:spLocks noChangeArrowheads="1"/>
            </p:cNvSpPr>
            <p:nvPr/>
          </p:nvSpPr>
          <p:spPr bwMode="auto">
            <a:xfrm>
              <a:off x="1160463" y="2724150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Rectangle 25"/>
            <p:cNvSpPr>
              <a:spLocks noChangeArrowheads="1"/>
            </p:cNvSpPr>
            <p:nvPr/>
          </p:nvSpPr>
          <p:spPr bwMode="auto">
            <a:xfrm>
              <a:off x="1223963" y="2951163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7" name="Rectangle 26"/>
            <p:cNvSpPr>
              <a:spLocks noChangeArrowheads="1"/>
            </p:cNvSpPr>
            <p:nvPr/>
          </p:nvSpPr>
          <p:spPr bwMode="auto">
            <a:xfrm>
              <a:off x="1387475" y="2724150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Rectangle 27"/>
            <p:cNvSpPr>
              <a:spLocks noChangeArrowheads="1"/>
            </p:cNvSpPr>
            <p:nvPr/>
          </p:nvSpPr>
          <p:spPr bwMode="auto">
            <a:xfrm>
              <a:off x="1387475" y="2724150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Rectangle 28"/>
            <p:cNvSpPr>
              <a:spLocks noChangeArrowheads="1"/>
            </p:cNvSpPr>
            <p:nvPr/>
          </p:nvSpPr>
          <p:spPr bwMode="auto">
            <a:xfrm>
              <a:off x="1452563" y="2951163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" name="Rectangle 29"/>
            <p:cNvSpPr>
              <a:spLocks noChangeArrowheads="1"/>
            </p:cNvSpPr>
            <p:nvPr/>
          </p:nvSpPr>
          <p:spPr bwMode="auto">
            <a:xfrm>
              <a:off x="1614488" y="852488"/>
              <a:ext cx="1589088" cy="2495550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Rectangle 30"/>
            <p:cNvSpPr>
              <a:spLocks noChangeArrowheads="1"/>
            </p:cNvSpPr>
            <p:nvPr/>
          </p:nvSpPr>
          <p:spPr bwMode="auto">
            <a:xfrm>
              <a:off x="1614488" y="852488"/>
              <a:ext cx="1589088" cy="2495550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Rectangle 31"/>
            <p:cNvSpPr>
              <a:spLocks noChangeArrowheads="1"/>
            </p:cNvSpPr>
            <p:nvPr/>
          </p:nvSpPr>
          <p:spPr bwMode="auto">
            <a:xfrm>
              <a:off x="2047875" y="1927225"/>
              <a:ext cx="82232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Super pixel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3" name="Rectangle 32"/>
            <p:cNvSpPr>
              <a:spLocks noChangeArrowheads="1"/>
            </p:cNvSpPr>
            <p:nvPr/>
          </p:nvSpPr>
          <p:spPr bwMode="auto">
            <a:xfrm>
              <a:off x="2209800" y="2101850"/>
              <a:ext cx="4857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Digital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4" name="Rectangle 33"/>
            <p:cNvSpPr>
              <a:spLocks noChangeArrowheads="1"/>
            </p:cNvSpPr>
            <p:nvPr/>
          </p:nvSpPr>
          <p:spPr bwMode="auto">
            <a:xfrm>
              <a:off x="3203575" y="852488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Rectangle 34"/>
            <p:cNvSpPr>
              <a:spLocks noChangeArrowheads="1"/>
            </p:cNvSpPr>
            <p:nvPr/>
          </p:nvSpPr>
          <p:spPr bwMode="auto">
            <a:xfrm>
              <a:off x="3203575" y="852488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Rectangle 35"/>
            <p:cNvSpPr>
              <a:spLocks noChangeArrowheads="1"/>
            </p:cNvSpPr>
            <p:nvPr/>
          </p:nvSpPr>
          <p:spPr bwMode="auto">
            <a:xfrm>
              <a:off x="3275013" y="1092200"/>
              <a:ext cx="13811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7" name="Rectangle 36"/>
            <p:cNvSpPr>
              <a:spLocks noChangeArrowheads="1"/>
            </p:cNvSpPr>
            <p:nvPr/>
          </p:nvSpPr>
          <p:spPr bwMode="auto">
            <a:xfrm>
              <a:off x="3430588" y="852488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Rectangle 37"/>
            <p:cNvSpPr>
              <a:spLocks noChangeArrowheads="1"/>
            </p:cNvSpPr>
            <p:nvPr/>
          </p:nvSpPr>
          <p:spPr bwMode="auto">
            <a:xfrm>
              <a:off x="3430588" y="852488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Rectangle 38"/>
            <p:cNvSpPr>
              <a:spLocks noChangeArrowheads="1"/>
            </p:cNvSpPr>
            <p:nvPr/>
          </p:nvSpPr>
          <p:spPr bwMode="auto">
            <a:xfrm>
              <a:off x="3503613" y="1092200"/>
              <a:ext cx="13811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40" name="Rectangle 39"/>
            <p:cNvSpPr>
              <a:spLocks noChangeArrowheads="1"/>
            </p:cNvSpPr>
            <p:nvPr/>
          </p:nvSpPr>
          <p:spPr bwMode="auto">
            <a:xfrm>
              <a:off x="3203575" y="1476375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Rectangle 40"/>
            <p:cNvSpPr>
              <a:spLocks noChangeArrowheads="1"/>
            </p:cNvSpPr>
            <p:nvPr/>
          </p:nvSpPr>
          <p:spPr bwMode="auto">
            <a:xfrm>
              <a:off x="3203575" y="1476375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Rectangle 41"/>
            <p:cNvSpPr>
              <a:spLocks noChangeArrowheads="1"/>
            </p:cNvSpPr>
            <p:nvPr/>
          </p:nvSpPr>
          <p:spPr bwMode="auto">
            <a:xfrm>
              <a:off x="3270250" y="1701800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43" name="Rectangle 42"/>
            <p:cNvSpPr>
              <a:spLocks noChangeArrowheads="1"/>
            </p:cNvSpPr>
            <p:nvPr/>
          </p:nvSpPr>
          <p:spPr bwMode="auto">
            <a:xfrm>
              <a:off x="3430588" y="1476375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Rectangle 43"/>
            <p:cNvSpPr>
              <a:spLocks noChangeArrowheads="1"/>
            </p:cNvSpPr>
            <p:nvPr/>
          </p:nvSpPr>
          <p:spPr bwMode="auto">
            <a:xfrm>
              <a:off x="3430588" y="1476375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Rectangle 44"/>
            <p:cNvSpPr>
              <a:spLocks noChangeArrowheads="1"/>
            </p:cNvSpPr>
            <p:nvPr/>
          </p:nvSpPr>
          <p:spPr bwMode="auto">
            <a:xfrm>
              <a:off x="3494088" y="1701800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46" name="Rectangle 45"/>
            <p:cNvSpPr>
              <a:spLocks noChangeArrowheads="1"/>
            </p:cNvSpPr>
            <p:nvPr/>
          </p:nvSpPr>
          <p:spPr bwMode="auto">
            <a:xfrm>
              <a:off x="3203575" y="2100263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Rectangle 46"/>
            <p:cNvSpPr>
              <a:spLocks noChangeArrowheads="1"/>
            </p:cNvSpPr>
            <p:nvPr/>
          </p:nvSpPr>
          <p:spPr bwMode="auto">
            <a:xfrm>
              <a:off x="3203575" y="2100263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Rectangle 47"/>
            <p:cNvSpPr>
              <a:spLocks noChangeArrowheads="1"/>
            </p:cNvSpPr>
            <p:nvPr/>
          </p:nvSpPr>
          <p:spPr bwMode="auto">
            <a:xfrm>
              <a:off x="3270250" y="2327275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49" name="Rectangle 48"/>
            <p:cNvSpPr>
              <a:spLocks noChangeArrowheads="1"/>
            </p:cNvSpPr>
            <p:nvPr/>
          </p:nvSpPr>
          <p:spPr bwMode="auto">
            <a:xfrm>
              <a:off x="3430588" y="2100263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Rectangle 49"/>
            <p:cNvSpPr>
              <a:spLocks noChangeArrowheads="1"/>
            </p:cNvSpPr>
            <p:nvPr/>
          </p:nvSpPr>
          <p:spPr bwMode="auto">
            <a:xfrm>
              <a:off x="3430588" y="2100263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Rectangle 50"/>
            <p:cNvSpPr>
              <a:spLocks noChangeArrowheads="1"/>
            </p:cNvSpPr>
            <p:nvPr/>
          </p:nvSpPr>
          <p:spPr bwMode="auto">
            <a:xfrm>
              <a:off x="3494088" y="2327275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52" name="Rectangle 51"/>
            <p:cNvSpPr>
              <a:spLocks noChangeArrowheads="1"/>
            </p:cNvSpPr>
            <p:nvPr/>
          </p:nvSpPr>
          <p:spPr bwMode="auto">
            <a:xfrm>
              <a:off x="3203575" y="2724150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Rectangle 52"/>
            <p:cNvSpPr>
              <a:spLocks noChangeArrowheads="1"/>
            </p:cNvSpPr>
            <p:nvPr/>
          </p:nvSpPr>
          <p:spPr bwMode="auto">
            <a:xfrm>
              <a:off x="3203575" y="2724150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Rectangle 53"/>
            <p:cNvSpPr>
              <a:spLocks noChangeArrowheads="1"/>
            </p:cNvSpPr>
            <p:nvPr/>
          </p:nvSpPr>
          <p:spPr bwMode="auto">
            <a:xfrm>
              <a:off x="3270250" y="2951163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55" name="Rectangle 54"/>
            <p:cNvSpPr>
              <a:spLocks noChangeArrowheads="1"/>
            </p:cNvSpPr>
            <p:nvPr/>
          </p:nvSpPr>
          <p:spPr bwMode="auto">
            <a:xfrm>
              <a:off x="3430588" y="2724150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Rectangle 55"/>
            <p:cNvSpPr>
              <a:spLocks noChangeArrowheads="1"/>
            </p:cNvSpPr>
            <p:nvPr/>
          </p:nvSpPr>
          <p:spPr bwMode="auto">
            <a:xfrm>
              <a:off x="3430588" y="2724150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Rectangle 56"/>
            <p:cNvSpPr>
              <a:spLocks noChangeArrowheads="1"/>
            </p:cNvSpPr>
            <p:nvPr/>
          </p:nvSpPr>
          <p:spPr bwMode="auto">
            <a:xfrm>
              <a:off x="3494088" y="2951163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58" name="Freeform 57"/>
            <p:cNvSpPr>
              <a:spLocks noEditPoints="1"/>
            </p:cNvSpPr>
            <p:nvPr/>
          </p:nvSpPr>
          <p:spPr bwMode="auto">
            <a:xfrm>
              <a:off x="1160463" y="381000"/>
              <a:ext cx="2497138" cy="2984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8"/>
                </a:cxn>
                <a:cxn ang="0">
                  <a:pos x="0" y="0"/>
                </a:cxn>
                <a:cxn ang="0">
                  <a:pos x="1573" y="0"/>
                </a:cxn>
                <a:cxn ang="0">
                  <a:pos x="1573" y="188"/>
                </a:cxn>
                <a:cxn ang="0">
                  <a:pos x="1573" y="0"/>
                </a:cxn>
              </a:cxnLst>
              <a:rect l="0" t="0" r="r" b="b"/>
              <a:pathLst>
                <a:path w="1573" h="188">
                  <a:moveTo>
                    <a:pt x="0" y="0"/>
                  </a:moveTo>
                  <a:lnTo>
                    <a:pt x="0" y="188"/>
                  </a:lnTo>
                  <a:lnTo>
                    <a:pt x="0" y="0"/>
                  </a:lnTo>
                  <a:close/>
                  <a:moveTo>
                    <a:pt x="1573" y="0"/>
                  </a:moveTo>
                  <a:lnTo>
                    <a:pt x="1573" y="188"/>
                  </a:lnTo>
                  <a:lnTo>
                    <a:pt x="157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58"/>
            <p:cNvSpPr>
              <a:spLocks/>
            </p:cNvSpPr>
            <p:nvPr/>
          </p:nvSpPr>
          <p:spPr bwMode="auto">
            <a:xfrm>
              <a:off x="1160463" y="381000"/>
              <a:ext cx="1588" cy="2984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8"/>
                </a:cxn>
                <a:cxn ang="0">
                  <a:pos x="0" y="0"/>
                </a:cxn>
              </a:cxnLst>
              <a:rect l="0" t="0" r="r" b="b"/>
              <a:pathLst>
                <a:path h="188">
                  <a:moveTo>
                    <a:pt x="0" y="0"/>
                  </a:moveTo>
                  <a:lnTo>
                    <a:pt x="0" y="18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59"/>
            <p:cNvSpPr>
              <a:spLocks/>
            </p:cNvSpPr>
            <p:nvPr/>
          </p:nvSpPr>
          <p:spPr bwMode="auto">
            <a:xfrm>
              <a:off x="3657600" y="381000"/>
              <a:ext cx="1588" cy="2984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8"/>
                </a:cxn>
                <a:cxn ang="0">
                  <a:pos x="0" y="0"/>
                </a:cxn>
              </a:cxnLst>
              <a:rect l="0" t="0" r="r" b="b"/>
              <a:pathLst>
                <a:path h="188">
                  <a:moveTo>
                    <a:pt x="0" y="0"/>
                  </a:moveTo>
                  <a:lnTo>
                    <a:pt x="0" y="18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60"/>
            <p:cNvSpPr>
              <a:spLocks noEditPoints="1"/>
            </p:cNvSpPr>
            <p:nvPr/>
          </p:nvSpPr>
          <p:spPr bwMode="auto">
            <a:xfrm>
              <a:off x="1204913" y="501650"/>
              <a:ext cx="2409825" cy="1588"/>
            </a:xfrm>
            <a:custGeom>
              <a:avLst/>
              <a:gdLst/>
              <a:ahLst/>
              <a:cxnLst>
                <a:cxn ang="0">
                  <a:pos x="758" y="0"/>
                </a:cxn>
                <a:cxn ang="0">
                  <a:pos x="0" y="0"/>
                </a:cxn>
                <a:cxn ang="0">
                  <a:pos x="758" y="0"/>
                </a:cxn>
                <a:cxn ang="0">
                  <a:pos x="1518" y="0"/>
                </a:cxn>
              </a:cxnLst>
              <a:rect l="0" t="0" r="r" b="b"/>
              <a:pathLst>
                <a:path w="1518">
                  <a:moveTo>
                    <a:pt x="758" y="0"/>
                  </a:moveTo>
                  <a:lnTo>
                    <a:pt x="0" y="0"/>
                  </a:lnTo>
                  <a:moveTo>
                    <a:pt x="758" y="0"/>
                  </a:moveTo>
                  <a:lnTo>
                    <a:pt x="1518" y="0"/>
                  </a:lnTo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61"/>
            <p:cNvSpPr>
              <a:spLocks/>
            </p:cNvSpPr>
            <p:nvPr/>
          </p:nvSpPr>
          <p:spPr bwMode="auto">
            <a:xfrm>
              <a:off x="1160463" y="485775"/>
              <a:ext cx="47625" cy="31750"/>
            </a:xfrm>
            <a:custGeom>
              <a:avLst/>
              <a:gdLst/>
              <a:ahLst/>
              <a:cxnLst>
                <a:cxn ang="0">
                  <a:pos x="30" y="20"/>
                </a:cxn>
                <a:cxn ang="0">
                  <a:pos x="0" y="10"/>
                </a:cxn>
                <a:cxn ang="0">
                  <a:pos x="30" y="0"/>
                </a:cxn>
                <a:cxn ang="0">
                  <a:pos x="30" y="20"/>
                </a:cxn>
              </a:cxnLst>
              <a:rect l="0" t="0" r="r" b="b"/>
              <a:pathLst>
                <a:path w="30" h="20">
                  <a:moveTo>
                    <a:pt x="30" y="20"/>
                  </a:moveTo>
                  <a:lnTo>
                    <a:pt x="0" y="10"/>
                  </a:lnTo>
                  <a:lnTo>
                    <a:pt x="30" y="0"/>
                  </a:lnTo>
                  <a:lnTo>
                    <a:pt x="30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62"/>
            <p:cNvSpPr>
              <a:spLocks/>
            </p:cNvSpPr>
            <p:nvPr/>
          </p:nvSpPr>
          <p:spPr bwMode="auto">
            <a:xfrm>
              <a:off x="3609975" y="485775"/>
              <a:ext cx="47625" cy="317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" y="10"/>
                </a:cxn>
                <a:cxn ang="0">
                  <a:pos x="0" y="20"/>
                </a:cxn>
                <a:cxn ang="0">
                  <a:pos x="0" y="0"/>
                </a:cxn>
              </a:cxnLst>
              <a:rect l="0" t="0" r="r" b="b"/>
              <a:pathLst>
                <a:path w="30" h="20">
                  <a:moveTo>
                    <a:pt x="0" y="0"/>
                  </a:moveTo>
                  <a:lnTo>
                    <a:pt x="30" y="10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Rectangle 63"/>
            <p:cNvSpPr>
              <a:spLocks noChangeArrowheads="1"/>
            </p:cNvSpPr>
            <p:nvPr/>
          </p:nvSpPr>
          <p:spPr bwMode="auto">
            <a:xfrm>
              <a:off x="2211388" y="427038"/>
              <a:ext cx="395288" cy="1476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Rectangle 64"/>
            <p:cNvSpPr>
              <a:spLocks noChangeArrowheads="1"/>
            </p:cNvSpPr>
            <p:nvPr/>
          </p:nvSpPr>
          <p:spPr bwMode="auto">
            <a:xfrm>
              <a:off x="2212975" y="278974"/>
              <a:ext cx="460062" cy="15388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220 </a:t>
              </a:r>
              <a:r>
                <a:rPr lang="en-US" sz="1000" dirty="0" smtClean="0">
                  <a:solidFill>
                    <a:srgbClr val="000000"/>
                  </a:solidFill>
                  <a:latin typeface="Arial" pitchFamily="34" charset="0"/>
                </a:rPr>
                <a:t>um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66" name="Rectangle 65"/>
            <p:cNvSpPr>
              <a:spLocks noChangeArrowheads="1"/>
            </p:cNvSpPr>
            <p:nvPr/>
          </p:nvSpPr>
          <p:spPr bwMode="auto">
            <a:xfrm>
              <a:off x="2443163" y="423863"/>
              <a:ext cx="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68" name="Freeform 67"/>
            <p:cNvSpPr>
              <a:spLocks noEditPoints="1"/>
            </p:cNvSpPr>
            <p:nvPr/>
          </p:nvSpPr>
          <p:spPr bwMode="auto">
            <a:xfrm>
              <a:off x="1614488" y="561975"/>
              <a:ext cx="1589088" cy="2301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5"/>
                </a:cxn>
                <a:cxn ang="0">
                  <a:pos x="0" y="0"/>
                </a:cxn>
                <a:cxn ang="0">
                  <a:pos x="1001" y="0"/>
                </a:cxn>
                <a:cxn ang="0">
                  <a:pos x="1001" y="145"/>
                </a:cxn>
                <a:cxn ang="0">
                  <a:pos x="1001" y="0"/>
                </a:cxn>
              </a:cxnLst>
              <a:rect l="0" t="0" r="r" b="b"/>
              <a:pathLst>
                <a:path w="1001" h="145">
                  <a:moveTo>
                    <a:pt x="0" y="0"/>
                  </a:moveTo>
                  <a:lnTo>
                    <a:pt x="0" y="145"/>
                  </a:lnTo>
                  <a:lnTo>
                    <a:pt x="0" y="0"/>
                  </a:lnTo>
                  <a:close/>
                  <a:moveTo>
                    <a:pt x="1001" y="0"/>
                  </a:moveTo>
                  <a:lnTo>
                    <a:pt x="1001" y="145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68"/>
            <p:cNvSpPr>
              <a:spLocks/>
            </p:cNvSpPr>
            <p:nvPr/>
          </p:nvSpPr>
          <p:spPr bwMode="auto">
            <a:xfrm>
              <a:off x="1614488" y="561975"/>
              <a:ext cx="1588" cy="2301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5"/>
                </a:cxn>
                <a:cxn ang="0">
                  <a:pos x="0" y="0"/>
                </a:cxn>
              </a:cxnLst>
              <a:rect l="0" t="0" r="r" b="b"/>
              <a:pathLst>
                <a:path h="145">
                  <a:moveTo>
                    <a:pt x="0" y="0"/>
                  </a:moveTo>
                  <a:lnTo>
                    <a:pt x="0" y="14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69"/>
            <p:cNvSpPr>
              <a:spLocks/>
            </p:cNvSpPr>
            <p:nvPr/>
          </p:nvSpPr>
          <p:spPr bwMode="auto">
            <a:xfrm>
              <a:off x="3203575" y="561975"/>
              <a:ext cx="1588" cy="2301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5"/>
                </a:cxn>
                <a:cxn ang="0">
                  <a:pos x="0" y="0"/>
                </a:cxn>
              </a:cxnLst>
              <a:rect l="0" t="0" r="r" b="b"/>
              <a:pathLst>
                <a:path h="145">
                  <a:moveTo>
                    <a:pt x="0" y="0"/>
                  </a:moveTo>
                  <a:lnTo>
                    <a:pt x="0" y="14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70"/>
            <p:cNvSpPr>
              <a:spLocks noEditPoints="1"/>
            </p:cNvSpPr>
            <p:nvPr/>
          </p:nvSpPr>
          <p:spPr bwMode="auto">
            <a:xfrm>
              <a:off x="1658938" y="682625"/>
              <a:ext cx="1501775" cy="1588"/>
            </a:xfrm>
            <a:custGeom>
              <a:avLst/>
              <a:gdLst/>
              <a:ahLst/>
              <a:cxnLst>
                <a:cxn ang="0">
                  <a:pos x="472" y="0"/>
                </a:cxn>
                <a:cxn ang="0">
                  <a:pos x="0" y="0"/>
                </a:cxn>
                <a:cxn ang="0">
                  <a:pos x="472" y="0"/>
                </a:cxn>
                <a:cxn ang="0">
                  <a:pos x="946" y="0"/>
                </a:cxn>
              </a:cxnLst>
              <a:rect l="0" t="0" r="r" b="b"/>
              <a:pathLst>
                <a:path w="946">
                  <a:moveTo>
                    <a:pt x="472" y="0"/>
                  </a:moveTo>
                  <a:lnTo>
                    <a:pt x="0" y="0"/>
                  </a:lnTo>
                  <a:moveTo>
                    <a:pt x="472" y="0"/>
                  </a:moveTo>
                  <a:lnTo>
                    <a:pt x="946" y="0"/>
                  </a:lnTo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71"/>
            <p:cNvSpPr>
              <a:spLocks/>
            </p:cNvSpPr>
            <p:nvPr/>
          </p:nvSpPr>
          <p:spPr bwMode="auto">
            <a:xfrm>
              <a:off x="1614488" y="666750"/>
              <a:ext cx="47625" cy="31750"/>
            </a:xfrm>
            <a:custGeom>
              <a:avLst/>
              <a:gdLst/>
              <a:ahLst/>
              <a:cxnLst>
                <a:cxn ang="0">
                  <a:pos x="30" y="20"/>
                </a:cxn>
                <a:cxn ang="0">
                  <a:pos x="0" y="10"/>
                </a:cxn>
                <a:cxn ang="0">
                  <a:pos x="30" y="0"/>
                </a:cxn>
                <a:cxn ang="0">
                  <a:pos x="30" y="20"/>
                </a:cxn>
              </a:cxnLst>
              <a:rect l="0" t="0" r="r" b="b"/>
              <a:pathLst>
                <a:path w="30" h="20">
                  <a:moveTo>
                    <a:pt x="30" y="20"/>
                  </a:moveTo>
                  <a:lnTo>
                    <a:pt x="0" y="10"/>
                  </a:lnTo>
                  <a:lnTo>
                    <a:pt x="30" y="0"/>
                  </a:lnTo>
                  <a:lnTo>
                    <a:pt x="30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72"/>
            <p:cNvSpPr>
              <a:spLocks/>
            </p:cNvSpPr>
            <p:nvPr/>
          </p:nvSpPr>
          <p:spPr bwMode="auto">
            <a:xfrm>
              <a:off x="3155950" y="666750"/>
              <a:ext cx="47625" cy="317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" y="10"/>
                </a:cxn>
                <a:cxn ang="0">
                  <a:pos x="0" y="20"/>
                </a:cxn>
                <a:cxn ang="0">
                  <a:pos x="0" y="0"/>
                </a:cxn>
              </a:cxnLst>
              <a:rect l="0" t="0" r="r" b="b"/>
              <a:pathLst>
                <a:path w="30" h="20">
                  <a:moveTo>
                    <a:pt x="0" y="0"/>
                  </a:moveTo>
                  <a:lnTo>
                    <a:pt x="30" y="10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Rectangle 74"/>
            <p:cNvSpPr>
              <a:spLocks noChangeArrowheads="1"/>
            </p:cNvSpPr>
            <p:nvPr/>
          </p:nvSpPr>
          <p:spPr bwMode="auto">
            <a:xfrm>
              <a:off x="2174875" y="603250"/>
              <a:ext cx="500137" cy="1538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~140 um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78" name="Freeform 77"/>
            <p:cNvSpPr>
              <a:spLocks/>
            </p:cNvSpPr>
            <p:nvPr/>
          </p:nvSpPr>
          <p:spPr bwMode="auto">
            <a:xfrm>
              <a:off x="1274763" y="105727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1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1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1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1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78"/>
            <p:cNvSpPr>
              <a:spLocks/>
            </p:cNvSpPr>
            <p:nvPr/>
          </p:nvSpPr>
          <p:spPr bwMode="auto">
            <a:xfrm>
              <a:off x="1274763" y="105727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1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1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1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1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79"/>
            <p:cNvSpPr>
              <a:spLocks/>
            </p:cNvSpPr>
            <p:nvPr/>
          </p:nvSpPr>
          <p:spPr bwMode="auto">
            <a:xfrm>
              <a:off x="1898650" y="105727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80"/>
            <p:cNvSpPr>
              <a:spLocks/>
            </p:cNvSpPr>
            <p:nvPr/>
          </p:nvSpPr>
          <p:spPr bwMode="auto">
            <a:xfrm>
              <a:off x="1898650" y="105727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81"/>
            <p:cNvSpPr>
              <a:spLocks/>
            </p:cNvSpPr>
            <p:nvPr/>
          </p:nvSpPr>
          <p:spPr bwMode="auto">
            <a:xfrm>
              <a:off x="2522538" y="105727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82"/>
            <p:cNvSpPr>
              <a:spLocks/>
            </p:cNvSpPr>
            <p:nvPr/>
          </p:nvSpPr>
          <p:spPr bwMode="auto">
            <a:xfrm>
              <a:off x="2522538" y="105727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83"/>
            <p:cNvSpPr>
              <a:spLocks/>
            </p:cNvSpPr>
            <p:nvPr/>
          </p:nvSpPr>
          <p:spPr bwMode="auto">
            <a:xfrm>
              <a:off x="3146425" y="105727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84"/>
            <p:cNvSpPr>
              <a:spLocks/>
            </p:cNvSpPr>
            <p:nvPr/>
          </p:nvSpPr>
          <p:spPr bwMode="auto">
            <a:xfrm>
              <a:off x="3146425" y="105727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85"/>
            <p:cNvSpPr>
              <a:spLocks/>
            </p:cNvSpPr>
            <p:nvPr/>
          </p:nvSpPr>
          <p:spPr bwMode="auto">
            <a:xfrm>
              <a:off x="1274763" y="1681163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1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1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1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1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86"/>
            <p:cNvSpPr>
              <a:spLocks/>
            </p:cNvSpPr>
            <p:nvPr/>
          </p:nvSpPr>
          <p:spPr bwMode="auto">
            <a:xfrm>
              <a:off x="1274763" y="1681163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1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1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1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1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87"/>
            <p:cNvSpPr>
              <a:spLocks/>
            </p:cNvSpPr>
            <p:nvPr/>
          </p:nvSpPr>
          <p:spPr bwMode="auto">
            <a:xfrm>
              <a:off x="1898650" y="1681163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88"/>
            <p:cNvSpPr>
              <a:spLocks/>
            </p:cNvSpPr>
            <p:nvPr/>
          </p:nvSpPr>
          <p:spPr bwMode="auto">
            <a:xfrm>
              <a:off x="1898650" y="1681163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89"/>
            <p:cNvSpPr>
              <a:spLocks/>
            </p:cNvSpPr>
            <p:nvPr/>
          </p:nvSpPr>
          <p:spPr bwMode="auto">
            <a:xfrm>
              <a:off x="2522538" y="1681163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90"/>
            <p:cNvSpPr>
              <a:spLocks/>
            </p:cNvSpPr>
            <p:nvPr/>
          </p:nvSpPr>
          <p:spPr bwMode="auto">
            <a:xfrm>
              <a:off x="2522538" y="1681163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91"/>
            <p:cNvSpPr>
              <a:spLocks/>
            </p:cNvSpPr>
            <p:nvPr/>
          </p:nvSpPr>
          <p:spPr bwMode="auto">
            <a:xfrm>
              <a:off x="3146425" y="1681163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92"/>
            <p:cNvSpPr>
              <a:spLocks/>
            </p:cNvSpPr>
            <p:nvPr/>
          </p:nvSpPr>
          <p:spPr bwMode="auto">
            <a:xfrm>
              <a:off x="3146425" y="1681163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93"/>
            <p:cNvSpPr>
              <a:spLocks/>
            </p:cNvSpPr>
            <p:nvPr/>
          </p:nvSpPr>
          <p:spPr bwMode="auto">
            <a:xfrm>
              <a:off x="1274763" y="2305050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1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1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1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1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94"/>
            <p:cNvSpPr>
              <a:spLocks/>
            </p:cNvSpPr>
            <p:nvPr/>
          </p:nvSpPr>
          <p:spPr bwMode="auto">
            <a:xfrm>
              <a:off x="1274763" y="2305050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1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1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1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1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95"/>
            <p:cNvSpPr>
              <a:spLocks/>
            </p:cNvSpPr>
            <p:nvPr/>
          </p:nvSpPr>
          <p:spPr bwMode="auto">
            <a:xfrm>
              <a:off x="1898650" y="2305050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96"/>
            <p:cNvSpPr>
              <a:spLocks/>
            </p:cNvSpPr>
            <p:nvPr/>
          </p:nvSpPr>
          <p:spPr bwMode="auto">
            <a:xfrm>
              <a:off x="1898650" y="2305050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97"/>
            <p:cNvSpPr>
              <a:spLocks/>
            </p:cNvSpPr>
            <p:nvPr/>
          </p:nvSpPr>
          <p:spPr bwMode="auto">
            <a:xfrm>
              <a:off x="2522538" y="2305050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98"/>
            <p:cNvSpPr>
              <a:spLocks/>
            </p:cNvSpPr>
            <p:nvPr/>
          </p:nvSpPr>
          <p:spPr bwMode="auto">
            <a:xfrm>
              <a:off x="2522538" y="2305050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99"/>
            <p:cNvSpPr>
              <a:spLocks/>
            </p:cNvSpPr>
            <p:nvPr/>
          </p:nvSpPr>
          <p:spPr bwMode="auto">
            <a:xfrm>
              <a:off x="3146425" y="2305050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100"/>
            <p:cNvSpPr>
              <a:spLocks/>
            </p:cNvSpPr>
            <p:nvPr/>
          </p:nvSpPr>
          <p:spPr bwMode="auto">
            <a:xfrm>
              <a:off x="3146425" y="2305050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101"/>
            <p:cNvSpPr>
              <a:spLocks/>
            </p:cNvSpPr>
            <p:nvPr/>
          </p:nvSpPr>
          <p:spPr bwMode="auto">
            <a:xfrm>
              <a:off x="1274763" y="291782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1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1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1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1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102"/>
            <p:cNvSpPr>
              <a:spLocks/>
            </p:cNvSpPr>
            <p:nvPr/>
          </p:nvSpPr>
          <p:spPr bwMode="auto">
            <a:xfrm>
              <a:off x="1274763" y="291782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1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1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1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1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103"/>
            <p:cNvSpPr>
              <a:spLocks/>
            </p:cNvSpPr>
            <p:nvPr/>
          </p:nvSpPr>
          <p:spPr bwMode="auto">
            <a:xfrm>
              <a:off x="1898650" y="291782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104"/>
            <p:cNvSpPr>
              <a:spLocks/>
            </p:cNvSpPr>
            <p:nvPr/>
          </p:nvSpPr>
          <p:spPr bwMode="auto">
            <a:xfrm>
              <a:off x="1898650" y="291782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105"/>
            <p:cNvSpPr>
              <a:spLocks/>
            </p:cNvSpPr>
            <p:nvPr/>
          </p:nvSpPr>
          <p:spPr bwMode="auto">
            <a:xfrm>
              <a:off x="2522538" y="291782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106"/>
            <p:cNvSpPr>
              <a:spLocks/>
            </p:cNvSpPr>
            <p:nvPr/>
          </p:nvSpPr>
          <p:spPr bwMode="auto">
            <a:xfrm>
              <a:off x="2522538" y="291782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107"/>
            <p:cNvSpPr>
              <a:spLocks/>
            </p:cNvSpPr>
            <p:nvPr/>
          </p:nvSpPr>
          <p:spPr bwMode="auto">
            <a:xfrm>
              <a:off x="3146425" y="291782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108"/>
            <p:cNvSpPr>
              <a:spLocks/>
            </p:cNvSpPr>
            <p:nvPr/>
          </p:nvSpPr>
          <p:spPr bwMode="auto">
            <a:xfrm>
              <a:off x="3146425" y="291782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109"/>
            <p:cNvSpPr>
              <a:spLocks noEditPoints="1"/>
            </p:cNvSpPr>
            <p:nvPr/>
          </p:nvSpPr>
          <p:spPr bwMode="auto">
            <a:xfrm>
              <a:off x="825500" y="852488"/>
              <a:ext cx="219075" cy="2495550"/>
            </a:xfrm>
            <a:custGeom>
              <a:avLst/>
              <a:gdLst/>
              <a:ahLst/>
              <a:cxnLst>
                <a:cxn ang="0">
                  <a:pos x="0" y="1572"/>
                </a:cxn>
                <a:cxn ang="0">
                  <a:pos x="138" y="1572"/>
                </a:cxn>
                <a:cxn ang="0">
                  <a:pos x="0" y="1572"/>
                </a:cxn>
                <a:cxn ang="0">
                  <a:pos x="0" y="0"/>
                </a:cxn>
                <a:cxn ang="0">
                  <a:pos x="138" y="0"/>
                </a:cxn>
                <a:cxn ang="0">
                  <a:pos x="0" y="0"/>
                </a:cxn>
              </a:cxnLst>
              <a:rect l="0" t="0" r="r" b="b"/>
              <a:pathLst>
                <a:path w="138" h="1572">
                  <a:moveTo>
                    <a:pt x="0" y="1572"/>
                  </a:moveTo>
                  <a:lnTo>
                    <a:pt x="138" y="1572"/>
                  </a:lnTo>
                  <a:lnTo>
                    <a:pt x="0" y="1572"/>
                  </a:lnTo>
                  <a:close/>
                  <a:moveTo>
                    <a:pt x="0" y="0"/>
                  </a:moveTo>
                  <a:lnTo>
                    <a:pt x="13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110"/>
            <p:cNvSpPr>
              <a:spLocks/>
            </p:cNvSpPr>
            <p:nvPr/>
          </p:nvSpPr>
          <p:spPr bwMode="auto">
            <a:xfrm>
              <a:off x="825500" y="3348038"/>
              <a:ext cx="219075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8" y="0"/>
                </a:cxn>
                <a:cxn ang="0">
                  <a:pos x="0" y="0"/>
                </a:cxn>
              </a:cxnLst>
              <a:rect l="0" t="0" r="r" b="b"/>
              <a:pathLst>
                <a:path w="138">
                  <a:moveTo>
                    <a:pt x="0" y="0"/>
                  </a:moveTo>
                  <a:lnTo>
                    <a:pt x="138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111"/>
            <p:cNvSpPr>
              <a:spLocks/>
            </p:cNvSpPr>
            <p:nvPr/>
          </p:nvSpPr>
          <p:spPr bwMode="auto">
            <a:xfrm>
              <a:off x="825500" y="852488"/>
              <a:ext cx="219075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8" y="0"/>
                </a:cxn>
                <a:cxn ang="0">
                  <a:pos x="0" y="0"/>
                </a:cxn>
              </a:cxnLst>
              <a:rect l="0" t="0" r="r" b="b"/>
              <a:pathLst>
                <a:path w="138">
                  <a:moveTo>
                    <a:pt x="0" y="0"/>
                  </a:moveTo>
                  <a:lnTo>
                    <a:pt x="138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112"/>
            <p:cNvSpPr>
              <a:spLocks noEditPoints="1"/>
            </p:cNvSpPr>
            <p:nvPr/>
          </p:nvSpPr>
          <p:spPr bwMode="auto">
            <a:xfrm>
              <a:off x="944563" y="896938"/>
              <a:ext cx="1588" cy="2408238"/>
            </a:xfrm>
            <a:custGeom>
              <a:avLst/>
              <a:gdLst/>
              <a:ahLst/>
              <a:cxnLst>
                <a:cxn ang="0">
                  <a:pos x="0" y="758"/>
                </a:cxn>
                <a:cxn ang="0">
                  <a:pos x="0" y="1517"/>
                </a:cxn>
                <a:cxn ang="0">
                  <a:pos x="0" y="758"/>
                </a:cxn>
                <a:cxn ang="0">
                  <a:pos x="0" y="0"/>
                </a:cxn>
              </a:cxnLst>
              <a:rect l="0" t="0" r="r" b="b"/>
              <a:pathLst>
                <a:path h="1517">
                  <a:moveTo>
                    <a:pt x="0" y="758"/>
                  </a:moveTo>
                  <a:lnTo>
                    <a:pt x="0" y="1517"/>
                  </a:lnTo>
                  <a:moveTo>
                    <a:pt x="0" y="758"/>
                  </a:moveTo>
                  <a:lnTo>
                    <a:pt x="0" y="0"/>
                  </a:lnTo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113"/>
            <p:cNvSpPr>
              <a:spLocks/>
            </p:cNvSpPr>
            <p:nvPr/>
          </p:nvSpPr>
          <p:spPr bwMode="auto">
            <a:xfrm>
              <a:off x="928688" y="3300413"/>
              <a:ext cx="31750" cy="47625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0" y="30"/>
                </a:cxn>
                <a:cxn ang="0">
                  <a:pos x="0" y="0"/>
                </a:cxn>
                <a:cxn ang="0">
                  <a:pos x="20" y="0"/>
                </a:cxn>
              </a:cxnLst>
              <a:rect l="0" t="0" r="r" b="b"/>
              <a:pathLst>
                <a:path w="20" h="30">
                  <a:moveTo>
                    <a:pt x="20" y="0"/>
                  </a:moveTo>
                  <a:lnTo>
                    <a:pt x="10" y="30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114"/>
            <p:cNvSpPr>
              <a:spLocks/>
            </p:cNvSpPr>
            <p:nvPr/>
          </p:nvSpPr>
          <p:spPr bwMode="auto">
            <a:xfrm>
              <a:off x="928688" y="852488"/>
              <a:ext cx="31750" cy="47625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" y="0"/>
                </a:cxn>
                <a:cxn ang="0">
                  <a:pos x="20" y="30"/>
                </a:cxn>
                <a:cxn ang="0">
                  <a:pos x="0" y="30"/>
                </a:cxn>
              </a:cxnLst>
              <a:rect l="0" t="0" r="r" b="b"/>
              <a:pathLst>
                <a:path w="20" h="30">
                  <a:moveTo>
                    <a:pt x="0" y="30"/>
                  </a:moveTo>
                  <a:lnTo>
                    <a:pt x="10" y="0"/>
                  </a:lnTo>
                  <a:lnTo>
                    <a:pt x="20" y="3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Rectangle 117"/>
            <p:cNvSpPr>
              <a:spLocks noChangeArrowheads="1"/>
            </p:cNvSpPr>
            <p:nvPr/>
          </p:nvSpPr>
          <p:spPr bwMode="auto">
            <a:xfrm rot="16200000">
              <a:off x="708183" y="2089993"/>
              <a:ext cx="460062" cy="1538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220 um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20" name="Rectangle 119"/>
            <p:cNvSpPr>
              <a:spLocks noChangeArrowheads="1"/>
            </p:cNvSpPr>
            <p:nvPr/>
          </p:nvSpPr>
          <p:spPr bwMode="auto">
            <a:xfrm rot="16200000">
              <a:off x="806450" y="1966913"/>
              <a:ext cx="9048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16" name="Content Placeholder 2"/>
          <p:cNvSpPr txBox="1">
            <a:spLocks/>
          </p:cNvSpPr>
          <p:nvPr/>
        </p:nvSpPr>
        <p:spPr bwMode="auto">
          <a:xfrm>
            <a:off x="177800" y="4864100"/>
            <a:ext cx="8162926" cy="1158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022350" marR="0" lvl="2" indent="-3508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Status: </a:t>
            </a:r>
          </a:p>
          <a:p>
            <a:pPr marL="1339850" marR="0" lvl="3" indent="-31591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Analog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part under development (Xavi Llopart)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itchFamily="18" charset="0"/>
            </a:endParaRPr>
          </a:p>
          <a:p>
            <a:pPr marL="1339850" marR="0" lvl="3" indent="-31591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The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verilog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code for digital column exists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and has been laid out.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Final simulations are done. We will have realistic power estimates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soon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. (</a:t>
            </a:r>
            <a:r>
              <a:rPr kumimoji="0" lang="en-US" sz="14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Tuomas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</a:t>
            </a:r>
            <a:r>
              <a:rPr kumimoji="0" lang="en-US" sz="14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Poikela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)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itchFamily="18" charset="0"/>
            </a:endParaRPr>
          </a:p>
          <a:p>
            <a:pPr marL="1339850" marR="0" lvl="3" indent="-31591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It would be extremely useful to have a ‘low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speed/low power’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library for IBM 130nm ! Would </a:t>
            </a:r>
            <a:r>
              <a:rPr lang="en-US" sz="1400" kern="0" dirty="0" smtClean="0">
                <a:latin typeface="Garamond" pitchFamily="18" charset="0"/>
              </a:rPr>
              <a:t>result in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a big </a:t>
            </a:r>
            <a:r>
              <a:rPr lang="en-US" sz="1400" kern="0" dirty="0" smtClean="0">
                <a:latin typeface="Garamond" pitchFamily="18" charset="0"/>
              </a:rPr>
              <a:t>saving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in area and power !</a:t>
            </a:r>
          </a:p>
          <a:p>
            <a:pPr marL="1022350" marR="0" lvl="2" indent="-3508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itchFamily="18" charset="0"/>
            </a:endParaRPr>
          </a:p>
        </p:txBody>
      </p:sp>
      <p:pic>
        <p:nvPicPr>
          <p:cNvPr id="117" name="Content Placeholder 12" descr="Analog-digital_layout_64x6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429190" y="3183976"/>
            <a:ext cx="3714810" cy="1959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COLLINSP@TYSV4732SVWXY5MJ" val="3528"/>
</p:tagLst>
</file>

<file path=ppt/theme/theme1.xml><?xml version="1.0" encoding="utf-8"?>
<a:theme xmlns:a="http://schemas.openxmlformats.org/drawingml/2006/main" name="Edg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22357</TotalTime>
  <Words>1774</Words>
  <Application>Microsoft Office PowerPoint</Application>
  <PresentationFormat>On-screen Show (4:3)</PresentationFormat>
  <Paragraphs>479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Edge</vt:lpstr>
      <vt:lpstr>LHCb Velo electronics upgrade.</vt:lpstr>
      <vt:lpstr>Vertex detector environment.</vt:lpstr>
      <vt:lpstr>Pixel module.</vt:lpstr>
      <vt:lpstr>Pixel module &amp; Detector layout.</vt:lpstr>
      <vt:lpstr>Module Cooling.</vt:lpstr>
      <vt:lpstr>ASIC development: analog</vt:lpstr>
      <vt:lpstr>ASIC development: digital</vt:lpstr>
      <vt:lpstr>Data rates</vt:lpstr>
      <vt:lpstr>Super pixel</vt:lpstr>
      <vt:lpstr>Pixel matrix readout architecture.</vt:lpstr>
      <vt:lpstr>ASIC design. Data reduction</vt:lpstr>
      <vt:lpstr>ASIC design. Data reduction </vt:lpstr>
      <vt:lpstr>Packet format</vt:lpstr>
      <vt:lpstr>Simulations with Gauss/Boole data</vt:lpstr>
      <vt:lpstr>Simulations with Gauss/Boole data</vt:lpstr>
      <vt:lpstr>Readout of one VELO half :</vt:lpstr>
      <vt:lpstr>Tell 40 issues.</vt:lpstr>
    </vt:vector>
  </TitlesOfParts>
  <Company>University of Oxford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Department of Physics</dc:creator>
  <cp:lastModifiedBy>buytaert</cp:lastModifiedBy>
  <cp:revision>929</cp:revision>
  <dcterms:created xsi:type="dcterms:W3CDTF">2008-02-09T13:13:06Z</dcterms:created>
  <dcterms:modified xsi:type="dcterms:W3CDTF">2010-08-19T11:35:48Z</dcterms:modified>
</cp:coreProperties>
</file>