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59" r:id="rId3"/>
    <p:sldId id="261" r:id="rId4"/>
    <p:sldId id="265" r:id="rId5"/>
    <p:sldId id="270" r:id="rId6"/>
    <p:sldId id="264" r:id="rId7"/>
    <p:sldId id="267" r:id="rId8"/>
    <p:sldId id="268" r:id="rId9"/>
    <p:sldId id="262" r:id="rId10"/>
    <p:sldId id="27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D02D183-059A-FF4C-A96D-4E9B40C99EE0}">
          <p14:sldIdLst>
            <p14:sldId id="259"/>
            <p14:sldId id="261"/>
            <p14:sldId id="265"/>
            <p14:sldId id="270"/>
            <p14:sldId id="264"/>
            <p14:sldId id="267"/>
            <p14:sldId id="268"/>
            <p14:sldId id="262"/>
            <p14:sldId id="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6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2B1E"/>
    <a:srgbClr val="B5121B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B49157-DE22-4E47-A0C6-CEDD0D6ABD58}" v="110" dt="2021-03-13T13:07:12.205"/>
    <p1510:client id="{AD704362-C8FF-8104-E6F9-4616D89B114A}" v="17" dt="2021-09-23T14:32:08.569"/>
    <p1510:client id="{D5FAA94E-F59E-7BC4-6B7E-9E8BD7817C01}" v="25" dt="2021-03-13T22:22:23.6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955" autoAdjust="0"/>
  </p:normalViewPr>
  <p:slideViewPr>
    <p:cSldViewPr snapToGrid="0">
      <p:cViewPr>
        <p:scale>
          <a:sx n="98" d="100"/>
          <a:sy n="98" d="100"/>
        </p:scale>
        <p:origin x="296" y="-96"/>
      </p:cViewPr>
      <p:guideLst>
        <p:guide orient="horz" pos="2160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zq97182\Documents\Data\28.05.2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739860022741288"/>
          <c:y val="3.2287955494236728E-2"/>
          <c:w val="0.82725092987811055"/>
          <c:h val="0.8245206604368267"/>
        </c:manualLayout>
      </c:layout>
      <c:scatterChart>
        <c:scatterStyle val="lineMarker"/>
        <c:varyColors val="0"/>
        <c:ser>
          <c:idx val="1"/>
          <c:order val="0"/>
          <c:tx>
            <c:v>Rs (isopropanol)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('[2]18.05.21 3 choke'!$CE$80,'[2]18.05.21 3 choke'!$CE$83,'[2]18.05.21 3 choke'!$CE$86,'[2]18.05.21 3 choke'!$CE$89,'[2]18.05.21 3 choke'!$CE$92,'[2]18.05.21 3 choke'!$CE$95,'[2]18.05.21 3 choke'!$CE$97,'[2]18.05.21 3 choke'!$CE$98,'[2]18.05.21 3 choke'!$CE$99)</c:f>
                <c:numCache>
                  <c:formatCode>General</c:formatCode>
                  <c:ptCount val="9"/>
                  <c:pt idx="0">
                    <c:v>4.4883320119612309</c:v>
                  </c:pt>
                  <c:pt idx="1">
                    <c:v>7.7974895239566235</c:v>
                  </c:pt>
                  <c:pt idx="2">
                    <c:v>6.4582573825394816</c:v>
                  </c:pt>
                  <c:pt idx="3">
                    <c:v>6.5217274989227896</c:v>
                  </c:pt>
                  <c:pt idx="4">
                    <c:v>10.451415687433867</c:v>
                  </c:pt>
                  <c:pt idx="5">
                    <c:v>14.819127302307868</c:v>
                  </c:pt>
                  <c:pt idx="6">
                    <c:v>27.369740887680525</c:v>
                  </c:pt>
                  <c:pt idx="7">
                    <c:v>629.88538214997686</c:v>
                  </c:pt>
                  <c:pt idx="8">
                    <c:v>478.22291317215763</c:v>
                  </c:pt>
                </c:numCache>
              </c:numRef>
            </c:plus>
            <c:minus>
              <c:numRef>
                <c:f>('[2]18.05.21 3 choke'!$CE$80,'[2]18.05.21 3 choke'!$CE$83,'[2]18.05.21 3 choke'!$CE$86,'[2]18.05.21 3 choke'!$CE$89,'[2]18.05.21 3 choke'!$CE$92,'[2]18.05.21 3 choke'!$CE$95,'[2]18.05.21 3 choke'!$CE$97,'[2]18.05.21 3 choke'!$CE$98,'[2]18.05.21 3 choke'!$CE$99)</c:f>
                <c:numCache>
                  <c:formatCode>General</c:formatCode>
                  <c:ptCount val="9"/>
                  <c:pt idx="0">
                    <c:v>4.4883320119612309</c:v>
                  </c:pt>
                  <c:pt idx="1">
                    <c:v>7.7974895239566235</c:v>
                  </c:pt>
                  <c:pt idx="2">
                    <c:v>6.4582573825394816</c:v>
                  </c:pt>
                  <c:pt idx="3">
                    <c:v>6.5217274989227896</c:v>
                  </c:pt>
                  <c:pt idx="4">
                    <c:v>10.451415687433867</c:v>
                  </c:pt>
                  <c:pt idx="5">
                    <c:v>14.819127302307868</c:v>
                  </c:pt>
                  <c:pt idx="6">
                    <c:v>27.369740887680525</c:v>
                  </c:pt>
                  <c:pt idx="7">
                    <c:v>629.88538214997686</c:v>
                  </c:pt>
                  <c:pt idx="8">
                    <c:v>478.22291317215763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cust"/>
            <c:noEndCap val="0"/>
            <c:plus>
              <c:numRef>
                <c:f>('[2]18.05.21 3 choke'!$H$80,'[2]18.05.21 3 choke'!$H$83,'[2]18.05.21 3 choke'!$H$86,'[2]18.05.21 3 choke'!$H$89,'[2]18.05.21 3 choke'!$H$92,'[2]18.05.21 3 choke'!$H$95,'[2]18.05.21 3 choke'!$H$97,'[2]18.05.21 3 choke'!$H$98,'[2]18.05.21 3 choke'!$H$99)</c:f>
                <c:numCache>
                  <c:formatCode>General</c:formatCode>
                  <c:ptCount val="9"/>
                  <c:pt idx="0">
                    <c:v>2.2021559566606556E-3</c:v>
                  </c:pt>
                  <c:pt idx="1">
                    <c:v>2.153778661655603E-3</c:v>
                  </c:pt>
                  <c:pt idx="2">
                    <c:v>2.2088272894155055E-3</c:v>
                  </c:pt>
                  <c:pt idx="3">
                    <c:v>2.1523870461520765E-3</c:v>
                  </c:pt>
                  <c:pt idx="4">
                    <c:v>1.8335138835199162E-3</c:v>
                  </c:pt>
                  <c:pt idx="5">
                    <c:v>1.6252010332549606E-3</c:v>
                  </c:pt>
                  <c:pt idx="6">
                    <c:v>1.3527180685750763E-3</c:v>
                  </c:pt>
                  <c:pt idx="7">
                    <c:v>1.1898621006902394E-3</c:v>
                  </c:pt>
                  <c:pt idx="8">
                    <c:v>1.1096675954299299E-3</c:v>
                  </c:pt>
                </c:numCache>
              </c:numRef>
            </c:plus>
            <c:minus>
              <c:numRef>
                <c:f>('[2]18.05.21 3 choke'!$H$80,'[2]18.05.21 3 choke'!$H$83,'[2]18.05.21 3 choke'!$H$86,'[2]18.05.21 3 choke'!$H$89,'[2]18.05.21 3 choke'!$H$92,'[2]18.05.21 3 choke'!$H$95,'[2]18.05.21 3 choke'!$H$97,'[2]18.05.21 3 choke'!$H$98,'[2]18.05.21 3 choke'!$H$99)</c:f>
                <c:numCache>
                  <c:formatCode>General</c:formatCode>
                  <c:ptCount val="9"/>
                  <c:pt idx="0">
                    <c:v>2.2021559566606556E-3</c:v>
                  </c:pt>
                  <c:pt idx="1">
                    <c:v>2.153778661655603E-3</c:v>
                  </c:pt>
                  <c:pt idx="2">
                    <c:v>2.2088272894155055E-3</c:v>
                  </c:pt>
                  <c:pt idx="3">
                    <c:v>2.1523870461520765E-3</c:v>
                  </c:pt>
                  <c:pt idx="4">
                    <c:v>1.8335138835199162E-3</c:v>
                  </c:pt>
                  <c:pt idx="5">
                    <c:v>1.6252010332549606E-3</c:v>
                  </c:pt>
                  <c:pt idx="6">
                    <c:v>1.3527180685750763E-3</c:v>
                  </c:pt>
                  <c:pt idx="7">
                    <c:v>1.1898621006902394E-3</c:v>
                  </c:pt>
                  <c:pt idx="8">
                    <c:v>1.1096675954299299E-3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('[2]18.05.21 3 choke'!$G$80,'[2]18.05.21 3 choke'!$G$83,'[2]18.05.21 3 choke'!$G$86,'[2]18.05.21 3 choke'!$G$89,'[2]18.05.21 3 choke'!$G$92,'[2]18.05.21 3 choke'!$G$95,'[2]18.05.21 3 choke'!$G$97,'[2]18.05.21 3 choke'!$G$98,'[2]18.05.21 3 choke'!$G$99)</c:f>
              <c:numCache>
                <c:formatCode>General</c:formatCode>
                <c:ptCount val="9"/>
                <c:pt idx="0">
                  <c:v>0.21999780002199976</c:v>
                </c:pt>
                <c:pt idx="1">
                  <c:v>0.21521575379317767</c:v>
                </c:pt>
                <c:pt idx="2">
                  <c:v>0.2061005770816158</c:v>
                </c:pt>
                <c:pt idx="3">
                  <c:v>0.19782393669634027</c:v>
                </c:pt>
                <c:pt idx="4">
                  <c:v>0.16481252575195715</c:v>
                </c:pt>
                <c:pt idx="5">
                  <c:v>0.14121301984042928</c:v>
                </c:pt>
                <c:pt idx="6">
                  <c:v>0.12363231748779131</c:v>
                </c:pt>
                <c:pt idx="7">
                  <c:v>0.10990822663076331</c:v>
                </c:pt>
                <c:pt idx="8">
                  <c:v>9.8877737677361938E-2</c:v>
                </c:pt>
              </c:numCache>
            </c:numRef>
          </c:xVal>
          <c:yVal>
            <c:numRef>
              <c:f>('[2]18.05.21 3 choke'!$CD$80,'[2]18.05.21 3 choke'!$CD$83,'[2]18.05.21 3 choke'!$CD$86,'[2]18.05.21 3 choke'!$CD$89,'[2]18.05.21 3 choke'!$CD$92,'[2]18.05.21 3 choke'!$CD$95,'[2]18.05.21 3 choke'!$CD$97,'[2]18.05.21 3 choke'!$CD$98,'[2]18.05.21 3 choke'!$CD$99)</c:f>
              <c:numCache>
                <c:formatCode>General</c:formatCode>
                <c:ptCount val="9"/>
                <c:pt idx="0">
                  <c:v>43.000062750854653</c:v>
                </c:pt>
                <c:pt idx="1">
                  <c:v>75.267988928918896</c:v>
                </c:pt>
                <c:pt idx="2">
                  <c:v>63.371787928255422</c:v>
                </c:pt>
                <c:pt idx="3">
                  <c:v>62.868681597110154</c:v>
                </c:pt>
                <c:pt idx="4">
                  <c:v>94.997178243032593</c:v>
                </c:pt>
                <c:pt idx="5">
                  <c:v>138.03552757618885</c:v>
                </c:pt>
                <c:pt idx="6">
                  <c:v>262.32698688788145</c:v>
                </c:pt>
                <c:pt idx="7">
                  <c:v>1528.2281204132798</c:v>
                </c:pt>
                <c:pt idx="8">
                  <c:v>2459.2981219008834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DEF-4D3B-AB7F-278A7D678514}"/>
            </c:ext>
          </c:extLst>
        </c:ser>
        <c:ser>
          <c:idx val="0"/>
          <c:order val="1"/>
          <c:tx>
            <c:v>Rs (rinse with UPW)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('03.06.21'!$CH$21,'03.06.21'!$CH$26,'03.06.21'!$CH$31,'03.06.21'!$CH$36,'03.06.21'!$CH$41,'03.06.21'!$CH$46,'03.06.21'!$CH$52,'03.06.21'!$CH$57,'03.06.21'!$CH$59,'03.06.21'!$CH$61,'03.06.21'!$CH$63)</c:f>
                <c:numCache>
                  <c:formatCode>General</c:formatCode>
                  <c:ptCount val="11"/>
                  <c:pt idx="0">
                    <c:v>2.4640678244937475</c:v>
                  </c:pt>
                  <c:pt idx="1">
                    <c:v>2.9642787130228663</c:v>
                  </c:pt>
                  <c:pt idx="2">
                    <c:v>3.0726478366709276</c:v>
                  </c:pt>
                  <c:pt idx="3">
                    <c:v>3.5080526378533343</c:v>
                  </c:pt>
                  <c:pt idx="4">
                    <c:v>3.8306840549100287</c:v>
                  </c:pt>
                  <c:pt idx="5">
                    <c:v>4.0661520538520932</c:v>
                  </c:pt>
                  <c:pt idx="6">
                    <c:v>5.0293144818117677</c:v>
                  </c:pt>
                  <c:pt idx="7">
                    <c:v>9.5203179116609373</c:v>
                  </c:pt>
                  <c:pt idx="8">
                    <c:v>29.768766712446133</c:v>
                  </c:pt>
                  <c:pt idx="9">
                    <c:v>107.59416966307255</c:v>
                  </c:pt>
                  <c:pt idx="10">
                    <c:v>227.12926130324061</c:v>
                  </c:pt>
                </c:numCache>
              </c:numRef>
            </c:plus>
            <c:minus>
              <c:numRef>
                <c:f>('03.06.21'!$CH$21,'03.06.21'!$CH$26,'03.06.21'!$CH$31,'03.06.21'!$CH$36,'03.06.21'!$CH$41,'03.06.21'!$CH$46,'03.06.21'!$CH$52,'03.06.21'!$CH$57,'03.06.21'!$CH$59,'03.06.21'!$CH$61,'03.06.21'!$CH$63)</c:f>
                <c:numCache>
                  <c:formatCode>General</c:formatCode>
                  <c:ptCount val="11"/>
                  <c:pt idx="0">
                    <c:v>2.4640678244937475</c:v>
                  </c:pt>
                  <c:pt idx="1">
                    <c:v>2.9642787130228663</c:v>
                  </c:pt>
                  <c:pt idx="2">
                    <c:v>3.0726478366709276</c:v>
                  </c:pt>
                  <c:pt idx="3">
                    <c:v>3.5080526378533343</c:v>
                  </c:pt>
                  <c:pt idx="4">
                    <c:v>3.8306840549100287</c:v>
                  </c:pt>
                  <c:pt idx="5">
                    <c:v>4.0661520538520932</c:v>
                  </c:pt>
                  <c:pt idx="6">
                    <c:v>5.0293144818117677</c:v>
                  </c:pt>
                  <c:pt idx="7">
                    <c:v>9.5203179116609373</c:v>
                  </c:pt>
                  <c:pt idx="8">
                    <c:v>29.768766712446133</c:v>
                  </c:pt>
                  <c:pt idx="9">
                    <c:v>107.59416966307255</c:v>
                  </c:pt>
                  <c:pt idx="10">
                    <c:v>227.12926130324061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cust"/>
            <c:noEndCap val="0"/>
            <c:plus>
              <c:numRef>
                <c:f>('03.06.21'!$H$21,'03.06.21'!$H$26,'03.06.21'!$H$31,'03.06.21'!$H$36,'03.06.21'!$H$41,'03.06.21'!$H$46,'03.06.21'!$H$52,'03.06.21'!$H$57,'03.06.21'!$H$59,'03.06.21'!$H$61,'03.06.21'!$H$63)</c:f>
                <c:numCache>
                  <c:formatCode>General</c:formatCode>
                  <c:ptCount val="11"/>
                  <c:pt idx="0">
                    <c:v>1.6431554594074891E-3</c:v>
                  </c:pt>
                  <c:pt idx="1">
                    <c:v>1.6490884782226945E-3</c:v>
                  </c:pt>
                  <c:pt idx="2">
                    <c:v>1.6792620650781182E-3</c:v>
                  </c:pt>
                  <c:pt idx="3">
                    <c:v>1.560365977551997E-3</c:v>
                  </c:pt>
                  <c:pt idx="4">
                    <c:v>1.5182579986723075E-3</c:v>
                  </c:pt>
                  <c:pt idx="5">
                    <c:v>1.4777506172687512E-3</c:v>
                  </c:pt>
                  <c:pt idx="6">
                    <c:v>1.3525902010127361E-3</c:v>
                  </c:pt>
                  <c:pt idx="7">
                    <c:v>1.2037653781027061E-3</c:v>
                  </c:pt>
                  <c:pt idx="8">
                    <c:v>1.0673123942484852E-3</c:v>
                  </c:pt>
                  <c:pt idx="9">
                    <c:v>9.3455755842298529E-4</c:v>
                  </c:pt>
                  <c:pt idx="10">
                    <c:v>9.0330277342228404E-4</c:v>
                  </c:pt>
                </c:numCache>
              </c:numRef>
            </c:plus>
            <c:minus>
              <c:numRef>
                <c:f>('03.06.21'!$H$21,'03.06.21'!$H$26,'03.06.21'!$H$31,'03.06.21'!$H$36,'03.06.21'!$H$41,'03.06.21'!$H$46,'03.06.21'!$H$52,'03.06.21'!$H$57,'03.06.21'!$H$59,'03.06.21'!$H$61,'03.06.21'!$H$63)</c:f>
                <c:numCache>
                  <c:formatCode>General</c:formatCode>
                  <c:ptCount val="11"/>
                  <c:pt idx="0">
                    <c:v>1.6431554594074891E-3</c:v>
                  </c:pt>
                  <c:pt idx="1">
                    <c:v>1.6490884782226945E-3</c:v>
                  </c:pt>
                  <c:pt idx="2">
                    <c:v>1.6792620650781182E-3</c:v>
                  </c:pt>
                  <c:pt idx="3">
                    <c:v>1.560365977551997E-3</c:v>
                  </c:pt>
                  <c:pt idx="4">
                    <c:v>1.5182579986723075E-3</c:v>
                  </c:pt>
                  <c:pt idx="5">
                    <c:v>1.4777506172687512E-3</c:v>
                  </c:pt>
                  <c:pt idx="6">
                    <c:v>1.3525902010127361E-3</c:v>
                  </c:pt>
                  <c:pt idx="7">
                    <c:v>1.2037653781027061E-3</c:v>
                  </c:pt>
                  <c:pt idx="8">
                    <c:v>1.0673123942484852E-3</c:v>
                  </c:pt>
                  <c:pt idx="9">
                    <c:v>9.3455755842298529E-4</c:v>
                  </c:pt>
                  <c:pt idx="10">
                    <c:v>9.0330277342228404E-4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('03.06.21'!$G$21,'03.06.21'!$G$26,'03.06.21'!$G$31,'03.06.21'!$G$36,'03.06.21'!$G$41,'03.06.21'!$G$46,'03.06.21'!$G$52,'03.06.21'!$G$57,'03.06.21'!$G$59,'03.06.21'!$G$61,'03.06.21'!$G$63)</c:f>
              <c:numCache>
                <c:formatCode>General</c:formatCode>
                <c:ptCount val="11"/>
                <c:pt idx="0">
                  <c:v>0.24224806201550386</c:v>
                </c:pt>
                <c:pt idx="1">
                  <c:v>0.23643456673365648</c:v>
                </c:pt>
                <c:pt idx="2">
                  <c:v>0.22558087074216107</c:v>
                </c:pt>
                <c:pt idx="3">
                  <c:v>0.21581957483543759</c:v>
                </c:pt>
                <c:pt idx="4">
                  <c:v>0.20680384655154588</c:v>
                </c:pt>
                <c:pt idx="5">
                  <c:v>0.19851116625310175</c:v>
                </c:pt>
                <c:pt idx="6">
                  <c:v>0.16530291759649557</c:v>
                </c:pt>
                <c:pt idx="7">
                  <c:v>0.14164305949008499</c:v>
                </c:pt>
                <c:pt idx="8">
                  <c:v>0.12392341532932648</c:v>
                </c:pt>
                <c:pt idx="9">
                  <c:v>0.11016855789357717</c:v>
                </c:pt>
                <c:pt idx="10">
                  <c:v>9.9088386841062234E-2</c:v>
                </c:pt>
              </c:numCache>
            </c:numRef>
          </c:xVal>
          <c:yVal>
            <c:numRef>
              <c:f>('03.06.21'!$CF$21,'03.06.21'!$CF$26,'03.06.21'!$CF$31,'03.06.21'!$CF$36,'03.06.21'!$CF$41,'03.06.21'!$CF$46,'03.06.21'!$CF$52,'03.06.21'!$CF$57,'03.06.21'!$CF$59,'03.06.21'!$CF$61,'03.06.21'!$CF$63)</c:f>
              <c:numCache>
                <c:formatCode>0.00E+00</c:formatCode>
                <c:ptCount val="11"/>
                <c:pt idx="0">
                  <c:v>24.188010443122145</c:v>
                </c:pt>
                <c:pt idx="1">
                  <c:v>28.702868335703169</c:v>
                </c:pt>
                <c:pt idx="2">
                  <c:v>29.420467845400896</c:v>
                </c:pt>
                <c:pt idx="3">
                  <c:v>33.813870164604936</c:v>
                </c:pt>
                <c:pt idx="4">
                  <c:v>36.465783002481345</c:v>
                </c:pt>
                <c:pt idx="5">
                  <c:v>38.077120968285953</c:v>
                </c:pt>
                <c:pt idx="6">
                  <c:v>47.259301850468454</c:v>
                </c:pt>
                <c:pt idx="7">
                  <c:v>90.668256013771568</c:v>
                </c:pt>
                <c:pt idx="8">
                  <c:v>158.5260331550885</c:v>
                </c:pt>
                <c:pt idx="9">
                  <c:v>1052.6481038426878</c:v>
                </c:pt>
                <c:pt idx="10">
                  <c:v>1379.710179882544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DEF-4D3B-AB7F-278A7D678514}"/>
            </c:ext>
          </c:extLst>
        </c:ser>
        <c:ser>
          <c:idx val="3"/>
          <c:order val="2"/>
          <c:tx>
            <c:v>Rs (post-bake)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25400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'[3]18.06.21'!$CK$27:$CK$36</c:f>
                <c:numCache>
                  <c:formatCode>General</c:formatCode>
                  <c:ptCount val="10"/>
                  <c:pt idx="0">
                    <c:v>8.1995925928720119</c:v>
                  </c:pt>
                  <c:pt idx="1">
                    <c:v>8.6928472981653186</c:v>
                  </c:pt>
                  <c:pt idx="2">
                    <c:v>10.04722241575848</c:v>
                  </c:pt>
                  <c:pt idx="3">
                    <c:v>13.466667558073391</c:v>
                  </c:pt>
                  <c:pt idx="4">
                    <c:v>7.4382632120319272</c:v>
                  </c:pt>
                  <c:pt idx="5">
                    <c:v>7.1882699418582012</c:v>
                  </c:pt>
                  <c:pt idx="6">
                    <c:v>8.9064705591977571</c:v>
                  </c:pt>
                  <c:pt idx="7">
                    <c:v>10.649272091150172</c:v>
                  </c:pt>
                  <c:pt idx="8">
                    <c:v>25.001980568174979</c:v>
                  </c:pt>
                  <c:pt idx="9">
                    <c:v>1767.1753922456867</c:v>
                  </c:pt>
                </c:numCache>
              </c:numRef>
            </c:plus>
            <c:minus>
              <c:numRef>
                <c:f>'[3]18.06.21'!$CK$27:$CK$36</c:f>
                <c:numCache>
                  <c:formatCode>General</c:formatCode>
                  <c:ptCount val="10"/>
                  <c:pt idx="0">
                    <c:v>8.1995925928720119</c:v>
                  </c:pt>
                  <c:pt idx="1">
                    <c:v>8.6928472981653186</c:v>
                  </c:pt>
                  <c:pt idx="2">
                    <c:v>10.04722241575848</c:v>
                  </c:pt>
                  <c:pt idx="3">
                    <c:v>13.466667558073391</c:v>
                  </c:pt>
                  <c:pt idx="4">
                    <c:v>7.4382632120319272</c:v>
                  </c:pt>
                  <c:pt idx="5">
                    <c:v>7.1882699418582012</c:v>
                  </c:pt>
                  <c:pt idx="6">
                    <c:v>8.9064705591977571</c:v>
                  </c:pt>
                  <c:pt idx="7">
                    <c:v>10.649272091150172</c:v>
                  </c:pt>
                  <c:pt idx="8">
                    <c:v>25.001980568174979</c:v>
                  </c:pt>
                  <c:pt idx="9">
                    <c:v>1767.1753922456867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cust"/>
            <c:noEndCap val="0"/>
            <c:plus>
              <c:numRef>
                <c:f>'[3]18.06.21'!$H$27:$H$36</c:f>
                <c:numCache>
                  <c:formatCode>General</c:formatCode>
                  <c:ptCount val="10"/>
                  <c:pt idx="0">
                    <c:v>1.3364963747535792E-3</c:v>
                  </c:pt>
                  <c:pt idx="1">
                    <c:v>1.5286702097844988E-3</c:v>
                  </c:pt>
                  <c:pt idx="2">
                    <c:v>1.3994560780710016E-3</c:v>
                  </c:pt>
                  <c:pt idx="3">
                    <c:v>1.3071206220874167E-3</c:v>
                  </c:pt>
                  <c:pt idx="4">
                    <c:v>1.5111210957038149E-3</c:v>
                  </c:pt>
                  <c:pt idx="5">
                    <c:v>1.497156741751959E-3</c:v>
                  </c:pt>
                  <c:pt idx="6">
                    <c:v>1.2987987308002054E-3</c:v>
                  </c:pt>
                  <c:pt idx="7">
                    <c:v>9.5636448610949556E-4</c:v>
                  </c:pt>
                  <c:pt idx="8">
                    <c:v>7.3345190162364552E-4</c:v>
                  </c:pt>
                  <c:pt idx="9">
                    <c:v>8.9874020427830269E-4</c:v>
                  </c:pt>
                </c:numCache>
              </c:numRef>
            </c:plus>
            <c:minus>
              <c:numRef>
                <c:f>'[3]18.06.21'!$H$27:$H$36</c:f>
                <c:numCache>
                  <c:formatCode>General</c:formatCode>
                  <c:ptCount val="10"/>
                  <c:pt idx="0">
                    <c:v>1.3364963747535792E-3</c:v>
                  </c:pt>
                  <c:pt idx="1">
                    <c:v>1.5286702097844988E-3</c:v>
                  </c:pt>
                  <c:pt idx="2">
                    <c:v>1.3994560780710016E-3</c:v>
                  </c:pt>
                  <c:pt idx="3">
                    <c:v>1.3071206220874167E-3</c:v>
                  </c:pt>
                  <c:pt idx="4">
                    <c:v>1.5111210957038149E-3</c:v>
                  </c:pt>
                  <c:pt idx="5">
                    <c:v>1.497156741751959E-3</c:v>
                  </c:pt>
                  <c:pt idx="6">
                    <c:v>1.2987987308002054E-3</c:v>
                  </c:pt>
                  <c:pt idx="7">
                    <c:v>9.5636448610949556E-4</c:v>
                  </c:pt>
                  <c:pt idx="8">
                    <c:v>7.3345190162364552E-4</c:v>
                  </c:pt>
                  <c:pt idx="9">
                    <c:v>8.9874020427830269E-4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'[3]18.06.21'!$G$27:$G$36</c:f>
              <c:numCache>
                <c:formatCode>General</c:formatCode>
                <c:ptCount val="10"/>
                <c:pt idx="0">
                  <c:v>0.23121387283236999</c:v>
                </c:pt>
                <c:pt idx="1">
                  <c:v>0.22573363431151244</c:v>
                </c:pt>
                <c:pt idx="2">
                  <c:v>0.21598272138228941</c:v>
                </c:pt>
                <c:pt idx="3">
                  <c:v>0.20701790704895975</c:v>
                </c:pt>
                <c:pt idx="4">
                  <c:v>0.23657440264963328</c:v>
                </c:pt>
                <c:pt idx="5">
                  <c:v>0.19849146486701072</c:v>
                </c:pt>
                <c:pt idx="6">
                  <c:v>0.16535758577924764</c:v>
                </c:pt>
                <c:pt idx="7">
                  <c:v>0.14189428875487764</c:v>
                </c:pt>
                <c:pt idx="8">
                  <c:v>0.12426219322771048</c:v>
                </c:pt>
                <c:pt idx="9">
                  <c:v>0.11020498126515318</c:v>
                </c:pt>
              </c:numCache>
            </c:numRef>
          </c:xVal>
          <c:yVal>
            <c:numRef>
              <c:f>'[3]18.06.21'!$CI$27:$CI$36</c:f>
              <c:numCache>
                <c:formatCode>General</c:formatCode>
                <c:ptCount val="10"/>
                <c:pt idx="0">
                  <c:v>77.457212145446718</c:v>
                </c:pt>
                <c:pt idx="1">
                  <c:v>85.162655269157483</c:v>
                </c:pt>
                <c:pt idx="2">
                  <c:v>89.535051765509792</c:v>
                </c:pt>
                <c:pt idx="3">
                  <c:v>103.47202304162712</c:v>
                </c:pt>
                <c:pt idx="4">
                  <c:v>70.09739143454442</c:v>
                </c:pt>
                <c:pt idx="5">
                  <c:v>67.060493733814653</c:v>
                </c:pt>
                <c:pt idx="6">
                  <c:v>77.458860688510327</c:v>
                </c:pt>
                <c:pt idx="7">
                  <c:v>95.648887627453718</c:v>
                </c:pt>
                <c:pt idx="8">
                  <c:v>173.3501423171974</c:v>
                </c:pt>
                <c:pt idx="9">
                  <c:v>2130.9434161269551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DEF-4D3B-AB7F-278A7D678514}"/>
            </c:ext>
          </c:extLst>
        </c:ser>
        <c:ser>
          <c:idx val="4"/>
          <c:order val="3"/>
          <c:tx>
            <c:v>Rs (post 'polish')</c:v>
          </c:tx>
          <c:spPr>
            <a:ln w="25400" cap="rnd">
              <a:noFill/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chemeClr val="accent5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([5]Sheet1!$CK$17,[5]Sheet1!$CK$20,[5]Sheet1!$CK$24,[5]Sheet1!$CK$26,[5]Sheet1!$CK$28,[5]Sheet1!$CK$30,[5]Sheet1!$CK$32,[5]Sheet1!$CK$34,[5]Sheet1!$CK$36,[5]Sheet1!$CK$38,[5]Sheet1!$CK$40)</c:f>
                <c:numCache>
                  <c:formatCode>General</c:formatCode>
                  <c:ptCount val="11"/>
                  <c:pt idx="0">
                    <c:v>11.68018307079266</c:v>
                  </c:pt>
                  <c:pt idx="1">
                    <c:v>11.209411263891825</c:v>
                  </c:pt>
                  <c:pt idx="2">
                    <c:v>100.51909129231619</c:v>
                  </c:pt>
                  <c:pt idx="3">
                    <c:v>63.581358909621656</c:v>
                  </c:pt>
                  <c:pt idx="4">
                    <c:v>13.012400938215009</c:v>
                  </c:pt>
                  <c:pt idx="5">
                    <c:v>12.971848695712417</c:v>
                  </c:pt>
                  <c:pt idx="6">
                    <c:v>28.52968108864949</c:v>
                  </c:pt>
                  <c:pt idx="7">
                    <c:v>32.94023716896875</c:v>
                  </c:pt>
                  <c:pt idx="8">
                    <c:v>103.68007415282766</c:v>
                  </c:pt>
                  <c:pt idx="9">
                    <c:v>569.30854742654424</c:v>
                  </c:pt>
                  <c:pt idx="10">
                    <c:v>1611.7557587412505</c:v>
                  </c:pt>
                </c:numCache>
              </c:numRef>
            </c:plus>
            <c:minus>
              <c:numRef>
                <c:f>([5]Sheet1!$CK$17,[5]Sheet1!$CK$20,[5]Sheet1!$CK$24,[5]Sheet1!$CK$26,[5]Sheet1!$CK$28,[5]Sheet1!$CK$30,[5]Sheet1!$CK$32,[5]Sheet1!$CK$34,[5]Sheet1!$CK$36,[5]Sheet1!$CK$38,[5]Sheet1!$CK$40)</c:f>
                <c:numCache>
                  <c:formatCode>General</c:formatCode>
                  <c:ptCount val="11"/>
                  <c:pt idx="0">
                    <c:v>11.68018307079266</c:v>
                  </c:pt>
                  <c:pt idx="1">
                    <c:v>11.209411263891825</c:v>
                  </c:pt>
                  <c:pt idx="2">
                    <c:v>100.51909129231619</c:v>
                  </c:pt>
                  <c:pt idx="3">
                    <c:v>63.581358909621656</c:v>
                  </c:pt>
                  <c:pt idx="4">
                    <c:v>13.012400938215009</c:v>
                  </c:pt>
                  <c:pt idx="5">
                    <c:v>12.971848695712417</c:v>
                  </c:pt>
                  <c:pt idx="6">
                    <c:v>28.52968108864949</c:v>
                  </c:pt>
                  <c:pt idx="7">
                    <c:v>32.94023716896875</c:v>
                  </c:pt>
                  <c:pt idx="8">
                    <c:v>103.68007415282766</c:v>
                  </c:pt>
                  <c:pt idx="9">
                    <c:v>569.30854742654424</c:v>
                  </c:pt>
                  <c:pt idx="10">
                    <c:v>1611.7557587412505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cust"/>
            <c:noEndCap val="0"/>
            <c:plus>
              <c:numRef>
                <c:f>([5]Sheet1!$H$17,[5]Sheet1!$H$20,[5]Sheet1!$H$24,[5]Sheet1!$H$26,[5]Sheet1!$H$28,[5]Sheet1!$H$30,[5]Sheet1!$H$32,[5]Sheet1!$H$34,[5]Sheet1!$H$36,[5]Sheet1!$H$38,[5]Sheet1!$H$40)</c:f>
                <c:numCache>
                  <c:formatCode>General</c:formatCode>
                  <c:ptCount val="11"/>
                  <c:pt idx="0">
                    <c:v>1.4516430893318365E-3</c:v>
                  </c:pt>
                  <c:pt idx="1">
                    <c:v>1.5387407714896435E-3</c:v>
                  </c:pt>
                  <c:pt idx="2">
                    <c:v>1.4783819018322766E-3</c:v>
                  </c:pt>
                  <c:pt idx="3">
                    <c:v>1.7893924790602438E-3</c:v>
                  </c:pt>
                  <c:pt idx="4">
                    <c:v>1.5603803775584085E-3</c:v>
                  </c:pt>
                  <c:pt idx="5">
                    <c:v>1.7294281378586924E-3</c:v>
                  </c:pt>
                  <c:pt idx="6">
                    <c:v>1.3525902010127361E-3</c:v>
                  </c:pt>
                  <c:pt idx="7">
                    <c:v>1.4102264753208043E-3</c:v>
                  </c:pt>
                  <c:pt idx="8">
                    <c:v>1.2628812693563998E-3</c:v>
                  </c:pt>
                  <c:pt idx="9">
                    <c:v>1.1010779783303278E-3</c:v>
                  </c:pt>
                  <c:pt idx="10">
                    <c:v>1.0522549180528946E-3</c:v>
                  </c:pt>
                </c:numCache>
              </c:numRef>
            </c:plus>
            <c:minus>
              <c:numRef>
                <c:f>([5]Sheet1!$H$17,[5]Sheet1!$H$20,[5]Sheet1!$H$24,[5]Sheet1!$H$26,[5]Sheet1!$H$28,[5]Sheet1!$H$30,[5]Sheet1!$H$32,[5]Sheet1!$H$34,[5]Sheet1!$H$36,[5]Sheet1!$H$38,[5]Sheet1!$H$40)</c:f>
                <c:numCache>
                  <c:formatCode>General</c:formatCode>
                  <c:ptCount val="11"/>
                  <c:pt idx="0">
                    <c:v>1.4516430893318365E-3</c:v>
                  </c:pt>
                  <c:pt idx="1">
                    <c:v>1.5387407714896435E-3</c:v>
                  </c:pt>
                  <c:pt idx="2">
                    <c:v>1.4783819018322766E-3</c:v>
                  </c:pt>
                  <c:pt idx="3">
                    <c:v>1.7893924790602438E-3</c:v>
                  </c:pt>
                  <c:pt idx="4">
                    <c:v>1.5603803775584085E-3</c:v>
                  </c:pt>
                  <c:pt idx="5">
                    <c:v>1.7294281378586924E-3</c:v>
                  </c:pt>
                  <c:pt idx="6">
                    <c:v>1.3525902010127361E-3</c:v>
                  </c:pt>
                  <c:pt idx="7">
                    <c:v>1.4102264753208043E-3</c:v>
                  </c:pt>
                  <c:pt idx="8">
                    <c:v>1.2628812693563998E-3</c:v>
                  </c:pt>
                  <c:pt idx="9">
                    <c:v>1.1010779783303278E-3</c:v>
                  </c:pt>
                  <c:pt idx="10">
                    <c:v>1.0522549180528946E-3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([5]Sheet1!$G$17,[5]Sheet1!$G$20,[5]Sheet1!$G$24,[5]Sheet1!$G$26,[5]Sheet1!$G$28,[5]Sheet1!$G$30,[5]Sheet1!$G$32,[5]Sheet1!$G$34,[5]Sheet1!$G$36,[5]Sheet1!$G$38,[5]Sheet1!$G$40)</c:f>
              <c:numCache>
                <c:formatCode>General</c:formatCode>
                <c:ptCount val="11"/>
                <c:pt idx="0">
                  <c:v>0.24853982850751832</c:v>
                </c:pt>
                <c:pt idx="1">
                  <c:v>0.23654642223536368</c:v>
                </c:pt>
                <c:pt idx="2">
                  <c:v>0.22578460149017834</c:v>
                </c:pt>
                <c:pt idx="3">
                  <c:v>0.21558693543171287</c:v>
                </c:pt>
                <c:pt idx="4">
                  <c:v>0.20676108756332059</c:v>
                </c:pt>
                <c:pt idx="5">
                  <c:v>0.19825535289452814</c:v>
                </c:pt>
                <c:pt idx="6">
                  <c:v>0.16530291759649557</c:v>
                </c:pt>
                <c:pt idx="7">
                  <c:v>0.14143271338660632</c:v>
                </c:pt>
                <c:pt idx="8">
                  <c:v>0.12372409526755336</c:v>
                </c:pt>
                <c:pt idx="9">
                  <c:v>0.10999890001099988</c:v>
                </c:pt>
                <c:pt idx="10">
                  <c:v>9.8936433341578034E-2</c:v>
                </c:pt>
              </c:numCache>
            </c:numRef>
          </c:xVal>
          <c:yVal>
            <c:numRef>
              <c:f>([5]Sheet1!$CI$17,[5]Sheet1!$CI$20,[5]Sheet1!$CI$24,[5]Sheet1!$CI$26,[5]Sheet1!$CI$28,[5]Sheet1!$CI$30,[5]Sheet1!$CI$32,[5]Sheet1!$CI$34,[5]Sheet1!$CI$36,[5]Sheet1!$CI$38)</c:f>
              <c:numCache>
                <c:formatCode>0.00E+00</c:formatCode>
                <c:ptCount val="10"/>
                <c:pt idx="0">
                  <c:v>114.79921696045498</c:v>
                </c:pt>
                <c:pt idx="1">
                  <c:v>110.51774263779588</c:v>
                </c:pt>
                <c:pt idx="2">
                  <c:v>139.57107111984391</c:v>
                </c:pt>
                <c:pt idx="3">
                  <c:v>153.04612675095422</c:v>
                </c:pt>
                <c:pt idx="4">
                  <c:v>123.5248870143966</c:v>
                </c:pt>
                <c:pt idx="5">
                  <c:v>114.78802238605466</c:v>
                </c:pt>
                <c:pt idx="6">
                  <c:v>179.44902604830324</c:v>
                </c:pt>
                <c:pt idx="7" formatCode="General">
                  <c:v>238.13980365203352</c:v>
                </c:pt>
                <c:pt idx="8" formatCode="General">
                  <c:v>351.60834522182068</c:v>
                </c:pt>
                <c:pt idx="9" formatCode="General">
                  <c:v>2953.615922588172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DEF-4D3B-AB7F-278A7D678514}"/>
            </c:ext>
          </c:extLst>
        </c:ser>
        <c:ser>
          <c:idx val="2"/>
          <c:order val="4"/>
          <c:tx>
            <c:v>RBCS</c:v>
          </c:tx>
          <c:spPr>
            <a:ln w="25400" cap="rnd">
              <a:solidFill>
                <a:schemeClr val="accent6">
                  <a:lumMod val="75000"/>
                </a:schemeClr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('03.06.21'!$G$21,'03.06.21'!$G$26,'03.06.21'!$G$31,'03.06.21'!$G$36,'03.06.21'!$G$41,'03.06.21'!$G$46,'03.06.21'!$G$52,'03.06.21'!$G$57,'03.06.21'!$G$59,'03.06.21'!$G$61)</c:f>
              <c:numCache>
                <c:formatCode>General</c:formatCode>
                <c:ptCount val="10"/>
                <c:pt idx="0">
                  <c:v>0.24224806201550386</c:v>
                </c:pt>
                <c:pt idx="1">
                  <c:v>0.23643456673365648</c:v>
                </c:pt>
                <c:pt idx="2">
                  <c:v>0.22558087074216107</c:v>
                </c:pt>
                <c:pt idx="3">
                  <c:v>0.21581957483543759</c:v>
                </c:pt>
                <c:pt idx="4">
                  <c:v>0.20680384655154588</c:v>
                </c:pt>
                <c:pt idx="5">
                  <c:v>0.19851116625310175</c:v>
                </c:pt>
                <c:pt idx="6">
                  <c:v>0.16530291759649557</c:v>
                </c:pt>
                <c:pt idx="7">
                  <c:v>0.14164305949008499</c:v>
                </c:pt>
                <c:pt idx="8">
                  <c:v>0.12392341532932648</c:v>
                </c:pt>
                <c:pt idx="9">
                  <c:v>0.11016855789357717</c:v>
                </c:pt>
              </c:numCache>
            </c:numRef>
          </c:xVal>
          <c:yVal>
            <c:numRef>
              <c:f>('03.06.21'!$CN$21,'03.06.21'!$CN$26,'03.06.21'!$CN$31,'03.06.21'!$CN$36,'03.06.21'!$CN$41,'03.06.21'!$CN$46,'03.06.21'!$CN$52,'03.06.21'!$CN$57,'03.06.21'!$CN$59,'03.06.21'!$CN$61)</c:f>
              <c:numCache>
                <c:formatCode>0.00E+00</c:formatCode>
                <c:ptCount val="10"/>
                <c:pt idx="0">
                  <c:v>10.194071193002401</c:v>
                </c:pt>
                <c:pt idx="1">
                  <c:v>11.237219859286501</c:v>
                </c:pt>
                <c:pt idx="2">
                  <c:v>13.502301965547</c:v>
                </c:pt>
                <c:pt idx="3">
                  <c:v>16.0363516640383</c:v>
                </c:pt>
                <c:pt idx="4">
                  <c:v>18.8655516482828</c:v>
                </c:pt>
                <c:pt idx="5">
                  <c:v>22.023745345384501</c:v>
                </c:pt>
                <c:pt idx="6">
                  <c:v>44.792934899209499</c:v>
                </c:pt>
                <c:pt idx="7">
                  <c:v>92.003362947469597</c:v>
                </c:pt>
                <c:pt idx="8">
                  <c:v>236.88876035648602</c:v>
                </c:pt>
                <c:pt idx="9">
                  <c:v>2385.1581630961996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2DEF-4D3B-AB7F-278A7D6785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5073024"/>
        <c:axId val="955079264"/>
      </c:scatterChart>
      <c:valAx>
        <c:axId val="955073024"/>
        <c:scaling>
          <c:orientation val="minMax"/>
          <c:min val="8.0000000000000016E-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1/</a:t>
                </a:r>
                <a:r>
                  <a:rPr lang="en-GB" dirty="0" err="1"/>
                  <a:t>Ts</a:t>
                </a:r>
                <a:r>
                  <a:rPr lang="en-GB" dirty="0"/>
                  <a:t> (K</a:t>
                </a:r>
                <a:r>
                  <a:rPr lang="en-GB" baseline="30000" dirty="0"/>
                  <a:t>-1</a:t>
                </a:r>
                <a:r>
                  <a:rPr lang="en-GB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079264"/>
        <c:crosses val="autoZero"/>
        <c:crossBetween val="midCat"/>
      </c:valAx>
      <c:valAx>
        <c:axId val="955079264"/>
        <c:scaling>
          <c:logBase val="10"/>
          <c:orientation val="minMax"/>
          <c:min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 (</a:t>
                </a:r>
                <a:r>
                  <a:rPr lang="el-GR"/>
                  <a:t>μΩ</a:t>
                </a:r>
                <a:r>
                  <a:rPr lang="en-GB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073024"/>
        <c:crosses val="autoZero"/>
        <c:crossBetween val="midCat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r"/>
      <c:layout>
        <c:manualLayout>
          <c:xMode val="edge"/>
          <c:yMode val="edge"/>
          <c:x val="0.59009059280133236"/>
          <c:y val="5.6088537137854076E-2"/>
          <c:w val="0.35490198935260836"/>
          <c:h val="0.3469887313013977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2CDB6F-9360-4AC5-A1A4-B746F8B27D7E}" type="datetimeFigureOut">
              <a:rPr lang="en-GB" smtClean="0"/>
              <a:pPr/>
              <a:t>23/09/2021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8AF62-0413-459D-A055-9BD345497D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165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sz="1200" kern="1200" dirty="0">
              <a:solidFill>
                <a:srgbClr val="731F43"/>
              </a:solidFill>
              <a:latin typeface="Lucida Grande" pitchFamily="80" charset="0"/>
              <a:ea typeface="ＭＳ Ｐゴシック" charset="-128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671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939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394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208912" cy="1010543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208912" cy="7200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596B32-03C2-D544-8CD3-1720DE3F18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24128" y="188640"/>
            <a:ext cx="1270729" cy="720080"/>
          </a:xfrm>
          <a:prstGeom prst="rect">
            <a:avLst/>
          </a:prstGeom>
        </p:spPr>
      </p:pic>
      <p:pic>
        <p:nvPicPr>
          <p:cNvPr id="5" name="Picture 2" descr="See the source image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923" y="245103"/>
            <a:ext cx="2022381" cy="564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9: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208912" cy="1010543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208912" cy="7200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4" name="Picture 2" descr="See the source image">
            <a:extLst>
              <a:ext uri="{FF2B5EF4-FFF2-40B4-BE49-F238E27FC236}">
                <a16:creationId xmlns:a16="http://schemas.microsoft.com/office/drawing/2014/main" id="{90418299-1552-6548-A4C3-24E756CEDAF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923" y="245103"/>
            <a:ext cx="2022381" cy="564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8" y="1844675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2nd IFAST WP9 Meeting 24th September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8" y="1844675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2nd IFAST WP9 Meeting 24th September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: smaller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8" y="1844675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2nd IFAST WP9 Meeting 24th September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: text with bullet points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9" y="1844675"/>
            <a:ext cx="5400847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3234022" y="366022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2nd IFAST WP9 Meeting 24th September 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: text with bullet points &amp;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9" y="1844675"/>
            <a:ext cx="5400847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2nd IFAST WP9 Meeting 24th September 2021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: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en-US"/>
              <a:t>2nd IFAST WP9 Meeting 24th September 2021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: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en-US"/>
              <a:t>2nd IFAST WP9 Meeting 24th September 2021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tiff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.tiff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1101"/>
            <a:ext cx="9143998" cy="686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1C8DBD2-4738-7F45-BF58-D236D994CC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724128" y="188640"/>
            <a:ext cx="1270729" cy="7200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4148"/>
            <a:ext cx="9132955" cy="6862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51520" y="6356350"/>
            <a:ext cx="80648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/>
              <a:t>2nd IFAST WP9 Meeting 24th September 2021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48264" y="63906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C91FD35-273A-4D3F-A1F6-736CC80340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Rectangle 3"/>
          <p:cNvSpPr/>
          <p:nvPr userDrawn="1"/>
        </p:nvSpPr>
        <p:spPr>
          <a:xfrm>
            <a:off x="9645662" y="4742934"/>
            <a:ext cx="457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C91FD35-273A-4D3F-A1F6-736CC8034085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4B0178-F689-1349-99F8-B24E2449EC6C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5677535" y="139027"/>
            <a:ext cx="1270729" cy="720080"/>
          </a:xfrm>
          <a:prstGeom prst="rect">
            <a:avLst/>
          </a:prstGeom>
        </p:spPr>
      </p:pic>
      <p:pic>
        <p:nvPicPr>
          <p:cNvPr id="8" name="Picture 2" descr="See the source image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923" y="245103"/>
            <a:ext cx="2022381" cy="564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658" y="1879546"/>
            <a:ext cx="8208912" cy="101054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Progress with RF </a:t>
            </a:r>
            <a:r>
              <a:rPr lang="en-US" b="1" dirty="0" err="1">
                <a:solidFill>
                  <a:schemeClr val="tx1"/>
                </a:solidFill>
              </a:rPr>
              <a:t>Characterisation</a:t>
            </a:r>
            <a:r>
              <a:rPr lang="en-US" b="1" dirty="0">
                <a:solidFill>
                  <a:schemeClr val="tx1"/>
                </a:solidFill>
              </a:rPr>
              <a:t> facility at STFC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ED3C6FF7-F423-D242-BF96-F7FE8EA4A142}"/>
              </a:ext>
            </a:extLst>
          </p:cNvPr>
          <p:cNvSpPr txBox="1">
            <a:spLocks/>
          </p:cNvSpPr>
          <p:nvPr/>
        </p:nvSpPr>
        <p:spPr>
          <a:xfrm>
            <a:off x="1700925" y="2974314"/>
            <a:ext cx="5670376" cy="72008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i="1" dirty="0">
                <a:solidFill>
                  <a:schemeClr val="tx1"/>
                </a:solidFill>
              </a:rPr>
              <a:t>2</a:t>
            </a:r>
            <a:r>
              <a:rPr lang="en-GB" b="1" i="1" baseline="30000" dirty="0">
                <a:solidFill>
                  <a:schemeClr val="tx1"/>
                </a:solidFill>
              </a:rPr>
              <a:t>nd</a:t>
            </a:r>
            <a:r>
              <a:rPr lang="en-GB" b="1" i="1" dirty="0">
                <a:solidFill>
                  <a:schemeClr val="tx1"/>
                </a:solidFill>
              </a:rPr>
              <a:t> IFAST WP9 Meeting</a:t>
            </a:r>
          </a:p>
          <a:p>
            <a:pPr algn="ctr"/>
            <a:r>
              <a:rPr lang="en-GB" b="1" i="1" dirty="0">
                <a:solidFill>
                  <a:schemeClr val="tx1"/>
                </a:solidFill>
              </a:rPr>
              <a:t>24th September 2021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643" y="3941318"/>
            <a:ext cx="2157315" cy="1227470"/>
          </a:xfrm>
          <a:prstGeom prst="rect">
            <a:avLst/>
          </a:prstGeom>
        </p:spPr>
      </p:pic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512812" y="3783976"/>
            <a:ext cx="8208912" cy="720080"/>
          </a:xfrm>
        </p:spPr>
        <p:txBody>
          <a:bodyPr/>
          <a:lstStyle/>
          <a:p>
            <a:r>
              <a:rPr lang="en-GB" b="1" dirty="0">
                <a:solidFill>
                  <a:schemeClr val="tx1"/>
                </a:solidFill>
              </a:rPr>
              <a:t>Daniel Seal</a:t>
            </a:r>
          </a:p>
          <a:p>
            <a:r>
              <a:rPr lang="en-GB" i="1" dirty="0">
                <a:solidFill>
                  <a:schemeClr val="tx1"/>
                </a:solidFill>
              </a:rPr>
              <a:t>Lancaster University/Cockcroft Institute</a:t>
            </a:r>
          </a:p>
          <a:p>
            <a:r>
              <a:rPr lang="en-GB" i="1" dirty="0">
                <a:solidFill>
                  <a:schemeClr val="tx1"/>
                </a:solidFill>
              </a:rPr>
              <a:t>daniel.seal@cockcroft.ac.uk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4"/>
    </mc:Choice>
    <mc:Fallback xmlns="">
      <p:transition spd="slow" advTm="534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961733"/>
            <a:ext cx="6768752" cy="1152128"/>
          </a:xfrm>
        </p:spPr>
        <p:txBody>
          <a:bodyPr/>
          <a:lstStyle/>
          <a:p>
            <a:r>
              <a:rPr lang="en-GB" dirty="0"/>
              <a:t>The Facility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77171" y="1817586"/>
            <a:ext cx="4109904" cy="4477515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Measurements of </a:t>
            </a:r>
            <a:r>
              <a:rPr lang="en-GB" sz="1800" i="1" dirty="0">
                <a:solidFill>
                  <a:schemeClr val="tx1"/>
                </a:solidFill>
              </a:rPr>
              <a:t>R</a:t>
            </a:r>
            <a:r>
              <a:rPr lang="en-GB" sz="1800" baseline="-25000" dirty="0">
                <a:solidFill>
                  <a:schemeClr val="tx1"/>
                </a:solidFill>
              </a:rPr>
              <a:t>S </a:t>
            </a:r>
            <a:r>
              <a:rPr lang="en-GB" sz="1800" dirty="0">
                <a:solidFill>
                  <a:schemeClr val="tx1"/>
                </a:solidFill>
              </a:rPr>
              <a:t>with RF-DC compensation using </a:t>
            </a:r>
            <a:r>
              <a:rPr lang="en-GB" sz="1800" dirty="0" err="1">
                <a:solidFill>
                  <a:schemeClr val="tx1"/>
                </a:solidFill>
              </a:rPr>
              <a:t>Nb</a:t>
            </a:r>
            <a:r>
              <a:rPr lang="en-GB" sz="1800" dirty="0">
                <a:solidFill>
                  <a:schemeClr val="tx1"/>
                </a:solidFill>
              </a:rPr>
              <a:t> choke cavity (3 choke or 2 choke)</a:t>
            </a:r>
          </a:p>
          <a:p>
            <a:r>
              <a:rPr lang="en-GB" sz="1800" dirty="0">
                <a:solidFill>
                  <a:schemeClr val="tx1"/>
                </a:solidFill>
              </a:rPr>
              <a:t>Test planar samples </a:t>
            </a:r>
            <a:r>
              <a:rPr lang="en-GB" sz="1800" b="1" dirty="0">
                <a:solidFill>
                  <a:schemeClr val="tx1"/>
                </a:solidFill>
              </a:rPr>
              <a:t>90 - 110 mm </a:t>
            </a:r>
            <a:r>
              <a:rPr lang="en-GB" sz="1800" dirty="0">
                <a:solidFill>
                  <a:schemeClr val="tx1"/>
                </a:solidFill>
              </a:rPr>
              <a:t>diameter with </a:t>
            </a:r>
            <a:r>
              <a:rPr lang="en-GB" sz="1800" b="1" dirty="0">
                <a:solidFill>
                  <a:schemeClr val="tx1"/>
                </a:solidFill>
              </a:rPr>
              <a:t>2 to 3 day turnaround </a:t>
            </a:r>
            <a:r>
              <a:rPr lang="en-GB" sz="1800" dirty="0">
                <a:solidFill>
                  <a:schemeClr val="tx1"/>
                </a:solidFill>
              </a:rPr>
              <a:t>between tests</a:t>
            </a:r>
          </a:p>
          <a:p>
            <a:r>
              <a:rPr lang="en-GB" sz="1800" dirty="0">
                <a:solidFill>
                  <a:schemeClr val="tx1"/>
                </a:solidFill>
              </a:rPr>
              <a:t>So far allows measurements of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b="1" i="1" dirty="0" err="1">
                <a:solidFill>
                  <a:schemeClr val="tx1"/>
                </a:solidFill>
              </a:rPr>
              <a:t>R</a:t>
            </a:r>
            <a:r>
              <a:rPr lang="en-GB" sz="1800" b="1" baseline="-25000" dirty="0" err="1">
                <a:solidFill>
                  <a:schemeClr val="tx1"/>
                </a:solidFill>
              </a:rPr>
              <a:t>s</a:t>
            </a:r>
            <a:r>
              <a:rPr lang="en-GB" sz="1800" b="1" dirty="0">
                <a:solidFill>
                  <a:schemeClr val="tx1"/>
                </a:solidFill>
              </a:rPr>
              <a:t> under RF at 7.8 GHz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b="1" i="1" dirty="0">
                <a:solidFill>
                  <a:schemeClr val="tx1"/>
                </a:solidFill>
              </a:rPr>
              <a:t>T</a:t>
            </a:r>
            <a:r>
              <a:rPr lang="en-GB" sz="1800" b="1" baseline="-25000" dirty="0">
                <a:solidFill>
                  <a:schemeClr val="tx1"/>
                </a:solidFill>
              </a:rPr>
              <a:t>S</a:t>
            </a:r>
            <a:r>
              <a:rPr lang="en-GB" sz="1800" b="1" dirty="0">
                <a:solidFill>
                  <a:schemeClr val="tx1"/>
                </a:solidFill>
              </a:rPr>
              <a:t> = 4 to 10 K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tx1"/>
                </a:solidFill>
              </a:rPr>
              <a:t>RF Power up to 1 W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b="1" i="1" dirty="0" err="1">
                <a:solidFill>
                  <a:schemeClr val="tx1"/>
                </a:solidFill>
              </a:rPr>
              <a:t>B</a:t>
            </a:r>
            <a:r>
              <a:rPr lang="en-GB" sz="1800" b="1" baseline="-25000" dirty="0" err="1">
                <a:solidFill>
                  <a:schemeClr val="tx1"/>
                </a:solidFill>
              </a:rPr>
              <a:t>s,pk</a:t>
            </a:r>
            <a:r>
              <a:rPr lang="en-GB" sz="1800" b="1" dirty="0">
                <a:solidFill>
                  <a:schemeClr val="tx1"/>
                </a:solidFill>
              </a:rPr>
              <a:t> ≤ 0.8 </a:t>
            </a:r>
            <a:r>
              <a:rPr lang="en-GB" sz="1800" b="1" dirty="0" err="1">
                <a:solidFill>
                  <a:schemeClr val="tx1"/>
                </a:solidFill>
              </a:rPr>
              <a:t>mT</a:t>
            </a:r>
            <a:r>
              <a:rPr lang="en-GB" sz="1800" b="1" dirty="0">
                <a:solidFill>
                  <a:schemeClr val="tx1"/>
                </a:solidFill>
              </a:rPr>
              <a:t>  </a:t>
            </a:r>
          </a:p>
          <a:p>
            <a:r>
              <a:rPr lang="en-GB" sz="1800" dirty="0">
                <a:solidFill>
                  <a:schemeClr val="tx1"/>
                </a:solidFill>
              </a:rPr>
              <a:t>Initial tests with bulk </a:t>
            </a:r>
            <a:r>
              <a:rPr lang="en-GB" sz="1800" dirty="0" err="1">
                <a:solidFill>
                  <a:schemeClr val="tx1"/>
                </a:solidFill>
              </a:rPr>
              <a:t>Nb</a:t>
            </a:r>
            <a:r>
              <a:rPr lang="en-GB" sz="1800" dirty="0">
                <a:solidFill>
                  <a:schemeClr val="tx1"/>
                </a:solidFill>
              </a:rPr>
              <a:t> discs</a:t>
            </a:r>
          </a:p>
          <a:p>
            <a:r>
              <a:rPr lang="en-GB" sz="1800" dirty="0">
                <a:solidFill>
                  <a:schemeClr val="tx1"/>
                </a:solidFill>
              </a:rPr>
              <a:t>First measurements of </a:t>
            </a:r>
            <a:r>
              <a:rPr lang="en-GB" sz="1800" dirty="0" err="1">
                <a:solidFill>
                  <a:schemeClr val="tx1"/>
                </a:solidFill>
              </a:rPr>
              <a:t>Nb</a:t>
            </a:r>
            <a:r>
              <a:rPr lang="en-GB" sz="1800" dirty="0">
                <a:solidFill>
                  <a:schemeClr val="tx1"/>
                </a:solidFill>
              </a:rPr>
              <a:t> coated Cu discs have been made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2nd IFAST WP9 Meeting 24th September 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z="1800" smtClean="0">
                <a:solidFill>
                  <a:schemeClr val="bg1"/>
                </a:solidFill>
              </a:rPr>
              <a:t>2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03" r="13961"/>
          <a:stretch/>
        </p:blipFill>
        <p:spPr>
          <a:xfrm>
            <a:off x="5058751" y="2538063"/>
            <a:ext cx="3307040" cy="1999843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572000" y="4592296"/>
            <a:ext cx="4362353" cy="2127123"/>
            <a:chOff x="2118382" y="2471109"/>
            <a:chExt cx="4884543" cy="242000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/>
            <a:srcRect l="8959" r="8252" b="29874"/>
            <a:stretch/>
          </p:blipFill>
          <p:spPr>
            <a:xfrm>
              <a:off x="2899065" y="2471109"/>
              <a:ext cx="3231572" cy="2048936"/>
            </a:xfrm>
            <a:prstGeom prst="rect">
              <a:avLst/>
            </a:prstGeom>
            <a:ln w="57150">
              <a:noFill/>
            </a:ln>
          </p:spPr>
        </p:pic>
        <p:cxnSp>
          <p:nvCxnSpPr>
            <p:cNvPr id="9" name="Straight Connector 8"/>
            <p:cNvCxnSpPr>
              <a:stCxn id="10" idx="1"/>
            </p:cNvCxnSpPr>
            <p:nvPr/>
          </p:nvCxnSpPr>
          <p:spPr>
            <a:xfrm flipH="1" flipV="1">
              <a:off x="5641385" y="4083880"/>
              <a:ext cx="509484" cy="56801"/>
            </a:xfrm>
            <a:prstGeom prst="line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6150870" y="3843051"/>
              <a:ext cx="852055" cy="595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cs typeface="Times New Roman" panose="02020603050405020304" pitchFamily="18" charset="0"/>
                </a:rPr>
                <a:t>Sample Plate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50870" y="3341014"/>
              <a:ext cx="852055" cy="595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cs typeface="Times New Roman" panose="02020603050405020304" pitchFamily="18" charset="0"/>
                </a:rPr>
                <a:t>G-10 Spacers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 flipV="1">
              <a:off x="5347858" y="3561842"/>
              <a:ext cx="855515" cy="29738"/>
            </a:xfrm>
            <a:prstGeom prst="line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2878832" y="3844234"/>
              <a:ext cx="1547695" cy="212796"/>
            </a:xfrm>
            <a:prstGeom prst="line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118382" y="3853745"/>
              <a:ext cx="852055" cy="595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latin typeface="+mj-lt"/>
                  <a:cs typeface="Times New Roman" panose="02020603050405020304" pitchFamily="18" charset="0"/>
                </a:rPr>
                <a:t>Sample holder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138171" y="3513950"/>
              <a:ext cx="852055" cy="350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cs typeface="Times New Roman" panose="02020603050405020304" pitchFamily="18" charset="0"/>
                </a:rPr>
                <a:t>Sample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V="1">
              <a:off x="3966973" y="3477224"/>
              <a:ext cx="316995" cy="1081805"/>
            </a:xfrm>
            <a:prstGeom prst="line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3433883" y="4540956"/>
              <a:ext cx="852055" cy="350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latin typeface="+mj-lt"/>
                  <a:cs typeface="Times New Roman" panose="02020603050405020304" pitchFamily="18" charset="0"/>
                </a:rPr>
                <a:t>Cavity</a:t>
              </a:r>
            </a:p>
          </p:txBody>
        </p:sp>
        <p:cxnSp>
          <p:nvCxnSpPr>
            <p:cNvPr id="18" name="Straight Connector 17"/>
            <p:cNvCxnSpPr>
              <a:cxnSpLocks/>
            </p:cNvCxnSpPr>
            <p:nvPr/>
          </p:nvCxnSpPr>
          <p:spPr>
            <a:xfrm>
              <a:off x="2878832" y="3667839"/>
              <a:ext cx="1088140" cy="0"/>
            </a:xfrm>
            <a:prstGeom prst="line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2272" y="952278"/>
            <a:ext cx="1634186" cy="156950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8220279" y="4623777"/>
            <a:ext cx="1056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cs typeface="Times New Roman" panose="02020603050405020304" pitchFamily="18" charset="0"/>
              </a:rPr>
              <a:t>Stage 2 plate ~ 4 K</a:t>
            </a:r>
          </a:p>
        </p:txBody>
      </p:sp>
      <p:pic>
        <p:nvPicPr>
          <p:cNvPr id="23" name="Picture 2" descr="See the source image">
            <a:extLst>
              <a:ext uri="{FF2B5EF4-FFF2-40B4-BE49-F238E27FC236}">
                <a16:creationId xmlns:a16="http://schemas.microsoft.com/office/drawing/2014/main" id="{E967BBC2-8A9E-6440-91DC-17F27E02B2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923" y="245103"/>
            <a:ext cx="2022381" cy="564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81570AC-BC36-5C4B-8E58-FFF82C3AE2DC}"/>
              </a:ext>
            </a:extLst>
          </p:cNvPr>
          <p:cNvSpPr txBox="1"/>
          <p:nvPr/>
        </p:nvSpPr>
        <p:spPr>
          <a:xfrm>
            <a:off x="7710024" y="1712698"/>
            <a:ext cx="1056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cs typeface="Times New Roman" panose="02020603050405020304" pitchFamily="18" charset="0"/>
              </a:rPr>
              <a:t>~ 100 mm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B941F9C-D5F8-3840-BE55-EADA5B049BC3}"/>
              </a:ext>
            </a:extLst>
          </p:cNvPr>
          <p:cNvCxnSpPr/>
          <p:nvPr/>
        </p:nvCxnSpPr>
        <p:spPr>
          <a:xfrm>
            <a:off x="7718371" y="952278"/>
            <a:ext cx="0" cy="1569509"/>
          </a:xfrm>
          <a:prstGeom prst="straightConnector1">
            <a:avLst/>
          </a:prstGeom>
          <a:ln w="444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7119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927052"/>
            <a:ext cx="6768752" cy="1152128"/>
          </a:xfrm>
        </p:spPr>
        <p:txBody>
          <a:bodyPr/>
          <a:lstStyle/>
          <a:p>
            <a:r>
              <a:rPr lang="en-GB" dirty="0"/>
              <a:t>Samples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2nd IFAST WP9 Meeting 24th September 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3</a:t>
            </a:fld>
            <a:endParaRPr lang="en-GB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251520" y="6356350"/>
            <a:ext cx="80648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2nd IFAST WP9 Meeting 24th September 2021</a:t>
            </a:r>
            <a:endParaRPr lang="en-GB"/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>
          <a:xfrm>
            <a:off x="5995095" y="614680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C91FD35-273A-4D3F-A1F6-736CC8034085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BBD4669-369F-F94A-8492-E59F0ACA2F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889" t="10932" r="15005" b="11798"/>
          <a:stretch/>
        </p:blipFill>
        <p:spPr>
          <a:xfrm>
            <a:off x="1047080" y="2162901"/>
            <a:ext cx="1763553" cy="161954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221C773E-34CF-5347-926E-01E20EE5C039}"/>
              </a:ext>
            </a:extLst>
          </p:cNvPr>
          <p:cNvGrpSpPr/>
          <p:nvPr/>
        </p:nvGrpSpPr>
        <p:grpSpPr>
          <a:xfrm>
            <a:off x="996032" y="4158942"/>
            <a:ext cx="2071487" cy="2154082"/>
            <a:chOff x="6585133" y="2313394"/>
            <a:chExt cx="2198245" cy="246877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C2441DC-2433-9149-A197-E12D916926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0634" t="12091" r="8880" b="12636"/>
            <a:stretch/>
          </p:blipFill>
          <p:spPr>
            <a:xfrm>
              <a:off x="6585133" y="2313394"/>
              <a:ext cx="1979813" cy="246877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86D117C-E1A6-8945-8F1E-BDE671A141C2}"/>
                </a:ext>
              </a:extLst>
            </p:cNvPr>
            <p:cNvSpPr txBox="1"/>
            <p:nvPr/>
          </p:nvSpPr>
          <p:spPr>
            <a:xfrm>
              <a:off x="8424891" y="3377401"/>
              <a:ext cx="358487" cy="473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2100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30E5D5B-4CB9-B14F-8606-38771AC9C16E}"/>
                </a:ext>
              </a:extLst>
            </p:cNvPr>
            <p:cNvSpPr txBox="1"/>
            <p:nvPr/>
          </p:nvSpPr>
          <p:spPr>
            <a:xfrm>
              <a:off x="7553463" y="2584720"/>
              <a:ext cx="358487" cy="473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2100" b="1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5411B18-B6BD-9549-B48A-BFE56DCFA7D3}"/>
                </a:ext>
              </a:extLst>
            </p:cNvPr>
            <p:cNvSpPr txBox="1"/>
            <p:nvPr/>
          </p:nvSpPr>
          <p:spPr>
            <a:xfrm>
              <a:off x="7611942" y="3442219"/>
              <a:ext cx="358487" cy="473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2100" b="1" dirty="0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AAB2F682-BCF6-3D45-9D6A-A42BC62AB2ED}"/>
              </a:ext>
            </a:extLst>
          </p:cNvPr>
          <p:cNvSpPr txBox="1"/>
          <p:nvPr/>
        </p:nvSpPr>
        <p:spPr>
          <a:xfrm>
            <a:off x="5172891" y="1756026"/>
            <a:ext cx="3331029" cy="20621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/>
              <a:t>Design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Sample heated to ~ 160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°C and</a:t>
            </a:r>
            <a:r>
              <a:rPr lang="en-GB" sz="1600" dirty="0"/>
              <a:t> indium brazed to sample holder in separate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with Nb and Cu discs 100 mm in diameter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Thermometers only mounted to sample holder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5ACA879-8AA5-9247-9282-1D52E23F1348}"/>
              </a:ext>
            </a:extLst>
          </p:cNvPr>
          <p:cNvSpPr txBox="1"/>
          <p:nvPr/>
        </p:nvSpPr>
        <p:spPr>
          <a:xfrm>
            <a:off x="5172891" y="3922901"/>
            <a:ext cx="3331029" cy="25545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/>
              <a:t>Design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Sample bolted to sample holder around edge for improved thermalisation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Different sample design – Use with Cu discs ~ 110 mm diameter with drilled hole discs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Avoids indium brazing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Thermometers can be mounted directly to sample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t="14799" b="6149"/>
          <a:stretch/>
        </p:blipFill>
        <p:spPr>
          <a:xfrm>
            <a:off x="3291303" y="4425338"/>
            <a:ext cx="1749212" cy="18437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t="17801" r="5755" b="11816"/>
          <a:stretch/>
        </p:blipFill>
        <p:spPr>
          <a:xfrm>
            <a:off x="3315529" y="2131612"/>
            <a:ext cx="1740370" cy="173297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A22FA05-D96D-3649-9278-34BAECD52AC6}"/>
              </a:ext>
            </a:extLst>
          </p:cNvPr>
          <p:cNvSpPr txBox="1"/>
          <p:nvPr/>
        </p:nvSpPr>
        <p:spPr>
          <a:xfrm>
            <a:off x="1110281" y="1680243"/>
            <a:ext cx="4193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Sample Holder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5379939-50B2-B64E-9956-708B9D829327}"/>
              </a:ext>
            </a:extLst>
          </p:cNvPr>
          <p:cNvSpPr txBox="1"/>
          <p:nvPr/>
        </p:nvSpPr>
        <p:spPr>
          <a:xfrm>
            <a:off x="3745080" y="1674990"/>
            <a:ext cx="953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Sample</a:t>
            </a:r>
          </a:p>
        </p:txBody>
      </p:sp>
    </p:spTree>
    <p:extLst>
      <p:ext uri="{BB962C8B-B14F-4D97-AF65-F5344CB8AC3E}">
        <p14:creationId xmlns:p14="http://schemas.microsoft.com/office/powerpoint/2010/main" val="3011264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634BE-5EF8-264D-8B8B-605E948F27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4204" y="1011286"/>
            <a:ext cx="9269412" cy="1152128"/>
          </a:xfrm>
        </p:spPr>
        <p:txBody>
          <a:bodyPr/>
          <a:lstStyle/>
          <a:p>
            <a:r>
              <a:rPr lang="en-US" dirty="0"/>
              <a:t>Measurements – RF-DC Compensation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>
          <a:xfrm>
            <a:off x="251520" y="6316050"/>
            <a:ext cx="8064896" cy="365125"/>
          </a:xfrm>
        </p:spPr>
        <p:txBody>
          <a:bodyPr/>
          <a:lstStyle/>
          <a:p>
            <a:pPr algn="l"/>
            <a:r>
              <a:rPr lang="en-US"/>
              <a:t>Daniel Seal - Lancaster PGR Conference Thursday 1st July 2021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4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AB1A27B-684D-5142-949D-97199807D62A}"/>
                  </a:ext>
                </a:extLst>
              </p:cNvPr>
              <p:cNvSpPr txBox="1"/>
              <p:nvPr/>
            </p:nvSpPr>
            <p:spPr>
              <a:xfrm>
                <a:off x="415940" y="5373605"/>
                <a:ext cx="4770060" cy="845359"/>
              </a:xfrm>
              <a:prstGeom prst="roundRect">
                <a:avLst>
                  <a:gd name="adj" fmla="val 3352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RF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DC</m:t>
                          </m:r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,1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DC</m:t>
                          </m:r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,2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nary>
                        <m:nary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  <m:brk m:alnAt="23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ample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  <m:r>
                                <a:rPr lang="en-GB" b="1" i="0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dS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AB1A27B-684D-5142-949D-97199807D6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940" y="5373605"/>
                <a:ext cx="4770060" cy="845359"/>
              </a:xfrm>
              <a:prstGeom prst="roundRect">
                <a:avLst>
                  <a:gd name="adj" fmla="val 33529"/>
                </a:avLst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40272"/>
            <a:ext cx="5366080" cy="3536247"/>
          </a:xfrm>
          <a:prstGeom prst="rect">
            <a:avLst/>
          </a:prstGeom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858988" y="5361325"/>
                <a:ext cx="2678529" cy="869917"/>
              </a:xfrm>
              <a:prstGeom prst="roundRect">
                <a:avLst>
                  <a:gd name="adj" fmla="val 2769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sSubSup>
                            <m:sSub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 b="0" i="0" smtClean="0">
                                  <a:latin typeface="Cambria Math" panose="02040503050406030204" pitchFamily="18" charset="0"/>
                                </a:rPr>
                                <m:t>RF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𝑝𝑘</m:t>
                              </m:r>
                            </m:sub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8988" y="5361325"/>
                <a:ext cx="2678529" cy="869917"/>
              </a:xfrm>
              <a:prstGeom prst="roundRect">
                <a:avLst>
                  <a:gd name="adj" fmla="val 27691"/>
                </a:avLst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5736304" y="1789182"/>
            <a:ext cx="3033492" cy="2495898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Sample thermally isolated from cavity</a:t>
            </a:r>
          </a:p>
          <a:p>
            <a:r>
              <a:rPr lang="en-GB" sz="1800" dirty="0">
                <a:solidFill>
                  <a:schemeClr val="tx1"/>
                </a:solidFill>
              </a:rPr>
              <a:t>Cavity at fixed temperature</a:t>
            </a:r>
          </a:p>
          <a:p>
            <a:r>
              <a:rPr lang="en-GB" sz="1800" dirty="0">
                <a:solidFill>
                  <a:schemeClr val="tx1"/>
                </a:solidFill>
              </a:rPr>
              <a:t>Doesn’t require a high cavity </a:t>
            </a:r>
            <a:r>
              <a:rPr lang="en-GB" sz="1800" i="1" dirty="0">
                <a:solidFill>
                  <a:schemeClr val="tx1"/>
                </a:solidFill>
              </a:rPr>
              <a:t>Q</a:t>
            </a:r>
            <a:endParaRPr lang="en-GB" sz="1800" dirty="0">
              <a:solidFill>
                <a:schemeClr val="tx1"/>
              </a:solidFill>
            </a:endParaRPr>
          </a:p>
          <a:p>
            <a:r>
              <a:rPr lang="en-GB" sz="1800" dirty="0">
                <a:solidFill>
                  <a:schemeClr val="tx1"/>
                </a:solidFill>
              </a:rPr>
              <a:t>Only stored energy limited by choke leakage</a:t>
            </a:r>
          </a:p>
          <a:p>
            <a:endParaRPr lang="en-GB" sz="18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5EA9C3D-69E1-6B47-8923-B1F9C5A1B8E0}"/>
                  </a:ext>
                </a:extLst>
              </p:cNvPr>
              <p:cNvSpPr txBox="1"/>
              <p:nvPr/>
            </p:nvSpPr>
            <p:spPr>
              <a:xfrm>
                <a:off x="5858987" y="4594269"/>
                <a:ext cx="2678529" cy="432872"/>
              </a:xfrm>
              <a:prstGeom prst="roundRect">
                <a:avLst>
                  <a:gd name="adj" fmla="val 2769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  <m: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pk</m:t>
                          </m:r>
                        </m:sub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latin typeface="Cambria Math" panose="02040503050406030204" pitchFamily="18" charset="0"/>
                            </a:rPr>
                            <m:t>s</m:t>
                          </m:r>
                          <m:r>
                            <a:rPr lang="en-GB" sz="20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 sz="2000">
                              <a:latin typeface="Cambria Math" panose="02040503050406030204" pitchFamily="18" charset="0"/>
                            </a:rPr>
                            <m:t>pk</m:t>
                          </m:r>
                        </m:sub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J</m:t>
                          </m:r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𝑈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5EA9C3D-69E1-6B47-8923-B1F9C5A1B8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8987" y="4594269"/>
                <a:ext cx="2678529" cy="432872"/>
              </a:xfrm>
              <a:prstGeom prst="roundRect">
                <a:avLst>
                  <a:gd name="adj" fmla="val 27691"/>
                </a:avLst>
              </a:prstGeom>
              <a:blipFill>
                <a:blip r:embed="rId7"/>
                <a:stretch>
                  <a:fillRect b="-1142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159978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895747"/>
            <a:ext cx="6768752" cy="1152128"/>
          </a:xfrm>
        </p:spPr>
        <p:txBody>
          <a:bodyPr/>
          <a:lstStyle/>
          <a:p>
            <a:r>
              <a:rPr lang="en-GB" dirty="0"/>
              <a:t>Preliminary Results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2nd IFAST WP9 Meeting 24th September 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>
          <a:xfrm>
            <a:off x="6842956" y="6356350"/>
            <a:ext cx="2057400" cy="365125"/>
          </a:xfrm>
        </p:spPr>
        <p:txBody>
          <a:bodyPr/>
          <a:lstStyle/>
          <a:p>
            <a:fld id="{5C91FD35-273A-4D3F-A1F6-736CC8034085}" type="slidenum">
              <a:rPr lang="en-GB" smtClean="0"/>
              <a:t>5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72965" y="1721685"/>
            <a:ext cx="4193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Bulk </a:t>
            </a:r>
            <a:r>
              <a:rPr lang="en-GB" dirty="0" err="1"/>
              <a:t>Nb</a:t>
            </a:r>
            <a:r>
              <a:rPr lang="en-GB" dirty="0"/>
              <a:t> Sample with 3 choke cavity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04620" y="2170787"/>
            <a:ext cx="2195736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Testing effect of various treatments due to no BCP available:</a:t>
            </a:r>
          </a:p>
          <a:p>
            <a:r>
              <a:rPr lang="en-GB" sz="1400" b="1" dirty="0"/>
              <a:t>(1) </a:t>
            </a:r>
            <a:r>
              <a:rPr lang="en-GB" sz="1400" dirty="0"/>
              <a:t>Isopropanol</a:t>
            </a:r>
          </a:p>
          <a:p>
            <a:r>
              <a:rPr lang="en-GB" sz="1400" b="1" dirty="0"/>
              <a:t>(2) </a:t>
            </a:r>
            <a:r>
              <a:rPr lang="en-GB" sz="1400" dirty="0"/>
              <a:t>Clean with acetone followed by UPW (lowest </a:t>
            </a:r>
            <a:r>
              <a:rPr lang="en-GB" sz="1400" i="1" dirty="0" err="1"/>
              <a:t>R</a:t>
            </a:r>
            <a:r>
              <a:rPr lang="en-GB" sz="1400" baseline="-25000" dirty="0" err="1"/>
              <a:t>res</a:t>
            </a:r>
            <a:r>
              <a:rPr lang="en-GB" sz="1400" dirty="0"/>
              <a:t>)</a:t>
            </a:r>
            <a:endParaRPr lang="en-GB" sz="1400" baseline="-25000" dirty="0"/>
          </a:p>
          <a:p>
            <a:r>
              <a:rPr lang="en-GB" sz="1400" b="1" dirty="0"/>
              <a:t>(3) </a:t>
            </a:r>
            <a:r>
              <a:rPr lang="en-GB" sz="1400" dirty="0"/>
              <a:t>600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°C </a:t>
            </a:r>
            <a:r>
              <a:rPr lang="en-GB" sz="1400" dirty="0"/>
              <a:t>Bake – possibility to reduce Q-disease</a:t>
            </a:r>
          </a:p>
          <a:p>
            <a:r>
              <a:rPr lang="en-GB" sz="1400" b="1" dirty="0"/>
              <a:t>(4) </a:t>
            </a:r>
            <a:r>
              <a:rPr lang="en-GB" sz="1400" dirty="0"/>
              <a:t>Post-milling	</a:t>
            </a:r>
          </a:p>
        </p:txBody>
      </p:sp>
      <p:graphicFrame>
        <p:nvGraphicFramePr>
          <p:cNvPr id="12" name="Chart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781186"/>
              </p:ext>
            </p:extLst>
          </p:nvPr>
        </p:nvGraphicFramePr>
        <p:xfrm>
          <a:off x="152335" y="2064369"/>
          <a:ext cx="6657593" cy="4335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614192" y="2315508"/>
            <a:ext cx="1723449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R</a:t>
            </a:r>
            <a:r>
              <a:rPr lang="en-GB" b="1" baseline="-25000" dirty="0"/>
              <a:t>S </a:t>
            </a:r>
            <a:r>
              <a:rPr lang="en-GB" b="1" dirty="0"/>
              <a:t>(1)</a:t>
            </a:r>
          </a:p>
          <a:p>
            <a:r>
              <a:rPr lang="en-GB" b="1" dirty="0"/>
              <a:t>R</a:t>
            </a:r>
            <a:r>
              <a:rPr lang="en-GB" b="1" baseline="-25000" dirty="0"/>
              <a:t>S </a:t>
            </a:r>
            <a:r>
              <a:rPr lang="en-GB" b="1" dirty="0"/>
              <a:t>(2)</a:t>
            </a:r>
          </a:p>
          <a:p>
            <a:r>
              <a:rPr lang="en-GB" b="1" dirty="0"/>
              <a:t>R</a:t>
            </a:r>
            <a:r>
              <a:rPr lang="en-GB" b="1" baseline="-25000" dirty="0"/>
              <a:t>S </a:t>
            </a:r>
            <a:r>
              <a:rPr lang="en-GB" b="1" dirty="0"/>
              <a:t>(3)</a:t>
            </a:r>
          </a:p>
          <a:p>
            <a:r>
              <a:rPr lang="en-GB" b="1" dirty="0"/>
              <a:t>R</a:t>
            </a:r>
            <a:r>
              <a:rPr lang="en-GB" b="1" baseline="-25000" dirty="0"/>
              <a:t>S </a:t>
            </a:r>
            <a:r>
              <a:rPr lang="en-GB" b="1" dirty="0"/>
              <a:t>(4)</a:t>
            </a:r>
          </a:p>
          <a:p>
            <a:r>
              <a:rPr lang="en-GB" b="1" dirty="0"/>
              <a:t>R</a:t>
            </a:r>
            <a:r>
              <a:rPr lang="en-GB" b="1" baseline="-25000" dirty="0"/>
              <a:t>BCS</a:t>
            </a:r>
            <a:endParaRPr lang="en-GB" b="1" dirty="0"/>
          </a:p>
        </p:txBody>
      </p:sp>
      <p:sp>
        <p:nvSpPr>
          <p:cNvPr id="14" name="Rectangle 13"/>
          <p:cNvSpPr/>
          <p:nvPr/>
        </p:nvSpPr>
        <p:spPr>
          <a:xfrm>
            <a:off x="4131652" y="2315508"/>
            <a:ext cx="1796527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249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2nd IFAST WP9 Meeting 24th September 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6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72965" y="1721685"/>
            <a:ext cx="4193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Bulk </a:t>
            </a:r>
            <a:r>
              <a:rPr lang="en-GB" dirty="0" err="1"/>
              <a:t>Nb</a:t>
            </a:r>
            <a:r>
              <a:rPr lang="en-GB" dirty="0"/>
              <a:t> Sample with 3 choke cavity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74310" y="1931930"/>
            <a:ext cx="2231354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Testing effect of various treatments due to no BCP available:</a:t>
            </a:r>
          </a:p>
          <a:p>
            <a:r>
              <a:rPr lang="en-GB" sz="1400" b="1" dirty="0"/>
              <a:t>(1) </a:t>
            </a:r>
            <a:r>
              <a:rPr lang="en-GB" sz="1400" dirty="0"/>
              <a:t>No treatment </a:t>
            </a:r>
          </a:p>
          <a:p>
            <a:r>
              <a:rPr lang="en-GB" sz="1400" b="1" dirty="0"/>
              <a:t>(2) </a:t>
            </a:r>
            <a:r>
              <a:rPr lang="en-GB" sz="1400" dirty="0"/>
              <a:t>Cleaning with acetone followed by UPW (lowest </a:t>
            </a:r>
            <a:r>
              <a:rPr lang="en-GB" sz="1400" i="1" dirty="0" err="1"/>
              <a:t>R</a:t>
            </a:r>
            <a:r>
              <a:rPr lang="en-GB" sz="1400" baseline="-25000" dirty="0" err="1"/>
              <a:t>res</a:t>
            </a:r>
            <a:r>
              <a:rPr lang="en-GB" sz="1400" dirty="0"/>
              <a:t>)</a:t>
            </a:r>
          </a:p>
          <a:p>
            <a:r>
              <a:rPr lang="en-GB" sz="1400" b="1" dirty="0"/>
              <a:t>(3) </a:t>
            </a:r>
            <a:r>
              <a:rPr lang="en-GB" sz="1400" dirty="0"/>
              <a:t>600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°C </a:t>
            </a:r>
            <a:r>
              <a:rPr lang="en-GB" sz="1400" dirty="0"/>
              <a:t>Bake – possibility to reduce Q-disease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26758"/>
            <a:ext cx="6774310" cy="419532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787152" y="2448650"/>
            <a:ext cx="1613648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/>
              <a:t>R</a:t>
            </a:r>
            <a:r>
              <a:rPr lang="en-GB" sz="1400" b="1" baseline="-25000" dirty="0"/>
              <a:t>S </a:t>
            </a:r>
            <a:r>
              <a:rPr lang="en-GB" sz="1400" b="1" dirty="0"/>
              <a:t>(1)</a:t>
            </a:r>
          </a:p>
          <a:p>
            <a:r>
              <a:rPr lang="en-GB" sz="1400" b="1" dirty="0"/>
              <a:t>R</a:t>
            </a:r>
            <a:r>
              <a:rPr lang="en-GB" sz="1400" b="1" baseline="-25000" dirty="0"/>
              <a:t>S </a:t>
            </a:r>
            <a:r>
              <a:rPr lang="en-GB" sz="1400" b="1" dirty="0"/>
              <a:t>(2)</a:t>
            </a:r>
          </a:p>
          <a:p>
            <a:r>
              <a:rPr lang="en-GB" sz="1400" b="1" dirty="0"/>
              <a:t>R</a:t>
            </a:r>
            <a:r>
              <a:rPr lang="en-GB" sz="1400" b="1" baseline="-25000" dirty="0"/>
              <a:t>S </a:t>
            </a:r>
            <a:r>
              <a:rPr lang="en-GB" sz="1400" b="1" dirty="0"/>
              <a:t>(3)</a:t>
            </a:r>
          </a:p>
          <a:p>
            <a:r>
              <a:rPr lang="en-GB" sz="1400" b="1" dirty="0"/>
              <a:t>R</a:t>
            </a:r>
            <a:r>
              <a:rPr lang="en-GB" sz="1400" b="1" baseline="-25000" dirty="0"/>
              <a:t>BCS</a:t>
            </a:r>
            <a:endParaRPr lang="en-GB" sz="1400" b="1" dirty="0"/>
          </a:p>
        </p:txBody>
      </p:sp>
      <p:sp>
        <p:nvSpPr>
          <p:cNvPr id="15" name="Rectangle 14"/>
          <p:cNvSpPr/>
          <p:nvPr/>
        </p:nvSpPr>
        <p:spPr>
          <a:xfrm>
            <a:off x="4485939" y="2448650"/>
            <a:ext cx="1796527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9D0BAD-EF99-CF43-8E0C-F2153CB8AB63}"/>
              </a:ext>
            </a:extLst>
          </p:cNvPr>
          <p:cNvSpPr txBox="1"/>
          <p:nvPr/>
        </p:nvSpPr>
        <p:spPr>
          <a:xfrm>
            <a:off x="6774310" y="4404005"/>
            <a:ext cx="2231354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Plan to repeat both Nb Sample tests after BCP at INFN</a:t>
            </a:r>
          </a:p>
        </p:txBody>
      </p:sp>
    </p:spTree>
    <p:extLst>
      <p:ext uri="{BB962C8B-B14F-4D97-AF65-F5344CB8AC3E}">
        <p14:creationId xmlns:p14="http://schemas.microsoft.com/office/powerpoint/2010/main" val="1759217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2nd IFAST WP9 Meeting 24th September 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7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72600" y="1697318"/>
            <a:ext cx="59945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Nb on Cu Sample with 3 choke cavity (deposited by Reza </a:t>
            </a:r>
            <a:r>
              <a:rPr lang="en-GB" dirty="0" err="1"/>
              <a:t>Valizadeh</a:t>
            </a:r>
            <a:r>
              <a:rPr lang="en-GB" dirty="0"/>
              <a:t> at DL)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57465" y="2343649"/>
            <a:ext cx="2447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3975" t="14516" b="11050"/>
          <a:stretch/>
        </p:blipFill>
        <p:spPr>
          <a:xfrm>
            <a:off x="6730247" y="3772657"/>
            <a:ext cx="1921814" cy="19862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78889" y="1697318"/>
            <a:ext cx="2526775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Deposition of Nb on Cu sample heated for 4 days at 600</a:t>
            </a:r>
            <a:r>
              <a:rPr lang="en-GB" sz="1400" dirty="0">
                <a:cs typeface="Calibri" panose="020F0502020204030204" pitchFamily="34" charset="0"/>
              </a:rPr>
              <a:t>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Cu mechanically polished with diamond abrasive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Surface analysis yet to be made</a:t>
            </a:r>
          </a:p>
          <a:p>
            <a:endParaRPr lang="en-GB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A4F7360-750D-9246-9DFD-4B8E3D624D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089" y="2497537"/>
            <a:ext cx="5855618" cy="382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842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841288"/>
            <a:ext cx="6768752" cy="1152128"/>
          </a:xfrm>
        </p:spPr>
        <p:txBody>
          <a:bodyPr/>
          <a:lstStyle/>
          <a:p>
            <a:r>
              <a:rPr lang="en-GB" dirty="0"/>
              <a:t>Summary and Future Plans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95288" y="1739053"/>
            <a:ext cx="8425184" cy="4583031"/>
          </a:xfrm>
          <a:ln>
            <a:solidFill>
              <a:schemeClr val="tx1"/>
            </a:solidFill>
          </a:ln>
        </p:spPr>
        <p:txBody>
          <a:bodyPr vert="horz" lIns="91440" tIns="45720" rIns="91440" bIns="45720" anchor="t"/>
          <a:lstStyle/>
          <a:p>
            <a:r>
              <a:rPr lang="en-GB" sz="2200" dirty="0">
                <a:solidFill>
                  <a:schemeClr val="tx1"/>
                </a:solidFill>
              </a:rPr>
              <a:t>Facility for measuring </a:t>
            </a:r>
            <a:r>
              <a:rPr lang="en-GB" sz="2200" i="1" dirty="0">
                <a:solidFill>
                  <a:schemeClr val="tx1"/>
                </a:solidFill>
              </a:rPr>
              <a:t>R</a:t>
            </a:r>
            <a:r>
              <a:rPr lang="en-GB" sz="2200" baseline="-25000" dirty="0">
                <a:solidFill>
                  <a:schemeClr val="tx1"/>
                </a:solidFill>
              </a:rPr>
              <a:t>S </a:t>
            </a:r>
            <a:r>
              <a:rPr lang="en-GB" sz="2200" dirty="0">
                <a:solidFill>
                  <a:schemeClr val="tx1"/>
                </a:solidFill>
              </a:rPr>
              <a:t>of planar samples is operational:</a:t>
            </a:r>
          </a:p>
          <a:p>
            <a:pPr lvl="1"/>
            <a:r>
              <a:rPr lang="en-GB" sz="2000" b="1" dirty="0">
                <a:solidFill>
                  <a:schemeClr val="tx1"/>
                </a:solidFill>
              </a:rPr>
              <a:t>Planar sample diameter: 90 – 110 mm</a:t>
            </a:r>
          </a:p>
          <a:p>
            <a:pPr lvl="1"/>
            <a:r>
              <a:rPr lang="en-GB" sz="2000" b="1" dirty="0">
                <a:solidFill>
                  <a:schemeClr val="tx1"/>
                </a:solidFill>
              </a:rPr>
              <a:t>Frequency: 7.8 GHz</a:t>
            </a:r>
          </a:p>
          <a:p>
            <a:pPr lvl="1"/>
            <a:r>
              <a:rPr lang="en-GB" sz="2000" b="1" dirty="0">
                <a:solidFill>
                  <a:schemeClr val="tx1"/>
                </a:solidFill>
              </a:rPr>
              <a:t>Temperature range: &gt; 4 K</a:t>
            </a:r>
          </a:p>
          <a:p>
            <a:pPr lvl="1"/>
            <a:r>
              <a:rPr lang="en-GB" sz="2000" b="1" dirty="0">
                <a:solidFill>
                  <a:schemeClr val="tx1"/>
                </a:solidFill>
              </a:rPr>
              <a:t>RF Power up to 1 W</a:t>
            </a:r>
          </a:p>
          <a:p>
            <a:r>
              <a:rPr lang="en-GB" sz="2200" dirty="0">
                <a:solidFill>
                  <a:schemeClr val="tx1"/>
                </a:solidFill>
              </a:rPr>
              <a:t>Main advantage: Quick sample turnover – able to test at least 2 samples per week</a:t>
            </a:r>
            <a:endParaRPr lang="en-GB" sz="2200" b="1" dirty="0">
              <a:solidFill>
                <a:schemeClr val="tx1"/>
              </a:solidFill>
            </a:endParaRPr>
          </a:p>
          <a:p>
            <a:r>
              <a:rPr lang="en-GB" sz="2200" dirty="0">
                <a:solidFill>
                  <a:schemeClr val="tx1"/>
                </a:solidFill>
              </a:rPr>
              <a:t>System can be used in addition to QPR</a:t>
            </a:r>
          </a:p>
          <a:p>
            <a:r>
              <a:rPr lang="en-GB" sz="2200" dirty="0">
                <a:solidFill>
                  <a:schemeClr val="tx1"/>
                </a:solidFill>
              </a:rPr>
              <a:t>Higher resonant frequency (7.8 GHz) and lower power compared with QPR and limited to one frequency</a:t>
            </a:r>
          </a:p>
          <a:p>
            <a:r>
              <a:rPr lang="en-GB" sz="2200" dirty="0">
                <a:solidFill>
                  <a:schemeClr val="tx1"/>
                </a:solidFill>
              </a:rPr>
              <a:t>Testing of Nb on Cu samples is underway</a:t>
            </a:r>
            <a:endParaRPr lang="en-GB" sz="2200" dirty="0">
              <a:solidFill>
                <a:schemeClr val="tx1"/>
              </a:solidFill>
              <a:cs typeface="Calibri"/>
            </a:endParaRPr>
          </a:p>
          <a:p>
            <a:r>
              <a:rPr lang="en-GB" sz="2200" dirty="0">
                <a:solidFill>
                  <a:schemeClr val="tx1"/>
                </a:solidFill>
              </a:rPr>
              <a:t>Send cavity + bulk Nb sample(s) to INFN for BCP before re-measuring</a:t>
            </a:r>
            <a:endParaRPr lang="en-GB" sz="2200" dirty="0">
              <a:solidFill>
                <a:schemeClr val="tx1"/>
              </a:solidFill>
              <a:cs typeface="Calibri"/>
            </a:endParaRPr>
          </a:p>
          <a:p>
            <a:endParaRPr lang="en-GB" sz="2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2nd IFAST WP9 Meeting 24th September 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829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176810"/>
            <a:ext cx="8208912" cy="101054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Thank you for listening</a:t>
            </a:r>
            <a:br>
              <a:rPr lang="en-US" dirty="0">
                <a:solidFill>
                  <a:schemeClr val="tx1"/>
                </a:solidFill>
              </a:rPr>
            </a:b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670647"/>
            <a:ext cx="8208912" cy="720080"/>
          </a:xfrm>
        </p:spPr>
        <p:txBody>
          <a:bodyPr/>
          <a:lstStyle/>
          <a:p>
            <a:r>
              <a:rPr lang="en-GB" b="1" dirty="0">
                <a:solidFill>
                  <a:schemeClr val="tx1"/>
                </a:solidFill>
              </a:rPr>
              <a:t>Daniel Seal</a:t>
            </a:r>
          </a:p>
          <a:p>
            <a:r>
              <a:rPr lang="en-GB" i="1" dirty="0">
                <a:solidFill>
                  <a:schemeClr val="tx1"/>
                </a:solidFill>
              </a:rPr>
              <a:t>Lancaster University/Cockcroft Institute</a:t>
            </a:r>
          </a:p>
          <a:p>
            <a:r>
              <a:rPr lang="en-GB" i="1" dirty="0">
                <a:solidFill>
                  <a:schemeClr val="tx1"/>
                </a:solidFill>
              </a:rPr>
              <a:t>daniel.seal@cockcroft.ac.uk</a:t>
            </a:r>
          </a:p>
          <a:p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65701F-DCA7-E443-A85C-49A58DEDB8E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643" y="3941318"/>
            <a:ext cx="2157315" cy="1227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87166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2|15.7|6.6|1|28.4|6.3|52.1"/>
</p:tagLst>
</file>

<file path=ppt/theme/theme1.xml><?xml version="1.0" encoding="utf-8"?>
<a:theme xmlns:a="http://schemas.openxmlformats.org/drawingml/2006/main" name="Office Theme">
  <a:themeElements>
    <a:clrScheme name="Custom 1">
      <a:dk1>
        <a:srgbClr val="8C0E1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2: Text Only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4445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3974</TotalTime>
  <Words>636</Words>
  <Application>Microsoft Macintosh PowerPoint</Application>
  <PresentationFormat>On-screen Show (4:3)</PresentationFormat>
  <Paragraphs>105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Cambria Math</vt:lpstr>
      <vt:lpstr>Lucida Grande</vt:lpstr>
      <vt:lpstr>Office Theme</vt:lpstr>
      <vt:lpstr>Slide 2: Text Only</vt:lpstr>
      <vt:lpstr>Progress with RF Characterisation facility at STFC</vt:lpstr>
      <vt:lpstr>The Facility</vt:lpstr>
      <vt:lpstr>Samples</vt:lpstr>
      <vt:lpstr>Measurements – RF-DC Compensation</vt:lpstr>
      <vt:lpstr>Preliminary Results</vt:lpstr>
      <vt:lpstr>PowerPoint Presentation</vt:lpstr>
      <vt:lpstr>PowerPoint Presentation</vt:lpstr>
      <vt:lpstr>Summary and Future Plans</vt:lpstr>
      <vt:lpstr>Thank you for listening 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wendy.gallagher</dc:creator>
  <cp:lastModifiedBy>Daniel Seal</cp:lastModifiedBy>
  <cp:revision>261</cp:revision>
  <dcterms:created xsi:type="dcterms:W3CDTF">2011-10-31T13:04:17Z</dcterms:created>
  <dcterms:modified xsi:type="dcterms:W3CDTF">2021-09-24T08:47:00Z</dcterms:modified>
</cp:coreProperties>
</file>