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1" r:id="rId10"/>
    <p:sldId id="262" r:id="rId11"/>
    <p:sldId id="263" r:id="rId12"/>
    <p:sldId id="269" r:id="rId13"/>
    <p:sldId id="271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44061"/>
    <a:srgbClr val="FFFF70"/>
    <a:srgbClr val="FF64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8318" autoAdjust="0"/>
  </p:normalViewPr>
  <p:slideViewPr>
    <p:cSldViewPr snapToGrid="0">
      <p:cViewPr varScale="1">
        <p:scale>
          <a:sx n="124" d="100"/>
          <a:sy n="124" d="100"/>
        </p:scale>
        <p:origin x="-24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859E9C4-7DC0-4586-BF1D-3A9FD762D476}" type="datetimeFigureOut">
              <a:rPr lang="en-US" smtClean="0"/>
              <a:pPr/>
              <a:t>6/8/2010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172861B3-3EBE-4278-A89D-0A3EA04372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5"/>
          <p:cNvSpPr>
            <a:spLocks noChangeArrowheads="1"/>
          </p:cNvSpPr>
          <p:nvPr userDrawn="1"/>
        </p:nvSpPr>
        <p:spPr bwMode="auto">
          <a:xfrm>
            <a:off x="0" y="0"/>
            <a:ext cx="8633460" cy="39624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000066"/>
              </a:gs>
              <a:gs pos="100000">
                <a:schemeClr val="hlink"/>
              </a:gs>
            </a:gsLst>
            <a:lin ang="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>
                <a:alpha val="30000"/>
              </a:prst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5780" y="472440"/>
            <a:ext cx="812292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9E9C4-7DC0-4586-BF1D-3A9FD762D476}" type="datetimeFigureOut">
              <a:rPr lang="en-US" smtClean="0"/>
              <a:pPr/>
              <a:t>6/8/2010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861B3-3EBE-4278-A89D-0A3EA04372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Box 119"/>
          <p:cNvSpPr txBox="1">
            <a:spLocks noChangeArrowheads="1"/>
          </p:cNvSpPr>
          <p:nvPr userDrawn="1"/>
        </p:nvSpPr>
        <p:spPr bwMode="auto">
          <a:xfrm>
            <a:off x="1519237" y="0"/>
            <a:ext cx="4351019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6400"/>
                </a:solidFill>
                <a:latin typeface="+mn-lt"/>
              </a:rPr>
              <a:t>CLIC TDR Task Force</a:t>
            </a:r>
            <a:endParaRPr lang="en-US" sz="2000" dirty="0">
              <a:solidFill>
                <a:srgbClr val="FF6400"/>
              </a:solidFill>
              <a:latin typeface="+mn-lt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711047" y="30956"/>
            <a:ext cx="390090" cy="381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7" name="Group 46"/>
          <p:cNvGrpSpPr/>
          <p:nvPr userDrawn="1"/>
        </p:nvGrpSpPr>
        <p:grpSpPr>
          <a:xfrm rot="19860000">
            <a:off x="4491275" y="6624035"/>
            <a:ext cx="198322" cy="198322"/>
            <a:chOff x="6016801" y="4400771"/>
            <a:chExt cx="150020" cy="150020"/>
          </a:xfr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4-Point Star 17"/>
            <p:cNvSpPr/>
            <p:nvPr/>
          </p:nvSpPr>
          <p:spPr>
            <a:xfrm rot="2700000">
              <a:off x="6056611" y="4442122"/>
              <a:ext cx="71641" cy="71641"/>
            </a:xfrm>
            <a:prstGeom prst="star4">
              <a:avLst/>
            </a:prstGeom>
            <a:grp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4-Point Star 18"/>
            <p:cNvSpPr/>
            <p:nvPr/>
          </p:nvSpPr>
          <p:spPr>
            <a:xfrm>
              <a:off x="6016801" y="4400771"/>
              <a:ext cx="150020" cy="150020"/>
            </a:xfrm>
            <a:prstGeom prst="star4">
              <a:avLst/>
            </a:prstGeom>
            <a:grp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ounded Rectangle 20"/>
          <p:cNvSpPr/>
          <p:nvPr userDrawn="1"/>
        </p:nvSpPr>
        <p:spPr bwMode="auto">
          <a:xfrm>
            <a:off x="95251" y="95250"/>
            <a:ext cx="1243012" cy="454901"/>
          </a:xfrm>
          <a:prstGeom prst="roundRect">
            <a:avLst>
              <a:gd name="adj" fmla="val 49496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2" name="Picture 115" descr="logoss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7714" y="158267"/>
            <a:ext cx="1078087" cy="328866"/>
          </a:xfrm>
          <a:prstGeom prst="rect">
            <a:avLst/>
          </a:prstGeom>
          <a:solidFill>
            <a:schemeClr val="bg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 Zero, cost &amp; schedule considerations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R. Corsini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DBA-, CLIC Zero-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4550" y="1107328"/>
            <a:ext cx="7319533" cy="5104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Zero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6722" y="1220747"/>
            <a:ext cx="7502345" cy="5118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Zero (Hans costing)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7" y="1681162"/>
            <a:ext cx="5953125" cy="3495675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sp>
        <p:nvSpPr>
          <p:cNvPr id="4" name="Text Box 92"/>
          <p:cNvSpPr txBox="1">
            <a:spLocks noChangeArrowheads="1"/>
          </p:cNvSpPr>
          <p:nvPr/>
        </p:nvSpPr>
        <p:spPr bwMode="auto">
          <a:xfrm>
            <a:off x="816419" y="5317352"/>
            <a:ext cx="1396584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8275" indent="-168275" algn="l" defTabSz="957263" eaLnBrk="1" hangingPunct="1"/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Material only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?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8604" y="1447799"/>
          <a:ext cx="8763003" cy="3962400"/>
        </p:xfrm>
        <a:graphic>
          <a:graphicData uri="http://schemas.openxmlformats.org/drawingml/2006/table">
            <a:tbl>
              <a:tblPr/>
              <a:tblGrid>
                <a:gridCol w="1268131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</a:tblGrid>
              <a:tr h="196335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2010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6335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CTF3 TBTS operation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inst.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1-2 structures, beam loading, breakdown kick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CTF3 TBL operation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inst.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Deceleration 8 PETS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final decelerator test (16 PETS, 50%)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Modules lab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initial tests, installation 2 modules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further tests, installation 4 modules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pre-series production, industrialization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Modules CTF3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module inst.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 1 module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modules inst.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 3 modules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&gt; upgrades?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 phase feedback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design, hardware tests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installation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testing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 TBL+ 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installation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commissio-ning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RF testing, potential upgrades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CLIC DB injector &amp; linac 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design &amp; hardware construction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installation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commissioning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staged upgrade &amp; testing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structures construction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precision metrology, fabr. procedures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 to 40 structures built, establish precision machining at CERN or elsewhere, 5 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m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 tolerances achieved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more than 200 structures built, final cost optimization, pre-series with industry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test infrastructure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 test stand inst.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 test stand testing and upgrades (at least two slots)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continue testing with increased capabilities, CERN or elsewhere, up to 10 slots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testing, up to 200 accelerating structures plus PETS and RF components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Prototypes of critical components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technical choices, design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construction, hardware tests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finalization, performance &amp; cost optimization, industrialization for large scale components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14463" y="1441450"/>
            <a:ext cx="607695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hangingPunct="1"/>
            <a:r>
              <a:rPr lang="en-US" dirty="0">
                <a:solidFill>
                  <a:srgbClr val="00187E"/>
                </a:solidFill>
                <a:latin typeface="Calibri" pitchFamily="34" charset="0"/>
              </a:rPr>
              <a:t>Tentative schedule for CLIC R&amp;D  </a:t>
            </a:r>
            <a:r>
              <a:rPr lang="en-US" dirty="0" smtClean="0">
                <a:solidFill>
                  <a:srgbClr val="00187E"/>
                </a:solidFill>
                <a:latin typeface="Calibri" pitchFamily="34" charset="0"/>
              </a:rPr>
              <a:t>2010-2016 (Away Day)</a:t>
            </a:r>
            <a:endParaRPr lang="en-US" dirty="0">
              <a:solidFill>
                <a:srgbClr val="00187E"/>
              </a:solidFill>
              <a:latin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488" y="2524125"/>
            <a:ext cx="8653462" cy="3824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Klystrons/Modulators, cost per MW – initial assumption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From </a:t>
            </a:r>
            <a:r>
              <a:rPr lang="en-US" sz="1800" dirty="0" err="1" smtClean="0"/>
              <a:t>Erk</a:t>
            </a:r>
            <a:r>
              <a:rPr lang="en-US" sz="1800" dirty="0" smtClean="0"/>
              <a:t>:</a:t>
            </a:r>
          </a:p>
          <a:p>
            <a:pPr lvl="4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20 k$ / MW </a:t>
            </a:r>
            <a:r>
              <a:rPr lang="en-US" dirty="0" smtClean="0"/>
              <a:t>for a klystron</a:t>
            </a:r>
          </a:p>
          <a:p>
            <a:pPr lvl="4"/>
            <a:r>
              <a:rPr lang="en-US" dirty="0" smtClean="0"/>
              <a:t>Similar number for a modulator</a:t>
            </a:r>
          </a:p>
          <a:p>
            <a:pPr lvl="4"/>
            <a:r>
              <a:rPr lang="en-US" dirty="0" smtClean="0"/>
              <a:t>Cost of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15 MW </a:t>
            </a:r>
            <a:r>
              <a:rPr lang="en-US" dirty="0" smtClean="0"/>
              <a:t>unit = 2 x 300 k$ = </a:t>
            </a:r>
            <a:r>
              <a:rPr lang="en-US" dirty="0" smtClean="0">
                <a:solidFill>
                  <a:srgbClr val="C00000"/>
                </a:solidFill>
              </a:rPr>
              <a:t>600 </a:t>
            </a:r>
            <a:r>
              <a:rPr lang="en-US" dirty="0" err="1" smtClean="0">
                <a:solidFill>
                  <a:srgbClr val="C00000"/>
                </a:solidFill>
              </a:rPr>
              <a:t>kCHF</a:t>
            </a:r>
            <a:endParaRPr lang="en-US" dirty="0" smtClean="0">
              <a:solidFill>
                <a:srgbClr val="C00000"/>
              </a:solidFill>
            </a:endParaRPr>
          </a:p>
          <a:p>
            <a:pPr lvl="4"/>
            <a:r>
              <a:rPr lang="en-US" dirty="0" smtClean="0"/>
              <a:t>I assumed as well ~ </a:t>
            </a:r>
            <a:r>
              <a:rPr lang="en-US" dirty="0" smtClean="0">
                <a:solidFill>
                  <a:srgbClr val="C00000"/>
                </a:solidFill>
              </a:rPr>
              <a:t>200 </a:t>
            </a:r>
            <a:r>
              <a:rPr lang="en-US" dirty="0" err="1" smtClean="0">
                <a:solidFill>
                  <a:srgbClr val="C00000"/>
                </a:solidFill>
              </a:rPr>
              <a:t>kCHF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per structure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9445" y="3514341"/>
            <a:ext cx="6477641" cy="2126714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3273397" y="3603812"/>
            <a:ext cx="737669" cy="276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488961" y="5056092"/>
            <a:ext cx="2817480" cy="1544492"/>
            <a:chOff x="5488961" y="5056092"/>
            <a:chExt cx="2817480" cy="154449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41895" y="5056092"/>
              <a:ext cx="2287921" cy="1239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Content Placeholder 2"/>
            <p:cNvSpPr txBox="1">
              <a:spLocks/>
            </p:cNvSpPr>
            <p:nvPr/>
          </p:nvSpPr>
          <p:spPr>
            <a:xfrm>
              <a:off x="5488961" y="6275935"/>
              <a:ext cx="2817480" cy="32464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N.B.</a:t>
              </a:r>
              <a:r>
                <a:rPr lang="en-US" sz="1200" dirty="0" smtClean="0">
                  <a:solidFill>
                    <a:srgbClr val="000000"/>
                  </a:solidFill>
                </a:rPr>
                <a:t>: I assume everywhere 1 $ = 1 CHF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CPI Evaluation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7345" y="1628168"/>
            <a:ext cx="7293186" cy="4011872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2589519" y="4472108"/>
            <a:ext cx="2720148" cy="28430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curve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8117" y="1211687"/>
            <a:ext cx="7063908" cy="4781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Conservative assumptions on RF units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72568" y="1482378"/>
            <a:ext cx="8229600" cy="42211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Consider: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lvl="3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500/600 k$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a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 MW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klystron, for a production of about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40/60 units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24406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lvl="3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Similar number for a modulator</a:t>
            </a:r>
          </a:p>
          <a:p>
            <a:pPr marL="1600200" lvl="3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Cost of a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 MW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unit =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1000/1200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kCHF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24406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lvl="3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Assuming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 200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kCHF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 structure</a:t>
            </a:r>
          </a:p>
          <a:p>
            <a:pPr marL="1600200" lvl="3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000000"/>
              </a:solidFill>
            </a:endParaRPr>
          </a:p>
          <a:p>
            <a:pPr marL="1600200" lvl="3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Total cost for RF unit plus structure </a:t>
            </a:r>
            <a:r>
              <a:rPr lang="en-US" sz="1400" b="1" dirty="0" smtClean="0">
                <a:solidFill>
                  <a:srgbClr val="C00000"/>
                </a:solidFill>
              </a:rPr>
              <a:t>1200/1400 </a:t>
            </a:r>
            <a:r>
              <a:rPr lang="en-US" sz="1400" b="1" dirty="0" err="1" smtClean="0">
                <a:solidFill>
                  <a:srgbClr val="C00000"/>
                </a:solidFill>
              </a:rPr>
              <a:t>kCHF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Costing the CLIC facilities (I)</a:t>
            </a:r>
            <a:endParaRPr lang="fr-FR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72568" y="1482378"/>
            <a:ext cx="8229600" cy="42211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Had </a:t>
            </a:r>
            <a:r>
              <a:rPr lang="en-US" dirty="0" smtClean="0">
                <a:solidFill>
                  <a:srgbClr val="244061"/>
                </a:solidFill>
              </a:rPr>
              <a:t>r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efined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costing spreadsheet, introducing a few (more realistic?) assumptions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major changes with previous version for the same cost of RF units. For example, assuming the optimistic cost</a:t>
            </a:r>
            <a:r>
              <a:rPr lang="en-US" sz="1600" dirty="0" smtClean="0"/>
              <a:t> 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1600" dirty="0" smtClean="0"/>
              <a:t>(</a:t>
            </a:r>
            <a:r>
              <a:rPr lang="en-US" sz="1400" dirty="0" smtClean="0">
                <a:solidFill>
                  <a:srgbClr val="000000"/>
                </a:solidFill>
              </a:rPr>
              <a:t>Total cost for RF unit </a:t>
            </a:r>
            <a:r>
              <a:rPr lang="en-US" sz="1400" dirty="0" smtClean="0">
                <a:solidFill>
                  <a:srgbClr val="C00000"/>
                </a:solidFill>
              </a:rPr>
              <a:t>600 </a:t>
            </a:r>
            <a:r>
              <a:rPr lang="en-US" sz="1400" dirty="0" err="1" smtClean="0">
                <a:solidFill>
                  <a:srgbClr val="C00000"/>
                </a:solidFill>
              </a:rPr>
              <a:t>kCHF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plus </a:t>
            </a:r>
            <a:r>
              <a:rPr lang="en-US" sz="1400" dirty="0" smtClean="0">
                <a:solidFill>
                  <a:srgbClr val="244061"/>
                </a:solidFill>
              </a:rPr>
              <a:t>200 </a:t>
            </a:r>
            <a:r>
              <a:rPr lang="en-US" sz="1400" dirty="0" err="1" smtClean="0">
                <a:solidFill>
                  <a:srgbClr val="244061"/>
                </a:solidFill>
              </a:rPr>
              <a:t>kCHF</a:t>
            </a:r>
            <a:r>
              <a:rPr lang="en-US" sz="1400" dirty="0" smtClean="0">
                <a:solidFill>
                  <a:srgbClr val="244061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structure)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Results (</a:t>
            </a:r>
            <a:r>
              <a:rPr lang="en-US" dirty="0" err="1" smtClean="0"/>
              <a:t>linac</a:t>
            </a:r>
            <a:r>
              <a:rPr lang="en-US" dirty="0" smtClean="0"/>
              <a:t> + ring/TBA areas):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DBA 200 </a:t>
            </a:r>
            <a:r>
              <a:rPr lang="en-US" sz="1400" dirty="0" err="1" smtClean="0">
                <a:solidFill>
                  <a:srgbClr val="000000"/>
                </a:solidFill>
              </a:rPr>
              <a:t>MeV</a:t>
            </a:r>
            <a:r>
              <a:rPr lang="en-US" sz="1400" dirty="0" smtClean="0">
                <a:solidFill>
                  <a:srgbClr val="000000"/>
                </a:solidFill>
              </a:rPr>
              <a:t>	</a:t>
            </a:r>
            <a:r>
              <a:rPr lang="en-US" sz="1400" dirty="0" smtClean="0">
                <a:solidFill>
                  <a:srgbClr val="C00000"/>
                </a:solidFill>
              </a:rPr>
              <a:t>87</a:t>
            </a:r>
            <a:r>
              <a:rPr lang="en-US" sz="1400" dirty="0" smtClean="0">
                <a:solidFill>
                  <a:srgbClr val="000000"/>
                </a:solidFill>
              </a:rPr>
              <a:t> MCHF	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CLIC  Zero-		</a:t>
            </a:r>
            <a:r>
              <a:rPr lang="en-US" sz="1400" dirty="0" smtClean="0">
                <a:solidFill>
                  <a:srgbClr val="C00000"/>
                </a:solidFill>
              </a:rPr>
              <a:t>103</a:t>
            </a:r>
            <a:r>
              <a:rPr lang="en-US" sz="1400" dirty="0" smtClean="0">
                <a:solidFill>
                  <a:srgbClr val="000000"/>
                </a:solidFill>
              </a:rPr>
              <a:t> MCHF + </a:t>
            </a:r>
            <a:r>
              <a:rPr lang="en-US" sz="1400" dirty="0" smtClean="0">
                <a:solidFill>
                  <a:srgbClr val="C00000"/>
                </a:solidFill>
              </a:rPr>
              <a:t>84 </a:t>
            </a:r>
            <a:r>
              <a:rPr lang="en-US" sz="1400" dirty="0" smtClean="0">
                <a:solidFill>
                  <a:srgbClr val="000000"/>
                </a:solidFill>
              </a:rPr>
              <a:t>MCHF = </a:t>
            </a:r>
            <a:r>
              <a:rPr lang="en-US" sz="1400" dirty="0" smtClean="0">
                <a:solidFill>
                  <a:srgbClr val="C00000"/>
                </a:solidFill>
              </a:rPr>
              <a:t>187</a:t>
            </a:r>
            <a:r>
              <a:rPr lang="en-US" sz="1400" dirty="0" smtClean="0">
                <a:solidFill>
                  <a:srgbClr val="000000"/>
                </a:solidFill>
              </a:rPr>
              <a:t> MCHF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CLIC Zero		</a:t>
            </a:r>
            <a:r>
              <a:rPr lang="en-US" sz="1400" dirty="0" smtClean="0">
                <a:solidFill>
                  <a:srgbClr val="C00000"/>
                </a:solidFill>
              </a:rPr>
              <a:t>183</a:t>
            </a:r>
            <a:r>
              <a:rPr lang="en-US" sz="1400" dirty="0" smtClean="0">
                <a:solidFill>
                  <a:srgbClr val="000000"/>
                </a:solidFill>
              </a:rPr>
              <a:t> MCHF + </a:t>
            </a:r>
            <a:r>
              <a:rPr lang="en-US" sz="1400" dirty="0" smtClean="0">
                <a:solidFill>
                  <a:srgbClr val="C00000"/>
                </a:solidFill>
              </a:rPr>
              <a:t>84</a:t>
            </a:r>
            <a:r>
              <a:rPr lang="en-US" sz="1400" dirty="0" smtClean="0">
                <a:solidFill>
                  <a:srgbClr val="000000"/>
                </a:solidFill>
              </a:rPr>
              <a:t> MCHF = </a:t>
            </a:r>
            <a:r>
              <a:rPr lang="en-US" sz="1400" dirty="0" smtClean="0">
                <a:solidFill>
                  <a:srgbClr val="C00000"/>
                </a:solidFill>
              </a:rPr>
              <a:t>267</a:t>
            </a:r>
            <a:r>
              <a:rPr lang="en-US" sz="1400" dirty="0" smtClean="0">
                <a:solidFill>
                  <a:srgbClr val="000000"/>
                </a:solidFill>
              </a:rPr>
              <a:t> MCHF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Costing the CLIC facilities (II)</a:t>
            </a:r>
            <a:endParaRPr lang="fr-FR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25780" y="472440"/>
            <a:ext cx="812292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2568" y="1482378"/>
            <a:ext cx="8229600" cy="4221163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Using the costing spreadsheet, assuming  conservative costs for RF power sources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C00000"/>
                </a:solidFill>
              </a:rPr>
              <a:t>20 + 20 k$ /MW</a:t>
            </a:r>
            <a:r>
              <a:rPr lang="en-US" dirty="0" smtClean="0"/>
              <a:t>)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&amp; using the learning curves</a:t>
            </a:r>
            <a:endParaRPr lang="en-US" sz="1600" dirty="0" smtClean="0"/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1600" dirty="0" smtClean="0"/>
              <a:t>(</a:t>
            </a:r>
            <a:r>
              <a:rPr lang="en-US" sz="1400" dirty="0" smtClean="0">
                <a:solidFill>
                  <a:srgbClr val="000000"/>
                </a:solidFill>
              </a:rPr>
              <a:t>Total cost for RF unit </a:t>
            </a:r>
            <a:r>
              <a:rPr lang="en-US" sz="1400" dirty="0" smtClean="0">
                <a:solidFill>
                  <a:srgbClr val="C00000"/>
                </a:solidFill>
              </a:rPr>
              <a:t>900/1200 </a:t>
            </a:r>
            <a:r>
              <a:rPr lang="en-US" sz="1400" dirty="0" err="1" smtClean="0">
                <a:solidFill>
                  <a:srgbClr val="C00000"/>
                </a:solidFill>
              </a:rPr>
              <a:t>kCHF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plus </a:t>
            </a:r>
            <a:r>
              <a:rPr lang="en-US" sz="1400" dirty="0" smtClean="0">
                <a:solidFill>
                  <a:srgbClr val="244061"/>
                </a:solidFill>
              </a:rPr>
              <a:t>200 </a:t>
            </a:r>
            <a:r>
              <a:rPr lang="en-US" sz="1400" dirty="0" err="1" smtClean="0">
                <a:solidFill>
                  <a:srgbClr val="244061"/>
                </a:solidFill>
              </a:rPr>
              <a:t>kCHF</a:t>
            </a:r>
            <a:r>
              <a:rPr lang="en-US" sz="1400" dirty="0" smtClean="0">
                <a:solidFill>
                  <a:srgbClr val="244061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structure)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en-US" sz="20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Results (</a:t>
            </a:r>
            <a:r>
              <a:rPr lang="en-US" dirty="0" err="1" smtClean="0"/>
              <a:t>linac</a:t>
            </a:r>
            <a:r>
              <a:rPr lang="en-US" dirty="0" smtClean="0"/>
              <a:t> + ring/TBA areas):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DBA 200 </a:t>
            </a:r>
            <a:r>
              <a:rPr lang="en-US" sz="1400" dirty="0" err="1" smtClean="0">
                <a:solidFill>
                  <a:srgbClr val="000000"/>
                </a:solidFill>
              </a:rPr>
              <a:t>MeV</a:t>
            </a:r>
            <a:r>
              <a:rPr lang="en-US" sz="1400" dirty="0" smtClean="0">
                <a:solidFill>
                  <a:srgbClr val="000000"/>
                </a:solidFill>
              </a:rPr>
              <a:t>	</a:t>
            </a:r>
            <a:r>
              <a:rPr lang="en-US" sz="1400" dirty="0" smtClean="0">
                <a:solidFill>
                  <a:srgbClr val="C00000"/>
                </a:solidFill>
              </a:rPr>
              <a:t>119</a:t>
            </a:r>
            <a:r>
              <a:rPr lang="en-US" sz="1400" dirty="0" smtClean="0">
                <a:solidFill>
                  <a:srgbClr val="000000"/>
                </a:solidFill>
              </a:rPr>
              <a:t> MCHF	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CLIC  Zero-		</a:t>
            </a:r>
            <a:r>
              <a:rPr lang="en-US" sz="1400" dirty="0" smtClean="0">
                <a:solidFill>
                  <a:srgbClr val="C00000"/>
                </a:solidFill>
              </a:rPr>
              <a:t>139</a:t>
            </a:r>
            <a:r>
              <a:rPr lang="en-US" sz="1400" dirty="0" smtClean="0">
                <a:solidFill>
                  <a:srgbClr val="000000"/>
                </a:solidFill>
              </a:rPr>
              <a:t> MCHF + </a:t>
            </a:r>
            <a:r>
              <a:rPr lang="en-US" sz="1400" dirty="0" smtClean="0">
                <a:solidFill>
                  <a:srgbClr val="C00000"/>
                </a:solidFill>
              </a:rPr>
              <a:t>84</a:t>
            </a:r>
            <a:r>
              <a:rPr lang="en-US" sz="1400" dirty="0" smtClean="0">
                <a:solidFill>
                  <a:srgbClr val="000000"/>
                </a:solidFill>
              </a:rPr>
              <a:t> MCHF = </a:t>
            </a:r>
            <a:r>
              <a:rPr lang="en-US" sz="1400" dirty="0" smtClean="0">
                <a:solidFill>
                  <a:srgbClr val="C00000"/>
                </a:solidFill>
              </a:rPr>
              <a:t>223</a:t>
            </a:r>
            <a:r>
              <a:rPr lang="en-US" sz="1400" dirty="0" smtClean="0">
                <a:solidFill>
                  <a:srgbClr val="000000"/>
                </a:solidFill>
              </a:rPr>
              <a:t> MCHF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CLIC Zero		</a:t>
            </a:r>
            <a:r>
              <a:rPr lang="en-US" sz="1400" dirty="0" smtClean="0">
                <a:solidFill>
                  <a:srgbClr val="C00000"/>
                </a:solidFill>
              </a:rPr>
              <a:t>240</a:t>
            </a:r>
            <a:r>
              <a:rPr lang="en-US" sz="1400" dirty="0" smtClean="0">
                <a:solidFill>
                  <a:srgbClr val="000000"/>
                </a:solidFill>
              </a:rPr>
              <a:t> MCHF + </a:t>
            </a:r>
            <a:r>
              <a:rPr lang="en-US" sz="1400" dirty="0" smtClean="0">
                <a:solidFill>
                  <a:srgbClr val="C00000"/>
                </a:solidFill>
              </a:rPr>
              <a:t>84</a:t>
            </a:r>
            <a:r>
              <a:rPr lang="en-US" sz="1400" dirty="0" smtClean="0">
                <a:solidFill>
                  <a:srgbClr val="000000"/>
                </a:solidFill>
              </a:rPr>
              <a:t> MCHF = </a:t>
            </a:r>
            <a:r>
              <a:rPr lang="en-US" sz="1400" dirty="0" smtClean="0">
                <a:solidFill>
                  <a:srgbClr val="C00000"/>
                </a:solidFill>
              </a:rPr>
              <a:t>324</a:t>
            </a:r>
            <a:r>
              <a:rPr lang="en-US" sz="1400" dirty="0" smtClean="0">
                <a:solidFill>
                  <a:srgbClr val="000000"/>
                </a:solidFill>
              </a:rPr>
              <a:t> MCHF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with RF units cost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4087" y="1577164"/>
            <a:ext cx="5698945" cy="4170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Group 13"/>
          <p:cNvGrpSpPr/>
          <p:nvPr/>
        </p:nvGrpSpPr>
        <p:grpSpPr>
          <a:xfrm>
            <a:off x="4395269" y="3042879"/>
            <a:ext cx="817071" cy="1280672"/>
            <a:chOff x="4395269" y="3042879"/>
            <a:chExt cx="817071" cy="1280672"/>
          </a:xfrm>
        </p:grpSpPr>
        <p:sp>
          <p:nvSpPr>
            <p:cNvPr id="9" name="Oval 8"/>
            <p:cNvSpPr/>
            <p:nvPr/>
          </p:nvSpPr>
          <p:spPr>
            <a:xfrm>
              <a:off x="4395269" y="3042879"/>
              <a:ext cx="122944" cy="122944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409357" y="3510325"/>
              <a:ext cx="122944" cy="122944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646282" y="4200607"/>
              <a:ext cx="122944" cy="122944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5075308" y="4084066"/>
              <a:ext cx="122944" cy="122944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089396" y="3629427"/>
              <a:ext cx="122944" cy="122944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DBA 200 </a:t>
            </a:r>
            <a:r>
              <a:rPr lang="en-US" dirty="0" err="1" smtClean="0"/>
              <a:t>MeV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1975" y="1140232"/>
            <a:ext cx="7460158" cy="5090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244061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C00000"/>
      </a:accent2>
      <a:accent3>
        <a:srgbClr val="FF0000"/>
      </a:accent3>
      <a:accent4>
        <a:srgbClr val="FFFF99"/>
      </a:accent4>
      <a:accent5>
        <a:srgbClr val="4BACC6"/>
      </a:accent5>
      <a:accent6>
        <a:srgbClr val="F79646"/>
      </a:accent6>
      <a:hlink>
        <a:srgbClr val="0000FF"/>
      </a:hlink>
      <a:folHlink>
        <a:srgbClr val="938953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1821</TotalTime>
  <Words>527</Words>
  <Application>Microsoft Office PowerPoint</Application>
  <PresentationFormat>On-screen Show (4:3)</PresentationFormat>
  <Paragraphs>152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CLIC Zero, cost &amp; schedule considerations</vt:lpstr>
      <vt:lpstr>Klystrons/Modulators, cost per MW – initial assumption</vt:lpstr>
      <vt:lpstr>CPI Evaluation</vt:lpstr>
      <vt:lpstr>Learning curve</vt:lpstr>
      <vt:lpstr>Conservative assumptions on RF units</vt:lpstr>
      <vt:lpstr>Costing the CLIC facilities (I)</vt:lpstr>
      <vt:lpstr>Costing the CLIC facilities (II)</vt:lpstr>
      <vt:lpstr>Scaling with RF units cost</vt:lpstr>
      <vt:lpstr>DBA 200 MeV</vt:lpstr>
      <vt:lpstr>DBA-, CLIC Zero-</vt:lpstr>
      <vt:lpstr>CLIC Zero</vt:lpstr>
      <vt:lpstr>CLIC Zero (Hans costing)</vt:lpstr>
      <vt:lpstr>Schedule ?</vt:lpstr>
      <vt:lpstr>Schedule 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corsini</dc:creator>
  <cp:lastModifiedBy>roberto corsini</cp:lastModifiedBy>
  <cp:revision>94</cp:revision>
  <dcterms:created xsi:type="dcterms:W3CDTF">2010-05-10T07:33:46Z</dcterms:created>
  <dcterms:modified xsi:type="dcterms:W3CDTF">2010-06-08T11:58:18Z</dcterms:modified>
</cp:coreProperties>
</file>