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51"/>
  </p:notesMasterIdLst>
  <p:handoutMasterIdLst>
    <p:handoutMasterId r:id="rId52"/>
  </p:handoutMasterIdLst>
  <p:sldIdLst>
    <p:sldId id="1147" r:id="rId2"/>
    <p:sldId id="1146" r:id="rId3"/>
    <p:sldId id="1118" r:id="rId4"/>
    <p:sldId id="1119" r:id="rId5"/>
    <p:sldId id="1120" r:id="rId6"/>
    <p:sldId id="1121" r:id="rId7"/>
    <p:sldId id="1122" r:id="rId8"/>
    <p:sldId id="1125" r:id="rId9"/>
    <p:sldId id="1179" r:id="rId10"/>
    <p:sldId id="1152" r:id="rId11"/>
    <p:sldId id="1160" r:id="rId12"/>
    <p:sldId id="1188" r:id="rId13"/>
    <p:sldId id="1163" r:id="rId14"/>
    <p:sldId id="1180" r:id="rId15"/>
    <p:sldId id="1071" r:id="rId16"/>
    <p:sldId id="1072" r:id="rId17"/>
    <p:sldId id="1073" r:id="rId18"/>
    <p:sldId id="1074" r:id="rId19"/>
    <p:sldId id="1075" r:id="rId20"/>
    <p:sldId id="1190" r:id="rId21"/>
    <p:sldId id="1166" r:id="rId22"/>
    <p:sldId id="1167" r:id="rId23"/>
    <p:sldId id="1185" r:id="rId24"/>
    <p:sldId id="1170" r:id="rId25"/>
    <p:sldId id="1187" r:id="rId26"/>
    <p:sldId id="1172" r:id="rId27"/>
    <p:sldId id="1173" r:id="rId28"/>
    <p:sldId id="1174" r:id="rId29"/>
    <p:sldId id="1175" r:id="rId30"/>
    <p:sldId id="1176" r:id="rId31"/>
    <p:sldId id="1177" r:id="rId32"/>
    <p:sldId id="1141" r:id="rId33"/>
    <p:sldId id="1182" r:id="rId34"/>
    <p:sldId id="1143" r:id="rId35"/>
    <p:sldId id="1144" r:id="rId36"/>
    <p:sldId id="1145" r:id="rId37"/>
    <p:sldId id="1107" r:id="rId38"/>
    <p:sldId id="1183" r:id="rId39"/>
    <p:sldId id="1111" r:id="rId40"/>
    <p:sldId id="1112" r:id="rId41"/>
    <p:sldId id="1109" r:id="rId42"/>
    <p:sldId id="1110" r:id="rId43"/>
    <p:sldId id="1113" r:id="rId44"/>
    <p:sldId id="1114" r:id="rId45"/>
    <p:sldId id="1115" r:id="rId46"/>
    <p:sldId id="1116" r:id="rId47"/>
    <p:sldId id="1117" r:id="rId48"/>
    <p:sldId id="1129" r:id="rId49"/>
    <p:sldId id="1178" r:id="rId5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FF00FF"/>
    <a:srgbClr val="CC00CC"/>
    <a:srgbClr val="FFCCFF"/>
    <a:srgbClr val="FFFFCC"/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6327" autoAdjust="0"/>
  </p:normalViewPr>
  <p:slideViewPr>
    <p:cSldViewPr>
      <p:cViewPr>
        <p:scale>
          <a:sx n="66" d="100"/>
          <a:sy n="66" d="100"/>
        </p:scale>
        <p:origin x="-138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100722%20ICHEP10\doc\Projects%20summary%20and%20analysis\Projects%20R&amp;D%20and%20schedul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100722%20ICHEP10\doc\Projects%20summary%20and%20analysis\COLLIDERS%20new%20projec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00722%20ICHEP10\doc\Lepton%20Colliders\LC%20performances&amp;parameter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400" baseline="0"/>
              <a:t>Time before project approval</a:t>
            </a:r>
          </a:p>
        </c:rich>
      </c:tx>
      <c:layout>
        <c:manualLayout>
          <c:xMode val="edge"/>
          <c:yMode val="edge"/>
          <c:x val="0.25852668416448127"/>
          <c:y val="7.1497637795275931E-2"/>
        </c:manualLayout>
      </c:layout>
      <c:spPr>
        <a:solidFill>
          <a:srgbClr val="FFFFFF"/>
        </a:solidFill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3782617045617199E-2"/>
          <c:y val="0.1278637635610384"/>
          <c:w val="0.88804685999615962"/>
          <c:h val="0.77357565843898823"/>
        </c:manualLayout>
      </c:layout>
      <c:lineChart>
        <c:grouping val="standard"/>
        <c:ser>
          <c:idx val="2"/>
          <c:order val="0"/>
          <c:tx>
            <c:v>R&amp;D to CDR</c:v>
          </c:tx>
          <c:spPr>
            <a:ln w="31750">
              <a:solidFill>
                <a:srgbClr val="FF00FF"/>
              </a:solidFill>
              <a:prstDash val="solid"/>
            </a:ln>
          </c:spPr>
          <c:marker>
            <c:symbol val="triangl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phases'!$B$11:$L$11</c:f>
              <c:numCache>
                <c:formatCode>General</c:formatCode>
                <c:ptCount val="11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6</c:v>
                </c:pt>
                <c:pt idx="6">
                  <c:v>4</c:v>
                </c:pt>
                <c:pt idx="7">
                  <c:v>12</c:v>
                </c:pt>
                <c:pt idx="8">
                  <c:v>15</c:v>
                </c:pt>
                <c:pt idx="9">
                  <c:v>25</c:v>
                </c:pt>
                <c:pt idx="10">
                  <c:v>35</c:v>
                </c:pt>
              </c:numCache>
            </c:numRef>
          </c:val>
        </c:ser>
        <c:ser>
          <c:idx val="1"/>
          <c:order val="1"/>
          <c:tx>
            <c:v>R&amp;D to TDR</c:v>
          </c:tx>
          <c:spPr>
            <a:ln w="31750">
              <a:solidFill>
                <a:srgbClr val="FF9900"/>
              </a:solidFill>
              <a:prstDash val="solid"/>
            </a:ln>
          </c:spPr>
          <c:marker>
            <c:symbol val="square"/>
            <c:size val="10"/>
            <c:spPr>
              <a:solidFill>
                <a:srgbClr val="CC9900"/>
              </a:solidFill>
              <a:ln>
                <a:solidFill>
                  <a:srgbClr val="CC9900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phases'!$B$18:$L$18</c:f>
              <c:numCache>
                <c:formatCode>General</c:formatCode>
                <c:ptCount val="11"/>
                <c:pt idx="0">
                  <c:v>4</c:v>
                </c:pt>
                <c:pt idx="1">
                  <c:v>8</c:v>
                </c:pt>
                <c:pt idx="2">
                  <c:v>4</c:v>
                </c:pt>
                <c:pt idx="3">
                  <c:v>4</c:v>
                </c:pt>
                <c:pt idx="4">
                  <c:v>9</c:v>
                </c:pt>
                <c:pt idx="5">
                  <c:v>6</c:v>
                </c:pt>
                <c:pt idx="6">
                  <c:v>7</c:v>
                </c:pt>
                <c:pt idx="7">
                  <c:v>21</c:v>
                </c:pt>
                <c:pt idx="8">
                  <c:v>20</c:v>
                </c:pt>
                <c:pt idx="9">
                  <c:v>31</c:v>
                </c:pt>
                <c:pt idx="10">
                  <c:v>41</c:v>
                </c:pt>
              </c:numCache>
            </c:numRef>
          </c:val>
        </c:ser>
        <c:ser>
          <c:idx val="0"/>
          <c:order val="2"/>
          <c:tx>
            <c:v>first ideas to approval</c:v>
          </c:tx>
          <c:spPr>
            <a:ln w="31750">
              <a:solidFill>
                <a:srgbClr val="0070C0"/>
              </a:solidFill>
              <a:prstDash val="solid"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phases'!$B$17:$L$17</c:f>
              <c:numCache>
                <c:formatCode>General</c:formatCode>
                <c:ptCount val="11"/>
                <c:pt idx="0">
                  <c:v>5</c:v>
                </c:pt>
                <c:pt idx="1">
                  <c:v>5</c:v>
                </c:pt>
                <c:pt idx="2">
                  <c:v>7</c:v>
                </c:pt>
                <c:pt idx="3">
                  <c:v>4</c:v>
                </c:pt>
                <c:pt idx="4">
                  <c:v>7</c:v>
                </c:pt>
                <c:pt idx="5">
                  <c:v>5</c:v>
                </c:pt>
                <c:pt idx="6">
                  <c:v>7</c:v>
                </c:pt>
                <c:pt idx="7">
                  <c:v>14</c:v>
                </c:pt>
                <c:pt idx="8">
                  <c:v>22</c:v>
                </c:pt>
                <c:pt idx="9">
                  <c:v>33</c:v>
                </c:pt>
                <c:pt idx="10">
                  <c:v>42</c:v>
                </c:pt>
              </c:numCache>
            </c:numRef>
          </c:val>
        </c:ser>
        <c:marker val="1"/>
        <c:axId val="139078272"/>
        <c:axId val="139084544"/>
      </c:lineChart>
      <c:catAx>
        <c:axId val="13907827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9084544"/>
        <c:crosses val="autoZero"/>
        <c:auto val="1"/>
        <c:lblAlgn val="ctr"/>
        <c:lblOffset val="100"/>
        <c:tickLblSkip val="1"/>
        <c:tickMarkSkip val="1"/>
      </c:catAx>
      <c:valAx>
        <c:axId val="13908454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Years</a:t>
                </a:r>
              </a:p>
            </c:rich>
          </c:tx>
          <c:layout>
            <c:manualLayout>
              <c:xMode val="edge"/>
              <c:yMode val="edge"/>
              <c:x val="2.3023605347316751E-2"/>
              <c:y val="0.4761206813434090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9078272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19916852580927391"/>
          <c:y val="0.31163275590551182"/>
          <c:w val="0.53114446631671064"/>
          <c:h val="9.30144881889771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000"/>
              <a:t>Proton Colliders @ High Energy Frontier</a:t>
            </a:r>
          </a:p>
        </c:rich>
      </c:tx>
      <c:layout>
        <c:manualLayout>
          <c:xMode val="edge"/>
          <c:yMode val="edge"/>
          <c:x val="0.17215355805243446"/>
          <c:y val="2.797599468273499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7313943217067557"/>
          <c:y val="0.11105030540313701"/>
          <c:w val="0.73986185937284321"/>
          <c:h val="0.76635995361947906"/>
        </c:manualLayout>
      </c:layout>
      <c:scatterChart>
        <c:scatterStyle val="lineMarker"/>
        <c:ser>
          <c:idx val="0"/>
          <c:order val="0"/>
          <c:tx>
            <c:v>Operational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63AAFE"/>
                </a:solidFill>
                <a:prstDash val="solid"/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TEVATRON</a:t>
                    </a:r>
                  </a:p>
                </c:rich>
              </c:tx>
            </c:dLbl>
            <c:dLbl>
              <c:idx val="1"/>
              <c:layout>
                <c:manualLayout>
                  <c:x val="-7.4336754254033202E-2"/>
                  <c:y val="-5.455339339514182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LHC today</a:t>
                    </a:r>
                  </a:p>
                </c:rich>
              </c:tx>
            </c:dLbl>
            <c:dLbl>
              <c:idx val="2"/>
              <c:layout>
                <c:manualLayout>
                  <c:x val="-0.18539325842696688"/>
                  <c:y val="-2.464571780653122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LHC nominal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'HEP facilities  '!$F$48:$F$50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14</c:v>
                </c:pt>
              </c:numCache>
            </c:numRef>
          </c:xVal>
          <c:yVal>
            <c:numRef>
              <c:f>'HEP facilities  '!$G$48:$G$50</c:f>
              <c:numCache>
                <c:formatCode>0.00E+00</c:formatCode>
                <c:ptCount val="3"/>
                <c:pt idx="0">
                  <c:v>3.5000000000000001E+32</c:v>
                </c:pt>
                <c:pt idx="1">
                  <c:v>1.3999999999999994E+30</c:v>
                </c:pt>
                <c:pt idx="2">
                  <c:v>1.0000000000000002E+34</c:v>
                </c:pt>
              </c:numCache>
            </c:numRef>
          </c:yVal>
        </c:ser>
        <c:ser>
          <c:idx val="1"/>
          <c:order val="1"/>
          <c:tx>
            <c:v>New projects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VLHC</a:t>
                    </a:r>
                  </a:p>
                </c:rich>
              </c:tx>
            </c:dLbl>
            <c:dLbl>
              <c:idx val="1"/>
              <c:layout>
                <c:manualLayout>
                  <c:x val="-6.74157303370789E-2"/>
                  <c:y val="-4.929143561306223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HE-LHC</a:t>
                    </a:r>
                  </a:p>
                </c:rich>
              </c:tx>
            </c:dLbl>
            <c:dLbl>
              <c:idx val="2"/>
              <c:layout>
                <c:manualLayout>
                  <c:x val="-5.4307116104868894E-2"/>
                  <c:y val="-4.929143561306223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HL-LHC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'HEP facilities  '!$O$48:$O$50</c:f>
              <c:numCache>
                <c:formatCode>General</c:formatCode>
                <c:ptCount val="3"/>
                <c:pt idx="0">
                  <c:v>200</c:v>
                </c:pt>
                <c:pt idx="1">
                  <c:v>33</c:v>
                </c:pt>
                <c:pt idx="2">
                  <c:v>14</c:v>
                </c:pt>
              </c:numCache>
            </c:numRef>
          </c:xVal>
          <c:yVal>
            <c:numRef>
              <c:f>'HEP facilities  '!$P$48:$P$50</c:f>
              <c:numCache>
                <c:formatCode>0.00E+00</c:formatCode>
                <c:ptCount val="3"/>
                <c:pt idx="0">
                  <c:v>5.0000000000000002E+35</c:v>
                </c:pt>
                <c:pt idx="1">
                  <c:v>1.9999999999999999E+34</c:v>
                </c:pt>
                <c:pt idx="2">
                  <c:v>4.9999999999999998E+34</c:v>
                </c:pt>
              </c:numCache>
            </c:numRef>
          </c:yVal>
        </c:ser>
        <c:axId val="90562944"/>
        <c:axId val="90564864"/>
      </c:scatterChart>
      <c:valAx>
        <c:axId val="90562944"/>
        <c:scaling>
          <c:orientation val="minMax"/>
          <c:max val="35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TeV</a:t>
                </a:r>
              </a:p>
            </c:rich>
          </c:tx>
          <c:layout>
            <c:manualLayout>
              <c:xMode val="edge"/>
              <c:yMode val="edge"/>
              <c:x val="0.50435767776734219"/>
              <c:y val="0.9267594788603236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0564864"/>
        <c:crosses val="autoZero"/>
        <c:crossBetween val="midCat"/>
      </c:valAx>
      <c:valAx>
        <c:axId val="90564864"/>
        <c:scaling>
          <c:logBase val="10"/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Luminosity</a:t>
                </a:r>
              </a:p>
            </c:rich>
          </c:tx>
          <c:layout>
            <c:manualLayout>
              <c:xMode val="edge"/>
              <c:yMode val="edge"/>
              <c:x val="2.5890008548885891E-2"/>
              <c:y val="0.37942122186495597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0562944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30985505323070656"/>
          <c:y val="0.12914356130622304"/>
          <c:w val="0.40463431537349981"/>
          <c:h val="3.9869785223242658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240395550256512"/>
          <c:y val="7.4285914260717414E-2"/>
          <c:w val="0.71214444936549648"/>
          <c:h val="0.70476321570538669"/>
        </c:manualLayout>
      </c:layout>
      <c:scatterChart>
        <c:scatterStyle val="smoothMarker"/>
        <c:ser>
          <c:idx val="0"/>
          <c:order val="0"/>
          <c:tx>
            <c:strRef>
              <c:f>'Luminosity vs energy CLIC ILC'!$C$8</c:f>
              <c:strCache>
                <c:ptCount val="1"/>
                <c:pt idx="0">
                  <c:v>LEP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9.4952760656071278E-3"/>
                  <c:y val="-5.40935905581606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LEP</a:t>
                    </a:r>
                  </a:p>
                </c:rich>
              </c:tx>
              <c:dLblPos val="r"/>
            </c:dLbl>
            <c:spPr>
              <a:solidFill>
                <a:srgbClr val="FFFFFF"/>
              </a:solidFill>
              <a:ln w="3175">
                <a:solidFill>
                  <a:srgbClr val="00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ILC'!$B$9:$B$10</c:f>
              <c:numCache>
                <c:formatCode>General</c:formatCode>
                <c:ptCount val="2"/>
                <c:pt idx="0">
                  <c:v>0.1</c:v>
                </c:pt>
                <c:pt idx="1">
                  <c:v>0.2</c:v>
                </c:pt>
              </c:numCache>
            </c:numRef>
          </c:xVal>
          <c:yVal>
            <c:numRef>
              <c:f>'Luminosity vs energy CLIC ILC'!$C$9:$C$10</c:f>
              <c:numCache>
                <c:formatCode>0.00E+00</c:formatCode>
                <c:ptCount val="2"/>
                <c:pt idx="0">
                  <c:v>1.9999999999999918E+31</c:v>
                </c:pt>
                <c:pt idx="1">
                  <c:v>1.0000000000000001E+32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'Luminosity vs energy CLIC ILC'!$C$11</c:f>
              <c:strCache>
                <c:ptCount val="1"/>
                <c:pt idx="0">
                  <c:v>SLC</c:v>
                </c:pt>
              </c:strCache>
            </c:strRef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5.7470582573387885E-3"/>
                  <c:y val="-5.40935905581606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SLC</a:t>
                    </a:r>
                  </a:p>
                </c:rich>
              </c:tx>
              <c:dLblPos val="r"/>
            </c:dLbl>
            <c:spPr>
              <a:solidFill>
                <a:srgbClr val="FFFFFF"/>
              </a:solidFill>
              <a:ln w="3175">
                <a:solidFill>
                  <a:srgbClr val="FF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FF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ILC'!$B$12</c:f>
              <c:numCache>
                <c:formatCode>General</c:formatCode>
                <c:ptCount val="1"/>
                <c:pt idx="0">
                  <c:v>0.1</c:v>
                </c:pt>
              </c:numCache>
            </c:numRef>
          </c:xVal>
          <c:yVal>
            <c:numRef>
              <c:f>'Luminosity vs energy CLIC ILC'!$C$12</c:f>
              <c:numCache>
                <c:formatCode>0.00E+00</c:formatCode>
                <c:ptCount val="1"/>
                <c:pt idx="0">
                  <c:v>2.9999999999999936E+30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'Luminosity vs energy CLIC ILC'!$C$13</c:f>
              <c:strCache>
                <c:ptCount val="1"/>
                <c:pt idx="0">
                  <c:v>ILC</c:v>
                </c:pt>
              </c:strCache>
            </c:strRef>
          </c:tx>
          <c:spPr>
            <a:ln w="25400">
              <a:solidFill>
                <a:srgbClr val="FF6600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660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8.3458389208887263E-2"/>
                  <c:y val="-7.4642405496440523E-2"/>
                </c:manualLayout>
              </c:layout>
              <c:tx>
                <c:rich>
                  <a:bodyPr/>
                  <a:lstStyle/>
                  <a:p>
                    <a:pPr>
                      <a:defRPr sz="1800" b="0" i="0" u="none" strike="noStrike" baseline="0">
                        <a:solidFill>
                          <a:srgbClr val="FF66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ILC</a:t>
                    </a:r>
                  </a:p>
                </c:rich>
              </c:tx>
              <c:spPr>
                <a:solidFill>
                  <a:srgbClr val="FFFFFF"/>
                </a:solidFill>
                <a:ln w="3175">
                  <a:solidFill>
                    <a:srgbClr val="FF66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dLblPos val="r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ILC'!$B$14:$B$15</c:f>
              <c:numCache>
                <c:formatCode>General</c:formatCode>
                <c:ptCount val="2"/>
                <c:pt idx="0">
                  <c:v>0.5</c:v>
                </c:pt>
                <c:pt idx="1">
                  <c:v>1</c:v>
                </c:pt>
              </c:numCache>
            </c:numRef>
          </c:xVal>
          <c:yVal>
            <c:numRef>
              <c:f>'Luminosity vs energy CLIC ILC'!$C$14:$C$15</c:f>
              <c:numCache>
                <c:formatCode>0.00E+00</c:formatCode>
                <c:ptCount val="2"/>
                <c:pt idx="0">
                  <c:v>1.4999999999999856E+34</c:v>
                </c:pt>
                <c:pt idx="1">
                  <c:v>1.6049999999999934E+34</c:v>
                </c:pt>
              </c:numCache>
            </c:numRef>
          </c:yVal>
          <c:smooth val="1"/>
        </c:ser>
        <c:ser>
          <c:idx val="5"/>
          <c:order val="3"/>
          <c:spPr>
            <a:ln w="25400">
              <a:solidFill>
                <a:srgbClr val="00B0F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00B0F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0.21989005497251374"/>
                  <c:y val="-5.079365079365091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>
                        <a:solidFill>
                          <a:srgbClr val="00B0F0"/>
                        </a:solidFill>
                      </a:rPr>
                      <a:t>CLIC</a:t>
                    </a:r>
                  </a:p>
                </c:rich>
              </c:tx>
              <c:spPr>
                <a:ln>
                  <a:solidFill>
                    <a:srgbClr val="00B0F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showVal val="1"/>
              <c:showCatName val="1"/>
            </c:dLbl>
            <c:spPr>
              <a:ln>
                <a:solidFill>
                  <a:srgbClr val="C00000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c:spPr>
            <c:showVal val="1"/>
            <c:showCatName val="1"/>
          </c:dLbls>
          <c:xVal>
            <c:numRef>
              <c:f>'Luminosity vs energy CLIC ILC'!$B$23:$B$26</c:f>
              <c:numCache>
                <c:formatCode>General</c:formatCode>
                <c:ptCount val="4"/>
                <c:pt idx="1">
                  <c:v>0.5</c:v>
                </c:pt>
                <c:pt idx="2">
                  <c:v>1</c:v>
                </c:pt>
                <c:pt idx="3">
                  <c:v>3</c:v>
                </c:pt>
              </c:numCache>
            </c:numRef>
          </c:xVal>
          <c:yVal>
            <c:numRef>
              <c:f>'Luminosity vs energy CLIC ILC'!$C$23:$C$26</c:f>
              <c:numCache>
                <c:formatCode>0.00E+00</c:formatCode>
                <c:ptCount val="4"/>
                <c:pt idx="0" formatCode="General">
                  <c:v>0</c:v>
                </c:pt>
                <c:pt idx="1">
                  <c:v>1.3999999999999936E+34</c:v>
                </c:pt>
                <c:pt idx="2">
                  <c:v>1.4999999999999856E+34</c:v>
                </c:pt>
                <c:pt idx="3">
                  <c:v>1.9999999999999939E+34</c:v>
                </c:pt>
              </c:numCache>
            </c:numRef>
          </c:yVal>
          <c:smooth val="1"/>
        </c:ser>
        <c:ser>
          <c:idx val="3"/>
          <c:order val="4"/>
          <c:spPr>
            <a:ln>
              <a:solidFill>
                <a:srgbClr val="00B0F0"/>
              </a:solidFill>
            </a:ln>
          </c:spPr>
          <c:marker>
            <c:symbol val="square"/>
            <c:size val="7"/>
            <c:spPr>
              <a:solidFill>
                <a:srgbClr val="00B0F0"/>
              </a:solidFill>
            </c:spPr>
          </c:marker>
          <c:dPt>
            <c:idx val="0"/>
            <c:marker>
              <c:spPr>
                <a:solidFill>
                  <a:srgbClr val="FF0000"/>
                </a:solidFill>
              </c:spPr>
            </c:marke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>
                        <a:solidFill>
                          <a:srgbClr val="FF0000"/>
                        </a:solidFill>
                      </a:rPr>
                      <a:t>Muon Collider</a:t>
                    </a:r>
                  </a:p>
                </c:rich>
              </c:tx>
              <c:spPr>
                <a:noFill/>
                <a:ln>
                  <a:solidFill>
                    <a:srgbClr val="FF0000"/>
                  </a:solidFill>
                </a:ln>
                <a:effectLst>
                  <a:outerShdw blurRad="76200" dist="12700" dir="2700000" sy="-23000" kx="-800400" algn="bl" rotWithShape="0">
                    <a:prstClr val="black">
                      <a:alpha val="2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c:spPr>
              <c:showVal val="1"/>
              <c:showCatName val="1"/>
            </c:dLbl>
            <c:spPr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showCatName val="1"/>
          </c:dLbls>
          <c:xVal>
            <c:numRef>
              <c:f>'Luminosity vs energy CLIC ILC'!$B$35</c:f>
              <c:numCache>
                <c:formatCode>General</c:formatCode>
                <c:ptCount val="1"/>
                <c:pt idx="0">
                  <c:v>4</c:v>
                </c:pt>
              </c:numCache>
            </c:numRef>
          </c:xVal>
          <c:yVal>
            <c:numRef>
              <c:f>'Luminosity vs energy CLIC ILC'!$C$35</c:f>
              <c:numCache>
                <c:formatCode>0.00E+00</c:formatCode>
                <c:ptCount val="1"/>
                <c:pt idx="0">
                  <c:v>3.9999999999999961E+34</c:v>
                </c:pt>
              </c:numCache>
            </c:numRef>
          </c:yVal>
          <c:smooth val="1"/>
        </c:ser>
        <c:dLbls>
          <c:showCatName val="1"/>
        </c:dLbls>
        <c:axId val="95300608"/>
        <c:axId val="95319168"/>
      </c:scatterChart>
      <c:valAx>
        <c:axId val="95300608"/>
        <c:scaling>
          <c:orientation val="minMax"/>
          <c:max val="5"/>
        </c:scaling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Energy (TeV)</a:t>
                </a:r>
              </a:p>
            </c:rich>
          </c:tx>
          <c:layout>
            <c:manualLayout>
              <c:xMode val="edge"/>
              <c:yMode val="edge"/>
              <c:x val="0.43478292349888414"/>
              <c:y val="0.8628587426571753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319168"/>
        <c:crosses val="autoZero"/>
        <c:crossBetween val="midCat"/>
      </c:valAx>
      <c:valAx>
        <c:axId val="95319168"/>
        <c:scaling>
          <c:logBase val="10"/>
          <c:orientation val="minMax"/>
          <c:min val="1.0000000000000002E+3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Luminosity (cm-2 sec-1)</a:t>
                </a:r>
              </a:p>
            </c:rich>
          </c:tx>
          <c:layout>
            <c:manualLayout>
              <c:xMode val="edge"/>
              <c:yMode val="edge"/>
              <c:x val="1.199400299850076E-2"/>
              <c:y val="0.15809543807024395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300608"/>
        <c:crossesAt val="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emf"/><Relationship Id="rId1" Type="http://schemas.openxmlformats.org/officeDocument/2006/relationships/image" Target="../media/image9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FC59F4F-1CD9-4725-8A73-65A9D53E03DD}" type="datetimeFigureOut">
              <a:rPr lang="en-US"/>
              <a:pPr>
                <a:defRPr/>
              </a:pPr>
              <a:t>7/29/2010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802EAE0-3412-41D8-8AE4-D2FE38439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ECD2506-D8D7-4248-AE49-155B3F4D6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7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47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336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03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7990D-974D-43BE-A547-0D045F45BA89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57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357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0357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28676-8100-42CA-AE74-40F045986A38}" type="slidenum">
              <a:rPr lang="en-US" smtClean="0">
                <a:latin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9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039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0039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7DAFA0-98F4-485E-AD35-2A6FB7CE82D4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0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0601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smtClean="0">
                <a:latin typeface="Arial" pitchFamily="34" charset="0"/>
              </a:rPr>
              <a:t>adding additional linacs as well as recirculating passes in RHIC tunnel </a:t>
            </a:r>
            <a:endParaRPr lang="en-US" smtClean="0">
              <a:latin typeface="Arial" pitchFamily="34" charset="0"/>
            </a:endParaRPr>
          </a:p>
        </p:txBody>
      </p:sp>
      <p:sp>
        <p:nvSpPr>
          <p:cNvPr id="20060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95476-1ACE-4F22-9495-5D31EAE6A5F0}" type="slidenum">
              <a:rPr lang="en-GB" smtClean="0">
                <a:latin typeface="Arial" pitchFamily="34" charset="0"/>
              </a:rPr>
              <a:pPr/>
              <a:t>28</a:t>
            </a:fld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2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3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93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4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57762" cy="3719513"/>
          </a:xfrm>
          <a:ln/>
        </p:spPr>
      </p:sp>
      <p:sp>
        <p:nvSpPr>
          <p:cNvPr id="20234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4750" cy="4471988"/>
          </a:xfrm>
          <a:noFill/>
          <a:ln/>
        </p:spPr>
        <p:txBody>
          <a:bodyPr lIns="94271" tIns="46338" rIns="94271" bIns="46338"/>
          <a:lstStyle/>
          <a:p>
            <a:pPr defTabSz="936625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54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54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4F1063D1-CF34-4463-9E86-D2CCFA33581A}" type="slidenum">
              <a:rPr lang="en-US" smtClean="0">
                <a:latin typeface="Arial" pitchFamily="34" charset="0"/>
              </a:rPr>
              <a:pPr defTabSz="912813"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2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60063915-7CB8-41D0-A8D6-8F9BDD6DC844}" type="slidenum">
              <a:rPr lang="en-US" smtClean="0">
                <a:latin typeface="Arial" pitchFamily="34" charset="0"/>
              </a:rPr>
              <a:pPr defTabSz="912813"/>
              <a:t>45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2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77700-6068-4342-B708-BD4B2EBA3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AF0C-7519-4041-8241-2E8FAE33E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A1F9-480B-4A6D-A60C-6C9CD1038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B533-5436-4F9E-8B12-B3597723B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038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8E12-EF88-4C0D-BFA5-0C951B5C8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B8EC6-7981-490A-899C-FE898CDE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6D7F-B7A0-4BBE-B1F2-B400FE261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6225-C76E-4308-9422-ABB6C7CA7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00046-232D-4BE0-BD3D-807FBB1C6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C233E-4341-4330-AE80-687B8E413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0341-6DD0-4646-ACCA-3CB835BC6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034A-37D5-4A7F-97C9-82EF7218B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7BCF-B355-4689-AEAD-763FC83FA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74638"/>
            <a:ext cx="7010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J.P.Delahaye</a:t>
            </a: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0C0B435-B7F1-411E-BB31-DA91AED52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00FF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eucard.web.cern.ch/EuCARD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://www.eu-tiara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0709.0451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r.arxiv.org/abs/1007.4241" TargetMode="External"/><Relationship Id="rId5" Type="http://schemas.openxmlformats.org/officeDocument/2006/relationships/image" Target="../media/image58.wmf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earcollider.org/cms" TargetMode="External"/><Relationship Id="rId3" Type="http://schemas.openxmlformats.org/officeDocument/2006/relationships/image" Target="../media/image63.png"/><Relationship Id="rId7" Type="http://schemas.openxmlformats.org/officeDocument/2006/relationships/hyperlink" Target="http://www.linearcollider.org/cm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67.png"/><Relationship Id="rId4" Type="http://schemas.openxmlformats.org/officeDocument/2006/relationships/image" Target="../media/image64.gif"/><Relationship Id="rId9" Type="http://schemas.openxmlformats.org/officeDocument/2006/relationships/hyperlink" Target="http://clic-study.web.cern.ch/CLIC-Study/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package" Target="../embeddings/Microsoft_Office_Excel_Worksheet3.xlsx"/><Relationship Id="rId4" Type="http://schemas.openxmlformats.org/officeDocument/2006/relationships/package" Target="../embeddings/Microsoft_Office_Excel_Worksheet2.xls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0609001_02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dist="28398" dir="6993903" algn="ctr" rotWithShape="0">
              <a:srgbClr val="808080"/>
            </a:outerShdw>
          </a:effectLst>
        </p:spPr>
      </p:pic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04800"/>
            <a:ext cx="7772400" cy="1981200"/>
          </a:xfrm>
          <a:solidFill>
            <a:srgbClr val="FFFFCC"/>
          </a:solidFill>
        </p:spPr>
        <p:txBody>
          <a:bodyPr/>
          <a:lstStyle/>
          <a:p>
            <a:pPr eaLnBrk="1" hangingPunct="1"/>
            <a:r>
              <a:rPr lang="en-US" sz="4800" smtClean="0"/>
              <a:t>New Accelerator Projects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/>
            </a:r>
            <a:br>
              <a:rPr lang="en-US" sz="2000" smtClean="0"/>
            </a:br>
            <a:r>
              <a:rPr lang="en-US" smtClean="0">
                <a:solidFill>
                  <a:srgbClr val="0000FF"/>
                </a:solidFill>
              </a:rPr>
              <a:t>J.P.Delahaye/CERN</a:t>
            </a:r>
            <a:endParaRPr lang="en-US" sz="4800" smtClean="0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914400" y="2743200"/>
            <a:ext cx="7696200" cy="1219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FF"/>
                </a:solidFill>
                <a:latin typeface="Comic Sans MS" pitchFamily="66" charset="0"/>
              </a:rPr>
              <a:t>Focusing on High Energy Colliders (&gt; 10 </a:t>
            </a:r>
            <a:r>
              <a:rPr lang="en-US" sz="2000" b="1" kern="0" dirty="0" err="1">
                <a:solidFill>
                  <a:srgbClr val="0000FF"/>
                </a:solidFill>
                <a:latin typeface="Comic Sans MS" pitchFamily="66" charset="0"/>
              </a:rPr>
              <a:t>GeV</a:t>
            </a:r>
            <a:r>
              <a:rPr lang="en-US" sz="2000" b="1" kern="0" dirty="0">
                <a:solidFill>
                  <a:srgbClr val="0000FF"/>
                </a:solidFill>
                <a:latin typeface="Comic Sans MS" pitchFamily="66" charset="0"/>
              </a:rPr>
              <a:t>!)</a:t>
            </a:r>
          </a:p>
          <a:p>
            <a:pPr lvl="1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1600" b="1" kern="0" dirty="0">
              <a:latin typeface="Comic Sans MS" pitchFamily="66" charset="0"/>
            </a:endParaRPr>
          </a:p>
          <a:p>
            <a:pPr lvl="1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b="1" kern="0" dirty="0">
                <a:latin typeface="Comic Sans MS" pitchFamily="66" charset="0"/>
              </a:rPr>
              <a:t>Not covering nuclear physics, photon science, LBL neutrinos,…</a:t>
            </a:r>
          </a:p>
          <a:p>
            <a:pPr lvl="1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b="1" kern="0" dirty="0">
                <a:latin typeface="Comic Sans MS" pitchFamily="66" charset="0"/>
              </a:rPr>
              <a:t>Apologies to ESS, FAIR, XFEL, etc…..</a:t>
            </a:r>
            <a:endParaRPr lang="en-US" sz="2800" b="1" kern="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0" y="4343400"/>
            <a:ext cx="9144000" cy="22098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>
                <a:solidFill>
                  <a:srgbClr val="0000FF"/>
                </a:solidFill>
              </a:rPr>
              <a:t>Thanks to the (many) experts who kindly provided me (consciously or not) with updated information and slides:</a:t>
            </a:r>
          </a:p>
          <a:p>
            <a:pPr algn="ctr"/>
            <a:r>
              <a:rPr lang="en-US" sz="2000" b="1">
                <a:solidFill>
                  <a:srgbClr val="CC00CC"/>
                </a:solidFill>
              </a:rPr>
              <a:t>R.Aleksan, B.Barish, R.Bailey, M.Biagini, O.Boine-Frankenheim, O.Bruning, E.Colby, W.Fischer, B.Foster, M.Harrison, S.Holmes, R.Garoby, M.Giorgi, G.Hanson, M.Izawaki, J.Jowett, M.Klein, JP.Koutchouk,  P.Lebrun, V.Litvinenko, K.Long, M.Masuzawa, T.Roser, L.Rossi, D.Schulte, G.Trubnikov, B.Tschirhardt, K.Yokoya, A.Wagner, F.Zimmermann,  </a:t>
            </a:r>
          </a:p>
        </p:txBody>
      </p:sp>
      <p:sp>
        <p:nvSpPr>
          <p:cNvPr id="1843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8562C5-F192-41B8-B70B-E6E5B5DA4322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467600" cy="639763"/>
          </a:xfrm>
        </p:spPr>
        <p:txBody>
          <a:bodyPr/>
          <a:lstStyle/>
          <a:p>
            <a:r>
              <a:rPr lang="en-US" smtClean="0"/>
              <a:t>Global Collaborations  (Examples of) 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495800"/>
            <a:ext cx="8686800" cy="1981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sz="2000" dirty="0" smtClean="0"/>
              <a:t>European Commission supported Coordination of Accelerator R&amp;D</a:t>
            </a:r>
          </a:p>
          <a:p>
            <a:pPr>
              <a:buFontTx/>
              <a:buNone/>
              <a:defRPr/>
            </a:pPr>
            <a:r>
              <a:rPr lang="en-US" sz="2000" dirty="0" smtClean="0"/>
              <a:t>                       </a:t>
            </a:r>
            <a:r>
              <a:rPr lang="en-US" sz="2000" dirty="0" smtClean="0">
                <a:solidFill>
                  <a:schemeClr val="tx1"/>
                </a:solidFill>
              </a:rPr>
              <a:t>coordination &amp; support of E</a:t>
            </a:r>
            <a:r>
              <a:rPr lang="fr-FR" sz="2000" i="1" dirty="0" err="1" smtClean="0">
                <a:solidFill>
                  <a:schemeClr val="tx1"/>
                </a:solidFill>
              </a:rPr>
              <a:t>uropean</a:t>
            </a:r>
            <a:r>
              <a:rPr lang="fr-FR" sz="2000" i="1" dirty="0" smtClean="0">
                <a:solidFill>
                  <a:schemeClr val="tx1"/>
                </a:solidFill>
              </a:rPr>
              <a:t> </a:t>
            </a:r>
            <a:r>
              <a:rPr lang="fr-FR" sz="2000" i="1" dirty="0" err="1" smtClean="0">
                <a:solidFill>
                  <a:schemeClr val="tx1"/>
                </a:solidFill>
              </a:rPr>
              <a:t>distributed</a:t>
            </a:r>
            <a:endParaRPr lang="fr-FR" sz="2000" i="1" dirty="0" smtClean="0">
              <a:solidFill>
                <a:schemeClr val="tx1"/>
              </a:solidFill>
            </a:endParaRPr>
          </a:p>
          <a:p>
            <a:pPr>
              <a:buFontTx/>
              <a:buNone/>
              <a:defRPr/>
            </a:pPr>
            <a:r>
              <a:rPr lang="fr-FR" sz="2000" i="1" dirty="0" smtClean="0">
                <a:solidFill>
                  <a:schemeClr val="tx1"/>
                </a:solidFill>
              </a:rPr>
              <a:t>                       R&amp;D Infrastructure and joint R&amp;D programme</a:t>
            </a:r>
          </a:p>
          <a:p>
            <a:pPr>
              <a:buFontTx/>
              <a:buNone/>
              <a:defRPr/>
            </a:pPr>
            <a:r>
              <a:rPr lang="fr-FR" sz="2000" i="1" dirty="0" smtClean="0">
                <a:solidFill>
                  <a:schemeClr val="tx1"/>
                </a:solidFill>
              </a:rPr>
              <a:t>                        </a:t>
            </a:r>
            <a:r>
              <a:rPr lang="fr-FR" sz="2000" i="1" dirty="0" err="1" smtClean="0">
                <a:solidFill>
                  <a:schemeClr val="tx1"/>
                </a:solidFill>
              </a:rPr>
              <a:t>Starting</a:t>
            </a:r>
            <a:r>
              <a:rPr lang="fr-FR" sz="2000" i="1" dirty="0" smtClean="0">
                <a:solidFill>
                  <a:schemeClr val="tx1"/>
                </a:solidFill>
              </a:rPr>
              <a:t> end 2010: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http://www.eu-tiara.eu</a:t>
            </a:r>
            <a:endParaRPr lang="en-US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en-US" sz="800" dirty="0" smtClean="0">
                <a:solidFill>
                  <a:schemeClr val="tx1"/>
                </a:solidFill>
              </a:rPr>
              <a:t>  </a:t>
            </a:r>
          </a:p>
          <a:p>
            <a:pPr>
              <a:buFontTx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   Integrated </a:t>
            </a:r>
            <a:r>
              <a:rPr lang="en-US" sz="2000" dirty="0" err="1" smtClean="0">
                <a:solidFill>
                  <a:schemeClr val="tx1"/>
                </a:solidFill>
              </a:rPr>
              <a:t>Activity:EUCARD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  <a:hlinkClick r:id="rId3"/>
              </a:rPr>
              <a:t>http://eucard.web.cern.ch/EuCARD/</a:t>
            </a:r>
            <a:endParaRPr lang="en-US" sz="1800" dirty="0" smtClean="0"/>
          </a:p>
          <a:p>
            <a:pPr>
              <a:buFontTx/>
              <a:buNone/>
              <a:defRPr/>
            </a:pPr>
            <a:r>
              <a:rPr lang="en-US" sz="1800" dirty="0" smtClean="0"/>
              <a:t>  </a:t>
            </a:r>
          </a:p>
        </p:txBody>
      </p:sp>
      <p:pic>
        <p:nvPicPr>
          <p:cNvPr id="19845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8382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845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8382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45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743200"/>
            <a:ext cx="2638425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8451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838200"/>
            <a:ext cx="2820988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8451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743200"/>
            <a:ext cx="2767013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8452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800" y="27432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6" descr="\\cern.ch\dfs\Users\j\jpk\Documents\MyDocs\EuCARD\7- Communication and Outreach\Logos\FP7 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800600"/>
            <a:ext cx="10001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TEMP\ESGARD\Acc RandD Sustainability\Administration\TIARA-logo\Tiara 4_8 san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90600" y="4724400"/>
            <a:ext cx="21367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4523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5C8BF9-4B21-458B-A50A-9BFA3B361B58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537" name="Title 3"/>
          <p:cNvSpPr>
            <a:spLocks noGrp="1"/>
          </p:cNvSpPr>
          <p:nvPr>
            <p:ph type="title"/>
          </p:nvPr>
        </p:nvSpPr>
        <p:spPr>
          <a:xfrm>
            <a:off x="3048000" y="0"/>
            <a:ext cx="1676400" cy="2057400"/>
          </a:xfrm>
        </p:spPr>
        <p:txBody>
          <a:bodyPr/>
          <a:lstStyle/>
          <a:p>
            <a:r>
              <a:rPr lang="en-US" smtClean="0"/>
              <a:t>Trends</a:t>
            </a:r>
            <a:br>
              <a:rPr lang="en-US" smtClean="0"/>
            </a:br>
            <a:r>
              <a:rPr lang="en-US" smtClean="0"/>
              <a:t>of</a:t>
            </a:r>
            <a:br>
              <a:rPr lang="en-US" smtClean="0"/>
            </a:br>
            <a:r>
              <a:rPr lang="en-US" smtClean="0"/>
              <a:t>HEP</a:t>
            </a:r>
            <a:br>
              <a:rPr lang="en-US" smtClean="0"/>
            </a:br>
            <a:r>
              <a:rPr lang="en-US" smtClean="0"/>
              <a:t>facilities</a:t>
            </a:r>
          </a:p>
        </p:txBody>
      </p:sp>
      <p:pic>
        <p:nvPicPr>
          <p:cNvPr id="198553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3048000"/>
            <a:ext cx="4495800" cy="3138488"/>
          </a:xfrm>
        </p:spPr>
      </p:pic>
      <p:pic>
        <p:nvPicPr>
          <p:cNvPr id="198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45720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554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0"/>
            <a:ext cx="44196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5541" name="Picture 2" descr="http://www.linearcollider.org/newsline/images/2010/20100715_dc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1702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5542" name="TextBox 9"/>
          <p:cNvSpPr txBox="1">
            <a:spLocks noChangeArrowheads="1"/>
          </p:cNvSpPr>
          <p:nvPr/>
        </p:nvSpPr>
        <p:spPr bwMode="auto">
          <a:xfrm>
            <a:off x="5181600" y="6324600"/>
            <a:ext cx="3624263" cy="4000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Towards Luminosity frontier</a:t>
            </a:r>
          </a:p>
        </p:txBody>
      </p:sp>
      <p:sp>
        <p:nvSpPr>
          <p:cNvPr id="1985543" name="TextBox 10"/>
          <p:cNvSpPr txBox="1">
            <a:spLocks noChangeArrowheads="1"/>
          </p:cNvSpPr>
          <p:nvPr/>
        </p:nvSpPr>
        <p:spPr bwMode="auto">
          <a:xfrm>
            <a:off x="914400" y="6324600"/>
            <a:ext cx="3127375" cy="4000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Towards Energy frontier</a:t>
            </a:r>
          </a:p>
        </p:txBody>
      </p:sp>
      <p:sp>
        <p:nvSpPr>
          <p:cNvPr id="1985544" name="Rectangle 4"/>
          <p:cNvSpPr>
            <a:spLocks noChangeArrowheads="1"/>
          </p:cNvSpPr>
          <p:nvPr/>
        </p:nvSpPr>
        <p:spPr bwMode="auto">
          <a:xfrm>
            <a:off x="3200400" y="2133600"/>
            <a:ext cx="1447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Courtesy of</a:t>
            </a:r>
          </a:p>
          <a:p>
            <a:pPr algn="ctr"/>
            <a:r>
              <a:rPr lang="en-US"/>
              <a:t> M.Biscari</a:t>
            </a:r>
          </a:p>
          <a:p>
            <a:pPr algn="ctr"/>
            <a:r>
              <a:rPr lang="en-US"/>
              <a:t>EPS-HEP09</a:t>
            </a:r>
          </a:p>
        </p:txBody>
      </p:sp>
      <p:sp>
        <p:nvSpPr>
          <p:cNvPr id="1985545" name="Line 14"/>
          <p:cNvSpPr>
            <a:spLocks noChangeShapeType="1"/>
          </p:cNvSpPr>
          <p:nvPr/>
        </p:nvSpPr>
        <p:spPr bwMode="auto">
          <a:xfrm flipV="1">
            <a:off x="533400" y="4114800"/>
            <a:ext cx="1219200" cy="9906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46" name="Line 14"/>
          <p:cNvSpPr>
            <a:spLocks noChangeShapeType="1"/>
          </p:cNvSpPr>
          <p:nvPr/>
        </p:nvSpPr>
        <p:spPr bwMode="auto">
          <a:xfrm flipV="1">
            <a:off x="1752600" y="3429000"/>
            <a:ext cx="2286000" cy="762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47" name="Line 14"/>
          <p:cNvSpPr>
            <a:spLocks noChangeShapeType="1"/>
          </p:cNvSpPr>
          <p:nvPr/>
        </p:nvSpPr>
        <p:spPr bwMode="auto">
          <a:xfrm flipV="1">
            <a:off x="457200" y="4495800"/>
            <a:ext cx="1600200" cy="12192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48" name="Line 14"/>
          <p:cNvSpPr>
            <a:spLocks noChangeShapeType="1"/>
          </p:cNvSpPr>
          <p:nvPr/>
        </p:nvSpPr>
        <p:spPr bwMode="auto">
          <a:xfrm flipV="1">
            <a:off x="1905000" y="3886200"/>
            <a:ext cx="2209800" cy="6858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49" name="Rectangle 12"/>
          <p:cNvSpPr>
            <a:spLocks noChangeArrowheads="1"/>
          </p:cNvSpPr>
          <p:nvPr/>
        </p:nvSpPr>
        <p:spPr bwMode="auto">
          <a:xfrm>
            <a:off x="533400" y="3810000"/>
            <a:ext cx="8382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Hadrons</a:t>
            </a:r>
          </a:p>
          <a:p>
            <a:pPr algn="ctr"/>
            <a:r>
              <a:rPr lang="en-US" sz="1400" b="1"/>
              <a:t>X10 /11y</a:t>
            </a:r>
          </a:p>
        </p:txBody>
      </p:sp>
      <p:sp>
        <p:nvSpPr>
          <p:cNvPr id="1985550" name="Rectangle 12"/>
          <p:cNvSpPr>
            <a:spLocks noChangeArrowheads="1"/>
          </p:cNvSpPr>
          <p:nvPr/>
        </p:nvSpPr>
        <p:spPr bwMode="auto">
          <a:xfrm>
            <a:off x="1981200" y="3200400"/>
            <a:ext cx="9144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Hadrons</a:t>
            </a:r>
          </a:p>
          <a:p>
            <a:pPr algn="ctr"/>
            <a:r>
              <a:rPr lang="en-US" sz="1400" b="1"/>
              <a:t>X10 /27y</a:t>
            </a:r>
          </a:p>
        </p:txBody>
      </p:sp>
      <p:sp>
        <p:nvSpPr>
          <p:cNvPr id="1985551" name="Rectangle 12"/>
          <p:cNvSpPr>
            <a:spLocks noChangeArrowheads="1"/>
          </p:cNvSpPr>
          <p:nvPr/>
        </p:nvSpPr>
        <p:spPr bwMode="auto">
          <a:xfrm>
            <a:off x="990600" y="5334000"/>
            <a:ext cx="9144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Leptons</a:t>
            </a:r>
          </a:p>
          <a:p>
            <a:pPr algn="ctr"/>
            <a:r>
              <a:rPr lang="en-US" sz="1400" b="1"/>
              <a:t>X10 /17y</a:t>
            </a:r>
          </a:p>
        </p:txBody>
      </p:sp>
      <p:sp>
        <p:nvSpPr>
          <p:cNvPr id="1985552" name="Rectangle 12"/>
          <p:cNvSpPr>
            <a:spLocks noChangeArrowheads="1"/>
          </p:cNvSpPr>
          <p:nvPr/>
        </p:nvSpPr>
        <p:spPr bwMode="auto">
          <a:xfrm>
            <a:off x="3581400" y="4191000"/>
            <a:ext cx="8382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Leptons</a:t>
            </a:r>
          </a:p>
          <a:p>
            <a:pPr algn="ctr"/>
            <a:r>
              <a:rPr lang="en-US" sz="1400" b="1"/>
              <a:t>X10 /33y</a:t>
            </a:r>
          </a:p>
        </p:txBody>
      </p:sp>
      <p:sp>
        <p:nvSpPr>
          <p:cNvPr id="1985553" name="Line 8"/>
          <p:cNvSpPr>
            <a:spLocks noChangeShapeType="1"/>
          </p:cNvSpPr>
          <p:nvPr/>
        </p:nvSpPr>
        <p:spPr bwMode="auto">
          <a:xfrm flipV="1">
            <a:off x="5029200" y="3276600"/>
            <a:ext cx="3352800" cy="2667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54" name="Rectangle 7"/>
          <p:cNvSpPr>
            <a:spLocks noChangeArrowheads="1"/>
          </p:cNvSpPr>
          <p:nvPr/>
        </p:nvSpPr>
        <p:spPr bwMode="auto">
          <a:xfrm>
            <a:off x="5181600" y="3886200"/>
            <a:ext cx="990600" cy="304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X10 / 8.5y</a:t>
            </a:r>
          </a:p>
        </p:txBody>
      </p:sp>
      <p:sp>
        <p:nvSpPr>
          <p:cNvPr id="1985555" name="Line 13"/>
          <p:cNvSpPr>
            <a:spLocks noChangeShapeType="1"/>
          </p:cNvSpPr>
          <p:nvPr/>
        </p:nvSpPr>
        <p:spPr bwMode="auto">
          <a:xfrm flipV="1">
            <a:off x="5181600" y="228600"/>
            <a:ext cx="685800" cy="2286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56" name="Line 12"/>
          <p:cNvSpPr>
            <a:spLocks noChangeShapeType="1"/>
          </p:cNvSpPr>
          <p:nvPr/>
        </p:nvSpPr>
        <p:spPr bwMode="auto">
          <a:xfrm flipV="1">
            <a:off x="5257800" y="228600"/>
            <a:ext cx="3124200" cy="22098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85557" name="Rectangle 15"/>
          <p:cNvSpPr>
            <a:spLocks noChangeArrowheads="1"/>
          </p:cNvSpPr>
          <p:nvPr/>
        </p:nvSpPr>
        <p:spPr bwMode="auto">
          <a:xfrm>
            <a:off x="6019800" y="0"/>
            <a:ext cx="11430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Luminosity</a:t>
            </a:r>
          </a:p>
          <a:p>
            <a:pPr algn="ctr"/>
            <a:r>
              <a:rPr lang="en-US" sz="1400" b="1"/>
              <a:t> factories</a:t>
            </a:r>
          </a:p>
        </p:txBody>
      </p:sp>
      <p:sp>
        <p:nvSpPr>
          <p:cNvPr id="1985558" name="Rectangle 15"/>
          <p:cNvSpPr>
            <a:spLocks noChangeArrowheads="1"/>
          </p:cNvSpPr>
          <p:nvPr/>
        </p:nvSpPr>
        <p:spPr bwMode="auto">
          <a:xfrm>
            <a:off x="7924800" y="685800"/>
            <a:ext cx="838200" cy="3810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Energy </a:t>
            </a:r>
          </a:p>
          <a:p>
            <a:pPr algn="ctr"/>
            <a:r>
              <a:rPr lang="en-US" sz="1400" b="1"/>
              <a:t>frontier </a:t>
            </a:r>
          </a:p>
        </p:txBody>
      </p:sp>
      <p:sp>
        <p:nvSpPr>
          <p:cNvPr id="1985559" name="Slide Number Placeholder 2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C7DD7-D9F4-4F98-B0EC-BD041C52E376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61" name="Rectangle 16"/>
          <p:cNvSpPr txBox="1">
            <a:spLocks noGrp="1" noChangeArrowheads="1"/>
          </p:cNvSpPr>
          <p:nvPr/>
        </p:nvSpPr>
        <p:spPr bwMode="auto">
          <a:xfrm>
            <a:off x="8453438" y="6629400"/>
            <a:ext cx="538162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spAutoFit/>
          </a:bodyPr>
          <a:lstStyle/>
          <a:p>
            <a:pPr algn="r" eaLnBrk="0" hangingPunct="0">
              <a:lnSpc>
                <a:spcPct val="85000"/>
              </a:lnSpc>
            </a:pPr>
            <a:fld id="{35C9C1B1-79F7-4965-BDC3-D4793CB05883}" type="slidenum">
              <a:rPr lang="en-US" sz="1200">
                <a:solidFill>
                  <a:srgbClr val="0066CC"/>
                </a:solidFill>
                <a:latin typeface="Verdana" pitchFamily="34" charset="0"/>
              </a:rPr>
              <a:pPr algn="r" eaLnBrk="0" hangingPunct="0">
                <a:lnSpc>
                  <a:spcPct val="85000"/>
                </a:lnSpc>
              </a:pPr>
              <a:t>12</a:t>
            </a:fld>
            <a:endParaRPr lang="en-US" sz="1200">
              <a:solidFill>
                <a:srgbClr val="0066CC"/>
              </a:solidFill>
              <a:latin typeface="Verdana" pitchFamily="34" charset="0"/>
            </a:endParaRPr>
          </a:p>
        </p:txBody>
      </p:sp>
      <p:sp>
        <p:nvSpPr>
          <p:cNvPr id="1986562" name="TextBox 8"/>
          <p:cNvSpPr txBox="1">
            <a:spLocks noChangeArrowheads="1"/>
          </p:cNvSpPr>
          <p:nvPr/>
        </p:nvSpPr>
        <p:spPr bwMode="auto">
          <a:xfrm>
            <a:off x="635000" y="152400"/>
            <a:ext cx="7781925" cy="523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Complementary facilities of various particle species</a:t>
            </a:r>
          </a:p>
        </p:txBody>
      </p:sp>
      <p:sp>
        <p:nvSpPr>
          <p:cNvPr id="1986563" name="TextBox 9"/>
          <p:cNvSpPr txBox="1">
            <a:spLocks noChangeArrowheads="1"/>
          </p:cNvSpPr>
          <p:nvPr/>
        </p:nvSpPr>
        <p:spPr bwMode="auto">
          <a:xfrm>
            <a:off x="5410200" y="1066800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Leptons/Leptons</a:t>
            </a:r>
          </a:p>
        </p:txBody>
      </p:sp>
      <p:sp>
        <p:nvSpPr>
          <p:cNvPr id="1986564" name="TextBox 14"/>
          <p:cNvSpPr txBox="1">
            <a:spLocks noChangeArrowheads="1"/>
          </p:cNvSpPr>
          <p:nvPr/>
        </p:nvSpPr>
        <p:spPr bwMode="auto">
          <a:xfrm>
            <a:off x="1371600" y="3733800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Hadrons/Leptons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914400" y="1447800"/>
          <a:ext cx="3276600" cy="1584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219200"/>
                <a:gridCol w="1219201"/>
              </a:tblGrid>
              <a:tr h="2263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Species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2326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Protons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smtClean="0"/>
                        <a:t>TEVATRON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LHC</a:t>
                      </a:r>
                    </a:p>
                    <a:p>
                      <a:pPr algn="ctr"/>
                      <a:r>
                        <a:rPr lang="en-US" sz="1400" b="1" dirty="0" smtClean="0"/>
                        <a:t>HL-LHC</a:t>
                      </a:r>
                    </a:p>
                    <a:p>
                      <a:pPr algn="ctr"/>
                      <a:r>
                        <a:rPr lang="en-US" sz="1400" b="1" dirty="0" smtClean="0"/>
                        <a:t>VL-LHC</a:t>
                      </a:r>
                      <a:endParaRPr lang="en-US" sz="1400" b="1" dirty="0"/>
                    </a:p>
                  </a:txBody>
                  <a:tcPr/>
                </a:tc>
              </a:tr>
              <a:tr h="22635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RHIC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RHIC II</a:t>
                      </a:r>
                    </a:p>
                    <a:p>
                      <a:pPr algn="l"/>
                      <a:r>
                        <a:rPr lang="en-US" sz="1400" b="1" dirty="0" smtClean="0"/>
                        <a:t>    </a:t>
                      </a:r>
                      <a:r>
                        <a:rPr lang="en-US" sz="1400" b="1" dirty="0" err="1" smtClean="0"/>
                        <a:t>LHiC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86583" name="TextBox 22"/>
          <p:cNvSpPr txBox="1">
            <a:spLocks noChangeArrowheads="1"/>
          </p:cNvSpPr>
          <p:nvPr/>
        </p:nvSpPr>
        <p:spPr bwMode="auto">
          <a:xfrm>
            <a:off x="1371600" y="10668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Hadrons/Hadrons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4876800" y="1524000"/>
          <a:ext cx="3352800" cy="1584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884274"/>
                <a:gridCol w="1325526"/>
              </a:tblGrid>
              <a:tr h="25997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Frontier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623944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Energy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smtClean="0"/>
                        <a:t>LEP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ILC</a:t>
                      </a:r>
                    </a:p>
                    <a:p>
                      <a:pPr algn="ctr"/>
                      <a:r>
                        <a:rPr lang="en-US" sz="1400" b="1" dirty="0" smtClean="0"/>
                        <a:t>CLIC</a:t>
                      </a:r>
                    </a:p>
                    <a:p>
                      <a:pPr algn="ctr"/>
                      <a:r>
                        <a:rPr lang="en-US" sz="1400" b="1" dirty="0" err="1" smtClean="0"/>
                        <a:t>Muon</a:t>
                      </a:r>
                      <a:r>
                        <a:rPr lang="en-US" sz="1400" b="1" dirty="0" smtClean="0"/>
                        <a:t> Collider</a:t>
                      </a:r>
                      <a:endParaRPr lang="en-US" sz="1400" b="1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         </a:t>
                      </a:r>
                      <a:r>
                        <a:rPr lang="en-US" sz="1400" b="1" dirty="0" err="1" smtClean="0"/>
                        <a:t>Lumin</a:t>
                      </a:r>
                      <a:endParaRPr lang="en-US" sz="14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KEKB</a:t>
                      </a:r>
                    </a:p>
                    <a:p>
                      <a:pPr algn="ctr"/>
                      <a:r>
                        <a:rPr lang="en-US" sz="1400" b="1" dirty="0" smtClean="0"/>
                        <a:t>PEPII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SuperKEK</a:t>
                      </a:r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err="1" smtClean="0"/>
                        <a:t>SuperB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6" name="Straight Connector 25"/>
          <p:cNvCxnSpPr/>
          <p:nvPr/>
        </p:nvCxnSpPr>
        <p:spPr>
          <a:xfrm rot="16200000" flipH="1">
            <a:off x="6172200" y="2057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134100" y="20955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2247900" y="46863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2286000" y="4648200"/>
            <a:ext cx="457200" cy="45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86606" name="Slide Number Placeholder 1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8566FA-46A3-4FB0-9772-DCEF03B2310B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5029200" y="4038600"/>
          <a:ext cx="3276600" cy="1401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38"/>
                <a:gridCol w="1780761"/>
              </a:tblGrid>
              <a:tr h="29080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1379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Super-</a:t>
                      </a:r>
                    </a:p>
                    <a:p>
                      <a:pPr algn="ctr"/>
                      <a:r>
                        <a:rPr lang="en-US" sz="1600" b="1" dirty="0" err="1" smtClean="0"/>
                        <a:t>Kamiokande</a:t>
                      </a:r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MINOS</a:t>
                      </a:r>
                    </a:p>
                    <a:p>
                      <a:pPr algn="ctr"/>
                      <a:r>
                        <a:rPr lang="en-US" sz="1600" b="1" dirty="0" smtClean="0"/>
                        <a:t>CNGS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LBNE/Project X</a:t>
                      </a:r>
                    </a:p>
                    <a:p>
                      <a:pPr algn="ctr"/>
                      <a:r>
                        <a:rPr lang="en-US" sz="1600" b="1" dirty="0" smtClean="0"/>
                        <a:t>Neutrino Factory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86618" name="TextBox 27"/>
          <p:cNvSpPr txBox="1">
            <a:spLocks noChangeArrowheads="1"/>
          </p:cNvSpPr>
          <p:nvPr/>
        </p:nvSpPr>
        <p:spPr bwMode="auto">
          <a:xfrm>
            <a:off x="5486400" y="36576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Neutrinos</a:t>
            </a:r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6248400" y="2819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6248400" y="2819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685800" y="914400"/>
            <a:ext cx="3733800" cy="2590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4572000" y="914400"/>
            <a:ext cx="3886200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1066800" y="4191000"/>
          <a:ext cx="3276600" cy="1265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143000"/>
                <a:gridCol w="1219201"/>
              </a:tblGrid>
              <a:tr h="2263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Species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Energy</a:t>
                      </a:r>
                      <a:endParaRPr lang="en-US" sz="16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HERA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LHeC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226357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Lumin</a:t>
                      </a:r>
                      <a:r>
                        <a:rPr lang="en-US" sz="1600" b="1" dirty="0" smtClean="0"/>
                        <a:t>.</a:t>
                      </a:r>
                      <a:endParaRPr lang="en-US" sz="16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ELIC</a:t>
                      </a:r>
                    </a:p>
                    <a:p>
                      <a:pPr algn="ctr"/>
                      <a:r>
                        <a:rPr lang="en-US" sz="1600" b="1" dirty="0" smtClean="0"/>
                        <a:t>ERHIC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" name="Oval 43"/>
          <p:cNvSpPr/>
          <p:nvPr/>
        </p:nvSpPr>
        <p:spPr>
          <a:xfrm>
            <a:off x="838200" y="3505200"/>
            <a:ext cx="3657600" cy="2362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4572000" y="3429000"/>
            <a:ext cx="3962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3581400" y="2514600"/>
            <a:ext cx="1981200" cy="198120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86644" name="TextBox 46"/>
          <p:cNvSpPr txBox="1">
            <a:spLocks noChangeArrowheads="1"/>
          </p:cNvSpPr>
          <p:nvPr/>
        </p:nvSpPr>
        <p:spPr bwMode="auto">
          <a:xfrm>
            <a:off x="3886200" y="3124200"/>
            <a:ext cx="137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New</a:t>
            </a:r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Physics</a:t>
            </a: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2362200" y="48006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2362200" y="48006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7585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639762"/>
          </a:xfrm>
        </p:spPr>
        <p:txBody>
          <a:bodyPr/>
          <a:lstStyle/>
          <a:p>
            <a:r>
              <a:rPr lang="en-US" sz="2800" smtClean="0"/>
              <a:t>Present HEP colliders at Energy/Luminosity frontiers</a:t>
            </a:r>
          </a:p>
        </p:txBody>
      </p:sp>
      <p:sp>
        <p:nvSpPr>
          <p:cNvPr id="1987586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127CC8-FAC3-43AC-AF58-B5FEE44225C0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9875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838200"/>
            <a:ext cx="8534400" cy="5791200"/>
          </a:xfrm>
        </p:spPr>
      </p:pic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5562600" y="1219200"/>
            <a:ext cx="2895600" cy="30480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>
              <a:latin typeface="Times New Roman" pitchFamily="18" charset="0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6248400" y="31242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Protons</a:t>
            </a:r>
          </a:p>
        </p:txBody>
      </p:sp>
      <p:sp>
        <p:nvSpPr>
          <p:cNvPr id="34" name="Oval 33"/>
          <p:cNvSpPr/>
          <p:nvPr/>
        </p:nvSpPr>
        <p:spPr>
          <a:xfrm>
            <a:off x="3733800" y="2286000"/>
            <a:ext cx="1676400" cy="9144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3810000" y="236220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FF"/>
                </a:solidFill>
              </a:rPr>
              <a:t>Leptons</a:t>
            </a:r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1676400" y="1295400"/>
            <a:ext cx="3429000" cy="1066800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2971800" y="16002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</a:rPr>
              <a:t>B Factories</a:t>
            </a:r>
          </a:p>
        </p:txBody>
      </p:sp>
      <p:sp>
        <p:nvSpPr>
          <p:cNvPr id="43" name="Oval 42"/>
          <p:cNvSpPr/>
          <p:nvPr/>
        </p:nvSpPr>
        <p:spPr>
          <a:xfrm>
            <a:off x="3200400" y="3200400"/>
            <a:ext cx="2209800" cy="1143000"/>
          </a:xfrm>
          <a:prstGeom prst="ellipse">
            <a:avLst/>
          </a:prstGeom>
          <a:noFill/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3352800" y="36576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9900"/>
                </a:solidFill>
              </a:rPr>
              <a:t>e-/Hadron</a:t>
            </a:r>
          </a:p>
        </p:txBody>
      </p:sp>
      <p:sp>
        <p:nvSpPr>
          <p:cNvPr id="45" name="Oval 44"/>
          <p:cNvSpPr/>
          <p:nvPr/>
        </p:nvSpPr>
        <p:spPr>
          <a:xfrm>
            <a:off x="3200400" y="5029200"/>
            <a:ext cx="15240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3505200" y="5562600"/>
            <a:ext cx="92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Ions</a:t>
            </a:r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4191000" y="28194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 flipH="1">
            <a:off x="3962400" y="34290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2133600" y="18288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3962400" y="34290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4191000" y="28194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2133600" y="18288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4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609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02EE8D-5E90-4374-9699-F9F680D20C95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/>
        </p:nvGraphicFramePr>
        <p:xfrm>
          <a:off x="0" y="152400"/>
          <a:ext cx="91440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971800"/>
            <a:ext cx="355282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Line 6"/>
          <p:cNvSpPr>
            <a:spLocks noChangeShapeType="1"/>
          </p:cNvSpPr>
          <p:nvPr/>
        </p:nvSpPr>
        <p:spPr bwMode="auto">
          <a:xfrm flipH="1" flipV="1">
            <a:off x="4343400" y="2667000"/>
            <a:ext cx="762000" cy="838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 flipH="1">
            <a:off x="2971800" y="5410200"/>
            <a:ext cx="2057400" cy="457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 flipV="1">
            <a:off x="2971800" y="2743200"/>
            <a:ext cx="1219200" cy="3124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2057400" y="2667000"/>
            <a:ext cx="20574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33400" y="2743200"/>
            <a:ext cx="2743200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LHC/Tevatron lum. = 20</a:t>
            </a:r>
          </a:p>
          <a:p>
            <a:pPr algn="ctr"/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LHC/Tevatron energy = 14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 flipV="1">
            <a:off x="4267200" y="2057400"/>
            <a:ext cx="0" cy="457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4343400" y="2057400"/>
            <a:ext cx="3505200" cy="304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257800" y="2667000"/>
            <a:ext cx="2819400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HL-LHC/LHC luminosity = 5</a:t>
            </a:r>
          </a:p>
          <a:p>
            <a:pPr algn="ctr"/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HE-LHC/LHC energy = 2.4</a:t>
            </a:r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flipV="1">
            <a:off x="4343400" y="2438400"/>
            <a:ext cx="3429000" cy="152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963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LHC parameters evolution</a:t>
            </a:r>
            <a:br>
              <a:rPr lang="en-US" sz="4000" smtClean="0">
                <a:solidFill>
                  <a:schemeClr val="bg1"/>
                </a:solidFill>
              </a:rPr>
            </a:br>
            <a:r>
              <a:rPr lang="en-US" sz="2000" smtClean="0">
                <a:solidFill>
                  <a:schemeClr val="bg1"/>
                </a:solidFill>
              </a:rPr>
              <a:t>                           </a:t>
            </a:r>
            <a:r>
              <a:rPr lang="en-US" sz="2000" b="0" smtClean="0">
                <a:solidFill>
                  <a:srgbClr val="FFFF00"/>
                </a:solidFill>
              </a:rPr>
              <a:t>                                         </a:t>
            </a:r>
            <a:r>
              <a:rPr lang="en-US" sz="2000" smtClean="0">
                <a:solidFill>
                  <a:srgbClr val="FFFF00"/>
                </a:solidFill>
              </a:rPr>
              <a:t>Nominal</a:t>
            </a:r>
            <a:r>
              <a:rPr lang="en-US" sz="2000" b="0" smtClean="0">
                <a:solidFill>
                  <a:srgbClr val="FFFF00"/>
                </a:solidFill>
              </a:rPr>
              <a:t>    </a:t>
            </a:r>
            <a:r>
              <a:rPr lang="en-US" sz="2000" smtClean="0">
                <a:solidFill>
                  <a:srgbClr val="FFFF00"/>
                </a:solidFill>
              </a:rPr>
              <a:t>High-Luminosity</a:t>
            </a:r>
            <a:r>
              <a:rPr lang="en-US" sz="2000" b="0" smtClean="0">
                <a:solidFill>
                  <a:srgbClr val="FFFF00"/>
                </a:solidFill>
              </a:rPr>
              <a:t>   </a:t>
            </a:r>
            <a:r>
              <a:rPr lang="en-US" sz="2000" smtClean="0">
                <a:solidFill>
                  <a:srgbClr val="FFFF00"/>
                </a:solidFill>
              </a:rPr>
              <a:t>High-Energy</a:t>
            </a:r>
            <a:r>
              <a:rPr lang="en-US" sz="2000" b="0" smtClean="0">
                <a:solidFill>
                  <a:srgbClr val="FFFF00"/>
                </a:solidFill>
              </a:rPr>
              <a:t>   </a:t>
            </a:r>
            <a:endParaRPr lang="en-US" sz="2000" smtClean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447800"/>
          <a:ext cx="8763000" cy="4906963"/>
        </p:xfrm>
        <a:graphic>
          <a:graphicData uri="http://schemas.openxmlformats.org/drawingml/2006/table">
            <a:tbl>
              <a:tblPr/>
              <a:tblGrid>
                <a:gridCol w="4114800"/>
                <a:gridCol w="1676400"/>
                <a:gridCol w="1394637"/>
                <a:gridCol w="1577164"/>
              </a:tblGrid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LHC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HL-LHC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HE-LHC 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Collision energy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TeV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Peak/leveled luminosity [10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34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cm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7.9/5.0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2.0/2.0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integrated luminosity per year (1900h) [fb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events per crossing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# bunches / beam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2808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2808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1404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bunch population [10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1.15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1.29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Beam current [A]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0.58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0.86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0.32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Luminosity leveling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crab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or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endParaRPr kumimoji="0" lang="en-US" sz="1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initial transverse normalized 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emittance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 [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 (x),1.84 (y)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number of IPs contributing to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maximum total beam-beam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IP beta function [m]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0.55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1.0 (x), 0.43 (y)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full crossing angle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rad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285 (9.5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 (509)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175 (12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dipole field [T]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8.33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8.33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dipole coil aperture [mm]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40-45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stored beam energy [MJ]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362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504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479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SR power per ring [kW]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62.3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longitudinal SR emittance damping time [h]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12.9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12.9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0.98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luminosity lifetime [h]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6364288" y="1104900"/>
            <a:ext cx="227012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97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20D54F-A5AB-405B-A936-A98F88690D51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7925595" y="1142206"/>
            <a:ext cx="303212" cy="317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6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b="0" smtClean="0">
                <a:solidFill>
                  <a:schemeClr val="bg1"/>
                </a:solidFill>
              </a:rPr>
              <a:t>HL-LHC</a:t>
            </a:r>
            <a:r>
              <a:rPr lang="en-US" sz="4000" smtClean="0">
                <a:solidFill>
                  <a:schemeClr val="bg1"/>
                </a:solidFill>
              </a:rPr>
              <a:t> – LHC modifications</a:t>
            </a:r>
          </a:p>
        </p:txBody>
      </p:sp>
      <p:pic>
        <p:nvPicPr>
          <p:cNvPr id="1990658" name="Picture 7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57800" y="4648200"/>
            <a:ext cx="37480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Booster energy upgrade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1.4 → 2 GeV, ~2015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14600" y="5257800"/>
            <a:ext cx="13033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Linac4, 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~2015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-1447800" y="47244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594100" y="53578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95913" y="1981200"/>
            <a:ext cx="313848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SPS enhancements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(anti e-cloud coating,RF, 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impedance),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2012-2021</a:t>
            </a:r>
            <a:endParaRPr lang="en-US" sz="2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52600" y="1143000"/>
            <a:ext cx="2078038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IR upgrade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(detectors,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low-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 quad’s,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crab cavities, etc) 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~2020-21</a:t>
            </a:r>
          </a:p>
        </p:txBody>
      </p:sp>
      <p:sp>
        <p:nvSpPr>
          <p:cNvPr id="1990669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607156-514A-4725-B6FE-1A257381FF6F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6" grpId="0" animBg="1"/>
      <p:bldP spid="17" grpId="0"/>
      <p:bldP spid="18" grpId="0" animBg="1"/>
      <p:bldP spid="20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168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b="0" smtClean="0">
                <a:solidFill>
                  <a:schemeClr val="bg1"/>
                </a:solidFill>
              </a:rPr>
              <a:t>HE-LHC</a:t>
            </a:r>
            <a:r>
              <a:rPr lang="en-US" sz="4000" smtClean="0">
                <a:solidFill>
                  <a:schemeClr val="bg1"/>
                </a:solidFill>
              </a:rPr>
              <a:t> – LHC modifications</a:t>
            </a:r>
          </a:p>
        </p:txBody>
      </p:sp>
      <p:pic>
        <p:nvPicPr>
          <p:cNvPr id="1991682" name="Picture 3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91684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722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2-GeV Booster</a:t>
            </a:r>
          </a:p>
        </p:txBody>
      </p:sp>
      <p:sp>
        <p:nvSpPr>
          <p:cNvPr id="1991685" name="TextBox 6"/>
          <p:cNvSpPr txBox="1">
            <a:spLocks noChangeArrowheads="1"/>
          </p:cNvSpPr>
          <p:nvPr/>
        </p:nvSpPr>
        <p:spPr bwMode="auto">
          <a:xfrm>
            <a:off x="3048000" y="541020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0" y="2133600"/>
            <a:ext cx="26225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SPS+,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1.3 TeV, 2030-33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594100" y="53578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57200" y="16002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1219200"/>
            <a:ext cx="16367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HE-LHC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   2030-33</a:t>
            </a:r>
          </a:p>
        </p:txBody>
      </p:sp>
      <p:sp>
        <p:nvSpPr>
          <p:cNvPr id="1991693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712576-0A14-4C33-8AA2-D8F9B2A364DF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081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919"/>
                <a:gridCol w="2900881"/>
                <a:gridCol w="25902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Issues</a:t>
                      </a:r>
                      <a:endParaRPr lang="en-US" dirty="0"/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Luminosity LHC</a:t>
                      </a:r>
                      <a:endParaRPr lang="en-US" dirty="0"/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energy LHC</a:t>
                      </a:r>
                      <a:endParaRPr lang="en-US" dirty="0"/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Super-Cond. </a:t>
                      </a:r>
                      <a:r>
                        <a:rPr lang="en-US" b="1" dirty="0" err="1" smtClean="0">
                          <a:solidFill>
                            <a:srgbClr val="0000FF"/>
                          </a:solidFill>
                        </a:rPr>
                        <a:t>quadrupoles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15 T for low beta @IR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for IR and Ring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Super-Conducting dipoles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20 T (Nb3Sbn, HTS)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Fast cycling SC magnets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For 1.3 </a:t>
                      </a:r>
                      <a:r>
                        <a:rPr lang="en-US" b="1" dirty="0" err="1" smtClean="0">
                          <a:latin typeface="Comic Sans MS" pitchFamily="66" charset="0"/>
                        </a:rPr>
                        <a:t>TeV</a:t>
                      </a:r>
                      <a:r>
                        <a:rPr lang="en-US" b="1" dirty="0" smtClean="0">
                          <a:latin typeface="Comic Sans MS" pitchFamily="66" charset="0"/>
                        </a:rPr>
                        <a:t> injector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Mini beta operation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Chromatic correction and large aperture of matching section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Cryogenic handling of SR heat load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Crab cavities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Novel compact design compatible with machine protection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Machine protection </a:t>
                      </a:r>
                    </a:p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(500 MJ beam power)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Collimation with high </a:t>
                      </a:r>
                      <a:r>
                        <a:rPr lang="en-US" b="1" dirty="0" err="1" smtClean="0">
                          <a:latin typeface="Comic Sans MS" pitchFamily="66" charset="0"/>
                        </a:rPr>
                        <a:t>effic</a:t>
                      </a:r>
                      <a:r>
                        <a:rPr lang="en-US" b="1" dirty="0" smtClean="0">
                          <a:latin typeface="Comic Sans MS" pitchFamily="66" charset="0"/>
                        </a:rPr>
                        <a:t>, &amp; reliability, low impedance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Cryogenic handling of SR heat load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Luminosity leveling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Control  q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crab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or b*</a:t>
                      </a: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Control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emittances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Dynamic vacuum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Synchrotron radiation</a:t>
                      </a:r>
                    </a:p>
                  </a:txBody>
                  <a:tcPr marL="91264" marR="91264"/>
                </a:tc>
              </a:tr>
            </a:tbl>
          </a:graphicData>
        </a:graphic>
      </p:graphicFrame>
      <p:sp>
        <p:nvSpPr>
          <p:cNvPr id="199274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A5F50A-E4FF-43A8-813D-DAFD1E1FD8DE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92748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upgrade issues and R&amp;D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37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3962400" cy="3886200"/>
          </a:xfrm>
          <a:prstGeom prst="rect">
            <a:avLst/>
          </a:prstGeom>
          <a:solidFill>
            <a:schemeClr val="bg1"/>
          </a:solidFill>
          <a:ln w="9525">
            <a:solidFill>
              <a:srgbClr val="00C0BC"/>
            </a:solidFill>
            <a:miter lim="800000"/>
            <a:headEnd/>
            <a:tailEnd/>
          </a:ln>
        </p:spPr>
      </p:pic>
      <p:sp>
        <p:nvSpPr>
          <p:cNvPr id="199373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010400" cy="639763"/>
          </a:xfrm>
        </p:spPr>
        <p:txBody>
          <a:bodyPr/>
          <a:lstStyle/>
          <a:p>
            <a:r>
              <a:rPr lang="it-IT" smtClean="0">
                <a:solidFill>
                  <a:schemeClr val="bg1"/>
                </a:solidFill>
              </a:rPr>
              <a:t>Super-ConductinHIGH FIELD MAGNETS</a:t>
            </a:r>
          </a:p>
        </p:txBody>
      </p:sp>
      <p:sp>
        <p:nvSpPr>
          <p:cNvPr id="1993731" name="Text Box 4"/>
          <p:cNvSpPr txBox="1">
            <a:spLocks noChangeArrowheads="1"/>
          </p:cNvSpPr>
          <p:nvPr/>
        </p:nvSpPr>
        <p:spPr bwMode="auto">
          <a:xfrm>
            <a:off x="3276600" y="762000"/>
            <a:ext cx="2895600" cy="461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>
                <a:solidFill>
                  <a:srgbClr val="00B050"/>
                </a:solidFill>
              </a:rPr>
              <a:t>HL-LHC:L = 5 10</a:t>
            </a:r>
            <a:r>
              <a:rPr lang="it-IT" sz="2400" b="1" baseline="30000">
                <a:solidFill>
                  <a:srgbClr val="00B050"/>
                </a:solidFill>
              </a:rPr>
              <a:t>34</a:t>
            </a:r>
          </a:p>
        </p:txBody>
      </p:sp>
      <p:sp>
        <p:nvSpPr>
          <p:cNvPr id="1993732" name="Line 5"/>
          <p:cNvSpPr>
            <a:spLocks noChangeShapeType="1"/>
          </p:cNvSpPr>
          <p:nvPr/>
        </p:nvSpPr>
        <p:spPr bwMode="auto">
          <a:xfrm flipV="1">
            <a:off x="2819400" y="914400"/>
            <a:ext cx="533400" cy="30480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93733" name="Line 6"/>
          <p:cNvSpPr>
            <a:spLocks noChangeShapeType="1"/>
          </p:cNvSpPr>
          <p:nvPr/>
        </p:nvSpPr>
        <p:spPr bwMode="auto">
          <a:xfrm>
            <a:off x="6096000" y="990600"/>
            <a:ext cx="381000" cy="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93734" name="Line 7"/>
          <p:cNvSpPr>
            <a:spLocks noChangeShapeType="1"/>
          </p:cNvSpPr>
          <p:nvPr/>
        </p:nvSpPr>
        <p:spPr bwMode="auto">
          <a:xfrm>
            <a:off x="2743200" y="1295400"/>
            <a:ext cx="609600" cy="16510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93735" name="Text Box 8"/>
          <p:cNvSpPr txBox="1">
            <a:spLocks noChangeArrowheads="1"/>
          </p:cNvSpPr>
          <p:nvPr/>
        </p:nvSpPr>
        <p:spPr bwMode="auto">
          <a:xfrm>
            <a:off x="0" y="914400"/>
            <a:ext cx="2971800" cy="584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3200" b="1">
                <a:solidFill>
                  <a:srgbClr val="0000FF"/>
                </a:solidFill>
              </a:rPr>
              <a:t>LHC upgrades</a:t>
            </a:r>
          </a:p>
        </p:txBody>
      </p:sp>
      <p:sp>
        <p:nvSpPr>
          <p:cNvPr id="1993736" name="Text Box 9"/>
          <p:cNvSpPr txBox="1">
            <a:spLocks noChangeArrowheads="1"/>
          </p:cNvSpPr>
          <p:nvPr/>
        </p:nvSpPr>
        <p:spPr bwMode="auto">
          <a:xfrm>
            <a:off x="3276600" y="1371600"/>
            <a:ext cx="3317875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400" b="1">
                <a:solidFill>
                  <a:srgbClr val="CC0066"/>
                </a:solidFill>
              </a:rPr>
              <a:t>HE-LHC: </a:t>
            </a:r>
            <a:r>
              <a:rPr lang="it-IT" sz="2400">
                <a:solidFill>
                  <a:srgbClr val="CC0066"/>
                </a:solidFill>
              </a:rPr>
              <a:t>E</a:t>
            </a:r>
            <a:r>
              <a:rPr lang="it-IT" sz="2400" baseline="-25000">
                <a:solidFill>
                  <a:srgbClr val="CC0066"/>
                </a:solidFill>
              </a:rPr>
              <a:t>cm</a:t>
            </a:r>
            <a:r>
              <a:rPr lang="it-IT" sz="2400">
                <a:solidFill>
                  <a:srgbClr val="CC0066"/>
                </a:solidFill>
              </a:rPr>
              <a:t> = 33 TeV</a:t>
            </a:r>
          </a:p>
        </p:txBody>
      </p:sp>
      <p:sp>
        <p:nvSpPr>
          <p:cNvPr id="1993737" name="Text Box 10"/>
          <p:cNvSpPr txBox="1">
            <a:spLocks noChangeArrowheads="1"/>
          </p:cNvSpPr>
          <p:nvPr/>
        </p:nvSpPr>
        <p:spPr bwMode="auto">
          <a:xfrm>
            <a:off x="6400800" y="762000"/>
            <a:ext cx="2743200" cy="461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00B050"/>
                </a:solidFill>
              </a:rPr>
              <a:t>Low </a:t>
            </a:r>
            <a:r>
              <a:rPr lang="it-IT" sz="2400">
                <a:solidFill>
                  <a:srgbClr val="00B050"/>
                </a:solidFill>
                <a:latin typeface="Symbol" pitchFamily="18" charset="2"/>
              </a:rPr>
              <a:t>b</a:t>
            </a:r>
            <a:r>
              <a:rPr lang="it-IT" sz="2400">
                <a:solidFill>
                  <a:srgbClr val="00B050"/>
                </a:solidFill>
              </a:rPr>
              <a:t> quads(15T)</a:t>
            </a:r>
          </a:p>
        </p:txBody>
      </p:sp>
      <p:sp>
        <p:nvSpPr>
          <p:cNvPr id="1993738" name="Text Box 11"/>
          <p:cNvSpPr txBox="1">
            <a:spLocks noChangeArrowheads="1"/>
          </p:cNvSpPr>
          <p:nvPr/>
        </p:nvSpPr>
        <p:spPr bwMode="auto">
          <a:xfrm>
            <a:off x="6934200" y="1371600"/>
            <a:ext cx="2035175" cy="4619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>
                <a:solidFill>
                  <a:srgbClr val="CC0066"/>
                </a:solidFill>
              </a:rPr>
              <a:t>Dipoles (20T)</a:t>
            </a:r>
          </a:p>
        </p:txBody>
      </p:sp>
      <p:sp>
        <p:nvSpPr>
          <p:cNvPr id="1993739" name="Line 12"/>
          <p:cNvSpPr>
            <a:spLocks noChangeShapeType="1"/>
          </p:cNvSpPr>
          <p:nvPr/>
        </p:nvSpPr>
        <p:spPr bwMode="auto">
          <a:xfrm flipV="1">
            <a:off x="6477000" y="1600200"/>
            <a:ext cx="609600" cy="1270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99374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981200"/>
            <a:ext cx="50371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5562600"/>
            <a:ext cx="8763000" cy="1092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CH" sz="2000" b="1" dirty="0"/>
              <a:t>15 to 24 T Possible Super-</a:t>
            </a:r>
            <a:r>
              <a:rPr lang="fr-CH" sz="2000" b="1" dirty="0" err="1"/>
              <a:t>conductors</a:t>
            </a:r>
            <a:r>
              <a:rPr lang="fr-CH" sz="2000" b="1" dirty="0"/>
              <a:t>: Nb</a:t>
            </a:r>
            <a:r>
              <a:rPr lang="fr-CH" sz="2000" b="1" baseline="-25000" dirty="0"/>
              <a:t>3</a:t>
            </a:r>
            <a:r>
              <a:rPr lang="fr-CH" sz="2000" b="1" dirty="0"/>
              <a:t>Sn  </a:t>
            </a:r>
            <a:r>
              <a:rPr lang="fr-CH" sz="2000" b="1" dirty="0" err="1"/>
              <a:t>existing</a:t>
            </a:r>
            <a:r>
              <a:rPr lang="fr-CH" sz="2000" b="1" dirty="0"/>
              <a:t> up to 17-18 T  </a:t>
            </a:r>
          </a:p>
          <a:p>
            <a:pPr algn="ctr">
              <a:defRPr/>
            </a:pPr>
            <a:r>
              <a:rPr lang="fr-CH" sz="2000" b="1" dirty="0"/>
              <a:t> High </a:t>
            </a:r>
            <a:r>
              <a:rPr lang="fr-CH" sz="2000" b="1" dirty="0" err="1"/>
              <a:t>Temperature</a:t>
            </a:r>
            <a:r>
              <a:rPr lang="fr-CH" sz="2000" b="1" dirty="0"/>
              <a:t> SC : Bi-2212 (</a:t>
            </a:r>
            <a:r>
              <a:rPr lang="fr-CH" sz="2000" b="1" dirty="0" err="1"/>
              <a:t>existing</a:t>
            </a:r>
            <a:r>
              <a:rPr lang="fr-CH" sz="2000" b="1" dirty="0"/>
              <a:t>) or YBCO (</a:t>
            </a:r>
            <a:r>
              <a:rPr lang="fr-CH" sz="2000" b="1" dirty="0" err="1"/>
              <a:t>small</a:t>
            </a:r>
            <a:r>
              <a:rPr lang="fr-CH" sz="2000" b="1" dirty="0"/>
              <a:t> tapes </a:t>
            </a:r>
            <a:r>
              <a:rPr lang="fr-CH" sz="2000" b="1" dirty="0" err="1"/>
              <a:t>only</a:t>
            </a:r>
            <a:r>
              <a:rPr lang="fr-CH" sz="2000" b="1" dirty="0"/>
              <a:t>)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</a:p>
          <a:p>
            <a:pPr algn="ctr">
              <a:defRPr/>
            </a:pPr>
            <a:endParaRPr lang="fr-CH" sz="5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CH" sz="2000" b="1" dirty="0" err="1">
                <a:solidFill>
                  <a:srgbClr val="FF0000"/>
                </a:solidFill>
              </a:rPr>
              <a:t>Promising</a:t>
            </a:r>
            <a:r>
              <a:rPr lang="fr-CH" sz="2000" b="1" dirty="0">
                <a:solidFill>
                  <a:srgbClr val="FF0000"/>
                </a:solidFill>
              </a:rPr>
              <a:t> but lots of R&amp;D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5791200" y="3200400"/>
            <a:ext cx="838200" cy="304800"/>
          </a:xfrm>
          <a:prstGeom prst="ellipse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209800" y="3429000"/>
            <a:ext cx="3886200" cy="2286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3400" y="152400"/>
            <a:ext cx="7772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High Field Super-Conducting magnet R&amp;D</a:t>
            </a:r>
            <a:endParaRPr lang="en-US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93745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4E0ED5-F807-48A8-8448-CD70505F54E0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686800" cy="1020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1"/>
                </a:solidFill>
              </a:rPr>
              <a:t>Taking advantage of (but not summarising)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> Session 14 (24/07/10) “Future Machines and Projects”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839200" cy="5181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1800" smtClean="0"/>
              <a:t>Co-chairs: K.INSOO, M.SHOCHET, S.STAPNES</a:t>
            </a:r>
            <a:endParaRPr lang="en-US" sz="1000" smtClean="0"/>
          </a:p>
          <a:p>
            <a:pPr algn="ctr">
              <a:buFontTx/>
              <a:buNone/>
            </a:pPr>
            <a:endParaRPr lang="en-US" sz="1000" smtClean="0"/>
          </a:p>
          <a:p>
            <a:pPr>
              <a:buFontTx/>
              <a:buNone/>
            </a:pPr>
            <a:r>
              <a:rPr lang="en-US" sz="1800" smtClean="0"/>
              <a:t>B.BARISH: The Global Design Effort for the International Linear Collider</a:t>
            </a:r>
          </a:p>
          <a:p>
            <a:pPr>
              <a:buFontTx/>
              <a:buNone/>
            </a:pPr>
            <a:r>
              <a:rPr lang="en-US" sz="1800" smtClean="0"/>
              <a:t>B.FOSTER: Governance of the International Linear Collider Project</a:t>
            </a:r>
          </a:p>
          <a:p>
            <a:pPr>
              <a:buFontTx/>
              <a:buNone/>
            </a:pPr>
            <a:r>
              <a:rPr lang="en-US" sz="1800" smtClean="0"/>
              <a:t>D.SCHULTE: CLIC Progress and Status</a:t>
            </a:r>
          </a:p>
          <a:p>
            <a:pPr>
              <a:buFontTx/>
              <a:buNone/>
            </a:pPr>
            <a:r>
              <a:rPr lang="en-US" sz="1800" smtClean="0"/>
              <a:t>E.COLBY: Present Limits and Future Prospects for Dielectric Acceleration</a:t>
            </a:r>
          </a:p>
          <a:p>
            <a:pPr>
              <a:buFontTx/>
              <a:buNone/>
            </a:pPr>
            <a:r>
              <a:rPr lang="en-US" sz="1800" smtClean="0"/>
              <a:t>P.KOOIJMAN: Status of KM3NeT</a:t>
            </a:r>
          </a:p>
          <a:p>
            <a:pPr>
              <a:buFontTx/>
              <a:buNone/>
            </a:pPr>
            <a:r>
              <a:rPr lang="en-US" sz="1800" smtClean="0"/>
              <a:t>M.GIORGI: The SuperB Project</a:t>
            </a:r>
          </a:p>
          <a:p>
            <a:pPr>
              <a:buFontTx/>
              <a:buNone/>
            </a:pPr>
            <a:r>
              <a:rPr lang="en-US" sz="1800" smtClean="0"/>
              <a:t>M.IWASAKI: The SuperKEKB accelerator status</a:t>
            </a:r>
          </a:p>
          <a:p>
            <a:pPr>
              <a:buFontTx/>
              <a:buNone/>
            </a:pPr>
            <a:r>
              <a:rPr lang="en-US" sz="1800" smtClean="0"/>
              <a:t>G.TRUBNIKOV: The heavy ion collider project NICA/MPD at JINR/Dubna</a:t>
            </a:r>
          </a:p>
          <a:p>
            <a:pPr>
              <a:buFontTx/>
              <a:buNone/>
            </a:pPr>
            <a:r>
              <a:rPr lang="en-US" sz="1800" smtClean="0"/>
              <a:t>M.KLEIN: The Large Hadron Electron Collider (LHeC) Project</a:t>
            </a:r>
          </a:p>
          <a:p>
            <a:pPr>
              <a:buFontTx/>
              <a:buNone/>
            </a:pPr>
            <a:r>
              <a:rPr lang="en-US" sz="1800" smtClean="0"/>
              <a:t>B.TSCHIRHART: Project-X at Fermilab</a:t>
            </a:r>
          </a:p>
          <a:p>
            <a:pPr>
              <a:buFontTx/>
              <a:buNone/>
            </a:pPr>
            <a:r>
              <a:rPr lang="en-US" sz="1800" smtClean="0"/>
              <a:t>K.LONG: The International Design Study for the Neutrino Factory</a:t>
            </a:r>
          </a:p>
          <a:p>
            <a:pPr>
              <a:buFontTx/>
              <a:buNone/>
            </a:pPr>
            <a:r>
              <a:rPr lang="en-US" sz="1800" smtClean="0"/>
              <a:t>G.HANSON: The Research and Development Program towards an Energy-Frontier Muon Collider</a:t>
            </a:r>
          </a:p>
          <a:p>
            <a:pPr>
              <a:buFontTx/>
              <a:buNone/>
            </a:pPr>
            <a:r>
              <a:rPr lang="en-US" sz="1800" smtClean="0"/>
              <a:t>R.BAILEY: LHC machine upgrades</a:t>
            </a:r>
          </a:p>
          <a:p>
            <a:endParaRPr lang="en-US" sz="180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139535-D58D-4204-8A7D-9FD947F3C196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577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77C0F2-2DDA-48E6-9748-6ACC9D25C6DD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99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534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4724400" y="2286000"/>
            <a:ext cx="0" cy="1447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819400" y="1524000"/>
            <a:ext cx="4648200" cy="3810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RHIC II/RHIC integrated luminosity = 5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51275"/>
            <a:ext cx="36576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4800600" y="3886200"/>
            <a:ext cx="1447800" cy="228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4876800" y="3581400"/>
            <a:ext cx="2971800" cy="228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181600" y="4267200"/>
            <a:ext cx="2590800" cy="3048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LHiC/RHIC energy = 28</a:t>
            </a:r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 flipH="1" flipV="1">
            <a:off x="1905000" y="3581400"/>
            <a:ext cx="2667000" cy="228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905000" y="4267200"/>
            <a:ext cx="2819400" cy="3810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cs typeface="Arial" pitchFamily="34" charset="0"/>
              </a:rPr>
              <a:t>NICA/RHIC energy = 1/22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151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99"/>
                <a:gridCol w="2895600"/>
                <a:gridCol w="1447800"/>
                <a:gridCol w="1447800"/>
                <a:gridCol w="1295402"/>
              </a:tblGrid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omic Sans MS" pitchFamily="66" charset="0"/>
                        </a:rPr>
                        <a:t>Parameters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itchFamily="66" charset="0"/>
                        </a:rPr>
                        <a:t>NICA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mic Sans MS" pitchFamily="66" charset="0"/>
                        </a:rPr>
                        <a:t>RHIC II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Comic Sans MS" pitchFamily="66" charset="0"/>
                        </a:rPr>
                        <a:t>LHiC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Energy (</a:t>
                      </a: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GeV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/Nucleon)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1-4.5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2760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Luminosity (10^27)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Au-Au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Au-Au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Pb-Pb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Number  bunches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111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592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Ions/bunch (10^7)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Emittances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H/V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30/0.03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Stored energy (MJ)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0.4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3.8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Protons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Energy(</a:t>
                      </a: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Gev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/Nucleon)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12-25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Later?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Luminosity (10^30)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1.1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?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Polarisation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(%)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968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3E3362-2B91-40AF-8350-37B0C9F1F1BF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968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Ions Colliders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458200" cy="4645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8468"/>
                <a:gridCol w="2161773"/>
                <a:gridCol w="1159559"/>
                <a:gridCol w="2438400"/>
              </a:tblGrid>
              <a:tr h="40901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Issues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NICA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RHIC II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LHiC</a:t>
                      </a:r>
                      <a:endParaRPr lang="en-US" sz="2000" dirty="0"/>
                    </a:p>
                  </a:txBody>
                  <a:tcPr marL="99753" marR="99753"/>
                </a:tc>
              </a:tr>
              <a:tr h="100852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Peak Luminosity and Luminosity lifetime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Intra-beam scattering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Beam losses from EM interactions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 anchor="ctr"/>
                </a:tc>
              </a:tr>
              <a:tr h="65263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Intensity limits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Nuclear reactions in collimators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70597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Remedies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Stochastic cooling with bunched beams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New “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-collimators”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9753" marR="99753" anchor="ctr"/>
                </a:tc>
              </a:tr>
              <a:tr h="70597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2000" b="1" i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High voltage elect. cooling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705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Efficient and high quality magnets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Super -ferric SC magnets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409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Effective energy scan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Flexible lattice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</a:tbl>
          </a:graphicData>
        </a:graphic>
      </p:graphicFrame>
      <p:sp>
        <p:nvSpPr>
          <p:cNvPr id="199786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45F75E-F6A9-4DB9-A6EA-44658549B58C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97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Major issues of Ions Colliders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8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F77599-AF55-4267-8D31-37FB2FFAFD89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9885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9885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0"/>
            <a:ext cx="8839200" cy="6248400"/>
          </a:xfrm>
        </p:spPr>
      </p:pic>
      <p:sp>
        <p:nvSpPr>
          <p:cNvPr id="1998852" name="Rectangle 41"/>
          <p:cNvSpPr>
            <a:spLocks noChangeArrowheads="1"/>
          </p:cNvSpPr>
          <p:nvPr/>
        </p:nvSpPr>
        <p:spPr bwMode="auto">
          <a:xfrm>
            <a:off x="152400" y="6242050"/>
            <a:ext cx="8812213" cy="6159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sz="1700" b="1">
                <a:solidFill>
                  <a:srgbClr val="0000FF"/>
                </a:solidFill>
              </a:rPr>
              <a:t>All rings (Booster, Nuclotron and Collider) are superconducting synchrotrons based on 2 Tesla super-ferric magnets (Nuclotron technology);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316" name="Title 6"/>
          <p:cNvSpPr>
            <a:spLocks noGrp="1"/>
          </p:cNvSpPr>
          <p:nvPr>
            <p:ph type="title"/>
          </p:nvPr>
        </p:nvSpPr>
        <p:spPr>
          <a:xfrm>
            <a:off x="1600200" y="0"/>
            <a:ext cx="7010400" cy="639763"/>
          </a:xfrm>
        </p:spPr>
        <p:txBody>
          <a:bodyPr/>
          <a:lstStyle/>
          <a:p>
            <a:r>
              <a:rPr lang="en-US" smtClean="0"/>
              <a:t>Large Hadron Ion Collider (LHiC)</a:t>
            </a:r>
          </a:p>
        </p:txBody>
      </p:sp>
      <p:sp>
        <p:nvSpPr>
          <p:cNvPr id="193331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2420E5-B71D-4BAD-9C9C-2F982B5C4338}" type="slidenum">
              <a:rPr lang="en-GB" smtClean="0">
                <a:latin typeface="Arial" pitchFamily="34" charset="0"/>
              </a:rPr>
              <a:pPr/>
              <a:t>24</a:t>
            </a:fld>
            <a:endParaRPr lang="en-GB" smtClean="0">
              <a:latin typeface="Arial" pitchFamily="34" charset="0"/>
            </a:endParaRPr>
          </a:p>
        </p:txBody>
      </p:sp>
      <p:graphicFrame>
        <p:nvGraphicFramePr>
          <p:cNvPr id="1933314" name="Object 3"/>
          <p:cNvGraphicFramePr>
            <a:graphicFrameLocks noChangeAspect="1"/>
          </p:cNvGraphicFramePr>
          <p:nvPr/>
        </p:nvGraphicFramePr>
        <p:xfrm>
          <a:off x="152400" y="152400"/>
          <a:ext cx="917575" cy="925513"/>
        </p:xfrm>
        <a:graphic>
          <a:graphicData uri="http://schemas.openxmlformats.org/presentationml/2006/ole">
            <p:oleObj spid="_x0000_s1933314" name="Photo Editor Photo" r:id="rId3" imgW="8419048" imgH="8504762" progId="">
              <p:embed/>
            </p:oleObj>
          </a:graphicData>
        </a:graphic>
      </p:graphicFrame>
      <p:graphicFrame>
        <p:nvGraphicFramePr>
          <p:cNvPr id="1933315" name="Object 11"/>
          <p:cNvGraphicFramePr>
            <a:graphicFrameLocks noChangeAspect="1"/>
          </p:cNvGraphicFramePr>
          <p:nvPr/>
        </p:nvGraphicFramePr>
        <p:xfrm>
          <a:off x="8288338" y="0"/>
          <a:ext cx="855662" cy="863600"/>
        </p:xfrm>
        <a:graphic>
          <a:graphicData uri="http://schemas.openxmlformats.org/presentationml/2006/ole">
            <p:oleObj spid="_x0000_s1933315" name="Photo Editor Photo" r:id="rId4" imgW="8326012" imgH="8411749" progId="">
              <p:embed/>
            </p:oleObj>
          </a:graphicData>
        </a:graphic>
      </p:graphicFrame>
      <p:pic>
        <p:nvPicPr>
          <p:cNvPr id="19333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990600"/>
            <a:ext cx="31480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3319" name="Rectangle 8"/>
          <p:cNvSpPr>
            <a:spLocks noChangeArrowheads="1"/>
          </p:cNvSpPr>
          <p:nvPr/>
        </p:nvSpPr>
        <p:spPr bwMode="auto">
          <a:xfrm>
            <a:off x="4495800" y="4800600"/>
            <a:ext cx="4648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1 month/year for heavy-ion program (Starting Nov 2010)</a:t>
            </a:r>
          </a:p>
          <a:p>
            <a:pPr>
              <a:buFont typeface="Arial" pitchFamily="34" charset="0"/>
              <a:buChar char="•"/>
            </a:pPr>
            <a:r>
              <a:rPr lang="en-US" sz="2400" b="1"/>
              <a:t> initially </a:t>
            </a:r>
            <a:r>
              <a:rPr lang="en-US" sz="2400" b="1" baseline="30000"/>
              <a:t>208</a:t>
            </a:r>
            <a:r>
              <a:rPr lang="en-US" sz="2400" b="1"/>
              <a:t>Pb</a:t>
            </a:r>
            <a:r>
              <a:rPr lang="en-US" sz="2400" b="1" baseline="30000"/>
              <a:t>82+</a:t>
            </a:r>
            <a:r>
              <a:rPr lang="en-US" sz="2400" b="1"/>
              <a:t>-</a:t>
            </a:r>
            <a:r>
              <a:rPr lang="en-US" sz="2400" b="1" baseline="30000"/>
              <a:t> 208</a:t>
            </a:r>
            <a:r>
              <a:rPr lang="en-US" sz="2400" b="1"/>
              <a:t>Pb</a:t>
            </a:r>
            <a:r>
              <a:rPr lang="en-US" sz="2400" b="1" baseline="30000"/>
              <a:t>82+</a:t>
            </a:r>
          </a:p>
          <a:p>
            <a:pPr>
              <a:buFont typeface="Arial" pitchFamily="34" charset="0"/>
              <a:buChar char="•"/>
            </a:pPr>
            <a:r>
              <a:rPr lang="en-US" sz="2400" b="1"/>
              <a:t>Later p-Pb, lighter A-A…</a:t>
            </a:r>
          </a:p>
        </p:txBody>
      </p:sp>
      <p:pic>
        <p:nvPicPr>
          <p:cNvPr id="193332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657600"/>
            <a:ext cx="41576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3321" name="Picture 4" descr="Picture1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02100" y="762000"/>
            <a:ext cx="3868738" cy="3962400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3352800" y="2590800"/>
            <a:ext cx="1752600" cy="10668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089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508645-63C5-443B-8EFB-7B4C689C2B6D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200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152400"/>
            <a:ext cx="2074863" cy="6461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Review @IPAC10</a:t>
            </a:r>
          </a:p>
          <a:p>
            <a:r>
              <a:rPr lang="en-US" b="1"/>
              <a:t>V.Litvinenko/BNL</a:t>
            </a: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 flipH="1" flipV="1">
            <a:off x="3581400" y="2209800"/>
            <a:ext cx="1295400" cy="3276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5029200" y="3657600"/>
            <a:ext cx="1066800" cy="1828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52600" y="2895600"/>
            <a:ext cx="1981200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cs typeface="Arial" pitchFamily="34" charset="0"/>
              </a:rPr>
              <a:t>ELIC&amp;eRHIC/HERA</a:t>
            </a:r>
          </a:p>
          <a:p>
            <a:pPr algn="ctr"/>
            <a:r>
              <a:rPr lang="en-US" sz="1600" b="1">
                <a:solidFill>
                  <a:srgbClr val="FF0000"/>
                </a:solidFill>
                <a:cs typeface="Arial" pitchFamily="34" charset="0"/>
              </a:rPr>
              <a:t> Luminosity = 10</a:t>
            </a:r>
            <a:r>
              <a:rPr lang="en-US" sz="1600" b="1" baseline="30000">
                <a:solidFill>
                  <a:srgbClr val="FF0000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91200" y="4267200"/>
            <a:ext cx="2667000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cs typeface="Arial" pitchFamily="34" charset="0"/>
              </a:rPr>
              <a:t>LHeC/HERA luminosity = 50</a:t>
            </a:r>
          </a:p>
          <a:p>
            <a:pPr algn="ctr"/>
            <a:r>
              <a:rPr lang="en-US" sz="1600" b="1">
                <a:solidFill>
                  <a:srgbClr val="FF0000"/>
                </a:solidFill>
                <a:cs typeface="Arial" pitchFamily="34" charset="0"/>
              </a:rPr>
              <a:t>LHeC/HERA energy = 4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24600" y="0"/>
            <a:ext cx="2819400" cy="2462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Two options for e-:</a:t>
            </a:r>
          </a:p>
          <a:p>
            <a:endParaRPr lang="en-US" b="1"/>
          </a:p>
          <a:p>
            <a:r>
              <a:rPr lang="en-US" b="1"/>
              <a:t>                       Ring:</a:t>
            </a:r>
          </a:p>
          <a:p>
            <a:pPr algn="ctr"/>
            <a:r>
              <a:rPr lang="en-US" b="1"/>
              <a:t> ENC,ELIC, LHeC RR</a:t>
            </a:r>
          </a:p>
          <a:p>
            <a:pPr algn="ctr"/>
            <a:endParaRPr lang="en-US" sz="1000" b="1"/>
          </a:p>
          <a:p>
            <a:endParaRPr lang="en-US" b="1"/>
          </a:p>
          <a:p>
            <a:endParaRPr lang="en-US" b="1"/>
          </a:p>
          <a:p>
            <a:r>
              <a:rPr lang="en-US" b="1"/>
              <a:t>Energy Recovery Linac:</a:t>
            </a:r>
          </a:p>
          <a:p>
            <a:pPr algn="ctr"/>
            <a:r>
              <a:rPr lang="en-US" b="1"/>
              <a:t>eRHIC, LHeC LR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10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447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19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 @ FAIR</a:t>
            </a:r>
          </a:p>
        </p:txBody>
      </p:sp>
      <p:pic>
        <p:nvPicPr>
          <p:cNvPr id="20019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49149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19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288" y="2286000"/>
            <a:ext cx="417671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1924" name="TextBox 6"/>
          <p:cNvSpPr txBox="1">
            <a:spLocks noChangeArrowheads="1"/>
          </p:cNvSpPr>
          <p:nvPr/>
        </p:nvSpPr>
        <p:spPr bwMode="auto">
          <a:xfrm>
            <a:off x="5638800" y="9906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Taking advantage of the “existing” FAIR / HESR </a:t>
            </a:r>
          </a:p>
          <a:p>
            <a:r>
              <a:rPr lang="en-US" b="1">
                <a:solidFill>
                  <a:srgbClr val="0000FF"/>
                </a:solidFill>
              </a:rPr>
              <a:t>15 GeV proton ring</a:t>
            </a:r>
          </a:p>
        </p:txBody>
      </p:sp>
      <p:sp>
        <p:nvSpPr>
          <p:cNvPr id="200192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23F5B4-9FBB-4A06-9A3E-B8BD31653DA0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294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00800" cy="609600"/>
          </a:xfrm>
        </p:spPr>
        <p:txBody>
          <a:bodyPr/>
          <a:lstStyle/>
          <a:p>
            <a:r>
              <a:rPr lang="en-US" smtClean="0"/>
              <a:t>ELIC at JLAB</a:t>
            </a:r>
          </a:p>
        </p:txBody>
      </p:sp>
      <p:grpSp>
        <p:nvGrpSpPr>
          <p:cNvPr id="2002946" name="Group 71"/>
          <p:cNvGrpSpPr>
            <a:grpSpLocks/>
          </p:cNvGrpSpPr>
          <p:nvPr/>
        </p:nvGrpSpPr>
        <p:grpSpPr bwMode="auto">
          <a:xfrm>
            <a:off x="76200" y="990600"/>
            <a:ext cx="6019800" cy="4418013"/>
            <a:chOff x="2662109" y="931873"/>
            <a:chExt cx="5262691" cy="3838630"/>
          </a:xfrm>
        </p:grpSpPr>
        <p:sp>
          <p:nvSpPr>
            <p:cNvPr id="2003066" name="Line 21"/>
            <p:cNvSpPr>
              <a:spLocks noChangeShapeType="1"/>
            </p:cNvSpPr>
            <p:nvPr/>
          </p:nvSpPr>
          <p:spPr bwMode="auto">
            <a:xfrm flipH="1">
              <a:off x="7239000" y="1072326"/>
              <a:ext cx="24034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003067" name="Straight Arrow Connector 53"/>
            <p:cNvCxnSpPr>
              <a:cxnSpLocks noChangeShapeType="1"/>
            </p:cNvCxnSpPr>
            <p:nvPr/>
          </p:nvCxnSpPr>
          <p:spPr bwMode="auto">
            <a:xfrm rot="10800000" flipV="1">
              <a:off x="5943600" y="1065705"/>
              <a:ext cx="965111" cy="17099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03068" name="Arc 2"/>
            <p:cNvSpPr>
              <a:spLocks noChangeArrowheads="1"/>
            </p:cNvSpPr>
            <p:nvPr/>
          </p:nvSpPr>
          <p:spPr bwMode="auto">
            <a:xfrm rot="2613533" flipV="1">
              <a:off x="5088962" y="1447800"/>
              <a:ext cx="1693334" cy="1715905"/>
            </a:xfrm>
            <a:custGeom>
              <a:avLst/>
              <a:gdLst>
                <a:gd name="T0" fmla="*/ 0 w 1691640"/>
                <a:gd name="T1" fmla="*/ 0 h 1691640"/>
                <a:gd name="T2" fmla="*/ 0 w 1691640"/>
                <a:gd name="T3" fmla="*/ 0 h 1691640"/>
                <a:gd name="T4" fmla="*/ 0 w 1691640"/>
                <a:gd name="T5" fmla="*/ 0 h 1691640"/>
                <a:gd name="T6" fmla="*/ 11796480 60000 65536"/>
                <a:gd name="T7" fmla="*/ 11796480 60000 65536"/>
                <a:gd name="T8" fmla="*/ 5898240 60000 65536"/>
                <a:gd name="T9" fmla="*/ 846600 w 1691640"/>
                <a:gd name="T10" fmla="*/ 0 h 1691640"/>
                <a:gd name="T11" fmla="*/ 1691640 w 1691640"/>
                <a:gd name="T12" fmla="*/ 845820 h 16916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640" h="1691640" stroke="0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  <a:lnTo>
                    <a:pt x="845820" y="845820"/>
                  </a:lnTo>
                  <a:close/>
                </a:path>
                <a:path w="1691640" h="1691640" fill="none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2003069" name="Text Box 4"/>
            <p:cNvSpPr txBox="1">
              <a:spLocks noChangeArrowheads="1"/>
            </p:cNvSpPr>
            <p:nvPr/>
          </p:nvSpPr>
          <p:spPr bwMode="auto">
            <a:xfrm>
              <a:off x="7239207" y="1195322"/>
              <a:ext cx="685593" cy="344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Ion Sources</a:t>
              </a:r>
            </a:p>
          </p:txBody>
        </p:sp>
        <p:sp>
          <p:nvSpPr>
            <p:cNvPr id="2003070" name="Rectangle 19"/>
            <p:cNvSpPr>
              <a:spLocks noChangeArrowheads="1"/>
            </p:cNvSpPr>
            <p:nvPr/>
          </p:nvSpPr>
          <p:spPr bwMode="auto">
            <a:xfrm flipH="1">
              <a:off x="6705600" y="963947"/>
              <a:ext cx="572391" cy="217012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71" name="Rectangle 22"/>
            <p:cNvSpPr>
              <a:spLocks noChangeArrowheads="1"/>
            </p:cNvSpPr>
            <p:nvPr/>
          </p:nvSpPr>
          <p:spPr bwMode="auto">
            <a:xfrm flipH="1">
              <a:off x="7467600" y="963693"/>
              <a:ext cx="186523" cy="21726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72" name="Text Box 27"/>
            <p:cNvSpPr txBox="1">
              <a:spLocks noChangeArrowheads="1"/>
            </p:cNvSpPr>
            <p:nvPr/>
          </p:nvSpPr>
          <p:spPr bwMode="auto">
            <a:xfrm>
              <a:off x="6753463" y="1218770"/>
              <a:ext cx="571790" cy="34482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SRF Linac</a:t>
              </a:r>
            </a:p>
          </p:txBody>
        </p:sp>
        <p:cxnSp>
          <p:nvCxnSpPr>
            <p:cNvPr id="2003073" name="Straight Connector 4"/>
            <p:cNvCxnSpPr>
              <a:cxnSpLocks noChangeShapeType="1"/>
            </p:cNvCxnSpPr>
            <p:nvPr/>
          </p:nvCxnSpPr>
          <p:spPr bwMode="auto">
            <a:xfrm flipV="1">
              <a:off x="5257798" y="1066800"/>
              <a:ext cx="685802" cy="685799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03074" name="Line 20"/>
            <p:cNvSpPr>
              <a:spLocks noChangeShapeType="1"/>
            </p:cNvSpPr>
            <p:nvPr/>
          </p:nvSpPr>
          <p:spPr bwMode="auto">
            <a:xfrm flipH="1" flipV="1">
              <a:off x="5943600" y="1072326"/>
              <a:ext cx="5399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75" name="Text Box 53"/>
            <p:cNvSpPr txBox="1">
              <a:spLocks noChangeArrowheads="1"/>
            </p:cNvSpPr>
            <p:nvPr/>
          </p:nvSpPr>
          <p:spPr bwMode="auto">
            <a:xfrm>
              <a:off x="5491916" y="1067046"/>
              <a:ext cx="299773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p</a:t>
              </a:r>
            </a:p>
          </p:txBody>
        </p:sp>
        <p:sp>
          <p:nvSpPr>
            <p:cNvPr id="2003076" name="Text Box 54"/>
            <p:cNvSpPr txBox="1">
              <a:spLocks noChangeArrowheads="1"/>
            </p:cNvSpPr>
            <p:nvPr/>
          </p:nvSpPr>
          <p:spPr bwMode="auto">
            <a:xfrm>
              <a:off x="3124260" y="3276706"/>
              <a:ext cx="299773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e</a:t>
              </a:r>
            </a:p>
          </p:txBody>
        </p:sp>
        <p:sp>
          <p:nvSpPr>
            <p:cNvPr id="2003077" name="Arc 1"/>
            <p:cNvSpPr>
              <a:spLocks noChangeArrowheads="1"/>
            </p:cNvSpPr>
            <p:nvPr/>
          </p:nvSpPr>
          <p:spPr bwMode="auto">
            <a:xfrm rot="2613533">
              <a:off x="5037459" y="1507980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5898240 60000 65536"/>
                <a:gd name="T8" fmla="*/ 5898240 60000 65536"/>
                <a:gd name="T9" fmla="*/ 801117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00738" y="1189"/>
                  </a:moveTo>
                  <a:lnTo>
                    <a:pt x="800737" y="1188"/>
                  </a:lnTo>
                  <a:cubicBezTo>
                    <a:pt x="815657" y="396"/>
                    <a:pt x="830595" y="-1"/>
                    <a:pt x="845536" y="0"/>
                  </a:cubicBez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00738" y="1189"/>
                  </a:moveTo>
                  <a:lnTo>
                    <a:pt x="800737" y="1188"/>
                  </a:lnTo>
                  <a:cubicBezTo>
                    <a:pt x="815657" y="396"/>
                    <a:pt x="830595" y="-1"/>
                    <a:pt x="845536" y="0"/>
                  </a:cubicBez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78" name="Arc 2"/>
            <p:cNvSpPr>
              <a:spLocks noChangeArrowheads="1"/>
            </p:cNvSpPr>
            <p:nvPr/>
          </p:nvSpPr>
          <p:spPr bwMode="auto">
            <a:xfrm rot="2613533" flipV="1">
              <a:off x="2662109" y="1447800"/>
              <a:ext cx="1693334" cy="1694302"/>
            </a:xfrm>
            <a:custGeom>
              <a:avLst/>
              <a:gdLst>
                <a:gd name="T0" fmla="*/ 0 w 1691640"/>
                <a:gd name="T1" fmla="*/ 0 h 1691640"/>
                <a:gd name="T2" fmla="*/ 0 w 1691640"/>
                <a:gd name="T3" fmla="*/ 0 h 1691640"/>
                <a:gd name="T4" fmla="*/ 0 w 1691640"/>
                <a:gd name="T5" fmla="*/ 0 h 1691640"/>
                <a:gd name="T6" fmla="*/ 11796480 60000 65536"/>
                <a:gd name="T7" fmla="*/ 11796480 60000 65536"/>
                <a:gd name="T8" fmla="*/ 5898240 60000 65536"/>
                <a:gd name="T9" fmla="*/ 846600 w 1691640"/>
                <a:gd name="T10" fmla="*/ 0 h 1691640"/>
                <a:gd name="T11" fmla="*/ 1691640 w 1691640"/>
                <a:gd name="T12" fmla="*/ 845820 h 16916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640" h="1691640" stroke="0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  <a:lnTo>
                    <a:pt x="845820" y="845820"/>
                  </a:lnTo>
                  <a:close/>
                </a:path>
                <a:path w="1691640" h="1691640" fill="none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2003079" name="Arc 2"/>
            <p:cNvSpPr>
              <a:spLocks noChangeArrowheads="1"/>
            </p:cNvSpPr>
            <p:nvPr/>
          </p:nvSpPr>
          <p:spPr bwMode="auto">
            <a:xfrm rot="-2613533">
              <a:off x="2718293" y="1490003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11796480 60000 65536"/>
                <a:gd name="T8" fmla="*/ 5898240 60000 65536"/>
                <a:gd name="T9" fmla="*/ 846316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80" name="Arc 2"/>
            <p:cNvSpPr>
              <a:spLocks noChangeArrowheads="1"/>
            </p:cNvSpPr>
            <p:nvPr/>
          </p:nvSpPr>
          <p:spPr bwMode="auto">
            <a:xfrm rot="-2613533">
              <a:off x="5034338" y="1498722"/>
              <a:ext cx="1715184" cy="1717448"/>
            </a:xfrm>
            <a:custGeom>
              <a:avLst/>
              <a:gdLst>
                <a:gd name="T0" fmla="*/ 0 w 1712893"/>
                <a:gd name="T1" fmla="*/ 0 h 1692827"/>
                <a:gd name="T2" fmla="*/ 0 w 1712893"/>
                <a:gd name="T3" fmla="*/ 0 h 1692827"/>
                <a:gd name="T4" fmla="*/ 0 w 1712893"/>
                <a:gd name="T5" fmla="*/ 0 h 1692827"/>
                <a:gd name="T6" fmla="*/ 11796480 60000 65536"/>
                <a:gd name="T7" fmla="*/ 17694720 60000 65536"/>
                <a:gd name="T8" fmla="*/ 5898240 60000 65536"/>
                <a:gd name="T9" fmla="*/ 857226 w 1712893"/>
                <a:gd name="T10" fmla="*/ 0 h 1692827"/>
                <a:gd name="T11" fmla="*/ 1711334 w 1712893"/>
                <a:gd name="T12" fmla="*/ 807629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12893" h="1692827" stroke="0">
                  <a:moveTo>
                    <a:pt x="856447" y="0"/>
                  </a:moveTo>
                  <a:lnTo>
                    <a:pt x="856446" y="0"/>
                  </a:lnTo>
                  <a:cubicBezTo>
                    <a:pt x="1314271" y="0"/>
                    <a:pt x="1691136" y="355846"/>
                    <a:pt x="1712003" y="807836"/>
                  </a:cubicBezTo>
                  <a:lnTo>
                    <a:pt x="856447" y="846414"/>
                  </a:lnTo>
                  <a:close/>
                </a:path>
                <a:path w="1712893" h="1692827" fill="none">
                  <a:moveTo>
                    <a:pt x="856447" y="0"/>
                  </a:moveTo>
                  <a:lnTo>
                    <a:pt x="856446" y="0"/>
                  </a:lnTo>
                  <a:cubicBezTo>
                    <a:pt x="1314271" y="0"/>
                    <a:pt x="1691136" y="355846"/>
                    <a:pt x="1712003" y="807836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003081" name="Straight Connector 60"/>
            <p:cNvCxnSpPr>
              <a:cxnSpLocks noChangeShapeType="1"/>
            </p:cNvCxnSpPr>
            <p:nvPr/>
          </p:nvCxnSpPr>
          <p:spPr bwMode="auto">
            <a:xfrm flipV="1">
              <a:off x="4105735" y="1670004"/>
              <a:ext cx="1253224" cy="1215947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03082" name="Straight Connector 61"/>
            <p:cNvCxnSpPr>
              <a:cxnSpLocks noChangeShapeType="1"/>
            </p:cNvCxnSpPr>
            <p:nvPr/>
          </p:nvCxnSpPr>
          <p:spPr bwMode="auto">
            <a:xfrm rot="10800000">
              <a:off x="4160359" y="1744071"/>
              <a:ext cx="1273512" cy="125915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03083" name="Arc 1"/>
            <p:cNvSpPr>
              <a:spLocks noChangeArrowheads="1"/>
            </p:cNvSpPr>
            <p:nvPr/>
          </p:nvSpPr>
          <p:spPr bwMode="auto">
            <a:xfrm rot="18986467" flipH="1">
              <a:off x="2718293" y="1490003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11796480 60000 65536"/>
                <a:gd name="T8" fmla="*/ 5898240 60000 65536"/>
                <a:gd name="T9" fmla="*/ 846316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84" name="Arc 43"/>
            <p:cNvSpPr>
              <a:spLocks/>
            </p:cNvSpPr>
            <p:nvPr/>
          </p:nvSpPr>
          <p:spPr bwMode="auto">
            <a:xfrm flipH="1" flipV="1">
              <a:off x="2886846" y="2558818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2003085" name="Text Box 54"/>
            <p:cNvSpPr txBox="1">
              <a:spLocks noChangeArrowheads="1"/>
            </p:cNvSpPr>
            <p:nvPr/>
          </p:nvSpPr>
          <p:spPr bwMode="auto">
            <a:xfrm>
              <a:off x="3261656" y="2854636"/>
              <a:ext cx="299774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e</a:t>
              </a:r>
            </a:p>
          </p:txBody>
        </p:sp>
        <p:sp>
          <p:nvSpPr>
            <p:cNvPr id="2003086" name="Arc 42"/>
            <p:cNvSpPr>
              <a:spLocks/>
            </p:cNvSpPr>
            <p:nvPr/>
          </p:nvSpPr>
          <p:spPr bwMode="auto">
            <a:xfrm flipV="1">
              <a:off x="6103402" y="2558818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2003087" name="Arc 43"/>
            <p:cNvSpPr>
              <a:spLocks/>
            </p:cNvSpPr>
            <p:nvPr/>
          </p:nvSpPr>
          <p:spPr bwMode="auto">
            <a:xfrm>
              <a:off x="6103402" y="1744071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3088" name="Text Box 54"/>
            <p:cNvSpPr txBox="1">
              <a:spLocks noChangeArrowheads="1"/>
            </p:cNvSpPr>
            <p:nvPr/>
          </p:nvSpPr>
          <p:spPr bwMode="auto">
            <a:xfrm>
              <a:off x="5879123" y="2854636"/>
              <a:ext cx="299774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e</a:t>
              </a:r>
            </a:p>
          </p:txBody>
        </p:sp>
        <p:sp>
          <p:nvSpPr>
            <p:cNvPr id="2003089" name="Text Box 53"/>
            <p:cNvSpPr txBox="1">
              <a:spLocks noChangeArrowheads="1"/>
            </p:cNvSpPr>
            <p:nvPr/>
          </p:nvSpPr>
          <p:spPr bwMode="auto">
            <a:xfrm>
              <a:off x="5955454" y="1518081"/>
              <a:ext cx="298386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p</a:t>
              </a:r>
            </a:p>
          </p:txBody>
        </p:sp>
        <p:sp>
          <p:nvSpPr>
            <p:cNvPr id="2003090" name="Oval 15"/>
            <p:cNvSpPr>
              <a:spLocks noChangeArrowheads="1"/>
            </p:cNvSpPr>
            <p:nvPr/>
          </p:nvSpPr>
          <p:spPr bwMode="auto">
            <a:xfrm>
              <a:off x="4422175" y="1985464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91" name="Oval 15"/>
            <p:cNvSpPr>
              <a:spLocks noChangeArrowheads="1"/>
            </p:cNvSpPr>
            <p:nvPr/>
          </p:nvSpPr>
          <p:spPr bwMode="auto">
            <a:xfrm>
              <a:off x="4422175" y="2442664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92" name="Oval 15"/>
            <p:cNvSpPr>
              <a:spLocks noChangeArrowheads="1"/>
            </p:cNvSpPr>
            <p:nvPr/>
          </p:nvSpPr>
          <p:spPr bwMode="auto">
            <a:xfrm>
              <a:off x="4879375" y="1981200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93" name="Oval 15"/>
            <p:cNvSpPr>
              <a:spLocks noChangeArrowheads="1"/>
            </p:cNvSpPr>
            <p:nvPr/>
          </p:nvSpPr>
          <p:spPr bwMode="auto">
            <a:xfrm>
              <a:off x="4876800" y="2438400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094" name="Text Box 23"/>
            <p:cNvSpPr txBox="1">
              <a:spLocks noChangeArrowheads="1"/>
            </p:cNvSpPr>
            <p:nvPr/>
          </p:nvSpPr>
          <p:spPr bwMode="auto">
            <a:xfrm>
              <a:off x="5153283" y="2069807"/>
              <a:ext cx="1246280" cy="212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000" b="1">
                <a:cs typeface="Arial" pitchFamily="34" charset="0"/>
              </a:endParaRPr>
            </a:p>
          </p:txBody>
        </p:sp>
        <p:sp>
          <p:nvSpPr>
            <p:cNvPr id="2003095" name="Arc 42"/>
            <p:cNvSpPr>
              <a:spLocks/>
            </p:cNvSpPr>
            <p:nvPr/>
          </p:nvSpPr>
          <p:spPr bwMode="auto">
            <a:xfrm rot="10288755" flipV="1">
              <a:off x="2811934" y="1818139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3096" name="Text Box 53"/>
            <p:cNvSpPr txBox="1">
              <a:spLocks noChangeArrowheads="1"/>
            </p:cNvSpPr>
            <p:nvPr/>
          </p:nvSpPr>
          <p:spPr bwMode="auto">
            <a:xfrm>
              <a:off x="3181161" y="1595323"/>
              <a:ext cx="299774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p</a:t>
              </a:r>
            </a:p>
          </p:txBody>
        </p:sp>
        <p:sp>
          <p:nvSpPr>
            <p:cNvPr id="2003097" name="Line 74"/>
            <p:cNvSpPr>
              <a:spLocks noChangeShapeType="1"/>
            </p:cNvSpPr>
            <p:nvPr/>
          </p:nvSpPr>
          <p:spPr bwMode="auto">
            <a:xfrm flipH="1">
              <a:off x="3429001" y="2133600"/>
              <a:ext cx="1447799" cy="1371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03098" name="Group 145"/>
            <p:cNvGrpSpPr>
              <a:grpSpLocks noChangeAspect="1"/>
            </p:cNvGrpSpPr>
            <p:nvPr/>
          </p:nvGrpSpPr>
          <p:grpSpPr bwMode="auto">
            <a:xfrm>
              <a:off x="3810004" y="1909762"/>
              <a:ext cx="1828801" cy="800100"/>
              <a:chOff x="4577512" y="3886201"/>
              <a:chExt cx="1061288" cy="457199"/>
            </a:xfrm>
          </p:grpSpPr>
          <p:sp>
            <p:nvSpPr>
              <p:cNvPr id="2003125" name="Arc 1"/>
              <p:cNvSpPr>
                <a:spLocks noChangeArrowheads="1"/>
              </p:cNvSpPr>
              <p:nvPr/>
            </p:nvSpPr>
            <p:spPr bwMode="auto">
              <a:xfrm rot="2613533">
                <a:off x="5189361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5898240 60000 65536"/>
                  <a:gd name="T8" fmla="*/ 5898240 60000 65536"/>
                  <a:gd name="T9" fmla="*/ 801119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3126" name="Arc 2"/>
              <p:cNvSpPr>
                <a:spLocks noChangeArrowheads="1"/>
              </p:cNvSpPr>
              <p:nvPr/>
            </p:nvSpPr>
            <p:spPr bwMode="auto">
              <a:xfrm rot="2613533" flipV="1">
                <a:off x="5202627" y="3886201"/>
                <a:ext cx="436173" cy="441324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2003127" name="Arc 2"/>
              <p:cNvSpPr>
                <a:spLocks noChangeArrowheads="1"/>
              </p:cNvSpPr>
              <p:nvPr/>
            </p:nvSpPr>
            <p:spPr bwMode="auto">
              <a:xfrm rot="2613533" flipV="1">
                <a:off x="4577512" y="3886201"/>
                <a:ext cx="436173" cy="435768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2003128" name="Arc 2"/>
              <p:cNvSpPr>
                <a:spLocks noChangeArrowheads="1"/>
              </p:cNvSpPr>
              <p:nvPr/>
            </p:nvSpPr>
            <p:spPr bwMode="auto">
              <a:xfrm rot="-2613533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3129" name="Arc 2"/>
              <p:cNvSpPr>
                <a:spLocks noChangeArrowheads="1"/>
              </p:cNvSpPr>
              <p:nvPr/>
            </p:nvSpPr>
            <p:spPr bwMode="auto">
              <a:xfrm rot="-2613533">
                <a:off x="5188557" y="3899298"/>
                <a:ext cx="441801" cy="441721"/>
              </a:xfrm>
              <a:custGeom>
                <a:avLst/>
                <a:gdLst>
                  <a:gd name="T0" fmla="*/ 0 w 1712893"/>
                  <a:gd name="T1" fmla="*/ 0 h 1692827"/>
                  <a:gd name="T2" fmla="*/ 0 w 1712893"/>
                  <a:gd name="T3" fmla="*/ 0 h 1692827"/>
                  <a:gd name="T4" fmla="*/ 0 w 1712893"/>
                  <a:gd name="T5" fmla="*/ 0 h 1692827"/>
                  <a:gd name="T6" fmla="*/ 11796480 60000 65536"/>
                  <a:gd name="T7" fmla="*/ 17694720 60000 65536"/>
                  <a:gd name="T8" fmla="*/ 5898240 60000 65536"/>
                  <a:gd name="T9" fmla="*/ 857228 w 1712893"/>
                  <a:gd name="T10" fmla="*/ 0 h 1692827"/>
                  <a:gd name="T11" fmla="*/ 1711334 w 1712893"/>
                  <a:gd name="T12" fmla="*/ 807628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893" h="1692827" stroke="0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  <a:lnTo>
                      <a:pt x="856447" y="846414"/>
                    </a:lnTo>
                    <a:close/>
                  </a:path>
                  <a:path w="1712893" h="1692827" fill="none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003130" name="Straight Connector 60"/>
              <p:cNvCxnSpPr>
                <a:cxnSpLocks noChangeShapeType="1"/>
              </p:cNvCxnSpPr>
              <p:nvPr/>
            </p:nvCxnSpPr>
            <p:spPr bwMode="auto">
              <a:xfrm flipV="1">
                <a:off x="4949365" y="3943351"/>
                <a:ext cx="322808" cy="312737"/>
              </a:xfrm>
              <a:prstGeom prst="line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003131" name="Straight Connector 61"/>
              <p:cNvCxnSpPr>
                <a:cxnSpLocks noChangeShapeType="1"/>
              </p:cNvCxnSpPr>
              <p:nvPr/>
            </p:nvCxnSpPr>
            <p:spPr bwMode="auto">
              <a:xfrm rot="10800000">
                <a:off x="4963435" y="3962401"/>
                <a:ext cx="328034" cy="323849"/>
              </a:xfrm>
              <a:prstGeom prst="line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sp>
            <p:nvSpPr>
              <p:cNvPr id="2003132" name="Arc 1"/>
              <p:cNvSpPr>
                <a:spLocks noChangeArrowheads="1"/>
              </p:cNvSpPr>
              <p:nvPr/>
            </p:nvSpPr>
            <p:spPr bwMode="auto">
              <a:xfrm rot="18986467" flipH="1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03099" name="Group 149"/>
            <p:cNvGrpSpPr>
              <a:grpSpLocks noChangeAspect="1"/>
            </p:cNvGrpSpPr>
            <p:nvPr/>
          </p:nvGrpSpPr>
          <p:grpSpPr bwMode="auto">
            <a:xfrm rot="-2616682">
              <a:off x="6028211" y="931873"/>
              <a:ext cx="651797" cy="285161"/>
              <a:chOff x="4577512" y="3886201"/>
              <a:chExt cx="1061288" cy="457199"/>
            </a:xfrm>
          </p:grpSpPr>
          <p:sp>
            <p:nvSpPr>
              <p:cNvPr id="2003117" name="Arc 1"/>
              <p:cNvSpPr>
                <a:spLocks noChangeArrowheads="1"/>
              </p:cNvSpPr>
              <p:nvPr/>
            </p:nvSpPr>
            <p:spPr bwMode="auto">
              <a:xfrm rot="2613533">
                <a:off x="5189361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5898240 60000 65536"/>
                  <a:gd name="T8" fmla="*/ 5898240 60000 65536"/>
                  <a:gd name="T9" fmla="*/ 801119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3118" name="Arc 2"/>
              <p:cNvSpPr>
                <a:spLocks noChangeArrowheads="1"/>
              </p:cNvSpPr>
              <p:nvPr/>
            </p:nvSpPr>
            <p:spPr bwMode="auto">
              <a:xfrm rot="2613533" flipV="1">
                <a:off x="5202627" y="3886201"/>
                <a:ext cx="436173" cy="441324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2003119" name="Arc 2"/>
              <p:cNvSpPr>
                <a:spLocks noChangeArrowheads="1"/>
              </p:cNvSpPr>
              <p:nvPr/>
            </p:nvSpPr>
            <p:spPr bwMode="auto">
              <a:xfrm rot="2613533" flipV="1">
                <a:off x="4577512" y="3886201"/>
                <a:ext cx="436173" cy="435768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2003120" name="Arc 2"/>
              <p:cNvSpPr>
                <a:spLocks noChangeArrowheads="1"/>
              </p:cNvSpPr>
              <p:nvPr/>
            </p:nvSpPr>
            <p:spPr bwMode="auto">
              <a:xfrm rot="-2613533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endParaRPr lang="en-US"/>
              </a:p>
            </p:txBody>
          </p:sp>
          <p:sp>
            <p:nvSpPr>
              <p:cNvPr id="2003121" name="Arc 2"/>
              <p:cNvSpPr>
                <a:spLocks noChangeArrowheads="1"/>
              </p:cNvSpPr>
              <p:nvPr/>
            </p:nvSpPr>
            <p:spPr bwMode="auto">
              <a:xfrm rot="-2613533">
                <a:off x="5188557" y="3899298"/>
                <a:ext cx="441801" cy="441721"/>
              </a:xfrm>
              <a:custGeom>
                <a:avLst/>
                <a:gdLst>
                  <a:gd name="T0" fmla="*/ 0 w 1712893"/>
                  <a:gd name="T1" fmla="*/ 0 h 1692827"/>
                  <a:gd name="T2" fmla="*/ 0 w 1712893"/>
                  <a:gd name="T3" fmla="*/ 0 h 1692827"/>
                  <a:gd name="T4" fmla="*/ 0 w 1712893"/>
                  <a:gd name="T5" fmla="*/ 0 h 1692827"/>
                  <a:gd name="T6" fmla="*/ 11796480 60000 65536"/>
                  <a:gd name="T7" fmla="*/ 17694720 60000 65536"/>
                  <a:gd name="T8" fmla="*/ 5898240 60000 65536"/>
                  <a:gd name="T9" fmla="*/ 857228 w 1712893"/>
                  <a:gd name="T10" fmla="*/ 0 h 1692827"/>
                  <a:gd name="T11" fmla="*/ 1711334 w 1712893"/>
                  <a:gd name="T12" fmla="*/ 807628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893" h="1692827" stroke="0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  <a:lnTo>
                      <a:pt x="856447" y="846414"/>
                    </a:lnTo>
                    <a:close/>
                  </a:path>
                  <a:path w="1712893" h="1692827" fill="none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endParaRPr lang="en-US"/>
              </a:p>
            </p:txBody>
          </p:sp>
          <p:cxnSp>
            <p:nvCxnSpPr>
              <p:cNvPr id="2003122" name="Straight Connector 128"/>
              <p:cNvCxnSpPr>
                <a:cxnSpLocks noChangeShapeType="1"/>
              </p:cNvCxnSpPr>
              <p:nvPr/>
            </p:nvCxnSpPr>
            <p:spPr bwMode="auto">
              <a:xfrm flipV="1">
                <a:off x="4949365" y="3943351"/>
                <a:ext cx="322808" cy="312737"/>
              </a:xfrm>
              <a:prstGeom prst="line">
                <a:avLst/>
              </a:pr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2003123" name="Straight Connector 129"/>
              <p:cNvCxnSpPr>
                <a:cxnSpLocks noChangeShapeType="1"/>
              </p:cNvCxnSpPr>
              <p:nvPr/>
            </p:nvCxnSpPr>
            <p:spPr bwMode="auto">
              <a:xfrm rot="10800000">
                <a:off x="4963435" y="3962401"/>
                <a:ext cx="328034" cy="323849"/>
              </a:xfrm>
              <a:prstGeom prst="line">
                <a:avLst/>
              </a:pr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</p:cxnSp>
          <p:sp>
            <p:nvSpPr>
              <p:cNvPr id="2003124" name="Arc 1"/>
              <p:cNvSpPr>
                <a:spLocks noChangeArrowheads="1"/>
              </p:cNvSpPr>
              <p:nvPr/>
            </p:nvSpPr>
            <p:spPr bwMode="auto">
              <a:xfrm rot="18986467" flipH="1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endParaRPr lang="en-US"/>
              </a:p>
            </p:txBody>
          </p:sp>
        </p:grpSp>
        <p:sp>
          <p:nvSpPr>
            <p:cNvPr id="2003100" name="Text Box 27"/>
            <p:cNvSpPr txBox="1">
              <a:spLocks noChangeArrowheads="1"/>
            </p:cNvSpPr>
            <p:nvPr/>
          </p:nvSpPr>
          <p:spPr bwMode="auto">
            <a:xfrm>
              <a:off x="5898553" y="1280839"/>
              <a:ext cx="893769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prebooster</a:t>
              </a:r>
            </a:p>
          </p:txBody>
        </p:sp>
        <p:sp>
          <p:nvSpPr>
            <p:cNvPr id="2003101" name="Text Box 27"/>
            <p:cNvSpPr txBox="1">
              <a:spLocks noChangeArrowheads="1"/>
            </p:cNvSpPr>
            <p:nvPr/>
          </p:nvSpPr>
          <p:spPr bwMode="auto">
            <a:xfrm>
              <a:off x="2795342" y="2122221"/>
              <a:ext cx="775802" cy="4772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ELIC collider ring</a:t>
              </a:r>
            </a:p>
          </p:txBody>
        </p:sp>
        <p:sp>
          <p:nvSpPr>
            <p:cNvPr id="2003102" name="Text Box 27"/>
            <p:cNvSpPr txBox="1">
              <a:spLocks noChangeArrowheads="1"/>
            </p:cNvSpPr>
            <p:nvPr/>
          </p:nvSpPr>
          <p:spPr bwMode="auto">
            <a:xfrm>
              <a:off x="4934004" y="2056014"/>
              <a:ext cx="725840" cy="4772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MEIC collider ring</a:t>
              </a:r>
            </a:p>
          </p:txBody>
        </p:sp>
        <p:sp>
          <p:nvSpPr>
            <p:cNvPr id="2003103" name="Text Box 26"/>
            <p:cNvSpPr txBox="1">
              <a:spLocks noChangeArrowheads="1"/>
            </p:cNvSpPr>
            <p:nvPr/>
          </p:nvSpPr>
          <p:spPr bwMode="auto">
            <a:xfrm>
              <a:off x="3276922" y="3716707"/>
              <a:ext cx="743883" cy="21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injector</a:t>
              </a:r>
            </a:p>
          </p:txBody>
        </p:sp>
        <p:sp>
          <p:nvSpPr>
            <p:cNvPr id="2003104" name="Text Box 34"/>
            <p:cNvSpPr txBox="1">
              <a:spLocks noChangeArrowheads="1"/>
            </p:cNvSpPr>
            <p:nvPr/>
          </p:nvSpPr>
          <p:spPr bwMode="auto">
            <a:xfrm>
              <a:off x="4047174" y="4155329"/>
              <a:ext cx="1562708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>
                  <a:cs typeface="Arial" pitchFamily="34" charset="0"/>
                </a:rPr>
                <a:t>12 GeV CEBAF</a:t>
              </a:r>
            </a:p>
          </p:txBody>
        </p:sp>
        <p:sp>
          <p:nvSpPr>
            <p:cNvPr id="2003105" name="Arc 28"/>
            <p:cNvSpPr>
              <a:spLocks noChangeAspect="1"/>
            </p:cNvSpPr>
            <p:nvPr/>
          </p:nvSpPr>
          <p:spPr bwMode="auto">
            <a:xfrm flipH="1">
              <a:off x="3722026" y="4029823"/>
              <a:ext cx="350856" cy="34256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3106" name="Arc 29"/>
            <p:cNvSpPr>
              <a:spLocks noChangeAspect="1"/>
            </p:cNvSpPr>
            <p:nvPr/>
          </p:nvSpPr>
          <p:spPr bwMode="auto">
            <a:xfrm flipH="1" flipV="1">
              <a:off x="3722026" y="4372386"/>
              <a:ext cx="350856" cy="34102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2003107" name="Arc 30"/>
            <p:cNvSpPr>
              <a:spLocks noChangeAspect="1"/>
            </p:cNvSpPr>
            <p:nvPr/>
          </p:nvSpPr>
          <p:spPr bwMode="auto">
            <a:xfrm>
              <a:off x="5640642" y="4029823"/>
              <a:ext cx="350856" cy="34256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3108" name="Arc 31"/>
            <p:cNvSpPr>
              <a:spLocks noChangeAspect="1"/>
            </p:cNvSpPr>
            <p:nvPr/>
          </p:nvSpPr>
          <p:spPr bwMode="auto">
            <a:xfrm flipV="1">
              <a:off x="5640642" y="4372386"/>
              <a:ext cx="350856" cy="34102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2003109" name="Line 32"/>
            <p:cNvSpPr>
              <a:spLocks noChangeAspect="1" noChangeShapeType="1"/>
            </p:cNvSpPr>
            <p:nvPr/>
          </p:nvSpPr>
          <p:spPr bwMode="auto">
            <a:xfrm>
              <a:off x="4077324" y="4713407"/>
              <a:ext cx="16195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10" name="Line 33"/>
            <p:cNvSpPr>
              <a:spLocks noChangeAspect="1" noChangeShapeType="1"/>
            </p:cNvSpPr>
            <p:nvPr/>
          </p:nvSpPr>
          <p:spPr bwMode="auto">
            <a:xfrm>
              <a:off x="3693040" y="4029823"/>
              <a:ext cx="2011680" cy="18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11" name="Rectangle 35"/>
            <p:cNvSpPr>
              <a:spLocks noChangeArrowheads="1"/>
            </p:cNvSpPr>
            <p:nvPr/>
          </p:nvSpPr>
          <p:spPr bwMode="auto">
            <a:xfrm>
              <a:off x="3581400" y="3955754"/>
              <a:ext cx="142120" cy="14813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112" name="Rectangle 37"/>
            <p:cNvSpPr>
              <a:spLocks noChangeArrowheads="1"/>
            </p:cNvSpPr>
            <p:nvPr/>
          </p:nvSpPr>
          <p:spPr bwMode="auto">
            <a:xfrm>
              <a:off x="4219444" y="3955754"/>
              <a:ext cx="1350138" cy="14813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sp>
          <p:nvSpPr>
            <p:cNvPr id="2003113" name="Rectangle 38"/>
            <p:cNvSpPr>
              <a:spLocks noChangeArrowheads="1"/>
            </p:cNvSpPr>
            <p:nvPr/>
          </p:nvSpPr>
          <p:spPr bwMode="auto">
            <a:xfrm>
              <a:off x="4219444" y="4622367"/>
              <a:ext cx="1350138" cy="148136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>
                <a:cs typeface="Arial" pitchFamily="34" charset="0"/>
              </a:endParaRPr>
            </a:p>
          </p:txBody>
        </p:sp>
        <p:grpSp>
          <p:nvGrpSpPr>
            <p:cNvPr id="2003114" name="Group 74"/>
            <p:cNvGrpSpPr>
              <a:grpSpLocks noChangeAspect="1"/>
            </p:cNvGrpSpPr>
            <p:nvPr/>
          </p:nvGrpSpPr>
          <p:grpSpPr bwMode="auto">
            <a:xfrm>
              <a:off x="3124200" y="3616175"/>
              <a:ext cx="914400" cy="1093318"/>
              <a:chOff x="3048000" y="3632301"/>
              <a:chExt cx="1168300" cy="1396898"/>
            </a:xfrm>
          </p:grpSpPr>
          <p:sp>
            <p:nvSpPr>
              <p:cNvPr id="2003115" name="Arc 59"/>
              <p:cNvSpPr>
                <a:spLocks/>
              </p:cNvSpPr>
              <p:nvPr/>
            </p:nvSpPr>
            <p:spPr bwMode="auto">
              <a:xfrm flipH="1" flipV="1">
                <a:off x="3225699" y="4038598"/>
                <a:ext cx="990601" cy="990601"/>
              </a:xfrm>
              <a:custGeom>
                <a:avLst/>
                <a:gdLst>
                  <a:gd name="T0" fmla="*/ 0 w 23014"/>
                  <a:gd name="T1" fmla="*/ 2147483647 h 21729"/>
                  <a:gd name="T2" fmla="*/ 2147483647 w 23014"/>
                  <a:gd name="T3" fmla="*/ 2147483647 h 21729"/>
                  <a:gd name="T4" fmla="*/ 2147483647 w 23014"/>
                  <a:gd name="T5" fmla="*/ 2147483647 h 21729"/>
                  <a:gd name="T6" fmla="*/ 0 60000 65536"/>
                  <a:gd name="T7" fmla="*/ 0 60000 65536"/>
                  <a:gd name="T8" fmla="*/ 0 60000 65536"/>
                  <a:gd name="T9" fmla="*/ 0 w 23014"/>
                  <a:gd name="T10" fmla="*/ 0 h 21729"/>
                  <a:gd name="T11" fmla="*/ 23014 w 23014"/>
                  <a:gd name="T12" fmla="*/ 21729 h 217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14" h="21729" fill="none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</a:path>
                  <a:path w="23014" h="21729" stroke="0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  <a:lnTo>
                      <a:pt x="1414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2003116" name="Arc 59"/>
              <p:cNvSpPr>
                <a:spLocks/>
              </p:cNvSpPr>
              <p:nvPr/>
            </p:nvSpPr>
            <p:spPr bwMode="auto">
              <a:xfrm rot="18649448" flipH="1">
                <a:off x="3048000" y="3632301"/>
                <a:ext cx="990601" cy="990601"/>
              </a:xfrm>
              <a:custGeom>
                <a:avLst/>
                <a:gdLst>
                  <a:gd name="T0" fmla="*/ 0 w 23014"/>
                  <a:gd name="T1" fmla="*/ 2147483647 h 21729"/>
                  <a:gd name="T2" fmla="*/ 2147483647 w 23014"/>
                  <a:gd name="T3" fmla="*/ 2147483647 h 21729"/>
                  <a:gd name="T4" fmla="*/ 2147483647 w 23014"/>
                  <a:gd name="T5" fmla="*/ 2147483647 h 21729"/>
                  <a:gd name="T6" fmla="*/ 0 60000 65536"/>
                  <a:gd name="T7" fmla="*/ 0 60000 65536"/>
                  <a:gd name="T8" fmla="*/ 0 60000 65536"/>
                  <a:gd name="T9" fmla="*/ 0 w 23014"/>
                  <a:gd name="T10" fmla="*/ 0 h 21729"/>
                  <a:gd name="T11" fmla="*/ 23014 w 23014"/>
                  <a:gd name="T12" fmla="*/ 21729 h 217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14" h="21729" fill="none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</a:path>
                  <a:path w="23014" h="21729" stroke="0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  <a:lnTo>
                      <a:pt x="1414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002947" name="Group 173"/>
          <p:cNvGrpSpPr>
            <a:grpSpLocks/>
          </p:cNvGrpSpPr>
          <p:nvPr/>
        </p:nvGrpSpPr>
        <p:grpSpPr bwMode="auto">
          <a:xfrm>
            <a:off x="5105400" y="2895600"/>
            <a:ext cx="3886200" cy="1746250"/>
            <a:chOff x="5943600" y="4813172"/>
            <a:chExt cx="3048001" cy="1254304"/>
          </a:xfrm>
        </p:grpSpPr>
        <p:grpSp>
          <p:nvGrpSpPr>
            <p:cNvPr id="2003033" name="Group 1466"/>
            <p:cNvGrpSpPr>
              <a:grpSpLocks noChangeAspect="1"/>
            </p:cNvGrpSpPr>
            <p:nvPr/>
          </p:nvGrpSpPr>
          <p:grpSpPr bwMode="auto">
            <a:xfrm flipV="1">
              <a:off x="6018975" y="5040475"/>
              <a:ext cx="2972626" cy="803443"/>
              <a:chOff x="672" y="3072"/>
              <a:chExt cx="4272" cy="862"/>
            </a:xfrm>
          </p:grpSpPr>
          <p:sp>
            <p:nvSpPr>
              <p:cNvPr id="2003041" name="Line 1467"/>
              <p:cNvSpPr>
                <a:spLocks noChangeAspect="1" noChangeShapeType="1"/>
              </p:cNvSpPr>
              <p:nvPr/>
            </p:nvSpPr>
            <p:spPr bwMode="auto">
              <a:xfrm flipH="1">
                <a:off x="1973" y="3419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42" name="Line 146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7" y="3423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43" name="Oval 1469"/>
              <p:cNvSpPr>
                <a:spLocks noChangeAspect="1" noChangeArrowheads="1"/>
              </p:cNvSpPr>
              <p:nvPr/>
            </p:nvSpPr>
            <p:spPr bwMode="auto">
              <a:xfrm>
                <a:off x="700" y="3369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44" name="AutoShape 1470"/>
              <p:cNvSpPr>
                <a:spLocks noChangeAspect="1" noChangeArrowheads="1"/>
              </p:cNvSpPr>
              <p:nvPr/>
            </p:nvSpPr>
            <p:spPr bwMode="auto">
              <a:xfrm rot="5400000">
                <a:off x="2106" y="3231"/>
                <a:ext cx="457" cy="8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noFill/>
                <a:miter lim="800000"/>
                <a:headEnd/>
                <a:tailEnd/>
              </a:ln>
            </p:spPr>
            <p:txBody>
              <a:bodyPr rot="10800000" vert="eaVert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45" name="Oval 1471"/>
              <p:cNvSpPr>
                <a:spLocks noChangeAspect="1" noChangeArrowheads="1"/>
              </p:cNvSpPr>
              <p:nvPr/>
            </p:nvSpPr>
            <p:spPr bwMode="auto">
              <a:xfrm flipH="1">
                <a:off x="3317" y="3372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46" name="AutoShape 147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102" y="3234"/>
                <a:ext cx="458" cy="83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noFill/>
                <a:miter lim="800000"/>
                <a:headEnd/>
                <a:tailEnd/>
              </a:ln>
            </p:spPr>
            <p:txBody>
              <a:bodyPr vert="eaVert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47" name="Line 147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9" y="3167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48" name="Oval 1474"/>
              <p:cNvSpPr>
                <a:spLocks noChangeAspect="1" noChangeArrowheads="1"/>
              </p:cNvSpPr>
              <p:nvPr/>
            </p:nvSpPr>
            <p:spPr bwMode="auto">
              <a:xfrm>
                <a:off x="672" y="3113"/>
                <a:ext cx="1627" cy="561"/>
              </a:xfrm>
              <a:prstGeom prst="ellips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49" name="AutoShape 1475"/>
              <p:cNvSpPr>
                <a:spLocks noChangeAspect="1" noChangeArrowheads="1"/>
              </p:cNvSpPr>
              <p:nvPr/>
            </p:nvSpPr>
            <p:spPr bwMode="auto">
              <a:xfrm rot="5400000">
                <a:off x="2085" y="2975"/>
                <a:ext cx="457" cy="8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ot="10800000" vert="eaVert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50" name="Oval 1476"/>
              <p:cNvSpPr>
                <a:spLocks noChangeAspect="1" noChangeArrowheads="1"/>
              </p:cNvSpPr>
              <p:nvPr/>
            </p:nvSpPr>
            <p:spPr bwMode="auto">
              <a:xfrm flipH="1">
                <a:off x="3289" y="3116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51" name="AutoShape 1477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060" y="2978"/>
                <a:ext cx="457" cy="83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eaVert" wrap="none" lIns="90488" tIns="44450" rIns="90488" bIns="44450" anchor="ctr"/>
              <a:lstStyle/>
              <a:p>
                <a:pPr algn="ctr" eaLnBrk="0" hangingPunct="0"/>
                <a:endParaRPr lang="en-US" sz="1000" b="1"/>
              </a:p>
            </p:txBody>
          </p:sp>
          <p:sp>
            <p:nvSpPr>
              <p:cNvPr id="2003052" name="Line 1478"/>
              <p:cNvSpPr>
                <a:spLocks noChangeAspect="1" noChangeShapeType="1"/>
              </p:cNvSpPr>
              <p:nvPr/>
            </p:nvSpPr>
            <p:spPr bwMode="auto">
              <a:xfrm flipV="1">
                <a:off x="2613" y="3072"/>
                <a:ext cx="459" cy="129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3" name="Line 1479"/>
              <p:cNvSpPr>
                <a:spLocks noChangeAspect="1" noChangeShapeType="1"/>
              </p:cNvSpPr>
              <p:nvPr/>
            </p:nvSpPr>
            <p:spPr bwMode="auto">
              <a:xfrm>
                <a:off x="3024" y="3072"/>
                <a:ext cx="690" cy="332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4" name="Line 1480"/>
              <p:cNvSpPr>
                <a:spLocks noChangeAspect="1" noChangeShapeType="1"/>
              </p:cNvSpPr>
              <p:nvPr/>
            </p:nvSpPr>
            <p:spPr bwMode="auto">
              <a:xfrm flipV="1">
                <a:off x="2167" y="3529"/>
                <a:ext cx="1101" cy="296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5" name="Line 1481"/>
              <p:cNvSpPr>
                <a:spLocks noChangeAspect="1" noChangeShapeType="1"/>
              </p:cNvSpPr>
              <p:nvPr/>
            </p:nvSpPr>
            <p:spPr bwMode="auto">
              <a:xfrm>
                <a:off x="2362" y="3530"/>
                <a:ext cx="1191" cy="313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6" name="Line 1482"/>
              <p:cNvSpPr>
                <a:spLocks noChangeAspect="1" noChangeShapeType="1"/>
              </p:cNvSpPr>
              <p:nvPr/>
            </p:nvSpPr>
            <p:spPr bwMode="auto">
              <a:xfrm flipV="1">
                <a:off x="1883" y="3072"/>
                <a:ext cx="661" cy="32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7" name="Line 1483"/>
              <p:cNvSpPr>
                <a:spLocks noChangeAspect="1" noChangeShapeType="1"/>
              </p:cNvSpPr>
              <p:nvPr/>
            </p:nvSpPr>
            <p:spPr bwMode="auto">
              <a:xfrm>
                <a:off x="2544" y="3072"/>
                <a:ext cx="528" cy="14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8" name="Line 148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072" y="3216"/>
                <a:ext cx="496" cy="646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59" name="Line 1485"/>
              <p:cNvSpPr>
                <a:spLocks noChangeAspect="1" noChangeShapeType="1"/>
              </p:cNvSpPr>
              <p:nvPr/>
            </p:nvSpPr>
            <p:spPr bwMode="auto">
              <a:xfrm flipH="1">
                <a:off x="2154" y="3197"/>
                <a:ext cx="469" cy="635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60" name="Line 148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51" y="3185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61" name="Line 1487"/>
              <p:cNvSpPr>
                <a:spLocks noChangeAspect="1" noChangeShapeType="1"/>
              </p:cNvSpPr>
              <p:nvPr/>
            </p:nvSpPr>
            <p:spPr bwMode="auto">
              <a:xfrm flipH="1">
                <a:off x="1945" y="3162"/>
                <a:ext cx="1692" cy="465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003062" name="Oval 1488"/>
              <p:cNvSpPr>
                <a:spLocks noChangeAspect="1" noChangeArrowheads="1"/>
              </p:cNvSpPr>
              <p:nvPr/>
            </p:nvSpPr>
            <p:spPr bwMode="auto">
              <a:xfrm>
                <a:off x="2160" y="3168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2003063" name="Oval 1489"/>
              <p:cNvSpPr>
                <a:spLocks noChangeAspect="1" noChangeArrowheads="1"/>
              </p:cNvSpPr>
              <p:nvPr/>
            </p:nvSpPr>
            <p:spPr bwMode="auto">
              <a:xfrm>
                <a:off x="2352" y="3456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2003064" name="Oval 1490"/>
              <p:cNvSpPr>
                <a:spLocks noChangeAspect="1" noChangeArrowheads="1"/>
              </p:cNvSpPr>
              <p:nvPr/>
            </p:nvSpPr>
            <p:spPr bwMode="auto">
              <a:xfrm>
                <a:off x="3312" y="3504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2003065" name="Oval 1491"/>
              <p:cNvSpPr>
                <a:spLocks noChangeAspect="1" noChangeArrowheads="1"/>
              </p:cNvSpPr>
              <p:nvPr/>
            </p:nvSpPr>
            <p:spPr bwMode="auto">
              <a:xfrm>
                <a:off x="3312" y="3168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</p:grpSp>
        <p:sp>
          <p:nvSpPr>
            <p:cNvPr id="2003034" name="Rectangle 1492"/>
            <p:cNvSpPr>
              <a:spLocks noChangeAspect="1" noChangeArrowheads="1"/>
            </p:cNvSpPr>
            <p:nvPr/>
          </p:nvSpPr>
          <p:spPr bwMode="auto">
            <a:xfrm>
              <a:off x="6248710" y="5836378"/>
              <a:ext cx="794525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000000"/>
                  </a:solidFill>
                </a:rPr>
                <a:t>Ion ring</a:t>
              </a:r>
              <a:endParaRPr lang="en-US" sz="1000" b="1"/>
            </a:p>
          </p:txBody>
        </p:sp>
        <p:sp>
          <p:nvSpPr>
            <p:cNvPr id="2003035" name="Rectangle 1493"/>
            <p:cNvSpPr>
              <a:spLocks noChangeAspect="1" noChangeArrowheads="1"/>
            </p:cNvSpPr>
            <p:nvPr/>
          </p:nvSpPr>
          <p:spPr bwMode="auto">
            <a:xfrm>
              <a:off x="5943600" y="4813172"/>
              <a:ext cx="1294781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000000"/>
                  </a:solidFill>
                </a:rPr>
                <a:t>electron ring</a:t>
              </a:r>
              <a:endParaRPr lang="en-US" sz="1000" b="1"/>
            </a:p>
          </p:txBody>
        </p:sp>
        <p:sp>
          <p:nvSpPr>
            <p:cNvPr id="2003036" name="Rectangle 1494"/>
            <p:cNvSpPr>
              <a:spLocks noChangeAspect="1" noChangeArrowheads="1"/>
            </p:cNvSpPr>
            <p:nvPr/>
          </p:nvSpPr>
          <p:spPr bwMode="auto">
            <a:xfrm>
              <a:off x="7326661" y="5914473"/>
              <a:ext cx="1093440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000000"/>
                  </a:solidFill>
                </a:rPr>
                <a:t>Vertical crossing</a:t>
              </a:r>
              <a:endParaRPr lang="en-US" sz="1000" b="1"/>
            </a:p>
          </p:txBody>
        </p:sp>
        <p:sp>
          <p:nvSpPr>
            <p:cNvPr id="2003037" name="Rectangle 1496"/>
            <p:cNvSpPr>
              <a:spLocks noChangeAspect="1" noChangeArrowheads="1"/>
            </p:cNvSpPr>
            <p:nvPr/>
          </p:nvSpPr>
          <p:spPr bwMode="auto">
            <a:xfrm>
              <a:off x="7077740" y="4873508"/>
              <a:ext cx="991219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>
                  <a:solidFill>
                    <a:srgbClr val="000000"/>
                  </a:solidFill>
                </a:rPr>
                <a:t>Interaction Point</a:t>
              </a:r>
              <a:endParaRPr lang="en-US" sz="1000" b="1"/>
            </a:p>
          </p:txBody>
        </p:sp>
        <p:sp>
          <p:nvSpPr>
            <p:cNvPr id="2003038" name="Line 1497"/>
            <p:cNvSpPr>
              <a:spLocks noChangeAspect="1" noChangeShapeType="1"/>
            </p:cNvSpPr>
            <p:nvPr/>
          </p:nvSpPr>
          <p:spPr bwMode="auto">
            <a:xfrm>
              <a:off x="7718679" y="5122223"/>
              <a:ext cx="123825" cy="22460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39" name="Line 1498"/>
            <p:cNvSpPr>
              <a:spLocks noChangeAspect="1" noChangeShapeType="1"/>
            </p:cNvSpPr>
            <p:nvPr/>
          </p:nvSpPr>
          <p:spPr bwMode="auto">
            <a:xfrm flipH="1">
              <a:off x="7241540" y="5122223"/>
              <a:ext cx="165100" cy="22460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40" name="Line 1501"/>
            <p:cNvSpPr>
              <a:spLocks noChangeAspect="1" noChangeShapeType="1"/>
            </p:cNvSpPr>
            <p:nvPr/>
          </p:nvSpPr>
          <p:spPr bwMode="auto">
            <a:xfrm flipV="1">
              <a:off x="7802880" y="5756390"/>
              <a:ext cx="0" cy="15854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1724" name="Group 220"/>
          <p:cNvGraphicFramePr>
            <a:graphicFrameLocks noGrp="1"/>
          </p:cNvGraphicFramePr>
          <p:nvPr/>
        </p:nvGraphicFramePr>
        <p:xfrm>
          <a:off x="6400800" y="1295400"/>
          <a:ext cx="2514600" cy="1524000"/>
        </p:xfrm>
        <a:graphic>
          <a:graphicData uri="http://schemas.openxmlformats.org/drawingml/2006/table">
            <a:tbl>
              <a:tblPr/>
              <a:tblGrid>
                <a:gridCol w="1371599"/>
                <a:gridCol w="457200"/>
                <a:gridCol w="6858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Circumference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Radius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Width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717" name="Group 213"/>
          <p:cNvGraphicFramePr>
            <a:graphicFrameLocks noGrp="1"/>
          </p:cNvGraphicFramePr>
          <p:nvPr/>
        </p:nvGraphicFramePr>
        <p:xfrm>
          <a:off x="4267200" y="4846638"/>
          <a:ext cx="4876800" cy="2011362"/>
        </p:xfrm>
        <a:graphic>
          <a:graphicData uri="http://schemas.openxmlformats.org/drawingml/2006/table">
            <a:tbl>
              <a:tblPr/>
              <a:tblGrid>
                <a:gridCol w="228602"/>
                <a:gridCol w="762000"/>
                <a:gridCol w="457200"/>
                <a:gridCol w="685800"/>
                <a:gridCol w="533400"/>
                <a:gridCol w="533400"/>
                <a:gridCol w="685800"/>
                <a:gridCol w="609600"/>
                <a:gridCol w="381000"/>
              </a:tblGrid>
              <a:tr h="3738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Stage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Max. Energy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(GeV/c)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Ring Size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(m)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Ring Type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IP#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2242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 (11)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Medium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 (11)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Cold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1800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Cold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</a:tbl>
          </a:graphicData>
        </a:graphic>
      </p:graphicFrame>
      <p:sp>
        <p:nvSpPr>
          <p:cNvPr id="2003029" name="Rectangular Callout 106"/>
          <p:cNvSpPr>
            <a:spLocks noChangeArrowheads="1"/>
          </p:cNvSpPr>
          <p:nvPr/>
        </p:nvSpPr>
        <p:spPr bwMode="auto">
          <a:xfrm>
            <a:off x="304800" y="685800"/>
            <a:ext cx="2895600" cy="838200"/>
          </a:xfrm>
          <a:prstGeom prst="wedgeRectCallout">
            <a:avLst>
              <a:gd name="adj1" fmla="val 2926"/>
              <a:gd name="adj2" fmla="val 194792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b="1">
                <a:cs typeface="Arial" pitchFamily="34" charset="0"/>
              </a:rPr>
              <a:t>MEIC first stage collider</a:t>
            </a:r>
          </a:p>
          <a:p>
            <a:pPr eaLnBrk="0" hangingPunct="0"/>
            <a:r>
              <a:rPr lang="en-US" sz="1600" b="1">
                <a:cs typeface="Arial" pitchFamily="34" charset="0"/>
              </a:rPr>
              <a:t>Serves as a large booster to the full energy collider ring</a:t>
            </a:r>
          </a:p>
        </p:txBody>
      </p:sp>
      <p:sp>
        <p:nvSpPr>
          <p:cNvPr id="2003030" name="Right Arrow 108"/>
          <p:cNvSpPr>
            <a:spLocks noChangeArrowheads="1"/>
          </p:cNvSpPr>
          <p:nvPr/>
        </p:nvSpPr>
        <p:spPr bwMode="auto">
          <a:xfrm>
            <a:off x="2819400" y="6096000"/>
            <a:ext cx="1371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>
              <a:latin typeface="Times" pitchFamily="18" charset="0"/>
            </a:endParaRPr>
          </a:p>
        </p:txBody>
      </p:sp>
      <p:sp>
        <p:nvSpPr>
          <p:cNvPr id="2003031" name="Slide Number Placeholder 1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1CCFCF-5942-4FFC-859B-B38371B3F093}" type="slidenum">
              <a:rPr lang="en-GB" smtClean="0">
                <a:latin typeface="Arial" pitchFamily="34" charset="0"/>
              </a:rPr>
              <a:pPr/>
              <a:t>27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2003032" name="TextBox 111"/>
          <p:cNvSpPr txBox="1">
            <a:spLocks noChangeArrowheads="1"/>
          </p:cNvSpPr>
          <p:nvPr/>
        </p:nvSpPr>
        <p:spPr bwMode="auto">
          <a:xfrm>
            <a:off x="6019800" y="228600"/>
            <a:ext cx="312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Taking advantage of the existing CEBAF 12 GeV electron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993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639763"/>
          </a:xfrm>
        </p:spPr>
        <p:txBody>
          <a:bodyPr/>
          <a:lstStyle/>
          <a:p>
            <a:r>
              <a:rPr lang="en-US" smtClean="0"/>
              <a:t>eRHIC @ BNL </a:t>
            </a:r>
          </a:p>
        </p:txBody>
      </p:sp>
      <p:sp>
        <p:nvSpPr>
          <p:cNvPr id="20049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E41F7C-1302-4127-8827-B21B5BE61062}" type="slidenum">
              <a:rPr lang="en-GB" smtClean="0">
                <a:latin typeface="Arial" pitchFamily="34" charset="0"/>
              </a:rPr>
              <a:pPr/>
              <a:t>28</a:t>
            </a:fld>
            <a:endParaRPr lang="en-GB" smtClean="0">
              <a:latin typeface="Arial" pitchFamily="34" charset="0"/>
            </a:endParaRPr>
          </a:p>
        </p:txBody>
      </p:sp>
      <p:pic>
        <p:nvPicPr>
          <p:cNvPr id="2004995" name="Picture 2" descr="G:\Users\j\jowett\Documents\Private\Other Accelerators\LHeC\DIS2010\Other talks\BenZviImages\Ben-Zvi_Ilan[1]_Page_07.png"/>
          <p:cNvPicPr>
            <a:picLocks noChangeAspect="1" noChangeArrowheads="1"/>
          </p:cNvPicPr>
          <p:nvPr/>
        </p:nvPicPr>
        <p:blipFill>
          <a:blip r:embed="rId3" cstate="print"/>
          <a:srcRect t="10101"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5562600" y="1447800"/>
            <a:ext cx="3581400" cy="1828800"/>
          </a:xfrm>
          <a:prstGeom prst="ellipse">
            <a:avLst/>
          </a:prstGeom>
          <a:noFill/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04997" name="TextBox 6"/>
          <p:cNvSpPr txBox="1">
            <a:spLocks noChangeArrowheads="1"/>
          </p:cNvSpPr>
          <p:nvPr/>
        </p:nvSpPr>
        <p:spPr bwMode="auto">
          <a:xfrm>
            <a:off x="7696200" y="1676400"/>
            <a:ext cx="162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First stage</a:t>
            </a:r>
          </a:p>
          <a:p>
            <a:r>
              <a:rPr lang="en-US"/>
              <a:t>4 Gev e- X</a:t>
            </a:r>
          </a:p>
          <a:p>
            <a:r>
              <a:rPr lang="en-US"/>
              <a:t>250 GeV p</a:t>
            </a:r>
          </a:p>
          <a:p>
            <a:r>
              <a:rPr lang="en-US"/>
              <a:t>100 GeV/u Au</a:t>
            </a:r>
          </a:p>
        </p:txBody>
      </p:sp>
      <p:sp>
        <p:nvSpPr>
          <p:cNvPr id="2004998" name="TextBox 8"/>
          <p:cNvSpPr txBox="1">
            <a:spLocks noChangeArrowheads="1"/>
          </p:cNvSpPr>
          <p:nvPr/>
        </p:nvSpPr>
        <p:spPr bwMode="auto">
          <a:xfrm>
            <a:off x="0" y="228600"/>
            <a:ext cx="2895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Taking advantage of the existing RHIC 130 GeV/u Au 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4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algn="l" eaLnBrk="1" hangingPunct="1"/>
            <a:r>
              <a:rPr lang="en-US" sz="5400" smtClean="0">
                <a:solidFill>
                  <a:schemeClr val="bg1"/>
                </a:solidFill>
              </a:rPr>
              <a:t>LHeC – Two options</a:t>
            </a:r>
          </a:p>
        </p:txBody>
      </p:sp>
      <p:pic>
        <p:nvPicPr>
          <p:cNvPr id="2007042" name="Picture 3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0" y="152400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50" y="1143000"/>
            <a:ext cx="1684338" cy="2616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RR LHeC: 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new ring 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in LHC tunnel,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with bypasses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around 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experiments</a:t>
            </a:r>
            <a:endParaRPr lang="en-US" sz="2800" b="1">
              <a:solidFill>
                <a:srgbClr val="00B050"/>
              </a:solidFill>
              <a:latin typeface="Calibri" pitchFamily="34" charset="0"/>
            </a:endParaRPr>
          </a:p>
          <a:p>
            <a:endParaRPr lang="en-US" sz="28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411480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550" y="3962400"/>
            <a:ext cx="2211388" cy="21240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RR LHeC</a:t>
            </a:r>
          </a:p>
          <a:p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e</a:t>
            </a:r>
            <a:r>
              <a:rPr lang="en-US" sz="2800" b="1" baseline="30000">
                <a:solidFill>
                  <a:srgbClr val="00B050"/>
                </a:solidFill>
                <a:latin typeface="Calibri" pitchFamily="34" charset="0"/>
              </a:rPr>
              <a:t>±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 injector 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10 GeV,</a:t>
            </a:r>
          </a:p>
          <a:p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10 min. filling time</a:t>
            </a:r>
            <a:endParaRPr lang="en-US" sz="2800" b="1">
              <a:solidFill>
                <a:srgbClr val="00B050"/>
              </a:solidFill>
              <a:latin typeface="Calibri" pitchFamily="34" charset="0"/>
            </a:endParaRPr>
          </a:p>
          <a:p>
            <a:endParaRPr lang="en-US" sz="2800" b="1">
              <a:solidFill>
                <a:srgbClr val="00B050"/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0" y="4114800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300990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99085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 flipH="1"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Arc 23"/>
          <p:cNvSpPr/>
          <p:nvPr/>
        </p:nvSpPr>
        <p:spPr>
          <a:xfrm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3933825"/>
            <a:ext cx="1501775" cy="2616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LR LHeC: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recirculating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linac with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energy 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recovery</a:t>
            </a:r>
          </a:p>
          <a:p>
            <a:endParaRPr lang="en-US" sz="2800" b="1">
              <a:solidFill>
                <a:srgbClr val="FF0000"/>
              </a:solidFill>
              <a:latin typeface="Calibri" pitchFamily="34" charset="0"/>
            </a:endParaRPr>
          </a:p>
          <a:p>
            <a:endParaRPr lang="en-US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07055" name="TextBox 16"/>
          <p:cNvSpPr txBox="1">
            <a:spLocks noChangeArrowheads="1"/>
          </p:cNvSpPr>
          <p:nvPr/>
        </p:nvSpPr>
        <p:spPr bwMode="auto">
          <a:xfrm>
            <a:off x="6096000" y="152400"/>
            <a:ext cx="3048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Taking advantage of the existing LHC proton ring 7 TeV  (to 16.5 TeV in HE)</a:t>
            </a: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538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2188" y="1143000"/>
            <a:ext cx="688181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58" name="Slide Number Placeholder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3E6910-5119-4F9E-866A-7596CBE6F5AB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14600" y="1447800"/>
            <a:ext cx="4198938" cy="3698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ILC type SC-RF structures and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5" grpId="0" animBg="1"/>
      <p:bldP spid="2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20482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639762"/>
          </a:xfrm>
        </p:spPr>
        <p:txBody>
          <a:bodyPr/>
          <a:lstStyle/>
          <a:p>
            <a:pPr eaLnBrk="1" hangingPunct="1"/>
            <a:r>
              <a:rPr lang="en-US" smtClean="0"/>
              <a:t>Conclusion: Personal Remarks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Large number of ambitious accelerator projects with promising performances in the near (and short term) future</a:t>
            </a:r>
          </a:p>
          <a:p>
            <a:pPr lvl="1" eaLnBrk="1" hangingPunct="1"/>
            <a:r>
              <a:rPr lang="en-US" smtClean="0"/>
              <a:t>Towards energy and/or luminosity frontiers</a:t>
            </a:r>
          </a:p>
          <a:p>
            <a:pPr lvl="1" eaLnBrk="1" hangingPunct="1"/>
            <a:r>
              <a:rPr lang="en-US" smtClean="0"/>
              <a:t>Complementary aspects of various particles species</a:t>
            </a:r>
          </a:p>
          <a:p>
            <a:pPr lvl="1" eaLnBrk="1" hangingPunct="1">
              <a:buFontTx/>
              <a:buNone/>
            </a:pPr>
            <a:endParaRPr lang="en-US" sz="800" smtClean="0"/>
          </a:p>
          <a:p>
            <a:pPr eaLnBrk="1" hangingPunct="1">
              <a:buFontTx/>
              <a:buNone/>
            </a:pPr>
            <a:r>
              <a:rPr lang="en-US" smtClean="0"/>
              <a:t>High Energy Physics requirements extremely demanding with challenging parameters</a:t>
            </a:r>
          </a:p>
          <a:p>
            <a:pPr lvl="1" eaLnBrk="1" hangingPunct="1"/>
            <a:r>
              <a:rPr lang="en-US" smtClean="0"/>
              <a:t>Entering into the new territories: TERASCALE</a:t>
            </a:r>
          </a:p>
          <a:p>
            <a:pPr lvl="1" eaLnBrk="1" hangingPunct="1"/>
            <a:r>
              <a:rPr lang="en-US" smtClean="0"/>
              <a:t>High Energy or/and High (Integrated) Luminosity</a:t>
            </a:r>
          </a:p>
          <a:p>
            <a:pPr lvl="1" eaLnBrk="1" hangingPunct="1"/>
            <a:r>
              <a:rPr lang="en-US" smtClean="0"/>
              <a:t>High performance, high availability, long lifetime, luminosity leveling….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F93151-7865-4EE0-9050-BAF9DB22ECA3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065" name="Title 4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010400" cy="639763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  <a:cs typeface="Times New Roman" pitchFamily="18" charset="0"/>
              </a:rPr>
              <a:t>Hadron-Lepton Collider Parameters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923925"/>
          <a:ext cx="8458200" cy="593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066800"/>
                <a:gridCol w="1066800"/>
                <a:gridCol w="1219200"/>
                <a:gridCol w="1324558"/>
                <a:gridCol w="11145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ENC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ELIC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eRHIC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LHeC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option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RR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LR 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P-A/e- energy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15/3.3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60/3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325/20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7000/60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7000/60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√(S)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160-102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1296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1296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luminosity [10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cm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polarization [%]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80/80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70/80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/40 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/90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popul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 [10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5.4/23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11/60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200/24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170/26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170/2.0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length [mm]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0.3/0.1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49/20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/10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/0.3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interval [ns]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25-50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25-50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tr. emit.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0.8/75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1200/</a:t>
                      </a:r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3.75/580,290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3.75/50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IP beam size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30, 16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full crossing angle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0.93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geometric reduction </a:t>
                      </a:r>
                      <a:r>
                        <a:rPr kumimoji="0" lang="en-US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0.77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0.91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Energy Recovery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efficien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94?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94%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average current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860/4800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420/50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131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6.6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tot. wall plug power[MW]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35261" marR="35261" marT="0" marB="0" anchor="ctr" horzOverflow="overflow"/>
                </a:tc>
              </a:tr>
            </a:tbl>
          </a:graphicData>
        </a:graphic>
      </p:graphicFrame>
      <p:sp>
        <p:nvSpPr>
          <p:cNvPr id="20081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E07133-DA95-4469-8A55-566172D12FCC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90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9090" name="TextBox 4"/>
          <p:cNvSpPr txBox="1">
            <a:spLocks noChangeArrowheads="1"/>
          </p:cNvSpPr>
          <p:nvPr/>
        </p:nvSpPr>
        <p:spPr bwMode="auto">
          <a:xfrm>
            <a:off x="2057400" y="1981200"/>
            <a:ext cx="1524000" cy="3698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09091" name="TextBox 5"/>
          <p:cNvSpPr txBox="1">
            <a:spLocks noChangeArrowheads="1"/>
          </p:cNvSpPr>
          <p:nvPr/>
        </p:nvSpPr>
        <p:spPr bwMode="auto">
          <a:xfrm>
            <a:off x="1981200" y="4953000"/>
            <a:ext cx="1752600" cy="46196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200909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AF9138-3A7E-4FB3-A792-356DC3BE3C49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2074863" cy="6461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Review @IPAC10</a:t>
            </a:r>
          </a:p>
          <a:p>
            <a:r>
              <a:rPr lang="en-US" b="1"/>
              <a:t>V.Litvinenko/BNL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0113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830263"/>
            <a:ext cx="8126412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円/楕円 12"/>
          <p:cNvSpPr/>
          <p:nvPr/>
        </p:nvSpPr>
        <p:spPr>
          <a:xfrm rot="2100000">
            <a:off x="6718778" y="821629"/>
            <a:ext cx="1153377" cy="2379747"/>
          </a:xfrm>
          <a:prstGeom prst="ellipse">
            <a:avLst/>
          </a:prstGeom>
          <a:solidFill>
            <a:srgbClr val="FF99CC">
              <a:alpha val="29804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62466" name="AutoShape 2"/>
          <p:cNvSpPr>
            <a:spLocks/>
          </p:cNvSpPr>
          <p:nvPr/>
        </p:nvSpPr>
        <p:spPr bwMode="auto">
          <a:xfrm>
            <a:off x="7483475" y="1138238"/>
            <a:ext cx="484188" cy="455612"/>
          </a:xfrm>
          <a:prstGeom prst="star5">
            <a:avLst/>
          </a:prstGeom>
          <a:solidFill>
            <a:srgbClr val="FF0066"/>
          </a:solidFill>
          <a:ln w="9525" cap="flat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 rot="10800000" flipH="1">
            <a:off x="6946900" y="1620838"/>
            <a:ext cx="620713" cy="760412"/>
          </a:xfrm>
          <a:prstGeom prst="line">
            <a:avLst/>
          </a:prstGeom>
          <a:noFill/>
          <a:ln w="76200" cap="flat">
            <a:solidFill>
              <a:srgbClr val="FF0066"/>
            </a:solidFill>
            <a:prstDash val="solid"/>
            <a:round/>
            <a:headEnd type="none" w="med" len="med"/>
            <a:tailEnd type="arrow" w="med" len="med"/>
          </a:ln>
          <a:effectLst>
            <a:outerShdw dist="38099" dir="2700000" algn="ctr" rotWithShape="0">
              <a:schemeClr val="bg2">
                <a:alpha val="42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010119" name="Rectangle 4"/>
          <p:cNvSpPr>
            <a:spLocks/>
          </p:cNvSpPr>
          <p:nvPr/>
        </p:nvSpPr>
        <p:spPr bwMode="auto">
          <a:xfrm>
            <a:off x="7342188" y="1916113"/>
            <a:ext cx="1814512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/>
          <a:lstStyle/>
          <a:p>
            <a:pPr algn="ctr"/>
            <a:r>
              <a:rPr lang="en-US" altLang="ja-JP" b="1">
                <a:solidFill>
                  <a:srgbClr val="FF0066"/>
                </a:solidFill>
                <a:latin typeface="News Gothic MT"/>
                <a:ea typeface="ＭＳ Ｐゴシック" charset="-128"/>
                <a:sym typeface="News Gothic MT"/>
              </a:rPr>
              <a:t>Next generation</a:t>
            </a:r>
          </a:p>
          <a:p>
            <a:pPr algn="ctr"/>
            <a:r>
              <a:rPr lang="en-US" altLang="ja-JP" b="1">
                <a:solidFill>
                  <a:srgbClr val="FF0066"/>
                </a:solidFill>
                <a:latin typeface="News Gothic MT"/>
                <a:ea typeface="ＭＳ Ｐゴシック" charset="-128"/>
                <a:sym typeface="News Gothic MT"/>
              </a:rPr>
              <a:t>B-factories</a:t>
            </a:r>
          </a:p>
        </p:txBody>
      </p:sp>
      <p:sp>
        <p:nvSpPr>
          <p:cNvPr id="2010120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67600" cy="774700"/>
          </a:xfrm>
        </p:spPr>
        <p:txBody>
          <a:bodyPr lIns="26788" tIns="26788" rIns="26788" bIns="26788"/>
          <a:lstStyle/>
          <a:p>
            <a:pPr algn="l"/>
            <a:r>
              <a:rPr lang="en-US" altLang="ja-JP" smtClean="0">
                <a:ea typeface="ＭＳ Ｐゴシック" charset="-128"/>
              </a:rPr>
              <a:t>B Factories (PEPII&amp;KEKB) to SuperB and</a:t>
            </a:r>
            <a:br>
              <a:rPr lang="en-US" altLang="ja-JP" smtClean="0">
                <a:ea typeface="ＭＳ Ｐゴシック" charset="-128"/>
              </a:rPr>
            </a:br>
            <a:r>
              <a:rPr lang="en-US" altLang="ja-JP" smtClean="0">
                <a:ea typeface="ＭＳ Ｐゴシック" charset="-128"/>
              </a:rPr>
              <a:t> SuperKEKB @ high luminosity frontier</a:t>
            </a:r>
          </a:p>
        </p:txBody>
      </p:sp>
      <p:sp>
        <p:nvSpPr>
          <p:cNvPr id="62472" name="AutoShape 8"/>
          <p:cNvSpPr>
            <a:spLocks/>
          </p:cNvSpPr>
          <p:nvPr/>
        </p:nvSpPr>
        <p:spPr bwMode="auto">
          <a:xfrm flipH="1">
            <a:off x="3606800" y="1395413"/>
            <a:ext cx="1438275" cy="117475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1816" y="12718"/>
                </a:moveTo>
                <a:lnTo>
                  <a:pt x="5113" y="12718"/>
                </a:lnTo>
                <a:lnTo>
                  <a:pt x="0" y="0"/>
                </a:lnTo>
                <a:lnTo>
                  <a:pt x="10059" y="12718"/>
                </a:lnTo>
                <a:lnTo>
                  <a:pt x="21600" y="12718"/>
                </a:lnTo>
                <a:lnTo>
                  <a:pt x="21600" y="14199"/>
                </a:lnTo>
                <a:lnTo>
                  <a:pt x="21600" y="16419"/>
                </a:lnTo>
                <a:lnTo>
                  <a:pt x="21600" y="21600"/>
                </a:lnTo>
                <a:lnTo>
                  <a:pt x="10059" y="21600"/>
                </a:lnTo>
                <a:lnTo>
                  <a:pt x="5113" y="21600"/>
                </a:lnTo>
                <a:lnTo>
                  <a:pt x="1816" y="21600"/>
                </a:lnTo>
                <a:lnTo>
                  <a:pt x="1816" y="16419"/>
                </a:lnTo>
                <a:lnTo>
                  <a:pt x="1816" y="14199"/>
                </a:lnTo>
                <a:close/>
                <a:moveTo>
                  <a:pt x="1816" y="12718"/>
                </a:moveTo>
              </a:path>
            </a:pathLst>
          </a:custGeom>
          <a:solidFill>
            <a:srgbClr val="5BD7FF"/>
          </a:solidFill>
          <a:ln w="9525" cap="flat">
            <a:solidFill>
              <a:srgbClr val="5BD7FF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010122" name="Rectangle 9"/>
          <p:cNvSpPr>
            <a:spLocks/>
          </p:cNvSpPr>
          <p:nvPr/>
        </p:nvSpPr>
        <p:spPr bwMode="auto">
          <a:xfrm>
            <a:off x="3192463" y="1897063"/>
            <a:ext cx="2060575" cy="782637"/>
          </a:xfrm>
          <a:prstGeom prst="rect">
            <a:avLst/>
          </a:prstGeom>
          <a:solidFill>
            <a:srgbClr val="5BD7FF"/>
          </a:solidFill>
          <a:ln w="12700">
            <a:solidFill>
              <a:srgbClr val="5BD7FF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altLang="ja-JP" sz="2000">
                <a:solidFill>
                  <a:srgbClr val="000000"/>
                </a:solidFill>
                <a:ea typeface="ＭＳ Ｐゴシック" charset="-128"/>
              </a:rPr>
              <a:t>40 times higher luminosity</a:t>
            </a:r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>
            <a:off x="1062038" y="1379538"/>
            <a:ext cx="6507162" cy="15875"/>
          </a:xfrm>
          <a:prstGeom prst="line">
            <a:avLst/>
          </a:prstGeom>
          <a:noFill/>
          <a:ln w="57150" cap="flat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>
            <a:outerShdw dist="19999" dir="5400000" algn="ctr" rotWithShape="0">
              <a:schemeClr val="bg2">
                <a:alpha val="37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010124" name="テキスト ボックス 13"/>
          <p:cNvSpPr txBox="1">
            <a:spLocks noChangeArrowheads="1"/>
          </p:cNvSpPr>
          <p:nvPr/>
        </p:nvSpPr>
        <p:spPr bwMode="auto">
          <a:xfrm>
            <a:off x="341313" y="1192213"/>
            <a:ext cx="611187" cy="36830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b="1">
                <a:ea typeface="ＭＳ Ｐゴシック" charset="-128"/>
              </a:rPr>
              <a:t>10</a:t>
            </a:r>
            <a:r>
              <a:rPr kumimoji="1" lang="en-US" altLang="ja-JP" b="1" baseline="30000">
                <a:ea typeface="ＭＳ Ｐゴシック" charset="-128"/>
              </a:rPr>
              <a:t>36</a:t>
            </a:r>
            <a:endParaRPr kumimoji="1" lang="ja-JP" altLang="en-US" b="1" baseline="30000">
              <a:ea typeface="ＭＳ Ｐゴシック" charset="-128"/>
            </a:endParaRPr>
          </a:p>
        </p:txBody>
      </p:sp>
      <p:sp>
        <p:nvSpPr>
          <p:cNvPr id="2010125" name="テキスト ボックス 14"/>
          <p:cNvSpPr txBox="1">
            <a:spLocks noChangeArrowheads="1"/>
          </p:cNvSpPr>
          <p:nvPr/>
        </p:nvSpPr>
        <p:spPr bwMode="auto">
          <a:xfrm>
            <a:off x="5253038" y="2311400"/>
            <a:ext cx="504825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ea typeface="ＭＳ Ｐゴシック" charset="-128"/>
              </a:rPr>
              <a:t>     </a:t>
            </a:r>
            <a:endParaRPr kumimoji="1" lang="ja-JP" altLang="en-US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2010126" name="テキスト ボックス 18"/>
          <p:cNvSpPr txBox="1">
            <a:spLocks noChangeArrowheads="1"/>
          </p:cNvSpPr>
          <p:nvPr/>
        </p:nvSpPr>
        <p:spPr bwMode="auto">
          <a:xfrm>
            <a:off x="5862638" y="2227263"/>
            <a:ext cx="838200" cy="3683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b="1">
                <a:ea typeface="ＭＳ Ｐゴシック" charset="-128"/>
              </a:rPr>
              <a:t>KEKB</a:t>
            </a:r>
            <a:endParaRPr kumimoji="1" lang="ja-JP" altLang="en-US" b="1">
              <a:ea typeface="ＭＳ Ｐゴシック" charset="-128"/>
            </a:endParaRPr>
          </a:p>
        </p:txBody>
      </p:sp>
      <p:sp>
        <p:nvSpPr>
          <p:cNvPr id="2010127" name="テキスト ボックス 19"/>
          <p:cNvSpPr txBox="1">
            <a:spLocks noChangeArrowheads="1"/>
          </p:cNvSpPr>
          <p:nvPr/>
        </p:nvSpPr>
        <p:spPr bwMode="auto">
          <a:xfrm>
            <a:off x="7491413" y="720725"/>
            <a:ext cx="1492250" cy="3683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ea typeface="ＭＳ Ｐゴシック" charset="-128"/>
              </a:rPr>
              <a:t>SuperKEKB</a:t>
            </a:r>
            <a:endParaRPr kumimoji="1" lang="ja-JP" altLang="en-US" b="1">
              <a:ea typeface="ＭＳ Ｐゴシック" charset="-128"/>
            </a:endParaRPr>
          </a:p>
        </p:txBody>
      </p:sp>
      <p:sp>
        <p:nvSpPr>
          <p:cNvPr id="2010128" name="テキスト ボックス 19"/>
          <p:cNvSpPr txBox="1">
            <a:spLocks noChangeArrowheads="1"/>
          </p:cNvSpPr>
          <p:nvPr/>
        </p:nvSpPr>
        <p:spPr bwMode="auto">
          <a:xfrm>
            <a:off x="7467600" y="381000"/>
            <a:ext cx="1524000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b="1">
                <a:ea typeface="ＭＳ Ｐゴシック" charset="-128"/>
              </a:rPr>
              <a:t>SuperB</a:t>
            </a:r>
            <a:endParaRPr kumimoji="1" lang="ja-JP" altLang="en-US" b="1">
              <a:ea typeface="ＭＳ Ｐゴシック" charset="-128"/>
            </a:endParaRPr>
          </a:p>
        </p:txBody>
      </p:sp>
      <p:pic>
        <p:nvPicPr>
          <p:cNvPr id="17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0" y="3962400"/>
            <a:ext cx="3657600" cy="2717800"/>
          </a:xfrm>
        </p:spPr>
      </p:pic>
      <p:sp>
        <p:nvSpPr>
          <p:cNvPr id="18" name="Line 13"/>
          <p:cNvSpPr>
            <a:spLocks noChangeShapeType="1"/>
          </p:cNvSpPr>
          <p:nvPr/>
        </p:nvSpPr>
        <p:spPr bwMode="auto">
          <a:xfrm flipH="1" flipV="1">
            <a:off x="6477000" y="2819400"/>
            <a:ext cx="685800" cy="19812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0131" name="Slide Number Placeholder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91F574-0277-41FC-9420-276AE106C2A3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13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Novel “nanobeam scheme”</a:t>
            </a:r>
            <a:br>
              <a:rPr lang="en-US" smtClean="0"/>
            </a:br>
            <a:r>
              <a:rPr lang="en-US" smtClean="0"/>
              <a:t>(P.Raimondi/LNF)</a:t>
            </a:r>
          </a:p>
        </p:txBody>
      </p:sp>
      <p:sp>
        <p:nvSpPr>
          <p:cNvPr id="11" name="角丸四角形 9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153400" cy="1447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287A9E"/>
            </a:solidFill>
            <a:rou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altLang="ja-JP" sz="1800" smtClean="0">
                <a:solidFill>
                  <a:srgbClr val="000000"/>
                </a:solidFill>
                <a:latin typeface="News Gothic MT"/>
                <a:ea typeface="ＭＳ Ｐゴシック" charset="-128"/>
              </a:rPr>
              <a:t>Standard design based on larger beam currents and stronger focusing of short bunches with crab cavities at IP:</a:t>
            </a:r>
          </a:p>
          <a:p>
            <a:pPr>
              <a:buFontTx/>
              <a:buNone/>
            </a:pPr>
            <a:r>
              <a:rPr lang="en-US" altLang="ja-JP" sz="1800" smtClean="0">
                <a:solidFill>
                  <a:srgbClr val="000000"/>
                </a:solidFill>
                <a:latin typeface="News Gothic MT"/>
                <a:ea typeface="ＭＳ Ｐゴシック" charset="-128"/>
              </a:rPr>
              <a:t>⇒  </a:t>
            </a:r>
            <a:r>
              <a:rPr lang="en-US" altLang="ja-JP" sz="1800" smtClean="0">
                <a:solidFill>
                  <a:srgbClr val="FF0000"/>
                </a:solidFill>
                <a:latin typeface="News Gothic MT"/>
                <a:ea typeface="ＭＳ Ｐゴシック" charset="-128"/>
              </a:rPr>
              <a:t>larger power consumption, high </a:t>
            </a:r>
            <a:r>
              <a:rPr lang="en-US" altLang="ja-JP" sz="1800" smtClean="0">
                <a:solidFill>
                  <a:srgbClr val="FF0000"/>
                </a:solidFill>
                <a:latin typeface="Symbol" pitchFamily="18" charset="2"/>
                <a:ea typeface="ＭＳ Ｐゴシック" charset="-128"/>
              </a:rPr>
              <a:t>x</a:t>
            </a:r>
            <a:r>
              <a:rPr lang="en-US" altLang="ja-JP" sz="1800" baseline="-25000" smtClean="0">
                <a:solidFill>
                  <a:srgbClr val="FF0000"/>
                </a:solidFill>
                <a:latin typeface="News Gothic MT"/>
                <a:ea typeface="ＭＳ Ｐゴシック" charset="-128"/>
              </a:rPr>
              <a:t>y, </a:t>
            </a:r>
            <a:r>
              <a:rPr lang="en-US" altLang="ja-JP" sz="1800" smtClean="0">
                <a:solidFill>
                  <a:srgbClr val="FF0000"/>
                </a:solidFill>
                <a:latin typeface="News Gothic MT"/>
                <a:ea typeface="ＭＳ Ｐゴシック" charset="-128"/>
              </a:rPr>
              <a:t>Challenges from HOM heating, Bunch lengthening by coherent Synchrotron Radiation (CSR).</a:t>
            </a:r>
            <a:endParaRPr lang="en-US" altLang="ja-JP" sz="1800" baseline="30000" smtClean="0">
              <a:solidFill>
                <a:srgbClr val="FF0000"/>
              </a:solidFill>
              <a:latin typeface="News Gothic MT"/>
              <a:ea typeface="ＭＳ Ｐゴシック" charset="-128"/>
            </a:endParaRPr>
          </a:p>
        </p:txBody>
      </p:sp>
      <p:sp>
        <p:nvSpPr>
          <p:cNvPr id="12" name="角丸四角形 10"/>
          <p:cNvSpPr>
            <a:spLocks noChangeArrowheads="1"/>
          </p:cNvSpPr>
          <p:nvPr/>
        </p:nvSpPr>
        <p:spPr bwMode="auto">
          <a:xfrm>
            <a:off x="533400" y="2895600"/>
            <a:ext cx="8305800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 altLang="ja-JP" b="1" dirty="0">
              <a:solidFill>
                <a:srgbClr val="0000FF"/>
              </a:solidFill>
              <a:latin typeface="News Gothic MT" charset="0"/>
            </a:endParaRPr>
          </a:p>
          <a:p>
            <a:pPr>
              <a:defRPr/>
            </a:pPr>
            <a:r>
              <a:rPr lang="en-US" altLang="ja-JP" b="1" dirty="0">
                <a:solidFill>
                  <a:srgbClr val="0000FF"/>
                </a:solidFill>
                <a:latin typeface="News Gothic MT" charset="0"/>
              </a:rPr>
              <a:t>Very small beam spot-size (nm) with large crossing angle (LPA)</a:t>
            </a:r>
          </a:p>
          <a:p>
            <a:pPr lvl="1">
              <a:defRPr/>
            </a:pPr>
            <a:r>
              <a:rPr lang="en-US" altLang="ja-JP" b="1" dirty="0">
                <a:latin typeface="News Gothic MT" charset="0"/>
              </a:rPr>
              <a:t>Inspired from Linear Colliders Beam Delivery developments </a:t>
            </a:r>
          </a:p>
          <a:p>
            <a:pPr>
              <a:defRPr/>
            </a:pPr>
            <a:r>
              <a:rPr lang="en-US" altLang="ja-JP" b="1" dirty="0">
                <a:solidFill>
                  <a:srgbClr val="0000FF"/>
                </a:solidFill>
                <a:latin typeface="News Gothic MT" charset="0"/>
              </a:rPr>
              <a:t>Long bunches (high charge) and collisions at highly focused region only </a:t>
            </a:r>
          </a:p>
          <a:p>
            <a:pPr>
              <a:defRPr/>
            </a:pPr>
            <a:endParaRPr lang="en-US" altLang="ja-JP" b="1" dirty="0">
              <a:solidFill>
                <a:srgbClr val="0000FF"/>
              </a:solidFill>
              <a:latin typeface="News Gothic MT" charset="0"/>
            </a:endParaRPr>
          </a:p>
        </p:txBody>
      </p:sp>
      <p:pic>
        <p:nvPicPr>
          <p:cNvPr id="2011140" name="図 1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74913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1141" name="図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7000" y="0"/>
            <a:ext cx="13970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1142" name="Slide Number Placeholder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C7F354-D52A-4572-84CD-40432BC05EEA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419600" y="2590800"/>
            <a:ext cx="484188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011144" name="Group 5"/>
          <p:cNvGrpSpPr>
            <a:grpSpLocks/>
          </p:cNvGrpSpPr>
          <p:nvPr/>
        </p:nvGrpSpPr>
        <p:grpSpPr bwMode="auto">
          <a:xfrm>
            <a:off x="228600" y="4267200"/>
            <a:ext cx="1676400" cy="1752600"/>
            <a:chOff x="1371600" y="914400"/>
            <a:chExt cx="6422360" cy="3733800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1371600" y="914400"/>
              <a:ext cx="5029634" cy="373380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979778" y="1066594"/>
              <a:ext cx="5637812" cy="3581606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105813" y="1523172"/>
              <a:ext cx="991332" cy="764347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2667021" y="1218786"/>
              <a:ext cx="1143375" cy="686560"/>
            </a:xfrm>
            <a:prstGeom prst="straightConnector1">
              <a:avLst/>
            </a:prstGeom>
            <a:ln w="34925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6237024" y="1178201"/>
              <a:ext cx="754141" cy="2638011"/>
            </a:xfrm>
            <a:custGeom>
              <a:avLst/>
              <a:gdLst>
                <a:gd name="connsiteX0" fmla="*/ 36945 w 755072"/>
                <a:gd name="connsiteY0" fmla="*/ 0 h 2639291"/>
                <a:gd name="connsiteX1" fmla="*/ 743527 w 755072"/>
                <a:gd name="connsiteY1" fmla="*/ 928255 h 2639291"/>
                <a:gd name="connsiteX2" fmla="*/ 106218 w 755072"/>
                <a:gd name="connsiteY2" fmla="*/ 2396837 h 2639291"/>
                <a:gd name="connsiteX3" fmla="*/ 106218 w 755072"/>
                <a:gd name="connsiteY3" fmla="*/ 2382982 h 2639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5072" h="2639291">
                  <a:moveTo>
                    <a:pt x="36945" y="0"/>
                  </a:moveTo>
                  <a:cubicBezTo>
                    <a:pt x="384463" y="264391"/>
                    <a:pt x="731982" y="528782"/>
                    <a:pt x="743527" y="928255"/>
                  </a:cubicBezTo>
                  <a:cubicBezTo>
                    <a:pt x="755072" y="1327728"/>
                    <a:pt x="212436" y="2154383"/>
                    <a:pt x="106218" y="2396837"/>
                  </a:cubicBezTo>
                  <a:cubicBezTo>
                    <a:pt x="0" y="2639291"/>
                    <a:pt x="106218" y="2382982"/>
                    <a:pt x="106218" y="2382982"/>
                  </a:cubicBezTo>
                </a:path>
              </a:pathLst>
            </a:custGeom>
            <a:ln w="34925">
              <a:solidFill>
                <a:schemeClr val="bg1">
                  <a:lumMod val="50000"/>
                </a:schemeClr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11154" name="TextBox 11"/>
            <p:cNvSpPr txBox="1">
              <a:spLocks noChangeArrowheads="1"/>
            </p:cNvSpPr>
            <p:nvPr/>
          </p:nvSpPr>
          <p:spPr bwMode="auto">
            <a:xfrm>
              <a:off x="7239000" y="2209800"/>
              <a:ext cx="5549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 i="1">
                  <a:solidFill>
                    <a:srgbClr val="7F7F7F"/>
                  </a:solidFill>
                  <a:latin typeface="Symbol" pitchFamily="18" charset="2"/>
                </a:rPr>
                <a:t>q</a:t>
              </a:r>
              <a:r>
                <a:rPr lang="en-US" sz="3600" b="1" i="1" baseline="-25000">
                  <a:solidFill>
                    <a:srgbClr val="7F7F7F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3737414" y="2591904"/>
              <a:ext cx="1447464" cy="30438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54260" y="2591904"/>
              <a:ext cx="1447464" cy="304386"/>
            </a:xfrm>
            <a:prstGeom prst="ellipse">
              <a:avLst/>
            </a:prstGeom>
            <a:solidFill>
              <a:srgbClr val="FF0000">
                <a:alpha val="7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rot="19422144">
              <a:off x="1627035" y="3751954"/>
              <a:ext cx="1447464" cy="30438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rot="1983671">
              <a:off x="5829547" y="3806067"/>
              <a:ext cx="1447464" cy="307767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5400000">
              <a:off x="2780023" y="4000535"/>
              <a:ext cx="382174" cy="0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6200000" flipV="1">
              <a:off x="1484602" y="3926130"/>
              <a:ext cx="382174" cy="0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6975101" y="3921396"/>
              <a:ext cx="378791" cy="6084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5677992" y="3997494"/>
              <a:ext cx="382174" cy="6080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11145" name="TextBox 41"/>
          <p:cNvSpPr txBox="1">
            <a:spLocks noChangeArrowheads="1"/>
          </p:cNvSpPr>
          <p:nvPr/>
        </p:nvSpPr>
        <p:spPr bwMode="auto">
          <a:xfrm>
            <a:off x="152400" y="5867400"/>
            <a:ext cx="1749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Crab-crossing</a:t>
            </a:r>
          </a:p>
          <a:p>
            <a:r>
              <a:rPr lang="en-US" b="1"/>
              <a:t>KEKB </a:t>
            </a: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143000"/>
            <a:ext cx="8915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114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1910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114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4191000"/>
            <a:ext cx="54864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216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57200"/>
            <a:ext cx="8305800" cy="5943600"/>
          </a:xfrm>
        </p:spPr>
      </p:pic>
      <p:sp>
        <p:nvSpPr>
          <p:cNvPr id="20121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BAF42D-0E15-486D-807A-EA4AE3CE3989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12163" name="Title 6"/>
          <p:cNvSpPr>
            <a:spLocks noGrp="1"/>
          </p:cNvSpPr>
          <p:nvPr>
            <p:ph type="title"/>
          </p:nvPr>
        </p:nvSpPr>
        <p:spPr>
          <a:xfrm>
            <a:off x="304800" y="274638"/>
            <a:ext cx="3276600" cy="1020762"/>
          </a:xfrm>
        </p:spPr>
        <p:txBody>
          <a:bodyPr/>
          <a:lstStyle/>
          <a:p>
            <a:r>
              <a:rPr lang="en-US" smtClean="0"/>
              <a:t>Major parameters</a:t>
            </a:r>
            <a:br>
              <a:rPr lang="en-US" smtClean="0"/>
            </a:br>
            <a:r>
              <a:rPr lang="en-US" smtClean="0"/>
              <a:t>B Factories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3185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536575"/>
            <a:ext cx="8458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31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5" y="5753100"/>
            <a:ext cx="1984375" cy="1081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13187" name="Rectangle 20"/>
          <p:cNvSpPr>
            <a:spLocks/>
          </p:cNvSpPr>
          <p:nvPr/>
        </p:nvSpPr>
        <p:spPr bwMode="auto">
          <a:xfrm>
            <a:off x="4305300" y="1298575"/>
            <a:ext cx="657225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1400">
                <a:solidFill>
                  <a:srgbClr val="0000FF"/>
                </a:solidFill>
                <a:latin typeface="Futura"/>
                <a:ea typeface="ＭＳ Ｐゴシック" charset="-128"/>
              </a:rPr>
              <a:t>e- 2.6 A</a:t>
            </a:r>
          </a:p>
        </p:txBody>
      </p:sp>
      <p:sp>
        <p:nvSpPr>
          <p:cNvPr id="2013188" name="Rectangle 21"/>
          <p:cNvSpPr>
            <a:spLocks/>
          </p:cNvSpPr>
          <p:nvPr/>
        </p:nvSpPr>
        <p:spPr bwMode="auto">
          <a:xfrm>
            <a:off x="5829300" y="1908175"/>
            <a:ext cx="703263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Futura"/>
                <a:ea typeface="ＭＳ Ｐゴシック" charset="-128"/>
              </a:rPr>
              <a:t>e+ 3.6 A</a:t>
            </a:r>
          </a:p>
        </p:txBody>
      </p:sp>
      <p:sp>
        <p:nvSpPr>
          <p:cNvPr id="15366" name="Rectangle 23"/>
          <p:cNvSpPr>
            <a:spLocks/>
          </p:cNvSpPr>
          <p:nvPr/>
        </p:nvSpPr>
        <p:spPr bwMode="auto">
          <a:xfrm>
            <a:off x="3552825" y="6210300"/>
            <a:ext cx="5464175" cy="515938"/>
          </a:xfrm>
          <a:prstGeom prst="rect">
            <a:avLst/>
          </a:prstGeom>
          <a:solidFill>
            <a:srgbClr val="FFCCC9"/>
          </a:solidFill>
          <a:ln w="12700">
            <a:noFill/>
            <a:miter lim="800000"/>
            <a:headEnd/>
            <a:tailEnd/>
          </a:ln>
        </p:spPr>
        <p:txBody>
          <a:bodyPr lIns="0" tIns="0" rIns="40638" bIns="0"/>
          <a:lstStyle/>
          <a:p>
            <a:pPr algn="ctr">
              <a:defRPr/>
            </a:pPr>
            <a:r>
              <a:rPr lang="en-US" altLang="ja-JP" sz="3600" b="1" i="1" dirty="0">
                <a:latin typeface="+mj-lt"/>
              </a:rPr>
              <a:t>To get x40 higher luminosity</a:t>
            </a:r>
            <a:endParaRPr lang="ja-JP" altLang="en-US" sz="3600" b="1" i="1" dirty="0">
              <a:latin typeface="+mj-lt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159250" y="2493963"/>
            <a:ext cx="1219200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4838700" y="1222375"/>
            <a:ext cx="457200" cy="76200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13192" name="図 5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8688" y="739775"/>
            <a:ext cx="15621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直線矢印コネクタ 18"/>
          <p:cNvCxnSpPr>
            <a:cxnSpLocks noChangeShapeType="1"/>
          </p:cNvCxnSpPr>
          <p:nvPr/>
        </p:nvCxnSpPr>
        <p:spPr bwMode="auto">
          <a:xfrm flipH="1" flipV="1">
            <a:off x="8269288" y="1179513"/>
            <a:ext cx="342900" cy="12382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0" name="直線矢印コネクタ 19"/>
          <p:cNvCxnSpPr>
            <a:cxnSpLocks noChangeShapeType="1"/>
          </p:cNvCxnSpPr>
          <p:nvPr/>
        </p:nvCxnSpPr>
        <p:spPr bwMode="auto">
          <a:xfrm flipV="1">
            <a:off x="7507288" y="1179513"/>
            <a:ext cx="381000" cy="76200"/>
          </a:xfrm>
          <a:prstGeom prst="straightConnector1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013195" name="Rectangle 16"/>
          <p:cNvSpPr>
            <a:spLocks/>
          </p:cNvSpPr>
          <p:nvPr/>
        </p:nvSpPr>
        <p:spPr bwMode="auto">
          <a:xfrm>
            <a:off x="7507288" y="646113"/>
            <a:ext cx="10668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8" bIns="0"/>
          <a:lstStyle/>
          <a:p>
            <a:r>
              <a:rPr lang="en-US" altLang="ja-JP" sz="1000">
                <a:latin typeface="Gill Sans"/>
                <a:ea typeface="ＭＳ Ｐゴシック" charset="-128"/>
              </a:rPr>
              <a:t>Colliding bunches</a:t>
            </a:r>
          </a:p>
        </p:txBody>
      </p:sp>
      <p:pic>
        <p:nvPicPr>
          <p:cNvPr id="2013196" name="図 5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4175"/>
            <a:ext cx="16049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319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9675" y="1982788"/>
            <a:ext cx="12096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直線矢印コネクタ 23"/>
          <p:cNvCxnSpPr>
            <a:cxnSpLocks noChangeShapeType="1"/>
          </p:cNvCxnSpPr>
          <p:nvPr/>
        </p:nvCxnSpPr>
        <p:spPr bwMode="auto">
          <a:xfrm rot="16200000" flipH="1">
            <a:off x="657225" y="2320925"/>
            <a:ext cx="1676400" cy="0"/>
          </a:xfrm>
          <a:prstGeom prst="straightConnector1">
            <a:avLst/>
          </a:prstGeom>
          <a:noFill/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2013199" name="Picture 330" descr="OHO_TiN_After"/>
          <p:cNvPicPr>
            <a:picLocks noChangeAspect="1" noChangeArrowheads="1"/>
          </p:cNvPicPr>
          <p:nvPr/>
        </p:nvPicPr>
        <p:blipFill>
          <a:blip r:embed="rId7" cstate="print">
            <a:lum contrast="-18000"/>
          </a:blip>
          <a:srcRect b="8067"/>
          <a:stretch>
            <a:fillRect/>
          </a:stretch>
        </p:blipFill>
        <p:spPr bwMode="auto">
          <a:xfrm>
            <a:off x="2103438" y="5799138"/>
            <a:ext cx="1363662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3200" name="Picture 33" descr="&#10;ARES のコピー                                                  0004FF1BMacintosh HD                   C12DDCCD: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80300" y="3170238"/>
            <a:ext cx="1449388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3201" name="Text Box 34"/>
          <p:cNvSpPr txBox="1">
            <a:spLocks noChangeArrowheads="1"/>
          </p:cNvSpPr>
          <p:nvPr/>
        </p:nvSpPr>
        <p:spPr bwMode="auto">
          <a:xfrm>
            <a:off x="2476500" y="4473575"/>
            <a:ext cx="944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Damping ring</a:t>
            </a:r>
          </a:p>
        </p:txBody>
      </p:sp>
      <p:sp>
        <p:nvSpPr>
          <p:cNvPr id="2013202" name="Line 35"/>
          <p:cNvSpPr>
            <a:spLocks noChangeShapeType="1"/>
          </p:cNvSpPr>
          <p:nvPr/>
        </p:nvSpPr>
        <p:spPr bwMode="auto">
          <a:xfrm flipH="1">
            <a:off x="2552700" y="4727575"/>
            <a:ext cx="8382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03" name="Line 36"/>
          <p:cNvSpPr>
            <a:spLocks noChangeShapeType="1"/>
          </p:cNvSpPr>
          <p:nvPr/>
        </p:nvSpPr>
        <p:spPr bwMode="auto">
          <a:xfrm flipH="1">
            <a:off x="4305300" y="4956175"/>
            <a:ext cx="228600" cy="38100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04" name="Text Box 37"/>
          <p:cNvSpPr txBox="1">
            <a:spLocks noChangeArrowheads="1"/>
          </p:cNvSpPr>
          <p:nvPr/>
        </p:nvSpPr>
        <p:spPr bwMode="auto">
          <a:xfrm>
            <a:off x="3462338" y="5337175"/>
            <a:ext cx="1265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Low emittance gun</a:t>
            </a:r>
          </a:p>
        </p:txBody>
      </p:sp>
      <p:sp>
        <p:nvSpPr>
          <p:cNvPr id="2013205" name="Line 38"/>
          <p:cNvSpPr>
            <a:spLocks noChangeShapeType="1"/>
          </p:cNvSpPr>
          <p:nvPr/>
        </p:nvSpPr>
        <p:spPr bwMode="auto">
          <a:xfrm flipH="1">
            <a:off x="3619500" y="5337175"/>
            <a:ext cx="6858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06" name="Text Box 39"/>
          <p:cNvSpPr txBox="1">
            <a:spLocks noChangeArrowheads="1"/>
          </p:cNvSpPr>
          <p:nvPr/>
        </p:nvSpPr>
        <p:spPr bwMode="auto">
          <a:xfrm>
            <a:off x="5524500" y="4308475"/>
            <a:ext cx="1077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Positron source</a:t>
            </a:r>
          </a:p>
        </p:txBody>
      </p:sp>
      <p:sp>
        <p:nvSpPr>
          <p:cNvPr id="2013207" name="Line 40"/>
          <p:cNvSpPr>
            <a:spLocks noChangeShapeType="1"/>
          </p:cNvSpPr>
          <p:nvPr/>
        </p:nvSpPr>
        <p:spPr bwMode="auto">
          <a:xfrm>
            <a:off x="5524500" y="4552950"/>
            <a:ext cx="1143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08" name="Text Box 41"/>
          <p:cNvSpPr txBox="1">
            <a:spLocks noChangeArrowheads="1"/>
          </p:cNvSpPr>
          <p:nvPr/>
        </p:nvSpPr>
        <p:spPr bwMode="auto">
          <a:xfrm>
            <a:off x="2476500" y="1755775"/>
            <a:ext cx="1076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New beam pipe</a:t>
            </a:r>
          </a:p>
          <a:p>
            <a:r>
              <a:rPr lang="en-US" altLang="ja-JP" sz="1000">
                <a:latin typeface="Helvetica Neue"/>
                <a:ea typeface="ＭＳ Ｐゴシック" charset="-128"/>
              </a:rPr>
              <a:t>&amp; bellows</a:t>
            </a:r>
          </a:p>
        </p:txBody>
      </p:sp>
      <p:sp>
        <p:nvSpPr>
          <p:cNvPr id="2013209" name="Line 42"/>
          <p:cNvSpPr>
            <a:spLocks noChangeShapeType="1"/>
          </p:cNvSpPr>
          <p:nvPr/>
        </p:nvSpPr>
        <p:spPr bwMode="auto">
          <a:xfrm>
            <a:off x="2476500" y="2136775"/>
            <a:ext cx="9906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0" name="Text Box 43"/>
          <p:cNvSpPr txBox="1">
            <a:spLocks noChangeArrowheads="1"/>
          </p:cNvSpPr>
          <p:nvPr/>
        </p:nvSpPr>
        <p:spPr bwMode="auto">
          <a:xfrm>
            <a:off x="6329363" y="825500"/>
            <a:ext cx="566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Belle II</a:t>
            </a:r>
          </a:p>
        </p:txBody>
      </p:sp>
      <p:sp>
        <p:nvSpPr>
          <p:cNvPr id="2013211" name="Line 44"/>
          <p:cNvSpPr>
            <a:spLocks noChangeShapeType="1"/>
          </p:cNvSpPr>
          <p:nvPr/>
        </p:nvSpPr>
        <p:spPr bwMode="auto">
          <a:xfrm flipV="1">
            <a:off x="6210300" y="1069975"/>
            <a:ext cx="762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2" name="Text Box 45"/>
          <p:cNvSpPr txBox="1">
            <a:spLocks noChangeArrowheads="1"/>
          </p:cNvSpPr>
          <p:nvPr/>
        </p:nvSpPr>
        <p:spPr bwMode="auto">
          <a:xfrm>
            <a:off x="6591300" y="1130300"/>
            <a:ext cx="596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  <a:ea typeface="ＭＳ Ｐゴシック" charset="-128"/>
              </a:rPr>
              <a:t>New IR</a:t>
            </a:r>
          </a:p>
        </p:txBody>
      </p:sp>
      <p:sp>
        <p:nvSpPr>
          <p:cNvPr id="2013213" name="Line 46"/>
          <p:cNvSpPr>
            <a:spLocks noChangeShapeType="1"/>
          </p:cNvSpPr>
          <p:nvPr/>
        </p:nvSpPr>
        <p:spPr bwMode="auto">
          <a:xfrm flipV="1">
            <a:off x="6396038" y="1374775"/>
            <a:ext cx="762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4" name="Line 47"/>
          <p:cNvSpPr>
            <a:spLocks noChangeShapeType="1"/>
          </p:cNvSpPr>
          <p:nvPr/>
        </p:nvSpPr>
        <p:spPr bwMode="auto">
          <a:xfrm flipH="1">
            <a:off x="2247900" y="1222375"/>
            <a:ext cx="533400" cy="3048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5" name="Line 48"/>
          <p:cNvSpPr>
            <a:spLocks noChangeShapeType="1"/>
          </p:cNvSpPr>
          <p:nvPr/>
        </p:nvSpPr>
        <p:spPr bwMode="auto">
          <a:xfrm flipH="1" flipV="1">
            <a:off x="5067300" y="917575"/>
            <a:ext cx="457200" cy="762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6" name="Line 49"/>
          <p:cNvSpPr>
            <a:spLocks noChangeShapeType="1"/>
          </p:cNvSpPr>
          <p:nvPr/>
        </p:nvSpPr>
        <p:spPr bwMode="auto">
          <a:xfrm flipH="1" flipV="1">
            <a:off x="6210300" y="1679575"/>
            <a:ext cx="381000" cy="2286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7" name="Line 50"/>
          <p:cNvSpPr>
            <a:spLocks noChangeShapeType="1"/>
          </p:cNvSpPr>
          <p:nvPr/>
        </p:nvSpPr>
        <p:spPr bwMode="auto">
          <a:xfrm flipH="1">
            <a:off x="6286500" y="2974975"/>
            <a:ext cx="533400" cy="304800"/>
          </a:xfrm>
          <a:prstGeom prst="line">
            <a:avLst/>
          </a:prstGeom>
          <a:noFill/>
          <a:ln w="38100">
            <a:solidFill>
              <a:srgbClr val="000BF7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3218" name="Line 51"/>
          <p:cNvSpPr>
            <a:spLocks noChangeShapeType="1"/>
          </p:cNvSpPr>
          <p:nvPr/>
        </p:nvSpPr>
        <p:spPr bwMode="auto">
          <a:xfrm>
            <a:off x="6591300" y="1450975"/>
            <a:ext cx="381000" cy="152400"/>
          </a:xfrm>
          <a:prstGeom prst="line">
            <a:avLst/>
          </a:prstGeom>
          <a:noFill/>
          <a:ln w="38100">
            <a:solidFill>
              <a:srgbClr val="000BF7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13219" name="Picture 1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7788" y="5006975"/>
            <a:ext cx="9779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3220" name="テキスト ボックス 46"/>
          <p:cNvSpPr txBox="1">
            <a:spLocks noChangeArrowheads="1"/>
          </p:cNvSpPr>
          <p:nvPr/>
        </p:nvSpPr>
        <p:spPr bwMode="auto">
          <a:xfrm>
            <a:off x="792163" y="5324475"/>
            <a:ext cx="1874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TiN-coated beam pipe with antechambers</a:t>
            </a:r>
          </a:p>
        </p:txBody>
      </p:sp>
      <p:sp>
        <p:nvSpPr>
          <p:cNvPr id="2013221" name="テキスト ボックス 47"/>
          <p:cNvSpPr txBox="1">
            <a:spLocks noChangeArrowheads="1"/>
          </p:cNvSpPr>
          <p:nvPr/>
        </p:nvSpPr>
        <p:spPr bwMode="auto">
          <a:xfrm>
            <a:off x="38100" y="4524375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Redesign the lattices of HER &amp; LER to squeeze the emittance </a:t>
            </a:r>
          </a:p>
        </p:txBody>
      </p:sp>
      <p:sp>
        <p:nvSpPr>
          <p:cNvPr id="2013222" name="テキスト ボックス 48"/>
          <p:cNvSpPr txBox="1">
            <a:spLocks noChangeArrowheads="1"/>
          </p:cNvSpPr>
          <p:nvPr/>
        </p:nvSpPr>
        <p:spPr bwMode="auto">
          <a:xfrm>
            <a:off x="5626100" y="3486150"/>
            <a:ext cx="1912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Add / modify RF systems for higher beam current</a:t>
            </a:r>
          </a:p>
        </p:txBody>
      </p:sp>
      <p:sp>
        <p:nvSpPr>
          <p:cNvPr id="2013223" name="テキスト ボックス 49"/>
          <p:cNvSpPr txBox="1">
            <a:spLocks noChangeArrowheads="1"/>
          </p:cNvSpPr>
          <p:nvPr/>
        </p:nvSpPr>
        <p:spPr bwMode="auto">
          <a:xfrm>
            <a:off x="5638800" y="4556125"/>
            <a:ext cx="1790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New positron target / capture section</a:t>
            </a:r>
          </a:p>
        </p:txBody>
      </p:sp>
      <p:sp>
        <p:nvSpPr>
          <p:cNvPr id="2013224" name="テキスト ボックス 50"/>
          <p:cNvSpPr txBox="1">
            <a:spLocks noChangeArrowheads="1"/>
          </p:cNvSpPr>
          <p:nvPr/>
        </p:nvSpPr>
        <p:spPr bwMode="auto">
          <a:xfrm>
            <a:off x="7240588" y="1335088"/>
            <a:ext cx="1903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New superconducting /permanent final focusing </a:t>
            </a:r>
          </a:p>
          <a:p>
            <a:r>
              <a:rPr lang="en-US" altLang="ja-JP" sz="1200">
                <a:ea typeface="ＭＳ Ｐゴシック" charset="-128"/>
              </a:rPr>
              <a:t>quads near the IP</a:t>
            </a:r>
          </a:p>
        </p:txBody>
      </p:sp>
      <p:sp>
        <p:nvSpPr>
          <p:cNvPr id="2013225" name="テキスト ボックス 51"/>
          <p:cNvSpPr txBox="1">
            <a:spLocks noChangeArrowheads="1"/>
          </p:cNvSpPr>
          <p:nvPr/>
        </p:nvSpPr>
        <p:spPr bwMode="auto">
          <a:xfrm>
            <a:off x="3622675" y="5541963"/>
            <a:ext cx="1771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Low emittance electrons to inject</a:t>
            </a:r>
          </a:p>
        </p:txBody>
      </p:sp>
      <p:sp>
        <p:nvSpPr>
          <p:cNvPr id="2013226" name="テキスト ボックス 52"/>
          <p:cNvSpPr txBox="1">
            <a:spLocks noChangeArrowheads="1"/>
          </p:cNvSpPr>
          <p:nvPr/>
        </p:nvSpPr>
        <p:spPr bwMode="auto">
          <a:xfrm>
            <a:off x="2976563" y="4021138"/>
            <a:ext cx="1771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Low emittance positrons to inject</a:t>
            </a:r>
          </a:p>
        </p:txBody>
      </p:sp>
      <p:sp>
        <p:nvSpPr>
          <p:cNvPr id="2013227" name="テキスト ボックス 45"/>
          <p:cNvSpPr txBox="1">
            <a:spLocks noChangeArrowheads="1"/>
          </p:cNvSpPr>
          <p:nvPr/>
        </p:nvSpPr>
        <p:spPr bwMode="auto">
          <a:xfrm>
            <a:off x="-20638" y="2659063"/>
            <a:ext cx="17668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ea typeface="ＭＳ Ｐゴシック" charset="-128"/>
              </a:rPr>
              <a:t>Replace short  dipoles with longer ones (LER)</a:t>
            </a:r>
          </a:p>
        </p:txBody>
      </p:sp>
      <p:grpSp>
        <p:nvGrpSpPr>
          <p:cNvPr id="2013228" name="図形グループ 71"/>
          <p:cNvGrpSpPr>
            <a:grpSpLocks/>
          </p:cNvGrpSpPr>
          <p:nvPr/>
        </p:nvGrpSpPr>
        <p:grpSpPr bwMode="auto">
          <a:xfrm>
            <a:off x="184150" y="3159125"/>
            <a:ext cx="2405063" cy="1273175"/>
            <a:chOff x="184906" y="2927590"/>
            <a:chExt cx="2404238" cy="1272404"/>
          </a:xfrm>
        </p:grpSpPr>
        <p:pic>
          <p:nvPicPr>
            <p:cNvPr id="2013233" name="図 67"/>
            <p:cNvPicPr>
              <a:picLocks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4906" y="3666554"/>
              <a:ext cx="2404238" cy="533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13234" name="図 68"/>
            <p:cNvPicPr>
              <a:picLocks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11208" y="2927590"/>
              <a:ext cx="2362164" cy="51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下矢印 69"/>
            <p:cNvSpPr/>
            <p:nvPr/>
          </p:nvSpPr>
          <p:spPr>
            <a:xfrm>
              <a:off x="1211667" y="3443216"/>
              <a:ext cx="365000" cy="217355"/>
            </a:xfrm>
            <a:prstGeom prst="downArrow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013229" name="タイトル 54"/>
          <p:cNvSpPr>
            <a:spLocks noGrp="1"/>
          </p:cNvSpPr>
          <p:nvPr>
            <p:ph type="title"/>
          </p:nvPr>
        </p:nvSpPr>
        <p:spPr>
          <a:xfrm>
            <a:off x="-20638" y="22225"/>
            <a:ext cx="9164638" cy="563563"/>
          </a:xfrm>
        </p:spPr>
        <p:txBody>
          <a:bodyPr/>
          <a:lstStyle/>
          <a:p>
            <a:r>
              <a:rPr kumimoji="1" lang="en-US" altLang="ja-JP" sz="4800" smtClean="0">
                <a:ea typeface="ＭＳ Ｐゴシック" charset="-128"/>
              </a:rPr>
              <a:t>KEKB to SuperKEKB</a:t>
            </a:r>
            <a:r>
              <a:rPr lang="en-US" altLang="ja-JP" sz="4800" smtClean="0">
                <a:ea typeface="ＭＳ Ｐゴシック" charset="-128"/>
              </a:rPr>
              <a:t> </a:t>
            </a:r>
            <a:r>
              <a:rPr kumimoji="1" lang="en-US" altLang="ja-JP" smtClean="0">
                <a:ea typeface="ＭＳ Ｐゴシック" charset="-128"/>
              </a:rPr>
              <a:t> </a:t>
            </a:r>
            <a:r>
              <a:rPr kumimoji="1" lang="en-US" altLang="ja-JP" smtClean="0">
                <a:solidFill>
                  <a:srgbClr val="0000FF"/>
                </a:solidFill>
                <a:ea typeface="ＭＳ Ｐゴシック" charset="-128"/>
              </a:rPr>
              <a:t>How to upgrade </a:t>
            </a:r>
            <a:endParaRPr kumimoji="1" lang="ja-JP" altLang="en-US" smtClean="0">
              <a:solidFill>
                <a:srgbClr val="0000FF"/>
              </a:solidFill>
              <a:ea typeface="ＭＳ Ｐゴシック" charset="-128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23825" y="228600"/>
            <a:ext cx="926782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3231" name="Slide Number Placeholder 5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FDCDC9-93B2-4467-9B34-68F1E43A2548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 rot="-900000">
            <a:off x="2770188" y="3035300"/>
            <a:ext cx="3160712" cy="45720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</a:rPr>
              <a:t>Partially funded (100 M$)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1" animBg="1"/>
      <p:bldP spid="53" grpId="2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4209" name="Immagine 4" descr="SuperB@LNF12_1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3213100" y="2444750"/>
            <a:ext cx="2660650" cy="712788"/>
          </a:xfrm>
          <a:prstGeom prst="rect">
            <a:avLst/>
          </a:prstGeom>
          <a:solidFill>
            <a:schemeClr val="bg1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sz="1600" dirty="0">
                <a:solidFill>
                  <a:srgbClr val="000000"/>
                </a:solidFill>
                <a:latin typeface="News Gothic MT" charset="0"/>
              </a:rPr>
              <a:t>Circumference </a:t>
            </a:r>
            <a:r>
              <a:rPr lang="en-US" altLang="ja-JP" sz="1600" dirty="0">
                <a:solidFill>
                  <a:srgbClr val="000000"/>
                </a:solidFill>
                <a:latin typeface="News Gothic MT" charset="0"/>
              </a:rPr>
              <a:t>1.258 km (March,2010)</a:t>
            </a:r>
            <a:endParaRPr lang="ja-JP" altLang="en-US" sz="1600">
              <a:solidFill>
                <a:srgbClr val="000000"/>
              </a:solidFill>
              <a:latin typeface="News Gothic MT" charset="0"/>
            </a:endParaRPr>
          </a:p>
        </p:txBody>
      </p:sp>
      <p:sp>
        <p:nvSpPr>
          <p:cNvPr id="5" name="四角形吹き出し 4"/>
          <p:cNvSpPr/>
          <p:nvPr/>
        </p:nvSpPr>
        <p:spPr>
          <a:xfrm>
            <a:off x="4543779" y="3922889"/>
            <a:ext cx="967172" cy="310444"/>
          </a:xfrm>
          <a:prstGeom prst="wedgeRectCallout">
            <a:avLst>
              <a:gd name="adj1" fmla="val 82899"/>
              <a:gd name="adj2" fmla="val 112500"/>
            </a:avLst>
          </a:prstGeom>
          <a:solidFill>
            <a:srgbClr val="FFFFFF"/>
          </a:solidFill>
          <a:ln>
            <a:solidFill>
              <a:srgbClr val="7E7A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err="1">
                <a:noFill/>
              </a:rPr>
              <a:t>Da</a:t>
            </a:r>
            <a:r>
              <a:rPr lang="en-US" altLang="ja-JP" dirty="0" err="1">
                <a:noFill/>
                <a:latin typeface="Symbol" charset="2"/>
                <a:cs typeface="Symbol" charset="2"/>
              </a:rPr>
              <a:t>F</a:t>
            </a:r>
            <a:r>
              <a:rPr lang="en-US" altLang="ja-JP" dirty="0" err="1">
                <a:noFill/>
              </a:rPr>
              <a:t>ne</a:t>
            </a:r>
            <a:endParaRPr lang="ja-JP" altLang="en-US" dirty="0">
              <a:noFill/>
            </a:endParaRPr>
          </a:p>
        </p:txBody>
      </p:sp>
      <p:sp>
        <p:nvSpPr>
          <p:cNvPr id="6" name="Fumetto 1 40"/>
          <p:cNvSpPr>
            <a:spLocks noChangeArrowheads="1"/>
          </p:cNvSpPr>
          <p:nvPr/>
        </p:nvSpPr>
        <p:spPr bwMode="auto">
          <a:xfrm>
            <a:off x="6858000" y="2743200"/>
            <a:ext cx="2066925" cy="955675"/>
          </a:xfrm>
          <a:prstGeom prst="wedgeRectCallout">
            <a:avLst>
              <a:gd name="adj1" fmla="val -79780"/>
              <a:gd name="adj2" fmla="val 37694"/>
            </a:avLst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91430" tIns="45716" rIns="91430" bIns="45716"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  <a:latin typeface="News Gothic MT" pitchFamily="-110" charset="0"/>
                <a:ea typeface="ＭＳ Ｐゴシック" pitchFamily="-110" charset="-128"/>
                <a:cs typeface="ＭＳ Ｐゴシック" pitchFamily="-110" charset="-128"/>
              </a:rPr>
              <a:t> Collider hall</a:t>
            </a:r>
          </a:p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  <a:latin typeface="News Gothic MT" pitchFamily="-110" charset="0"/>
                <a:ea typeface="ＭＳ Ｐゴシック" pitchFamily="-110" charset="-128"/>
                <a:cs typeface="ＭＳ Ｐゴシック" pitchFamily="-110" charset="-128"/>
              </a:rPr>
              <a:t>66 mrad crossing angle </a:t>
            </a:r>
          </a:p>
        </p:txBody>
      </p:sp>
      <p:sp>
        <p:nvSpPr>
          <p:cNvPr id="2014213" name="Fumetto 1 39"/>
          <p:cNvSpPr>
            <a:spLocks noChangeArrowheads="1"/>
          </p:cNvSpPr>
          <p:nvPr/>
        </p:nvSpPr>
        <p:spPr bwMode="auto">
          <a:xfrm>
            <a:off x="6835775" y="5575300"/>
            <a:ext cx="1828800" cy="444500"/>
          </a:xfrm>
          <a:prstGeom prst="wedgeRectCallout">
            <a:avLst>
              <a:gd name="adj1" fmla="val -98463"/>
              <a:gd name="adj2" fmla="val -202806"/>
            </a:avLst>
          </a:prstGeom>
          <a:solidFill>
            <a:schemeClr val="bg1"/>
          </a:solidFill>
          <a:ln w="25400">
            <a:solidFill>
              <a:srgbClr val="7F7F7F"/>
            </a:solidFill>
            <a:miter lim="800000"/>
            <a:headEnd/>
            <a:tailEnd/>
          </a:ln>
        </p:spPr>
        <p:txBody>
          <a:bodyPr lIns="91430" tIns="45716" rIns="91430" bIns="45716" anchor="ctr"/>
          <a:lstStyle/>
          <a:p>
            <a:pPr algn="ctr"/>
            <a:r>
              <a:rPr lang="en-US" altLang="ja-JP">
                <a:solidFill>
                  <a:srgbClr val="000000"/>
                </a:solidFill>
                <a:latin typeface="News Gothic MT"/>
                <a:ea typeface="ＭＳ Ｐゴシック" charset="-128"/>
              </a:rPr>
              <a:t>Damping ring</a:t>
            </a:r>
          </a:p>
        </p:txBody>
      </p:sp>
      <p:sp>
        <p:nvSpPr>
          <p:cNvPr id="2014214" name="テキスト ボックス 8"/>
          <p:cNvSpPr txBox="1">
            <a:spLocks noChangeArrowheads="1"/>
          </p:cNvSpPr>
          <p:nvPr/>
        </p:nvSpPr>
        <p:spPr bwMode="auto">
          <a:xfrm>
            <a:off x="1295400" y="0"/>
            <a:ext cx="47244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800" b="1" i="1">
                <a:solidFill>
                  <a:srgbClr val="0000FF"/>
                </a:solidFill>
                <a:latin typeface="News Gothic MT"/>
                <a:ea typeface="ＭＳ Ｐゴシック" charset="-128"/>
              </a:rPr>
              <a:t>SuperB at Frascati</a:t>
            </a:r>
          </a:p>
          <a:p>
            <a:r>
              <a:rPr lang="en-US" b="1">
                <a:solidFill>
                  <a:srgbClr val="0000FF"/>
                </a:solidFill>
              </a:rPr>
              <a:t>CDR in 2009: </a:t>
            </a:r>
            <a:r>
              <a:rPr lang="en-US" sz="1600" b="1">
                <a:solidFill>
                  <a:srgbClr val="0000FF"/>
                </a:solidFill>
                <a:hlinkClick r:id="rId3"/>
              </a:rPr>
              <a:t>http://arxiv.org/abs/0709.0451</a:t>
            </a:r>
            <a:endParaRPr lang="en-US" sz="1600" b="1">
              <a:solidFill>
                <a:srgbClr val="0000FF"/>
              </a:solidFill>
            </a:endParaRPr>
          </a:p>
          <a:p>
            <a:endParaRPr lang="en-US" sz="2800" b="1">
              <a:solidFill>
                <a:srgbClr val="0000FF"/>
              </a:solidFill>
            </a:endParaRPr>
          </a:p>
          <a:p>
            <a:endParaRPr lang="ja-JP" altLang="en-US" sz="2800" b="1" i="1">
              <a:solidFill>
                <a:srgbClr val="0000FF"/>
              </a:solidFill>
              <a:latin typeface="News Gothic MT"/>
              <a:ea typeface="ＭＳ Ｐゴシック" charset="-128"/>
            </a:endParaRPr>
          </a:p>
        </p:txBody>
      </p:sp>
      <p:sp>
        <p:nvSpPr>
          <p:cNvPr id="2014215" name="Text Box 20"/>
          <p:cNvSpPr txBox="1">
            <a:spLocks noChangeArrowheads="1"/>
          </p:cNvSpPr>
          <p:nvPr/>
        </p:nvSpPr>
        <p:spPr bwMode="auto">
          <a:xfrm>
            <a:off x="3213100" y="4233863"/>
            <a:ext cx="557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6" rIns="91430" bIns="45716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News Gothic MT"/>
                <a:ea typeface="ＭＳ Ｐゴシック" charset="-128"/>
              </a:rPr>
              <a:t>e+</a:t>
            </a:r>
          </a:p>
        </p:txBody>
      </p:sp>
      <p:sp>
        <p:nvSpPr>
          <p:cNvPr id="2014216" name="Text Box 20"/>
          <p:cNvSpPr txBox="1">
            <a:spLocks noChangeArrowheads="1"/>
          </p:cNvSpPr>
          <p:nvPr/>
        </p:nvSpPr>
        <p:spPr bwMode="auto">
          <a:xfrm>
            <a:off x="3087688" y="4846638"/>
            <a:ext cx="447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6" rIns="91430" bIns="45716">
            <a:spAutoFit/>
          </a:bodyPr>
          <a:lstStyle/>
          <a:p>
            <a:r>
              <a:rPr lang="en-US" altLang="ja-JP" sz="2400">
                <a:solidFill>
                  <a:srgbClr val="0000FF"/>
                </a:solidFill>
                <a:latin typeface="News Gothic MT"/>
                <a:ea typeface="ＭＳ Ｐゴシック" charset="-128"/>
              </a:rPr>
              <a:t>e-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rot="10800000">
            <a:off x="3003550" y="4454525"/>
            <a:ext cx="209550" cy="16033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rot="5400000">
            <a:off x="2910681" y="4939507"/>
            <a:ext cx="269875" cy="84138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4219" name="Text Box 14"/>
          <p:cNvSpPr txBox="1">
            <a:spLocks noChangeArrowheads="1"/>
          </p:cNvSpPr>
          <p:nvPr/>
        </p:nvSpPr>
        <p:spPr bwMode="auto">
          <a:xfrm>
            <a:off x="3770313" y="1381125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0000FF"/>
                </a:solidFill>
                <a:latin typeface="News Gothic MT"/>
                <a:ea typeface="ＭＳ Ｐゴシック" charset="-128"/>
              </a:rPr>
              <a:t>HER arc</a:t>
            </a:r>
          </a:p>
        </p:txBody>
      </p:sp>
      <p:sp>
        <p:nvSpPr>
          <p:cNvPr id="2014220" name="Text Box 14"/>
          <p:cNvSpPr txBox="1">
            <a:spLocks noChangeArrowheads="1"/>
          </p:cNvSpPr>
          <p:nvPr/>
        </p:nvSpPr>
        <p:spPr bwMode="auto">
          <a:xfrm>
            <a:off x="4724400" y="838200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News Gothic MT"/>
                <a:ea typeface="ＭＳ Ｐゴシック" charset="-128"/>
              </a:rPr>
              <a:t>LER arc</a:t>
            </a:r>
          </a:p>
        </p:txBody>
      </p:sp>
      <p:sp>
        <p:nvSpPr>
          <p:cNvPr id="2014221" name="Text Box 14"/>
          <p:cNvSpPr txBox="1">
            <a:spLocks noChangeArrowheads="1"/>
          </p:cNvSpPr>
          <p:nvPr/>
        </p:nvSpPr>
        <p:spPr bwMode="auto">
          <a:xfrm>
            <a:off x="5337175" y="5835650"/>
            <a:ext cx="1073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0000FF"/>
                </a:solidFill>
                <a:latin typeface="News Gothic MT"/>
                <a:ea typeface="ＭＳ Ｐゴシック" charset="-128"/>
              </a:rPr>
              <a:t>HER arc</a:t>
            </a:r>
          </a:p>
        </p:txBody>
      </p:sp>
      <p:sp>
        <p:nvSpPr>
          <p:cNvPr id="2014222" name="Text Box 14"/>
          <p:cNvSpPr txBox="1">
            <a:spLocks noChangeArrowheads="1"/>
          </p:cNvSpPr>
          <p:nvPr/>
        </p:nvSpPr>
        <p:spPr bwMode="auto">
          <a:xfrm>
            <a:off x="4760913" y="4846638"/>
            <a:ext cx="1071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News Gothic MT"/>
                <a:ea typeface="ＭＳ Ｐゴシック" charset="-128"/>
              </a:rPr>
              <a:t>LER arc</a:t>
            </a:r>
          </a:p>
        </p:txBody>
      </p:sp>
      <p:sp>
        <p:nvSpPr>
          <p:cNvPr id="2014223" name="テキスト ボックス 20"/>
          <p:cNvSpPr txBox="1">
            <a:spLocks noChangeArrowheads="1"/>
          </p:cNvSpPr>
          <p:nvPr/>
        </p:nvSpPr>
        <p:spPr bwMode="auto">
          <a:xfrm>
            <a:off x="2878138" y="3738563"/>
            <a:ext cx="517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008000"/>
                </a:solidFill>
                <a:latin typeface="News Gothic MT"/>
                <a:ea typeface="ＭＳ Ｐゴシック" charset="-128"/>
              </a:rPr>
              <a:t>RF</a:t>
            </a:r>
            <a:endParaRPr lang="ja-JP" altLang="en-US" sz="2000">
              <a:solidFill>
                <a:srgbClr val="008000"/>
              </a:solidFill>
              <a:latin typeface="News Gothic MT"/>
              <a:ea typeface="ＭＳ Ｐゴシック" charset="-128"/>
            </a:endParaRPr>
          </a:p>
        </p:txBody>
      </p:sp>
      <p:sp>
        <p:nvSpPr>
          <p:cNvPr id="2014224" name="正方形/長方形 21"/>
          <p:cNvSpPr>
            <a:spLocks noChangeArrowheads="1"/>
          </p:cNvSpPr>
          <p:nvPr/>
        </p:nvSpPr>
        <p:spPr bwMode="auto">
          <a:xfrm>
            <a:off x="1309688" y="6249988"/>
            <a:ext cx="7834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buClr>
                <a:srgbClr val="FF0000"/>
              </a:buClr>
            </a:pPr>
            <a:r>
              <a:rPr lang="en-GB" altLang="ja-JP" sz="1600">
                <a:latin typeface="News Gothic MT"/>
                <a:ea typeface="ＭＳ Ｐゴシック" charset="-128"/>
              </a:rPr>
              <a:t>HER and LER arcs are parallel to each other in the H-plane, separated by 2.1 m</a:t>
            </a:r>
            <a:r>
              <a:rPr lang="en-US" altLang="ja-JP" sz="1600">
                <a:latin typeface="News Gothic MT"/>
                <a:ea typeface="ＭＳ Ｐゴシック" charset="-128"/>
              </a:rPr>
              <a:t>. </a:t>
            </a:r>
          </a:p>
        </p:txBody>
      </p:sp>
      <p:sp>
        <p:nvSpPr>
          <p:cNvPr id="2014225" name="テキスト ボックス 22"/>
          <p:cNvSpPr txBox="1">
            <a:spLocks noChangeArrowheads="1"/>
          </p:cNvSpPr>
          <p:nvPr/>
        </p:nvSpPr>
        <p:spPr bwMode="auto">
          <a:xfrm>
            <a:off x="6775450" y="6543675"/>
            <a:ext cx="23463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News Gothic MT"/>
                <a:ea typeface="ＭＳ Ｐゴシック" charset="-128"/>
              </a:rPr>
              <a:t>SuperB WS, March, 2010</a:t>
            </a:r>
            <a:endParaRPr lang="ja-JP" altLang="en-US" sz="1400">
              <a:latin typeface="News Gothic MT"/>
              <a:ea typeface="ＭＳ Ｐゴシック" charset="-128"/>
            </a:endParaRPr>
          </a:p>
        </p:txBody>
      </p:sp>
      <p:pic>
        <p:nvPicPr>
          <p:cNvPr id="2014226" name="図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970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422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3300" y="0"/>
            <a:ext cx="30607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4228" name="TextBox 21"/>
          <p:cNvSpPr txBox="1">
            <a:spLocks noChangeArrowheads="1"/>
          </p:cNvSpPr>
          <p:nvPr/>
        </p:nvSpPr>
        <p:spPr bwMode="auto">
          <a:xfrm>
            <a:off x="0" y="5410200"/>
            <a:ext cx="320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Collaboration:  INFN, SLAC, IN2P3, BINP, Canada</a:t>
            </a:r>
          </a:p>
        </p:txBody>
      </p:sp>
      <p:sp>
        <p:nvSpPr>
          <p:cNvPr id="2014229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4A2DC5-D9FF-4EFD-A65E-83D0A6C360BB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990600"/>
            <a:ext cx="33178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Detector:</a:t>
            </a:r>
          </a:p>
          <a:p>
            <a:pPr algn="ctr"/>
            <a:r>
              <a:rPr lang="en-US" sz="1600" b="1">
                <a:hlinkClick r:id="rId6"/>
              </a:rPr>
              <a:t>http://fr.arxiv.org/abs/1007.4241</a:t>
            </a:r>
            <a:r>
              <a:rPr lang="en-US" b="1"/>
              <a:t>)</a:t>
            </a:r>
          </a:p>
          <a:p>
            <a:pPr algn="ctr"/>
            <a:endParaRPr lang="en-US" b="1"/>
          </a:p>
          <a:p>
            <a:pPr algn="ctr"/>
            <a:r>
              <a:rPr lang="en-US" b="1">
                <a:solidFill>
                  <a:srgbClr val="FF00FF"/>
                </a:solidFill>
              </a:rPr>
              <a:t>       Waiting for approval</a:t>
            </a:r>
          </a:p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533400" y="152400"/>
            <a:ext cx="8382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b="1" i="1" kern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Lepton Colliders at the Energy Frontier</a:t>
            </a:r>
          </a:p>
        </p:txBody>
      </p:sp>
      <p:graphicFrame>
        <p:nvGraphicFramePr>
          <p:cNvPr id="21" name="Content Placeholder 20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2133600" y="1828800"/>
            <a:ext cx="3505200" cy="3124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86200"/>
            <a:ext cx="3397250" cy="2644775"/>
          </a:xfrm>
          <a:prstGeom prst="rect">
            <a:avLst/>
          </a:prstGeom>
          <a:gradFill rotWithShape="1">
            <a:gsLst>
              <a:gs pos="0">
                <a:srgbClr val="013128">
                  <a:alpha val="12000"/>
                </a:srgbClr>
              </a:gs>
              <a:gs pos="100000">
                <a:srgbClr val="00171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096000" y="5105400"/>
            <a:ext cx="1676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solidFill>
                  <a:srgbClr val="013128"/>
                </a:solidFill>
              </a:rPr>
              <a:t>Energy lost per turn </a:t>
            </a:r>
          </a:p>
          <a:p>
            <a:r>
              <a:rPr lang="it-IT" sz="1200">
                <a:solidFill>
                  <a:srgbClr val="013128"/>
                </a:solidFill>
              </a:rPr>
              <a:t>by synchrotron radiation</a:t>
            </a:r>
          </a:p>
          <a:p>
            <a:r>
              <a:rPr lang="it-IT" sz="1200" b="1">
                <a:solidFill>
                  <a:srgbClr val="013128"/>
                </a:solidFill>
                <a:latin typeface="Symbol" pitchFamily="18" charset="2"/>
              </a:rPr>
              <a:t>r</a:t>
            </a:r>
            <a:r>
              <a:rPr lang="it-IT" sz="1200">
                <a:solidFill>
                  <a:srgbClr val="013128"/>
                </a:solidFill>
              </a:rPr>
              <a:t> = 3 km</a:t>
            </a: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H="1">
            <a:off x="2438400" y="3657600"/>
            <a:ext cx="3352800" cy="762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5239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70C7CC-E19A-45B6-9218-E69B6BEAC488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810000" y="3352800"/>
            <a:ext cx="3276600" cy="6096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CLIC/SLC energy = 20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CLIC/SLC luminosity = 10</a:t>
            </a:r>
            <a:r>
              <a:rPr lang="en-US" b="1" baseline="3000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14" name="Picture 5" descr="SL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9050" y="4800600"/>
            <a:ext cx="404495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7"/>
          <p:cNvSpPr>
            <a:spLocks noChangeShapeType="1"/>
          </p:cNvSpPr>
          <p:nvPr/>
        </p:nvSpPr>
        <p:spPr bwMode="auto">
          <a:xfrm flipH="1" flipV="1">
            <a:off x="2286000" y="4953000"/>
            <a:ext cx="3543300" cy="3302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" name="Picture 6" descr="zhisto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5713" y="2438400"/>
            <a:ext cx="407828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4463" y="1981200"/>
            <a:ext cx="3919537" cy="28638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12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1"/>
      <p:bldP spid="19" grpId="0" animBg="1"/>
      <p:bldP spid="19" grpId="1" animBg="1"/>
      <p:bldP spid="13" grpId="0" animBg="1"/>
      <p:bldP spid="1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657600"/>
            <a:ext cx="5105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2" name="Text Box 5"/>
          <p:cNvSpPr txBox="1">
            <a:spLocks noChangeArrowheads="1"/>
          </p:cNvSpPr>
          <p:nvPr/>
        </p:nvSpPr>
        <p:spPr bwMode="auto">
          <a:xfrm>
            <a:off x="2514600" y="5715000"/>
            <a:ext cx="2300288" cy="646113"/>
          </a:xfrm>
          <a:prstGeom prst="rect">
            <a:avLst/>
          </a:prstGeom>
          <a:solidFill>
            <a:srgbClr val="FAEC34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CLIC 3 TeV:  48 km</a:t>
            </a:r>
          </a:p>
          <a:p>
            <a:r>
              <a:rPr lang="it-IT"/>
              <a:t>CLIC 0.5 TeV: 13 km</a:t>
            </a:r>
          </a:p>
        </p:txBody>
      </p:sp>
      <p:pic>
        <p:nvPicPr>
          <p:cNvPr id="1765" name="Picture 3" descr="clic_schem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562600"/>
            <a:ext cx="16383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1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1400"/>
            <a:ext cx="3886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7" name="Line 12"/>
          <p:cNvSpPr>
            <a:spLocks noChangeShapeType="1"/>
          </p:cNvSpPr>
          <p:nvPr/>
        </p:nvSpPr>
        <p:spPr bwMode="auto">
          <a:xfrm>
            <a:off x="2971800" y="4800600"/>
            <a:ext cx="1524000" cy="152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1626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838200"/>
            <a:ext cx="533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6263" name="Title 16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639763"/>
          </a:xfrm>
        </p:spPr>
        <p:txBody>
          <a:bodyPr/>
          <a:lstStyle/>
          <a:p>
            <a:r>
              <a:rPr lang="en-US" smtClean="0"/>
              <a:t>Linear Collider layouts</a:t>
            </a: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>
                <a:solidFill>
                  <a:srgbClr val="FF0000"/>
                </a:solidFill>
                <a:hlinkClick r:id="rId7"/>
              </a:rPr>
              <a:t> </a:t>
            </a:r>
            <a:r>
              <a:rPr lang="en-US" sz="1800" smtClean="0">
                <a:solidFill>
                  <a:srgbClr val="FF0000"/>
                </a:solidFill>
                <a:hlinkClick r:id="rId8"/>
              </a:rPr>
              <a:t>http://www.linearcollider.org/cms</a:t>
            </a:r>
            <a:r>
              <a:rPr lang="en-US" sz="1800" smtClean="0">
                <a:solidFill>
                  <a:srgbClr val="FF0000"/>
                </a:solidFill>
              </a:rPr>
              <a:t>    </a:t>
            </a:r>
            <a:r>
              <a:rPr lang="en-US" sz="1800" smtClean="0">
                <a:solidFill>
                  <a:srgbClr val="FF0000"/>
                </a:solidFill>
                <a:hlinkClick r:id="rId9"/>
              </a:rPr>
              <a:t>http://clic-study.web.cern.ch/CLIC-Study/</a:t>
            </a:r>
            <a:r>
              <a:rPr lang="en-US" sz="1800" smtClean="0">
                <a:solidFill>
                  <a:srgbClr val="FF0000"/>
                </a:solidFill>
              </a:rPr>
              <a:t/>
            </a:r>
            <a:br>
              <a:rPr lang="en-US" sz="1800" smtClean="0">
                <a:solidFill>
                  <a:srgbClr val="FF0000"/>
                </a:solidFill>
              </a:rPr>
            </a:br>
            <a:endParaRPr lang="en-US" sz="1800" smtClean="0"/>
          </a:p>
        </p:txBody>
      </p:sp>
      <p:sp>
        <p:nvSpPr>
          <p:cNvPr id="2016264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016265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8C98AB-33F3-46C2-A19E-C5A016AD1DDB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7800" y="914400"/>
            <a:ext cx="3886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4114800" y="1905000"/>
            <a:ext cx="2133600" cy="304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16268" name="Text Box 4"/>
          <p:cNvSpPr txBox="1">
            <a:spLocks noChangeArrowheads="1"/>
          </p:cNvSpPr>
          <p:nvPr/>
        </p:nvSpPr>
        <p:spPr bwMode="auto">
          <a:xfrm>
            <a:off x="3733800" y="2743200"/>
            <a:ext cx="2270125" cy="646113"/>
          </a:xfrm>
          <a:prstGeom prst="rect">
            <a:avLst/>
          </a:prstGeom>
          <a:solidFill>
            <a:srgbClr val="70D2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ILC 0.5 TeV – 30 km</a:t>
            </a:r>
          </a:p>
          <a:p>
            <a:r>
              <a:rPr lang="it-IT"/>
              <a:t>ILC 1 TeV – 50 km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" grpId="0" animBg="1"/>
      <p:bldP spid="1767" grpId="0" animBg="1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8305" name="Rectangle 2"/>
          <p:cNvSpPr>
            <a:spLocks noChangeArrowheads="1"/>
          </p:cNvSpPr>
          <p:nvPr/>
        </p:nvSpPr>
        <p:spPr bwMode="auto">
          <a:xfrm>
            <a:off x="1219200" y="152400"/>
            <a:ext cx="711517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200" i="1">
                <a:solidFill>
                  <a:srgbClr val="FF3300"/>
                </a:solidFill>
              </a:rPr>
              <a:t>Linear Collider main parameters</a:t>
            </a:r>
          </a:p>
        </p:txBody>
      </p:sp>
      <p:graphicFrame>
        <p:nvGraphicFramePr>
          <p:cNvPr id="13387" name="Group 75"/>
          <p:cNvGraphicFramePr>
            <a:graphicFrameLocks noGrp="1"/>
          </p:cNvGraphicFramePr>
          <p:nvPr/>
        </p:nvGraphicFramePr>
        <p:xfrm>
          <a:off x="185738" y="685800"/>
          <a:ext cx="8577262" cy="5821363"/>
        </p:xfrm>
        <a:graphic>
          <a:graphicData uri="http://schemas.openxmlformats.org/drawingml/2006/table">
            <a:tbl>
              <a:tblPr/>
              <a:tblGrid>
                <a:gridCol w="3777195"/>
                <a:gridCol w="1981200"/>
                <a:gridCol w="1287254"/>
                <a:gridCol w="1532146"/>
              </a:tblGrid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Technology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ILC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CLIC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Centre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-of-mass energy 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GeV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Peak 1%)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luminosity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3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2.0(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1.5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2.3(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1.4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5.9(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2.0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site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Loaded accel. gradient (MV/m)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Main linac RF frequency (GHz)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1.3 (Super Cond.)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 (Normal Conducting)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power/beam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charge (10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9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e+/-)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norm. emitt (10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-6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/10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-9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4.8/25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640/5.7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202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3.8 10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Wall plug to beam transfer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9.4%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power consumption (MW)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129.4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  <p:sp>
        <p:nvSpPr>
          <p:cNvPr id="201840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916582-F99B-4A99-BD6E-569D165D0C5D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21506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639763"/>
          </a:xfrm>
        </p:spPr>
        <p:txBody>
          <a:bodyPr/>
          <a:lstStyle/>
          <a:p>
            <a:pPr eaLnBrk="1" hangingPunct="1"/>
            <a:r>
              <a:rPr lang="en-US" smtClean="0"/>
              <a:t>Creative and Strong R&amp;D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8392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New projects more and more challenging:</a:t>
            </a:r>
          </a:p>
          <a:p>
            <a:pPr lvl="1" eaLnBrk="1" hangingPunct="1"/>
            <a:r>
              <a:rPr lang="en-US" smtClean="0"/>
              <a:t>Larger, more powerful, more expensive not an option </a:t>
            </a:r>
          </a:p>
          <a:p>
            <a:pPr lvl="1" eaLnBrk="1" hangingPunct="1"/>
            <a:r>
              <a:rPr lang="en-US" smtClean="0"/>
              <a:t>Technology above present standard</a:t>
            </a:r>
          </a:p>
          <a:p>
            <a:pPr lvl="1" eaLnBrk="1" hangingPunct="1"/>
            <a:endParaRPr lang="en-US" sz="800" smtClean="0"/>
          </a:p>
          <a:p>
            <a:pPr eaLnBrk="1" hangingPunct="1">
              <a:buFontTx/>
              <a:buNone/>
            </a:pPr>
            <a:r>
              <a:rPr lang="en-US" smtClean="0"/>
              <a:t>Innovative ideas and breakthrough on novel technologies = key for HEP adventure</a:t>
            </a:r>
          </a:p>
          <a:p>
            <a:pPr lvl="1" eaLnBrk="1" hangingPunct="1"/>
            <a:r>
              <a:rPr lang="en-US" smtClean="0"/>
              <a:t>Innovation and imagination = a MUST!</a:t>
            </a:r>
          </a:p>
          <a:p>
            <a:pPr lvl="1" eaLnBrk="1" hangingPunct="1"/>
            <a:r>
              <a:rPr lang="en-US" smtClean="0"/>
              <a:t>Previous presentation</a:t>
            </a:r>
          </a:p>
          <a:p>
            <a:pPr lvl="1" eaLnBrk="1" hangingPunct="1">
              <a:buFontTx/>
              <a:buNone/>
            </a:pPr>
            <a:endParaRPr lang="en-US" sz="800" smtClean="0"/>
          </a:p>
          <a:p>
            <a:pPr eaLnBrk="1" hangingPunct="1">
              <a:buFontTx/>
              <a:buNone/>
            </a:pPr>
            <a:r>
              <a:rPr lang="en-US" smtClean="0"/>
              <a:t>Aggressive R&amp;D imperative</a:t>
            </a:r>
          </a:p>
          <a:p>
            <a:pPr lvl="1" eaLnBrk="1" hangingPunct="1"/>
            <a:r>
              <a:rPr lang="en-US" smtClean="0"/>
              <a:t>Beam and Technology related</a:t>
            </a:r>
          </a:p>
          <a:p>
            <a:pPr lvl="1" eaLnBrk="1" hangingPunct="1"/>
            <a:r>
              <a:rPr lang="en-US" smtClean="0"/>
              <a:t>Cost and power consumption mitigation </a:t>
            </a:r>
          </a:p>
          <a:p>
            <a:pPr lvl="1" eaLnBrk="1" hangingPunct="1"/>
            <a:r>
              <a:rPr lang="en-US" smtClean="0"/>
              <a:t>Ambitious Test Facilities to address feasibility </a:t>
            </a:r>
          </a:p>
          <a:p>
            <a:pPr lvl="1"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17A16E-FDD9-4A19-BF98-94BADFF2B733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353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639762"/>
          </a:xfrm>
        </p:spPr>
        <p:txBody>
          <a:bodyPr/>
          <a:lstStyle/>
          <a:p>
            <a:r>
              <a:rPr lang="en-US" smtClean="0"/>
              <a:t>Status and major issues of Linear Colliders</a:t>
            </a:r>
          </a:p>
        </p:txBody>
      </p:sp>
      <p:sp>
        <p:nvSpPr>
          <p:cNvPr id="202035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1910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smtClean="0">
                <a:solidFill>
                  <a:schemeClr val="tx1"/>
                </a:solidFill>
              </a:rPr>
              <a:t>ILC</a:t>
            </a:r>
          </a:p>
          <a:p>
            <a:r>
              <a:rPr lang="en-US" sz="1800" smtClean="0"/>
              <a:t>0.5 TeV upgradable to 1 TeV</a:t>
            </a:r>
          </a:p>
          <a:p>
            <a:r>
              <a:rPr lang="en-US" sz="1800" smtClean="0"/>
              <a:t>Mature SC-RF technology (TESLA- Flash- XFEL)</a:t>
            </a:r>
          </a:p>
          <a:p>
            <a:r>
              <a:rPr lang="en-US" sz="1800" smtClean="0"/>
              <a:t>CDR in 2007, TDR in 2012</a:t>
            </a:r>
          </a:p>
          <a:p>
            <a:r>
              <a:rPr lang="en-US" sz="1800" smtClean="0"/>
              <a:t>Global Intern. collaboration &amp; organisation (GDE)</a:t>
            </a:r>
          </a:p>
          <a:p>
            <a:endParaRPr lang="en-US" sz="2000" smtClean="0"/>
          </a:p>
        </p:txBody>
      </p:sp>
      <p:sp>
        <p:nvSpPr>
          <p:cNvPr id="202035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smtClean="0">
                <a:solidFill>
                  <a:schemeClr val="tx1"/>
                </a:solidFill>
              </a:rPr>
              <a:t>CLIC</a:t>
            </a:r>
          </a:p>
          <a:p>
            <a:r>
              <a:rPr lang="en-US" sz="1800" smtClean="0"/>
              <a:t>extension in multi-TeV range</a:t>
            </a:r>
          </a:p>
          <a:p>
            <a:r>
              <a:rPr lang="en-US" sz="1800" smtClean="0"/>
              <a:t>Novel scheme of Two Beam Acceleration (TBA): CTF1,2,3</a:t>
            </a:r>
          </a:p>
          <a:p>
            <a:r>
              <a:rPr lang="en-US" sz="1800" smtClean="0"/>
              <a:t>CDR in 2011, TDR in 2016</a:t>
            </a:r>
          </a:p>
          <a:p>
            <a:r>
              <a:rPr lang="en-US" sz="1800" smtClean="0"/>
              <a:t>Multi-lateral Int. Collaboration of 38 volunteer Institutes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62000" y="5319713"/>
            <a:ext cx="8153400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omic Sans MS" pitchFamily="66" charset="0"/>
              </a:rPr>
              <a:t>Common issues:</a:t>
            </a:r>
          </a:p>
          <a:p>
            <a:pPr>
              <a:buFont typeface="Arial" pitchFamily="34" charset="0"/>
              <a:buChar char="•"/>
            </a:pPr>
            <a:r>
              <a:rPr lang="en-US" sz="2000" b="1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sz="2000" b="1">
                <a:solidFill>
                  <a:srgbClr val="CC00CC"/>
                </a:solidFill>
                <a:latin typeface="Comic Sans MS" pitchFamily="66" charset="0"/>
              </a:rPr>
              <a:t>Generation</a:t>
            </a:r>
            <a:r>
              <a:rPr lang="en-US" b="1">
                <a:solidFill>
                  <a:srgbClr val="CC00CC"/>
                </a:solidFill>
                <a:latin typeface="Comic Sans MS" pitchFamily="66" charset="0"/>
              </a:rPr>
              <a:t> of electrons and positrons with small emittances</a:t>
            </a:r>
          </a:p>
          <a:p>
            <a:pPr>
              <a:buFont typeface="Arial" pitchFamily="34" charset="0"/>
              <a:buChar char="•"/>
            </a:pPr>
            <a:r>
              <a:rPr lang="en-US" b="1">
                <a:solidFill>
                  <a:srgbClr val="CC00CC"/>
                </a:solidFill>
                <a:latin typeface="Comic Sans MS" pitchFamily="66" charset="0"/>
              </a:rPr>
              <a:t>  Focusing to nm beam sizes</a:t>
            </a:r>
          </a:p>
          <a:p>
            <a:pPr>
              <a:buFont typeface="Arial" pitchFamily="34" charset="0"/>
              <a:buChar char="•"/>
            </a:pPr>
            <a:r>
              <a:rPr lang="en-US" b="1">
                <a:solidFill>
                  <a:srgbClr val="CC00CC"/>
                </a:solidFill>
                <a:latin typeface="Comic Sans MS" pitchFamily="66" charset="0"/>
              </a:rPr>
              <a:t>  MWatts beam power generation and handling </a:t>
            </a:r>
          </a:p>
          <a:p>
            <a:pPr>
              <a:buFont typeface="Arial" pitchFamily="34" charset="0"/>
              <a:buChar char="•"/>
            </a:pPr>
            <a:r>
              <a:rPr lang="en-US" b="1">
                <a:solidFill>
                  <a:srgbClr val="CC00CC"/>
                </a:solidFill>
                <a:latin typeface="Comic Sans MS" pitchFamily="66" charset="0"/>
              </a:rPr>
              <a:t>  Conventional facilities (tens kms of underground tunnels)</a:t>
            </a:r>
          </a:p>
        </p:txBody>
      </p:sp>
      <p:sp>
        <p:nvSpPr>
          <p:cNvPr id="2020357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D09EE0-7AF1-4B28-A873-A9647FDB2036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57200" y="3200400"/>
            <a:ext cx="4572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2000" b="1" kern="0" dirty="0">
                <a:latin typeface="Comic Sans MS" pitchFamily="66" charset="0"/>
              </a:rPr>
              <a:t>   Specific issues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SC-RF with high accelerating field and production yield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Damping Ring; long train of bunches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Electron cloud instability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Positron generation (</a:t>
            </a:r>
            <a:r>
              <a:rPr lang="en-US" b="1" kern="0" dirty="0" err="1">
                <a:solidFill>
                  <a:srgbClr val="CC00CC"/>
                </a:solidFill>
                <a:latin typeface="Comic Sans MS" pitchFamily="66" charset="0"/>
              </a:rPr>
              <a:t>undulators</a:t>
            </a: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000" b="1" kern="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4724400" y="3276600"/>
            <a:ext cx="441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Two Beam acceleration (TBA)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12 GHz NC RF with high acc. field and low Break-down rate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Preservation of beam quality in strong wake field environment: (</a:t>
            </a:r>
            <a:r>
              <a:rPr lang="en-US" b="1" kern="0" dirty="0" err="1">
                <a:solidFill>
                  <a:srgbClr val="CC00CC"/>
                </a:solidFill>
                <a:latin typeface="Comic Sans MS" pitchFamily="66" charset="0"/>
              </a:rPr>
              <a:t>alignment,stability,feedbacks</a:t>
            </a: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)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kern="0" dirty="0">
                <a:solidFill>
                  <a:srgbClr val="CC00CC"/>
                </a:solidFill>
                <a:latin typeface="Comic Sans MS" pitchFamily="66" charset="0"/>
              </a:rPr>
              <a:t>Short interval (0.5ns) between bunches</a:t>
            </a:r>
            <a:endParaRPr lang="en-US" b="1" kern="0" dirty="0">
              <a:solidFill>
                <a:srgbClr val="CC00CC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200400"/>
            <a:ext cx="8683625" cy="3600450"/>
          </a:xfrm>
          <a:prstGeom prst="rect">
            <a:avLst/>
          </a:prstGeom>
          <a:solidFill>
            <a:srgbClr val="FFFF00"/>
          </a:solidFill>
          <a:ln w="12700">
            <a:solidFill>
              <a:srgbClr val="CC0099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</a:rPr>
              <a:t>Extremely fruitful collaboration between CLIC and ILC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</a:rPr>
              <a:t>Taking advantage of common issues and great synergies</a:t>
            </a:r>
          </a:p>
          <a:p>
            <a:pPr algn="ctr">
              <a:defRPr/>
            </a:pPr>
            <a:endParaRPr lang="en-US" sz="1600" b="1" dirty="0">
              <a:solidFill>
                <a:srgbClr val="00B050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</a:rPr>
              <a:t>Common IWLC </a:t>
            </a:r>
            <a:r>
              <a:rPr lang="en-US" sz="2400" b="1" dirty="0" err="1">
                <a:solidFill>
                  <a:srgbClr val="00B050"/>
                </a:solidFill>
              </a:rPr>
              <a:t>Workhop</a:t>
            </a:r>
            <a:r>
              <a:rPr lang="en-US" sz="2400" b="1" dirty="0">
                <a:solidFill>
                  <a:srgbClr val="00B050"/>
                </a:solidFill>
              </a:rPr>
              <a:t> (18-22/10/2010 @ CERN)</a:t>
            </a:r>
          </a:p>
          <a:p>
            <a:pPr algn="ctr">
              <a:defRPr/>
            </a:pPr>
            <a:endParaRPr lang="en-US" sz="1600" b="1" dirty="0">
              <a:solidFill>
                <a:srgbClr val="CC0099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</a:rPr>
              <a:t>Towards single Linear Collider community and….</a:t>
            </a:r>
          </a:p>
          <a:p>
            <a:pPr algn="ctr">
              <a:defRPr/>
            </a:pPr>
            <a:endParaRPr lang="en-US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</a:rPr>
              <a:t>Possibly future joined project based on Physics requests (LHC results) and technology choice as best trade off between performance, maturity, risk, cost, etc….</a:t>
            </a:r>
          </a:p>
          <a:p>
            <a:pPr algn="ctr">
              <a:defRPr/>
            </a:pP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 uiExpand="1" build="allAtOnce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1377" name="Title 3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792162"/>
          </a:xfrm>
        </p:spPr>
        <p:txBody>
          <a:bodyPr/>
          <a:lstStyle/>
          <a:p>
            <a:r>
              <a:rPr lang="en-US" smtClean="0"/>
              <a:t>Successful ILC Super Conducting RF developments in global collaboration</a:t>
            </a:r>
          </a:p>
        </p:txBody>
      </p:sp>
      <p:pic>
        <p:nvPicPr>
          <p:cNvPr id="20213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143000"/>
            <a:ext cx="8229600" cy="2362200"/>
          </a:xfrm>
        </p:spPr>
      </p:pic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228600" y="3581400"/>
            <a:ext cx="3163888" cy="2895600"/>
            <a:chOff x="-61146" y="1049358"/>
            <a:chExt cx="3163488" cy="3149528"/>
          </a:xfrm>
        </p:grpSpPr>
        <p:sp>
          <p:nvSpPr>
            <p:cNvPr id="2021392" name="TextBox 52"/>
            <p:cNvSpPr txBox="1">
              <a:spLocks noChangeArrowheads="1"/>
            </p:cNvSpPr>
            <p:nvPr/>
          </p:nvSpPr>
          <p:spPr bwMode="auto">
            <a:xfrm>
              <a:off x="-61146" y="1049358"/>
              <a:ext cx="2895234" cy="143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CC0099"/>
                  </a:solidFill>
                </a:rPr>
                <a:t>NML facility @ FNAL</a:t>
              </a:r>
            </a:p>
            <a:p>
              <a:r>
                <a:rPr lang="en-GB" sz="2000" b="1"/>
                <a:t>Under construction</a:t>
              </a:r>
            </a:p>
            <a:p>
              <a:r>
                <a:rPr lang="en-US" sz="2000" b="1"/>
                <a:t>first beam 2010</a:t>
              </a:r>
              <a:endParaRPr lang="en-GB" sz="2000" b="1"/>
            </a:p>
            <a:p>
              <a:r>
                <a:rPr lang="en-GB" sz="2000" b="1"/>
                <a:t>ILC RF unit test</a:t>
              </a:r>
            </a:p>
          </p:txBody>
        </p:sp>
        <p:grpSp>
          <p:nvGrpSpPr>
            <p:cNvPr id="2021393" name="Group 61"/>
            <p:cNvGrpSpPr>
              <a:grpSpLocks/>
            </p:cNvGrpSpPr>
            <p:nvPr/>
          </p:nvGrpSpPr>
          <p:grpSpPr bwMode="auto">
            <a:xfrm>
              <a:off x="167425" y="2375475"/>
              <a:ext cx="2934917" cy="1823411"/>
              <a:chOff x="167425" y="2375475"/>
              <a:chExt cx="2934917" cy="1823411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7425" y="2872769"/>
                <a:ext cx="2847615" cy="132611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67423" y="2375475"/>
                <a:ext cx="1334919" cy="108437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3352800" y="3733800"/>
            <a:ext cx="3124200" cy="2362200"/>
            <a:chOff x="3124865" y="837822"/>
            <a:chExt cx="3123746" cy="2794263"/>
          </a:xfrm>
        </p:grpSpPr>
        <p:pic>
          <p:nvPicPr>
            <p:cNvPr id="15" name="Picture 5" descr="DSCN0007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7243" y="2437763"/>
              <a:ext cx="2769785" cy="11943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21391" name="TextBox 50"/>
            <p:cNvSpPr txBox="1">
              <a:spLocks noChangeArrowheads="1"/>
            </p:cNvSpPr>
            <p:nvPr/>
          </p:nvSpPr>
          <p:spPr bwMode="auto">
            <a:xfrm>
              <a:off x="3124865" y="837822"/>
              <a:ext cx="3123746" cy="1565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CC0099"/>
                  </a:solidFill>
                </a:rPr>
                <a:t>TTF/FLASH @ DESY</a:t>
              </a:r>
            </a:p>
            <a:p>
              <a:r>
                <a:rPr lang="en-GB" sz="2000" b="1"/>
                <a:t>~1 GeV</a:t>
              </a:r>
            </a:p>
            <a:p>
              <a:r>
                <a:rPr lang="en-GB" sz="2000" b="1"/>
                <a:t>ILC-like beam</a:t>
              </a:r>
            </a:p>
            <a:p>
              <a:r>
                <a:rPr lang="en-GB" sz="2000" b="1"/>
                <a:t>ILC RF unit</a:t>
              </a:r>
              <a:r>
                <a:rPr lang="en-GB" sz="1600" b="1"/>
                <a:t>(lower gradient)</a:t>
              </a:r>
              <a:endParaRPr lang="en-GB" sz="2000" b="1"/>
            </a:p>
          </p:txBody>
        </p:sp>
      </p:grp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6324600" y="3429000"/>
            <a:ext cx="3048000" cy="3251200"/>
            <a:chOff x="6108700" y="762029"/>
            <a:chExt cx="3035299" cy="3251124"/>
          </a:xfrm>
        </p:grpSpPr>
        <p:grpSp>
          <p:nvGrpSpPr>
            <p:cNvPr id="2021386" name="Group 60"/>
            <p:cNvGrpSpPr>
              <a:grpSpLocks/>
            </p:cNvGrpSpPr>
            <p:nvPr/>
          </p:nvGrpSpPr>
          <p:grpSpPr bwMode="auto">
            <a:xfrm>
              <a:off x="6197600" y="762029"/>
              <a:ext cx="2946399" cy="3251124"/>
              <a:chOff x="6197600" y="762029"/>
              <a:chExt cx="2946399" cy="3251124"/>
            </a:xfrm>
          </p:grpSpPr>
          <p:pic>
            <p:nvPicPr>
              <p:cNvPr id="20" name="Picture 19" descr="STF_tunnel_plan7_v1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473885" y="2590786"/>
                <a:ext cx="2670114" cy="142236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021389" name="TextBox 55"/>
              <p:cNvSpPr txBox="1">
                <a:spLocks noChangeArrowheads="1"/>
              </p:cNvSpPr>
              <p:nvPr/>
            </p:nvSpPr>
            <p:spPr bwMode="auto">
              <a:xfrm>
                <a:off x="6197600" y="762029"/>
                <a:ext cx="2946399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2000" b="1">
                    <a:solidFill>
                      <a:srgbClr val="CC0099"/>
                    </a:solidFill>
                  </a:rPr>
                  <a:t>STF  @ KEK</a:t>
                </a:r>
              </a:p>
              <a:p>
                <a:r>
                  <a:rPr lang="en-GB" sz="2000" b="1"/>
                  <a:t>Under construction</a:t>
                </a:r>
                <a:br>
                  <a:rPr lang="en-GB" sz="2000" b="1"/>
                </a:br>
                <a:r>
                  <a:rPr lang="en-GB" sz="2000" b="1"/>
                  <a:t>first beam 2011</a:t>
                </a:r>
              </a:p>
              <a:p>
                <a:r>
                  <a:rPr lang="en-GB" sz="2000" b="1"/>
                  <a:t>ILC RF unit test</a:t>
                </a:r>
              </a:p>
            </p:txBody>
          </p:sp>
        </p:grpSp>
        <p:pic>
          <p:nvPicPr>
            <p:cNvPr id="19" name="図 3" descr="20080626Di-0094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108700" y="2019300"/>
              <a:ext cx="1505002" cy="100327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5" name="Picture 2" descr="Q:\ILC\S0\ILC-Cavity-Database\20100629_2ndpass.jpg"/>
          <p:cNvPicPr>
            <a:picLocks noChangeAspect="1" noChangeArrowheads="1"/>
          </p:cNvPicPr>
          <p:nvPr/>
        </p:nvPicPr>
        <p:blipFill>
          <a:blip r:embed="rId8" cstate="print"/>
          <a:srcRect l="20833" t="11111" r="16667" b="7777"/>
          <a:stretch>
            <a:fillRect/>
          </a:stretch>
        </p:blipFill>
        <p:spPr bwMode="auto">
          <a:xfrm>
            <a:off x="685800" y="21336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直線コネクタ 19"/>
          <p:cNvCxnSpPr>
            <a:cxnSpLocks noChangeShapeType="1"/>
          </p:cNvCxnSpPr>
          <p:nvPr/>
        </p:nvCxnSpPr>
        <p:spPr bwMode="auto">
          <a:xfrm>
            <a:off x="6553200" y="4419600"/>
            <a:ext cx="1295400" cy="0"/>
          </a:xfrm>
          <a:prstGeom prst="line">
            <a:avLst/>
          </a:prstGeom>
          <a:noFill/>
          <a:ln w="38100">
            <a:solidFill>
              <a:srgbClr val="FF6600"/>
            </a:solidFill>
            <a:prstDash val="sysDash"/>
            <a:round/>
            <a:headEnd/>
            <a:tailEnd/>
          </a:ln>
        </p:spPr>
      </p:cxn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5791200" y="1905000"/>
            <a:ext cx="1295400" cy="2514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1385" name="Slide Number Placeholder 2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B4E24E-3427-4EDB-BF6F-48F093FC5B9B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24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2402" name="Rectangle 3"/>
          <p:cNvSpPr>
            <a:spLocks noChangeArrowheads="1"/>
          </p:cNvSpPr>
          <p:nvPr/>
        </p:nvSpPr>
        <p:spPr bwMode="auto">
          <a:xfrm>
            <a:off x="1981200" y="3200400"/>
            <a:ext cx="1654175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150 MeV e-linac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2022403" name="Rectangle 4"/>
          <p:cNvSpPr>
            <a:spLocks noChangeArrowheads="1"/>
          </p:cNvSpPr>
          <p:nvPr/>
        </p:nvSpPr>
        <p:spPr bwMode="auto">
          <a:xfrm>
            <a:off x="5791200" y="2667000"/>
            <a:ext cx="2820988" cy="42545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PULSE COMPRESSION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FREQUENCY MULTIPLICATION</a:t>
            </a:r>
            <a:endParaRPr lang="en-US" sz="1400" b="1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2022404" name="Rectangle 5"/>
          <p:cNvSpPr>
            <a:spLocks noChangeArrowheads="1"/>
          </p:cNvSpPr>
          <p:nvPr/>
        </p:nvSpPr>
        <p:spPr bwMode="auto">
          <a:xfrm>
            <a:off x="2514600" y="5334000"/>
            <a:ext cx="2933700" cy="942975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CLEX (CLIC Experimental Area)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TWO BEAM TEST STAND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PROBE BEAM</a:t>
            </a:r>
          </a:p>
          <a:p>
            <a:pPr algn="ctr" eaLnBrk="0" hangingPunct="0"/>
            <a:r>
              <a:rPr lang="en-GB" sz="1400" b="1">
                <a:solidFill>
                  <a:srgbClr val="0000FF"/>
                </a:solidFill>
                <a:latin typeface="Comic Sans MS" pitchFamily="66" charset="0"/>
              </a:rPr>
              <a:t>Test Beam Line</a:t>
            </a:r>
            <a:endParaRPr lang="en-US" sz="1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22405" name="Rectangle 6"/>
          <p:cNvSpPr>
            <a:spLocks noChangeArrowheads="1"/>
          </p:cNvSpPr>
          <p:nvPr/>
        </p:nvSpPr>
        <p:spPr bwMode="auto">
          <a:xfrm>
            <a:off x="3276600" y="3505200"/>
            <a:ext cx="12747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3.5 A - 1.4 </a:t>
            </a:r>
            <a:r>
              <a:rPr lang="en-US" sz="1300" b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sz="130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2022406" name="Rectangle 7"/>
          <p:cNvSpPr>
            <a:spLocks noChangeArrowheads="1"/>
          </p:cNvSpPr>
          <p:nvPr/>
        </p:nvSpPr>
        <p:spPr bwMode="auto">
          <a:xfrm>
            <a:off x="5562600" y="5562600"/>
            <a:ext cx="11731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28 A - 140 ns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2022407" name="Line 8"/>
          <p:cNvSpPr>
            <a:spLocks noChangeShapeType="1"/>
          </p:cNvSpPr>
          <p:nvPr/>
        </p:nvSpPr>
        <p:spPr bwMode="auto">
          <a:xfrm>
            <a:off x="5410200" y="4724400"/>
            <a:ext cx="457200" cy="1019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08" name="Line 9"/>
          <p:cNvSpPr>
            <a:spLocks noChangeShapeType="1"/>
          </p:cNvSpPr>
          <p:nvPr/>
        </p:nvSpPr>
        <p:spPr bwMode="auto">
          <a:xfrm>
            <a:off x="3962400" y="3733800"/>
            <a:ext cx="317500" cy="641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09" name="Rectangle 14"/>
          <p:cNvSpPr>
            <a:spLocks noChangeArrowheads="1"/>
          </p:cNvSpPr>
          <p:nvPr/>
        </p:nvSpPr>
        <p:spPr bwMode="auto">
          <a:xfrm>
            <a:off x="228600" y="4267200"/>
            <a:ext cx="5329238" cy="1809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10" name="Rectangle 15"/>
          <p:cNvSpPr>
            <a:spLocks noChangeArrowheads="1"/>
          </p:cNvSpPr>
          <p:nvPr/>
        </p:nvSpPr>
        <p:spPr bwMode="auto">
          <a:xfrm>
            <a:off x="5486400" y="3581400"/>
            <a:ext cx="3317875" cy="161925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11" name="Rectangle 16"/>
          <p:cNvSpPr>
            <a:spLocks noChangeArrowheads="1"/>
          </p:cNvSpPr>
          <p:nvPr/>
        </p:nvSpPr>
        <p:spPr bwMode="auto">
          <a:xfrm>
            <a:off x="0" y="3352800"/>
            <a:ext cx="203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30 GHz test stand</a:t>
            </a:r>
          </a:p>
        </p:txBody>
      </p:sp>
      <p:sp>
        <p:nvSpPr>
          <p:cNvPr id="2022412" name="Line 17"/>
          <p:cNvSpPr>
            <a:spLocks noChangeShapeType="1"/>
          </p:cNvSpPr>
          <p:nvPr/>
        </p:nvSpPr>
        <p:spPr bwMode="auto">
          <a:xfrm>
            <a:off x="1066800" y="3505200"/>
            <a:ext cx="1039813" cy="1177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13" name="Rectangle 18"/>
          <p:cNvSpPr>
            <a:spLocks noChangeArrowheads="1"/>
          </p:cNvSpPr>
          <p:nvPr/>
        </p:nvSpPr>
        <p:spPr bwMode="auto">
          <a:xfrm>
            <a:off x="5562600" y="3810000"/>
            <a:ext cx="1063625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Delay Loop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2022414" name="Rectangle 19"/>
          <p:cNvSpPr>
            <a:spLocks noChangeArrowheads="1"/>
          </p:cNvSpPr>
          <p:nvPr/>
        </p:nvSpPr>
        <p:spPr bwMode="auto">
          <a:xfrm>
            <a:off x="7010400" y="4267200"/>
            <a:ext cx="1376363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Combiner Ring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pic>
        <p:nvPicPr>
          <p:cNvPr id="2022415" name="Picture 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572000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2416" name="Rectangle 21"/>
          <p:cNvSpPr>
            <a:spLocks noChangeArrowheads="1"/>
          </p:cNvSpPr>
          <p:nvPr/>
        </p:nvSpPr>
        <p:spPr bwMode="auto">
          <a:xfrm>
            <a:off x="2667000" y="4572000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17" name="Rectangle 22"/>
          <p:cNvSpPr>
            <a:spLocks noChangeArrowheads="1"/>
          </p:cNvSpPr>
          <p:nvPr/>
        </p:nvSpPr>
        <p:spPr bwMode="auto">
          <a:xfrm>
            <a:off x="0" y="3276600"/>
            <a:ext cx="2001838" cy="442913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18" name="Rectangle 23"/>
          <p:cNvSpPr>
            <a:spLocks noChangeArrowheads="1"/>
          </p:cNvSpPr>
          <p:nvPr/>
        </p:nvSpPr>
        <p:spPr bwMode="auto">
          <a:xfrm>
            <a:off x="1828800" y="4648200"/>
            <a:ext cx="561975" cy="185738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19" name="Text Box 24"/>
          <p:cNvSpPr txBox="1">
            <a:spLocks noChangeArrowheads="1"/>
          </p:cNvSpPr>
          <p:nvPr/>
        </p:nvSpPr>
        <p:spPr bwMode="auto">
          <a:xfrm>
            <a:off x="152400" y="6248400"/>
            <a:ext cx="8729663" cy="366713"/>
          </a:xfrm>
          <a:prstGeom prst="rect">
            <a:avLst/>
          </a:prstGeom>
          <a:solidFill>
            <a:srgbClr val="E7EAB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rgbClr val="FF3300"/>
                </a:solidFill>
                <a:latin typeface="Times New Roman" pitchFamily="18" charset="0"/>
              </a:rPr>
              <a:t>total length about 140 m</a:t>
            </a:r>
            <a:endParaRPr lang="en-US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22420" name="Line 25"/>
          <p:cNvSpPr>
            <a:spLocks noChangeShapeType="1"/>
          </p:cNvSpPr>
          <p:nvPr/>
        </p:nvSpPr>
        <p:spPr bwMode="auto">
          <a:xfrm flipH="1">
            <a:off x="3886200" y="4953000"/>
            <a:ext cx="101600" cy="5191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21" name="Rectangle 26"/>
          <p:cNvSpPr>
            <a:spLocks noChangeArrowheads="1"/>
          </p:cNvSpPr>
          <p:nvPr/>
        </p:nvSpPr>
        <p:spPr bwMode="auto">
          <a:xfrm>
            <a:off x="3733800" y="2895600"/>
            <a:ext cx="1846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magnetic chicane</a:t>
            </a:r>
          </a:p>
        </p:txBody>
      </p:sp>
      <p:sp>
        <p:nvSpPr>
          <p:cNvPr id="2022422" name="Line 27"/>
          <p:cNvSpPr>
            <a:spLocks noChangeShapeType="1"/>
          </p:cNvSpPr>
          <p:nvPr/>
        </p:nvSpPr>
        <p:spPr bwMode="auto">
          <a:xfrm>
            <a:off x="4648200" y="3124200"/>
            <a:ext cx="100013" cy="1165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23" name="Rectangle 28"/>
          <p:cNvSpPr>
            <a:spLocks noChangeArrowheads="1"/>
          </p:cNvSpPr>
          <p:nvPr/>
        </p:nvSpPr>
        <p:spPr bwMode="auto">
          <a:xfrm>
            <a:off x="990600" y="4648200"/>
            <a:ext cx="644525" cy="201613"/>
          </a:xfrm>
          <a:prstGeom prst="rect">
            <a:avLst/>
          </a:prstGeom>
          <a:solidFill>
            <a:srgbClr val="FF00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>
              <a:latin typeface="Times New Roman" pitchFamily="18" charset="0"/>
            </a:endParaRPr>
          </a:p>
        </p:txBody>
      </p:sp>
      <p:sp>
        <p:nvSpPr>
          <p:cNvPr id="2022424" name="Line 29"/>
          <p:cNvSpPr>
            <a:spLocks noChangeShapeType="1"/>
          </p:cNvSpPr>
          <p:nvPr/>
        </p:nvSpPr>
        <p:spPr bwMode="auto">
          <a:xfrm>
            <a:off x="1246188" y="3978275"/>
            <a:ext cx="20637" cy="55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25" name="Text Box 38"/>
          <p:cNvSpPr txBox="1">
            <a:spLocks noChangeArrowheads="1"/>
          </p:cNvSpPr>
          <p:nvPr/>
        </p:nvSpPr>
        <p:spPr bwMode="auto">
          <a:xfrm>
            <a:off x="304800" y="5638800"/>
            <a:ext cx="2000250" cy="517525"/>
          </a:xfrm>
          <a:prstGeom prst="rect">
            <a:avLst/>
          </a:prstGeom>
          <a:solidFill>
            <a:srgbClr val="FF00FF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>
                <a:latin typeface="Comic Sans MS" pitchFamily="66" charset="0"/>
              </a:rPr>
              <a:t>Photo injector tests,</a:t>
            </a:r>
          </a:p>
          <a:p>
            <a:r>
              <a:rPr lang="en-GB" sz="1400" b="1">
                <a:latin typeface="Comic Sans MS" pitchFamily="66" charset="0"/>
              </a:rPr>
              <a:t>laser</a:t>
            </a:r>
          </a:p>
        </p:txBody>
      </p:sp>
      <p:sp>
        <p:nvSpPr>
          <p:cNvPr id="2022426" name="Line 39"/>
          <p:cNvSpPr>
            <a:spLocks noChangeShapeType="1"/>
          </p:cNvSpPr>
          <p:nvPr/>
        </p:nvSpPr>
        <p:spPr bwMode="auto">
          <a:xfrm>
            <a:off x="2895600" y="3352800"/>
            <a:ext cx="593725" cy="10525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27" name="Text Box 40"/>
          <p:cNvSpPr txBox="1">
            <a:spLocks noChangeArrowheads="1"/>
          </p:cNvSpPr>
          <p:nvPr/>
        </p:nvSpPr>
        <p:spPr bwMode="auto">
          <a:xfrm>
            <a:off x="6400800" y="5867400"/>
            <a:ext cx="241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>
                <a:latin typeface="Times New Roman" pitchFamily="18" charset="0"/>
              </a:rPr>
              <a:t>Infrastructure from LEP</a:t>
            </a:r>
            <a:endParaRPr lang="en-US" i="1">
              <a:latin typeface="Times New Roman" pitchFamily="18" charset="0"/>
            </a:endParaRPr>
          </a:p>
        </p:txBody>
      </p:sp>
      <p:sp>
        <p:nvSpPr>
          <p:cNvPr id="2022428" name="Line 41"/>
          <p:cNvSpPr>
            <a:spLocks noChangeShapeType="1"/>
          </p:cNvSpPr>
          <p:nvPr/>
        </p:nvSpPr>
        <p:spPr bwMode="auto">
          <a:xfrm flipH="1">
            <a:off x="152400" y="6477000"/>
            <a:ext cx="3090863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29" name="Line 42"/>
          <p:cNvSpPr>
            <a:spLocks noChangeShapeType="1"/>
          </p:cNvSpPr>
          <p:nvPr/>
        </p:nvSpPr>
        <p:spPr bwMode="auto">
          <a:xfrm>
            <a:off x="5867400" y="6477000"/>
            <a:ext cx="2979738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2430" name="Rectangle 31"/>
          <p:cNvSpPr>
            <a:spLocks noChangeArrowheads="1"/>
          </p:cNvSpPr>
          <p:nvPr/>
        </p:nvSpPr>
        <p:spPr bwMode="auto">
          <a:xfrm>
            <a:off x="1790700" y="0"/>
            <a:ext cx="76422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3200" b="1" i="1">
                <a:solidFill>
                  <a:srgbClr val="FF3300"/>
                </a:solidFill>
                <a:latin typeface="Times New Roman" pitchFamily="18" charset="0"/>
              </a:rPr>
              <a:t>Addressing all major CLIC technology </a:t>
            </a:r>
            <a:br>
              <a:rPr lang="en-GB" sz="3200" b="1" i="1">
                <a:solidFill>
                  <a:srgbClr val="FF3300"/>
                </a:solidFill>
                <a:latin typeface="Times New Roman" pitchFamily="18" charset="0"/>
              </a:rPr>
            </a:br>
            <a:r>
              <a:rPr lang="en-GB" sz="3200" b="1" i="1">
                <a:solidFill>
                  <a:srgbClr val="FF3300"/>
                </a:solidFill>
                <a:latin typeface="Times New Roman" pitchFamily="18" charset="0"/>
              </a:rPr>
              <a:t>key issues in CLIC Test Facility (CTF3)</a:t>
            </a:r>
            <a:endParaRPr lang="en-US" sz="32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074208" name="Text Box 32"/>
          <p:cNvSpPr txBox="1">
            <a:spLocks noChangeArrowheads="1"/>
          </p:cNvSpPr>
          <p:nvPr/>
        </p:nvSpPr>
        <p:spPr bwMode="auto">
          <a:xfrm>
            <a:off x="152400" y="838200"/>
            <a:ext cx="8991600" cy="16954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/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Drive Beam generation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</a:rPr>
              <a:t>fully loaded acceleration, beam intensity and bunch frequency multiplication x8)</a:t>
            </a:r>
          </a:p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RF Power Production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and test Power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Structures</a:t>
            </a:r>
            <a:endParaRPr lang="en-GB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Two Beam Acceleration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and test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Accelerating Structures</a:t>
            </a:r>
          </a:p>
        </p:txBody>
      </p:sp>
      <p:sp>
        <p:nvSpPr>
          <p:cNvPr id="2022432" name="Oval 10"/>
          <p:cNvSpPr>
            <a:spLocks noChangeArrowheads="1"/>
          </p:cNvSpPr>
          <p:nvPr/>
        </p:nvSpPr>
        <p:spPr bwMode="auto">
          <a:xfrm>
            <a:off x="6019800" y="42672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33" name="Oval 11"/>
          <p:cNvSpPr>
            <a:spLocks noChangeArrowheads="1"/>
          </p:cNvSpPr>
          <p:nvPr/>
        </p:nvSpPr>
        <p:spPr bwMode="auto">
          <a:xfrm>
            <a:off x="7391400" y="35814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2022434" name="Oval 12"/>
          <p:cNvSpPr>
            <a:spLocks noChangeArrowheads="1"/>
          </p:cNvSpPr>
          <p:nvPr/>
        </p:nvSpPr>
        <p:spPr bwMode="auto">
          <a:xfrm>
            <a:off x="7924800" y="36576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pic>
        <p:nvPicPr>
          <p:cNvPr id="17510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663" y="838200"/>
            <a:ext cx="87471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2436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B99F45-F8AF-4C03-B717-115E0B3B9BD1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44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mtClean="0"/>
              <a:t>Test Facilities on Linear Colliders Common Issues</a:t>
            </a:r>
          </a:p>
        </p:txBody>
      </p:sp>
      <p:pic>
        <p:nvPicPr>
          <p:cNvPr id="2024450" name="Picture 4"/>
          <p:cNvPicPr>
            <a:picLocks noGrp="1" noChangeAspect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6700" y="3657600"/>
            <a:ext cx="4554538" cy="3030538"/>
          </a:xfrm>
        </p:spPr>
      </p:pic>
      <p:sp>
        <p:nvSpPr>
          <p:cNvPr id="2024451" name="Rectangle 8"/>
          <p:cNvSpPr>
            <a:spLocks noChangeArrowheads="1"/>
          </p:cNvSpPr>
          <p:nvPr/>
        </p:nvSpPr>
        <p:spPr bwMode="auto">
          <a:xfrm>
            <a:off x="241300" y="660400"/>
            <a:ext cx="4305300" cy="635000"/>
          </a:xfrm>
          <a:prstGeom prst="rect">
            <a:avLst/>
          </a:prstGeom>
          <a:solidFill>
            <a:srgbClr val="FFCC66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ATF/KEK: ultra low emittance</a:t>
            </a:r>
          </a:p>
          <a:p>
            <a:pPr algn="ctr"/>
            <a:r>
              <a:rPr lang="en-US" sz="2400"/>
              <a:t>and nanometer beam sizes</a:t>
            </a:r>
          </a:p>
        </p:txBody>
      </p:sp>
      <p:sp>
        <p:nvSpPr>
          <p:cNvPr id="2024452" name="Rectangle 10"/>
          <p:cNvSpPr>
            <a:spLocks noChangeArrowheads="1"/>
          </p:cNvSpPr>
          <p:nvPr/>
        </p:nvSpPr>
        <p:spPr bwMode="auto">
          <a:xfrm>
            <a:off x="0" y="6273800"/>
            <a:ext cx="2514600" cy="342900"/>
          </a:xfrm>
          <a:prstGeom prst="rect">
            <a:avLst/>
          </a:prstGeom>
          <a:solidFill>
            <a:srgbClr val="FFCC66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CLIC Damping Ring</a:t>
            </a:r>
          </a:p>
        </p:txBody>
      </p:sp>
      <p:sp>
        <p:nvSpPr>
          <p:cNvPr id="2024453" name="Line 13"/>
          <p:cNvSpPr>
            <a:spLocks noChangeShapeType="1"/>
          </p:cNvSpPr>
          <p:nvPr/>
        </p:nvSpPr>
        <p:spPr bwMode="auto">
          <a:xfrm flipV="1">
            <a:off x="228600" y="5943600"/>
            <a:ext cx="609600" cy="3556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24454" name="Picture 3" descr="15E_vs_15W_long_unnorm.png"/>
          <p:cNvPicPr>
            <a:picLocks noGrp="1" noChangeAspect="1"/>
          </p:cNvPicPr>
          <p:nvPr>
            <p:ph type="body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29138" y="1160463"/>
            <a:ext cx="4449762" cy="2908300"/>
          </a:xfrm>
        </p:spPr>
      </p:pic>
      <p:pic>
        <p:nvPicPr>
          <p:cNvPr id="2024455" name="Picture 4" descr="15E_vs_15W_e-_long_unnor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4238" y="4032250"/>
            <a:ext cx="4449762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4456" name="Rectangle 16"/>
          <p:cNvSpPr>
            <a:spLocks noChangeArrowheads="1"/>
          </p:cNvSpPr>
          <p:nvPr/>
        </p:nvSpPr>
        <p:spPr bwMode="auto">
          <a:xfrm>
            <a:off x="4660900" y="685800"/>
            <a:ext cx="4483100" cy="533400"/>
          </a:xfrm>
          <a:prstGeom prst="rect">
            <a:avLst/>
          </a:prstGeom>
          <a:solidFill>
            <a:srgbClr val="FFCC66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CESR-TA/Cornell:Electron cloud</a:t>
            </a:r>
          </a:p>
        </p:txBody>
      </p:sp>
      <p:sp>
        <p:nvSpPr>
          <p:cNvPr id="2024457" name="TextBox 5"/>
          <p:cNvSpPr txBox="1">
            <a:spLocks noChangeArrowheads="1"/>
          </p:cNvSpPr>
          <p:nvPr/>
        </p:nvSpPr>
        <p:spPr bwMode="auto">
          <a:xfrm>
            <a:off x="8140700" y="2362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US">
                <a:solidFill>
                  <a:srgbClr val="C00000"/>
                </a:solidFill>
                <a:ea typeface="MS Gothic"/>
                <a:cs typeface="MS Gothic"/>
              </a:rPr>
              <a:t>e+</a:t>
            </a:r>
          </a:p>
        </p:txBody>
      </p:sp>
      <p:sp>
        <p:nvSpPr>
          <p:cNvPr id="2024458" name="TextBox 6"/>
          <p:cNvSpPr txBox="1">
            <a:spLocks noChangeArrowheads="1"/>
          </p:cNvSpPr>
          <p:nvPr/>
        </p:nvSpPr>
        <p:spPr bwMode="auto">
          <a:xfrm>
            <a:off x="8013700" y="49403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US">
                <a:solidFill>
                  <a:srgbClr val="C00000"/>
                </a:solidFill>
                <a:ea typeface="MS Gothic"/>
                <a:cs typeface="MS Gothic"/>
              </a:rPr>
              <a:t>e-</a:t>
            </a:r>
          </a:p>
        </p:txBody>
      </p:sp>
      <p:pic>
        <p:nvPicPr>
          <p:cNvPr id="2024459" name="Picture 4" descr="new_AT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95400"/>
            <a:ext cx="45259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DR_ARC_00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2209800"/>
            <a:ext cx="914400" cy="600075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5400" y="2209800"/>
            <a:ext cx="762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89999"/>
              </a:srgbClr>
            </a:outerShdw>
          </a:effectLst>
        </p:spPr>
      </p:pic>
      <p:sp>
        <p:nvSpPr>
          <p:cNvPr id="2024462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F59778-B15C-4B71-A043-2BDBCB6BF5EC}" type="slidenum">
              <a:rPr lang="en-US" smtClean="0">
                <a:latin typeface="Arial" pitchFamily="34" charset="0"/>
              </a:rPr>
              <a:pPr/>
              <a:t>43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rot="16200000">
            <a:off x="-326231" y="2307431"/>
            <a:ext cx="2057400" cy="338138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/>
              <a:t>COST                                 </a:t>
            </a:r>
          </a:p>
        </p:txBody>
      </p:sp>
      <p:sp>
        <p:nvSpPr>
          <p:cNvPr id="2026498" name="TextBox 5"/>
          <p:cNvSpPr txBox="1">
            <a:spLocks noChangeArrowheads="1"/>
          </p:cNvSpPr>
          <p:nvPr/>
        </p:nvSpPr>
        <p:spPr bwMode="auto">
          <a:xfrm rot="-5400000">
            <a:off x="-410369" y="4677569"/>
            <a:ext cx="2225675" cy="3381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PHYSICS</a:t>
            </a:r>
          </a:p>
        </p:txBody>
      </p:sp>
      <p:grpSp>
        <p:nvGrpSpPr>
          <p:cNvPr id="2026499" name="Group 6"/>
          <p:cNvGrpSpPr>
            <a:grpSpLocks/>
          </p:cNvGrpSpPr>
          <p:nvPr/>
        </p:nvGrpSpPr>
        <p:grpSpPr bwMode="auto">
          <a:xfrm>
            <a:off x="5486400" y="4343400"/>
            <a:ext cx="3446463" cy="2362200"/>
            <a:chOff x="2514600" y="2057400"/>
            <a:chExt cx="5924234" cy="4191000"/>
          </a:xfrm>
        </p:grpSpPr>
        <p:pic>
          <p:nvPicPr>
            <p:cNvPr id="202650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4600" y="2057400"/>
              <a:ext cx="5924234" cy="419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26507" name="Rectangle 28"/>
            <p:cNvSpPr>
              <a:spLocks noChangeArrowheads="1"/>
            </p:cNvSpPr>
            <p:nvPr/>
          </p:nvSpPr>
          <p:spPr bwMode="auto">
            <a:xfrm>
              <a:off x="3520687" y="3200400"/>
              <a:ext cx="2803913" cy="2084168"/>
            </a:xfrm>
            <a:prstGeom prst="rect">
              <a:avLst/>
            </a:prstGeom>
            <a:solidFill>
              <a:srgbClr val="BBE0E3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2400"/>
                </a:lnSpc>
                <a:spcBef>
                  <a:spcPct val="40000"/>
                </a:spcBef>
              </a:pPr>
              <a:r>
                <a:rPr lang="en-US" sz="1200" i="1">
                  <a:latin typeface="Rockwell" pitchFamily="18" charset="0"/>
                  <a:ea typeface="MS Mincho" pitchFamily="49" charset="-128"/>
                </a:rPr>
                <a:t>Beamstrahlung </a:t>
              </a:r>
              <a:r>
                <a:rPr lang="en-US" sz="1200">
                  <a:latin typeface="Rockwell" pitchFamily="18" charset="0"/>
                  <a:ea typeface="MS Mincho" pitchFamily="49" charset="-128"/>
                </a:rPr>
                <a:t> in </a:t>
              </a:r>
              <a:br>
                <a:rPr lang="en-US" sz="1200">
                  <a:latin typeface="Rockwell" pitchFamily="18" charset="0"/>
                  <a:ea typeface="MS Mincho" pitchFamily="49" charset="-128"/>
                </a:rPr>
              </a:br>
              <a:r>
                <a:rPr lang="en-US" sz="1200" u="sng">
                  <a:latin typeface="Rockwell" pitchFamily="18" charset="0"/>
                  <a:ea typeface="MS Mincho" pitchFamily="49" charset="-128"/>
                </a:rPr>
                <a:t>any </a:t>
              </a:r>
              <a:r>
                <a:rPr lang="en-US" sz="1200">
                  <a:latin typeface="Rockwell" pitchFamily="18" charset="0"/>
                  <a:ea typeface="MS Mincho" pitchFamily="49" charset="-128"/>
                </a:rPr>
                <a:t> </a:t>
              </a:r>
              <a:r>
                <a:rPr lang="en-US" sz="1200" i="1">
                  <a:latin typeface="Rockwell" pitchFamily="18" charset="0"/>
                  <a:ea typeface="MS Mincho" pitchFamily="49" charset="-128"/>
                </a:rPr>
                <a:t>e+e-</a:t>
              </a:r>
              <a:r>
                <a:rPr lang="en-US" sz="1200">
                  <a:latin typeface="Rockwell" pitchFamily="18" charset="0"/>
                  <a:ea typeface="MS Mincho" pitchFamily="49" charset="-128"/>
                </a:rPr>
                <a:t> collider</a:t>
              </a:r>
            </a:p>
            <a:p>
              <a:pPr algn="ctr">
                <a:lnSpc>
                  <a:spcPts val="2400"/>
                </a:lnSpc>
                <a:spcBef>
                  <a:spcPct val="40000"/>
                </a:spcBef>
              </a:pPr>
              <a:r>
                <a:rPr lang="en-US" sz="1200">
                  <a:ea typeface="MS Mincho" pitchFamily="49" charset="-128"/>
                  <a:sym typeface="Symbol" pitchFamily="18" charset="2"/>
                </a:rPr>
                <a:t>     E/E</a:t>
              </a:r>
              <a:r>
                <a:rPr lang="en-US" sz="1200">
                  <a:latin typeface="Rockwell" pitchFamily="18" charset="0"/>
                  <a:ea typeface="MS Mincho" pitchFamily="49" charset="-128"/>
                  <a:sym typeface="Symbol" pitchFamily="18" charset="2"/>
                </a:rPr>
                <a:t>  </a:t>
              </a:r>
              <a:r>
                <a:rPr lang="en-US" sz="1200" baseline="30000">
                  <a:latin typeface="Rockwell" pitchFamily="18" charset="0"/>
                  <a:ea typeface="MS Mincho" pitchFamily="49" charset="-128"/>
                  <a:sym typeface="Symbol" pitchFamily="18" charset="2"/>
                </a:rPr>
                <a:t>2</a:t>
              </a:r>
            </a:p>
          </p:txBody>
        </p:sp>
      </p:grpSp>
      <p:sp>
        <p:nvSpPr>
          <p:cNvPr id="2026500" name="Rectangle 7"/>
          <p:cNvSpPr>
            <a:spLocks noChangeArrowheads="1"/>
          </p:cNvSpPr>
          <p:nvPr/>
        </p:nvSpPr>
        <p:spPr bwMode="auto">
          <a:xfrm>
            <a:off x="5307013" y="2878138"/>
            <a:ext cx="201612" cy="119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15"/>
          <p:cNvSpPr txBox="1">
            <a:spLocks noChangeArrowheads="1"/>
          </p:cNvSpPr>
          <p:nvPr/>
        </p:nvSpPr>
        <p:spPr bwMode="auto">
          <a:xfrm>
            <a:off x="838200" y="9906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000" kern="0" dirty="0">
                <a:latin typeface="Comic Sans MS" pitchFamily="66" charset="0"/>
              </a:rPr>
              <a:t/>
            </a:r>
            <a:br>
              <a:rPr lang="en-US" sz="2000" kern="0" dirty="0">
                <a:latin typeface="Comic Sans MS" pitchFamily="66" charset="0"/>
              </a:rPr>
            </a:br>
            <a:r>
              <a:rPr lang="en-US" sz="400" kern="0" dirty="0">
                <a:latin typeface="Comic Sans MS" pitchFamily="66" charset="0"/>
              </a:rPr>
              <a:t/>
            </a:r>
            <a:br>
              <a:rPr lang="en-US" sz="400" kern="0" dirty="0">
                <a:latin typeface="Comic Sans MS" pitchFamily="66" charset="0"/>
              </a:rPr>
            </a:br>
            <a:endParaRPr lang="en-US" sz="700" kern="0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Comic Sans MS" pitchFamily="66" charset="0"/>
              </a:rPr>
              <a:t>COMPACT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Fits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on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FNAL laboratory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site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Comic Sans MS" pitchFamily="66" charset="0"/>
              </a:rPr>
              <a:t>MULTI-PASS ACCELERATION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Cost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Effective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Comic Sans MS" pitchFamily="66" charset="0"/>
              </a:rPr>
              <a:t>MULTIPASS </a:t>
            </a:r>
            <a:r>
              <a:rPr lang="en-US" b="1" kern="0" dirty="0">
                <a:latin typeface="Comic Sans MS" pitchFamily="66" charset="0"/>
              </a:rPr>
              <a:t>COLLISIONS IN </a:t>
            </a:r>
            <a:br>
              <a:rPr lang="en-US" b="1" kern="0" dirty="0">
                <a:latin typeface="Comic Sans MS" pitchFamily="66" charset="0"/>
              </a:rPr>
            </a:br>
            <a:r>
              <a:rPr lang="en-US" b="1" kern="0" dirty="0">
                <a:latin typeface="Comic Sans MS" pitchFamily="66" charset="0"/>
              </a:rPr>
              <a:t>  A RING  (~1000 turns</a:t>
            </a:r>
            <a:r>
              <a:rPr lang="en-US" b="1" kern="0" dirty="0">
                <a:latin typeface="Comic Sans MS" pitchFamily="66" charset="0"/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Relaxed </a:t>
            </a:r>
            <a:r>
              <a:rPr lang="en-US" b="1" kern="0" dirty="0" err="1">
                <a:solidFill>
                  <a:srgbClr val="0000FF"/>
                </a:solidFill>
                <a:latin typeface="Comic Sans MS" pitchFamily="66" charset="0"/>
              </a:rPr>
              <a:t>emittance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requirements </a:t>
            </a:r>
            <a:b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  &amp; hence relaxed tolerances</a:t>
            </a:r>
            <a:r>
              <a:rPr lang="en-US" b="1" kern="0" dirty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en-US" b="1" kern="0" dirty="0">
                <a:solidFill>
                  <a:schemeClr val="accent2"/>
                </a:solidFill>
                <a:latin typeface="Comic Sans MS" pitchFamily="66" charset="0"/>
              </a:rPr>
            </a:br>
            <a:endParaRPr lang="en-US" b="1" kern="0" dirty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Comic Sans MS" pitchFamily="66" charset="0"/>
              </a:rPr>
              <a:t>NARROW </a:t>
            </a:r>
            <a:r>
              <a:rPr lang="en-US" b="1" kern="0" dirty="0">
                <a:latin typeface="Comic Sans MS" pitchFamily="66" charset="0"/>
              </a:rPr>
              <a:t>ENERGY </a:t>
            </a:r>
            <a:r>
              <a:rPr lang="en-US" b="1" kern="0" dirty="0">
                <a:latin typeface="Comic Sans MS" pitchFamily="66" charset="0"/>
              </a:rPr>
              <a:t>SPREAD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Precision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scans, kinematic constraints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Comic Sans MS" pitchFamily="66" charset="0"/>
              </a:rPr>
              <a:t>TWO </a:t>
            </a:r>
            <a:r>
              <a:rPr lang="en-US" b="1" kern="0" dirty="0">
                <a:latin typeface="Comic Sans MS" pitchFamily="66" charset="0"/>
              </a:rPr>
              <a:t>DETECTORS (2 IPs)</a:t>
            </a:r>
            <a:r>
              <a:rPr lang="en-US" b="1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b="1" kern="0" dirty="0">
                <a:solidFill>
                  <a:schemeClr val="accent2"/>
                </a:solidFill>
                <a:latin typeface="+mn-lt"/>
              </a:rPr>
            </a:br>
            <a:r>
              <a:rPr lang="en-US" b="1" kern="0" dirty="0">
                <a:latin typeface="+mn-lt"/>
              </a:rPr>
              <a:t>-</a:t>
            </a:r>
            <a:r>
              <a:rPr lang="en-US" b="1" kern="0" dirty="0">
                <a:latin typeface="Symbol" pitchFamily="18" charset="2"/>
              </a:rPr>
              <a:t> </a:t>
            </a:r>
            <a:r>
              <a:rPr lang="en-US" b="1" kern="0" dirty="0">
                <a:latin typeface="Symbol" pitchFamily="18" charset="2"/>
              </a:rPr>
              <a:t>  </a:t>
            </a:r>
            <a:r>
              <a:rPr lang="en-US" b="1" kern="0" dirty="0" err="1">
                <a:latin typeface="Symbol" pitchFamily="18" charset="2"/>
              </a:rPr>
              <a:t>D</a:t>
            </a:r>
            <a:r>
              <a:rPr lang="en-US" b="1" kern="0" dirty="0" err="1">
                <a:latin typeface="+mn-lt"/>
              </a:rPr>
              <a:t>T</a:t>
            </a:r>
            <a:r>
              <a:rPr lang="en-US" b="1" kern="0" baseline="-25000" dirty="0" err="1">
                <a:latin typeface="+mn-lt"/>
              </a:rPr>
              <a:t>bunch</a:t>
            </a:r>
            <a:r>
              <a:rPr lang="en-US" b="1" kern="0" dirty="0">
                <a:latin typeface="+mn-lt"/>
              </a:rPr>
              <a:t> </a:t>
            </a:r>
            <a:r>
              <a:rPr lang="en-US" b="1" kern="0" dirty="0">
                <a:latin typeface="+mn-lt"/>
              </a:rPr>
              <a:t>~ 10 </a:t>
            </a:r>
            <a:r>
              <a:rPr lang="en-US" b="1" kern="0" dirty="0">
                <a:latin typeface="Symbol" pitchFamily="18" charset="2"/>
              </a:rPr>
              <a:t>m</a:t>
            </a:r>
            <a:r>
              <a:rPr lang="en-US" b="1" kern="0" dirty="0">
                <a:latin typeface="+mn-lt"/>
              </a:rPr>
              <a:t>s </a:t>
            </a:r>
            <a:r>
              <a:rPr lang="en-US" b="1" kern="0" dirty="0">
                <a:latin typeface="Comic Sans MS" pitchFamily="66" charset="0"/>
              </a:rPr>
              <a:t>… (e.g. 4 </a:t>
            </a:r>
            <a:r>
              <a:rPr lang="en-US" b="1" kern="0" dirty="0" err="1">
                <a:latin typeface="Comic Sans MS" pitchFamily="66" charset="0"/>
              </a:rPr>
              <a:t>TeV</a:t>
            </a:r>
            <a:r>
              <a:rPr lang="en-US" b="1" kern="0" dirty="0">
                <a:latin typeface="Comic Sans MS" pitchFamily="66" charset="0"/>
              </a:rPr>
              <a:t> collider</a:t>
            </a:r>
            <a:r>
              <a:rPr lang="en-US" b="1" kern="0" dirty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Lots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of time for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readout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Backgrounds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don’t pile up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>
                <a:latin typeface="+mn-lt"/>
              </a:rPr>
              <a:t>(</a:t>
            </a:r>
            <a:r>
              <a:rPr lang="en-US" b="1" kern="0" dirty="0">
                <a:latin typeface="+mn-lt"/>
              </a:rPr>
              <a:t>m</a:t>
            </a:r>
            <a:r>
              <a:rPr lang="en-US" b="1" kern="0" baseline="-25000" dirty="0">
                <a:latin typeface="Symbol" pitchFamily="18" charset="2"/>
              </a:rPr>
              <a:t>m</a:t>
            </a:r>
            <a:r>
              <a:rPr lang="en-US" b="1" kern="0" dirty="0">
                <a:latin typeface="+mn-lt"/>
              </a:rPr>
              <a:t>/m</a:t>
            </a:r>
            <a:r>
              <a:rPr lang="en-US" b="1" kern="0" baseline="-25000" dirty="0">
                <a:latin typeface="+mn-lt"/>
              </a:rPr>
              <a:t>e</a:t>
            </a:r>
            <a:r>
              <a:rPr lang="en-US" b="1" kern="0" dirty="0">
                <a:latin typeface="+mn-lt"/>
              </a:rPr>
              <a:t>)</a:t>
            </a:r>
            <a:r>
              <a:rPr lang="en-US" b="1" kern="0" baseline="30000" dirty="0">
                <a:latin typeface="+mn-lt"/>
              </a:rPr>
              <a:t>2</a:t>
            </a:r>
            <a:r>
              <a:rPr lang="en-US" b="1" kern="0" dirty="0">
                <a:latin typeface="+mn-lt"/>
              </a:rPr>
              <a:t> </a:t>
            </a:r>
            <a:r>
              <a:rPr lang="en-US" b="1" kern="0" dirty="0">
                <a:latin typeface="Comic Sans MS" pitchFamily="66" charset="0"/>
              </a:rPr>
              <a:t>=  ~</a:t>
            </a:r>
            <a:r>
              <a:rPr lang="en-US" b="1" kern="0" dirty="0">
                <a:latin typeface="Comic Sans MS" pitchFamily="66" charset="0"/>
              </a:rPr>
              <a:t>40000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Enhanced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s-channel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rates for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Higgs-like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particles</a:t>
            </a:r>
          </a:p>
        </p:txBody>
      </p:sp>
      <p:pic>
        <p:nvPicPr>
          <p:cNvPr id="2026502" name="Picture 9" descr="Site_Map_072809_REVISE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371600"/>
            <a:ext cx="4114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6503" name="TextBox 15"/>
          <p:cNvSpPr txBox="1"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i="1">
                <a:solidFill>
                  <a:srgbClr val="FF0000"/>
                </a:solidFill>
              </a:rPr>
              <a:t>Muon Collider possible alternative</a:t>
            </a:r>
          </a:p>
          <a:p>
            <a:pPr algn="ctr"/>
            <a:r>
              <a:rPr lang="en-US" sz="3200" b="1" i="1">
                <a:solidFill>
                  <a:srgbClr val="FF0000"/>
                </a:solidFill>
              </a:rPr>
              <a:t> for Multi-TeV Lepton Collider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990600"/>
            <a:ext cx="9296400" cy="341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b="1" kern="0" dirty="0">
                <a:solidFill>
                  <a:srgbClr val="0000FF"/>
                </a:solidFill>
              </a:rPr>
              <a:t>Limited </a:t>
            </a:r>
            <a:r>
              <a:rPr lang="en-US" b="1" kern="0" dirty="0" err="1">
                <a:solidFill>
                  <a:srgbClr val="0000FF"/>
                </a:solidFill>
              </a:rPr>
              <a:t>synchroton</a:t>
            </a:r>
            <a:r>
              <a:rPr lang="en-US" b="1" kern="0" dirty="0">
                <a:solidFill>
                  <a:srgbClr val="0000FF"/>
                </a:solidFill>
              </a:rPr>
              <a:t> radiation and </a:t>
            </a:r>
            <a:r>
              <a:rPr lang="en-US" b="1" kern="0" dirty="0" err="1">
                <a:solidFill>
                  <a:srgbClr val="0000FF"/>
                </a:solidFill>
              </a:rPr>
              <a:t>beamstrahlung</a:t>
            </a:r>
            <a:r>
              <a:rPr lang="en-US" b="1" kern="0" dirty="0">
                <a:solidFill>
                  <a:srgbClr val="0000FF"/>
                </a:solidFill>
              </a:rPr>
              <a:t> due to high mass: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(m</a:t>
            </a:r>
            <a:r>
              <a:rPr lang="en-US" b="1" kern="0" baseline="-250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/ m</a:t>
            </a:r>
            <a:r>
              <a:rPr lang="en-US" b="1" kern="0" baseline="-25000" dirty="0">
                <a:solidFill>
                  <a:srgbClr val="0000FF"/>
                </a:solidFill>
                <a:latin typeface="Comic Sans MS" pitchFamily="66" charset="0"/>
              </a:rPr>
              <a:t>e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~ 207)</a:t>
            </a:r>
            <a:endParaRPr lang="en-US" dirty="0"/>
          </a:p>
        </p:txBody>
      </p:sp>
      <p:sp>
        <p:nvSpPr>
          <p:cNvPr id="2026505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0D8FAD-BE15-4BAB-A77C-1B27358CAC67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5"/>
          <p:cNvSpPr txBox="1">
            <a:spLocks noChangeArrowheads="1"/>
          </p:cNvSpPr>
          <p:nvPr/>
        </p:nvSpPr>
        <p:spPr bwMode="auto">
          <a:xfrm>
            <a:off x="0" y="381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 dirty="0" err="1">
                <a:solidFill>
                  <a:srgbClr val="FF0000"/>
                </a:solidFill>
                <a:latin typeface="+mj-lt"/>
              </a:rPr>
              <a:t>Muon</a:t>
            </a: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 Collider Schematic</a:t>
            </a:r>
          </a:p>
        </p:txBody>
      </p:sp>
      <p:sp>
        <p:nvSpPr>
          <p:cNvPr id="2028546" name="Rectangle 5"/>
          <p:cNvSpPr>
            <a:spLocks noChangeArrowheads="1"/>
          </p:cNvSpPr>
          <p:nvPr/>
        </p:nvSpPr>
        <p:spPr bwMode="auto">
          <a:xfrm>
            <a:off x="914400" y="4414838"/>
            <a:ext cx="18288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mic Sans MS" pitchFamily="66" charset="0"/>
                <a:sym typeface="Symbol" pitchFamily="18" charset="2"/>
              </a:rPr>
              <a:t>Proton source: Upgraded PROJECT X (4 MW, 2±1 ns long bunches)</a:t>
            </a:r>
            <a:endParaRPr lang="en-US" b="1"/>
          </a:p>
        </p:txBody>
      </p:sp>
      <p:sp>
        <p:nvSpPr>
          <p:cNvPr id="2028547" name="Rectangle 6"/>
          <p:cNvSpPr>
            <a:spLocks noChangeArrowheads="1"/>
          </p:cNvSpPr>
          <p:nvPr/>
        </p:nvSpPr>
        <p:spPr bwMode="auto">
          <a:xfrm>
            <a:off x="3276600" y="4491038"/>
            <a:ext cx="18288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mic Sans MS" pitchFamily="66" charset="0"/>
                <a:sym typeface="Symbol" pitchFamily="18" charset="2"/>
              </a:rPr>
              <a:t>10</a:t>
            </a:r>
            <a:r>
              <a:rPr lang="en-US" b="1" baseline="30000">
                <a:latin typeface="Comic Sans MS" pitchFamily="66" charset="0"/>
                <a:sym typeface="Symbol" pitchFamily="18" charset="2"/>
              </a:rPr>
              <a:t>21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 muons per year that fit within the acceptance of an accelerator</a:t>
            </a:r>
            <a:endParaRPr lang="en-US" b="1"/>
          </a:p>
        </p:txBody>
      </p:sp>
      <p:sp>
        <p:nvSpPr>
          <p:cNvPr id="2028548" name="Rectangle 7"/>
          <p:cNvSpPr>
            <a:spLocks noChangeArrowheads="1"/>
          </p:cNvSpPr>
          <p:nvPr/>
        </p:nvSpPr>
        <p:spPr bwMode="auto">
          <a:xfrm>
            <a:off x="5791200" y="3657600"/>
            <a:ext cx="2971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mic Sans MS" pitchFamily="66" charset="0"/>
                <a:sym typeface="Symbol" pitchFamily="18" charset="2"/>
              </a:rPr>
              <a:t>√s = 3 TeV </a:t>
            </a:r>
          </a:p>
          <a:p>
            <a:r>
              <a:rPr lang="en-US" b="1">
                <a:latin typeface="Comic Sans MS" pitchFamily="66" charset="0"/>
                <a:sym typeface="Symbol" pitchFamily="18" charset="2"/>
              </a:rPr>
              <a:t>Circumference = 4.5km</a:t>
            </a:r>
            <a:br>
              <a:rPr lang="en-US" b="1">
                <a:latin typeface="Comic Sans MS" pitchFamily="66" charset="0"/>
                <a:sym typeface="Symbol" pitchFamily="18" charset="2"/>
              </a:rPr>
            </a:br>
            <a:r>
              <a:rPr lang="en-US" b="1" i="1">
                <a:latin typeface="Comic Sans MS" pitchFamily="66" charset="0"/>
                <a:sym typeface="Symbol" pitchFamily="18" charset="2"/>
              </a:rPr>
              <a:t>L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 = 3×10</a:t>
            </a:r>
            <a:r>
              <a:rPr lang="en-US" b="1" baseline="30000">
                <a:latin typeface="Comic Sans MS" pitchFamily="66" charset="0"/>
                <a:sym typeface="Symbol" pitchFamily="18" charset="2"/>
              </a:rPr>
              <a:t>34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 cm</a:t>
            </a:r>
            <a:r>
              <a:rPr lang="en-US" b="1" baseline="30000">
                <a:latin typeface="Comic Sans MS" pitchFamily="66" charset="0"/>
                <a:sym typeface="Symbol" pitchFamily="18" charset="2"/>
              </a:rPr>
              <a:t>-2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s</a:t>
            </a:r>
            <a:r>
              <a:rPr lang="en-US" b="1" baseline="30000">
                <a:latin typeface="Comic Sans MS" pitchFamily="66" charset="0"/>
                <a:sym typeface="Symbol" pitchFamily="18" charset="2"/>
              </a:rPr>
              <a:t>-1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 </a:t>
            </a:r>
            <a:r>
              <a:rPr lang="en-US" b="1">
                <a:latin typeface="Symbol" pitchFamily="18" charset="2"/>
                <a:sym typeface="Symbol" pitchFamily="18" charset="2"/>
              </a:rPr>
              <a:t>m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/bunch = 2x10</a:t>
            </a:r>
            <a:r>
              <a:rPr lang="en-US" b="1" baseline="30000">
                <a:latin typeface="Comic Sans MS" pitchFamily="66" charset="0"/>
                <a:sym typeface="Symbol" pitchFamily="18" charset="2"/>
              </a:rPr>
              <a:t>12</a:t>
            </a:r>
          </a:p>
          <a:p>
            <a:r>
              <a:rPr lang="en-US" b="1">
                <a:latin typeface="Symbol" pitchFamily="18" charset="2"/>
                <a:sym typeface="Symbol" pitchFamily="18" charset="2"/>
              </a:rPr>
              <a:t>s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(p)/p = 0.1%</a:t>
            </a:r>
          </a:p>
          <a:p>
            <a:r>
              <a:rPr lang="en-US" b="1">
                <a:latin typeface="Symbol" pitchFamily="18" charset="2"/>
                <a:sym typeface="Symbol" pitchFamily="18" charset="2"/>
              </a:rPr>
              <a:t>e</a:t>
            </a:r>
            <a:r>
              <a:rPr lang="en-US" b="1" baseline="-25000">
                <a:latin typeface="Comic Sans MS" pitchFamily="66" charset="0"/>
                <a:sym typeface="Symbol" pitchFamily="18" charset="2"/>
              </a:rPr>
              <a:t>N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 = 25 </a:t>
            </a:r>
            <a:r>
              <a:rPr lang="en-US" b="1">
                <a:latin typeface="Symbol" pitchFamily="18" charset="2"/>
                <a:sym typeface="Symbol" pitchFamily="18" charset="2"/>
              </a:rPr>
              <a:t>m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m</a:t>
            </a:r>
          </a:p>
          <a:p>
            <a:r>
              <a:rPr lang="en-US" b="1">
                <a:latin typeface="Symbol" pitchFamily="18" charset="2"/>
                <a:sym typeface="Symbol" pitchFamily="18" charset="2"/>
              </a:rPr>
              <a:t>b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* = 5mm</a:t>
            </a:r>
          </a:p>
          <a:p>
            <a:r>
              <a:rPr lang="en-US" b="1">
                <a:latin typeface="Comic Sans MS" pitchFamily="66" charset="0"/>
                <a:sym typeface="Symbol" pitchFamily="18" charset="2"/>
              </a:rPr>
              <a:t>Rep Rate = 12Hz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4044950" y="4108450"/>
            <a:ext cx="295275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1227137" y="3878263"/>
            <a:ext cx="1057275" cy="63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028551" name="Group 10"/>
          <p:cNvGrpSpPr>
            <a:grpSpLocks/>
          </p:cNvGrpSpPr>
          <p:nvPr/>
        </p:nvGrpSpPr>
        <p:grpSpPr bwMode="auto">
          <a:xfrm>
            <a:off x="609600" y="914400"/>
            <a:ext cx="7664450" cy="2459038"/>
            <a:chOff x="717550" y="1295400"/>
            <a:chExt cx="7664450" cy="2459038"/>
          </a:xfrm>
        </p:grpSpPr>
        <p:pic>
          <p:nvPicPr>
            <p:cNvPr id="2028555" name="Picture 2" descr="C:\Documents and Settings\sgeer-admin\My Documents\Papers\Review Articles\AnnRevNuclPartScience-2009\Figures\Fig1.JPG"/>
            <p:cNvPicPr>
              <a:picLocks noChangeAspect="1" noChangeArrowheads="1"/>
            </p:cNvPicPr>
            <p:nvPr/>
          </p:nvPicPr>
          <p:blipFill>
            <a:blip r:embed="rId3" cstate="print"/>
            <a:srcRect t="57533"/>
            <a:stretch>
              <a:fillRect/>
            </a:stretch>
          </p:blipFill>
          <p:spPr bwMode="auto">
            <a:xfrm>
              <a:off x="717550" y="1295400"/>
              <a:ext cx="7664450" cy="2459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28556" name="Rectangle 9"/>
            <p:cNvSpPr>
              <a:spLocks noChangeArrowheads="1"/>
            </p:cNvSpPr>
            <p:nvPr/>
          </p:nvSpPr>
          <p:spPr bwMode="auto">
            <a:xfrm>
              <a:off x="7653528" y="2514600"/>
              <a:ext cx="152400" cy="128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02855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733800"/>
            <a:ext cx="83058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8553" name="TextBox 167"/>
          <p:cNvSpPr txBox="1">
            <a:spLocks noChangeArrowheads="1"/>
          </p:cNvSpPr>
          <p:nvPr/>
        </p:nvSpPr>
        <p:spPr bwMode="auto">
          <a:xfrm>
            <a:off x="838200" y="5943600"/>
            <a:ext cx="7845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FF"/>
                </a:solidFill>
              </a:rPr>
              <a:t>Neutrino Factory as first possible step towards Muon Collider</a:t>
            </a:r>
          </a:p>
          <a:p>
            <a:pPr algn="ctr"/>
            <a:r>
              <a:rPr lang="en-US" sz="2000" b="1">
                <a:solidFill>
                  <a:srgbClr val="0000FF"/>
                </a:solidFill>
              </a:rPr>
              <a:t>Large number of synergies,  identical Front End</a:t>
            </a:r>
          </a:p>
        </p:txBody>
      </p:sp>
      <p:sp>
        <p:nvSpPr>
          <p:cNvPr id="2028554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07DCF-8096-4794-8AF6-C08063A25FAD}" type="slidenum">
              <a:rPr lang="en-US" smtClean="0">
                <a:latin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059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639762"/>
          </a:xfrm>
        </p:spPr>
        <p:txBody>
          <a:bodyPr/>
          <a:lstStyle/>
          <a:p>
            <a:pPr eaLnBrk="1" hangingPunct="1"/>
            <a:r>
              <a:rPr lang="en-US" smtClean="0"/>
              <a:t>Muon Collider Issues&amp;Challenges, R&amp;D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" y="3200400"/>
            <a:ext cx="5064125" cy="3429000"/>
            <a:chOff x="838200" y="1412875"/>
            <a:chExt cx="7188227" cy="4606925"/>
          </a:xfrm>
        </p:grpSpPr>
        <p:grpSp>
          <p:nvGrpSpPr>
            <p:cNvPr id="2030606" name="Group 9"/>
            <p:cNvGrpSpPr>
              <a:grpSpLocks/>
            </p:cNvGrpSpPr>
            <p:nvPr/>
          </p:nvGrpSpPr>
          <p:grpSpPr bwMode="auto">
            <a:xfrm>
              <a:off x="838200" y="1412875"/>
              <a:ext cx="7086600" cy="4606925"/>
              <a:chOff x="528" y="890"/>
              <a:chExt cx="4464" cy="2902"/>
            </a:xfrm>
          </p:grpSpPr>
          <p:pic>
            <p:nvPicPr>
              <p:cNvPr id="2030609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28" y="890"/>
                <a:ext cx="4464" cy="2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30610" name="Text Box 8"/>
              <p:cNvSpPr txBox="1">
                <a:spLocks noChangeArrowheads="1"/>
              </p:cNvSpPr>
              <p:nvPr/>
            </p:nvSpPr>
            <p:spPr bwMode="auto">
              <a:xfrm rot="-2340089">
                <a:off x="1776" y="3504"/>
                <a:ext cx="1116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i="1"/>
                  <a:t>Key component models</a:t>
                </a:r>
              </a:p>
            </p:txBody>
          </p:sp>
        </p:grpSp>
        <p:sp>
          <p:nvSpPr>
            <p:cNvPr id="2030607" name="TextBox 8"/>
            <p:cNvSpPr txBox="1">
              <a:spLocks noChangeArrowheads="1"/>
            </p:cNvSpPr>
            <p:nvPr/>
          </p:nvSpPr>
          <p:spPr bwMode="auto">
            <a:xfrm>
              <a:off x="6678943" y="3460397"/>
              <a:ext cx="748923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NOW</a:t>
              </a:r>
            </a:p>
          </p:txBody>
        </p:sp>
        <p:sp>
          <p:nvSpPr>
            <p:cNvPr id="2030608" name="TextBox 15"/>
            <p:cNvSpPr txBox="1">
              <a:spLocks noChangeArrowheads="1"/>
            </p:cNvSpPr>
            <p:nvPr/>
          </p:nvSpPr>
          <p:spPr bwMode="auto">
            <a:xfrm>
              <a:off x="6678943" y="3869902"/>
              <a:ext cx="134748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MAP PLAN</a:t>
              </a:r>
            </a:p>
          </p:txBody>
        </p:sp>
      </p:grpSp>
      <p:sp>
        <p:nvSpPr>
          <p:cNvPr id="2030595" name="TextBox 9"/>
          <p:cNvSpPr txBox="1">
            <a:spLocks noChangeArrowheads="1"/>
          </p:cNvSpPr>
          <p:nvPr/>
        </p:nvSpPr>
        <p:spPr bwMode="auto">
          <a:xfrm>
            <a:off x="533400" y="914400"/>
            <a:ext cx="830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b="1"/>
              <a:t>  </a:t>
            </a:r>
            <a:r>
              <a:rPr lang="en-US" b="1">
                <a:solidFill>
                  <a:srgbClr val="0000FF"/>
                </a:solidFill>
              </a:rPr>
              <a:t>Limited muon lifetime: 2 microsec:               </a:t>
            </a:r>
            <a:r>
              <a:rPr lang="en-US" b="1">
                <a:solidFill>
                  <a:srgbClr val="CC0099"/>
                </a:solidFill>
              </a:rPr>
              <a:t>Race before death!</a:t>
            </a:r>
          </a:p>
          <a:p>
            <a:pPr>
              <a:buFontTx/>
              <a:buChar char="-"/>
            </a:pPr>
            <a:r>
              <a:rPr lang="en-US" b="1"/>
              <a:t>  </a:t>
            </a:r>
            <a:r>
              <a:rPr lang="en-US" b="1">
                <a:solidFill>
                  <a:srgbClr val="0000FF"/>
                </a:solidFill>
              </a:rPr>
              <a:t>Muon generation in large emittance :          </a:t>
            </a:r>
            <a:r>
              <a:rPr lang="en-US" b="1">
                <a:solidFill>
                  <a:srgbClr val="CC0099"/>
                </a:solidFill>
              </a:rPr>
              <a:t>Cooling by 10^5 (6 planes)</a:t>
            </a:r>
          </a:p>
          <a:p>
            <a:pPr lvl="2"/>
            <a:r>
              <a:rPr lang="en-US" b="1"/>
              <a:t>                         </a:t>
            </a:r>
            <a:r>
              <a:rPr lang="en-US" b="1">
                <a:solidFill>
                  <a:srgbClr val="CC0099"/>
                </a:solidFill>
              </a:rPr>
              <a:t>MWatts proton beam power generation and target</a:t>
            </a:r>
          </a:p>
          <a:p>
            <a:pPr>
              <a:buFontTx/>
              <a:buChar char="-"/>
            </a:pPr>
            <a:r>
              <a:rPr lang="en-US" b="1"/>
              <a:t>  </a:t>
            </a:r>
            <a:r>
              <a:rPr lang="en-US" b="1">
                <a:solidFill>
                  <a:srgbClr val="0000FF"/>
                </a:solidFill>
              </a:rPr>
              <a:t>Radiations in machine and detectors:  </a:t>
            </a:r>
            <a:endParaRPr lang="en-US" b="1">
              <a:solidFill>
                <a:srgbClr val="CC0099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876800" y="9906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876800" y="1295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590800" y="15240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143000" y="2438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38800" y="1752600"/>
            <a:ext cx="3505200" cy="2819400"/>
          </a:xfr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360863"/>
            <a:ext cx="3124200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0602" name="Slide Number Placeholder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13C784-286E-48DE-9D67-CE9A8536ADBE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066800" y="2743200"/>
            <a:ext cx="4895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C0099"/>
                </a:solidFill>
              </a:rPr>
              <a:t>        Feasibility addressed in Test Facilities</a:t>
            </a:r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1143000" y="2819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33400" y="2133600"/>
            <a:ext cx="495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C0099"/>
                </a:solidFill>
              </a:rPr>
              <a:t>-  </a:t>
            </a:r>
            <a:r>
              <a:rPr lang="en-US" b="1">
                <a:solidFill>
                  <a:srgbClr val="0000FF"/>
                </a:solidFill>
              </a:rPr>
              <a:t>Novel scheme &amp; technology:</a:t>
            </a:r>
            <a:r>
              <a:rPr lang="en-US" b="1"/>
              <a:t>                 </a:t>
            </a:r>
            <a:endParaRPr lang="en-US" b="1">
              <a:solidFill>
                <a:srgbClr val="CC0099"/>
              </a:solidFill>
            </a:endParaRPr>
          </a:p>
          <a:p>
            <a:r>
              <a:rPr lang="en-US" b="1">
                <a:solidFill>
                  <a:srgbClr val="CC0099"/>
                </a:solidFill>
              </a:rPr>
              <a:t>                 Challenging R&amp;D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/>
      <p:bldP spid="22" grpId="0" animBg="1"/>
      <p:bldP spid="22" grpId="1" animBg="1"/>
      <p:bldP spid="2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858000" cy="762000"/>
          </a:xfrm>
        </p:spPr>
        <p:txBody>
          <a:bodyPr>
            <a:normAutofit fontScale="90000"/>
          </a:bodyPr>
          <a:lstStyle/>
          <a:p>
            <a:pPr>
              <a:lnSpc>
                <a:spcPct val="95000"/>
              </a:lnSpc>
              <a:defRPr/>
            </a:pPr>
            <a:r>
              <a:rPr lang="en-US" dirty="0" smtClean="0"/>
              <a:t>Project X at FNAL: 3 MW proton source</a:t>
            </a:r>
            <a:endParaRPr lang="en-US" dirty="0"/>
          </a:p>
        </p:txBody>
      </p:sp>
      <p:sp>
        <p:nvSpPr>
          <p:cNvPr id="203161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Pag</a:t>
            </a:r>
          </a:p>
        </p:txBody>
      </p:sp>
      <p:pic>
        <p:nvPicPr>
          <p:cNvPr id="2031619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762000"/>
            <a:ext cx="34290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31620" name="Picture 1" descr="\\Dirserver1\DIR_Users\holmes\mydocs\holmes\Project X\Pictures\Project_X_Diagram_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76400"/>
            <a:ext cx="5029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21" name="Content Placeholder 6"/>
          <p:cNvSpPr>
            <a:spLocks noGrp="1"/>
          </p:cNvSpPr>
          <p:nvPr>
            <p:ph idx="1"/>
          </p:nvPr>
        </p:nvSpPr>
        <p:spPr>
          <a:xfrm>
            <a:off x="228600" y="4343400"/>
            <a:ext cx="8229600" cy="21336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000" smtClean="0"/>
              <a:t>3 GeV, 1 mA CW superconducting linac</a:t>
            </a:r>
          </a:p>
          <a:p>
            <a:pPr lvl="1">
              <a:spcBef>
                <a:spcPct val="0"/>
              </a:spcBef>
            </a:pPr>
            <a:r>
              <a:rPr lang="en-US" sz="1800" smtClean="0"/>
              <a:t>3 MW beam power for rare processes prog;</a:t>
            </a:r>
          </a:p>
          <a:p>
            <a:pPr lvl="1">
              <a:spcBef>
                <a:spcPts val="600"/>
              </a:spcBef>
            </a:pPr>
            <a:r>
              <a:rPr lang="en-US" sz="1800" smtClean="0"/>
              <a:t>flexible beam provision for multiple users</a:t>
            </a:r>
          </a:p>
          <a:p>
            <a:pPr lvl="1">
              <a:spcBef>
                <a:spcPts val="600"/>
              </a:spcBef>
            </a:pPr>
            <a:r>
              <a:rPr lang="en-US" sz="1800" smtClean="0"/>
              <a:t>Options for 3-8 GeV acceleration:</a:t>
            </a:r>
          </a:p>
          <a:p>
            <a:pPr lvl="1">
              <a:spcBef>
                <a:spcPts val="600"/>
              </a:spcBef>
            </a:pPr>
            <a:r>
              <a:rPr lang="en-US" sz="1800" smtClean="0"/>
              <a:t>CS or (1.3 GHz) pulsed linac </a:t>
            </a:r>
          </a:p>
          <a:p>
            <a:pPr lvl="1">
              <a:spcBef>
                <a:spcPts val="900"/>
              </a:spcBef>
            </a:pPr>
            <a:r>
              <a:rPr lang="en-US" sz="1800" smtClean="0"/>
              <a:t>Main Injector utilized for neutrino prog.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4800" y="762000"/>
            <a:ext cx="640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0988" indent="-28098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A neutrino beam for long baseline</a:t>
            </a:r>
          </a:p>
          <a:p>
            <a:pPr marL="280988" indent="-280988" eaLnBrk="0" hangingPunct="0">
              <a:spcBef>
                <a:spcPct val="20000"/>
              </a:spcBef>
              <a:defRPr/>
            </a:pP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 neutrino oscillation experiments:</a:t>
            </a:r>
          </a:p>
          <a:p>
            <a:pPr marL="738188" lvl="1" indent="-280988" eaLnBrk="0" hangingPunct="0">
              <a:spcBef>
                <a:spcPct val="20000"/>
              </a:spcBef>
              <a:defRPr/>
            </a:pP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&gt;</a:t>
            </a: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2 MW proton source at 60-120 </a:t>
            </a:r>
            <a:r>
              <a:rPr lang="en-US" altLang="ja-JP" sz="2000" b="1" kern="0" dirty="0" err="1">
                <a:latin typeface="Comic Sans MS" pitchFamily="66" charset="0"/>
                <a:ea typeface="ＭＳ Ｐゴシック" charset="-128"/>
              </a:rPr>
              <a:t>GeV</a:t>
            </a: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	</a:t>
            </a:r>
          </a:p>
          <a:p>
            <a:pPr marL="290513" indent="-290513" eaLnBrk="0" hangingPunct="0">
              <a:spcBef>
                <a:spcPts val="600"/>
              </a:spcBef>
              <a:buFontTx/>
              <a:buChar char="•"/>
              <a:defRPr/>
            </a:pP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High intensity, low energy protons for </a:t>
            </a:r>
            <a:r>
              <a:rPr lang="en-US" altLang="ja-JP" sz="2000" b="1" kern="0" dirty="0" err="1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kaon</a:t>
            </a: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, </a:t>
            </a:r>
            <a:r>
              <a:rPr lang="en-US" altLang="ja-JP" sz="2000" b="1" kern="0" dirty="0" err="1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muon</a:t>
            </a: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, and nuclear experiments</a:t>
            </a:r>
          </a:p>
          <a:p>
            <a:pPr marL="579438" lvl="1" indent="-285750" eaLnBrk="0" hangingPunct="0">
              <a:spcBef>
                <a:spcPts val="600"/>
              </a:spcBef>
              <a:defRPr/>
            </a:pP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 &gt;2 MW </a:t>
            </a:r>
            <a:r>
              <a:rPr lang="en-US" altLang="ja-JP" sz="2000" b="1" u="sng" kern="0" dirty="0">
                <a:latin typeface="Comic Sans MS" pitchFamily="66" charset="0"/>
                <a:ea typeface="ＭＳ Ｐゴシック" charset="-128"/>
              </a:rPr>
              <a:t>operations simultaneous</a:t>
            </a: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 with the  neutrino program</a:t>
            </a:r>
          </a:p>
          <a:p>
            <a:pPr marL="176213" indent="-236538" eaLnBrk="0" hangingPunct="0">
              <a:spcBef>
                <a:spcPts val="600"/>
              </a:spcBef>
              <a:buFontTx/>
              <a:buChar char="•"/>
              <a:defRPr/>
            </a:pP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A path toward a </a:t>
            </a:r>
            <a:r>
              <a:rPr lang="en-US" altLang="ja-JP" sz="2000" b="1" kern="0" dirty="0" err="1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muon</a:t>
            </a: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 source for a possible future Neutrino Factory and/or a </a:t>
            </a:r>
            <a:r>
              <a:rPr lang="en-US" altLang="ja-JP" sz="2000" b="1" kern="0" dirty="0" err="1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Muon</a:t>
            </a:r>
            <a:r>
              <a:rPr lang="en-US" altLang="ja-JP" sz="2000" b="1" kern="0" dirty="0">
                <a:solidFill>
                  <a:srgbClr val="0000FF"/>
                </a:solidFill>
                <a:latin typeface="Comic Sans MS" pitchFamily="66" charset="0"/>
                <a:ea typeface="ＭＳ Ｐゴシック" charset="-128"/>
              </a:rPr>
              <a:t> Collider</a:t>
            </a:r>
          </a:p>
          <a:p>
            <a:pPr marL="631825" lvl="1" indent="-236538" eaLnBrk="0" hangingPunct="0">
              <a:spcBef>
                <a:spcPts val="600"/>
              </a:spcBef>
              <a:buFontTx/>
              <a:buChar char="–"/>
              <a:defRPr/>
            </a:pPr>
            <a:r>
              <a:rPr lang="en-US" altLang="ja-JP" sz="2000" b="1" kern="0" dirty="0" err="1">
                <a:latin typeface="Comic Sans MS" pitchFamily="66" charset="0"/>
                <a:ea typeface="ＭＳ Ｐゴシック" charset="-128"/>
              </a:rPr>
              <a:t>Ugrade</a:t>
            </a:r>
            <a:r>
              <a:rPr lang="en-US" altLang="ja-JP" sz="2000" b="1" kern="0" dirty="0">
                <a:latin typeface="Comic Sans MS" pitchFamily="66" charset="0"/>
                <a:ea typeface="ＭＳ Ｐゴシック" charset="-128"/>
              </a:rPr>
              <a:t> potential to 2-4 MW at ~5-15 </a:t>
            </a:r>
            <a:r>
              <a:rPr lang="en-US" altLang="ja-JP" sz="2000" b="1" kern="0" dirty="0" err="1">
                <a:latin typeface="Comic Sans MS" pitchFamily="66" charset="0"/>
                <a:ea typeface="ＭＳ Ｐゴシック" charset="-128"/>
              </a:rPr>
              <a:t>GeV</a:t>
            </a:r>
            <a:endParaRPr lang="en-US" sz="2000" b="1" kern="0" dirty="0">
              <a:latin typeface="Comic Sans MS" pitchFamily="66" charset="0"/>
            </a:endParaRPr>
          </a:p>
        </p:txBody>
      </p:sp>
      <p:pic>
        <p:nvPicPr>
          <p:cNvPr id="20316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25938"/>
            <a:ext cx="3276600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24" name="TextBox 10"/>
          <p:cNvSpPr txBox="1">
            <a:spLocks noChangeArrowheads="1"/>
          </p:cNvSpPr>
          <p:nvPr/>
        </p:nvSpPr>
        <p:spPr bwMode="auto">
          <a:xfrm>
            <a:off x="5638800" y="1295400"/>
            <a:ext cx="355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1300km to Dusel/South Dakota</a:t>
            </a:r>
          </a:p>
        </p:txBody>
      </p:sp>
      <p:sp>
        <p:nvSpPr>
          <p:cNvPr id="2031625" name="TextBox 11"/>
          <p:cNvSpPr txBox="1">
            <a:spLocks noChangeArrowheads="1"/>
          </p:cNvSpPr>
          <p:nvPr/>
        </p:nvSpPr>
        <p:spPr bwMode="auto">
          <a:xfrm>
            <a:off x="7086600" y="2743200"/>
            <a:ext cx="18780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CC"/>
                </a:solidFill>
              </a:rPr>
              <a:t>Strong synergy</a:t>
            </a:r>
          </a:p>
          <a:p>
            <a:r>
              <a:rPr lang="en-US" b="1">
                <a:solidFill>
                  <a:srgbClr val="CC00CC"/>
                </a:solidFill>
              </a:rPr>
              <a:t> with ILC SCRF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26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39763"/>
          </a:xfrm>
        </p:spPr>
        <p:txBody>
          <a:bodyPr/>
          <a:lstStyle/>
          <a:p>
            <a:r>
              <a:rPr lang="en-US" sz="2800" smtClean="0"/>
              <a:t>Possible future HEP facilities at Energy/Luminosity frontier</a:t>
            </a:r>
          </a:p>
        </p:txBody>
      </p:sp>
      <p:sp>
        <p:nvSpPr>
          <p:cNvPr id="20326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060EDF-1626-44AA-8900-B6627B65E697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32643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3265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09600"/>
            <a:ext cx="88391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6781800" y="1295400"/>
            <a:ext cx="1981200" cy="16002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>
              <a:latin typeface="Times New Roman" pitchFamily="18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010400" y="14478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Protons</a:t>
            </a:r>
          </a:p>
        </p:txBody>
      </p:sp>
      <p:sp>
        <p:nvSpPr>
          <p:cNvPr id="19" name="Oval 18"/>
          <p:cNvSpPr/>
          <p:nvPr/>
        </p:nvSpPr>
        <p:spPr>
          <a:xfrm>
            <a:off x="4191000" y="1447800"/>
            <a:ext cx="2133600" cy="13716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267200" y="160020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FF"/>
                </a:solidFill>
              </a:rPr>
              <a:t>Leptons</a:t>
            </a: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1524000" y="990600"/>
            <a:ext cx="2438400" cy="1066800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676400" y="990600"/>
            <a:ext cx="213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B Factories</a:t>
            </a:r>
          </a:p>
        </p:txBody>
      </p:sp>
      <p:sp>
        <p:nvSpPr>
          <p:cNvPr id="23" name="Oval 22"/>
          <p:cNvSpPr/>
          <p:nvPr/>
        </p:nvSpPr>
        <p:spPr>
          <a:xfrm rot="660000">
            <a:off x="1421601" y="2380036"/>
            <a:ext cx="4348162" cy="1741487"/>
          </a:xfrm>
          <a:prstGeom prst="ellipse">
            <a:avLst/>
          </a:prstGeom>
          <a:noFill/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048000" y="3429000"/>
            <a:ext cx="236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CC9900"/>
                </a:solidFill>
              </a:rPr>
              <a:t>E-/Hadrons</a:t>
            </a:r>
          </a:p>
        </p:txBody>
      </p:sp>
      <p:sp>
        <p:nvSpPr>
          <p:cNvPr id="25" name="Oval 24"/>
          <p:cNvSpPr/>
          <p:nvPr/>
        </p:nvSpPr>
        <p:spPr>
          <a:xfrm>
            <a:off x="1295400" y="5715000"/>
            <a:ext cx="6172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3657600" y="59436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24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5791200" cy="457200"/>
          </a:xfrm>
        </p:spPr>
        <p:txBody>
          <a:bodyPr/>
          <a:lstStyle/>
          <a:p>
            <a:pPr eaLnBrk="1" hangingPunct="1"/>
            <a:r>
              <a:rPr lang="en-US" smtClean="0"/>
              <a:t>Tentative schedule new projects</a:t>
            </a:r>
          </a:p>
        </p:txBody>
      </p:sp>
      <p:graphicFrame>
        <p:nvGraphicFramePr>
          <p:cNvPr id="1982466" name="Object 10"/>
          <p:cNvGraphicFramePr>
            <a:graphicFrameLocks noChangeAspect="1"/>
          </p:cNvGraphicFramePr>
          <p:nvPr/>
        </p:nvGraphicFramePr>
        <p:xfrm>
          <a:off x="6019800" y="0"/>
          <a:ext cx="3124200" cy="1066800"/>
        </p:xfrm>
        <a:graphic>
          <a:graphicData uri="http://schemas.openxmlformats.org/presentationml/2006/ole">
            <p:oleObj spid="_x0000_s1982466" name="Worksheet" r:id="rId4" imgW="4352925" imgH="1209675" progId="Excel.Sheet.12">
              <p:embed/>
            </p:oleObj>
          </a:graphicData>
        </a:graphic>
      </p:graphicFrame>
      <p:sp>
        <p:nvSpPr>
          <p:cNvPr id="1982471" name="Slide Number Placeholder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1E178-1C96-4BA9-AB01-8DCBD7A286A6}" type="slidenum">
              <a:rPr lang="en-US" smtClean="0">
                <a:latin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1982469" name="Object 5"/>
          <p:cNvGraphicFramePr>
            <a:graphicFrameLocks noChangeAspect="1"/>
          </p:cNvGraphicFramePr>
          <p:nvPr/>
        </p:nvGraphicFramePr>
        <p:xfrm>
          <a:off x="152400" y="1143000"/>
          <a:ext cx="8839200" cy="5257800"/>
        </p:xfrm>
        <a:graphic>
          <a:graphicData uri="http://schemas.openxmlformats.org/presentationml/2006/ole">
            <p:oleObj spid="_x0000_s1982469" name="Worksheet" r:id="rId5" imgW="11172825" imgH="5838825" progId="Excel.Sheet.12">
              <p:embed/>
            </p:oleObj>
          </a:graphicData>
        </a:graphic>
      </p:graphicFrame>
      <p:cxnSp>
        <p:nvCxnSpPr>
          <p:cNvPr id="63" name="Straight Connector 62"/>
          <p:cNvCxnSpPr/>
          <p:nvPr/>
        </p:nvCxnSpPr>
        <p:spPr>
          <a:xfrm rot="5400000">
            <a:off x="-647700" y="3695700"/>
            <a:ext cx="54102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1600200" y="685800"/>
            <a:ext cx="1143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  </a:t>
            </a:r>
            <a:r>
              <a:rPr lang="en-US" b="1">
                <a:solidFill>
                  <a:srgbClr val="0000FF"/>
                </a:solidFill>
              </a:rPr>
              <a:t>Today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609600" y="381000"/>
            <a:ext cx="2514600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FF"/>
                </a:solidFill>
              </a:rPr>
              <a:t>European Strategy</a:t>
            </a:r>
          </a:p>
          <a:p>
            <a:pPr algn="ctr"/>
            <a:r>
              <a:rPr lang="en-US" b="1">
                <a:solidFill>
                  <a:srgbClr val="0000FF"/>
                </a:solidFill>
              </a:rPr>
              <a:t>For Particle Physics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rot="16200000" flipH="1">
            <a:off x="2514600" y="990600"/>
            <a:ext cx="304800" cy="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429000" y="381000"/>
            <a:ext cx="2514600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FF"/>
                </a:solidFill>
              </a:rPr>
              <a:t>Future facility specif. from LHC Physics?</a:t>
            </a:r>
          </a:p>
        </p:txBody>
      </p:sp>
      <p:cxnSp>
        <p:nvCxnSpPr>
          <p:cNvPr id="72" name="Straight Connector 71"/>
          <p:cNvCxnSpPr>
            <a:endCxn id="77" idx="0"/>
          </p:cNvCxnSpPr>
          <p:nvPr/>
        </p:nvCxnSpPr>
        <p:spPr>
          <a:xfrm rot="5400000">
            <a:off x="-76200" y="3810000"/>
            <a:ext cx="51816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1028700" y="3848100"/>
            <a:ext cx="52578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2247900" y="3848100"/>
            <a:ext cx="52578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H="1">
            <a:off x="5486400" y="3810000"/>
            <a:ext cx="5257800" cy="7620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1752600" y="64008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 LHC = 1 fb</a:t>
            </a:r>
            <a:r>
              <a:rPr lang="en-US" b="1" baseline="30000">
                <a:solidFill>
                  <a:srgbClr val="FF00FF"/>
                </a:solidFill>
              </a:rPr>
              <a:t>-1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3200400" y="64008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  66 fb</a:t>
            </a:r>
            <a:r>
              <a:rPr lang="en-US" b="1" baseline="30000">
                <a:solidFill>
                  <a:srgbClr val="FF00FF"/>
                </a:solidFill>
              </a:rPr>
              <a:t>-1</a:t>
            </a:r>
            <a:endParaRPr lang="en-US" b="1">
              <a:solidFill>
                <a:srgbClr val="FF00FF"/>
              </a:solidFill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4419600" y="6400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336 fb</a:t>
            </a:r>
            <a:r>
              <a:rPr lang="en-US" b="1" baseline="30000">
                <a:solidFill>
                  <a:srgbClr val="FF00FF"/>
                </a:solidFill>
              </a:rPr>
              <a:t>-1</a:t>
            </a:r>
            <a:endParaRPr lang="en-US" b="1">
              <a:solidFill>
                <a:srgbClr val="FF00FF"/>
              </a:solidFill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7391400" y="64008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  3070 fb</a:t>
            </a:r>
            <a:r>
              <a:rPr lang="en-US" b="1" baseline="30000">
                <a:solidFill>
                  <a:srgbClr val="FF00FF"/>
                </a:solidFill>
              </a:rPr>
              <a:t>-1</a:t>
            </a:r>
            <a:endParaRPr lang="en-US" b="1">
              <a:solidFill>
                <a:srgbClr val="FF00FF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rot="16200000" flipH="1">
            <a:off x="3657600" y="1066800"/>
            <a:ext cx="304800" cy="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0800000" flipV="1">
            <a:off x="2667000" y="838200"/>
            <a:ext cx="914400" cy="30480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>
            <a:off x="4876800" y="1066800"/>
            <a:ext cx="304800" cy="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2488" name="Date Placeholder 25"/>
          <p:cNvSpPr>
            <a:spLocks noGrp="1"/>
          </p:cNvSpPr>
          <p:nvPr>
            <p:ph type="dt" sz="quarter" idx="10"/>
          </p:nvPr>
        </p:nvSpPr>
        <p:spPr>
          <a:xfrm>
            <a:off x="152400" y="6400800"/>
            <a:ext cx="1295400" cy="244475"/>
          </a:xfrm>
          <a:noFill/>
        </p:spPr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Arial" pitchFamily="34" charset="0"/>
              </a:rPr>
              <a:t>J.P.Delahaye</a:t>
            </a:r>
          </a:p>
          <a:p>
            <a:endParaRPr lang="en-US" b="1" u="sng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982489" name="Footer Placeholder 26"/>
          <p:cNvSpPr>
            <a:spLocks noGrp="1"/>
          </p:cNvSpPr>
          <p:nvPr>
            <p:ph type="ftr" sz="quarter" idx="11"/>
          </p:nvPr>
        </p:nvSpPr>
        <p:spPr>
          <a:xfrm>
            <a:off x="5257800" y="6477000"/>
            <a:ext cx="2438400" cy="381000"/>
          </a:xfrm>
          <a:noFill/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  <a:latin typeface="Arial" pitchFamily="34" charset="0"/>
              </a:rPr>
              <a:t>ICHEP 2010 (28/07/10)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9" grpId="0" animBg="1"/>
      <p:bldP spid="71" grpId="0" animBg="1"/>
      <p:bldP spid="77" grpId="0"/>
      <p:bldP spid="80" grpId="0"/>
      <p:bldP spid="81" grpId="0"/>
      <p:bldP spid="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22530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639763"/>
          </a:xfrm>
        </p:spPr>
        <p:txBody>
          <a:bodyPr/>
          <a:lstStyle/>
          <a:p>
            <a:pPr eaLnBrk="1" hangingPunct="1"/>
            <a:r>
              <a:rPr lang="en-US" smtClean="0"/>
              <a:t>Global Collaborations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838200"/>
            <a:ext cx="88392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More and more time and (M&amp;P) resources required from first ideas to project proposal </a:t>
            </a:r>
          </a:p>
          <a:p>
            <a:pPr lvl="1" eaLnBrk="1" hangingPunct="1"/>
            <a:r>
              <a:rPr lang="en-US" smtClean="0"/>
              <a:t>Launch R&amp;D early, </a:t>
            </a:r>
          </a:p>
          <a:p>
            <a:pPr lvl="1" eaLnBrk="1" hangingPunct="1"/>
            <a:r>
              <a:rPr lang="en-US" smtClean="0"/>
              <a:t>Explore ALL possible options of schemes and technologies (anticipating future Physics requests)</a:t>
            </a:r>
          </a:p>
          <a:p>
            <a:pPr lvl="1" eaLnBrk="1" hangingPunct="1"/>
            <a:r>
              <a:rPr lang="en-US" smtClean="0"/>
              <a:t>Realistic status &amp; schedule estimates:</a:t>
            </a:r>
          </a:p>
          <a:p>
            <a:pPr lvl="2" algn="ctr" eaLnBrk="1" hangingPunct="1">
              <a:buFontTx/>
              <a:buNone/>
            </a:pPr>
            <a:r>
              <a:rPr lang="en-US" b="1" smtClean="0">
                <a:solidFill>
                  <a:srgbClr val="FF0000"/>
                </a:solidFill>
              </a:rPr>
              <a:t>preserve </a:t>
            </a:r>
            <a:r>
              <a:rPr lang="en-US" b="1" smtClean="0">
                <a:solidFill>
                  <a:srgbClr val="FF3300"/>
                </a:solidFill>
              </a:rPr>
              <a:t>credibility &amp; make reasonable plans</a:t>
            </a:r>
          </a:p>
          <a:p>
            <a:pPr eaLnBrk="1" hangingPunct="1">
              <a:buFontTx/>
              <a:buNone/>
            </a:pPr>
            <a:r>
              <a:rPr lang="en-US" smtClean="0"/>
              <a:t>Global Collaboration mandatory from the R&amp;D phase to construction and operation</a:t>
            </a:r>
          </a:p>
          <a:p>
            <a:pPr lvl="1" eaLnBrk="1" hangingPunct="1"/>
            <a:r>
              <a:rPr lang="en-US" smtClean="0"/>
              <a:t>Best use of limited resources &amp; available expertise</a:t>
            </a:r>
          </a:p>
          <a:p>
            <a:pPr lvl="1" eaLnBrk="1" hangingPunct="1"/>
            <a:r>
              <a:rPr lang="en-US" smtClean="0"/>
              <a:t>Inspired from successful collaborations on Detectors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5DDBE-B01F-48F6-AEA3-9ABE57CBED22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23554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685800"/>
          </a:xfrm>
        </p:spPr>
        <p:txBody>
          <a:bodyPr/>
          <a:lstStyle/>
          <a:p>
            <a:pPr eaLnBrk="1" hangingPunct="1"/>
            <a:r>
              <a:rPr lang="en-US" smtClean="0"/>
              <a:t>Plea for a Global Coordination (initiated by ICFA) 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Global strategy of new accelerator projects in truly world-wide collaboration:</a:t>
            </a:r>
          </a:p>
          <a:p>
            <a:pPr lvl="1" eaLnBrk="1" hangingPunct="1"/>
            <a:r>
              <a:rPr lang="en-US" smtClean="0"/>
              <a:t>Defining all various Projects and Technology options worth exploring 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Global</a:t>
            </a:r>
            <a:r>
              <a:rPr lang="en-US" smtClean="0"/>
              <a:t> teams made of world-wide experts taking advantage of synergies to address </a:t>
            </a:r>
            <a:r>
              <a:rPr lang="en-US" smtClean="0">
                <a:solidFill>
                  <a:srgbClr val="FF0000"/>
                </a:solidFill>
              </a:rPr>
              <a:t>common</a:t>
            </a:r>
            <a:r>
              <a:rPr lang="en-US" smtClean="0"/>
              <a:t> issues (generic R&amp;D) of various projects</a:t>
            </a:r>
          </a:p>
          <a:p>
            <a:pPr lvl="1" eaLnBrk="1" hangingPunct="1"/>
            <a:r>
              <a:rPr lang="en-US" smtClean="0"/>
              <a:t>Preparing </a:t>
            </a:r>
            <a:r>
              <a:rPr lang="en-US" smtClean="0">
                <a:solidFill>
                  <a:srgbClr val="FF0000"/>
                </a:solidFill>
              </a:rPr>
              <a:t>together</a:t>
            </a:r>
            <a:r>
              <a:rPr lang="en-US" smtClean="0"/>
              <a:t> plethora of project proposals to cover Physics Landscape: ready for window opportunity 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Collaborative/Competition: </a:t>
            </a:r>
            <a:r>
              <a:rPr lang="en-US" smtClean="0"/>
              <a:t>Experts in Collaboration, Technology &amp; Projects options in Competition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Joining</a:t>
            </a:r>
            <a:r>
              <a:rPr lang="en-US" smtClean="0"/>
              <a:t> resources on (few) selected projects </a:t>
            </a:r>
          </a:p>
          <a:p>
            <a:pPr lvl="1" algn="ctr" eaLnBrk="1" hangingPunct="1">
              <a:buFontTx/>
              <a:buNone/>
            </a:pPr>
            <a:r>
              <a:rPr lang="en-US" sz="2200" smtClean="0">
                <a:solidFill>
                  <a:srgbClr val="FF0000"/>
                </a:solidFill>
              </a:rPr>
              <a:t> </a:t>
            </a:r>
            <a:endParaRPr lang="en-US" sz="2200" smtClean="0"/>
          </a:p>
          <a:p>
            <a:pPr lvl="1" eaLnBrk="1" hangingPunct="1">
              <a:buFontTx/>
              <a:buNone/>
            </a:pPr>
            <a:r>
              <a:rPr lang="en-US" sz="2000" smtClean="0"/>
              <a:t>     </a:t>
            </a:r>
            <a:endParaRPr lang="en-US" smtClean="0"/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179A01-BFAD-43A7-8CFE-BD39A7948CD8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24578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639763"/>
          </a:xfrm>
        </p:spPr>
        <p:txBody>
          <a:bodyPr/>
          <a:lstStyle/>
          <a:p>
            <a:pPr eaLnBrk="1" hangingPunct="1"/>
            <a:r>
              <a:rPr lang="en-US" sz="4000" smtClean="0"/>
              <a:t>Conclusion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Future HEP Projects (beyond LHC) will be:</a:t>
            </a:r>
            <a:endParaRPr lang="en-US" sz="1000" smtClean="0"/>
          </a:p>
          <a:p>
            <a:pPr eaLnBrk="1" hangingPunct="1">
              <a:buFontTx/>
              <a:buNone/>
            </a:pPr>
            <a:endParaRPr lang="en-US" sz="1000" smtClean="0"/>
          </a:p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00B050"/>
                </a:solidFill>
              </a:rPr>
              <a:t>GLOBAL! </a:t>
            </a:r>
          </a:p>
          <a:p>
            <a:pPr algn="ctr" eaLnBrk="1" hangingPunct="1">
              <a:buFontTx/>
              <a:buNone/>
            </a:pPr>
            <a:endParaRPr lang="en-US" sz="1000" smtClean="0">
              <a:solidFill>
                <a:srgbClr val="00B05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00B050"/>
                </a:solidFill>
              </a:rPr>
              <a:t>Collaborations! </a:t>
            </a:r>
          </a:p>
          <a:p>
            <a:pPr algn="ctr" eaLnBrk="1" hangingPunct="1">
              <a:buFontTx/>
              <a:buNone/>
            </a:pPr>
            <a:endParaRPr lang="en-US" sz="1000" smtClean="0">
              <a:solidFill>
                <a:srgbClr val="00B05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00B050"/>
                </a:solidFill>
              </a:rPr>
              <a:t>Innovative ideas and technology breakthroughs</a:t>
            </a:r>
          </a:p>
          <a:p>
            <a:pPr lvl="1" algn="ctr" eaLnBrk="1" hangingPunct="1">
              <a:buFontTx/>
              <a:buNone/>
            </a:pPr>
            <a:r>
              <a:rPr lang="en-US" smtClean="0"/>
              <a:t>R&amp;D, R&amp;D , R&amp;D </a:t>
            </a:r>
          </a:p>
          <a:p>
            <a:pPr algn="ctr" eaLnBrk="1" hangingPunct="1">
              <a:buFontTx/>
              <a:buNone/>
            </a:pPr>
            <a:r>
              <a:rPr lang="en-US" sz="1000" smtClean="0">
                <a:solidFill>
                  <a:srgbClr val="00B050"/>
                </a:solidFill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00B050"/>
                </a:solidFill>
              </a:rPr>
              <a:t>Globally Coordinated Strategy </a:t>
            </a:r>
          </a:p>
          <a:p>
            <a:pPr algn="ctr" eaLnBrk="1" hangingPunct="1">
              <a:buFontTx/>
              <a:buNone/>
            </a:pPr>
            <a:endParaRPr lang="en-US" sz="2000" smtClean="0"/>
          </a:p>
          <a:p>
            <a:pPr algn="ctr" eaLnBrk="1" hangingPunct="1">
              <a:buFontTx/>
              <a:buNone/>
            </a:pPr>
            <a:r>
              <a:rPr lang="en-US" smtClean="0"/>
              <a:t> </a:t>
            </a:r>
            <a:r>
              <a:rPr lang="en-US" sz="4000" smtClean="0">
                <a:solidFill>
                  <a:srgbClr val="CC0000"/>
                </a:solidFill>
              </a:rPr>
              <a:t>or will not be!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7B323C-FEE7-41CF-8596-AA8C95270146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0" y="0"/>
          <a:ext cx="9144000" cy="317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560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352800"/>
            <a:ext cx="8534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5486400" y="3581400"/>
            <a:ext cx="3276600" cy="2514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62000" y="6019800"/>
            <a:ext cx="4876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0A119C-D52E-4E55-8838-1DA8DB1D3A7E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4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7DBE3A-267A-484C-81DE-81DF8ED19E73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8349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200" cy="639763"/>
          </a:xfrm>
        </p:spPr>
        <p:txBody>
          <a:bodyPr/>
          <a:lstStyle/>
          <a:p>
            <a:r>
              <a:rPr lang="en-US" smtClean="0"/>
              <a:t>Synergies between projects: Generic R&amp;D</a:t>
            </a:r>
          </a:p>
        </p:txBody>
      </p:sp>
      <p:graphicFrame>
        <p:nvGraphicFramePr>
          <p:cNvPr id="1983495" name="Object 7"/>
          <p:cNvGraphicFramePr>
            <a:graphicFrameLocks noChangeAspect="1"/>
          </p:cNvGraphicFramePr>
          <p:nvPr/>
        </p:nvGraphicFramePr>
        <p:xfrm>
          <a:off x="228600" y="685800"/>
          <a:ext cx="8610600" cy="5867400"/>
        </p:xfrm>
        <a:graphic>
          <a:graphicData uri="http://schemas.openxmlformats.org/presentationml/2006/ole">
            <p:oleObj spid="_x0000_s1983495" name="Worksheet" r:id="rId3" imgW="16821150" imgH="7200900" progId="Excel.Sheet.12">
              <p:embed/>
            </p:oleObj>
          </a:graphicData>
        </a:graphic>
      </p:graphicFrame>
      <p:sp>
        <p:nvSpPr>
          <p:cNvPr id="1983498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Arial" pitchFamily="34" charset="0"/>
              </a:rPr>
              <a:t>J.P.Delahaye</a:t>
            </a:r>
          </a:p>
        </p:txBody>
      </p:sp>
      <p:sp>
        <p:nvSpPr>
          <p:cNvPr id="1983499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ICHEP 2010 (28/07/10)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8806</TotalTime>
  <Words>3090</Words>
  <Application>Microsoft Office PowerPoint</Application>
  <PresentationFormat>On-screen Show (4:3)</PresentationFormat>
  <Paragraphs>949</Paragraphs>
  <Slides>49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9" baseType="lpstr">
      <vt:lpstr>Arial</vt:lpstr>
      <vt:lpstr>Times New Roman</vt:lpstr>
      <vt:lpstr>Comic Sans MS</vt:lpstr>
      <vt:lpstr>Verdana</vt:lpstr>
      <vt:lpstr>Calibri</vt:lpstr>
      <vt:lpstr>Symbol</vt:lpstr>
      <vt:lpstr>Arial Unicode MS</vt:lpstr>
      <vt:lpstr>Times</vt:lpstr>
      <vt:lpstr>News Gothic MT</vt:lpstr>
      <vt:lpstr>Futura</vt:lpstr>
      <vt:lpstr>Gill Sans</vt:lpstr>
      <vt:lpstr>Helvetica Neue</vt:lpstr>
      <vt:lpstr>ＭＳ Ｐゴシック</vt:lpstr>
      <vt:lpstr>Batang</vt:lpstr>
      <vt:lpstr>MS Gothic</vt:lpstr>
      <vt:lpstr>Rockwell</vt:lpstr>
      <vt:lpstr>MS Mincho</vt:lpstr>
      <vt:lpstr>Default Design</vt:lpstr>
      <vt:lpstr>Worksheet</vt:lpstr>
      <vt:lpstr>Photo Editor Photo</vt:lpstr>
      <vt:lpstr>New Accelerator Projects  J.P.Delahaye/CERN</vt:lpstr>
      <vt:lpstr>Taking advantage of (but not summarising)  Session 14 (24/07/10) “Future Machines and Projects”</vt:lpstr>
      <vt:lpstr>Conclusion: Personal Remarks</vt:lpstr>
      <vt:lpstr>Creative and Strong R&amp;D</vt:lpstr>
      <vt:lpstr>Global Collaborations</vt:lpstr>
      <vt:lpstr>Plea for a Global Coordination (initiated by ICFA) </vt:lpstr>
      <vt:lpstr>Conclusion</vt:lpstr>
      <vt:lpstr>Slide 8</vt:lpstr>
      <vt:lpstr>Synergies between projects: Generic R&amp;D</vt:lpstr>
      <vt:lpstr>Global Collaborations  (Examples of) </vt:lpstr>
      <vt:lpstr>Trends of HEP facilities</vt:lpstr>
      <vt:lpstr>Slide 12</vt:lpstr>
      <vt:lpstr>Present HEP colliders at Energy/Luminosity frontiers</vt:lpstr>
      <vt:lpstr>Slide 14</vt:lpstr>
      <vt:lpstr>LHC parameters evolution                                                                     Nominal    High-Luminosity   High-Energy   </vt:lpstr>
      <vt:lpstr>HL-LHC – LHC modifications</vt:lpstr>
      <vt:lpstr>HE-LHC – LHC modifications</vt:lpstr>
      <vt:lpstr>LHC upgrade issues and R&amp;D</vt:lpstr>
      <vt:lpstr>Super-ConductinHIGH FIELD MAGNETS</vt:lpstr>
      <vt:lpstr>Slide 20</vt:lpstr>
      <vt:lpstr>Ions Colliders Parameters</vt:lpstr>
      <vt:lpstr>Major issues of Ions Colliders</vt:lpstr>
      <vt:lpstr>Slide 23</vt:lpstr>
      <vt:lpstr>Large Hadron Ion Collider (LHiC)</vt:lpstr>
      <vt:lpstr>Slide 25</vt:lpstr>
      <vt:lpstr>ENC @ FAIR</vt:lpstr>
      <vt:lpstr>ELIC at JLAB</vt:lpstr>
      <vt:lpstr>eRHIC @ BNL </vt:lpstr>
      <vt:lpstr>LHeC – Two options</vt:lpstr>
      <vt:lpstr>Hadron-Lepton Collider Parameters</vt:lpstr>
      <vt:lpstr>Slide 31</vt:lpstr>
      <vt:lpstr>B Factories (PEPII&amp;KEKB) to SuperB and  SuperKEKB @ high luminosity frontier</vt:lpstr>
      <vt:lpstr>Novel “nanobeam scheme” (P.Raimondi/LNF)</vt:lpstr>
      <vt:lpstr>Major parameters B Factories </vt:lpstr>
      <vt:lpstr>KEKB to SuperKEKB  How to upgrade </vt:lpstr>
      <vt:lpstr>Slide 36</vt:lpstr>
      <vt:lpstr>Slide 37</vt:lpstr>
      <vt:lpstr>Linear Collider layouts  http://www.linearcollider.org/cms    http://clic-study.web.cern.ch/CLIC-Study/ </vt:lpstr>
      <vt:lpstr>Slide 39</vt:lpstr>
      <vt:lpstr>Status and major issues of Linear Colliders</vt:lpstr>
      <vt:lpstr>Successful ILC Super Conducting RF developments in global collaboration</vt:lpstr>
      <vt:lpstr>Slide 42</vt:lpstr>
      <vt:lpstr>Test Facilities on Linear Colliders Common Issues</vt:lpstr>
      <vt:lpstr>Slide 44</vt:lpstr>
      <vt:lpstr>Slide 45</vt:lpstr>
      <vt:lpstr>Muon Collider Issues&amp;Challenges, R&amp;D</vt:lpstr>
      <vt:lpstr>Project X at FNAL: 3 MW proton source</vt:lpstr>
      <vt:lpstr>Possible future HEP facilities at Energy/Luminosity frontier</vt:lpstr>
      <vt:lpstr>Tentative schedule new projects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Delahaye</dc:creator>
  <cp:lastModifiedBy>Delahaye</cp:lastModifiedBy>
  <cp:revision>345</cp:revision>
  <dcterms:created xsi:type="dcterms:W3CDTF">2010-06-07T09:25:01Z</dcterms:created>
  <dcterms:modified xsi:type="dcterms:W3CDTF">2010-07-29T06:18:21Z</dcterms:modified>
</cp:coreProperties>
</file>