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76" r:id="rId4"/>
    <p:sldId id="277" r:id="rId5"/>
    <p:sldId id="280" r:id="rId6"/>
    <p:sldId id="279" r:id="rId7"/>
    <p:sldId id="282" r:id="rId8"/>
    <p:sldId id="257" r:id="rId9"/>
    <p:sldId id="258" r:id="rId10"/>
    <p:sldId id="259" r:id="rId11"/>
    <p:sldId id="260" r:id="rId12"/>
    <p:sldId id="266" r:id="rId13"/>
    <p:sldId id="284" r:id="rId14"/>
    <p:sldId id="289" r:id="rId15"/>
    <p:sldId id="285" r:id="rId16"/>
    <p:sldId id="288" r:id="rId17"/>
    <p:sldId id="287" r:id="rId18"/>
    <p:sldId id="286" r:id="rId19"/>
    <p:sldId id="292" r:id="rId20"/>
    <p:sldId id="294" r:id="rId21"/>
    <p:sldId id="293" r:id="rId22"/>
    <p:sldId id="300" r:id="rId23"/>
    <p:sldId id="295" r:id="rId24"/>
    <p:sldId id="296" r:id="rId25"/>
    <p:sldId id="297" r:id="rId26"/>
    <p:sldId id="298" r:id="rId27"/>
    <p:sldId id="299" r:id="rId28"/>
    <p:sldId id="283" r:id="rId29"/>
    <p:sldId id="269" r:id="rId30"/>
    <p:sldId id="270" r:id="rId31"/>
    <p:sldId id="278" r:id="rId32"/>
    <p:sldId id="281" r:id="rId33"/>
    <p:sldId id="264" r:id="rId34"/>
    <p:sldId id="265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00000"/>
    <a:srgbClr val="990099"/>
    <a:srgbClr val="9900CC"/>
    <a:srgbClr val="17365D"/>
    <a:srgbClr val="244061"/>
    <a:srgbClr val="FFFF70"/>
    <a:srgbClr val="FF64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8318" autoAdjust="0"/>
  </p:normalViewPr>
  <p:slideViewPr>
    <p:cSldViewPr snapToGrid="0">
      <p:cViewPr varScale="1">
        <p:scale>
          <a:sx n="124" d="100"/>
          <a:sy n="124" d="100"/>
        </p:scale>
        <p:origin x="-176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810"/>
    </p:cViewPr>
  </p:sorter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E9C4-7DC0-4586-BF1D-3A9FD762D476}" type="datetimeFigureOut">
              <a:rPr lang="en-US" smtClean="0"/>
              <a:pPr/>
              <a:t>8/11/2010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7940040" y="106680"/>
            <a:ext cx="69342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59E9C4-7DC0-4586-BF1D-3A9FD762D476}" type="datetimeFigureOut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8/12/2010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E9C4-7DC0-4586-BF1D-3A9FD762D476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E9C4-7DC0-4586-BF1D-3A9FD762D476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859E9C4-7DC0-4586-BF1D-3A9FD762D476}" type="datetimeFigureOut">
              <a:rPr lang="en-US" smtClean="0"/>
              <a:pPr/>
              <a:t>8/11/2010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172861B3-3EBE-4278-A89D-0A3EA04372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E9C4-7DC0-4586-BF1D-3A9FD762D476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E9C4-7DC0-4586-BF1D-3A9FD762D476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E9C4-7DC0-4586-BF1D-3A9FD762D476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E9C4-7DC0-4586-BF1D-3A9FD762D476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E9C4-7DC0-4586-BF1D-3A9FD762D476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E9C4-7DC0-4586-BF1D-3A9FD762D476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E9C4-7DC0-4586-BF1D-3A9FD762D476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61B3-3EBE-4278-A89D-0A3EA0437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5"/>
          <p:cNvSpPr>
            <a:spLocks noChangeArrowheads="1"/>
          </p:cNvSpPr>
          <p:nvPr userDrawn="1"/>
        </p:nvSpPr>
        <p:spPr bwMode="auto">
          <a:xfrm>
            <a:off x="0" y="0"/>
            <a:ext cx="8633460" cy="39624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000066"/>
              </a:gs>
              <a:gs pos="100000">
                <a:schemeClr val="hlink"/>
              </a:gs>
            </a:gsLst>
            <a:lin ang="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>
                <a:alpha val="30000"/>
              </a:prst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Times New Roman" pitchFamily="18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5780" y="472440"/>
            <a:ext cx="812292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05000"/>
            <a:ext cx="8229600" cy="4221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9E9C4-7DC0-4586-BF1D-3A9FD762D476}" type="datetimeFigureOut">
              <a:rPr lang="en-US" smtClean="0"/>
              <a:pPr/>
              <a:t>8/11/2010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861B3-3EBE-4278-A89D-0A3EA04372B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711047" y="30956"/>
            <a:ext cx="390090" cy="381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7" name="Group 46"/>
          <p:cNvGrpSpPr/>
          <p:nvPr userDrawn="1"/>
        </p:nvGrpSpPr>
        <p:grpSpPr>
          <a:xfrm rot="19860000">
            <a:off x="4491275" y="6624035"/>
            <a:ext cx="198322" cy="198322"/>
            <a:chOff x="6016801" y="4400771"/>
            <a:chExt cx="150020" cy="150020"/>
          </a:xfr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4-Point Star 17"/>
            <p:cNvSpPr/>
            <p:nvPr/>
          </p:nvSpPr>
          <p:spPr>
            <a:xfrm rot="2700000">
              <a:off x="6056611" y="4442122"/>
              <a:ext cx="71641" cy="71641"/>
            </a:xfrm>
            <a:prstGeom prst="star4">
              <a:avLst/>
            </a:prstGeom>
            <a:grpFill/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4-Point Star 18"/>
            <p:cNvSpPr/>
            <p:nvPr/>
          </p:nvSpPr>
          <p:spPr>
            <a:xfrm>
              <a:off x="6016801" y="4400771"/>
              <a:ext cx="150020" cy="150020"/>
            </a:xfrm>
            <a:prstGeom prst="star4">
              <a:avLst/>
            </a:prstGeom>
            <a:grpFill/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ounded Rectangle 20"/>
          <p:cNvSpPr/>
          <p:nvPr userDrawn="1"/>
        </p:nvSpPr>
        <p:spPr bwMode="auto">
          <a:xfrm>
            <a:off x="95251" y="95250"/>
            <a:ext cx="1243012" cy="454901"/>
          </a:xfrm>
          <a:prstGeom prst="roundRect">
            <a:avLst>
              <a:gd name="adj" fmla="val 49496"/>
            </a:avLst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2" name="Picture 115" descr="logoss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7714" y="158267"/>
            <a:ext cx="1078087" cy="32886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Text Box 119"/>
          <p:cNvSpPr txBox="1">
            <a:spLocks noChangeArrowheads="1"/>
          </p:cNvSpPr>
          <p:nvPr userDrawn="1"/>
        </p:nvSpPr>
        <p:spPr bwMode="auto">
          <a:xfrm>
            <a:off x="1519237" y="0"/>
            <a:ext cx="4351019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tabLst>
                <a:tab pos="174625" algn="l"/>
              </a:tabLst>
            </a:pPr>
            <a:r>
              <a:rPr lang="en-US" sz="2000" dirty="0" smtClean="0">
                <a:solidFill>
                  <a:srgbClr val="FF6400"/>
                </a:solidFill>
                <a:latin typeface="+mn-lt"/>
              </a:rPr>
              <a:t>Special Meeting TDR Task Force</a:t>
            </a:r>
            <a:endParaRPr lang="en-US" sz="2000" dirty="0">
              <a:solidFill>
                <a:srgbClr val="FF6400"/>
              </a:solidFill>
              <a:latin typeface="+mn-lt"/>
            </a:endParaRP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7810500" y="99060"/>
            <a:ext cx="807720" cy="297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59E9C4-7DC0-4586-BF1D-3A9FD762D476}" type="datetimeFigureOut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8/12/2010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0092" y="2084321"/>
            <a:ext cx="6368143" cy="1470025"/>
          </a:xfrm>
        </p:spPr>
        <p:txBody>
          <a:bodyPr/>
          <a:lstStyle/>
          <a:p>
            <a:r>
              <a:rPr lang="en-US" dirty="0" smtClean="0"/>
              <a:t>Updated </a:t>
            </a:r>
            <a:r>
              <a:rPr lang="en-US" dirty="0" smtClean="0"/>
              <a:t>TDR </a:t>
            </a:r>
            <a:r>
              <a:rPr lang="en-US" dirty="0" smtClean="0"/>
              <a:t>schedule &amp; resources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curve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8117" y="1211687"/>
            <a:ext cx="7063908" cy="4781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5" name="Straight Arrow Connector 4"/>
          <p:cNvCxnSpPr/>
          <p:nvPr/>
        </p:nvCxnSpPr>
        <p:spPr>
          <a:xfrm rot="5400000">
            <a:off x="3100508" y="3945750"/>
            <a:ext cx="729984" cy="3534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2481943" y="4518213"/>
            <a:ext cx="1175657" cy="413658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551099" y="4572001"/>
            <a:ext cx="1383126" cy="345781"/>
          </a:xfrm>
          <a:prstGeom prst="rect">
            <a:avLst/>
          </a:prstGeom>
        </p:spPr>
        <p:txBody>
          <a:bodyPr/>
          <a:lstStyle/>
          <a:p>
            <a:pPr marL="800100" lvl="1" indent="-800100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C00000"/>
                </a:solidFill>
              </a:rPr>
              <a:t>~ 40 </a:t>
            </a:r>
            <a:r>
              <a:rPr lang="en-US" sz="1200" dirty="0" smtClean="0">
                <a:solidFill>
                  <a:srgbClr val="000000"/>
                </a:solidFill>
              </a:rPr>
              <a:t>k$/MW</a:t>
            </a:r>
            <a:r>
              <a:rPr lang="en-US" sz="1200" dirty="0" smtClean="0">
                <a:solidFill>
                  <a:srgbClr val="000000"/>
                </a:solidFill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Conservative assumptions on RF units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72568" y="1482378"/>
            <a:ext cx="8229600" cy="42211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Consider: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lvl="3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500/600 k$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a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15 MW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klystron, for a production of about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40/60 units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24406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lvl="3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Similar number for a modulator</a:t>
            </a:r>
          </a:p>
          <a:p>
            <a:pPr marL="1600200" lvl="3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Cost of a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15 MW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unit =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1000/1200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kCHF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24406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lvl="3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Assuming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 200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kCHF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 structure</a:t>
            </a:r>
          </a:p>
          <a:p>
            <a:pPr marL="1600200" lvl="3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000000"/>
              </a:solidFill>
            </a:endParaRPr>
          </a:p>
          <a:p>
            <a:pPr marL="1600200" lvl="3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Total cost for RF unit plus structure </a:t>
            </a:r>
            <a:r>
              <a:rPr lang="en-US" sz="1400" b="1" dirty="0" smtClean="0">
                <a:solidFill>
                  <a:srgbClr val="C00000"/>
                </a:solidFill>
              </a:rPr>
              <a:t>1200/1400 </a:t>
            </a:r>
            <a:r>
              <a:rPr lang="en-US" sz="1400" b="1" dirty="0" err="1" smtClean="0">
                <a:solidFill>
                  <a:srgbClr val="C00000"/>
                </a:solidFill>
              </a:rPr>
              <a:t>kCHF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587700"/>
            <a:ext cx="8122920" cy="571500"/>
          </a:xfrm>
        </p:spPr>
        <p:txBody>
          <a:bodyPr/>
          <a:lstStyle/>
          <a:p>
            <a:r>
              <a:rPr lang="en-US" dirty="0" smtClean="0"/>
              <a:t>Scaling with RF units cost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4087" y="1577164"/>
            <a:ext cx="5698945" cy="4170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4" name="Group 13"/>
          <p:cNvGrpSpPr/>
          <p:nvPr/>
        </p:nvGrpSpPr>
        <p:grpSpPr>
          <a:xfrm>
            <a:off x="4395269" y="3042879"/>
            <a:ext cx="817071" cy="1280672"/>
            <a:chOff x="4395269" y="3042879"/>
            <a:chExt cx="817071" cy="1280672"/>
          </a:xfrm>
        </p:grpSpPr>
        <p:sp>
          <p:nvSpPr>
            <p:cNvPr id="9" name="Oval 8"/>
            <p:cNvSpPr/>
            <p:nvPr/>
          </p:nvSpPr>
          <p:spPr>
            <a:xfrm>
              <a:off x="4395269" y="3042879"/>
              <a:ext cx="122944" cy="122944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409357" y="3510325"/>
              <a:ext cx="122944" cy="122944"/>
            </a:xfrm>
            <a:prstGeom prst="ellipse">
              <a:avLst/>
            </a:prstGeom>
            <a:solidFill>
              <a:srgbClr val="990099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646282" y="4200607"/>
              <a:ext cx="122944" cy="122944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5075308" y="4084066"/>
              <a:ext cx="122944" cy="122944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089396" y="3629427"/>
              <a:ext cx="122944" cy="12294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5655448" y="5555556"/>
            <a:ext cx="2236055" cy="75303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lvl="1" defTabSz="1198563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DBA </a:t>
            </a:r>
            <a:r>
              <a:rPr lang="en-US" sz="1200" dirty="0" smtClean="0">
                <a:solidFill>
                  <a:srgbClr val="000000"/>
                </a:solidFill>
              </a:rPr>
              <a:t>200 </a:t>
            </a:r>
            <a:r>
              <a:rPr lang="en-US" sz="1200" dirty="0" err="1" smtClean="0">
                <a:solidFill>
                  <a:srgbClr val="000000"/>
                </a:solidFill>
              </a:rPr>
              <a:t>MeV</a:t>
            </a:r>
            <a:r>
              <a:rPr lang="en-US" sz="1200" dirty="0" smtClean="0">
                <a:solidFill>
                  <a:srgbClr val="000000"/>
                </a:solidFill>
              </a:rPr>
              <a:t>	</a:t>
            </a:r>
            <a:r>
              <a:rPr lang="en-US" sz="1200" dirty="0" smtClean="0">
                <a:solidFill>
                  <a:srgbClr val="C00000"/>
                </a:solidFill>
              </a:rPr>
              <a:t>119</a:t>
            </a:r>
            <a:r>
              <a:rPr lang="en-US" sz="1200" dirty="0" smtClean="0">
                <a:solidFill>
                  <a:srgbClr val="000000"/>
                </a:solidFill>
              </a:rPr>
              <a:t> </a:t>
            </a:r>
            <a:r>
              <a:rPr lang="en-US" sz="1200" dirty="0" smtClean="0">
                <a:solidFill>
                  <a:srgbClr val="000000"/>
                </a:solidFill>
              </a:rPr>
              <a:t>MCHF</a:t>
            </a:r>
          </a:p>
          <a:p>
            <a:pPr marL="800100" lvl="1" indent="-800100" defTabSz="1198563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CLIC  Zero-		</a:t>
            </a:r>
            <a:r>
              <a:rPr lang="en-US" sz="1200" dirty="0" smtClean="0">
                <a:solidFill>
                  <a:srgbClr val="C00000"/>
                </a:solidFill>
              </a:rPr>
              <a:t>223</a:t>
            </a:r>
            <a:r>
              <a:rPr lang="en-US" sz="1200" dirty="0" smtClean="0">
                <a:solidFill>
                  <a:srgbClr val="000000"/>
                </a:solidFill>
              </a:rPr>
              <a:t> MCHF</a:t>
            </a:r>
          </a:p>
          <a:p>
            <a:pPr marL="800100" lvl="1" indent="-800100" defTabSz="1198563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CLIC </a:t>
            </a:r>
            <a:r>
              <a:rPr lang="en-US" sz="1200" dirty="0" smtClean="0">
                <a:solidFill>
                  <a:srgbClr val="000000"/>
                </a:solidFill>
              </a:rPr>
              <a:t>Zero	</a:t>
            </a:r>
            <a:r>
              <a:rPr lang="en-US" sz="1200" dirty="0" smtClean="0">
                <a:solidFill>
                  <a:srgbClr val="000000"/>
                </a:solidFill>
              </a:rPr>
              <a:t>	</a:t>
            </a:r>
            <a:r>
              <a:rPr lang="en-US" sz="1200" dirty="0" smtClean="0">
                <a:solidFill>
                  <a:srgbClr val="C00000"/>
                </a:solidFill>
              </a:rPr>
              <a:t>324</a:t>
            </a:r>
            <a:r>
              <a:rPr lang="en-US" sz="1200" dirty="0" smtClean="0">
                <a:solidFill>
                  <a:srgbClr val="000000"/>
                </a:solidFill>
              </a:rPr>
              <a:t> </a:t>
            </a:r>
            <a:r>
              <a:rPr lang="en-US" sz="1200" dirty="0" smtClean="0">
                <a:solidFill>
                  <a:srgbClr val="000000"/>
                </a:solidFill>
              </a:rPr>
              <a:t>MCHF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2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25780" y="472440"/>
            <a:ext cx="8122920" cy="571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New inputs on cost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66485" y="1067282"/>
            <a:ext cx="2115673" cy="269741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G. </a:t>
            </a:r>
            <a:r>
              <a:rPr kumimoji="0" lang="en-US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Riddone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Two-Beam Modules</a:t>
            </a:r>
            <a:r>
              <a:rPr lang="en-US" sz="1000" dirty="0" smtClean="0"/>
              <a:t>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rot="16200000" flipH="1">
            <a:off x="2685569" y="3469343"/>
            <a:ext cx="199786" cy="1152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1990166" y="3626866"/>
            <a:ext cx="1959428" cy="5763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005533" y="3665285"/>
            <a:ext cx="2020902" cy="345781"/>
          </a:xfrm>
          <a:prstGeom prst="rect">
            <a:avLst/>
          </a:prstGeom>
        </p:spPr>
        <p:txBody>
          <a:bodyPr/>
          <a:lstStyle/>
          <a:p>
            <a:pPr marL="0" lvl="1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From </a:t>
            </a:r>
            <a:r>
              <a:rPr lang="en-US" sz="1200" dirty="0" smtClean="0">
                <a:solidFill>
                  <a:srgbClr val="C00000"/>
                </a:solidFill>
              </a:rPr>
              <a:t>500 </a:t>
            </a:r>
            <a:r>
              <a:rPr lang="en-US" sz="1200" dirty="0" err="1" smtClean="0">
                <a:solidFill>
                  <a:srgbClr val="000000"/>
                </a:solidFill>
              </a:rPr>
              <a:t>kCHF</a:t>
            </a:r>
            <a:r>
              <a:rPr lang="en-US" sz="1200" dirty="0" smtClean="0">
                <a:solidFill>
                  <a:srgbClr val="000000"/>
                </a:solidFill>
              </a:rPr>
              <a:t>/module to ~ </a:t>
            </a:r>
            <a:r>
              <a:rPr lang="en-US" sz="1200" dirty="0" smtClean="0">
                <a:solidFill>
                  <a:srgbClr val="C00000"/>
                </a:solidFill>
              </a:rPr>
              <a:t>850 </a:t>
            </a:r>
            <a:r>
              <a:rPr lang="en-US" sz="1200" dirty="0" err="1" smtClean="0">
                <a:solidFill>
                  <a:srgbClr val="000000"/>
                </a:solidFill>
              </a:rPr>
              <a:t>kCHF</a:t>
            </a:r>
            <a:r>
              <a:rPr lang="en-US" sz="1200" dirty="0" smtClean="0">
                <a:solidFill>
                  <a:srgbClr val="000000"/>
                </a:solidFill>
              </a:rPr>
              <a:t>/module</a:t>
            </a:r>
            <a:r>
              <a:rPr lang="en-US" sz="1200" dirty="0" smtClean="0">
                <a:solidFill>
                  <a:srgbClr val="000000"/>
                </a:solidFill>
              </a:rPr>
              <a:t>	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347" y="1506365"/>
            <a:ext cx="3777982" cy="1889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5182" y="1517851"/>
            <a:ext cx="3771599" cy="1886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165204" y="4516133"/>
            <a:ext cx="2155374" cy="269741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B. </a:t>
            </a:r>
            <a:r>
              <a:rPr kumimoji="0" lang="en-US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Jeanneret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D.B.</a:t>
            </a:r>
            <a:r>
              <a:rPr kumimoji="0" lang="en-US" sz="1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Ring</a:t>
            </a:r>
            <a:r>
              <a:rPr kumimoji="0" lang="en-US" sz="1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Complex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66453" y="4559938"/>
            <a:ext cx="2466373" cy="181908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3" name="Straight Arrow Connector 12"/>
          <p:cNvCxnSpPr/>
          <p:nvPr/>
        </p:nvCxnSpPr>
        <p:spPr>
          <a:xfrm rot="16200000" flipH="1">
            <a:off x="6019159" y="3475746"/>
            <a:ext cx="199786" cy="1152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5323756" y="3633269"/>
            <a:ext cx="1737872" cy="393165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339122" y="3671688"/>
            <a:ext cx="2312895" cy="345781"/>
          </a:xfrm>
          <a:prstGeom prst="rect">
            <a:avLst/>
          </a:prstGeom>
        </p:spPr>
        <p:txBody>
          <a:bodyPr/>
          <a:lstStyle/>
          <a:p>
            <a:pPr marL="0" lvl="1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~ </a:t>
            </a:r>
            <a:r>
              <a:rPr lang="en-US" sz="1200" dirty="0" smtClean="0">
                <a:solidFill>
                  <a:srgbClr val="C00000"/>
                </a:solidFill>
              </a:rPr>
              <a:t>800 </a:t>
            </a:r>
            <a:r>
              <a:rPr lang="en-US" sz="1200" dirty="0" err="1" smtClean="0">
                <a:solidFill>
                  <a:srgbClr val="000000"/>
                </a:solidFill>
              </a:rPr>
              <a:t>kCHF</a:t>
            </a:r>
            <a:r>
              <a:rPr lang="en-US" sz="1200" dirty="0" smtClean="0">
                <a:solidFill>
                  <a:srgbClr val="000000"/>
                </a:solidFill>
              </a:rPr>
              <a:t>/module</a:t>
            </a:r>
            <a:r>
              <a:rPr lang="en-US" sz="1200" dirty="0" smtClean="0">
                <a:solidFill>
                  <a:srgbClr val="000000"/>
                </a:solidFill>
              </a:rPr>
              <a:t>	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492804" y="5546594"/>
            <a:ext cx="362433" cy="12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5984583" y="5277653"/>
            <a:ext cx="1476614" cy="5763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999950" y="5316072"/>
            <a:ext cx="1476615" cy="1023256"/>
          </a:xfrm>
          <a:prstGeom prst="rect">
            <a:avLst/>
          </a:prstGeom>
        </p:spPr>
        <p:txBody>
          <a:bodyPr/>
          <a:lstStyle/>
          <a:p>
            <a:pPr marL="0" lvl="1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From </a:t>
            </a:r>
            <a:r>
              <a:rPr lang="en-US" sz="1200" dirty="0" smtClean="0">
                <a:solidFill>
                  <a:srgbClr val="C00000"/>
                </a:solidFill>
              </a:rPr>
              <a:t>25 </a:t>
            </a:r>
            <a:r>
              <a:rPr lang="en-US" sz="1200" dirty="0" smtClean="0">
                <a:solidFill>
                  <a:srgbClr val="000000"/>
                </a:solidFill>
              </a:rPr>
              <a:t>MCHF to </a:t>
            </a:r>
            <a:r>
              <a:rPr lang="en-US" sz="1200" dirty="0" smtClean="0">
                <a:solidFill>
                  <a:srgbClr val="C00000"/>
                </a:solidFill>
              </a:rPr>
              <a:t>79 </a:t>
            </a:r>
            <a:r>
              <a:rPr lang="en-US" sz="1200" dirty="0" smtClean="0">
                <a:solidFill>
                  <a:srgbClr val="000000"/>
                </a:solidFill>
              </a:rPr>
              <a:t>MCHF</a:t>
            </a:r>
            <a:r>
              <a:rPr lang="en-US" sz="1200" dirty="0" smtClean="0">
                <a:solidFill>
                  <a:srgbClr val="000000"/>
                </a:solidFill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 animBg="1"/>
      <p:bldP spid="14" grpId="0" animBg="1"/>
      <p:bldP spid="15" grpId="0"/>
      <p:bldP spid="20" grpId="0" animBg="1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25780" y="587700"/>
            <a:ext cx="8122920" cy="571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 Zero updated cost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4087" y="1577164"/>
            <a:ext cx="5698945" cy="4170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Group 3"/>
          <p:cNvGrpSpPr/>
          <p:nvPr/>
        </p:nvGrpSpPr>
        <p:grpSpPr>
          <a:xfrm>
            <a:off x="4409357" y="3510325"/>
            <a:ext cx="788895" cy="813226"/>
            <a:chOff x="4409357" y="3510325"/>
            <a:chExt cx="788895" cy="813226"/>
          </a:xfrm>
        </p:grpSpPr>
        <p:sp>
          <p:nvSpPr>
            <p:cNvPr id="6" name="Oval 5"/>
            <p:cNvSpPr/>
            <p:nvPr/>
          </p:nvSpPr>
          <p:spPr>
            <a:xfrm>
              <a:off x="4409357" y="3510325"/>
              <a:ext cx="122944" cy="122944"/>
            </a:xfrm>
            <a:prstGeom prst="ellipse">
              <a:avLst/>
            </a:prstGeom>
            <a:solidFill>
              <a:srgbClr val="990099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4646282" y="4200607"/>
              <a:ext cx="122944" cy="122944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5075308" y="4084066"/>
              <a:ext cx="122944" cy="122944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5655448" y="5555556"/>
            <a:ext cx="2236055" cy="75303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lvl="1" defTabSz="1198563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DBA </a:t>
            </a:r>
            <a:r>
              <a:rPr lang="en-US" sz="1200" dirty="0" smtClean="0">
                <a:solidFill>
                  <a:srgbClr val="000000"/>
                </a:solidFill>
              </a:rPr>
              <a:t>200 </a:t>
            </a:r>
            <a:r>
              <a:rPr lang="en-US" sz="1200" dirty="0" err="1" smtClean="0">
                <a:solidFill>
                  <a:srgbClr val="000000"/>
                </a:solidFill>
              </a:rPr>
              <a:t>MeV</a:t>
            </a:r>
            <a:r>
              <a:rPr lang="en-US" sz="1200" dirty="0" smtClean="0">
                <a:solidFill>
                  <a:srgbClr val="000000"/>
                </a:solidFill>
              </a:rPr>
              <a:t>	</a:t>
            </a:r>
            <a:r>
              <a:rPr lang="en-US" sz="1200" dirty="0" smtClean="0">
                <a:solidFill>
                  <a:srgbClr val="C00000"/>
                </a:solidFill>
              </a:rPr>
              <a:t>119</a:t>
            </a:r>
            <a:r>
              <a:rPr lang="en-US" sz="1200" dirty="0" smtClean="0">
                <a:solidFill>
                  <a:srgbClr val="000000"/>
                </a:solidFill>
              </a:rPr>
              <a:t> </a:t>
            </a:r>
            <a:r>
              <a:rPr lang="en-US" sz="1200" dirty="0" smtClean="0">
                <a:solidFill>
                  <a:srgbClr val="000000"/>
                </a:solidFill>
              </a:rPr>
              <a:t>MCHF</a:t>
            </a:r>
          </a:p>
          <a:p>
            <a:pPr marL="800100" lvl="1" indent="-800100" defTabSz="1198563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CLIC  Zero-		</a:t>
            </a:r>
            <a:r>
              <a:rPr lang="en-US" sz="1200" dirty="0" smtClean="0">
                <a:solidFill>
                  <a:srgbClr val="C00000"/>
                </a:solidFill>
              </a:rPr>
              <a:t>290</a:t>
            </a:r>
            <a:r>
              <a:rPr lang="en-US" sz="1200" dirty="0" smtClean="0">
                <a:solidFill>
                  <a:srgbClr val="000000"/>
                </a:solidFill>
              </a:rPr>
              <a:t> MCHF</a:t>
            </a:r>
          </a:p>
          <a:p>
            <a:pPr marL="800100" lvl="1" indent="-800100" defTabSz="1198563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CLIC </a:t>
            </a:r>
            <a:r>
              <a:rPr lang="en-US" sz="1200" dirty="0" smtClean="0">
                <a:solidFill>
                  <a:srgbClr val="000000"/>
                </a:solidFill>
              </a:rPr>
              <a:t>Zero	</a:t>
            </a:r>
            <a:r>
              <a:rPr lang="en-US" sz="1200" dirty="0" smtClean="0">
                <a:solidFill>
                  <a:srgbClr val="000000"/>
                </a:solidFill>
              </a:rPr>
              <a:t>	</a:t>
            </a:r>
            <a:r>
              <a:rPr lang="en-US" sz="1200" dirty="0" smtClean="0">
                <a:solidFill>
                  <a:srgbClr val="C00000"/>
                </a:solidFill>
              </a:rPr>
              <a:t>400</a:t>
            </a:r>
            <a:r>
              <a:rPr lang="en-US" sz="1200" dirty="0" smtClean="0">
                <a:solidFill>
                  <a:srgbClr val="000000"/>
                </a:solidFill>
              </a:rPr>
              <a:t> </a:t>
            </a:r>
            <a:r>
              <a:rPr lang="en-US" sz="1200" dirty="0" smtClean="0">
                <a:solidFill>
                  <a:srgbClr val="000000"/>
                </a:solidFill>
              </a:rPr>
              <a:t>MCHF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200" dirty="0" smtClean="0">
              <a:solidFill>
                <a:srgbClr val="00000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5089396" y="3629427"/>
            <a:ext cx="122944" cy="122944"/>
          </a:xfrm>
          <a:prstGeom prst="ellipse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091038" y="3219592"/>
            <a:ext cx="122944" cy="122944"/>
          </a:xfrm>
          <a:prstGeom prst="ellipse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rot="5400000" flipH="1" flipV="1">
            <a:off x="5041108" y="3486150"/>
            <a:ext cx="223839" cy="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6200000" flipV="1">
            <a:off x="4326732" y="2886075"/>
            <a:ext cx="252413" cy="47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4390308" y="2613133"/>
            <a:ext cx="122944" cy="12294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395269" y="3042879"/>
            <a:ext cx="122944" cy="12294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17987" y="626121"/>
            <a:ext cx="3769595" cy="571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CTF3 ++ </a:t>
            </a:r>
            <a:r>
              <a:rPr lang="en-US" sz="24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updated cost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2913" y="1970661"/>
            <a:ext cx="6062701" cy="12205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773" y="3807306"/>
            <a:ext cx="7780404" cy="20087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ounded Rectangle 6"/>
          <p:cNvSpPr/>
          <p:nvPr/>
        </p:nvSpPr>
        <p:spPr>
          <a:xfrm>
            <a:off x="7728859" y="4639878"/>
            <a:ext cx="723579" cy="33937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7719894" y="5576050"/>
            <a:ext cx="723579" cy="33937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83559" y="1527844"/>
            <a:ext cx="1075764" cy="76968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lvl="1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Spending profile</a:t>
            </a:r>
          </a:p>
          <a:p>
            <a:pPr marL="0" lvl="1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[</a:t>
            </a:r>
            <a:r>
              <a:rPr lang="en-US" sz="1200" dirty="0" err="1" smtClean="0">
                <a:solidFill>
                  <a:srgbClr val="000000"/>
                </a:solidFill>
              </a:rPr>
              <a:t>k</a:t>
            </a:r>
            <a:r>
              <a:rPr lang="en-US" sz="1200" dirty="0" err="1" smtClean="0">
                <a:solidFill>
                  <a:srgbClr val="000000"/>
                </a:solidFill>
              </a:rPr>
              <a:t>CHF</a:t>
            </a:r>
            <a:r>
              <a:rPr lang="en-US" sz="1200" dirty="0" smtClean="0">
                <a:solidFill>
                  <a:srgbClr val="000000"/>
                </a:solidFill>
              </a:rPr>
              <a:t>]</a:t>
            </a:r>
            <a:r>
              <a:rPr lang="en-US" sz="1200" dirty="0" smtClean="0">
                <a:solidFill>
                  <a:srgbClr val="000000"/>
                </a:solidFill>
              </a:rPr>
              <a:t>	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37991" y="3939351"/>
            <a:ext cx="1805748" cy="67875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lvl="1">
              <a:spcBef>
                <a:spcPct val="20000"/>
              </a:spcBef>
              <a:defRPr/>
            </a:pPr>
            <a:r>
              <a:rPr lang="en-US" sz="1100" dirty="0" smtClean="0">
                <a:solidFill>
                  <a:srgbClr val="000000"/>
                </a:solidFill>
              </a:rPr>
              <a:t>Present program </a:t>
            </a:r>
          </a:p>
          <a:p>
            <a:pPr marL="0" lvl="1">
              <a:spcBef>
                <a:spcPct val="20000"/>
              </a:spcBef>
              <a:defRPr/>
            </a:pPr>
            <a:r>
              <a:rPr lang="en-US" sz="1100" dirty="0" smtClean="0">
                <a:solidFill>
                  <a:srgbClr val="000000"/>
                </a:solidFill>
              </a:rPr>
              <a:t>(TBL+, phase feedback, up to 6 modules)</a:t>
            </a:r>
            <a:r>
              <a:rPr lang="en-US" sz="1100" dirty="0" smtClean="0">
                <a:solidFill>
                  <a:srgbClr val="000000"/>
                </a:solidFill>
              </a:rPr>
              <a:t>	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36709" y="5098360"/>
            <a:ext cx="2166898" cy="51867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lvl="1">
              <a:spcBef>
                <a:spcPct val="20000"/>
              </a:spcBef>
              <a:defRPr/>
            </a:pPr>
            <a:r>
              <a:rPr lang="en-US" sz="1100" dirty="0" smtClean="0">
                <a:solidFill>
                  <a:srgbClr val="000000"/>
                </a:solidFill>
              </a:rPr>
              <a:t>Additional resources for  energy upgrade and up to 20 modules</a:t>
            </a:r>
            <a:r>
              <a:rPr lang="en-US" sz="1100" dirty="0" smtClean="0">
                <a:solidFill>
                  <a:srgbClr val="000000"/>
                </a:solidFill>
              </a:rPr>
              <a:t>	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7097487" y="2917375"/>
            <a:ext cx="723579" cy="33937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56837" y="649172"/>
            <a:ext cx="2240473" cy="571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 Zero cost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9488" y="1060398"/>
            <a:ext cx="6431536" cy="5359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2091" y="1582563"/>
            <a:ext cx="4365782" cy="492197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71883" y="649171"/>
            <a:ext cx="2240473" cy="84921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 Zero cost &amp; schedule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1326" y="806824"/>
            <a:ext cx="4979026" cy="55675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0521" y="2151920"/>
            <a:ext cx="5116446" cy="35595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414" y="2332292"/>
            <a:ext cx="8531198" cy="32532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0" y="856640"/>
            <a:ext cx="3731176" cy="91068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 Zero &amp;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CTF3 ++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tentative schedules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4" name="Straight Arrow Connector 3"/>
          <p:cNvCxnSpPr>
            <a:stCxn id="6" idx="0"/>
          </p:cNvCxnSpPr>
          <p:nvPr/>
        </p:nvCxnSpPr>
        <p:spPr>
          <a:xfrm rot="5400000" flipH="1" flipV="1">
            <a:off x="3287486" y="5022797"/>
            <a:ext cx="1028380" cy="5570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2520362" y="5754063"/>
            <a:ext cx="1944061" cy="700526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43308" y="5815533"/>
            <a:ext cx="1759644" cy="439270"/>
          </a:xfrm>
          <a:prstGeom prst="rect">
            <a:avLst/>
          </a:prstGeom>
        </p:spPr>
        <p:txBody>
          <a:bodyPr/>
          <a:lstStyle/>
          <a:p>
            <a:pPr marL="0" lvl="1">
              <a:spcBef>
                <a:spcPct val="20000"/>
              </a:spcBef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2013 – One  year of running for phase feedback &amp; TBL+, 3 Modules commissioning </a:t>
            </a:r>
            <a:r>
              <a:rPr lang="en-US" sz="1000" dirty="0" smtClean="0">
                <a:solidFill>
                  <a:srgbClr val="000000"/>
                </a:solidFill>
              </a:rPr>
              <a:t>	</a:t>
            </a:r>
          </a:p>
        </p:txBody>
      </p:sp>
      <p:cxnSp>
        <p:nvCxnSpPr>
          <p:cNvPr id="9" name="Straight Arrow Connector 8"/>
          <p:cNvCxnSpPr>
            <a:stCxn id="11" idx="0"/>
          </p:cNvCxnSpPr>
          <p:nvPr/>
        </p:nvCxnSpPr>
        <p:spPr>
          <a:xfrm rot="16200000" flipV="1">
            <a:off x="5354493" y="5257162"/>
            <a:ext cx="1065519" cy="525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5330159" y="6014038"/>
            <a:ext cx="1515034" cy="562213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345526" y="6052457"/>
            <a:ext cx="1608524" cy="345781"/>
          </a:xfrm>
          <a:prstGeom prst="rect">
            <a:avLst/>
          </a:prstGeom>
        </p:spPr>
        <p:txBody>
          <a:bodyPr/>
          <a:lstStyle/>
          <a:p>
            <a:pPr marL="0" lvl="1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2016 – One year of running for CTF3++ </a:t>
            </a:r>
            <a:r>
              <a:rPr lang="en-US" sz="1200" dirty="0" smtClean="0">
                <a:solidFill>
                  <a:srgbClr val="000000"/>
                </a:solidFill>
              </a:rPr>
              <a:t>	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16200000" flipH="1">
            <a:off x="4264638" y="2197633"/>
            <a:ext cx="568618" cy="1997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3455255" y="1613647"/>
            <a:ext cx="1515034" cy="482813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85990" y="1657191"/>
            <a:ext cx="1538088" cy="345781"/>
          </a:xfrm>
          <a:prstGeom prst="rect">
            <a:avLst/>
          </a:prstGeom>
        </p:spPr>
        <p:txBody>
          <a:bodyPr/>
          <a:lstStyle/>
          <a:p>
            <a:pPr marL="0" lvl="1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2014 – First results from DB injector </a:t>
            </a:r>
            <a:r>
              <a:rPr lang="en-US" sz="1200" dirty="0" smtClean="0">
                <a:solidFill>
                  <a:srgbClr val="000000"/>
                </a:solidFill>
              </a:rPr>
              <a:t>	</a:t>
            </a:r>
          </a:p>
        </p:txBody>
      </p:sp>
      <p:cxnSp>
        <p:nvCxnSpPr>
          <p:cNvPr id="26" name="Straight Arrow Connector 25"/>
          <p:cNvCxnSpPr>
            <a:stCxn id="30" idx="2"/>
          </p:cNvCxnSpPr>
          <p:nvPr/>
        </p:nvCxnSpPr>
        <p:spPr>
          <a:xfrm rot="16200000" flipH="1">
            <a:off x="4914899" y="1718342"/>
            <a:ext cx="1621334" cy="7511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4506685" y="845243"/>
            <a:ext cx="1632858" cy="466164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91317" y="833718"/>
            <a:ext cx="1717382" cy="449515"/>
          </a:xfrm>
          <a:prstGeom prst="rect">
            <a:avLst/>
          </a:prstGeom>
        </p:spPr>
        <p:txBody>
          <a:bodyPr/>
          <a:lstStyle/>
          <a:p>
            <a:pPr marL="0" lvl="1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2017 – First operation of  full DB </a:t>
            </a:r>
            <a:r>
              <a:rPr lang="en-US" sz="1200" dirty="0" err="1" smtClean="0">
                <a:solidFill>
                  <a:srgbClr val="000000"/>
                </a:solidFill>
              </a:rPr>
              <a:t>linac</a:t>
            </a:r>
            <a:r>
              <a:rPr lang="en-US" sz="1200" dirty="0" smtClean="0">
                <a:solidFill>
                  <a:srgbClr val="000000"/>
                </a:solidFill>
              </a:rPr>
              <a:t> </a:t>
            </a:r>
            <a:r>
              <a:rPr lang="en-US" sz="1200" dirty="0" smtClean="0">
                <a:solidFill>
                  <a:srgbClr val="000000"/>
                </a:solidFill>
              </a:rPr>
              <a:t>	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rot="5400000">
            <a:off x="6562166" y="2580559"/>
            <a:ext cx="1159009" cy="1165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6126736" y="1328056"/>
            <a:ext cx="1741714" cy="89263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6149788" y="1339583"/>
            <a:ext cx="1778854" cy="466165"/>
          </a:xfrm>
          <a:prstGeom prst="rect">
            <a:avLst/>
          </a:prstGeom>
        </p:spPr>
        <p:txBody>
          <a:bodyPr/>
          <a:lstStyle/>
          <a:p>
            <a:pPr marL="0" lvl="1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2019 – Commissioning rings, PB injector,</a:t>
            </a:r>
          </a:p>
          <a:p>
            <a:pPr marL="0" lvl="1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decelerator </a:t>
            </a:r>
          </a:p>
          <a:p>
            <a:pPr marL="0" lvl="1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(CLIC Zero -)</a:t>
            </a:r>
            <a:r>
              <a:rPr lang="en-US" sz="1200" dirty="0" smtClean="0">
                <a:solidFill>
                  <a:srgbClr val="000000"/>
                </a:solidFill>
              </a:rPr>
              <a:t>	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 rot="16200000" flipV="1">
            <a:off x="6971985" y="4628353"/>
            <a:ext cx="2344908" cy="473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7188415" y="5766870"/>
            <a:ext cx="1617488" cy="562213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7242202" y="5828341"/>
            <a:ext cx="1608524" cy="345781"/>
          </a:xfrm>
          <a:prstGeom prst="rect">
            <a:avLst/>
          </a:prstGeom>
        </p:spPr>
        <p:txBody>
          <a:bodyPr/>
          <a:lstStyle/>
          <a:p>
            <a:pPr marL="0" lvl="1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Beyond 2020 – CLIC Zero running</a:t>
            </a:r>
            <a:endParaRPr lang="en-US" sz="12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 animBg="1"/>
      <p:bldP spid="11" grpId="0"/>
      <p:bldP spid="15" grpId="0" animBg="1"/>
      <p:bldP spid="16" grpId="0"/>
      <p:bldP spid="29" grpId="0" animBg="1"/>
      <p:bldP spid="30" grpId="0"/>
      <p:bldP spid="39" grpId="0" animBg="1"/>
      <p:bldP spid="40" grpId="0"/>
      <p:bldP spid="47" grpId="0" animBg="1"/>
      <p:bldP spid="4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5194" y="1593142"/>
            <a:ext cx="6863087" cy="444650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64521" y="756749"/>
            <a:ext cx="6666477" cy="571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TDR plan, including CLIC Zero and CTF3++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003" y="3926539"/>
            <a:ext cx="3738772" cy="2760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618436"/>
            <a:ext cx="8122920" cy="571500"/>
          </a:xfrm>
        </p:spPr>
        <p:txBody>
          <a:bodyPr/>
          <a:lstStyle/>
          <a:p>
            <a:r>
              <a:rPr lang="en-US" dirty="0" smtClean="0"/>
              <a:t>Status in June (CASC 22</a:t>
            </a:r>
            <a:r>
              <a:rPr lang="en-US" baseline="30000" dirty="0" smtClean="0"/>
              <a:t>nd</a:t>
            </a:r>
            <a:r>
              <a:rPr lang="en-US" dirty="0" smtClean="0"/>
              <a:t> June)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72568" y="1482378"/>
            <a:ext cx="8229600" cy="42211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TDR plan was more or less consistent with the MTP in terms of overall resources and spending profile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	</a:t>
            </a:r>
            <a:endParaRPr lang="en-US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however: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/>
              <a:t>Concern about available manpower (2250 FTE CERN limit and APT data)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/>
              <a:t>Concern about potential cost increases (modules, rings…)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/>
              <a:t>Concern about “CLIC Demonstrator”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I was then asked to come back with a plan including CTF3++ and CLIC Zero options with reviewed costs and a realistic schedule, potentially extending beyond the TDR phase and 2016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>
                <a:solidFill>
                  <a:srgbClr val="C00000"/>
                </a:solidFill>
              </a:rPr>
              <a:t>In the meanwhile, a new MTP has been presented to the Council, which completely changed the scenario …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6837" y="649172"/>
            <a:ext cx="6666477" cy="571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 compared to new MTP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027" y="1588898"/>
            <a:ext cx="6886896" cy="440575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9948" y="1390997"/>
            <a:ext cx="68580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56837" y="649172"/>
            <a:ext cx="6666477" cy="571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Overall comparison of integrated resources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6837" y="649172"/>
            <a:ext cx="8041919" cy="571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Overall comparison of integrated resources – M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&amp; P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385" y="1545398"/>
            <a:ext cx="4464401" cy="3318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0620" y="3227293"/>
            <a:ext cx="4494517" cy="3340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99311" y="1774932"/>
            <a:ext cx="1295400" cy="89535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41146" y="810537"/>
            <a:ext cx="6666477" cy="571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Total cost per activity (including collaborators)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7822" y="1539715"/>
            <a:ext cx="6943725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1128273" y="1573947"/>
            <a:ext cx="600635" cy="345781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marL="0" lvl="1">
              <a:spcBef>
                <a:spcPct val="20000"/>
              </a:spcBef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K CHF</a:t>
            </a:r>
            <a:r>
              <a:rPr lang="en-US" sz="1000" dirty="0" smtClean="0">
                <a:solidFill>
                  <a:srgbClr val="000000"/>
                </a:solidFill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732" y="689790"/>
            <a:ext cx="6221692" cy="3897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3048" y="4906127"/>
            <a:ext cx="2701517" cy="571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Without CLIC Zero…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1203" y="2812544"/>
            <a:ext cx="4890175" cy="351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03048" y="4906127"/>
            <a:ext cx="2701517" cy="571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Without CLIC Zero…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750" y="684786"/>
            <a:ext cx="4371368" cy="3249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2216" y="3135704"/>
            <a:ext cx="4379978" cy="3255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106" y="886574"/>
            <a:ext cx="4967279" cy="3331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3048" y="4906127"/>
            <a:ext cx="2701517" cy="571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Without CLIC Zero…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0153" y="3434764"/>
            <a:ext cx="4058388" cy="2996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472440"/>
            <a:ext cx="2640042" cy="571500"/>
          </a:xfrm>
        </p:spPr>
        <p:txBody>
          <a:bodyPr/>
          <a:lstStyle/>
          <a:p>
            <a:r>
              <a:rPr lang="en-US" dirty="0" smtClean="0"/>
              <a:t>CTF3 ++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7265" y="4011066"/>
            <a:ext cx="4981320" cy="2491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4067" y="2752059"/>
            <a:ext cx="2807962" cy="114374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5" name="Subtitle 2"/>
          <p:cNvSpPr txBox="1">
            <a:spLocks/>
          </p:cNvSpPr>
          <p:nvPr/>
        </p:nvSpPr>
        <p:spPr>
          <a:xfrm>
            <a:off x="4446492" y="3549224"/>
            <a:ext cx="1570105" cy="269741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G. </a:t>
            </a:r>
            <a:r>
              <a:rPr kumimoji="0" lang="en-US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Riddone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20.05.2010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047" y="4057240"/>
            <a:ext cx="3719073" cy="18599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0776" y="658246"/>
            <a:ext cx="5866640" cy="72995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1871" y="1798292"/>
            <a:ext cx="7591425" cy="590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Zero (Hans costing)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7" y="1681162"/>
            <a:ext cx="5953125" cy="3495675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sp>
        <p:nvSpPr>
          <p:cNvPr id="4" name="Text Box 92"/>
          <p:cNvSpPr txBox="1">
            <a:spLocks noChangeArrowheads="1"/>
          </p:cNvSpPr>
          <p:nvPr/>
        </p:nvSpPr>
        <p:spPr bwMode="auto">
          <a:xfrm>
            <a:off x="816419" y="5317352"/>
            <a:ext cx="1396584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8275" indent="-168275" algn="l" defTabSz="957263" eaLnBrk="1" hangingPunct="1"/>
            <a:r>
              <a:rPr lang="en-US" sz="1200" dirty="0" smtClean="0">
                <a:solidFill>
                  <a:srgbClr val="000066"/>
                </a:solidFill>
                <a:latin typeface="Arial" pitchFamily="34" charset="0"/>
              </a:rPr>
              <a:t>Material only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201" y="4475000"/>
            <a:ext cx="8475489" cy="1776307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733247" y="887377"/>
            <a:ext cx="2501730" cy="81847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MTP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2010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(June)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5391" y="668511"/>
            <a:ext cx="4887045" cy="3529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14463" y="1441450"/>
            <a:ext cx="607695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hangingPunct="1"/>
            <a:r>
              <a:rPr lang="en-US" dirty="0">
                <a:solidFill>
                  <a:srgbClr val="00187E"/>
                </a:solidFill>
                <a:latin typeface="Calibri" pitchFamily="34" charset="0"/>
              </a:rPr>
              <a:t>Tentative schedule for CLIC R&amp;D  </a:t>
            </a:r>
            <a:r>
              <a:rPr lang="en-US" dirty="0" smtClean="0">
                <a:solidFill>
                  <a:srgbClr val="00187E"/>
                </a:solidFill>
                <a:latin typeface="Calibri" pitchFamily="34" charset="0"/>
              </a:rPr>
              <a:t>2010-2016 (Away Day)</a:t>
            </a:r>
            <a:endParaRPr lang="en-US" dirty="0">
              <a:solidFill>
                <a:srgbClr val="00187E"/>
              </a:solidFill>
              <a:latin typeface="Calibri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488" y="2524125"/>
            <a:ext cx="8653462" cy="38242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22083" y="610753"/>
            <a:ext cx="7123099" cy="571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Personnel: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Distribution between Departments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07470" y="1482378"/>
            <a:ext cx="3173506" cy="4221163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Took present APT - personnel part, to get present distribution</a:t>
            </a:r>
            <a:endParaRPr lang="en-US" sz="1200" dirty="0" smtClean="0">
              <a:solidFill>
                <a:srgbClr val="000000"/>
              </a:solidFill>
            </a:endParaRPr>
          </a:p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000000"/>
              </a:solidFill>
            </a:endParaRPr>
          </a:p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Two assumptions: 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Direct scaling keeping present ratio (</a:t>
            </a:r>
            <a:r>
              <a:rPr lang="en-US" sz="1200" dirty="0" smtClean="0">
                <a:solidFill>
                  <a:srgbClr val="C00000"/>
                </a:solidFill>
              </a:rPr>
              <a:t>nr. 1</a:t>
            </a:r>
            <a:r>
              <a:rPr lang="en-US" sz="1200" dirty="0" smtClean="0">
                <a:solidFill>
                  <a:srgbClr val="000000"/>
                </a:solidFill>
              </a:rPr>
              <a:t>)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Reduce BE fraction, arrive at almost even distribution in 2015 (</a:t>
            </a:r>
            <a:r>
              <a:rPr lang="en-US" sz="1200" dirty="0" smtClean="0">
                <a:solidFill>
                  <a:srgbClr val="C00000"/>
                </a:solidFill>
              </a:rPr>
              <a:t>nr. 2</a:t>
            </a:r>
            <a:r>
              <a:rPr lang="en-US" sz="1200" dirty="0" smtClean="0">
                <a:solidFill>
                  <a:srgbClr val="000000"/>
                </a:solidFill>
              </a:rPr>
              <a:t>)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200" dirty="0" smtClean="0">
              <a:solidFill>
                <a:srgbClr val="000000"/>
              </a:solidFill>
            </a:endParaRP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4010" y="1364451"/>
            <a:ext cx="4403512" cy="873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26325" y="2397712"/>
            <a:ext cx="4429581" cy="86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09" y="3624577"/>
            <a:ext cx="3882184" cy="29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6547" y="3665283"/>
            <a:ext cx="3934118" cy="293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418116" y="4132090"/>
            <a:ext cx="646738" cy="309282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C00000"/>
                </a:solidFill>
              </a:rPr>
              <a:t>nr. 1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C0000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8119464" y="4138493"/>
            <a:ext cx="646738" cy="309282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C00000"/>
                </a:solidFill>
              </a:rPr>
              <a:t>nr. 2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C00000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631988" y="1756443"/>
            <a:ext cx="646738" cy="309282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C00000"/>
                </a:solidFill>
              </a:rPr>
              <a:t>nr. 1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C000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623024" y="2654194"/>
            <a:ext cx="646738" cy="309282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C00000"/>
                </a:solidFill>
              </a:rPr>
              <a:t>nr. 2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24810" y="610753"/>
            <a:ext cx="5982598" cy="571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Personnel: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Comparison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with  APT, per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Department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0514" y="1759643"/>
            <a:ext cx="4995880" cy="3818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245891" y="1782056"/>
            <a:ext cx="3173506" cy="4221163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Assumed scenario nr. 2</a:t>
            </a:r>
            <a:endParaRPr lang="en-US" sz="1200" dirty="0" smtClean="0">
              <a:solidFill>
                <a:srgbClr val="000000"/>
              </a:solidFill>
            </a:endParaRPr>
          </a:p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000000"/>
              </a:solidFill>
            </a:endParaRPr>
          </a:p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At present, manpower resources in  APT are </a:t>
            </a:r>
          </a:p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000000"/>
              </a:solidFill>
            </a:endParaRP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decreasing for BE 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about constant for EN, TE</a:t>
            </a:r>
          </a:p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000000"/>
              </a:solidFill>
            </a:endParaRPr>
          </a:p>
          <a:p>
            <a:pPr marL="228600" indent="-228600">
              <a:spcBef>
                <a:spcPct val="20000"/>
              </a:spcBef>
              <a:defRPr/>
            </a:pPr>
            <a:endParaRPr lang="en-US" sz="1200" dirty="0" smtClean="0">
              <a:solidFill>
                <a:srgbClr val="000000"/>
              </a:solidFill>
            </a:endParaRP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200" dirty="0" smtClean="0">
              <a:solidFill>
                <a:srgbClr val="000000"/>
              </a:solidFill>
            </a:endParaRP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Costing the CLIC facilities (I)</a:t>
            </a:r>
            <a:endParaRPr lang="fr-FR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72568" y="1482378"/>
            <a:ext cx="8229600" cy="42211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Had </a:t>
            </a:r>
            <a:r>
              <a:rPr lang="en-US" dirty="0" smtClean="0">
                <a:solidFill>
                  <a:srgbClr val="244061"/>
                </a:solidFill>
              </a:rPr>
              <a:t>r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efined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costing spreadsheet, introducing a few (more realistic?) assumptions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major changes with previous version for the same cost of RF units. For example, assuming the optimistic cost</a:t>
            </a:r>
            <a:r>
              <a:rPr lang="en-US" sz="1600" dirty="0" smtClean="0"/>
              <a:t> 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1600" dirty="0" smtClean="0"/>
              <a:t>(</a:t>
            </a:r>
            <a:r>
              <a:rPr lang="en-US" sz="1400" dirty="0" smtClean="0">
                <a:solidFill>
                  <a:srgbClr val="000000"/>
                </a:solidFill>
              </a:rPr>
              <a:t>Total cost for RF unit </a:t>
            </a:r>
            <a:r>
              <a:rPr lang="en-US" sz="1400" dirty="0" smtClean="0">
                <a:solidFill>
                  <a:srgbClr val="C00000"/>
                </a:solidFill>
              </a:rPr>
              <a:t>600 </a:t>
            </a:r>
            <a:r>
              <a:rPr lang="en-US" sz="1400" dirty="0" err="1" smtClean="0">
                <a:solidFill>
                  <a:srgbClr val="C00000"/>
                </a:solidFill>
              </a:rPr>
              <a:t>kCHF</a:t>
            </a:r>
            <a:r>
              <a:rPr lang="en-US" sz="1400" dirty="0" smtClean="0">
                <a:solidFill>
                  <a:srgbClr val="C00000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plus </a:t>
            </a:r>
            <a:r>
              <a:rPr lang="en-US" sz="1400" dirty="0" smtClean="0">
                <a:solidFill>
                  <a:srgbClr val="244061"/>
                </a:solidFill>
              </a:rPr>
              <a:t>200 </a:t>
            </a:r>
            <a:r>
              <a:rPr lang="en-US" sz="1400" dirty="0" err="1" smtClean="0">
                <a:solidFill>
                  <a:srgbClr val="244061"/>
                </a:solidFill>
              </a:rPr>
              <a:t>kCHF</a:t>
            </a:r>
            <a:r>
              <a:rPr lang="en-US" sz="1400" dirty="0" smtClean="0">
                <a:solidFill>
                  <a:srgbClr val="244061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structure)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Results (</a:t>
            </a:r>
            <a:r>
              <a:rPr lang="en-US" dirty="0" err="1" smtClean="0"/>
              <a:t>linac</a:t>
            </a:r>
            <a:r>
              <a:rPr lang="en-US" dirty="0" smtClean="0"/>
              <a:t> + ring/TBA areas):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DBA 200 </a:t>
            </a:r>
            <a:r>
              <a:rPr lang="en-US" sz="1400" dirty="0" err="1" smtClean="0">
                <a:solidFill>
                  <a:srgbClr val="000000"/>
                </a:solidFill>
              </a:rPr>
              <a:t>MeV</a:t>
            </a:r>
            <a:r>
              <a:rPr lang="en-US" sz="1400" dirty="0" smtClean="0">
                <a:solidFill>
                  <a:srgbClr val="000000"/>
                </a:solidFill>
              </a:rPr>
              <a:t>	</a:t>
            </a:r>
            <a:r>
              <a:rPr lang="en-US" sz="1400" dirty="0" smtClean="0">
                <a:solidFill>
                  <a:srgbClr val="C00000"/>
                </a:solidFill>
              </a:rPr>
              <a:t>87</a:t>
            </a:r>
            <a:r>
              <a:rPr lang="en-US" sz="1400" dirty="0" smtClean="0">
                <a:solidFill>
                  <a:srgbClr val="000000"/>
                </a:solidFill>
              </a:rPr>
              <a:t> MCHF	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CLIC  Zero-		</a:t>
            </a:r>
            <a:r>
              <a:rPr lang="en-US" sz="1400" dirty="0" smtClean="0">
                <a:solidFill>
                  <a:srgbClr val="C00000"/>
                </a:solidFill>
              </a:rPr>
              <a:t>103</a:t>
            </a:r>
            <a:r>
              <a:rPr lang="en-US" sz="1400" dirty="0" smtClean="0">
                <a:solidFill>
                  <a:srgbClr val="000000"/>
                </a:solidFill>
              </a:rPr>
              <a:t> MCHF + </a:t>
            </a:r>
            <a:r>
              <a:rPr lang="en-US" sz="1400" dirty="0" smtClean="0">
                <a:solidFill>
                  <a:srgbClr val="C00000"/>
                </a:solidFill>
              </a:rPr>
              <a:t>84 </a:t>
            </a:r>
            <a:r>
              <a:rPr lang="en-US" sz="1400" dirty="0" smtClean="0">
                <a:solidFill>
                  <a:srgbClr val="000000"/>
                </a:solidFill>
              </a:rPr>
              <a:t>MCHF = </a:t>
            </a:r>
            <a:r>
              <a:rPr lang="en-US" sz="1400" dirty="0" smtClean="0">
                <a:solidFill>
                  <a:srgbClr val="C00000"/>
                </a:solidFill>
              </a:rPr>
              <a:t>187</a:t>
            </a:r>
            <a:r>
              <a:rPr lang="en-US" sz="1400" dirty="0" smtClean="0">
                <a:solidFill>
                  <a:srgbClr val="000000"/>
                </a:solidFill>
              </a:rPr>
              <a:t> MCHF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CLIC Zero		</a:t>
            </a:r>
            <a:r>
              <a:rPr lang="en-US" sz="1400" dirty="0" smtClean="0">
                <a:solidFill>
                  <a:srgbClr val="C00000"/>
                </a:solidFill>
              </a:rPr>
              <a:t>183</a:t>
            </a:r>
            <a:r>
              <a:rPr lang="en-US" sz="1400" dirty="0" smtClean="0">
                <a:solidFill>
                  <a:srgbClr val="000000"/>
                </a:solidFill>
              </a:rPr>
              <a:t> MCHF + </a:t>
            </a:r>
            <a:r>
              <a:rPr lang="en-US" sz="1400" dirty="0" smtClean="0">
                <a:solidFill>
                  <a:srgbClr val="C00000"/>
                </a:solidFill>
              </a:rPr>
              <a:t>84</a:t>
            </a:r>
            <a:r>
              <a:rPr lang="en-US" sz="1400" dirty="0" smtClean="0">
                <a:solidFill>
                  <a:srgbClr val="000000"/>
                </a:solidFill>
              </a:rPr>
              <a:t> MCHF = </a:t>
            </a:r>
            <a:r>
              <a:rPr lang="en-US" sz="1400" dirty="0" smtClean="0">
                <a:solidFill>
                  <a:srgbClr val="C00000"/>
                </a:solidFill>
              </a:rPr>
              <a:t>267</a:t>
            </a:r>
            <a:r>
              <a:rPr lang="en-US" sz="1400" dirty="0" smtClean="0">
                <a:solidFill>
                  <a:srgbClr val="000000"/>
                </a:solidFill>
              </a:rPr>
              <a:t> MCHF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4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Costing the CLIC facilities (II)</a:t>
            </a:r>
            <a:endParaRPr lang="fr-FR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25780" y="472440"/>
            <a:ext cx="812292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2568" y="1482378"/>
            <a:ext cx="8229600" cy="4221163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Using the costing spreadsheet, assuming  conservative costs for RF power sources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C00000"/>
                </a:solidFill>
              </a:rPr>
              <a:t>20 + 20 k$ /MW</a:t>
            </a:r>
            <a:r>
              <a:rPr lang="en-US" dirty="0" smtClean="0"/>
              <a:t>)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&amp; using the learning curves</a:t>
            </a:r>
            <a:endParaRPr lang="en-US" sz="1600" dirty="0" smtClean="0"/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1600" dirty="0" smtClean="0"/>
              <a:t>(</a:t>
            </a:r>
            <a:r>
              <a:rPr lang="en-US" sz="1400" dirty="0" smtClean="0">
                <a:solidFill>
                  <a:srgbClr val="000000"/>
                </a:solidFill>
              </a:rPr>
              <a:t>Total cost for RF unit </a:t>
            </a:r>
            <a:r>
              <a:rPr lang="en-US" sz="1400" dirty="0" smtClean="0">
                <a:solidFill>
                  <a:srgbClr val="C00000"/>
                </a:solidFill>
              </a:rPr>
              <a:t>900/1200 </a:t>
            </a:r>
            <a:r>
              <a:rPr lang="en-US" sz="1400" dirty="0" err="1" smtClean="0">
                <a:solidFill>
                  <a:srgbClr val="C00000"/>
                </a:solidFill>
              </a:rPr>
              <a:t>kCHF</a:t>
            </a:r>
            <a:r>
              <a:rPr lang="en-US" sz="1400" dirty="0" smtClean="0">
                <a:solidFill>
                  <a:srgbClr val="C00000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plus </a:t>
            </a:r>
            <a:r>
              <a:rPr lang="en-US" sz="1400" dirty="0" smtClean="0">
                <a:solidFill>
                  <a:srgbClr val="244061"/>
                </a:solidFill>
              </a:rPr>
              <a:t>200 </a:t>
            </a:r>
            <a:r>
              <a:rPr lang="en-US" sz="1400" dirty="0" err="1" smtClean="0">
                <a:solidFill>
                  <a:srgbClr val="244061"/>
                </a:solidFill>
              </a:rPr>
              <a:t>kCHF</a:t>
            </a:r>
            <a:r>
              <a:rPr lang="en-US" sz="1400" dirty="0" smtClean="0">
                <a:solidFill>
                  <a:srgbClr val="244061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structure)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en-US" sz="200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Results (</a:t>
            </a:r>
            <a:r>
              <a:rPr lang="en-US" dirty="0" err="1" smtClean="0"/>
              <a:t>linac</a:t>
            </a:r>
            <a:r>
              <a:rPr lang="en-US" dirty="0" smtClean="0"/>
              <a:t> + ring/TBA areas):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DBA 200 </a:t>
            </a:r>
            <a:r>
              <a:rPr lang="en-US" sz="1400" dirty="0" err="1" smtClean="0">
                <a:solidFill>
                  <a:srgbClr val="000000"/>
                </a:solidFill>
              </a:rPr>
              <a:t>MeV</a:t>
            </a:r>
            <a:r>
              <a:rPr lang="en-US" sz="1400" dirty="0" smtClean="0">
                <a:solidFill>
                  <a:srgbClr val="000000"/>
                </a:solidFill>
              </a:rPr>
              <a:t>	</a:t>
            </a:r>
            <a:r>
              <a:rPr lang="en-US" sz="1400" dirty="0" smtClean="0">
                <a:solidFill>
                  <a:srgbClr val="C00000"/>
                </a:solidFill>
              </a:rPr>
              <a:t>119</a:t>
            </a:r>
            <a:r>
              <a:rPr lang="en-US" sz="1400" dirty="0" smtClean="0">
                <a:solidFill>
                  <a:srgbClr val="000000"/>
                </a:solidFill>
              </a:rPr>
              <a:t> MCHF	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CLIC  Zero-		</a:t>
            </a:r>
            <a:r>
              <a:rPr lang="en-US" sz="1400" dirty="0" smtClean="0">
                <a:solidFill>
                  <a:srgbClr val="C00000"/>
                </a:solidFill>
              </a:rPr>
              <a:t>139</a:t>
            </a:r>
            <a:r>
              <a:rPr lang="en-US" sz="1400" dirty="0" smtClean="0">
                <a:solidFill>
                  <a:srgbClr val="000000"/>
                </a:solidFill>
              </a:rPr>
              <a:t> MCHF + </a:t>
            </a:r>
            <a:r>
              <a:rPr lang="en-US" sz="1400" dirty="0" smtClean="0">
                <a:solidFill>
                  <a:srgbClr val="C00000"/>
                </a:solidFill>
              </a:rPr>
              <a:t>84</a:t>
            </a:r>
            <a:r>
              <a:rPr lang="en-US" sz="1400" dirty="0" smtClean="0">
                <a:solidFill>
                  <a:srgbClr val="000000"/>
                </a:solidFill>
              </a:rPr>
              <a:t> MCHF = </a:t>
            </a:r>
            <a:r>
              <a:rPr lang="en-US" sz="1400" dirty="0" smtClean="0">
                <a:solidFill>
                  <a:srgbClr val="C00000"/>
                </a:solidFill>
              </a:rPr>
              <a:t>223</a:t>
            </a:r>
            <a:r>
              <a:rPr lang="en-US" sz="1400" dirty="0" smtClean="0">
                <a:solidFill>
                  <a:srgbClr val="000000"/>
                </a:solidFill>
              </a:rPr>
              <a:t> MCHF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CLIC Zero		</a:t>
            </a:r>
            <a:r>
              <a:rPr lang="en-US" sz="1400" dirty="0" smtClean="0">
                <a:solidFill>
                  <a:srgbClr val="C00000"/>
                </a:solidFill>
              </a:rPr>
              <a:t>240</a:t>
            </a:r>
            <a:r>
              <a:rPr lang="en-US" sz="1400" dirty="0" smtClean="0">
                <a:solidFill>
                  <a:srgbClr val="000000"/>
                </a:solidFill>
              </a:rPr>
              <a:t> MCHF + </a:t>
            </a:r>
            <a:r>
              <a:rPr lang="en-US" sz="1400" dirty="0" smtClean="0">
                <a:solidFill>
                  <a:srgbClr val="C00000"/>
                </a:solidFill>
              </a:rPr>
              <a:t>84</a:t>
            </a:r>
            <a:r>
              <a:rPr lang="en-US" sz="1400" dirty="0" smtClean="0">
                <a:solidFill>
                  <a:srgbClr val="000000"/>
                </a:solidFill>
              </a:rPr>
              <a:t> MCHF = </a:t>
            </a:r>
            <a:r>
              <a:rPr lang="en-US" sz="1400" dirty="0" smtClean="0">
                <a:solidFill>
                  <a:srgbClr val="C00000"/>
                </a:solidFill>
              </a:rPr>
              <a:t>324</a:t>
            </a:r>
            <a:r>
              <a:rPr lang="en-US" sz="1400" dirty="0" smtClean="0">
                <a:solidFill>
                  <a:srgbClr val="000000"/>
                </a:solidFill>
              </a:rPr>
              <a:t> MCHF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4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24810" y="610753"/>
            <a:ext cx="5982598" cy="571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MTP 2010 compared to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TDR plans (June)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2961" y="1406178"/>
            <a:ext cx="4840211" cy="4420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07470" y="1482378"/>
            <a:ext cx="3173506" cy="4221163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Good overall agreement between MTP 2010 (as presented) and TDR plans</a:t>
            </a:r>
          </a:p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000000"/>
              </a:solidFill>
            </a:endParaRPr>
          </a:p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Difference in personnel/material split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Goes in the right direction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It’s likely to be optimistic in TDR</a:t>
            </a:r>
          </a:p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000000"/>
              </a:solidFill>
            </a:endParaRPr>
          </a:p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TDR plans: 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Assume 50% additional contribution from outside CERN from 2012 (20% up to 2011)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See later for  other details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200" dirty="0" smtClean="0">
              <a:solidFill>
                <a:srgbClr val="000000"/>
              </a:solidFill>
            </a:endParaRP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24810" y="610753"/>
            <a:ext cx="5982598" cy="571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Personnel: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Comparison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with  APT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1399" y="1700759"/>
            <a:ext cx="616267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24810" y="610753"/>
            <a:ext cx="5982598" cy="571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TDR plans – schedule and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scope (June)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30432" y="1198873"/>
          <a:ext cx="8529254" cy="3104185"/>
        </p:xfrm>
        <a:graphic>
          <a:graphicData uri="http://schemas.openxmlformats.org/drawingml/2006/table">
            <a:tbl>
              <a:tblPr/>
              <a:tblGrid>
                <a:gridCol w="942682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  <a:gridCol w="270949"/>
              </a:tblGrid>
              <a:tr h="179905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2010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2012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905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CTF3 TBTS operation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inst.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1-2 structures, beam loading, breakdown kick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0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CTF3 TBL operation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inst.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Deceleration 8 PETS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final decelerator test (16 PETS, 50%)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Modules lab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initial tests, installation 2 modules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further tests, installation 4 modules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testing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pre-series production, industrialization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0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Modules CTF3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module inst.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testing 1 module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modules inst.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testing 3 modules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&gt; upgrades?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CTF3 phase feedback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design, hardware tests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installation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testing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CTF3 TBL+ 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installation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Commissio-ning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7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 testing, potential upgrades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0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CLIC DB injector &amp; linac / CLIC 0-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design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component construction (injector)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installation (inj)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commissioning (inj)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staged upgrade &amp; testing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0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 structures construction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precision metrology, fabr. procedures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up to 40 structures built, establish precision machining at CERN or elsewhere, 5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Symbol"/>
                        </a:rPr>
                        <a:t>m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 tolerances achieved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more than 200 structures built, final cost optimization, pre-series with industry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0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 test infrastructure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 test stand inst.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 test stand testing and upgrades (at least two slots)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continue testing with increased capabilities, CERN or elsewhere, up to 10 slots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testing, up to 200 accelerating structures plus PETS and RF components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0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Prototypes of critical components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technical choices, design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construction, hardware tests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finalization, performance &amp; cost optimization, industrialization for large scale components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0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Other systems, Civil Engineering…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detailed program definition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first phase (CDR baseline)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second phase (new baseline ?, project implementation plan)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90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Beam physics studies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CDR activities, feasibility studies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Performance and cost optimization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new baseline? Preparation for commissioning, operational scenarios…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ontent Placeholder 2"/>
          <p:cNvSpPr txBox="1">
            <a:spLocks/>
          </p:cNvSpPr>
          <p:nvPr/>
        </p:nvSpPr>
        <p:spPr>
          <a:xfrm>
            <a:off x="192103" y="4487477"/>
            <a:ext cx="8836636" cy="2370524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tabLst>
                <a:tab pos="7599363" algn="l"/>
              </a:tabLst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Completion of present CTF3 program	</a:t>
            </a:r>
            <a:r>
              <a:rPr lang="en-US" sz="1400" dirty="0" smtClean="0">
                <a:solidFill>
                  <a:srgbClr val="00B050"/>
                </a:solidFill>
                <a:sym typeface="Zapf Dingbats"/>
              </a:rPr>
              <a:t></a:t>
            </a:r>
            <a:endParaRPr lang="en-US" sz="1200" dirty="0" smtClean="0">
              <a:solidFill>
                <a:srgbClr val="00B050"/>
              </a:solidFill>
            </a:endParaRPr>
          </a:p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tabLst>
                <a:tab pos="7599363" algn="l"/>
              </a:tabLst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CTF3+ (phase feedback, TBL+, 3 CLIC modules and moderate upgrade, ~ 6 modules) 	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sym typeface="Zapf Dingbats"/>
              </a:rPr>
              <a:t></a:t>
            </a:r>
            <a:endParaRPr lang="en-US" sz="1400" dirty="0" smtClean="0">
              <a:solidFill>
                <a:srgbClr val="C00000"/>
              </a:solidFill>
            </a:endParaRPr>
          </a:p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tabLst>
                <a:tab pos="7599363" algn="l"/>
              </a:tabLst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CLIC modules in lab	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sym typeface="Zapf Dingbats"/>
              </a:rPr>
              <a:t></a:t>
            </a:r>
            <a:endParaRPr lang="en-US" sz="1400" dirty="0" smtClean="0">
              <a:solidFill>
                <a:srgbClr val="C00000"/>
              </a:solidFill>
            </a:endParaRPr>
          </a:p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tabLst>
                <a:tab pos="7599363" algn="l"/>
              </a:tabLst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CLIC DB Injector (or reduced CLIC Zero, but limited resources for the moment)	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sym typeface="Zapf Dingbats"/>
              </a:rPr>
              <a:t></a:t>
            </a:r>
            <a:endParaRPr lang="en-US" sz="1400" dirty="0" smtClean="0">
              <a:solidFill>
                <a:srgbClr val="000000"/>
              </a:solidFill>
            </a:endParaRPr>
          </a:p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tabLst>
                <a:tab pos="7599363" algn="l"/>
              </a:tabLst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RF structure and components, RF testing	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sym typeface="Zapf Dingbats"/>
              </a:rPr>
              <a:t></a:t>
            </a:r>
            <a:endParaRPr lang="en-US" sz="1400" dirty="0" smtClean="0">
              <a:solidFill>
                <a:srgbClr val="000000"/>
              </a:solidFill>
            </a:endParaRPr>
          </a:p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tabLst>
                <a:tab pos="7599363" algn="l"/>
              </a:tabLst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Technical activities, prototyping (FD alignment, kickers, vacuum, diagnostics…)	</a:t>
            </a:r>
            <a:r>
              <a:rPr lang="en-US" sz="1400" dirty="0" smtClean="0">
                <a:solidFill>
                  <a:srgbClr val="C00000"/>
                </a:solidFill>
                <a:sym typeface="Zapf Dingbats"/>
              </a:rPr>
              <a:t></a:t>
            </a:r>
            <a:endParaRPr lang="en-US" sz="1400" dirty="0" smtClean="0">
              <a:solidFill>
                <a:srgbClr val="000000"/>
              </a:solidFill>
            </a:endParaRPr>
          </a:p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tabLst>
                <a:tab pos="7599363" algn="l"/>
              </a:tabLst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Civil engineering, cost studies…	</a:t>
            </a:r>
            <a:r>
              <a:rPr lang="en-US" sz="1400" dirty="0" smtClean="0">
                <a:solidFill>
                  <a:srgbClr val="C00000"/>
                </a:solidFill>
                <a:sym typeface="Zapf Dingbats"/>
              </a:rPr>
              <a:t></a:t>
            </a:r>
            <a:endParaRPr lang="en-US" sz="1400" dirty="0" smtClean="0">
              <a:solidFill>
                <a:srgbClr val="000000"/>
              </a:solidFill>
            </a:endParaRPr>
          </a:p>
          <a:p>
            <a:pPr marL="228600" indent="-228600">
              <a:spcBef>
                <a:spcPct val="20000"/>
              </a:spcBef>
              <a:buFont typeface="Arial" pitchFamily="34" charset="0"/>
              <a:buChar char="•"/>
              <a:tabLst>
                <a:tab pos="7599363" algn="l"/>
              </a:tabLst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Beam physics studies	</a:t>
            </a:r>
            <a:r>
              <a:rPr lang="en-US" sz="1400" dirty="0" smtClean="0">
                <a:solidFill>
                  <a:srgbClr val="C00000"/>
                </a:solidFill>
                <a:sym typeface="Zapf Dingbats"/>
              </a:rPr>
              <a:t></a:t>
            </a:r>
            <a:endParaRPr lang="en-US" sz="1400" dirty="0" smtClean="0">
              <a:solidFill>
                <a:srgbClr val="000000"/>
              </a:solidFill>
            </a:endParaRP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200" dirty="0" smtClean="0">
              <a:solidFill>
                <a:srgbClr val="000000"/>
              </a:solidFill>
            </a:endParaRP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0413" y="1567543"/>
            <a:ext cx="952821" cy="407254"/>
          </a:xfrm>
          <a:prstGeom prst="rect">
            <a:avLst/>
          </a:prstGeom>
          <a:solidFill>
            <a:srgbClr val="17365D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36817" y="2227089"/>
            <a:ext cx="938734" cy="662107"/>
          </a:xfrm>
          <a:prstGeom prst="rect">
            <a:avLst/>
          </a:prstGeom>
          <a:solidFill>
            <a:srgbClr val="17365D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7852" y="1979921"/>
            <a:ext cx="938734" cy="240766"/>
          </a:xfrm>
          <a:prstGeom prst="rect">
            <a:avLst/>
          </a:prstGeom>
          <a:solidFill>
            <a:srgbClr val="17365D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7852" y="2894321"/>
            <a:ext cx="938734" cy="240765"/>
          </a:xfrm>
          <a:prstGeom prst="rect">
            <a:avLst/>
          </a:prstGeom>
          <a:solidFill>
            <a:srgbClr val="17365D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9623" y="3138930"/>
            <a:ext cx="938734" cy="480250"/>
          </a:xfrm>
          <a:prstGeom prst="rect">
            <a:avLst/>
          </a:prstGeom>
          <a:solidFill>
            <a:srgbClr val="17365D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32974" y="3629427"/>
            <a:ext cx="938734" cy="251010"/>
          </a:xfrm>
          <a:prstGeom prst="rect">
            <a:avLst/>
          </a:prstGeom>
          <a:solidFill>
            <a:srgbClr val="17365D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39377" y="3866350"/>
            <a:ext cx="938734" cy="275343"/>
          </a:xfrm>
          <a:prstGeom prst="rect">
            <a:avLst/>
          </a:prstGeom>
          <a:solidFill>
            <a:srgbClr val="17365D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47061" y="4127608"/>
            <a:ext cx="938734" cy="183135"/>
          </a:xfrm>
          <a:prstGeom prst="rect">
            <a:avLst/>
          </a:prstGeom>
          <a:solidFill>
            <a:srgbClr val="17365D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24810" y="610753"/>
            <a:ext cx="5982598" cy="571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TDR plans – resources per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activity (June)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471" y="4910605"/>
            <a:ext cx="3324225" cy="1343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026" y="1221762"/>
            <a:ext cx="5894781" cy="3382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70953" y="4019738"/>
            <a:ext cx="3621191" cy="2411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Klystrons/Modulators, cost per MW – initial assumption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From </a:t>
            </a:r>
            <a:r>
              <a:rPr lang="en-US" sz="1800" dirty="0" err="1" smtClean="0"/>
              <a:t>Erk</a:t>
            </a:r>
            <a:r>
              <a:rPr lang="en-US" sz="1800" dirty="0" smtClean="0"/>
              <a:t>:</a:t>
            </a:r>
          </a:p>
          <a:p>
            <a:pPr lvl="4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20 k$ / MW </a:t>
            </a:r>
            <a:r>
              <a:rPr lang="en-US" dirty="0" smtClean="0"/>
              <a:t>for a klystron</a:t>
            </a:r>
          </a:p>
          <a:p>
            <a:pPr lvl="4"/>
            <a:r>
              <a:rPr lang="en-US" dirty="0" smtClean="0"/>
              <a:t>Similar number for a modulator</a:t>
            </a:r>
          </a:p>
          <a:p>
            <a:pPr lvl="4"/>
            <a:r>
              <a:rPr lang="en-US" dirty="0" smtClean="0"/>
              <a:t>Cost of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15 MW </a:t>
            </a:r>
            <a:r>
              <a:rPr lang="en-US" dirty="0" smtClean="0"/>
              <a:t>unit = 2 x 300 k$ = </a:t>
            </a:r>
            <a:r>
              <a:rPr lang="en-US" dirty="0" smtClean="0">
                <a:solidFill>
                  <a:srgbClr val="C00000"/>
                </a:solidFill>
              </a:rPr>
              <a:t>600 </a:t>
            </a:r>
            <a:r>
              <a:rPr lang="en-US" dirty="0" err="1" smtClean="0">
                <a:solidFill>
                  <a:srgbClr val="C00000"/>
                </a:solidFill>
              </a:rPr>
              <a:t>kCHF</a:t>
            </a:r>
            <a:endParaRPr lang="en-US" dirty="0" smtClean="0">
              <a:solidFill>
                <a:srgbClr val="C00000"/>
              </a:solidFill>
            </a:endParaRPr>
          </a:p>
          <a:p>
            <a:pPr lvl="4"/>
            <a:r>
              <a:rPr lang="en-US" dirty="0" smtClean="0"/>
              <a:t>I assumed as well ~ </a:t>
            </a:r>
            <a:r>
              <a:rPr lang="en-US" dirty="0" smtClean="0">
                <a:solidFill>
                  <a:srgbClr val="C00000"/>
                </a:solidFill>
              </a:rPr>
              <a:t>200 </a:t>
            </a:r>
            <a:r>
              <a:rPr lang="en-US" dirty="0" err="1" smtClean="0">
                <a:solidFill>
                  <a:srgbClr val="C00000"/>
                </a:solidFill>
              </a:rPr>
              <a:t>kCHF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per structure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9445" y="3514341"/>
            <a:ext cx="6477641" cy="2126714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Oval 4"/>
          <p:cNvSpPr/>
          <p:nvPr/>
        </p:nvSpPr>
        <p:spPr>
          <a:xfrm>
            <a:off x="3273397" y="3603812"/>
            <a:ext cx="737669" cy="2766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5488961" y="5056092"/>
            <a:ext cx="2817480" cy="1544492"/>
            <a:chOff x="5488961" y="5056092"/>
            <a:chExt cx="2817480" cy="154449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41895" y="5056092"/>
              <a:ext cx="2287921" cy="1239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Content Placeholder 2"/>
            <p:cNvSpPr txBox="1">
              <a:spLocks/>
            </p:cNvSpPr>
            <p:nvPr/>
          </p:nvSpPr>
          <p:spPr>
            <a:xfrm>
              <a:off x="5488961" y="6275935"/>
              <a:ext cx="2817480" cy="32464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N.B.</a:t>
              </a:r>
              <a:r>
                <a:rPr lang="en-US" sz="1200" dirty="0" smtClean="0">
                  <a:solidFill>
                    <a:srgbClr val="000000"/>
                  </a:solidFill>
                </a:rPr>
                <a:t>: I assume everywhere 1 $ = 1 CHF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34063" y="5236188"/>
            <a:ext cx="2041675" cy="97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CPI Evaluation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7345" y="1628168"/>
            <a:ext cx="7293186" cy="4011872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2589519" y="4472108"/>
            <a:ext cx="2720148" cy="28430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286615" y="4764101"/>
            <a:ext cx="837560" cy="2535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6154911" y="4910098"/>
            <a:ext cx="1398494" cy="41365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224067" y="4963886"/>
            <a:ext cx="1529123" cy="345781"/>
          </a:xfrm>
          <a:prstGeom prst="rect">
            <a:avLst/>
          </a:prstGeom>
        </p:spPr>
        <p:txBody>
          <a:bodyPr/>
          <a:lstStyle/>
          <a:p>
            <a:pPr marL="800100" lvl="1" indent="-800100">
              <a:spcBef>
                <a:spcPct val="20000"/>
              </a:spcBef>
              <a:defRPr/>
            </a:pPr>
            <a:r>
              <a:rPr lang="en-US" sz="1200" dirty="0" smtClean="0">
                <a:solidFill>
                  <a:srgbClr val="C00000"/>
                </a:solidFill>
              </a:rPr>
              <a:t>73 - 117</a:t>
            </a:r>
            <a:r>
              <a:rPr lang="en-US" sz="1200" dirty="0" smtClean="0">
                <a:solidFill>
                  <a:srgbClr val="000000"/>
                </a:solidFill>
              </a:rPr>
              <a:t> k$/MW</a:t>
            </a:r>
            <a:r>
              <a:rPr lang="en-US" sz="1200" dirty="0" smtClean="0">
                <a:solidFill>
                  <a:srgbClr val="000000"/>
                </a:solidFill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244061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C00000"/>
      </a:accent2>
      <a:accent3>
        <a:srgbClr val="FF0000"/>
      </a:accent3>
      <a:accent4>
        <a:srgbClr val="FFFF99"/>
      </a:accent4>
      <a:accent5>
        <a:srgbClr val="4BACC6"/>
      </a:accent5>
      <a:accent6>
        <a:srgbClr val="F79646"/>
      </a:accent6>
      <a:hlink>
        <a:srgbClr val="0000FF"/>
      </a:hlink>
      <a:folHlink>
        <a:srgbClr val="938953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7981</TotalTime>
  <Words>996</Words>
  <Application>Microsoft Office PowerPoint</Application>
  <PresentationFormat>On-screen Show (4:3)</PresentationFormat>
  <Paragraphs>253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Updated TDR schedule &amp; resources</vt:lpstr>
      <vt:lpstr>Status in June (CASC 22nd June)</vt:lpstr>
      <vt:lpstr>Slide 3</vt:lpstr>
      <vt:lpstr>Slide 4</vt:lpstr>
      <vt:lpstr>Slide 5</vt:lpstr>
      <vt:lpstr>Slide 6</vt:lpstr>
      <vt:lpstr>Slide 7</vt:lpstr>
      <vt:lpstr>Klystrons/Modulators, cost per MW – initial assumption</vt:lpstr>
      <vt:lpstr>CPI Evaluation</vt:lpstr>
      <vt:lpstr>Learning curve</vt:lpstr>
      <vt:lpstr>Conservative assumptions on RF units</vt:lpstr>
      <vt:lpstr>Scaling with RF units cost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CTF3 ++</vt:lpstr>
      <vt:lpstr>CLIC Zero (Hans costing)</vt:lpstr>
      <vt:lpstr>Schedule ?</vt:lpstr>
      <vt:lpstr>Slide 31</vt:lpstr>
      <vt:lpstr>Slide 32</vt:lpstr>
      <vt:lpstr>Costing the CLIC facilities (I)</vt:lpstr>
      <vt:lpstr>Costing the CLIC facilities (II)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corsini</dc:creator>
  <cp:lastModifiedBy>roberto corsini</cp:lastModifiedBy>
  <cp:revision>215</cp:revision>
  <dcterms:created xsi:type="dcterms:W3CDTF">2010-05-10T07:33:46Z</dcterms:created>
  <dcterms:modified xsi:type="dcterms:W3CDTF">2010-08-12T12:20:39Z</dcterms:modified>
</cp:coreProperties>
</file>