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79" r:id="rId5"/>
    <p:sldId id="294" r:id="rId6"/>
    <p:sldId id="262" r:id="rId7"/>
    <p:sldId id="283" r:id="rId8"/>
    <p:sldId id="268" r:id="rId9"/>
    <p:sldId id="293" r:id="rId10"/>
    <p:sldId id="297" r:id="rId11"/>
    <p:sldId id="289" r:id="rId12"/>
    <p:sldId id="295" r:id="rId13"/>
    <p:sldId id="292" r:id="rId14"/>
    <p:sldId id="29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37" autoAdjust="0"/>
  </p:normalViewPr>
  <p:slideViewPr>
    <p:cSldViewPr snapToGrid="0">
      <p:cViewPr varScale="1">
        <p:scale>
          <a:sx n="111" d="100"/>
          <a:sy n="111" d="100"/>
        </p:scale>
        <p:origin x="534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5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9F6BB2-BB57-488F-B104-68E9BCA7D08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CE901F5-1E1F-4385-B9E6-91EB70D37EAF}">
      <dgm:prSet phldrT="[Text]"/>
      <dgm:spPr/>
      <dgm:t>
        <a:bodyPr/>
        <a:lstStyle/>
        <a:p>
          <a:r>
            <a:rPr lang="en-US" dirty="0"/>
            <a:t>…</a:t>
          </a:r>
        </a:p>
      </dgm:t>
    </dgm:pt>
    <dgm:pt modelId="{656BAA43-E5FA-40C5-BABD-1D15D33AF402}" type="parTrans" cxnId="{A6D02315-F38A-4F94-ADFB-782B31937BBF}">
      <dgm:prSet/>
      <dgm:spPr/>
      <dgm:t>
        <a:bodyPr/>
        <a:lstStyle/>
        <a:p>
          <a:endParaRPr lang="en-US"/>
        </a:p>
      </dgm:t>
    </dgm:pt>
    <dgm:pt modelId="{B2F4BF91-429E-423D-B353-2C292B896551}" type="sibTrans" cxnId="{A6D02315-F38A-4F94-ADFB-782B31937BBF}">
      <dgm:prSet/>
      <dgm:spPr/>
      <dgm:t>
        <a:bodyPr/>
        <a:lstStyle/>
        <a:p>
          <a:endParaRPr lang="en-US"/>
        </a:p>
      </dgm:t>
    </dgm:pt>
    <dgm:pt modelId="{C70ED94B-91EA-4B5B-A593-F6A52F81A390}">
      <dgm:prSet phldrT="[Text]"/>
      <dgm:spPr/>
      <dgm:t>
        <a:bodyPr/>
        <a:lstStyle/>
        <a:p>
          <a:r>
            <a:rPr lang="en-US" dirty="0"/>
            <a:t>Linac4-RFQ</a:t>
          </a:r>
          <a:br>
            <a:rPr lang="en-US" dirty="0"/>
          </a:br>
          <a:r>
            <a:rPr lang="en-US" dirty="0"/>
            <a:t>352 MHz</a:t>
          </a:r>
          <a:br>
            <a:rPr lang="en-US" dirty="0"/>
          </a:br>
          <a:r>
            <a:rPr lang="en-US" dirty="0"/>
            <a:t>3 m</a:t>
          </a:r>
        </a:p>
      </dgm:t>
    </dgm:pt>
    <dgm:pt modelId="{74C51633-CC1A-448D-A55B-7321B276337E}" type="parTrans" cxnId="{3EDB6BB9-47AB-4520-94B0-9C95916FF6B5}">
      <dgm:prSet/>
      <dgm:spPr/>
      <dgm:t>
        <a:bodyPr/>
        <a:lstStyle/>
        <a:p>
          <a:endParaRPr lang="en-US"/>
        </a:p>
      </dgm:t>
    </dgm:pt>
    <dgm:pt modelId="{001EC032-F91E-4D9F-907F-0251F8DCC29D}" type="sibTrans" cxnId="{3EDB6BB9-47AB-4520-94B0-9C95916FF6B5}">
      <dgm:prSet/>
      <dgm:spPr/>
      <dgm:t>
        <a:bodyPr/>
        <a:lstStyle/>
        <a:p>
          <a:endParaRPr lang="en-US"/>
        </a:p>
      </dgm:t>
    </dgm:pt>
    <dgm:pt modelId="{EF427E38-8342-4DD0-BC60-307F1FD9F74E}">
      <dgm:prSet phldrT="[Text]"/>
      <dgm:spPr/>
      <dgm:t>
        <a:bodyPr/>
        <a:lstStyle/>
        <a:p>
          <a:r>
            <a:rPr lang="en-US" dirty="0"/>
            <a:t>HF-RFQ</a:t>
          </a:r>
          <a:br>
            <a:rPr lang="en-US" dirty="0"/>
          </a:br>
          <a:r>
            <a:rPr lang="en-US" dirty="0"/>
            <a:t>750 MHz</a:t>
          </a:r>
          <a:br>
            <a:rPr lang="en-US" dirty="0"/>
          </a:br>
          <a:r>
            <a:rPr lang="en-US" dirty="0"/>
            <a:t>2 m</a:t>
          </a:r>
        </a:p>
      </dgm:t>
    </dgm:pt>
    <dgm:pt modelId="{BE3484C4-6534-4EEC-A5A3-1BE2F6F668F9}" type="parTrans" cxnId="{937C23DD-C609-4F16-B5EB-D2E8059E47DA}">
      <dgm:prSet/>
      <dgm:spPr/>
      <dgm:t>
        <a:bodyPr/>
        <a:lstStyle/>
        <a:p>
          <a:endParaRPr lang="en-US"/>
        </a:p>
      </dgm:t>
    </dgm:pt>
    <dgm:pt modelId="{971BB59B-701C-4875-BC51-A66707F3CB41}" type="sibTrans" cxnId="{937C23DD-C609-4F16-B5EB-D2E8059E47DA}">
      <dgm:prSet/>
      <dgm:spPr/>
      <dgm:t>
        <a:bodyPr/>
        <a:lstStyle/>
        <a:p>
          <a:endParaRPr lang="en-US"/>
        </a:p>
      </dgm:t>
    </dgm:pt>
    <dgm:pt modelId="{CA3F95E7-02EB-4624-98AA-C1D637AB44D3}">
      <dgm:prSet phldrT="[Text]"/>
      <dgm:spPr/>
      <dgm:t>
        <a:bodyPr/>
        <a:lstStyle/>
        <a:p>
          <a:r>
            <a:rPr lang="en-US" dirty="0"/>
            <a:t>PIXE-RFQ</a:t>
          </a:r>
          <a:br>
            <a:rPr lang="en-US" dirty="0"/>
          </a:br>
          <a:r>
            <a:rPr lang="en-US" dirty="0"/>
            <a:t>750 MHz</a:t>
          </a:r>
          <a:br>
            <a:rPr lang="en-US" dirty="0"/>
          </a:br>
          <a:r>
            <a:rPr lang="en-US" dirty="0"/>
            <a:t>1 m</a:t>
          </a:r>
        </a:p>
      </dgm:t>
    </dgm:pt>
    <dgm:pt modelId="{250F56D5-DD9B-4F11-AA32-497D92FB9BC1}" type="parTrans" cxnId="{B3D82665-F5B9-40CD-9F95-8FAA6A31DA34}">
      <dgm:prSet/>
      <dgm:spPr/>
      <dgm:t>
        <a:bodyPr/>
        <a:lstStyle/>
        <a:p>
          <a:endParaRPr lang="en-US"/>
        </a:p>
      </dgm:t>
    </dgm:pt>
    <dgm:pt modelId="{FB39472C-BBF8-4E85-BB55-1CF2347FD65C}" type="sibTrans" cxnId="{B3D82665-F5B9-40CD-9F95-8FAA6A31DA34}">
      <dgm:prSet/>
      <dgm:spPr/>
      <dgm:t>
        <a:bodyPr/>
        <a:lstStyle/>
        <a:p>
          <a:endParaRPr lang="en-US"/>
        </a:p>
      </dgm:t>
    </dgm:pt>
    <dgm:pt modelId="{BDD1444C-A898-4AEE-9595-F016CC0C6E88}">
      <dgm:prSet phldrT="[Text]"/>
      <dgm:spPr/>
      <dgm:t>
        <a:bodyPr/>
        <a:lstStyle/>
        <a:p>
          <a:r>
            <a:rPr lang="en-US" dirty="0"/>
            <a:t>Carbon-RFQ</a:t>
          </a:r>
          <a:br>
            <a:rPr lang="en-US" dirty="0"/>
          </a:br>
          <a:r>
            <a:rPr lang="en-US" dirty="0"/>
            <a:t>750 MHz</a:t>
          </a:r>
          <a:br>
            <a:rPr lang="en-US" dirty="0"/>
          </a:br>
          <a:r>
            <a:rPr lang="en-US" dirty="0"/>
            <a:t>4.8 m</a:t>
          </a:r>
        </a:p>
      </dgm:t>
    </dgm:pt>
    <dgm:pt modelId="{AE6AC8C9-06A3-4F9F-B237-7FD098576176}" type="parTrans" cxnId="{96AB9D69-0458-498D-860A-9720DD94B32B}">
      <dgm:prSet/>
      <dgm:spPr/>
      <dgm:t>
        <a:bodyPr/>
        <a:lstStyle/>
        <a:p>
          <a:endParaRPr lang="en-US"/>
        </a:p>
      </dgm:t>
    </dgm:pt>
    <dgm:pt modelId="{3432F353-5F8A-49A3-B5C9-E18FF69A826F}" type="sibTrans" cxnId="{96AB9D69-0458-498D-860A-9720DD94B32B}">
      <dgm:prSet/>
      <dgm:spPr/>
      <dgm:t>
        <a:bodyPr/>
        <a:lstStyle/>
        <a:p>
          <a:endParaRPr lang="en-US"/>
        </a:p>
      </dgm:t>
    </dgm:pt>
    <dgm:pt modelId="{292BD95A-7005-4481-A40D-CFC3BD310E7F}" type="pres">
      <dgm:prSet presAssocID="{A59F6BB2-BB57-488F-B104-68E9BCA7D08F}" presName="Name0" presStyleCnt="0">
        <dgm:presLayoutVars>
          <dgm:dir/>
          <dgm:resizeHandles val="exact"/>
        </dgm:presLayoutVars>
      </dgm:prSet>
      <dgm:spPr/>
    </dgm:pt>
    <dgm:pt modelId="{DFEA953E-48D5-47A1-815D-C653CC91D904}" type="pres">
      <dgm:prSet presAssocID="{6CE901F5-1E1F-4385-B9E6-91EB70D37EAF}" presName="node" presStyleLbl="node1" presStyleIdx="0" presStyleCnt="5">
        <dgm:presLayoutVars>
          <dgm:bulletEnabled val="1"/>
        </dgm:presLayoutVars>
      </dgm:prSet>
      <dgm:spPr/>
    </dgm:pt>
    <dgm:pt modelId="{24B51899-ED40-46DF-9CF5-E4C09BAD5144}" type="pres">
      <dgm:prSet presAssocID="{B2F4BF91-429E-423D-B353-2C292B896551}" presName="sibTrans" presStyleLbl="sibTrans2D1" presStyleIdx="0" presStyleCnt="4"/>
      <dgm:spPr/>
    </dgm:pt>
    <dgm:pt modelId="{326E78DB-B07E-4A89-B8A0-76A0EF4714CC}" type="pres">
      <dgm:prSet presAssocID="{B2F4BF91-429E-423D-B353-2C292B896551}" presName="connectorText" presStyleLbl="sibTrans2D1" presStyleIdx="0" presStyleCnt="4"/>
      <dgm:spPr/>
    </dgm:pt>
    <dgm:pt modelId="{83058005-C4A8-4D3F-9EC5-3C3C5C758EA0}" type="pres">
      <dgm:prSet presAssocID="{C70ED94B-91EA-4B5B-A593-F6A52F81A390}" presName="node" presStyleLbl="node1" presStyleIdx="1" presStyleCnt="5">
        <dgm:presLayoutVars>
          <dgm:bulletEnabled val="1"/>
        </dgm:presLayoutVars>
      </dgm:prSet>
      <dgm:spPr/>
    </dgm:pt>
    <dgm:pt modelId="{8D0C9F59-D234-47FA-B50B-C7A154920B81}" type="pres">
      <dgm:prSet presAssocID="{001EC032-F91E-4D9F-907F-0251F8DCC29D}" presName="sibTrans" presStyleLbl="sibTrans2D1" presStyleIdx="1" presStyleCnt="4"/>
      <dgm:spPr/>
    </dgm:pt>
    <dgm:pt modelId="{00B59E6E-FEE9-4C55-B94A-1E6BF698ED75}" type="pres">
      <dgm:prSet presAssocID="{001EC032-F91E-4D9F-907F-0251F8DCC29D}" presName="connectorText" presStyleLbl="sibTrans2D1" presStyleIdx="1" presStyleCnt="4"/>
      <dgm:spPr/>
    </dgm:pt>
    <dgm:pt modelId="{822CDC11-CDAD-478A-B51E-9C0A74533AB0}" type="pres">
      <dgm:prSet presAssocID="{EF427E38-8342-4DD0-BC60-307F1FD9F74E}" presName="node" presStyleLbl="node1" presStyleIdx="2" presStyleCnt="5">
        <dgm:presLayoutVars>
          <dgm:bulletEnabled val="1"/>
        </dgm:presLayoutVars>
      </dgm:prSet>
      <dgm:spPr/>
    </dgm:pt>
    <dgm:pt modelId="{F21BA2F1-56D3-44CB-BC82-06CBBC3D54E8}" type="pres">
      <dgm:prSet presAssocID="{971BB59B-701C-4875-BC51-A66707F3CB41}" presName="sibTrans" presStyleLbl="sibTrans2D1" presStyleIdx="2" presStyleCnt="4"/>
      <dgm:spPr/>
    </dgm:pt>
    <dgm:pt modelId="{3C9DB375-6A4F-4072-A766-80839BED03C7}" type="pres">
      <dgm:prSet presAssocID="{971BB59B-701C-4875-BC51-A66707F3CB41}" presName="connectorText" presStyleLbl="sibTrans2D1" presStyleIdx="2" presStyleCnt="4"/>
      <dgm:spPr/>
    </dgm:pt>
    <dgm:pt modelId="{A09859EB-A264-4182-85C5-6BFB1C59F527}" type="pres">
      <dgm:prSet presAssocID="{CA3F95E7-02EB-4624-98AA-C1D637AB44D3}" presName="node" presStyleLbl="node1" presStyleIdx="3" presStyleCnt="5">
        <dgm:presLayoutVars>
          <dgm:bulletEnabled val="1"/>
        </dgm:presLayoutVars>
      </dgm:prSet>
      <dgm:spPr/>
    </dgm:pt>
    <dgm:pt modelId="{CFCA8939-683A-4FDB-A77B-3F19F4264F70}" type="pres">
      <dgm:prSet presAssocID="{FB39472C-BBF8-4E85-BB55-1CF2347FD65C}" presName="sibTrans" presStyleLbl="sibTrans2D1" presStyleIdx="3" presStyleCnt="4"/>
      <dgm:spPr/>
    </dgm:pt>
    <dgm:pt modelId="{D0803FE6-09AF-4917-B681-E70F3B531E77}" type="pres">
      <dgm:prSet presAssocID="{FB39472C-BBF8-4E85-BB55-1CF2347FD65C}" presName="connectorText" presStyleLbl="sibTrans2D1" presStyleIdx="3" presStyleCnt="4"/>
      <dgm:spPr/>
    </dgm:pt>
    <dgm:pt modelId="{B261EECC-6EA8-4EF0-BE84-906FAA867E54}" type="pres">
      <dgm:prSet presAssocID="{BDD1444C-A898-4AEE-9595-F016CC0C6E88}" presName="node" presStyleLbl="node1" presStyleIdx="4" presStyleCnt="5">
        <dgm:presLayoutVars>
          <dgm:bulletEnabled val="1"/>
        </dgm:presLayoutVars>
      </dgm:prSet>
      <dgm:spPr/>
    </dgm:pt>
  </dgm:ptLst>
  <dgm:cxnLst>
    <dgm:cxn modelId="{76FEC912-CBE8-48B8-AA22-23D205C46AC0}" type="presOf" srcId="{971BB59B-701C-4875-BC51-A66707F3CB41}" destId="{3C9DB375-6A4F-4072-A766-80839BED03C7}" srcOrd="1" destOrd="0" presId="urn:microsoft.com/office/officeart/2005/8/layout/process1"/>
    <dgm:cxn modelId="{A6D02315-F38A-4F94-ADFB-782B31937BBF}" srcId="{A59F6BB2-BB57-488F-B104-68E9BCA7D08F}" destId="{6CE901F5-1E1F-4385-B9E6-91EB70D37EAF}" srcOrd="0" destOrd="0" parTransId="{656BAA43-E5FA-40C5-BABD-1D15D33AF402}" sibTransId="{B2F4BF91-429E-423D-B353-2C292B896551}"/>
    <dgm:cxn modelId="{2650F515-CAAF-493D-A227-000756F80267}" type="presOf" srcId="{001EC032-F91E-4D9F-907F-0251F8DCC29D}" destId="{00B59E6E-FEE9-4C55-B94A-1E6BF698ED75}" srcOrd="1" destOrd="0" presId="urn:microsoft.com/office/officeart/2005/8/layout/process1"/>
    <dgm:cxn modelId="{60EAA521-42EE-490A-9E52-52E03FC9E000}" type="presOf" srcId="{FB39472C-BBF8-4E85-BB55-1CF2347FD65C}" destId="{D0803FE6-09AF-4917-B681-E70F3B531E77}" srcOrd="1" destOrd="0" presId="urn:microsoft.com/office/officeart/2005/8/layout/process1"/>
    <dgm:cxn modelId="{C866423E-F16E-480E-BAFD-253A47824100}" type="presOf" srcId="{B2F4BF91-429E-423D-B353-2C292B896551}" destId="{24B51899-ED40-46DF-9CF5-E4C09BAD5144}" srcOrd="0" destOrd="0" presId="urn:microsoft.com/office/officeart/2005/8/layout/process1"/>
    <dgm:cxn modelId="{B3D82665-F5B9-40CD-9F95-8FAA6A31DA34}" srcId="{A59F6BB2-BB57-488F-B104-68E9BCA7D08F}" destId="{CA3F95E7-02EB-4624-98AA-C1D637AB44D3}" srcOrd="3" destOrd="0" parTransId="{250F56D5-DD9B-4F11-AA32-497D92FB9BC1}" sibTransId="{FB39472C-BBF8-4E85-BB55-1CF2347FD65C}"/>
    <dgm:cxn modelId="{F717C047-270C-439D-9B4C-8444EF2E03CA}" type="presOf" srcId="{A59F6BB2-BB57-488F-B104-68E9BCA7D08F}" destId="{292BD95A-7005-4481-A40D-CFC3BD310E7F}" srcOrd="0" destOrd="0" presId="urn:microsoft.com/office/officeart/2005/8/layout/process1"/>
    <dgm:cxn modelId="{96AB9D69-0458-498D-860A-9720DD94B32B}" srcId="{A59F6BB2-BB57-488F-B104-68E9BCA7D08F}" destId="{BDD1444C-A898-4AEE-9595-F016CC0C6E88}" srcOrd="4" destOrd="0" parTransId="{AE6AC8C9-06A3-4F9F-B237-7FD098576176}" sibTransId="{3432F353-5F8A-49A3-B5C9-E18FF69A826F}"/>
    <dgm:cxn modelId="{BF3B436C-2A50-4779-BFDA-8A3D5F8F8800}" type="presOf" srcId="{FB39472C-BBF8-4E85-BB55-1CF2347FD65C}" destId="{CFCA8939-683A-4FDB-A77B-3F19F4264F70}" srcOrd="0" destOrd="0" presId="urn:microsoft.com/office/officeart/2005/8/layout/process1"/>
    <dgm:cxn modelId="{CEB47D4D-839A-40CE-8CA8-F668368274C8}" type="presOf" srcId="{971BB59B-701C-4875-BC51-A66707F3CB41}" destId="{F21BA2F1-56D3-44CB-BC82-06CBBC3D54E8}" srcOrd="0" destOrd="0" presId="urn:microsoft.com/office/officeart/2005/8/layout/process1"/>
    <dgm:cxn modelId="{C7CA8D4E-1C15-4469-8979-99AE9CF91E19}" type="presOf" srcId="{001EC032-F91E-4D9F-907F-0251F8DCC29D}" destId="{8D0C9F59-D234-47FA-B50B-C7A154920B81}" srcOrd="0" destOrd="0" presId="urn:microsoft.com/office/officeart/2005/8/layout/process1"/>
    <dgm:cxn modelId="{7726A196-6A9B-40E7-B8C9-64520BCEFCE3}" type="presOf" srcId="{CA3F95E7-02EB-4624-98AA-C1D637AB44D3}" destId="{A09859EB-A264-4182-85C5-6BFB1C59F527}" srcOrd="0" destOrd="0" presId="urn:microsoft.com/office/officeart/2005/8/layout/process1"/>
    <dgm:cxn modelId="{F369B798-DF9A-43C5-93E5-6ACABB0FD73B}" type="presOf" srcId="{C70ED94B-91EA-4B5B-A593-F6A52F81A390}" destId="{83058005-C4A8-4D3F-9EC5-3C3C5C758EA0}" srcOrd="0" destOrd="0" presId="urn:microsoft.com/office/officeart/2005/8/layout/process1"/>
    <dgm:cxn modelId="{6EFD589C-BFEB-4FA2-96FE-78A70FFE091A}" type="presOf" srcId="{BDD1444C-A898-4AEE-9595-F016CC0C6E88}" destId="{B261EECC-6EA8-4EF0-BE84-906FAA867E54}" srcOrd="0" destOrd="0" presId="urn:microsoft.com/office/officeart/2005/8/layout/process1"/>
    <dgm:cxn modelId="{DD8ADCB0-0F52-4F45-BBEB-FB0CF6CFEDD3}" type="presOf" srcId="{B2F4BF91-429E-423D-B353-2C292B896551}" destId="{326E78DB-B07E-4A89-B8A0-76A0EF4714CC}" srcOrd="1" destOrd="0" presId="urn:microsoft.com/office/officeart/2005/8/layout/process1"/>
    <dgm:cxn modelId="{3EDB6BB9-47AB-4520-94B0-9C95916FF6B5}" srcId="{A59F6BB2-BB57-488F-B104-68E9BCA7D08F}" destId="{C70ED94B-91EA-4B5B-A593-F6A52F81A390}" srcOrd="1" destOrd="0" parTransId="{74C51633-CC1A-448D-A55B-7321B276337E}" sibTransId="{001EC032-F91E-4D9F-907F-0251F8DCC29D}"/>
    <dgm:cxn modelId="{937C23DD-C609-4F16-B5EB-D2E8059E47DA}" srcId="{A59F6BB2-BB57-488F-B104-68E9BCA7D08F}" destId="{EF427E38-8342-4DD0-BC60-307F1FD9F74E}" srcOrd="2" destOrd="0" parTransId="{BE3484C4-6534-4EEC-A5A3-1BE2F6F668F9}" sibTransId="{971BB59B-701C-4875-BC51-A66707F3CB41}"/>
    <dgm:cxn modelId="{D3FCF9EC-AB28-4143-BDB9-FD1C897C5FBA}" type="presOf" srcId="{EF427E38-8342-4DD0-BC60-307F1FD9F74E}" destId="{822CDC11-CDAD-478A-B51E-9C0A74533AB0}" srcOrd="0" destOrd="0" presId="urn:microsoft.com/office/officeart/2005/8/layout/process1"/>
    <dgm:cxn modelId="{908196F5-D493-49A8-8D71-9BA2502B06DE}" type="presOf" srcId="{6CE901F5-1E1F-4385-B9E6-91EB70D37EAF}" destId="{DFEA953E-48D5-47A1-815D-C653CC91D904}" srcOrd="0" destOrd="0" presId="urn:microsoft.com/office/officeart/2005/8/layout/process1"/>
    <dgm:cxn modelId="{661B1237-AEBB-41F6-98C8-D9B8CD3E79E2}" type="presParOf" srcId="{292BD95A-7005-4481-A40D-CFC3BD310E7F}" destId="{DFEA953E-48D5-47A1-815D-C653CC91D904}" srcOrd="0" destOrd="0" presId="urn:microsoft.com/office/officeart/2005/8/layout/process1"/>
    <dgm:cxn modelId="{6B6EABA2-FA25-4F2E-9E2D-8198969E94AF}" type="presParOf" srcId="{292BD95A-7005-4481-A40D-CFC3BD310E7F}" destId="{24B51899-ED40-46DF-9CF5-E4C09BAD5144}" srcOrd="1" destOrd="0" presId="urn:microsoft.com/office/officeart/2005/8/layout/process1"/>
    <dgm:cxn modelId="{1E653C4C-703C-4055-B221-45D4C5860B74}" type="presParOf" srcId="{24B51899-ED40-46DF-9CF5-E4C09BAD5144}" destId="{326E78DB-B07E-4A89-B8A0-76A0EF4714CC}" srcOrd="0" destOrd="0" presId="urn:microsoft.com/office/officeart/2005/8/layout/process1"/>
    <dgm:cxn modelId="{438C8C66-B4DB-425C-BD63-F1DB9CBD3050}" type="presParOf" srcId="{292BD95A-7005-4481-A40D-CFC3BD310E7F}" destId="{83058005-C4A8-4D3F-9EC5-3C3C5C758EA0}" srcOrd="2" destOrd="0" presId="urn:microsoft.com/office/officeart/2005/8/layout/process1"/>
    <dgm:cxn modelId="{3C1492E9-BC4E-4625-9667-3B8A2247BDF4}" type="presParOf" srcId="{292BD95A-7005-4481-A40D-CFC3BD310E7F}" destId="{8D0C9F59-D234-47FA-B50B-C7A154920B81}" srcOrd="3" destOrd="0" presId="urn:microsoft.com/office/officeart/2005/8/layout/process1"/>
    <dgm:cxn modelId="{BAA37775-BB6F-4F38-BD62-F01055C930DB}" type="presParOf" srcId="{8D0C9F59-D234-47FA-B50B-C7A154920B81}" destId="{00B59E6E-FEE9-4C55-B94A-1E6BF698ED75}" srcOrd="0" destOrd="0" presId="urn:microsoft.com/office/officeart/2005/8/layout/process1"/>
    <dgm:cxn modelId="{76157518-B737-492A-8705-77DDAB662D60}" type="presParOf" srcId="{292BD95A-7005-4481-A40D-CFC3BD310E7F}" destId="{822CDC11-CDAD-478A-B51E-9C0A74533AB0}" srcOrd="4" destOrd="0" presId="urn:microsoft.com/office/officeart/2005/8/layout/process1"/>
    <dgm:cxn modelId="{CB991916-F3B2-48FE-AA85-8F101F40882B}" type="presParOf" srcId="{292BD95A-7005-4481-A40D-CFC3BD310E7F}" destId="{F21BA2F1-56D3-44CB-BC82-06CBBC3D54E8}" srcOrd="5" destOrd="0" presId="urn:microsoft.com/office/officeart/2005/8/layout/process1"/>
    <dgm:cxn modelId="{D59E10F2-44B9-48E4-A10E-C8261F784A26}" type="presParOf" srcId="{F21BA2F1-56D3-44CB-BC82-06CBBC3D54E8}" destId="{3C9DB375-6A4F-4072-A766-80839BED03C7}" srcOrd="0" destOrd="0" presId="urn:microsoft.com/office/officeart/2005/8/layout/process1"/>
    <dgm:cxn modelId="{F903C410-03B1-4AC5-845A-C3736BEC9335}" type="presParOf" srcId="{292BD95A-7005-4481-A40D-CFC3BD310E7F}" destId="{A09859EB-A264-4182-85C5-6BFB1C59F527}" srcOrd="6" destOrd="0" presId="urn:microsoft.com/office/officeart/2005/8/layout/process1"/>
    <dgm:cxn modelId="{B81E3D75-8BF3-4522-9CF8-5B2B30A325B6}" type="presParOf" srcId="{292BD95A-7005-4481-A40D-CFC3BD310E7F}" destId="{CFCA8939-683A-4FDB-A77B-3F19F4264F70}" srcOrd="7" destOrd="0" presId="urn:microsoft.com/office/officeart/2005/8/layout/process1"/>
    <dgm:cxn modelId="{246ECDEA-B863-4642-AC11-B9D72B656BC3}" type="presParOf" srcId="{CFCA8939-683A-4FDB-A77B-3F19F4264F70}" destId="{D0803FE6-09AF-4917-B681-E70F3B531E77}" srcOrd="0" destOrd="0" presId="urn:microsoft.com/office/officeart/2005/8/layout/process1"/>
    <dgm:cxn modelId="{36AB90EB-29B0-458F-82A2-7698ED020106}" type="presParOf" srcId="{292BD95A-7005-4481-A40D-CFC3BD310E7F}" destId="{B261EECC-6EA8-4EF0-BE84-906FAA867E5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EA953E-48D5-47A1-815D-C653CC91D904}">
      <dsp:nvSpPr>
        <dsp:cNvPr id="0" name=""/>
        <dsp:cNvSpPr/>
      </dsp:nvSpPr>
      <dsp:spPr>
        <a:xfrm>
          <a:off x="5124" y="235477"/>
          <a:ext cx="1588599" cy="953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…</a:t>
          </a:r>
        </a:p>
      </dsp:txBody>
      <dsp:txXfrm>
        <a:off x="33041" y="263394"/>
        <a:ext cx="1532765" cy="897325"/>
      </dsp:txXfrm>
    </dsp:sp>
    <dsp:sp modelId="{24B51899-ED40-46DF-9CF5-E4C09BAD5144}">
      <dsp:nvSpPr>
        <dsp:cNvPr id="0" name=""/>
        <dsp:cNvSpPr/>
      </dsp:nvSpPr>
      <dsp:spPr>
        <a:xfrm>
          <a:off x="1752584" y="515071"/>
          <a:ext cx="336783" cy="39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1752584" y="593865"/>
        <a:ext cx="235748" cy="236384"/>
      </dsp:txXfrm>
    </dsp:sp>
    <dsp:sp modelId="{83058005-C4A8-4D3F-9EC5-3C3C5C758EA0}">
      <dsp:nvSpPr>
        <dsp:cNvPr id="0" name=""/>
        <dsp:cNvSpPr/>
      </dsp:nvSpPr>
      <dsp:spPr>
        <a:xfrm>
          <a:off x="2229163" y="235477"/>
          <a:ext cx="1588599" cy="953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Linac4-RFQ</a:t>
          </a:r>
          <a:br>
            <a:rPr lang="en-US" sz="1800" kern="1200" dirty="0"/>
          </a:br>
          <a:r>
            <a:rPr lang="en-US" sz="1800" kern="1200" dirty="0"/>
            <a:t>352 MHz</a:t>
          </a:r>
          <a:br>
            <a:rPr lang="en-US" sz="1800" kern="1200" dirty="0"/>
          </a:br>
          <a:r>
            <a:rPr lang="en-US" sz="1800" kern="1200" dirty="0"/>
            <a:t>3 m</a:t>
          </a:r>
        </a:p>
      </dsp:txBody>
      <dsp:txXfrm>
        <a:off x="2257080" y="263394"/>
        <a:ext cx="1532765" cy="897325"/>
      </dsp:txXfrm>
    </dsp:sp>
    <dsp:sp modelId="{8D0C9F59-D234-47FA-B50B-C7A154920B81}">
      <dsp:nvSpPr>
        <dsp:cNvPr id="0" name=""/>
        <dsp:cNvSpPr/>
      </dsp:nvSpPr>
      <dsp:spPr>
        <a:xfrm>
          <a:off x="3976623" y="515071"/>
          <a:ext cx="336783" cy="39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3976623" y="593865"/>
        <a:ext cx="235748" cy="236384"/>
      </dsp:txXfrm>
    </dsp:sp>
    <dsp:sp modelId="{822CDC11-CDAD-478A-B51E-9C0A74533AB0}">
      <dsp:nvSpPr>
        <dsp:cNvPr id="0" name=""/>
        <dsp:cNvSpPr/>
      </dsp:nvSpPr>
      <dsp:spPr>
        <a:xfrm>
          <a:off x="4453203" y="235477"/>
          <a:ext cx="1588599" cy="953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HF-RFQ</a:t>
          </a:r>
          <a:br>
            <a:rPr lang="en-US" sz="1800" kern="1200" dirty="0"/>
          </a:br>
          <a:r>
            <a:rPr lang="en-US" sz="1800" kern="1200" dirty="0"/>
            <a:t>750 MHz</a:t>
          </a:r>
          <a:br>
            <a:rPr lang="en-US" sz="1800" kern="1200" dirty="0"/>
          </a:br>
          <a:r>
            <a:rPr lang="en-US" sz="1800" kern="1200" dirty="0"/>
            <a:t>2 m</a:t>
          </a:r>
        </a:p>
      </dsp:txBody>
      <dsp:txXfrm>
        <a:off x="4481120" y="263394"/>
        <a:ext cx="1532765" cy="897325"/>
      </dsp:txXfrm>
    </dsp:sp>
    <dsp:sp modelId="{F21BA2F1-56D3-44CB-BC82-06CBBC3D54E8}">
      <dsp:nvSpPr>
        <dsp:cNvPr id="0" name=""/>
        <dsp:cNvSpPr/>
      </dsp:nvSpPr>
      <dsp:spPr>
        <a:xfrm>
          <a:off x="6200662" y="515071"/>
          <a:ext cx="336783" cy="39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6200662" y="593865"/>
        <a:ext cx="235748" cy="236384"/>
      </dsp:txXfrm>
    </dsp:sp>
    <dsp:sp modelId="{A09859EB-A264-4182-85C5-6BFB1C59F527}">
      <dsp:nvSpPr>
        <dsp:cNvPr id="0" name=""/>
        <dsp:cNvSpPr/>
      </dsp:nvSpPr>
      <dsp:spPr>
        <a:xfrm>
          <a:off x="6677242" y="235477"/>
          <a:ext cx="1588599" cy="953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PIXE-RFQ</a:t>
          </a:r>
          <a:br>
            <a:rPr lang="en-US" sz="1800" kern="1200" dirty="0"/>
          </a:br>
          <a:r>
            <a:rPr lang="en-US" sz="1800" kern="1200" dirty="0"/>
            <a:t>750 MHz</a:t>
          </a:r>
          <a:br>
            <a:rPr lang="en-US" sz="1800" kern="1200" dirty="0"/>
          </a:br>
          <a:r>
            <a:rPr lang="en-US" sz="1800" kern="1200" dirty="0"/>
            <a:t>1 m</a:t>
          </a:r>
        </a:p>
      </dsp:txBody>
      <dsp:txXfrm>
        <a:off x="6705159" y="263394"/>
        <a:ext cx="1532765" cy="897325"/>
      </dsp:txXfrm>
    </dsp:sp>
    <dsp:sp modelId="{CFCA8939-683A-4FDB-A77B-3F19F4264F70}">
      <dsp:nvSpPr>
        <dsp:cNvPr id="0" name=""/>
        <dsp:cNvSpPr/>
      </dsp:nvSpPr>
      <dsp:spPr>
        <a:xfrm>
          <a:off x="8424702" y="515071"/>
          <a:ext cx="336783" cy="39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8424702" y="593865"/>
        <a:ext cx="235748" cy="236384"/>
      </dsp:txXfrm>
    </dsp:sp>
    <dsp:sp modelId="{B261EECC-6EA8-4EF0-BE84-906FAA867E54}">
      <dsp:nvSpPr>
        <dsp:cNvPr id="0" name=""/>
        <dsp:cNvSpPr/>
      </dsp:nvSpPr>
      <dsp:spPr>
        <a:xfrm>
          <a:off x="8901281" y="235477"/>
          <a:ext cx="1588599" cy="9531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Carbon-RFQ</a:t>
          </a:r>
          <a:br>
            <a:rPr lang="en-US" sz="1800" kern="1200" dirty="0"/>
          </a:br>
          <a:r>
            <a:rPr lang="en-US" sz="1800" kern="1200" dirty="0"/>
            <a:t>750 MHz</a:t>
          </a:r>
          <a:br>
            <a:rPr lang="en-US" sz="1800" kern="1200" dirty="0"/>
          </a:br>
          <a:r>
            <a:rPr lang="en-US" sz="1800" kern="1200" dirty="0"/>
            <a:t>4.8 m</a:t>
          </a:r>
        </a:p>
      </dsp:txBody>
      <dsp:txXfrm>
        <a:off x="8929198" y="263394"/>
        <a:ext cx="1532765" cy="897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4D90A-DB57-4FA2-9AE9-FFC8F07D9CA5}" type="datetimeFigureOut">
              <a:rPr lang="en-GB" smtClean="0"/>
              <a:t>06/05/2021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64317-79D5-4126-8379-400193082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196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239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06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84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942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113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577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823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71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063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02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930729"/>
            <a:ext cx="10515600" cy="524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6 May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H. Pommerenke, SY-RF-MKS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00405-DAFA-4B5E-BF46-7C03DAB68C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indico.cern.ch/event/925403/contributions/3889048/attachments/2050505/3436872/20200604_WP_RFQ3_design_Introduction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png"/><Relationship Id="rId5" Type="http://schemas.openxmlformats.org/officeDocument/2006/relationships/diagramQuickStyle" Target="../diagrams/quickStyle1.xml"/><Relationship Id="rId10" Type="http://schemas.microsoft.com/office/2007/relationships/hdphoto" Target="../media/hdphoto1.wdp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5408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dirty="0"/>
              <a:t>Some brainstorming ideas for the design of Linac4-RFQ3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8032"/>
            <a:ext cx="9144000" cy="1655762"/>
          </a:xfrm>
        </p:spPr>
        <p:txBody>
          <a:bodyPr/>
          <a:lstStyle/>
          <a:p>
            <a:endParaRPr lang="de-DE" dirty="0"/>
          </a:p>
          <a:p>
            <a:r>
              <a:rPr lang="de-DE" dirty="0"/>
              <a:t>Hermann Pommerenke (SY-RF-MKS)</a:t>
            </a:r>
          </a:p>
          <a:p>
            <a:r>
              <a:rPr lang="de-DE" dirty="0"/>
              <a:t>6 May 2021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870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AD4DF-1466-4106-AD40-5A6002229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J-PARC </a:t>
            </a:r>
            <a:r>
              <a:rPr lang="en-US" dirty="0" err="1"/>
              <a:t>epRFQ</a:t>
            </a:r>
            <a:endParaRPr lang="en-CH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DBBAAC0-6B05-4D0F-A421-65EB93AD13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5463" y="1388397"/>
            <a:ext cx="4629796" cy="186716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8BCD2-5394-4CEF-B248-87EFC5380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2F245-FA21-4207-8C12-3BFE322E0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4AB45-DDEE-499D-B484-0F5CB4B90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EAFF77A-DB77-4232-9AE7-A83A3C4016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875"/>
          <a:stretch/>
        </p:blipFill>
        <p:spPr>
          <a:xfrm>
            <a:off x="945463" y="3602443"/>
            <a:ext cx="7030431" cy="20248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3182C0-A874-4246-A047-58C255BB8972}"/>
              </a:ext>
            </a:extLst>
          </p:cNvPr>
          <p:cNvSpPr txBox="1"/>
          <p:nvPr/>
        </p:nvSpPr>
        <p:spPr>
          <a:xfrm>
            <a:off x="6778736" y="76885"/>
            <a:ext cx="4707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Y. Kondo, T. </a:t>
            </a:r>
            <a:r>
              <a:rPr lang="de-DE" sz="1200" i="1" dirty="0" err="1">
                <a:solidFill>
                  <a:schemeClr val="bg1">
                    <a:lumMod val="50000"/>
                  </a:schemeClr>
                </a:solidFill>
              </a:rPr>
              <a:t>Morishita</a:t>
            </a:r>
            <a:r>
              <a:rPr lang="de-DE" sz="1200" i="1" dirty="0">
                <a:solidFill>
                  <a:schemeClr val="bg1">
                    <a:lumMod val="50000"/>
                  </a:schemeClr>
                </a:solidFill>
              </a:rPr>
              <a:t>, R. A. Jameson, „</a:t>
            </a:r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Development of a radio frequency quadrupole </a:t>
            </a:r>
            <a:r>
              <a:rPr lang="en-GB" sz="1200" i="1" dirty="0" err="1">
                <a:solidFill>
                  <a:schemeClr val="bg1">
                    <a:lumMod val="50000"/>
                  </a:schemeClr>
                </a:solidFill>
              </a:rPr>
              <a:t>linac</a:t>
            </a:r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 implemented with the equipartitioning beam dynamics scheme”, Phys. Rev. Accel. Beams 22, 120101 (2019)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E634FA-B7D3-45AA-9713-683D62E503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3356" y="653465"/>
            <a:ext cx="4833259" cy="294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743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RFQs </a:t>
            </a:r>
            <a:r>
              <a:rPr lang="de-DE" dirty="0" err="1"/>
              <a:t>worldwide</a:t>
            </a:r>
            <a:r>
              <a:rPr lang="de-DE" dirty="0"/>
              <a:t> – </a:t>
            </a:r>
            <a:r>
              <a:rPr lang="de-DE" dirty="0" err="1"/>
              <a:t>Kilpatrick</a:t>
            </a:r>
            <a:r>
              <a:rPr lang="de-DE" dirty="0"/>
              <a:t> </a:t>
            </a:r>
            <a:r>
              <a:rPr lang="de-DE" dirty="0" err="1"/>
              <a:t>criterion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err="1"/>
              <a:t>Kilpatrick</a:t>
            </a:r>
            <a:r>
              <a:rPr lang="de-DE" sz="2000" dirty="0"/>
              <a:t> </a:t>
            </a:r>
            <a:r>
              <a:rPr lang="de-DE" sz="2000" dirty="0" err="1"/>
              <a:t>criterion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used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most</a:t>
            </a:r>
            <a:r>
              <a:rPr lang="de-DE" sz="2000" dirty="0"/>
              <a:t> RFQ </a:t>
            </a:r>
            <a:r>
              <a:rPr lang="de-DE" sz="2000" dirty="0" err="1"/>
              <a:t>developments</a:t>
            </a:r>
            <a:br>
              <a:rPr lang="de-DE" sz="2000" dirty="0"/>
            </a:br>
            <a:r>
              <a:rPr lang="de-DE" sz="2000" dirty="0"/>
              <a:t>(</a:t>
            </a:r>
            <a:r>
              <a:rPr lang="de-DE" sz="2000" dirty="0" err="1"/>
              <a:t>common</a:t>
            </a:r>
            <a:r>
              <a:rPr lang="de-DE" sz="2000" dirty="0"/>
              <a:t> design </a:t>
            </a:r>
            <a:r>
              <a:rPr lang="de-DE" sz="2000" dirty="0" err="1"/>
              <a:t>choices</a:t>
            </a:r>
            <a:r>
              <a:rPr lang="de-DE" sz="2000" dirty="0"/>
              <a:t> CW-RFQ: &lt;=1.8 Kp, </a:t>
            </a:r>
            <a:r>
              <a:rPr lang="de-DE" sz="2000" dirty="0" err="1"/>
              <a:t>pulsed</a:t>
            </a:r>
            <a:r>
              <a:rPr lang="de-DE" sz="2000" dirty="0"/>
              <a:t> RFQ: &lt;=2.0 Kp)</a:t>
            </a:r>
          </a:p>
          <a:p>
            <a:r>
              <a:rPr lang="de-DE" sz="2000" dirty="0"/>
              <a:t>but: </a:t>
            </a:r>
            <a:r>
              <a:rPr lang="de-DE" sz="2000" dirty="0" err="1"/>
              <a:t>during</a:t>
            </a:r>
            <a:r>
              <a:rPr lang="de-DE" sz="2000" dirty="0"/>
              <a:t> </a:t>
            </a:r>
            <a:r>
              <a:rPr lang="de-DE" sz="2000" dirty="0" err="1"/>
              <a:t>commissioning</a:t>
            </a:r>
            <a:r>
              <a:rPr lang="de-DE" sz="2000" dirty="0"/>
              <a:t>: </a:t>
            </a:r>
            <a:r>
              <a:rPr lang="de-DE" sz="2000" dirty="0" err="1"/>
              <a:t>more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often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achieved</a:t>
            </a:r>
            <a:r>
              <a:rPr lang="de-DE" sz="2000" dirty="0"/>
              <a:t>:</a:t>
            </a:r>
            <a:endParaRPr lang="en-GB" sz="2000" dirty="0"/>
          </a:p>
        </p:txBody>
      </p:sp>
      <p:pic>
        <p:nvPicPr>
          <p:cNvPr id="16" name="Content Placeholder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173918"/>
            <a:ext cx="7924800" cy="4146857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9525000" y="3471717"/>
            <a:ext cx="1562351" cy="584775"/>
            <a:chOff x="9705724" y="3433617"/>
            <a:chExt cx="1562351" cy="584775"/>
          </a:xfrm>
        </p:grpSpPr>
        <p:sp>
          <p:nvSpPr>
            <p:cNvPr id="17" name="5-Point Star 16"/>
            <p:cNvSpPr/>
            <p:nvPr/>
          </p:nvSpPr>
          <p:spPr>
            <a:xfrm>
              <a:off x="9705724" y="3516767"/>
              <a:ext cx="168442" cy="144379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982200" y="3433617"/>
              <a:ext cx="12858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experiment</a:t>
              </a:r>
            </a:p>
            <a:p>
              <a:r>
                <a:rPr lang="en-US" sz="1600" dirty="0"/>
                <a:t>design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9715249" y="3790950"/>
              <a:ext cx="168442" cy="1524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39342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243432" y="4826494"/>
            <a:ext cx="6062414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d = V/</a:t>
            </a:r>
            <a:r>
              <a:rPr lang="de-DE" sz="1400" dirty="0" err="1"/>
              <a:t>E</a:t>
            </a:r>
            <a:r>
              <a:rPr lang="de-DE" sz="1400" baseline="-25000" dirty="0" err="1"/>
              <a:t>max</a:t>
            </a:r>
            <a:r>
              <a:rPr lang="de-DE" sz="1400" dirty="0"/>
              <a:t> (not </a:t>
            </a:r>
            <a:r>
              <a:rPr lang="de-DE" sz="1400" dirty="0" err="1"/>
              <a:t>too</a:t>
            </a:r>
            <a:r>
              <a:rPr lang="de-DE" sz="1400" dirty="0"/>
              <a:t> </a:t>
            </a:r>
            <a:r>
              <a:rPr lang="de-DE" sz="1400" dirty="0" err="1"/>
              <a:t>far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RFQ r0)</a:t>
            </a:r>
          </a:p>
          <a:p>
            <a:r>
              <a:rPr lang="de-DE" sz="1400" dirty="0" err="1"/>
              <a:t>where</a:t>
            </a:r>
            <a:endParaRPr lang="de-DE" sz="1400" dirty="0"/>
          </a:p>
          <a:p>
            <a:r>
              <a:rPr lang="de-DE" sz="1400" dirty="0"/>
              <a:t>V = max. </a:t>
            </a:r>
            <a:r>
              <a:rPr lang="de-DE" sz="1400" dirty="0" err="1"/>
              <a:t>measured</a:t>
            </a:r>
            <a:r>
              <a:rPr lang="de-DE" sz="1400" dirty="0"/>
              <a:t> inter-</a:t>
            </a:r>
            <a:r>
              <a:rPr lang="de-DE" sz="1400" dirty="0" err="1"/>
              <a:t>vane</a:t>
            </a:r>
            <a:r>
              <a:rPr lang="de-DE" sz="1400" dirty="0"/>
              <a:t> </a:t>
            </a:r>
            <a:r>
              <a:rPr lang="de-DE" sz="1400" dirty="0" err="1"/>
              <a:t>voltage</a:t>
            </a:r>
            <a:br>
              <a:rPr lang="de-DE" sz="1400" dirty="0"/>
            </a:br>
            <a:r>
              <a:rPr lang="de-DE" sz="1400" dirty="0" err="1"/>
              <a:t>E</a:t>
            </a:r>
            <a:r>
              <a:rPr lang="de-DE" sz="1400" baseline="-25000" dirty="0" err="1"/>
              <a:t>max</a:t>
            </a:r>
            <a:r>
              <a:rPr lang="de-DE" sz="1400" dirty="0"/>
              <a:t> = max. </a:t>
            </a:r>
            <a:r>
              <a:rPr lang="de-DE" sz="1400" dirty="0" err="1"/>
              <a:t>measured</a:t>
            </a:r>
            <a:r>
              <a:rPr lang="de-DE" sz="1400" dirty="0"/>
              <a:t> </a:t>
            </a:r>
            <a:r>
              <a:rPr lang="de-DE" sz="1400" dirty="0" err="1"/>
              <a:t>surface</a:t>
            </a:r>
            <a:r>
              <a:rPr lang="de-DE" sz="1400" dirty="0"/>
              <a:t> </a:t>
            </a:r>
            <a:r>
              <a:rPr lang="de-DE" sz="1400" dirty="0" err="1"/>
              <a:t>field</a:t>
            </a:r>
            <a:endParaRPr lang="de-DE" sz="1400" dirty="0"/>
          </a:p>
          <a:p>
            <a:r>
              <a:rPr lang="de-DE" sz="1400" dirty="0"/>
              <a:t>V</a:t>
            </a:r>
            <a:r>
              <a:rPr lang="de-DE" sz="1400" baseline="-25000" dirty="0"/>
              <a:t>DC</a:t>
            </a:r>
            <a:r>
              <a:rPr lang="de-DE" sz="1400" dirty="0"/>
              <a:t> = 7747 V, </a:t>
            </a:r>
            <a:r>
              <a:rPr lang="de-DE" sz="1400" dirty="0" err="1"/>
              <a:t>d</a:t>
            </a:r>
            <a:r>
              <a:rPr lang="de-DE" sz="1400" baseline="-25000" dirty="0" err="1"/>
              <a:t>DC</a:t>
            </a:r>
            <a:r>
              <a:rPr lang="de-DE" sz="1400" dirty="0"/>
              <a:t> = 100 µm </a:t>
            </a:r>
            <a:r>
              <a:rPr lang="de-DE" sz="1400" dirty="0" err="1"/>
              <a:t>from</a:t>
            </a:r>
            <a:r>
              <a:rPr lang="de-DE" sz="1400" dirty="0"/>
              <a:t> DC </a:t>
            </a:r>
            <a:r>
              <a:rPr lang="de-DE" sz="1400" dirty="0" err="1"/>
              <a:t>experiment</a:t>
            </a:r>
            <a:r>
              <a:rPr lang="de-DE" sz="1400" dirty="0"/>
              <a:t> (I. </a:t>
            </a:r>
            <a:r>
              <a:rPr lang="de-DE" sz="1400" dirty="0" err="1"/>
              <a:t>Profatilova</a:t>
            </a:r>
            <a:r>
              <a:rPr lang="de-DE" sz="1400" dirty="0"/>
              <a:t> </a:t>
            </a:r>
            <a:r>
              <a:rPr lang="de-DE" sz="1100" dirty="0">
                <a:hlinkClick r:id="rId2"/>
              </a:rPr>
              <a:t>https://indico.cern.ch/event/925403/contributions/3889048/attachments/2050505/3436872/20200604_WP_RFQ3_design_Introduction.pdf</a:t>
            </a:r>
            <a:r>
              <a:rPr lang="de-DE" sz="1400" dirty="0"/>
              <a:t>)</a:t>
            </a:r>
          </a:p>
          <a:p>
            <a:endParaRPr lang="de-DE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44" y="692808"/>
            <a:ext cx="10926249" cy="34392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854281" y="4289003"/>
                <a:ext cx="3271247" cy="589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𝑛𝑜𝑟𝑚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𝐷𝐶</m:t>
                            </m:r>
                          </m:sub>
                        </m:sSub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𝐷𝐶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0.7</m:t>
                        </m:r>
                      </m:sup>
                    </m:sSup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4281" y="4289003"/>
                <a:ext cx="3271247" cy="5892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>
            <a:cxnSpLocks/>
          </p:cNvCxnSpPr>
          <p:nvPr/>
        </p:nvCxnSpPr>
        <p:spPr>
          <a:xfrm flipV="1">
            <a:off x="9204385" y="4007087"/>
            <a:ext cx="396815" cy="368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4A5AC8D1-02F7-4292-B887-BB4F688B8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027"/>
            <a:ext cx="10515600" cy="662782"/>
          </a:xfrm>
        </p:spPr>
        <p:txBody>
          <a:bodyPr>
            <a:normAutofit fontScale="90000"/>
          </a:bodyPr>
          <a:lstStyle/>
          <a:p>
            <a:r>
              <a:rPr lang="de-DE" dirty="0"/>
              <a:t>„Gap </a:t>
            </a:r>
            <a:r>
              <a:rPr lang="de-DE" dirty="0" err="1"/>
              <a:t>scaling</a:t>
            </a:r>
            <a:r>
              <a:rPr lang="de-DE" dirty="0"/>
              <a:t>“ and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quantities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RFQs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FCF971-81B9-48B9-8C20-65E7418FC3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744" y="5241434"/>
            <a:ext cx="3676650" cy="6858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B2F801-4659-49DF-911B-F97B36B5A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669E10-572D-450F-B465-C44E55D82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H. Pommerenke, SY-RF-MKS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0AF9C-D638-4120-9609-1B3D64980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260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Sc</a:t>
            </a:r>
            <a:r>
              <a:rPr lang="de-DE" dirty="0"/>
              <a:t> and RF </a:t>
            </a:r>
            <a:r>
              <a:rPr lang="de-DE" dirty="0" err="1"/>
              <a:t>pulsed</a:t>
            </a:r>
            <a:r>
              <a:rPr lang="de-DE" dirty="0"/>
              <a:t> </a:t>
            </a:r>
            <a:r>
              <a:rPr lang="de-DE" dirty="0" err="1"/>
              <a:t>heating</a:t>
            </a:r>
            <a:r>
              <a:rPr lang="de-DE" dirty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Example</a:t>
            </a:r>
            <a:r>
              <a:rPr lang="de-DE" dirty="0"/>
              <a:t>: </a:t>
            </a:r>
            <a:r>
              <a:rPr lang="de-DE" dirty="0" err="1"/>
              <a:t>proton</a:t>
            </a:r>
            <a:r>
              <a:rPr lang="de-DE" dirty="0"/>
              <a:t> HF-RFQ: </a:t>
            </a:r>
            <a:r>
              <a:rPr lang="de-DE" dirty="0" err="1"/>
              <a:t>t</a:t>
            </a:r>
            <a:r>
              <a:rPr lang="de-DE" baseline="-25000" dirty="0" err="1"/>
              <a:t>pls</a:t>
            </a:r>
            <a:r>
              <a:rPr lang="de-DE" dirty="0"/>
              <a:t> = 20 </a:t>
            </a:r>
            <a:r>
              <a:rPr lang="de-DE" dirty="0" err="1"/>
              <a:t>us</a:t>
            </a:r>
            <a:r>
              <a:rPr lang="de-DE" dirty="0"/>
              <a:t>, f</a:t>
            </a:r>
            <a:r>
              <a:rPr lang="de-DE" baseline="-25000" dirty="0"/>
              <a:t>0</a:t>
            </a:r>
            <a:r>
              <a:rPr lang="de-DE" dirty="0"/>
              <a:t> = 750 MHz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946" y="1566228"/>
            <a:ext cx="5921208" cy="47413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3850" y="3682653"/>
            <a:ext cx="112014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342900" indent="-342900">
              <a:buAutoNum type="alphaLcParenBoth"/>
            </a:pP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04775" y="1900786"/>
            <a:ext cx="32194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Emax</a:t>
            </a:r>
            <a:r>
              <a:rPr lang="en-US" sz="1600" dirty="0"/>
              <a:t> on vane tip (2.0 Kilpatrick)</a:t>
            </a:r>
            <a:br>
              <a:rPr lang="en-US" sz="1600" dirty="0"/>
            </a:br>
            <a:endParaRPr lang="en-US" sz="1600" dirty="0"/>
          </a:p>
          <a:p>
            <a:r>
              <a:rPr lang="en-US" sz="1600" dirty="0"/>
              <a:t>small hotspot on inter-module gap</a:t>
            </a:r>
          </a:p>
          <a:p>
            <a:r>
              <a:rPr lang="en-US" sz="1600" dirty="0"/>
              <a:t>(2.2 Kilpatrick)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775" y="4395096"/>
            <a:ext cx="32194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Hmax</a:t>
            </a:r>
            <a:r>
              <a:rPr lang="en-US" sz="1600" dirty="0"/>
              <a:t> on vane undercut edge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resulting pulsed heating:</a:t>
            </a:r>
          </a:p>
          <a:p>
            <a:r>
              <a:rPr lang="en-US" sz="1600" dirty="0"/>
              <a:t>ΔT = 1.8 K (critical: 40…100 K)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10650" y="1900786"/>
            <a:ext cx="32194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Sc</a:t>
            </a:r>
            <a:r>
              <a:rPr lang="en-US" sz="1600" dirty="0"/>
              <a:t> maximum is not on vane, i.e. not in location of breakdowns</a:t>
            </a:r>
          </a:p>
          <a:p>
            <a:endParaRPr lang="en-US" sz="1600" dirty="0"/>
          </a:p>
          <a:p>
            <a:r>
              <a:rPr lang="en-US" sz="1600" dirty="0"/>
              <a:t>E &amp; H are well-separated in RFQ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10650" y="3917871"/>
            <a:ext cx="3219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Sc</a:t>
            </a:r>
            <a:r>
              <a:rPr lang="en-US" sz="1600" dirty="0"/>
              <a:t> maximum is located on undercut edge next to dipole rod</a:t>
            </a:r>
          </a:p>
          <a:p>
            <a:endParaRPr lang="en-US" sz="1600" dirty="0"/>
          </a:p>
          <a:p>
            <a:r>
              <a:rPr lang="en-US" sz="1600" dirty="0"/>
              <a:t>not critical either, scaled threshold at 20 us: 860 </a:t>
            </a:r>
            <a:r>
              <a:rPr lang="en-US" sz="1600" dirty="0" err="1"/>
              <a:t>mW</a:t>
            </a:r>
            <a:r>
              <a:rPr lang="en-US" sz="1600" dirty="0"/>
              <a:t>/um²</a:t>
            </a:r>
          </a:p>
        </p:txBody>
      </p:sp>
    </p:spTree>
    <p:extLst>
      <p:ext uri="{BB962C8B-B14F-4D97-AF65-F5344CB8AC3E}">
        <p14:creationId xmlns:p14="http://schemas.microsoft.com/office/powerpoint/2010/main" val="1497224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AEFB0-2065-4DE4-A0DC-8C2A783FD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Dipole-mode </a:t>
            </a:r>
            <a:r>
              <a:rPr lang="de-DE" dirty="0" err="1"/>
              <a:t>detuning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adjustment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B39D9-DA76-4C70-BDA8-168694CE3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maximum </a:t>
            </a:r>
            <a:r>
              <a:rPr lang="de-DE" sz="2000" dirty="0" err="1"/>
              <a:t>spectral</a:t>
            </a:r>
            <a:r>
              <a:rPr lang="de-DE" sz="2000" dirty="0"/>
              <a:t> </a:t>
            </a:r>
            <a:r>
              <a:rPr lang="de-DE" sz="2000" dirty="0" err="1"/>
              <a:t>margin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operating</a:t>
            </a:r>
            <a:r>
              <a:rPr lang="de-DE" sz="2000" dirty="0"/>
              <a:t> </a:t>
            </a:r>
            <a:r>
              <a:rPr lang="de-DE" sz="2000" dirty="0" err="1"/>
              <a:t>mode</a:t>
            </a:r>
            <a:r>
              <a:rPr lang="de-DE" sz="2000" dirty="0"/>
              <a:t> (TE210)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dipole</a:t>
            </a:r>
            <a:r>
              <a:rPr lang="de-DE" sz="2000" dirty="0"/>
              <a:t> </a:t>
            </a:r>
            <a:r>
              <a:rPr lang="de-DE" sz="2000" dirty="0" err="1"/>
              <a:t>modes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crucial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field</a:t>
            </a:r>
            <a:r>
              <a:rPr lang="de-DE" sz="2000" dirty="0"/>
              <a:t> </a:t>
            </a:r>
            <a:r>
              <a:rPr lang="de-DE" sz="2000" dirty="0" err="1"/>
              <a:t>stability</a:t>
            </a:r>
            <a:endParaRPr lang="de-DE" sz="2000" dirty="0"/>
          </a:p>
          <a:p>
            <a:r>
              <a:rPr lang="de-DE" sz="2000" dirty="0"/>
              <a:t>„classic“ </a:t>
            </a:r>
            <a:r>
              <a:rPr lang="de-DE" sz="2000" dirty="0" err="1"/>
              <a:t>techniques</a:t>
            </a:r>
            <a:r>
              <a:rPr lang="de-DE" sz="2000" dirty="0"/>
              <a:t>: </a:t>
            </a:r>
            <a:r>
              <a:rPr lang="de-DE" sz="2000" dirty="0" err="1"/>
              <a:t>dipole</a:t>
            </a:r>
            <a:r>
              <a:rPr lang="de-DE" sz="2000" dirty="0"/>
              <a:t> </a:t>
            </a:r>
            <a:r>
              <a:rPr lang="de-DE" sz="2000" dirty="0" err="1"/>
              <a:t>stabilization</a:t>
            </a:r>
            <a:r>
              <a:rPr lang="de-DE" sz="2000" dirty="0"/>
              <a:t> </a:t>
            </a:r>
            <a:r>
              <a:rPr lang="de-DE" sz="2000" dirty="0" err="1"/>
              <a:t>rods</a:t>
            </a:r>
            <a:r>
              <a:rPr lang="de-DE" sz="2000" dirty="0"/>
              <a:t> (DSR, </a:t>
            </a:r>
            <a:r>
              <a:rPr lang="de-DE" sz="2000" dirty="0" err="1"/>
              <a:t>used</a:t>
            </a:r>
            <a:r>
              <a:rPr lang="de-DE" sz="2000" dirty="0"/>
              <a:t> in L4-, HF-, PIXE-RFQ),</a:t>
            </a:r>
            <a:br>
              <a:rPr lang="de-DE" sz="2000" dirty="0"/>
            </a:br>
            <a:r>
              <a:rPr lang="de-DE" sz="2000" dirty="0" err="1"/>
              <a:t>vane</a:t>
            </a:r>
            <a:r>
              <a:rPr lang="de-DE" sz="2000" dirty="0"/>
              <a:t> </a:t>
            </a:r>
            <a:r>
              <a:rPr lang="de-DE" sz="2000" dirty="0" err="1"/>
              <a:t>coupling</a:t>
            </a:r>
            <a:r>
              <a:rPr lang="de-DE" sz="2000" dirty="0"/>
              <a:t> rings, </a:t>
            </a:r>
            <a:r>
              <a:rPr lang="de-DE" sz="2000" dirty="0" err="1"/>
              <a:t>coupling</a:t>
            </a:r>
            <a:r>
              <a:rPr lang="de-DE" sz="2000" dirty="0"/>
              <a:t> </a:t>
            </a:r>
            <a:r>
              <a:rPr lang="de-DE" sz="2000" dirty="0" err="1"/>
              <a:t>windows</a:t>
            </a:r>
            <a:r>
              <a:rPr lang="de-DE" sz="2000" dirty="0"/>
              <a:t> …</a:t>
            </a:r>
          </a:p>
          <a:p>
            <a:r>
              <a:rPr lang="de-DE" sz="2000" dirty="0"/>
              <a:t>Carbon-RFQ </a:t>
            </a:r>
            <a:r>
              <a:rPr lang="de-DE" sz="2000" dirty="0" err="1"/>
              <a:t>detuned</a:t>
            </a:r>
            <a:r>
              <a:rPr lang="de-DE" sz="2000" dirty="0"/>
              <a:t> </a:t>
            </a:r>
            <a:r>
              <a:rPr lang="de-DE" sz="2000" dirty="0" err="1"/>
              <a:t>using</a:t>
            </a:r>
            <a:r>
              <a:rPr lang="de-DE" sz="2000" dirty="0"/>
              <a:t> </a:t>
            </a:r>
            <a:r>
              <a:rPr lang="de-DE" sz="2000" dirty="0" err="1"/>
              <a:t>length</a:t>
            </a:r>
            <a:r>
              <a:rPr lang="de-DE" sz="2000" dirty="0"/>
              <a:t> </a:t>
            </a:r>
            <a:r>
              <a:rPr lang="de-DE" sz="2000" dirty="0" err="1"/>
              <a:t>adjustment</a:t>
            </a:r>
            <a:r>
              <a:rPr lang="de-DE" sz="2000" dirty="0"/>
              <a:t> </a:t>
            </a:r>
            <a:r>
              <a:rPr lang="de-DE" sz="2000" dirty="0" err="1"/>
              <a:t>only</a:t>
            </a:r>
            <a:r>
              <a:rPr lang="de-DE" sz="2000" dirty="0"/>
              <a:t>, </a:t>
            </a:r>
            <a:r>
              <a:rPr lang="de-DE" sz="2000" dirty="0" err="1"/>
              <a:t>no</a:t>
            </a:r>
            <a:r>
              <a:rPr lang="de-DE" sz="2000" dirty="0"/>
              <a:t> DSRs </a:t>
            </a:r>
            <a:r>
              <a:rPr lang="de-DE" sz="2000" dirty="0" err="1"/>
              <a:t>necessary</a:t>
            </a:r>
            <a:endParaRPr lang="en-CH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9F99D-CF3F-4CE0-854C-4886A94E3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9667D-B3E5-4923-A88E-6D1385AED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C8829-0028-4ADE-9DCA-A9C5C06C5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50B6C7-9D60-4C2F-9E6F-EE2231270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968" y="2659935"/>
            <a:ext cx="5072037" cy="3647656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8754D4B6-C86B-4225-948A-3C78F90B23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834"/>
          <a:stretch/>
        </p:blipFill>
        <p:spPr>
          <a:xfrm>
            <a:off x="2254370" y="3060552"/>
            <a:ext cx="3719549" cy="286671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E0A6FF7-02F6-4D46-A069-61C6A64F0757}"/>
              </a:ext>
            </a:extLst>
          </p:cNvPr>
          <p:cNvCxnSpPr>
            <a:cxnSpLocks/>
          </p:cNvCxnSpPr>
          <p:nvPr/>
        </p:nvCxnSpPr>
        <p:spPr>
          <a:xfrm flipH="1" flipV="1">
            <a:off x="2130725" y="4382219"/>
            <a:ext cx="1096993" cy="961208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05086E6-1F7E-4C9C-B485-A57449EDD624}"/>
              </a:ext>
            </a:extLst>
          </p:cNvPr>
          <p:cNvSpPr txBox="1"/>
          <p:nvPr/>
        </p:nvSpPr>
        <p:spPr>
          <a:xfrm>
            <a:off x="1308943" y="3870917"/>
            <a:ext cx="1089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would not need these</a:t>
            </a:r>
          </a:p>
        </p:txBody>
      </p:sp>
    </p:spTree>
    <p:extLst>
      <p:ext uri="{BB962C8B-B14F-4D97-AF65-F5344CB8AC3E}">
        <p14:creationId xmlns:p14="http://schemas.microsoft.com/office/powerpoint/2010/main" val="161779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8818" y="3408914"/>
            <a:ext cx="3391519" cy="20068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Recent</a:t>
            </a:r>
            <a:r>
              <a:rPr lang="de-DE" dirty="0"/>
              <a:t> RFQs </a:t>
            </a:r>
            <a:r>
              <a:rPr lang="de-DE" dirty="0" err="1"/>
              <a:t>developed</a:t>
            </a:r>
            <a:r>
              <a:rPr lang="de-DE" dirty="0"/>
              <a:t> at CERN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854103426"/>
              </p:ext>
            </p:extLst>
          </p:nvPr>
        </p:nvGraphicFramePr>
        <p:xfrm>
          <a:off x="858794" y="800101"/>
          <a:ext cx="10495006" cy="1424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371441" y="4569901"/>
            <a:ext cx="2444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commissioned</a:t>
            </a:r>
            <a:r>
              <a:rPr lang="de-DE" dirty="0"/>
              <a:t> 2018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AVO ADAM)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27592" y="5065478"/>
            <a:ext cx="23313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operational,</a:t>
            </a:r>
          </a:p>
          <a:p>
            <a:r>
              <a:rPr lang="de-DE" dirty="0" err="1"/>
              <a:t>work</a:t>
            </a:r>
            <a:r>
              <a:rPr lang="de-DE" dirty="0"/>
              <a:t> in </a:t>
            </a:r>
            <a:r>
              <a:rPr lang="de-DE" dirty="0" err="1"/>
              <a:t>progress</a:t>
            </a:r>
            <a:r>
              <a:rPr lang="de-DE" dirty="0"/>
              <a:t> on spare and upgrade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461185" y="5469303"/>
            <a:ext cx="2604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RF </a:t>
            </a:r>
            <a:r>
              <a:rPr lang="de-DE" dirty="0" err="1"/>
              <a:t>measurements</a:t>
            </a:r>
            <a:r>
              <a:rPr lang="de-DE" dirty="0"/>
              <a:t> &amp;</a:t>
            </a:r>
            <a:br>
              <a:rPr lang="en-GB" dirty="0"/>
            </a:br>
            <a:r>
              <a:rPr lang="en-GB" dirty="0"/>
              <a:t>tuning </a:t>
            </a:r>
            <a:r>
              <a:rPr lang="de-DE" dirty="0" err="1"/>
              <a:t>completed</a:t>
            </a:r>
            <a:r>
              <a:rPr lang="de-DE" dirty="0"/>
              <a:t> in 2020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302578" y="5263989"/>
            <a:ext cx="2889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Beam </a:t>
            </a:r>
            <a:r>
              <a:rPr lang="de-DE" dirty="0" err="1"/>
              <a:t>dynamics</a:t>
            </a:r>
            <a:r>
              <a:rPr lang="de-DE" dirty="0"/>
              <a:t> &amp; RF design </a:t>
            </a:r>
            <a:r>
              <a:rPr lang="de-DE" dirty="0" err="1"/>
              <a:t>completed</a:t>
            </a:r>
            <a:r>
              <a:rPr lang="de-DE" dirty="0"/>
              <a:t> </a:t>
            </a:r>
            <a:r>
              <a:rPr lang="de-DE" dirty="0" err="1"/>
              <a:t>early</a:t>
            </a:r>
            <a:r>
              <a:rPr lang="de-DE" dirty="0"/>
              <a:t> 2020,</a:t>
            </a:r>
            <a:br>
              <a:rPr lang="de-DE" dirty="0"/>
            </a:b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mechanical</a:t>
            </a:r>
            <a:r>
              <a:rPr lang="de-DE" dirty="0"/>
              <a:t> design </a:t>
            </a:r>
            <a:r>
              <a:rPr lang="de-DE" dirty="0" err="1"/>
              <a:t>by</a:t>
            </a:r>
            <a:r>
              <a:rPr lang="de-DE" dirty="0"/>
              <a:t> CIEMAT</a:t>
            </a:r>
          </a:p>
        </p:txBody>
      </p:sp>
      <p:pic>
        <p:nvPicPr>
          <p:cNvPr id="2050" name="Picture 2" descr="The Linac4 RFQ being moved from the 3 MeV Test Stand to the Linac4 ..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25" y="2908073"/>
            <a:ext cx="3020820" cy="1607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25736" y="4465314"/>
            <a:ext cx="312187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C. Rossi et al., „</a:t>
            </a:r>
            <a:r>
              <a:rPr lang="en-GB" sz="1100" i="1" dirty="0">
                <a:solidFill>
                  <a:schemeClr val="bg1">
                    <a:lumMod val="50000"/>
                  </a:schemeClr>
                </a:solidFill>
              </a:rPr>
              <a:t>Commissioning and operational experience gained with the Linac4-RFQ at CERN”, Proc. Linac14, 2014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29638" y1="34164" x2="29638" y2="34164"/>
                        <a14:foregroundMark x1="28253" y1="26979" x2="28253" y2="26979"/>
                        <a14:foregroundMark x1="26713" y1="29619" x2="26713" y2="29619"/>
                        <a14:foregroundMark x1="30100" y1="25073" x2="30100" y2="25073"/>
                        <a14:foregroundMark x1="11470" y1="56598" x2="11470" y2="56598"/>
                        <a14:foregroundMark x1="25327" y1="89150" x2="25327" y2="89150"/>
                        <a14:foregroundMark x1="67436" y1="60850" x2="67436" y2="60850"/>
                        <a14:foregroundMark x1="53426" y1="27273" x2="53426" y2="27273"/>
                        <a14:foregroundMark x1="74365" y1="12463" x2="74365" y2="12463"/>
                        <a14:foregroundMark x1="75520" y1="8798" x2="75520" y2="8798"/>
                        <a14:foregroundMark x1="83988" y1="10264" x2="83988" y2="10264"/>
                        <a14:foregroundMark x1="89069" y1="45455" x2="89069" y2="45455"/>
                        <a14:foregroundMark x1="1848" y1="77566" x2="1848" y2="77566"/>
                        <a14:foregroundMark x1="96074" y1="11584" x2="96074" y2="11584"/>
                        <a14:foregroundMark x1="97152" y1="15396" x2="97152" y2="15396"/>
                        <a14:foregroundMark x1="28714" y1="49413" x2="28714" y2="49413"/>
                        <a14:foregroundMark x1="40493" y1="41202" x2="40493" y2="41202"/>
                        <a14:foregroundMark x1="50192" y1="34897" x2="50192" y2="34897"/>
                        <a14:backgroundMark x1="16166" y1="13490" x2="16166" y2="1349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28934" y="2729650"/>
            <a:ext cx="3505113" cy="184025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414144">
            <a:off x="8408988" y="3324774"/>
            <a:ext cx="4094163" cy="875451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H="1">
            <a:off x="2558900" y="2106063"/>
            <a:ext cx="1174900" cy="722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362575" y="2066431"/>
            <a:ext cx="658781" cy="841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7699278" y="2088250"/>
            <a:ext cx="658910" cy="1548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0525137" y="2066431"/>
            <a:ext cx="329391" cy="1095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584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Trapezoidal electrodes/vanes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3</a:t>
            </a:fld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149217" y="970757"/>
            <a:ext cx="5709131" cy="2930283"/>
            <a:chOff x="714471" y="1037432"/>
            <a:chExt cx="8898442" cy="4567237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1037432"/>
              <a:ext cx="8155258" cy="4567237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714471" y="4398273"/>
              <a:ext cx="3244881" cy="5756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standard</a:t>
              </a:r>
              <a:r>
                <a:rPr lang="de-DE" dirty="0"/>
                <a:t> </a:t>
              </a:r>
              <a:r>
                <a:rPr lang="de-DE" dirty="0" err="1"/>
                <a:t>vane</a:t>
              </a:r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325528" y="4559300"/>
              <a:ext cx="3287385" cy="5756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trapezoidal</a:t>
              </a:r>
              <a:r>
                <a:rPr lang="de-DE" dirty="0"/>
                <a:t> </a:t>
              </a:r>
              <a:r>
                <a:rPr lang="de-DE" dirty="0" err="1"/>
                <a:t>vane</a:t>
              </a:r>
              <a:endParaRPr lang="en-GB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5910038" y="869084"/>
            <a:ext cx="4114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err="1"/>
              <a:t>concentrate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electric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gap</a:t>
            </a:r>
            <a:r>
              <a:rPr lang="de-DE" dirty="0"/>
              <a:t> (</a:t>
            </a:r>
            <a:r>
              <a:rPr lang="de-DE" dirty="0" err="1"/>
              <a:t>equivalent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reducing</a:t>
            </a:r>
            <a:r>
              <a:rPr lang="de-DE" dirty="0"/>
              <a:t> </a:t>
            </a:r>
            <a:r>
              <a:rPr lang="de-DE" dirty="0" err="1"/>
              <a:t>gap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in DTL)</a:t>
            </a:r>
            <a:endParaRPr lang="en-GB" dirty="0"/>
          </a:p>
        </p:txBody>
      </p:sp>
      <p:cxnSp>
        <p:nvCxnSpPr>
          <p:cNvPr id="42" name="Straight Arrow Connector 41"/>
          <p:cNvCxnSpPr>
            <a:cxnSpLocks/>
          </p:cNvCxnSpPr>
          <p:nvPr/>
        </p:nvCxnSpPr>
        <p:spPr>
          <a:xfrm flipV="1">
            <a:off x="4136074" y="1326974"/>
            <a:ext cx="1722274" cy="688249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815" y="4486369"/>
            <a:ext cx="5606185" cy="1813201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269111" y="4117037"/>
            <a:ext cx="47261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 err="1"/>
              <a:t>what</a:t>
            </a:r>
            <a:r>
              <a:rPr lang="de-DE" b="1" dirty="0"/>
              <a:t> </a:t>
            </a:r>
            <a:r>
              <a:rPr lang="de-DE" b="1" dirty="0" err="1"/>
              <a:t>can</a:t>
            </a:r>
            <a:r>
              <a:rPr lang="de-DE" b="1" dirty="0"/>
              <a:t> </a:t>
            </a:r>
            <a:r>
              <a:rPr lang="de-DE" b="1" dirty="0" err="1"/>
              <a:t>we</a:t>
            </a:r>
            <a:r>
              <a:rPr lang="de-DE" b="1" dirty="0"/>
              <a:t> </a:t>
            </a:r>
            <a:r>
              <a:rPr lang="de-DE" b="1" dirty="0" err="1"/>
              <a:t>gain</a:t>
            </a:r>
            <a:r>
              <a:rPr lang="de-DE" b="1" dirty="0"/>
              <a:t>? (</a:t>
            </a:r>
            <a:r>
              <a:rPr lang="de-DE" b="1" dirty="0" err="1"/>
              <a:t>Example</a:t>
            </a:r>
            <a:r>
              <a:rPr lang="de-DE" b="1" dirty="0"/>
              <a:t>: Carbon-RFQ)</a:t>
            </a:r>
            <a:endParaRPr lang="en-GB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83A8A68-9416-4B65-8DE7-4E31F779745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654" y="2000309"/>
            <a:ext cx="6591300" cy="14147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331D86-7241-47DF-BEA5-A6C1B1D8C7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3654" y="3755656"/>
            <a:ext cx="7442558" cy="181320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992B167-0DD8-4AB4-B080-B2427F9A7E2B}"/>
              </a:ext>
            </a:extLst>
          </p:cNvPr>
          <p:cNvSpPr txBox="1"/>
          <p:nvPr/>
        </p:nvSpPr>
        <p:spPr>
          <a:xfrm>
            <a:off x="9090865" y="1659663"/>
            <a:ext cx="3314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standard vanes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9FD0AD-E4B8-445C-A356-0DD159B9FF92}"/>
              </a:ext>
            </a:extLst>
          </p:cNvPr>
          <p:cNvSpPr txBox="1"/>
          <p:nvPr/>
        </p:nvSpPr>
        <p:spPr>
          <a:xfrm>
            <a:off x="7162268" y="3764920"/>
            <a:ext cx="3314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trapezoidal vanes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B5F45D5-BAC6-4C4D-945E-B3F96D1FA97B}"/>
              </a:ext>
            </a:extLst>
          </p:cNvPr>
          <p:cNvGrpSpPr/>
          <p:nvPr/>
        </p:nvGrpSpPr>
        <p:grpSpPr>
          <a:xfrm>
            <a:off x="11364820" y="3086370"/>
            <a:ext cx="1560134" cy="3208466"/>
            <a:chOff x="10875778" y="1135607"/>
            <a:chExt cx="2114465" cy="434846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1F46602-2A7B-4BD1-9408-E987F0E0F8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4482"/>
            <a:stretch/>
          </p:blipFill>
          <p:spPr>
            <a:xfrm>
              <a:off x="11406313" y="1581016"/>
              <a:ext cx="590551" cy="3903058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E2963D9-AB1B-469C-98BD-6FD4B3D467A5}"/>
                </a:ext>
              </a:extLst>
            </p:cNvPr>
            <p:cNvSpPr txBox="1"/>
            <p:nvPr/>
          </p:nvSpPr>
          <p:spPr>
            <a:xfrm>
              <a:off x="10875778" y="1135607"/>
              <a:ext cx="2114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/>
                <a:t>Φ</a:t>
              </a:r>
              <a:r>
                <a:rPr lang="en-US" dirty="0"/>
                <a:t> (</a:t>
              </a:r>
              <a:r>
                <a:rPr lang="en-US" dirty="0" err="1"/>
                <a:t>a.u</a:t>
              </a:r>
              <a:r>
                <a:rPr lang="en-US" dirty="0"/>
                <a:t>.)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172482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110" y="1373217"/>
            <a:ext cx="6782348" cy="3363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trapezoidal vane - details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50344" y="4623008"/>
            <a:ext cx="57504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many degrees of freedom:</a:t>
            </a:r>
          </a:p>
          <a:p>
            <a:r>
              <a:rPr lang="en-US" dirty="0"/>
              <a:t>m : modulation</a:t>
            </a:r>
          </a:p>
          <a:p>
            <a:r>
              <a:rPr lang="en-US" dirty="0"/>
              <a:t>L : length</a:t>
            </a:r>
            <a:br>
              <a:rPr lang="en-US" dirty="0"/>
            </a:br>
            <a:r>
              <a:rPr lang="en-US" dirty="0"/>
              <a:t>r0: mid-cell aperture</a:t>
            </a:r>
          </a:p>
          <a:p>
            <a:r>
              <a:rPr lang="en-US" dirty="0"/>
              <a:t>g : accelerating gap length [not in standard vanes]</a:t>
            </a:r>
            <a:br>
              <a:rPr lang="en-US" dirty="0"/>
            </a:br>
            <a:r>
              <a:rPr lang="el-GR" dirty="0"/>
              <a:t>ρ</a:t>
            </a:r>
            <a:r>
              <a:rPr lang="de-DE" baseline="-25000" dirty="0"/>
              <a:t>t</a:t>
            </a:r>
            <a:r>
              <a:rPr lang="en-US" dirty="0"/>
              <a:t> : transverse vane tip radius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8304705" y="5083959"/>
            <a:ext cx="1439947" cy="4511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maximum steepness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615141" y="5095214"/>
            <a:ext cx="1477317" cy="4511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purely sinusoidal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9024679" y="4419864"/>
            <a:ext cx="104992" cy="532467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1953577" y="4449876"/>
            <a:ext cx="10909" cy="532467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4</a:t>
            </a:fld>
            <a:endParaRPr lang="en-GB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8" y="1425342"/>
            <a:ext cx="4586288" cy="307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8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71862-F35A-4337-9140-BDCA6E82B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Standard vs. </a:t>
            </a:r>
            <a:r>
              <a:rPr lang="de-DE" dirty="0" err="1"/>
              <a:t>sinusoidal</a:t>
            </a:r>
            <a:r>
              <a:rPr lang="de-DE" dirty="0"/>
              <a:t> vs. </a:t>
            </a:r>
            <a:r>
              <a:rPr lang="de-DE" dirty="0" err="1"/>
              <a:t>trapezoidal</a:t>
            </a:r>
            <a:r>
              <a:rPr lang="de-DE" dirty="0"/>
              <a:t> RFQ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890C1-EB40-4D74-B98E-8043202F8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8C49B-00C3-4696-AC08-FE8CD7E3F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6F180-B51A-4F74-8C05-5FF836141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5</a:t>
            </a:fld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8A19A2C-9531-47D7-9672-4B8EF6061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490" y="845611"/>
            <a:ext cx="6807019" cy="4535624"/>
          </a:xfrm>
          <a:prstGeom prst="rect">
            <a:avLst/>
          </a:prstGeom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66961895-7726-4D58-8FF5-C771EB5DE146}"/>
              </a:ext>
            </a:extLst>
          </p:cNvPr>
          <p:cNvSpPr txBox="1"/>
          <p:nvPr/>
        </p:nvSpPr>
        <p:spPr>
          <a:xfrm>
            <a:off x="2717181" y="5438299"/>
            <a:ext cx="7286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</a:t>
            </a: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– minimum aperture, </a:t>
            </a:r>
            <a:r>
              <a:rPr kumimoji="0" lang="en-US" sz="1400" b="0" i="1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</a:t>
            </a: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– modulation factor, </a:t>
            </a:r>
            <a:r>
              <a:rPr kumimoji="0" lang="en-US" sz="1400" b="0" i="1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g</a:t>
            </a: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– accelerating gap length, </a:t>
            </a:r>
            <a:r>
              <a:rPr kumimoji="0" lang="en-US" sz="1400" b="0" i="1" u="none" strike="noStrike" kern="1200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W</a:t>
            </a:r>
            <a:r>
              <a:rPr kumimoji="0" lang="en-US" sz="1400" b="0" i="0" u="none" strike="noStrike" kern="1200" cap="none" spc="0" normalizeH="0" baseline="-2500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</a:t>
            </a: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- synchronous energy, </a:t>
            </a:r>
            <a:b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</a:br>
            <a:r>
              <a:rPr kumimoji="0" lang="en-US" sz="1400" b="0" i="1" u="none" strike="noStrike" kern="1200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Ф</a:t>
            </a:r>
            <a:r>
              <a:rPr kumimoji="0" lang="en-US" sz="1400" b="0" i="0" u="none" strike="noStrike" kern="1200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</a:t>
            </a: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– synchronous phase, </a:t>
            </a:r>
            <a:r>
              <a:rPr kumimoji="0" lang="en-US" sz="1400" b="0" i="1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</a:t>
            </a:r>
            <a:r>
              <a:rPr kumimoji="0" lang="en-US" sz="1400" b="0" i="0" u="none" strike="noStrike" kern="1200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1,0</a:t>
            </a: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– acceleration efficiency, </a:t>
            </a:r>
            <a:r>
              <a:rPr kumimoji="0" lang="en-US" sz="1400" b="0" i="1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B</a:t>
            </a: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– focusing strength, </a:t>
            </a:r>
            <a:r>
              <a:rPr kumimoji="0" lang="en-US" sz="1400" b="0" i="1" u="none" strike="noStrike" kern="1200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ρ</a:t>
            </a:r>
            <a:r>
              <a:rPr kumimoji="0" lang="en-US" sz="1400" b="0" i="0" u="none" strike="noStrike" kern="1200" cap="none" spc="0" normalizeH="0" baseline="-2500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l</a:t>
            </a: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– longitudinal radius of curvature, </a:t>
            </a:r>
            <a:r>
              <a:rPr kumimoji="0" lang="en-US" sz="1400" b="0" i="1" u="none" strike="noStrike" kern="1200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</a:t>
            </a:r>
            <a:r>
              <a:rPr kumimoji="0" lang="en-US" sz="1400" b="0" i="0" u="none" strike="noStrike" kern="1200" cap="none" spc="0" normalizeH="0" baseline="-2500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s,max</a:t>
            </a:r>
            <a:r>
              <a:rPr kumimoji="0" lang="en-US" sz="1400" b="0" i="0" u="none" strike="noStrike" kern="1200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– max. surface electric field, </a:t>
            </a:r>
            <a:r>
              <a:rPr kumimoji="0" lang="en-US" sz="1400" b="0" i="1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σ</a:t>
            </a:r>
            <a:r>
              <a:rPr kumimoji="0" lang="en-US" sz="1400" b="0" u="none" strike="noStrike" kern="1200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0</a:t>
            </a:r>
            <a:r>
              <a:rPr kumimoji="0" lang="en-US" sz="1400" b="0" i="0" u="none" strike="noStrike" kern="1200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transverse phase advance per focusing period (zero-current)</a:t>
            </a:r>
          </a:p>
        </p:txBody>
      </p:sp>
    </p:spTree>
    <p:extLst>
      <p:ext uri="{BB962C8B-B14F-4D97-AF65-F5344CB8AC3E}">
        <p14:creationId xmlns:p14="http://schemas.microsoft.com/office/powerpoint/2010/main" val="1149380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762" y="1171976"/>
            <a:ext cx="8310562" cy="293601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0882" y="93905"/>
            <a:ext cx="10515600" cy="712007"/>
          </a:xfrm>
        </p:spPr>
        <p:txBody>
          <a:bodyPr/>
          <a:lstStyle/>
          <a:p>
            <a:r>
              <a:rPr lang="en-US" dirty="0"/>
              <a:t>Profile of trapezoidal vanes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4218015"/>
            <a:ext cx="6019800" cy="20809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767" y="4274097"/>
            <a:ext cx="2743233" cy="20362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882" y="4218015"/>
            <a:ext cx="2993285" cy="2212428"/>
          </a:xfrm>
          <a:prstGeom prst="rect">
            <a:avLst/>
          </a:prstGeom>
        </p:spPr>
      </p:pic>
      <p:cxnSp>
        <p:nvCxnSpPr>
          <p:cNvPr id="9" name="Straight Arrow Connector 8"/>
          <p:cNvCxnSpPr>
            <a:cxnSpLocks/>
          </p:cNvCxnSpPr>
          <p:nvPr/>
        </p:nvCxnSpPr>
        <p:spPr>
          <a:xfrm flipV="1">
            <a:off x="2800830" y="3529092"/>
            <a:ext cx="1639252" cy="125332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/>
          </p:cNvCxnSpPr>
          <p:nvPr/>
        </p:nvCxnSpPr>
        <p:spPr>
          <a:xfrm flipV="1">
            <a:off x="4571049" y="3597215"/>
            <a:ext cx="1223066" cy="13630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V="1">
            <a:off x="8786814" y="3674853"/>
            <a:ext cx="1288839" cy="110756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283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Sixteen-term potential function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7</a:t>
            </a:fld>
            <a:endParaRPr lang="en-GB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838200" y="850232"/>
            <a:ext cx="10515600" cy="5326731"/>
          </a:xfrm>
        </p:spPr>
        <p:txBody>
          <a:bodyPr>
            <a:normAutofit/>
          </a:bodyPr>
          <a:lstStyle/>
          <a:p>
            <a:r>
              <a:rPr lang="de-DE" sz="2000" dirty="0"/>
              <a:t>RFQ </a:t>
            </a:r>
            <a:r>
              <a:rPr lang="de-DE" sz="2000" dirty="0" err="1"/>
              <a:t>electric</a:t>
            </a:r>
            <a:r>
              <a:rPr lang="de-DE" sz="2000" dirty="0"/>
              <a:t> </a:t>
            </a:r>
            <a:r>
              <a:rPr lang="de-DE" sz="2000" dirty="0" err="1"/>
              <a:t>fields</a:t>
            </a:r>
            <a:r>
              <a:rPr lang="de-DE" sz="2000" dirty="0"/>
              <a:t> </a:t>
            </a:r>
            <a:r>
              <a:rPr lang="de-DE" sz="2000" dirty="0" err="1"/>
              <a:t>commonly</a:t>
            </a:r>
            <a:r>
              <a:rPr lang="de-DE" sz="2000" dirty="0"/>
              <a:t> </a:t>
            </a:r>
            <a:r>
              <a:rPr lang="de-DE" sz="2000" dirty="0" err="1"/>
              <a:t>described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multipole </a:t>
            </a:r>
            <a:r>
              <a:rPr lang="de-DE" sz="2000" dirty="0" err="1"/>
              <a:t>expansion</a:t>
            </a:r>
            <a:r>
              <a:rPr lang="de-DE" sz="2000" dirty="0"/>
              <a:t> (</a:t>
            </a:r>
            <a:r>
              <a:rPr lang="de-DE" sz="2000" dirty="0" err="1"/>
              <a:t>typically</a:t>
            </a:r>
            <a:r>
              <a:rPr lang="de-DE" sz="2000" dirty="0"/>
              <a:t> 8 </a:t>
            </a:r>
            <a:r>
              <a:rPr lang="de-DE" sz="2000" dirty="0" err="1"/>
              <a:t>terms</a:t>
            </a:r>
            <a:r>
              <a:rPr lang="de-DE" sz="2000" dirty="0"/>
              <a:t>)</a:t>
            </a:r>
          </a:p>
          <a:p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trapezoidal</a:t>
            </a:r>
            <a:r>
              <a:rPr lang="de-DE" sz="2000" dirty="0"/>
              <a:t> </a:t>
            </a:r>
            <a:r>
              <a:rPr lang="de-DE" sz="2000" dirty="0" err="1"/>
              <a:t>vanes</a:t>
            </a:r>
            <a:r>
              <a:rPr lang="de-DE" sz="2000" dirty="0"/>
              <a:t> </a:t>
            </a:r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need</a:t>
            </a:r>
            <a:r>
              <a:rPr lang="de-DE" sz="2000" dirty="0"/>
              <a:t> </a:t>
            </a:r>
            <a:r>
              <a:rPr lang="de-DE" sz="2000" dirty="0" err="1"/>
              <a:t>more</a:t>
            </a:r>
            <a:r>
              <a:rPr lang="de-DE" sz="2000" dirty="0"/>
              <a:t> </a:t>
            </a:r>
            <a:r>
              <a:rPr lang="de-DE" sz="2000" dirty="0" err="1"/>
              <a:t>terms</a:t>
            </a:r>
            <a:r>
              <a:rPr lang="de-DE" sz="2000" dirty="0"/>
              <a:t>!</a:t>
            </a:r>
          </a:p>
          <a:p>
            <a:r>
              <a:rPr lang="de-DE" sz="2000" dirty="0" err="1"/>
              <a:t>precomputed</a:t>
            </a:r>
            <a:r>
              <a:rPr lang="de-DE" sz="2000" dirty="0"/>
              <a:t> in </a:t>
            </a:r>
            <a:r>
              <a:rPr lang="de-DE" sz="2000" dirty="0" err="1"/>
              <a:t>lookup</a:t>
            </a:r>
            <a:r>
              <a:rPr lang="de-DE" sz="2000" dirty="0"/>
              <a:t> </a:t>
            </a:r>
            <a:r>
              <a:rPr lang="de-DE" sz="2000" dirty="0" err="1"/>
              <a:t>tables</a:t>
            </a:r>
            <a:r>
              <a:rPr lang="de-DE" sz="2000" dirty="0"/>
              <a:t> (COMSOL)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70" y="2661168"/>
            <a:ext cx="4674655" cy="1933232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cxnSpLocks/>
          </p:cNvCxnSpPr>
          <p:nvPr/>
        </p:nvCxnSpPr>
        <p:spPr>
          <a:xfrm>
            <a:off x="1159355" y="2447486"/>
            <a:ext cx="514295" cy="43584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02348" y="2193681"/>
            <a:ext cx="1089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quadrupole</a:t>
            </a:r>
          </a:p>
        </p:txBody>
      </p:sp>
      <p:cxnSp>
        <p:nvCxnSpPr>
          <p:cNvPr id="20" name="Straight Arrow Connector 19"/>
          <p:cNvCxnSpPr>
            <a:cxnSpLocks/>
          </p:cNvCxnSpPr>
          <p:nvPr/>
        </p:nvCxnSpPr>
        <p:spPr>
          <a:xfrm flipV="1">
            <a:off x="923026" y="3299918"/>
            <a:ext cx="725463" cy="4167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6675" y="3670050"/>
            <a:ext cx="1198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acceleration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F17D09C-A137-42DD-BD02-9FF7B45E18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043"/>
          <a:stretch/>
        </p:blipFill>
        <p:spPr>
          <a:xfrm>
            <a:off x="5652280" y="1789329"/>
            <a:ext cx="2150627" cy="194360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CE9424C-1031-43A2-B1AF-9F62AEF12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5067" y="1714814"/>
            <a:ext cx="2436933" cy="20926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82138FD-F3F8-4710-A49E-3E60218D74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319" r="-276"/>
          <a:stretch/>
        </p:blipFill>
        <p:spPr>
          <a:xfrm>
            <a:off x="7802907" y="1789329"/>
            <a:ext cx="2150627" cy="19436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17BAC1-D421-4A99-92E3-E9D6323751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760" y="4282716"/>
            <a:ext cx="5579420" cy="189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33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8966257" y="2474145"/>
            <a:ext cx="3329260" cy="2613834"/>
            <a:chOff x="6104021" y="1775732"/>
            <a:chExt cx="5823439" cy="457203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04021" y="1775732"/>
              <a:ext cx="5823439" cy="4401232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 flipH="1">
              <a:off x="6617281" y="3793958"/>
              <a:ext cx="2021393" cy="1981187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7977603" y="5809417"/>
              <a:ext cx="3599288" cy="538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 = (c+19mm)/</a:t>
              </a:r>
              <a:r>
                <a:rPr lang="en-US" sz="1400" dirty="0" err="1"/>
                <a:t>sqrt</a:t>
              </a:r>
              <a:r>
                <a:rPr lang="en-US" sz="1400" dirty="0"/>
                <a:t>(2)</a:t>
              </a:r>
              <a:endParaRPr lang="en-GB" sz="14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6617281" y="5775145"/>
              <a:ext cx="2959856" cy="13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504074" y="4078239"/>
              <a:ext cx="1263505" cy="538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</a:t>
              </a:r>
              <a:endParaRPr lang="en-GB" sz="14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 flipV="1">
              <a:off x="9562625" y="5060595"/>
              <a:ext cx="7564" cy="933998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8</a:t>
            </a:fld>
            <a:endParaRPr lang="en-GB"/>
          </a:p>
        </p:txBody>
      </p:sp>
      <p:grpSp>
        <p:nvGrpSpPr>
          <p:cNvPr id="27" name="Group 26"/>
          <p:cNvGrpSpPr/>
          <p:nvPr/>
        </p:nvGrpSpPr>
        <p:grpSpPr>
          <a:xfrm>
            <a:off x="675538" y="1192068"/>
            <a:ext cx="7022785" cy="3734254"/>
            <a:chOff x="621605" y="1421424"/>
            <a:chExt cx="7308527" cy="3886193"/>
          </a:xfrm>
        </p:grpSpPr>
        <p:sp>
          <p:nvSpPr>
            <p:cNvPr id="21" name="TextBox 20"/>
            <p:cNvSpPr txBox="1"/>
            <p:nvPr/>
          </p:nvSpPr>
          <p:spPr>
            <a:xfrm rot="16200000">
              <a:off x="-91857" y="2134886"/>
              <a:ext cx="20116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ideal cavity</a:t>
              </a:r>
              <a:br>
                <a:rPr lang="en-US" sz="1600" dirty="0"/>
              </a:br>
              <a:r>
                <a:rPr lang="en-US" sz="1600" dirty="0"/>
                <a:t>dimension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306435" y="3956290"/>
              <a:ext cx="12472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capacitance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309650" y="2219180"/>
              <a:ext cx="6620482" cy="3088437"/>
              <a:chOff x="1164536" y="1390089"/>
              <a:chExt cx="7146747" cy="3333938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64536" y="1390089"/>
                <a:ext cx="7058025" cy="2790825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4208" y="4076327"/>
                <a:ext cx="7077075" cy="647700"/>
              </a:xfrm>
              <a:prstGeom prst="rect">
                <a:avLst/>
              </a:prstGeom>
            </p:spPr>
          </p:pic>
        </p:grp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2796" y="4990329"/>
            <a:ext cx="5553337" cy="1187464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CFF7EC92-8489-4B2B-BCB5-03D6296CDB87}"/>
              </a:ext>
            </a:extLst>
          </p:cNvPr>
          <p:cNvSpPr txBox="1">
            <a:spLocks/>
          </p:cNvSpPr>
          <p:nvPr/>
        </p:nvSpPr>
        <p:spPr>
          <a:xfrm>
            <a:off x="956493" y="43470"/>
            <a:ext cx="1051560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/>
              <a:t>Capacitance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trapezoidal</a:t>
            </a:r>
            <a:r>
              <a:rPr lang="de-DE" dirty="0"/>
              <a:t> </a:t>
            </a:r>
            <a:r>
              <a:rPr lang="de-DE" dirty="0" err="1"/>
              <a:t>vanes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74981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12234-0F22-452F-BC0C-C4E97872A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ideas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41797-DC2C-4C44-BD1A-2F4E88EE4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non-uniform </a:t>
            </a:r>
            <a:r>
              <a:rPr lang="de-DE" sz="2000" dirty="0" err="1"/>
              <a:t>voltage</a:t>
            </a:r>
            <a:endParaRPr lang="de-DE" sz="2000" dirty="0"/>
          </a:p>
          <a:p>
            <a:pPr lvl="1"/>
            <a:r>
              <a:rPr lang="de-DE" sz="1800" dirty="0" err="1"/>
              <a:t>voltage</a:t>
            </a:r>
            <a:r>
              <a:rPr lang="de-DE" sz="1800" dirty="0"/>
              <a:t> </a:t>
            </a:r>
            <a:r>
              <a:rPr lang="de-DE" sz="1800" dirty="0" err="1"/>
              <a:t>becomes</a:t>
            </a:r>
            <a:r>
              <a:rPr lang="de-DE" sz="1800" dirty="0"/>
              <a:t> additional </a:t>
            </a:r>
            <a:r>
              <a:rPr lang="de-DE" sz="1800" dirty="0" err="1"/>
              <a:t>tapered</a:t>
            </a:r>
            <a:r>
              <a:rPr lang="de-DE" sz="1800" dirty="0"/>
              <a:t> </a:t>
            </a:r>
            <a:r>
              <a:rPr lang="de-DE" sz="1800" dirty="0" err="1"/>
              <a:t>parameter</a:t>
            </a:r>
            <a:endParaRPr lang="de-DE" sz="1800" dirty="0"/>
          </a:p>
          <a:p>
            <a:pPr lvl="1"/>
            <a:r>
              <a:rPr lang="de-DE" sz="1800" dirty="0" err="1"/>
              <a:t>can</a:t>
            </a:r>
            <a:r>
              <a:rPr lang="de-DE" sz="1800" dirty="0"/>
              <a:t> </a:t>
            </a:r>
            <a:r>
              <a:rPr lang="de-DE" sz="1800" dirty="0" err="1"/>
              <a:t>be</a:t>
            </a:r>
            <a:r>
              <a:rPr lang="de-DE" sz="1800" dirty="0"/>
              <a:t> </a:t>
            </a:r>
            <a:r>
              <a:rPr lang="de-DE" sz="1800" dirty="0" err="1"/>
              <a:t>advantageous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beam </a:t>
            </a:r>
            <a:r>
              <a:rPr lang="de-DE" sz="1800" dirty="0" err="1"/>
              <a:t>dynamics</a:t>
            </a:r>
            <a:br>
              <a:rPr lang="de-DE" sz="1800" dirty="0"/>
            </a:br>
            <a:r>
              <a:rPr lang="de-DE" sz="1800" dirty="0"/>
              <a:t>and maximum </a:t>
            </a:r>
            <a:r>
              <a:rPr lang="de-DE" sz="1800" dirty="0" err="1"/>
              <a:t>surface</a:t>
            </a:r>
            <a:r>
              <a:rPr lang="de-DE" sz="1800" dirty="0"/>
              <a:t> </a:t>
            </a:r>
            <a:r>
              <a:rPr lang="de-DE" sz="1800" dirty="0" err="1"/>
              <a:t>fields</a:t>
            </a:r>
            <a:endParaRPr lang="de-DE" sz="1800" dirty="0"/>
          </a:p>
          <a:p>
            <a:pPr lvl="1"/>
            <a:r>
              <a:rPr lang="de-DE" sz="1800" dirty="0"/>
              <a:t>RF design </a:t>
            </a:r>
            <a:r>
              <a:rPr lang="de-DE" sz="1800" dirty="0" err="1"/>
              <a:t>more</a:t>
            </a:r>
            <a:r>
              <a:rPr lang="de-DE" sz="1800" dirty="0"/>
              <a:t> </a:t>
            </a:r>
            <a:r>
              <a:rPr lang="de-DE" sz="1800" dirty="0" err="1"/>
              <a:t>challenging</a:t>
            </a:r>
            <a:r>
              <a:rPr lang="de-DE" sz="1800" dirty="0"/>
              <a:t>, </a:t>
            </a:r>
            <a:r>
              <a:rPr lang="de-DE" sz="1800" dirty="0" err="1"/>
              <a:t>more</a:t>
            </a:r>
            <a:r>
              <a:rPr lang="de-DE" sz="1800" dirty="0"/>
              <a:t> </a:t>
            </a:r>
            <a:r>
              <a:rPr lang="de-DE" sz="1800" dirty="0" err="1"/>
              <a:t>difficult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tune</a:t>
            </a:r>
          </a:p>
          <a:p>
            <a:pPr lvl="1"/>
            <a:r>
              <a:rPr lang="de-DE" sz="1800" dirty="0" err="1"/>
              <a:t>Examples</a:t>
            </a:r>
            <a:r>
              <a:rPr lang="de-DE" sz="1800" dirty="0"/>
              <a:t>: LEDA-RFQ, IFMIF RFQs, </a:t>
            </a:r>
            <a:br>
              <a:rPr lang="de-DE" sz="1800" dirty="0"/>
            </a:br>
            <a:r>
              <a:rPr lang="de-DE" sz="1800" dirty="0"/>
              <a:t>FETS RFQ, J-PARC RFQs, </a:t>
            </a:r>
            <a:r>
              <a:rPr lang="de-DE" sz="1800" dirty="0" err="1"/>
              <a:t>XiPAF</a:t>
            </a:r>
            <a:r>
              <a:rPr lang="de-DE" sz="1800" dirty="0"/>
              <a:t> RFQ</a:t>
            </a:r>
          </a:p>
          <a:p>
            <a:endParaRPr lang="de-DE" sz="2000" dirty="0"/>
          </a:p>
          <a:p>
            <a:r>
              <a:rPr lang="de-DE" sz="2000" dirty="0" err="1"/>
              <a:t>equipartioned</a:t>
            </a:r>
            <a:r>
              <a:rPr lang="de-DE" sz="2000" dirty="0"/>
              <a:t> RFQ design (R. A. Jameson)</a:t>
            </a:r>
          </a:p>
          <a:p>
            <a:pPr lvl="1"/>
            <a:r>
              <a:rPr lang="de-DE" sz="1800" dirty="0" err="1"/>
              <a:t>natural</a:t>
            </a:r>
            <a:r>
              <a:rPr lang="de-DE" sz="1800" dirty="0"/>
              <a:t> </a:t>
            </a:r>
            <a:r>
              <a:rPr lang="de-DE" sz="1800" dirty="0" err="1"/>
              <a:t>balance</a:t>
            </a:r>
            <a:r>
              <a:rPr lang="de-DE" sz="1800" dirty="0"/>
              <a:t> of </a:t>
            </a:r>
            <a:r>
              <a:rPr lang="de-DE" sz="1800" dirty="0" err="1"/>
              <a:t>transv</a:t>
            </a:r>
            <a:r>
              <a:rPr lang="de-DE" sz="1800" dirty="0"/>
              <a:t>./</a:t>
            </a:r>
            <a:r>
              <a:rPr lang="de-DE" sz="1800" dirty="0" err="1"/>
              <a:t>long</a:t>
            </a:r>
            <a:r>
              <a:rPr lang="de-DE" sz="1800" dirty="0"/>
              <a:t>. </a:t>
            </a:r>
            <a:r>
              <a:rPr lang="de-DE" sz="1800" dirty="0" err="1"/>
              <a:t>forces</a:t>
            </a:r>
            <a:br>
              <a:rPr lang="de-DE" sz="1800" dirty="0"/>
            </a:b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minimize</a:t>
            </a:r>
            <a:r>
              <a:rPr lang="de-DE" sz="1800" dirty="0"/>
              <a:t> </a:t>
            </a:r>
            <a:r>
              <a:rPr lang="de-DE" sz="1800" dirty="0" err="1"/>
              <a:t>emittance</a:t>
            </a:r>
            <a:r>
              <a:rPr lang="de-DE" sz="1800" dirty="0"/>
              <a:t> </a:t>
            </a:r>
            <a:r>
              <a:rPr lang="de-DE" sz="1800" dirty="0" err="1"/>
              <a:t>growth</a:t>
            </a:r>
            <a:r>
              <a:rPr lang="de-DE" sz="1800" dirty="0"/>
              <a:t> </a:t>
            </a:r>
            <a:br>
              <a:rPr lang="de-DE" sz="1800" dirty="0"/>
            </a:b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space</a:t>
            </a:r>
            <a:r>
              <a:rPr lang="de-DE" sz="1800" dirty="0"/>
              <a:t> </a:t>
            </a:r>
            <a:r>
              <a:rPr lang="de-DE" sz="1800" dirty="0" err="1"/>
              <a:t>charge</a:t>
            </a:r>
            <a:endParaRPr lang="de-DE" sz="1800" dirty="0"/>
          </a:p>
          <a:p>
            <a:pPr lvl="1"/>
            <a:r>
              <a:rPr lang="de-DE" sz="1800" dirty="0" err="1"/>
              <a:t>Examples</a:t>
            </a:r>
            <a:r>
              <a:rPr lang="de-DE" sz="1800" dirty="0"/>
              <a:t>: IFMIF RFQ, J-PARC </a:t>
            </a:r>
            <a:r>
              <a:rPr lang="de-DE" sz="1800" dirty="0" err="1"/>
              <a:t>epRFQ</a:t>
            </a:r>
            <a:endParaRPr lang="en-CH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63E93-ABA8-4EF3-A7E1-2B4D32B13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6 May 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55C18-0683-4C2C-95C3-421828957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 Pommerenke, SY-RF-MKS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B8178-CEE7-47B7-AD6A-D91A8CCB2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00405-DAFA-4B5E-BF46-7C03DAB68CBD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21C72B-95F1-4062-A8BB-3CD83DDAF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9375" y="2548322"/>
            <a:ext cx="4923420" cy="30666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774709-0A15-4B41-81D0-61363FE7324A}"/>
              </a:ext>
            </a:extLst>
          </p:cNvPr>
          <p:cNvSpPr txBox="1"/>
          <p:nvPr/>
        </p:nvSpPr>
        <p:spPr>
          <a:xfrm>
            <a:off x="7823766" y="5666493"/>
            <a:ext cx="43168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Y. Kondo, T. </a:t>
            </a:r>
            <a:r>
              <a:rPr lang="de-DE" sz="1100" i="1" dirty="0" err="1">
                <a:solidFill>
                  <a:schemeClr val="bg1">
                    <a:lumMod val="50000"/>
                  </a:schemeClr>
                </a:solidFill>
              </a:rPr>
              <a:t>Morishita</a:t>
            </a:r>
            <a:r>
              <a:rPr lang="de-DE" sz="1100" i="1" dirty="0">
                <a:solidFill>
                  <a:schemeClr val="bg1">
                    <a:lumMod val="50000"/>
                  </a:schemeClr>
                </a:solidFill>
              </a:rPr>
              <a:t>, R. A. Jameson, „</a:t>
            </a:r>
            <a:r>
              <a:rPr lang="en-GB" sz="1100" i="1" dirty="0">
                <a:solidFill>
                  <a:schemeClr val="bg1">
                    <a:lumMod val="50000"/>
                  </a:schemeClr>
                </a:solidFill>
              </a:rPr>
              <a:t>Development of a radio frequency quadrupole </a:t>
            </a:r>
            <a:r>
              <a:rPr lang="en-GB" sz="1100" i="1" dirty="0" err="1">
                <a:solidFill>
                  <a:schemeClr val="bg1">
                    <a:lumMod val="50000"/>
                  </a:schemeClr>
                </a:solidFill>
              </a:rPr>
              <a:t>linac</a:t>
            </a:r>
            <a:r>
              <a:rPr lang="en-GB" sz="1100" i="1" dirty="0">
                <a:solidFill>
                  <a:schemeClr val="bg1">
                    <a:lumMod val="50000"/>
                  </a:schemeClr>
                </a:solidFill>
              </a:rPr>
              <a:t> implemented with the equipartitioning beam dynamics scheme”, Phys. Rev. Accel. Beams 22, 120101 (2019)</a:t>
            </a:r>
          </a:p>
        </p:txBody>
      </p:sp>
    </p:spTree>
    <p:extLst>
      <p:ext uri="{BB962C8B-B14F-4D97-AF65-F5344CB8AC3E}">
        <p14:creationId xmlns:p14="http://schemas.microsoft.com/office/powerpoint/2010/main" val="2462324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P_Colorse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FF0000"/>
      </a:accent2>
      <a:accent3>
        <a:srgbClr val="00B050"/>
      </a:accent3>
      <a:accent4>
        <a:srgbClr val="FFC000"/>
      </a:accent4>
      <a:accent5>
        <a:srgbClr val="7030A0"/>
      </a:accent5>
      <a:accent6>
        <a:srgbClr val="F97407"/>
      </a:accent6>
      <a:hlink>
        <a:srgbClr val="C55A1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934</Words>
  <Application>Microsoft Office PowerPoint</Application>
  <PresentationFormat>Widescreen</PresentationFormat>
  <Paragraphs>129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Calibri</vt:lpstr>
      <vt:lpstr>Calibri Light</vt:lpstr>
      <vt:lpstr>Cambria Math</vt:lpstr>
      <vt:lpstr>Office Theme</vt:lpstr>
      <vt:lpstr>Some brainstorming ideas for the design of Linac4-RFQ3</vt:lpstr>
      <vt:lpstr>Recent RFQs developed at CERN </vt:lpstr>
      <vt:lpstr>Trapezoidal electrodes/vanes</vt:lpstr>
      <vt:lpstr>The trapezoidal vane - details</vt:lpstr>
      <vt:lpstr>Standard vs. sinusoidal vs. trapezoidal RFQ</vt:lpstr>
      <vt:lpstr>Profile of trapezoidal vanes</vt:lpstr>
      <vt:lpstr>Sixteen-term potential function</vt:lpstr>
      <vt:lpstr>PowerPoint Presentation</vt:lpstr>
      <vt:lpstr>Some other ideas</vt:lpstr>
      <vt:lpstr>Example: J-PARC epRFQ</vt:lpstr>
      <vt:lpstr>RFQs worldwide – Kilpatrick criterion</vt:lpstr>
      <vt:lpstr>„Gap scaling“ and other quantities for RFQs</vt:lpstr>
      <vt:lpstr>What about Sc and RF pulsed heating?</vt:lpstr>
      <vt:lpstr>Dipole-mode detuning by length adjustment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</dc:title>
  <dc:creator>Hermann Winrich Pommerenke</dc:creator>
  <cp:lastModifiedBy>Hermann Winrich Pommerenke</cp:lastModifiedBy>
  <cp:revision>205</cp:revision>
  <dcterms:created xsi:type="dcterms:W3CDTF">2020-06-30T07:09:19Z</dcterms:created>
  <dcterms:modified xsi:type="dcterms:W3CDTF">2021-05-06T09:06:18Z</dcterms:modified>
</cp:coreProperties>
</file>