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5"/>
  </p:notesMasterIdLst>
  <p:handoutMasterIdLst>
    <p:handoutMasterId r:id="rId56"/>
  </p:handoutMasterIdLst>
  <p:sldIdLst>
    <p:sldId id="454" r:id="rId2"/>
    <p:sldId id="718" r:id="rId3"/>
    <p:sldId id="699" r:id="rId4"/>
    <p:sldId id="519" r:id="rId5"/>
    <p:sldId id="703" r:id="rId6"/>
    <p:sldId id="704" r:id="rId7"/>
    <p:sldId id="354" r:id="rId8"/>
    <p:sldId id="705" r:id="rId9"/>
    <p:sldId id="706" r:id="rId10"/>
    <p:sldId id="707" r:id="rId11"/>
    <p:sldId id="700" r:id="rId12"/>
    <p:sldId id="730" r:id="rId13"/>
    <p:sldId id="733" r:id="rId14"/>
    <p:sldId id="729" r:id="rId15"/>
    <p:sldId id="739" r:id="rId16"/>
    <p:sldId id="701" r:id="rId17"/>
    <p:sldId id="424" r:id="rId18"/>
    <p:sldId id="510" r:id="rId19"/>
    <p:sldId id="511" r:id="rId20"/>
    <p:sldId id="495" r:id="rId21"/>
    <p:sldId id="719" r:id="rId22"/>
    <p:sldId id="721" r:id="rId23"/>
    <p:sldId id="466" r:id="rId24"/>
    <p:sldId id="494" r:id="rId25"/>
    <p:sldId id="720" r:id="rId26"/>
    <p:sldId id="734" r:id="rId27"/>
    <p:sldId id="422" r:id="rId28"/>
    <p:sldId id="509" r:id="rId29"/>
    <p:sldId id="266" r:id="rId30"/>
    <p:sldId id="520" r:id="rId31"/>
    <p:sldId id="280" r:id="rId32"/>
    <p:sldId id="295" r:id="rId33"/>
    <p:sldId id="363" r:id="rId34"/>
    <p:sldId id="364" r:id="rId35"/>
    <p:sldId id="489" r:id="rId36"/>
    <p:sldId id="514" r:id="rId37"/>
    <p:sldId id="708" r:id="rId38"/>
    <p:sldId id="512" r:id="rId39"/>
    <p:sldId id="513" r:id="rId40"/>
    <p:sldId id="723" r:id="rId41"/>
    <p:sldId id="722" r:id="rId42"/>
    <p:sldId id="738" r:id="rId43"/>
    <p:sldId id="724" r:id="rId44"/>
    <p:sldId id="521" r:id="rId45"/>
    <p:sldId id="524" r:id="rId46"/>
    <p:sldId id="679" r:id="rId47"/>
    <p:sldId id="680" r:id="rId48"/>
    <p:sldId id="682" r:id="rId49"/>
    <p:sldId id="725" r:id="rId50"/>
    <p:sldId id="736" r:id="rId51"/>
    <p:sldId id="737" r:id="rId52"/>
    <p:sldId id="689" r:id="rId53"/>
    <p:sldId id="735" r:id="rId54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 userDrawn="1">
          <p15:clr>
            <a:srgbClr val="A4A3A4"/>
          </p15:clr>
        </p15:guide>
        <p15:guide id="2" orient="horz" pos="476" userDrawn="1">
          <p15:clr>
            <a:srgbClr val="A4A3A4"/>
          </p15:clr>
        </p15:guide>
        <p15:guide id="3" orient="horz" pos="1443" userDrawn="1">
          <p15:clr>
            <a:srgbClr val="A4A3A4"/>
          </p15:clr>
        </p15:guide>
        <p15:guide id="4" orient="horz" pos="966" userDrawn="1">
          <p15:clr>
            <a:srgbClr val="A4A3A4"/>
          </p15:clr>
        </p15:guide>
        <p15:guide id="5" orient="horz" pos="1876" userDrawn="1">
          <p15:clr>
            <a:srgbClr val="A4A3A4"/>
          </p15:clr>
        </p15:guide>
        <p15:guide id="6" orient="horz" pos="3616" userDrawn="1">
          <p15:clr>
            <a:srgbClr val="A4A3A4"/>
          </p15:clr>
        </p15:guide>
        <p15:guide id="7" pos="2920" userDrawn="1">
          <p15:clr>
            <a:srgbClr val="A4A3A4"/>
          </p15:clr>
        </p15:guide>
        <p15:guide id="8" pos="2917" userDrawn="1">
          <p15:clr>
            <a:srgbClr val="A4A3A4"/>
          </p15:clr>
        </p15:guide>
        <p15:guide id="9" pos="6701" userDrawn="1">
          <p15:clr>
            <a:srgbClr val="A4A3A4"/>
          </p15:clr>
        </p15:guide>
        <p15:guide id="10" pos="3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C23"/>
    <a:srgbClr val="E95125"/>
    <a:srgbClr val="FF00FF"/>
    <a:srgbClr val="3C5A77"/>
    <a:srgbClr val="BC5F2B"/>
    <a:srgbClr val="32547A"/>
    <a:srgbClr val="B8561A"/>
    <a:srgbClr val="B65A1F"/>
    <a:srgbClr val="5680AB"/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 autoAdjust="0"/>
    <p:restoredTop sz="50000"/>
  </p:normalViewPr>
  <p:slideViewPr>
    <p:cSldViewPr snapToGrid="0" snapToObjects="1">
      <p:cViewPr varScale="1">
        <p:scale>
          <a:sx n="109" d="100"/>
          <a:sy n="109" d="100"/>
        </p:scale>
        <p:origin x="216" y="600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920"/>
        <p:guide pos="2917"/>
        <p:guide pos="6701"/>
        <p:guide pos="3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5/28/21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5/28/21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920B5-DF99-224A-9811-7E5035899EC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7920B5-DF99-224A-9811-7E5035899EC0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0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Retângulo 7">
            <a:extLst>
              <a:ext uri="{FF2B5EF4-FFF2-40B4-BE49-F238E27FC236}">
                <a16:creationId xmlns:a16="http://schemas.microsoft.com/office/drawing/2014/main" id="{79BC360E-F4BF-E349-9F58-6626F7E2A745}"/>
              </a:ext>
            </a:extLst>
          </p:cNvPr>
          <p:cNvSpPr/>
          <p:nvPr userDrawn="1"/>
        </p:nvSpPr>
        <p:spPr>
          <a:xfrm>
            <a:off x="0" y="111419"/>
            <a:ext cx="10316963" cy="7240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F0DF3A-0E4B-B14F-B962-4204BFBB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80" y="196244"/>
            <a:ext cx="9812784" cy="55438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F0DF3A-0E4B-B14F-B962-4204BFBB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80" y="196244"/>
            <a:ext cx="9812784" cy="55438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790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540400-1D83-0F40-8912-00CBA289F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D5395697-7270-8444-8621-37C014115E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20413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0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540400-1D83-0F40-8912-00CBA289F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D5395697-7270-8444-8621-37C014115E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20413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0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xfrm>
            <a:off x="5962983" y="6590109"/>
            <a:ext cx="266034" cy="202275"/>
          </a:xfrm>
          <a:prstGeom prst="rect">
            <a:avLst/>
          </a:prstGeom>
        </p:spPr>
        <p:txBody>
          <a:bodyPr/>
          <a:lstStyle>
            <a:lvl1pPr>
              <a:defRPr sz="844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93029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40838" y="6549549"/>
            <a:ext cx="416195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Alex Himmel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3E198D-0291-4A4D-9398-57D8C3368092}"/>
              </a:ext>
            </a:extLst>
          </p:cNvPr>
          <p:cNvSpPr txBox="1">
            <a:spLocks/>
          </p:cNvSpPr>
          <p:nvPr userDrawn="1"/>
        </p:nvSpPr>
        <p:spPr>
          <a:xfrm>
            <a:off x="9227244" y="6472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>
                    <a:tint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fld id="{7E72E41C-1392-5D48-8A50-25761362EC9A}" type="slidenum">
              <a:rPr lang="en-US" sz="1400" smtClean="0"/>
              <a:pPr>
                <a:defRPr/>
              </a:pPr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9638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6261400" y="1215721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40838" y="6549549"/>
            <a:ext cx="416195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Dark Side of the Universe - March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6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40838" y="6549549"/>
            <a:ext cx="416195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Dark Side of the Universe - March 2020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23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9858" y="6486391"/>
            <a:ext cx="566925" cy="241671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 descr="Manchester_University_Logo.png">
            <a:extLst>
              <a:ext uri="{FF2B5EF4-FFF2-40B4-BE49-F238E27FC236}">
                <a16:creationId xmlns:a16="http://schemas.microsoft.com/office/drawing/2014/main" id="{726BDDE9-356F-4141-93A8-6B82B2263FC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198" y="6399605"/>
            <a:ext cx="1007980" cy="3137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7" r:id="rId7"/>
    <p:sldLayoutId id="2147483688" r:id="rId8"/>
    <p:sldLayoutId id="2147483689" r:id="rId9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jpeg"/><Relationship Id="rId5" Type="http://schemas.openxmlformats.org/officeDocument/2006/relationships/image" Target="../media/image80.tiff"/><Relationship Id="rId4" Type="http://schemas.openxmlformats.org/officeDocument/2006/relationships/image" Target="../media/image7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7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tif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rotodune cryostat">
            <a:extLst>
              <a:ext uri="{FF2B5EF4-FFF2-40B4-BE49-F238E27FC236}">
                <a16:creationId xmlns:a16="http://schemas.microsoft.com/office/drawing/2014/main" id="{CAB43C70-0487-1C4E-9335-6586300C3AC5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4" b="3924"/>
          <a:stretch>
            <a:fillRect/>
          </a:stretch>
        </p:blipFill>
        <p:spPr bwMode="auto">
          <a:xfrm>
            <a:off x="0" y="0"/>
            <a:ext cx="12192000" cy="632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984E36-E260-6B4D-84FB-DCB84E3C4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EEFAF50-A129-AD4B-958D-A89E9B9BD203}"/>
              </a:ext>
            </a:extLst>
          </p:cNvPr>
          <p:cNvSpPr txBox="1">
            <a:spLocks/>
          </p:cNvSpPr>
          <p:nvPr/>
        </p:nvSpPr>
        <p:spPr>
          <a:xfrm>
            <a:off x="2537701" y="1520264"/>
            <a:ext cx="7937388" cy="3132759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1" i="0" kern="1200" baseline="0" smtClean="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E28F1C9-8551-C34C-8DF5-8442B06A4DA5}"/>
              </a:ext>
            </a:extLst>
          </p:cNvPr>
          <p:cNvSpPr txBox="1">
            <a:spLocks/>
          </p:cNvSpPr>
          <p:nvPr/>
        </p:nvSpPr>
        <p:spPr>
          <a:xfrm>
            <a:off x="1928012" y="623281"/>
            <a:ext cx="8810325" cy="4194903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1" i="0" kern="1200" baseline="0" smtClean="0">
                <a:solidFill>
                  <a:schemeClr val="tx2"/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Neutrino Oscillations</a:t>
            </a:r>
          </a:p>
          <a:p>
            <a:pPr algn="ctr"/>
            <a:endParaRPr lang="en-GB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Stefan </a:t>
            </a:r>
            <a:r>
              <a:rPr lang="en-GB" sz="36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Söldner</a:t>
            </a:r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-Rembold</a:t>
            </a:r>
          </a:p>
          <a:p>
            <a:pPr algn="ctr"/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University of Manchester</a:t>
            </a:r>
          </a:p>
          <a:p>
            <a:pPr algn="ctr"/>
            <a:endParaRPr lang="en-GB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Academic Training Lecture Programme</a:t>
            </a:r>
          </a:p>
          <a:p>
            <a:pPr algn="ctr"/>
            <a:r>
              <a:rPr lang="en-GB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May 2021</a:t>
            </a:r>
          </a:p>
        </p:txBody>
      </p:sp>
    </p:spTree>
    <p:extLst>
      <p:ext uri="{BB962C8B-B14F-4D97-AF65-F5344CB8AC3E}">
        <p14:creationId xmlns:p14="http://schemas.microsoft.com/office/powerpoint/2010/main" val="2416111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1E8CB-3334-4642-AE83-1D13DA3C8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DE7F8E-2D2E-C54A-B23F-4AE85CC0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PMNS Matrix</a:t>
            </a:r>
          </a:p>
        </p:txBody>
      </p:sp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B8856474-1BAA-A54F-8BF5-3E0A18028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14" y="1451595"/>
            <a:ext cx="9829952" cy="15211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A993054-087B-EF49-8470-0B6307E634D3}"/>
              </a:ext>
            </a:extLst>
          </p:cNvPr>
          <p:cNvSpPr/>
          <p:nvPr/>
        </p:nvSpPr>
        <p:spPr>
          <a:xfrm>
            <a:off x="551433" y="4148703"/>
            <a:ext cx="4659108" cy="2350965"/>
          </a:xfrm>
          <a:prstGeom prst="rect">
            <a:avLst/>
          </a:prstGeom>
          <a:ln w="508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angle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mixes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 for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mixing driven by Δm</a:t>
            </a:r>
            <a:r>
              <a:rPr lang="en-GB" sz="20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Reactor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anti-𝜈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disappearance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appearance  in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𝜇 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→ sensitive to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 </a:t>
            </a:r>
            <a:r>
              <a:rPr lang="en-GB" sz="2000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𝛿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4BE26F-979F-DB4F-9620-7E71CEFA3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174" y="2949519"/>
            <a:ext cx="2183239" cy="7787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D6C3B6-462D-9D4B-80F1-3E8F123BF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137" y="3176575"/>
            <a:ext cx="3753876" cy="3169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41D00A-DA30-724A-94E6-7DAF5C0462DC}"/>
              </a:ext>
            </a:extLst>
          </p:cNvPr>
          <p:cNvSpPr txBox="1"/>
          <p:nvPr/>
        </p:nvSpPr>
        <p:spPr>
          <a:xfrm>
            <a:off x="3054134" y="917231"/>
            <a:ext cx="893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solar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BC296-F3D6-3743-A4F0-58EE6B454C1F}"/>
              </a:ext>
            </a:extLst>
          </p:cNvPr>
          <p:cNvSpPr txBox="1"/>
          <p:nvPr/>
        </p:nvSpPr>
        <p:spPr>
          <a:xfrm>
            <a:off x="8802009" y="839503"/>
            <a:ext cx="2005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atmospheric</a:t>
            </a:r>
          </a:p>
        </p:txBody>
      </p:sp>
      <p:pic>
        <p:nvPicPr>
          <p:cNvPr id="19" name="Picture 18" descr="latex-image-1.pdf">
            <a:extLst>
              <a:ext uri="{FF2B5EF4-FFF2-40B4-BE49-F238E27FC236}">
                <a16:creationId xmlns:a16="http://schemas.microsoft.com/office/drawing/2014/main" id="{00C6E411-C185-A343-A41A-AEA435552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628" y="4238237"/>
            <a:ext cx="2650683" cy="305010"/>
          </a:xfrm>
          <a:prstGeom prst="rect">
            <a:avLst/>
          </a:prstGeom>
        </p:spPr>
      </p:pic>
      <p:pic>
        <p:nvPicPr>
          <p:cNvPr id="20" name="Picture 19" descr="latex-image-1.pdf">
            <a:extLst>
              <a:ext uri="{FF2B5EF4-FFF2-40B4-BE49-F238E27FC236}">
                <a16:creationId xmlns:a16="http://schemas.microsoft.com/office/drawing/2014/main" id="{FA0B450A-E159-9E4F-A60B-3D039FF2EB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628" y="5093610"/>
            <a:ext cx="2784641" cy="3127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577C055-E81E-9247-B9F4-0DFFEE8B1649}"/>
              </a:ext>
            </a:extLst>
          </p:cNvPr>
          <p:cNvSpPr txBox="1"/>
          <p:nvPr/>
        </p:nvSpPr>
        <p:spPr>
          <a:xfrm>
            <a:off x="6106533" y="891911"/>
            <a:ext cx="1237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reactor</a:t>
            </a:r>
          </a:p>
        </p:txBody>
      </p:sp>
    </p:spTree>
    <p:extLst>
      <p:ext uri="{BB962C8B-B14F-4D97-AF65-F5344CB8AC3E}">
        <p14:creationId xmlns:p14="http://schemas.microsoft.com/office/powerpoint/2010/main" val="736698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4FAA7-7840-6244-866A-2B21C01D1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7B1CA0-3EBD-0B4B-9061-DAF11564C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CKM vs PMNS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721F35F-AF88-E54A-B05C-89E548CFE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118" y="1225204"/>
            <a:ext cx="7571781" cy="430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706EDA-2E33-ED48-9D65-F51AC9083318}"/>
              </a:ext>
            </a:extLst>
          </p:cNvPr>
          <p:cNvSpPr txBox="1"/>
          <p:nvPr/>
        </p:nvSpPr>
        <p:spPr>
          <a:xfrm>
            <a:off x="1227744" y="5770860"/>
            <a:ext cx="9736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The CKM matrix is almost diagonal, while the PMNS matrix is almost uniform.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07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6E97BD-747C-A840-B2E7-819A35535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82F60-037F-8142-AA29-01333CA2895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53418" y="5407546"/>
            <a:ext cx="5321000" cy="61128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Positron discovered by C.D. Anderson in 1932 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2C19077-8FEF-D94E-ABBC-D8BBAFC29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 and Anti-matter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770EEA-6042-FB4C-B8F1-EFA295A79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01" y="1709945"/>
            <a:ext cx="4257556" cy="31668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62126A-E465-7B4C-8024-858A1FA29A7D}"/>
              </a:ext>
            </a:extLst>
          </p:cNvPr>
          <p:cNvSpPr txBox="1"/>
          <p:nvPr/>
        </p:nvSpPr>
        <p:spPr>
          <a:xfrm>
            <a:off x="1698433" y="1340613"/>
            <a:ext cx="1115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Paul Dirac</a:t>
            </a:r>
          </a:p>
        </p:txBody>
      </p:sp>
      <p:pic>
        <p:nvPicPr>
          <p:cNvPr id="10244" name="Picture 4" descr="Image result for anderson positron">
            <a:extLst>
              <a:ext uri="{FF2B5EF4-FFF2-40B4-BE49-F238E27FC236}">
                <a16:creationId xmlns:a16="http://schemas.microsoft.com/office/drawing/2014/main" id="{A9783B76-C6C2-3240-ACCE-8BD402F3B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648" y="1192192"/>
            <a:ext cx="4756156" cy="396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89BC353-C196-4F4F-8E25-DBAC873A981A}"/>
              </a:ext>
            </a:extLst>
          </p:cNvPr>
          <p:cNvSpPr txBox="1">
            <a:spLocks/>
          </p:cNvSpPr>
          <p:nvPr/>
        </p:nvSpPr>
        <p:spPr>
          <a:xfrm>
            <a:off x="153880" y="5407545"/>
            <a:ext cx="5321000" cy="611289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2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Dirac equation predicts anti-particle states (1928)</a:t>
            </a:r>
          </a:p>
        </p:txBody>
      </p:sp>
    </p:spTree>
    <p:extLst>
      <p:ext uri="{BB962C8B-B14F-4D97-AF65-F5344CB8AC3E}">
        <p14:creationId xmlns:p14="http://schemas.microsoft.com/office/powerpoint/2010/main" val="563598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1634C-B8E9-D84E-9E02-840582E69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89C4C-3705-9F4E-8CD9-E5937AF5A32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13099" y="972232"/>
            <a:ext cx="5008025" cy="5031626"/>
          </a:xfrm>
        </p:spPr>
        <p:txBody>
          <a:bodyPr/>
          <a:lstStyle/>
          <a:p>
            <a:r>
              <a:rPr lang="en-US" dirty="0"/>
              <a:t>A tiny (≈10</a:t>
            </a:r>
            <a:r>
              <a:rPr lang="en-US" baseline="30000" dirty="0"/>
              <a:t>-10</a:t>
            </a:r>
            <a:r>
              <a:rPr lang="en-US" dirty="0"/>
              <a:t>) asymmetry between particle and anti-particles led to our matter dominated universe</a:t>
            </a:r>
          </a:p>
          <a:p>
            <a:r>
              <a:rPr lang="en-US" dirty="0"/>
              <a:t>One of the conditions for this asymmetry is violation of </a:t>
            </a:r>
            <a:r>
              <a:rPr lang="en-US" i="1" dirty="0">
                <a:solidFill>
                  <a:srgbClr val="C00000"/>
                </a:solidFill>
              </a:rPr>
              <a:t>CP symmetry</a:t>
            </a:r>
          </a:p>
          <a:p>
            <a:r>
              <a:rPr lang="en-US" dirty="0">
                <a:solidFill>
                  <a:schemeClr val="tx2"/>
                </a:solidFill>
              </a:rPr>
              <a:t>The observation of </a:t>
            </a:r>
            <a:r>
              <a:rPr lang="en-US" i="1" dirty="0">
                <a:solidFill>
                  <a:srgbClr val="C00000"/>
                </a:solidFill>
              </a:rPr>
              <a:t>CP violation </a:t>
            </a:r>
            <a:r>
              <a:rPr lang="en-US" dirty="0">
                <a:solidFill>
                  <a:schemeClr val="tx2"/>
                </a:solidFill>
              </a:rPr>
              <a:t>involving neutrinos could provide support for a theory called </a:t>
            </a:r>
            <a:r>
              <a:rPr lang="en-US" i="1" dirty="0" err="1">
                <a:solidFill>
                  <a:srgbClr val="C00000"/>
                </a:solidFill>
              </a:rPr>
              <a:t>Leptogenesis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4E12B7-E28D-714A-A2F1-99614C0E7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Matter-antimatter asymmetry (“CP violation”)</a:t>
            </a:r>
          </a:p>
        </p:txBody>
      </p:sp>
      <p:pic>
        <p:nvPicPr>
          <p:cNvPr id="9218" name="Picture 2" descr="Image result for sakharov">
            <a:extLst>
              <a:ext uri="{FF2B5EF4-FFF2-40B4-BE49-F238E27FC236}">
                <a16:creationId xmlns:a16="http://schemas.microsoft.com/office/drawing/2014/main" id="{FD7FB08B-5DAA-3841-889E-9212CCF8E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887" y="3800544"/>
            <a:ext cx="1879438" cy="247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B25EDA-8ABE-274A-BFA2-1B48F7859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829" y="846809"/>
            <a:ext cx="3748640" cy="54980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195A14-B450-7C40-A4B0-C6794E753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743" y="6388564"/>
            <a:ext cx="3136900" cy="33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86A326-1862-E148-980B-5B6C813037AD}"/>
              </a:ext>
            </a:extLst>
          </p:cNvPr>
          <p:cNvSpPr txBox="1"/>
          <p:nvPr/>
        </p:nvSpPr>
        <p:spPr>
          <a:xfrm>
            <a:off x="3491822" y="4116642"/>
            <a:ext cx="2396742" cy="147732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Baryon number violation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CP violation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Departure from thermal equilibrium</a:t>
            </a:r>
          </a:p>
        </p:txBody>
      </p:sp>
    </p:spTree>
    <p:extLst>
      <p:ext uri="{BB962C8B-B14F-4D97-AF65-F5344CB8AC3E}">
        <p14:creationId xmlns:p14="http://schemas.microsoft.com/office/powerpoint/2010/main" val="3544147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1E8CB-3334-4642-AE83-1D13DA3C8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DE7F8E-2D2E-C54A-B23F-4AE85CC0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</a:t>
            </a:r>
          </a:p>
        </p:txBody>
      </p:sp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B8856474-1BAA-A54F-8BF5-3E0A18028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68" y="1368428"/>
            <a:ext cx="9829952" cy="15211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53FFCF-1954-C640-A75D-6BDC3BFB1808}"/>
              </a:ext>
            </a:extLst>
          </p:cNvPr>
          <p:cNvSpPr txBox="1"/>
          <p:nvPr/>
        </p:nvSpPr>
        <p:spPr>
          <a:xfrm>
            <a:off x="714220" y="3133808"/>
            <a:ext cx="1076356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A 2x2 ”rotation” matrix is real, whereas a 3x3 rotation matrix is imaginary (phase 𝛿).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CP violation (the difference between a process and its CP conjugate) is only possible when the matrix is imaginary (3 generations!).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 descr="big_bang_nageo.jpg">
            <a:extLst>
              <a:ext uri="{FF2B5EF4-FFF2-40B4-BE49-F238E27FC236}">
                <a16:creationId xmlns:a16="http://schemas.microsoft.com/office/drawing/2014/main" id="{8F6A243B-A970-2347-BFF0-7E98658445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14639" r="23015" b="52791"/>
          <a:stretch/>
        </p:blipFill>
        <p:spPr>
          <a:xfrm>
            <a:off x="2585327" y="5396148"/>
            <a:ext cx="6082811" cy="123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25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1E8CB-3334-4642-AE83-1D13DA3C8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DE7F8E-2D2E-C54A-B23F-4AE85CC0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53FFCF-1954-C640-A75D-6BDC3BFB1808}"/>
              </a:ext>
            </a:extLst>
          </p:cNvPr>
          <p:cNvSpPr txBox="1"/>
          <p:nvPr/>
        </p:nvSpPr>
        <p:spPr>
          <a:xfrm>
            <a:off x="888830" y="1519118"/>
            <a:ext cx="96766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The same is true for the CKM matrix, where CP violation has been observed for quark processes.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CP violation in the quark sector is too small to describe the matter dominance in the Universe.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Discovery of CP violation with neutrinos would lend support to the </a:t>
            </a:r>
            <a:r>
              <a:rPr lang="en-US" sz="2400" dirty="0" err="1">
                <a:solidFill>
                  <a:schemeClr val="tx2"/>
                </a:solidFill>
              </a:rPr>
              <a:t>Leptogenesis</a:t>
            </a:r>
            <a:r>
              <a:rPr lang="en-US" sz="2400" dirty="0">
                <a:solidFill>
                  <a:schemeClr val="tx2"/>
                </a:solidFill>
              </a:rPr>
              <a:t> model – </a:t>
            </a:r>
            <a:r>
              <a:rPr lang="en-US" sz="2400" dirty="0" err="1">
                <a:solidFill>
                  <a:schemeClr val="tx2"/>
                </a:solidFill>
              </a:rPr>
              <a:t>Leptogenesis</a:t>
            </a:r>
            <a:r>
              <a:rPr lang="en-US" sz="2400" dirty="0">
                <a:solidFill>
                  <a:schemeClr val="tx2"/>
                </a:solidFill>
              </a:rPr>
              <a:t> would happen at large scales, e.g. through a heavy right-handed neutrino N</a:t>
            </a:r>
            <a:r>
              <a:rPr lang="en-US" sz="2400" baseline="-25000" dirty="0">
                <a:solidFill>
                  <a:schemeClr val="tx2"/>
                </a:solidFill>
              </a:rPr>
              <a:t>R  </a:t>
            </a:r>
            <a:r>
              <a:rPr lang="en-US" sz="2400" dirty="0">
                <a:solidFill>
                  <a:schemeClr val="tx2"/>
                </a:solidFill>
              </a:rPr>
              <a:t>(see-saw mechanism).</a:t>
            </a:r>
            <a:endParaRPr lang="en-US" sz="2400" baseline="-25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 descr="big_bang_nageo.jpg">
            <a:extLst>
              <a:ext uri="{FF2B5EF4-FFF2-40B4-BE49-F238E27FC236}">
                <a16:creationId xmlns:a16="http://schemas.microsoft.com/office/drawing/2014/main" id="{8F6A243B-A970-2347-BFF0-7E98658445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14639" r="23015" b="52791"/>
          <a:stretch/>
        </p:blipFill>
        <p:spPr>
          <a:xfrm>
            <a:off x="2153065" y="4722507"/>
            <a:ext cx="6082811" cy="123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2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900481-112D-BA42-8C8A-701251365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70F3B0-D117-B045-A72A-75F3C672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CKM vs PMNS – an aside</a:t>
            </a:r>
          </a:p>
        </p:txBody>
      </p:sp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8708F9DF-227B-2442-A6C4-8680931AA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60" y="1469923"/>
            <a:ext cx="10519676" cy="16967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191229-FE44-6E4E-B85A-2DA087A75D3E}"/>
              </a:ext>
            </a:extLst>
          </p:cNvPr>
          <p:cNvSpPr txBox="1"/>
          <p:nvPr/>
        </p:nvSpPr>
        <p:spPr>
          <a:xfrm>
            <a:off x="631251" y="3833234"/>
            <a:ext cx="101280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Neutrinos differ from quarks (Dirac particles), as they can be their own anti-particles (Majorana particles).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This gives rise to additional complex phases in the PMNS matrix.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These complex phases appear on the diagonal of the matrix so they have no impact on neutrino oscillations.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877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599BA4-AFAC-774C-8864-327B786C5E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" name="pasted-image.png">
            <a:extLst>
              <a:ext uri="{FF2B5EF4-FFF2-40B4-BE49-F238E27FC236}">
                <a16:creationId xmlns:a16="http://schemas.microsoft.com/office/drawing/2014/main" id="{77F649C1-DCDC-9E44-A440-31C2E95B766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1123" b="11123"/>
          <a:stretch>
            <a:fillRect/>
          </a:stretch>
        </p:blipFill>
        <p:spPr>
          <a:prstGeom prst="rect">
            <a:avLst/>
          </a:prstGeom>
          <a:ln w="25400"/>
        </p:spPr>
      </p:pic>
    </p:spTree>
    <p:extLst>
      <p:ext uri="{BB962C8B-B14F-4D97-AF65-F5344CB8AC3E}">
        <p14:creationId xmlns:p14="http://schemas.microsoft.com/office/powerpoint/2010/main" val="79640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CEAA05-A69D-3F4B-A341-311265DEF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1A2B1E-B44C-3544-9678-EEE9457C5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neutrino beam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B08F19-7871-9C48-861C-17918DEEB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43" y="1309460"/>
            <a:ext cx="8229600" cy="218405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78194F-4F9D-9B40-830D-F082066D70A9}"/>
              </a:ext>
            </a:extLst>
          </p:cNvPr>
          <p:cNvSpPr txBox="1">
            <a:spLocks/>
          </p:cNvSpPr>
          <p:nvPr/>
        </p:nvSpPr>
        <p:spPr>
          <a:xfrm>
            <a:off x="153880" y="4284716"/>
            <a:ext cx="8229600" cy="147363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Geneva" charset="0"/>
                <a:cs typeface="Geneva" charset="0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neutrinos are neutral, they cannot be focused, and a magnetic horn is thus used to focus the </a:t>
            </a: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Invented by Simon van der Meer at CERN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69D93D2-76F6-5649-9CC5-C05210EEA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1272228"/>
            <a:ext cx="3309715" cy="444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15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78907F-70C5-2E44-A5C9-C5CCF12C2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0FB1A4-1E53-9342-B2B6-3030FBF17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 </a:t>
            </a:r>
            <a:r>
              <a:rPr lang="en-US" dirty="0" err="1"/>
              <a:t>NuMI</a:t>
            </a:r>
            <a:r>
              <a:rPr lang="en-US" dirty="0"/>
              <a:t> beam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8885E8-49C1-AB47-BADC-D4643664B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43840" y="-308079"/>
            <a:ext cx="5709666" cy="816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6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DA124F-D60A-EA46-9017-16DAF36AA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F42633-7289-8C48-BE2E-47960952CC6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45955" y="2747010"/>
            <a:ext cx="9481607" cy="13639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Reactor measurements of </a:t>
            </a:r>
            <a:r>
              <a:rPr lang="el-GR" sz="3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36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 violation, a</a:t>
            </a:r>
            <a:r>
              <a:rPr lang="en-US" sz="3600" dirty="0"/>
              <a:t>nd current long-baseline experiments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BFBE7E-D082-DF46-AF96-0B7CB65E7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2</a:t>
            </a:r>
          </a:p>
        </p:txBody>
      </p:sp>
    </p:spTree>
    <p:extLst>
      <p:ext uri="{BB962C8B-B14F-4D97-AF65-F5344CB8AC3E}">
        <p14:creationId xmlns:p14="http://schemas.microsoft.com/office/powerpoint/2010/main" val="755156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BE091F-D802-B046-A8D6-1F6527B131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6146" name="Picture 2" descr="https://upload.wikimedia.org/wikipedia/commons/3/3f/Fermilab.jpg">
            <a:extLst>
              <a:ext uri="{FF2B5EF4-FFF2-40B4-BE49-F238E27FC236}">
                <a16:creationId xmlns:a16="http://schemas.microsoft.com/office/drawing/2014/main" id="{52F48970-380F-094D-9FB3-EE4C0289102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1" b="1024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456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2579BB-B22C-8646-9531-FD1214ECF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66B579-7561-974A-84CD-F0A284EA7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neutrino beam</a:t>
            </a:r>
          </a:p>
        </p:txBody>
      </p:sp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DCF95B47-50D1-1947-9351-B18A48705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68" y="1896015"/>
            <a:ext cx="4344156" cy="88070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pic>
        <p:nvPicPr>
          <p:cNvPr id="8" name="Picture 7" descr="latex-image-1.pdf">
            <a:extLst>
              <a:ext uri="{FF2B5EF4-FFF2-40B4-BE49-F238E27FC236}">
                <a16:creationId xmlns:a16="http://schemas.microsoft.com/office/drawing/2014/main" id="{F9398E6E-D3D5-7C42-BC06-16B85CB1D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507" y="1422363"/>
            <a:ext cx="2748865" cy="4623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61EF35-569C-8E40-B927-123DCC8E4604}"/>
              </a:ext>
            </a:extLst>
          </p:cNvPr>
          <p:cNvSpPr txBox="1"/>
          <p:nvPr/>
        </p:nvSpPr>
        <p:spPr>
          <a:xfrm>
            <a:off x="435429" y="1016000"/>
            <a:ext cx="2859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Pion decay at rest: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35B8DF-FDC1-F84F-9337-5350E32E24BC}"/>
              </a:ext>
            </a:extLst>
          </p:cNvPr>
          <p:cNvSpPr txBox="1"/>
          <p:nvPr/>
        </p:nvSpPr>
        <p:spPr>
          <a:xfrm>
            <a:off x="362619" y="3775407"/>
            <a:ext cx="338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Boost into lab system:</a:t>
            </a:r>
          </a:p>
        </p:txBody>
      </p:sp>
      <p:pic>
        <p:nvPicPr>
          <p:cNvPr id="11" name="Picture 10" descr="latex-image-1.pdf">
            <a:extLst>
              <a:ext uri="{FF2B5EF4-FFF2-40B4-BE49-F238E27FC236}">
                <a16:creationId xmlns:a16="http://schemas.microsoft.com/office/drawing/2014/main" id="{F65E8836-F5FE-3343-8EDF-457165E0E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330" y="3231490"/>
            <a:ext cx="3255935" cy="16995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4" descr="http://inspirehep.net/record/927055/files/me-spectra.png">
            <a:extLst>
              <a:ext uri="{FF2B5EF4-FFF2-40B4-BE49-F238E27FC236}">
                <a16:creationId xmlns:a16="http://schemas.microsoft.com/office/drawing/2014/main" id="{79972E44-43BD-844E-B23A-053BE4C6F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656" y="2612839"/>
            <a:ext cx="3606872" cy="367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latex-image-1.pdf">
            <a:extLst>
              <a:ext uri="{FF2B5EF4-FFF2-40B4-BE49-F238E27FC236}">
                <a16:creationId xmlns:a16="http://schemas.microsoft.com/office/drawing/2014/main" id="{B7C7639A-9563-BE46-AA2D-667F1EFF41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29" y="5964378"/>
            <a:ext cx="4365341" cy="3212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37A67C-EE99-514A-8EB2-DE878DF7E0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830" y="5444011"/>
            <a:ext cx="3384516" cy="3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681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98686E-7790-A947-BD14-6235F24BC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FD3F88-9547-4E46-827A-2FF087A9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Forward/Reverse Horn Current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BE7ED5-336C-AC41-947A-7BA57C1AB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8" y="989872"/>
            <a:ext cx="10145486" cy="532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65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D21089-B288-1548-87CA-FA22BE483D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652100-9AD0-A14C-BEF6-5AA3B026F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oscillation maximum</a:t>
            </a:r>
          </a:p>
        </p:txBody>
      </p:sp>
      <p:pic>
        <p:nvPicPr>
          <p:cNvPr id="5" name="pasted-image.png">
            <a:extLst>
              <a:ext uri="{FF2B5EF4-FFF2-40B4-BE49-F238E27FC236}">
                <a16:creationId xmlns:a16="http://schemas.microsoft.com/office/drawing/2014/main" id="{69DB539F-2536-304E-A193-4611D0C3B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251" y="1168802"/>
            <a:ext cx="8922337" cy="4846845"/>
          </a:xfrm>
          <a:prstGeom prst="rect">
            <a:avLst/>
          </a:prstGeom>
          <a:ln w="25400"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7BCFD6-B700-8E48-AD46-E7E48AF36C17}"/>
              </a:ext>
            </a:extLst>
          </p:cNvPr>
          <p:cNvSpPr txBox="1"/>
          <p:nvPr/>
        </p:nvSpPr>
        <p:spPr>
          <a:xfrm>
            <a:off x="313130" y="5620940"/>
            <a:ext cx="2729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neutrino beam energy is around 2.5 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4EC21D-2E2E-0745-8FF6-3E91E713EFF0}"/>
              </a:ext>
            </a:extLst>
          </p:cNvPr>
          <p:cNvSpPr txBox="1"/>
          <p:nvPr/>
        </p:nvSpPr>
        <p:spPr>
          <a:xfrm>
            <a:off x="3865142" y="6292424"/>
            <a:ext cx="259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Baseline/Neutrino energy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FDAB77-0E2D-7F45-9EBA-BB8BFB26C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6391"/>
            <a:ext cx="2571452" cy="32524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94A5162-3FE0-7541-A046-E0CA22477FC0}"/>
              </a:ext>
            </a:extLst>
          </p:cNvPr>
          <p:cNvSpPr/>
          <p:nvPr/>
        </p:nvSpPr>
        <p:spPr>
          <a:xfrm>
            <a:off x="1085796" y="3274541"/>
            <a:ext cx="1141991" cy="3176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E85A1E-B79F-714D-8095-36005975AE12}"/>
              </a:ext>
            </a:extLst>
          </p:cNvPr>
          <p:cNvSpPr/>
          <p:nvPr/>
        </p:nvSpPr>
        <p:spPr>
          <a:xfrm>
            <a:off x="1172293" y="4473147"/>
            <a:ext cx="1353958" cy="2048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4865B-7D1F-1847-9F49-959A3253D636}"/>
              </a:ext>
            </a:extLst>
          </p:cNvPr>
          <p:cNvSpPr txBox="1"/>
          <p:nvPr/>
        </p:nvSpPr>
        <p:spPr>
          <a:xfrm>
            <a:off x="8220269" y="892025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L/E ∼ 1700 km/GeV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B31706-09BE-9543-8D50-007E71C39E42}"/>
              </a:ext>
            </a:extLst>
          </p:cNvPr>
          <p:cNvCxnSpPr/>
          <p:nvPr/>
        </p:nvCxnSpPr>
        <p:spPr>
          <a:xfrm flipH="1">
            <a:off x="8761446" y="1191134"/>
            <a:ext cx="326571" cy="80720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614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200" dirty="0"/>
              <a:t>Optimizing L/E for neutrino oscillations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272" y="1059796"/>
            <a:ext cx="1607948" cy="8101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93222" y="1417071"/>
            <a:ext cx="1792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rgbClr val="1F497D"/>
                </a:solidFill>
                <a:latin typeface="Helvetica"/>
                <a:cs typeface="Helvetica"/>
              </a:rPr>
              <a:t>L ≈ 300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306" y="1348512"/>
            <a:ext cx="2505358" cy="1822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7934" y="3705020"/>
            <a:ext cx="3079242" cy="174044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93222" y="390791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1F497D"/>
                </a:solidFill>
                <a:latin typeface="Helvetica"/>
                <a:cs typeface="Helvetica"/>
              </a:rPr>
              <a:t>L = 1300 km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3222" y="2179072"/>
            <a:ext cx="64283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L/E = 300 km /0.6 GeV = 500 km/GeV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no matter effects; first oscillation maximum.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use narrow width neutrino beam (off axis) with E &lt; 1 GeV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3222" y="4678745"/>
            <a:ext cx="59811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L/E = 1300 km/2.5 GeV = 500 km/GeV (1</a:t>
            </a:r>
            <a:r>
              <a:rPr lang="en-US" sz="2000" baseline="30000" dirty="0"/>
              <a:t>st </a:t>
            </a:r>
            <a:r>
              <a:rPr lang="en-US" sz="2000" dirty="0"/>
              <a:t>max),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L/E = 1300 km/0.8 GeV = 1700 km/GeV (2</a:t>
            </a:r>
            <a:r>
              <a:rPr lang="en-US" sz="2000" baseline="30000" dirty="0"/>
              <a:t>nd </a:t>
            </a:r>
            <a:r>
              <a:rPr lang="en-US" sz="2000" dirty="0"/>
              <a:t>max)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matter effects; first </a:t>
            </a:r>
            <a:r>
              <a:rPr lang="en-US" sz="2000" u="sng" dirty="0"/>
              <a:t>and</a:t>
            </a:r>
            <a:r>
              <a:rPr lang="en-US" sz="2000" dirty="0"/>
              <a:t> second oscillation maximum.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use broad-band neutrino beam (on axis).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75601" y="3289300"/>
            <a:ext cx="2949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Water Cherenkov (T2K,HK)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808817" y="5667846"/>
            <a:ext cx="2717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Liquid argon (DUNE)</a:t>
            </a:r>
          </a:p>
        </p:txBody>
      </p:sp>
    </p:spTree>
    <p:extLst>
      <p:ext uri="{BB962C8B-B14F-4D97-AF65-F5344CB8AC3E}">
        <p14:creationId xmlns:p14="http://schemas.microsoft.com/office/powerpoint/2010/main" val="2698454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523963-7826-564E-B94B-5C22C385E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F727B9-310C-E241-9DDF-524DAD40E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Off-axis vs on-axis beams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B7650F-F8D8-4848-84F5-F736075B6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8" y="1407884"/>
            <a:ext cx="4879182" cy="49566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0FC0A6-3DAD-F84B-B0AD-98A818B11864}"/>
              </a:ext>
            </a:extLst>
          </p:cNvPr>
          <p:cNvSpPr txBox="1"/>
          <p:nvPr/>
        </p:nvSpPr>
        <p:spPr>
          <a:xfrm>
            <a:off x="290286" y="1161143"/>
            <a:ext cx="248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T2K at 2.5 degrees</a:t>
            </a:r>
          </a:p>
        </p:txBody>
      </p:sp>
      <p:pic>
        <p:nvPicPr>
          <p:cNvPr id="9" name="pasted-image.png" descr="pasted-image.png">
            <a:extLst>
              <a:ext uri="{FF2B5EF4-FFF2-40B4-BE49-F238E27FC236}">
                <a16:creationId xmlns:a16="http://schemas.microsoft.com/office/drawing/2014/main" id="{8E289F62-D1B3-4445-B3F9-5E32ACE972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07"/>
          <a:stretch/>
        </p:blipFill>
        <p:spPr>
          <a:xfrm>
            <a:off x="5994400" y="1669979"/>
            <a:ext cx="4918421" cy="4593506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248131-24B1-1545-AA29-DF00ABFDCDE7}"/>
              </a:ext>
            </a:extLst>
          </p:cNvPr>
          <p:cNvSpPr txBox="1"/>
          <p:nvPr/>
        </p:nvSpPr>
        <p:spPr>
          <a:xfrm>
            <a:off x="6618514" y="1146629"/>
            <a:ext cx="2653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DUNE on-axis beam</a:t>
            </a:r>
          </a:p>
        </p:txBody>
      </p:sp>
    </p:spTree>
    <p:extLst>
      <p:ext uri="{BB962C8B-B14F-4D97-AF65-F5344CB8AC3E}">
        <p14:creationId xmlns:p14="http://schemas.microsoft.com/office/powerpoint/2010/main" val="1232467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523963-7826-564E-B94B-5C22C385E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F727B9-310C-E241-9DDF-524DAD40E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Off-axis vs on-axis beams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0FC0A6-3DAD-F84B-B0AD-98A818B11864}"/>
              </a:ext>
            </a:extLst>
          </p:cNvPr>
          <p:cNvSpPr txBox="1"/>
          <p:nvPr/>
        </p:nvSpPr>
        <p:spPr>
          <a:xfrm>
            <a:off x="755799" y="1317826"/>
            <a:ext cx="248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T2K at 2.5 degrees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248131-24B1-1545-AA29-DF00ABFDCDE7}"/>
              </a:ext>
            </a:extLst>
          </p:cNvPr>
          <p:cNvSpPr txBox="1"/>
          <p:nvPr/>
        </p:nvSpPr>
        <p:spPr>
          <a:xfrm>
            <a:off x="6441232" y="1317827"/>
            <a:ext cx="2653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DUNE on-axis beam</a:t>
            </a:r>
          </a:p>
        </p:txBody>
      </p:sp>
      <p:pic>
        <p:nvPicPr>
          <p:cNvPr id="11" name="Google Shape;464;p50">
            <a:extLst>
              <a:ext uri="{FF2B5EF4-FFF2-40B4-BE49-F238E27FC236}">
                <a16:creationId xmlns:a16="http://schemas.microsoft.com/office/drawing/2014/main" id="{BB7B9723-1D51-3A49-81AE-C71AA9D0FC4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0286" y="2361301"/>
            <a:ext cx="4572000" cy="3118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Content Placeholder 6" descr="proboverlay_1300km_nu_no.png">
            <a:extLst>
              <a:ext uri="{FF2B5EF4-FFF2-40B4-BE49-F238E27FC236}">
                <a16:creationId xmlns:a16="http://schemas.microsoft.com/office/drawing/2014/main" id="{3B07E5CF-3506-8A4E-A7AB-D3B82CA913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4" r="-749"/>
          <a:stretch/>
        </p:blipFill>
        <p:spPr>
          <a:xfrm>
            <a:off x="5769428" y="2357056"/>
            <a:ext cx="5305531" cy="312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92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1E415-AB76-6848-A1F5-E6B70E7F6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46700-C13A-764E-943D-BEBD9636C76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5368" y="1094516"/>
            <a:ext cx="10618236" cy="3716769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Measure </a:t>
            </a:r>
            <a:r>
              <a:rPr lang="en-US" sz="2800" dirty="0" err="1"/>
              <a:t>flavour</a:t>
            </a:r>
            <a:r>
              <a:rPr lang="en-US" sz="2800" dirty="0"/>
              <a:t> change as a function of energy over a long distance.</a:t>
            </a:r>
          </a:p>
          <a:p>
            <a:r>
              <a:rPr lang="en-US" sz="2800" dirty="0"/>
              <a:t>Starting with a muon-neutrino beam, we observe muon-neutrino disappearance and electron-neutrino appearance.</a:t>
            </a:r>
          </a:p>
          <a:p>
            <a:r>
              <a:rPr lang="en-US" sz="2800" dirty="0"/>
              <a:t>We measure event rates and not the flux directly.</a:t>
            </a:r>
          </a:p>
          <a:p>
            <a:r>
              <a:rPr lang="en-US" sz="2800" dirty="0"/>
              <a:t>Measurement is a convolution of the oscillation probabilities </a:t>
            </a:r>
            <a:r>
              <a:rPr lang="en-US" sz="2800" i="1" dirty="0"/>
              <a:t>P</a:t>
            </a:r>
            <a:r>
              <a:rPr lang="en-US" sz="2800" dirty="0"/>
              <a:t>, the neutrino flux 𝛷, the cross sections 𝜎, and the detector response </a:t>
            </a:r>
            <a:r>
              <a:rPr lang="en-US" sz="2800" i="1" dirty="0"/>
              <a:t>T</a:t>
            </a:r>
            <a:r>
              <a:rPr lang="en-US" sz="2800" dirty="0"/>
              <a:t>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BFA958-EB8D-8846-BF41-434DA77BF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LBL neutrino oscillations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049A9-076A-4248-81D3-8B4F3E6B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16" y="4965296"/>
            <a:ext cx="9372600" cy="94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669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CEAA05-A69D-3F4B-A341-311265DEF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1A2B1E-B44C-3544-9678-EEE9457C5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sources, flux, and cross sections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086157-3BA4-124F-B270-347D9736E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55" y="1283147"/>
            <a:ext cx="5439271" cy="42917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05697F-D64B-324B-AFE2-327DCFAF3F87}"/>
              </a:ext>
            </a:extLst>
          </p:cNvPr>
          <p:cNvSpPr txBox="1"/>
          <p:nvPr/>
        </p:nvSpPr>
        <p:spPr>
          <a:xfrm>
            <a:off x="2938886" y="987465"/>
            <a:ext cx="281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Spiering, arXiv:1207.4952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0E5999-39C3-F142-9EC2-A792BC26D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13863"/>
            <a:ext cx="5949242" cy="40469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41A772-1A89-9A45-96F1-046DB0F13BCE}"/>
              </a:ext>
            </a:extLst>
          </p:cNvPr>
          <p:cNvSpPr txBox="1"/>
          <p:nvPr/>
        </p:nvSpPr>
        <p:spPr>
          <a:xfrm>
            <a:off x="7985156" y="1029197"/>
            <a:ext cx="4060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Formaggio</a:t>
            </a:r>
            <a:r>
              <a:rPr lang="en-US" dirty="0"/>
              <a:t>, G.P. Zeller, arXiv:1305.7513</a:t>
            </a:r>
          </a:p>
        </p:txBody>
      </p:sp>
    </p:spTree>
    <p:extLst>
      <p:ext uri="{BB962C8B-B14F-4D97-AF65-F5344CB8AC3E}">
        <p14:creationId xmlns:p14="http://schemas.microsoft.com/office/powerpoint/2010/main" val="2845544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6BA999-84B5-6241-A4EB-A681196E3D00}" type="slidenum">
              <a:rPr lang="en-US" smtClean="0"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Neutrino-nucleon interaction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4922" y="1232154"/>
            <a:ext cx="1926867" cy="1971711"/>
            <a:chOff x="454711" y="1398917"/>
            <a:chExt cx="1926867" cy="1971711"/>
          </a:xfrm>
        </p:grpSpPr>
        <p:grpSp>
          <p:nvGrpSpPr>
            <p:cNvPr id="6" name="Group 5"/>
            <p:cNvGrpSpPr/>
            <p:nvPr/>
          </p:nvGrpSpPr>
          <p:grpSpPr>
            <a:xfrm>
              <a:off x="457200" y="1398917"/>
              <a:ext cx="1924378" cy="1352693"/>
              <a:chOff x="769751" y="2123609"/>
              <a:chExt cx="1924378" cy="135269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769751" y="2360293"/>
                <a:ext cx="1924378" cy="1116009"/>
                <a:chOff x="769751" y="2360293"/>
                <a:chExt cx="1924378" cy="1116009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731940" y="2373121"/>
                  <a:ext cx="962189" cy="448969"/>
                  <a:chOff x="1731940" y="2373121"/>
                  <a:chExt cx="962189" cy="448969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1731940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flipH="1">
                    <a:off x="1731941" y="2539881"/>
                    <a:ext cx="615799" cy="26938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769751" y="2360293"/>
                  <a:ext cx="962189" cy="461797"/>
                  <a:chOff x="769751" y="2360293"/>
                  <a:chExt cx="962189" cy="461797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769751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H="1" flipV="1">
                    <a:off x="769752" y="2360293"/>
                    <a:ext cx="590141" cy="30145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" name="Straight Connector 21"/>
                <p:cNvCxnSpPr/>
                <p:nvPr/>
              </p:nvCxnSpPr>
              <p:spPr>
                <a:xfrm flipH="1" flipV="1">
                  <a:off x="1731940" y="2809263"/>
                  <a:ext cx="1" cy="66703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1167456" y="2148766"/>
                <a:ext cx="3786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ν</a:t>
                </a:r>
                <a:r>
                  <a:rPr lang="en-GB" sz="2400" i="1" baseline="-25000" dirty="0">
                    <a:latin typeface="Times New Roman"/>
                    <a:cs typeface="Times New Roman"/>
                  </a:rPr>
                  <a:t>l</a:t>
                </a:r>
                <a:endParaRPr lang="en-US" sz="2400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09106" y="2123609"/>
                <a:ext cx="3786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ν</a:t>
                </a:r>
                <a:r>
                  <a:rPr lang="en-GB" sz="2400" i="1" baseline="-25000" dirty="0">
                    <a:latin typeface="Times New Roman"/>
                    <a:cs typeface="Times New Roman"/>
                  </a:rPr>
                  <a:t>l</a:t>
                </a:r>
                <a:endParaRPr lang="el-GR" sz="2400" b="1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729451" y="2892769"/>
                <a:ext cx="3561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Z</a:t>
                </a:r>
                <a:endParaRPr lang="en-US" sz="2400" b="1" i="1" baseline="30000" dirty="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 flipV="1">
              <a:off x="454711" y="2748616"/>
              <a:ext cx="1924378" cy="461797"/>
              <a:chOff x="1004816" y="3678622"/>
              <a:chExt cx="1924378" cy="46179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967005" y="3691450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/>
              <p:cNvGrpSpPr/>
              <p:nvPr/>
            </p:nvGrpSpPr>
            <p:grpSpPr>
              <a:xfrm>
                <a:off x="1004816" y="3678622"/>
                <a:ext cx="962189" cy="461797"/>
                <a:chOff x="769751" y="2360293"/>
                <a:chExt cx="962189" cy="461797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769751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flipH="1" flipV="1">
                  <a:off x="769752" y="2360293"/>
                  <a:ext cx="590141" cy="30145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TextBox 7"/>
            <p:cNvSpPr txBox="1"/>
            <p:nvPr/>
          </p:nvSpPr>
          <p:spPr>
            <a:xfrm>
              <a:off x="777931" y="290896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n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05891" y="289613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n</a:t>
              </a:r>
              <a:endParaRPr lang="el-GR" sz="2400" b="1" i="1" baseline="30000" dirty="0">
                <a:latin typeface="Times New Roman"/>
                <a:cs typeface="Times New Roman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449268" y="3230464"/>
            <a:ext cx="1926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Elastic scattering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6804061" y="1249433"/>
            <a:ext cx="1926867" cy="1946554"/>
            <a:chOff x="454711" y="1424074"/>
            <a:chExt cx="1926867" cy="1946554"/>
          </a:xfrm>
        </p:grpSpPr>
        <p:grpSp>
          <p:nvGrpSpPr>
            <p:cNvPr id="29" name="Group 28"/>
            <p:cNvGrpSpPr/>
            <p:nvPr/>
          </p:nvGrpSpPr>
          <p:grpSpPr>
            <a:xfrm>
              <a:off x="457200" y="1424074"/>
              <a:ext cx="1924378" cy="1327536"/>
              <a:chOff x="769751" y="2148766"/>
              <a:chExt cx="1924378" cy="132753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769751" y="2360293"/>
                <a:ext cx="1924378" cy="1116009"/>
                <a:chOff x="769751" y="2360293"/>
                <a:chExt cx="1924378" cy="1116009"/>
              </a:xfrm>
            </p:grpSpPr>
            <p:grpSp>
              <p:nvGrpSpPr>
                <p:cNvPr id="43" name="Group 42"/>
                <p:cNvGrpSpPr/>
                <p:nvPr/>
              </p:nvGrpSpPr>
              <p:grpSpPr>
                <a:xfrm>
                  <a:off x="1731940" y="2373121"/>
                  <a:ext cx="962189" cy="448969"/>
                  <a:chOff x="1731940" y="2373121"/>
                  <a:chExt cx="962189" cy="448969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1731940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H="1">
                    <a:off x="1731941" y="2539881"/>
                    <a:ext cx="615799" cy="26938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769751" y="2360293"/>
                  <a:ext cx="962189" cy="461797"/>
                  <a:chOff x="769751" y="2360293"/>
                  <a:chExt cx="962189" cy="461797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769751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 flipV="1">
                    <a:off x="769752" y="2360293"/>
                    <a:ext cx="590141" cy="30145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5" name="Straight Connector 44"/>
                <p:cNvCxnSpPr/>
                <p:nvPr/>
              </p:nvCxnSpPr>
              <p:spPr>
                <a:xfrm flipH="1" flipV="1">
                  <a:off x="1731940" y="2809263"/>
                  <a:ext cx="1" cy="66703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Box 39"/>
              <p:cNvSpPr txBox="1"/>
              <p:nvPr/>
            </p:nvSpPr>
            <p:spPr>
              <a:xfrm>
                <a:off x="1167456" y="2148766"/>
                <a:ext cx="3786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ν</a:t>
                </a:r>
                <a:r>
                  <a:rPr lang="en-GB" sz="2400" i="1" baseline="-25000" dirty="0">
                    <a:latin typeface="Times New Roman"/>
                    <a:cs typeface="Times New Roman"/>
                  </a:rPr>
                  <a:t>l</a:t>
                </a:r>
                <a:endParaRPr lang="en-US" sz="2400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958426" y="220991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l</a:t>
                </a:r>
                <a:r>
                  <a:rPr lang="en-GB" sz="2400" i="1" baseline="30000" dirty="0">
                    <a:latin typeface="Times New Roman"/>
                    <a:cs typeface="Times New Roman"/>
                  </a:rPr>
                  <a:t>-</a:t>
                </a:r>
                <a:endParaRPr lang="el-GR" sz="2400" b="1" i="1" baseline="30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729451" y="2892769"/>
                <a:ext cx="4411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W</a:t>
                </a:r>
                <a:endParaRPr lang="en-US" sz="2400" b="1" i="1" baseline="30000" dirty="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 flipV="1">
              <a:off x="454711" y="2748616"/>
              <a:ext cx="1924378" cy="461797"/>
              <a:chOff x="1004816" y="3678622"/>
              <a:chExt cx="1924378" cy="46179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967005" y="3691450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1004816" y="3678622"/>
                <a:ext cx="962189" cy="461797"/>
                <a:chOff x="769751" y="2360293"/>
                <a:chExt cx="962189" cy="461797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69751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 flipV="1">
                  <a:off x="769752" y="2360293"/>
                  <a:ext cx="590141" cy="30145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TextBox 30"/>
            <p:cNvSpPr txBox="1"/>
            <p:nvPr/>
          </p:nvSpPr>
          <p:spPr>
            <a:xfrm>
              <a:off x="777931" y="290896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n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05891" y="289613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p</a:t>
              </a:r>
              <a:endParaRPr lang="el-GR" sz="2400" b="1" i="1" baseline="30000" dirty="0">
                <a:latin typeface="Times New Roman"/>
                <a:cs typeface="Times New Roman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468171" y="3202650"/>
            <a:ext cx="26042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Quasi-elastic scattering</a:t>
            </a:r>
          </a:p>
          <a:p>
            <a:pPr algn="ctr"/>
            <a:r>
              <a:rPr lang="en-US" sz="2000" dirty="0"/>
              <a:t>(lowest energies)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709456" y="6006997"/>
            <a:ext cx="2033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Resonance</a:t>
            </a:r>
          </a:p>
          <a:p>
            <a:pPr algn="ctr"/>
            <a:r>
              <a:rPr lang="en-US" sz="2000" dirty="0"/>
              <a:t>(Energies ~1 </a:t>
            </a:r>
            <a:r>
              <a:rPr lang="en-US" sz="2000" dirty="0" err="1"/>
              <a:t>GeV</a:t>
            </a:r>
            <a:r>
              <a:rPr lang="en-US" sz="2000" dirty="0"/>
              <a:t>)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2452698" y="4060443"/>
            <a:ext cx="2545318" cy="1946554"/>
            <a:chOff x="472488" y="4060443"/>
            <a:chExt cx="2545318" cy="1946554"/>
          </a:xfrm>
        </p:grpSpPr>
        <p:grpSp>
          <p:nvGrpSpPr>
            <p:cNvPr id="84" name="Group 83"/>
            <p:cNvGrpSpPr/>
            <p:nvPr/>
          </p:nvGrpSpPr>
          <p:grpSpPr>
            <a:xfrm>
              <a:off x="472488" y="4060443"/>
              <a:ext cx="2545318" cy="1946554"/>
              <a:chOff x="472488" y="4060443"/>
              <a:chExt cx="2545318" cy="1946554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474977" y="4060443"/>
                <a:ext cx="1924378" cy="1327536"/>
                <a:chOff x="769751" y="2148766"/>
                <a:chExt cx="1924378" cy="1327536"/>
              </a:xfrm>
            </p:grpSpPr>
            <p:grpSp>
              <p:nvGrpSpPr>
                <p:cNvPr id="63" name="Group 62"/>
                <p:cNvGrpSpPr/>
                <p:nvPr/>
              </p:nvGrpSpPr>
              <p:grpSpPr>
                <a:xfrm>
                  <a:off x="769751" y="2360293"/>
                  <a:ext cx="1924378" cy="1116009"/>
                  <a:chOff x="769751" y="2360293"/>
                  <a:chExt cx="1924378" cy="1116009"/>
                </a:xfrm>
              </p:grpSpPr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1731940" y="2373121"/>
                    <a:ext cx="962189" cy="448969"/>
                    <a:chOff x="1731940" y="2373121"/>
                    <a:chExt cx="962189" cy="448969"/>
                  </a:xfrm>
                </p:grpSpPr>
                <p:cxnSp>
                  <p:nvCxnSpPr>
                    <p:cNvPr id="72" name="Straight Connector 71"/>
                    <p:cNvCxnSpPr/>
                    <p:nvPr/>
                  </p:nvCxnSpPr>
                  <p:spPr>
                    <a:xfrm flipH="1">
                      <a:off x="1731940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H="1">
                      <a:off x="1731941" y="2539881"/>
                      <a:ext cx="615799" cy="269381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769751" y="2360293"/>
                    <a:ext cx="962189" cy="461797"/>
                    <a:chOff x="769751" y="2360293"/>
                    <a:chExt cx="962189" cy="461797"/>
                  </a:xfrm>
                </p:grpSpPr>
                <p:cxnSp>
                  <p:nvCxnSpPr>
                    <p:cNvPr id="70" name="Straight Connector 69"/>
                    <p:cNvCxnSpPr/>
                    <p:nvPr/>
                  </p:nvCxnSpPr>
                  <p:spPr>
                    <a:xfrm>
                      <a:off x="769751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/>
                    <p:cNvCxnSpPr/>
                    <p:nvPr/>
                  </p:nvCxnSpPr>
                  <p:spPr>
                    <a:xfrm flipH="1" flipV="1">
                      <a:off x="769752" y="2360293"/>
                      <a:ext cx="590141" cy="30145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9" name="Straight Connector 68"/>
                  <p:cNvCxnSpPr/>
                  <p:nvPr/>
                </p:nvCxnSpPr>
                <p:spPr>
                  <a:xfrm flipH="1" flipV="1">
                    <a:off x="1731940" y="2809263"/>
                    <a:ext cx="1" cy="66703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4" name="TextBox 63"/>
                <p:cNvSpPr txBox="1"/>
                <p:nvPr/>
              </p:nvSpPr>
              <p:spPr>
                <a:xfrm>
                  <a:off x="1167456" y="2148766"/>
                  <a:ext cx="37863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i="1" dirty="0">
                      <a:latin typeface="Times New Roman"/>
                      <a:cs typeface="Times New Roman"/>
                    </a:rPr>
                    <a:t>ν</a:t>
                  </a:r>
                  <a:r>
                    <a:rPr lang="en-GB" sz="2400" i="1" baseline="-25000" dirty="0">
                      <a:latin typeface="Times New Roman"/>
                      <a:cs typeface="Times New Roman"/>
                    </a:rPr>
                    <a:t>l</a:t>
                  </a:r>
                  <a:endParaRPr lang="en-US" sz="2400" i="1" baseline="-25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2002031" y="2195877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i="1" dirty="0">
                      <a:latin typeface="Times New Roman"/>
                      <a:cs typeface="Times New Roman"/>
                    </a:rPr>
                    <a:t>l</a:t>
                  </a:r>
                  <a:r>
                    <a:rPr lang="en-GB" sz="2400" i="1" baseline="30000" dirty="0">
                      <a:latin typeface="Times New Roman"/>
                      <a:cs typeface="Times New Roman"/>
                    </a:rPr>
                    <a:t>-</a:t>
                  </a:r>
                  <a:endParaRPr lang="el-GR" sz="2400" b="1" i="1" baseline="30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1729451" y="2892769"/>
                  <a:ext cx="44114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i="1" dirty="0">
                      <a:latin typeface="Times New Roman"/>
                      <a:cs typeface="Times New Roman"/>
                    </a:rPr>
                    <a:t>W</a:t>
                  </a:r>
                  <a:endParaRPr lang="en-US" sz="2400" b="1" i="1" baseline="30000" dirty="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 flipV="1">
                <a:off x="2038847" y="5384985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/>
              <p:cNvGrpSpPr/>
              <p:nvPr/>
            </p:nvGrpSpPr>
            <p:grpSpPr>
              <a:xfrm flipV="1">
                <a:off x="472488" y="5384985"/>
                <a:ext cx="962189" cy="461797"/>
                <a:chOff x="769751" y="2360293"/>
                <a:chExt cx="962189" cy="461797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>
                  <a:off x="769751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 flipV="1">
                  <a:off x="769752" y="2360293"/>
                  <a:ext cx="590141" cy="30145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Box 54"/>
              <p:cNvSpPr txBox="1"/>
              <p:nvPr/>
            </p:nvSpPr>
            <p:spPr>
              <a:xfrm>
                <a:off x="795708" y="554533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p</a:t>
                </a:r>
                <a:endParaRPr lang="en-US" sz="2400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215508" y="553250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p</a:t>
                </a:r>
                <a:endParaRPr lang="el-GR" sz="2400" b="1" i="1" baseline="30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62100" y="5299181"/>
                <a:ext cx="6140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dirty="0">
                    <a:latin typeface="Times New Roman"/>
                    <a:cs typeface="Times New Roman"/>
                  </a:rPr>
                  <a:t>Δ</a:t>
                </a:r>
                <a:r>
                  <a:rPr lang="en-GB" sz="2400" baseline="30000" dirty="0">
                    <a:latin typeface="Times New Roman"/>
                    <a:cs typeface="Times New Roman"/>
                  </a:rPr>
                  <a:t>++</a:t>
                </a:r>
                <a:endParaRPr lang="en-US" sz="2400" baseline="30000" dirty="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80" name="Group 79"/>
              <p:cNvGrpSpPr/>
              <p:nvPr/>
            </p:nvGrpSpPr>
            <p:grpSpPr>
              <a:xfrm>
                <a:off x="2055617" y="4945593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3" name="TextBox 82"/>
              <p:cNvSpPr txBox="1"/>
              <p:nvPr/>
            </p:nvSpPr>
            <p:spPr>
              <a:xfrm>
                <a:off x="2277477" y="4688674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π</a:t>
                </a:r>
                <a:r>
                  <a:rPr lang="en-GB" sz="2400" i="1" baseline="30000" dirty="0">
                    <a:latin typeface="Times New Roman"/>
                    <a:cs typeface="Times New Roman"/>
                  </a:rPr>
                  <a:t>+</a:t>
                </a:r>
                <a:endParaRPr lang="el-GR" sz="2400" b="1" i="1" baseline="30000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76" name="Straight Connector 75"/>
            <p:cNvCxnSpPr/>
            <p:nvPr/>
          </p:nvCxnSpPr>
          <p:spPr>
            <a:xfrm flipV="1">
              <a:off x="1434677" y="5384985"/>
              <a:ext cx="634611" cy="2994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6499775" y="4003313"/>
            <a:ext cx="3412623" cy="2739109"/>
            <a:chOff x="4482575" y="4003312"/>
            <a:chExt cx="3412623" cy="2739109"/>
          </a:xfrm>
        </p:grpSpPr>
        <p:grpSp>
          <p:nvGrpSpPr>
            <p:cNvPr id="119" name="Group 118"/>
            <p:cNvGrpSpPr/>
            <p:nvPr/>
          </p:nvGrpSpPr>
          <p:grpSpPr>
            <a:xfrm>
              <a:off x="4482575" y="4003312"/>
              <a:ext cx="3412623" cy="2739109"/>
              <a:chOff x="4482575" y="4003312"/>
              <a:chExt cx="3412623" cy="2739109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4746471" y="4003312"/>
                <a:ext cx="1924378" cy="1327536"/>
                <a:chOff x="769751" y="2148766"/>
                <a:chExt cx="1924378" cy="1327536"/>
              </a:xfrm>
            </p:grpSpPr>
            <p:grpSp>
              <p:nvGrpSpPr>
                <p:cNvPr id="103" name="Group 102"/>
                <p:cNvGrpSpPr/>
                <p:nvPr/>
              </p:nvGrpSpPr>
              <p:grpSpPr>
                <a:xfrm>
                  <a:off x="769751" y="2360293"/>
                  <a:ext cx="1924378" cy="1116009"/>
                  <a:chOff x="769751" y="2360293"/>
                  <a:chExt cx="1924378" cy="1116009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731940" y="2373121"/>
                    <a:ext cx="962189" cy="448969"/>
                    <a:chOff x="1731940" y="2373121"/>
                    <a:chExt cx="962189" cy="448969"/>
                  </a:xfrm>
                </p:grpSpPr>
                <p:cxnSp>
                  <p:nvCxnSpPr>
                    <p:cNvPr id="112" name="Straight Connector 111"/>
                    <p:cNvCxnSpPr/>
                    <p:nvPr/>
                  </p:nvCxnSpPr>
                  <p:spPr>
                    <a:xfrm flipH="1">
                      <a:off x="1731940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 flipH="1">
                      <a:off x="1731941" y="2539881"/>
                      <a:ext cx="615799" cy="269381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8" name="Group 107"/>
                  <p:cNvGrpSpPr/>
                  <p:nvPr/>
                </p:nvGrpSpPr>
                <p:grpSpPr>
                  <a:xfrm>
                    <a:off x="769751" y="2360293"/>
                    <a:ext cx="962189" cy="461797"/>
                    <a:chOff x="769751" y="2360293"/>
                    <a:chExt cx="962189" cy="461797"/>
                  </a:xfrm>
                </p:grpSpPr>
                <p:cxnSp>
                  <p:nvCxnSpPr>
                    <p:cNvPr id="110" name="Straight Connector 109"/>
                    <p:cNvCxnSpPr/>
                    <p:nvPr/>
                  </p:nvCxnSpPr>
                  <p:spPr>
                    <a:xfrm>
                      <a:off x="769751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Straight Connector 110"/>
                    <p:cNvCxnSpPr/>
                    <p:nvPr/>
                  </p:nvCxnSpPr>
                  <p:spPr>
                    <a:xfrm flipH="1" flipV="1">
                      <a:off x="769752" y="2360293"/>
                      <a:ext cx="590141" cy="30145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9" name="Straight Connector 108"/>
                  <p:cNvCxnSpPr/>
                  <p:nvPr/>
                </p:nvCxnSpPr>
                <p:spPr>
                  <a:xfrm flipH="1" flipV="1">
                    <a:off x="1731940" y="2809263"/>
                    <a:ext cx="1" cy="66703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4" name="TextBox 103"/>
                <p:cNvSpPr txBox="1"/>
                <p:nvPr/>
              </p:nvSpPr>
              <p:spPr>
                <a:xfrm>
                  <a:off x="1167456" y="2148766"/>
                  <a:ext cx="37863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i="1" dirty="0">
                      <a:latin typeface="Times New Roman"/>
                      <a:cs typeface="Times New Roman"/>
                    </a:rPr>
                    <a:t>ν</a:t>
                  </a:r>
                  <a:r>
                    <a:rPr lang="en-GB" sz="2400" i="1" baseline="-25000" dirty="0">
                      <a:latin typeface="Times New Roman"/>
                      <a:cs typeface="Times New Roman"/>
                    </a:rPr>
                    <a:t>l</a:t>
                  </a:r>
                  <a:endParaRPr lang="en-US" sz="2400" i="1" baseline="-25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1981381" y="2206201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i="1" dirty="0">
                      <a:latin typeface="Times New Roman"/>
                      <a:cs typeface="Times New Roman"/>
                    </a:rPr>
                    <a:t>l</a:t>
                  </a:r>
                  <a:r>
                    <a:rPr lang="en-GB" sz="2400" i="1" baseline="30000" dirty="0">
                      <a:latin typeface="Times New Roman"/>
                      <a:cs typeface="Times New Roman"/>
                    </a:rPr>
                    <a:t>-</a:t>
                  </a:r>
                  <a:endParaRPr lang="el-GR" sz="2400" b="1" i="1" baseline="30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1729451" y="2892769"/>
                  <a:ext cx="44114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i="1" dirty="0">
                      <a:latin typeface="Times New Roman"/>
                      <a:cs typeface="Times New Roman"/>
                    </a:rPr>
                    <a:t>W</a:t>
                  </a:r>
                  <a:endParaRPr lang="en-US" sz="2400" b="1" i="1" baseline="30000" dirty="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 flipV="1">
                <a:off x="5706171" y="5315525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 flipV="1">
                <a:off x="4743982" y="5327854"/>
                <a:ext cx="962189" cy="461797"/>
                <a:chOff x="769751" y="2360293"/>
                <a:chExt cx="962189" cy="461797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>
                  <a:off x="769751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H="1" flipV="1">
                  <a:off x="769752" y="2360293"/>
                  <a:ext cx="590141" cy="30145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>
                <a:off x="5722941" y="4876133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/>
              <p:cNvGrpSpPr/>
              <p:nvPr/>
            </p:nvGrpSpPr>
            <p:grpSpPr>
              <a:xfrm rot="20099805" flipV="1">
                <a:off x="5772739" y="5098634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TextBox 116"/>
              <p:cNvSpPr txBox="1"/>
              <p:nvPr/>
            </p:nvSpPr>
            <p:spPr>
              <a:xfrm>
                <a:off x="6833389" y="5097090"/>
                <a:ext cx="10618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Hadrons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4482575" y="6034535"/>
                <a:ext cx="288171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/>
                  <a:t>Deep inelastic scattering</a:t>
                </a:r>
              </a:p>
              <a:p>
                <a:pPr algn="ctr"/>
                <a:r>
                  <a:rPr lang="en-US" sz="2000" dirty="0"/>
                  <a:t>Highest energies (&gt;1 </a:t>
                </a:r>
                <a:r>
                  <a:rPr lang="en-US" sz="2000" dirty="0" err="1"/>
                  <a:t>GeV</a:t>
                </a:r>
                <a:r>
                  <a:rPr lang="en-US" sz="2000" dirty="0"/>
                  <a:t>)</a:t>
                </a: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067202" y="5488201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p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3133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1E8CB-3334-4642-AE83-1D13DA3C8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DE7F8E-2D2E-C54A-B23F-4AE85CC0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PMNS Matrix</a:t>
            </a:r>
          </a:p>
        </p:txBody>
      </p:sp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B8856474-1BAA-A54F-8BF5-3E0A18028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14" y="1451595"/>
            <a:ext cx="9829952" cy="152110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A993054-087B-EF49-8470-0B6307E634D3}"/>
              </a:ext>
            </a:extLst>
          </p:cNvPr>
          <p:cNvSpPr/>
          <p:nvPr/>
        </p:nvSpPr>
        <p:spPr>
          <a:xfrm>
            <a:off x="661977" y="4048969"/>
            <a:ext cx="4784314" cy="1891800"/>
          </a:xfrm>
          <a:prstGeom prst="rect">
            <a:avLst/>
          </a:prstGeom>
          <a:ln w="508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large (“maximal” mixing)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small and mixes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CPV term (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∝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 for 𝜈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mixing driven by Δm</a:t>
            </a:r>
            <a:r>
              <a:rPr lang="en-GB" sz="20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endParaRPr lang="en-GB" sz="2000" baseline="-25000" dirty="0">
              <a:latin typeface="+mn-lt"/>
              <a:cs typeface="Times New 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4BE26F-979F-DB4F-9620-7E71CEFA3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132" y="2787207"/>
            <a:ext cx="2183239" cy="7787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D6C3B6-462D-9D4B-80F1-3E8F123BF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137" y="3176575"/>
            <a:ext cx="3753876" cy="3169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41D00A-DA30-724A-94E6-7DAF5C0462DC}"/>
              </a:ext>
            </a:extLst>
          </p:cNvPr>
          <p:cNvSpPr txBox="1"/>
          <p:nvPr/>
        </p:nvSpPr>
        <p:spPr>
          <a:xfrm>
            <a:off x="3054134" y="917231"/>
            <a:ext cx="893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solar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BC296-F3D6-3743-A4F0-58EE6B454C1F}"/>
              </a:ext>
            </a:extLst>
          </p:cNvPr>
          <p:cNvSpPr txBox="1"/>
          <p:nvPr/>
        </p:nvSpPr>
        <p:spPr>
          <a:xfrm>
            <a:off x="8802009" y="839503"/>
            <a:ext cx="2005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atmospheric</a:t>
            </a:r>
          </a:p>
        </p:txBody>
      </p:sp>
      <p:pic>
        <p:nvPicPr>
          <p:cNvPr id="19" name="Picture 18" descr="latex-image-1.pdf">
            <a:extLst>
              <a:ext uri="{FF2B5EF4-FFF2-40B4-BE49-F238E27FC236}">
                <a16:creationId xmlns:a16="http://schemas.microsoft.com/office/drawing/2014/main" id="{00C6E411-C185-A343-A41A-AEA435552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477" y="4257004"/>
            <a:ext cx="2650683" cy="305010"/>
          </a:xfrm>
          <a:prstGeom prst="rect">
            <a:avLst/>
          </a:prstGeom>
        </p:spPr>
      </p:pic>
      <p:pic>
        <p:nvPicPr>
          <p:cNvPr id="20" name="Picture 19" descr="latex-image-1.pdf">
            <a:extLst>
              <a:ext uri="{FF2B5EF4-FFF2-40B4-BE49-F238E27FC236}">
                <a16:creationId xmlns:a16="http://schemas.microsoft.com/office/drawing/2014/main" id="{FA0B450A-E159-9E4F-A60B-3D039FF2EB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477" y="5093610"/>
            <a:ext cx="2784641" cy="3127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577C055-E81E-9247-B9F4-0DFFEE8B1649}"/>
              </a:ext>
            </a:extLst>
          </p:cNvPr>
          <p:cNvSpPr txBox="1"/>
          <p:nvPr/>
        </p:nvSpPr>
        <p:spPr>
          <a:xfrm>
            <a:off x="6106533" y="891911"/>
            <a:ext cx="1555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“reactor”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A1A940A-8278-FF45-BF4E-24EC1CCB31DC}"/>
              </a:ext>
            </a:extLst>
          </p:cNvPr>
          <p:cNvCxnSpPr/>
          <p:nvPr/>
        </p:nvCxnSpPr>
        <p:spPr>
          <a:xfrm flipV="1">
            <a:off x="5083176" y="3772773"/>
            <a:ext cx="1240971" cy="1016256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009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4D986E-62C7-B44B-AF99-238EC696A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84C16B-6BDB-8841-B2CE-77459A0C7EF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8225" y="1721576"/>
            <a:ext cx="4806010" cy="419708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At lower energies, quasi-elastic dominates.</a:t>
            </a:r>
          </a:p>
          <a:p>
            <a:r>
              <a:rPr lang="en-US" sz="2400" dirty="0"/>
              <a:t>At higher energies, resonance production and deep-inelastic scattering</a:t>
            </a:r>
          </a:p>
          <a:p>
            <a:r>
              <a:rPr lang="en-US" sz="2400" dirty="0"/>
              <a:t>An important systematic limitation for long-baseline neutrino experiments</a:t>
            </a:r>
          </a:p>
          <a:p>
            <a:r>
              <a:rPr lang="en-US" sz="2400" dirty="0"/>
              <a:t>Interaction modelling will affect energy reconstruction.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2309FC-CB48-5A49-A682-2F03F3D2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Neutrino-nucleon interactions and cross sections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824971-6098-C046-836F-758415311365}"/>
              </a:ext>
            </a:extLst>
          </p:cNvPr>
          <p:cNvGrpSpPr/>
          <p:nvPr/>
        </p:nvGrpSpPr>
        <p:grpSpPr>
          <a:xfrm>
            <a:off x="1033973" y="1204942"/>
            <a:ext cx="4548611" cy="5257444"/>
            <a:chOff x="516876" y="149754"/>
            <a:chExt cx="5345468" cy="691760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8C73E11-1D2D-1F45-B64F-90529F848AA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844" y="3492946"/>
              <a:ext cx="5270500" cy="3574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CDCA48-2D60-FB4F-9DC3-B8C937FA148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876" y="149754"/>
              <a:ext cx="5270500" cy="35744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2061E08-2E10-5F41-8290-632857E461A4}"/>
              </a:ext>
            </a:extLst>
          </p:cNvPr>
          <p:cNvSpPr txBox="1"/>
          <p:nvPr/>
        </p:nvSpPr>
        <p:spPr>
          <a:xfrm>
            <a:off x="3359412" y="1492539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Neutrinos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83745B-3E25-964E-8E8B-30F28FB1CFDE}"/>
              </a:ext>
            </a:extLst>
          </p:cNvPr>
          <p:cNvSpPr txBox="1"/>
          <p:nvPr/>
        </p:nvSpPr>
        <p:spPr>
          <a:xfrm>
            <a:off x="3673354" y="5066262"/>
            <a:ext cx="1386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Anti-neutrinos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A31AE7-03E5-724E-9A1A-F2F08B3E194A}"/>
              </a:ext>
            </a:extLst>
          </p:cNvPr>
          <p:cNvSpPr txBox="1"/>
          <p:nvPr/>
        </p:nvSpPr>
        <p:spPr>
          <a:xfrm>
            <a:off x="725398" y="835610"/>
            <a:ext cx="2081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Muon neutrino data</a:t>
            </a:r>
          </a:p>
        </p:txBody>
      </p:sp>
    </p:spTree>
    <p:extLst>
      <p:ext uri="{BB962C8B-B14F-4D97-AF65-F5344CB8AC3E}">
        <p14:creationId xmlns:p14="http://schemas.microsoft.com/office/powerpoint/2010/main" val="1719241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6BA999-84B5-6241-A4EB-A681196E3D00}" type="slidenum">
              <a:rPr lang="en-US" smtClean="0"/>
              <a:t>31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Measuring neutrino cross sections with MINER</a:t>
            </a:r>
            <a:r>
              <a:rPr lang="el-GR" i="1" dirty="0">
                <a:latin typeface="Times New Roman"/>
                <a:cs typeface="Times New Roman"/>
              </a:rPr>
              <a:t>ν</a:t>
            </a:r>
            <a:r>
              <a:rPr lang="en-GB" dirty="0"/>
              <a:t>A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486" y="1557203"/>
            <a:ext cx="7518249" cy="43210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86146" y="3639563"/>
            <a:ext cx="12812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3033771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neutrinos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546" y="2630903"/>
            <a:ext cx="1943100" cy="260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9E4634-E3AA-E042-914B-52D4D5C8C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46" y="976452"/>
            <a:ext cx="2132595" cy="180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5336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6BA999-84B5-6241-A4EB-A681196E3D00}" type="slidenum">
              <a:rPr lang="en-US" smtClean="0"/>
              <a:t>32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MINER</a:t>
            </a:r>
            <a:r>
              <a:rPr lang="en-US" i="1" dirty="0" err="1">
                <a:latin typeface="Times New Roman"/>
                <a:cs typeface="Times New Roman"/>
              </a:rPr>
              <a:t>v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l-GR" i="1" dirty="0"/>
              <a:t>ν</a:t>
            </a:r>
            <a:r>
              <a:rPr lang="el-GR" i="1" baseline="-25000" dirty="0"/>
              <a:t>μ</a:t>
            </a:r>
            <a:r>
              <a:rPr lang="en-US" dirty="0"/>
              <a:t> quasi-elastic interaction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65" y="2439089"/>
            <a:ext cx="7886400" cy="31384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Group 32"/>
          <p:cNvGrpSpPr/>
          <p:nvPr/>
        </p:nvGrpSpPr>
        <p:grpSpPr>
          <a:xfrm>
            <a:off x="2911088" y="1711027"/>
            <a:ext cx="1926867" cy="2022671"/>
            <a:chOff x="1387087" y="1448712"/>
            <a:chExt cx="1926867" cy="2022671"/>
          </a:xfrm>
        </p:grpSpPr>
        <p:sp>
          <p:nvSpPr>
            <p:cNvPr id="17" name="TextBox 16"/>
            <p:cNvSpPr txBox="1"/>
            <p:nvPr/>
          </p:nvSpPr>
          <p:spPr>
            <a:xfrm>
              <a:off x="1767228" y="2948572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l-GR" sz="2400" i="1" baseline="-25000" dirty="0">
                  <a:latin typeface="Times New Roman"/>
                  <a:cs typeface="Times New Roman"/>
                </a:rPr>
                <a:t>μ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8198" y="3009718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i="1" dirty="0">
                  <a:latin typeface="Times New Roman"/>
                  <a:cs typeface="Times New Roman"/>
                </a:rPr>
                <a:t>μ</a:t>
              </a:r>
              <a:r>
                <a:rPr lang="en-GB" sz="2400" i="1" baseline="30000" dirty="0">
                  <a:latin typeface="Times New Roman"/>
                  <a:cs typeface="Times New Roman"/>
                </a:rPr>
                <a:t>-</a:t>
              </a:r>
              <a:endParaRPr lang="el-GR" sz="2400" b="1" i="1" baseline="30000" dirty="0">
                <a:latin typeface="Times New Roman"/>
                <a:cs typeface="Times New Roman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49276" y="2225827"/>
              <a:ext cx="441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W</a:t>
              </a:r>
              <a:endParaRPr lang="en-US" sz="2400" b="1" i="1" baseline="30000" dirty="0">
                <a:latin typeface="Times New Roman"/>
                <a:cs typeface="Times New Roman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387087" y="1693351"/>
              <a:ext cx="1926867" cy="1574812"/>
              <a:chOff x="1387087" y="1693351"/>
              <a:chExt cx="1926867" cy="1574812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389576" y="1693351"/>
                <a:ext cx="1924378" cy="1116009"/>
                <a:chOff x="769751" y="2360293"/>
                <a:chExt cx="1924378" cy="1116009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731940" y="2373121"/>
                  <a:ext cx="962189" cy="448969"/>
                  <a:chOff x="1731940" y="2373121"/>
                  <a:chExt cx="962189" cy="448969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1731940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flipH="1">
                    <a:off x="1731941" y="2539881"/>
                    <a:ext cx="615799" cy="26938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769751" y="2360293"/>
                  <a:ext cx="962189" cy="461797"/>
                  <a:chOff x="769751" y="2360293"/>
                  <a:chExt cx="962189" cy="461797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769751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H="1" flipV="1">
                    <a:off x="769752" y="2360293"/>
                    <a:ext cx="590141" cy="30145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" name="Straight Connector 21"/>
                <p:cNvCxnSpPr/>
                <p:nvPr/>
              </p:nvCxnSpPr>
              <p:spPr>
                <a:xfrm flipH="1" flipV="1">
                  <a:off x="1731940" y="2809263"/>
                  <a:ext cx="1" cy="66703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 flipV="1">
                <a:off x="1387087" y="2806366"/>
                <a:ext cx="1924378" cy="461797"/>
                <a:chOff x="1004816" y="3678622"/>
                <a:chExt cx="1924378" cy="461797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967005" y="3691450"/>
                  <a:ext cx="962189" cy="448969"/>
                  <a:chOff x="1731940" y="2373121"/>
                  <a:chExt cx="962189" cy="448969"/>
                </a:xfrm>
              </p:grpSpPr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1731940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H="1">
                    <a:off x="1731941" y="2539881"/>
                    <a:ext cx="615799" cy="26938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004816" y="3678622"/>
                  <a:ext cx="962189" cy="461797"/>
                  <a:chOff x="769751" y="2360293"/>
                  <a:chExt cx="962189" cy="461797"/>
                </a:xfrm>
              </p:grpSpPr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769751" y="2373121"/>
                    <a:ext cx="962189" cy="44896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 flipH="1" flipV="1">
                    <a:off x="769752" y="2360293"/>
                    <a:ext cx="590141" cy="30145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  <a:headEnd type="triangle" w="lg" len="lg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8" name="TextBox 7"/>
            <p:cNvSpPr txBox="1"/>
            <p:nvPr/>
          </p:nvSpPr>
          <p:spPr>
            <a:xfrm>
              <a:off x="1808823" y="146154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n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36783" y="144871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p</a:t>
              </a:r>
              <a:endParaRPr lang="el-GR" sz="2400" b="1" i="1" baseline="30000" dirty="0">
                <a:latin typeface="Times New Roman"/>
                <a:cs typeface="Times New Roman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650146" y="1409973"/>
            <a:ext cx="2518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Quasielastic</a:t>
            </a:r>
            <a:r>
              <a:rPr lang="en-US" sz="2000" dirty="0"/>
              <a:t> scattering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34485" y="2439090"/>
            <a:ext cx="104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Proton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584885" y="3268164"/>
            <a:ext cx="933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Muon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19057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6BA999-84B5-6241-A4EB-A681196E3D00}" type="slidenum">
              <a:rPr lang="en-US" smtClean="0"/>
              <a:t>33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MINER</a:t>
            </a:r>
            <a:r>
              <a:rPr lang="en-US" i="1" dirty="0" err="1">
                <a:latin typeface="Times New Roman"/>
                <a:cs typeface="Times New Roman"/>
              </a:rPr>
              <a:t>v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l-GR" i="1" dirty="0"/>
              <a:t>ν</a:t>
            </a:r>
            <a:r>
              <a:rPr lang="el-GR" i="1" baseline="-25000" dirty="0"/>
              <a:t>μ</a:t>
            </a:r>
            <a:r>
              <a:rPr lang="en-US" dirty="0"/>
              <a:t> quasi-elastic interaction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903" y="2234215"/>
            <a:ext cx="7731835" cy="33833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/>
          <p:cNvCxnSpPr/>
          <p:nvPr/>
        </p:nvCxnSpPr>
        <p:spPr>
          <a:xfrm>
            <a:off x="4381608" y="745510"/>
            <a:ext cx="303707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21846" y="1409973"/>
            <a:ext cx="2518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Quasielastic</a:t>
            </a:r>
            <a:r>
              <a:rPr lang="en-US" sz="2000" dirty="0"/>
              <a:t> scattering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234643" y="1711027"/>
            <a:ext cx="1926867" cy="2022671"/>
            <a:chOff x="558787" y="1711026"/>
            <a:chExt cx="1926867" cy="2022671"/>
          </a:xfrm>
        </p:grpSpPr>
        <p:grpSp>
          <p:nvGrpSpPr>
            <p:cNvPr id="8" name="Group 7"/>
            <p:cNvGrpSpPr/>
            <p:nvPr/>
          </p:nvGrpSpPr>
          <p:grpSpPr>
            <a:xfrm>
              <a:off x="558787" y="1711026"/>
              <a:ext cx="1926867" cy="2022671"/>
              <a:chOff x="1387087" y="1448712"/>
              <a:chExt cx="1926867" cy="202267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767228" y="2948572"/>
                <a:ext cx="4235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ν</a:t>
                </a:r>
                <a:r>
                  <a:rPr lang="el-GR" sz="2400" i="1" baseline="-25000" dirty="0">
                    <a:latin typeface="Times New Roman"/>
                    <a:cs typeface="Times New Roman"/>
                  </a:rPr>
                  <a:t>μ</a:t>
                </a:r>
                <a:endParaRPr lang="en-US" sz="2400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58198" y="3009718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i="1" dirty="0">
                    <a:latin typeface="Times New Roman"/>
                    <a:cs typeface="Times New Roman"/>
                  </a:rPr>
                  <a:t>μ</a:t>
                </a:r>
                <a:r>
                  <a:rPr lang="en-GB" sz="2400" i="1" baseline="30000" dirty="0">
                    <a:latin typeface="Times New Roman"/>
                    <a:cs typeface="Times New Roman"/>
                  </a:rPr>
                  <a:t>+</a:t>
                </a:r>
                <a:endParaRPr lang="el-GR" sz="2400" b="1" i="1" baseline="30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349276" y="2225827"/>
                <a:ext cx="4411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W</a:t>
                </a:r>
                <a:endParaRPr lang="en-US" sz="2400" b="1" i="1" baseline="30000" dirty="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1387087" y="1693351"/>
                <a:ext cx="1926867" cy="1574812"/>
                <a:chOff x="1387087" y="1693351"/>
                <a:chExt cx="1926867" cy="157481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389576" y="1693351"/>
                  <a:ext cx="1924378" cy="1116009"/>
                  <a:chOff x="769751" y="2360293"/>
                  <a:chExt cx="1924378" cy="1116009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1731940" y="2373121"/>
                    <a:ext cx="962189" cy="448969"/>
                    <a:chOff x="1731940" y="2373121"/>
                    <a:chExt cx="962189" cy="448969"/>
                  </a:xfrm>
                </p:grpSpPr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flipH="1">
                      <a:off x="1731940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flipH="1">
                      <a:off x="1731941" y="2539881"/>
                      <a:ext cx="615799" cy="269381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769751" y="2360293"/>
                    <a:ext cx="962189" cy="461797"/>
                    <a:chOff x="769751" y="2360293"/>
                    <a:chExt cx="962189" cy="461797"/>
                  </a:xfrm>
                </p:grpSpPr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>
                      <a:off x="769751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flipH="1" flipV="1">
                      <a:off x="769752" y="2360293"/>
                      <a:ext cx="590141" cy="30145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Connector 24"/>
                  <p:cNvCxnSpPr/>
                  <p:nvPr/>
                </p:nvCxnSpPr>
                <p:spPr>
                  <a:xfrm flipH="1" flipV="1">
                    <a:off x="1731940" y="2809263"/>
                    <a:ext cx="1" cy="66703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Group 15"/>
                <p:cNvGrpSpPr/>
                <p:nvPr/>
              </p:nvGrpSpPr>
              <p:grpSpPr>
                <a:xfrm flipV="1">
                  <a:off x="1387087" y="2806366"/>
                  <a:ext cx="1924378" cy="461797"/>
                  <a:chOff x="1004816" y="3678622"/>
                  <a:chExt cx="1924378" cy="461797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967005" y="3691450"/>
                    <a:ext cx="962189" cy="448969"/>
                    <a:chOff x="1731940" y="2373121"/>
                    <a:chExt cx="962189" cy="448969"/>
                  </a:xfrm>
                </p:grpSpPr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flipH="1">
                      <a:off x="1731940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 flipH="1">
                      <a:off x="1731941" y="2539881"/>
                      <a:ext cx="615799" cy="269381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1004816" y="3678622"/>
                    <a:ext cx="962189" cy="461797"/>
                    <a:chOff x="769751" y="2360293"/>
                    <a:chExt cx="962189" cy="461797"/>
                  </a:xfrm>
                </p:grpSpPr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>
                      <a:off x="769751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H="1" flipV="1">
                      <a:off x="769752" y="2360293"/>
                      <a:ext cx="590141" cy="30145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" name="TextBox 12"/>
              <p:cNvSpPr txBox="1"/>
              <p:nvPr/>
            </p:nvSpPr>
            <p:spPr>
              <a:xfrm>
                <a:off x="1808823" y="1461540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p</a:t>
                </a:r>
                <a:endParaRPr lang="en-US" sz="2400" i="1" baseline="-25000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636783" y="144871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>
                    <a:latin typeface="Times New Roman"/>
                    <a:cs typeface="Times New Roman"/>
                  </a:rPr>
                  <a:t>n</a:t>
                </a:r>
                <a:endParaRPr lang="el-GR" sz="2400" b="1" i="1" baseline="30000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1016318" y="3378501"/>
              <a:ext cx="2100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5071851" y="2235017"/>
            <a:ext cx="123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Neutron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11811" y="3311636"/>
            <a:ext cx="1427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Antimuon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2920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6BA999-84B5-6241-A4EB-A681196E3D00}" type="slidenum">
              <a:rPr lang="en-US" smtClean="0"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MINER</a:t>
            </a:r>
            <a:r>
              <a:rPr lang="el-GR" sz="3600" i="1" dirty="0">
                <a:latin typeface="Times New Roman"/>
                <a:cs typeface="Times New Roman"/>
              </a:rPr>
              <a:t>ν</a:t>
            </a:r>
            <a:r>
              <a:rPr lang="en-GB" sz="3600" dirty="0"/>
              <a:t>A deep inelastic scattering event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47" y="2044099"/>
            <a:ext cx="9812784" cy="31851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780993" y="1191686"/>
            <a:ext cx="3431772" cy="2296174"/>
            <a:chOff x="4463426" y="3978155"/>
            <a:chExt cx="3431772" cy="2296174"/>
          </a:xfrm>
        </p:grpSpPr>
        <p:grpSp>
          <p:nvGrpSpPr>
            <p:cNvPr id="6" name="Group 5"/>
            <p:cNvGrpSpPr/>
            <p:nvPr/>
          </p:nvGrpSpPr>
          <p:grpSpPr>
            <a:xfrm>
              <a:off x="4463426" y="3978155"/>
              <a:ext cx="3431772" cy="2296174"/>
              <a:chOff x="4463426" y="3978155"/>
              <a:chExt cx="3431772" cy="229617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746471" y="3978155"/>
                <a:ext cx="1924378" cy="1352693"/>
                <a:chOff x="769751" y="2123609"/>
                <a:chExt cx="1924378" cy="1352693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769751" y="2360293"/>
                  <a:ext cx="1924378" cy="1116009"/>
                  <a:chOff x="769751" y="2360293"/>
                  <a:chExt cx="1924378" cy="1116009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1731940" y="2373121"/>
                    <a:ext cx="962189" cy="448969"/>
                    <a:chOff x="1731940" y="2373121"/>
                    <a:chExt cx="962189" cy="448969"/>
                  </a:xfrm>
                </p:grpSpPr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flipH="1">
                      <a:off x="1731940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flipH="1">
                      <a:off x="1731941" y="2539881"/>
                      <a:ext cx="615799" cy="269381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769751" y="2360293"/>
                    <a:ext cx="962189" cy="461797"/>
                    <a:chOff x="769751" y="2360293"/>
                    <a:chExt cx="962189" cy="461797"/>
                  </a:xfrm>
                </p:grpSpPr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769751" y="2373121"/>
                      <a:ext cx="962189" cy="448969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flipH="1" flipV="1">
                      <a:off x="769752" y="2360293"/>
                      <a:ext cx="590141" cy="301450"/>
                    </a:xfrm>
                    <a:prstGeom prst="line">
                      <a:avLst/>
                    </a:prstGeom>
                    <a:ln w="22225">
                      <a:solidFill>
                        <a:schemeClr val="tx1"/>
                      </a:solidFill>
                      <a:headEnd type="triangle" w="lg" len="lg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" name="Straight Connector 28"/>
                  <p:cNvCxnSpPr/>
                  <p:nvPr/>
                </p:nvCxnSpPr>
                <p:spPr>
                  <a:xfrm flipH="1" flipV="1">
                    <a:off x="1731940" y="2809263"/>
                    <a:ext cx="1" cy="66703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" name="TextBox 23"/>
                <p:cNvSpPr txBox="1"/>
                <p:nvPr/>
              </p:nvSpPr>
              <p:spPr>
                <a:xfrm>
                  <a:off x="1167456" y="214876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i="1" dirty="0">
                      <a:latin typeface="Times New Roman"/>
                      <a:cs typeface="Times New Roman"/>
                    </a:rPr>
                    <a:t>ν</a:t>
                  </a:r>
                  <a:r>
                    <a:rPr lang="el-GR" sz="2400" i="1" baseline="-25000" dirty="0">
                      <a:latin typeface="Times New Roman"/>
                      <a:cs typeface="Times New Roman"/>
                    </a:rPr>
                    <a:t>μ</a:t>
                  </a:r>
                  <a:endParaRPr lang="en-US" sz="2400" i="1" baseline="-25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1909106" y="2123609"/>
                  <a:ext cx="40748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i="1" dirty="0">
                      <a:latin typeface="Times New Roman"/>
                      <a:cs typeface="Times New Roman"/>
                    </a:rPr>
                    <a:t>μ</a:t>
                  </a:r>
                  <a:r>
                    <a:rPr lang="en-GB" sz="2400" i="1" baseline="30000" dirty="0">
                      <a:latin typeface="Times New Roman"/>
                      <a:cs typeface="Times New Roman"/>
                    </a:rPr>
                    <a:t>-</a:t>
                  </a:r>
                  <a:endParaRPr lang="el-GR" sz="2400" b="1" i="1" baseline="30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729451" y="2892769"/>
                  <a:ext cx="44114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i="1" dirty="0">
                      <a:latin typeface="Times New Roman"/>
                      <a:cs typeface="Times New Roman"/>
                    </a:rPr>
                    <a:t>W</a:t>
                  </a:r>
                  <a:endParaRPr lang="en-US" sz="2400" b="1" i="1" baseline="30000" dirty="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flipV="1">
                <a:off x="5706171" y="5315525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 flipV="1">
                <a:off x="4743982" y="5327854"/>
                <a:ext cx="962189" cy="461797"/>
                <a:chOff x="769751" y="2360293"/>
                <a:chExt cx="962189" cy="461797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769751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769752" y="2360293"/>
                  <a:ext cx="590141" cy="30145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/>
              <p:cNvGrpSpPr/>
              <p:nvPr/>
            </p:nvGrpSpPr>
            <p:grpSpPr>
              <a:xfrm>
                <a:off x="5722941" y="4876133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/>
              <p:cNvGrpSpPr/>
              <p:nvPr/>
            </p:nvGrpSpPr>
            <p:grpSpPr>
              <a:xfrm rot="20099805" flipV="1">
                <a:off x="5772739" y="5098634"/>
                <a:ext cx="962189" cy="448969"/>
                <a:chOff x="1731940" y="2373121"/>
                <a:chExt cx="962189" cy="448969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1731940" y="2373121"/>
                  <a:ext cx="962189" cy="4489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 flipH="1">
                  <a:off x="1731941" y="2539881"/>
                  <a:ext cx="615799" cy="26938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6833389" y="5097090"/>
                <a:ext cx="10618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Hadrons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63426" y="5874219"/>
                <a:ext cx="27286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Deep inelastic scattering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067202" y="5488201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>
                  <a:latin typeface="Times New Roman"/>
                  <a:cs typeface="Times New Roman"/>
                </a:rPr>
                <a:t>p</a:t>
              </a:r>
              <a:endParaRPr lang="en-US" sz="2400" i="1" baseline="-25000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383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5828F-8DD6-284C-B989-8E6B72F77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88AC42-4D6A-4643-96F3-73391EB7925F}" type="slidenum">
              <a:rPr lang="en-US" smtClean="0"/>
              <a:t>35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F575C8-C365-2E42-8BFE-21BCA55C9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Complication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008594-D542-8141-A435-AFB6F1A17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44" y="2080054"/>
            <a:ext cx="10167756" cy="29999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47D855-785C-614A-9018-D5CAA67D4076}"/>
              </a:ext>
            </a:extLst>
          </p:cNvPr>
          <p:cNvSpPr txBox="1"/>
          <p:nvPr/>
        </p:nvSpPr>
        <p:spPr>
          <a:xfrm>
            <a:off x="2014879" y="1213533"/>
            <a:ext cx="7040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Need to understand nuclear effects – which are messy!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082204-04EF-F544-9441-D371E91E4391}"/>
              </a:ext>
            </a:extLst>
          </p:cNvPr>
          <p:cNvSpPr/>
          <p:nvPr/>
        </p:nvSpPr>
        <p:spPr>
          <a:xfrm>
            <a:off x="2014879" y="5644467"/>
            <a:ext cx="7802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Some effects can be mitigated by use of same nuclear targets</a:t>
            </a:r>
          </a:p>
        </p:txBody>
      </p:sp>
    </p:spTree>
    <p:extLst>
      <p:ext uri="{BB962C8B-B14F-4D97-AF65-F5344CB8AC3E}">
        <p14:creationId xmlns:p14="http://schemas.microsoft.com/office/powerpoint/2010/main" val="3549664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D45B67-294A-1F4D-8C63-ADBF302BC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F18D11-6D0C-AC4D-8295-ED724236F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Long-baseline experiments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CE3723-5C1D-B14D-B69A-4995ED409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437" y="2440742"/>
            <a:ext cx="4976348" cy="1700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F7B586-D474-9744-80B7-5CDE4673E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990" y="3930044"/>
            <a:ext cx="3743673" cy="27317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A1819A-1B07-F846-83C1-99D796693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289" y="965281"/>
            <a:ext cx="2696668" cy="18029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2DA2FA-1FDC-7444-B87B-DEED05C15625}"/>
              </a:ext>
            </a:extLst>
          </p:cNvPr>
          <p:cNvSpPr txBox="1"/>
          <p:nvPr/>
        </p:nvSpPr>
        <p:spPr>
          <a:xfrm>
            <a:off x="53911" y="3756880"/>
            <a:ext cx="2095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tx2"/>
                </a:solidFill>
              </a:rPr>
              <a:t>NOvA</a:t>
            </a:r>
            <a:r>
              <a:rPr lang="en-US" sz="2400" dirty="0">
                <a:solidFill>
                  <a:schemeClr val="tx2"/>
                </a:solidFill>
              </a:rPr>
              <a:t> baseline:</a:t>
            </a:r>
          </a:p>
          <a:p>
            <a:r>
              <a:rPr lang="en-US" sz="2400" dirty="0">
                <a:solidFill>
                  <a:schemeClr val="tx2"/>
                </a:solidFill>
              </a:rPr>
              <a:t>810 km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BC8D-D9A7-9F45-82C0-06B7B77F751C}"/>
              </a:ext>
            </a:extLst>
          </p:cNvPr>
          <p:cNvSpPr txBox="1"/>
          <p:nvPr/>
        </p:nvSpPr>
        <p:spPr>
          <a:xfrm>
            <a:off x="8469187" y="1600296"/>
            <a:ext cx="1842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T2K baseline:</a:t>
            </a:r>
          </a:p>
          <a:p>
            <a:r>
              <a:rPr lang="en-US" sz="2400" dirty="0">
                <a:solidFill>
                  <a:schemeClr val="tx2"/>
                </a:solidFill>
              </a:rPr>
              <a:t>295 km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24B535-1B69-5B45-844B-332A88745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368" y="1059788"/>
            <a:ext cx="4229291" cy="2420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DC58A9-2460-814F-9A71-620310888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4245" y="3022930"/>
            <a:ext cx="2611314" cy="352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2109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D45B67-294A-1F4D-8C63-ADBF302BC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F18D11-6D0C-AC4D-8295-ED724236F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BCA76B-5140-8F43-9139-062708E36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0" y="924327"/>
            <a:ext cx="11415338" cy="53622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98A52F-169D-8343-8FF0-A049D48637AA}"/>
              </a:ext>
            </a:extLst>
          </p:cNvPr>
          <p:cNvSpPr txBox="1"/>
          <p:nvPr/>
        </p:nvSpPr>
        <p:spPr>
          <a:xfrm>
            <a:off x="10601325" y="22860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P. Dunne, </a:t>
            </a:r>
          </a:p>
          <a:p>
            <a:r>
              <a:rPr lang="en-US" dirty="0"/>
              <a:t>Neutrino 2020</a:t>
            </a:r>
          </a:p>
        </p:txBody>
      </p:sp>
    </p:spTree>
    <p:extLst>
      <p:ext uri="{BB962C8B-B14F-4D97-AF65-F5344CB8AC3E}">
        <p14:creationId xmlns:p14="http://schemas.microsoft.com/office/powerpoint/2010/main" val="14205993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0C890F-7140-DD4E-A3EE-D4301414F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8FDEB1-6B43-8245-A7C4-4D4E079CC4D4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650897" y="1211251"/>
            <a:ext cx="5321000" cy="5031626"/>
          </a:xfrm>
        </p:spPr>
        <p:txBody>
          <a:bodyPr>
            <a:normAutofit/>
          </a:bodyPr>
          <a:lstStyle/>
          <a:p>
            <a:pPr marL="285750" indent="-285750"/>
            <a:r>
              <a:rPr lang="en-US" sz="2400" dirty="0"/>
              <a:t>50,000 tons of water surrounded by 11,000 PMTs (20 inch).</a:t>
            </a:r>
          </a:p>
          <a:p>
            <a:pPr marL="285750" indent="-285750"/>
            <a:r>
              <a:rPr lang="en-US" sz="2400" dirty="0"/>
              <a:t>1 km rock overburden</a:t>
            </a:r>
          </a:p>
          <a:p>
            <a:pPr marL="285750" indent="-285750"/>
            <a:r>
              <a:rPr lang="en-GB" sz="2400" dirty="0"/>
              <a:t>39.3m in diameter and 41.4m in height</a:t>
            </a:r>
            <a:endParaRPr lang="en-US" sz="2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3931EF-DE2E-C44B-8DC6-BE11600EB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Super-</a:t>
            </a:r>
            <a:r>
              <a:rPr lang="en-US" dirty="0" err="1"/>
              <a:t>Kamiokande</a:t>
            </a:r>
            <a:endParaRPr lang="en-US" dirty="0"/>
          </a:p>
        </p:txBody>
      </p:sp>
      <p:pic>
        <p:nvPicPr>
          <p:cNvPr id="4098" name="Picture 2" descr="Chrenkov light emission">
            <a:extLst>
              <a:ext uri="{FF2B5EF4-FFF2-40B4-BE49-F238E27FC236}">
                <a16:creationId xmlns:a16="http://schemas.microsoft.com/office/drawing/2014/main" id="{B5F6FB87-B324-5349-9A85-BA7EB057B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8" y="1211250"/>
            <a:ext cx="4376166" cy="503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F1240BD-7B37-DD48-9921-5D0964195E93}"/>
              </a:ext>
            </a:extLst>
          </p:cNvPr>
          <p:cNvGrpSpPr/>
          <p:nvPr/>
        </p:nvGrpSpPr>
        <p:grpSpPr>
          <a:xfrm>
            <a:off x="4824890" y="3921280"/>
            <a:ext cx="4344649" cy="2728349"/>
            <a:chOff x="4733362" y="4001374"/>
            <a:chExt cx="4344649" cy="272834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D603ED7-D4AE-BB46-9BC5-BEC94162517A}"/>
                </a:ext>
              </a:extLst>
            </p:cNvPr>
            <p:cNvGrpSpPr/>
            <p:nvPr/>
          </p:nvGrpSpPr>
          <p:grpSpPr>
            <a:xfrm>
              <a:off x="4733362" y="4103998"/>
              <a:ext cx="4038600" cy="2625725"/>
              <a:chOff x="5105400" y="1981200"/>
              <a:chExt cx="4038600" cy="2625725"/>
            </a:xfrm>
          </p:grpSpPr>
          <p:grpSp>
            <p:nvGrpSpPr>
              <p:cNvPr id="14" name="Group 11">
                <a:extLst>
                  <a:ext uri="{FF2B5EF4-FFF2-40B4-BE49-F238E27FC236}">
                    <a16:creationId xmlns:a16="http://schemas.microsoft.com/office/drawing/2014/main" id="{DC4D3BF8-F12F-E944-B11B-F43F03E273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05400" y="1981200"/>
                <a:ext cx="4038600" cy="2625725"/>
                <a:chOff x="2928" y="1608"/>
                <a:chExt cx="2544" cy="1654"/>
              </a:xfrm>
            </p:grpSpPr>
            <p:pic>
              <p:nvPicPr>
                <p:cNvPr id="18" name="Picture 9" descr="cerenkov_cone">
                  <a:extLst>
                    <a:ext uri="{FF2B5EF4-FFF2-40B4-BE49-F238E27FC236}">
                      <a16:creationId xmlns:a16="http://schemas.microsoft.com/office/drawing/2014/main" id="{C521157B-C556-1C40-BB60-D89078A0693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28" y="1608"/>
                  <a:ext cx="2544" cy="16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80808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" name="Line 10">
                  <a:extLst>
                    <a:ext uri="{FF2B5EF4-FFF2-40B4-BE49-F238E27FC236}">
                      <a16:creationId xmlns:a16="http://schemas.microsoft.com/office/drawing/2014/main" id="{B9D530DB-7A27-374F-B850-6D55E83C87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28" y="2112"/>
                  <a:ext cx="192" cy="4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" name="Text Box 17">
                <a:extLst>
                  <a:ext uri="{FF2B5EF4-FFF2-40B4-BE49-F238E27FC236}">
                    <a16:creationId xmlns:a16="http://schemas.microsoft.com/office/drawing/2014/main" id="{83FAA38E-7E53-2941-9533-18ADF085FB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19800" y="2562225"/>
                <a:ext cx="5588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43</a:t>
                </a:r>
                <a:r>
                  <a:rPr lang="en-US" baseline="30000"/>
                  <a:t>o</a:t>
                </a:r>
                <a:endParaRPr lang="en-US"/>
              </a:p>
            </p:txBody>
          </p:sp>
          <p:sp>
            <p:nvSpPr>
              <p:cNvPr id="16" name="Line 21">
                <a:extLst>
                  <a:ext uri="{FF2B5EF4-FFF2-40B4-BE49-F238E27FC236}">
                    <a16:creationId xmlns:a16="http://schemas.microsoft.com/office/drawing/2014/main" id="{E4F9F831-A544-A446-8925-B29046FDC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48400" y="2438400"/>
                <a:ext cx="7620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6">
                <a:extLst>
                  <a:ext uri="{FF2B5EF4-FFF2-40B4-BE49-F238E27FC236}">
                    <a16:creationId xmlns:a16="http://schemas.microsoft.com/office/drawing/2014/main" id="{C77DA760-6697-BF4E-9559-FBA89B67A9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00800" y="28956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Text Box 28">
              <a:extLst>
                <a:ext uri="{FF2B5EF4-FFF2-40B4-BE49-F238E27FC236}">
                  <a16:creationId xmlns:a16="http://schemas.microsoft.com/office/drawing/2014/main" id="{10493034-679D-F640-8D87-BF224A6E0F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6823" y="4001374"/>
              <a:ext cx="1531188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Cherenkov</a:t>
              </a:r>
            </a:p>
            <a:p>
              <a:r>
                <a:rPr lang="en-US" sz="2400" dirty="0"/>
                <a:t>cone</a:t>
              </a: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3E0E3821-0449-C840-88C8-3D9C302B42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6350" y="4605529"/>
              <a:ext cx="4635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3300"/>
                  </a:solidFill>
                  <a:latin typeface="Times New Roman" charset="0"/>
                </a:rPr>
                <a:t>e </a:t>
              </a:r>
              <a:r>
                <a:rPr lang="en-US" sz="2400" b="1" i="1" baseline="30000" dirty="0">
                  <a:solidFill>
                    <a:srgbClr val="FF3300"/>
                  </a:solidFill>
                  <a:latin typeface="Times New Roman" charset="0"/>
                </a:rPr>
                <a:t>-</a:t>
              </a:r>
              <a:endParaRPr lang="en-US" sz="2400" b="1" i="1" dirty="0">
                <a:solidFill>
                  <a:srgbClr val="FF3300"/>
                </a:solidFill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64912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C0CA69-8406-DE42-BBCE-65B7A841C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D95C51-C515-7043-BBB3-204D1C430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Super-</a:t>
            </a:r>
            <a:r>
              <a:rPr lang="en-US" dirty="0" err="1"/>
              <a:t>Kamiokande</a:t>
            </a:r>
            <a:r>
              <a:rPr lang="en-US" dirty="0"/>
              <a:t> – electron or muon ring?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39771FB-E273-8743-A69D-659CBEDAAA18}"/>
              </a:ext>
            </a:extLst>
          </p:cNvPr>
          <p:cNvGrpSpPr/>
          <p:nvPr/>
        </p:nvGrpSpPr>
        <p:grpSpPr>
          <a:xfrm>
            <a:off x="1362305" y="955619"/>
            <a:ext cx="8604359" cy="5752628"/>
            <a:chOff x="1362305" y="955619"/>
            <a:chExt cx="8604359" cy="575262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02B797-7F99-704E-B60E-1D2EDA5DA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2305" y="955619"/>
              <a:ext cx="8604359" cy="575262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E44EAC-4BF8-BD47-A07A-B5C51CABF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3898" y="1237326"/>
              <a:ext cx="3414957" cy="322037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C7C6B6-40B6-9641-A5E9-9A8F3F7BE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3676" y="1237326"/>
              <a:ext cx="3421445" cy="3220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165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1F74B1-1461-1547-B5FC-0DF85190E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05E90A-3BDD-F045-9B4E-3FA39F2917D4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58B027-2FD3-0C4E-94CE-CD928B262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Daya</a:t>
            </a:r>
            <a:r>
              <a:rPr lang="en-US" dirty="0"/>
              <a:t> Bay reactor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7A1C1B-B402-0E4C-BB41-B9DDD4D1B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8" y="954095"/>
            <a:ext cx="9038443" cy="54403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022C2D-CAA1-5E49-B2AA-B448A588A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151" y="2004227"/>
            <a:ext cx="4452686" cy="367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2261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A593842-3BBF-FB4F-BA10-0DD2CB2DF982}" type="slidenum">
              <a:rPr lang="en-US" smtClean="0"/>
              <a:t>40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Super-</a:t>
            </a:r>
            <a:r>
              <a:rPr lang="en-US" dirty="0" err="1"/>
              <a:t>Kamiokande</a:t>
            </a:r>
            <a:r>
              <a:rPr lang="en-US" dirty="0"/>
              <a:t> – electron or muon ring?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30" y="1231933"/>
            <a:ext cx="4668491" cy="4394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814" y="1208365"/>
            <a:ext cx="4659641" cy="4394134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25" y="5895466"/>
            <a:ext cx="3771900" cy="5080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364" y="5869103"/>
            <a:ext cx="36703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008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F30D31-11D4-5742-98B0-C876678E0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4D618E-1667-3042-B7E3-B641476DF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T2K Near Detector (ND280)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F44081-B4C8-624D-92A0-FA85BC0F6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1840"/>
            <a:ext cx="11379200" cy="5016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EA3CF8-B751-9F40-9A21-502DA9B2AF7F}"/>
              </a:ext>
            </a:extLst>
          </p:cNvPr>
          <p:cNvSpPr txBox="1"/>
          <p:nvPr/>
        </p:nvSpPr>
        <p:spPr>
          <a:xfrm>
            <a:off x="478971" y="1306286"/>
            <a:ext cx="6756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Different technology/target for near and far detector</a:t>
            </a:r>
          </a:p>
        </p:txBody>
      </p:sp>
    </p:spTree>
    <p:extLst>
      <p:ext uri="{BB962C8B-B14F-4D97-AF65-F5344CB8AC3E}">
        <p14:creationId xmlns:p14="http://schemas.microsoft.com/office/powerpoint/2010/main" val="7301722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BCD6A7-F8CA-AF4A-A472-6DF0992D9E9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B2128C-0226-3A43-B70D-C638C86A9BF3}"/>
              </a:ext>
            </a:extLst>
          </p:cNvPr>
          <p:cNvGrpSpPr/>
          <p:nvPr/>
        </p:nvGrpSpPr>
        <p:grpSpPr>
          <a:xfrm>
            <a:off x="-234801" y="-3858"/>
            <a:ext cx="6609475" cy="6903794"/>
            <a:chOff x="-195612" y="1134280"/>
            <a:chExt cx="5507353" cy="575259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B78341-3B38-0242-8D24-620E8D86A6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134280"/>
              <a:ext cx="4479563" cy="2237084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297000B-571B-D644-9568-A57421528E04}"/>
                </a:ext>
              </a:extLst>
            </p:cNvPr>
            <p:cNvSpPr/>
            <p:nvPr/>
          </p:nvSpPr>
          <p:spPr>
            <a:xfrm>
              <a:off x="3035774" y="2560320"/>
              <a:ext cx="1453414" cy="14534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0C5F80B-84F3-CD46-AFD4-980BF9986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5612" y="2406317"/>
              <a:ext cx="5507353" cy="4480558"/>
            </a:xfrm>
            <a:prstGeom prst="rect">
              <a:avLst/>
            </a:prstGeom>
          </p:spPr>
        </p:pic>
        <p:pic>
          <p:nvPicPr>
            <p:cNvPr id="11" name="Picture 10" descr="14-0218-16D.lr.jpg">
              <a:extLst>
                <a:ext uri="{FF2B5EF4-FFF2-40B4-BE49-F238E27FC236}">
                  <a16:creationId xmlns:a16="http://schemas.microsoft.com/office/drawing/2014/main" id="{467786AE-6A69-A841-8921-C4B4780D18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1262" y="5485276"/>
              <a:ext cx="1617289" cy="1379453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7982469-D3AE-0848-9BBB-AD0ECDC478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6277" y="1719497"/>
            <a:ext cx="1867840" cy="1744269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5426AE-4DB7-6E4D-936E-C4F4C89F01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5389" y="5077582"/>
            <a:ext cx="1744269" cy="1753837"/>
          </a:xfrm>
          <a:prstGeom prst="ellipse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Content Placeholder 11">
            <a:extLst>
              <a:ext uri="{FF2B5EF4-FFF2-40B4-BE49-F238E27FC236}">
                <a16:creationId xmlns:a16="http://schemas.microsoft.com/office/drawing/2014/main" id="{7D71A5FD-34E6-444C-A396-03DC65E8B3F1}"/>
              </a:ext>
            </a:extLst>
          </p:cNvPr>
          <p:cNvSpPr txBox="1">
            <a:spLocks/>
          </p:cNvSpPr>
          <p:nvPr/>
        </p:nvSpPr>
        <p:spPr>
          <a:xfrm>
            <a:off x="6574209" y="1213118"/>
            <a:ext cx="5376005" cy="482192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Geneva" charset="0"/>
                <a:cs typeface="Geneva" charset="0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NuMI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beam: </a:t>
            </a:r>
            <a:r>
              <a:rPr lang="en-US" i="1" dirty="0" err="1">
                <a:solidFill>
                  <a:schemeClr val="tx2"/>
                </a:solidFill>
                <a:latin typeface="Calibri" panose="020F0502020204030204" pitchFamily="34" charset="0"/>
                <a:ea typeface="Georgia" charset="0"/>
                <a:cs typeface="Calibri" panose="020F0502020204030204" pitchFamily="34" charset="0"/>
              </a:rPr>
              <a:t>ν</a:t>
            </a:r>
            <a:r>
              <a:rPr lang="en-US" i="1" baseline="-25000" dirty="0" err="1">
                <a:solidFill>
                  <a:schemeClr val="tx2"/>
                </a:solidFill>
                <a:latin typeface="Calibri" panose="020F0502020204030204" pitchFamily="34" charset="0"/>
                <a:ea typeface="Georgia" charset="0"/>
                <a:cs typeface="Calibri" panose="020F0502020204030204" pitchFamily="34" charset="0"/>
              </a:rPr>
              <a:t>μ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ea typeface="Georgia" charset="0"/>
                <a:cs typeface="Calibri" panose="020F0502020204030204" pitchFamily="34" charset="0"/>
              </a:rPr>
              <a:t> or </a:t>
            </a:r>
            <a:r>
              <a:rPr lang="el-GR" i="1" dirty="0">
                <a:solidFill>
                  <a:schemeClr val="tx2"/>
                </a:solidFill>
                <a:latin typeface="Calibri" panose="020F0502020204030204" pitchFamily="34" charset="0"/>
                <a:ea typeface="Georgia" charset="0"/>
                <a:cs typeface="Calibri" panose="020F0502020204030204" pitchFamily="34" charset="0"/>
              </a:rPr>
              <a:t>ν̅</a:t>
            </a:r>
            <a:r>
              <a:rPr lang="en-GB" i="1" baseline="-25000" dirty="0" err="1">
                <a:solidFill>
                  <a:schemeClr val="tx2"/>
                </a:solidFill>
                <a:latin typeface="Calibri" panose="020F0502020204030204" pitchFamily="34" charset="0"/>
                <a:ea typeface="Georgia" charset="0"/>
                <a:cs typeface="Calibri" panose="020F0502020204030204" pitchFamily="34" charset="0"/>
              </a:rPr>
              <a:t>μ</a:t>
            </a: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functionally identical, tracking calorimeter detectors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Near: 300 T underground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Far: 14 </a:t>
            </a: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the surface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Placed off-axis to produce a narrow-band spectrum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810 km baseline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Longest baseline of current experiments.</a:t>
            </a:r>
          </a:p>
        </p:txBody>
      </p:sp>
      <p:sp>
        <p:nvSpPr>
          <p:cNvPr id="15" name="Retângulo 7">
            <a:extLst>
              <a:ext uri="{FF2B5EF4-FFF2-40B4-BE49-F238E27FC236}">
                <a16:creationId xmlns:a16="http://schemas.microsoft.com/office/drawing/2014/main" id="{2F46AF06-6320-D24F-9C83-0D962317D26D}"/>
              </a:ext>
            </a:extLst>
          </p:cNvPr>
          <p:cNvSpPr/>
          <p:nvPr/>
        </p:nvSpPr>
        <p:spPr>
          <a:xfrm>
            <a:off x="5464117" y="94837"/>
            <a:ext cx="6176481" cy="7240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E0002802-E65C-0C47-8BAB-63A8DB2AD897}"/>
              </a:ext>
            </a:extLst>
          </p:cNvPr>
          <p:cNvSpPr txBox="1">
            <a:spLocks/>
          </p:cNvSpPr>
          <p:nvPr/>
        </p:nvSpPr>
        <p:spPr>
          <a:xfrm>
            <a:off x="6095999" y="179662"/>
            <a:ext cx="5194299" cy="554387"/>
          </a:xfrm>
          <a:prstGeom prst="rect">
            <a:avLst/>
          </a:prstGeom>
        </p:spPr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bg1"/>
                </a:solidFill>
                <a:latin typeface="+mj-lt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dirty="0" err="1"/>
              <a:t>NOvA</a:t>
            </a:r>
            <a:r>
              <a:rPr lang="en-US" dirty="0"/>
              <a:t> Experiment</a:t>
            </a:r>
          </a:p>
        </p:txBody>
      </p:sp>
    </p:spTree>
    <p:extLst>
      <p:ext uri="{BB962C8B-B14F-4D97-AF65-F5344CB8AC3E}">
        <p14:creationId xmlns:p14="http://schemas.microsoft.com/office/powerpoint/2010/main" val="1826356702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BCEFC9-85FC-F248-859A-CD8395ED4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118B19-B056-CD43-9DFA-588E5703A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NOvA</a:t>
            </a:r>
            <a:r>
              <a:rPr lang="en-US" dirty="0"/>
              <a:t> is on the surface..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0FA726-6A1C-5942-8F62-B178A1E7F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0" y="1066800"/>
            <a:ext cx="6756400" cy="472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4686CE-67DE-0745-B357-9C0C37170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91661"/>
            <a:ext cx="5655939" cy="3097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F88AE3-228C-B747-8061-F042E179E996}"/>
              </a:ext>
            </a:extLst>
          </p:cNvPr>
          <p:cNvSpPr txBox="1"/>
          <p:nvPr/>
        </p:nvSpPr>
        <p:spPr>
          <a:xfrm>
            <a:off x="7613932" y="4730584"/>
            <a:ext cx="3054068" cy="12176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14 </a:t>
            </a:r>
            <a:r>
              <a:rPr lang="en-US" dirty="0" err="1">
                <a:solidFill>
                  <a:schemeClr val="tx2"/>
                </a:solidFill>
              </a:rPr>
              <a:t>kt</a:t>
            </a:r>
            <a:r>
              <a:rPr lang="en-US" dirty="0">
                <a:solidFill>
                  <a:schemeClr val="tx2"/>
                </a:solidFill>
              </a:rPr>
              <a:t> Far Detector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Equivalent Near Detector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Liquid scintillator (oil)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Readout by APDs</a:t>
            </a:r>
          </a:p>
        </p:txBody>
      </p:sp>
    </p:spTree>
    <p:extLst>
      <p:ext uri="{BB962C8B-B14F-4D97-AF65-F5344CB8AC3E}">
        <p14:creationId xmlns:p14="http://schemas.microsoft.com/office/powerpoint/2010/main" val="24499833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C0B24C-9C2E-A549-A07D-05D599EB4F87}" type="slidenum">
              <a:rPr lang="en-US" smtClean="0"/>
              <a:t>44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NOvA</a:t>
            </a:r>
            <a:r>
              <a:rPr lang="en-US" dirty="0"/>
              <a:t> Detector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457" y="911003"/>
            <a:ext cx="9076225" cy="542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58811" y="3634286"/>
            <a:ext cx="1039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00B0F0"/>
                </a:solidFill>
              </a:rPr>
              <a:t>muon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4792" y="4658887"/>
            <a:ext cx="2330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F0"/>
                </a:solidFill>
              </a:rPr>
              <a:t>Hadronic recoil</a:t>
            </a:r>
          </a:p>
        </p:txBody>
      </p:sp>
      <p:sp>
        <p:nvSpPr>
          <p:cNvPr id="12" name="TextovéPole 7"/>
          <p:cNvSpPr txBox="1"/>
          <p:nvPr/>
        </p:nvSpPr>
        <p:spPr>
          <a:xfrm>
            <a:off x="2116920" y="1230915"/>
            <a:ext cx="82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West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178764" y="2650980"/>
            <a:ext cx="697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East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4" name="TextovéPole 14"/>
          <p:cNvSpPr txBox="1"/>
          <p:nvPr/>
        </p:nvSpPr>
        <p:spPr>
          <a:xfrm>
            <a:off x="2116920" y="3162024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Up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5" name="TextovéPole 15"/>
          <p:cNvSpPr txBox="1"/>
          <p:nvPr/>
        </p:nvSpPr>
        <p:spPr>
          <a:xfrm>
            <a:off x="2116920" y="4762313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Down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6" name="TextovéPole 16"/>
          <p:cNvSpPr txBox="1"/>
          <p:nvPr/>
        </p:nvSpPr>
        <p:spPr>
          <a:xfrm>
            <a:off x="1774935" y="3941554"/>
            <a:ext cx="177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Beam direction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17" name="Přímá spojnice se šipkou 18"/>
          <p:cNvCxnSpPr/>
          <p:nvPr/>
        </p:nvCxnSpPr>
        <p:spPr>
          <a:xfrm>
            <a:off x="1699511" y="4444447"/>
            <a:ext cx="1450907" cy="1"/>
          </a:xfrm>
          <a:prstGeom prst="straightConnector1">
            <a:avLst/>
          </a:prstGeom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4736" y="1073904"/>
            <a:ext cx="2623548" cy="29916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3ECC36-E894-E14D-8F31-1ABA581FEA94}"/>
              </a:ext>
            </a:extLst>
          </p:cNvPr>
          <p:cNvSpPr txBox="1"/>
          <p:nvPr/>
        </p:nvSpPr>
        <p:spPr>
          <a:xfrm>
            <a:off x="8462946" y="4531480"/>
            <a:ext cx="35456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NOvA</a:t>
            </a:r>
            <a:r>
              <a:rPr lang="en-US" dirty="0"/>
              <a:t> uses Convolutional Neural Networks (CVNs) to reconstruct images.</a:t>
            </a:r>
          </a:p>
        </p:txBody>
      </p:sp>
    </p:spTree>
    <p:extLst>
      <p:ext uri="{BB962C8B-B14F-4D97-AF65-F5344CB8AC3E}">
        <p14:creationId xmlns:p14="http://schemas.microsoft.com/office/powerpoint/2010/main" val="29673932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51DF9C-F2C3-414B-8EA8-D7EEBE6BEE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2489" y="894314"/>
            <a:ext cx="4890424" cy="51319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410EA9-8354-7B4D-B878-0E8B9B9360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98499" y="863037"/>
            <a:ext cx="4890424" cy="513192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E72E41C-1392-5D48-8A50-25761362EC9A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i="1" dirty="0" err="1"/>
              <a:t>ν</a:t>
            </a:r>
            <a:r>
              <a:rPr lang="el-GR" i="1" baseline="-25000" dirty="0" err="1"/>
              <a:t>μ</a:t>
            </a:r>
            <a:r>
              <a:rPr lang="en-US" dirty="0"/>
              <a:t> and </a:t>
            </a:r>
            <a:r>
              <a:rPr lang="el-GR" i="1" dirty="0">
                <a:latin typeface="Calibri" charset="0"/>
                <a:ea typeface="Calibri" charset="0"/>
                <a:cs typeface="Calibri" charset="0"/>
              </a:rPr>
              <a:t>ν</a:t>
            </a:r>
            <a:r>
              <a:rPr lang="en-US" i="1" dirty="0">
                <a:latin typeface="Calibri" charset="0"/>
                <a:ea typeface="Calibri" charset="0"/>
                <a:cs typeface="Calibri" charset="0"/>
              </a:rPr>
              <a:t>̅</a:t>
            </a:r>
            <a:r>
              <a:rPr lang="el-GR" i="1" baseline="-25000" dirty="0">
                <a:latin typeface="Calibri" charset="0"/>
                <a:ea typeface="Calibri" charset="0"/>
                <a:cs typeface="Calibri" charset="0"/>
              </a:rPr>
              <a:t>μ</a:t>
            </a:r>
            <a:r>
              <a:rPr lang="en-US" i="1" baseline="-250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disappearance</a:t>
            </a:r>
            <a:r>
              <a:rPr lang="en-US" dirty="0"/>
              <a:t> at the </a:t>
            </a:r>
            <a:r>
              <a:rPr lang="en-US" dirty="0" err="1"/>
              <a:t>NOvA</a:t>
            </a:r>
            <a:r>
              <a:rPr lang="en-US" dirty="0"/>
              <a:t> Far Detector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08752" y="1488810"/>
            <a:ext cx="502920" cy="480788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l-GR" sz="2000" i="1" dirty="0" err="1">
                <a:solidFill>
                  <a:srgbClr val="C00000"/>
                </a:solidFill>
                <a:ea typeface="Calibri" charset="0"/>
                <a:cs typeface="Calibri" charset="0"/>
              </a:rPr>
              <a:t>ν</a:t>
            </a:r>
            <a:r>
              <a:rPr lang="el-GR" sz="2000" i="1" baseline="-25000" dirty="0" err="1">
                <a:solidFill>
                  <a:srgbClr val="C00000"/>
                </a:solidFill>
                <a:ea typeface="Calibri" charset="0"/>
                <a:cs typeface="Calibri" charset="0"/>
              </a:rPr>
              <a:t>μ</a:t>
            </a:r>
            <a:endParaRPr lang="en-US" sz="2000" i="1" baseline="-25000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DD2F70-D7EA-F14F-A543-FBB311D7FC92}"/>
              </a:ext>
            </a:extLst>
          </p:cNvPr>
          <p:cNvSpPr txBox="1"/>
          <p:nvPr/>
        </p:nvSpPr>
        <p:spPr>
          <a:xfrm>
            <a:off x="1442080" y="6169923"/>
            <a:ext cx="3351241" cy="480788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21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211 events, 8.2 background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69EDF5-C8D2-7D45-AE6F-505C61E92E4D}"/>
              </a:ext>
            </a:extLst>
          </p:cNvPr>
          <p:cNvSpPr txBox="1"/>
          <p:nvPr/>
        </p:nvSpPr>
        <p:spPr>
          <a:xfrm>
            <a:off x="6502947" y="6139948"/>
            <a:ext cx="3281528" cy="480788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n-US" sz="2100" dirty="0">
                <a:solidFill>
                  <a:schemeClr val="bg1"/>
                </a:solidFill>
                <a:latin typeface="+mj-lt"/>
                <a:ea typeface="Calibri" charset="0"/>
                <a:cs typeface="Calibri" panose="020F0502020204030204" pitchFamily="34" charset="0"/>
              </a:rPr>
              <a:t>105 events, 2.1 background</a:t>
            </a:r>
            <a:endParaRPr lang="en-US" sz="2100" baseline="-25000" dirty="0">
              <a:solidFill>
                <a:schemeClr val="bg1"/>
              </a:solidFill>
              <a:latin typeface="+mj-lt"/>
              <a:ea typeface="Calibri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33DBBA-6BAA-1048-9000-81FB0FF7EB0C}"/>
              </a:ext>
            </a:extLst>
          </p:cNvPr>
          <p:cNvSpPr txBox="1"/>
          <p:nvPr/>
        </p:nvSpPr>
        <p:spPr>
          <a:xfrm>
            <a:off x="6520464" y="1488810"/>
            <a:ext cx="502920" cy="480788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l-GR" sz="2000" i="1" dirty="0">
                <a:solidFill>
                  <a:schemeClr val="bg1"/>
                </a:solidFill>
                <a:ea typeface="Calibri" charset="0"/>
                <a:cs typeface="Calibri" charset="0"/>
              </a:rPr>
              <a:t>ν</a:t>
            </a:r>
            <a:r>
              <a:rPr lang="en-US" sz="2000" i="1" dirty="0">
                <a:solidFill>
                  <a:schemeClr val="bg1"/>
                </a:solidFill>
                <a:ea typeface="Calibri" charset="0"/>
                <a:cs typeface="Calibri" charset="0"/>
              </a:rPr>
              <a:t>̅</a:t>
            </a:r>
            <a:r>
              <a:rPr lang="el-GR" sz="2000" i="1" baseline="-25000" dirty="0">
                <a:solidFill>
                  <a:schemeClr val="bg1"/>
                </a:solidFill>
                <a:ea typeface="Calibri" charset="0"/>
                <a:cs typeface="Calibri" charset="0"/>
              </a:rPr>
              <a:t>μ</a:t>
            </a:r>
            <a:endParaRPr lang="en-US" sz="2000" i="1" baseline="-25000" dirty="0">
              <a:solidFill>
                <a:schemeClr val="bg1"/>
              </a:solidFill>
              <a:ea typeface="Calibri" charset="0"/>
              <a:cs typeface="Calibri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ED2314-9532-BC47-849A-2412532C5E95}"/>
              </a:ext>
            </a:extLst>
          </p:cNvPr>
          <p:cNvSpPr txBox="1"/>
          <p:nvPr/>
        </p:nvSpPr>
        <p:spPr>
          <a:xfrm>
            <a:off x="10401301" y="5379909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Alex Himmel,</a:t>
            </a:r>
          </a:p>
          <a:p>
            <a:r>
              <a:rPr lang="en-US" dirty="0"/>
              <a:t>Neutrino 2020</a:t>
            </a:r>
          </a:p>
        </p:txBody>
      </p:sp>
    </p:spTree>
    <p:extLst>
      <p:ext uri="{BB962C8B-B14F-4D97-AF65-F5344CB8AC3E}">
        <p14:creationId xmlns:p14="http://schemas.microsoft.com/office/powerpoint/2010/main" val="6489700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C274B3B-03C6-124E-B5F3-76A4A0A4C4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5400000">
            <a:off x="1365652" y="186549"/>
            <a:ext cx="3091766" cy="45651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A8BFB0-ADB9-C74A-9532-763B33515C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5400000">
            <a:off x="6509183" y="126658"/>
            <a:ext cx="3091766" cy="4565185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B9CC9718-4954-004C-81DE-A14B3DB1A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i="1" dirty="0"/>
              <a:t>ν</a:t>
            </a:r>
            <a:r>
              <a:rPr lang="en-US" i="1" baseline="-25000" dirty="0"/>
              <a:t>e</a:t>
            </a:r>
            <a:r>
              <a:rPr lang="en-US" dirty="0"/>
              <a:t> and </a:t>
            </a:r>
            <a:r>
              <a:rPr lang="el-GR" i="1" dirty="0">
                <a:latin typeface="Calibri" charset="0"/>
                <a:ea typeface="Calibri" charset="0"/>
                <a:cs typeface="Calibri" charset="0"/>
              </a:rPr>
              <a:t>ν</a:t>
            </a:r>
            <a:r>
              <a:rPr lang="en-US" i="1" dirty="0">
                <a:latin typeface="Calibri" charset="0"/>
                <a:ea typeface="Calibri" charset="0"/>
                <a:cs typeface="Calibri" charset="0"/>
              </a:rPr>
              <a:t>̅</a:t>
            </a:r>
            <a:r>
              <a:rPr lang="en-US" i="1" baseline="-25000" dirty="0">
                <a:latin typeface="Calibri" charset="0"/>
                <a:ea typeface="Calibri" charset="0"/>
                <a:cs typeface="Calibri" charset="0"/>
              </a:rPr>
              <a:t>e 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appearance</a:t>
            </a:r>
            <a:r>
              <a:rPr lang="en-US" dirty="0"/>
              <a:t> at the </a:t>
            </a:r>
            <a:r>
              <a:rPr lang="en-US" dirty="0" err="1"/>
              <a:t>NOvA</a:t>
            </a:r>
            <a:r>
              <a:rPr lang="en-US" dirty="0"/>
              <a:t> Far Detector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41071" y="1308911"/>
            <a:ext cx="502920" cy="48078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l-GR" sz="2000" i="1" dirty="0">
                <a:solidFill>
                  <a:schemeClr val="bg1"/>
                </a:solidFill>
                <a:ea typeface="Calibri" charset="0"/>
                <a:cs typeface="Calibri" charset="0"/>
              </a:rPr>
              <a:t>ν</a:t>
            </a:r>
            <a:r>
              <a:rPr lang="en-US" sz="2000" i="1" dirty="0">
                <a:solidFill>
                  <a:schemeClr val="bg1"/>
                </a:solidFill>
                <a:ea typeface="Calibri" charset="0"/>
                <a:cs typeface="Calibri" charset="0"/>
              </a:rPr>
              <a:t>̅</a:t>
            </a:r>
            <a:r>
              <a:rPr lang="en-US" sz="2000" i="1" baseline="-25000" dirty="0">
                <a:solidFill>
                  <a:schemeClr val="bg1"/>
                </a:solidFill>
                <a:ea typeface="Calibri" charset="0"/>
                <a:cs typeface="Calibri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2994" y="1329300"/>
            <a:ext cx="502920" cy="4807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 anchor="ctr">
            <a:noAutofit/>
          </a:bodyPr>
          <a:lstStyle/>
          <a:p>
            <a:pPr algn="ctr">
              <a:spcBef>
                <a:spcPts val="1200"/>
              </a:spcBef>
            </a:pPr>
            <a:r>
              <a:rPr lang="el-GR" sz="2000" i="1" dirty="0">
                <a:solidFill>
                  <a:schemeClr val="accent1">
                    <a:lumMod val="75000"/>
                  </a:schemeClr>
                </a:solidFill>
                <a:ea typeface="Calibri" charset="0"/>
                <a:cs typeface="Calibri" charset="0"/>
              </a:rPr>
              <a:t>ν</a:t>
            </a:r>
            <a:r>
              <a:rPr lang="en-US" sz="2000" i="1" baseline="-25000" dirty="0">
                <a:solidFill>
                  <a:schemeClr val="accent1">
                    <a:lumMod val="75000"/>
                  </a:schemeClr>
                </a:solidFill>
                <a:ea typeface="Calibri" charset="0"/>
                <a:cs typeface="Calibri" charset="0"/>
              </a:rPr>
              <a:t>e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945062"/>
              </p:ext>
            </p:extLst>
          </p:nvPr>
        </p:nvGraphicFramePr>
        <p:xfrm>
          <a:off x="1081533" y="4187653"/>
          <a:ext cx="3660004" cy="100584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1813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219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Total Observed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Range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198">
                <a:tc>
                  <a:txBody>
                    <a:bodyPr/>
                    <a:lstStyle/>
                    <a:p>
                      <a:r>
                        <a:rPr lang="en-US" sz="1600" dirty="0"/>
                        <a:t>Total Prediction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85.8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52-110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198">
                <a:tc>
                  <a:txBody>
                    <a:bodyPr/>
                    <a:lstStyle/>
                    <a:p>
                      <a:r>
                        <a:rPr lang="en-US" sz="1600" dirty="0"/>
                        <a:t>Total Bkgd.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26.8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26-28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091744"/>
              </p:ext>
            </p:extLst>
          </p:nvPr>
        </p:nvGraphicFramePr>
        <p:xfrm>
          <a:off x="6096000" y="4187653"/>
          <a:ext cx="3657600" cy="100584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181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396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Total Observed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33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bg1"/>
                          </a:solidFill>
                        </a:rPr>
                        <a:t>Range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967">
                <a:tc>
                  <a:txBody>
                    <a:bodyPr/>
                    <a:lstStyle/>
                    <a:p>
                      <a:r>
                        <a:rPr lang="en-US" sz="1600" dirty="0"/>
                        <a:t>Total Prediction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33.2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25-45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967">
                <a:tc>
                  <a:txBody>
                    <a:bodyPr/>
                    <a:lstStyle/>
                    <a:p>
                      <a:r>
                        <a:rPr lang="en-US" sz="1600" dirty="0"/>
                        <a:t>Total Bkgd.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14.0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13-15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Content Placeholder 13">
            <a:extLst>
              <a:ext uri="{FF2B5EF4-FFF2-40B4-BE49-F238E27FC236}">
                <a16:creationId xmlns:a16="http://schemas.microsoft.com/office/drawing/2014/main" id="{CE597788-64F0-DE43-A13D-5845C1B6DD5E}"/>
              </a:ext>
            </a:extLst>
          </p:cNvPr>
          <p:cNvSpPr txBox="1">
            <a:spLocks/>
          </p:cNvSpPr>
          <p:nvPr/>
        </p:nvSpPr>
        <p:spPr>
          <a:xfrm>
            <a:off x="6424334" y="5629508"/>
            <a:ext cx="3329266" cy="3651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500"/>
              </a:spcBef>
              <a:buFont typeface="Arial"/>
              <a:buChar char="–"/>
              <a:defRPr sz="23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5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50"/>
              </a:spcBef>
              <a:buFont typeface="Arial"/>
              <a:buChar char="–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50"/>
              </a:spcBef>
              <a:buFont typeface="Arial"/>
              <a:buChar char="»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&gt;4</a:t>
            </a:r>
            <a:r>
              <a:rPr lang="el-GR" sz="1800" dirty="0">
                <a:solidFill>
                  <a:schemeClr val="bg1"/>
                </a:solidFill>
              </a:rPr>
              <a:t>σ </a:t>
            </a:r>
            <a:r>
              <a:rPr lang="en-US" sz="1800" dirty="0">
                <a:solidFill>
                  <a:schemeClr val="bg1"/>
                </a:solidFill>
              </a:rPr>
              <a:t>evidence of</a:t>
            </a:r>
            <a:r>
              <a:rPr lang="el-GR" sz="1800" i="1" dirty="0">
                <a:solidFill>
                  <a:schemeClr val="bg1"/>
                </a:solidFill>
                <a:ea typeface="Calibri" charset="0"/>
                <a:cs typeface="Calibri" charset="0"/>
              </a:rPr>
              <a:t> ν</a:t>
            </a:r>
            <a:r>
              <a:rPr lang="en-US" sz="1800" i="1" dirty="0">
                <a:solidFill>
                  <a:schemeClr val="bg1"/>
                </a:solidFill>
                <a:ea typeface="Calibri" charset="0"/>
                <a:cs typeface="Calibri" charset="0"/>
              </a:rPr>
              <a:t>̅</a:t>
            </a:r>
            <a:r>
              <a:rPr lang="en-US" sz="1800" i="1" baseline="-25000" dirty="0">
                <a:solidFill>
                  <a:schemeClr val="bg1"/>
                </a:solidFill>
                <a:ea typeface="Calibri" charset="0"/>
                <a:cs typeface="Calibri" charset="0"/>
              </a:rPr>
              <a:t>e</a:t>
            </a:r>
            <a:r>
              <a:rPr lang="en-US" sz="1800" dirty="0">
                <a:solidFill>
                  <a:schemeClr val="bg1"/>
                </a:solidFill>
              </a:rPr>
              <a:t> appearance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91AFDE-2AE5-B945-BF79-BCCF59AF2A23}"/>
              </a:ext>
            </a:extLst>
          </p:cNvPr>
          <p:cNvSpPr txBox="1"/>
          <p:nvPr/>
        </p:nvSpPr>
        <p:spPr>
          <a:xfrm>
            <a:off x="10337659" y="5437059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Alex Himmel,</a:t>
            </a:r>
          </a:p>
          <a:p>
            <a:r>
              <a:rPr lang="en-US" dirty="0"/>
              <a:t>Neutrino 2020</a:t>
            </a:r>
          </a:p>
        </p:txBody>
      </p:sp>
    </p:spTree>
    <p:extLst>
      <p:ext uri="{BB962C8B-B14F-4D97-AF65-F5344CB8AC3E}">
        <p14:creationId xmlns:p14="http://schemas.microsoft.com/office/powerpoint/2010/main" val="4260230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3996C5-41E1-6141-A5B8-D825859D5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CEF910-D905-8C42-83D9-F7409E293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i="1" dirty="0" err="1"/>
              <a:t>ν</a:t>
            </a:r>
            <a:r>
              <a:rPr lang="el-GR" i="1" baseline="-25000" dirty="0" err="1"/>
              <a:t>μ</a:t>
            </a:r>
            <a:r>
              <a:rPr lang="en-US" dirty="0"/>
              <a:t> and </a:t>
            </a:r>
            <a:r>
              <a:rPr lang="el-GR" i="1" dirty="0">
                <a:latin typeface="Calibri" charset="0"/>
                <a:ea typeface="Calibri" charset="0"/>
                <a:cs typeface="Calibri" charset="0"/>
              </a:rPr>
              <a:t>ν</a:t>
            </a:r>
            <a:r>
              <a:rPr lang="en-US" i="1" dirty="0">
                <a:latin typeface="Calibri" charset="0"/>
                <a:ea typeface="Calibri" charset="0"/>
                <a:cs typeface="Calibri" charset="0"/>
              </a:rPr>
              <a:t>̅</a:t>
            </a:r>
            <a:r>
              <a:rPr lang="el-GR" i="1" baseline="-25000" dirty="0">
                <a:latin typeface="Calibri" charset="0"/>
                <a:ea typeface="Calibri" charset="0"/>
                <a:cs typeface="Calibri" charset="0"/>
              </a:rPr>
              <a:t>μ</a:t>
            </a:r>
            <a:r>
              <a:rPr lang="en-US" i="1" baseline="-250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disappearance</a:t>
            </a:r>
            <a:r>
              <a:rPr lang="en-US" dirty="0"/>
              <a:t> at the T2K Far Detector (SK)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99D2E4-EC8D-C041-84D4-1B96A39D0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24" y="1491066"/>
            <a:ext cx="4130675" cy="40270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15B5EA-9CFA-B942-80F5-4549D6FEE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938" y="1400614"/>
            <a:ext cx="4449762" cy="40178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4521BC-A435-714A-B9A6-CBE7929AA5C3}"/>
              </a:ext>
            </a:extLst>
          </p:cNvPr>
          <p:cNvSpPr/>
          <p:nvPr/>
        </p:nvSpPr>
        <p:spPr>
          <a:xfrm>
            <a:off x="1442757" y="912387"/>
            <a:ext cx="6527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000" i="1" dirty="0" err="1">
                <a:solidFill>
                  <a:schemeClr val="tx2"/>
                </a:solidFill>
              </a:rPr>
              <a:t>ν</a:t>
            </a:r>
            <a:r>
              <a:rPr lang="el-GR" sz="4000" i="1" baseline="-25000" dirty="0" err="1">
                <a:solidFill>
                  <a:schemeClr val="tx2"/>
                </a:solidFill>
              </a:rPr>
              <a:t>μ</a:t>
            </a:r>
            <a:r>
              <a:rPr lang="en-US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18405A-37CF-5040-9EC0-2F86C10453E7}"/>
              </a:ext>
            </a:extLst>
          </p:cNvPr>
          <p:cNvSpPr/>
          <p:nvPr/>
        </p:nvSpPr>
        <p:spPr>
          <a:xfrm>
            <a:off x="6541290" y="912387"/>
            <a:ext cx="769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l-GR" sz="4000" i="1" dirty="0">
                <a:solidFill>
                  <a:schemeClr val="tx2"/>
                </a:solidFill>
                <a:ea typeface="Calibri" charset="0"/>
                <a:cs typeface="Calibri" charset="0"/>
              </a:rPr>
              <a:t>ν</a:t>
            </a:r>
            <a:r>
              <a:rPr lang="en-US" sz="4000" i="1" dirty="0">
                <a:solidFill>
                  <a:schemeClr val="tx2"/>
                </a:solidFill>
                <a:ea typeface="Calibri" charset="0"/>
                <a:cs typeface="Calibri" charset="0"/>
              </a:rPr>
              <a:t>̅</a:t>
            </a:r>
            <a:r>
              <a:rPr lang="el-GR" sz="4000" i="1" baseline="-25000" dirty="0">
                <a:solidFill>
                  <a:schemeClr val="tx2"/>
                </a:solidFill>
                <a:ea typeface="Calibri" charset="0"/>
                <a:cs typeface="Calibri" charset="0"/>
              </a:rPr>
              <a:t>μ</a:t>
            </a:r>
            <a:r>
              <a:rPr lang="en-US" sz="4000" i="1" baseline="-25000" dirty="0">
                <a:solidFill>
                  <a:schemeClr val="tx2"/>
                </a:solidFill>
                <a:ea typeface="Calibri" charset="0"/>
                <a:cs typeface="Calibri" charset="0"/>
              </a:rPr>
              <a:t> 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0EFB0B-84A6-2D45-A3C2-C288C406844D}"/>
              </a:ext>
            </a:extLst>
          </p:cNvPr>
          <p:cNvSpPr txBox="1"/>
          <p:nvPr/>
        </p:nvSpPr>
        <p:spPr>
          <a:xfrm>
            <a:off x="1028700" y="5743575"/>
            <a:ext cx="2451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Muon-like rings</a:t>
            </a:r>
          </a:p>
        </p:txBody>
      </p:sp>
    </p:spTree>
    <p:extLst>
      <p:ext uri="{BB962C8B-B14F-4D97-AF65-F5344CB8AC3E}">
        <p14:creationId xmlns:p14="http://schemas.microsoft.com/office/powerpoint/2010/main" val="38112596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3996C5-41E1-6141-A5B8-D825859D5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CEF910-D905-8C42-83D9-F7409E293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i="1" dirty="0"/>
              <a:t>ν</a:t>
            </a:r>
            <a:r>
              <a:rPr lang="en-GB" i="1" baseline="-25000" dirty="0"/>
              <a:t>e</a:t>
            </a:r>
            <a:r>
              <a:rPr lang="en-US" dirty="0"/>
              <a:t> and </a:t>
            </a:r>
            <a:r>
              <a:rPr lang="el-GR" i="1" dirty="0">
                <a:latin typeface="Calibri" charset="0"/>
                <a:ea typeface="Calibri" charset="0"/>
                <a:cs typeface="Calibri" charset="0"/>
              </a:rPr>
              <a:t>ν</a:t>
            </a:r>
            <a:r>
              <a:rPr lang="en-US" i="1" dirty="0">
                <a:latin typeface="Calibri" charset="0"/>
                <a:ea typeface="Calibri" charset="0"/>
                <a:cs typeface="Calibri" charset="0"/>
              </a:rPr>
              <a:t>̅</a:t>
            </a:r>
            <a:r>
              <a:rPr lang="en-GB" i="1" baseline="-25000" dirty="0"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n-US" i="1" baseline="-250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appearance</a:t>
            </a:r>
            <a:r>
              <a:rPr lang="en-US" dirty="0"/>
              <a:t> at the T2K Far Detector (SK)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4521BC-A435-714A-B9A6-CBE7929AA5C3}"/>
              </a:ext>
            </a:extLst>
          </p:cNvPr>
          <p:cNvSpPr/>
          <p:nvPr/>
        </p:nvSpPr>
        <p:spPr>
          <a:xfrm>
            <a:off x="1442757" y="912387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4000" i="1" dirty="0">
                <a:solidFill>
                  <a:schemeClr val="tx2"/>
                </a:solidFill>
              </a:rPr>
              <a:t>ν</a:t>
            </a:r>
            <a:r>
              <a:rPr lang="en-GB" sz="4000" i="1" baseline="-25000" dirty="0">
                <a:solidFill>
                  <a:schemeClr val="tx2"/>
                </a:solidFill>
              </a:rPr>
              <a:t>e</a:t>
            </a:r>
            <a:r>
              <a:rPr lang="en-US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18405A-37CF-5040-9EC0-2F86C10453E7}"/>
              </a:ext>
            </a:extLst>
          </p:cNvPr>
          <p:cNvSpPr/>
          <p:nvPr/>
        </p:nvSpPr>
        <p:spPr>
          <a:xfrm>
            <a:off x="6541290" y="912387"/>
            <a:ext cx="748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l-GR" sz="4000" i="1" dirty="0">
                <a:solidFill>
                  <a:schemeClr val="tx2"/>
                </a:solidFill>
                <a:ea typeface="Calibri" charset="0"/>
                <a:cs typeface="Calibri" charset="0"/>
              </a:rPr>
              <a:t>ν</a:t>
            </a:r>
            <a:r>
              <a:rPr lang="en-US" sz="4000" i="1" dirty="0">
                <a:solidFill>
                  <a:schemeClr val="tx2"/>
                </a:solidFill>
                <a:ea typeface="Calibri" charset="0"/>
                <a:cs typeface="Calibri" charset="0"/>
              </a:rPr>
              <a:t>̅</a:t>
            </a:r>
            <a:r>
              <a:rPr lang="en-GB" sz="4000" i="1" baseline="-25000" dirty="0">
                <a:solidFill>
                  <a:schemeClr val="tx2"/>
                </a:solidFill>
                <a:ea typeface="Calibri" charset="0"/>
                <a:cs typeface="Calibri" charset="0"/>
              </a:rPr>
              <a:t>e</a:t>
            </a:r>
            <a:r>
              <a:rPr lang="en-US" sz="4000" i="1" baseline="-25000" dirty="0">
                <a:solidFill>
                  <a:schemeClr val="tx2"/>
                </a:solidFill>
                <a:ea typeface="Calibri" charset="0"/>
                <a:cs typeface="Calibri" charset="0"/>
              </a:rPr>
              <a:t> 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0EFB0B-84A6-2D45-A3C2-C288C406844D}"/>
              </a:ext>
            </a:extLst>
          </p:cNvPr>
          <p:cNvSpPr txBox="1"/>
          <p:nvPr/>
        </p:nvSpPr>
        <p:spPr>
          <a:xfrm>
            <a:off x="1028700" y="5743575"/>
            <a:ext cx="36679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electron-like rings (0 π</a:t>
            </a:r>
            <a:r>
              <a:rPr lang="en-US" sz="2800" baseline="30000" dirty="0"/>
              <a:t>0</a:t>
            </a:r>
            <a:r>
              <a:rPr lang="en-US" sz="28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8EEEF3-7309-334B-9932-6CB87675A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187" y="1620273"/>
            <a:ext cx="4267200" cy="4051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7A61FF-7A54-C04A-BAD1-49306984C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290" y="1620273"/>
            <a:ext cx="39751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40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4B155F-2574-0348-939F-C73CF5074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730EAA-4AB8-FF49-8D28-6D2BF5C80728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258754-39B5-024E-88AE-F24B83989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the Information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337E2-1CF7-F649-A276-F7F59060F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0" y="902086"/>
            <a:ext cx="10780745" cy="54498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EF3E3E-1A65-5D42-8519-4FEB963BB6E3}"/>
              </a:ext>
            </a:extLst>
          </p:cNvPr>
          <p:cNvSpPr txBox="1"/>
          <p:nvPr/>
        </p:nvSpPr>
        <p:spPr>
          <a:xfrm>
            <a:off x="8462866" y="6267337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Wolcott</a:t>
            </a:r>
          </a:p>
        </p:txBody>
      </p:sp>
    </p:spTree>
    <p:extLst>
      <p:ext uri="{BB962C8B-B14F-4D97-AF65-F5344CB8AC3E}">
        <p14:creationId xmlns:p14="http://schemas.microsoft.com/office/powerpoint/2010/main" val="237484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ECDAE9-C174-D343-85BC-4B16A3334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CADAA7-B76E-8C48-88E9-68337A743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“Reactor” Oscillations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778747-BCB2-654A-809B-B67DC760E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30" y="1526089"/>
            <a:ext cx="7717707" cy="45253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EFD45A-B958-D14C-AC1C-5D0652D5B37D}"/>
              </a:ext>
            </a:extLst>
          </p:cNvPr>
          <p:cNvSpPr txBox="1"/>
          <p:nvPr/>
        </p:nvSpPr>
        <p:spPr>
          <a:xfrm>
            <a:off x="6821977" y="4169808"/>
            <a:ext cx="1822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Juno     </a:t>
            </a:r>
            <a:r>
              <a:rPr lang="en-US" dirty="0" err="1">
                <a:solidFill>
                  <a:schemeClr val="tx2"/>
                </a:solidFill>
              </a:rPr>
              <a:t>KamLAND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D86E0-F5D5-B340-B5D0-3733B0026EFC}"/>
              </a:ext>
            </a:extLst>
          </p:cNvPr>
          <p:cNvSpPr txBox="1"/>
          <p:nvPr/>
        </p:nvSpPr>
        <p:spPr>
          <a:xfrm>
            <a:off x="9276903" y="5682140"/>
            <a:ext cx="2222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Ling, Neutrino 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E28139-84C3-0847-A28D-18821337AEC9}"/>
              </a:ext>
            </a:extLst>
          </p:cNvPr>
          <p:cNvSpPr txBox="1"/>
          <p:nvPr/>
        </p:nvSpPr>
        <p:spPr>
          <a:xfrm>
            <a:off x="2314576" y="2243138"/>
            <a:ext cx="2781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Daya</a:t>
            </a:r>
            <a:r>
              <a:rPr lang="en-US" u="sng" dirty="0"/>
              <a:t> Bay</a:t>
            </a:r>
            <a:r>
              <a:rPr lang="en-US" dirty="0"/>
              <a:t>:</a:t>
            </a:r>
          </a:p>
          <a:p>
            <a:r>
              <a:rPr lang="en-US" dirty="0"/>
              <a:t>       Near                            Far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5A8124-9EDA-4442-B9A6-4137273A1CAB}"/>
              </a:ext>
            </a:extLst>
          </p:cNvPr>
          <p:cNvSpPr txBox="1"/>
          <p:nvPr/>
        </p:nvSpPr>
        <p:spPr>
          <a:xfrm>
            <a:off x="471488" y="1039779"/>
            <a:ext cx="593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“Survival probability” for anti-𝜈</a:t>
            </a:r>
            <a:r>
              <a:rPr lang="en-US" baseline="-25000" dirty="0">
                <a:solidFill>
                  <a:schemeClr val="tx2"/>
                </a:solidFill>
              </a:rPr>
              <a:t>e  </a:t>
            </a:r>
            <a:r>
              <a:rPr lang="en-US" dirty="0">
                <a:solidFill>
                  <a:schemeClr val="tx2"/>
                </a:solidFill>
              </a:rPr>
              <a:t>from the reactor (E ≈ 3 MeV)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D178F29-41B8-ED44-835E-358918C52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105" y="2370497"/>
            <a:ext cx="4724431" cy="1015015"/>
          </a:xfrm>
          <a:prstGeom prst="rect">
            <a:avLst/>
          </a:prstGeom>
        </p:spPr>
      </p:pic>
      <p:pic>
        <p:nvPicPr>
          <p:cNvPr id="16" name="Picture 15" descr="latex-image-1.pdf">
            <a:extLst>
              <a:ext uri="{FF2B5EF4-FFF2-40B4-BE49-F238E27FC236}">
                <a16:creationId xmlns:a16="http://schemas.microsoft.com/office/drawing/2014/main" id="{DC2512F5-B762-9047-ADBB-EAED4DAB0B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682" y="5127215"/>
            <a:ext cx="1822295" cy="204696"/>
          </a:xfrm>
          <a:prstGeom prst="rect">
            <a:avLst/>
          </a:prstGeom>
        </p:spPr>
      </p:pic>
      <p:pic>
        <p:nvPicPr>
          <p:cNvPr id="17" name="Picture 16" descr="latex-image-1.pdf">
            <a:extLst>
              <a:ext uri="{FF2B5EF4-FFF2-40B4-BE49-F238E27FC236}">
                <a16:creationId xmlns:a16="http://schemas.microsoft.com/office/drawing/2014/main" id="{AE90E2F1-891E-C543-85EA-1A1BCC61D2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3371" y="1763628"/>
            <a:ext cx="3209659" cy="36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703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4B155F-2574-0348-939F-C73CF5074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258754-39B5-024E-88AE-F24B83989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the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EF3E3E-1A65-5D42-8519-4FEB963BB6E3}"/>
              </a:ext>
            </a:extLst>
          </p:cNvPr>
          <p:cNvSpPr txBox="1"/>
          <p:nvPr/>
        </p:nvSpPr>
        <p:spPr>
          <a:xfrm>
            <a:off x="8462866" y="6267337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Wolcott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FC1583-F18A-DD41-B8D8-A693CAE9A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0" y="1752256"/>
            <a:ext cx="5161849" cy="4083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DD7CAA-09F2-2D4F-A5F7-49FD7776EF3A}"/>
              </a:ext>
            </a:extLst>
          </p:cNvPr>
          <p:cNvSpPr txBox="1"/>
          <p:nvPr/>
        </p:nvSpPr>
        <p:spPr>
          <a:xfrm>
            <a:off x="5573617" y="1393020"/>
            <a:ext cx="5778498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u="sng" dirty="0">
                <a:solidFill>
                  <a:schemeClr val="tx2"/>
                </a:solidFill>
              </a:rPr>
              <a:t>Simultaneous fits of</a:t>
            </a:r>
          </a:p>
          <a:p>
            <a:pPr>
              <a:spcBef>
                <a:spcPts val="600"/>
              </a:spcBef>
            </a:pPr>
            <a:endParaRPr lang="en-US" sz="2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Data samples in Near and Far Detector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Flux model, incl. beam monitor and hadron production (NA61-SHINE)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Cross section models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Detector models for Near and Far Detector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Error correlation matrix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Oscillations Parameters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6626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9BB749D-457D-CD4C-8D84-20DF99B0735E}"/>
              </a:ext>
            </a:extLst>
          </p:cNvPr>
          <p:cNvSpPr/>
          <p:nvPr/>
        </p:nvSpPr>
        <p:spPr>
          <a:xfrm>
            <a:off x="8562675" y="2188909"/>
            <a:ext cx="370893" cy="341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9936A3-77E2-0447-B135-362321607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8A6C2A-C429-8B4B-8FB6-36B01D11A5A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111284" y="3833269"/>
            <a:ext cx="9241870" cy="2224525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Electron-neutrino appearance is sensitive to the CP phase.</a:t>
            </a:r>
          </a:p>
          <a:p>
            <a:r>
              <a:rPr lang="en-US" sz="2400" dirty="0"/>
              <a:t>Mass ordering effect depends on electron density N</a:t>
            </a:r>
            <a:r>
              <a:rPr lang="en-US" sz="2400" baseline="-25000" dirty="0"/>
              <a:t>e</a:t>
            </a:r>
            <a:r>
              <a:rPr lang="en-US" sz="2400" dirty="0"/>
              <a:t>.</a:t>
            </a:r>
            <a:endParaRPr lang="en-US" sz="2400" baseline="-25000" dirty="0"/>
          </a:p>
          <a:p>
            <a:r>
              <a:rPr lang="en-US" sz="2400" dirty="0"/>
              <a:t>Simultaneous determination of mass ordering and CP phase only possible with long-baselines by fitting the energy dependence of the flux modulation (unless we add atmospheric data).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C5A830-0B5E-504D-BDE0-6EEF2A37A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give you a “</a:t>
            </a:r>
            <a:r>
              <a:rPr lang="en-US" dirty="0" err="1"/>
              <a:t>flavour</a:t>
            </a:r>
            <a:r>
              <a:rPr lang="en-US" dirty="0"/>
              <a:t>”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F7F3BF7-8AFC-A94A-936E-55ACCF94AA17}"/>
              </a:ext>
            </a:extLst>
          </p:cNvPr>
          <p:cNvGrpSpPr/>
          <p:nvPr/>
        </p:nvGrpSpPr>
        <p:grpSpPr>
          <a:xfrm>
            <a:off x="605368" y="1420080"/>
            <a:ext cx="10555409" cy="1809532"/>
            <a:chOff x="605368" y="1420080"/>
            <a:chExt cx="10555409" cy="18095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75C6AE-5D70-F64A-A5C3-C6FC25E87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5531" y="1766775"/>
              <a:ext cx="1615246" cy="125795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4517FD-A439-B24D-A478-9FD750384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368" y="1420080"/>
              <a:ext cx="8244198" cy="1809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97890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99AD5-ECDA-FF4D-B29B-A3383D613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DDBC80-0FD6-4C40-B00C-7B7EC0E47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 Phase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D56BA8-A99A-3945-8FF0-B30CA8450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0" y="994301"/>
            <a:ext cx="5824728" cy="39447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FBA679-515F-A24C-BB17-F76FF75BD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608" y="994301"/>
            <a:ext cx="5550149" cy="3816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5FDA1F-672B-0647-AF21-2157CD4CC7F2}"/>
              </a:ext>
            </a:extLst>
          </p:cNvPr>
          <p:cNvSpPr txBox="1"/>
          <p:nvPr/>
        </p:nvSpPr>
        <p:spPr>
          <a:xfrm>
            <a:off x="6519145" y="5157357"/>
            <a:ext cx="492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CP conversation (0,𝜋) excluded at 90% confidence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Normal ordering preferred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3BAF7-3905-5541-9C95-B086D83C8340}"/>
              </a:ext>
            </a:extLst>
          </p:cNvPr>
          <p:cNvSpPr txBox="1"/>
          <p:nvPr/>
        </p:nvSpPr>
        <p:spPr>
          <a:xfrm>
            <a:off x="746179" y="5027757"/>
            <a:ext cx="49266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Sensitivity to combination of CP phase and mass ordering.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Normal ordering slightly preferred (1</a:t>
            </a:r>
            <a:r>
              <a:rPr lang="el-GR" sz="2000" dirty="0">
                <a:solidFill>
                  <a:schemeClr val="tx2"/>
                </a:solidFill>
              </a:rPr>
              <a:t>σ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Exclude IO, </a:t>
            </a:r>
            <a:r>
              <a:rPr lang="el-GR" i="1" dirty="0">
                <a:solidFill>
                  <a:schemeClr val="tx2"/>
                </a:solidFill>
              </a:rPr>
              <a:t>δ</a:t>
            </a:r>
            <a:r>
              <a:rPr lang="en-US" i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= π/2 at &gt; 3</a:t>
            </a:r>
            <a:r>
              <a:rPr lang="el-GR" dirty="0">
                <a:solidFill>
                  <a:schemeClr val="tx2"/>
                </a:solidFill>
              </a:rPr>
              <a:t>σ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Disfavour</a:t>
            </a:r>
            <a:r>
              <a:rPr lang="en-US" dirty="0">
                <a:solidFill>
                  <a:schemeClr val="tx2"/>
                </a:solidFill>
              </a:rPr>
              <a:t> NO, </a:t>
            </a:r>
            <a:r>
              <a:rPr lang="el-GR" i="1" dirty="0">
                <a:solidFill>
                  <a:schemeClr val="tx2"/>
                </a:solidFill>
              </a:rPr>
              <a:t>δ</a:t>
            </a:r>
            <a:r>
              <a:rPr lang="en-US" dirty="0">
                <a:solidFill>
                  <a:schemeClr val="tx2"/>
                </a:solidFill>
              </a:rPr>
              <a:t> = 3π/2 at ~2</a:t>
            </a:r>
            <a:r>
              <a:rPr lang="el-GR" dirty="0">
                <a:solidFill>
                  <a:schemeClr val="tx2"/>
                </a:solidFill>
              </a:rPr>
              <a:t>σ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8430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932790-6A07-7D47-B94C-0ED6CF52E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218577-7419-D843-A13C-506AE648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Status Quo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719CA7-3373-B040-A37E-5BDCE380B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560" y="965004"/>
            <a:ext cx="6727817" cy="45564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787121-1B2E-A446-86BD-1B6351ECD056}"/>
              </a:ext>
            </a:extLst>
          </p:cNvPr>
          <p:cNvSpPr txBox="1"/>
          <p:nvPr/>
        </p:nvSpPr>
        <p:spPr>
          <a:xfrm>
            <a:off x="888830" y="5477497"/>
            <a:ext cx="10490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Current data are inconclusive – expect some improvements with further running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Need next-generation experiments to discover CPV and resolve mass ordering</a:t>
            </a:r>
          </a:p>
        </p:txBody>
      </p:sp>
    </p:spTree>
    <p:extLst>
      <p:ext uri="{BB962C8B-B14F-4D97-AF65-F5344CB8AC3E}">
        <p14:creationId xmlns:p14="http://schemas.microsoft.com/office/powerpoint/2010/main" val="1832975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0E5C42-C9E1-384A-A95B-E3E09C41B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F8A508-18DF-EC40-AD98-34FFB5E93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Daya</a:t>
            </a:r>
            <a:r>
              <a:rPr lang="en-US" dirty="0"/>
              <a:t> Bay Layout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9F8E00-0329-2649-885C-066168950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51" y="901937"/>
            <a:ext cx="7480032" cy="564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67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BB8575A-607F-B946-B5E5-4C4E15FF672F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Daya</a:t>
            </a:r>
            <a:r>
              <a:rPr lang="en-US" dirty="0"/>
              <a:t> Bay detectors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969" y="1285368"/>
            <a:ext cx="4333745" cy="50709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838477" y="1717529"/>
            <a:ext cx="1802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Photomultiplier tubes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2685141" y="2322287"/>
            <a:ext cx="1028096" cy="677333"/>
          </a:xfrm>
          <a:prstGeom prst="line">
            <a:avLst/>
          </a:prstGeom>
          <a:ln w="28575"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169" y="3668245"/>
            <a:ext cx="2244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Scintillator, loaded</a:t>
            </a:r>
          </a:p>
          <a:p>
            <a:r>
              <a:rPr lang="en-US" dirty="0"/>
              <a:t>with gadolinium</a:t>
            </a:r>
          </a:p>
          <a:p>
            <a:r>
              <a:rPr lang="en-US" dirty="0"/>
              <a:t>(high neutron capture</a:t>
            </a:r>
          </a:p>
          <a:p>
            <a:r>
              <a:rPr lang="en-US" dirty="0"/>
              <a:t>cross section)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503970" y="4015619"/>
            <a:ext cx="1455079" cy="0"/>
          </a:xfrm>
          <a:prstGeom prst="line">
            <a:avLst/>
          </a:prstGeom>
          <a:ln w="28575"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38477" y="5507114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Scintillator buffer</a:t>
            </a:r>
          </a:p>
          <a:p>
            <a:r>
              <a:rPr lang="en-US" dirty="0"/>
              <a:t>(no gadolinium)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503970" y="5034519"/>
            <a:ext cx="838220" cy="826834"/>
          </a:xfrm>
          <a:prstGeom prst="line">
            <a:avLst/>
          </a:prstGeom>
          <a:ln w="28575"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31577" y="1239941"/>
            <a:ext cx="433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of the 8 detector is 20 tons.</a:t>
            </a:r>
          </a:p>
          <a:p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5F6BDE-A317-E443-8C2B-F5FB455A5254}"/>
              </a:ext>
            </a:extLst>
          </p:cNvPr>
          <p:cNvCxnSpPr/>
          <p:nvPr/>
        </p:nvCxnSpPr>
        <p:spPr>
          <a:xfrm flipH="1">
            <a:off x="5477484" y="5529516"/>
            <a:ext cx="838220" cy="826834"/>
          </a:xfrm>
          <a:prstGeom prst="line">
            <a:avLst/>
          </a:prstGeom>
          <a:ln w="28575"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4A0CC7-780B-A842-9A13-10AC1CC27EED}"/>
              </a:ext>
            </a:extLst>
          </p:cNvPr>
          <p:cNvSpPr txBox="1"/>
          <p:nvPr/>
        </p:nvSpPr>
        <p:spPr>
          <a:xfrm>
            <a:off x="4773031" y="6376539"/>
            <a:ext cx="179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Inner acrylic tank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51731-A667-B746-A033-C26C56F14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6979" y="2520587"/>
            <a:ext cx="3979370" cy="10671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08FE35C-3AA0-9446-A2E2-C9CDA93B7215}"/>
              </a:ext>
            </a:extLst>
          </p:cNvPr>
          <p:cNvSpPr txBox="1"/>
          <p:nvPr/>
        </p:nvSpPr>
        <p:spPr>
          <a:xfrm>
            <a:off x="8436247" y="2040694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Inverse 𝛽 decay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386F688-A2CE-4E48-9AD9-EC7FE4B91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3190" y="3794936"/>
            <a:ext cx="2926948" cy="44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07B068-1610-A045-A1E0-A59A1ADAC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3413FF-E1B1-B74F-A6A8-71506A57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θ</a:t>
            </a:r>
            <a:r>
              <a:rPr lang="en-US" baseline="-25000" dirty="0"/>
              <a:t>13</a:t>
            </a:r>
            <a:r>
              <a:rPr lang="en-US" dirty="0"/>
              <a:t> measurements (Far/Near)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484D0B-DE93-1C46-80BB-E97D9725A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377" y="888329"/>
            <a:ext cx="9158287" cy="58199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8A38E6-38A8-5D42-80B2-DD680B6B211A}"/>
              </a:ext>
            </a:extLst>
          </p:cNvPr>
          <p:cNvSpPr txBox="1"/>
          <p:nvPr/>
        </p:nvSpPr>
        <p:spPr>
          <a:xfrm>
            <a:off x="10501313" y="5686426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M.He</a:t>
            </a:r>
            <a:r>
              <a:rPr lang="en-US" dirty="0"/>
              <a:t>, NNN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18CB5F-81E3-0040-BD3D-0EA6D0D41926}"/>
              </a:ext>
            </a:extLst>
          </p:cNvPr>
          <p:cNvSpPr/>
          <p:nvPr/>
        </p:nvSpPr>
        <p:spPr>
          <a:xfrm>
            <a:off x="888830" y="6284407"/>
            <a:ext cx="9095845" cy="377349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4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79F7AF-1650-7F48-A231-CCB7C00B4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5E5946-0912-BA46-AE27-3FB0883CB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θ</a:t>
            </a:r>
            <a:r>
              <a:rPr lang="en-US" baseline="-25000" dirty="0"/>
              <a:t>13</a:t>
            </a:r>
            <a:r>
              <a:rPr lang="en-US" dirty="0"/>
              <a:t> measurement (</a:t>
            </a:r>
            <a:r>
              <a:rPr lang="en-US" dirty="0" err="1"/>
              <a:t>Daya</a:t>
            </a:r>
            <a:r>
              <a:rPr lang="en-US" dirty="0"/>
              <a:t> Bay)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1E49F-83E5-A343-8C2E-F987B53C7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719" y="1351756"/>
            <a:ext cx="5779310" cy="41544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05F928-B5AB-DF4F-B396-DBB9B5D1F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30" y="1351756"/>
            <a:ext cx="4796682" cy="5078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CAB2D7-2D52-3344-B89B-8B15C8BEA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366" y="5624768"/>
            <a:ext cx="49276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21585"/>
      </p:ext>
    </p:extLst>
  </p:cSld>
  <p:clrMapOvr>
    <a:masterClrMapping/>
  </p:clrMapOvr>
</p:sld>
</file>

<file path=ppt/theme/theme1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93585</TotalTime>
  <Words>1529</Words>
  <Application>Microsoft Macintosh PowerPoint</Application>
  <PresentationFormat>Widescreen</PresentationFormat>
  <Paragraphs>338</Paragraphs>
  <Slides>53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Helvetica</vt:lpstr>
      <vt:lpstr>Lucida Grande</vt:lpstr>
      <vt:lpstr>Times New Roman</vt:lpstr>
      <vt:lpstr>LBNF Content-Footer Theme</vt:lpstr>
      <vt:lpstr>PowerPoint Presentation</vt:lpstr>
      <vt:lpstr>Lecture 2</vt:lpstr>
      <vt:lpstr>PMNS Matrix</vt:lpstr>
      <vt:lpstr>Daya Bay reactor</vt:lpstr>
      <vt:lpstr>“Reactor” Oscillations</vt:lpstr>
      <vt:lpstr>Daya Bay Layout</vt:lpstr>
      <vt:lpstr>Daya Bay detectors </vt:lpstr>
      <vt:lpstr>Original θ13 measurements (Far/Near)</vt:lpstr>
      <vt:lpstr>θ13 measurement (Daya Bay)</vt:lpstr>
      <vt:lpstr>PMNS Matrix</vt:lpstr>
      <vt:lpstr>CKM vs PMNS</vt:lpstr>
      <vt:lpstr>Matter and Anti-matter</vt:lpstr>
      <vt:lpstr>Matter-antimatter asymmetry (“CP violation”)</vt:lpstr>
      <vt:lpstr>CP violation</vt:lpstr>
      <vt:lpstr>CP violation</vt:lpstr>
      <vt:lpstr>CKM vs PMNS – an aside</vt:lpstr>
      <vt:lpstr>PowerPoint Presentation</vt:lpstr>
      <vt:lpstr>Making a neutrino beam</vt:lpstr>
      <vt:lpstr>Fermilab NuMI beam</vt:lpstr>
      <vt:lpstr>PowerPoint Presentation</vt:lpstr>
      <vt:lpstr>Making a neutrino beam</vt:lpstr>
      <vt:lpstr>Forward/Reverse Horn Current</vt:lpstr>
      <vt:lpstr>Finding the oscillation maximum</vt:lpstr>
      <vt:lpstr>Optimizing L/E for neutrino oscillations </vt:lpstr>
      <vt:lpstr>Off-axis vs on-axis beams</vt:lpstr>
      <vt:lpstr>Off-axis vs on-axis beams</vt:lpstr>
      <vt:lpstr>How to measure LBL neutrino oscillations</vt:lpstr>
      <vt:lpstr>Neutrino sources, flux, and cross sections</vt:lpstr>
      <vt:lpstr>Neutrino-nucleon interaction</vt:lpstr>
      <vt:lpstr>Neutrino-nucleon interactions and cross sections</vt:lpstr>
      <vt:lpstr>Measuring neutrino cross sections with MINERνA</vt:lpstr>
      <vt:lpstr>MINERvA νμ quasi-elastic interaction</vt:lpstr>
      <vt:lpstr>MINERvA νμ quasi-elastic interaction</vt:lpstr>
      <vt:lpstr>MINERνA deep inelastic scattering event</vt:lpstr>
      <vt:lpstr>Another Complication</vt:lpstr>
      <vt:lpstr>Operating Long-baseline experiments</vt:lpstr>
      <vt:lpstr>T2K Experiment</vt:lpstr>
      <vt:lpstr>Super-Kamiokande</vt:lpstr>
      <vt:lpstr>Super-Kamiokande – electron or muon ring?</vt:lpstr>
      <vt:lpstr>Super-Kamiokande – electron or muon ring?</vt:lpstr>
      <vt:lpstr>The T2K Near Detector (ND280)</vt:lpstr>
      <vt:lpstr>PowerPoint Presentation</vt:lpstr>
      <vt:lpstr>NOvA is on the surface..</vt:lpstr>
      <vt:lpstr>NOvA Detector</vt:lpstr>
      <vt:lpstr>νμ and ν̅μ  disappearance at the NOvA Far Detector</vt:lpstr>
      <vt:lpstr>νe and ν̅e  appearance at the NOvA Far Detector</vt:lpstr>
      <vt:lpstr>νμ and ν̅μ  disappearance at the T2K Far Detector (SK)</vt:lpstr>
      <vt:lpstr>νe and ν̅e  appearance at the T2K Far Detector (SK)</vt:lpstr>
      <vt:lpstr>Extracting the Information</vt:lpstr>
      <vt:lpstr>Extracting the Information</vt:lpstr>
      <vt:lpstr>To give you a “flavour”</vt:lpstr>
      <vt:lpstr>CP Violation Phase</vt:lpstr>
      <vt:lpstr>The Status Quo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PowerPoint Presentation</dc:title>
  <dc:subject/>
  <dc:creator>Sandbox Studio</dc:creator>
  <cp:keywords/>
  <dc:description>Modified by A. Weber</dc:description>
  <cp:lastModifiedBy>Stefan Soldner-Rembold</cp:lastModifiedBy>
  <cp:revision>881</cp:revision>
  <cp:lastPrinted>2019-02-14T22:56:53Z</cp:lastPrinted>
  <dcterms:created xsi:type="dcterms:W3CDTF">2015-04-30T14:29:22Z</dcterms:created>
  <dcterms:modified xsi:type="dcterms:W3CDTF">2021-05-28T13:59:21Z</dcterms:modified>
  <cp:category/>
</cp:coreProperties>
</file>