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media/image1.jpeg" ContentType="image/jpeg"/>
  <Override PartName="/ppt/media/image2.jpeg" ContentType="image/jpeg"/>
  <Override PartName="/ppt/media/media1.mp4" ContentType="video/unknown"/>
  <Override PartName="/ppt/media/media2.mp4" ContentType="video/unknown"/>
  <Override PartName="/ppt/media/media3.mp4" ContentType="video/unknown"/>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Lst>
  <p:sldSz cx="9144000" cy="51435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lvl1pPr>
    <a:lvl2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lvl2pPr>
    <a:lvl3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lvl3pPr>
    <a:lvl4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lvl4pPr>
    <a:lvl5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FFFFFF"/>
        </a:fontRef>
        <a:srgbClr val="FFFFFF"/>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rgbClr val="D0D0D0"/>
          </a:solidFill>
        </a:fill>
      </a:tcStyle>
    </a:wholeTbl>
    <a:band2H>
      <a:tcTxStyle b="def" i="def"/>
      <a:tcStyle>
        <a:tcBdr/>
        <a:fill>
          <a:solidFill>
            <a:srgbClr val="E9E9E9"/>
          </a:solidFill>
        </a:fill>
      </a:tcStyle>
    </a:band2H>
    <a:firstCol>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chemeClr val="accent1"/>
          </a:solidFill>
        </a:fill>
      </a:tcStyle>
    </a:firstCol>
    <a:lastRow>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381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chemeClr val="accent1"/>
          </a:solidFill>
        </a:fill>
      </a:tcStyle>
    </a:lastRow>
    <a:firstRow>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381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chemeClr val="accent1"/>
          </a:solidFill>
        </a:fill>
      </a:tcStyle>
    </a:firstRow>
  </a:tblStyle>
  <a:tblStyle styleId="{C7B018BB-80A7-4F77-B60F-C8B233D01FF8}" styleName="">
    <a:tblBg/>
    <a:wholeTbl>
      <a:tcTxStyle b="off" i="off">
        <a:fontRef idx="minor">
          <a:srgbClr val="FFFFFF"/>
        </a:fontRef>
        <a:srgbClr val="FFFFFF"/>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rgbClr val="F7D0CA"/>
          </a:solidFill>
        </a:fill>
      </a:tcStyle>
    </a:wholeTbl>
    <a:band2H>
      <a:tcTxStyle b="def" i="def"/>
      <a:tcStyle>
        <a:tcBdr/>
        <a:fill>
          <a:solidFill>
            <a:srgbClr val="FBE9E6"/>
          </a:solidFill>
        </a:fill>
      </a:tcStyle>
    </a:band2H>
    <a:firstCol>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chemeClr val="accent3"/>
          </a:solidFill>
        </a:fill>
      </a:tcStyle>
    </a:firstCol>
    <a:lastRow>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381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chemeClr val="accent3"/>
          </a:solidFill>
        </a:fill>
      </a:tcStyle>
    </a:lastRow>
    <a:firstRow>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381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chemeClr val="accent3"/>
          </a:solidFill>
        </a:fill>
      </a:tcStyle>
    </a:firstRow>
  </a:tblStyle>
  <a:tblStyle styleId="{EEE7283C-3CF3-47DC-8721-378D4A62B228}" styleName="">
    <a:tblBg/>
    <a:wholeTbl>
      <a:tcTxStyle b="off" i="off">
        <a:fontRef idx="minor">
          <a:srgbClr val="FFFFFF"/>
        </a:fontRef>
        <a:srgbClr val="FFFFFF"/>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rgbClr val="FFE6DF"/>
          </a:solidFill>
        </a:fill>
      </a:tcStyle>
    </a:wholeTbl>
    <a:band2H>
      <a:tcTxStyle b="def" i="def"/>
      <a:tcStyle>
        <a:tcBdr/>
        <a:fill>
          <a:solidFill>
            <a:srgbClr val="FFF3F0"/>
          </a:solidFill>
        </a:fill>
      </a:tcStyle>
    </a:band2H>
    <a:firstCol>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chemeClr val="accent6"/>
          </a:solidFill>
        </a:fill>
      </a:tcStyle>
    </a:firstCol>
    <a:lastRow>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381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chemeClr val="accent6"/>
          </a:solidFill>
        </a:fill>
      </a:tcStyle>
    </a:lastRow>
    <a:firstRow>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381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chemeClr val="accent6"/>
          </a:solidFill>
        </a:fill>
      </a:tcStyle>
    </a:firstRow>
  </a:tblStyle>
  <a:tblStyle styleId="{CF821DB8-F4EB-4A41-A1BA-3FCAFE7338EE}" styleName="">
    <a:tblBg/>
    <a:wholeTbl>
      <a:tcTxStyle b="off"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b="def" i="def"/>
      <a:tcStyle>
        <a:tcBdr/>
        <a:fill>
          <a:solidFill>
            <a:srgbClr val="1A9988"/>
          </a:solidFill>
        </a:fill>
      </a:tcStyle>
    </a:band2H>
    <a:firstCol>
      <a:tcTxStyle b="on" i="off">
        <a:fontRef idx="minor">
          <a:srgbClr val="1A9988"/>
        </a:fontRef>
        <a:srgbClr val="1A9988"/>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FFFFFF"/>
        </a:fontRef>
        <a:srgbClr val="FFFFFF"/>
      </a:tcTxStyle>
      <a:tcStyle>
        <a:tcBdr>
          <a:left>
            <a:ln w="12700" cap="flat">
              <a:noFill/>
              <a:miter lim="400000"/>
            </a:ln>
          </a:left>
          <a:right>
            <a:ln w="12700" cap="flat">
              <a:noFill/>
              <a:miter lim="400000"/>
            </a:ln>
          </a:right>
          <a:top>
            <a:ln w="508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rgbClr val="1A9988"/>
          </a:solidFill>
        </a:fill>
      </a:tcStyle>
    </a:lastRow>
    <a:firstRow>
      <a:tcTxStyle b="on" i="off">
        <a:fontRef idx="minor">
          <a:srgbClr val="1A9988"/>
        </a:fontRef>
        <a:srgbClr val="1A9988"/>
      </a:tcTxStyle>
      <a:tcStyle>
        <a:tcBdr>
          <a:left>
            <a:ln w="12700" cap="flat">
              <a:noFill/>
              <a:miter lim="400000"/>
            </a:ln>
          </a:left>
          <a:right>
            <a:ln w="12700" cap="flat">
              <a:noFill/>
              <a:miter lim="400000"/>
            </a:ln>
          </a:right>
          <a:top>
            <a:ln w="25400" cap="flat">
              <a:solidFill>
                <a:srgbClr val="FFFFFF"/>
              </a:solidFill>
              <a:prstDash val="solid"/>
              <a:round/>
            </a:ln>
          </a:top>
          <a:bottom>
            <a:ln w="25400" cap="flat">
              <a:solidFill>
                <a:srgbClr val="FFFFFF"/>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FFFFFF"/>
        </a:fontRef>
        <a:srgbClr val="FFFFFF"/>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rgbClr val="FFFFFF"/>
          </a:solidFill>
        </a:fill>
      </a:tcStyle>
    </a:wholeTbl>
    <a:band2H>
      <a:tcTxStyle b="def" i="def"/>
      <a:tcStyle>
        <a:tcBdr/>
        <a:fill>
          <a:solidFill>
            <a:srgbClr val="FFFFFF"/>
          </a:solidFill>
        </a:fill>
      </a:tcStyle>
    </a:band2H>
    <a:firstCol>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rgbClr val="FFFFFF"/>
          </a:solidFill>
        </a:fill>
      </a:tcStyle>
    </a:firstCol>
    <a:lastRow>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381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rgbClr val="FFFFFF"/>
          </a:solidFill>
        </a:fill>
      </a:tcStyle>
    </a:lastRow>
    <a:firstRow>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381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rgbClr val="FFFFFF"/>
          </a:solidFill>
        </a:fill>
      </a:tcStyle>
    </a:firstRow>
  </a:tblStyle>
  <a:tblStyle styleId="{2708684C-4D16-4618-839F-0558EEFCDFE6}" styleName="">
    <a:tblBg/>
    <a:wholeTbl>
      <a:tcTxStyle b="off"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rgbClr val="1A9988">
              <a:alpha val="20000"/>
            </a:srgbClr>
          </a:solidFill>
        </a:fill>
      </a:tcStyle>
    </a:wholeTbl>
    <a:band2H>
      <a:tcTxStyle b="def" i="def"/>
      <a:tcStyle>
        <a:tcBdr/>
        <a:fill>
          <a:solidFill>
            <a:srgbClr val="FFFFFF"/>
          </a:solidFill>
        </a:fill>
      </a:tcStyle>
    </a:band2H>
    <a:firstCol>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solidFill>
            <a:srgbClr val="1A9988">
              <a:alpha val="20000"/>
            </a:srgbClr>
          </a:solidFill>
        </a:fill>
      </a:tcStyle>
    </a:firstCol>
    <a:lastRow>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50800" cap="flat">
              <a:solidFill>
                <a:srgbClr val="1A9988"/>
              </a:solidFill>
              <a:prstDash val="solid"/>
              <a:round/>
            </a:ln>
          </a:top>
          <a:bottom>
            <a:ln w="127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noFill/>
        </a:fill>
      </a:tcStyle>
    </a:lastRow>
    <a:firstRow>
      <a:tcTxStyle b="on" i="off">
        <a:fontRef idx="minor">
          <a:srgbClr val="1A9988"/>
        </a:fontRef>
        <a:srgbClr val="1A9988"/>
      </a:tcTxStyle>
      <a:tcStyle>
        <a:tcBdr>
          <a:left>
            <a:ln w="12700" cap="flat">
              <a:solidFill>
                <a:srgbClr val="1A9988"/>
              </a:solidFill>
              <a:prstDash val="solid"/>
              <a:round/>
            </a:ln>
          </a:left>
          <a:right>
            <a:ln w="12700" cap="flat">
              <a:solidFill>
                <a:srgbClr val="1A9988"/>
              </a:solidFill>
              <a:prstDash val="solid"/>
              <a:round/>
            </a:ln>
          </a:right>
          <a:top>
            <a:ln w="12700" cap="flat">
              <a:solidFill>
                <a:srgbClr val="1A9988"/>
              </a:solidFill>
              <a:prstDash val="solid"/>
              <a:round/>
            </a:ln>
          </a:top>
          <a:bottom>
            <a:ln w="25400" cap="flat">
              <a:solidFill>
                <a:srgbClr val="1A9988"/>
              </a:solidFill>
              <a:prstDash val="solid"/>
              <a:round/>
            </a:ln>
          </a:bottom>
          <a:insideH>
            <a:ln w="12700" cap="flat">
              <a:solidFill>
                <a:srgbClr val="1A9988"/>
              </a:solidFill>
              <a:prstDash val="solid"/>
              <a:round/>
            </a:ln>
          </a:insideH>
          <a:insideV>
            <a:ln w="12700" cap="flat">
              <a:solidFill>
                <a:srgbClr val="1A9988"/>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229" name="Shape 229"/>
          <p:cNvSpPr/>
          <p:nvPr>
            <p:ph type="sldImg"/>
          </p:nvPr>
        </p:nvSpPr>
        <p:spPr>
          <a:xfrm>
            <a:off x="1143000" y="685800"/>
            <a:ext cx="4572000" cy="3429000"/>
          </a:xfrm>
          <a:prstGeom prst="rect">
            <a:avLst/>
          </a:prstGeom>
        </p:spPr>
        <p:txBody>
          <a:bodyPr/>
          <a:lstStyle/>
          <a:p>
            <a:pPr/>
          </a:p>
        </p:txBody>
      </p:sp>
      <p:sp>
        <p:nvSpPr>
          <p:cNvPr id="230" name="Shape 230"/>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defRPr sz="1400">
        <a:latin typeface="+mj-lt"/>
        <a:ea typeface="+mj-ea"/>
        <a:cs typeface="+mj-cs"/>
        <a:sym typeface="Arial"/>
      </a:defRPr>
    </a:lvl1pPr>
    <a:lvl2pPr indent="228600" latinLnBrk="0">
      <a:defRPr sz="1400">
        <a:latin typeface="+mj-lt"/>
        <a:ea typeface="+mj-ea"/>
        <a:cs typeface="+mj-cs"/>
        <a:sym typeface="Arial"/>
      </a:defRPr>
    </a:lvl2pPr>
    <a:lvl3pPr indent="457200" latinLnBrk="0">
      <a:defRPr sz="1400">
        <a:latin typeface="+mj-lt"/>
        <a:ea typeface="+mj-ea"/>
        <a:cs typeface="+mj-cs"/>
        <a:sym typeface="Arial"/>
      </a:defRPr>
    </a:lvl3pPr>
    <a:lvl4pPr indent="685800" latinLnBrk="0">
      <a:defRPr sz="1400">
        <a:latin typeface="+mj-lt"/>
        <a:ea typeface="+mj-ea"/>
        <a:cs typeface="+mj-cs"/>
        <a:sym typeface="Arial"/>
      </a:defRPr>
    </a:lvl4pPr>
    <a:lvl5pPr indent="914400" latinLnBrk="0">
      <a:defRPr sz="1400">
        <a:latin typeface="+mj-lt"/>
        <a:ea typeface="+mj-ea"/>
        <a:cs typeface="+mj-cs"/>
        <a:sym typeface="Arial"/>
      </a:defRPr>
    </a:lvl5pPr>
    <a:lvl6pPr indent="1143000" latinLnBrk="0">
      <a:defRPr sz="1400">
        <a:latin typeface="+mj-lt"/>
        <a:ea typeface="+mj-ea"/>
        <a:cs typeface="+mj-cs"/>
        <a:sym typeface="Arial"/>
      </a:defRPr>
    </a:lvl6pPr>
    <a:lvl7pPr indent="1371600" latinLnBrk="0">
      <a:defRPr sz="1400">
        <a:latin typeface="+mj-lt"/>
        <a:ea typeface="+mj-ea"/>
        <a:cs typeface="+mj-cs"/>
        <a:sym typeface="Arial"/>
      </a:defRPr>
    </a:lvl7pPr>
    <a:lvl8pPr indent="1600200" latinLnBrk="0">
      <a:defRPr sz="1400">
        <a:latin typeface="+mj-lt"/>
        <a:ea typeface="+mj-ea"/>
        <a:cs typeface="+mj-cs"/>
        <a:sym typeface="Arial"/>
      </a:defRPr>
    </a:lvl8pPr>
    <a:lvl9pPr indent="1828800" latinLnBrk="0">
      <a:defRPr sz="1400">
        <a:latin typeface="+mj-lt"/>
        <a:ea typeface="+mj-ea"/>
        <a:cs typeface="+mj-cs"/>
        <a:sym typeface="Arial"/>
      </a:defRPr>
    </a:lvl9pPr>
  </p:notesStyle>
</p:notesMaster>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spTree>
      <p:nvGrpSpPr>
        <p:cNvPr id="1" name=""/>
        <p:cNvGrpSpPr/>
        <p:nvPr/>
      </p:nvGrpSpPr>
      <p:grpSpPr>
        <a:xfrm>
          <a:off x="0" y="0"/>
          <a:ext cx="0" cy="0"/>
          <a:chOff x="0" y="0"/>
          <a:chExt cx="0" cy="0"/>
        </a:xfrm>
      </p:grpSpPr>
      <p:sp>
        <p:nvSpPr>
          <p:cNvPr id="11" name="Title Text"/>
          <p:cNvSpPr txBox="1"/>
          <p:nvPr>
            <p:ph type="title"/>
          </p:nvPr>
        </p:nvSpPr>
        <p:spPr>
          <a:xfrm>
            <a:off x="375425" y="70104"/>
            <a:ext cx="8358600" cy="1532403"/>
          </a:xfrm>
          <a:prstGeom prst="rect">
            <a:avLst/>
          </a:prstGeom>
        </p:spPr>
        <p:txBody>
          <a:bodyPr anchor="ctr"/>
          <a:lstStyle>
            <a:lvl1pPr algn="ctr">
              <a:defRPr sz="4200">
                <a:solidFill>
                  <a:srgbClr val="CC0000"/>
                </a:solidFill>
                <a:latin typeface="Ubuntu Bold"/>
                <a:ea typeface="Ubuntu Bold"/>
                <a:cs typeface="Ubuntu Bold"/>
                <a:sym typeface="Ubuntu Bold"/>
              </a:defRPr>
            </a:lvl1pPr>
          </a:lstStyle>
          <a:p>
            <a:pPr/>
            <a:r>
              <a:t>Title Text</a:t>
            </a:r>
          </a:p>
        </p:txBody>
      </p:sp>
      <p:sp>
        <p:nvSpPr>
          <p:cNvPr id="12" name="Google Shape;12;p2"/>
          <p:cNvSpPr txBox="1"/>
          <p:nvPr/>
        </p:nvSpPr>
        <p:spPr>
          <a:xfrm>
            <a:off x="375425" y="1713000"/>
            <a:ext cx="8358600" cy="118045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nchor="ctr">
            <a:spAutoFit/>
          </a:bodyPr>
          <a:lstStyle/>
          <a:p>
            <a:pPr>
              <a:defRPr b="1" sz="2000">
                <a:solidFill>
                  <a:srgbClr val="0070C0"/>
                </a:solidFill>
                <a:latin typeface="Helvetica Neue"/>
                <a:ea typeface="Helvetica Neue"/>
                <a:cs typeface="Helvetica Neue"/>
                <a:sym typeface="Helvetica Neue"/>
              </a:defRPr>
            </a:pPr>
            <a:r>
              <a:t>Anton Motornenko</a:t>
            </a:r>
          </a:p>
          <a:p>
            <a:pPr indent="457200">
              <a:defRPr sz="1600">
                <a:solidFill>
                  <a:srgbClr val="000000"/>
                </a:solidFill>
                <a:latin typeface="Helvetica Neue"/>
                <a:ea typeface="Helvetica Neue"/>
                <a:cs typeface="Helvetica Neue"/>
                <a:sym typeface="Helvetica Neue"/>
              </a:defRPr>
            </a:pPr>
            <a:r>
              <a:t>Frankfurt Institute for Advanced Studies, Giersch Science Center</a:t>
            </a:r>
          </a:p>
          <a:p>
            <a:pPr indent="457200">
              <a:defRPr sz="1600">
                <a:solidFill>
                  <a:srgbClr val="000000"/>
                </a:solidFill>
                <a:latin typeface="Helvetica Neue"/>
                <a:ea typeface="Helvetica Neue"/>
                <a:cs typeface="Helvetica Neue"/>
                <a:sym typeface="Helvetica Neue"/>
              </a:defRPr>
            </a:pPr>
            <a:r>
              <a:t>Institut für Theoretische Physik, Goethe Universität</a:t>
            </a:r>
          </a:p>
          <a:p>
            <a:pPr indent="914400" algn="r">
              <a:defRPr sz="1600">
                <a:solidFill>
                  <a:srgbClr val="000000"/>
                </a:solidFill>
                <a:latin typeface="Helvetica Neue"/>
                <a:ea typeface="Helvetica Neue"/>
                <a:cs typeface="Helvetica Neue"/>
                <a:sym typeface="Helvetica Neue"/>
              </a:defRPr>
            </a:pPr>
            <a:r>
              <a:t>Frankfurt am Main, Germany</a:t>
            </a:r>
          </a:p>
        </p:txBody>
      </p:sp>
      <p:sp>
        <p:nvSpPr>
          <p:cNvPr id="13" name="Slide Number"/>
          <p:cNvSpPr txBox="1"/>
          <p:nvPr>
            <p:ph type="sldNum" sz="quarter" idx="2"/>
          </p:nvPr>
        </p:nvSpPr>
        <p:spPr>
          <a:xfrm>
            <a:off x="8742135" y="4779027"/>
            <a:ext cx="342869" cy="335249"/>
          </a:xfrm>
          <a:prstGeom prst="rect">
            <a:avLst/>
          </a:prstGeom>
        </p:spPr>
        <p:txBody>
          <a:bodyPr>
            <a:spAutoFit/>
          </a:bodyPr>
          <a:lstStyle>
            <a:lvl1pPr>
              <a:defRPr>
                <a:latin typeface="Lato Regular"/>
                <a:ea typeface="Lato Regular"/>
                <a:cs typeface="Lato Regular"/>
                <a:sym typeface="Lato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bg>
      <p:bgPr>
        <a:solidFill>
          <a:srgbClr val="1A9988"/>
        </a:solidFill>
      </p:bgPr>
    </p:bg>
    <p:spTree>
      <p:nvGrpSpPr>
        <p:cNvPr id="1" name=""/>
        <p:cNvGrpSpPr/>
        <p:nvPr/>
      </p:nvGrpSpPr>
      <p:grpSpPr>
        <a:xfrm>
          <a:off x="0" y="0"/>
          <a:ext cx="0" cy="0"/>
          <a:chOff x="0" y="0"/>
          <a:chExt cx="0" cy="0"/>
        </a:xfrm>
      </p:grpSpPr>
      <p:grpSp>
        <p:nvGrpSpPr>
          <p:cNvPr id="117" name="Google Shape;70;p11"/>
          <p:cNvGrpSpPr/>
          <p:nvPr/>
        </p:nvGrpSpPr>
        <p:grpSpPr>
          <a:xfrm>
            <a:off x="830391" y="4169129"/>
            <a:ext cx="745766" cy="45829"/>
            <a:chOff x="0" y="0"/>
            <a:chExt cx="745764" cy="45828"/>
          </a:xfrm>
        </p:grpSpPr>
        <p:sp>
          <p:nvSpPr>
            <p:cNvPr id="115" name="Google Shape;71;p11"/>
            <p:cNvSpPr/>
            <p:nvPr/>
          </p:nvSpPr>
          <p:spPr>
            <a:xfrm rot="16200000">
              <a:off x="536420" y="-163517"/>
              <a:ext cx="45829" cy="372861"/>
            </a:xfrm>
            <a:prstGeom prst="rect">
              <a:avLst/>
            </a:prstGeom>
            <a:solidFill>
              <a:srgbClr val="FFFFFF"/>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sp>
          <p:nvSpPr>
            <p:cNvPr id="116" name="Google Shape;72;p11"/>
            <p:cNvSpPr/>
            <p:nvPr/>
          </p:nvSpPr>
          <p:spPr>
            <a:xfrm rot="16200000">
              <a:off x="165091" y="-165093"/>
              <a:ext cx="45829" cy="376013"/>
            </a:xfrm>
            <a:prstGeom prst="rect">
              <a:avLst/>
            </a:prstGeom>
            <a:solidFill>
              <a:srgbClr val="FFFFFF"/>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grpSp>
      <p:sp>
        <p:nvSpPr>
          <p:cNvPr id="118" name="xx%"/>
          <p:cNvSpPr txBox="1"/>
          <p:nvPr>
            <p:ph type="title" hasCustomPrompt="1"/>
          </p:nvPr>
        </p:nvSpPr>
        <p:spPr>
          <a:xfrm>
            <a:off x="729450" y="733950"/>
            <a:ext cx="7688400" cy="1244701"/>
          </a:xfrm>
          <a:prstGeom prst="rect">
            <a:avLst/>
          </a:prstGeom>
        </p:spPr>
        <p:txBody>
          <a:bodyPr/>
          <a:lstStyle>
            <a:lvl1pPr>
              <a:defRPr sz="8000">
                <a:solidFill>
                  <a:srgbClr val="FFFFFF"/>
                </a:solidFill>
                <a:latin typeface="Raleway Thin Bold"/>
                <a:ea typeface="Raleway Thin Bold"/>
                <a:cs typeface="Raleway Thin Bold"/>
                <a:sym typeface="Raleway Thin Bold"/>
              </a:defRPr>
            </a:lvl1pPr>
          </a:lstStyle>
          <a:p>
            <a:pPr/>
            <a:r>
              <a:t>xx%</a:t>
            </a:r>
          </a:p>
        </p:txBody>
      </p:sp>
      <p:sp>
        <p:nvSpPr>
          <p:cNvPr id="119" name="Body Level One…"/>
          <p:cNvSpPr txBox="1"/>
          <p:nvPr>
            <p:ph type="body" sz="half" idx="1"/>
          </p:nvPr>
        </p:nvSpPr>
        <p:spPr>
          <a:xfrm>
            <a:off x="729450" y="2272888"/>
            <a:ext cx="7688400" cy="1580402"/>
          </a:xfrm>
          <a:prstGeom prst="rect">
            <a:avLst/>
          </a:prstGeom>
        </p:spPr>
        <p:txBody>
          <a:bodyPr/>
          <a:lstStyle>
            <a:lvl1pPr indent="-311150">
              <a:buClr>
                <a:srgbClr val="FFFFFF"/>
              </a:buClr>
              <a:buSzPts val="1300"/>
              <a:buFont typeface="Lato Regular"/>
              <a:defRPr sz="1300">
                <a:solidFill>
                  <a:srgbClr val="FFFFFF"/>
                </a:solidFill>
                <a:latin typeface="Lato Regular"/>
                <a:ea typeface="Lato Regular"/>
                <a:cs typeface="Lato Regular"/>
                <a:sym typeface="Lato Regular"/>
              </a:defRPr>
            </a:lvl1pPr>
            <a:lvl2pPr marL="968662" indent="-352712">
              <a:buClr>
                <a:srgbClr val="FFFFFF"/>
              </a:buClr>
              <a:buSzPts val="1300"/>
              <a:buFont typeface="Lato Regular"/>
              <a:defRPr sz="1300">
                <a:solidFill>
                  <a:srgbClr val="FFFFFF"/>
                </a:solidFill>
                <a:latin typeface="Lato Regular"/>
                <a:ea typeface="Lato Regular"/>
                <a:cs typeface="Lato Regular"/>
                <a:sym typeface="Lato Regular"/>
              </a:defRPr>
            </a:lvl2pPr>
            <a:lvl3pPr marL="1425862" indent="-352712">
              <a:buClr>
                <a:srgbClr val="FFFFFF"/>
              </a:buClr>
              <a:buSzPts val="1300"/>
              <a:buFont typeface="Lato Regular"/>
              <a:defRPr sz="1300">
                <a:solidFill>
                  <a:srgbClr val="FFFFFF"/>
                </a:solidFill>
                <a:latin typeface="Lato Regular"/>
                <a:ea typeface="Lato Regular"/>
                <a:cs typeface="Lato Regular"/>
                <a:sym typeface="Lato Regular"/>
              </a:defRPr>
            </a:lvl3pPr>
            <a:lvl4pPr marL="1883062" indent="-352712">
              <a:buClr>
                <a:srgbClr val="FFFFFF"/>
              </a:buClr>
              <a:buSzPts val="1300"/>
              <a:buFont typeface="Lato Regular"/>
              <a:defRPr sz="1300">
                <a:solidFill>
                  <a:srgbClr val="FFFFFF"/>
                </a:solidFill>
                <a:latin typeface="Lato Regular"/>
                <a:ea typeface="Lato Regular"/>
                <a:cs typeface="Lato Regular"/>
                <a:sym typeface="Lato Regular"/>
              </a:defRPr>
            </a:lvl4pPr>
            <a:lvl5pPr marL="2340262" indent="-352712">
              <a:buClr>
                <a:srgbClr val="FFFFFF"/>
              </a:buClr>
              <a:buSzPts val="1300"/>
              <a:buFont typeface="Lato Regular"/>
              <a:defRPr sz="1300">
                <a:solidFill>
                  <a:srgbClr val="FFFFFF"/>
                </a:solidFill>
                <a:latin typeface="Lato Regular"/>
                <a:ea typeface="Lato Regular"/>
                <a:cs typeface="Lato Regular"/>
                <a:sym typeface="Lato Regular"/>
              </a:defRPr>
            </a:lvl5pPr>
          </a:lstStyle>
          <a:p>
            <a:pPr/>
            <a:r>
              <a:t>Body Level One</a:t>
            </a:r>
          </a:p>
          <a:p>
            <a:pPr lvl="1"/>
            <a:r>
              <a:t>Body Level Two</a:t>
            </a:r>
          </a:p>
          <a:p>
            <a:pPr lvl="2"/>
            <a:r>
              <a:t>Body Level Three</a:t>
            </a:r>
          </a:p>
          <a:p>
            <a:pPr lvl="3"/>
            <a:r>
              <a:t>Body Level Four</a:t>
            </a:r>
          </a:p>
          <a:p>
            <a:pPr lvl="4"/>
            <a:r>
              <a:t>Body Level Five</a:t>
            </a:r>
          </a:p>
        </p:txBody>
      </p:sp>
      <p:sp>
        <p:nvSpPr>
          <p:cNvPr id="120" name="Slide Number"/>
          <p:cNvSpPr txBox="1"/>
          <p:nvPr>
            <p:ph type="sldNum" sz="quarter" idx="2"/>
          </p:nvPr>
        </p:nvSpPr>
        <p:spPr>
          <a:xfrm>
            <a:off x="8742135" y="4779027"/>
            <a:ext cx="342869" cy="335249"/>
          </a:xfrm>
          <a:prstGeom prst="rect">
            <a:avLst/>
          </a:prstGeom>
        </p:spPr>
        <p:txBody>
          <a:bodyPr>
            <a:spAutoFit/>
          </a:bodyPr>
          <a:lstStyle>
            <a:lvl1pPr>
              <a:defRPr>
                <a:solidFill>
                  <a:srgbClr val="FFFFFF"/>
                </a:solidFill>
                <a:latin typeface="Lato Regular"/>
                <a:ea typeface="Lato Regular"/>
                <a:cs typeface="Lato Regular"/>
                <a:sym typeface="Lato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127" name="Slide Number"/>
          <p:cNvSpPr txBox="1"/>
          <p:nvPr>
            <p:ph type="sldNum" sz="quarter" idx="2"/>
          </p:nvPr>
        </p:nvSpPr>
        <p:spPr>
          <a:xfrm>
            <a:off x="8742135" y="4779027"/>
            <a:ext cx="342869" cy="335249"/>
          </a:xfrm>
          <a:prstGeom prst="rect">
            <a:avLst/>
          </a:prstGeom>
        </p:spPr>
        <p:txBody>
          <a:bodyPr>
            <a:spAutoFit/>
          </a:bodyPr>
          <a:lstStyle>
            <a:lvl1pPr>
              <a:defRPr>
                <a:latin typeface="Lato Regular"/>
                <a:ea typeface="Lato Regular"/>
                <a:cs typeface="Lato Regular"/>
                <a:sym typeface="Lato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p:spTree>
      <p:nvGrpSpPr>
        <p:cNvPr id="1" name=""/>
        <p:cNvGrpSpPr/>
        <p:nvPr/>
      </p:nvGrpSpPr>
      <p:grpSpPr>
        <a:xfrm>
          <a:off x="0" y="0"/>
          <a:ext cx="0" cy="0"/>
          <a:chOff x="0" y="0"/>
          <a:chExt cx="0" cy="0"/>
        </a:xfrm>
      </p:grpSpPr>
      <p:sp>
        <p:nvSpPr>
          <p:cNvPr id="134" name="Title Text"/>
          <p:cNvSpPr txBox="1"/>
          <p:nvPr>
            <p:ph type="title"/>
          </p:nvPr>
        </p:nvSpPr>
        <p:spPr>
          <a:xfrm>
            <a:off x="311708" y="744573"/>
            <a:ext cx="8520601" cy="2052603"/>
          </a:xfrm>
          <a:prstGeom prst="rect">
            <a:avLst/>
          </a:prstGeom>
        </p:spPr>
        <p:txBody>
          <a:bodyPr anchor="b"/>
          <a:lstStyle>
            <a:lvl1pPr algn="ctr">
              <a:defRPr sz="5200"/>
            </a:lvl1pPr>
          </a:lstStyle>
          <a:p>
            <a:pPr/>
            <a:r>
              <a:t>Title Text</a:t>
            </a:r>
          </a:p>
        </p:txBody>
      </p:sp>
      <p:sp>
        <p:nvSpPr>
          <p:cNvPr id="135" name="Body Level One…"/>
          <p:cNvSpPr txBox="1"/>
          <p:nvPr>
            <p:ph type="body" sz="quarter" idx="1"/>
          </p:nvPr>
        </p:nvSpPr>
        <p:spPr>
          <a:xfrm>
            <a:off x="311698" y="2834125"/>
            <a:ext cx="8520603" cy="792602"/>
          </a:xfrm>
          <a:prstGeom prst="rect">
            <a:avLst/>
          </a:prstGeom>
        </p:spPr>
        <p:txBody>
          <a:bodyPr/>
          <a:lstStyle>
            <a:lvl1pPr marL="228600" indent="-114300" algn="ctr">
              <a:lnSpc>
                <a:spcPct val="100000"/>
              </a:lnSpc>
              <a:buClrTx/>
              <a:buSzTx/>
              <a:buFontTx/>
              <a:buNone/>
              <a:defRPr sz="2800"/>
            </a:lvl1pPr>
            <a:lvl2pPr marL="228600" indent="114300" algn="ctr">
              <a:lnSpc>
                <a:spcPct val="100000"/>
              </a:lnSpc>
              <a:buClrTx/>
              <a:buSzTx/>
              <a:buFontTx/>
              <a:buNone/>
              <a:defRPr sz="2800"/>
            </a:lvl2pPr>
            <a:lvl3pPr marL="228600" indent="114300" algn="ctr">
              <a:lnSpc>
                <a:spcPct val="100000"/>
              </a:lnSpc>
              <a:buClrTx/>
              <a:buSzTx/>
              <a:buFontTx/>
              <a:buNone/>
              <a:defRPr sz="2800"/>
            </a:lvl3pPr>
            <a:lvl4pPr marL="228600" indent="114300" algn="ctr">
              <a:lnSpc>
                <a:spcPct val="100000"/>
              </a:lnSpc>
              <a:buClrTx/>
              <a:buSzTx/>
              <a:buFontTx/>
              <a:buNone/>
              <a:defRPr sz="2800"/>
            </a:lvl4pPr>
            <a:lvl5pPr marL="228600" indent="114300" algn="ctr">
              <a:lnSpc>
                <a:spcPct val="100000"/>
              </a:lnSpc>
              <a:buClrTx/>
              <a:buSzTx/>
              <a:buFontTx/>
              <a:buNone/>
              <a:defRPr sz="2800"/>
            </a:lvl5pPr>
          </a:lstStyle>
          <a:p>
            <a:pPr/>
            <a:r>
              <a:t>Body Level One</a:t>
            </a:r>
          </a:p>
          <a:p>
            <a:pPr lvl="1"/>
            <a:r>
              <a:t>Body Level Two</a:t>
            </a:r>
          </a:p>
          <a:p>
            <a:pPr lvl="2"/>
            <a:r>
              <a:t>Body Level Three</a:t>
            </a:r>
          </a:p>
          <a:p>
            <a:pPr lvl="3"/>
            <a:r>
              <a:t>Body Level Four</a:t>
            </a:r>
          </a:p>
          <a:p>
            <a:pPr lvl="4"/>
            <a:r>
              <a:t>Body Level Five</a:t>
            </a:r>
          </a:p>
        </p:txBody>
      </p:sp>
      <p:sp>
        <p:nvSpPr>
          <p:cNvPr id="13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spTree>
      <p:nvGrpSpPr>
        <p:cNvPr id="1" name=""/>
        <p:cNvGrpSpPr/>
        <p:nvPr/>
      </p:nvGrpSpPr>
      <p:grpSpPr>
        <a:xfrm>
          <a:off x="0" y="0"/>
          <a:ext cx="0" cy="0"/>
          <a:chOff x="0" y="0"/>
          <a:chExt cx="0" cy="0"/>
        </a:xfrm>
      </p:grpSpPr>
      <p:sp>
        <p:nvSpPr>
          <p:cNvPr id="143" name="Title Text"/>
          <p:cNvSpPr txBox="1"/>
          <p:nvPr>
            <p:ph type="title"/>
          </p:nvPr>
        </p:nvSpPr>
        <p:spPr>
          <a:xfrm>
            <a:off x="311698" y="2150848"/>
            <a:ext cx="8520603" cy="841802"/>
          </a:xfrm>
          <a:prstGeom prst="rect">
            <a:avLst/>
          </a:prstGeom>
        </p:spPr>
        <p:txBody>
          <a:bodyPr anchor="ctr"/>
          <a:lstStyle>
            <a:lvl1pPr algn="ctr">
              <a:defRPr sz="3600"/>
            </a:lvl1pPr>
          </a:lstStyle>
          <a:p>
            <a:pPr/>
            <a:r>
              <a:t>Title Text</a:t>
            </a:r>
          </a:p>
        </p:txBody>
      </p:sp>
      <p:sp>
        <p:nvSpPr>
          <p:cNvPr id="14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151" name="Title Text"/>
          <p:cNvSpPr txBox="1"/>
          <p:nvPr>
            <p:ph type="title"/>
          </p:nvPr>
        </p:nvSpPr>
        <p:spPr>
          <a:prstGeom prst="rect">
            <a:avLst/>
          </a:prstGeom>
        </p:spPr>
        <p:txBody>
          <a:bodyPr/>
          <a:lstStyle/>
          <a:p>
            <a:pPr/>
            <a:r>
              <a:t>Title Text</a:t>
            </a:r>
          </a:p>
        </p:txBody>
      </p:sp>
      <p:sp>
        <p:nvSpPr>
          <p:cNvPr id="152" name="Body Level One…"/>
          <p:cNvSpPr txBox="1"/>
          <p:nvPr>
            <p:ph type="body" idx="1"/>
          </p:nvPr>
        </p:nvSpPr>
        <p:spPr>
          <a:prstGeom prst="rect">
            <a:avLst/>
          </a:prstGeom>
        </p:spPr>
        <p:txBody>
          <a:bodyPr/>
          <a:lstStyle/>
          <a:p>
            <a:pPr/>
            <a:r>
              <a:t>Body Level One</a:t>
            </a:r>
          </a:p>
          <a:p>
            <a:pPr lvl="1"/>
            <a:r>
              <a:t>Body Level Two</a:t>
            </a:r>
          </a:p>
          <a:p>
            <a:pPr lvl="2"/>
            <a:r>
              <a:t>Body Level Three</a:t>
            </a:r>
          </a:p>
          <a:p>
            <a:pPr lvl="3"/>
            <a:r>
              <a:t>Body Level Four</a:t>
            </a:r>
          </a:p>
          <a:p>
            <a:pPr lvl="4"/>
            <a:r>
              <a:t>Body Level Five</a:t>
            </a:r>
          </a:p>
        </p:txBody>
      </p:sp>
      <p:sp>
        <p:nvSpPr>
          <p:cNvPr id="1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160" name="Title Text"/>
          <p:cNvSpPr txBox="1"/>
          <p:nvPr>
            <p:ph type="title"/>
          </p:nvPr>
        </p:nvSpPr>
        <p:spPr>
          <a:prstGeom prst="rect">
            <a:avLst/>
          </a:prstGeom>
        </p:spPr>
        <p:txBody>
          <a:bodyPr/>
          <a:lstStyle/>
          <a:p>
            <a:pPr/>
            <a:r>
              <a:t>Title Text</a:t>
            </a:r>
          </a:p>
        </p:txBody>
      </p:sp>
      <p:sp>
        <p:nvSpPr>
          <p:cNvPr id="161" name="Body Level One…"/>
          <p:cNvSpPr txBox="1"/>
          <p:nvPr>
            <p:ph type="body" sz="half" idx="1"/>
          </p:nvPr>
        </p:nvSpPr>
        <p:spPr>
          <a:xfrm>
            <a:off x="311698" y="1152475"/>
            <a:ext cx="3999903" cy="3416400"/>
          </a:xfrm>
          <a:prstGeom prst="rect">
            <a:avLst/>
          </a:prstGeom>
        </p:spPr>
        <p:txBody>
          <a:bodyPr/>
          <a:lstStyle>
            <a:lvl1pPr indent="-317500">
              <a:buSzPts val="1400"/>
              <a:defRPr sz="1400"/>
            </a:lvl1pPr>
            <a:lvl2pPr marL="965200" indent="-355600">
              <a:buSzPts val="1400"/>
              <a:defRPr sz="1400"/>
            </a:lvl2pPr>
            <a:lvl3pPr marL="1422400" indent="-355600">
              <a:buSzPts val="1400"/>
              <a:defRPr sz="1400"/>
            </a:lvl3pPr>
            <a:lvl4pPr marL="1879600" indent="-355600">
              <a:buSzPts val="1400"/>
              <a:defRPr sz="1400"/>
            </a:lvl4pPr>
            <a:lvl5pPr marL="2336800" indent="-355600">
              <a:buSzPts val="1400"/>
              <a:defRPr sz="1400"/>
            </a:lvl5pPr>
          </a:lstStyle>
          <a:p>
            <a:pPr/>
            <a:r>
              <a:t>Body Level One</a:t>
            </a:r>
          </a:p>
          <a:p>
            <a:pPr lvl="1"/>
            <a:r>
              <a:t>Body Level Two</a:t>
            </a:r>
          </a:p>
          <a:p>
            <a:pPr lvl="2"/>
            <a:r>
              <a:t>Body Level Three</a:t>
            </a:r>
          </a:p>
          <a:p>
            <a:pPr lvl="3"/>
            <a:r>
              <a:t>Body Level Four</a:t>
            </a:r>
          </a:p>
          <a:p>
            <a:pPr lvl="4"/>
            <a:r>
              <a:t>Body Level Five</a:t>
            </a:r>
          </a:p>
        </p:txBody>
      </p:sp>
      <p:sp>
        <p:nvSpPr>
          <p:cNvPr id="162" name="Google Shape;97;p17"/>
          <p:cNvSpPr txBox="1"/>
          <p:nvPr>
            <p:ph type="body" sz="half" idx="21"/>
          </p:nvPr>
        </p:nvSpPr>
        <p:spPr>
          <a:xfrm>
            <a:off x="4832398" y="1152475"/>
            <a:ext cx="3999903" cy="3416400"/>
          </a:xfrm>
          <a:prstGeom prst="rect">
            <a:avLst/>
          </a:prstGeom>
        </p:spPr>
        <p:txBody>
          <a:bodyPr/>
          <a:lstStyle/>
          <a:p>
            <a:pPr indent="-311150">
              <a:buSzPts val="1300"/>
              <a:buFont typeface="Lato Regular"/>
              <a:defRPr sz="1300">
                <a:latin typeface="Lato Regular"/>
                <a:ea typeface="Lato Regular"/>
                <a:cs typeface="Lato Regular"/>
                <a:sym typeface="Lato Regular"/>
              </a:defRPr>
            </a:pPr>
          </a:p>
        </p:txBody>
      </p:sp>
      <p:sp>
        <p:nvSpPr>
          <p:cNvPr id="16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170" name="Title Text"/>
          <p:cNvSpPr txBox="1"/>
          <p:nvPr>
            <p:ph type="title"/>
          </p:nvPr>
        </p:nvSpPr>
        <p:spPr>
          <a:prstGeom prst="rect">
            <a:avLst/>
          </a:prstGeom>
        </p:spPr>
        <p:txBody>
          <a:bodyPr/>
          <a:lstStyle/>
          <a:p>
            <a:pPr/>
            <a:r>
              <a:t>Title Text</a:t>
            </a:r>
          </a:p>
        </p:txBody>
      </p:sp>
      <p:sp>
        <p:nvSpPr>
          <p:cNvPr id="17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178" name="Title Text"/>
          <p:cNvSpPr txBox="1"/>
          <p:nvPr>
            <p:ph type="title"/>
          </p:nvPr>
        </p:nvSpPr>
        <p:spPr>
          <a:xfrm>
            <a:off x="311698" y="555600"/>
            <a:ext cx="2808003" cy="755700"/>
          </a:xfrm>
          <a:prstGeom prst="rect">
            <a:avLst/>
          </a:prstGeom>
        </p:spPr>
        <p:txBody>
          <a:bodyPr anchor="b"/>
          <a:lstStyle>
            <a:lvl1pPr>
              <a:defRPr sz="2400"/>
            </a:lvl1pPr>
          </a:lstStyle>
          <a:p>
            <a:pPr/>
            <a:r>
              <a:t>Title Text</a:t>
            </a:r>
          </a:p>
        </p:txBody>
      </p:sp>
      <p:sp>
        <p:nvSpPr>
          <p:cNvPr id="179" name="Body Level One…"/>
          <p:cNvSpPr txBox="1"/>
          <p:nvPr>
            <p:ph type="body" sz="quarter" idx="1"/>
          </p:nvPr>
        </p:nvSpPr>
        <p:spPr>
          <a:xfrm>
            <a:off x="311698" y="1389598"/>
            <a:ext cx="2808003" cy="3179403"/>
          </a:xfrm>
          <a:prstGeom prst="rect">
            <a:avLst/>
          </a:prstGeom>
        </p:spPr>
        <p:txBody>
          <a:bodyPr/>
          <a:lstStyle>
            <a:lvl1pPr indent="-304800">
              <a:buSzPts val="1200"/>
              <a:defRPr sz="1200"/>
            </a:lvl1pPr>
            <a:lvl2pPr marL="914400" indent="-304800">
              <a:buSzPts val="1200"/>
              <a:defRPr sz="1200"/>
            </a:lvl2pPr>
            <a:lvl3pPr marL="1371600" indent="-304800">
              <a:buSzPts val="1200"/>
              <a:defRPr sz="1200"/>
            </a:lvl3pPr>
            <a:lvl4pPr marL="1828800" indent="-304800">
              <a:buSzPts val="1200"/>
              <a:defRPr sz="1200"/>
            </a:lvl4pPr>
            <a:lvl5pPr marL="2286000" indent="-304800">
              <a:buSzPts val="1200"/>
              <a:defRPr sz="1200"/>
            </a:lvl5pPr>
          </a:lstStyle>
          <a:p>
            <a:pPr/>
            <a:r>
              <a:t>Body Level One</a:t>
            </a:r>
          </a:p>
          <a:p>
            <a:pPr lvl="1"/>
            <a:r>
              <a:t>Body Level Two</a:t>
            </a:r>
          </a:p>
          <a:p>
            <a:pPr lvl="2"/>
            <a:r>
              <a:t>Body Level Three</a:t>
            </a:r>
          </a:p>
          <a:p>
            <a:pPr lvl="3"/>
            <a:r>
              <a:t>Body Level Four</a:t>
            </a:r>
          </a:p>
          <a:p>
            <a:pPr lvl="4"/>
            <a:r>
              <a:t>Body Level Five</a:t>
            </a:r>
          </a:p>
        </p:txBody>
      </p:sp>
      <p:sp>
        <p:nvSpPr>
          <p:cNvPr id="180"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spTree>
      <p:nvGrpSpPr>
        <p:cNvPr id="1" name=""/>
        <p:cNvGrpSpPr/>
        <p:nvPr/>
      </p:nvGrpSpPr>
      <p:grpSpPr>
        <a:xfrm>
          <a:off x="0" y="0"/>
          <a:ext cx="0" cy="0"/>
          <a:chOff x="0" y="0"/>
          <a:chExt cx="0" cy="0"/>
        </a:xfrm>
      </p:grpSpPr>
      <p:sp>
        <p:nvSpPr>
          <p:cNvPr id="187" name="Title Text"/>
          <p:cNvSpPr txBox="1"/>
          <p:nvPr>
            <p:ph type="title"/>
          </p:nvPr>
        </p:nvSpPr>
        <p:spPr>
          <a:xfrm>
            <a:off x="490250" y="450148"/>
            <a:ext cx="6367801" cy="4090803"/>
          </a:xfrm>
          <a:prstGeom prst="rect">
            <a:avLst/>
          </a:prstGeom>
        </p:spPr>
        <p:txBody>
          <a:bodyPr anchor="ctr"/>
          <a:lstStyle>
            <a:lvl1pPr>
              <a:defRPr sz="4800"/>
            </a:lvl1pPr>
          </a:lstStyle>
          <a:p>
            <a:pPr/>
            <a:r>
              <a:t>Title Text</a:t>
            </a:r>
          </a:p>
        </p:txBody>
      </p:sp>
      <p:sp>
        <p:nvSpPr>
          <p:cNvPr id="18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195" name="Google Shape;110;p21"/>
          <p:cNvSpPr/>
          <p:nvPr/>
        </p:nvSpPr>
        <p:spPr>
          <a:xfrm>
            <a:off x="4572000" y="-126"/>
            <a:ext cx="4572000" cy="5143503"/>
          </a:xfrm>
          <a:prstGeom prst="rect">
            <a:avLst/>
          </a:prstGeom>
          <a:solidFill>
            <a:srgbClr val="EEEEEE"/>
          </a:solidFill>
          <a:ln w="12700">
            <a:miter lim="400000"/>
          </a:ln>
        </p:spPr>
        <p:txBody>
          <a:bodyPr lIns="0" tIns="0" rIns="0" bIns="0" anchor="ctr"/>
          <a:lstStyle/>
          <a:p>
            <a:pPr>
              <a:defRPr>
                <a:solidFill>
                  <a:srgbClr val="000000"/>
                </a:solidFill>
                <a:latin typeface="+mj-lt"/>
                <a:ea typeface="+mj-ea"/>
                <a:cs typeface="+mj-cs"/>
                <a:sym typeface="Arial"/>
              </a:defRPr>
            </a:pPr>
          </a:p>
        </p:txBody>
      </p:sp>
      <p:sp>
        <p:nvSpPr>
          <p:cNvPr id="196" name="Title Text"/>
          <p:cNvSpPr txBox="1"/>
          <p:nvPr>
            <p:ph type="title"/>
          </p:nvPr>
        </p:nvSpPr>
        <p:spPr>
          <a:xfrm>
            <a:off x="265500" y="1233175"/>
            <a:ext cx="4045200" cy="1482302"/>
          </a:xfrm>
          <a:prstGeom prst="rect">
            <a:avLst/>
          </a:prstGeom>
        </p:spPr>
        <p:txBody>
          <a:bodyPr anchor="b"/>
          <a:lstStyle>
            <a:lvl1pPr algn="ctr">
              <a:defRPr sz="4200"/>
            </a:lvl1pPr>
          </a:lstStyle>
          <a:p>
            <a:pPr/>
            <a:r>
              <a:t>Title Text</a:t>
            </a:r>
          </a:p>
        </p:txBody>
      </p:sp>
      <p:sp>
        <p:nvSpPr>
          <p:cNvPr id="197" name="Body Level One…"/>
          <p:cNvSpPr txBox="1"/>
          <p:nvPr>
            <p:ph type="body" sz="quarter" idx="1"/>
          </p:nvPr>
        </p:nvSpPr>
        <p:spPr>
          <a:xfrm>
            <a:off x="265500" y="2803075"/>
            <a:ext cx="4045200" cy="1235101"/>
          </a:xfrm>
          <a:prstGeom prst="rect">
            <a:avLst/>
          </a:prstGeom>
        </p:spPr>
        <p:txBody>
          <a:bodyPr/>
          <a:lstStyle>
            <a:lvl1pPr marL="228600" indent="-114300" algn="ctr">
              <a:lnSpc>
                <a:spcPct val="100000"/>
              </a:lnSpc>
              <a:buClrTx/>
              <a:buSzTx/>
              <a:buFontTx/>
              <a:buNone/>
              <a:defRPr sz="2100"/>
            </a:lvl1pPr>
            <a:lvl2pPr marL="228600" indent="114300" algn="ctr">
              <a:lnSpc>
                <a:spcPct val="100000"/>
              </a:lnSpc>
              <a:buClrTx/>
              <a:buSzTx/>
              <a:buFontTx/>
              <a:buNone/>
              <a:defRPr sz="2100"/>
            </a:lvl2pPr>
            <a:lvl3pPr marL="228600" indent="114300" algn="ctr">
              <a:lnSpc>
                <a:spcPct val="100000"/>
              </a:lnSpc>
              <a:buClrTx/>
              <a:buSzTx/>
              <a:buFontTx/>
              <a:buNone/>
              <a:defRPr sz="2100"/>
            </a:lvl3pPr>
            <a:lvl4pPr marL="228600" indent="114300" algn="ctr">
              <a:lnSpc>
                <a:spcPct val="100000"/>
              </a:lnSpc>
              <a:buClrTx/>
              <a:buSzTx/>
              <a:buFontTx/>
              <a:buNone/>
              <a:defRPr sz="2100"/>
            </a:lvl4pPr>
            <a:lvl5pPr marL="228600" indent="114300" algn="ctr">
              <a:lnSpc>
                <a:spcPct val="100000"/>
              </a:lnSpc>
              <a:buClrTx/>
              <a:buSzTx/>
              <a:buFontTx/>
              <a:buNone/>
              <a:defRPr sz="2100"/>
            </a:lvl5pPr>
          </a:lstStyle>
          <a:p>
            <a:pPr/>
            <a:r>
              <a:t>Body Level One</a:t>
            </a:r>
          </a:p>
          <a:p>
            <a:pPr lvl="1"/>
            <a:r>
              <a:t>Body Level Two</a:t>
            </a:r>
          </a:p>
          <a:p>
            <a:pPr lvl="2"/>
            <a:r>
              <a:t>Body Level Three</a:t>
            </a:r>
          </a:p>
          <a:p>
            <a:pPr lvl="3"/>
            <a:r>
              <a:t>Body Level Four</a:t>
            </a:r>
          </a:p>
          <a:p>
            <a:pPr lvl="4"/>
            <a:r>
              <a:t>Body Level Five</a:t>
            </a:r>
          </a:p>
        </p:txBody>
      </p:sp>
      <p:sp>
        <p:nvSpPr>
          <p:cNvPr id="198" name="Google Shape;113;p21"/>
          <p:cNvSpPr txBox="1"/>
          <p:nvPr>
            <p:ph type="body" sz="half" idx="21"/>
          </p:nvPr>
        </p:nvSpPr>
        <p:spPr>
          <a:xfrm>
            <a:off x="4939500" y="724074"/>
            <a:ext cx="3837000" cy="3695103"/>
          </a:xfrm>
          <a:prstGeom prst="rect">
            <a:avLst/>
          </a:prstGeom>
        </p:spPr>
        <p:txBody>
          <a:bodyPr anchor="ctr"/>
          <a:lstStyle/>
          <a:p>
            <a:pPr indent="-311150">
              <a:buSzPts val="1300"/>
              <a:buFont typeface="Lato Regular"/>
              <a:defRPr sz="1300">
                <a:latin typeface="Lato Regular"/>
                <a:ea typeface="Lato Regular"/>
                <a:cs typeface="Lato Regular"/>
                <a:sym typeface="Lato Regular"/>
              </a:defRPr>
            </a:pPr>
          </a:p>
        </p:txBody>
      </p:sp>
      <p:sp>
        <p:nvSpPr>
          <p:cNvPr id="19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ONLY">
    <p:spTree>
      <p:nvGrpSpPr>
        <p:cNvPr id="1" name=""/>
        <p:cNvGrpSpPr/>
        <p:nvPr/>
      </p:nvGrpSpPr>
      <p:grpSpPr>
        <a:xfrm>
          <a:off x="0" y="0"/>
          <a:ext cx="0" cy="0"/>
          <a:chOff x="0" y="0"/>
          <a:chExt cx="0" cy="0"/>
        </a:xfrm>
      </p:grpSpPr>
      <p:sp>
        <p:nvSpPr>
          <p:cNvPr id="20" name="Title Text"/>
          <p:cNvSpPr txBox="1"/>
          <p:nvPr>
            <p:ph type="title"/>
          </p:nvPr>
        </p:nvSpPr>
        <p:spPr>
          <a:xfrm>
            <a:off x="392623" y="13949"/>
            <a:ext cx="8358602" cy="535202"/>
          </a:xfrm>
          <a:prstGeom prst="rect">
            <a:avLst/>
          </a:prstGeom>
        </p:spPr>
        <p:txBody>
          <a:bodyPr/>
          <a:lstStyle>
            <a:lvl1pPr>
              <a:defRPr sz="2600">
                <a:solidFill>
                  <a:srgbClr val="CC0000"/>
                </a:solidFill>
                <a:latin typeface="Ubuntu Bold"/>
                <a:ea typeface="Ubuntu Bold"/>
                <a:cs typeface="Ubuntu Bold"/>
                <a:sym typeface="Ubuntu Bold"/>
              </a:defRPr>
            </a:lvl1pPr>
          </a:lstStyle>
          <a:p>
            <a:pPr/>
            <a:r>
              <a:t>Title Text</a:t>
            </a:r>
          </a:p>
        </p:txBody>
      </p:sp>
      <p:sp>
        <p:nvSpPr>
          <p:cNvPr id="21" name="Google Shape;16;p3"/>
          <p:cNvSpPr txBox="1"/>
          <p:nvPr/>
        </p:nvSpPr>
        <p:spPr>
          <a:xfrm>
            <a:off x="-464576" y="4813348"/>
            <a:ext cx="6625802" cy="3479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indent="457200">
              <a:defRPr sz="1100">
                <a:solidFill>
                  <a:srgbClr val="666666"/>
                </a:solidFill>
                <a:latin typeface="Lato Bold"/>
                <a:ea typeface="Lato Bold"/>
                <a:cs typeface="Lato Bold"/>
                <a:sym typeface="Lato Bold"/>
              </a:defRPr>
            </a:lvl1pPr>
          </a:lstStyle>
          <a:p>
            <a:pPr/>
            <a:r>
              <a:t>Anton Motornenko SQM 2022</a:t>
            </a:r>
          </a:p>
        </p:txBody>
      </p:sp>
      <p:sp>
        <p:nvSpPr>
          <p:cNvPr id="22" name="Google Shape;17;p3"/>
          <p:cNvSpPr/>
          <p:nvPr/>
        </p:nvSpPr>
        <p:spPr>
          <a:xfrm rot="16200000">
            <a:off x="4552699" y="-3625876"/>
            <a:ext cx="37802" cy="8359201"/>
          </a:xfrm>
          <a:prstGeom prst="rect">
            <a:avLst/>
          </a:prstGeom>
          <a:solidFill>
            <a:srgbClr val="4A86E8"/>
          </a:solidFill>
          <a:ln w="12700">
            <a:miter lim="400000"/>
          </a:ln>
        </p:spPr>
        <p:txBody>
          <a:bodyPr lIns="0" tIns="0" rIns="0" bIns="0" anchor="ctr"/>
          <a:lstStyle/>
          <a:p>
            <a:pPr>
              <a:defRPr>
                <a:solidFill>
                  <a:srgbClr val="000000"/>
                </a:solidFill>
                <a:latin typeface="+mj-lt"/>
                <a:ea typeface="+mj-ea"/>
                <a:cs typeface="+mj-cs"/>
                <a:sym typeface="Arial"/>
              </a:defRPr>
            </a:pPr>
          </a:p>
        </p:txBody>
      </p:sp>
      <p:sp>
        <p:nvSpPr>
          <p:cNvPr id="23" name="Body Level One…"/>
          <p:cNvSpPr txBox="1"/>
          <p:nvPr>
            <p:ph type="body" sz="quarter" idx="1"/>
          </p:nvPr>
        </p:nvSpPr>
        <p:spPr>
          <a:xfrm>
            <a:off x="8454273" y="4743400"/>
            <a:ext cx="437402" cy="406500"/>
          </a:xfrm>
          <a:prstGeom prst="rect">
            <a:avLst/>
          </a:prstGeom>
        </p:spPr>
        <p:txBody>
          <a:bodyPr/>
          <a:lstStyle>
            <a:lvl1pPr indent="-298450" algn="r">
              <a:buClr>
                <a:srgbClr val="666666"/>
              </a:buClr>
              <a:buSzPts val="1100"/>
              <a:buFont typeface="Lato Regular"/>
              <a:defRPr sz="1100">
                <a:solidFill>
                  <a:srgbClr val="666666"/>
                </a:solidFill>
                <a:latin typeface="Lato Regular"/>
                <a:ea typeface="Lato Regular"/>
                <a:cs typeface="Lato Regular"/>
                <a:sym typeface="Lato Regular"/>
              </a:defRPr>
            </a:lvl1pPr>
            <a:lvl2pPr marL="914400" indent="-298450" algn="r">
              <a:buClr>
                <a:srgbClr val="666666"/>
              </a:buClr>
              <a:buSzPts val="1100"/>
              <a:buFont typeface="Lato Regular"/>
              <a:defRPr sz="1100">
                <a:solidFill>
                  <a:srgbClr val="666666"/>
                </a:solidFill>
                <a:latin typeface="Lato Regular"/>
                <a:ea typeface="Lato Regular"/>
                <a:cs typeface="Lato Regular"/>
                <a:sym typeface="Lato Regular"/>
              </a:defRPr>
            </a:lvl2pPr>
            <a:lvl3pPr marL="1371600" indent="-298450" algn="r">
              <a:buClr>
                <a:srgbClr val="666666"/>
              </a:buClr>
              <a:buSzPts val="1100"/>
              <a:buFont typeface="Lato Regular"/>
              <a:defRPr sz="1100">
                <a:solidFill>
                  <a:srgbClr val="666666"/>
                </a:solidFill>
                <a:latin typeface="Lato Regular"/>
                <a:ea typeface="Lato Regular"/>
                <a:cs typeface="Lato Regular"/>
                <a:sym typeface="Lato Regular"/>
              </a:defRPr>
            </a:lvl3pPr>
            <a:lvl4pPr marL="1828800" indent="-298450" algn="r">
              <a:buClr>
                <a:srgbClr val="666666"/>
              </a:buClr>
              <a:buSzPts val="1100"/>
              <a:buFont typeface="Lato Regular"/>
              <a:defRPr sz="1100">
                <a:solidFill>
                  <a:srgbClr val="666666"/>
                </a:solidFill>
                <a:latin typeface="Lato Regular"/>
                <a:ea typeface="Lato Regular"/>
                <a:cs typeface="Lato Regular"/>
                <a:sym typeface="Lato Regular"/>
              </a:defRPr>
            </a:lvl4pPr>
            <a:lvl5pPr marL="2286000" indent="-298450" algn="r">
              <a:buClr>
                <a:srgbClr val="666666"/>
              </a:buClr>
              <a:buSzPts val="1100"/>
              <a:buFont typeface="Lato Regular"/>
              <a:defRPr sz="1100">
                <a:solidFill>
                  <a:srgbClr val="666666"/>
                </a:solidFill>
                <a:latin typeface="Lato Regular"/>
                <a:ea typeface="Lato Regular"/>
                <a:cs typeface="Lato Regular"/>
                <a:sym typeface="Lato Regular"/>
              </a:defRPr>
            </a:lvl5pPr>
          </a:lstStyle>
          <a:p>
            <a:pPr/>
            <a:r>
              <a:t>Body Level One</a:t>
            </a:r>
          </a:p>
          <a:p>
            <a:pPr lvl="1"/>
            <a:r>
              <a:t>Body Level Two</a:t>
            </a:r>
          </a:p>
          <a:p>
            <a:pPr lvl="2"/>
            <a:r>
              <a:t>Body Level Three</a:t>
            </a:r>
          </a:p>
          <a:p>
            <a:pPr lvl="3"/>
            <a:r>
              <a:t>Body Level Four</a:t>
            </a:r>
          </a:p>
          <a:p>
            <a:pPr lvl="4"/>
            <a:r>
              <a:t>Body Level Five</a:t>
            </a:r>
          </a:p>
        </p:txBody>
      </p:sp>
      <p:sp>
        <p:nvSpPr>
          <p:cNvPr id="24" name="Slide Number"/>
          <p:cNvSpPr txBox="1"/>
          <p:nvPr>
            <p:ph type="sldNum" sz="quarter" idx="2"/>
          </p:nvPr>
        </p:nvSpPr>
        <p:spPr>
          <a:xfrm>
            <a:off x="8742135" y="4779027"/>
            <a:ext cx="342869" cy="335249"/>
          </a:xfrm>
          <a:prstGeom prst="rect">
            <a:avLst/>
          </a:prstGeom>
        </p:spPr>
        <p:txBody>
          <a:bodyPr>
            <a:spAutoFit/>
          </a:bodyPr>
          <a:lstStyle>
            <a:lvl1pPr>
              <a:defRPr>
                <a:latin typeface="Lato Regular"/>
                <a:ea typeface="Lato Regular"/>
                <a:cs typeface="Lato Regular"/>
                <a:sym typeface="Lato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206" name="Body Level One…"/>
          <p:cNvSpPr txBox="1"/>
          <p:nvPr>
            <p:ph type="body" sz="quarter" idx="1"/>
          </p:nvPr>
        </p:nvSpPr>
        <p:spPr>
          <a:xfrm>
            <a:off x="311698" y="4230575"/>
            <a:ext cx="5998804" cy="605102"/>
          </a:xfrm>
          <a:prstGeom prst="rect">
            <a:avLst/>
          </a:prstGeom>
        </p:spPr>
        <p:txBody>
          <a:bodyPr anchor="ctr"/>
          <a:lstStyle>
            <a:lvl1pPr marL="0" indent="228600">
              <a:lnSpc>
                <a:spcPct val="100000"/>
              </a:lnSpc>
              <a:buClrTx/>
              <a:buSzTx/>
              <a:buFontTx/>
              <a:buNone/>
            </a:lvl1pPr>
            <a:lvl2pPr>
              <a:lnSpc>
                <a:spcPct val="100000"/>
              </a:lnSpc>
              <a:buClrTx/>
              <a:buFontTx/>
            </a:lvl2pPr>
            <a:lvl3pPr>
              <a:lnSpc>
                <a:spcPct val="100000"/>
              </a:lnSpc>
              <a:buClrTx/>
              <a:buFontTx/>
            </a:lvl3pPr>
            <a:lvl4pPr>
              <a:lnSpc>
                <a:spcPct val="100000"/>
              </a:lnSpc>
              <a:buClrTx/>
              <a:buFontTx/>
            </a:lvl4pPr>
            <a:lvl5pPr>
              <a:lnSpc>
                <a:spcPct val="100000"/>
              </a:lnSpc>
              <a:buClrTx/>
              <a:buFontTx/>
            </a:lvl5pPr>
          </a:lstStyle>
          <a:p>
            <a:pPr/>
            <a:r>
              <a:t>Body Level One</a:t>
            </a:r>
          </a:p>
          <a:p>
            <a:pPr lvl="1"/>
            <a:r>
              <a:t>Body Level Two</a:t>
            </a:r>
          </a:p>
          <a:p>
            <a:pPr lvl="2"/>
            <a:r>
              <a:t>Body Level Three</a:t>
            </a:r>
          </a:p>
          <a:p>
            <a:pPr lvl="3"/>
            <a:r>
              <a:t>Body Level Four</a:t>
            </a:r>
          </a:p>
          <a:p>
            <a:pPr lvl="4"/>
            <a:r>
              <a:t>Body Level Five</a:t>
            </a:r>
          </a:p>
        </p:txBody>
      </p:sp>
      <p:sp>
        <p:nvSpPr>
          <p:cNvPr id="20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_NUMBER">
    <p:spTree>
      <p:nvGrpSpPr>
        <p:cNvPr id="1" name=""/>
        <p:cNvGrpSpPr/>
        <p:nvPr/>
      </p:nvGrpSpPr>
      <p:grpSpPr>
        <a:xfrm>
          <a:off x="0" y="0"/>
          <a:ext cx="0" cy="0"/>
          <a:chOff x="0" y="0"/>
          <a:chExt cx="0" cy="0"/>
        </a:xfrm>
      </p:grpSpPr>
      <p:sp>
        <p:nvSpPr>
          <p:cNvPr id="214" name="xx%"/>
          <p:cNvSpPr txBox="1"/>
          <p:nvPr>
            <p:ph type="title" hasCustomPrompt="1"/>
          </p:nvPr>
        </p:nvSpPr>
        <p:spPr>
          <a:xfrm>
            <a:off x="311698" y="1106125"/>
            <a:ext cx="8520603" cy="1963500"/>
          </a:xfrm>
          <a:prstGeom prst="rect">
            <a:avLst/>
          </a:prstGeom>
        </p:spPr>
        <p:txBody>
          <a:bodyPr anchor="b"/>
          <a:lstStyle>
            <a:lvl1pPr algn="ctr">
              <a:defRPr sz="12000"/>
            </a:lvl1pPr>
          </a:lstStyle>
          <a:p>
            <a:pPr/>
            <a:r>
              <a:t>xx%</a:t>
            </a:r>
          </a:p>
        </p:txBody>
      </p:sp>
      <p:sp>
        <p:nvSpPr>
          <p:cNvPr id="215" name="Body Level One…"/>
          <p:cNvSpPr txBox="1"/>
          <p:nvPr>
            <p:ph type="body" sz="half" idx="1"/>
          </p:nvPr>
        </p:nvSpPr>
        <p:spPr>
          <a:xfrm>
            <a:off x="311698" y="3152225"/>
            <a:ext cx="8520603" cy="1300800"/>
          </a:xfrm>
          <a:prstGeom prst="rect">
            <a:avLst/>
          </a:prstGeom>
        </p:spPr>
        <p:txBody>
          <a:bodyPr/>
          <a:lstStyle>
            <a:lvl1pPr algn="ctr"/>
            <a:lvl2pPr algn="ctr"/>
            <a:lvl3pPr algn="ctr"/>
            <a:lvl4pPr algn="ctr"/>
            <a:lvl5pPr algn="ctr"/>
          </a:lstStyle>
          <a:p>
            <a:pPr/>
            <a:r>
              <a:t>Body Level One</a:t>
            </a:r>
          </a:p>
          <a:p>
            <a:pPr lvl="1"/>
            <a:r>
              <a:t>Body Level Two</a:t>
            </a:r>
          </a:p>
          <a:p>
            <a:pPr lvl="2"/>
            <a:r>
              <a:t>Body Level Three</a:t>
            </a:r>
          </a:p>
          <a:p>
            <a:pPr lvl="3"/>
            <a:r>
              <a:t>Body Level Four</a:t>
            </a:r>
          </a:p>
          <a:p>
            <a:pPr lvl="4"/>
            <a:r>
              <a:t>Body Level Five</a:t>
            </a:r>
          </a:p>
        </p:txBody>
      </p:sp>
      <p:sp>
        <p:nvSpPr>
          <p:cNvPr id="216"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spTree>
      <p:nvGrpSpPr>
        <p:cNvPr id="1" name=""/>
        <p:cNvGrpSpPr/>
        <p:nvPr/>
      </p:nvGrpSpPr>
      <p:grpSpPr>
        <a:xfrm>
          <a:off x="0" y="0"/>
          <a:ext cx="0" cy="0"/>
          <a:chOff x="0" y="0"/>
          <a:chExt cx="0" cy="0"/>
        </a:xfrm>
      </p:grpSpPr>
      <p:sp>
        <p:nvSpPr>
          <p:cNvPr id="22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HEADER">
    <p:bg>
      <p:bgPr>
        <a:solidFill>
          <a:srgbClr val="1A9988"/>
        </a:solidFill>
      </p:bgPr>
    </p:bg>
    <p:spTree>
      <p:nvGrpSpPr>
        <p:cNvPr id="1" name=""/>
        <p:cNvGrpSpPr/>
        <p:nvPr/>
      </p:nvGrpSpPr>
      <p:grpSpPr>
        <a:xfrm>
          <a:off x="0" y="0"/>
          <a:ext cx="0" cy="0"/>
          <a:chOff x="0" y="0"/>
          <a:chExt cx="0" cy="0"/>
        </a:xfrm>
      </p:grpSpPr>
      <p:grpSp>
        <p:nvGrpSpPr>
          <p:cNvPr id="33" name="Google Shape;21;p4"/>
          <p:cNvGrpSpPr/>
          <p:nvPr/>
        </p:nvGrpSpPr>
        <p:grpSpPr>
          <a:xfrm>
            <a:off x="830391" y="1191254"/>
            <a:ext cx="745766" cy="45829"/>
            <a:chOff x="0" y="0"/>
            <a:chExt cx="745764" cy="45828"/>
          </a:xfrm>
        </p:grpSpPr>
        <p:sp>
          <p:nvSpPr>
            <p:cNvPr id="31" name="Google Shape;22;p4"/>
            <p:cNvSpPr/>
            <p:nvPr/>
          </p:nvSpPr>
          <p:spPr>
            <a:xfrm rot="16200000">
              <a:off x="536420" y="-163517"/>
              <a:ext cx="45829" cy="372861"/>
            </a:xfrm>
            <a:prstGeom prst="rect">
              <a:avLst/>
            </a:prstGeom>
            <a:solidFill>
              <a:srgbClr val="FFFFFF"/>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sp>
          <p:nvSpPr>
            <p:cNvPr id="32" name="Google Shape;23;p4"/>
            <p:cNvSpPr/>
            <p:nvPr/>
          </p:nvSpPr>
          <p:spPr>
            <a:xfrm rot="16200000">
              <a:off x="165091" y="-165093"/>
              <a:ext cx="45829" cy="376013"/>
            </a:xfrm>
            <a:prstGeom prst="rect">
              <a:avLst/>
            </a:prstGeom>
            <a:solidFill>
              <a:srgbClr val="FFFFFF"/>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grpSp>
      <p:sp>
        <p:nvSpPr>
          <p:cNvPr id="34" name="Title Text"/>
          <p:cNvSpPr txBox="1"/>
          <p:nvPr>
            <p:ph type="title"/>
          </p:nvPr>
        </p:nvSpPr>
        <p:spPr>
          <a:xfrm>
            <a:off x="729450" y="1322449"/>
            <a:ext cx="7688400" cy="1518603"/>
          </a:xfrm>
          <a:prstGeom prst="rect">
            <a:avLst/>
          </a:prstGeom>
        </p:spPr>
        <p:txBody>
          <a:bodyPr/>
          <a:lstStyle>
            <a:lvl1pPr>
              <a:defRPr sz="3600">
                <a:solidFill>
                  <a:srgbClr val="FFFFFF"/>
                </a:solidFill>
                <a:latin typeface="Raleway Thin Bold"/>
                <a:ea typeface="Raleway Thin Bold"/>
                <a:cs typeface="Raleway Thin Bold"/>
                <a:sym typeface="Raleway Thin Bold"/>
              </a:defRPr>
            </a:lvl1pPr>
          </a:lstStyle>
          <a:p>
            <a:pPr/>
            <a:r>
              <a:t>Title Text</a:t>
            </a:r>
          </a:p>
        </p:txBody>
      </p:sp>
      <p:sp>
        <p:nvSpPr>
          <p:cNvPr id="35" name="Slide Number"/>
          <p:cNvSpPr txBox="1"/>
          <p:nvPr>
            <p:ph type="sldNum" sz="quarter" idx="2"/>
          </p:nvPr>
        </p:nvSpPr>
        <p:spPr>
          <a:xfrm>
            <a:off x="8742135" y="4779027"/>
            <a:ext cx="342869" cy="335249"/>
          </a:xfrm>
          <a:prstGeom prst="rect">
            <a:avLst/>
          </a:prstGeom>
        </p:spPr>
        <p:txBody>
          <a:bodyPr>
            <a:spAutoFit/>
          </a:bodyPr>
          <a:lstStyle>
            <a:lvl1pPr>
              <a:defRPr>
                <a:solidFill>
                  <a:srgbClr val="FFFFFF"/>
                </a:solidFill>
                <a:latin typeface="Lato Regular"/>
                <a:ea typeface="Lato Regular"/>
                <a:cs typeface="Lato Regular"/>
                <a:sym typeface="Lato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BODY">
    <p:spTree>
      <p:nvGrpSpPr>
        <p:cNvPr id="1" name=""/>
        <p:cNvGrpSpPr/>
        <p:nvPr/>
      </p:nvGrpSpPr>
      <p:grpSpPr>
        <a:xfrm>
          <a:off x="0" y="0"/>
          <a:ext cx="0" cy="0"/>
          <a:chOff x="0" y="0"/>
          <a:chExt cx="0" cy="0"/>
        </a:xfrm>
      </p:grpSpPr>
      <p:sp>
        <p:nvSpPr>
          <p:cNvPr id="42" name="Google Shape;27;p5"/>
          <p:cNvSpPr/>
          <p:nvPr/>
        </p:nvSpPr>
        <p:spPr>
          <a:xfrm>
            <a:off x="0" y="-2"/>
            <a:ext cx="9144000" cy="487804"/>
          </a:xfrm>
          <a:prstGeom prst="rect">
            <a:avLst/>
          </a:prstGeom>
          <a:solidFill>
            <a:srgbClr val="E9EDEE"/>
          </a:solidFill>
          <a:ln w="12700">
            <a:miter lim="400000"/>
          </a:ln>
        </p:spPr>
        <p:txBody>
          <a:bodyPr lIns="0" tIns="0" rIns="0" bIns="0" anchor="ctr"/>
          <a:lstStyle/>
          <a:p>
            <a:pPr>
              <a:defRPr>
                <a:solidFill>
                  <a:srgbClr val="000000"/>
                </a:solidFill>
                <a:latin typeface="+mj-lt"/>
                <a:ea typeface="+mj-ea"/>
                <a:cs typeface="+mj-cs"/>
                <a:sym typeface="Arial"/>
              </a:defRPr>
            </a:pPr>
          </a:p>
        </p:txBody>
      </p:sp>
      <p:grpSp>
        <p:nvGrpSpPr>
          <p:cNvPr id="45" name="Google Shape;28;p5"/>
          <p:cNvGrpSpPr/>
          <p:nvPr/>
        </p:nvGrpSpPr>
        <p:grpSpPr>
          <a:xfrm>
            <a:off x="830391" y="1191254"/>
            <a:ext cx="745766" cy="45829"/>
            <a:chOff x="0" y="0"/>
            <a:chExt cx="745764" cy="45828"/>
          </a:xfrm>
        </p:grpSpPr>
        <p:sp>
          <p:nvSpPr>
            <p:cNvPr id="43" name="Google Shape;29;p5"/>
            <p:cNvSpPr/>
            <p:nvPr/>
          </p:nvSpPr>
          <p:spPr>
            <a:xfrm rot="16200000">
              <a:off x="536420" y="-163517"/>
              <a:ext cx="45829" cy="372861"/>
            </a:xfrm>
            <a:prstGeom prst="rect">
              <a:avLst/>
            </a:prstGeom>
            <a:solidFill>
              <a:schemeClr val="accent3"/>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sp>
          <p:nvSpPr>
            <p:cNvPr id="44" name="Google Shape;30;p5"/>
            <p:cNvSpPr/>
            <p:nvPr/>
          </p:nvSpPr>
          <p:spPr>
            <a:xfrm rot="16200000">
              <a:off x="165091" y="-165093"/>
              <a:ext cx="45829" cy="376013"/>
            </a:xfrm>
            <a:prstGeom prst="rect">
              <a:avLst/>
            </a:prstGeom>
            <a:solidFill>
              <a:srgbClr val="1A9988"/>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grpSp>
      <p:sp>
        <p:nvSpPr>
          <p:cNvPr id="46" name="Title Text"/>
          <p:cNvSpPr txBox="1"/>
          <p:nvPr>
            <p:ph type="title"/>
          </p:nvPr>
        </p:nvSpPr>
        <p:spPr>
          <a:xfrm>
            <a:off x="729450" y="1318650"/>
            <a:ext cx="7688700" cy="535202"/>
          </a:xfrm>
          <a:prstGeom prst="rect">
            <a:avLst/>
          </a:prstGeom>
        </p:spPr>
        <p:txBody>
          <a:bodyPr/>
          <a:lstStyle>
            <a:lvl1pPr>
              <a:defRPr sz="2600">
                <a:solidFill>
                  <a:srgbClr val="1A1A1A"/>
                </a:solidFill>
                <a:latin typeface="Raleway Thin Bold"/>
                <a:ea typeface="Raleway Thin Bold"/>
                <a:cs typeface="Raleway Thin Bold"/>
                <a:sym typeface="Raleway Thin Bold"/>
              </a:defRPr>
            </a:lvl1pPr>
          </a:lstStyle>
          <a:p>
            <a:pPr/>
            <a:r>
              <a:t>Title Text</a:t>
            </a:r>
          </a:p>
        </p:txBody>
      </p:sp>
      <p:sp>
        <p:nvSpPr>
          <p:cNvPr id="47" name="Body Level One…"/>
          <p:cNvSpPr txBox="1"/>
          <p:nvPr>
            <p:ph type="body" sz="half" idx="1"/>
          </p:nvPr>
        </p:nvSpPr>
        <p:spPr>
          <a:xfrm>
            <a:off x="729450" y="2078875"/>
            <a:ext cx="7688700" cy="2261101"/>
          </a:xfrm>
          <a:prstGeom prst="rect">
            <a:avLst/>
          </a:prstGeom>
        </p:spPr>
        <p:txBody>
          <a:bodyPr/>
          <a:lstStyle>
            <a:lvl1pPr indent="-311150">
              <a:buSzPts val="1300"/>
              <a:buFont typeface="Lato Regular"/>
              <a:defRPr sz="1300">
                <a:latin typeface="Lato Regular"/>
                <a:ea typeface="Lato Regular"/>
                <a:cs typeface="Lato Regular"/>
                <a:sym typeface="Lato Regular"/>
              </a:defRPr>
            </a:lvl1pPr>
            <a:lvl2pPr marL="968662" indent="-352712">
              <a:buSzPts val="1300"/>
              <a:buFont typeface="Lato Regular"/>
              <a:defRPr sz="1300">
                <a:latin typeface="Lato Regular"/>
                <a:ea typeface="Lato Regular"/>
                <a:cs typeface="Lato Regular"/>
                <a:sym typeface="Lato Regular"/>
              </a:defRPr>
            </a:lvl2pPr>
            <a:lvl3pPr marL="1425862" indent="-352712">
              <a:buSzPts val="1300"/>
              <a:buFont typeface="Lato Regular"/>
              <a:defRPr sz="1300">
                <a:latin typeface="Lato Regular"/>
                <a:ea typeface="Lato Regular"/>
                <a:cs typeface="Lato Regular"/>
                <a:sym typeface="Lato Regular"/>
              </a:defRPr>
            </a:lvl3pPr>
            <a:lvl4pPr marL="1883062" indent="-352712">
              <a:buSzPts val="1300"/>
              <a:buFont typeface="Lato Regular"/>
              <a:defRPr sz="1300">
                <a:latin typeface="Lato Regular"/>
                <a:ea typeface="Lato Regular"/>
                <a:cs typeface="Lato Regular"/>
                <a:sym typeface="Lato Regular"/>
              </a:defRPr>
            </a:lvl4pPr>
            <a:lvl5pPr marL="2340262" indent="-352712">
              <a:buSzPts val="1300"/>
              <a:buFont typeface="Lato Regular"/>
              <a:defRPr sz="1300">
                <a:latin typeface="Lato Regular"/>
                <a:ea typeface="Lato Regular"/>
                <a:cs typeface="Lato Regular"/>
                <a:sym typeface="Lato Regular"/>
              </a:defRPr>
            </a:lvl5pPr>
          </a:lstStyle>
          <a:p>
            <a:pPr/>
            <a:r>
              <a:t>Body Level One</a:t>
            </a:r>
          </a:p>
          <a:p>
            <a:pPr lvl="1"/>
            <a:r>
              <a:t>Body Level Two</a:t>
            </a:r>
          </a:p>
          <a:p>
            <a:pPr lvl="2"/>
            <a:r>
              <a:t>Body Level Three</a:t>
            </a:r>
          </a:p>
          <a:p>
            <a:pPr lvl="3"/>
            <a:r>
              <a:t>Body Level Four</a:t>
            </a:r>
          </a:p>
          <a:p>
            <a:pPr lvl="4"/>
            <a:r>
              <a:t>Body Level Five</a:t>
            </a:r>
          </a:p>
        </p:txBody>
      </p:sp>
      <p:sp>
        <p:nvSpPr>
          <p:cNvPr id="48" name="Slide Number"/>
          <p:cNvSpPr txBox="1"/>
          <p:nvPr>
            <p:ph type="sldNum" sz="quarter" idx="2"/>
          </p:nvPr>
        </p:nvSpPr>
        <p:spPr>
          <a:xfrm>
            <a:off x="8742135" y="4779027"/>
            <a:ext cx="342869" cy="335249"/>
          </a:xfrm>
          <a:prstGeom prst="rect">
            <a:avLst/>
          </a:prstGeom>
        </p:spPr>
        <p:txBody>
          <a:bodyPr>
            <a:spAutoFit/>
          </a:bodyPr>
          <a:lstStyle>
            <a:lvl1pPr>
              <a:defRPr>
                <a:latin typeface="Lato Regular"/>
                <a:ea typeface="Lato Regular"/>
                <a:cs typeface="Lato Regular"/>
                <a:sym typeface="Lato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_AND_TWO_COLUMNS">
    <p:spTree>
      <p:nvGrpSpPr>
        <p:cNvPr id="1" name=""/>
        <p:cNvGrpSpPr/>
        <p:nvPr/>
      </p:nvGrpSpPr>
      <p:grpSpPr>
        <a:xfrm>
          <a:off x="0" y="0"/>
          <a:ext cx="0" cy="0"/>
          <a:chOff x="0" y="0"/>
          <a:chExt cx="0" cy="0"/>
        </a:xfrm>
      </p:grpSpPr>
      <p:sp>
        <p:nvSpPr>
          <p:cNvPr id="55" name="Google Shape;35;p6"/>
          <p:cNvSpPr/>
          <p:nvPr/>
        </p:nvSpPr>
        <p:spPr>
          <a:xfrm>
            <a:off x="0" y="-2"/>
            <a:ext cx="9144000" cy="487804"/>
          </a:xfrm>
          <a:prstGeom prst="rect">
            <a:avLst/>
          </a:prstGeom>
          <a:solidFill>
            <a:srgbClr val="E9EDEE"/>
          </a:solidFill>
          <a:ln w="12700">
            <a:miter lim="400000"/>
          </a:ln>
        </p:spPr>
        <p:txBody>
          <a:bodyPr lIns="0" tIns="0" rIns="0" bIns="0" anchor="ctr"/>
          <a:lstStyle/>
          <a:p>
            <a:pPr>
              <a:defRPr>
                <a:solidFill>
                  <a:srgbClr val="000000"/>
                </a:solidFill>
                <a:latin typeface="+mj-lt"/>
                <a:ea typeface="+mj-ea"/>
                <a:cs typeface="+mj-cs"/>
                <a:sym typeface="Arial"/>
              </a:defRPr>
            </a:pPr>
          </a:p>
        </p:txBody>
      </p:sp>
      <p:grpSp>
        <p:nvGrpSpPr>
          <p:cNvPr id="58" name="Google Shape;36;p6"/>
          <p:cNvGrpSpPr/>
          <p:nvPr/>
        </p:nvGrpSpPr>
        <p:grpSpPr>
          <a:xfrm>
            <a:off x="830391" y="1191254"/>
            <a:ext cx="745766" cy="45829"/>
            <a:chOff x="0" y="0"/>
            <a:chExt cx="745764" cy="45828"/>
          </a:xfrm>
        </p:grpSpPr>
        <p:sp>
          <p:nvSpPr>
            <p:cNvPr id="56" name="Google Shape;37;p6"/>
            <p:cNvSpPr/>
            <p:nvPr/>
          </p:nvSpPr>
          <p:spPr>
            <a:xfrm rot="16200000">
              <a:off x="536420" y="-163517"/>
              <a:ext cx="45829" cy="372861"/>
            </a:xfrm>
            <a:prstGeom prst="rect">
              <a:avLst/>
            </a:prstGeom>
            <a:solidFill>
              <a:schemeClr val="accent3"/>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sp>
          <p:nvSpPr>
            <p:cNvPr id="57" name="Google Shape;38;p6"/>
            <p:cNvSpPr/>
            <p:nvPr/>
          </p:nvSpPr>
          <p:spPr>
            <a:xfrm rot="16200000">
              <a:off x="165091" y="-165093"/>
              <a:ext cx="45829" cy="376013"/>
            </a:xfrm>
            <a:prstGeom prst="rect">
              <a:avLst/>
            </a:prstGeom>
            <a:solidFill>
              <a:srgbClr val="1A9988"/>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grpSp>
      <p:sp>
        <p:nvSpPr>
          <p:cNvPr id="59" name="Title Text"/>
          <p:cNvSpPr txBox="1"/>
          <p:nvPr>
            <p:ph type="title"/>
          </p:nvPr>
        </p:nvSpPr>
        <p:spPr>
          <a:xfrm>
            <a:off x="729450" y="1318650"/>
            <a:ext cx="7688400" cy="535202"/>
          </a:xfrm>
          <a:prstGeom prst="rect">
            <a:avLst/>
          </a:prstGeom>
        </p:spPr>
        <p:txBody>
          <a:bodyPr/>
          <a:lstStyle>
            <a:lvl1pPr>
              <a:defRPr sz="2600">
                <a:solidFill>
                  <a:srgbClr val="1A1A1A"/>
                </a:solidFill>
                <a:latin typeface="Raleway Thin Bold"/>
                <a:ea typeface="Raleway Thin Bold"/>
                <a:cs typeface="Raleway Thin Bold"/>
                <a:sym typeface="Raleway Thin Bold"/>
              </a:defRPr>
            </a:lvl1pPr>
          </a:lstStyle>
          <a:p>
            <a:pPr/>
            <a:r>
              <a:t>Title Text</a:t>
            </a:r>
          </a:p>
        </p:txBody>
      </p:sp>
      <p:sp>
        <p:nvSpPr>
          <p:cNvPr id="60" name="Body Level One…"/>
          <p:cNvSpPr txBox="1"/>
          <p:nvPr>
            <p:ph type="body" sz="quarter" idx="1"/>
          </p:nvPr>
        </p:nvSpPr>
        <p:spPr>
          <a:xfrm>
            <a:off x="729325" y="2078875"/>
            <a:ext cx="3774300" cy="2261101"/>
          </a:xfrm>
          <a:prstGeom prst="rect">
            <a:avLst/>
          </a:prstGeom>
        </p:spPr>
        <p:txBody>
          <a:bodyPr/>
          <a:lstStyle>
            <a:lvl1pPr indent="-311150">
              <a:buSzPts val="1300"/>
              <a:buFont typeface="Lato Regular"/>
              <a:defRPr sz="1300">
                <a:latin typeface="Lato Regular"/>
                <a:ea typeface="Lato Regular"/>
                <a:cs typeface="Lato Regular"/>
                <a:sym typeface="Lato Regular"/>
              </a:defRPr>
            </a:lvl1pPr>
            <a:lvl2pPr marL="968662" indent="-352712">
              <a:buSzPts val="1300"/>
              <a:buFont typeface="Lato Regular"/>
              <a:defRPr sz="1300">
                <a:latin typeface="Lato Regular"/>
                <a:ea typeface="Lato Regular"/>
                <a:cs typeface="Lato Regular"/>
                <a:sym typeface="Lato Regular"/>
              </a:defRPr>
            </a:lvl2pPr>
            <a:lvl3pPr marL="1425862" indent="-352712">
              <a:buSzPts val="1300"/>
              <a:buFont typeface="Lato Regular"/>
              <a:defRPr sz="1300">
                <a:latin typeface="Lato Regular"/>
                <a:ea typeface="Lato Regular"/>
                <a:cs typeface="Lato Regular"/>
                <a:sym typeface="Lato Regular"/>
              </a:defRPr>
            </a:lvl3pPr>
            <a:lvl4pPr marL="1883062" indent="-352712">
              <a:buSzPts val="1300"/>
              <a:buFont typeface="Lato Regular"/>
              <a:defRPr sz="1300">
                <a:latin typeface="Lato Regular"/>
                <a:ea typeface="Lato Regular"/>
                <a:cs typeface="Lato Regular"/>
                <a:sym typeface="Lato Regular"/>
              </a:defRPr>
            </a:lvl4pPr>
            <a:lvl5pPr marL="2340262" indent="-352712">
              <a:buSzPts val="1300"/>
              <a:buFont typeface="Lato Regular"/>
              <a:defRPr sz="1300">
                <a:latin typeface="Lato Regular"/>
                <a:ea typeface="Lato Regular"/>
                <a:cs typeface="Lato Regular"/>
                <a:sym typeface="Lato Regular"/>
              </a:defRPr>
            </a:lvl5pPr>
          </a:lstStyle>
          <a:p>
            <a:pPr/>
            <a:r>
              <a:t>Body Level One</a:t>
            </a:r>
          </a:p>
          <a:p>
            <a:pPr lvl="1"/>
            <a:r>
              <a:t>Body Level Two</a:t>
            </a:r>
          </a:p>
          <a:p>
            <a:pPr lvl="2"/>
            <a:r>
              <a:t>Body Level Three</a:t>
            </a:r>
          </a:p>
          <a:p>
            <a:pPr lvl="3"/>
            <a:r>
              <a:t>Body Level Four</a:t>
            </a:r>
          </a:p>
          <a:p>
            <a:pPr lvl="4"/>
            <a:r>
              <a:t>Body Level Five</a:t>
            </a:r>
          </a:p>
        </p:txBody>
      </p:sp>
      <p:sp>
        <p:nvSpPr>
          <p:cNvPr id="61" name="Google Shape;41;p6"/>
          <p:cNvSpPr txBox="1"/>
          <p:nvPr>
            <p:ph type="body" sz="quarter" idx="21"/>
          </p:nvPr>
        </p:nvSpPr>
        <p:spPr>
          <a:xfrm>
            <a:off x="4643604" y="2078875"/>
            <a:ext cx="3774300" cy="2261102"/>
          </a:xfrm>
          <a:prstGeom prst="rect">
            <a:avLst/>
          </a:prstGeom>
        </p:spPr>
        <p:txBody>
          <a:bodyPr/>
          <a:lstStyle/>
          <a:p>
            <a:pPr indent="-311150">
              <a:buSzPts val="1300"/>
              <a:buFont typeface="Lato Regular"/>
              <a:defRPr sz="1300">
                <a:latin typeface="Lato Regular"/>
                <a:ea typeface="Lato Regular"/>
                <a:cs typeface="Lato Regular"/>
                <a:sym typeface="Lato Regular"/>
              </a:defRPr>
            </a:pPr>
          </a:p>
        </p:txBody>
      </p:sp>
      <p:sp>
        <p:nvSpPr>
          <p:cNvPr id="62" name="Slide Number"/>
          <p:cNvSpPr txBox="1"/>
          <p:nvPr>
            <p:ph type="sldNum" sz="quarter" idx="2"/>
          </p:nvPr>
        </p:nvSpPr>
        <p:spPr>
          <a:xfrm>
            <a:off x="8742135" y="4779027"/>
            <a:ext cx="342869" cy="335249"/>
          </a:xfrm>
          <a:prstGeom prst="rect">
            <a:avLst/>
          </a:prstGeom>
        </p:spPr>
        <p:txBody>
          <a:bodyPr>
            <a:spAutoFit/>
          </a:bodyPr>
          <a:lstStyle>
            <a:lvl1pPr>
              <a:defRPr>
                <a:latin typeface="Lato Regular"/>
                <a:ea typeface="Lato Regular"/>
                <a:cs typeface="Lato Regular"/>
                <a:sym typeface="Lato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ONE_COLUMN_TEXT">
    <p:spTree>
      <p:nvGrpSpPr>
        <p:cNvPr id="1" name=""/>
        <p:cNvGrpSpPr/>
        <p:nvPr/>
      </p:nvGrpSpPr>
      <p:grpSpPr>
        <a:xfrm>
          <a:off x="0" y="0"/>
          <a:ext cx="0" cy="0"/>
          <a:chOff x="0" y="0"/>
          <a:chExt cx="0" cy="0"/>
        </a:xfrm>
      </p:grpSpPr>
      <p:sp>
        <p:nvSpPr>
          <p:cNvPr id="69" name="Google Shape;44;p7"/>
          <p:cNvSpPr/>
          <p:nvPr/>
        </p:nvSpPr>
        <p:spPr>
          <a:xfrm>
            <a:off x="0" y="-2"/>
            <a:ext cx="9144000" cy="487804"/>
          </a:xfrm>
          <a:prstGeom prst="rect">
            <a:avLst/>
          </a:prstGeom>
          <a:solidFill>
            <a:srgbClr val="E9EDEE"/>
          </a:solidFill>
          <a:ln w="12700">
            <a:miter lim="400000"/>
          </a:ln>
        </p:spPr>
        <p:txBody>
          <a:bodyPr lIns="0" tIns="0" rIns="0" bIns="0" anchor="ctr"/>
          <a:lstStyle/>
          <a:p>
            <a:pPr>
              <a:defRPr>
                <a:solidFill>
                  <a:srgbClr val="000000"/>
                </a:solidFill>
                <a:latin typeface="+mj-lt"/>
                <a:ea typeface="+mj-ea"/>
                <a:cs typeface="+mj-cs"/>
                <a:sym typeface="Arial"/>
              </a:defRPr>
            </a:pPr>
          </a:p>
        </p:txBody>
      </p:sp>
      <p:grpSp>
        <p:nvGrpSpPr>
          <p:cNvPr id="72" name="Google Shape;45;p7"/>
          <p:cNvGrpSpPr/>
          <p:nvPr/>
        </p:nvGrpSpPr>
        <p:grpSpPr>
          <a:xfrm>
            <a:off x="830391" y="1191254"/>
            <a:ext cx="745766" cy="45829"/>
            <a:chOff x="0" y="0"/>
            <a:chExt cx="745764" cy="45828"/>
          </a:xfrm>
        </p:grpSpPr>
        <p:sp>
          <p:nvSpPr>
            <p:cNvPr id="70" name="Google Shape;46;p7"/>
            <p:cNvSpPr/>
            <p:nvPr/>
          </p:nvSpPr>
          <p:spPr>
            <a:xfrm rot="16200000">
              <a:off x="536420" y="-163517"/>
              <a:ext cx="45829" cy="372861"/>
            </a:xfrm>
            <a:prstGeom prst="rect">
              <a:avLst/>
            </a:prstGeom>
            <a:solidFill>
              <a:schemeClr val="accent3"/>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sp>
          <p:nvSpPr>
            <p:cNvPr id="71" name="Google Shape;47;p7"/>
            <p:cNvSpPr/>
            <p:nvPr/>
          </p:nvSpPr>
          <p:spPr>
            <a:xfrm rot="16200000">
              <a:off x="165091" y="-165093"/>
              <a:ext cx="45829" cy="376013"/>
            </a:xfrm>
            <a:prstGeom prst="rect">
              <a:avLst/>
            </a:prstGeom>
            <a:solidFill>
              <a:srgbClr val="1A9988"/>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grpSp>
      <p:sp>
        <p:nvSpPr>
          <p:cNvPr id="73" name="Title Text"/>
          <p:cNvSpPr txBox="1"/>
          <p:nvPr>
            <p:ph type="title"/>
          </p:nvPr>
        </p:nvSpPr>
        <p:spPr>
          <a:xfrm>
            <a:off x="730000" y="1318650"/>
            <a:ext cx="3300901" cy="1381502"/>
          </a:xfrm>
          <a:prstGeom prst="rect">
            <a:avLst/>
          </a:prstGeom>
        </p:spPr>
        <p:txBody>
          <a:bodyPr/>
          <a:lstStyle>
            <a:lvl1pPr>
              <a:defRPr sz="2600">
                <a:solidFill>
                  <a:srgbClr val="1A1A1A"/>
                </a:solidFill>
                <a:latin typeface="Raleway Thin Bold"/>
                <a:ea typeface="Raleway Thin Bold"/>
                <a:cs typeface="Raleway Thin Bold"/>
                <a:sym typeface="Raleway Thin Bold"/>
              </a:defRPr>
            </a:lvl1pPr>
          </a:lstStyle>
          <a:p>
            <a:pPr/>
            <a:r>
              <a:t>Title Text</a:t>
            </a:r>
          </a:p>
        </p:txBody>
      </p:sp>
      <p:sp>
        <p:nvSpPr>
          <p:cNvPr id="74" name="Body Level One…"/>
          <p:cNvSpPr txBox="1"/>
          <p:nvPr>
            <p:ph type="body" sz="quarter" idx="1"/>
          </p:nvPr>
        </p:nvSpPr>
        <p:spPr>
          <a:xfrm>
            <a:off x="721225" y="2781724"/>
            <a:ext cx="3300901" cy="1597502"/>
          </a:xfrm>
          <a:prstGeom prst="rect">
            <a:avLst/>
          </a:prstGeom>
        </p:spPr>
        <p:txBody>
          <a:bodyPr/>
          <a:lstStyle>
            <a:lvl1pPr indent="-311150">
              <a:buSzPts val="1300"/>
              <a:buFont typeface="Lato Regular"/>
              <a:defRPr sz="1300">
                <a:latin typeface="Lato Regular"/>
                <a:ea typeface="Lato Regular"/>
                <a:cs typeface="Lato Regular"/>
                <a:sym typeface="Lato Regular"/>
              </a:defRPr>
            </a:lvl1pPr>
            <a:lvl2pPr marL="968662" indent="-352712">
              <a:buSzPts val="1300"/>
              <a:buFont typeface="Lato Regular"/>
              <a:defRPr sz="1300">
                <a:latin typeface="Lato Regular"/>
                <a:ea typeface="Lato Regular"/>
                <a:cs typeface="Lato Regular"/>
                <a:sym typeface="Lato Regular"/>
              </a:defRPr>
            </a:lvl2pPr>
            <a:lvl3pPr marL="1425862" indent="-352712">
              <a:buSzPts val="1300"/>
              <a:buFont typeface="Lato Regular"/>
              <a:defRPr sz="1300">
                <a:latin typeface="Lato Regular"/>
                <a:ea typeface="Lato Regular"/>
                <a:cs typeface="Lato Regular"/>
                <a:sym typeface="Lato Regular"/>
              </a:defRPr>
            </a:lvl3pPr>
            <a:lvl4pPr marL="1883062" indent="-352712">
              <a:buSzPts val="1300"/>
              <a:buFont typeface="Lato Regular"/>
              <a:defRPr sz="1300">
                <a:latin typeface="Lato Regular"/>
                <a:ea typeface="Lato Regular"/>
                <a:cs typeface="Lato Regular"/>
                <a:sym typeface="Lato Regular"/>
              </a:defRPr>
            </a:lvl4pPr>
            <a:lvl5pPr marL="2340262" indent="-352712">
              <a:buSzPts val="1300"/>
              <a:buFont typeface="Lato Regular"/>
              <a:defRPr sz="1300">
                <a:latin typeface="Lato Regular"/>
                <a:ea typeface="Lato Regular"/>
                <a:cs typeface="Lato Regular"/>
                <a:sym typeface="Lato Regular"/>
              </a:defRPr>
            </a:lvl5pPr>
          </a:lstStyle>
          <a:p>
            <a:pPr/>
            <a:r>
              <a:t>Body Level One</a:t>
            </a:r>
          </a:p>
          <a:p>
            <a:pPr lvl="1"/>
            <a:r>
              <a:t>Body Level Two</a:t>
            </a:r>
          </a:p>
          <a:p>
            <a:pPr lvl="2"/>
            <a:r>
              <a:t>Body Level Three</a:t>
            </a:r>
          </a:p>
          <a:p>
            <a:pPr lvl="3"/>
            <a:r>
              <a:t>Body Level Four</a:t>
            </a:r>
          </a:p>
          <a:p>
            <a:pPr lvl="4"/>
            <a:r>
              <a:t>Body Level Five</a:t>
            </a:r>
          </a:p>
        </p:txBody>
      </p:sp>
      <p:sp>
        <p:nvSpPr>
          <p:cNvPr id="75" name="Slide Number"/>
          <p:cNvSpPr txBox="1"/>
          <p:nvPr>
            <p:ph type="sldNum" sz="quarter" idx="2"/>
          </p:nvPr>
        </p:nvSpPr>
        <p:spPr>
          <a:xfrm>
            <a:off x="8742135" y="4779027"/>
            <a:ext cx="342869" cy="335249"/>
          </a:xfrm>
          <a:prstGeom prst="rect">
            <a:avLst/>
          </a:prstGeom>
        </p:spPr>
        <p:txBody>
          <a:bodyPr>
            <a:spAutoFit/>
          </a:bodyPr>
          <a:lstStyle>
            <a:lvl1pPr>
              <a:defRPr>
                <a:latin typeface="Lato Regular"/>
                <a:ea typeface="Lato Regular"/>
                <a:cs typeface="Lato Regular"/>
                <a:sym typeface="Lato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MAIN_POINT">
    <p:bg>
      <p:bgPr>
        <a:solidFill>
          <a:schemeClr val="accent3"/>
        </a:solidFill>
      </p:bgPr>
    </p:bg>
    <p:spTree>
      <p:nvGrpSpPr>
        <p:cNvPr id="1" name=""/>
        <p:cNvGrpSpPr/>
        <p:nvPr/>
      </p:nvGrpSpPr>
      <p:grpSpPr>
        <a:xfrm>
          <a:off x="0" y="0"/>
          <a:ext cx="0" cy="0"/>
          <a:chOff x="0" y="0"/>
          <a:chExt cx="0" cy="0"/>
        </a:xfrm>
      </p:grpSpPr>
      <p:grpSp>
        <p:nvGrpSpPr>
          <p:cNvPr id="84" name="Google Shape;52;p8"/>
          <p:cNvGrpSpPr/>
          <p:nvPr/>
        </p:nvGrpSpPr>
        <p:grpSpPr>
          <a:xfrm>
            <a:off x="830391" y="4169129"/>
            <a:ext cx="745766" cy="45829"/>
            <a:chOff x="0" y="0"/>
            <a:chExt cx="745764" cy="45828"/>
          </a:xfrm>
        </p:grpSpPr>
        <p:sp>
          <p:nvSpPr>
            <p:cNvPr id="82" name="Google Shape;53;p8"/>
            <p:cNvSpPr/>
            <p:nvPr/>
          </p:nvSpPr>
          <p:spPr>
            <a:xfrm rot="16200000">
              <a:off x="536420" y="-163517"/>
              <a:ext cx="45829" cy="372861"/>
            </a:xfrm>
            <a:prstGeom prst="rect">
              <a:avLst/>
            </a:prstGeom>
            <a:solidFill>
              <a:srgbClr val="FFFFFF"/>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sp>
          <p:nvSpPr>
            <p:cNvPr id="83" name="Google Shape;54;p8"/>
            <p:cNvSpPr/>
            <p:nvPr/>
          </p:nvSpPr>
          <p:spPr>
            <a:xfrm rot="16200000">
              <a:off x="165091" y="-165093"/>
              <a:ext cx="45829" cy="376013"/>
            </a:xfrm>
            <a:prstGeom prst="rect">
              <a:avLst/>
            </a:prstGeom>
            <a:solidFill>
              <a:srgbClr val="FFFFFF"/>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grpSp>
      <p:sp>
        <p:nvSpPr>
          <p:cNvPr id="85" name="Title Text"/>
          <p:cNvSpPr txBox="1"/>
          <p:nvPr>
            <p:ph type="title"/>
          </p:nvPr>
        </p:nvSpPr>
        <p:spPr>
          <a:xfrm>
            <a:off x="729450" y="864298"/>
            <a:ext cx="7021201" cy="2985002"/>
          </a:xfrm>
          <a:prstGeom prst="rect">
            <a:avLst/>
          </a:prstGeom>
        </p:spPr>
        <p:txBody>
          <a:bodyPr anchor="ctr"/>
          <a:lstStyle>
            <a:lvl1pPr>
              <a:defRPr sz="3600">
                <a:solidFill>
                  <a:srgbClr val="FFFFFF"/>
                </a:solidFill>
                <a:latin typeface="Raleway Thin Bold"/>
                <a:ea typeface="Raleway Thin Bold"/>
                <a:cs typeface="Raleway Thin Bold"/>
                <a:sym typeface="Raleway Thin Bold"/>
              </a:defRPr>
            </a:lvl1pPr>
          </a:lstStyle>
          <a:p>
            <a:pPr/>
            <a:r>
              <a:t>Title Text</a:t>
            </a:r>
          </a:p>
        </p:txBody>
      </p:sp>
      <p:sp>
        <p:nvSpPr>
          <p:cNvPr id="86" name="Slide Number"/>
          <p:cNvSpPr txBox="1"/>
          <p:nvPr>
            <p:ph type="sldNum" sz="quarter" idx="2"/>
          </p:nvPr>
        </p:nvSpPr>
        <p:spPr>
          <a:xfrm>
            <a:off x="8742135" y="4779027"/>
            <a:ext cx="342869" cy="335249"/>
          </a:xfrm>
          <a:prstGeom prst="rect">
            <a:avLst/>
          </a:prstGeom>
        </p:spPr>
        <p:txBody>
          <a:bodyPr>
            <a:spAutoFit/>
          </a:bodyPr>
          <a:lstStyle>
            <a:lvl1pPr>
              <a:defRPr>
                <a:solidFill>
                  <a:srgbClr val="FFFFFF"/>
                </a:solidFill>
                <a:latin typeface="Lato Regular"/>
                <a:ea typeface="Lato Regular"/>
                <a:cs typeface="Lato Regular"/>
                <a:sym typeface="Lato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_TITLE_AND_DESCRIPTION">
    <p:spTree>
      <p:nvGrpSpPr>
        <p:cNvPr id="1" name=""/>
        <p:cNvGrpSpPr/>
        <p:nvPr/>
      </p:nvGrpSpPr>
      <p:grpSpPr>
        <a:xfrm>
          <a:off x="0" y="0"/>
          <a:ext cx="0" cy="0"/>
          <a:chOff x="0" y="0"/>
          <a:chExt cx="0" cy="0"/>
        </a:xfrm>
      </p:grpSpPr>
      <p:sp>
        <p:nvSpPr>
          <p:cNvPr id="93" name="Google Shape;58;p9"/>
          <p:cNvSpPr/>
          <p:nvPr/>
        </p:nvSpPr>
        <p:spPr>
          <a:xfrm>
            <a:off x="0" y="0"/>
            <a:ext cx="4572000" cy="5143500"/>
          </a:xfrm>
          <a:prstGeom prst="rect">
            <a:avLst/>
          </a:prstGeom>
          <a:solidFill>
            <a:srgbClr val="E9EDEE"/>
          </a:solidFill>
          <a:ln w="12700">
            <a:miter lim="400000"/>
          </a:ln>
        </p:spPr>
        <p:txBody>
          <a:bodyPr lIns="0" tIns="0" rIns="0" bIns="0" anchor="ctr"/>
          <a:lstStyle/>
          <a:p>
            <a:pPr>
              <a:defRPr>
                <a:solidFill>
                  <a:srgbClr val="000000"/>
                </a:solidFill>
                <a:latin typeface="+mj-lt"/>
                <a:ea typeface="+mj-ea"/>
                <a:cs typeface="+mj-cs"/>
                <a:sym typeface="Arial"/>
              </a:defRPr>
            </a:pPr>
          </a:p>
        </p:txBody>
      </p:sp>
      <p:grpSp>
        <p:nvGrpSpPr>
          <p:cNvPr id="96" name="Google Shape;59;p9"/>
          <p:cNvGrpSpPr/>
          <p:nvPr/>
        </p:nvGrpSpPr>
        <p:grpSpPr>
          <a:xfrm>
            <a:off x="830391" y="1191254"/>
            <a:ext cx="745766" cy="45829"/>
            <a:chOff x="0" y="0"/>
            <a:chExt cx="745764" cy="45828"/>
          </a:xfrm>
        </p:grpSpPr>
        <p:sp>
          <p:nvSpPr>
            <p:cNvPr id="94" name="Google Shape;60;p9"/>
            <p:cNvSpPr/>
            <p:nvPr/>
          </p:nvSpPr>
          <p:spPr>
            <a:xfrm rot="16200000">
              <a:off x="536420" y="-163517"/>
              <a:ext cx="45829" cy="372861"/>
            </a:xfrm>
            <a:prstGeom prst="rect">
              <a:avLst/>
            </a:prstGeom>
            <a:solidFill>
              <a:schemeClr val="accent3"/>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sp>
          <p:nvSpPr>
            <p:cNvPr id="95" name="Google Shape;61;p9"/>
            <p:cNvSpPr/>
            <p:nvPr/>
          </p:nvSpPr>
          <p:spPr>
            <a:xfrm rot="16200000">
              <a:off x="165091" y="-165093"/>
              <a:ext cx="45829" cy="376013"/>
            </a:xfrm>
            <a:prstGeom prst="rect">
              <a:avLst/>
            </a:prstGeom>
            <a:solidFill>
              <a:srgbClr val="1A9988"/>
            </a:solidFill>
            <a:ln w="12700" cap="flat">
              <a:noFill/>
              <a:miter lim="400000"/>
            </a:ln>
            <a:effectLst/>
          </p:spPr>
          <p:txBody>
            <a:bodyPr wrap="square" lIns="0" tIns="0" rIns="0" bIns="0" numCol="1" anchor="ctr">
              <a:noAutofit/>
            </a:bodyPr>
            <a:lstStyle/>
            <a:p>
              <a:pPr>
                <a:defRPr>
                  <a:solidFill>
                    <a:srgbClr val="000000"/>
                  </a:solidFill>
                  <a:latin typeface="+mj-lt"/>
                  <a:ea typeface="+mj-ea"/>
                  <a:cs typeface="+mj-cs"/>
                  <a:sym typeface="Arial"/>
                </a:defRPr>
              </a:pPr>
            </a:p>
          </p:txBody>
        </p:sp>
      </p:grpSp>
      <p:sp>
        <p:nvSpPr>
          <p:cNvPr id="97" name="Title Text"/>
          <p:cNvSpPr txBox="1"/>
          <p:nvPr>
            <p:ph type="title"/>
          </p:nvPr>
        </p:nvSpPr>
        <p:spPr>
          <a:xfrm>
            <a:off x="730000" y="1318650"/>
            <a:ext cx="3300901" cy="1687200"/>
          </a:xfrm>
          <a:prstGeom prst="rect">
            <a:avLst/>
          </a:prstGeom>
        </p:spPr>
        <p:txBody>
          <a:bodyPr/>
          <a:lstStyle>
            <a:lvl1pPr>
              <a:defRPr sz="2600">
                <a:solidFill>
                  <a:srgbClr val="1A1A1A"/>
                </a:solidFill>
                <a:latin typeface="Raleway Thin Bold"/>
                <a:ea typeface="Raleway Thin Bold"/>
                <a:cs typeface="Raleway Thin Bold"/>
                <a:sym typeface="Raleway Thin Bold"/>
              </a:defRPr>
            </a:lvl1pPr>
          </a:lstStyle>
          <a:p>
            <a:pPr/>
            <a:r>
              <a:t>Title Text</a:t>
            </a:r>
          </a:p>
        </p:txBody>
      </p:sp>
      <p:sp>
        <p:nvSpPr>
          <p:cNvPr id="98" name="Body Level One…"/>
          <p:cNvSpPr txBox="1"/>
          <p:nvPr>
            <p:ph type="body" sz="quarter" idx="1"/>
          </p:nvPr>
        </p:nvSpPr>
        <p:spPr>
          <a:xfrm>
            <a:off x="724949" y="3161525"/>
            <a:ext cx="3300903" cy="759002"/>
          </a:xfrm>
          <a:prstGeom prst="rect">
            <a:avLst/>
          </a:prstGeom>
        </p:spPr>
        <p:txBody>
          <a:bodyPr/>
          <a:lstStyle>
            <a:lvl1pPr marL="165100" indent="-19050">
              <a:lnSpc>
                <a:spcPct val="100000"/>
              </a:lnSpc>
              <a:buClrTx/>
              <a:buSzTx/>
              <a:buFontTx/>
              <a:buNone/>
              <a:defRPr sz="1600">
                <a:latin typeface="Lato Regular"/>
                <a:ea typeface="Lato Regular"/>
                <a:cs typeface="Lato Regular"/>
                <a:sym typeface="Lato Regular"/>
              </a:defRPr>
            </a:lvl1pPr>
            <a:lvl2pPr marL="165100" indent="146050">
              <a:lnSpc>
                <a:spcPct val="100000"/>
              </a:lnSpc>
              <a:buClrTx/>
              <a:buSzTx/>
              <a:buFontTx/>
              <a:buNone/>
              <a:defRPr sz="1600">
                <a:latin typeface="Lato Regular"/>
                <a:ea typeface="Lato Regular"/>
                <a:cs typeface="Lato Regular"/>
                <a:sym typeface="Lato Regular"/>
              </a:defRPr>
            </a:lvl2pPr>
            <a:lvl3pPr marL="165100" indent="146050">
              <a:lnSpc>
                <a:spcPct val="100000"/>
              </a:lnSpc>
              <a:buClrTx/>
              <a:buSzTx/>
              <a:buFontTx/>
              <a:buNone/>
              <a:defRPr sz="1600">
                <a:latin typeface="Lato Regular"/>
                <a:ea typeface="Lato Regular"/>
                <a:cs typeface="Lato Regular"/>
                <a:sym typeface="Lato Regular"/>
              </a:defRPr>
            </a:lvl3pPr>
            <a:lvl4pPr marL="165100" indent="146050">
              <a:lnSpc>
                <a:spcPct val="100000"/>
              </a:lnSpc>
              <a:buClrTx/>
              <a:buSzTx/>
              <a:buFontTx/>
              <a:buNone/>
              <a:defRPr sz="1600">
                <a:latin typeface="Lato Regular"/>
                <a:ea typeface="Lato Regular"/>
                <a:cs typeface="Lato Regular"/>
                <a:sym typeface="Lato Regular"/>
              </a:defRPr>
            </a:lvl4pPr>
            <a:lvl5pPr marL="165100" indent="146050">
              <a:lnSpc>
                <a:spcPct val="100000"/>
              </a:lnSpc>
              <a:buClrTx/>
              <a:buSzTx/>
              <a:buFontTx/>
              <a:buNone/>
              <a:defRPr sz="1600">
                <a:latin typeface="Lato Regular"/>
                <a:ea typeface="Lato Regular"/>
                <a:cs typeface="Lato Regular"/>
                <a:sym typeface="Lato Regular"/>
              </a:defRPr>
            </a:lvl5pPr>
          </a:lstStyle>
          <a:p>
            <a:pPr/>
            <a:r>
              <a:t>Body Level One</a:t>
            </a:r>
          </a:p>
          <a:p>
            <a:pPr lvl="1"/>
            <a:r>
              <a:t>Body Level Two</a:t>
            </a:r>
          </a:p>
          <a:p>
            <a:pPr lvl="2"/>
            <a:r>
              <a:t>Body Level Three</a:t>
            </a:r>
          </a:p>
          <a:p>
            <a:pPr lvl="3"/>
            <a:r>
              <a:t>Body Level Four</a:t>
            </a:r>
          </a:p>
          <a:p>
            <a:pPr lvl="4"/>
            <a:r>
              <a:t>Body Level Five</a:t>
            </a:r>
          </a:p>
        </p:txBody>
      </p:sp>
      <p:sp>
        <p:nvSpPr>
          <p:cNvPr id="99" name="Google Shape;64;p9"/>
          <p:cNvSpPr txBox="1"/>
          <p:nvPr>
            <p:ph type="body" sz="half" idx="21"/>
          </p:nvPr>
        </p:nvSpPr>
        <p:spPr>
          <a:xfrm>
            <a:off x="5174224" y="1352624"/>
            <a:ext cx="3374400" cy="3025503"/>
          </a:xfrm>
          <a:prstGeom prst="rect">
            <a:avLst/>
          </a:prstGeom>
        </p:spPr>
        <p:txBody>
          <a:bodyPr/>
          <a:lstStyle/>
          <a:p>
            <a:pPr indent="-311150">
              <a:buSzPts val="1300"/>
              <a:buFont typeface="Lato Regular"/>
              <a:defRPr sz="1300">
                <a:latin typeface="Lato Regular"/>
                <a:ea typeface="Lato Regular"/>
                <a:cs typeface="Lato Regular"/>
                <a:sym typeface="Lato Regular"/>
              </a:defRPr>
            </a:pPr>
          </a:p>
        </p:txBody>
      </p:sp>
      <p:sp>
        <p:nvSpPr>
          <p:cNvPr id="100" name="Slide Number"/>
          <p:cNvSpPr txBox="1"/>
          <p:nvPr>
            <p:ph type="sldNum" sz="quarter" idx="2"/>
          </p:nvPr>
        </p:nvSpPr>
        <p:spPr>
          <a:xfrm>
            <a:off x="8742135" y="4779027"/>
            <a:ext cx="342869" cy="335249"/>
          </a:xfrm>
          <a:prstGeom prst="rect">
            <a:avLst/>
          </a:prstGeom>
        </p:spPr>
        <p:txBody>
          <a:bodyPr>
            <a:spAutoFit/>
          </a:bodyPr>
          <a:lstStyle>
            <a:lvl1pPr>
              <a:defRPr>
                <a:latin typeface="Lato Regular"/>
                <a:ea typeface="Lato Regular"/>
                <a:cs typeface="Lato Regular"/>
                <a:sym typeface="Lato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CAPTION_ONLY">
    <p:spTree>
      <p:nvGrpSpPr>
        <p:cNvPr id="1" name=""/>
        <p:cNvGrpSpPr/>
        <p:nvPr/>
      </p:nvGrpSpPr>
      <p:grpSpPr>
        <a:xfrm>
          <a:off x="0" y="0"/>
          <a:ext cx="0" cy="0"/>
          <a:chOff x="0" y="0"/>
          <a:chExt cx="0" cy="0"/>
        </a:xfrm>
      </p:grpSpPr>
      <p:sp>
        <p:nvSpPr>
          <p:cNvPr id="107" name="Body Level One…"/>
          <p:cNvSpPr txBox="1"/>
          <p:nvPr>
            <p:ph type="body" sz="quarter" idx="1"/>
          </p:nvPr>
        </p:nvSpPr>
        <p:spPr>
          <a:xfrm>
            <a:off x="724949" y="4372550"/>
            <a:ext cx="7697401" cy="460502"/>
          </a:xfrm>
          <a:prstGeom prst="rect">
            <a:avLst/>
          </a:prstGeom>
        </p:spPr>
        <p:txBody>
          <a:bodyPr anchor="ctr"/>
          <a:lstStyle>
            <a:lvl1pPr marL="0" indent="228600">
              <a:lnSpc>
                <a:spcPct val="100000"/>
              </a:lnSpc>
              <a:buClrTx/>
              <a:buSzTx/>
              <a:buFontTx/>
              <a:buNone/>
              <a:defRPr sz="1300">
                <a:latin typeface="Lato Regular"/>
                <a:ea typeface="Lato Regular"/>
                <a:cs typeface="Lato Regular"/>
                <a:sym typeface="Lato Regular"/>
              </a:defRPr>
            </a:lvl1pPr>
            <a:lvl2pPr marL="968662" indent="-352712">
              <a:lnSpc>
                <a:spcPct val="100000"/>
              </a:lnSpc>
              <a:buClrTx/>
              <a:buSzPts val="1300"/>
              <a:buFontTx/>
              <a:defRPr sz="1300">
                <a:latin typeface="Lato Regular"/>
                <a:ea typeface="Lato Regular"/>
                <a:cs typeface="Lato Regular"/>
                <a:sym typeface="Lato Regular"/>
              </a:defRPr>
            </a:lvl2pPr>
            <a:lvl3pPr marL="1425862" indent="-352712">
              <a:lnSpc>
                <a:spcPct val="100000"/>
              </a:lnSpc>
              <a:buClrTx/>
              <a:buSzPts val="1300"/>
              <a:buFontTx/>
              <a:defRPr sz="1300">
                <a:latin typeface="Lato Regular"/>
                <a:ea typeface="Lato Regular"/>
                <a:cs typeface="Lato Regular"/>
                <a:sym typeface="Lato Regular"/>
              </a:defRPr>
            </a:lvl3pPr>
            <a:lvl4pPr marL="1883062" indent="-352712">
              <a:lnSpc>
                <a:spcPct val="100000"/>
              </a:lnSpc>
              <a:buClrTx/>
              <a:buSzPts val="1300"/>
              <a:buFontTx/>
              <a:defRPr sz="1300">
                <a:latin typeface="Lato Regular"/>
                <a:ea typeface="Lato Regular"/>
                <a:cs typeface="Lato Regular"/>
                <a:sym typeface="Lato Regular"/>
              </a:defRPr>
            </a:lvl4pPr>
            <a:lvl5pPr marL="2340262" indent="-352712">
              <a:lnSpc>
                <a:spcPct val="100000"/>
              </a:lnSpc>
              <a:buClrTx/>
              <a:buSzPts val="1300"/>
              <a:buFontTx/>
              <a:defRPr sz="1300">
                <a:latin typeface="Lato Regular"/>
                <a:ea typeface="Lato Regular"/>
                <a:cs typeface="Lato Regular"/>
                <a:sym typeface="Lato Regular"/>
              </a:defRPr>
            </a:lvl5pPr>
          </a:lstStyle>
          <a:p>
            <a:pPr/>
            <a:r>
              <a:t>Body Level One</a:t>
            </a:r>
          </a:p>
          <a:p>
            <a:pPr lvl="1"/>
            <a:r>
              <a:t>Body Level Two</a:t>
            </a:r>
          </a:p>
          <a:p>
            <a:pPr lvl="2"/>
            <a:r>
              <a:t>Body Level Three</a:t>
            </a:r>
          </a:p>
          <a:p>
            <a:pPr lvl="3"/>
            <a:r>
              <a:t>Body Level Four</a:t>
            </a:r>
          </a:p>
          <a:p>
            <a:pPr lvl="4"/>
            <a:r>
              <a:t>Body Level Five</a:t>
            </a:r>
          </a:p>
        </p:txBody>
      </p:sp>
      <p:sp>
        <p:nvSpPr>
          <p:cNvPr id="108" name="Slide Number"/>
          <p:cNvSpPr txBox="1"/>
          <p:nvPr>
            <p:ph type="sldNum" sz="quarter" idx="2"/>
          </p:nvPr>
        </p:nvSpPr>
        <p:spPr>
          <a:xfrm>
            <a:off x="8742135" y="4779027"/>
            <a:ext cx="342869" cy="335249"/>
          </a:xfrm>
          <a:prstGeom prst="rect">
            <a:avLst/>
          </a:prstGeom>
        </p:spPr>
        <p:txBody>
          <a:bodyPr>
            <a:spAutoFit/>
          </a:bodyPr>
          <a:lstStyle>
            <a:lvl1pPr>
              <a:defRPr>
                <a:latin typeface="Lato Regular"/>
                <a:ea typeface="Lato Regular"/>
                <a:cs typeface="Lato Regular"/>
                <a:sym typeface="Lato Regular"/>
              </a:defRPr>
            </a:lvl1p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Relationship Id="rId14" Type="http://schemas.openxmlformats.org/officeDocument/2006/relationships/slideLayout" Target="../slideLayouts/slideLayout13.xml"/><Relationship Id="rId15" Type="http://schemas.openxmlformats.org/officeDocument/2006/relationships/slideLayout" Target="../slideLayouts/slideLayout14.xml"/><Relationship Id="rId16" Type="http://schemas.openxmlformats.org/officeDocument/2006/relationships/slideLayout" Target="../slideLayouts/slideLayout15.xml"/><Relationship Id="rId17" Type="http://schemas.openxmlformats.org/officeDocument/2006/relationships/slideLayout" Target="../slideLayouts/slideLayout16.xml"/><Relationship Id="rId18" Type="http://schemas.openxmlformats.org/officeDocument/2006/relationships/slideLayout" Target="../slideLayouts/slideLayout17.xml"/><Relationship Id="rId19" Type="http://schemas.openxmlformats.org/officeDocument/2006/relationships/slideLayout" Target="../slideLayouts/slideLayout18.xml"/><Relationship Id="rId20" Type="http://schemas.openxmlformats.org/officeDocument/2006/relationships/slideLayout" Target="../slideLayouts/slideLayout19.xml"/><Relationship Id="rId21" Type="http://schemas.openxmlformats.org/officeDocument/2006/relationships/slideLayout" Target="../slideLayouts/slideLayout20.xml"/><Relationship Id="rId22" Type="http://schemas.openxmlformats.org/officeDocument/2006/relationships/slideLayout" Target="../slideLayouts/slideLayout21.xml"/><Relationship Id="rId23"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solidFill>
          <a:srgbClr val="FFFFFF"/>
        </a:solidFill>
      </p:bgPr>
    </p:bg>
    <p:spTree>
      <p:nvGrpSpPr>
        <p:cNvPr id="1" name=""/>
        <p:cNvGrpSpPr/>
        <p:nvPr/>
      </p:nvGrpSpPr>
      <p:grpSpPr>
        <a:xfrm>
          <a:off x="0" y="0"/>
          <a:ext cx="0" cy="0"/>
          <a:chOff x="0" y="0"/>
          <a:chExt cx="0" cy="0"/>
        </a:xfrm>
      </p:grpSpPr>
      <p:sp>
        <p:nvSpPr>
          <p:cNvPr id="2" name="Title Text"/>
          <p:cNvSpPr txBox="1"/>
          <p:nvPr>
            <p:ph type="title"/>
          </p:nvPr>
        </p:nvSpPr>
        <p:spPr>
          <a:xfrm>
            <a:off x="311698" y="445025"/>
            <a:ext cx="8520603" cy="572702"/>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normAutofit fontScale="100000" lnSpcReduction="0"/>
          </a:bodyPr>
          <a:lstStyle/>
          <a:p>
            <a:pPr/>
            <a:r>
              <a:t>Title Text</a:t>
            </a:r>
          </a:p>
        </p:txBody>
      </p:sp>
      <p:sp>
        <p:nvSpPr>
          <p:cNvPr id="3" name="Body Level One…"/>
          <p:cNvSpPr txBox="1"/>
          <p:nvPr>
            <p:ph type="body" idx="1"/>
          </p:nvPr>
        </p:nvSpPr>
        <p:spPr>
          <a:xfrm>
            <a:off x="311698" y="1152475"/>
            <a:ext cx="8520603" cy="3416400"/>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normAutofit fontScale="100000" lnSpcReduction="0"/>
          </a:bodyPr>
          <a:lstStyle/>
          <a:p>
            <a:pPr/>
            <a:r>
              <a:t>Body Level One</a:t>
            </a:r>
          </a:p>
          <a:p>
            <a:pPr lvl="1"/>
            <a:r>
              <a:t>Body Level Two</a:t>
            </a:r>
          </a:p>
          <a:p>
            <a:pPr lvl="2"/>
            <a:r>
              <a:t>Body Level Three</a:t>
            </a:r>
          </a:p>
          <a:p>
            <a:pPr lvl="3"/>
            <a:r>
              <a:t>Body Level Four</a:t>
            </a:r>
          </a:p>
          <a:p>
            <a:pPr lvl="4"/>
            <a:r>
              <a:t>Body Level Five</a:t>
            </a:r>
          </a:p>
        </p:txBody>
      </p:sp>
      <p:sp>
        <p:nvSpPr>
          <p:cNvPr id="4" name="Slide Number"/>
          <p:cNvSpPr txBox="1"/>
          <p:nvPr>
            <p:ph type="sldNum" sz="quarter" idx="2"/>
          </p:nvPr>
        </p:nvSpPr>
        <p:spPr>
          <a:xfrm>
            <a:off x="8684348" y="4700820"/>
            <a:ext cx="336812" cy="318394"/>
          </a:xfrm>
          <a:prstGeom prst="rect">
            <a:avLst/>
          </a:prstGeom>
          <a:ln w="12700">
            <a:miter lim="400000"/>
          </a:ln>
        </p:spPr>
        <p:txBody>
          <a:bodyPr wrap="none" lIns="91423" tIns="91423" rIns="91423" bIns="91423" anchor="ctr">
            <a:normAutofit fontScale="100000" lnSpcReduction="0"/>
          </a:bodyPr>
          <a:lstStyle>
            <a:lvl1pPr algn="r">
              <a:defRPr sz="1000">
                <a:solidFill>
                  <a:schemeClr val="accent1"/>
                </a:solidFill>
                <a:latin typeface="+mj-lt"/>
                <a:ea typeface="+mj-ea"/>
                <a:cs typeface="+mj-cs"/>
                <a:sym typeface="Arial"/>
              </a:defRPr>
            </a:lvl1pPr>
          </a:lstStyle>
          <a:p>
            <a:pPr/>
            <a:fld id="{86CB4B4D-7CA3-9044-876B-883B54F8677D}" type="slidenum"/>
          </a:p>
        </p:txBody>
      </p:sp>
    </p:spTree>
  </p:cSld>
  <p:clrMap bg1="dk1" tx1="lt1" bg2="dk2" tx2="lt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1pPr>
      <a:lvl2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2pPr>
      <a:lvl3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3pPr>
      <a:lvl4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4pPr>
      <a:lvl5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5pPr>
      <a:lvl6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6pPr>
      <a:lvl7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7pPr>
      <a:lvl8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8pPr>
      <a:lvl9pPr marL="0" marR="0" indent="0" algn="l" defTabSz="914400" rtl="0" latinLnBrk="0">
        <a:lnSpc>
          <a:spcPct val="100000"/>
        </a:lnSpc>
        <a:spcBef>
          <a:spcPts val="0"/>
        </a:spcBef>
        <a:spcAft>
          <a:spcPts val="0"/>
        </a:spcAft>
        <a:buClrTx/>
        <a:buSzTx/>
        <a:buFontTx/>
        <a:buNone/>
        <a:tabLst/>
        <a:defRPr b="0" baseline="0" cap="none" i="0" spc="0" strike="noStrike" sz="2800" u="none">
          <a:solidFill>
            <a:srgbClr val="000000"/>
          </a:solidFill>
          <a:uFillTx/>
          <a:latin typeface="+mj-lt"/>
          <a:ea typeface="+mj-ea"/>
          <a:cs typeface="+mj-cs"/>
          <a:sym typeface="Arial"/>
        </a:defRPr>
      </a:lvl9pPr>
    </p:titleStyle>
    <p:bodyStyle>
      <a:lvl1pPr marL="457200" marR="0" indent="-342900" algn="l" defTabSz="914400" rtl="0" latinLnBrk="0">
        <a:lnSpc>
          <a:spcPct val="115000"/>
        </a:lnSpc>
        <a:spcBef>
          <a:spcPts val="0"/>
        </a:spcBef>
        <a:spcAft>
          <a:spcPts val="0"/>
        </a:spcAft>
        <a:buClr>
          <a:schemeClr val="accent1"/>
        </a:buClr>
        <a:buSzPts val="1800"/>
        <a:buFont typeface="Arial"/>
        <a:buChar char="●"/>
        <a:tabLst/>
        <a:defRPr b="0" baseline="0" cap="none" i="0" spc="0" strike="noStrike" sz="1800" u="none">
          <a:solidFill>
            <a:schemeClr val="accent1"/>
          </a:solidFill>
          <a:uFillTx/>
          <a:latin typeface="+mj-lt"/>
          <a:ea typeface="+mj-ea"/>
          <a:cs typeface="+mj-cs"/>
          <a:sym typeface="Arial"/>
        </a:defRPr>
      </a:lvl1pPr>
      <a:lvl2pPr marL="1005114" marR="0" indent="-408213" algn="l" defTabSz="914400" rtl="0" latinLnBrk="0">
        <a:lnSpc>
          <a:spcPct val="115000"/>
        </a:lnSpc>
        <a:spcBef>
          <a:spcPts val="0"/>
        </a:spcBef>
        <a:spcAft>
          <a:spcPts val="0"/>
        </a:spcAft>
        <a:buClr>
          <a:schemeClr val="accent1"/>
        </a:buClr>
        <a:buSzPts val="1800"/>
        <a:buFont typeface="Arial"/>
        <a:buChar char="○"/>
        <a:tabLst/>
        <a:defRPr b="0" baseline="0" cap="none" i="0" spc="0" strike="noStrike" sz="1800" u="none">
          <a:solidFill>
            <a:schemeClr val="accent1"/>
          </a:solidFill>
          <a:uFillTx/>
          <a:latin typeface="+mj-lt"/>
          <a:ea typeface="+mj-ea"/>
          <a:cs typeface="+mj-cs"/>
          <a:sym typeface="Arial"/>
        </a:defRPr>
      </a:lvl2pPr>
      <a:lvl3pPr marL="1462314" marR="0" indent="-408214" algn="l" defTabSz="914400" rtl="0" latinLnBrk="0">
        <a:lnSpc>
          <a:spcPct val="115000"/>
        </a:lnSpc>
        <a:spcBef>
          <a:spcPts val="0"/>
        </a:spcBef>
        <a:spcAft>
          <a:spcPts val="0"/>
        </a:spcAft>
        <a:buClr>
          <a:schemeClr val="accent1"/>
        </a:buClr>
        <a:buSzPts val="1800"/>
        <a:buFont typeface="Arial"/>
        <a:buChar char="■"/>
        <a:tabLst/>
        <a:defRPr b="0" baseline="0" cap="none" i="0" spc="0" strike="noStrike" sz="1800" u="none">
          <a:solidFill>
            <a:schemeClr val="accent1"/>
          </a:solidFill>
          <a:uFillTx/>
          <a:latin typeface="+mj-lt"/>
          <a:ea typeface="+mj-ea"/>
          <a:cs typeface="+mj-cs"/>
          <a:sym typeface="Arial"/>
        </a:defRPr>
      </a:lvl3pPr>
      <a:lvl4pPr marL="1919514" marR="0" indent="-408214" algn="l" defTabSz="914400" rtl="0" latinLnBrk="0">
        <a:lnSpc>
          <a:spcPct val="115000"/>
        </a:lnSpc>
        <a:spcBef>
          <a:spcPts val="0"/>
        </a:spcBef>
        <a:spcAft>
          <a:spcPts val="0"/>
        </a:spcAft>
        <a:buClr>
          <a:schemeClr val="accent1"/>
        </a:buClr>
        <a:buSzPts val="1800"/>
        <a:buFont typeface="Arial"/>
        <a:buChar char="●"/>
        <a:tabLst/>
        <a:defRPr b="0" baseline="0" cap="none" i="0" spc="0" strike="noStrike" sz="1800" u="none">
          <a:solidFill>
            <a:schemeClr val="accent1"/>
          </a:solidFill>
          <a:uFillTx/>
          <a:latin typeface="+mj-lt"/>
          <a:ea typeface="+mj-ea"/>
          <a:cs typeface="+mj-cs"/>
          <a:sym typeface="Arial"/>
        </a:defRPr>
      </a:lvl4pPr>
      <a:lvl5pPr marL="2376714" marR="0" indent="-408214" algn="l" defTabSz="914400" rtl="0" latinLnBrk="0">
        <a:lnSpc>
          <a:spcPct val="115000"/>
        </a:lnSpc>
        <a:spcBef>
          <a:spcPts val="0"/>
        </a:spcBef>
        <a:spcAft>
          <a:spcPts val="0"/>
        </a:spcAft>
        <a:buClr>
          <a:schemeClr val="accent1"/>
        </a:buClr>
        <a:buSzPts val="1800"/>
        <a:buFont typeface="Arial"/>
        <a:buChar char="○"/>
        <a:tabLst/>
        <a:defRPr b="0" baseline="0" cap="none" i="0" spc="0" strike="noStrike" sz="1800" u="none">
          <a:solidFill>
            <a:schemeClr val="accent1"/>
          </a:solidFill>
          <a:uFillTx/>
          <a:latin typeface="+mj-lt"/>
          <a:ea typeface="+mj-ea"/>
          <a:cs typeface="+mj-cs"/>
          <a:sym typeface="Arial"/>
        </a:defRPr>
      </a:lvl5pPr>
      <a:lvl6pPr marL="2933121" marR="0" indent="-488371" algn="l" defTabSz="914400" rtl="0" latinLnBrk="0">
        <a:lnSpc>
          <a:spcPct val="115000"/>
        </a:lnSpc>
        <a:spcBef>
          <a:spcPts val="0"/>
        </a:spcBef>
        <a:spcAft>
          <a:spcPts val="0"/>
        </a:spcAft>
        <a:buClr>
          <a:schemeClr val="accent1"/>
        </a:buClr>
        <a:buSzPts val="1800"/>
        <a:buFont typeface="Arial"/>
        <a:buChar char="■"/>
        <a:tabLst/>
        <a:defRPr b="0" baseline="0" cap="none" i="0" spc="0" strike="noStrike" sz="1800" u="none">
          <a:solidFill>
            <a:schemeClr val="accent1"/>
          </a:solidFill>
          <a:uFillTx/>
          <a:latin typeface="+mj-lt"/>
          <a:ea typeface="+mj-ea"/>
          <a:cs typeface="+mj-cs"/>
          <a:sym typeface="Arial"/>
        </a:defRPr>
      </a:lvl6pPr>
      <a:lvl7pPr marL="3390321" marR="0" indent="-488371" algn="l" defTabSz="914400" rtl="0" latinLnBrk="0">
        <a:lnSpc>
          <a:spcPct val="115000"/>
        </a:lnSpc>
        <a:spcBef>
          <a:spcPts val="0"/>
        </a:spcBef>
        <a:spcAft>
          <a:spcPts val="0"/>
        </a:spcAft>
        <a:buClr>
          <a:schemeClr val="accent1"/>
        </a:buClr>
        <a:buSzPts val="1800"/>
        <a:buFont typeface="Arial"/>
        <a:buChar char="●"/>
        <a:tabLst/>
        <a:defRPr b="0" baseline="0" cap="none" i="0" spc="0" strike="noStrike" sz="1800" u="none">
          <a:solidFill>
            <a:schemeClr val="accent1"/>
          </a:solidFill>
          <a:uFillTx/>
          <a:latin typeface="+mj-lt"/>
          <a:ea typeface="+mj-ea"/>
          <a:cs typeface="+mj-cs"/>
          <a:sym typeface="Arial"/>
        </a:defRPr>
      </a:lvl7pPr>
      <a:lvl8pPr marL="3847521" marR="0" indent="-488371" algn="l" defTabSz="914400" rtl="0" latinLnBrk="0">
        <a:lnSpc>
          <a:spcPct val="115000"/>
        </a:lnSpc>
        <a:spcBef>
          <a:spcPts val="0"/>
        </a:spcBef>
        <a:spcAft>
          <a:spcPts val="0"/>
        </a:spcAft>
        <a:buClr>
          <a:schemeClr val="accent1"/>
        </a:buClr>
        <a:buSzPts val="1800"/>
        <a:buFont typeface="Arial"/>
        <a:buChar char="○"/>
        <a:tabLst/>
        <a:defRPr b="0" baseline="0" cap="none" i="0" spc="0" strike="noStrike" sz="1800" u="none">
          <a:solidFill>
            <a:schemeClr val="accent1"/>
          </a:solidFill>
          <a:uFillTx/>
          <a:latin typeface="+mj-lt"/>
          <a:ea typeface="+mj-ea"/>
          <a:cs typeface="+mj-cs"/>
          <a:sym typeface="Arial"/>
        </a:defRPr>
      </a:lvl8pPr>
      <a:lvl9pPr marL="4304721" marR="0" indent="-488371" algn="l" defTabSz="914400" rtl="0" latinLnBrk="0">
        <a:lnSpc>
          <a:spcPct val="115000"/>
        </a:lnSpc>
        <a:spcBef>
          <a:spcPts val="0"/>
        </a:spcBef>
        <a:spcAft>
          <a:spcPts val="0"/>
        </a:spcAft>
        <a:buClr>
          <a:schemeClr val="accent1"/>
        </a:buClr>
        <a:buSzPts val="1800"/>
        <a:buFont typeface="Arial"/>
        <a:buChar char="■"/>
        <a:tabLst/>
        <a:defRPr b="0" baseline="0" cap="none" i="0" spc="0" strike="noStrike" sz="1800" u="none">
          <a:solidFill>
            <a:schemeClr val="accent1"/>
          </a:solidFill>
          <a:uFillTx/>
          <a:latin typeface="+mj-lt"/>
          <a:ea typeface="+mj-ea"/>
          <a:cs typeface="+mj-cs"/>
          <a:sym typeface="Arial"/>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1pPr>
      <a:lvl2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2pPr>
      <a:lvl3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3pPr>
      <a:lvl4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4pPr>
      <a:lvl5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b="0" baseline="0" cap="none" i="0" spc="0" strike="noStrike" sz="1000" u="none">
          <a:solidFill>
            <a:schemeClr val="tx1"/>
          </a:solidFill>
          <a:uFillTx/>
          <a:latin typeface="+mn-lt"/>
          <a:ea typeface="+mn-ea"/>
          <a:cs typeface="+mn-cs"/>
          <a:sym typeface="Arial"/>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jpeg"/></Relationships>

</file>

<file path=ppt/slides/_rels/slide10.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video" Target="../media/media1.mp4"/><Relationship Id="rId3" Type="http://schemas.microsoft.com/office/2007/relationships/media" Target="../media/media1.mp4"/><Relationship Id="rId4" Type="http://schemas.openxmlformats.org/officeDocument/2006/relationships/image" Target="../media/image18.png"/><Relationship Id="rId5" Type="http://schemas.openxmlformats.org/officeDocument/2006/relationships/image" Target="../media/image19.png"/></Relationships>

</file>

<file path=ppt/slides/_rels/slide1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hyperlink" Target="https://arxiv.org/abs/2201.13150" TargetMode="External"/></Relationships>

</file>

<file path=ppt/slides/_rels/slide1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 Id="rId3" Type="http://schemas.openxmlformats.org/officeDocument/2006/relationships/hyperlink" Target="https://arxiv.org/abs/2201.13150" TargetMode="External"/></Relationships>

</file>

<file path=ppt/slides/_rels/slide14.xml.rels><?xml version="1.0" encoding="UTF-8"?>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video" Target="../media/media2.mp4"/><Relationship Id="rId3" Type="http://schemas.microsoft.com/office/2007/relationships/media" Target="../media/media2.mp4"/><Relationship Id="rId4" Type="http://schemas.openxmlformats.org/officeDocument/2006/relationships/image" Target="../media/image22.png"/><Relationship Id="rId5" Type="http://schemas.openxmlformats.org/officeDocument/2006/relationships/video" Target="../media/media3.mp4"/><Relationship Id="rId6" Type="http://schemas.microsoft.com/office/2007/relationships/media" Target="../media/media3.mp4"/><Relationship Id="rId7" Type="http://schemas.openxmlformats.org/officeDocument/2006/relationships/image" Target="../media/image23.png"/></Relationships>

</file>

<file path=ppt/slides/_rels/slide1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s>

</file>

<file path=ppt/slides/_rels/slide1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Relationship Id="rId3" Type="http://schemas.openxmlformats.org/officeDocument/2006/relationships/image" Target="../media/image3.tif"/></Relationships>

</file>

<file path=ppt/slides/_rels/slide1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Relationship Id="rId3" Type="http://schemas.openxmlformats.org/officeDocument/2006/relationships/image" Target="../media/image3.tif"/><Relationship Id="rId4" Type="http://schemas.openxmlformats.org/officeDocument/2006/relationships/image" Target="../media/image4.tif"/><Relationship Id="rId5" Type="http://schemas.openxmlformats.org/officeDocument/2006/relationships/image" Target="../media/image26.png"/><Relationship Id="rId6" Type="http://schemas.openxmlformats.org/officeDocument/2006/relationships/image" Target="../media/image5.tif"/><Relationship Id="rId7" Type="http://schemas.openxmlformats.org/officeDocument/2006/relationships/image" Target="../media/image27.png"/><Relationship Id="rId8" Type="http://schemas.openxmlformats.org/officeDocument/2006/relationships/image" Target="../media/image10.png"/></Relationships>

</file>

<file path=ppt/slides/_rels/slide1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png"/><Relationship Id="rId4" Type="http://schemas.openxmlformats.org/officeDocument/2006/relationships/image" Target="../media/image30.png"/><Relationship Id="rId5" Type="http://schemas.openxmlformats.org/officeDocument/2006/relationships/image" Target="../media/image31.png"/><Relationship Id="rId6" Type="http://schemas.openxmlformats.org/officeDocument/2006/relationships/hyperlink" Target="https://arxiv.org/abs/2201.01622" TargetMode="External"/></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2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s>

</file>

<file path=ppt/slides/_rels/slide2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6" Type="http://schemas.openxmlformats.org/officeDocument/2006/relationships/image" Target="../media/image37.png"/><Relationship Id="rId7" Type="http://schemas.openxmlformats.org/officeDocument/2006/relationships/image" Target="../media/image38.png"/></Relationships>

</file>

<file path=ppt/slides/_rels/slide2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arxiv.org/abs/2204.10397" TargetMode="External"/><Relationship Id="rId3" Type="http://schemas.openxmlformats.org/officeDocument/2006/relationships/image" Target="../media/image39.png"/></Relationships>

</file>

<file path=ppt/slides/_rels/slide2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arxiv.org/abs/2204.10397" TargetMode="External"/><Relationship Id="rId3" Type="http://schemas.openxmlformats.org/officeDocument/2006/relationships/image" Target="../media/image39.png"/><Relationship Id="rId4" Type="http://schemas.openxmlformats.org/officeDocument/2006/relationships/image" Target="../media/image1.tif"/><Relationship Id="rId5" Type="http://schemas.openxmlformats.org/officeDocument/2006/relationships/image" Target="../media/image9.png"/><Relationship Id="rId6" Type="http://schemas.openxmlformats.org/officeDocument/2006/relationships/image" Target="../media/image10.png"/></Relationships>

</file>

<file path=ppt/slides/_rels/slide2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39.png"/></Relationships>

</file>

<file path=ppt/slides/_rels/slide25.xml.rels><?xml version="1.0" encoding="UTF-8"?>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png"/><Relationship Id="rId3" Type="http://schemas.openxmlformats.org/officeDocument/2006/relationships/hyperlink" Target="https://arxiv.org/abs/2204.05083" TargetMode="External"/><Relationship Id="rId4" Type="http://schemas.openxmlformats.org/officeDocument/2006/relationships/hyperlink" Target="https://arxiv.org/abs/1710.08294" TargetMode="External"/><Relationship Id="rId5" Type="http://schemas.openxmlformats.org/officeDocument/2006/relationships/image" Target="../media/image41.png"/></Relationships>

</file>

<file path=ppt/slides/_rels/slide2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 Id="rId3" Type="http://schemas.openxmlformats.org/officeDocument/2006/relationships/image" Target="../media/image11.png"/><Relationship Id="rId4" Type="http://schemas.openxmlformats.org/officeDocument/2006/relationships/image" Target="../media/image43.png"/></Relationships>

</file>

<file path=ppt/slides/_rels/slide2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 Id="rId3" Type="http://schemas.openxmlformats.org/officeDocument/2006/relationships/image" Target="../media/image45.png"/><Relationship Id="rId4" Type="http://schemas.openxmlformats.org/officeDocument/2006/relationships/image" Target="../media/image46.png"/><Relationship Id="rId5" Type="http://schemas.openxmlformats.org/officeDocument/2006/relationships/image" Target="../media/image47.png"/><Relationship Id="rId6" Type="http://schemas.openxmlformats.org/officeDocument/2006/relationships/image" Target="../media/image48.png"/><Relationship Id="rId7" Type="http://schemas.openxmlformats.org/officeDocument/2006/relationships/image" Target="../media/image49.png"/><Relationship Id="rId8" Type="http://schemas.openxmlformats.org/officeDocument/2006/relationships/image" Target="../media/image50.png"/><Relationship Id="rId9" Type="http://schemas.openxmlformats.org/officeDocument/2006/relationships/image" Target="../media/image51.png"/><Relationship Id="rId10" Type="http://schemas.openxmlformats.org/officeDocument/2006/relationships/image" Target="../media/image52.png"/><Relationship Id="rId11" Type="http://schemas.openxmlformats.org/officeDocument/2006/relationships/image" Target="../media/image53.png"/><Relationship Id="rId12" Type="http://schemas.openxmlformats.org/officeDocument/2006/relationships/image" Target="../media/image54.png"/><Relationship Id="rId13" Type="http://schemas.openxmlformats.org/officeDocument/2006/relationships/image" Target="../media/image55.png"/><Relationship Id="rId14" Type="http://schemas.openxmlformats.org/officeDocument/2006/relationships/image" Target="../media/image56.png"/></Relationships>

</file>

<file path=ppt/slides/_rels/slide2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 Id="rId3" Type="http://schemas.openxmlformats.org/officeDocument/2006/relationships/image" Target="../media/image6.png"/></Relationships>

</file>

<file path=ppt/slides/_rels/slide30.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png"/><Relationship Id="rId3" Type="http://schemas.openxmlformats.org/officeDocument/2006/relationships/image" Target="../media/image59.png"/><Relationship Id="rId4" Type="http://schemas.openxmlformats.org/officeDocument/2006/relationships/image" Target="../media/image60.png"/><Relationship Id="rId5" Type="http://schemas.openxmlformats.org/officeDocument/2006/relationships/image" Target="../media/image61.png"/></Relationships>

</file>

<file path=ppt/slides/_rels/slide31.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png"/><Relationship Id="rId3" Type="http://schemas.openxmlformats.org/officeDocument/2006/relationships/image" Target="../media/image63.png"/><Relationship Id="rId4" Type="http://schemas.openxmlformats.org/officeDocument/2006/relationships/image" Target="../media/image64.png"/><Relationship Id="rId5" Type="http://schemas.openxmlformats.org/officeDocument/2006/relationships/image" Target="../media/image65.png"/></Relationships>

</file>

<file path=ppt/slides/_rels/slide32.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png"/><Relationship Id="rId3" Type="http://schemas.openxmlformats.org/officeDocument/2006/relationships/image" Target="../media/image67.png"/><Relationship Id="rId4" Type="http://schemas.openxmlformats.org/officeDocument/2006/relationships/image" Target="../media/image68.png"/></Relationships>

</file>

<file path=ppt/slides/_rels/slide33.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9.png"/><Relationship Id="rId3" Type="http://schemas.openxmlformats.org/officeDocument/2006/relationships/image" Target="../media/image70.png"/></Relationships>

</file>

<file path=ppt/slides/_rels/slide3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png"/></Relationships>

</file>

<file path=ppt/slides/_rels/slide4.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s>

</file>

<file path=ppt/slides/_rels/slide5.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 Id="rId3" Type="http://schemas.openxmlformats.org/officeDocument/2006/relationships/image" Target="../media/image8.png"/><Relationship Id="rId4" Type="http://schemas.openxmlformats.org/officeDocument/2006/relationships/image" Target="../media/image1.tif"/><Relationship Id="rId5" Type="http://schemas.openxmlformats.org/officeDocument/2006/relationships/image" Target="../media/image9.png"/><Relationship Id="rId6" Type="http://schemas.openxmlformats.org/officeDocument/2006/relationships/image" Target="../media/image10.png"/></Relationships>

</file>

<file path=ppt/slides/_rels/slide6.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 Id="rId3" Type="http://schemas.openxmlformats.org/officeDocument/2006/relationships/image" Target="../media/image11.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8.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image" Target="../media/image14.png"/></Relationships>

</file>

<file path=ppt/slides/_rels/slide9.xml.rels><?xml version="1.0" encoding="UTF-8"?>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32" name="Google Shape;128;p25" descr="Google Shape;128;p25"/>
          <p:cNvPicPr>
            <a:picLocks noChangeAspect="1"/>
          </p:cNvPicPr>
          <p:nvPr/>
        </p:nvPicPr>
        <p:blipFill>
          <a:blip r:embed="rId2">
            <a:extLst/>
          </a:blip>
          <a:stretch>
            <a:fillRect/>
          </a:stretch>
        </p:blipFill>
        <p:spPr>
          <a:xfrm>
            <a:off x="0" y="2231950"/>
            <a:ext cx="9144004" cy="3045044"/>
          </a:xfrm>
          <a:prstGeom prst="rect">
            <a:avLst/>
          </a:prstGeom>
          <a:ln w="12700">
            <a:miter lim="400000"/>
          </a:ln>
        </p:spPr>
      </p:pic>
      <p:pic>
        <p:nvPicPr>
          <p:cNvPr id="233" name="Google Shape;129;p25" descr="Google Shape;129;p25"/>
          <p:cNvPicPr>
            <a:picLocks noChangeAspect="1"/>
          </p:cNvPicPr>
          <p:nvPr/>
        </p:nvPicPr>
        <p:blipFill>
          <a:blip r:embed="rId3">
            <a:extLst/>
          </a:blip>
          <a:srcRect l="0" t="0" r="0" b="4698"/>
          <a:stretch>
            <a:fillRect/>
          </a:stretch>
        </p:blipFill>
        <p:spPr>
          <a:xfrm>
            <a:off x="0" y="-304502"/>
            <a:ext cx="9144004" cy="2867852"/>
          </a:xfrm>
          <a:prstGeom prst="rect">
            <a:avLst/>
          </a:prstGeom>
          <a:ln w="12700">
            <a:miter lim="400000"/>
          </a:ln>
        </p:spPr>
      </p:pic>
      <p:sp>
        <p:nvSpPr>
          <p:cNvPr id="234" name="Google Shape;130;p25"/>
          <p:cNvSpPr txBox="1"/>
          <p:nvPr>
            <p:ph type="title"/>
          </p:nvPr>
        </p:nvSpPr>
        <p:spPr>
          <a:xfrm>
            <a:off x="0" y="1935751"/>
            <a:ext cx="9144000" cy="1374271"/>
          </a:xfrm>
          <a:prstGeom prst="rect">
            <a:avLst/>
          </a:prstGeom>
          <a:solidFill>
            <a:srgbClr val="FFFFFF"/>
          </a:solidFill>
          <a:effectLst>
            <a:outerShdw sx="100000" sy="100000" kx="0" ky="0" algn="b" rotWithShape="0" blurRad="203200" dist="133350" dir="1800000">
              <a:srgbClr val="000000">
                <a:alpha val="60000"/>
              </a:srgbClr>
            </a:outerShdw>
          </a:effectLst>
        </p:spPr>
        <p:txBody>
          <a:bodyPr anchor="t"/>
          <a:lstStyle/>
          <a:p>
            <a:pPr defTabSz="795527">
              <a:defRPr sz="2300"/>
            </a:pPr>
            <a:r>
              <a:t>Dynamics of the QCD matter in heavy ion collisions</a:t>
            </a:r>
            <a:br/>
            <a:r>
              <a:t> and binary neutron star mergers</a:t>
            </a:r>
          </a:p>
          <a:p>
            <a:pPr defTabSz="795527">
              <a:defRPr sz="1500">
                <a:solidFill>
                  <a:schemeClr val="accent1"/>
                </a:solidFill>
                <a:latin typeface="Ubuntu Regular"/>
                <a:ea typeface="Ubuntu Regular"/>
                <a:cs typeface="Ubuntu Regular"/>
                <a:sym typeface="Ubuntu Regular"/>
              </a:defRPr>
            </a:pPr>
            <a:r>
              <a:t>Strangeness in Quark Matter</a:t>
            </a:r>
            <a:r>
              <a:rPr>
                <a:latin typeface="Lato Regular"/>
                <a:ea typeface="Lato Regular"/>
                <a:cs typeface="Lato Regular"/>
                <a:sym typeface="Lato Regular"/>
              </a:rPr>
              <a:t>, Busan, Republic of Korea, 15 June 2022</a:t>
            </a:r>
            <a:endParaRPr>
              <a:latin typeface="Lato Regular"/>
              <a:ea typeface="Lato Regular"/>
              <a:cs typeface="Lato Regular"/>
              <a:sym typeface="Lato Regular"/>
            </a:endParaRPr>
          </a:p>
          <a:p>
            <a:pPr algn="r" defTabSz="795527">
              <a:defRPr sz="1800">
                <a:solidFill>
                  <a:srgbClr val="1155CC"/>
                </a:solidFill>
              </a:defRPr>
            </a:pPr>
            <a:r>
              <a:t>Anton Motornenko</a:t>
            </a:r>
          </a:p>
        </p:txBody>
      </p:sp>
      <p:sp>
        <p:nvSpPr>
          <p:cNvPr id="235" name="Rectangle"/>
          <p:cNvSpPr/>
          <p:nvPr/>
        </p:nvSpPr>
        <p:spPr>
          <a:xfrm>
            <a:off x="6305037" y="4283374"/>
            <a:ext cx="2527999" cy="764378"/>
          </a:xfrm>
          <a:prstGeom prst="rect">
            <a:avLst/>
          </a:prstGeom>
          <a:solidFill>
            <a:srgbClr val="FFFFFF"/>
          </a:solidFill>
          <a:ln w="12700">
            <a:miter lim="400000"/>
          </a:ln>
        </p:spPr>
        <p:txBody>
          <a:bodyPr lIns="0" tIns="0" rIns="0" bIns="0"/>
          <a:lstStyle/>
          <a:p>
            <a:pPr>
              <a:defRPr>
                <a:solidFill>
                  <a:srgbClr val="1A9988"/>
                </a:solidFill>
                <a:latin typeface="+mj-lt"/>
                <a:ea typeface="+mj-ea"/>
                <a:cs typeface="+mj-cs"/>
                <a:sym typeface="Arial"/>
              </a:defRPr>
            </a:pPr>
          </a:p>
        </p:txBody>
      </p:sp>
      <p:pic>
        <p:nvPicPr>
          <p:cNvPr id="236" name="Google Shape;89;p19" descr="Google Shape;89;p19"/>
          <p:cNvPicPr>
            <a:picLocks noChangeAspect="1"/>
          </p:cNvPicPr>
          <p:nvPr/>
        </p:nvPicPr>
        <p:blipFill>
          <a:blip r:embed="rId4">
            <a:extLst/>
          </a:blip>
          <a:stretch>
            <a:fillRect/>
          </a:stretch>
        </p:blipFill>
        <p:spPr>
          <a:xfrm>
            <a:off x="6346152" y="4383725"/>
            <a:ext cx="2445769" cy="563677"/>
          </a:xfrm>
          <a:prstGeom prst="rect">
            <a:avLst/>
          </a:prstGeom>
          <a:ln w="12700">
            <a:miter lim="400000"/>
          </a:ln>
        </p:spPr>
      </p:pic>
      <p:sp>
        <p:nvSpPr>
          <p:cNvPr id="237" name="Rectangle"/>
          <p:cNvSpPr/>
          <p:nvPr/>
        </p:nvSpPr>
        <p:spPr>
          <a:xfrm>
            <a:off x="4691503" y="4325389"/>
            <a:ext cx="1270002" cy="680348"/>
          </a:xfrm>
          <a:prstGeom prst="rect">
            <a:avLst/>
          </a:prstGeom>
          <a:solidFill>
            <a:srgbClr val="FFFFFF"/>
          </a:solidFill>
          <a:ln w="12700">
            <a:miter lim="400000"/>
          </a:ln>
        </p:spPr>
        <p:txBody>
          <a:bodyPr lIns="0" tIns="0" rIns="0" bIns="0"/>
          <a:lstStyle/>
          <a:p>
            <a:pPr>
              <a:defRPr>
                <a:solidFill>
                  <a:srgbClr val="1A9988"/>
                </a:solidFill>
                <a:latin typeface="+mj-lt"/>
                <a:ea typeface="+mj-ea"/>
                <a:cs typeface="+mj-cs"/>
                <a:sym typeface="Arial"/>
              </a:defRPr>
            </a:pPr>
          </a:p>
        </p:txBody>
      </p:sp>
      <p:pic>
        <p:nvPicPr>
          <p:cNvPr id="238" name="Google Shape;94;p19" descr="Google Shape;94;p19"/>
          <p:cNvPicPr>
            <a:picLocks noChangeAspect="1"/>
          </p:cNvPicPr>
          <p:nvPr/>
        </p:nvPicPr>
        <p:blipFill>
          <a:blip r:embed="rId5">
            <a:extLst/>
          </a:blip>
          <a:stretch>
            <a:fillRect/>
          </a:stretch>
        </p:blipFill>
        <p:spPr>
          <a:xfrm>
            <a:off x="4802825" y="4369891"/>
            <a:ext cx="1047503" cy="591253"/>
          </a:xfrm>
          <a:prstGeom prst="rect">
            <a:avLst/>
          </a:prstGeom>
          <a:ln w="12700">
            <a:miter lim="400000"/>
          </a:ln>
        </p:spPr>
      </p:pic>
      <p:pic>
        <p:nvPicPr>
          <p:cNvPr id="239" name="T4-4x.jpg" descr="T4-4x.jpg"/>
          <p:cNvPicPr>
            <a:picLocks noChangeAspect="1"/>
          </p:cNvPicPr>
          <p:nvPr/>
        </p:nvPicPr>
        <p:blipFill>
          <a:blip r:embed="rId6">
            <a:extLst/>
          </a:blip>
          <a:stretch>
            <a:fillRect/>
          </a:stretch>
        </p:blipFill>
        <p:spPr>
          <a:xfrm>
            <a:off x="2552914" y="4255368"/>
            <a:ext cx="1753940" cy="820392"/>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3" name="Google Shape;271;p36"/>
          <p:cNvSpPr txBox="1"/>
          <p:nvPr>
            <p:ph type="title"/>
          </p:nvPr>
        </p:nvSpPr>
        <p:spPr>
          <a:xfrm>
            <a:off x="392625" y="13950"/>
            <a:ext cx="8358600" cy="535200"/>
          </a:xfrm>
          <a:prstGeom prst="rect">
            <a:avLst/>
          </a:prstGeom>
        </p:spPr>
        <p:txBody>
          <a:bodyPr/>
          <a:lstStyle>
            <a:lvl1pPr defTabSz="841247">
              <a:defRPr sz="2300"/>
            </a:lvl1pPr>
          </a:lstStyle>
          <a:p>
            <a:pPr/>
            <a:r>
              <a:t>HIC vs BNSM: comparison</a:t>
            </a:r>
          </a:p>
        </p:txBody>
      </p:sp>
      <p:sp>
        <p:nvSpPr>
          <p:cNvPr id="314" name="Google Shape;272;p36"/>
          <p:cNvSpPr txBox="1"/>
          <p:nvPr>
            <p:ph type="body" sz="quarter" idx="1"/>
          </p:nvPr>
        </p:nvSpPr>
        <p:spPr>
          <a:xfrm>
            <a:off x="8454273" y="4743400"/>
            <a:ext cx="437402" cy="406500"/>
          </a:xfrm>
          <a:prstGeom prst="rect">
            <a:avLst/>
          </a:prstGeom>
        </p:spPr>
        <p:txBody>
          <a:bodyPr/>
          <a:lstStyle>
            <a:lvl1pPr marL="0" indent="0">
              <a:buSzTx/>
              <a:buNone/>
            </a:lvl1pPr>
          </a:lstStyle>
          <a:p>
            <a:pPr/>
            <a:r>
              <a:t>6</a:t>
            </a:r>
          </a:p>
        </p:txBody>
      </p:sp>
      <p:sp>
        <p:nvSpPr>
          <p:cNvPr id="315" name="Google Shape;273;p36"/>
          <p:cNvSpPr txBox="1"/>
          <p:nvPr/>
        </p:nvSpPr>
        <p:spPr>
          <a:xfrm>
            <a:off x="403816" y="727146"/>
            <a:ext cx="8336368" cy="3987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a:solidFill>
                  <a:srgbClr val="000000"/>
                </a:solidFill>
                <a:latin typeface="Lato Regular"/>
                <a:ea typeface="Lato Regular"/>
                <a:cs typeface="Lato Regular"/>
                <a:sym typeface="Lato Regular"/>
              </a:defRPr>
            </a:pPr>
            <a:r>
              <a:t>In the following  we use </a:t>
            </a:r>
            <a:r>
              <a:rPr>
                <a:latin typeface="Lato Bold"/>
                <a:ea typeface="Lato Bold"/>
                <a:cs typeface="Lato Bold"/>
                <a:sym typeface="Lato Bold"/>
              </a:rPr>
              <a:t>ideal</a:t>
            </a:r>
            <a:r>
              <a:t> relativistic hydrodynamics, no viscosity and dissipations</a:t>
            </a:r>
          </a:p>
        </p:txBody>
      </p:sp>
      <p:sp>
        <p:nvSpPr>
          <p:cNvPr id="316" name="Google Shape;265;p35"/>
          <p:cNvSpPr txBox="1"/>
          <p:nvPr/>
        </p:nvSpPr>
        <p:spPr>
          <a:xfrm>
            <a:off x="737666" y="1303894"/>
            <a:ext cx="3797602" cy="2265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lgn="ctr">
              <a:defRPr sz="1800">
                <a:ln w="3175" cap="flat">
                  <a:solidFill>
                    <a:srgbClr val="000000"/>
                  </a:solidFill>
                  <a:prstDash val="solid"/>
                  <a:miter lim="400000"/>
                </a:ln>
                <a:solidFill>
                  <a:srgbClr val="000000"/>
                </a:solidFill>
                <a:latin typeface="Lato Bold"/>
                <a:ea typeface="Lato Bold"/>
                <a:cs typeface="Lato Bold"/>
                <a:sym typeface="Lato Bold"/>
              </a:defRPr>
            </a:pPr>
            <a:r>
              <a:t>Binary Neutron Star Mergers</a:t>
            </a:r>
            <a:br/>
          </a:p>
          <a:p>
            <a:pPr>
              <a:defRPr sz="1200">
                <a:ln w="3175" cap="flat">
                  <a:solidFill>
                    <a:srgbClr val="000000"/>
                  </a:solidFill>
                  <a:prstDash val="solid"/>
                  <a:miter lim="400000"/>
                </a:ln>
                <a:solidFill>
                  <a:srgbClr val="000000"/>
                </a:solidFill>
                <a:latin typeface="Lato Regular"/>
                <a:ea typeface="Lato Regular"/>
                <a:cs typeface="Lato Regular"/>
                <a:sym typeface="Lato Regular"/>
              </a:defRPr>
            </a:pPr>
            <a:r>
              <a:t>General-relativistic magneto- hydrodynamics</a:t>
            </a:r>
          </a:p>
          <a:p>
            <a:pPr defTabSz="457200">
              <a:defRPr sz="1200">
                <a:solidFill>
                  <a:srgbClr val="000000"/>
                </a:solidFill>
                <a:latin typeface="Lato Regular"/>
                <a:ea typeface="Lato Regular"/>
                <a:cs typeface="Lato Regular"/>
                <a:sym typeface="Lato Regular"/>
              </a:defRPr>
            </a:pPr>
            <a:r>
              <a:t>Frankfurt/IllinoisGRMHD (FIL) code</a:t>
            </a:r>
            <a:br/>
            <a:r>
              <a:t>with Einstein Toolkit</a:t>
            </a:r>
          </a:p>
          <a:p>
            <a:pPr defTabSz="457200">
              <a:defRPr sz="1200">
                <a:solidFill>
                  <a:srgbClr val="000000"/>
                </a:solidFill>
                <a:latin typeface="Lato Regular"/>
                <a:ea typeface="Lato Regular"/>
                <a:cs typeface="Lato Regular"/>
                <a:sym typeface="Lato Regular"/>
              </a:defRPr>
            </a:pPr>
          </a:p>
          <a:p>
            <a:pPr defTabSz="457200">
              <a:defRPr i="1" sz="1200">
                <a:solidFill>
                  <a:srgbClr val="000000"/>
                </a:solidFill>
                <a:latin typeface="Lato Regular"/>
                <a:ea typeface="Lato Regular"/>
                <a:cs typeface="Lato Regular"/>
                <a:sym typeface="Lato Regular"/>
              </a:defRPr>
            </a:pPr>
            <a:r>
              <a:t>Etienne, Paschalidis, Haas, Mosta, and Shapiro, 1501.07276 [astro-ph.HE]</a:t>
            </a:r>
            <a:br/>
            <a:r>
              <a:t>Most, Papenfort, and Rezzolla, 1907.10328 [astro-ph.HE]</a:t>
            </a:r>
            <a:br/>
            <a:r>
              <a:t>F. Loffler et al., 1111.3344 [gr-qc].</a:t>
            </a:r>
          </a:p>
        </p:txBody>
      </p:sp>
      <p:sp>
        <p:nvSpPr>
          <p:cNvPr id="317" name="Google Shape;265;p35"/>
          <p:cNvSpPr txBox="1"/>
          <p:nvPr/>
        </p:nvSpPr>
        <p:spPr>
          <a:xfrm>
            <a:off x="5325088" y="1303894"/>
            <a:ext cx="3643636" cy="15290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lgn="ctr">
              <a:defRPr sz="1800">
                <a:ln w="3175" cap="flat">
                  <a:solidFill>
                    <a:srgbClr val="000000"/>
                  </a:solidFill>
                  <a:prstDash val="solid"/>
                  <a:miter lim="400000"/>
                </a:ln>
                <a:solidFill>
                  <a:srgbClr val="000000"/>
                </a:solidFill>
                <a:latin typeface="Lato Bold"/>
                <a:ea typeface="Lato Bold"/>
                <a:cs typeface="Lato Bold"/>
                <a:sym typeface="Lato Bold"/>
              </a:defRPr>
            </a:pPr>
            <a:r>
              <a:t>Heavy Ion Collisions</a:t>
            </a:r>
          </a:p>
          <a:p>
            <a:pPr algn="ctr">
              <a:defRPr sz="1800">
                <a:ln w="3175" cap="flat">
                  <a:solidFill>
                    <a:srgbClr val="000000"/>
                  </a:solidFill>
                  <a:prstDash val="solid"/>
                  <a:miter lim="400000"/>
                </a:ln>
                <a:solidFill>
                  <a:srgbClr val="000000"/>
                </a:solidFill>
                <a:latin typeface="Lato Bold"/>
                <a:ea typeface="Lato Bold"/>
                <a:cs typeface="Lato Bold"/>
                <a:sym typeface="Lato Bold"/>
              </a:defRPr>
            </a:pPr>
          </a:p>
          <a:p>
            <a:pPr>
              <a:defRPr sz="1300">
                <a:ln w="3175" cap="flat">
                  <a:solidFill>
                    <a:srgbClr val="000000"/>
                  </a:solidFill>
                  <a:prstDash val="solid"/>
                  <a:miter lim="400000"/>
                </a:ln>
                <a:solidFill>
                  <a:srgbClr val="000000"/>
                </a:solidFill>
                <a:latin typeface="Lato Regular"/>
                <a:ea typeface="Lato Regular"/>
                <a:cs typeface="Lato Regular"/>
                <a:sym typeface="Lato Regular"/>
              </a:defRPr>
            </a:pPr>
            <a:r>
              <a:t>Relativistic flux-corrected SHASTA code</a:t>
            </a:r>
          </a:p>
          <a:p>
            <a:pPr>
              <a:defRPr sz="1300">
                <a:ln w="3175" cap="flat">
                  <a:solidFill>
                    <a:srgbClr val="000000"/>
                  </a:solidFill>
                  <a:prstDash val="solid"/>
                  <a:miter lim="400000"/>
                </a:ln>
                <a:solidFill>
                  <a:srgbClr val="000000"/>
                </a:solidFill>
                <a:latin typeface="Lato Regular"/>
                <a:ea typeface="Lato Regular"/>
                <a:cs typeface="Lato Regular"/>
                <a:sym typeface="Lato Regular"/>
              </a:defRPr>
            </a:pPr>
          </a:p>
          <a:p>
            <a:pPr defTabSz="457200">
              <a:defRPr i="1" sz="1200">
                <a:solidFill>
                  <a:srgbClr val="000000"/>
                </a:solidFill>
                <a:latin typeface="Lato Regular"/>
                <a:ea typeface="Lato Regular"/>
                <a:cs typeface="Lato Regular"/>
                <a:sym typeface="Lato Regular"/>
              </a:defRPr>
            </a:pPr>
            <a:r>
              <a:t>Boris, and Book, J. Comput. Phys. 11, 38 (1973)</a:t>
            </a:r>
            <a:br/>
            <a:r>
              <a:t>Rischke, Bernard, and Maruhn, arXiv:nucl-th/9504018</a:t>
            </a:r>
          </a:p>
        </p:txBody>
      </p:sp>
      <p:sp>
        <p:nvSpPr>
          <p:cNvPr id="318" name="Both codes require equation of state as an input"/>
          <p:cNvSpPr txBox="1"/>
          <p:nvPr/>
        </p:nvSpPr>
        <p:spPr>
          <a:xfrm>
            <a:off x="2284012" y="3747542"/>
            <a:ext cx="4857764" cy="2794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sz="1800">
                <a:solidFill>
                  <a:srgbClr val="CC0000"/>
                </a:solidFill>
                <a:latin typeface="Lato Bold"/>
                <a:ea typeface="Lato Bold"/>
                <a:cs typeface="Lato Bold"/>
                <a:sym typeface="Lato Bold"/>
              </a:defRPr>
            </a:lvl1pPr>
          </a:lstStyle>
          <a:p>
            <a:pPr/>
            <a:r>
              <a:t>Both codes require equation of state as an input</a:t>
            </a:r>
          </a:p>
        </p:txBody>
      </p:sp>
    </p:spTree>
  </p:cSld>
  <p:clrMapOvr>
    <a:masterClrMapping/>
  </p:clrMapOvr>
  <p:transition xmlns:p14="http://schemas.microsoft.com/office/powerpoint/2010/main" spd="med" advClick="1"/>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0" name="Google Shape;278;p37"/>
          <p:cNvSpPr txBox="1"/>
          <p:nvPr>
            <p:ph type="title"/>
          </p:nvPr>
        </p:nvSpPr>
        <p:spPr>
          <a:xfrm>
            <a:off x="392625" y="13950"/>
            <a:ext cx="8358600" cy="535200"/>
          </a:xfrm>
          <a:prstGeom prst="rect">
            <a:avLst/>
          </a:prstGeom>
        </p:spPr>
        <p:txBody>
          <a:bodyPr/>
          <a:lstStyle>
            <a:lvl1pPr defTabSz="841247">
              <a:defRPr sz="2300"/>
            </a:lvl1pPr>
          </a:lstStyle>
          <a:p>
            <a:pPr/>
            <a:r>
              <a:t>Heavy ion collision evolution</a:t>
            </a:r>
          </a:p>
        </p:txBody>
      </p:sp>
      <p:sp>
        <p:nvSpPr>
          <p:cNvPr id="321" name="Google Shape;279;p37"/>
          <p:cNvSpPr txBox="1"/>
          <p:nvPr>
            <p:ph type="body" sz="quarter" idx="1"/>
          </p:nvPr>
        </p:nvSpPr>
        <p:spPr>
          <a:xfrm>
            <a:off x="8454273" y="4743400"/>
            <a:ext cx="437402" cy="406500"/>
          </a:xfrm>
          <a:prstGeom prst="rect">
            <a:avLst/>
          </a:prstGeom>
        </p:spPr>
        <p:txBody>
          <a:bodyPr/>
          <a:lstStyle>
            <a:lvl1pPr marL="0" indent="0">
              <a:buSzTx/>
              <a:buNone/>
            </a:lvl1pPr>
          </a:lstStyle>
          <a:p>
            <a:pPr/>
            <a:r>
              <a:t>7</a:t>
            </a:r>
          </a:p>
        </p:txBody>
      </p:sp>
      <p:pic>
        <p:nvPicPr>
          <p:cNvPr id="322" name="output_all.mp4" descr="output_all.mp4"/>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1836200" y="577481"/>
            <a:ext cx="6235006" cy="4676256"/>
          </a:xfrm>
          <a:prstGeom prst="rect">
            <a:avLst/>
          </a:prstGeom>
          <a:ln w="12700">
            <a:miter lim="400000"/>
          </a:ln>
        </p:spPr>
      </p:pic>
      <p:sp>
        <p:nvSpPr>
          <p:cNvPr id="323" name="Au+Au collision at Elab=450 MeV…"/>
          <p:cNvSpPr txBox="1"/>
          <p:nvPr/>
        </p:nvSpPr>
        <p:spPr>
          <a:xfrm>
            <a:off x="5991164" y="1108392"/>
            <a:ext cx="3122378" cy="60378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defRPr>
                <a:solidFill>
                  <a:srgbClr val="000000"/>
                </a:solidFill>
                <a:latin typeface="+mj-lt"/>
                <a:ea typeface="+mj-ea"/>
                <a:cs typeface="+mj-cs"/>
                <a:sym typeface="Arial"/>
              </a:defRPr>
            </a:pPr>
            <a:r>
              <a:t>Au+Au collision at E</a:t>
            </a:r>
            <a:r>
              <a:rPr baseline="-5998"/>
              <a:t>lab</a:t>
            </a:r>
            <a:r>
              <a:t>=450 MeV</a:t>
            </a:r>
          </a:p>
          <a:p>
            <a:pPr>
              <a:defRPr>
                <a:solidFill>
                  <a:srgbClr val="000000"/>
                </a:solidFill>
                <a:latin typeface="+mj-lt"/>
                <a:ea typeface="+mj-ea"/>
                <a:cs typeface="+mj-cs"/>
                <a:sym typeface="Arial"/>
              </a:defRPr>
            </a:pPr>
            <a:r>
              <a:t>Nuclei are initialised with Wood</a:t>
            </a:r>
            <a:r>
              <a:t>s</a:t>
            </a:r>
            <a:r>
              <a:t>-Saxon</a:t>
            </a:r>
          </a:p>
          <a:p>
            <a:pPr>
              <a:defRPr>
                <a:solidFill>
                  <a:srgbClr val="000000"/>
                </a:solidFill>
                <a:latin typeface="+mj-lt"/>
                <a:ea typeface="+mj-ea"/>
                <a:cs typeface="+mj-cs"/>
                <a:sym typeface="Arial"/>
              </a:defRPr>
            </a:pPr>
            <a:r>
              <a:t>distributions:</a:t>
            </a:r>
          </a:p>
        </p:txBody>
      </p:sp>
      <p:pic>
        <p:nvPicPr>
          <p:cNvPr id="324" name="Screenshot 2022-06-08 at 12.54.38.png" descr="Screenshot 2022-06-08 at 12.54.38.png"/>
          <p:cNvPicPr>
            <a:picLocks noChangeAspect="1"/>
          </p:cNvPicPr>
          <p:nvPr/>
        </p:nvPicPr>
        <p:blipFill>
          <a:blip r:embed="rId5">
            <a:extLst/>
          </a:blip>
          <a:stretch>
            <a:fillRect/>
          </a:stretch>
        </p:blipFill>
        <p:spPr>
          <a:xfrm>
            <a:off x="6254453" y="1783798"/>
            <a:ext cx="1992366" cy="43888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20000" fill="hold"/>
                                        <p:tgtEl>
                                          <p:spTgt spid="322"/>
                                        </p:tgtEl>
                                      </p:cBhvr>
                                    </p:cmd>
                                  </p:childTnLst>
                                </p:cTn>
                              </p:par>
                            </p:childTnLst>
                          </p:cTn>
                        </p:par>
                      </p:childTnLst>
                    </p:cTn>
                  </p:par>
                  <p:par>
                    <p:cTn id="7" fill="hold">
                      <p:stCondLst>
                        <p:cond delay="indefinite"/>
                      </p:stCondLst>
                      <p:childTnLst>
                        <p:par>
                          <p:cTn id="8" fill="hold">
                            <p:stCondLst>
                              <p:cond delay="0"/>
                            </p:stCondLst>
                            <p:childTnLst>
                              <p:par>
                                <p:cTn id="9" presetClass="mediacall" nodeType="clickEffect" presetSubtype="0" presetID="3" grpId="1" fill="hold">
                                  <p:stCondLst>
                                    <p:cond delay="0"/>
                                  </p:stCondLst>
                                  <p:childTnLst>
                                    <p:cmd type="call" cmd="stop">
                                      <p:cBhvr>
                                        <p:cTn id="10" dur="1000" fill="hold"/>
                                        <p:tgtEl>
                                          <p:spTgt spid="322"/>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1" fill="hold" display="0">
                  <p:stCondLst>
                    <p:cond delay="indefinite"/>
                  </p:stCondLst>
                </p:cTn>
                <p:tgtEl>
                  <p:spTgt spid="322"/>
                </p:tgtEl>
              </p:cMediaNode>
            </p:video>
            <p:seq concurrent="1" prevAc="none" nextAc="seek">
              <p:cTn id="12" evtFilter="cancelBubble" nodeType="interactiveSeq" restart="whenNotActive" fill="hold">
                <p:stCondLst>
                  <p:cond delay="0" evt="onClick">
                    <p:tgtEl>
                      <p:spTgt spid="322"/>
                    </p:tgtEl>
                  </p:cond>
                </p:stCondLst>
                <p:endSync delay="0" evt="end">
                  <p:rtn val="all"/>
                </p:endSync>
                <p:childTnLst>
                  <p:par>
                    <p:cTn id="13" fill="hold">
                      <p:stCondLst>
                        <p:cond delay="0"/>
                      </p:stCondLst>
                      <p:childTnLst>
                        <p:par>
                          <p:cTn id="14" fill="hold">
                            <p:stCondLst>
                              <p:cond delay="0"/>
                            </p:stCondLst>
                            <p:childTnLst>
                              <p:par>
                                <p:cTn id="15" presetClass="mediacall" nodeType="clickEffect" presetSubtype="0" presetID="2" fill="hold">
                                  <p:stCondLst>
                                    <p:cond delay="0"/>
                                  </p:stCondLst>
                                  <p:childTnLst>
                                    <p:cmd type="call" cmd="togglePause">
                                      <p:cBhvr>
                                        <p:cTn id="16" dur="1" fill="hold"/>
                                        <p:tgtEl>
                                          <p:spTgt spid="322"/>
                                        </p:tgtEl>
                                      </p:cBhvr>
                                    </p:cmd>
                                  </p:childTnLst>
                                </p:cTn>
                              </p:par>
                            </p:childTnLst>
                          </p:cTn>
                        </p:par>
                      </p:childTnLst>
                    </p:cTn>
                  </p:par>
                </p:childTnLst>
              </p:cTn>
              <p:nextCondLst>
                <p:cond delay="0" evt="onClick">
                  <p:tgtEl>
                    <p:spTgt spid="32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6" name="Google Shape;284;p38"/>
          <p:cNvSpPr txBox="1"/>
          <p:nvPr>
            <p:ph type="title"/>
          </p:nvPr>
        </p:nvSpPr>
        <p:spPr>
          <a:xfrm>
            <a:off x="392625" y="13950"/>
            <a:ext cx="8358600" cy="535200"/>
          </a:xfrm>
          <a:prstGeom prst="rect">
            <a:avLst/>
          </a:prstGeom>
        </p:spPr>
        <p:txBody>
          <a:bodyPr/>
          <a:lstStyle>
            <a:lvl1pPr defTabSz="841247">
              <a:defRPr sz="2300"/>
            </a:lvl1pPr>
          </a:lstStyle>
          <a:p>
            <a:pPr/>
            <a:r>
              <a:t>HIC vs BNSM: comparison</a:t>
            </a:r>
          </a:p>
        </p:txBody>
      </p:sp>
      <p:sp>
        <p:nvSpPr>
          <p:cNvPr id="327" name="Google Shape;285;p38"/>
          <p:cNvSpPr txBox="1"/>
          <p:nvPr>
            <p:ph type="body" sz="quarter" idx="1"/>
          </p:nvPr>
        </p:nvSpPr>
        <p:spPr>
          <a:xfrm>
            <a:off x="8454273" y="4743400"/>
            <a:ext cx="437402" cy="406500"/>
          </a:xfrm>
          <a:prstGeom prst="rect">
            <a:avLst/>
          </a:prstGeom>
        </p:spPr>
        <p:txBody>
          <a:bodyPr/>
          <a:lstStyle>
            <a:lvl1pPr marL="0" indent="0">
              <a:buSzTx/>
              <a:buNone/>
            </a:lvl1pPr>
          </a:lstStyle>
          <a:p>
            <a:pPr/>
            <a:r>
              <a:t>8</a:t>
            </a:r>
          </a:p>
        </p:txBody>
      </p:sp>
      <p:sp>
        <p:nvSpPr>
          <p:cNvPr id="328" name="Google Shape;286;p38"/>
          <p:cNvSpPr txBox="1"/>
          <p:nvPr/>
        </p:nvSpPr>
        <p:spPr>
          <a:xfrm>
            <a:off x="4584196" y="2693223"/>
            <a:ext cx="3954302" cy="207149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normAutofit fontScale="100000" lnSpcReduction="0"/>
          </a:bodyPr>
          <a:lstStyle/>
          <a:p>
            <a:pPr>
              <a:lnSpc>
                <a:spcPct val="104999"/>
              </a:lnSpc>
              <a:defRPr sz="1200">
                <a:solidFill>
                  <a:srgbClr val="1A1A1A"/>
                </a:solidFill>
                <a:latin typeface="Roboto"/>
                <a:ea typeface="Roboto"/>
                <a:cs typeface="Roboto"/>
                <a:sym typeface="Roboto"/>
              </a:defRPr>
            </a:pPr>
            <a:r>
              <a:t>Entropy per baryon S/A (top colormaps) and temperature T (bottom colormaps) for a BNS merger of mass </a:t>
            </a:r>
            <a:r>
              <a:rPr b="1"/>
              <a:t>M</a:t>
            </a:r>
            <a:r>
              <a:rPr b="1" baseline="-25000"/>
              <a:t>tot</a:t>
            </a:r>
            <a:r>
              <a:rPr b="1"/>
              <a:t> = 2.8 M</a:t>
            </a:r>
            <a:r>
              <a:rPr b="1" baseline="-25000"/>
              <a:t>sun</a:t>
            </a:r>
            <a:r>
              <a:rPr baseline="-25000"/>
              <a:t>, </a:t>
            </a:r>
            <a:r>
              <a:t>and Au + Au HIC at </a:t>
            </a:r>
            <a:r>
              <a:rPr b="1"/>
              <a:t>E</a:t>
            </a:r>
            <a:r>
              <a:rPr b="1" baseline="-25000"/>
              <a:t>lab </a:t>
            </a:r>
            <a:r>
              <a:rPr b="1"/>
              <a:t>= 450 MeV</a:t>
            </a:r>
            <a:r>
              <a:t>. </a:t>
            </a:r>
            <a:br/>
            <a:r>
              <a:t>Colored lines mark density contours in units of n</a:t>
            </a:r>
            <a:r>
              <a:rPr baseline="-25000"/>
              <a:t>sat.</a:t>
            </a:r>
            <a:br>
              <a:rPr baseline="-25000"/>
            </a:br>
            <a:r>
              <a:t>The snapshots refer to </a:t>
            </a:r>
            <a:r>
              <a:rPr b="1"/>
              <a:t>t = −2, 3 ms</a:t>
            </a:r>
            <a:r>
              <a:t> before and after merger for the BNS, respectively, and to </a:t>
            </a:r>
            <a:r>
              <a:rPr b="1"/>
              <a:t>t = ±5 fm/c</a:t>
            </a:r>
            <a:r>
              <a:t> before and after the full overlap for the HIC.</a:t>
            </a:r>
          </a:p>
        </p:txBody>
      </p:sp>
      <p:pic>
        <p:nvPicPr>
          <p:cNvPr id="329" name="Google Shape;287;p38" descr="Google Shape;287;p38"/>
          <p:cNvPicPr>
            <a:picLocks noChangeAspect="1"/>
          </p:cNvPicPr>
          <p:nvPr/>
        </p:nvPicPr>
        <p:blipFill>
          <a:blip r:embed="rId2">
            <a:extLst/>
          </a:blip>
          <a:stretch>
            <a:fillRect/>
          </a:stretch>
        </p:blipFill>
        <p:spPr>
          <a:xfrm>
            <a:off x="588349" y="661374"/>
            <a:ext cx="3776872" cy="4202375"/>
          </a:xfrm>
          <a:prstGeom prst="rect">
            <a:avLst/>
          </a:prstGeom>
          <a:ln w="12700">
            <a:miter lim="400000"/>
          </a:ln>
        </p:spPr>
      </p:pic>
      <p:sp>
        <p:nvSpPr>
          <p:cNvPr id="330" name="Google Shape;288;p38"/>
          <p:cNvSpPr txBox="1"/>
          <p:nvPr/>
        </p:nvSpPr>
        <p:spPr>
          <a:xfrm>
            <a:off x="4232073" y="947500"/>
            <a:ext cx="4872903" cy="741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800">
                <a:solidFill>
                  <a:srgbClr val="CC0000"/>
                </a:solidFill>
                <a:latin typeface="Lato Regular"/>
                <a:ea typeface="Lato Regular"/>
                <a:cs typeface="Lato Regular"/>
                <a:sym typeface="Lato Regular"/>
              </a:defRPr>
            </a:pPr>
            <a:r>
              <a:t>Geometry and scales are drastically different.</a:t>
            </a:r>
          </a:p>
          <a:p>
            <a:pPr>
              <a:defRPr sz="1800">
                <a:solidFill>
                  <a:srgbClr val="6AA84F"/>
                </a:solidFill>
                <a:latin typeface="Lato Bold"/>
                <a:ea typeface="Lato Bold"/>
                <a:cs typeface="Lato Bold"/>
                <a:sym typeface="Lato Bold"/>
              </a:defRPr>
            </a:pPr>
            <a:r>
              <a:t>Thermodynamic conditions are similar!</a:t>
            </a:r>
          </a:p>
        </p:txBody>
      </p:sp>
      <p:sp>
        <p:nvSpPr>
          <p:cNvPr id="331" name="Google Shape;161;p28"/>
          <p:cNvSpPr txBox="1"/>
          <p:nvPr/>
        </p:nvSpPr>
        <p:spPr>
          <a:xfrm>
            <a:off x="2832503" y="4625730"/>
            <a:ext cx="5680724" cy="4622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i="1" sz="1000">
                <a:solidFill>
                  <a:srgbClr val="000000"/>
                </a:solidFill>
                <a:latin typeface="Roboto"/>
                <a:ea typeface="Roboto"/>
                <a:cs typeface="Roboto"/>
                <a:sym typeface="Roboto"/>
              </a:defRPr>
            </a:pPr>
            <a:r>
              <a:t>Most, AM, Steinheimer, Dexheimer, Hanauske, Rezzolla, Stoecker</a:t>
            </a:r>
            <a:br/>
            <a:r>
              <a:rPr i="0"/>
              <a:t>e-Print: </a:t>
            </a:r>
            <a:r>
              <a:rPr u="sng">
                <a:solidFill>
                  <a:srgbClr val="0000FF"/>
                </a:solidFill>
                <a:uFill>
                  <a:solidFill>
                    <a:srgbClr val="0000FF"/>
                  </a:solidFill>
                </a:uFill>
                <a:hlinkClick r:id="rId3" invalidUrl="" action="" tgtFrame="" tooltip="" history="1" highlightClick="0" endSnd="0"/>
              </a:rPr>
              <a:t>2201.13150</a:t>
            </a:r>
            <a:r>
              <a:rPr>
                <a:solidFill>
                  <a:srgbClr val="000000">
                    <a:alpha val="80000"/>
                  </a:srgbClr>
                </a:solidFill>
              </a:rPr>
              <a:t> [nucl-th]</a:t>
            </a:r>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33" name="Google Shape;293;p39"/>
          <p:cNvSpPr txBox="1"/>
          <p:nvPr>
            <p:ph type="title"/>
          </p:nvPr>
        </p:nvSpPr>
        <p:spPr>
          <a:xfrm>
            <a:off x="392625" y="13950"/>
            <a:ext cx="8358600" cy="535200"/>
          </a:xfrm>
          <a:prstGeom prst="rect">
            <a:avLst/>
          </a:prstGeom>
        </p:spPr>
        <p:txBody>
          <a:bodyPr/>
          <a:lstStyle>
            <a:lvl1pPr defTabSz="841247">
              <a:defRPr sz="2300"/>
            </a:lvl1pPr>
          </a:lstStyle>
          <a:p>
            <a:pPr/>
            <a:r>
              <a:t>HIC vs BNSM: comparison</a:t>
            </a:r>
          </a:p>
        </p:txBody>
      </p:sp>
      <p:sp>
        <p:nvSpPr>
          <p:cNvPr id="334" name="Google Shape;294;p39"/>
          <p:cNvSpPr txBox="1"/>
          <p:nvPr>
            <p:ph type="body" sz="quarter" idx="1"/>
          </p:nvPr>
        </p:nvSpPr>
        <p:spPr>
          <a:xfrm>
            <a:off x="8454273" y="4743400"/>
            <a:ext cx="437402" cy="406500"/>
          </a:xfrm>
          <a:prstGeom prst="rect">
            <a:avLst/>
          </a:prstGeom>
        </p:spPr>
        <p:txBody>
          <a:bodyPr/>
          <a:lstStyle>
            <a:lvl1pPr marL="0" indent="0">
              <a:buSzTx/>
              <a:buNone/>
            </a:lvl1pPr>
          </a:lstStyle>
          <a:p>
            <a:pPr/>
            <a:r>
              <a:t>9</a:t>
            </a:r>
          </a:p>
        </p:txBody>
      </p:sp>
      <p:pic>
        <p:nvPicPr>
          <p:cNvPr id="335" name="Google Shape;295;p39" descr="Google Shape;295;p39"/>
          <p:cNvPicPr>
            <a:picLocks noChangeAspect="1"/>
          </p:cNvPicPr>
          <p:nvPr/>
        </p:nvPicPr>
        <p:blipFill>
          <a:blip r:embed="rId2">
            <a:extLst/>
          </a:blip>
          <a:stretch>
            <a:fillRect/>
          </a:stretch>
        </p:blipFill>
        <p:spPr>
          <a:xfrm>
            <a:off x="23228" y="1021729"/>
            <a:ext cx="7446725" cy="3625202"/>
          </a:xfrm>
          <a:prstGeom prst="rect">
            <a:avLst/>
          </a:prstGeom>
          <a:ln w="12700">
            <a:miter lim="400000"/>
          </a:ln>
        </p:spPr>
      </p:pic>
      <p:sp>
        <p:nvSpPr>
          <p:cNvPr id="336" name="Google Shape;296;p39"/>
          <p:cNvSpPr txBox="1"/>
          <p:nvPr/>
        </p:nvSpPr>
        <p:spPr>
          <a:xfrm>
            <a:off x="392700" y="552220"/>
            <a:ext cx="8358600" cy="592424"/>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lnSpc>
                <a:spcPct val="115000"/>
              </a:lnSpc>
              <a:spcBef>
                <a:spcPts val="1200"/>
              </a:spcBef>
              <a:defRPr sz="1200">
                <a:solidFill>
                  <a:srgbClr val="000000"/>
                </a:solidFill>
                <a:latin typeface="Lato Regular"/>
                <a:ea typeface="Lato Regular"/>
                <a:cs typeface="Lato Regular"/>
                <a:sym typeface="Lato Regular"/>
              </a:defRPr>
            </a:pPr>
            <a:r>
              <a:t>Spacetime diagrams for the evolution of the temperature and entropy. </a:t>
            </a:r>
            <a:br/>
            <a:r>
              <a:t>The green contours correspond to lines of constant entropy per baryon S/A=1.8, 2.2.</a:t>
            </a:r>
          </a:p>
        </p:txBody>
      </p:sp>
      <p:sp>
        <p:nvSpPr>
          <p:cNvPr id="337" name="Google Shape;161;p28"/>
          <p:cNvSpPr txBox="1"/>
          <p:nvPr/>
        </p:nvSpPr>
        <p:spPr>
          <a:xfrm>
            <a:off x="3976611" y="4488017"/>
            <a:ext cx="5680724" cy="4622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i="1" sz="1000">
                <a:solidFill>
                  <a:srgbClr val="000000"/>
                </a:solidFill>
                <a:latin typeface="Roboto"/>
                <a:ea typeface="Roboto"/>
                <a:cs typeface="Roboto"/>
                <a:sym typeface="Roboto"/>
              </a:defRPr>
            </a:pPr>
            <a:r>
              <a:t>Most, AM, Steinheimer, Dexheimer, Hanauske, Rezzolla, Stoecker</a:t>
            </a:r>
            <a:br/>
            <a:r>
              <a:rPr i="0"/>
              <a:t>e-Print: </a:t>
            </a:r>
            <a:r>
              <a:rPr u="sng">
                <a:solidFill>
                  <a:srgbClr val="0000FF"/>
                </a:solidFill>
                <a:uFill>
                  <a:solidFill>
                    <a:srgbClr val="0000FF"/>
                  </a:solidFill>
                </a:uFill>
                <a:hlinkClick r:id="rId3" invalidUrl="" action="" tgtFrame="" tooltip="" history="1" highlightClick="0" endSnd="0"/>
              </a:rPr>
              <a:t>2201.13150</a:t>
            </a:r>
            <a:r>
              <a:rPr>
                <a:solidFill>
                  <a:srgbClr val="000000">
                    <a:alpha val="80000"/>
                  </a:srgbClr>
                </a:solidFill>
              </a:rPr>
              <a:t> [nucl-th</a:t>
            </a:r>
          </a:p>
        </p:txBody>
      </p:sp>
      <p:sp>
        <p:nvSpPr>
          <p:cNvPr id="338" name="HIC: The whole system  expands with approx. constant entropy  BNSM:…"/>
          <p:cNvSpPr txBox="1"/>
          <p:nvPr/>
        </p:nvSpPr>
        <p:spPr>
          <a:xfrm>
            <a:off x="7508500" y="1859970"/>
            <a:ext cx="1486561" cy="15317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lgn="ctr">
              <a:defRPr sz="1500">
                <a:solidFill>
                  <a:srgbClr val="CC0000"/>
                </a:solidFill>
                <a:latin typeface="Ubuntu Bold"/>
                <a:ea typeface="Ubuntu Bold"/>
                <a:cs typeface="Ubuntu Bold"/>
                <a:sym typeface="Ubuntu Bold"/>
              </a:defRPr>
            </a:pPr>
            <a:r>
              <a:t>HIC:</a:t>
            </a:r>
            <a:br/>
            <a:r>
              <a:rPr sz="1200">
                <a:solidFill>
                  <a:srgbClr val="000000"/>
                </a:solidFill>
                <a:latin typeface="Ubuntu Regular"/>
                <a:ea typeface="Ubuntu Regular"/>
                <a:cs typeface="Ubuntu Regular"/>
                <a:sym typeface="Ubuntu Regular"/>
              </a:rPr>
              <a:t>The whole system </a:t>
            </a:r>
            <a:br>
              <a:rPr sz="1200">
                <a:solidFill>
                  <a:srgbClr val="000000"/>
                </a:solidFill>
                <a:latin typeface="Ubuntu Regular"/>
                <a:ea typeface="Ubuntu Regular"/>
                <a:cs typeface="Ubuntu Regular"/>
                <a:sym typeface="Ubuntu Regular"/>
              </a:rPr>
            </a:br>
            <a:r>
              <a:rPr sz="1200">
                <a:solidFill>
                  <a:srgbClr val="000000"/>
                </a:solidFill>
                <a:latin typeface="Ubuntu Regular"/>
                <a:ea typeface="Ubuntu Regular"/>
                <a:cs typeface="Ubuntu Regular"/>
                <a:sym typeface="Ubuntu Regular"/>
              </a:rPr>
              <a:t>expands with approx.</a:t>
            </a:r>
            <a:br>
              <a:rPr sz="1200">
                <a:solidFill>
                  <a:srgbClr val="000000"/>
                </a:solidFill>
                <a:latin typeface="Ubuntu Regular"/>
                <a:ea typeface="Ubuntu Regular"/>
                <a:cs typeface="Ubuntu Regular"/>
                <a:sym typeface="Ubuntu Regular"/>
              </a:rPr>
            </a:br>
            <a:r>
              <a:rPr sz="1200">
                <a:solidFill>
                  <a:srgbClr val="000000"/>
                </a:solidFill>
                <a:latin typeface="Ubuntu Regular"/>
                <a:ea typeface="Ubuntu Regular"/>
                <a:cs typeface="Ubuntu Regular"/>
                <a:sym typeface="Ubuntu Regular"/>
              </a:rPr>
              <a:t>constant entropy</a:t>
            </a:r>
            <a:br>
              <a:rPr sz="1200">
                <a:solidFill>
                  <a:srgbClr val="000000"/>
                </a:solidFill>
                <a:latin typeface="Ubuntu Regular"/>
                <a:ea typeface="Ubuntu Regular"/>
                <a:cs typeface="Ubuntu Regular"/>
                <a:sym typeface="Ubuntu Regular"/>
              </a:rPr>
            </a:br>
            <a:br>
              <a:rPr sz="1200">
                <a:solidFill>
                  <a:srgbClr val="000000"/>
                </a:solidFill>
                <a:latin typeface="Ubuntu Regular"/>
                <a:ea typeface="Ubuntu Regular"/>
                <a:cs typeface="Ubuntu Regular"/>
                <a:sym typeface="Ubuntu Regular"/>
              </a:rPr>
            </a:br>
            <a:r>
              <a:t>BNSM:</a:t>
            </a:r>
          </a:p>
          <a:p>
            <a:pPr algn="ctr">
              <a:defRPr sz="1200">
                <a:solidFill>
                  <a:srgbClr val="000000"/>
                </a:solidFill>
                <a:latin typeface="Ubuntu Regular"/>
                <a:ea typeface="Ubuntu Regular"/>
                <a:cs typeface="Ubuntu Regular"/>
                <a:sym typeface="Ubuntu Regular"/>
              </a:defRPr>
            </a:pPr>
            <a:r>
              <a:t>Entropy is localized</a:t>
            </a:r>
            <a:br/>
            <a:r>
              <a:t>in a “ring” structure</a:t>
            </a:r>
            <a:r>
              <a:rPr sz="1400"/>
              <a:t> </a:t>
            </a:r>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340" name="movie_HIC_fin.mp4" descr="movie_HIC_fin.mp4"/>
          <p:cNvPicPr>
            <a:picLocks noChangeAspect="0"/>
          </p:cNvPicPr>
          <p:nvPr>
            <a:videoFile r:link="rId2"/>
            <p:extLst>
              <p:ext uri="{DAA4B4D4-6D71-4841-9C94-3DE7FCFB9230}">
                <p14:media xmlns:p14="http://schemas.microsoft.com/office/powerpoint/2010/main" r:embed="rId3"/>
              </p:ext>
            </p:extLst>
          </p:nvPr>
        </p:nvPicPr>
        <p:blipFill>
          <a:blip r:embed="rId4">
            <a:extLst/>
          </a:blip>
          <a:stretch>
            <a:fillRect/>
          </a:stretch>
        </p:blipFill>
        <p:spPr>
          <a:xfrm>
            <a:off x="-573880" y="892991"/>
            <a:ext cx="5423029" cy="3964631"/>
          </a:xfrm>
          <a:prstGeom prst="rect">
            <a:avLst/>
          </a:prstGeom>
          <a:ln w="12700">
            <a:miter lim="400000"/>
          </a:ln>
        </p:spPr>
      </p:pic>
      <p:pic>
        <p:nvPicPr>
          <p:cNvPr id="341" name="movie1222.mp4" descr="movie1222.mp4"/>
          <p:cNvPicPr>
            <a:picLocks noChangeAspect="0"/>
          </p:cNvPicPr>
          <p:nvPr>
            <a:videoFile r:link="rId5"/>
            <p:extLst>
              <p:ext uri="{DAA4B4D4-6D71-4841-9C94-3DE7FCFB9230}">
                <p14:media xmlns:p14="http://schemas.microsoft.com/office/powerpoint/2010/main" r:embed="rId6"/>
              </p:ext>
            </p:extLst>
          </p:nvPr>
        </p:nvPicPr>
        <p:blipFill>
          <a:blip r:embed="rId7">
            <a:extLst/>
          </a:blip>
          <a:stretch>
            <a:fillRect/>
          </a:stretch>
        </p:blipFill>
        <p:spPr>
          <a:xfrm>
            <a:off x="4910266" y="1138490"/>
            <a:ext cx="4144021" cy="3679984"/>
          </a:xfrm>
          <a:prstGeom prst="rect">
            <a:avLst/>
          </a:prstGeom>
          <a:ln w="12700">
            <a:miter lim="400000"/>
          </a:ln>
        </p:spPr>
      </p:pic>
      <p:sp>
        <p:nvSpPr>
          <p:cNvPr id="342" name="Google Shape;294;p39"/>
          <p:cNvSpPr txBox="1"/>
          <p:nvPr>
            <p:ph type="body" sz="quarter" idx="4294967295"/>
          </p:nvPr>
        </p:nvSpPr>
        <p:spPr>
          <a:xfrm>
            <a:off x="8555139" y="4744301"/>
            <a:ext cx="502800" cy="406502"/>
          </a:xfrm>
          <a:prstGeom prst="rect">
            <a:avLst/>
          </a:prstGeom>
        </p:spPr>
        <p:txBody>
          <a:bodyPr/>
          <a:lstStyle>
            <a:lvl1pPr marL="0" indent="0">
              <a:buSzTx/>
              <a:buFont typeface="Lato Regular"/>
              <a:buNone/>
              <a:defRPr sz="1100">
                <a:latin typeface="Lato Regular"/>
                <a:ea typeface="Lato Regular"/>
                <a:cs typeface="Lato Regular"/>
                <a:sym typeface="Lato Regular"/>
              </a:defRPr>
            </a:lvl1pPr>
          </a:lstStyle>
          <a:p>
            <a:pPr/>
            <a:r>
              <a:t>10</a:t>
            </a:r>
          </a:p>
        </p:txBody>
      </p:sp>
      <p:sp>
        <p:nvSpPr>
          <p:cNvPr id="343" name="HIC: The whole system  expands with approx. constant entropy"/>
          <p:cNvSpPr txBox="1"/>
          <p:nvPr/>
        </p:nvSpPr>
        <p:spPr>
          <a:xfrm>
            <a:off x="1486850" y="117911"/>
            <a:ext cx="1486561" cy="74503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lgn="ctr">
              <a:defRPr sz="1500">
                <a:solidFill>
                  <a:srgbClr val="CC0000"/>
                </a:solidFill>
                <a:latin typeface="Ubuntu Bold"/>
                <a:ea typeface="Ubuntu Bold"/>
                <a:cs typeface="Ubuntu Bold"/>
                <a:sym typeface="Ubuntu Bold"/>
              </a:defRPr>
            </a:pPr>
            <a:r>
              <a:t>HIC:</a:t>
            </a:r>
            <a:br/>
            <a:r>
              <a:rPr sz="1200">
                <a:solidFill>
                  <a:srgbClr val="000000"/>
                </a:solidFill>
                <a:latin typeface="Ubuntu Regular"/>
                <a:ea typeface="Ubuntu Regular"/>
                <a:cs typeface="Ubuntu Regular"/>
                <a:sym typeface="Ubuntu Regular"/>
              </a:rPr>
              <a:t>The whole system </a:t>
            </a:r>
            <a:br>
              <a:rPr sz="1200">
                <a:solidFill>
                  <a:srgbClr val="000000"/>
                </a:solidFill>
                <a:latin typeface="Ubuntu Regular"/>
                <a:ea typeface="Ubuntu Regular"/>
                <a:cs typeface="Ubuntu Regular"/>
                <a:sym typeface="Ubuntu Regular"/>
              </a:rPr>
            </a:br>
            <a:r>
              <a:rPr sz="1200">
                <a:solidFill>
                  <a:srgbClr val="000000"/>
                </a:solidFill>
                <a:latin typeface="Ubuntu Regular"/>
                <a:ea typeface="Ubuntu Regular"/>
                <a:cs typeface="Ubuntu Regular"/>
                <a:sym typeface="Ubuntu Regular"/>
              </a:rPr>
              <a:t>expands with approx.</a:t>
            </a:r>
            <a:br>
              <a:rPr sz="1200">
                <a:solidFill>
                  <a:srgbClr val="000000"/>
                </a:solidFill>
                <a:latin typeface="Ubuntu Regular"/>
                <a:ea typeface="Ubuntu Regular"/>
                <a:cs typeface="Ubuntu Regular"/>
                <a:sym typeface="Ubuntu Regular"/>
              </a:rPr>
            </a:br>
            <a:r>
              <a:rPr sz="1200">
                <a:solidFill>
                  <a:srgbClr val="000000"/>
                </a:solidFill>
                <a:latin typeface="Ubuntu Regular"/>
                <a:ea typeface="Ubuntu Regular"/>
                <a:cs typeface="Ubuntu Regular"/>
                <a:sym typeface="Ubuntu Regular"/>
              </a:rPr>
              <a:t>constant entropy</a:t>
            </a:r>
          </a:p>
        </p:txBody>
      </p:sp>
      <p:sp>
        <p:nvSpPr>
          <p:cNvPr id="344" name="BNSM movie by Elias Most"/>
          <p:cNvSpPr txBox="1"/>
          <p:nvPr/>
        </p:nvSpPr>
        <p:spPr>
          <a:xfrm>
            <a:off x="5781919" y="4839601"/>
            <a:ext cx="1943164" cy="215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i="1">
                <a:solidFill>
                  <a:schemeClr val="accent1"/>
                </a:solidFill>
                <a:latin typeface="Lato Regular"/>
                <a:ea typeface="Lato Regular"/>
                <a:cs typeface="Lato Regular"/>
                <a:sym typeface="Lato Regular"/>
              </a:defRPr>
            </a:lvl1pPr>
          </a:lstStyle>
          <a:p>
            <a:pPr/>
            <a:r>
              <a:t>BNSM movie by Elias Most</a:t>
            </a:r>
          </a:p>
        </p:txBody>
      </p:sp>
      <p:sp>
        <p:nvSpPr>
          <p:cNvPr id="345" name="Google Shape;265;p35"/>
          <p:cNvSpPr txBox="1"/>
          <p:nvPr/>
        </p:nvSpPr>
        <p:spPr>
          <a:xfrm>
            <a:off x="928123" y="1731940"/>
            <a:ext cx="1258801" cy="741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800">
                <a:latin typeface="Lato Bold"/>
                <a:ea typeface="Lato Bold"/>
                <a:cs typeface="Lato Bold"/>
                <a:sym typeface="Lato Bold"/>
              </a:defRPr>
            </a:pPr>
            <a:r>
              <a:t>CMF </a:t>
            </a:r>
            <a:br/>
            <a:r>
              <a:t>HIC</a:t>
            </a:r>
          </a:p>
        </p:txBody>
      </p:sp>
      <p:sp>
        <p:nvSpPr>
          <p:cNvPr id="346" name="Google Shape;266;p35"/>
          <p:cNvSpPr txBox="1"/>
          <p:nvPr/>
        </p:nvSpPr>
        <p:spPr>
          <a:xfrm>
            <a:off x="5501885" y="1414218"/>
            <a:ext cx="1258802" cy="741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800">
                <a:latin typeface="Lato Bold"/>
                <a:ea typeface="Lato Bold"/>
                <a:cs typeface="Lato Bold"/>
                <a:sym typeface="Lato Bold"/>
              </a:defRPr>
            </a:pPr>
            <a:r>
              <a:t>CMF </a:t>
            </a:r>
            <a:br/>
            <a:r>
              <a:t>BNSM</a:t>
            </a:r>
          </a:p>
        </p:txBody>
      </p:sp>
      <p:sp>
        <p:nvSpPr>
          <p:cNvPr id="347" name="BNSM:…"/>
          <p:cNvSpPr txBox="1"/>
          <p:nvPr/>
        </p:nvSpPr>
        <p:spPr>
          <a:xfrm>
            <a:off x="6280183" y="162057"/>
            <a:ext cx="1404189" cy="617322"/>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lgn="ctr">
              <a:defRPr sz="1500">
                <a:solidFill>
                  <a:srgbClr val="CC0000"/>
                </a:solidFill>
                <a:latin typeface="Ubuntu Bold"/>
                <a:ea typeface="Ubuntu Bold"/>
                <a:cs typeface="Ubuntu Bold"/>
                <a:sym typeface="Ubuntu Bold"/>
              </a:defRPr>
            </a:pPr>
            <a:r>
              <a:t>BNSM:</a:t>
            </a:r>
          </a:p>
          <a:p>
            <a:pPr algn="ctr">
              <a:defRPr sz="1200">
                <a:solidFill>
                  <a:srgbClr val="000000"/>
                </a:solidFill>
                <a:latin typeface="Ubuntu Regular"/>
                <a:ea typeface="Ubuntu Regular"/>
                <a:cs typeface="Ubuntu Regular"/>
                <a:sym typeface="Ubuntu Regular"/>
              </a:defRPr>
            </a:pPr>
            <a:r>
              <a:t>Entropy is localized</a:t>
            </a:r>
            <a:br/>
            <a:r>
              <a:t>in a “ring” structure</a:t>
            </a:r>
            <a:r>
              <a:rPr sz="1400"/>
              <a:t> </a:t>
            </a:r>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mediacall" nodeType="afterEffect" presetSubtype="0" presetID="1" grpId="1" fill="hold">
                                  <p:stCondLst>
                                    <p:cond delay="0"/>
                                  </p:stCondLst>
                                  <p:childTnLst>
                                    <p:cmd type="call" cmd="playFrom(0.0)">
                                      <p:cBhvr>
                                        <p:cTn id="6" dur="30000" fill="hold"/>
                                        <p:tgtEl>
                                          <p:spTgt spid="341"/>
                                        </p:tgtEl>
                                      </p:cBhvr>
                                    </p:cmd>
                                  </p:childTnLst>
                                </p:cTn>
                              </p:par>
                            </p:childTnLst>
                          </p:cTn>
                        </p:par>
                        <p:par>
                          <p:cTn id="7" fill="hold">
                            <p:stCondLst>
                              <p:cond delay="30000"/>
                            </p:stCondLst>
                            <p:childTnLst>
                              <p:par>
                                <p:cTn id="8" presetClass="mediacall" nodeType="afterEffect" presetSubtype="0" presetID="1" grpId="2" fill="hold">
                                  <p:stCondLst>
                                    <p:cond delay="0"/>
                                  </p:stCondLst>
                                  <p:childTnLst>
                                    <p:cmd type="call" cmd="playFrom(0.0)">
                                      <p:cBhvr>
                                        <p:cTn id="9" dur="16000" fill="hold"/>
                                        <p:tgtEl>
                                          <p:spTgt spid="340"/>
                                        </p:tgtEl>
                                      </p:cBhvr>
                                    </p:cmd>
                                  </p:childTnLst>
                                </p:cTn>
                              </p:par>
                            </p:childTnLst>
                          </p:cTn>
                        </p:par>
                      </p:childTnLst>
                    </p:cTn>
                  </p:par>
                  <p:par>
                    <p:cTn id="10" fill="hold">
                      <p:stCondLst>
                        <p:cond delay="indefinite"/>
                      </p:stCondLst>
                      <p:childTnLst>
                        <p:par>
                          <p:cTn id="11" fill="hold">
                            <p:stCondLst>
                              <p:cond delay="0"/>
                            </p:stCondLst>
                            <p:childTnLst>
                              <p:par>
                                <p:cTn id="12" presetClass="mediacall" nodeType="clickEffect" presetSubtype="0" presetID="3" grpId="2" fill="hold">
                                  <p:stCondLst>
                                    <p:cond delay="0"/>
                                  </p:stCondLst>
                                  <p:childTnLst>
                                    <p:cmd type="call" cmd="stop">
                                      <p:cBhvr>
                                        <p:cTn id="13" dur="1000" fill="hold"/>
                                        <p:tgtEl>
                                          <p:spTgt spid="340"/>
                                        </p:tgtEl>
                                      </p:cBhvr>
                                    </p:cmd>
                                  </p:childTnLst>
                                </p:cTn>
                              </p:par>
                            </p:childTnLst>
                          </p:cTn>
                        </p:par>
                      </p:childTnLst>
                    </p:cTn>
                  </p:par>
                  <p:par>
                    <p:cTn id="14" fill="hold">
                      <p:stCondLst>
                        <p:cond delay="indefinite"/>
                      </p:stCondLst>
                      <p:childTnLst>
                        <p:par>
                          <p:cTn id="15" fill="hold">
                            <p:stCondLst>
                              <p:cond delay="0"/>
                            </p:stCondLst>
                            <p:childTnLst>
                              <p:par>
                                <p:cTn id="16" presetClass="mediacall" nodeType="clickEffect" presetSubtype="0" presetID="3" grpId="1" fill="hold">
                                  <p:stCondLst>
                                    <p:cond delay="0"/>
                                  </p:stCondLst>
                                  <p:childTnLst>
                                    <p:cmd type="call" cmd="stop">
                                      <p:cBhvr>
                                        <p:cTn id="17" dur="1000" fill="hold"/>
                                        <p:tgtEl>
                                          <p:spTgt spid="341"/>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18" fill="hold" display="0">
                  <p:stCondLst>
                    <p:cond delay="indefinite"/>
                  </p:stCondLst>
                </p:cTn>
                <p:tgtEl>
                  <p:spTgt spid="340"/>
                </p:tgtEl>
              </p:cMediaNode>
            </p:video>
            <p:seq concurrent="1" prevAc="none" nextAc="seek">
              <p:cTn id="19" evtFilter="cancelBubble" nodeType="interactiveSeq" restart="whenNotActive" fill="hold">
                <p:stCondLst>
                  <p:cond delay="0" evt="onClick">
                    <p:tgtEl>
                      <p:spTgt spid="340"/>
                    </p:tgtEl>
                  </p:cond>
                </p:stCondLst>
                <p:endSync delay="0" evt="end">
                  <p:rtn val="all"/>
                </p:endSync>
                <p:childTnLst>
                  <p:par>
                    <p:cTn id="20" fill="hold">
                      <p:stCondLst>
                        <p:cond delay="0"/>
                      </p:stCondLst>
                      <p:childTnLst>
                        <p:par>
                          <p:cTn id="21" fill="hold">
                            <p:stCondLst>
                              <p:cond delay="0"/>
                            </p:stCondLst>
                            <p:childTnLst>
                              <p:par>
                                <p:cTn id="22" presetClass="mediacall" nodeType="clickEffect" presetSubtype="0" presetID="2" fill="hold">
                                  <p:stCondLst>
                                    <p:cond delay="0"/>
                                  </p:stCondLst>
                                  <p:childTnLst>
                                    <p:cmd type="call" cmd="togglePause">
                                      <p:cBhvr>
                                        <p:cTn id="23" dur="1" fill="hold"/>
                                        <p:tgtEl>
                                          <p:spTgt spid="340"/>
                                        </p:tgtEl>
                                      </p:cBhvr>
                                    </p:cmd>
                                  </p:childTnLst>
                                </p:cTn>
                              </p:par>
                            </p:childTnLst>
                          </p:cTn>
                        </p:par>
                      </p:childTnLst>
                    </p:cTn>
                  </p:par>
                </p:childTnLst>
              </p:cTn>
              <p:nextCondLst>
                <p:cond delay="0" evt="onClick">
                  <p:tgtEl>
                    <p:spTgt spid="340"/>
                  </p:tgtEl>
                </p:cond>
              </p:nextCondLst>
            </p:seq>
            <p:video fullScrn="0">
              <p:cMediaNode mute="0" showWhenStopped="1" numSld="1" vol="100000">
                <p:cTn id="24" fill="hold" display="0">
                  <p:stCondLst>
                    <p:cond delay="indefinite"/>
                  </p:stCondLst>
                </p:cTn>
                <p:tgtEl>
                  <p:spTgt spid="341"/>
                </p:tgtEl>
              </p:cMediaNode>
            </p:video>
            <p:seq concurrent="1" prevAc="none" nextAc="seek">
              <p:cTn id="25" evtFilter="cancelBubble" nodeType="interactiveSeq" restart="whenNotActive" fill="hold">
                <p:stCondLst>
                  <p:cond delay="0" evt="onClick">
                    <p:tgtEl>
                      <p:spTgt spid="341"/>
                    </p:tgtEl>
                  </p:cond>
                </p:stCondLst>
                <p:endSync delay="0" evt="end">
                  <p:rtn val="all"/>
                </p:endSync>
                <p:childTnLst>
                  <p:par>
                    <p:cTn id="26" fill="hold">
                      <p:stCondLst>
                        <p:cond delay="0"/>
                      </p:stCondLst>
                      <p:childTnLst>
                        <p:par>
                          <p:cTn id="27" fill="hold">
                            <p:stCondLst>
                              <p:cond delay="0"/>
                            </p:stCondLst>
                            <p:childTnLst>
                              <p:par>
                                <p:cTn id="28" presetClass="mediacall" nodeType="clickEffect" presetSubtype="0" presetID="2" fill="hold">
                                  <p:stCondLst>
                                    <p:cond delay="0"/>
                                  </p:stCondLst>
                                  <p:childTnLst>
                                    <p:cmd type="call" cmd="togglePause">
                                      <p:cBhvr>
                                        <p:cTn id="29" dur="1" fill="hold"/>
                                        <p:tgtEl>
                                          <p:spTgt spid="341"/>
                                        </p:tgtEl>
                                      </p:cBhvr>
                                    </p:cmd>
                                  </p:childTnLst>
                                </p:cTn>
                              </p:par>
                            </p:childTnLst>
                          </p:cTn>
                        </p:par>
                      </p:childTnLst>
                    </p:cTn>
                  </p:par>
                </p:childTnLst>
              </p:cTn>
              <p:nextCondLst>
                <p:cond delay="0" evt="onClick">
                  <p:tgtEl>
                    <p:spTgt spid="341"/>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9" name="Google Shape;307;p41"/>
          <p:cNvSpPr txBox="1"/>
          <p:nvPr/>
        </p:nvSpPr>
        <p:spPr>
          <a:xfrm>
            <a:off x="466674" y="4117187"/>
            <a:ext cx="8532002" cy="1230302"/>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normAutofit fontScale="100000" lnSpcReduction="0"/>
          </a:bodyPr>
          <a:lstStyle/>
          <a:p>
            <a:pPr>
              <a:lnSpc>
                <a:spcPct val="115000"/>
              </a:lnSpc>
              <a:spcBef>
                <a:spcPts val="1200"/>
              </a:spcBef>
              <a:defRPr sz="1100">
                <a:solidFill>
                  <a:srgbClr val="000000"/>
                </a:solidFill>
                <a:latin typeface="+mj-lt"/>
                <a:ea typeface="+mj-ea"/>
                <a:cs typeface="+mj-cs"/>
                <a:sym typeface="Arial"/>
              </a:defRPr>
            </a:pPr>
            <a:r>
              <a:t>Regions of the QCD phase-diagram probed by BNS mergers and by HICs. The colorcode reports the number of cells N in the various spacetimes having a given value of temperature and density. The green lines show contours of constant entropy per baryon. Only cells with density above freeze-out, n &gt; 1/2 n</a:t>
            </a:r>
            <a:r>
              <a:rPr baseline="-28453"/>
              <a:t>sat</a:t>
            </a:r>
            <a:r>
              <a:t>, are shown for the HIC.</a:t>
            </a:r>
          </a:p>
        </p:txBody>
      </p:sp>
      <p:sp>
        <p:nvSpPr>
          <p:cNvPr id="350" name="Google Shape;293;p39"/>
          <p:cNvSpPr txBox="1"/>
          <p:nvPr>
            <p:ph type="title"/>
          </p:nvPr>
        </p:nvSpPr>
        <p:spPr>
          <a:xfrm>
            <a:off x="392625" y="13950"/>
            <a:ext cx="8358600" cy="535200"/>
          </a:xfrm>
          <a:prstGeom prst="rect">
            <a:avLst/>
          </a:prstGeom>
        </p:spPr>
        <p:txBody>
          <a:bodyPr/>
          <a:lstStyle>
            <a:lvl1pPr defTabSz="841247">
              <a:defRPr sz="2300"/>
            </a:lvl1pPr>
          </a:lstStyle>
          <a:p>
            <a:pPr/>
            <a:r>
              <a:t>HIC vs BNSM: comparison</a:t>
            </a:r>
          </a:p>
        </p:txBody>
      </p:sp>
      <p:sp>
        <p:nvSpPr>
          <p:cNvPr id="351" name="Google Shape;294;p39"/>
          <p:cNvSpPr txBox="1"/>
          <p:nvPr>
            <p:ph type="body" sz="quarter" idx="1"/>
          </p:nvPr>
        </p:nvSpPr>
        <p:spPr>
          <a:xfrm>
            <a:off x="8454273" y="4743400"/>
            <a:ext cx="437402" cy="406500"/>
          </a:xfrm>
          <a:prstGeom prst="rect">
            <a:avLst/>
          </a:prstGeom>
        </p:spPr>
        <p:txBody>
          <a:bodyPr/>
          <a:lstStyle>
            <a:lvl1pPr marL="0" indent="0">
              <a:buSzTx/>
              <a:buNone/>
            </a:lvl1pPr>
          </a:lstStyle>
          <a:p>
            <a:pPr/>
            <a:r>
              <a:t>11</a:t>
            </a:r>
          </a:p>
        </p:txBody>
      </p:sp>
      <p:pic>
        <p:nvPicPr>
          <p:cNvPr id="352" name="Google Shape;308;p41" descr="Google Shape;308;p41"/>
          <p:cNvPicPr>
            <a:picLocks noChangeAspect="1"/>
          </p:cNvPicPr>
          <p:nvPr/>
        </p:nvPicPr>
        <p:blipFill>
          <a:blip r:embed="rId2">
            <a:extLst/>
          </a:blip>
          <a:stretch>
            <a:fillRect/>
          </a:stretch>
        </p:blipFill>
        <p:spPr>
          <a:xfrm>
            <a:off x="1623322" y="644551"/>
            <a:ext cx="5897356" cy="3537273"/>
          </a:xfrm>
          <a:prstGeom prst="rect">
            <a:avLst/>
          </a:prstGeom>
          <a:ln w="12700">
            <a:miter lim="400000"/>
          </a:ln>
        </p:spPr>
      </p:pic>
    </p:spTree>
  </p:cSld>
  <p:clrMapOvr>
    <a:masterClrMapping/>
  </p:clrMapOvr>
  <p:transition xmlns:p14="http://schemas.microsoft.com/office/powerpoint/2010/main" spd="med" advClick="1"/>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54" name="Google Shape;307;p41"/>
          <p:cNvSpPr txBox="1"/>
          <p:nvPr/>
        </p:nvSpPr>
        <p:spPr>
          <a:xfrm>
            <a:off x="466674" y="4117187"/>
            <a:ext cx="8532002" cy="1230302"/>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normAutofit fontScale="100000" lnSpcReduction="0"/>
          </a:bodyPr>
          <a:lstStyle/>
          <a:p>
            <a:pPr>
              <a:lnSpc>
                <a:spcPct val="115000"/>
              </a:lnSpc>
              <a:spcBef>
                <a:spcPts val="1200"/>
              </a:spcBef>
              <a:defRPr sz="1100">
                <a:solidFill>
                  <a:srgbClr val="000000"/>
                </a:solidFill>
                <a:latin typeface="+mj-lt"/>
                <a:ea typeface="+mj-ea"/>
                <a:cs typeface="+mj-cs"/>
                <a:sym typeface="Arial"/>
              </a:defRPr>
            </a:pPr>
            <a:r>
              <a:t>Regions of the QCD phase-diagram probed by BNS mergers and by HICs. The colorcode reports the number of cells N in the various spacetimes having a given value of temperature and density. The green lines show contours of constant entropy per baryon. Only cells with density above freeze-out, n &gt; 1/2 n</a:t>
            </a:r>
            <a:r>
              <a:rPr baseline="-28453"/>
              <a:t>sat</a:t>
            </a:r>
            <a:r>
              <a:t>, are shown for the HIC.</a:t>
            </a:r>
          </a:p>
        </p:txBody>
      </p:sp>
      <p:sp>
        <p:nvSpPr>
          <p:cNvPr id="355" name="Google Shape;293;p39"/>
          <p:cNvSpPr txBox="1"/>
          <p:nvPr>
            <p:ph type="title"/>
          </p:nvPr>
        </p:nvSpPr>
        <p:spPr>
          <a:xfrm>
            <a:off x="392625" y="13950"/>
            <a:ext cx="8358600" cy="535200"/>
          </a:xfrm>
          <a:prstGeom prst="rect">
            <a:avLst/>
          </a:prstGeom>
        </p:spPr>
        <p:txBody>
          <a:bodyPr/>
          <a:lstStyle>
            <a:lvl1pPr defTabSz="841247">
              <a:defRPr sz="2300"/>
            </a:lvl1pPr>
          </a:lstStyle>
          <a:p>
            <a:pPr/>
            <a:r>
              <a:t>HIC vs BNSM: comparison</a:t>
            </a:r>
          </a:p>
        </p:txBody>
      </p:sp>
      <p:sp>
        <p:nvSpPr>
          <p:cNvPr id="356" name="Google Shape;294;p39"/>
          <p:cNvSpPr txBox="1"/>
          <p:nvPr>
            <p:ph type="body" sz="quarter" idx="1"/>
          </p:nvPr>
        </p:nvSpPr>
        <p:spPr>
          <a:xfrm>
            <a:off x="8454273" y="4743400"/>
            <a:ext cx="437402" cy="406500"/>
          </a:xfrm>
          <a:prstGeom prst="rect">
            <a:avLst/>
          </a:prstGeom>
        </p:spPr>
        <p:txBody>
          <a:bodyPr/>
          <a:lstStyle>
            <a:lvl1pPr marL="0" indent="0">
              <a:buSzTx/>
              <a:buNone/>
            </a:lvl1pPr>
          </a:lstStyle>
          <a:p>
            <a:pPr/>
            <a:r>
              <a:t>11</a:t>
            </a:r>
          </a:p>
        </p:txBody>
      </p:sp>
      <p:pic>
        <p:nvPicPr>
          <p:cNvPr id="357" name="Google Shape;308;p41" descr="Google Shape;308;p41"/>
          <p:cNvPicPr>
            <a:picLocks noChangeAspect="1"/>
          </p:cNvPicPr>
          <p:nvPr/>
        </p:nvPicPr>
        <p:blipFill>
          <a:blip r:embed="rId2">
            <a:extLst/>
          </a:blip>
          <a:stretch>
            <a:fillRect/>
          </a:stretch>
        </p:blipFill>
        <p:spPr>
          <a:xfrm>
            <a:off x="1623322" y="644551"/>
            <a:ext cx="5897356" cy="3537273"/>
          </a:xfrm>
          <a:prstGeom prst="rect">
            <a:avLst/>
          </a:prstGeom>
          <a:ln w="12700">
            <a:miter lim="400000"/>
          </a:ln>
        </p:spPr>
      </p:pic>
      <p:grpSp>
        <p:nvGrpSpPr>
          <p:cNvPr id="360" name="Physical conditions of BNSM can be studied in present and future HIC experiments, bridging 18 orders of magnitude in length scale, from microscopic ion collisions to macroscopic astrophysical compact objects."/>
          <p:cNvGrpSpPr/>
          <p:nvPr/>
        </p:nvGrpSpPr>
        <p:grpSpPr>
          <a:xfrm>
            <a:off x="296978" y="2619335"/>
            <a:ext cx="8909948" cy="2598483"/>
            <a:chOff x="0" y="0"/>
            <a:chExt cx="8909946" cy="2598482"/>
          </a:xfrm>
        </p:grpSpPr>
        <p:sp>
          <p:nvSpPr>
            <p:cNvPr id="358" name="Physical conditions of BNSM can be studied in present and future HIC experiments, bridging 18 orders of magnitude in length scale, from microscopic ion collisions to macroscopic astrophysical compact objects."/>
            <p:cNvSpPr txBox="1"/>
            <p:nvPr/>
          </p:nvSpPr>
          <p:spPr>
            <a:xfrm rot="21164013">
              <a:off x="256095" y="690865"/>
              <a:ext cx="8359204" cy="914401"/>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lgn="just" defTabSz="457200">
                <a:defRPr sz="2000">
                  <a:solidFill>
                    <a:srgbClr val="BB271A"/>
                  </a:solidFill>
                  <a:latin typeface="Lato Bold"/>
                  <a:ea typeface="Lato Bold"/>
                  <a:cs typeface="Lato Bold"/>
                  <a:sym typeface="Lato Bold"/>
                </a:defRPr>
              </a:lvl1pPr>
            </a:lstStyle>
            <a:p>
              <a:pPr/>
              <a:r>
                <a:t>Physical conditions of BNSM can be studied in present and future HIC experiments, bridging 18 orders of magnitude in length scale, from microscopic ion collisions to macroscopic astrophysical compact objects.</a:t>
              </a:r>
            </a:p>
          </p:txBody>
        </p:sp>
        <p:pic>
          <p:nvPicPr>
            <p:cNvPr id="359" name="Physical conditions of BNSM can be studied in present and future HIC experiments, bridging 18 orders of magnitude in length scale, from microscopic ion collisions to macroscopic astrophysical compact objects. Physical conditions of BNSM can be studied in" descr="Physical conditions of BNSM can be studied in present and future HIC experiments, bridging 18 orders of magnitude in length scale, from microscopic ion collisions to macroscopic astrophysical compact objects. Physical conditions of BNSM can be studied in"/>
            <p:cNvPicPr>
              <a:picLocks noChangeAspect="1"/>
            </p:cNvPicPr>
            <p:nvPr/>
          </p:nvPicPr>
          <p:blipFill>
            <a:blip r:embed="rId3">
              <a:extLst/>
            </a:blip>
            <a:stretch>
              <a:fillRect/>
            </a:stretch>
          </p:blipFill>
          <p:spPr>
            <a:xfrm rot="21164013">
              <a:off x="59472" y="549941"/>
              <a:ext cx="8791003" cy="1498602"/>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2" name="Google Shape;293;p39"/>
          <p:cNvSpPr txBox="1"/>
          <p:nvPr>
            <p:ph type="title"/>
          </p:nvPr>
        </p:nvSpPr>
        <p:spPr>
          <a:xfrm>
            <a:off x="392625" y="13950"/>
            <a:ext cx="8358600" cy="535200"/>
          </a:xfrm>
          <a:prstGeom prst="rect">
            <a:avLst/>
          </a:prstGeom>
        </p:spPr>
        <p:txBody>
          <a:bodyPr/>
          <a:lstStyle>
            <a:lvl1pPr defTabSz="841247">
              <a:defRPr sz="2300"/>
            </a:lvl1pPr>
          </a:lstStyle>
          <a:p>
            <a:pPr/>
            <a:r>
              <a:t>Predictions for experiments</a:t>
            </a:r>
          </a:p>
        </p:txBody>
      </p:sp>
      <p:sp>
        <p:nvSpPr>
          <p:cNvPr id="363" name="Google Shape;294;p39"/>
          <p:cNvSpPr txBox="1"/>
          <p:nvPr>
            <p:ph type="body" sz="quarter" idx="1"/>
          </p:nvPr>
        </p:nvSpPr>
        <p:spPr>
          <a:xfrm>
            <a:off x="8454273" y="4743400"/>
            <a:ext cx="437402" cy="406500"/>
          </a:xfrm>
          <a:prstGeom prst="rect">
            <a:avLst/>
          </a:prstGeom>
        </p:spPr>
        <p:txBody>
          <a:bodyPr/>
          <a:lstStyle>
            <a:lvl1pPr marL="0" indent="0">
              <a:buSzTx/>
              <a:buNone/>
            </a:lvl1pPr>
          </a:lstStyle>
          <a:p>
            <a:pPr/>
            <a:r>
              <a:t>12</a:t>
            </a:r>
          </a:p>
        </p:txBody>
      </p:sp>
      <p:pic>
        <p:nvPicPr>
          <p:cNvPr id="364" name="Image" descr="Image"/>
          <p:cNvPicPr>
            <a:picLocks noChangeAspect="1"/>
          </p:cNvPicPr>
          <p:nvPr/>
        </p:nvPicPr>
        <p:blipFill>
          <a:blip r:embed="rId2">
            <a:extLst/>
          </a:blip>
          <a:srcRect l="30213" t="0" r="30213" b="0"/>
          <a:stretch>
            <a:fillRect/>
          </a:stretch>
        </p:blipFill>
        <p:spPr>
          <a:xfrm>
            <a:off x="5684858" y="1232258"/>
            <a:ext cx="2292268" cy="2898063"/>
          </a:xfrm>
          <a:prstGeom prst="rect">
            <a:avLst/>
          </a:prstGeom>
          <a:ln w="12700">
            <a:miter lim="400000"/>
          </a:ln>
        </p:spPr>
      </p:pic>
      <p:pic>
        <p:nvPicPr>
          <p:cNvPr id="365" name="Image" descr="Image"/>
          <p:cNvPicPr>
            <a:picLocks noChangeAspect="1"/>
          </p:cNvPicPr>
          <p:nvPr/>
        </p:nvPicPr>
        <p:blipFill>
          <a:blip r:embed="rId3">
            <a:extLst/>
          </a:blip>
          <a:stretch>
            <a:fillRect/>
          </a:stretch>
        </p:blipFill>
        <p:spPr>
          <a:xfrm>
            <a:off x="293787" y="1380690"/>
            <a:ext cx="3665905" cy="2749430"/>
          </a:xfrm>
          <a:prstGeom prst="rect">
            <a:avLst/>
          </a:prstGeom>
          <a:ln w="12700">
            <a:miter lim="400000"/>
          </a:ln>
        </p:spPr>
      </p:pic>
      <p:sp>
        <p:nvSpPr>
          <p:cNvPr id="366" name="How to relate Bulk matter evolution to microscopic picture? So a comparison with experiment can be done…"/>
          <p:cNvSpPr txBox="1"/>
          <p:nvPr/>
        </p:nvSpPr>
        <p:spPr>
          <a:xfrm>
            <a:off x="392400" y="791340"/>
            <a:ext cx="8359200" cy="6096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2000">
                <a:solidFill>
                  <a:srgbClr val="BB271A"/>
                </a:solidFill>
                <a:latin typeface="Lato Bold"/>
                <a:ea typeface="Lato Bold"/>
                <a:cs typeface="Lato Bold"/>
                <a:sym typeface="Lato Bold"/>
              </a:defRPr>
            </a:lvl1pPr>
          </a:lstStyle>
          <a:p>
            <a:pPr/>
            <a:r>
              <a:t>How to relate Bulk matter evolution to microscopic picture? So a comparison with experiment can be done…</a:t>
            </a:r>
          </a:p>
        </p:txBody>
      </p:sp>
      <p:sp>
        <p:nvSpPr>
          <p:cNvPr id="367" name="Arrow"/>
          <p:cNvSpPr/>
          <p:nvPr/>
        </p:nvSpPr>
        <p:spPr>
          <a:xfrm>
            <a:off x="4078397" y="2158213"/>
            <a:ext cx="1270002" cy="737338"/>
          </a:xfrm>
          <a:prstGeom prst="rightArrow">
            <a:avLst>
              <a:gd name="adj1" fmla="val 55305"/>
              <a:gd name="adj2" fmla="val 54485"/>
            </a:avLst>
          </a:prstGeom>
          <a:solidFill>
            <a:srgbClr val="BB271A"/>
          </a:solidFill>
          <a:ln w="12700">
            <a:miter lim="400000"/>
          </a:ln>
        </p:spPr>
        <p:txBody>
          <a:bodyPr lIns="0" tIns="0" rIns="0" bIns="0"/>
          <a:lstStyle/>
          <a:p>
            <a:pPr>
              <a:defRPr>
                <a:solidFill>
                  <a:srgbClr val="1A9988"/>
                </a:solidFill>
                <a:latin typeface="+mj-lt"/>
                <a:ea typeface="+mj-ea"/>
                <a:cs typeface="+mj-cs"/>
                <a:sym typeface="Arial"/>
              </a:defRPr>
            </a:pPr>
          </a:p>
        </p:txBody>
      </p:sp>
      <p:sp>
        <p:nvSpPr>
          <p:cNvPr id="368" name="?"/>
          <p:cNvSpPr txBox="1"/>
          <p:nvPr/>
        </p:nvSpPr>
        <p:spPr>
          <a:xfrm rot="1800000">
            <a:off x="4525025" y="2332331"/>
            <a:ext cx="594532" cy="584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3900">
                <a:latin typeface="Lato Bold"/>
                <a:ea typeface="Lato Bold"/>
                <a:cs typeface="Lato Bold"/>
                <a:sym typeface="Lato Bold"/>
              </a:defRPr>
            </a:lvl1pPr>
          </a:lstStyle>
          <a:p>
            <a:pPr/>
            <a:r>
              <a:t>?</a:t>
            </a:r>
          </a:p>
        </p:txBody>
      </p:sp>
      <p:sp>
        <p:nvSpPr>
          <p:cNvPr id="369" name="Cooper-Frye at these low energies is problematic!"/>
          <p:cNvSpPr txBox="1"/>
          <p:nvPr/>
        </p:nvSpPr>
        <p:spPr>
          <a:xfrm>
            <a:off x="3411289" y="4319394"/>
            <a:ext cx="8359201" cy="3048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2000">
                <a:solidFill>
                  <a:srgbClr val="000000"/>
                </a:solidFill>
                <a:latin typeface="Lato Regular"/>
                <a:ea typeface="Lato Regular"/>
                <a:cs typeface="Lato Regular"/>
                <a:sym typeface="Lato Regular"/>
              </a:defRPr>
            </a:lvl1pPr>
          </a:lstStyle>
          <a:p>
            <a:pPr/>
            <a:r>
              <a:t>Cooper-Frye at these low energies is problematic!</a:t>
            </a:r>
          </a:p>
        </p:txBody>
      </p:sp>
      <p:sp>
        <p:nvSpPr>
          <p:cNvPr id="370" name="MADAI.us"/>
          <p:cNvSpPr txBox="1"/>
          <p:nvPr/>
        </p:nvSpPr>
        <p:spPr>
          <a:xfrm>
            <a:off x="7378988" y="4142266"/>
            <a:ext cx="595110" cy="1651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i="1" sz="1100">
                <a:solidFill>
                  <a:schemeClr val="accent1"/>
                </a:solidFill>
                <a:latin typeface="Lato Regular"/>
                <a:ea typeface="Lato Regular"/>
                <a:cs typeface="Lato Regular"/>
                <a:sym typeface="Lato Regular"/>
              </a:defRPr>
            </a:lvl1pPr>
          </a:lstStyle>
          <a:p>
            <a:pPr/>
            <a:r>
              <a:t>MADAI.us</a:t>
            </a:r>
          </a:p>
        </p:txBody>
      </p:sp>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2" name="Google Shape;293;p39"/>
          <p:cNvSpPr txBox="1"/>
          <p:nvPr>
            <p:ph type="title"/>
          </p:nvPr>
        </p:nvSpPr>
        <p:spPr>
          <a:xfrm>
            <a:off x="392625" y="13950"/>
            <a:ext cx="8358600" cy="535200"/>
          </a:xfrm>
          <a:prstGeom prst="rect">
            <a:avLst/>
          </a:prstGeom>
        </p:spPr>
        <p:txBody>
          <a:bodyPr/>
          <a:lstStyle>
            <a:lvl1pPr defTabSz="841247">
              <a:defRPr sz="2300"/>
            </a:lvl1pPr>
          </a:lstStyle>
          <a:p>
            <a:pPr/>
            <a:r>
              <a:t>Predictions for experiments</a:t>
            </a:r>
          </a:p>
        </p:txBody>
      </p:sp>
      <p:sp>
        <p:nvSpPr>
          <p:cNvPr id="373" name="Google Shape;294;p39"/>
          <p:cNvSpPr txBox="1"/>
          <p:nvPr>
            <p:ph type="body" sz="quarter" idx="1"/>
          </p:nvPr>
        </p:nvSpPr>
        <p:spPr>
          <a:xfrm>
            <a:off x="8454273" y="4743400"/>
            <a:ext cx="437402" cy="406500"/>
          </a:xfrm>
          <a:prstGeom prst="rect">
            <a:avLst/>
          </a:prstGeom>
        </p:spPr>
        <p:txBody>
          <a:bodyPr/>
          <a:lstStyle>
            <a:lvl1pPr marL="0" indent="0">
              <a:buSzTx/>
              <a:buNone/>
            </a:lvl1pPr>
          </a:lstStyle>
          <a:p>
            <a:pPr/>
            <a:r>
              <a:t>12</a:t>
            </a:r>
          </a:p>
        </p:txBody>
      </p:sp>
      <p:pic>
        <p:nvPicPr>
          <p:cNvPr id="374" name="Image" descr="Image"/>
          <p:cNvPicPr>
            <a:picLocks noChangeAspect="1"/>
          </p:cNvPicPr>
          <p:nvPr/>
        </p:nvPicPr>
        <p:blipFill>
          <a:blip r:embed="rId2">
            <a:extLst/>
          </a:blip>
          <a:srcRect l="30213" t="0" r="30213" b="0"/>
          <a:stretch>
            <a:fillRect/>
          </a:stretch>
        </p:blipFill>
        <p:spPr>
          <a:xfrm>
            <a:off x="5684858" y="1232258"/>
            <a:ext cx="2292268" cy="2898063"/>
          </a:xfrm>
          <a:prstGeom prst="rect">
            <a:avLst/>
          </a:prstGeom>
          <a:ln w="12700">
            <a:miter lim="400000"/>
          </a:ln>
        </p:spPr>
      </p:pic>
      <p:pic>
        <p:nvPicPr>
          <p:cNvPr id="375" name="Image" descr="Image"/>
          <p:cNvPicPr>
            <a:picLocks noChangeAspect="1"/>
          </p:cNvPicPr>
          <p:nvPr/>
        </p:nvPicPr>
        <p:blipFill>
          <a:blip r:embed="rId3">
            <a:extLst/>
          </a:blip>
          <a:stretch>
            <a:fillRect/>
          </a:stretch>
        </p:blipFill>
        <p:spPr>
          <a:xfrm>
            <a:off x="293787" y="1380690"/>
            <a:ext cx="3665905" cy="2749430"/>
          </a:xfrm>
          <a:prstGeom prst="rect">
            <a:avLst/>
          </a:prstGeom>
          <a:ln w="12700">
            <a:miter lim="400000"/>
          </a:ln>
        </p:spPr>
      </p:pic>
      <p:sp>
        <p:nvSpPr>
          <p:cNvPr id="376" name="How to relate Bulk matter evolution to microscopic picture? So a comparison with experiment can be done…"/>
          <p:cNvSpPr txBox="1"/>
          <p:nvPr/>
        </p:nvSpPr>
        <p:spPr>
          <a:xfrm>
            <a:off x="392400" y="791340"/>
            <a:ext cx="8359200" cy="6096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2000">
                <a:solidFill>
                  <a:srgbClr val="BB271A"/>
                </a:solidFill>
                <a:latin typeface="Lato Bold"/>
                <a:ea typeface="Lato Bold"/>
                <a:cs typeface="Lato Bold"/>
                <a:sym typeface="Lato Bold"/>
              </a:defRPr>
            </a:lvl1pPr>
          </a:lstStyle>
          <a:p>
            <a:pPr/>
            <a:r>
              <a:t>How to relate Bulk matter evolution to microscopic picture? So a comparison with experiment can be done…</a:t>
            </a:r>
          </a:p>
        </p:txBody>
      </p:sp>
      <p:sp>
        <p:nvSpPr>
          <p:cNvPr id="377" name="Arrow"/>
          <p:cNvSpPr/>
          <p:nvPr/>
        </p:nvSpPr>
        <p:spPr>
          <a:xfrm>
            <a:off x="4078397" y="2158213"/>
            <a:ext cx="1270002" cy="737339"/>
          </a:xfrm>
          <a:prstGeom prst="rightArrow">
            <a:avLst>
              <a:gd name="adj1" fmla="val 55305"/>
              <a:gd name="adj2" fmla="val 54485"/>
            </a:avLst>
          </a:prstGeom>
          <a:solidFill>
            <a:srgbClr val="BB271A"/>
          </a:solidFill>
          <a:ln w="12700">
            <a:miter lim="400000"/>
          </a:ln>
        </p:spPr>
        <p:txBody>
          <a:bodyPr lIns="0" tIns="0" rIns="0" bIns="0"/>
          <a:lstStyle/>
          <a:p>
            <a:pPr>
              <a:defRPr>
                <a:solidFill>
                  <a:srgbClr val="1A9988"/>
                </a:solidFill>
                <a:latin typeface="+mj-lt"/>
                <a:ea typeface="+mj-ea"/>
                <a:cs typeface="+mj-cs"/>
                <a:sym typeface="Arial"/>
              </a:defRPr>
            </a:pPr>
          </a:p>
        </p:txBody>
      </p:sp>
      <p:sp>
        <p:nvSpPr>
          <p:cNvPr id="378" name="?"/>
          <p:cNvSpPr txBox="1"/>
          <p:nvPr/>
        </p:nvSpPr>
        <p:spPr>
          <a:xfrm rot="1800000">
            <a:off x="4525025" y="2332331"/>
            <a:ext cx="594532" cy="5842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3900">
                <a:latin typeface="Lato Bold"/>
                <a:ea typeface="Lato Bold"/>
                <a:cs typeface="Lato Bold"/>
                <a:sym typeface="Lato Bold"/>
              </a:defRPr>
            </a:lvl1pPr>
          </a:lstStyle>
          <a:p>
            <a:pPr/>
            <a:r>
              <a:t>?</a:t>
            </a:r>
          </a:p>
        </p:txBody>
      </p:sp>
      <p:sp>
        <p:nvSpPr>
          <p:cNvPr id="379" name="Cooper-Frye at these low energies is problematic!"/>
          <p:cNvSpPr txBox="1"/>
          <p:nvPr/>
        </p:nvSpPr>
        <p:spPr>
          <a:xfrm>
            <a:off x="3411289" y="4319394"/>
            <a:ext cx="8359201" cy="3048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algn="just" defTabSz="457200">
              <a:defRPr sz="2000">
                <a:solidFill>
                  <a:srgbClr val="000000"/>
                </a:solidFill>
                <a:latin typeface="Lato Regular"/>
                <a:ea typeface="Lato Regular"/>
                <a:cs typeface="Lato Regular"/>
                <a:sym typeface="Lato Regular"/>
              </a:defRPr>
            </a:lvl1pPr>
          </a:lstStyle>
          <a:p>
            <a:pPr/>
            <a:r>
              <a:t>Cooper-Frye at these low energies is problematic!</a:t>
            </a:r>
          </a:p>
        </p:txBody>
      </p:sp>
      <p:grpSp>
        <p:nvGrpSpPr>
          <p:cNvPr id="382" name="Image"/>
          <p:cNvGrpSpPr/>
          <p:nvPr/>
        </p:nvGrpSpPr>
        <p:grpSpPr>
          <a:xfrm>
            <a:off x="889694" y="2378700"/>
            <a:ext cx="7422703" cy="2622626"/>
            <a:chOff x="0" y="0"/>
            <a:chExt cx="7422702" cy="2622625"/>
          </a:xfrm>
        </p:grpSpPr>
        <p:pic>
          <p:nvPicPr>
            <p:cNvPr id="380" name="Image" descr="Image"/>
            <p:cNvPicPr>
              <a:picLocks noChangeAspect="1"/>
            </p:cNvPicPr>
            <p:nvPr/>
          </p:nvPicPr>
          <p:blipFill>
            <a:blip r:embed="rId4">
              <a:extLst/>
            </a:blip>
            <a:stretch>
              <a:fillRect/>
            </a:stretch>
          </p:blipFill>
          <p:spPr>
            <a:xfrm rot="20880000">
              <a:off x="222841" y="894680"/>
              <a:ext cx="6918930" cy="559970"/>
            </a:xfrm>
            <a:prstGeom prst="rect">
              <a:avLst/>
            </a:prstGeom>
            <a:ln w="12700" cap="flat">
              <a:noFill/>
              <a:miter lim="400000"/>
            </a:ln>
            <a:effectLst/>
          </p:spPr>
        </p:pic>
        <p:pic>
          <p:nvPicPr>
            <p:cNvPr id="381" name="Image" descr="Image"/>
            <p:cNvPicPr>
              <a:picLocks noChangeAspect="1"/>
            </p:cNvPicPr>
            <p:nvPr/>
          </p:nvPicPr>
          <p:blipFill>
            <a:blip r:embed="rId5">
              <a:extLst/>
            </a:blip>
            <a:stretch>
              <a:fillRect/>
            </a:stretch>
          </p:blipFill>
          <p:spPr>
            <a:xfrm rot="20880000">
              <a:off x="35987" y="751927"/>
              <a:ext cx="7350729" cy="1118771"/>
            </a:xfrm>
            <a:prstGeom prst="rect">
              <a:avLst/>
            </a:prstGeom>
            <a:ln w="12700" cap="flat">
              <a:noFill/>
              <a:miter lim="400000"/>
            </a:ln>
            <a:effectLst/>
          </p:spPr>
        </p:pic>
      </p:grpSp>
      <p:grpSp>
        <p:nvGrpSpPr>
          <p:cNvPr id="385" name="Image"/>
          <p:cNvGrpSpPr/>
          <p:nvPr/>
        </p:nvGrpSpPr>
        <p:grpSpPr>
          <a:xfrm>
            <a:off x="881428" y="1182534"/>
            <a:ext cx="7439235" cy="2700399"/>
            <a:chOff x="0" y="0"/>
            <a:chExt cx="7439234" cy="2700397"/>
          </a:xfrm>
        </p:grpSpPr>
        <p:pic>
          <p:nvPicPr>
            <p:cNvPr id="383" name="Image" descr="Image"/>
            <p:cNvPicPr>
              <a:picLocks noChangeAspect="1"/>
            </p:cNvPicPr>
            <p:nvPr/>
          </p:nvPicPr>
          <p:blipFill>
            <a:blip r:embed="rId6">
              <a:extLst/>
            </a:blip>
            <a:stretch>
              <a:fillRect/>
            </a:stretch>
          </p:blipFill>
          <p:spPr>
            <a:xfrm rot="20880000">
              <a:off x="231107" y="893812"/>
              <a:ext cx="6918930" cy="639479"/>
            </a:xfrm>
            <a:prstGeom prst="rect">
              <a:avLst/>
            </a:prstGeom>
            <a:ln w="12700" cap="flat">
              <a:noFill/>
              <a:miter lim="400000"/>
            </a:ln>
            <a:effectLst/>
          </p:spPr>
        </p:pic>
        <p:pic>
          <p:nvPicPr>
            <p:cNvPr id="384" name="Image" descr="Image"/>
            <p:cNvPicPr>
              <a:picLocks noChangeAspect="1"/>
            </p:cNvPicPr>
            <p:nvPr/>
          </p:nvPicPr>
          <p:blipFill>
            <a:blip r:embed="rId7">
              <a:extLst/>
            </a:blip>
            <a:stretch>
              <a:fillRect/>
            </a:stretch>
          </p:blipFill>
          <p:spPr>
            <a:xfrm rot="20880000">
              <a:off x="44252" y="751058"/>
              <a:ext cx="7350730" cy="1198281"/>
            </a:xfrm>
            <a:prstGeom prst="rect">
              <a:avLst/>
            </a:prstGeom>
            <a:ln w="12700" cap="flat">
              <a:noFill/>
              <a:miter lim="400000"/>
            </a:ln>
            <a:effectLst/>
          </p:spPr>
        </p:pic>
      </p:grpSp>
      <p:grpSp>
        <p:nvGrpSpPr>
          <p:cNvPr id="388" name="Bulletpoints from theory overview: (see Joseph Kapusta talk on Monday)"/>
          <p:cNvGrpSpPr/>
          <p:nvPr/>
        </p:nvGrpSpPr>
        <p:grpSpPr>
          <a:xfrm>
            <a:off x="2208274" y="633537"/>
            <a:ext cx="4185861" cy="1921661"/>
            <a:chOff x="0" y="0"/>
            <a:chExt cx="4185860" cy="1921659"/>
          </a:xfrm>
        </p:grpSpPr>
        <p:sp>
          <p:nvSpPr>
            <p:cNvPr id="386" name="Bulletpoints from theory overview: (see Joseph Kapusta talk on Monday)"/>
            <p:cNvSpPr txBox="1"/>
            <p:nvPr/>
          </p:nvSpPr>
          <p:spPr>
            <a:xfrm rot="20880000">
              <a:off x="267585" y="551409"/>
              <a:ext cx="3587319" cy="520701"/>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lgn="ctr">
                <a:defRPr sz="1800">
                  <a:solidFill>
                    <a:srgbClr val="BB271A"/>
                  </a:solidFill>
                  <a:latin typeface="Lato Bold"/>
                  <a:ea typeface="Lato Bold"/>
                  <a:cs typeface="Lato Bold"/>
                  <a:sym typeface="Lato Bold"/>
                </a:defRPr>
              </a:pPr>
              <a:r>
                <a:t>Bulletpoints from theory overview:</a:t>
              </a:r>
              <a:br/>
              <a:r>
                <a:rPr i="1" sz="1600">
                  <a:solidFill>
                    <a:srgbClr val="000000"/>
                  </a:solidFill>
                  <a:latin typeface="Lato Regular"/>
                  <a:ea typeface="Lato Regular"/>
                  <a:cs typeface="Lato Regular"/>
                  <a:sym typeface="Lato Regular"/>
                </a:rPr>
                <a:t>(see Joseph Kapusta talk on Monday)</a:t>
              </a:r>
            </a:p>
          </p:txBody>
        </p:sp>
        <p:pic>
          <p:nvPicPr>
            <p:cNvPr id="387" name="Bulletpoints from theory overview: (see Joseph Kapusta talk on Monday) Bulletpoints from theory overview: (see Joseph Kapusta talk on Monday)" descr="Bulletpoints from theory overview: (see Joseph Kapusta talk on Monday) Bulletpoints from theory overview: (see Joseph Kapusta talk on Monday)"/>
            <p:cNvPicPr>
              <a:picLocks noChangeAspect="1"/>
            </p:cNvPicPr>
            <p:nvPr/>
          </p:nvPicPr>
          <p:blipFill>
            <a:blip r:embed="rId8">
              <a:extLst/>
            </a:blip>
            <a:stretch>
              <a:fillRect/>
            </a:stretch>
          </p:blipFill>
          <p:spPr>
            <a:xfrm rot="20880000">
              <a:off x="70669" y="408379"/>
              <a:ext cx="4044523" cy="1104902"/>
            </a:xfrm>
            <a:prstGeom prst="rect">
              <a:avLst/>
            </a:prstGeom>
            <a:ln w="12700" cap="flat">
              <a:noFill/>
              <a:miter lim="400000"/>
            </a:ln>
            <a:effectLst/>
          </p:spPr>
        </p:pic>
      </p:grpSp>
      <p:sp>
        <p:nvSpPr>
          <p:cNvPr id="389" name="MADAI.us"/>
          <p:cNvSpPr txBox="1"/>
          <p:nvPr/>
        </p:nvSpPr>
        <p:spPr>
          <a:xfrm>
            <a:off x="7378988" y="4142268"/>
            <a:ext cx="595110" cy="1651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i="1" sz="1100">
                <a:solidFill>
                  <a:schemeClr val="accent1"/>
                </a:solidFill>
                <a:latin typeface="Lato Regular"/>
                <a:ea typeface="Lato Regular"/>
                <a:cs typeface="Lato Regular"/>
                <a:sym typeface="Lato Regular"/>
              </a:defRPr>
            </a:lvl1pPr>
          </a:lstStyle>
          <a:p>
            <a:pPr/>
            <a:r>
              <a:t>MADAI.us</a:t>
            </a:r>
          </a:p>
        </p:txBody>
      </p:sp>
    </p:spTree>
  </p:cSld>
  <p:clrMapOvr>
    <a:masterClrMapping/>
  </p:clrMapOvr>
  <p:transition xmlns:p14="http://schemas.microsoft.com/office/powerpoint/2010/main" spd="med" advClick="1"/>
</p:sld>
</file>

<file path=ppt/slides/slide1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91" name="Hamiltons equations of motion in a transport model (UrQMD) can be calculated as:…"/>
          <p:cNvSpPr txBox="1"/>
          <p:nvPr/>
        </p:nvSpPr>
        <p:spPr>
          <a:xfrm>
            <a:off x="300508" y="762880"/>
            <a:ext cx="8542984" cy="30226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algn="ctr" defTabSz="457200">
              <a:defRPr>
                <a:solidFill>
                  <a:srgbClr val="000000"/>
                </a:solidFill>
                <a:latin typeface="Lato Regular"/>
                <a:ea typeface="Lato Regular"/>
                <a:cs typeface="Lato Regular"/>
                <a:sym typeface="Lato Regular"/>
              </a:defRPr>
            </a:pPr>
            <a:r>
              <a:t>Hamiltons equations of motion in a transport model (UrQMD) can be calculated as:</a:t>
            </a:r>
          </a:p>
          <a:p>
            <a:pPr algn="ctr" defTabSz="457200">
              <a:defRPr>
                <a:solidFill>
                  <a:srgbClr val="000000"/>
                </a:solidFill>
                <a:latin typeface="Lato Regular"/>
                <a:ea typeface="Lato Regular"/>
                <a:cs typeface="Lato Regular"/>
                <a:sym typeface="Lato Regular"/>
              </a:defRPr>
            </a:pPr>
          </a:p>
          <a:p>
            <a:pPr algn="ctr" defTabSz="457200">
              <a:defRPr>
                <a:solidFill>
                  <a:srgbClr val="000000"/>
                </a:solidFill>
                <a:latin typeface="Lato Regular"/>
                <a:ea typeface="Lato Regular"/>
                <a:cs typeface="Lato Regular"/>
                <a:sym typeface="Lato Regular"/>
              </a:defRPr>
            </a:pPr>
          </a:p>
          <a:p>
            <a:pPr algn="ctr" defTabSz="457200">
              <a:defRPr>
                <a:solidFill>
                  <a:srgbClr val="000000"/>
                </a:solidFill>
                <a:latin typeface="Lato Regular"/>
                <a:ea typeface="Lato Regular"/>
                <a:cs typeface="Lato Regular"/>
                <a:sym typeface="Lato Regular"/>
              </a:defRPr>
            </a:pPr>
          </a:p>
          <a:p>
            <a:pPr algn="ctr" defTabSz="457200">
              <a:defRPr>
                <a:solidFill>
                  <a:srgbClr val="000000"/>
                </a:solidFill>
                <a:latin typeface="Lato Regular"/>
                <a:ea typeface="Lato Regular"/>
                <a:cs typeface="Lato Regular"/>
                <a:sym typeface="Lato Regular"/>
              </a:defRPr>
            </a:pPr>
            <a:r>
              <a:t>Density n</a:t>
            </a:r>
            <a:r>
              <a:rPr baseline="-5998"/>
              <a:t>B </a:t>
            </a:r>
            <a:r>
              <a:t>is calculated by assuming that each particle can be treated as a </a:t>
            </a:r>
            <a:r>
              <a:rPr>
                <a:latin typeface="Lato Bold"/>
                <a:ea typeface="Lato Bold"/>
                <a:cs typeface="Lato Bold"/>
                <a:sym typeface="Lato Bold"/>
              </a:rPr>
              <a:t>Gaussian wave packet</a:t>
            </a:r>
            <a:r>
              <a:t>:</a:t>
            </a:r>
          </a:p>
          <a:p>
            <a:pPr algn="ctr" defTabSz="457200">
              <a:defRPr>
                <a:solidFill>
                  <a:srgbClr val="000000"/>
                </a:solidFill>
                <a:latin typeface="Lato Regular"/>
                <a:ea typeface="Lato Regular"/>
                <a:cs typeface="Lato Regular"/>
                <a:sym typeface="Lato Regular"/>
              </a:defRPr>
            </a:pPr>
          </a:p>
          <a:p>
            <a:pPr algn="ctr" defTabSz="457200">
              <a:defRPr>
                <a:solidFill>
                  <a:srgbClr val="000000"/>
                </a:solidFill>
                <a:latin typeface="Lato Regular"/>
                <a:ea typeface="Lato Regular"/>
                <a:cs typeface="Lato Regular"/>
                <a:sym typeface="Lato Regular"/>
              </a:defRPr>
            </a:pPr>
          </a:p>
          <a:p>
            <a:pPr algn="ctr" defTabSz="457200">
              <a:defRPr>
                <a:solidFill>
                  <a:srgbClr val="000000"/>
                </a:solidFill>
                <a:latin typeface="Lato Regular"/>
                <a:ea typeface="Lato Regular"/>
                <a:cs typeface="Lato Regular"/>
                <a:sym typeface="Lato Regular"/>
              </a:defRPr>
            </a:pPr>
          </a:p>
          <a:p>
            <a:pPr algn="ctr" defTabSz="457200">
              <a:defRPr>
                <a:solidFill>
                  <a:srgbClr val="000000"/>
                </a:solidFill>
                <a:latin typeface="Lato Regular"/>
                <a:ea typeface="Lato Regular"/>
                <a:cs typeface="Lato Regular"/>
                <a:sym typeface="Lato Regular"/>
              </a:defRPr>
            </a:pPr>
            <a:r>
              <a:t>The mean field potential energy per baryon can be related to a </a:t>
            </a:r>
            <a:r>
              <a:rPr>
                <a:latin typeface="Lato Bold"/>
                <a:ea typeface="Lato Bold"/>
                <a:cs typeface="Lato Bold"/>
                <a:sym typeface="Lato Bold"/>
              </a:rPr>
              <a:t>density dependent</a:t>
            </a:r>
            <a:r>
              <a:t> single particle energy:</a:t>
            </a:r>
          </a:p>
          <a:p>
            <a:pPr algn="ctr" defTabSz="457200">
              <a:defRPr>
                <a:solidFill>
                  <a:srgbClr val="000000"/>
                </a:solidFill>
                <a:latin typeface="Lato Regular"/>
                <a:ea typeface="Lato Regular"/>
                <a:cs typeface="Lato Regular"/>
                <a:sym typeface="Lato Regular"/>
              </a:defRPr>
            </a:pPr>
          </a:p>
          <a:p>
            <a:pPr algn="ctr" defTabSz="457200">
              <a:defRPr>
                <a:solidFill>
                  <a:srgbClr val="000000"/>
                </a:solidFill>
                <a:latin typeface="Lato Regular"/>
                <a:ea typeface="Lato Regular"/>
                <a:cs typeface="Lato Regular"/>
                <a:sym typeface="Lato Regular"/>
              </a:defRPr>
            </a:pPr>
          </a:p>
          <a:p>
            <a:pPr algn="ctr" defTabSz="457200">
              <a:defRPr>
                <a:solidFill>
                  <a:srgbClr val="000000"/>
                </a:solidFill>
                <a:latin typeface="Lato Regular"/>
                <a:ea typeface="Lato Regular"/>
                <a:cs typeface="Lato Regular"/>
                <a:sym typeface="Lato Regular"/>
              </a:defRPr>
            </a:pPr>
          </a:p>
          <a:p>
            <a:pPr algn="ctr" defTabSz="457200">
              <a:defRPr>
                <a:solidFill>
                  <a:srgbClr val="000000"/>
                </a:solidFill>
                <a:latin typeface="Lato Regular"/>
                <a:ea typeface="Lato Regular"/>
                <a:cs typeface="Lato Regular"/>
                <a:sym typeface="Lato Regular"/>
              </a:defRPr>
            </a:pPr>
            <a:r>
              <a:t>In the CMF model (</a:t>
            </a:r>
            <a:r>
              <a:rPr>
                <a:latin typeface="Lato Bold"/>
                <a:ea typeface="Lato Bold"/>
                <a:cs typeface="Lato Bold"/>
                <a:sym typeface="Lato Bold"/>
              </a:rPr>
              <a:t>or any other EOS</a:t>
            </a:r>
            <a:r>
              <a:t>) the single nucleon potential at T = 0, can be calculated from the self energy of the nucleons:</a:t>
            </a:r>
          </a:p>
        </p:txBody>
      </p:sp>
      <p:sp>
        <p:nvSpPr>
          <p:cNvPr id="392" name="Google Shape;293;p39"/>
          <p:cNvSpPr txBox="1"/>
          <p:nvPr>
            <p:ph type="title"/>
          </p:nvPr>
        </p:nvSpPr>
        <p:spPr>
          <a:xfrm>
            <a:off x="392625" y="13950"/>
            <a:ext cx="8358600" cy="535200"/>
          </a:xfrm>
          <a:prstGeom prst="rect">
            <a:avLst/>
          </a:prstGeom>
        </p:spPr>
        <p:txBody>
          <a:bodyPr/>
          <a:lstStyle>
            <a:lvl1pPr defTabSz="841247">
              <a:defRPr sz="2300"/>
            </a:lvl1pPr>
          </a:lstStyle>
          <a:p>
            <a:pPr/>
            <a:r>
              <a:t>Predictions for experiments: QMD approach</a:t>
            </a:r>
          </a:p>
        </p:txBody>
      </p:sp>
      <p:sp>
        <p:nvSpPr>
          <p:cNvPr id="393" name="Google Shape;294;p39"/>
          <p:cNvSpPr txBox="1"/>
          <p:nvPr>
            <p:ph type="body" sz="quarter" idx="1"/>
          </p:nvPr>
        </p:nvSpPr>
        <p:spPr>
          <a:xfrm>
            <a:off x="8454273" y="4743400"/>
            <a:ext cx="437402" cy="406500"/>
          </a:xfrm>
          <a:prstGeom prst="rect">
            <a:avLst/>
          </a:prstGeom>
        </p:spPr>
        <p:txBody>
          <a:bodyPr/>
          <a:lstStyle>
            <a:lvl1pPr marL="0" indent="0">
              <a:buSzTx/>
              <a:buNone/>
            </a:lvl1pPr>
          </a:lstStyle>
          <a:p>
            <a:pPr/>
            <a:r>
              <a:t>13</a:t>
            </a:r>
          </a:p>
        </p:txBody>
      </p:sp>
      <p:pic>
        <p:nvPicPr>
          <p:cNvPr id="394" name="Screenshot 2022-06-08 at 02.06.16.png" descr="Screenshot 2022-06-08 at 02.06.16.png"/>
          <p:cNvPicPr>
            <a:picLocks noChangeAspect="1"/>
          </p:cNvPicPr>
          <p:nvPr/>
        </p:nvPicPr>
        <p:blipFill>
          <a:blip r:embed="rId2">
            <a:extLst/>
          </a:blip>
          <a:stretch>
            <a:fillRect/>
          </a:stretch>
        </p:blipFill>
        <p:spPr>
          <a:xfrm>
            <a:off x="3480930" y="2785605"/>
            <a:ext cx="2182139" cy="592139"/>
          </a:xfrm>
          <a:prstGeom prst="rect">
            <a:avLst/>
          </a:prstGeom>
          <a:ln w="12700">
            <a:miter lim="400000"/>
          </a:ln>
        </p:spPr>
      </p:pic>
      <p:pic>
        <p:nvPicPr>
          <p:cNvPr id="395" name="Screenshot 2022-06-08 at 02.05.48.png" descr="Screenshot 2022-06-08 at 02.05.48.png"/>
          <p:cNvPicPr>
            <a:picLocks noChangeAspect="1"/>
          </p:cNvPicPr>
          <p:nvPr/>
        </p:nvPicPr>
        <p:blipFill>
          <a:blip r:embed="rId3">
            <a:extLst/>
          </a:blip>
          <a:stretch>
            <a:fillRect/>
          </a:stretch>
        </p:blipFill>
        <p:spPr>
          <a:xfrm>
            <a:off x="3006224" y="3852333"/>
            <a:ext cx="3131553" cy="347952"/>
          </a:xfrm>
          <a:prstGeom prst="rect">
            <a:avLst/>
          </a:prstGeom>
          <a:ln w="12700">
            <a:miter lim="400000"/>
          </a:ln>
        </p:spPr>
      </p:pic>
      <p:pic>
        <p:nvPicPr>
          <p:cNvPr id="396" name="Screenshot 2022-06-08 at 02.05.00.png" descr="Screenshot 2022-06-08 at 02.05.00.png"/>
          <p:cNvPicPr>
            <a:picLocks noChangeAspect="1"/>
          </p:cNvPicPr>
          <p:nvPr/>
        </p:nvPicPr>
        <p:blipFill>
          <a:blip r:embed="rId4">
            <a:extLst/>
          </a:blip>
          <a:stretch>
            <a:fillRect/>
          </a:stretch>
        </p:blipFill>
        <p:spPr>
          <a:xfrm>
            <a:off x="2976958" y="1904671"/>
            <a:ext cx="3189986" cy="592008"/>
          </a:xfrm>
          <a:prstGeom prst="rect">
            <a:avLst/>
          </a:prstGeom>
          <a:ln w="12700">
            <a:miter lim="400000"/>
          </a:ln>
        </p:spPr>
      </p:pic>
      <p:pic>
        <p:nvPicPr>
          <p:cNvPr id="397" name="Screenshot 2022-06-08 at 02.04.49.png" descr="Screenshot 2022-06-08 at 02.04.49.png"/>
          <p:cNvPicPr>
            <a:picLocks noChangeAspect="1"/>
          </p:cNvPicPr>
          <p:nvPr/>
        </p:nvPicPr>
        <p:blipFill>
          <a:blip r:embed="rId5">
            <a:extLst/>
          </a:blip>
          <a:stretch>
            <a:fillRect/>
          </a:stretch>
        </p:blipFill>
        <p:spPr>
          <a:xfrm>
            <a:off x="3129277" y="951283"/>
            <a:ext cx="2885446" cy="664594"/>
          </a:xfrm>
          <a:prstGeom prst="rect">
            <a:avLst/>
          </a:prstGeom>
          <a:ln w="12700">
            <a:miter lim="400000"/>
          </a:ln>
        </p:spPr>
      </p:pic>
      <p:sp>
        <p:nvSpPr>
          <p:cNvPr id="398" name="Google Shape;161;p28"/>
          <p:cNvSpPr txBox="1"/>
          <p:nvPr/>
        </p:nvSpPr>
        <p:spPr>
          <a:xfrm>
            <a:off x="4129011" y="4547472"/>
            <a:ext cx="3633140" cy="4622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i="1" sz="1000">
                <a:solidFill>
                  <a:srgbClr val="000000"/>
                </a:solidFill>
                <a:latin typeface="Roboto"/>
                <a:ea typeface="Roboto"/>
                <a:cs typeface="Roboto"/>
                <a:sym typeface="Roboto"/>
              </a:defRPr>
            </a:pPr>
            <a:r>
              <a:t>Omana Kuttan, AM, Steinheimer, Stoecker, Nara, Bleicher</a:t>
            </a:r>
            <a:br/>
            <a:r>
              <a:rPr i="0"/>
              <a:t>e-Print: </a:t>
            </a:r>
            <a:r>
              <a:rPr u="sng">
                <a:solidFill>
                  <a:srgbClr val="0000FF"/>
                </a:solidFill>
                <a:uFill>
                  <a:solidFill>
                    <a:srgbClr val="0000FF"/>
                  </a:solidFill>
                </a:uFill>
                <a:hlinkClick r:id="rId6" invalidUrl="" action="" tgtFrame="" tooltip="" history="1" highlightClick="0" endSnd="0"/>
              </a:rPr>
              <a:t>2201.01622</a:t>
            </a:r>
            <a:r>
              <a:rPr>
                <a:solidFill>
                  <a:srgbClr val="000000">
                    <a:alpha val="80000"/>
                  </a:srgbClr>
                </a:solidFill>
              </a:rPr>
              <a:t> [nucl-th]</a:t>
            </a:r>
          </a:p>
        </p:txBody>
      </p:sp>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241" name="Google Shape;128;p25" descr="Google Shape;128;p25"/>
          <p:cNvPicPr>
            <a:picLocks noChangeAspect="1"/>
          </p:cNvPicPr>
          <p:nvPr/>
        </p:nvPicPr>
        <p:blipFill>
          <a:blip r:embed="rId2">
            <a:extLst/>
          </a:blip>
          <a:stretch>
            <a:fillRect/>
          </a:stretch>
        </p:blipFill>
        <p:spPr>
          <a:xfrm>
            <a:off x="0" y="2231950"/>
            <a:ext cx="9144004" cy="3045044"/>
          </a:xfrm>
          <a:prstGeom prst="rect">
            <a:avLst/>
          </a:prstGeom>
          <a:ln w="12700">
            <a:miter lim="400000"/>
          </a:ln>
        </p:spPr>
      </p:pic>
      <p:pic>
        <p:nvPicPr>
          <p:cNvPr id="242" name="Google Shape;129;p25" descr="Google Shape;129;p25"/>
          <p:cNvPicPr>
            <a:picLocks noChangeAspect="1"/>
          </p:cNvPicPr>
          <p:nvPr/>
        </p:nvPicPr>
        <p:blipFill>
          <a:blip r:embed="rId3">
            <a:extLst/>
          </a:blip>
          <a:srcRect l="0" t="0" r="0" b="4698"/>
          <a:stretch>
            <a:fillRect/>
          </a:stretch>
        </p:blipFill>
        <p:spPr>
          <a:xfrm>
            <a:off x="0" y="-304502"/>
            <a:ext cx="9144004" cy="2867852"/>
          </a:xfrm>
          <a:prstGeom prst="rect">
            <a:avLst/>
          </a:prstGeom>
          <a:ln w="12700">
            <a:miter lim="400000"/>
          </a:ln>
        </p:spPr>
      </p:pic>
      <p:sp>
        <p:nvSpPr>
          <p:cNvPr id="243" name="Google Shape;130;p25"/>
          <p:cNvSpPr txBox="1"/>
          <p:nvPr>
            <p:ph type="title"/>
          </p:nvPr>
        </p:nvSpPr>
        <p:spPr>
          <a:xfrm>
            <a:off x="0" y="1935750"/>
            <a:ext cx="9144000" cy="1342188"/>
          </a:xfrm>
          <a:prstGeom prst="rect">
            <a:avLst/>
          </a:prstGeom>
          <a:solidFill>
            <a:srgbClr val="FFFFFF"/>
          </a:solidFill>
          <a:effectLst>
            <a:outerShdw sx="100000" sy="100000" kx="0" ky="0" algn="b" rotWithShape="0" blurRad="203200" dist="133350" dir="1800000">
              <a:srgbClr val="000000">
                <a:alpha val="60000"/>
              </a:srgbClr>
            </a:outerShdw>
          </a:effectLst>
        </p:spPr>
        <p:txBody>
          <a:bodyPr anchor="t"/>
          <a:lstStyle/>
          <a:p>
            <a:pPr defTabSz="649223">
              <a:defRPr sz="1800">
                <a:latin typeface="Ubuntu Regular"/>
                <a:ea typeface="Ubuntu Regular"/>
                <a:cs typeface="Ubuntu Regular"/>
                <a:sym typeface="Ubuntu Regular"/>
              </a:defRPr>
            </a:pPr>
            <a:r>
              <a:t>Thanks to:</a:t>
            </a:r>
          </a:p>
          <a:p>
            <a:pPr defTabSz="649223">
              <a:defRPr sz="1800"/>
            </a:pPr>
            <a:r>
              <a:t>M. Bleicher, V. Dexheimer, M. Hanauske, A. Heger, P. Jakobus, E. Most, B. Müller, Y. Nara, M. Omana Kuttan, L. Rezzolla, J. Steinheimer, </a:t>
            </a:r>
          </a:p>
          <a:p>
            <a:pPr defTabSz="649223">
              <a:defRPr sz="1800"/>
            </a:pPr>
            <a:r>
              <a:t>and H. Stöcker</a:t>
            </a:r>
          </a:p>
        </p:txBody>
      </p:sp>
      <p:grpSp>
        <p:nvGrpSpPr>
          <p:cNvPr id="246" name="Google Shape;130;p25"/>
          <p:cNvGrpSpPr/>
          <p:nvPr/>
        </p:nvGrpSpPr>
        <p:grpSpPr>
          <a:xfrm>
            <a:off x="6212166" y="4024622"/>
            <a:ext cx="2712593" cy="916346"/>
            <a:chOff x="0" y="0"/>
            <a:chExt cx="2712591" cy="916345"/>
          </a:xfrm>
        </p:grpSpPr>
        <p:sp>
          <p:nvSpPr>
            <p:cNvPr id="244" name="Rectangle"/>
            <p:cNvSpPr/>
            <p:nvPr/>
          </p:nvSpPr>
          <p:spPr>
            <a:xfrm>
              <a:off x="0" y="-1"/>
              <a:ext cx="2712592" cy="916347"/>
            </a:xfrm>
            <a:prstGeom prst="rect">
              <a:avLst/>
            </a:prstGeom>
            <a:solidFill>
              <a:srgbClr val="FFFFFF"/>
            </a:solidFill>
            <a:ln w="12700" cap="flat">
              <a:noFill/>
              <a:miter lim="400000"/>
            </a:ln>
            <a:effectLst>
              <a:outerShdw sx="100000" sy="100000" kx="0" ky="0" algn="b" rotWithShape="0" blurRad="203200" dist="133350" dir="1800000">
                <a:srgbClr val="000000">
                  <a:alpha val="60000"/>
                </a:srgbClr>
              </a:outerShdw>
            </a:effectLst>
          </p:spPr>
          <p:txBody>
            <a:bodyPr wrap="square" lIns="0" tIns="0" rIns="0" bIns="0" numCol="1" anchor="t">
              <a:noAutofit/>
            </a:bodyPr>
            <a:lstStyle/>
            <a:p>
              <a:pPr>
                <a:lnSpc>
                  <a:spcPct val="90000"/>
                </a:lnSpc>
                <a:defRPr sz="1700">
                  <a:solidFill>
                    <a:srgbClr val="0096FF"/>
                  </a:solidFill>
                  <a:latin typeface="Ubuntu Regular"/>
                  <a:ea typeface="Ubuntu Regular"/>
                  <a:cs typeface="Ubuntu Regular"/>
                  <a:sym typeface="Ubuntu Regular"/>
                </a:defRPr>
              </a:pPr>
            </a:p>
          </p:txBody>
        </p:sp>
        <p:sp>
          <p:nvSpPr>
            <p:cNvPr id="245" name="2201.01622 [nucl-th] 2201.13150 [nucl-th] 2204.10397 [astro-ph.HE]"/>
            <p:cNvSpPr txBox="1"/>
            <p:nvPr/>
          </p:nvSpPr>
          <p:spPr>
            <a:xfrm>
              <a:off x="0" y="-1"/>
              <a:ext cx="2712592" cy="916347"/>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3" tIns="91423" rIns="91423" bIns="91423" numCol="1" anchor="t">
              <a:normAutofit fontScale="100000" lnSpcReduction="0"/>
            </a:bodyPr>
            <a:lstStyle/>
            <a:p>
              <a:pPr>
                <a:lnSpc>
                  <a:spcPct val="90000"/>
                </a:lnSpc>
                <a:defRPr sz="1700">
                  <a:solidFill>
                    <a:srgbClr val="0096FF"/>
                  </a:solidFill>
                  <a:latin typeface="Ubuntu Regular"/>
                  <a:ea typeface="Ubuntu Regular"/>
                  <a:cs typeface="Ubuntu Regular"/>
                  <a:sym typeface="Ubuntu Regular"/>
                </a:defRPr>
              </a:pPr>
              <a:r>
                <a:t>2201.01622 [nucl-th]</a:t>
              </a:r>
              <a:br/>
              <a:r>
                <a:t>2201.13150 [nucl-th]</a:t>
              </a:r>
              <a:br/>
              <a:r>
                <a:t>2204.10397 [astro-ph.HE]</a:t>
              </a:r>
            </a:p>
          </p:txBody>
        </p:sp>
      </p:grpSp>
    </p:spTree>
  </p:cSld>
  <p:clrMapOvr>
    <a:masterClrMapping/>
  </p:clrMapOvr>
  <p:transition xmlns:p14="http://schemas.microsoft.com/office/powerpoint/2010/main" spd="med" advClick="1"/>
</p:sld>
</file>

<file path=ppt/slides/slide2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0" name="Google Shape;293;p39"/>
          <p:cNvSpPr txBox="1"/>
          <p:nvPr>
            <p:ph type="title"/>
          </p:nvPr>
        </p:nvSpPr>
        <p:spPr>
          <a:xfrm>
            <a:off x="392625" y="13950"/>
            <a:ext cx="8358600" cy="535200"/>
          </a:xfrm>
          <a:prstGeom prst="rect">
            <a:avLst/>
          </a:prstGeom>
        </p:spPr>
        <p:txBody>
          <a:bodyPr/>
          <a:lstStyle>
            <a:lvl1pPr defTabSz="841247">
              <a:defRPr sz="2300"/>
            </a:lvl1pPr>
          </a:lstStyle>
          <a:p>
            <a:pPr/>
            <a:r>
              <a:t>Predictions for experiments: QMD approach</a:t>
            </a:r>
          </a:p>
        </p:txBody>
      </p:sp>
      <p:sp>
        <p:nvSpPr>
          <p:cNvPr id="401" name="Google Shape;294;p39"/>
          <p:cNvSpPr txBox="1"/>
          <p:nvPr>
            <p:ph type="body" sz="quarter" idx="1"/>
          </p:nvPr>
        </p:nvSpPr>
        <p:spPr>
          <a:xfrm>
            <a:off x="8454273" y="4743400"/>
            <a:ext cx="437402" cy="406500"/>
          </a:xfrm>
          <a:prstGeom prst="rect">
            <a:avLst/>
          </a:prstGeom>
        </p:spPr>
        <p:txBody>
          <a:bodyPr/>
          <a:lstStyle>
            <a:lvl1pPr marL="0" indent="0">
              <a:buSzTx/>
              <a:buNone/>
            </a:lvl1pPr>
          </a:lstStyle>
          <a:p>
            <a:pPr/>
            <a:r>
              <a:t>14</a:t>
            </a:r>
          </a:p>
        </p:txBody>
      </p:sp>
      <p:pic>
        <p:nvPicPr>
          <p:cNvPr id="402" name="Screenshot 2022-06-08 at 02.06.02.png" descr="Screenshot 2022-06-08 at 02.06.02.png"/>
          <p:cNvPicPr>
            <a:picLocks noChangeAspect="1"/>
          </p:cNvPicPr>
          <p:nvPr/>
        </p:nvPicPr>
        <p:blipFill>
          <a:blip r:embed="rId2">
            <a:extLst/>
          </a:blip>
          <a:stretch>
            <a:fillRect/>
          </a:stretch>
        </p:blipFill>
        <p:spPr>
          <a:xfrm>
            <a:off x="5265515" y="611856"/>
            <a:ext cx="3311629" cy="4598615"/>
          </a:xfrm>
          <a:prstGeom prst="rect">
            <a:avLst/>
          </a:prstGeom>
          <a:ln w="12700">
            <a:miter lim="400000"/>
          </a:ln>
        </p:spPr>
      </p:pic>
      <p:sp>
        <p:nvSpPr>
          <p:cNvPr id="403" name="CMF features:…"/>
          <p:cNvSpPr txBox="1"/>
          <p:nvPr/>
        </p:nvSpPr>
        <p:spPr>
          <a:xfrm>
            <a:off x="985888" y="1123950"/>
            <a:ext cx="3497762" cy="26543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defTabSz="457200">
              <a:defRPr sz="1600">
                <a:solidFill>
                  <a:srgbClr val="000000"/>
                </a:solidFill>
                <a:latin typeface="Lato Bold"/>
                <a:ea typeface="Lato Bold"/>
                <a:cs typeface="Lato Bold"/>
                <a:sym typeface="Lato Bold"/>
              </a:defRPr>
            </a:pPr>
            <a:r>
              <a:t>CMF features: </a:t>
            </a:r>
          </a:p>
          <a:p>
            <a:pPr marL="160420" indent="-160420" defTabSz="457200">
              <a:buSzPct val="100000"/>
              <a:buAutoNum type="arabicPeriod" startAt="1"/>
              <a:defRPr sz="1600">
                <a:solidFill>
                  <a:srgbClr val="000000"/>
                </a:solidFill>
                <a:latin typeface="Lato Regular"/>
                <a:ea typeface="Lato Regular"/>
                <a:cs typeface="Lato Regular"/>
                <a:sym typeface="Lato Regular"/>
              </a:defRPr>
            </a:pPr>
            <a:r>
              <a:t> A nuclear incompressibility compatible with experimental observations. </a:t>
            </a:r>
          </a:p>
          <a:p>
            <a:pPr defTabSz="457200">
              <a:defRPr sz="1600">
                <a:solidFill>
                  <a:srgbClr val="000000"/>
                </a:solidFill>
                <a:latin typeface="Lato Regular"/>
                <a:ea typeface="Lato Regular"/>
                <a:cs typeface="Lato Regular"/>
                <a:sym typeface="Lato Regular"/>
              </a:defRPr>
            </a:pPr>
          </a:p>
          <a:p>
            <a:pPr marL="160420" indent="-160420" defTabSz="457200">
              <a:buSzPct val="100000"/>
              <a:buAutoNum type="arabicPeriod" startAt="2"/>
              <a:defRPr sz="1600">
                <a:solidFill>
                  <a:srgbClr val="000000"/>
                </a:solidFill>
                <a:latin typeface="Lato Regular"/>
                <a:ea typeface="Lato Regular"/>
                <a:cs typeface="Lato Regular"/>
                <a:sym typeface="Lato Regular"/>
              </a:defRPr>
            </a:pPr>
            <a:r>
              <a:t> Stiff at super-saturation densities: explains astrophysical observations. </a:t>
            </a:r>
          </a:p>
          <a:p>
            <a:pPr defTabSz="457200">
              <a:defRPr sz="1600">
                <a:solidFill>
                  <a:srgbClr val="000000"/>
                </a:solidFill>
                <a:latin typeface="Lato Regular"/>
                <a:ea typeface="Lato Regular"/>
                <a:cs typeface="Lato Regular"/>
                <a:sym typeface="Lato Regular"/>
              </a:defRPr>
            </a:pPr>
          </a:p>
          <a:p>
            <a:pPr marL="160420" indent="-160420" defTabSz="457200">
              <a:buSzPct val="100000"/>
              <a:buAutoNum type="arabicPeriod" startAt="3"/>
              <a:defRPr sz="1600">
                <a:solidFill>
                  <a:srgbClr val="000000"/>
                </a:solidFill>
                <a:latin typeface="Lato Regular"/>
                <a:ea typeface="Lato Regular"/>
                <a:cs typeface="Lato Regular"/>
                <a:sym typeface="Lato Regular"/>
              </a:defRPr>
            </a:pPr>
            <a:r>
              <a:t> ”Softens” at even higher densities due to the slow approach to the high density limit of a free gas quarks.</a:t>
            </a:r>
          </a:p>
        </p:txBody>
      </p:sp>
    </p:spTree>
  </p:cSld>
  <p:clrMapOvr>
    <a:masterClrMapping/>
  </p:clrMapOvr>
  <p:transition xmlns:p14="http://schemas.microsoft.com/office/powerpoint/2010/main" spd="med" advClick="1"/>
</p:sld>
</file>

<file path=ppt/slides/slide2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05" name="Google Shape;293;p39"/>
          <p:cNvSpPr txBox="1"/>
          <p:nvPr>
            <p:ph type="title"/>
          </p:nvPr>
        </p:nvSpPr>
        <p:spPr>
          <a:xfrm>
            <a:off x="392625" y="13950"/>
            <a:ext cx="8358600" cy="535200"/>
          </a:xfrm>
          <a:prstGeom prst="rect">
            <a:avLst/>
          </a:prstGeom>
        </p:spPr>
        <p:txBody>
          <a:bodyPr/>
          <a:lstStyle>
            <a:lvl1pPr defTabSz="841247">
              <a:defRPr sz="2300"/>
            </a:lvl1pPr>
          </a:lstStyle>
          <a:p>
            <a:pPr/>
            <a:r>
              <a:t>Comparing QMD approach and hydro: central cell </a:t>
            </a:r>
          </a:p>
        </p:txBody>
      </p:sp>
      <p:sp>
        <p:nvSpPr>
          <p:cNvPr id="406" name="Google Shape;294;p39"/>
          <p:cNvSpPr txBox="1"/>
          <p:nvPr>
            <p:ph type="body" sz="quarter" idx="1"/>
          </p:nvPr>
        </p:nvSpPr>
        <p:spPr>
          <a:xfrm>
            <a:off x="8454273" y="4743400"/>
            <a:ext cx="437402" cy="406500"/>
          </a:xfrm>
          <a:prstGeom prst="rect">
            <a:avLst/>
          </a:prstGeom>
        </p:spPr>
        <p:txBody>
          <a:bodyPr/>
          <a:lstStyle>
            <a:lvl1pPr marL="0" indent="0">
              <a:buSzTx/>
              <a:buNone/>
            </a:lvl1pPr>
          </a:lstStyle>
          <a:p>
            <a:pPr/>
            <a:r>
              <a:t>15</a:t>
            </a:r>
          </a:p>
        </p:txBody>
      </p:sp>
      <p:grpSp>
        <p:nvGrpSpPr>
          <p:cNvPr id="416" name="Group"/>
          <p:cNvGrpSpPr/>
          <p:nvPr/>
        </p:nvGrpSpPr>
        <p:grpSpPr>
          <a:xfrm>
            <a:off x="421608" y="799735"/>
            <a:ext cx="5343035" cy="4039592"/>
            <a:chOff x="0" y="0"/>
            <a:chExt cx="5343033" cy="4039591"/>
          </a:xfrm>
        </p:grpSpPr>
        <p:grpSp>
          <p:nvGrpSpPr>
            <p:cNvPr id="410" name="Group"/>
            <p:cNvGrpSpPr/>
            <p:nvPr/>
          </p:nvGrpSpPr>
          <p:grpSpPr>
            <a:xfrm>
              <a:off x="0" y="-1"/>
              <a:ext cx="5343033" cy="2201181"/>
              <a:chOff x="0" y="0"/>
              <a:chExt cx="5343032" cy="2201180"/>
            </a:xfrm>
          </p:grpSpPr>
          <p:pic>
            <p:nvPicPr>
              <p:cNvPr id="407" name="Screenshot 2022-06-08 at 02.53.09.png" descr="Screenshot 2022-06-08 at 02.53.09.png"/>
              <p:cNvPicPr>
                <a:picLocks noChangeAspect="1"/>
              </p:cNvPicPr>
              <p:nvPr/>
            </p:nvPicPr>
            <p:blipFill>
              <a:blip r:embed="rId2">
                <a:extLst/>
              </a:blip>
              <a:stretch>
                <a:fillRect/>
              </a:stretch>
            </p:blipFill>
            <p:spPr>
              <a:xfrm>
                <a:off x="250099" y="209478"/>
                <a:ext cx="5092934" cy="1991703"/>
              </a:xfrm>
              <a:prstGeom prst="rect">
                <a:avLst/>
              </a:prstGeom>
              <a:ln w="12700" cap="flat">
                <a:noFill/>
                <a:miter lim="400000"/>
              </a:ln>
              <a:effectLst/>
            </p:spPr>
          </p:pic>
          <p:pic>
            <p:nvPicPr>
              <p:cNvPr id="408" name="Screenshot 2022-06-08 at 02.53.18.png" descr="Screenshot 2022-06-08 at 02.53.18.png"/>
              <p:cNvPicPr>
                <a:picLocks noChangeAspect="1"/>
              </p:cNvPicPr>
              <p:nvPr/>
            </p:nvPicPr>
            <p:blipFill>
              <a:blip r:embed="rId3">
                <a:extLst/>
              </a:blip>
              <a:stretch>
                <a:fillRect/>
              </a:stretch>
            </p:blipFill>
            <p:spPr>
              <a:xfrm>
                <a:off x="177741" y="-1"/>
                <a:ext cx="5065650" cy="291027"/>
              </a:xfrm>
              <a:prstGeom prst="rect">
                <a:avLst/>
              </a:prstGeom>
              <a:ln w="12700" cap="flat">
                <a:noFill/>
                <a:miter lim="400000"/>
              </a:ln>
              <a:effectLst/>
            </p:spPr>
          </p:pic>
          <p:pic>
            <p:nvPicPr>
              <p:cNvPr id="409" name="Screenshot 2022-06-08 at 02.53.29.png" descr="Screenshot 2022-06-08 at 02.53.29.png"/>
              <p:cNvPicPr>
                <a:picLocks noChangeAspect="1"/>
              </p:cNvPicPr>
              <p:nvPr/>
            </p:nvPicPr>
            <p:blipFill>
              <a:blip r:embed="rId4">
                <a:extLst/>
              </a:blip>
              <a:stretch>
                <a:fillRect/>
              </a:stretch>
            </p:blipFill>
            <p:spPr>
              <a:xfrm>
                <a:off x="0" y="317233"/>
                <a:ext cx="300121" cy="1209574"/>
              </a:xfrm>
              <a:prstGeom prst="rect">
                <a:avLst/>
              </a:prstGeom>
              <a:ln w="12700" cap="flat">
                <a:noFill/>
                <a:miter lim="400000"/>
              </a:ln>
              <a:effectLst/>
            </p:spPr>
          </p:pic>
        </p:grpSp>
        <p:grpSp>
          <p:nvGrpSpPr>
            <p:cNvPr id="415" name="Group"/>
            <p:cNvGrpSpPr/>
            <p:nvPr/>
          </p:nvGrpSpPr>
          <p:grpSpPr>
            <a:xfrm>
              <a:off x="-1" y="1904690"/>
              <a:ext cx="5343035" cy="2134901"/>
              <a:chOff x="0" y="0"/>
              <a:chExt cx="5343033" cy="2134900"/>
            </a:xfrm>
          </p:grpSpPr>
          <p:pic>
            <p:nvPicPr>
              <p:cNvPr id="411" name="Screenshot 2022-06-08 at 02.55.00.png" descr="Screenshot 2022-06-08 at 02.55.00.png"/>
              <p:cNvPicPr>
                <a:picLocks noChangeAspect="1"/>
              </p:cNvPicPr>
              <p:nvPr/>
            </p:nvPicPr>
            <p:blipFill>
              <a:blip r:embed="rId5">
                <a:extLst/>
              </a:blip>
              <a:stretch>
                <a:fillRect/>
              </a:stretch>
            </p:blipFill>
            <p:spPr>
              <a:xfrm>
                <a:off x="0" y="444971"/>
                <a:ext cx="268583" cy="1080881"/>
              </a:xfrm>
              <a:prstGeom prst="rect">
                <a:avLst/>
              </a:prstGeom>
              <a:ln w="12700" cap="flat">
                <a:noFill/>
                <a:miter lim="400000"/>
              </a:ln>
              <a:effectLst/>
            </p:spPr>
          </p:pic>
          <p:grpSp>
            <p:nvGrpSpPr>
              <p:cNvPr id="414" name="Group"/>
              <p:cNvGrpSpPr/>
              <p:nvPr/>
            </p:nvGrpSpPr>
            <p:grpSpPr>
              <a:xfrm>
                <a:off x="133612" y="0"/>
                <a:ext cx="5209422" cy="2134901"/>
                <a:chOff x="0" y="0"/>
                <a:chExt cx="5209421" cy="2134900"/>
              </a:xfrm>
            </p:grpSpPr>
            <p:pic>
              <p:nvPicPr>
                <p:cNvPr id="412" name="Screenshot 2022-06-08 at 02.54.49.png" descr="Screenshot 2022-06-08 at 02.54.49.png"/>
                <p:cNvPicPr>
                  <a:picLocks noChangeAspect="1"/>
                </p:cNvPicPr>
                <p:nvPr/>
              </p:nvPicPr>
              <p:blipFill>
                <a:blip r:embed="rId6">
                  <a:extLst/>
                </a:blip>
                <a:stretch>
                  <a:fillRect/>
                </a:stretch>
              </p:blipFill>
              <p:spPr>
                <a:xfrm>
                  <a:off x="111217" y="166642"/>
                  <a:ext cx="5098204" cy="1968259"/>
                </a:xfrm>
                <a:prstGeom prst="rect">
                  <a:avLst/>
                </a:prstGeom>
                <a:ln w="12700" cap="flat">
                  <a:noFill/>
                  <a:miter lim="400000"/>
                </a:ln>
                <a:effectLst/>
              </p:spPr>
            </p:pic>
            <p:pic>
              <p:nvPicPr>
                <p:cNvPr id="413" name="Screenshot 2022-06-08 at 02.54.56.png" descr="Screenshot 2022-06-08 at 02.54.56.png"/>
                <p:cNvPicPr>
                  <a:picLocks noChangeAspect="1"/>
                </p:cNvPicPr>
                <p:nvPr/>
              </p:nvPicPr>
              <p:blipFill>
                <a:blip r:embed="rId7">
                  <a:extLst/>
                </a:blip>
                <a:stretch>
                  <a:fillRect/>
                </a:stretch>
              </p:blipFill>
              <p:spPr>
                <a:xfrm>
                  <a:off x="-1" y="-1"/>
                  <a:ext cx="5138959" cy="222650"/>
                </a:xfrm>
                <a:prstGeom prst="rect">
                  <a:avLst/>
                </a:prstGeom>
                <a:ln w="12700" cap="flat">
                  <a:noFill/>
                  <a:miter lim="400000"/>
                </a:ln>
                <a:effectLst/>
              </p:spPr>
            </p:pic>
          </p:grpSp>
        </p:grpSp>
      </p:grpSp>
      <p:sp>
        <p:nvSpPr>
          <p:cNvPr id="417" name="The bulk evolution of the density in this new description agrees well with a relativistic 1-fluid simulation with the CMF equation of state.…"/>
          <p:cNvSpPr txBox="1"/>
          <p:nvPr/>
        </p:nvSpPr>
        <p:spPr>
          <a:xfrm>
            <a:off x="5788078" y="1138870"/>
            <a:ext cx="3316436" cy="2971801"/>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defTabSz="457200">
              <a:defRPr sz="1500">
                <a:solidFill>
                  <a:srgbClr val="000000"/>
                </a:solidFill>
                <a:latin typeface="Lato Regular"/>
                <a:ea typeface="Lato Regular"/>
                <a:cs typeface="Lato Regular"/>
                <a:sym typeface="Lato Regular"/>
              </a:defRPr>
            </a:pPr>
            <a:r>
              <a:t>The bulk evolution of the density in this new description agrees well with a relativistic 1-fluid simulation with the CMF equation of state.</a:t>
            </a:r>
          </a:p>
          <a:p>
            <a:pPr defTabSz="457200">
              <a:defRPr sz="1500">
                <a:solidFill>
                  <a:srgbClr val="000000"/>
                </a:solidFill>
                <a:latin typeface="Lato Regular"/>
                <a:ea typeface="Lato Regular"/>
                <a:cs typeface="Lato Regular"/>
                <a:sym typeface="Lato Regular"/>
              </a:defRPr>
            </a:pPr>
          </a:p>
          <a:p>
            <a:pPr defTabSz="457200">
              <a:defRPr sz="1500">
                <a:solidFill>
                  <a:srgbClr val="000000"/>
                </a:solidFill>
                <a:latin typeface="Lato Bold"/>
                <a:ea typeface="Lato Bold"/>
                <a:cs typeface="Lato Bold"/>
                <a:sym typeface="Lato Bold"/>
              </a:defRPr>
            </a:pPr>
            <a:r>
              <a:t>The initial compression depends dominantly on the underlying EOS and only marginally on the model used for the dynamical description.</a:t>
            </a:r>
          </a:p>
          <a:p>
            <a:pPr defTabSz="457200">
              <a:defRPr sz="1500">
                <a:solidFill>
                  <a:srgbClr val="BB271A"/>
                </a:solidFill>
                <a:latin typeface="Lato Bold"/>
                <a:ea typeface="Lato Bold"/>
                <a:cs typeface="Lato Bold"/>
                <a:sym typeface="Lato Bold"/>
              </a:defRPr>
            </a:pPr>
          </a:p>
          <a:p>
            <a:pPr defTabSz="457200">
              <a:defRPr sz="1500">
                <a:solidFill>
                  <a:srgbClr val="BB271A"/>
                </a:solidFill>
                <a:latin typeface="Lato Bold"/>
                <a:ea typeface="Lato Bold"/>
                <a:cs typeface="Lato Bold"/>
                <a:sym typeface="Lato Bold"/>
              </a:defRPr>
            </a:pPr>
            <a:r>
              <a:t>The compression is reproduced and thus predictions for experiment can be done!</a:t>
            </a:r>
          </a:p>
        </p:txBody>
      </p:sp>
      <p:sp>
        <p:nvSpPr>
          <p:cNvPr id="418" name="central cell 2x2x2 fm3"/>
          <p:cNvSpPr txBox="1"/>
          <p:nvPr/>
        </p:nvSpPr>
        <p:spPr>
          <a:xfrm>
            <a:off x="2184042" y="681934"/>
            <a:ext cx="1818163" cy="197384"/>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p>
            <a:pPr>
              <a:defRPr b="1">
                <a:solidFill>
                  <a:srgbClr val="000000"/>
                </a:solidFill>
                <a:latin typeface="+mj-lt"/>
                <a:ea typeface="+mj-ea"/>
                <a:cs typeface="+mj-cs"/>
                <a:sym typeface="Arial"/>
              </a:defRPr>
            </a:pPr>
            <a:r>
              <a:t>central cell 2x2x2 fm</a:t>
            </a:r>
            <a:r>
              <a:rPr baseline="31999"/>
              <a:t>3</a:t>
            </a:r>
          </a:p>
        </p:txBody>
      </p:sp>
    </p:spTree>
  </p:cSld>
  <p:clrMapOvr>
    <a:masterClrMapping/>
  </p:clrMapOvr>
  <p:transition xmlns:p14="http://schemas.microsoft.com/office/powerpoint/2010/main" spd="med" advClick="1"/>
</p:sld>
</file>

<file path=ppt/slides/slide2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20" name="Supernova explosions: another application of CMF"/>
          <p:cNvSpPr txBox="1"/>
          <p:nvPr>
            <p:ph type="title"/>
          </p:nvPr>
        </p:nvSpPr>
        <p:spPr>
          <a:xfrm>
            <a:off x="392624" y="13948"/>
            <a:ext cx="8358600" cy="535203"/>
          </a:xfrm>
          <a:prstGeom prst="rect">
            <a:avLst/>
          </a:prstGeom>
        </p:spPr>
        <p:txBody>
          <a:bodyPr/>
          <a:lstStyle/>
          <a:p>
            <a:pPr defTabSz="841247">
              <a:defRPr sz="2300"/>
            </a:pPr>
            <a:r>
              <a:t>Supernova explosions: </a:t>
            </a:r>
            <a:r>
              <a:rPr>
                <a:solidFill>
                  <a:srgbClr val="000000"/>
                </a:solidFill>
                <a:latin typeface="Ubuntu Regular"/>
                <a:ea typeface="Ubuntu Regular"/>
                <a:cs typeface="Ubuntu Regular"/>
                <a:sym typeface="Ubuntu Regular"/>
              </a:rPr>
              <a:t>another application of CMF</a:t>
            </a:r>
          </a:p>
        </p:txBody>
      </p:sp>
      <p:sp>
        <p:nvSpPr>
          <p:cNvPr id="421" name="Google Shape;161;p28"/>
          <p:cNvSpPr txBox="1"/>
          <p:nvPr/>
        </p:nvSpPr>
        <p:spPr>
          <a:xfrm>
            <a:off x="7963" y="4097539"/>
            <a:ext cx="5680724" cy="6019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i="1" sz="1000">
                <a:solidFill>
                  <a:srgbClr val="000000"/>
                </a:solidFill>
                <a:latin typeface="Roboto"/>
                <a:ea typeface="Roboto"/>
                <a:cs typeface="Roboto"/>
                <a:sym typeface="Roboto"/>
              </a:defRPr>
            </a:pPr>
            <a:r>
              <a:t>Jakobus, Müller, Heger, AM, Steinheimer,</a:t>
            </a:r>
            <a:br/>
            <a:r>
              <a:t>and Stoecker, </a:t>
            </a:r>
            <a:br/>
            <a:r>
              <a:rPr i="0"/>
              <a:t>e-Print: </a:t>
            </a:r>
            <a:r>
              <a:rPr u="sng">
                <a:solidFill>
                  <a:srgbClr val="0000FF"/>
                </a:solidFill>
                <a:uFill>
                  <a:solidFill>
                    <a:srgbClr val="0000FF"/>
                  </a:solidFill>
                </a:uFill>
                <a:hlinkClick r:id="rId2" invalidUrl="" action="" tgtFrame="" tooltip="" history="1" highlightClick="0" endSnd="0"/>
              </a:rPr>
              <a:t>2204.10397</a:t>
            </a:r>
            <a:r>
              <a:t> [astro-ph.HE]</a:t>
            </a:r>
          </a:p>
        </p:txBody>
      </p:sp>
      <p:grpSp>
        <p:nvGrpSpPr>
          <p:cNvPr id="427" name="Group"/>
          <p:cNvGrpSpPr/>
          <p:nvPr/>
        </p:nvGrpSpPr>
        <p:grpSpPr>
          <a:xfrm>
            <a:off x="1884691" y="623222"/>
            <a:ext cx="5374619" cy="4481883"/>
            <a:chOff x="0" y="0"/>
            <a:chExt cx="5374619" cy="4481882"/>
          </a:xfrm>
        </p:grpSpPr>
        <p:pic>
          <p:nvPicPr>
            <p:cNvPr id="422" name="Screenshot 2022-06-08 at 08.57.21.png" descr="Screenshot 2022-06-08 at 08.57.21.png"/>
            <p:cNvPicPr>
              <a:picLocks noChangeAspect="1"/>
            </p:cNvPicPr>
            <p:nvPr/>
          </p:nvPicPr>
          <p:blipFill>
            <a:blip r:embed="rId3">
              <a:extLst/>
            </a:blip>
            <a:stretch>
              <a:fillRect/>
            </a:stretch>
          </p:blipFill>
          <p:spPr>
            <a:xfrm>
              <a:off x="560744" y="0"/>
              <a:ext cx="4813876" cy="4481883"/>
            </a:xfrm>
            <a:prstGeom prst="rect">
              <a:avLst/>
            </a:prstGeom>
            <a:ln w="12700" cap="flat">
              <a:noFill/>
              <a:miter lim="400000"/>
            </a:ln>
            <a:effectLst/>
          </p:spPr>
        </p:pic>
        <p:sp>
          <p:nvSpPr>
            <p:cNvPr id="423" name="~13 MeV"/>
            <p:cNvSpPr txBox="1"/>
            <p:nvPr/>
          </p:nvSpPr>
          <p:spPr>
            <a:xfrm>
              <a:off x="0" y="2539635"/>
              <a:ext cx="863117" cy="1973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a:solidFill>
                    <a:srgbClr val="BB271A"/>
                  </a:solidFill>
                  <a:latin typeface="+mj-lt"/>
                  <a:ea typeface="+mj-ea"/>
                  <a:cs typeface="+mj-cs"/>
                  <a:sym typeface="Arial"/>
                </a:defRPr>
              </a:lvl1pPr>
            </a:lstStyle>
            <a:p>
              <a:pPr/>
              <a:r>
                <a:t>~13 MeV</a:t>
              </a:r>
            </a:p>
          </p:txBody>
        </p:sp>
        <p:sp>
          <p:nvSpPr>
            <p:cNvPr id="424" name="~85 MeV"/>
            <p:cNvSpPr txBox="1"/>
            <p:nvPr/>
          </p:nvSpPr>
          <p:spPr>
            <a:xfrm>
              <a:off x="0" y="78160"/>
              <a:ext cx="863117" cy="1973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a:solidFill>
                    <a:srgbClr val="BB271A"/>
                  </a:solidFill>
                  <a:latin typeface="+mj-lt"/>
                  <a:ea typeface="+mj-ea"/>
                  <a:cs typeface="+mj-cs"/>
                  <a:sym typeface="Arial"/>
                </a:defRPr>
              </a:lvl1pPr>
            </a:lstStyle>
            <a:p>
              <a:pPr/>
              <a:r>
                <a:t>~85 MeV</a:t>
              </a:r>
            </a:p>
          </p:txBody>
        </p:sp>
        <p:sp>
          <p:nvSpPr>
            <p:cNvPr id="425" name="~225 MeV/fm3 ~1.5 ɛ0"/>
            <p:cNvSpPr txBox="1"/>
            <p:nvPr/>
          </p:nvSpPr>
          <p:spPr>
            <a:xfrm>
              <a:off x="688383" y="2928166"/>
              <a:ext cx="1350384" cy="4005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defRPr>
                  <a:solidFill>
                    <a:srgbClr val="BB271A"/>
                  </a:solidFill>
                  <a:latin typeface="+mj-lt"/>
                  <a:ea typeface="+mj-ea"/>
                  <a:cs typeface="+mj-cs"/>
                  <a:sym typeface="Arial"/>
                </a:defRPr>
              </a:pPr>
              <a:r>
                <a:t>~225 MeV/fm</a:t>
              </a:r>
              <a:r>
                <a:rPr baseline="31999"/>
                <a:t>3</a:t>
              </a:r>
              <a:br>
                <a:rPr baseline="31999"/>
              </a:br>
              <a:r>
                <a:t>~1.5 ɛ</a:t>
              </a:r>
              <a:r>
                <a:rPr baseline="-5998"/>
                <a:t>0</a:t>
              </a:r>
            </a:p>
          </p:txBody>
        </p:sp>
        <p:sp>
          <p:nvSpPr>
            <p:cNvPr id="426" name="~2225 MeV/fm3 ~15 ɛ0"/>
            <p:cNvSpPr txBox="1"/>
            <p:nvPr/>
          </p:nvSpPr>
          <p:spPr>
            <a:xfrm>
              <a:off x="3551681" y="2928166"/>
              <a:ext cx="1467414" cy="4005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defRPr>
                  <a:solidFill>
                    <a:srgbClr val="BB271A"/>
                  </a:solidFill>
                  <a:latin typeface="+mj-lt"/>
                  <a:ea typeface="+mj-ea"/>
                  <a:cs typeface="+mj-cs"/>
                  <a:sym typeface="Arial"/>
                </a:defRPr>
              </a:pPr>
              <a:r>
                <a:t>~2225 MeV/fm</a:t>
              </a:r>
              <a:r>
                <a:rPr baseline="31999"/>
                <a:t>3</a:t>
              </a:r>
              <a:br>
                <a:rPr baseline="31999"/>
              </a:br>
              <a:r>
                <a:t>~15 ɛ</a:t>
              </a:r>
              <a:r>
                <a:rPr baseline="-5998"/>
                <a:t>0</a:t>
              </a:r>
            </a:p>
          </p:txBody>
        </p:sp>
      </p:grpSp>
      <p:sp>
        <p:nvSpPr>
          <p:cNvPr id="428" name="16"/>
          <p:cNvSpPr txBox="1"/>
          <p:nvPr>
            <p:ph type="body" sz="quarter" idx="1"/>
          </p:nvPr>
        </p:nvSpPr>
        <p:spPr>
          <a:xfrm>
            <a:off x="8454273" y="4743400"/>
            <a:ext cx="437402" cy="406500"/>
          </a:xfrm>
          <a:prstGeom prst="rect">
            <a:avLst/>
          </a:prstGeom>
        </p:spPr>
        <p:txBody>
          <a:bodyPr/>
          <a:lstStyle>
            <a:lvl1pPr marL="0" indent="0">
              <a:buSzTx/>
              <a:buNone/>
            </a:lvl1pPr>
          </a:lstStyle>
          <a:p>
            <a:pPr/>
            <a:r>
              <a:t>16</a:t>
            </a:r>
          </a:p>
        </p:txBody>
      </p:sp>
    </p:spTree>
  </p:cSld>
  <p:clrMapOvr>
    <a:masterClrMapping/>
  </p:clrMapOvr>
  <p:transition xmlns:p14="http://schemas.microsoft.com/office/powerpoint/2010/main" spd="med" advClick="1"/>
</p:sld>
</file>

<file path=ppt/slides/slide2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30" name="Supernova explosions: another application of CMF"/>
          <p:cNvSpPr txBox="1"/>
          <p:nvPr>
            <p:ph type="title"/>
          </p:nvPr>
        </p:nvSpPr>
        <p:spPr>
          <a:xfrm>
            <a:off x="392624" y="13948"/>
            <a:ext cx="8358600" cy="535203"/>
          </a:xfrm>
          <a:prstGeom prst="rect">
            <a:avLst/>
          </a:prstGeom>
        </p:spPr>
        <p:txBody>
          <a:bodyPr/>
          <a:lstStyle/>
          <a:p>
            <a:pPr defTabSz="841247">
              <a:defRPr sz="2300"/>
            </a:pPr>
            <a:r>
              <a:t>Supernova explosions: </a:t>
            </a:r>
            <a:r>
              <a:rPr>
                <a:solidFill>
                  <a:srgbClr val="000000"/>
                </a:solidFill>
                <a:latin typeface="Ubuntu Regular"/>
                <a:ea typeface="Ubuntu Regular"/>
                <a:cs typeface="Ubuntu Regular"/>
                <a:sym typeface="Ubuntu Regular"/>
              </a:rPr>
              <a:t>another application of CMF</a:t>
            </a:r>
          </a:p>
        </p:txBody>
      </p:sp>
      <p:sp>
        <p:nvSpPr>
          <p:cNvPr id="431" name="Google Shape;161;p28"/>
          <p:cNvSpPr txBox="1"/>
          <p:nvPr/>
        </p:nvSpPr>
        <p:spPr>
          <a:xfrm>
            <a:off x="7963" y="4097539"/>
            <a:ext cx="5680724" cy="6019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i="1" sz="1000">
                <a:solidFill>
                  <a:srgbClr val="000000"/>
                </a:solidFill>
                <a:latin typeface="Roboto"/>
                <a:ea typeface="Roboto"/>
                <a:cs typeface="Roboto"/>
                <a:sym typeface="Roboto"/>
              </a:defRPr>
            </a:pPr>
            <a:r>
              <a:t>Jakobus, Müller, Heger, AM, Steinheimer,</a:t>
            </a:r>
            <a:br/>
            <a:r>
              <a:t>and Stoecker, </a:t>
            </a:r>
            <a:br/>
            <a:r>
              <a:rPr i="0"/>
              <a:t>e-Print: </a:t>
            </a:r>
            <a:r>
              <a:rPr u="sng">
                <a:solidFill>
                  <a:srgbClr val="0000FF"/>
                </a:solidFill>
                <a:uFill>
                  <a:solidFill>
                    <a:srgbClr val="0000FF"/>
                  </a:solidFill>
                </a:uFill>
                <a:hlinkClick r:id="rId2" invalidUrl="" action="" tgtFrame="" tooltip="" history="1" highlightClick="0" endSnd="0"/>
              </a:rPr>
              <a:t>2204.10397</a:t>
            </a:r>
            <a:r>
              <a:t> [astro-ph.HE]</a:t>
            </a:r>
          </a:p>
        </p:txBody>
      </p:sp>
      <p:grpSp>
        <p:nvGrpSpPr>
          <p:cNvPr id="437" name="Group"/>
          <p:cNvGrpSpPr/>
          <p:nvPr/>
        </p:nvGrpSpPr>
        <p:grpSpPr>
          <a:xfrm>
            <a:off x="1884691" y="623222"/>
            <a:ext cx="5374619" cy="4481883"/>
            <a:chOff x="0" y="0"/>
            <a:chExt cx="5374619" cy="4481882"/>
          </a:xfrm>
        </p:grpSpPr>
        <p:pic>
          <p:nvPicPr>
            <p:cNvPr id="432" name="Screenshot 2022-06-08 at 08.57.21.png" descr="Screenshot 2022-06-08 at 08.57.21.png"/>
            <p:cNvPicPr>
              <a:picLocks noChangeAspect="1"/>
            </p:cNvPicPr>
            <p:nvPr/>
          </p:nvPicPr>
          <p:blipFill>
            <a:blip r:embed="rId3">
              <a:extLst/>
            </a:blip>
            <a:stretch>
              <a:fillRect/>
            </a:stretch>
          </p:blipFill>
          <p:spPr>
            <a:xfrm>
              <a:off x="560744" y="0"/>
              <a:ext cx="4813876" cy="4481883"/>
            </a:xfrm>
            <a:prstGeom prst="rect">
              <a:avLst/>
            </a:prstGeom>
            <a:ln w="12700" cap="flat">
              <a:noFill/>
              <a:miter lim="400000"/>
            </a:ln>
            <a:effectLst/>
          </p:spPr>
        </p:pic>
        <p:sp>
          <p:nvSpPr>
            <p:cNvPr id="433" name="~13 MeV"/>
            <p:cNvSpPr txBox="1"/>
            <p:nvPr/>
          </p:nvSpPr>
          <p:spPr>
            <a:xfrm>
              <a:off x="0" y="2539635"/>
              <a:ext cx="863117" cy="1973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a:solidFill>
                    <a:srgbClr val="BB271A"/>
                  </a:solidFill>
                  <a:latin typeface="+mj-lt"/>
                  <a:ea typeface="+mj-ea"/>
                  <a:cs typeface="+mj-cs"/>
                  <a:sym typeface="Arial"/>
                </a:defRPr>
              </a:lvl1pPr>
            </a:lstStyle>
            <a:p>
              <a:pPr/>
              <a:r>
                <a:t>~13 MeV</a:t>
              </a:r>
            </a:p>
          </p:txBody>
        </p:sp>
        <p:sp>
          <p:nvSpPr>
            <p:cNvPr id="434" name="~85 MeV"/>
            <p:cNvSpPr txBox="1"/>
            <p:nvPr/>
          </p:nvSpPr>
          <p:spPr>
            <a:xfrm>
              <a:off x="0" y="78160"/>
              <a:ext cx="863117" cy="1973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lvl1pPr>
                <a:defRPr>
                  <a:solidFill>
                    <a:srgbClr val="BB271A"/>
                  </a:solidFill>
                  <a:latin typeface="+mj-lt"/>
                  <a:ea typeface="+mj-ea"/>
                  <a:cs typeface="+mj-cs"/>
                  <a:sym typeface="Arial"/>
                </a:defRPr>
              </a:lvl1pPr>
            </a:lstStyle>
            <a:p>
              <a:pPr/>
              <a:r>
                <a:t>~85 MeV</a:t>
              </a:r>
            </a:p>
          </p:txBody>
        </p:sp>
        <p:sp>
          <p:nvSpPr>
            <p:cNvPr id="435" name="~225 MeV/fm3 ~1.5 ɛ0"/>
            <p:cNvSpPr txBox="1"/>
            <p:nvPr/>
          </p:nvSpPr>
          <p:spPr>
            <a:xfrm>
              <a:off x="688383" y="2928166"/>
              <a:ext cx="1350384" cy="4005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defRPr>
                  <a:solidFill>
                    <a:srgbClr val="BB271A"/>
                  </a:solidFill>
                  <a:latin typeface="+mj-lt"/>
                  <a:ea typeface="+mj-ea"/>
                  <a:cs typeface="+mj-cs"/>
                  <a:sym typeface="Arial"/>
                </a:defRPr>
              </a:pPr>
              <a:r>
                <a:t>~225 MeV/fm</a:t>
              </a:r>
              <a:r>
                <a:rPr baseline="31999"/>
                <a:t>3</a:t>
              </a:r>
              <a:br>
                <a:rPr baseline="31999"/>
              </a:br>
              <a:r>
                <a:t>~1.5 ɛ</a:t>
              </a:r>
              <a:r>
                <a:rPr baseline="-5998"/>
                <a:t>0</a:t>
              </a:r>
            </a:p>
          </p:txBody>
        </p:sp>
        <p:sp>
          <p:nvSpPr>
            <p:cNvPr id="436" name="~2225 MeV/fm3 ~15 ɛ0"/>
            <p:cNvSpPr txBox="1"/>
            <p:nvPr/>
          </p:nvSpPr>
          <p:spPr>
            <a:xfrm>
              <a:off x="3551681" y="2928166"/>
              <a:ext cx="1467414" cy="400584"/>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0" tIns="0" rIns="0" bIns="0" numCol="1" anchor="t">
              <a:spAutoFit/>
            </a:bodyPr>
            <a:lstStyle/>
            <a:p>
              <a:pPr>
                <a:defRPr>
                  <a:solidFill>
                    <a:srgbClr val="BB271A"/>
                  </a:solidFill>
                  <a:latin typeface="+mj-lt"/>
                  <a:ea typeface="+mj-ea"/>
                  <a:cs typeface="+mj-cs"/>
                  <a:sym typeface="Arial"/>
                </a:defRPr>
              </a:pPr>
              <a:r>
                <a:t>~2225 MeV/fm</a:t>
              </a:r>
              <a:r>
                <a:rPr baseline="31999"/>
                <a:t>3</a:t>
              </a:r>
              <a:br>
                <a:rPr baseline="31999"/>
              </a:br>
              <a:r>
                <a:t>~15 ɛ</a:t>
              </a:r>
              <a:r>
                <a:rPr baseline="-5998"/>
                <a:t>0</a:t>
              </a:r>
            </a:p>
          </p:txBody>
        </p:sp>
      </p:grpSp>
      <p:sp>
        <p:nvSpPr>
          <p:cNvPr id="438" name="16"/>
          <p:cNvSpPr txBox="1"/>
          <p:nvPr>
            <p:ph type="body" sz="quarter" idx="1"/>
          </p:nvPr>
        </p:nvSpPr>
        <p:spPr>
          <a:xfrm>
            <a:off x="8454273" y="4743400"/>
            <a:ext cx="437402" cy="406500"/>
          </a:xfrm>
          <a:prstGeom prst="rect">
            <a:avLst/>
          </a:prstGeom>
        </p:spPr>
        <p:txBody>
          <a:bodyPr/>
          <a:lstStyle>
            <a:lvl1pPr marL="0" indent="0">
              <a:buSzTx/>
              <a:buNone/>
            </a:lvl1pPr>
          </a:lstStyle>
          <a:p>
            <a:pPr/>
            <a:r>
              <a:t>16</a:t>
            </a:r>
          </a:p>
        </p:txBody>
      </p:sp>
      <p:grpSp>
        <p:nvGrpSpPr>
          <p:cNvPr id="441" name="Image"/>
          <p:cNvGrpSpPr/>
          <p:nvPr/>
        </p:nvGrpSpPr>
        <p:grpSpPr>
          <a:xfrm>
            <a:off x="1361214" y="887033"/>
            <a:ext cx="7725687" cy="3861728"/>
            <a:chOff x="0" y="0"/>
            <a:chExt cx="7725685" cy="3861726"/>
          </a:xfrm>
        </p:grpSpPr>
        <p:pic>
          <p:nvPicPr>
            <p:cNvPr id="439" name="Image" descr="Image"/>
            <p:cNvPicPr>
              <a:picLocks noChangeAspect="1"/>
            </p:cNvPicPr>
            <p:nvPr/>
          </p:nvPicPr>
          <p:blipFill>
            <a:blip r:embed="rId4">
              <a:extLst/>
            </a:blip>
            <a:stretch>
              <a:fillRect/>
            </a:stretch>
          </p:blipFill>
          <p:spPr>
            <a:xfrm rot="20880000">
              <a:off x="353131" y="885345"/>
              <a:ext cx="6961334" cy="1817741"/>
            </a:xfrm>
            <a:prstGeom prst="rect">
              <a:avLst/>
            </a:prstGeom>
            <a:ln w="12700" cap="flat">
              <a:noFill/>
              <a:miter lim="400000"/>
            </a:ln>
            <a:effectLst/>
          </p:spPr>
        </p:pic>
        <p:pic>
          <p:nvPicPr>
            <p:cNvPr id="440" name="Image" descr="Image"/>
            <p:cNvPicPr>
              <a:picLocks noChangeAspect="1"/>
            </p:cNvPicPr>
            <p:nvPr/>
          </p:nvPicPr>
          <p:blipFill>
            <a:blip r:embed="rId5">
              <a:extLst/>
            </a:blip>
            <a:stretch>
              <a:fillRect/>
            </a:stretch>
          </p:blipFill>
          <p:spPr>
            <a:xfrm rot="20880000">
              <a:off x="166276" y="742592"/>
              <a:ext cx="7393134" cy="2376541"/>
            </a:xfrm>
            <a:prstGeom prst="rect">
              <a:avLst/>
            </a:prstGeom>
            <a:ln w="12700" cap="flat">
              <a:noFill/>
              <a:miter lim="400000"/>
            </a:ln>
            <a:effectLst/>
          </p:spPr>
        </p:pic>
      </p:grpSp>
      <p:sp>
        <p:nvSpPr>
          <p:cNvPr id="442" name="…. and supernova!"/>
          <p:cNvSpPr txBox="1"/>
          <p:nvPr/>
        </p:nvSpPr>
        <p:spPr>
          <a:xfrm rot="20880000">
            <a:off x="6565789" y="3011860"/>
            <a:ext cx="1449947" cy="2159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defRPr>
                <a:solidFill>
                  <a:srgbClr val="BB271A"/>
                </a:solidFill>
                <a:latin typeface="Lato Bold"/>
                <a:ea typeface="Lato Bold"/>
                <a:cs typeface="Lato Bold"/>
                <a:sym typeface="Lato Bold"/>
              </a:defRPr>
            </a:lvl1pPr>
          </a:lstStyle>
          <a:p>
            <a:pPr/>
            <a:r>
              <a:t>…. and supernova!</a:t>
            </a:r>
          </a:p>
        </p:txBody>
      </p:sp>
      <p:grpSp>
        <p:nvGrpSpPr>
          <p:cNvPr id="445" name="Bulletpoints from theory overview: (see Joseph Kapusta talk on Monday)"/>
          <p:cNvGrpSpPr/>
          <p:nvPr/>
        </p:nvGrpSpPr>
        <p:grpSpPr>
          <a:xfrm>
            <a:off x="2506794" y="430398"/>
            <a:ext cx="4185862" cy="1921661"/>
            <a:chOff x="0" y="0"/>
            <a:chExt cx="4185861" cy="1921659"/>
          </a:xfrm>
        </p:grpSpPr>
        <p:sp>
          <p:nvSpPr>
            <p:cNvPr id="443" name="Bulletpoints from theory overview: (see Joseph Kapusta talk on Monday)"/>
            <p:cNvSpPr txBox="1"/>
            <p:nvPr/>
          </p:nvSpPr>
          <p:spPr>
            <a:xfrm rot="20880000">
              <a:off x="267585" y="551409"/>
              <a:ext cx="3587319" cy="520701"/>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lgn="ctr">
                <a:defRPr sz="1800">
                  <a:solidFill>
                    <a:srgbClr val="BB271A"/>
                  </a:solidFill>
                  <a:latin typeface="Lato Bold"/>
                  <a:ea typeface="Lato Bold"/>
                  <a:cs typeface="Lato Bold"/>
                  <a:sym typeface="Lato Bold"/>
                </a:defRPr>
              </a:pPr>
              <a:r>
                <a:t>Bulletpoints from theory overview:</a:t>
              </a:r>
              <a:br/>
              <a:r>
                <a:rPr i="1" sz="1600">
                  <a:solidFill>
                    <a:srgbClr val="000000"/>
                  </a:solidFill>
                  <a:latin typeface="Lato Regular"/>
                  <a:ea typeface="Lato Regular"/>
                  <a:cs typeface="Lato Regular"/>
                  <a:sym typeface="Lato Regular"/>
                </a:rPr>
                <a:t>(see Joseph Kapusta talk on Monday)</a:t>
              </a:r>
            </a:p>
          </p:txBody>
        </p:sp>
        <p:pic>
          <p:nvPicPr>
            <p:cNvPr id="444" name="Bulletpoints from theory overview: (see Joseph Kapusta talk on Monday) Bulletpoints from theory overview: (see Joseph Kapusta talk on Monday)" descr="Bulletpoints from theory overview: (see Joseph Kapusta talk on Monday) Bulletpoints from theory overview: (see Joseph Kapusta talk on Monday)"/>
            <p:cNvPicPr>
              <a:picLocks noChangeAspect="1"/>
            </p:cNvPicPr>
            <p:nvPr/>
          </p:nvPicPr>
          <p:blipFill>
            <a:blip r:embed="rId6">
              <a:extLst/>
            </a:blip>
            <a:stretch>
              <a:fillRect/>
            </a:stretch>
          </p:blipFill>
          <p:spPr>
            <a:xfrm rot="20880000">
              <a:off x="70669" y="408379"/>
              <a:ext cx="4044523" cy="1104902"/>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2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47" name="Google Shape;915;p73"/>
          <p:cNvSpPr txBox="1"/>
          <p:nvPr>
            <p:ph type="title"/>
          </p:nvPr>
        </p:nvSpPr>
        <p:spPr>
          <a:xfrm>
            <a:off x="392625" y="13950"/>
            <a:ext cx="8358600" cy="535200"/>
          </a:xfrm>
          <a:prstGeom prst="rect">
            <a:avLst/>
          </a:prstGeom>
        </p:spPr>
        <p:txBody>
          <a:bodyPr/>
          <a:lstStyle>
            <a:lvl1pPr defTabSz="841247">
              <a:defRPr sz="2300"/>
            </a:lvl1pPr>
          </a:lstStyle>
          <a:p>
            <a:pPr/>
            <a:r>
              <a:t>Summary</a:t>
            </a:r>
          </a:p>
        </p:txBody>
      </p:sp>
      <p:sp>
        <p:nvSpPr>
          <p:cNvPr id="448" name="Google Shape;918;p73"/>
          <p:cNvSpPr txBox="1"/>
          <p:nvPr>
            <p:ph type="body" sz="quarter" idx="1"/>
          </p:nvPr>
        </p:nvSpPr>
        <p:spPr>
          <a:xfrm>
            <a:off x="8454273" y="4743400"/>
            <a:ext cx="437402" cy="406500"/>
          </a:xfrm>
          <a:prstGeom prst="rect">
            <a:avLst/>
          </a:prstGeom>
        </p:spPr>
        <p:txBody>
          <a:bodyPr/>
          <a:lstStyle>
            <a:lvl1pPr marL="0" indent="0">
              <a:buSzTx/>
              <a:buNone/>
            </a:lvl1pPr>
          </a:lstStyle>
          <a:p>
            <a:pPr/>
            <a:r>
              <a:t>17</a:t>
            </a:r>
          </a:p>
        </p:txBody>
      </p:sp>
      <p:sp>
        <p:nvSpPr>
          <p:cNvPr id="449" name="Google Shape;265;p35"/>
          <p:cNvSpPr txBox="1"/>
          <p:nvPr/>
        </p:nvSpPr>
        <p:spPr>
          <a:xfrm>
            <a:off x="395042" y="815781"/>
            <a:ext cx="2066365" cy="10210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marL="180472" indent="-180472">
              <a:buSzPct val="100000"/>
              <a:buChar char="•"/>
              <a:defRPr sz="1800">
                <a:solidFill>
                  <a:srgbClr val="000000"/>
                </a:solidFill>
                <a:latin typeface="Lato Bold"/>
                <a:ea typeface="Lato Bold"/>
                <a:cs typeface="Lato Bold"/>
                <a:sym typeface="Lato Bold"/>
              </a:defRPr>
            </a:lvl1pPr>
          </a:lstStyle>
          <a:p>
            <a:pPr/>
            <a:r>
              <a:t>CMF + relativistic hydrodynamics</a:t>
            </a:r>
          </a:p>
        </p:txBody>
      </p:sp>
      <p:sp>
        <p:nvSpPr>
          <p:cNvPr id="450" name="Google Shape;265;p35"/>
          <p:cNvSpPr txBox="1"/>
          <p:nvPr/>
        </p:nvSpPr>
        <p:spPr>
          <a:xfrm>
            <a:off x="2483749" y="803081"/>
            <a:ext cx="2066365" cy="7670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defRPr sz="3900">
                <a:solidFill>
                  <a:srgbClr val="000000"/>
                </a:solidFill>
                <a:latin typeface="Lato Bold"/>
                <a:ea typeface="Lato Bold"/>
                <a:cs typeface="Lato Bold"/>
                <a:sym typeface="Lato Bold"/>
              </a:defRPr>
            </a:lvl1pPr>
          </a:lstStyle>
          <a:p>
            <a:pPr/>
            <a:r>
              <a:t>=</a:t>
            </a:r>
          </a:p>
        </p:txBody>
      </p:sp>
      <p:sp>
        <p:nvSpPr>
          <p:cNvPr id="451" name="Google Shape;265;p35"/>
          <p:cNvSpPr txBox="1"/>
          <p:nvPr/>
        </p:nvSpPr>
        <p:spPr>
          <a:xfrm>
            <a:off x="3077125" y="955481"/>
            <a:ext cx="2066366" cy="4622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defRPr sz="1800">
                <a:solidFill>
                  <a:srgbClr val="000000"/>
                </a:solidFill>
                <a:latin typeface="Lato Bold"/>
                <a:ea typeface="Lato Bold"/>
                <a:cs typeface="Lato Bold"/>
                <a:sym typeface="Lato Bold"/>
              </a:defRPr>
            </a:lvl1pPr>
          </a:lstStyle>
          <a:p>
            <a:pPr/>
            <a:r>
              <a:t>simulations of</a:t>
            </a:r>
          </a:p>
        </p:txBody>
      </p:sp>
      <p:grpSp>
        <p:nvGrpSpPr>
          <p:cNvPr id="454" name="Google Shape;258;p35"/>
          <p:cNvGrpSpPr/>
          <p:nvPr/>
        </p:nvGrpSpPr>
        <p:grpSpPr>
          <a:xfrm>
            <a:off x="5246481" y="742382"/>
            <a:ext cx="3562339" cy="1043941"/>
            <a:chOff x="0" y="0"/>
            <a:chExt cx="3562337" cy="1043939"/>
          </a:xfrm>
        </p:grpSpPr>
        <p:pic>
          <p:nvPicPr>
            <p:cNvPr id="452" name="Google Shape;259;p35" descr="Google Shape;259;p35"/>
            <p:cNvPicPr>
              <a:picLocks noChangeAspect="1"/>
            </p:cNvPicPr>
            <p:nvPr/>
          </p:nvPicPr>
          <p:blipFill>
            <a:blip r:embed="rId2">
              <a:extLst/>
            </a:blip>
            <a:srcRect l="307" t="0" r="436" b="0"/>
            <a:stretch>
              <a:fillRect/>
            </a:stretch>
          </p:blipFill>
          <p:spPr>
            <a:xfrm>
              <a:off x="-1" y="0"/>
              <a:ext cx="3562338" cy="1043940"/>
            </a:xfrm>
            <a:prstGeom prst="rect">
              <a:avLst/>
            </a:prstGeom>
            <a:ln w="12700" cap="flat">
              <a:noFill/>
              <a:miter lim="400000"/>
            </a:ln>
            <a:effectLst/>
          </p:spPr>
        </p:pic>
        <p:pic>
          <p:nvPicPr>
            <p:cNvPr id="453" name="Google Shape;260;p35" descr="Google Shape;260;p35"/>
            <p:cNvPicPr>
              <a:picLocks noChangeAspect="1"/>
            </p:cNvPicPr>
            <p:nvPr/>
          </p:nvPicPr>
          <p:blipFill>
            <a:blip r:embed="rId3">
              <a:extLst/>
            </a:blip>
            <a:srcRect l="13158" t="7367" r="9248" b="11403"/>
            <a:stretch>
              <a:fillRect/>
            </a:stretch>
          </p:blipFill>
          <p:spPr>
            <a:xfrm>
              <a:off x="456953" y="71041"/>
              <a:ext cx="2788690" cy="832540"/>
            </a:xfrm>
            <a:prstGeom prst="rect">
              <a:avLst/>
            </a:prstGeom>
            <a:ln w="12700" cap="flat">
              <a:noFill/>
              <a:miter lim="400000"/>
            </a:ln>
            <a:effectLst/>
          </p:spPr>
        </p:pic>
      </p:grpSp>
      <p:pic>
        <p:nvPicPr>
          <p:cNvPr id="455" name="Google Shape;261;p35" descr="Google Shape;261;p35"/>
          <p:cNvPicPr>
            <a:picLocks noChangeAspect="1"/>
          </p:cNvPicPr>
          <p:nvPr/>
        </p:nvPicPr>
        <p:blipFill>
          <a:blip r:embed="rId4">
            <a:extLst/>
          </a:blip>
          <a:stretch>
            <a:fillRect/>
          </a:stretch>
        </p:blipFill>
        <p:spPr>
          <a:xfrm>
            <a:off x="5246482" y="1902773"/>
            <a:ext cx="3562337" cy="1174108"/>
          </a:xfrm>
          <a:prstGeom prst="rect">
            <a:avLst/>
          </a:prstGeom>
          <a:ln w="12700">
            <a:miter lim="400000"/>
          </a:ln>
        </p:spPr>
      </p:pic>
      <p:pic>
        <p:nvPicPr>
          <p:cNvPr id="456" name="Group" descr="Group"/>
          <p:cNvPicPr>
            <a:picLocks noChangeAspect="1"/>
          </p:cNvPicPr>
          <p:nvPr/>
        </p:nvPicPr>
        <p:blipFill>
          <a:blip r:embed="rId5">
            <a:extLst/>
          </a:blip>
          <a:srcRect l="0" t="0" r="0" b="27267"/>
          <a:stretch>
            <a:fillRect/>
          </a:stretch>
        </p:blipFill>
        <p:spPr>
          <a:xfrm>
            <a:off x="5869833" y="3181971"/>
            <a:ext cx="2428082" cy="1644215"/>
          </a:xfrm>
          <a:prstGeom prst="rect">
            <a:avLst/>
          </a:prstGeom>
          <a:ln w="12700">
            <a:miter lim="400000"/>
          </a:ln>
        </p:spPr>
      </p:pic>
      <p:sp>
        <p:nvSpPr>
          <p:cNvPr id="457" name="Google Shape;265;p35"/>
          <p:cNvSpPr txBox="1"/>
          <p:nvPr/>
        </p:nvSpPr>
        <p:spPr>
          <a:xfrm>
            <a:off x="5887148" y="881789"/>
            <a:ext cx="2664656" cy="741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lgn="ctr">
              <a:defRPr sz="1800">
                <a:ln w="3175" cap="flat">
                  <a:solidFill>
                    <a:srgbClr val="000000"/>
                  </a:solidFill>
                  <a:prstDash val="solid"/>
                  <a:miter lim="400000"/>
                </a:ln>
                <a:effectLst>
                  <a:outerShdw sx="100000" sy="100000" kx="0" ky="0" algn="b" rotWithShape="0" blurRad="12700" dist="63500" dir="18900000">
                    <a:srgbClr val="000000"/>
                  </a:outerShdw>
                </a:effectLst>
                <a:latin typeface="Lato Bold"/>
                <a:ea typeface="Lato Bold"/>
                <a:cs typeface="Lato Bold"/>
                <a:sym typeface="Lato Bold"/>
              </a:defRPr>
            </a:lvl1pPr>
          </a:lstStyle>
          <a:p>
            <a:pPr/>
            <a:r>
              <a:t>Binary Neutron Star Mergers</a:t>
            </a:r>
          </a:p>
        </p:txBody>
      </p:sp>
      <p:sp>
        <p:nvSpPr>
          <p:cNvPr id="458" name="Google Shape;265;p35"/>
          <p:cNvSpPr txBox="1"/>
          <p:nvPr/>
        </p:nvSpPr>
        <p:spPr>
          <a:xfrm>
            <a:off x="5740884" y="2251541"/>
            <a:ext cx="2664656" cy="4622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lgn="ctr">
              <a:defRPr sz="1800">
                <a:ln w="3175" cap="flat">
                  <a:solidFill>
                    <a:srgbClr val="000000"/>
                  </a:solidFill>
                  <a:prstDash val="solid"/>
                  <a:miter lim="400000"/>
                </a:ln>
                <a:effectLst>
                  <a:outerShdw sx="100000" sy="100000" kx="0" ky="0" algn="b" rotWithShape="0" blurRad="12700" dist="25400" dir="18900000">
                    <a:srgbClr val="000000"/>
                  </a:outerShdw>
                </a:effectLst>
                <a:latin typeface="Lato Bold"/>
                <a:ea typeface="Lato Bold"/>
                <a:cs typeface="Lato Bold"/>
                <a:sym typeface="Lato Bold"/>
              </a:defRPr>
            </a:lvl1pPr>
          </a:lstStyle>
          <a:p>
            <a:pPr/>
            <a:r>
              <a:t>Heavy Ion Collisions</a:t>
            </a:r>
          </a:p>
        </p:txBody>
      </p:sp>
      <p:sp>
        <p:nvSpPr>
          <p:cNvPr id="459" name="Google Shape;265;p35"/>
          <p:cNvSpPr txBox="1"/>
          <p:nvPr/>
        </p:nvSpPr>
        <p:spPr>
          <a:xfrm>
            <a:off x="5695322" y="3457499"/>
            <a:ext cx="2664657" cy="741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lgn="ctr">
              <a:defRPr sz="1800">
                <a:ln w="3175" cap="flat">
                  <a:solidFill>
                    <a:srgbClr val="000000"/>
                  </a:solidFill>
                  <a:prstDash val="solid"/>
                  <a:miter lim="400000"/>
                </a:ln>
                <a:effectLst>
                  <a:outerShdw sx="100000" sy="100000" kx="0" ky="0" algn="b" rotWithShape="0" blurRad="12700" dist="25400" dir="18900000">
                    <a:srgbClr val="000000"/>
                  </a:outerShdw>
                </a:effectLst>
                <a:latin typeface="Lato Bold"/>
                <a:ea typeface="Lato Bold"/>
                <a:cs typeface="Lato Bold"/>
                <a:sym typeface="Lato Bold"/>
              </a:defRPr>
            </a:pPr>
            <a:r>
              <a:t>Supernova</a:t>
            </a:r>
            <a:br/>
            <a:r>
              <a:t>Explosions</a:t>
            </a:r>
          </a:p>
        </p:txBody>
      </p:sp>
      <p:sp>
        <p:nvSpPr>
          <p:cNvPr id="460" name="Google Shape;265;p35"/>
          <p:cNvSpPr txBox="1"/>
          <p:nvPr/>
        </p:nvSpPr>
        <p:spPr>
          <a:xfrm>
            <a:off x="395041" y="1800591"/>
            <a:ext cx="4200573" cy="2138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marL="180472" indent="-180472">
              <a:buSzPct val="100000"/>
              <a:buChar char="•"/>
              <a:defRPr sz="1800">
                <a:solidFill>
                  <a:srgbClr val="000000"/>
                </a:solidFill>
                <a:latin typeface="Lato Bold"/>
                <a:ea typeface="Lato Bold"/>
                <a:cs typeface="Lato Bold"/>
                <a:sym typeface="Lato Bold"/>
              </a:defRPr>
            </a:pPr>
            <a:r>
              <a:t>Astrophysical conditions can be probed by low energy nuclear collisions</a:t>
            </a:r>
          </a:p>
          <a:p>
            <a:pPr marL="180472" indent="-180472">
              <a:buSzPct val="100000"/>
              <a:buChar char="•"/>
              <a:defRPr sz="1800">
                <a:solidFill>
                  <a:srgbClr val="000000"/>
                </a:solidFill>
                <a:latin typeface="Lato Bold"/>
                <a:ea typeface="Lato Bold"/>
                <a:cs typeface="Lato Bold"/>
                <a:sym typeface="Lato Bold"/>
              </a:defRPr>
            </a:pPr>
            <a:r>
              <a:t>Predictions for laboratory experiments can be done by UrQMD with density dependent equation of state</a:t>
            </a:r>
          </a:p>
        </p:txBody>
      </p:sp>
      <p:sp>
        <p:nvSpPr>
          <p:cNvPr id="461" name="Thank you for the attention!"/>
          <p:cNvSpPr txBox="1"/>
          <p:nvPr/>
        </p:nvSpPr>
        <p:spPr>
          <a:xfrm>
            <a:off x="594496" y="4169698"/>
            <a:ext cx="4815778" cy="457201"/>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algn="ctr" defTabSz="457200">
              <a:defRPr sz="3000">
                <a:solidFill>
                  <a:srgbClr val="CC0000"/>
                </a:solidFill>
                <a:latin typeface="Lato Bold"/>
                <a:ea typeface="Lato Bold"/>
                <a:cs typeface="Lato Bold"/>
                <a:sym typeface="Lato Bold"/>
              </a:defRPr>
            </a:lvl1pPr>
          </a:lstStyle>
          <a:p>
            <a:pPr/>
            <a:r>
              <a:t>Thank you for the attention!</a:t>
            </a:r>
          </a:p>
        </p:txBody>
      </p:sp>
    </p:spTree>
  </p:cSld>
  <p:clrMapOvr>
    <a:masterClrMapping/>
  </p:clrMapOvr>
  <p:transition xmlns:p14="http://schemas.microsoft.com/office/powerpoint/2010/main" spd="med" advClick="1"/>
</p:sld>
</file>

<file path=ppt/slides/slide2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3" name="Google Shape;915;p73"/>
          <p:cNvSpPr txBox="1"/>
          <p:nvPr>
            <p:ph type="title"/>
          </p:nvPr>
        </p:nvSpPr>
        <p:spPr>
          <a:xfrm>
            <a:off x="2884085" y="2000199"/>
            <a:ext cx="3375830" cy="1385578"/>
          </a:xfrm>
          <a:prstGeom prst="rect">
            <a:avLst/>
          </a:prstGeom>
        </p:spPr>
        <p:txBody>
          <a:bodyPr/>
          <a:lstStyle>
            <a:lvl1pPr algn="ctr">
              <a:defRPr sz="6000"/>
            </a:lvl1pPr>
          </a:lstStyle>
          <a:p>
            <a:pPr/>
            <a:r>
              <a:t>Backup</a:t>
            </a:r>
          </a:p>
        </p:txBody>
      </p:sp>
    </p:spTree>
  </p:cSld>
  <p:clrMapOvr>
    <a:masterClrMapping/>
  </p:clrMapOvr>
  <p:transition xmlns:p14="http://schemas.microsoft.com/office/powerpoint/2010/main" spd="med" advClick="1"/>
</p:sld>
</file>

<file path=ppt/slides/slide2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65" name="Google Shape;158;p28"/>
          <p:cNvSpPr txBox="1"/>
          <p:nvPr>
            <p:ph type="title"/>
          </p:nvPr>
        </p:nvSpPr>
        <p:spPr>
          <a:xfrm>
            <a:off x="392625" y="13950"/>
            <a:ext cx="8358600" cy="535200"/>
          </a:xfrm>
          <a:prstGeom prst="rect">
            <a:avLst/>
          </a:prstGeom>
        </p:spPr>
        <p:txBody>
          <a:bodyPr/>
          <a:lstStyle>
            <a:lvl1pPr defTabSz="841247">
              <a:defRPr sz="2300"/>
            </a:lvl1pPr>
          </a:lstStyle>
          <a:p>
            <a:pPr/>
            <a:r>
              <a:t>Lattice QCD based qualitative phase diagram </a:t>
            </a:r>
          </a:p>
        </p:txBody>
      </p:sp>
      <p:sp>
        <p:nvSpPr>
          <p:cNvPr id="466" name="Google Shape;159;p28"/>
          <p:cNvSpPr txBox="1"/>
          <p:nvPr>
            <p:ph type="body" sz="quarter" idx="1"/>
          </p:nvPr>
        </p:nvSpPr>
        <p:spPr>
          <a:xfrm>
            <a:off x="8454273" y="4743400"/>
            <a:ext cx="437402" cy="406500"/>
          </a:xfrm>
          <a:prstGeom prst="rect">
            <a:avLst/>
          </a:prstGeom>
        </p:spPr>
        <p:txBody>
          <a:bodyPr/>
          <a:lstStyle>
            <a:lvl1pPr marL="0" indent="0">
              <a:buSzTx/>
              <a:buNone/>
            </a:lvl1pPr>
          </a:lstStyle>
          <a:p>
            <a:pPr/>
            <a:r>
              <a:t>3</a:t>
            </a:r>
          </a:p>
        </p:txBody>
      </p:sp>
      <p:pic>
        <p:nvPicPr>
          <p:cNvPr id="467" name="Google Shape;160;p28" descr="Google Shape;160;p28"/>
          <p:cNvPicPr>
            <a:picLocks noChangeAspect="1"/>
          </p:cNvPicPr>
          <p:nvPr/>
        </p:nvPicPr>
        <p:blipFill>
          <a:blip r:embed="rId2">
            <a:extLst/>
          </a:blip>
          <a:stretch>
            <a:fillRect/>
          </a:stretch>
        </p:blipFill>
        <p:spPr>
          <a:xfrm>
            <a:off x="179474" y="593074"/>
            <a:ext cx="4278229" cy="3957352"/>
          </a:xfrm>
          <a:prstGeom prst="rect">
            <a:avLst/>
          </a:prstGeom>
          <a:ln w="12700">
            <a:miter lim="400000"/>
          </a:ln>
        </p:spPr>
      </p:pic>
      <p:sp>
        <p:nvSpPr>
          <p:cNvPr id="468" name="Google Shape;161;p28"/>
          <p:cNvSpPr txBox="1"/>
          <p:nvPr/>
        </p:nvSpPr>
        <p:spPr>
          <a:xfrm>
            <a:off x="854704" y="4397199"/>
            <a:ext cx="3963900" cy="3225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i="1" sz="1000">
                <a:solidFill>
                  <a:srgbClr val="000000"/>
                </a:solidFill>
                <a:latin typeface="Roboto"/>
                <a:ea typeface="Roboto"/>
                <a:cs typeface="Roboto"/>
                <a:sym typeface="Roboto"/>
              </a:defRPr>
            </a:pPr>
            <a:r>
              <a:t>Glozman, Philipsen, Pisarski</a:t>
            </a:r>
            <a:r>
              <a:rPr i="0"/>
              <a:t>, e-Print: </a:t>
            </a:r>
            <a:r>
              <a:rPr i="0" u="sng">
                <a:solidFill>
                  <a:srgbClr val="0000FF"/>
                </a:solidFill>
                <a:uFill>
                  <a:solidFill>
                    <a:srgbClr val="0000FF"/>
                  </a:solidFill>
                </a:uFill>
                <a:hlinkClick r:id="rId3" invalidUrl="" action="" tgtFrame="" tooltip="" history="1" highlightClick="0" endSnd="0"/>
              </a:rPr>
              <a:t>2204.05083</a:t>
            </a:r>
            <a:r>
              <a:rPr i="0"/>
              <a:t> [hep-ph]</a:t>
            </a:r>
          </a:p>
        </p:txBody>
      </p:sp>
      <p:sp>
        <p:nvSpPr>
          <p:cNvPr id="469" name="Google Shape;162;p28"/>
          <p:cNvSpPr txBox="1"/>
          <p:nvPr/>
        </p:nvSpPr>
        <p:spPr>
          <a:xfrm>
            <a:off x="5982831" y="3634499"/>
            <a:ext cx="3515700" cy="335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i="1" sz="1000">
                <a:solidFill>
                  <a:srgbClr val="000000"/>
                </a:solidFill>
                <a:latin typeface="Helvetica Neue"/>
                <a:ea typeface="Helvetica Neue"/>
                <a:cs typeface="Helvetica Neue"/>
                <a:sym typeface="Helvetica Neue"/>
              </a:defRPr>
            </a:pPr>
            <a:r>
              <a:t>Aarts et al.,</a:t>
            </a:r>
            <a:r>
              <a:rPr i="0"/>
              <a:t> </a:t>
            </a:r>
            <a:r>
              <a:rPr i="0">
                <a:latin typeface="Roboto"/>
                <a:ea typeface="Roboto"/>
                <a:cs typeface="Roboto"/>
                <a:sym typeface="Roboto"/>
              </a:rPr>
              <a:t>e-Print: </a:t>
            </a:r>
            <a:r>
              <a:rPr i="0" u="sng">
                <a:solidFill>
                  <a:srgbClr val="0000FF"/>
                </a:solidFill>
                <a:uFill>
                  <a:solidFill>
                    <a:srgbClr val="0000FF"/>
                  </a:solidFill>
                </a:uFill>
                <a:latin typeface="Roboto"/>
                <a:ea typeface="Roboto"/>
                <a:cs typeface="Roboto"/>
                <a:sym typeface="Roboto"/>
                <a:hlinkClick r:id="rId4" invalidUrl="" action="" tgtFrame="" tooltip="" history="1" highlightClick="0" endSnd="0"/>
              </a:rPr>
              <a:t>1710.08294</a:t>
            </a:r>
            <a:r>
              <a:rPr i="0">
                <a:latin typeface="Roboto"/>
                <a:ea typeface="Roboto"/>
                <a:cs typeface="Roboto"/>
                <a:sym typeface="Roboto"/>
              </a:rPr>
              <a:t> [hep-lat]</a:t>
            </a:r>
          </a:p>
        </p:txBody>
      </p:sp>
      <p:pic>
        <p:nvPicPr>
          <p:cNvPr id="470" name="Google Shape;163;p28" descr="Google Shape;163;p28"/>
          <p:cNvPicPr>
            <a:picLocks noChangeAspect="1"/>
          </p:cNvPicPr>
          <p:nvPr/>
        </p:nvPicPr>
        <p:blipFill>
          <a:blip r:embed="rId5">
            <a:extLst/>
          </a:blip>
          <a:stretch>
            <a:fillRect/>
          </a:stretch>
        </p:blipFill>
        <p:spPr>
          <a:xfrm>
            <a:off x="5203292" y="1173349"/>
            <a:ext cx="3242126" cy="2528654"/>
          </a:xfrm>
          <a:prstGeom prst="rect">
            <a:avLst/>
          </a:prstGeom>
          <a:ln w="12700">
            <a:miter lim="400000"/>
          </a:ln>
        </p:spPr>
      </p:pic>
    </p:spTree>
  </p:cSld>
  <p:clrMapOvr>
    <a:masterClrMapping/>
  </p:clrMapOvr>
  <p:transition xmlns:p14="http://schemas.microsoft.com/office/powerpoint/2010/main" spd="med" advClick="1"/>
</p:sld>
</file>

<file path=ppt/slides/slide2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72" name="Google Shape;224;p32"/>
          <p:cNvSpPr txBox="1"/>
          <p:nvPr/>
        </p:nvSpPr>
        <p:spPr>
          <a:xfrm>
            <a:off x="392625" y="13949"/>
            <a:ext cx="8358600" cy="554604"/>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defRPr sz="2600">
                <a:solidFill>
                  <a:srgbClr val="CC0000"/>
                </a:solidFill>
                <a:latin typeface="Ubuntu Bold"/>
                <a:ea typeface="Ubuntu Bold"/>
                <a:cs typeface="Ubuntu Bold"/>
                <a:sym typeface="Ubuntu Bold"/>
              </a:defRPr>
            </a:lvl1pPr>
          </a:lstStyle>
          <a:p>
            <a:pPr/>
            <a:r>
              <a:t>The CMF phase diagram</a:t>
            </a:r>
          </a:p>
        </p:txBody>
      </p:sp>
      <p:sp>
        <p:nvSpPr>
          <p:cNvPr id="473" name="Google Shape;225;p32"/>
          <p:cNvSpPr txBox="1"/>
          <p:nvPr/>
        </p:nvSpPr>
        <p:spPr>
          <a:xfrm>
            <a:off x="392625" y="853300"/>
            <a:ext cx="2023799" cy="2812523"/>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500">
                <a:solidFill>
                  <a:srgbClr val="1A1A1A"/>
                </a:solidFill>
                <a:latin typeface="Lato Regular"/>
                <a:ea typeface="Lato Regular"/>
                <a:cs typeface="Lato Regular"/>
                <a:sym typeface="Lato Regular"/>
              </a:defRPr>
            </a:pPr>
            <a:r>
              <a:t>Three transitions:</a:t>
            </a:r>
          </a:p>
          <a:p>
            <a:pPr>
              <a:defRPr sz="1500">
                <a:solidFill>
                  <a:srgbClr val="000000"/>
                </a:solidFill>
                <a:latin typeface="Lato Bold"/>
                <a:ea typeface="Lato Bold"/>
                <a:cs typeface="Lato Bold"/>
                <a:sym typeface="Lato Bold"/>
              </a:defRPr>
            </a:pPr>
            <a:r>
              <a:t>hadron gas</a:t>
            </a:r>
            <a:r>
              <a:rPr>
                <a:latin typeface="Lato Regular"/>
                <a:ea typeface="Lato Regular"/>
                <a:cs typeface="Lato Regular"/>
                <a:sym typeface="Lato Regular"/>
              </a:rPr>
              <a:t> </a:t>
            </a:r>
            <a:r>
              <a:rPr>
                <a:solidFill>
                  <a:srgbClr val="CC0000"/>
                </a:solidFill>
              </a:rPr>
              <a:t>➜ </a:t>
            </a:r>
            <a:r>
              <a:t>hadronic liquid</a:t>
            </a:r>
            <a:r>
              <a:rPr>
                <a:latin typeface="Lato Regular"/>
                <a:ea typeface="Lato Regular"/>
                <a:cs typeface="Lato Regular"/>
                <a:sym typeface="Lato Regular"/>
              </a:rPr>
              <a:t> </a:t>
            </a:r>
            <a:r>
              <a:rPr>
                <a:solidFill>
                  <a:srgbClr val="CC0000"/>
                </a:solidFill>
              </a:rPr>
              <a:t>➜ </a:t>
            </a:r>
            <a:r>
              <a:t>chiral symmetry restoration</a:t>
            </a:r>
            <a:r>
              <a:rPr>
                <a:latin typeface="Lato Regular"/>
                <a:ea typeface="Lato Regular"/>
                <a:cs typeface="Lato Regular"/>
                <a:sym typeface="Lato Regular"/>
              </a:rPr>
              <a:t> </a:t>
            </a:r>
            <a:r>
              <a:rPr>
                <a:solidFill>
                  <a:srgbClr val="CC0000"/>
                </a:solidFill>
              </a:rPr>
              <a:t>➜ </a:t>
            </a:r>
            <a:r>
              <a:t>quark matter</a:t>
            </a:r>
          </a:p>
          <a:p>
            <a:pPr>
              <a:defRPr sz="1500">
                <a:solidFill>
                  <a:srgbClr val="1A1A1A"/>
                </a:solidFill>
                <a:latin typeface="Lato Regular"/>
                <a:ea typeface="Lato Regular"/>
                <a:cs typeface="Lato Regular"/>
                <a:sym typeface="Lato Regular"/>
              </a:defRPr>
            </a:pPr>
            <a:r>
              <a:t>Two critical points:</a:t>
            </a:r>
            <a:r>
              <a:rPr>
                <a:solidFill>
                  <a:srgbClr val="0070C0"/>
                </a:solidFill>
                <a:latin typeface="Lato Bold"/>
                <a:ea typeface="Lato Bold"/>
                <a:cs typeface="Lato Bold"/>
                <a:sym typeface="Lato Bold"/>
              </a:rPr>
              <a:t> </a:t>
            </a:r>
          </a:p>
          <a:p>
            <a:pPr>
              <a:defRPr sz="1500">
                <a:solidFill>
                  <a:srgbClr val="CC0000"/>
                </a:solidFill>
                <a:latin typeface="Lato Bold"/>
                <a:ea typeface="Lato Bold"/>
                <a:cs typeface="Lato Bold"/>
                <a:sym typeface="Lato Bold"/>
              </a:defRPr>
            </a:pPr>
            <a:r>
              <a:t>nuclear CP</a:t>
            </a:r>
            <a:r>
              <a:rPr>
                <a:solidFill>
                  <a:srgbClr val="000000"/>
                </a:solidFill>
                <a:latin typeface="Lato Regular"/>
                <a:ea typeface="Lato Regular"/>
                <a:cs typeface="Lato Regular"/>
                <a:sym typeface="Lato Regular"/>
              </a:rPr>
              <a:t>:</a:t>
            </a:r>
            <a:endParaRPr>
              <a:solidFill>
                <a:srgbClr val="000000"/>
              </a:solidFill>
            </a:endParaRPr>
          </a:p>
          <a:p>
            <a:pPr indent="457200">
              <a:defRPr sz="1500">
                <a:solidFill>
                  <a:srgbClr val="000000"/>
                </a:solidFill>
                <a:latin typeface="Lato Regular"/>
                <a:ea typeface="Lato Regular"/>
                <a:cs typeface="Lato Regular"/>
                <a:sym typeface="Lato Regular"/>
              </a:defRPr>
            </a:pPr>
            <a:r>
              <a:t>T</a:t>
            </a:r>
            <a:r>
              <a:rPr baseline="-25000"/>
              <a:t>CP</a:t>
            </a:r>
            <a:r>
              <a:t>≈ 17 MeV </a:t>
            </a:r>
            <a:r>
              <a:rPr>
                <a:solidFill>
                  <a:srgbClr val="CC0000"/>
                </a:solidFill>
                <a:latin typeface="Lato Bold"/>
                <a:ea typeface="Lato Bold"/>
                <a:cs typeface="Lato Bold"/>
                <a:sym typeface="Lato Bold"/>
              </a:rPr>
              <a:t>chiral CP</a:t>
            </a:r>
            <a:r>
              <a:t>:</a:t>
            </a:r>
          </a:p>
          <a:p>
            <a:pPr indent="457200">
              <a:defRPr sz="1500">
                <a:solidFill>
                  <a:srgbClr val="000000"/>
                </a:solidFill>
                <a:latin typeface="Lato Regular"/>
                <a:ea typeface="Lato Regular"/>
                <a:cs typeface="Lato Regular"/>
                <a:sym typeface="Lato Regular"/>
              </a:defRPr>
            </a:pPr>
            <a:r>
              <a:t>T</a:t>
            </a:r>
            <a:r>
              <a:rPr baseline="-25000"/>
              <a:t>CP</a:t>
            </a:r>
            <a:r>
              <a:t>≈ 17 MeV</a:t>
            </a:r>
            <a:r>
              <a:rPr sz="1800"/>
              <a:t> </a:t>
            </a:r>
          </a:p>
        </p:txBody>
      </p:sp>
      <p:pic>
        <p:nvPicPr>
          <p:cNvPr id="474" name="Google Shape;226;p32" descr="Google Shape;226;p32"/>
          <p:cNvPicPr>
            <a:picLocks noChangeAspect="1"/>
          </p:cNvPicPr>
          <p:nvPr/>
        </p:nvPicPr>
        <p:blipFill>
          <a:blip r:embed="rId2">
            <a:extLst/>
          </a:blip>
          <a:srcRect l="36029" t="0" r="31154" b="0"/>
          <a:stretch>
            <a:fillRect/>
          </a:stretch>
        </p:blipFill>
        <p:spPr>
          <a:xfrm>
            <a:off x="7380878" y="662949"/>
            <a:ext cx="1623153" cy="483878"/>
          </a:xfrm>
          <a:prstGeom prst="rect">
            <a:avLst/>
          </a:prstGeom>
          <a:ln w="12700">
            <a:miter lim="400000"/>
          </a:ln>
        </p:spPr>
      </p:pic>
      <p:pic>
        <p:nvPicPr>
          <p:cNvPr id="475" name="Google Shape;227;p32" descr="Google Shape;227;p32"/>
          <p:cNvPicPr>
            <a:picLocks noChangeAspect="1"/>
          </p:cNvPicPr>
          <p:nvPr/>
        </p:nvPicPr>
        <p:blipFill>
          <a:blip r:embed="rId2">
            <a:extLst/>
          </a:blip>
          <a:srcRect l="70294" t="0" r="0" b="0"/>
          <a:stretch>
            <a:fillRect/>
          </a:stretch>
        </p:blipFill>
        <p:spPr>
          <a:xfrm>
            <a:off x="7457781" y="1097199"/>
            <a:ext cx="1469351" cy="483878"/>
          </a:xfrm>
          <a:prstGeom prst="rect">
            <a:avLst/>
          </a:prstGeom>
          <a:ln w="12700">
            <a:miter lim="400000"/>
          </a:ln>
        </p:spPr>
      </p:pic>
      <p:pic>
        <p:nvPicPr>
          <p:cNvPr id="476" name="Google Shape;228;p32" descr="Google Shape;228;p32"/>
          <p:cNvPicPr>
            <a:picLocks noChangeAspect="1"/>
          </p:cNvPicPr>
          <p:nvPr/>
        </p:nvPicPr>
        <p:blipFill>
          <a:blip r:embed="rId3">
            <a:extLst/>
          </a:blip>
          <a:stretch>
            <a:fillRect/>
          </a:stretch>
        </p:blipFill>
        <p:spPr>
          <a:xfrm>
            <a:off x="392613" y="853300"/>
            <a:ext cx="5415225" cy="3725577"/>
          </a:xfrm>
          <a:prstGeom prst="rect">
            <a:avLst/>
          </a:prstGeom>
          <a:ln w="12700">
            <a:miter lim="400000"/>
          </a:ln>
        </p:spPr>
      </p:pic>
      <p:sp>
        <p:nvSpPr>
          <p:cNvPr id="477" name="Google Shape;229;p32"/>
          <p:cNvSpPr txBox="1"/>
          <p:nvPr>
            <p:ph type="body" sz="quarter" idx="1"/>
          </p:nvPr>
        </p:nvSpPr>
        <p:spPr>
          <a:xfrm>
            <a:off x="8454273" y="4743400"/>
            <a:ext cx="437402" cy="406500"/>
          </a:xfrm>
          <a:prstGeom prst="rect">
            <a:avLst/>
          </a:prstGeom>
        </p:spPr>
        <p:txBody>
          <a:bodyPr/>
          <a:lstStyle>
            <a:lvl1pPr marL="0" indent="0">
              <a:buSzTx/>
              <a:buNone/>
            </a:lvl1pPr>
          </a:lstStyle>
          <a:p>
            <a:pPr/>
            <a:r>
              <a:t>4</a:t>
            </a:r>
          </a:p>
        </p:txBody>
      </p:sp>
      <p:pic>
        <p:nvPicPr>
          <p:cNvPr id="478" name="Google Shape;230;p32" descr="Google Shape;230;p32"/>
          <p:cNvPicPr>
            <a:picLocks noChangeAspect="1"/>
          </p:cNvPicPr>
          <p:nvPr/>
        </p:nvPicPr>
        <p:blipFill>
          <a:blip r:embed="rId4">
            <a:extLst/>
          </a:blip>
          <a:srcRect l="0" t="50189" r="0" b="0"/>
          <a:stretch>
            <a:fillRect/>
          </a:stretch>
        </p:blipFill>
        <p:spPr>
          <a:xfrm>
            <a:off x="5894775" y="2650899"/>
            <a:ext cx="3249225" cy="2172354"/>
          </a:xfrm>
          <a:prstGeom prst="rect">
            <a:avLst/>
          </a:prstGeom>
          <a:ln w="12700">
            <a:miter lim="400000"/>
          </a:ln>
        </p:spPr>
      </p:pic>
      <p:pic>
        <p:nvPicPr>
          <p:cNvPr id="479" name="Google Shape;231;p32" descr="Google Shape;231;p32"/>
          <p:cNvPicPr>
            <a:picLocks noChangeAspect="1"/>
          </p:cNvPicPr>
          <p:nvPr/>
        </p:nvPicPr>
        <p:blipFill>
          <a:blip r:embed="rId4">
            <a:extLst/>
          </a:blip>
          <a:srcRect l="0" t="0" r="0" b="51915"/>
          <a:stretch>
            <a:fillRect/>
          </a:stretch>
        </p:blipFill>
        <p:spPr>
          <a:xfrm>
            <a:off x="5894775" y="582150"/>
            <a:ext cx="3249225" cy="2097176"/>
          </a:xfrm>
          <a:prstGeom prst="rect">
            <a:avLst/>
          </a:prstGeom>
          <a:ln w="12700">
            <a:miter lim="400000"/>
          </a:ln>
        </p:spPr>
      </p:pic>
      <p:sp>
        <p:nvSpPr>
          <p:cNvPr id="480" name="Google Shape;232;p32"/>
          <p:cNvSpPr txBox="1"/>
          <p:nvPr/>
        </p:nvSpPr>
        <p:spPr>
          <a:xfrm>
            <a:off x="6394948" y="654174"/>
            <a:ext cx="2234103" cy="3987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lgn="ctr">
              <a:defRPr>
                <a:solidFill>
                  <a:srgbClr val="000000"/>
                </a:solidFill>
                <a:latin typeface="Lato Regular"/>
                <a:ea typeface="Lato Regular"/>
                <a:cs typeface="Lato Regular"/>
                <a:sym typeface="Lato Regular"/>
              </a:defRPr>
            </a:lvl1pPr>
          </a:lstStyle>
          <a:p>
            <a:pPr/>
            <a:r>
              <a:t>Chiral condensate</a:t>
            </a:r>
          </a:p>
        </p:txBody>
      </p:sp>
      <p:sp>
        <p:nvSpPr>
          <p:cNvPr id="481" name="Google Shape;233;p32"/>
          <p:cNvSpPr txBox="1"/>
          <p:nvPr/>
        </p:nvSpPr>
        <p:spPr>
          <a:xfrm>
            <a:off x="6394948" y="2787774"/>
            <a:ext cx="2234103" cy="398749"/>
          </a:xfrm>
          <a:prstGeom prst="rect">
            <a:avLst/>
          </a:prstGeom>
          <a:ln w="12700">
            <a:miter lim="400000"/>
          </a:ln>
          <a:effectLst>
            <a:outerShdw sx="100000" sy="100000" kx="0" ky="0" algn="b" rotWithShape="0" blurRad="0" dist="19050" dir="180000">
              <a:srgbClr val="000000"/>
            </a:outerShdw>
          </a:effectLst>
          <a:extLst>
            <a:ext uri="{C572A759-6A51-4108-AA02-DFA0A04FC94B}">
              <ma14:wrappingTextBoxFlag xmlns:ma14="http://schemas.microsoft.com/office/mac/drawingml/2011/main" val="1"/>
            </a:ext>
          </a:extLst>
        </p:spPr>
        <p:txBody>
          <a:bodyPr lIns="91423" tIns="91423" rIns="91423" bIns="91423">
            <a:spAutoFit/>
          </a:bodyPr>
          <a:lstStyle>
            <a:lvl1pPr algn="ctr">
              <a:defRPr>
                <a:latin typeface="Lato Regular"/>
                <a:ea typeface="Lato Regular"/>
                <a:cs typeface="Lato Regular"/>
                <a:sym typeface="Lato Regular"/>
              </a:defRPr>
            </a:lvl1pPr>
          </a:lstStyle>
          <a:p>
            <a:pPr/>
            <a:r>
              <a:t>Quark fraction</a:t>
            </a:r>
          </a:p>
        </p:txBody>
      </p:sp>
      <p:sp>
        <p:nvSpPr>
          <p:cNvPr id="482" name="Google Shape;234;p32"/>
          <p:cNvSpPr txBox="1"/>
          <p:nvPr/>
        </p:nvSpPr>
        <p:spPr>
          <a:xfrm>
            <a:off x="439048" y="499725"/>
            <a:ext cx="5835003" cy="5130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100">
                <a:solidFill>
                  <a:srgbClr val="000000"/>
                </a:solidFill>
                <a:latin typeface="Lato Bold"/>
                <a:ea typeface="Lato Bold"/>
                <a:cs typeface="Lato Bold"/>
                <a:sym typeface="Lato Bold"/>
              </a:defRPr>
            </a:pPr>
            <a:r>
              <a:t>AM</a:t>
            </a:r>
            <a:r>
              <a:rPr>
                <a:latin typeface="Lato Regular"/>
                <a:ea typeface="Lato Regular"/>
                <a:cs typeface="Lato Regular"/>
                <a:sym typeface="Lato Regular"/>
              </a:rPr>
              <a:t>, Steinheimer, Vovchenko, Schramm, Stoecker, </a:t>
            </a:r>
            <a:r>
              <a:rPr i="1">
                <a:latin typeface="Lato Regular"/>
                <a:ea typeface="Lato Regular"/>
                <a:cs typeface="Lato Regular"/>
                <a:sym typeface="Lato Regular"/>
              </a:rPr>
              <a:t>Phys. Rev.</a:t>
            </a:r>
            <a:r>
              <a:rPr>
                <a:latin typeface="Lato Regular"/>
                <a:ea typeface="Lato Regular"/>
                <a:cs typeface="Lato Regular"/>
                <a:sym typeface="Lato Regular"/>
              </a:rPr>
              <a:t> C 101, no.3, 034904 (2020)</a:t>
            </a:r>
          </a:p>
        </p:txBody>
      </p:sp>
    </p:spTree>
  </p:cSld>
  <p:clrMapOvr>
    <a:masterClrMapping/>
  </p:clrMapOvr>
  <p:transition xmlns:p14="http://schemas.microsoft.com/office/powerpoint/2010/main" spd="med" advClick="1"/>
</p:sld>
</file>

<file path=ppt/slides/slide2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484" name="Google Shape;199;p31"/>
          <p:cNvSpPr txBox="1"/>
          <p:nvPr>
            <p:ph type="title"/>
          </p:nvPr>
        </p:nvSpPr>
        <p:spPr>
          <a:xfrm>
            <a:off x="392625" y="13950"/>
            <a:ext cx="8358600" cy="535200"/>
          </a:xfrm>
          <a:prstGeom prst="rect">
            <a:avLst/>
          </a:prstGeom>
        </p:spPr>
        <p:txBody>
          <a:bodyPr/>
          <a:lstStyle>
            <a:lvl1pPr defTabSz="841247">
              <a:defRPr sz="2300"/>
            </a:lvl1pPr>
          </a:lstStyle>
          <a:p>
            <a:pPr/>
            <a:r>
              <a:t>The CMF model</a:t>
            </a:r>
          </a:p>
        </p:txBody>
      </p:sp>
      <p:sp>
        <p:nvSpPr>
          <p:cNvPr id="485" name="Google Shape;200;p31"/>
          <p:cNvSpPr txBox="1"/>
          <p:nvPr>
            <p:ph type="body" sz="quarter" idx="1"/>
          </p:nvPr>
        </p:nvSpPr>
        <p:spPr>
          <a:xfrm>
            <a:off x="8454273" y="4743400"/>
            <a:ext cx="437402" cy="406500"/>
          </a:xfrm>
          <a:prstGeom prst="rect">
            <a:avLst/>
          </a:prstGeom>
        </p:spPr>
        <p:txBody>
          <a:bodyPr/>
          <a:lstStyle>
            <a:lvl1pPr marL="0" indent="0">
              <a:buSzTx/>
              <a:buNone/>
            </a:lvl1pPr>
          </a:lstStyle>
          <a:p>
            <a:pPr/>
            <a:r>
              <a:t>6</a:t>
            </a:r>
          </a:p>
        </p:txBody>
      </p:sp>
      <p:pic>
        <p:nvPicPr>
          <p:cNvPr id="486" name="Google Shape;201;p31" descr="Google Shape;201;p31"/>
          <p:cNvPicPr>
            <a:picLocks noChangeAspect="1"/>
          </p:cNvPicPr>
          <p:nvPr/>
        </p:nvPicPr>
        <p:blipFill>
          <a:blip r:embed="rId2">
            <a:extLst/>
          </a:blip>
          <a:stretch>
            <a:fillRect/>
          </a:stretch>
        </p:blipFill>
        <p:spPr>
          <a:xfrm>
            <a:off x="3560791" y="3001703"/>
            <a:ext cx="2453415" cy="490599"/>
          </a:xfrm>
          <a:prstGeom prst="rect">
            <a:avLst/>
          </a:prstGeom>
          <a:ln w="12700">
            <a:miter lim="400000"/>
          </a:ln>
        </p:spPr>
      </p:pic>
      <p:pic>
        <p:nvPicPr>
          <p:cNvPr id="487" name="Google Shape;202;p31" descr="Google Shape;202;p31"/>
          <p:cNvPicPr>
            <a:picLocks noChangeAspect="1"/>
          </p:cNvPicPr>
          <p:nvPr/>
        </p:nvPicPr>
        <p:blipFill>
          <a:blip r:embed="rId3">
            <a:extLst/>
          </a:blip>
          <a:stretch>
            <a:fillRect/>
          </a:stretch>
        </p:blipFill>
        <p:spPr>
          <a:xfrm>
            <a:off x="4293603" y="3717544"/>
            <a:ext cx="1112954" cy="260826"/>
          </a:xfrm>
          <a:prstGeom prst="rect">
            <a:avLst/>
          </a:prstGeom>
          <a:ln w="12700">
            <a:miter lim="400000"/>
          </a:ln>
        </p:spPr>
      </p:pic>
      <p:pic>
        <p:nvPicPr>
          <p:cNvPr id="488" name="Google Shape;203;p31" descr="Google Shape;203;p31"/>
          <p:cNvPicPr>
            <a:picLocks noChangeAspect="1"/>
          </p:cNvPicPr>
          <p:nvPr/>
        </p:nvPicPr>
        <p:blipFill>
          <a:blip r:embed="rId4">
            <a:extLst/>
          </a:blip>
          <a:stretch>
            <a:fillRect/>
          </a:stretch>
        </p:blipFill>
        <p:spPr>
          <a:xfrm>
            <a:off x="6561435" y="2120642"/>
            <a:ext cx="2109076" cy="509229"/>
          </a:xfrm>
          <a:prstGeom prst="rect">
            <a:avLst/>
          </a:prstGeom>
          <a:ln w="12700">
            <a:miter lim="400000"/>
          </a:ln>
        </p:spPr>
      </p:pic>
      <p:pic>
        <p:nvPicPr>
          <p:cNvPr id="489" name="Google Shape;204;p31" descr="Google Shape;204;p31"/>
          <p:cNvPicPr>
            <a:picLocks noChangeAspect="1"/>
          </p:cNvPicPr>
          <p:nvPr/>
        </p:nvPicPr>
        <p:blipFill>
          <a:blip r:embed="rId5">
            <a:extLst/>
          </a:blip>
          <a:stretch>
            <a:fillRect/>
          </a:stretch>
        </p:blipFill>
        <p:spPr>
          <a:xfrm>
            <a:off x="6140236" y="3154627"/>
            <a:ext cx="2951477" cy="1088608"/>
          </a:xfrm>
          <a:prstGeom prst="rect">
            <a:avLst/>
          </a:prstGeom>
          <a:ln w="12700">
            <a:miter lim="400000"/>
          </a:ln>
        </p:spPr>
      </p:pic>
      <p:pic>
        <p:nvPicPr>
          <p:cNvPr id="490" name="Google Shape;205;p31" descr="Google Shape;205;p31"/>
          <p:cNvPicPr>
            <a:picLocks noChangeAspect="1"/>
          </p:cNvPicPr>
          <p:nvPr/>
        </p:nvPicPr>
        <p:blipFill>
          <a:blip r:embed="rId6">
            <a:extLst/>
          </a:blip>
          <a:stretch>
            <a:fillRect/>
          </a:stretch>
        </p:blipFill>
        <p:spPr>
          <a:xfrm>
            <a:off x="6140236" y="1354533"/>
            <a:ext cx="2951478" cy="700448"/>
          </a:xfrm>
          <a:prstGeom prst="rect">
            <a:avLst/>
          </a:prstGeom>
          <a:ln w="12700">
            <a:miter lim="400000"/>
          </a:ln>
        </p:spPr>
      </p:pic>
      <p:pic>
        <p:nvPicPr>
          <p:cNvPr id="491" name="Google Shape;206;p31" descr="Google Shape;206;p31"/>
          <p:cNvPicPr>
            <a:picLocks noChangeAspect="1"/>
          </p:cNvPicPr>
          <p:nvPr/>
        </p:nvPicPr>
        <p:blipFill>
          <a:blip r:embed="rId7">
            <a:extLst/>
          </a:blip>
          <a:stretch>
            <a:fillRect/>
          </a:stretch>
        </p:blipFill>
        <p:spPr>
          <a:xfrm>
            <a:off x="174274" y="3092649"/>
            <a:ext cx="2951474" cy="1293688"/>
          </a:xfrm>
          <a:prstGeom prst="rect">
            <a:avLst/>
          </a:prstGeom>
          <a:ln w="12700">
            <a:miter lim="400000"/>
          </a:ln>
        </p:spPr>
      </p:pic>
      <p:pic>
        <p:nvPicPr>
          <p:cNvPr id="492" name="Google Shape;207;p31" descr="Google Shape;207;p31"/>
          <p:cNvPicPr>
            <a:picLocks noChangeAspect="1"/>
          </p:cNvPicPr>
          <p:nvPr/>
        </p:nvPicPr>
        <p:blipFill>
          <a:blip r:embed="rId8">
            <a:extLst/>
          </a:blip>
          <a:stretch>
            <a:fillRect/>
          </a:stretch>
        </p:blipFill>
        <p:spPr>
          <a:xfrm>
            <a:off x="3280240" y="2034389"/>
            <a:ext cx="2705520" cy="496807"/>
          </a:xfrm>
          <a:prstGeom prst="rect">
            <a:avLst/>
          </a:prstGeom>
          <a:ln w="12700">
            <a:miter lim="400000"/>
          </a:ln>
        </p:spPr>
      </p:pic>
      <p:pic>
        <p:nvPicPr>
          <p:cNvPr id="493" name="Google Shape;208;p31" descr="Google Shape;208;p31"/>
          <p:cNvPicPr>
            <a:picLocks noChangeAspect="1"/>
          </p:cNvPicPr>
          <p:nvPr/>
        </p:nvPicPr>
        <p:blipFill>
          <a:blip r:embed="rId9">
            <a:extLst/>
          </a:blip>
          <a:stretch>
            <a:fillRect/>
          </a:stretch>
        </p:blipFill>
        <p:spPr>
          <a:xfrm>
            <a:off x="3248112" y="1631780"/>
            <a:ext cx="2951476" cy="226204"/>
          </a:xfrm>
          <a:prstGeom prst="rect">
            <a:avLst/>
          </a:prstGeom>
          <a:ln w="12700">
            <a:miter lim="400000"/>
          </a:ln>
        </p:spPr>
      </p:pic>
      <p:pic>
        <p:nvPicPr>
          <p:cNvPr id="494" name="Google Shape;209;p31" descr="Google Shape;209;p31"/>
          <p:cNvPicPr>
            <a:picLocks noChangeAspect="1"/>
          </p:cNvPicPr>
          <p:nvPr/>
        </p:nvPicPr>
        <p:blipFill>
          <a:blip r:embed="rId10">
            <a:extLst/>
          </a:blip>
          <a:stretch>
            <a:fillRect/>
          </a:stretch>
        </p:blipFill>
        <p:spPr>
          <a:xfrm>
            <a:off x="3270298" y="1171896"/>
            <a:ext cx="2951476" cy="346846"/>
          </a:xfrm>
          <a:prstGeom prst="rect">
            <a:avLst/>
          </a:prstGeom>
          <a:ln w="12700">
            <a:miter lim="400000"/>
          </a:ln>
        </p:spPr>
      </p:pic>
      <p:pic>
        <p:nvPicPr>
          <p:cNvPr id="495" name="Google Shape;210;p31" descr="Google Shape;210;p31"/>
          <p:cNvPicPr>
            <a:picLocks noChangeAspect="1"/>
          </p:cNvPicPr>
          <p:nvPr/>
        </p:nvPicPr>
        <p:blipFill>
          <a:blip r:embed="rId11">
            <a:extLst/>
          </a:blip>
          <a:stretch>
            <a:fillRect/>
          </a:stretch>
        </p:blipFill>
        <p:spPr>
          <a:xfrm>
            <a:off x="174274" y="2353115"/>
            <a:ext cx="2951473" cy="338734"/>
          </a:xfrm>
          <a:prstGeom prst="rect">
            <a:avLst/>
          </a:prstGeom>
          <a:ln w="12700">
            <a:miter lim="400000"/>
          </a:ln>
        </p:spPr>
      </p:pic>
      <p:pic>
        <p:nvPicPr>
          <p:cNvPr id="496" name="Google Shape;211;p31" descr="Google Shape;211;p31"/>
          <p:cNvPicPr>
            <a:picLocks noChangeAspect="1"/>
          </p:cNvPicPr>
          <p:nvPr/>
        </p:nvPicPr>
        <p:blipFill>
          <a:blip r:embed="rId12">
            <a:extLst/>
          </a:blip>
          <a:stretch>
            <a:fillRect/>
          </a:stretch>
        </p:blipFill>
        <p:spPr>
          <a:xfrm>
            <a:off x="83188" y="1128746"/>
            <a:ext cx="2951474" cy="854270"/>
          </a:xfrm>
          <a:prstGeom prst="rect">
            <a:avLst/>
          </a:prstGeom>
          <a:ln w="12700">
            <a:miter lim="400000"/>
          </a:ln>
        </p:spPr>
      </p:pic>
      <p:pic>
        <p:nvPicPr>
          <p:cNvPr id="497" name="Google Shape;212;p31" descr="Google Shape;212;p31"/>
          <p:cNvPicPr>
            <a:picLocks noChangeAspect="1"/>
          </p:cNvPicPr>
          <p:nvPr/>
        </p:nvPicPr>
        <p:blipFill>
          <a:blip r:embed="rId13">
            <a:extLst/>
          </a:blip>
          <a:stretch>
            <a:fillRect/>
          </a:stretch>
        </p:blipFill>
        <p:spPr>
          <a:xfrm>
            <a:off x="572836" y="2054986"/>
            <a:ext cx="1972182" cy="226201"/>
          </a:xfrm>
          <a:prstGeom prst="rect">
            <a:avLst/>
          </a:prstGeom>
          <a:ln w="12700">
            <a:miter lim="400000"/>
          </a:ln>
        </p:spPr>
      </p:pic>
      <p:pic>
        <p:nvPicPr>
          <p:cNvPr id="498" name="Google Shape;213;p31" descr="Google Shape;213;p31"/>
          <p:cNvPicPr>
            <a:picLocks noChangeAspect="1"/>
          </p:cNvPicPr>
          <p:nvPr/>
        </p:nvPicPr>
        <p:blipFill>
          <a:blip r:embed="rId14">
            <a:extLst/>
          </a:blip>
          <a:stretch>
            <a:fillRect/>
          </a:stretch>
        </p:blipFill>
        <p:spPr>
          <a:xfrm>
            <a:off x="3615990" y="172549"/>
            <a:ext cx="2853092" cy="218028"/>
          </a:xfrm>
          <a:prstGeom prst="rect">
            <a:avLst/>
          </a:prstGeom>
          <a:ln w="12700">
            <a:miter lim="400000"/>
          </a:ln>
        </p:spPr>
      </p:pic>
      <p:sp>
        <p:nvSpPr>
          <p:cNvPr id="499" name="Google Shape;214;p31"/>
          <p:cNvSpPr txBox="1"/>
          <p:nvPr/>
        </p:nvSpPr>
        <p:spPr>
          <a:xfrm>
            <a:off x="526424" y="802599"/>
            <a:ext cx="2319603" cy="3733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200">
                <a:solidFill>
                  <a:srgbClr val="CC0000"/>
                </a:solidFill>
                <a:latin typeface="Lato Bold"/>
                <a:ea typeface="Lato Bold"/>
                <a:cs typeface="Lato Bold"/>
                <a:sym typeface="Lato Bold"/>
              </a:defRPr>
            </a:pPr>
            <a:r>
              <a:t>Baryon octet</a:t>
            </a:r>
            <a:r>
              <a:rPr>
                <a:solidFill>
                  <a:srgbClr val="000000"/>
                </a:solidFill>
                <a:latin typeface="Lato Regular"/>
                <a:ea typeface="Lato Regular"/>
                <a:cs typeface="Lato Regular"/>
                <a:sym typeface="Lato Regular"/>
              </a:rPr>
              <a:t>:</a:t>
            </a:r>
          </a:p>
        </p:txBody>
      </p:sp>
      <p:sp>
        <p:nvSpPr>
          <p:cNvPr id="500" name="Google Shape;215;p31"/>
          <p:cNvSpPr txBox="1"/>
          <p:nvPr/>
        </p:nvSpPr>
        <p:spPr>
          <a:xfrm>
            <a:off x="526424" y="2707600"/>
            <a:ext cx="2319603" cy="3733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200">
                <a:solidFill>
                  <a:srgbClr val="CC0000"/>
                </a:solidFill>
                <a:latin typeface="Lato Bold"/>
                <a:ea typeface="Lato Bold"/>
                <a:cs typeface="Lato Bold"/>
                <a:sym typeface="Lato Bold"/>
              </a:defRPr>
            </a:pPr>
            <a:r>
              <a:t>Repulsive vector mean fields</a:t>
            </a:r>
            <a:r>
              <a:rPr>
                <a:solidFill>
                  <a:srgbClr val="000000"/>
                </a:solidFill>
                <a:latin typeface="Lato Regular"/>
                <a:ea typeface="Lato Regular"/>
                <a:cs typeface="Lato Regular"/>
                <a:sym typeface="Lato Regular"/>
              </a:rPr>
              <a:t>:</a:t>
            </a:r>
          </a:p>
        </p:txBody>
      </p:sp>
      <p:sp>
        <p:nvSpPr>
          <p:cNvPr id="501" name="Google Shape;216;p31"/>
          <p:cNvSpPr txBox="1"/>
          <p:nvPr/>
        </p:nvSpPr>
        <p:spPr>
          <a:xfrm>
            <a:off x="3750688" y="802599"/>
            <a:ext cx="2319602" cy="3733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200">
                <a:solidFill>
                  <a:srgbClr val="CC0000"/>
                </a:solidFill>
                <a:latin typeface="Lato Bold"/>
                <a:ea typeface="Lato Bold"/>
                <a:cs typeface="Lato Bold"/>
                <a:sym typeface="Lato Bold"/>
              </a:defRPr>
            </a:pPr>
            <a:r>
              <a:t>Attractive scalar fields</a:t>
            </a:r>
            <a:r>
              <a:rPr>
                <a:solidFill>
                  <a:srgbClr val="000000"/>
                </a:solidFill>
                <a:latin typeface="Lato Regular"/>
                <a:ea typeface="Lato Regular"/>
                <a:cs typeface="Lato Regular"/>
                <a:sym typeface="Lato Regular"/>
              </a:rPr>
              <a:t>:</a:t>
            </a:r>
          </a:p>
        </p:txBody>
      </p:sp>
      <p:sp>
        <p:nvSpPr>
          <p:cNvPr id="502" name="Google Shape;217;p31"/>
          <p:cNvSpPr txBox="1"/>
          <p:nvPr/>
        </p:nvSpPr>
        <p:spPr>
          <a:xfrm>
            <a:off x="3598288" y="2707600"/>
            <a:ext cx="2319602" cy="3733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200">
                <a:solidFill>
                  <a:srgbClr val="CC0000"/>
                </a:solidFill>
                <a:latin typeface="Lato Bold"/>
                <a:ea typeface="Lato Bold"/>
                <a:cs typeface="Lato Bold"/>
                <a:sym typeface="Lato Bold"/>
              </a:defRPr>
            </a:pPr>
            <a:r>
              <a:t>Hadrons</a:t>
            </a:r>
            <a:r>
              <a:rPr>
                <a:solidFill>
                  <a:srgbClr val="000000"/>
                </a:solidFill>
                <a:latin typeface="Lato Regular"/>
                <a:ea typeface="Lato Regular"/>
                <a:cs typeface="Lato Regular"/>
                <a:sym typeface="Lato Regular"/>
              </a:rPr>
              <a:t>:</a:t>
            </a:r>
          </a:p>
        </p:txBody>
      </p:sp>
      <p:sp>
        <p:nvSpPr>
          <p:cNvPr id="503" name="Google Shape;218;p31"/>
          <p:cNvSpPr txBox="1"/>
          <p:nvPr/>
        </p:nvSpPr>
        <p:spPr>
          <a:xfrm>
            <a:off x="6646036" y="802599"/>
            <a:ext cx="2319602" cy="3733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200">
                <a:solidFill>
                  <a:srgbClr val="CC0000"/>
                </a:solidFill>
                <a:latin typeface="Lato Bold"/>
                <a:ea typeface="Lato Bold"/>
                <a:cs typeface="Lato Bold"/>
                <a:sym typeface="Lato Bold"/>
              </a:defRPr>
            </a:pPr>
            <a:r>
              <a:t>u,d,s quarks</a:t>
            </a:r>
            <a:r>
              <a:rPr>
                <a:solidFill>
                  <a:srgbClr val="000000"/>
                </a:solidFill>
                <a:latin typeface="Lato Regular"/>
                <a:ea typeface="Lato Regular"/>
                <a:cs typeface="Lato Regular"/>
                <a:sym typeface="Lato Regular"/>
              </a:rPr>
              <a:t>:</a:t>
            </a:r>
          </a:p>
        </p:txBody>
      </p:sp>
      <p:sp>
        <p:nvSpPr>
          <p:cNvPr id="504" name="Google Shape;219;p31"/>
          <p:cNvSpPr txBox="1"/>
          <p:nvPr/>
        </p:nvSpPr>
        <p:spPr>
          <a:xfrm>
            <a:off x="6722488" y="2707600"/>
            <a:ext cx="2319602" cy="3733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200">
                <a:solidFill>
                  <a:srgbClr val="CC0000"/>
                </a:solidFill>
                <a:latin typeface="Lato Bold"/>
                <a:ea typeface="Lato Bold"/>
                <a:cs typeface="Lato Bold"/>
                <a:sym typeface="Lato Bold"/>
              </a:defRPr>
            </a:pPr>
            <a:r>
              <a:t>Polyakov loop</a:t>
            </a:r>
            <a:r>
              <a:rPr>
                <a:solidFill>
                  <a:srgbClr val="000000"/>
                </a:solidFill>
                <a:latin typeface="Lato Regular"/>
                <a:ea typeface="Lato Regular"/>
                <a:cs typeface="Lato Regular"/>
                <a:sym typeface="Lato Regular"/>
              </a:rPr>
              <a:t>:</a:t>
            </a:r>
          </a:p>
        </p:txBody>
      </p:sp>
    </p:spTree>
  </p:cSld>
  <p:clrMapOvr>
    <a:masterClrMapping/>
  </p:clrMapOvr>
  <p:transition xmlns:p14="http://schemas.microsoft.com/office/powerpoint/2010/main" spd="med" advClick="1"/>
</p:sld>
</file>

<file path=ppt/slides/slide2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06" name="Screenshot 2022-06-08 at 12.45.47.png" descr="Screenshot 2022-06-08 at 12.45.47.png"/>
          <p:cNvPicPr>
            <a:picLocks noChangeAspect="1"/>
          </p:cNvPicPr>
          <p:nvPr/>
        </p:nvPicPr>
        <p:blipFill>
          <a:blip r:embed="rId2">
            <a:extLst/>
          </a:blip>
          <a:stretch>
            <a:fillRect/>
          </a:stretch>
        </p:blipFill>
        <p:spPr>
          <a:xfrm>
            <a:off x="1825697" y="769538"/>
            <a:ext cx="4881195" cy="3604425"/>
          </a:xfrm>
          <a:prstGeom prst="rect">
            <a:avLst/>
          </a:prstGeom>
          <a:ln w="12700">
            <a:miter lim="400000"/>
          </a:ln>
        </p:spPr>
      </p:pic>
      <p:sp>
        <p:nvSpPr>
          <p:cNvPr id="507" name="Google Shape;915;p73"/>
          <p:cNvSpPr txBox="1"/>
          <p:nvPr>
            <p:ph type="title"/>
          </p:nvPr>
        </p:nvSpPr>
        <p:spPr>
          <a:xfrm>
            <a:off x="392625" y="13950"/>
            <a:ext cx="8358600" cy="535200"/>
          </a:xfrm>
          <a:prstGeom prst="rect">
            <a:avLst/>
          </a:prstGeom>
        </p:spPr>
        <p:txBody>
          <a:bodyPr/>
          <a:lstStyle>
            <a:lvl1pPr defTabSz="841247">
              <a:defRPr sz="2300"/>
            </a:lvl1pPr>
          </a:lstStyle>
          <a:p>
            <a:pPr/>
            <a:r>
              <a:t>Entropy production: hydro vs QMD</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48" name="Google Shape;135;p26"/>
          <p:cNvSpPr txBox="1"/>
          <p:nvPr>
            <p:ph type="title"/>
          </p:nvPr>
        </p:nvSpPr>
        <p:spPr>
          <a:xfrm>
            <a:off x="392625" y="13950"/>
            <a:ext cx="8358600" cy="535200"/>
          </a:xfrm>
          <a:prstGeom prst="rect">
            <a:avLst/>
          </a:prstGeom>
        </p:spPr>
        <p:txBody>
          <a:bodyPr/>
          <a:lstStyle>
            <a:lvl1pPr defTabSz="841247">
              <a:defRPr sz="2300"/>
            </a:lvl1pPr>
          </a:lstStyle>
          <a:p>
            <a:pPr/>
            <a:r>
              <a:t>QCD phase diagram </a:t>
            </a:r>
          </a:p>
        </p:txBody>
      </p:sp>
      <p:pic>
        <p:nvPicPr>
          <p:cNvPr id="249" name="Google Shape;136;p26" descr="Google Shape;136;p26"/>
          <p:cNvPicPr>
            <a:picLocks noChangeAspect="1"/>
          </p:cNvPicPr>
          <p:nvPr/>
        </p:nvPicPr>
        <p:blipFill>
          <a:blip r:embed="rId2">
            <a:extLst/>
          </a:blip>
          <a:stretch>
            <a:fillRect/>
          </a:stretch>
        </p:blipFill>
        <p:spPr>
          <a:xfrm>
            <a:off x="4841425" y="1875075"/>
            <a:ext cx="4185026" cy="2840652"/>
          </a:xfrm>
          <a:prstGeom prst="rect">
            <a:avLst/>
          </a:prstGeom>
          <a:ln w="12700">
            <a:miter lim="400000"/>
          </a:ln>
        </p:spPr>
      </p:pic>
      <p:pic>
        <p:nvPicPr>
          <p:cNvPr id="250" name="Google Shape;137;p26" descr="Google Shape;137;p26"/>
          <p:cNvPicPr>
            <a:picLocks noChangeAspect="1"/>
          </p:cNvPicPr>
          <p:nvPr/>
        </p:nvPicPr>
        <p:blipFill>
          <a:blip r:embed="rId3">
            <a:extLst/>
          </a:blip>
          <a:stretch>
            <a:fillRect/>
          </a:stretch>
        </p:blipFill>
        <p:spPr>
          <a:xfrm>
            <a:off x="1106350" y="863699"/>
            <a:ext cx="6702326" cy="677177"/>
          </a:xfrm>
          <a:prstGeom prst="rect">
            <a:avLst/>
          </a:prstGeom>
          <a:ln w="12700">
            <a:miter lim="400000"/>
          </a:ln>
        </p:spPr>
      </p:pic>
      <p:sp>
        <p:nvSpPr>
          <p:cNvPr id="251" name="Google Shape;138;p26"/>
          <p:cNvSpPr/>
          <p:nvPr/>
        </p:nvSpPr>
        <p:spPr>
          <a:xfrm flipH="1" rot="10800000">
            <a:off x="2930724" y="1637474"/>
            <a:ext cx="1849201" cy="1988102"/>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0" y="21600"/>
                </a:moveTo>
                <a:lnTo>
                  <a:pt x="0" y="17605"/>
                </a:lnTo>
                <a:cubicBezTo>
                  <a:pt x="0" y="9378"/>
                  <a:pt x="7170" y="2709"/>
                  <a:pt x="16016" y="2709"/>
                </a:cubicBezTo>
                <a:lnTo>
                  <a:pt x="16016" y="0"/>
                </a:lnTo>
                <a:lnTo>
                  <a:pt x="21600" y="6377"/>
                </a:lnTo>
                <a:lnTo>
                  <a:pt x="16016" y="12754"/>
                </a:lnTo>
                <a:lnTo>
                  <a:pt x="16016" y="10045"/>
                </a:lnTo>
                <a:cubicBezTo>
                  <a:pt x="11527" y="10045"/>
                  <a:pt x="7888" y="13430"/>
                  <a:pt x="7888" y="17605"/>
                </a:cubicBezTo>
                <a:lnTo>
                  <a:pt x="7888" y="21600"/>
                </a:lnTo>
                <a:close/>
              </a:path>
            </a:pathLst>
          </a:custGeom>
          <a:solidFill>
            <a:srgbClr val="CC0000"/>
          </a:solidFill>
          <a:ln w="12700">
            <a:miter lim="400000"/>
          </a:ln>
        </p:spPr>
        <p:txBody>
          <a:bodyPr lIns="0" tIns="0" rIns="0" bIns="0" anchor="ctr"/>
          <a:lstStyle/>
          <a:p>
            <a:pPr>
              <a:defRPr>
                <a:solidFill>
                  <a:srgbClr val="000000"/>
                </a:solidFill>
                <a:latin typeface="+mj-lt"/>
                <a:ea typeface="+mj-ea"/>
                <a:cs typeface="+mj-cs"/>
                <a:sym typeface="Arial"/>
              </a:defRPr>
            </a:pPr>
          </a:p>
        </p:txBody>
      </p:sp>
      <p:sp>
        <p:nvSpPr>
          <p:cNvPr id="252" name="Google Shape;139;p26"/>
          <p:cNvSpPr txBox="1"/>
          <p:nvPr/>
        </p:nvSpPr>
        <p:spPr>
          <a:xfrm rot="20693020">
            <a:off x="3254442" y="2077618"/>
            <a:ext cx="934122" cy="10972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defRPr sz="6000">
                <a:latin typeface="Lato Bold"/>
                <a:ea typeface="Lato Bold"/>
                <a:cs typeface="Lato Bold"/>
                <a:sym typeface="Lato Bold"/>
              </a:defRPr>
            </a:lvl1pPr>
          </a:lstStyle>
          <a:p>
            <a:pPr/>
            <a:r>
              <a:t>?</a:t>
            </a:r>
          </a:p>
        </p:txBody>
      </p:sp>
      <p:sp>
        <p:nvSpPr>
          <p:cNvPr id="253" name="Google Shape;140;p26"/>
          <p:cNvSpPr txBox="1"/>
          <p:nvPr/>
        </p:nvSpPr>
        <p:spPr>
          <a:xfrm>
            <a:off x="685825" y="2945450"/>
            <a:ext cx="2746500" cy="10210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defRPr sz="1800">
                <a:solidFill>
                  <a:srgbClr val="000000"/>
                </a:solidFill>
                <a:latin typeface="Lato Regular"/>
                <a:ea typeface="Lato Regular"/>
                <a:cs typeface="Lato Regular"/>
                <a:sym typeface="Lato Regular"/>
              </a:defRPr>
            </a:lvl1pPr>
          </a:lstStyle>
          <a:p>
            <a:pPr/>
            <a:r>
              <a:t>How to map the well established QCD theory to its phase diagram?</a:t>
            </a:r>
          </a:p>
        </p:txBody>
      </p:sp>
      <p:sp>
        <p:nvSpPr>
          <p:cNvPr id="254" name="Google Shape;141;p26"/>
          <p:cNvSpPr txBox="1"/>
          <p:nvPr>
            <p:ph type="body" sz="quarter" idx="1"/>
          </p:nvPr>
        </p:nvSpPr>
        <p:spPr>
          <a:xfrm>
            <a:off x="8454273" y="4743400"/>
            <a:ext cx="437402" cy="406500"/>
          </a:xfrm>
          <a:prstGeom prst="rect">
            <a:avLst/>
          </a:prstGeom>
        </p:spPr>
        <p:txBody>
          <a:bodyPr/>
          <a:lstStyle>
            <a:lvl1pPr marL="0" indent="0">
              <a:buSzTx/>
              <a:buNone/>
            </a:lvl1pPr>
          </a:lstStyle>
          <a:p>
            <a:pPr/>
            <a:r>
              <a:t>1</a:t>
            </a:r>
          </a:p>
        </p:txBody>
      </p:sp>
    </p:spTree>
  </p:cSld>
  <p:clrMapOvr>
    <a:masterClrMapping/>
  </p:clrMapOvr>
  <p:transition xmlns:p14="http://schemas.microsoft.com/office/powerpoint/2010/main" spd="med" advClick="1"/>
</p:sld>
</file>

<file path=ppt/slides/slide3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09" name="Google Shape;763;p62"/>
          <p:cNvSpPr txBox="1"/>
          <p:nvPr/>
        </p:nvSpPr>
        <p:spPr>
          <a:xfrm>
            <a:off x="5024399" y="955474"/>
            <a:ext cx="3824102" cy="32689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600">
                <a:solidFill>
                  <a:srgbClr val="000000"/>
                </a:solidFill>
                <a:latin typeface="Helvetica Neue"/>
                <a:ea typeface="Helvetica Neue"/>
                <a:cs typeface="Helvetica Neue"/>
                <a:sym typeface="Helvetica Neue"/>
              </a:defRPr>
            </a:pPr>
            <a:r>
              <a:t>PDG list of known hadrons is included with Excluded Volume interactions.</a:t>
            </a:r>
          </a:p>
          <a:p>
            <a:pPr>
              <a:defRPr b="1" sz="1600">
                <a:solidFill>
                  <a:srgbClr val="0070C0"/>
                </a:solidFill>
                <a:latin typeface="Helvetica Neue"/>
                <a:ea typeface="Helvetica Neue"/>
                <a:cs typeface="Helvetica Neue"/>
                <a:sym typeface="Helvetica Neue"/>
              </a:defRPr>
            </a:pPr>
            <a:r>
              <a:t>EV</a:t>
            </a:r>
            <a:r>
              <a:rPr b="0">
                <a:solidFill>
                  <a:srgbClr val="000000"/>
                </a:solidFill>
              </a:rPr>
              <a:t> </a:t>
            </a:r>
            <a:r>
              <a:t>suppress hadrons</a:t>
            </a:r>
            <a:r>
              <a:rPr b="0">
                <a:solidFill>
                  <a:srgbClr val="000000"/>
                </a:solidFill>
              </a:rPr>
              <a:t> at high energy densities.</a:t>
            </a:r>
            <a:endParaRPr>
              <a:solidFill>
                <a:srgbClr val="000000"/>
              </a:solidFill>
            </a:endParaRPr>
          </a:p>
          <a:p>
            <a:pPr>
              <a:defRPr sz="1600">
                <a:solidFill>
                  <a:srgbClr val="000000"/>
                </a:solidFill>
                <a:latin typeface="Helvetica Neue"/>
                <a:ea typeface="Helvetica Neue"/>
                <a:cs typeface="Helvetica Neue"/>
                <a:sym typeface="Helvetica Neue"/>
              </a:defRPr>
            </a:pPr>
          </a:p>
          <a:p>
            <a:pPr>
              <a:defRPr sz="1600">
                <a:solidFill>
                  <a:srgbClr val="000000"/>
                </a:solidFill>
                <a:latin typeface="Helvetica Neue"/>
                <a:ea typeface="Helvetica Neue"/>
                <a:cs typeface="Helvetica Neue"/>
                <a:sym typeface="Helvetica Neue"/>
              </a:defRPr>
            </a:pPr>
            <a:r>
              <a:t>EV of baryons: 1 fm</a:t>
            </a:r>
            <a:r>
              <a:rPr baseline="30000"/>
              <a:t>3</a:t>
            </a:r>
          </a:p>
          <a:p>
            <a:pPr>
              <a:defRPr sz="1600">
                <a:solidFill>
                  <a:srgbClr val="000000"/>
                </a:solidFill>
                <a:latin typeface="Helvetica Neue"/>
                <a:ea typeface="Helvetica Neue"/>
                <a:cs typeface="Helvetica Neue"/>
                <a:sym typeface="Helvetica Neue"/>
              </a:defRPr>
            </a:pPr>
            <a:r>
              <a:t>EV of mesons: 1/8 fm</a:t>
            </a:r>
            <a:r>
              <a:rPr baseline="30000"/>
              <a:t>3</a:t>
            </a:r>
          </a:p>
          <a:p>
            <a:pPr>
              <a:defRPr baseline="30000" sz="1600">
                <a:solidFill>
                  <a:srgbClr val="000000"/>
                </a:solidFill>
                <a:latin typeface="Helvetica Neue"/>
                <a:ea typeface="Helvetica Neue"/>
                <a:cs typeface="Helvetica Neue"/>
                <a:sym typeface="Helvetica Neue"/>
              </a:defRPr>
            </a:pPr>
          </a:p>
          <a:p>
            <a:pPr>
              <a:defRPr sz="1600">
                <a:solidFill>
                  <a:srgbClr val="000000"/>
                </a:solidFill>
                <a:latin typeface="Helvetica Neue"/>
                <a:ea typeface="Helvetica Neue"/>
                <a:cs typeface="Helvetica Neue"/>
                <a:sym typeface="Helvetica Neue"/>
              </a:defRPr>
            </a:pPr>
            <a:r>
              <a:t>EV triggers the switch between hadron and quark degrees of freedom: </a:t>
            </a:r>
            <a:r>
              <a:rPr b="1">
                <a:solidFill>
                  <a:srgbClr val="CC0000"/>
                </a:solidFill>
              </a:rPr>
              <a:t>hadron</a:t>
            </a:r>
            <a:r>
              <a:t> pressure is </a:t>
            </a:r>
            <a:r>
              <a:rPr b="1">
                <a:solidFill>
                  <a:srgbClr val="CC0000"/>
                </a:solidFill>
              </a:rPr>
              <a:t>suppressed</a:t>
            </a:r>
            <a:r>
              <a:t> as function of T and 𝜇</a:t>
            </a:r>
            <a:r>
              <a:rPr baseline="-25000"/>
              <a:t>B</a:t>
            </a:r>
            <a:r>
              <a:t> — quarks are dominant at high densities.</a:t>
            </a:r>
          </a:p>
        </p:txBody>
      </p:sp>
      <p:sp>
        <p:nvSpPr>
          <p:cNvPr id="510" name="Google Shape;764;p62"/>
          <p:cNvSpPr txBox="1"/>
          <p:nvPr>
            <p:ph type="title"/>
          </p:nvPr>
        </p:nvSpPr>
        <p:spPr>
          <a:xfrm>
            <a:off x="392625" y="13950"/>
            <a:ext cx="8358600" cy="535200"/>
          </a:xfrm>
          <a:prstGeom prst="rect">
            <a:avLst/>
          </a:prstGeom>
        </p:spPr>
        <p:txBody>
          <a:bodyPr/>
          <a:lstStyle/>
          <a:p>
            <a:pPr defTabSz="841247">
              <a:defRPr sz="2200"/>
            </a:pPr>
            <a:r>
              <a:t>Hadronic part:</a:t>
            </a:r>
            <a:r>
              <a:rPr sz="2300"/>
              <a:t> </a:t>
            </a:r>
            <a:r>
              <a:rPr>
                <a:solidFill>
                  <a:srgbClr val="0070C0"/>
                </a:solidFill>
              </a:rPr>
              <a:t>QCD matter at low densities</a:t>
            </a:r>
          </a:p>
        </p:txBody>
      </p:sp>
      <p:sp>
        <p:nvSpPr>
          <p:cNvPr id="511" name="Google Shape;765;p62"/>
          <p:cNvSpPr txBox="1"/>
          <p:nvPr/>
        </p:nvSpPr>
        <p:spPr>
          <a:xfrm>
            <a:off x="494088" y="4200850"/>
            <a:ext cx="4033800" cy="356381"/>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defRPr i="1" sz="1200">
                <a:solidFill>
                  <a:srgbClr val="000000"/>
                </a:solidFill>
                <a:latin typeface="Helvetica Neue"/>
                <a:ea typeface="Helvetica Neue"/>
                <a:cs typeface="Helvetica Neue"/>
                <a:sym typeface="Helvetica Neue"/>
              </a:defRPr>
            </a:lvl1pPr>
          </a:lstStyle>
          <a:p>
            <a:pPr/>
            <a:r>
              <a:t>V. Vovchenko, D. Anchishkin, M. Gorenstein, 1412.5478</a:t>
            </a:r>
          </a:p>
        </p:txBody>
      </p:sp>
      <p:pic>
        <p:nvPicPr>
          <p:cNvPr id="512" name="Google Shape;766;p62" descr="Google Shape;766;p62"/>
          <p:cNvPicPr>
            <a:picLocks noChangeAspect="1"/>
          </p:cNvPicPr>
          <p:nvPr/>
        </p:nvPicPr>
        <p:blipFill>
          <a:blip r:embed="rId2">
            <a:extLst/>
          </a:blip>
          <a:srcRect l="39999" t="20890" r="37343" b="7587"/>
          <a:stretch>
            <a:fillRect/>
          </a:stretch>
        </p:blipFill>
        <p:spPr>
          <a:xfrm>
            <a:off x="697425" y="809648"/>
            <a:ext cx="774925" cy="1375328"/>
          </a:xfrm>
          <a:prstGeom prst="rect">
            <a:avLst/>
          </a:prstGeom>
          <a:ln w="12700">
            <a:miter lim="400000"/>
          </a:ln>
        </p:spPr>
      </p:pic>
      <p:pic>
        <p:nvPicPr>
          <p:cNvPr id="513" name="Google Shape;767;p62" descr="Google Shape;767;p62"/>
          <p:cNvPicPr>
            <a:picLocks noChangeAspect="1"/>
          </p:cNvPicPr>
          <p:nvPr/>
        </p:nvPicPr>
        <p:blipFill>
          <a:blip r:embed="rId3">
            <a:extLst/>
          </a:blip>
          <a:stretch>
            <a:fillRect/>
          </a:stretch>
        </p:blipFill>
        <p:spPr>
          <a:xfrm>
            <a:off x="1876755" y="842746"/>
            <a:ext cx="2493744" cy="653156"/>
          </a:xfrm>
          <a:prstGeom prst="rect">
            <a:avLst/>
          </a:prstGeom>
          <a:ln w="12700">
            <a:miter lim="400000"/>
          </a:ln>
        </p:spPr>
      </p:pic>
      <p:pic>
        <p:nvPicPr>
          <p:cNvPr id="514" name="Google Shape;768;p62" descr="Google Shape;768;p62"/>
          <p:cNvPicPr>
            <a:picLocks noChangeAspect="1"/>
          </p:cNvPicPr>
          <p:nvPr/>
        </p:nvPicPr>
        <p:blipFill>
          <a:blip r:embed="rId4">
            <a:extLst/>
          </a:blip>
          <a:stretch>
            <a:fillRect/>
          </a:stretch>
        </p:blipFill>
        <p:spPr>
          <a:xfrm>
            <a:off x="1888675" y="1531821"/>
            <a:ext cx="2481816" cy="653156"/>
          </a:xfrm>
          <a:prstGeom prst="rect">
            <a:avLst/>
          </a:prstGeom>
          <a:ln w="12700">
            <a:miter lim="400000"/>
          </a:ln>
        </p:spPr>
      </p:pic>
      <p:pic>
        <p:nvPicPr>
          <p:cNvPr id="515" name="Google Shape;769;p62" descr="Google Shape;769;p62"/>
          <p:cNvPicPr>
            <a:picLocks noChangeAspect="1"/>
          </p:cNvPicPr>
          <p:nvPr/>
        </p:nvPicPr>
        <p:blipFill>
          <a:blip r:embed="rId5">
            <a:extLst/>
          </a:blip>
          <a:stretch>
            <a:fillRect/>
          </a:stretch>
        </p:blipFill>
        <p:spPr>
          <a:xfrm>
            <a:off x="1044025" y="2328411"/>
            <a:ext cx="2933932" cy="1969439"/>
          </a:xfrm>
          <a:prstGeom prst="rect">
            <a:avLst/>
          </a:prstGeom>
          <a:ln w="12700">
            <a:miter lim="400000"/>
          </a:ln>
        </p:spPr>
      </p:pic>
      <p:sp>
        <p:nvSpPr>
          <p:cNvPr id="516" name="Google Shape;770;p62"/>
          <p:cNvSpPr txBox="1"/>
          <p:nvPr/>
        </p:nvSpPr>
        <p:spPr>
          <a:xfrm>
            <a:off x="990600" y="5867398"/>
            <a:ext cx="4033800" cy="356382"/>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defRPr i="1" sz="1200">
                <a:solidFill>
                  <a:srgbClr val="000000"/>
                </a:solidFill>
                <a:latin typeface="Helvetica Neue"/>
                <a:ea typeface="Helvetica Neue"/>
                <a:cs typeface="Helvetica Neue"/>
                <a:sym typeface="Helvetica Neue"/>
              </a:defRPr>
            </a:lvl1pPr>
          </a:lstStyle>
          <a:p>
            <a:pPr/>
            <a:r>
              <a:t>V. Vovchenko, D. Anchishkin, M. Gorenstein, 1412.5478</a:t>
            </a:r>
          </a:p>
        </p:txBody>
      </p:sp>
      <p:sp>
        <p:nvSpPr>
          <p:cNvPr id="517" name="Google Shape;771;p62"/>
          <p:cNvSpPr txBox="1"/>
          <p:nvPr>
            <p:ph type="body" sz="quarter" idx="1"/>
          </p:nvPr>
        </p:nvSpPr>
        <p:spPr>
          <a:xfrm>
            <a:off x="8454273" y="4743400"/>
            <a:ext cx="437402" cy="406500"/>
          </a:xfrm>
          <a:prstGeom prst="rect">
            <a:avLst/>
          </a:prstGeom>
        </p:spPr>
        <p:txBody>
          <a:bodyPr/>
          <a:lstStyle>
            <a:lvl1pPr marL="0" indent="0">
              <a:buSzTx/>
              <a:buNone/>
            </a:lvl1pPr>
          </a:lstStyle>
          <a:p>
            <a:pPr/>
            <a:r>
              <a:t>13</a:t>
            </a:r>
          </a:p>
        </p:txBody>
      </p:sp>
    </p:spTree>
  </p:cSld>
  <p:clrMapOvr>
    <a:masterClrMapping/>
  </p:clrMapOvr>
  <p:transition xmlns:p14="http://schemas.microsoft.com/office/powerpoint/2010/main" spd="med" advClick="1"/>
</p:sld>
</file>

<file path=ppt/slides/slide3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19" name="Google Shape;992;p79"/>
          <p:cNvSpPr txBox="1"/>
          <p:nvPr>
            <p:ph type="title"/>
          </p:nvPr>
        </p:nvSpPr>
        <p:spPr>
          <a:xfrm>
            <a:off x="392625" y="13950"/>
            <a:ext cx="8358600" cy="535200"/>
          </a:xfrm>
          <a:prstGeom prst="rect">
            <a:avLst/>
          </a:prstGeom>
        </p:spPr>
        <p:txBody>
          <a:bodyPr/>
          <a:lstStyle/>
          <a:p>
            <a:pPr defTabSz="749808">
              <a:defRPr sz="1900"/>
            </a:pPr>
            <a:r>
              <a:t>SU(3)</a:t>
            </a:r>
            <a:r>
              <a:rPr baseline="-29169"/>
              <a:t>f</a:t>
            </a:r>
            <a:r>
              <a:t> octet and parity doubling</a:t>
            </a:r>
          </a:p>
        </p:txBody>
      </p:sp>
      <p:sp>
        <p:nvSpPr>
          <p:cNvPr id="520" name="Google Shape;993;p79"/>
          <p:cNvSpPr txBox="1"/>
          <p:nvPr/>
        </p:nvSpPr>
        <p:spPr>
          <a:xfrm>
            <a:off x="370275" y="1909023"/>
            <a:ext cx="4820400" cy="885857"/>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500">
                <a:solidFill>
                  <a:srgbClr val="000000"/>
                </a:solidFill>
                <a:latin typeface="Helvetica Neue"/>
                <a:ea typeface="Helvetica Neue"/>
                <a:cs typeface="Helvetica Neue"/>
                <a:sym typeface="Helvetica Neue"/>
              </a:defRPr>
            </a:pPr>
            <a:r>
              <a:t>together with their </a:t>
            </a:r>
            <a:r>
              <a:rPr b="1">
                <a:solidFill>
                  <a:srgbClr val="CC0000"/>
                </a:solidFill>
              </a:rPr>
              <a:t>parity partners </a:t>
            </a:r>
            <a:r>
              <a:rPr i="1" sz="1000"/>
              <a:t>(G. Aarts et al., 1710.08294)</a:t>
            </a:r>
            <a:r>
              <a:t>, i.e. states with the same quantum numbers but </a:t>
            </a:r>
            <a:r>
              <a:rPr b="1">
                <a:solidFill>
                  <a:srgbClr val="0070C0"/>
                </a:solidFill>
              </a:rPr>
              <a:t>opposite parity</a:t>
            </a:r>
            <a:r>
              <a:t>. Those interact within SU(3)</a:t>
            </a:r>
            <a:r>
              <a:rPr baseline="-25000"/>
              <a:t>f </a:t>
            </a:r>
            <a:r>
              <a:t>σ model:</a:t>
            </a:r>
          </a:p>
        </p:txBody>
      </p:sp>
      <p:sp>
        <p:nvSpPr>
          <p:cNvPr id="521" name="Google Shape;994;p79"/>
          <p:cNvSpPr txBox="1"/>
          <p:nvPr/>
        </p:nvSpPr>
        <p:spPr>
          <a:xfrm>
            <a:off x="370275" y="689099"/>
            <a:ext cx="4453200" cy="442118"/>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500">
                <a:solidFill>
                  <a:srgbClr val="000000"/>
                </a:solidFill>
                <a:latin typeface="Helvetica Neue"/>
                <a:ea typeface="Helvetica Neue"/>
                <a:cs typeface="Helvetica Neue"/>
                <a:sym typeface="Helvetica Neue"/>
              </a:defRPr>
            </a:pPr>
            <a:r>
              <a:t>We include all states of the </a:t>
            </a:r>
            <a:r>
              <a:rPr b="1">
                <a:solidFill>
                  <a:srgbClr val="CC0000"/>
                </a:solidFill>
              </a:rPr>
              <a:t>SU(3)</a:t>
            </a:r>
            <a:r>
              <a:rPr b="1" baseline="-25000">
                <a:solidFill>
                  <a:srgbClr val="CC0000"/>
                </a:solidFill>
              </a:rPr>
              <a:t>f</a:t>
            </a:r>
            <a:r>
              <a:t> baryon octet:</a:t>
            </a:r>
          </a:p>
        </p:txBody>
      </p:sp>
      <p:sp>
        <p:nvSpPr>
          <p:cNvPr id="522" name="Google Shape;995;p79"/>
          <p:cNvSpPr txBox="1"/>
          <p:nvPr/>
        </p:nvSpPr>
        <p:spPr>
          <a:xfrm>
            <a:off x="390048" y="3420774"/>
            <a:ext cx="5025304" cy="1122840"/>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500">
                <a:solidFill>
                  <a:srgbClr val="000000"/>
                </a:solidFill>
                <a:latin typeface="Helvetica Neue"/>
                <a:ea typeface="Helvetica Neue"/>
                <a:cs typeface="Helvetica Neue"/>
                <a:sym typeface="Helvetica Neue"/>
              </a:defRPr>
            </a:pPr>
            <a:r>
              <a:t>with effective masses generated by chiral fields </a:t>
            </a:r>
            <a:r>
              <a:rPr b="1">
                <a:solidFill>
                  <a:srgbClr val="CC0000"/>
                </a:solidFill>
              </a:rPr>
              <a:t>σ</a:t>
            </a:r>
            <a:r>
              <a:t> and </a:t>
            </a:r>
            <a:r>
              <a:rPr b="1">
                <a:solidFill>
                  <a:srgbClr val="CC0000"/>
                </a:solidFill>
              </a:rPr>
              <a:t>𝜻</a:t>
            </a:r>
            <a:r>
              <a:t>:</a:t>
            </a:r>
          </a:p>
          <a:p>
            <a:pPr>
              <a:defRPr sz="1500">
                <a:solidFill>
                  <a:srgbClr val="000000"/>
                </a:solidFill>
                <a:latin typeface="Helvetica Neue"/>
                <a:ea typeface="Helvetica Neue"/>
                <a:cs typeface="Helvetica Neue"/>
                <a:sym typeface="Helvetica Neue"/>
              </a:defRPr>
            </a:pPr>
          </a:p>
          <a:p>
            <a:pPr>
              <a:defRPr sz="1500">
                <a:solidFill>
                  <a:srgbClr val="000000"/>
                </a:solidFill>
                <a:latin typeface="Helvetica Neue"/>
                <a:ea typeface="Helvetica Neue"/>
                <a:cs typeface="Helvetica Neue"/>
                <a:sym typeface="Helvetica Neue"/>
              </a:defRPr>
            </a:pPr>
          </a:p>
          <a:p>
            <a:pPr>
              <a:defRPr sz="1500">
                <a:solidFill>
                  <a:srgbClr val="000000"/>
                </a:solidFill>
                <a:latin typeface="Helvetica Neue"/>
                <a:ea typeface="Helvetica Neue"/>
                <a:cs typeface="Helvetica Neue"/>
                <a:sym typeface="Helvetica Neue"/>
              </a:defRPr>
            </a:pPr>
            <a:r>
              <a:t>‘+’ stands for positive and ‘−’ for negative parity states</a:t>
            </a:r>
          </a:p>
        </p:txBody>
      </p:sp>
      <p:pic>
        <p:nvPicPr>
          <p:cNvPr id="523" name="Google Shape;996;p79" descr="Google Shape;996;p79"/>
          <p:cNvPicPr>
            <a:picLocks noChangeAspect="1"/>
          </p:cNvPicPr>
          <p:nvPr/>
        </p:nvPicPr>
        <p:blipFill>
          <a:blip r:embed="rId2">
            <a:extLst/>
          </a:blip>
          <a:stretch>
            <a:fillRect/>
          </a:stretch>
        </p:blipFill>
        <p:spPr>
          <a:xfrm>
            <a:off x="5274524" y="1261325"/>
            <a:ext cx="3702952" cy="2455598"/>
          </a:xfrm>
          <a:prstGeom prst="rect">
            <a:avLst/>
          </a:prstGeom>
          <a:ln w="12700">
            <a:miter lim="400000"/>
          </a:ln>
        </p:spPr>
      </p:pic>
      <p:pic>
        <p:nvPicPr>
          <p:cNvPr id="524" name="Google Shape;997;p79" descr="Google Shape;997;p79"/>
          <p:cNvPicPr>
            <a:picLocks noChangeAspect="1"/>
          </p:cNvPicPr>
          <p:nvPr/>
        </p:nvPicPr>
        <p:blipFill>
          <a:blip r:embed="rId3">
            <a:extLst/>
          </a:blip>
          <a:stretch>
            <a:fillRect/>
          </a:stretch>
        </p:blipFill>
        <p:spPr>
          <a:xfrm>
            <a:off x="1678700" y="1143424"/>
            <a:ext cx="2315625" cy="727852"/>
          </a:xfrm>
          <a:prstGeom prst="rect">
            <a:avLst/>
          </a:prstGeom>
          <a:ln w="12700">
            <a:miter lim="400000"/>
          </a:ln>
        </p:spPr>
      </p:pic>
      <p:pic>
        <p:nvPicPr>
          <p:cNvPr id="525" name="Google Shape;998;p79" descr="Google Shape;998;p79"/>
          <p:cNvPicPr>
            <a:picLocks noChangeAspect="1"/>
          </p:cNvPicPr>
          <p:nvPr/>
        </p:nvPicPr>
        <p:blipFill>
          <a:blip r:embed="rId4">
            <a:extLst/>
          </a:blip>
          <a:stretch>
            <a:fillRect/>
          </a:stretch>
        </p:blipFill>
        <p:spPr>
          <a:xfrm>
            <a:off x="1512750" y="2811173"/>
            <a:ext cx="2647527" cy="727852"/>
          </a:xfrm>
          <a:prstGeom prst="rect">
            <a:avLst/>
          </a:prstGeom>
          <a:ln w="12700">
            <a:miter lim="400000"/>
          </a:ln>
        </p:spPr>
      </p:pic>
      <p:pic>
        <p:nvPicPr>
          <p:cNvPr id="526" name="Google Shape;999;p79" descr="Google Shape;999;p79"/>
          <p:cNvPicPr>
            <a:picLocks noChangeAspect="1"/>
          </p:cNvPicPr>
          <p:nvPr/>
        </p:nvPicPr>
        <p:blipFill>
          <a:blip r:embed="rId5">
            <a:extLst/>
          </a:blip>
          <a:stretch>
            <a:fillRect/>
          </a:stretch>
        </p:blipFill>
        <p:spPr>
          <a:xfrm>
            <a:off x="717738" y="3793125"/>
            <a:ext cx="4237541" cy="393602"/>
          </a:xfrm>
          <a:prstGeom prst="rect">
            <a:avLst/>
          </a:prstGeom>
          <a:ln w="12700">
            <a:miter lim="400000"/>
          </a:ln>
        </p:spPr>
      </p:pic>
      <p:sp>
        <p:nvSpPr>
          <p:cNvPr id="527" name="Google Shape;1000;p79"/>
          <p:cNvSpPr txBox="1"/>
          <p:nvPr>
            <p:ph type="body" sz="quarter" idx="1"/>
          </p:nvPr>
        </p:nvSpPr>
        <p:spPr>
          <a:xfrm>
            <a:off x="8454273" y="4743400"/>
            <a:ext cx="437402" cy="406500"/>
          </a:xfrm>
          <a:prstGeom prst="rect">
            <a:avLst/>
          </a:prstGeom>
        </p:spPr>
        <p:txBody>
          <a:bodyPr/>
          <a:lstStyle>
            <a:lvl1pPr marL="0" indent="0">
              <a:buSzTx/>
              <a:buNone/>
            </a:lvl1pPr>
          </a:lstStyle>
          <a:p>
            <a:pPr/>
            <a:r>
              <a:t>9</a:t>
            </a:r>
          </a:p>
        </p:txBody>
      </p:sp>
    </p:spTree>
  </p:cSld>
  <p:clrMapOvr>
    <a:masterClrMapping/>
  </p:clrMapOvr>
  <p:transition xmlns:p14="http://schemas.microsoft.com/office/powerpoint/2010/main" spd="med" advClick="1"/>
</p:sld>
</file>

<file path=ppt/slides/slide3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pic>
        <p:nvPicPr>
          <p:cNvPr id="529" name="Google Shape;776;p63" descr="Google Shape;776;p63"/>
          <p:cNvPicPr>
            <a:picLocks noChangeAspect="1"/>
          </p:cNvPicPr>
          <p:nvPr/>
        </p:nvPicPr>
        <p:blipFill>
          <a:blip r:embed="rId2">
            <a:extLst/>
          </a:blip>
          <a:stretch>
            <a:fillRect/>
          </a:stretch>
        </p:blipFill>
        <p:spPr>
          <a:xfrm>
            <a:off x="5280273" y="2434100"/>
            <a:ext cx="3804726" cy="2552703"/>
          </a:xfrm>
          <a:prstGeom prst="rect">
            <a:avLst/>
          </a:prstGeom>
          <a:ln w="12700">
            <a:miter lim="400000"/>
          </a:ln>
        </p:spPr>
      </p:pic>
      <p:sp>
        <p:nvSpPr>
          <p:cNvPr id="530" name="Google Shape;777;p63"/>
          <p:cNvSpPr txBox="1"/>
          <p:nvPr>
            <p:ph type="title"/>
          </p:nvPr>
        </p:nvSpPr>
        <p:spPr>
          <a:xfrm>
            <a:off x="392625" y="13950"/>
            <a:ext cx="8358600" cy="535200"/>
          </a:xfrm>
          <a:prstGeom prst="rect">
            <a:avLst/>
          </a:prstGeom>
        </p:spPr>
        <p:txBody>
          <a:bodyPr/>
          <a:lstStyle/>
          <a:p>
            <a:pPr defTabSz="841247">
              <a:defRPr sz="2200"/>
            </a:pPr>
            <a:r>
              <a:t>Including Quarks</a:t>
            </a:r>
            <a:r>
              <a:rPr sz="2300"/>
              <a:t>: </a:t>
            </a:r>
            <a:r>
              <a:rPr>
                <a:solidFill>
                  <a:srgbClr val="0070C0"/>
                </a:solidFill>
              </a:rPr>
              <a:t>PNJL-like approach</a:t>
            </a:r>
          </a:p>
        </p:txBody>
      </p:sp>
      <p:sp>
        <p:nvSpPr>
          <p:cNvPr id="531" name="Google Shape;778;p63"/>
          <p:cNvSpPr txBox="1"/>
          <p:nvPr/>
        </p:nvSpPr>
        <p:spPr>
          <a:xfrm>
            <a:off x="345625" y="613349"/>
            <a:ext cx="9034500" cy="46831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800">
                <a:solidFill>
                  <a:srgbClr val="000000"/>
                </a:solidFill>
                <a:latin typeface="Helvetica Neue"/>
                <a:ea typeface="Helvetica Neue"/>
                <a:cs typeface="Helvetica Neue"/>
                <a:sym typeface="Helvetica Neue"/>
              </a:defRPr>
            </a:pPr>
            <a:r>
              <a:t>Quarks are included within </a:t>
            </a:r>
            <a:r>
              <a:rPr b="1">
                <a:solidFill>
                  <a:srgbClr val="0070C0"/>
                </a:solidFill>
              </a:rPr>
              <a:t>PNJL</a:t>
            </a:r>
            <a:r>
              <a:t> inspired approach:</a:t>
            </a:r>
          </a:p>
        </p:txBody>
      </p:sp>
      <p:sp>
        <p:nvSpPr>
          <p:cNvPr id="532" name="Google Shape;779;p63"/>
          <p:cNvSpPr txBox="1"/>
          <p:nvPr/>
        </p:nvSpPr>
        <p:spPr>
          <a:xfrm>
            <a:off x="392625" y="2027400"/>
            <a:ext cx="5945100" cy="1052518"/>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b="1" sz="1800">
                <a:solidFill>
                  <a:srgbClr val="CC0000"/>
                </a:solidFill>
                <a:latin typeface="Helvetica Neue"/>
                <a:ea typeface="Helvetica Neue"/>
                <a:cs typeface="Helvetica Neue"/>
                <a:sym typeface="Helvetica Neue"/>
              </a:defRPr>
            </a:pPr>
            <a:r>
              <a:t>Polyakov loop Φ</a:t>
            </a:r>
            <a:r>
              <a:rPr b="0">
                <a:solidFill>
                  <a:srgbClr val="000000"/>
                </a:solidFill>
              </a:rPr>
              <a:t> — is deconfinement order parameter:</a:t>
            </a:r>
            <a:endParaRPr>
              <a:solidFill>
                <a:srgbClr val="000000"/>
              </a:solidFill>
            </a:endParaRPr>
          </a:p>
          <a:p>
            <a:pPr algn="ctr">
              <a:defRPr b="1" sz="1800">
                <a:solidFill>
                  <a:srgbClr val="0070C0"/>
                </a:solidFill>
                <a:latin typeface="Helvetica Neue"/>
                <a:ea typeface="Helvetica Neue"/>
                <a:cs typeface="Helvetica Neue"/>
                <a:sym typeface="Helvetica Neue"/>
              </a:defRPr>
            </a:pPr>
            <a:r>
              <a:t>Φ</a:t>
            </a:r>
            <a:r>
              <a:rPr>
                <a:solidFill>
                  <a:srgbClr val="000000"/>
                </a:solidFill>
              </a:rPr>
              <a:t>=0</a:t>
            </a:r>
            <a:r>
              <a:rPr b="0">
                <a:solidFill>
                  <a:srgbClr val="000000"/>
                </a:solidFill>
              </a:rPr>
              <a:t> — no quarks, </a:t>
            </a:r>
            <a:r>
              <a:t>Φ</a:t>
            </a:r>
            <a:r>
              <a:rPr>
                <a:solidFill>
                  <a:srgbClr val="000000"/>
                </a:solidFill>
              </a:rPr>
              <a:t>=1</a:t>
            </a:r>
            <a:r>
              <a:rPr b="0">
                <a:solidFill>
                  <a:srgbClr val="000000"/>
                </a:solidFill>
              </a:rPr>
              <a:t> — free quarks. </a:t>
            </a:r>
            <a:endParaRPr>
              <a:solidFill>
                <a:srgbClr val="000000"/>
              </a:solidFill>
            </a:endParaRPr>
          </a:p>
        </p:txBody>
      </p:sp>
      <p:sp>
        <p:nvSpPr>
          <p:cNvPr id="533" name="Google Shape;780;p63"/>
          <p:cNvSpPr txBox="1"/>
          <p:nvPr/>
        </p:nvSpPr>
        <p:spPr>
          <a:xfrm>
            <a:off x="392623" y="2765200"/>
            <a:ext cx="5681104" cy="468318"/>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b="1" sz="1800">
                <a:solidFill>
                  <a:srgbClr val="0070C0"/>
                </a:solidFill>
                <a:latin typeface="Helvetica Neue"/>
                <a:ea typeface="Helvetica Neue"/>
                <a:cs typeface="Helvetica Neue"/>
                <a:sym typeface="Helvetica Neue"/>
              </a:defRPr>
            </a:pPr>
            <a:r>
              <a:t>Φ</a:t>
            </a:r>
            <a:r>
              <a:rPr b="0">
                <a:solidFill>
                  <a:srgbClr val="000000"/>
                </a:solidFill>
              </a:rPr>
              <a:t> is controlled by the </a:t>
            </a:r>
            <a:r>
              <a:t>potential U(Φ)</a:t>
            </a:r>
            <a:r>
              <a:rPr b="0">
                <a:solidFill>
                  <a:srgbClr val="000000"/>
                </a:solidFill>
              </a:rPr>
              <a:t>:</a:t>
            </a:r>
          </a:p>
        </p:txBody>
      </p:sp>
      <p:sp>
        <p:nvSpPr>
          <p:cNvPr id="534" name="Google Shape;781;p63"/>
          <p:cNvSpPr txBox="1"/>
          <p:nvPr/>
        </p:nvSpPr>
        <p:spPr>
          <a:xfrm>
            <a:off x="487700" y="3830716"/>
            <a:ext cx="3630000" cy="534182"/>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nchor="ctr">
            <a:spAutoFit/>
          </a:bodyPr>
          <a:lstStyle/>
          <a:p>
            <a:pPr>
              <a:defRPr i="1" sz="1200">
                <a:solidFill>
                  <a:srgbClr val="000000"/>
                </a:solidFill>
                <a:latin typeface="Helvetica Neue"/>
                <a:ea typeface="Helvetica Neue"/>
                <a:cs typeface="Helvetica Neue"/>
                <a:sym typeface="Helvetica Neue"/>
              </a:defRPr>
            </a:pPr>
            <a:r>
              <a:t>Fukushima, hep-ph/0310121</a:t>
            </a:r>
          </a:p>
          <a:p>
            <a:pPr>
              <a:defRPr i="1" sz="1200">
                <a:solidFill>
                  <a:srgbClr val="000000"/>
                </a:solidFill>
                <a:latin typeface="Helvetica Neue"/>
                <a:ea typeface="Helvetica Neue"/>
                <a:cs typeface="Helvetica Neue"/>
                <a:sym typeface="Helvetica Neue"/>
              </a:defRPr>
            </a:pPr>
            <a:r>
              <a:t>Roessner, Ratti, Weise, hep-ph/0609281</a:t>
            </a:r>
          </a:p>
        </p:txBody>
      </p:sp>
      <p:pic>
        <p:nvPicPr>
          <p:cNvPr id="535" name="Google Shape;782;p63" descr="Google Shape;782;p63"/>
          <p:cNvPicPr>
            <a:picLocks noChangeAspect="1"/>
          </p:cNvPicPr>
          <p:nvPr/>
        </p:nvPicPr>
        <p:blipFill>
          <a:blip r:embed="rId3">
            <a:extLst/>
          </a:blip>
          <a:stretch>
            <a:fillRect/>
          </a:stretch>
        </p:blipFill>
        <p:spPr>
          <a:xfrm>
            <a:off x="845223" y="3183252"/>
            <a:ext cx="3804727" cy="620002"/>
          </a:xfrm>
          <a:prstGeom prst="rect">
            <a:avLst/>
          </a:prstGeom>
          <a:ln w="12700">
            <a:miter lim="400000"/>
          </a:ln>
        </p:spPr>
      </p:pic>
      <p:pic>
        <p:nvPicPr>
          <p:cNvPr id="536" name="This is the rendered form of the equation. You can not edit this directly. Right click will give you the option to save the image, and in most browsers you can drag the image onto your desktop or another program.Google Shape;783;p63" descr="This is the rendered form of the equation. You can not edit this directly. Right click will give you the option to save the image, and in most browsers you can drag the image onto your desktop or another program.Google Shape;783;p63"/>
          <p:cNvPicPr>
            <a:picLocks noChangeAspect="1"/>
          </p:cNvPicPr>
          <p:nvPr/>
        </p:nvPicPr>
        <p:blipFill>
          <a:blip r:embed="rId4">
            <a:extLst/>
          </a:blip>
          <a:stretch>
            <a:fillRect/>
          </a:stretch>
        </p:blipFill>
        <p:spPr>
          <a:xfrm>
            <a:off x="968587" y="1130499"/>
            <a:ext cx="7206827" cy="885851"/>
          </a:xfrm>
          <a:prstGeom prst="rect">
            <a:avLst/>
          </a:prstGeom>
          <a:ln w="12700">
            <a:miter lim="400000"/>
          </a:ln>
        </p:spPr>
      </p:pic>
      <p:sp>
        <p:nvSpPr>
          <p:cNvPr id="537" name="Google Shape;784;p63"/>
          <p:cNvSpPr txBox="1"/>
          <p:nvPr>
            <p:ph type="body" sz="quarter" idx="1"/>
          </p:nvPr>
        </p:nvSpPr>
        <p:spPr>
          <a:xfrm>
            <a:off x="8454273" y="4743400"/>
            <a:ext cx="437402" cy="406500"/>
          </a:xfrm>
          <a:prstGeom prst="rect">
            <a:avLst/>
          </a:prstGeom>
        </p:spPr>
        <p:txBody>
          <a:bodyPr/>
          <a:lstStyle>
            <a:lvl1pPr marL="0" indent="0">
              <a:buSzTx/>
              <a:buNone/>
            </a:lvl1pPr>
          </a:lstStyle>
          <a:p>
            <a:pPr/>
            <a:r>
              <a:t>14</a:t>
            </a:r>
          </a:p>
        </p:txBody>
      </p:sp>
    </p:spTree>
  </p:cSld>
  <p:clrMapOvr>
    <a:masterClrMapping/>
  </p:clrMapOvr>
  <p:transition xmlns:p14="http://schemas.microsoft.com/office/powerpoint/2010/main" spd="med" advClick="1"/>
</p:sld>
</file>

<file path=ppt/slides/slide3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39" name="Google Shape;1028;p82"/>
          <p:cNvSpPr txBox="1"/>
          <p:nvPr>
            <p:ph type="title"/>
          </p:nvPr>
        </p:nvSpPr>
        <p:spPr>
          <a:xfrm>
            <a:off x="392625" y="13950"/>
            <a:ext cx="8358600" cy="535200"/>
          </a:xfrm>
          <a:prstGeom prst="rect">
            <a:avLst/>
          </a:prstGeom>
        </p:spPr>
        <p:txBody>
          <a:bodyPr/>
          <a:lstStyle>
            <a:lvl1pPr defTabSz="841247">
              <a:defRPr sz="2300"/>
            </a:lvl1pPr>
          </a:lstStyle>
          <a:p>
            <a:pPr/>
            <a:r>
              <a:t>The CMF phase diagram</a:t>
            </a:r>
          </a:p>
        </p:txBody>
      </p:sp>
      <p:pic>
        <p:nvPicPr>
          <p:cNvPr id="540" name="Google Shape;1029;p82" descr="Google Shape;1029;p82"/>
          <p:cNvPicPr>
            <a:picLocks noChangeAspect="1"/>
          </p:cNvPicPr>
          <p:nvPr/>
        </p:nvPicPr>
        <p:blipFill>
          <a:blip r:embed="rId2">
            <a:extLst/>
          </a:blip>
          <a:stretch>
            <a:fillRect/>
          </a:stretch>
        </p:blipFill>
        <p:spPr>
          <a:xfrm>
            <a:off x="4508598" y="1081050"/>
            <a:ext cx="4635401" cy="3065173"/>
          </a:xfrm>
          <a:prstGeom prst="rect">
            <a:avLst/>
          </a:prstGeom>
          <a:ln w="12700">
            <a:miter lim="400000"/>
          </a:ln>
        </p:spPr>
      </p:pic>
      <p:grpSp>
        <p:nvGrpSpPr>
          <p:cNvPr id="544" name="Google Shape;1030;p82"/>
          <p:cNvGrpSpPr/>
          <p:nvPr/>
        </p:nvGrpSpPr>
        <p:grpSpPr>
          <a:xfrm>
            <a:off x="295797" y="1033025"/>
            <a:ext cx="4365207" cy="2982550"/>
            <a:chOff x="0" y="0"/>
            <a:chExt cx="4365205" cy="2982549"/>
          </a:xfrm>
        </p:grpSpPr>
        <p:pic>
          <p:nvPicPr>
            <p:cNvPr id="541" name="Google Shape;1031;p82" descr="Google Shape;1031;p82"/>
            <p:cNvPicPr>
              <a:picLocks noChangeAspect="1"/>
            </p:cNvPicPr>
            <p:nvPr/>
          </p:nvPicPr>
          <p:blipFill>
            <a:blip r:embed="rId3">
              <a:extLst/>
            </a:blip>
            <a:stretch>
              <a:fillRect/>
            </a:stretch>
          </p:blipFill>
          <p:spPr>
            <a:xfrm>
              <a:off x="-1" y="0"/>
              <a:ext cx="4365207" cy="2982550"/>
            </a:xfrm>
            <a:prstGeom prst="rect">
              <a:avLst/>
            </a:prstGeom>
            <a:ln w="12700" cap="flat">
              <a:noFill/>
              <a:miter lim="400000"/>
            </a:ln>
            <a:effectLst/>
          </p:spPr>
        </p:pic>
        <p:sp>
          <p:nvSpPr>
            <p:cNvPr id="542" name="Google Shape;1032;p82"/>
            <p:cNvSpPr/>
            <p:nvPr/>
          </p:nvSpPr>
          <p:spPr>
            <a:xfrm>
              <a:off x="1616726" y="2283799"/>
              <a:ext cx="95103" cy="95103"/>
            </a:xfrm>
            <a:prstGeom prst="ellipse">
              <a:avLst/>
            </a:prstGeom>
            <a:solidFill>
              <a:srgbClr val="F1C232"/>
            </a:solidFill>
            <a:ln w="9525" cap="flat">
              <a:solidFill>
                <a:srgbClr val="CC0000"/>
              </a:solidFill>
              <a:prstDash val="solid"/>
              <a:round/>
            </a:ln>
            <a:effectLst/>
          </p:spPr>
          <p:txBody>
            <a:bodyPr wrap="square" lIns="0" tIns="0" rIns="0" bIns="0" numCol="1" anchor="ctr">
              <a:noAutofit/>
            </a:bodyPr>
            <a:lstStyle/>
            <a:p>
              <a:pPr>
                <a:defRPr>
                  <a:solidFill>
                    <a:srgbClr val="000000"/>
                  </a:solidFill>
                  <a:latin typeface="+mj-lt"/>
                  <a:ea typeface="+mj-ea"/>
                  <a:cs typeface="+mj-cs"/>
                  <a:sym typeface="Arial"/>
                </a:defRPr>
              </a:pPr>
            </a:p>
          </p:txBody>
        </p:sp>
        <p:sp>
          <p:nvSpPr>
            <p:cNvPr id="543" name="Google Shape;1033;p82"/>
            <p:cNvSpPr/>
            <p:nvPr/>
          </p:nvSpPr>
          <p:spPr>
            <a:xfrm>
              <a:off x="2172877" y="2310674"/>
              <a:ext cx="95103" cy="95103"/>
            </a:xfrm>
            <a:prstGeom prst="ellipse">
              <a:avLst/>
            </a:prstGeom>
            <a:solidFill>
              <a:srgbClr val="F1C232"/>
            </a:solidFill>
            <a:ln w="9525" cap="flat">
              <a:solidFill>
                <a:srgbClr val="CC0000"/>
              </a:solidFill>
              <a:prstDash val="solid"/>
              <a:round/>
            </a:ln>
            <a:effectLst/>
          </p:spPr>
          <p:txBody>
            <a:bodyPr wrap="square" lIns="0" tIns="0" rIns="0" bIns="0" numCol="1" anchor="ctr">
              <a:noAutofit/>
            </a:bodyPr>
            <a:lstStyle/>
            <a:p>
              <a:pPr>
                <a:defRPr>
                  <a:solidFill>
                    <a:srgbClr val="000000"/>
                  </a:solidFill>
                  <a:latin typeface="+mj-lt"/>
                  <a:ea typeface="+mj-ea"/>
                  <a:cs typeface="+mj-cs"/>
                  <a:sym typeface="Arial"/>
                </a:defRPr>
              </a:pPr>
            </a:p>
          </p:txBody>
        </p:sp>
      </p:grpSp>
      <p:sp>
        <p:nvSpPr>
          <p:cNvPr id="545" name="Google Shape;1034;p82"/>
          <p:cNvSpPr txBox="1"/>
          <p:nvPr/>
        </p:nvSpPr>
        <p:spPr>
          <a:xfrm rot="1734889">
            <a:off x="959059" y="2865470"/>
            <a:ext cx="1194396" cy="584270"/>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a:solidFill>
                  <a:srgbClr val="000000"/>
                </a:solidFill>
                <a:latin typeface="Ubuntu Regular"/>
                <a:ea typeface="Ubuntu Regular"/>
                <a:cs typeface="Ubuntu Regular"/>
                <a:sym typeface="Ubuntu Regular"/>
              </a:defRPr>
            </a:pPr>
            <a:r>
              <a:t>Dilute</a:t>
            </a:r>
            <a:br/>
            <a:r>
              <a:t>hadrons</a:t>
            </a:r>
          </a:p>
        </p:txBody>
      </p:sp>
      <p:sp>
        <p:nvSpPr>
          <p:cNvPr id="546" name="Google Shape;1035;p82"/>
          <p:cNvSpPr txBox="1"/>
          <p:nvPr/>
        </p:nvSpPr>
        <p:spPr>
          <a:xfrm rot="2700000">
            <a:off x="1593872" y="2034952"/>
            <a:ext cx="2000407" cy="584270"/>
          </a:xfrm>
          <a:prstGeom prst="rect">
            <a:avLst/>
          </a:prstGeom>
          <a:ln w="12700">
            <a:miter lim="400000"/>
          </a:ln>
          <a:effectLst>
            <a:outerShdw sx="100000" sy="100000" kx="0" ky="0" algn="b" rotWithShape="0" blurRad="0" dist="28575" dir="5400000">
              <a:srgbClr val="000000"/>
            </a:outerShdw>
          </a:effectLst>
          <a:extLst>
            <a:ext uri="{C572A759-6A51-4108-AA02-DFA0A04FC94B}">
              <ma14:wrappingTextBoxFlag xmlns:ma14="http://schemas.microsoft.com/office/mac/drawingml/2011/main" val="1"/>
            </a:ext>
          </a:extLst>
        </p:spPr>
        <p:txBody>
          <a:bodyPr lIns="91423" tIns="91423" rIns="91423" bIns="91423">
            <a:spAutoFit/>
          </a:bodyPr>
          <a:lstStyle/>
          <a:p>
            <a:pPr algn="ctr">
              <a:defRPr>
                <a:latin typeface="Ubuntu Regular"/>
                <a:ea typeface="Ubuntu Regular"/>
                <a:cs typeface="Ubuntu Regular"/>
                <a:sym typeface="Ubuntu Regular"/>
              </a:defRPr>
            </a:pPr>
            <a:r>
              <a:t>Quarks+hadrons,</a:t>
            </a:r>
          </a:p>
          <a:p>
            <a:pPr algn="ctr">
              <a:defRPr>
                <a:latin typeface="Ubuntu Regular"/>
                <a:ea typeface="Ubuntu Regular"/>
                <a:cs typeface="Ubuntu Regular"/>
                <a:sym typeface="Ubuntu Regular"/>
              </a:defRPr>
            </a:pPr>
            <a:r>
              <a:t>Chiral condensate=0</a:t>
            </a:r>
          </a:p>
        </p:txBody>
      </p:sp>
      <p:sp>
        <p:nvSpPr>
          <p:cNvPr id="547" name="Google Shape;1036;p82"/>
          <p:cNvSpPr txBox="1"/>
          <p:nvPr/>
        </p:nvSpPr>
        <p:spPr>
          <a:xfrm rot="2700000">
            <a:off x="3126723" y="1471291"/>
            <a:ext cx="1194305" cy="584271"/>
          </a:xfrm>
          <a:prstGeom prst="rect">
            <a:avLst/>
          </a:prstGeom>
          <a:ln w="12700">
            <a:miter lim="400000"/>
          </a:ln>
          <a:effectLst>
            <a:outerShdw sx="100000" sy="100000" kx="0" ky="0" algn="b" rotWithShape="0" blurRad="0" dist="28575" dir="5400000">
              <a:srgbClr val="000000"/>
            </a:outerShdw>
          </a:effectLst>
          <a:extLst>
            <a:ext uri="{C572A759-6A51-4108-AA02-DFA0A04FC94B}">
              <ma14:wrappingTextBoxFlag xmlns:ma14="http://schemas.microsoft.com/office/mac/drawingml/2011/main" val="1"/>
            </a:ext>
          </a:extLst>
        </p:spPr>
        <p:txBody>
          <a:bodyPr lIns="91423" tIns="91423" rIns="91423" bIns="91423">
            <a:spAutoFit/>
          </a:bodyPr>
          <a:lstStyle/>
          <a:p>
            <a:pPr>
              <a:defRPr>
                <a:latin typeface="Ubuntu Regular"/>
                <a:ea typeface="Ubuntu Regular"/>
                <a:cs typeface="Ubuntu Regular"/>
                <a:sym typeface="Ubuntu Regular"/>
              </a:defRPr>
            </a:pPr>
            <a:r>
              <a:t>Quark</a:t>
            </a:r>
          </a:p>
          <a:p>
            <a:pPr>
              <a:defRPr>
                <a:latin typeface="Ubuntu Regular"/>
                <a:ea typeface="Ubuntu Regular"/>
                <a:cs typeface="Ubuntu Regular"/>
                <a:sym typeface="Ubuntu Regular"/>
              </a:defRPr>
            </a:pPr>
            <a:r>
              <a:t>Matter</a:t>
            </a:r>
          </a:p>
        </p:txBody>
      </p:sp>
      <p:sp>
        <p:nvSpPr>
          <p:cNvPr id="548" name="Google Shape;1037;p82"/>
          <p:cNvSpPr txBox="1"/>
          <p:nvPr/>
        </p:nvSpPr>
        <p:spPr>
          <a:xfrm rot="2980198">
            <a:off x="1044659" y="2476797"/>
            <a:ext cx="1670146" cy="381070"/>
          </a:xfrm>
          <a:prstGeom prst="rect">
            <a:avLst/>
          </a:prstGeom>
          <a:ln w="12700">
            <a:miter lim="400000"/>
          </a:ln>
          <a:effectLst>
            <a:outerShdw sx="100000" sy="100000" kx="0" ky="0" algn="b" rotWithShape="0" blurRad="0" dist="28575" dir="5400000">
              <a:srgbClr val="000000">
                <a:alpha val="84705"/>
              </a:srgbClr>
            </a:outerShdw>
          </a:effectLst>
          <a:extLst>
            <a:ext uri="{C572A759-6A51-4108-AA02-DFA0A04FC94B}">
              <ma14:wrappingTextBoxFlag xmlns:ma14="http://schemas.microsoft.com/office/mac/drawingml/2011/main" val="1"/>
            </a:ext>
          </a:extLst>
        </p:spPr>
        <p:txBody>
          <a:bodyPr lIns="91423" tIns="91423" rIns="91423" bIns="91423">
            <a:spAutoFit/>
          </a:bodyPr>
          <a:lstStyle>
            <a:lvl1pPr>
              <a:defRPr>
                <a:latin typeface="Ubuntu Regular"/>
                <a:ea typeface="Ubuntu Regular"/>
                <a:cs typeface="Ubuntu Regular"/>
                <a:sym typeface="Ubuntu Regular"/>
              </a:defRPr>
            </a:lvl1pPr>
          </a:lstStyle>
          <a:p>
            <a:pPr/>
            <a:r>
              <a:t>Hadronic liquid</a:t>
            </a:r>
          </a:p>
        </p:txBody>
      </p:sp>
      <p:sp>
        <p:nvSpPr>
          <p:cNvPr id="549" name="Google Shape;1038;p82"/>
          <p:cNvSpPr txBox="1"/>
          <p:nvPr/>
        </p:nvSpPr>
        <p:spPr>
          <a:xfrm>
            <a:off x="5350624" y="827025"/>
            <a:ext cx="3844800" cy="347948"/>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100">
                <a:solidFill>
                  <a:srgbClr val="000000"/>
                </a:solidFill>
                <a:latin typeface="Lato Regular"/>
                <a:ea typeface="Lato Regular"/>
                <a:cs typeface="Lato Regular"/>
                <a:sym typeface="Lato Regular"/>
              </a:defRPr>
            </a:pPr>
            <a:r>
              <a:t>Motohiro, Kim, Harada, </a:t>
            </a:r>
            <a:r>
              <a:rPr i="1"/>
              <a:t>Phys.Rev.C</a:t>
            </a:r>
            <a:r>
              <a:t> 92 (2015) 2, 025201</a:t>
            </a:r>
          </a:p>
        </p:txBody>
      </p:sp>
      <p:sp>
        <p:nvSpPr>
          <p:cNvPr id="550" name="Google Shape;1039;p82"/>
          <p:cNvSpPr txBox="1"/>
          <p:nvPr/>
        </p:nvSpPr>
        <p:spPr>
          <a:xfrm>
            <a:off x="5442098" y="1653675"/>
            <a:ext cx="3642903" cy="3987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defRPr>
                <a:solidFill>
                  <a:srgbClr val="CC0000"/>
                </a:solidFill>
                <a:latin typeface="Lato Regular"/>
                <a:ea typeface="Lato Regular"/>
                <a:cs typeface="Lato Regular"/>
                <a:sym typeface="Lato Regular"/>
              </a:defRPr>
            </a:lvl1pPr>
          </a:lstStyle>
          <a:p>
            <a:pPr/>
            <a:r>
              <a:t>Parity doublet model with only hadron d.o.f</a:t>
            </a:r>
          </a:p>
        </p:txBody>
      </p:sp>
      <p:sp>
        <p:nvSpPr>
          <p:cNvPr id="551" name="Google Shape;1040;p82"/>
          <p:cNvSpPr txBox="1"/>
          <p:nvPr/>
        </p:nvSpPr>
        <p:spPr>
          <a:xfrm>
            <a:off x="218300" y="4222424"/>
            <a:ext cx="8817300" cy="4622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800">
                <a:solidFill>
                  <a:srgbClr val="000000"/>
                </a:solidFill>
                <a:latin typeface="Lato Regular"/>
                <a:ea typeface="Lato Regular"/>
                <a:cs typeface="Lato Regular"/>
                <a:sym typeface="Lato Regular"/>
              </a:defRPr>
            </a:pPr>
            <a:r>
              <a:t>The phase transitions are only driven by </a:t>
            </a:r>
            <a:r>
              <a:rPr>
                <a:solidFill>
                  <a:srgbClr val="CC0000"/>
                </a:solidFill>
                <a:latin typeface="Lato Bold"/>
                <a:ea typeface="Lato Bold"/>
                <a:cs typeface="Lato Bold"/>
                <a:sym typeface="Lato Bold"/>
              </a:rPr>
              <a:t>hadrons</a:t>
            </a:r>
            <a:r>
              <a:t>. </a:t>
            </a:r>
            <a:r>
              <a:rPr>
                <a:solidFill>
                  <a:srgbClr val="0070C0"/>
                </a:solidFill>
                <a:latin typeface="Lato Bold"/>
                <a:ea typeface="Lato Bold"/>
                <a:cs typeface="Lato Bold"/>
                <a:sym typeface="Lato Bold"/>
              </a:rPr>
              <a:t>Deconfinement is always smooth.</a:t>
            </a:r>
          </a:p>
        </p:txBody>
      </p:sp>
      <p:sp>
        <p:nvSpPr>
          <p:cNvPr id="552" name="Google Shape;1041;p82"/>
          <p:cNvSpPr/>
          <p:nvPr/>
        </p:nvSpPr>
        <p:spPr>
          <a:xfrm>
            <a:off x="966325" y="3235873"/>
            <a:ext cx="252002" cy="202803"/>
          </a:xfrm>
          <a:prstGeom prst="rect">
            <a:avLst/>
          </a:prstGeom>
          <a:solidFill>
            <a:srgbClr val="FFFFFF"/>
          </a:solidFill>
          <a:ln w="12700">
            <a:miter lim="400000"/>
          </a:ln>
        </p:spPr>
        <p:txBody>
          <a:bodyPr lIns="0" tIns="0" rIns="0" bIns="0" anchor="ctr"/>
          <a:lstStyle/>
          <a:p>
            <a:pPr>
              <a:defRPr>
                <a:solidFill>
                  <a:srgbClr val="000000"/>
                </a:solidFill>
                <a:latin typeface="+mj-lt"/>
                <a:ea typeface="+mj-ea"/>
                <a:cs typeface="+mj-cs"/>
                <a:sym typeface="Arial"/>
              </a:defRPr>
            </a:pPr>
          </a:p>
        </p:txBody>
      </p:sp>
      <p:sp>
        <p:nvSpPr>
          <p:cNvPr id="553" name="Google Shape;1042;p82"/>
          <p:cNvSpPr txBox="1"/>
          <p:nvPr>
            <p:ph type="body" sz="quarter" idx="1"/>
          </p:nvPr>
        </p:nvSpPr>
        <p:spPr>
          <a:xfrm>
            <a:off x="8454273" y="4743400"/>
            <a:ext cx="437402" cy="406500"/>
          </a:xfrm>
          <a:prstGeom prst="rect">
            <a:avLst/>
          </a:prstGeom>
        </p:spPr>
        <p:txBody>
          <a:bodyPr/>
          <a:lstStyle/>
          <a:p>
            <a:pPr marL="0" indent="0" defTabSz="374904">
              <a:buSzTx/>
              <a:buNone/>
              <a:defRPr sz="400"/>
            </a:pPr>
          </a:p>
        </p:txBody>
      </p:sp>
    </p:spTree>
  </p:cSld>
  <p:clrMapOvr>
    <a:masterClrMapping/>
  </p:clrMapOvr>
  <p:transition xmlns:p14="http://schemas.microsoft.com/office/powerpoint/2010/main" spd="med" advClick="1"/>
</p:sld>
</file>

<file path=ppt/slides/slide3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555" name="Google Shape;1078;p86"/>
          <p:cNvSpPr txBox="1"/>
          <p:nvPr>
            <p:ph type="title"/>
          </p:nvPr>
        </p:nvSpPr>
        <p:spPr>
          <a:xfrm>
            <a:off x="392625" y="13950"/>
            <a:ext cx="8358600" cy="535200"/>
          </a:xfrm>
          <a:prstGeom prst="rect">
            <a:avLst/>
          </a:prstGeom>
        </p:spPr>
        <p:txBody>
          <a:bodyPr/>
          <a:lstStyle>
            <a:lvl1pPr defTabSz="841247">
              <a:defRPr sz="2300"/>
            </a:lvl1pPr>
          </a:lstStyle>
          <a:p>
            <a:pPr/>
            <a:r>
              <a:t>Importance of HRG list</a:t>
            </a:r>
          </a:p>
        </p:txBody>
      </p:sp>
      <p:pic>
        <p:nvPicPr>
          <p:cNvPr id="556" name="Google Shape;1079;p86" descr="Google Shape;1079;p86"/>
          <p:cNvPicPr>
            <a:picLocks noChangeAspect="1"/>
          </p:cNvPicPr>
          <p:nvPr/>
        </p:nvPicPr>
        <p:blipFill>
          <a:blip r:embed="rId2">
            <a:extLst/>
          </a:blip>
          <a:stretch>
            <a:fillRect/>
          </a:stretch>
        </p:blipFill>
        <p:spPr>
          <a:xfrm>
            <a:off x="505250" y="835162"/>
            <a:ext cx="4814678" cy="3656927"/>
          </a:xfrm>
          <a:prstGeom prst="rect">
            <a:avLst/>
          </a:prstGeom>
          <a:ln w="12700">
            <a:miter lim="400000"/>
          </a:ln>
        </p:spPr>
      </p:pic>
      <p:sp>
        <p:nvSpPr>
          <p:cNvPr id="557" name="Google Shape;1080;p86"/>
          <p:cNvSpPr txBox="1"/>
          <p:nvPr/>
        </p:nvSpPr>
        <p:spPr>
          <a:xfrm>
            <a:off x="5509924" y="886950"/>
            <a:ext cx="3094202" cy="3154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500">
                <a:solidFill>
                  <a:srgbClr val="000000"/>
                </a:solidFill>
                <a:latin typeface="Lato Regular"/>
                <a:ea typeface="Lato Regular"/>
                <a:cs typeface="Lato Regular"/>
                <a:sym typeface="Lato Regular"/>
              </a:defRPr>
            </a:pPr>
            <a:r>
              <a:t>CMF Isentropic trajectories, lines of constant entropy per baryon S/A with:</a:t>
            </a:r>
          </a:p>
          <a:p>
            <a:pPr marL="457200" indent="-323850">
              <a:buClr>
                <a:srgbClr val="CC0000"/>
              </a:buClr>
              <a:buSzPts val="1500"/>
              <a:buFont typeface="Lato Regular"/>
              <a:buChar char="●"/>
              <a:defRPr sz="1500">
                <a:solidFill>
                  <a:srgbClr val="000000"/>
                </a:solidFill>
                <a:latin typeface="Lato Regular"/>
                <a:ea typeface="Lato Regular"/>
                <a:cs typeface="Lato Regular"/>
                <a:sym typeface="Lato Regular"/>
              </a:defRPr>
            </a:pPr>
            <a:r>
              <a:t>the full particle list (solid);</a:t>
            </a:r>
          </a:p>
          <a:p>
            <a:pPr marL="457200" indent="-323850">
              <a:buClr>
                <a:srgbClr val="CC0000"/>
              </a:buClr>
              <a:buSzPts val="1500"/>
              <a:buFont typeface="Lato Regular"/>
              <a:buChar char="●"/>
              <a:defRPr sz="1500">
                <a:solidFill>
                  <a:srgbClr val="000000"/>
                </a:solidFill>
                <a:latin typeface="Lato Regular"/>
                <a:ea typeface="Lato Regular"/>
                <a:cs typeface="Lato Regular"/>
                <a:sym typeface="Lato Regular"/>
              </a:defRPr>
            </a:pPr>
            <a:r>
              <a:t>only the stable baryons+quarks (dashed), mesons and resonances are neglected. </a:t>
            </a:r>
          </a:p>
          <a:p>
            <a:pPr>
              <a:defRPr sz="1500">
                <a:solidFill>
                  <a:srgbClr val="000000"/>
                </a:solidFill>
                <a:latin typeface="Lato Regular"/>
                <a:ea typeface="Lato Regular"/>
                <a:cs typeface="Lato Regular"/>
                <a:sym typeface="Lato Regular"/>
              </a:defRPr>
            </a:pPr>
          </a:p>
          <a:p>
            <a:pPr>
              <a:defRPr sz="1500">
                <a:solidFill>
                  <a:srgbClr val="000000"/>
                </a:solidFill>
                <a:latin typeface="Lato Regular"/>
                <a:ea typeface="Lato Regular"/>
                <a:cs typeface="Lato Regular"/>
                <a:sym typeface="Lato Regular"/>
              </a:defRPr>
            </a:pPr>
            <a:r>
              <a:t>Note the </a:t>
            </a:r>
            <a:r>
              <a:rPr>
                <a:latin typeface="Lato Bold"/>
                <a:ea typeface="Lato Bold"/>
                <a:cs typeface="Lato Bold"/>
                <a:sym typeface="Lato Bold"/>
              </a:rPr>
              <a:t>increase of temperature for the isentropes where the mesons and resonances are neglected.</a:t>
            </a:r>
          </a:p>
        </p:txBody>
      </p:sp>
      <p:sp>
        <p:nvSpPr>
          <p:cNvPr id="558" name="Google Shape;1081;p86"/>
          <p:cNvSpPr txBox="1"/>
          <p:nvPr>
            <p:ph type="body" sz="quarter" idx="1"/>
          </p:nvPr>
        </p:nvSpPr>
        <p:spPr>
          <a:xfrm>
            <a:off x="8454273" y="4743400"/>
            <a:ext cx="437402" cy="406500"/>
          </a:xfrm>
          <a:prstGeom prst="rect">
            <a:avLst/>
          </a:prstGeom>
        </p:spPr>
        <p:txBody>
          <a:bodyPr/>
          <a:lstStyle/>
          <a:p>
            <a:pPr marL="0" indent="0" defTabSz="374904">
              <a:buSzTx/>
              <a:buNone/>
              <a:defRPr sz="400"/>
            </a:pPr>
          </a:p>
        </p:txBody>
      </p:sp>
    </p:spTree>
  </p:cSld>
  <p:clrMapOvr>
    <a:masterClrMapping/>
  </p:clrMapOvr>
  <p:transition xmlns:p14="http://schemas.microsoft.com/office/powerpoint/2010/main" spd="med" advClick="1"/>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6" name="Google Shape;146;p27"/>
          <p:cNvSpPr txBox="1"/>
          <p:nvPr>
            <p:ph type="title"/>
          </p:nvPr>
        </p:nvSpPr>
        <p:spPr>
          <a:xfrm>
            <a:off x="392625" y="13950"/>
            <a:ext cx="8358600" cy="535200"/>
          </a:xfrm>
          <a:prstGeom prst="rect">
            <a:avLst/>
          </a:prstGeom>
        </p:spPr>
        <p:txBody>
          <a:bodyPr/>
          <a:lstStyle>
            <a:lvl1pPr defTabSz="841247">
              <a:defRPr sz="2300"/>
            </a:lvl1pPr>
          </a:lstStyle>
          <a:p>
            <a:pPr/>
            <a:r>
              <a:t>Beyond the lattice data </a:t>
            </a:r>
          </a:p>
        </p:txBody>
      </p:sp>
      <p:pic>
        <p:nvPicPr>
          <p:cNvPr id="257" name="Google Shape;147;p27" descr="Google Shape;147;p27"/>
          <p:cNvPicPr>
            <a:picLocks noChangeAspect="1"/>
          </p:cNvPicPr>
          <p:nvPr/>
        </p:nvPicPr>
        <p:blipFill>
          <a:blip r:embed="rId2">
            <a:extLst/>
          </a:blip>
          <a:srcRect l="2090" t="0" r="45655" b="0"/>
          <a:stretch>
            <a:fillRect/>
          </a:stretch>
        </p:blipFill>
        <p:spPr>
          <a:xfrm>
            <a:off x="264123" y="662023"/>
            <a:ext cx="5257054" cy="3588605"/>
          </a:xfrm>
          <a:prstGeom prst="rect">
            <a:avLst/>
          </a:prstGeom>
          <a:ln w="12700">
            <a:miter lim="400000"/>
          </a:ln>
        </p:spPr>
      </p:pic>
      <p:sp>
        <p:nvSpPr>
          <p:cNvPr id="258" name="Google Shape;148;p27"/>
          <p:cNvSpPr txBox="1"/>
          <p:nvPr/>
        </p:nvSpPr>
        <p:spPr>
          <a:xfrm>
            <a:off x="392623" y="4139400"/>
            <a:ext cx="4343403" cy="7543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200">
                <a:solidFill>
                  <a:srgbClr val="000000"/>
                </a:solidFill>
                <a:latin typeface="Lato Regular"/>
                <a:ea typeface="Lato Regular"/>
                <a:cs typeface="Lato Regular"/>
                <a:sym typeface="Lato Regular"/>
              </a:defRPr>
            </a:pPr>
            <a:r>
              <a:t>Lines of </a:t>
            </a:r>
            <a:r>
              <a:rPr>
                <a:latin typeface="Lato Bold"/>
                <a:ea typeface="Lato Bold"/>
                <a:cs typeface="Lato Bold"/>
                <a:sym typeface="Lato Bold"/>
              </a:rPr>
              <a:t>CMF</a:t>
            </a:r>
            <a:r>
              <a:t> constant pressure. The grey shaded regions: mixed phases by nuclear liquid-vapor and chiral phase transitions. Black dots — critical endpoints.</a:t>
            </a:r>
          </a:p>
        </p:txBody>
      </p:sp>
      <p:sp>
        <p:nvSpPr>
          <p:cNvPr id="259" name="Google Shape;151;p27"/>
          <p:cNvSpPr txBox="1"/>
          <p:nvPr/>
        </p:nvSpPr>
        <p:spPr>
          <a:xfrm>
            <a:off x="439048" y="499725"/>
            <a:ext cx="5382004" cy="34919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100">
                <a:solidFill>
                  <a:srgbClr val="000000"/>
                </a:solidFill>
                <a:latin typeface="Lato Bold"/>
                <a:ea typeface="Lato Bold"/>
                <a:cs typeface="Lato Bold"/>
                <a:sym typeface="Lato Bold"/>
              </a:defRPr>
            </a:pPr>
            <a:r>
              <a:t>AM</a:t>
            </a:r>
            <a:r>
              <a:rPr>
                <a:latin typeface="Lato Regular"/>
                <a:ea typeface="Lato Regular"/>
                <a:cs typeface="Lato Regular"/>
                <a:sym typeface="Lato Regular"/>
              </a:rPr>
              <a:t>, Vovchenko Steinheimer, Schramm, Stoecker, </a:t>
            </a:r>
            <a:r>
              <a:rPr i="1" sz="1000">
                <a:latin typeface="Roboto"/>
                <a:ea typeface="Roboto"/>
                <a:cs typeface="Roboto"/>
                <a:sym typeface="Roboto"/>
              </a:rPr>
              <a:t>Nucl.Phys.A</a:t>
            </a:r>
            <a:r>
              <a:rPr sz="1000">
                <a:latin typeface="Roboto"/>
                <a:ea typeface="Roboto"/>
                <a:cs typeface="Roboto"/>
                <a:sym typeface="Roboto"/>
              </a:rPr>
              <a:t> 1005 (2021) 121836</a:t>
            </a:r>
          </a:p>
        </p:txBody>
      </p:sp>
      <p:sp>
        <p:nvSpPr>
          <p:cNvPr id="260" name="Google Shape;152;p27"/>
          <p:cNvSpPr txBox="1"/>
          <p:nvPr>
            <p:ph type="body" sz="quarter" idx="1"/>
          </p:nvPr>
        </p:nvSpPr>
        <p:spPr>
          <a:xfrm>
            <a:off x="8454273" y="4743400"/>
            <a:ext cx="437402" cy="406500"/>
          </a:xfrm>
          <a:prstGeom prst="rect">
            <a:avLst/>
          </a:prstGeom>
        </p:spPr>
        <p:txBody>
          <a:bodyPr/>
          <a:lstStyle>
            <a:lvl1pPr marL="0" indent="0">
              <a:buSzTx/>
              <a:buNone/>
            </a:lvl1pPr>
          </a:lstStyle>
          <a:p>
            <a:pPr/>
            <a:r>
              <a:t>2</a:t>
            </a:r>
          </a:p>
        </p:txBody>
      </p:sp>
      <p:grpSp>
        <p:nvGrpSpPr>
          <p:cNvPr id="264" name="Group"/>
          <p:cNvGrpSpPr/>
          <p:nvPr/>
        </p:nvGrpSpPr>
        <p:grpSpPr>
          <a:xfrm>
            <a:off x="5510513" y="585665"/>
            <a:ext cx="3404139" cy="1535052"/>
            <a:chOff x="0" y="0"/>
            <a:chExt cx="3404137" cy="1535051"/>
          </a:xfrm>
        </p:grpSpPr>
        <p:sp>
          <p:nvSpPr>
            <p:cNvPr id="261" name="Google Shape;149;p27"/>
            <p:cNvSpPr/>
            <p:nvPr/>
          </p:nvSpPr>
          <p:spPr>
            <a:xfrm>
              <a:off x="0" y="0"/>
              <a:ext cx="3366001" cy="1"/>
            </a:xfrm>
            <a:custGeom>
              <a:avLst/>
              <a:gdLst/>
              <a:ahLst/>
              <a:cxnLst>
                <a:cxn ang="0">
                  <a:pos x="wd2" y="hd2"/>
                </a:cxn>
                <a:cxn ang="5400000">
                  <a:pos x="wd2" y="hd2"/>
                </a:cxn>
                <a:cxn ang="10800000">
                  <a:pos x="wd2" y="hd2"/>
                </a:cxn>
                <a:cxn ang="16200000">
                  <a:pos x="wd2" y="hd2"/>
                </a:cxn>
              </a:cxnLst>
              <a:rect l="0" t="0" r="r" b="b"/>
              <a:pathLst>
                <a:path w="21600" h="0" fill="norm" stroke="1" extrusionOk="0">
                  <a:moveTo>
                    <a:pt x="0" y="0"/>
                  </a:moveTo>
                  <a:lnTo>
                    <a:pt x="21600" y="0"/>
                  </a:lnTo>
                  <a:lnTo>
                    <a:pt x="21600" y="0"/>
                  </a:lnTo>
                  <a:lnTo>
                    <a:pt x="0" y="0"/>
                  </a:lnTo>
                  <a:close/>
                </a:path>
              </a:pathLst>
            </a:custGeom>
            <a:noFill/>
            <a:ln w="12700" cap="flat">
              <a:noFill/>
              <a:miter lim="400000"/>
            </a:ln>
            <a:effectLst/>
            <a:extLst>
              <a:ext uri="{C572A759-6A51-4108-AA02-DFA0A04FC94B}">
                <ma14:wrappingTextBoxFlag xmlns:ma14="http://schemas.microsoft.com/office/mac/drawingml/2011/main" val="1"/>
              </a:ext>
            </a:extLst>
          </p:spPr>
          <p:txBody>
            <a:bodyPr wrap="square" lIns="91423" tIns="91423" rIns="91423" bIns="91423" numCol="1" anchor="t">
              <a:spAutoFit/>
            </a:bodyPr>
            <a:lstStyle/>
            <a:p>
              <a:pPr>
                <a:defRPr sz="1600">
                  <a:solidFill>
                    <a:srgbClr val="000000"/>
                  </a:solidFill>
                  <a:latin typeface="Lato Regular"/>
                  <a:ea typeface="Lato Regular"/>
                  <a:cs typeface="Lato Regular"/>
                  <a:sym typeface="Lato Regular"/>
                </a:defRPr>
              </a:pPr>
              <a:r>
                <a:t>First-principle lattice QCD data can be used at µ</a:t>
              </a:r>
              <a:r>
                <a:rPr baseline="-25000"/>
                <a:t>B</a:t>
              </a:r>
              <a:r>
                <a:t> &gt; 0 by Taylor expansion:</a:t>
              </a:r>
              <a:r>
                <a:rPr i="1"/>
                <a:t> </a:t>
              </a:r>
            </a:p>
            <a:p>
              <a:pPr>
                <a:defRPr i="1" sz="1600">
                  <a:solidFill>
                    <a:srgbClr val="000000"/>
                  </a:solidFill>
                  <a:latin typeface="Lato Regular"/>
                  <a:ea typeface="Lato Regular"/>
                  <a:cs typeface="Lato Regular"/>
                  <a:sym typeface="Lato Regular"/>
                </a:defRPr>
              </a:pPr>
            </a:p>
            <a:p>
              <a:pPr>
                <a:defRPr i="1" sz="1600">
                  <a:solidFill>
                    <a:srgbClr val="000000"/>
                  </a:solidFill>
                  <a:latin typeface="Lato Regular"/>
                  <a:ea typeface="Lato Regular"/>
                  <a:cs typeface="Lato Regular"/>
                  <a:sym typeface="Lato Regular"/>
                </a:defRPr>
              </a:pPr>
            </a:p>
            <a:p>
              <a:pPr>
                <a:defRPr sz="1600">
                  <a:solidFill>
                    <a:srgbClr val="000000"/>
                  </a:solidFill>
                  <a:latin typeface="Lato Regular"/>
                  <a:ea typeface="Lato Regular"/>
                  <a:cs typeface="Lato Regular"/>
                  <a:sym typeface="Lato Regular"/>
                </a:defRPr>
              </a:pPr>
            </a:p>
            <a:p>
              <a:pPr>
                <a:lnSpc>
                  <a:spcPct val="115000"/>
                </a:lnSpc>
                <a:defRPr sz="1600">
                  <a:solidFill>
                    <a:srgbClr val="000000"/>
                  </a:solidFill>
                  <a:latin typeface="Lato Regular"/>
                  <a:ea typeface="Lato Regular"/>
                  <a:cs typeface="Lato Regular"/>
                  <a:sym typeface="Lato Regular"/>
                </a:defRPr>
              </a:pPr>
              <a:r>
                <a:t>With limited radius of convergence</a:t>
              </a:r>
            </a:p>
            <a:p>
              <a:pPr>
                <a:lnSpc>
                  <a:spcPct val="115000"/>
                </a:lnSpc>
                <a:defRPr sz="1600">
                  <a:solidFill>
                    <a:srgbClr val="000000"/>
                  </a:solidFill>
                  <a:latin typeface="Lato Regular"/>
                  <a:ea typeface="Lato Regular"/>
                  <a:cs typeface="Lato Regular"/>
                  <a:sym typeface="Lato Regular"/>
                </a:defRPr>
              </a:pPr>
              <a:r>
                <a:t>(s</a:t>
              </a:r>
              <a:r>
                <a:rPr i="1"/>
                <a:t>ee recent progress at P. Parotto talk on Wednesday</a:t>
              </a:r>
              <a:r>
                <a:t>).</a:t>
              </a:r>
            </a:p>
            <a:p>
              <a:pPr>
                <a:lnSpc>
                  <a:spcPct val="115000"/>
                </a:lnSpc>
                <a:defRPr sz="1600">
                  <a:solidFill>
                    <a:srgbClr val="000000"/>
                  </a:solidFill>
                  <a:latin typeface="Lato Regular"/>
                  <a:ea typeface="Lato Regular"/>
                  <a:cs typeface="Lato Regular"/>
                  <a:sym typeface="Lato Regular"/>
                </a:defRPr>
              </a:pPr>
              <a:r>
                <a:t>At finite densities the transition to  fermion-dominated matter changes isobaric lines.</a:t>
              </a:r>
            </a:p>
            <a:p>
              <a:pPr>
                <a:lnSpc>
                  <a:spcPct val="115000"/>
                </a:lnSpc>
                <a:defRPr sz="1700">
                  <a:solidFill>
                    <a:srgbClr val="000000"/>
                  </a:solidFill>
                  <a:latin typeface="Lato Regular"/>
                  <a:ea typeface="Lato Regular"/>
                  <a:cs typeface="Lato Regular"/>
                  <a:sym typeface="Lato Regular"/>
                </a:defRPr>
              </a:pPr>
            </a:p>
            <a:p>
              <a:pPr>
                <a:lnSpc>
                  <a:spcPct val="115000"/>
                </a:lnSpc>
                <a:defRPr sz="2000">
                  <a:solidFill>
                    <a:srgbClr val="000000"/>
                  </a:solidFill>
                  <a:latin typeface="Lato Bold"/>
                  <a:ea typeface="Lato Bold"/>
                  <a:cs typeface="Lato Bold"/>
                  <a:sym typeface="Lato Bold"/>
                </a:defRPr>
              </a:pPr>
              <a:r>
                <a:t>There is </a:t>
              </a:r>
              <a:r>
                <a:rPr>
                  <a:solidFill>
                    <a:srgbClr val="CC0000"/>
                  </a:solidFill>
                </a:rPr>
                <a:t>need</a:t>
              </a:r>
              <a:r>
                <a:t> for phenomenological models!</a:t>
              </a:r>
            </a:p>
          </p:txBody>
        </p:sp>
        <p:pic>
          <p:nvPicPr>
            <p:cNvPr id="262" name="Google Shape;150;p27" descr="Google Shape;150;p27"/>
            <p:cNvPicPr>
              <a:picLocks noChangeAspect="1"/>
            </p:cNvPicPr>
            <p:nvPr/>
          </p:nvPicPr>
          <p:blipFill>
            <a:blip r:embed="rId3">
              <a:extLst/>
            </a:blip>
            <a:srcRect l="0" t="0" r="79257" b="0"/>
            <a:stretch>
              <a:fillRect/>
            </a:stretch>
          </p:blipFill>
          <p:spPr>
            <a:xfrm>
              <a:off x="1650898" y="599199"/>
              <a:ext cx="963651" cy="615252"/>
            </a:xfrm>
            <a:prstGeom prst="rect">
              <a:avLst/>
            </a:prstGeom>
            <a:ln w="12700" cap="flat">
              <a:noFill/>
              <a:miter lim="400000"/>
            </a:ln>
            <a:effectLst/>
          </p:spPr>
        </p:pic>
        <p:pic>
          <p:nvPicPr>
            <p:cNvPr id="263" name="Google Shape;153;p27" descr="Google Shape;153;p27"/>
            <p:cNvPicPr>
              <a:picLocks noChangeAspect="1"/>
            </p:cNvPicPr>
            <p:nvPr/>
          </p:nvPicPr>
          <p:blipFill>
            <a:blip r:embed="rId3">
              <a:extLst/>
            </a:blip>
            <a:srcRect l="20076" t="0" r="0" b="0"/>
            <a:stretch>
              <a:fillRect/>
            </a:stretch>
          </p:blipFill>
          <p:spPr>
            <a:xfrm>
              <a:off x="174164" y="999850"/>
              <a:ext cx="3229975" cy="535202"/>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6" name="Google Shape;146;p27"/>
          <p:cNvSpPr txBox="1"/>
          <p:nvPr>
            <p:ph type="title"/>
          </p:nvPr>
        </p:nvSpPr>
        <p:spPr>
          <a:xfrm>
            <a:off x="392625" y="13950"/>
            <a:ext cx="8358600" cy="535200"/>
          </a:xfrm>
          <a:prstGeom prst="rect">
            <a:avLst/>
          </a:prstGeom>
        </p:spPr>
        <p:txBody>
          <a:bodyPr/>
          <a:lstStyle>
            <a:lvl1pPr defTabSz="841247">
              <a:defRPr sz="2300"/>
            </a:lvl1pPr>
          </a:lstStyle>
          <a:p>
            <a:pPr/>
            <a:r>
              <a:t>Beyond the lattice data </a:t>
            </a:r>
          </a:p>
        </p:txBody>
      </p:sp>
      <p:pic>
        <p:nvPicPr>
          <p:cNvPr id="267" name="Google Shape;147;p27" descr="Google Shape;147;p27"/>
          <p:cNvPicPr>
            <a:picLocks noChangeAspect="1"/>
          </p:cNvPicPr>
          <p:nvPr/>
        </p:nvPicPr>
        <p:blipFill>
          <a:blip r:embed="rId2">
            <a:extLst/>
          </a:blip>
          <a:srcRect l="2089" t="0" r="45655" b="0"/>
          <a:stretch>
            <a:fillRect/>
          </a:stretch>
        </p:blipFill>
        <p:spPr>
          <a:xfrm>
            <a:off x="264123" y="662023"/>
            <a:ext cx="5257053" cy="3588605"/>
          </a:xfrm>
          <a:prstGeom prst="rect">
            <a:avLst/>
          </a:prstGeom>
          <a:ln w="12700">
            <a:miter lim="400000"/>
          </a:ln>
        </p:spPr>
      </p:pic>
      <p:sp>
        <p:nvSpPr>
          <p:cNvPr id="268" name="Google Shape;148;p27"/>
          <p:cNvSpPr txBox="1"/>
          <p:nvPr/>
        </p:nvSpPr>
        <p:spPr>
          <a:xfrm>
            <a:off x="392623" y="4139400"/>
            <a:ext cx="4343403" cy="7543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200">
                <a:solidFill>
                  <a:srgbClr val="000000"/>
                </a:solidFill>
                <a:latin typeface="Lato Regular"/>
                <a:ea typeface="Lato Regular"/>
                <a:cs typeface="Lato Regular"/>
                <a:sym typeface="Lato Regular"/>
              </a:defRPr>
            </a:pPr>
            <a:r>
              <a:t>Lines of </a:t>
            </a:r>
            <a:r>
              <a:rPr>
                <a:latin typeface="Lato Bold"/>
                <a:ea typeface="Lato Bold"/>
                <a:cs typeface="Lato Bold"/>
                <a:sym typeface="Lato Bold"/>
              </a:rPr>
              <a:t>CMF</a:t>
            </a:r>
            <a:r>
              <a:t> constant pressure. The grey shaded regions: mixed phases by nuclear liquid-vapor and chiral phase transitions. Black dots — critical endpoints.</a:t>
            </a:r>
          </a:p>
        </p:txBody>
      </p:sp>
      <p:sp>
        <p:nvSpPr>
          <p:cNvPr id="269" name="Google Shape;151;p27"/>
          <p:cNvSpPr txBox="1"/>
          <p:nvPr/>
        </p:nvSpPr>
        <p:spPr>
          <a:xfrm>
            <a:off x="439048" y="499725"/>
            <a:ext cx="5382004" cy="34919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100">
                <a:solidFill>
                  <a:srgbClr val="000000"/>
                </a:solidFill>
                <a:latin typeface="Lato Bold"/>
                <a:ea typeface="Lato Bold"/>
                <a:cs typeface="Lato Bold"/>
                <a:sym typeface="Lato Bold"/>
              </a:defRPr>
            </a:pPr>
            <a:r>
              <a:t>AM</a:t>
            </a:r>
            <a:r>
              <a:rPr>
                <a:latin typeface="Lato Regular"/>
                <a:ea typeface="Lato Regular"/>
                <a:cs typeface="Lato Regular"/>
                <a:sym typeface="Lato Regular"/>
              </a:rPr>
              <a:t>, Vovchenko Steinheimer, Schramm, Stoecker, </a:t>
            </a:r>
            <a:r>
              <a:rPr i="1" sz="1000">
                <a:latin typeface="Roboto"/>
                <a:ea typeface="Roboto"/>
                <a:cs typeface="Roboto"/>
                <a:sym typeface="Roboto"/>
              </a:rPr>
              <a:t>Nucl.Phys.A</a:t>
            </a:r>
            <a:r>
              <a:rPr sz="1000">
                <a:latin typeface="Roboto"/>
                <a:ea typeface="Roboto"/>
                <a:cs typeface="Roboto"/>
                <a:sym typeface="Roboto"/>
              </a:rPr>
              <a:t> 1005 (2021) 121836</a:t>
            </a:r>
          </a:p>
        </p:txBody>
      </p:sp>
      <p:sp>
        <p:nvSpPr>
          <p:cNvPr id="270" name="Google Shape;152;p27"/>
          <p:cNvSpPr txBox="1"/>
          <p:nvPr>
            <p:ph type="body" sz="quarter" idx="1"/>
          </p:nvPr>
        </p:nvSpPr>
        <p:spPr>
          <a:xfrm>
            <a:off x="8454273" y="4743400"/>
            <a:ext cx="437402" cy="406500"/>
          </a:xfrm>
          <a:prstGeom prst="rect">
            <a:avLst/>
          </a:prstGeom>
        </p:spPr>
        <p:txBody>
          <a:bodyPr/>
          <a:lstStyle>
            <a:lvl1pPr marL="0" indent="0">
              <a:buSzTx/>
              <a:buNone/>
            </a:lvl1pPr>
          </a:lstStyle>
          <a:p>
            <a:pPr/>
            <a:r>
              <a:t>2</a:t>
            </a:r>
          </a:p>
        </p:txBody>
      </p:sp>
      <p:grpSp>
        <p:nvGrpSpPr>
          <p:cNvPr id="274" name="Group"/>
          <p:cNvGrpSpPr/>
          <p:nvPr/>
        </p:nvGrpSpPr>
        <p:grpSpPr>
          <a:xfrm>
            <a:off x="5510512" y="585665"/>
            <a:ext cx="3404140" cy="3741261"/>
            <a:chOff x="0" y="0"/>
            <a:chExt cx="3404138" cy="3741260"/>
          </a:xfrm>
        </p:grpSpPr>
        <p:sp>
          <p:nvSpPr>
            <p:cNvPr id="271" name="Google Shape;149;p27"/>
            <p:cNvSpPr txBox="1"/>
            <p:nvPr/>
          </p:nvSpPr>
          <p:spPr>
            <a:xfrm>
              <a:off x="0" y="0"/>
              <a:ext cx="3366002" cy="3741262"/>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91423" tIns="91423" rIns="91423" bIns="91423" numCol="1" anchor="t">
              <a:spAutoFit/>
            </a:bodyPr>
            <a:lstStyle/>
            <a:p>
              <a:pPr>
                <a:defRPr sz="1600">
                  <a:solidFill>
                    <a:srgbClr val="000000"/>
                  </a:solidFill>
                  <a:latin typeface="Lato Regular"/>
                  <a:ea typeface="Lato Regular"/>
                  <a:cs typeface="Lato Regular"/>
                  <a:sym typeface="Lato Regular"/>
                </a:defRPr>
              </a:pPr>
              <a:r>
                <a:t>First-principle lattice QCD data can be used at µ</a:t>
              </a:r>
              <a:r>
                <a:rPr baseline="-25000"/>
                <a:t>B</a:t>
              </a:r>
              <a:r>
                <a:t> &gt; 0 by Taylor expansion:</a:t>
              </a:r>
              <a:r>
                <a:rPr i="1"/>
                <a:t> </a:t>
              </a:r>
            </a:p>
            <a:p>
              <a:pPr>
                <a:defRPr i="1" sz="1600">
                  <a:solidFill>
                    <a:srgbClr val="000000"/>
                  </a:solidFill>
                  <a:latin typeface="Lato Regular"/>
                  <a:ea typeface="Lato Regular"/>
                  <a:cs typeface="Lato Regular"/>
                  <a:sym typeface="Lato Regular"/>
                </a:defRPr>
              </a:pPr>
            </a:p>
            <a:p>
              <a:pPr>
                <a:defRPr i="1" sz="1600">
                  <a:solidFill>
                    <a:srgbClr val="000000"/>
                  </a:solidFill>
                  <a:latin typeface="Lato Regular"/>
                  <a:ea typeface="Lato Regular"/>
                  <a:cs typeface="Lato Regular"/>
                  <a:sym typeface="Lato Regular"/>
                </a:defRPr>
              </a:pPr>
            </a:p>
            <a:p>
              <a:pPr>
                <a:defRPr sz="1600">
                  <a:solidFill>
                    <a:srgbClr val="000000"/>
                  </a:solidFill>
                  <a:latin typeface="Lato Regular"/>
                  <a:ea typeface="Lato Regular"/>
                  <a:cs typeface="Lato Regular"/>
                  <a:sym typeface="Lato Regular"/>
                </a:defRPr>
              </a:pPr>
            </a:p>
            <a:p>
              <a:pPr>
                <a:lnSpc>
                  <a:spcPct val="115000"/>
                </a:lnSpc>
                <a:defRPr sz="1600">
                  <a:solidFill>
                    <a:srgbClr val="000000"/>
                  </a:solidFill>
                  <a:latin typeface="Lato Regular"/>
                  <a:ea typeface="Lato Regular"/>
                  <a:cs typeface="Lato Regular"/>
                  <a:sym typeface="Lato Regular"/>
                </a:defRPr>
              </a:pPr>
              <a:r>
                <a:t>With limited radius of convergence.</a:t>
              </a:r>
            </a:p>
            <a:p>
              <a:pPr>
                <a:lnSpc>
                  <a:spcPct val="115000"/>
                </a:lnSpc>
                <a:defRPr sz="1600">
                  <a:solidFill>
                    <a:srgbClr val="000000"/>
                  </a:solidFill>
                  <a:latin typeface="Lato Regular"/>
                  <a:ea typeface="Lato Regular"/>
                  <a:cs typeface="Lato Regular"/>
                  <a:sym typeface="Lato Regular"/>
                </a:defRPr>
              </a:pPr>
              <a:r>
                <a:t>At finite densities the transition to  fermion-dominated matter changes isobaric lines.</a:t>
              </a:r>
            </a:p>
            <a:p>
              <a:pPr>
                <a:lnSpc>
                  <a:spcPct val="115000"/>
                </a:lnSpc>
                <a:defRPr sz="1700">
                  <a:solidFill>
                    <a:srgbClr val="000000"/>
                  </a:solidFill>
                  <a:latin typeface="Lato Regular"/>
                  <a:ea typeface="Lato Regular"/>
                  <a:cs typeface="Lato Regular"/>
                  <a:sym typeface="Lato Regular"/>
                </a:defRPr>
              </a:pPr>
            </a:p>
            <a:p>
              <a:pPr>
                <a:lnSpc>
                  <a:spcPct val="115000"/>
                </a:lnSpc>
                <a:defRPr sz="2000">
                  <a:solidFill>
                    <a:srgbClr val="000000"/>
                  </a:solidFill>
                  <a:latin typeface="Lato Bold"/>
                  <a:ea typeface="Lato Bold"/>
                  <a:cs typeface="Lato Bold"/>
                  <a:sym typeface="Lato Bold"/>
                </a:defRPr>
              </a:pPr>
              <a:r>
                <a:t>There is </a:t>
              </a:r>
              <a:r>
                <a:rPr>
                  <a:solidFill>
                    <a:srgbClr val="CC0000"/>
                  </a:solidFill>
                </a:rPr>
                <a:t>need</a:t>
              </a:r>
              <a:r>
                <a:t> for phenomenological models!</a:t>
              </a:r>
            </a:p>
          </p:txBody>
        </p:sp>
        <p:pic>
          <p:nvPicPr>
            <p:cNvPr id="272" name="Google Shape;150;p27" descr="Google Shape;150;p27"/>
            <p:cNvPicPr>
              <a:picLocks noChangeAspect="1"/>
            </p:cNvPicPr>
            <p:nvPr/>
          </p:nvPicPr>
          <p:blipFill>
            <a:blip r:embed="rId3">
              <a:extLst/>
            </a:blip>
            <a:srcRect l="0" t="0" r="79257" b="0"/>
            <a:stretch>
              <a:fillRect/>
            </a:stretch>
          </p:blipFill>
          <p:spPr>
            <a:xfrm>
              <a:off x="1650898" y="599199"/>
              <a:ext cx="963652" cy="615252"/>
            </a:xfrm>
            <a:prstGeom prst="rect">
              <a:avLst/>
            </a:prstGeom>
            <a:ln w="12700" cap="flat">
              <a:noFill/>
              <a:miter lim="400000"/>
            </a:ln>
            <a:effectLst/>
          </p:spPr>
        </p:pic>
        <p:pic>
          <p:nvPicPr>
            <p:cNvPr id="273" name="Google Shape;153;p27" descr="Google Shape;153;p27"/>
            <p:cNvPicPr>
              <a:picLocks noChangeAspect="1"/>
            </p:cNvPicPr>
            <p:nvPr/>
          </p:nvPicPr>
          <p:blipFill>
            <a:blip r:embed="rId3">
              <a:extLst/>
            </a:blip>
            <a:srcRect l="20076" t="0" r="0" b="0"/>
            <a:stretch>
              <a:fillRect/>
            </a:stretch>
          </p:blipFill>
          <p:spPr>
            <a:xfrm>
              <a:off x="174164" y="999850"/>
              <a:ext cx="3229975" cy="535202"/>
            </a:xfrm>
            <a:prstGeom prst="rect">
              <a:avLst/>
            </a:prstGeom>
            <a:ln w="12700" cap="flat">
              <a:noFill/>
              <a:miter lim="400000"/>
            </a:ln>
            <a:effectLst/>
          </p:spPr>
        </p:pic>
      </p:grpSp>
      <p:grpSp>
        <p:nvGrpSpPr>
          <p:cNvPr id="277" name="Image"/>
          <p:cNvGrpSpPr/>
          <p:nvPr/>
        </p:nvGrpSpPr>
        <p:grpSpPr>
          <a:xfrm>
            <a:off x="1361215" y="887035"/>
            <a:ext cx="7725686" cy="3861725"/>
            <a:chOff x="0" y="0"/>
            <a:chExt cx="7725685" cy="3861723"/>
          </a:xfrm>
        </p:grpSpPr>
        <p:pic>
          <p:nvPicPr>
            <p:cNvPr id="275" name="Image" descr="Image"/>
            <p:cNvPicPr>
              <a:picLocks noChangeAspect="1"/>
            </p:cNvPicPr>
            <p:nvPr/>
          </p:nvPicPr>
          <p:blipFill>
            <a:blip r:embed="rId4">
              <a:extLst/>
            </a:blip>
            <a:stretch>
              <a:fillRect/>
            </a:stretch>
          </p:blipFill>
          <p:spPr>
            <a:xfrm rot="20880000">
              <a:off x="353130" y="885345"/>
              <a:ext cx="6961334" cy="1817739"/>
            </a:xfrm>
            <a:prstGeom prst="rect">
              <a:avLst/>
            </a:prstGeom>
            <a:ln w="12700" cap="flat">
              <a:noFill/>
              <a:miter lim="400000"/>
            </a:ln>
            <a:effectLst/>
          </p:spPr>
        </p:pic>
        <p:pic>
          <p:nvPicPr>
            <p:cNvPr id="276" name="Image" descr="Image"/>
            <p:cNvPicPr>
              <a:picLocks noChangeAspect="1"/>
            </p:cNvPicPr>
            <p:nvPr/>
          </p:nvPicPr>
          <p:blipFill>
            <a:blip r:embed="rId5">
              <a:extLst/>
            </a:blip>
            <a:stretch>
              <a:fillRect/>
            </a:stretch>
          </p:blipFill>
          <p:spPr>
            <a:xfrm rot="20880000">
              <a:off x="166276" y="742592"/>
              <a:ext cx="7393133" cy="2376539"/>
            </a:xfrm>
            <a:prstGeom prst="rect">
              <a:avLst/>
            </a:prstGeom>
            <a:ln w="12700" cap="flat">
              <a:noFill/>
              <a:miter lim="400000"/>
            </a:ln>
            <a:effectLst/>
          </p:spPr>
        </p:pic>
      </p:grpSp>
      <p:grpSp>
        <p:nvGrpSpPr>
          <p:cNvPr id="280" name="Bulletpoints from theory overview: (see Joseph Kapusta talk on Monday)"/>
          <p:cNvGrpSpPr/>
          <p:nvPr/>
        </p:nvGrpSpPr>
        <p:grpSpPr>
          <a:xfrm>
            <a:off x="2479069" y="440122"/>
            <a:ext cx="4185862" cy="1921661"/>
            <a:chOff x="0" y="0"/>
            <a:chExt cx="4185861" cy="1921659"/>
          </a:xfrm>
        </p:grpSpPr>
        <p:sp>
          <p:nvSpPr>
            <p:cNvPr id="278" name="Bulletpoints from theory overview: (see Joseph Kapusta talk on Monday)"/>
            <p:cNvSpPr txBox="1"/>
            <p:nvPr/>
          </p:nvSpPr>
          <p:spPr>
            <a:xfrm rot="20880000">
              <a:off x="267585" y="551409"/>
              <a:ext cx="3587319" cy="520701"/>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none" lIns="0" tIns="0" rIns="0" bIns="0" numCol="1" anchor="t">
              <a:spAutoFit/>
            </a:bodyPr>
            <a:lstStyle/>
            <a:p>
              <a:pPr algn="ctr">
                <a:defRPr sz="1800">
                  <a:solidFill>
                    <a:srgbClr val="BB271A"/>
                  </a:solidFill>
                  <a:latin typeface="Lato Bold"/>
                  <a:ea typeface="Lato Bold"/>
                  <a:cs typeface="Lato Bold"/>
                  <a:sym typeface="Lato Bold"/>
                </a:defRPr>
              </a:pPr>
              <a:r>
                <a:t>Bulletpoints from theory overview:</a:t>
              </a:r>
              <a:br/>
              <a:r>
                <a:rPr i="1" sz="1600">
                  <a:solidFill>
                    <a:srgbClr val="000000"/>
                  </a:solidFill>
                  <a:latin typeface="Lato Regular"/>
                  <a:ea typeface="Lato Regular"/>
                  <a:cs typeface="Lato Regular"/>
                  <a:sym typeface="Lato Regular"/>
                </a:rPr>
                <a:t>(see Joseph Kapusta talk on Monday)</a:t>
              </a:r>
            </a:p>
          </p:txBody>
        </p:sp>
        <p:pic>
          <p:nvPicPr>
            <p:cNvPr id="279" name="Bulletpoints from theory overview: (see Joseph Kapusta talk on Monday) Bulletpoints from theory overview: (see Joseph Kapusta talk on Monday)" descr="Bulletpoints from theory overview: (see Joseph Kapusta talk on Monday) Bulletpoints from theory overview: (see Joseph Kapusta talk on Monday)"/>
            <p:cNvPicPr>
              <a:picLocks noChangeAspect="1"/>
            </p:cNvPicPr>
            <p:nvPr/>
          </p:nvPicPr>
          <p:blipFill>
            <a:blip r:embed="rId6">
              <a:extLst/>
            </a:blip>
            <a:stretch>
              <a:fillRect/>
            </a:stretch>
          </p:blipFill>
          <p:spPr>
            <a:xfrm rot="20880000">
              <a:off x="70669" y="408379"/>
              <a:ext cx="4044523" cy="1104902"/>
            </a:xfrm>
            <a:prstGeom prst="rect">
              <a:avLst/>
            </a:prstGeom>
            <a:ln w="12700" cap="flat">
              <a:noFill/>
              <a:miter lim="400000"/>
            </a:ln>
            <a:effectLst/>
          </p:spPr>
        </p:pic>
      </p:grpSp>
    </p:spTree>
  </p:cSld>
  <p:clrMapOvr>
    <a:masterClrMapping/>
  </p:clrMapOvr>
  <p:transition xmlns:p14="http://schemas.microsoft.com/office/powerpoint/2010/main" spd="med" advClick="1"/>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2" name="Google Shape;168;p29"/>
          <p:cNvSpPr txBox="1"/>
          <p:nvPr>
            <p:ph type="title"/>
          </p:nvPr>
        </p:nvSpPr>
        <p:spPr>
          <a:xfrm>
            <a:off x="392625" y="13950"/>
            <a:ext cx="8358600" cy="535200"/>
          </a:xfrm>
          <a:prstGeom prst="rect">
            <a:avLst/>
          </a:prstGeom>
        </p:spPr>
        <p:txBody>
          <a:bodyPr/>
          <a:lstStyle/>
          <a:p>
            <a:pPr defTabSz="841247">
              <a:defRPr sz="2300"/>
            </a:pPr>
            <a:r>
              <a:t>An approach for QCD EOS: </a:t>
            </a:r>
            <a:r>
              <a:rPr sz="2200">
                <a:solidFill>
                  <a:srgbClr val="0070C0"/>
                </a:solidFill>
              </a:rPr>
              <a:t>CMF model</a:t>
            </a:r>
          </a:p>
        </p:txBody>
      </p:sp>
      <p:sp>
        <p:nvSpPr>
          <p:cNvPr id="283" name="Google Shape;169;p29"/>
          <p:cNvSpPr txBox="1"/>
          <p:nvPr>
            <p:ph type="body" sz="quarter" idx="1"/>
          </p:nvPr>
        </p:nvSpPr>
        <p:spPr>
          <a:xfrm>
            <a:off x="8454273" y="4743400"/>
            <a:ext cx="437402" cy="406500"/>
          </a:xfrm>
          <a:prstGeom prst="rect">
            <a:avLst/>
          </a:prstGeom>
        </p:spPr>
        <p:txBody>
          <a:bodyPr/>
          <a:lstStyle>
            <a:lvl1pPr marL="0" indent="0">
              <a:buSzTx/>
              <a:buNone/>
            </a:lvl1pPr>
          </a:lstStyle>
          <a:p>
            <a:pPr/>
            <a:r>
              <a:t>3</a:t>
            </a:r>
          </a:p>
        </p:txBody>
      </p:sp>
      <p:pic>
        <p:nvPicPr>
          <p:cNvPr id="284" name="Google Shape;170;p29" descr="Google Shape;170;p29"/>
          <p:cNvPicPr>
            <a:picLocks noChangeAspect="1"/>
          </p:cNvPicPr>
          <p:nvPr/>
        </p:nvPicPr>
        <p:blipFill>
          <a:blip r:embed="rId2">
            <a:extLst/>
          </a:blip>
          <a:stretch>
            <a:fillRect/>
          </a:stretch>
        </p:blipFill>
        <p:spPr>
          <a:xfrm>
            <a:off x="6106276" y="2940199"/>
            <a:ext cx="2555588" cy="2236126"/>
          </a:xfrm>
          <a:prstGeom prst="rect">
            <a:avLst/>
          </a:prstGeom>
          <a:ln w="12700">
            <a:miter lim="400000"/>
          </a:ln>
        </p:spPr>
      </p:pic>
      <p:pic>
        <p:nvPicPr>
          <p:cNvPr id="285" name="Google Shape;228;p32" descr="Google Shape;228;p32"/>
          <p:cNvPicPr>
            <a:picLocks noChangeAspect="1"/>
          </p:cNvPicPr>
          <p:nvPr/>
        </p:nvPicPr>
        <p:blipFill>
          <a:blip r:embed="rId3">
            <a:extLst/>
          </a:blip>
          <a:stretch>
            <a:fillRect/>
          </a:stretch>
        </p:blipFill>
        <p:spPr>
          <a:xfrm>
            <a:off x="-65056" y="818460"/>
            <a:ext cx="5415225" cy="3725580"/>
          </a:xfrm>
          <a:prstGeom prst="rect">
            <a:avLst/>
          </a:prstGeom>
          <a:ln w="12700">
            <a:miter lim="400000"/>
          </a:ln>
        </p:spPr>
      </p:pic>
      <p:sp>
        <p:nvSpPr>
          <p:cNvPr id="286" name="Google Shape;171;p29"/>
          <p:cNvSpPr txBox="1"/>
          <p:nvPr/>
        </p:nvSpPr>
        <p:spPr>
          <a:xfrm>
            <a:off x="5186250" y="619650"/>
            <a:ext cx="3805202" cy="1663591"/>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b="1">
                <a:solidFill>
                  <a:srgbClr val="000000"/>
                </a:solidFill>
                <a:latin typeface="Helvetica Neue"/>
                <a:ea typeface="Helvetica Neue"/>
                <a:cs typeface="Helvetica Neue"/>
                <a:sym typeface="Helvetica Neue"/>
              </a:defRPr>
            </a:pPr>
            <a:r>
              <a:t>Chiral Mean Field model</a:t>
            </a:r>
            <a:r>
              <a:rPr b="0"/>
              <a:t> is a </a:t>
            </a:r>
            <a:r>
              <a:rPr>
                <a:solidFill>
                  <a:srgbClr val="CC0000"/>
                </a:solidFill>
              </a:rPr>
              <a:t>single framework</a:t>
            </a:r>
            <a:r>
              <a:rPr b="0"/>
              <a:t> for QCD thermodynamics, </a:t>
            </a:r>
            <a:r>
              <a:rPr b="0">
                <a:solidFill>
                  <a:srgbClr val="1A1A1A"/>
                </a:solidFill>
              </a:rPr>
              <a:t>can be used for</a:t>
            </a:r>
            <a:endParaRPr>
              <a:solidFill>
                <a:srgbClr val="1A1A1A"/>
              </a:solidFill>
            </a:endParaRPr>
          </a:p>
          <a:p>
            <a:pPr marL="457200" indent="-317500">
              <a:buClr>
                <a:srgbClr val="1A1A1A"/>
              </a:buClr>
              <a:buSzPts val="1400"/>
              <a:buFont typeface="Helvetica Neue"/>
              <a:buChar char="●"/>
              <a:defRPr b="1">
                <a:solidFill>
                  <a:srgbClr val="0070C0"/>
                </a:solidFill>
                <a:latin typeface="Helvetica Neue"/>
                <a:ea typeface="Helvetica Neue"/>
                <a:cs typeface="Helvetica Neue"/>
                <a:sym typeface="Helvetica Neue"/>
              </a:defRPr>
            </a:pPr>
            <a:r>
              <a:t>analysis of</a:t>
            </a:r>
            <a:r>
              <a:rPr b="0">
                <a:solidFill>
                  <a:srgbClr val="000000"/>
                </a:solidFill>
              </a:rPr>
              <a:t> </a:t>
            </a:r>
            <a:r>
              <a:t>lattice QCD</a:t>
            </a:r>
            <a:r>
              <a:rPr b="0">
                <a:solidFill>
                  <a:srgbClr val="000000"/>
                </a:solidFill>
              </a:rPr>
              <a:t> data</a:t>
            </a:r>
            <a:endParaRPr>
              <a:solidFill>
                <a:srgbClr val="000000"/>
              </a:solidFill>
            </a:endParaRPr>
          </a:p>
          <a:p>
            <a:pPr marL="457200" indent="-317500">
              <a:buClr>
                <a:srgbClr val="1A1A1A"/>
              </a:buClr>
              <a:buSzPts val="1400"/>
              <a:buFont typeface="Helvetica Neue"/>
              <a:buChar char="●"/>
              <a:defRPr>
                <a:solidFill>
                  <a:srgbClr val="000000"/>
                </a:solidFill>
                <a:latin typeface="Helvetica Neue"/>
                <a:ea typeface="Helvetica Neue"/>
                <a:cs typeface="Helvetica Neue"/>
                <a:sym typeface="Helvetica Neue"/>
              </a:defRPr>
            </a:pPr>
            <a:r>
              <a:t>description of </a:t>
            </a:r>
            <a:r>
              <a:rPr b="1">
                <a:solidFill>
                  <a:srgbClr val="0070C0"/>
                </a:solidFill>
              </a:rPr>
              <a:t>nuclear matter</a:t>
            </a:r>
          </a:p>
          <a:p>
            <a:pPr marL="457200" indent="-317500">
              <a:buClr>
                <a:srgbClr val="1A1A1A"/>
              </a:buClr>
              <a:buSzPts val="1400"/>
              <a:buFont typeface="Helvetica Neue"/>
              <a:buChar char="●"/>
              <a:defRPr>
                <a:solidFill>
                  <a:srgbClr val="1A1A1A"/>
                </a:solidFill>
                <a:latin typeface="Helvetica Neue"/>
                <a:ea typeface="Helvetica Neue"/>
                <a:cs typeface="Helvetica Neue"/>
                <a:sym typeface="Helvetica Neue"/>
              </a:defRPr>
            </a:pPr>
            <a:r>
              <a:t>modeling of heavy ion collisions</a:t>
            </a:r>
          </a:p>
          <a:p>
            <a:pPr marL="457200" indent="-317500">
              <a:buClr>
                <a:srgbClr val="1A1A1A"/>
              </a:buClr>
              <a:buSzPts val="1400"/>
              <a:buFont typeface="Helvetica Neue"/>
              <a:buChar char="●"/>
              <a:defRPr>
                <a:solidFill>
                  <a:srgbClr val="000000"/>
                </a:solidFill>
                <a:latin typeface="Helvetica Neue"/>
                <a:ea typeface="Helvetica Neue"/>
                <a:cs typeface="Helvetica Neue"/>
                <a:sym typeface="Helvetica Neue"/>
              </a:defRPr>
            </a:pPr>
            <a:r>
              <a:t>as well as </a:t>
            </a:r>
            <a:r>
              <a:rPr b="1">
                <a:solidFill>
                  <a:srgbClr val="0070C0"/>
                </a:solidFill>
              </a:rPr>
              <a:t>neutron star</a:t>
            </a:r>
            <a:r>
              <a:t> description</a:t>
            </a:r>
          </a:p>
        </p:txBody>
      </p:sp>
      <p:sp>
        <p:nvSpPr>
          <p:cNvPr id="287" name="Google Shape;172;p29"/>
          <p:cNvSpPr txBox="1"/>
          <p:nvPr/>
        </p:nvSpPr>
        <p:spPr>
          <a:xfrm>
            <a:off x="5625431" y="2114200"/>
            <a:ext cx="3487415" cy="979625"/>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indent="457200">
              <a:defRPr i="1" sz="800">
                <a:solidFill>
                  <a:srgbClr val="000000"/>
                </a:solidFill>
                <a:latin typeface="+mj-lt"/>
                <a:ea typeface="+mj-ea"/>
                <a:cs typeface="+mj-cs"/>
                <a:sym typeface="Arial"/>
              </a:defRPr>
            </a:pPr>
            <a:r>
              <a:t>Papazoglou, Schramm, Schaffner-Bielich, Stoecker, Greiner, nucl-th/9706024</a:t>
            </a:r>
          </a:p>
          <a:p>
            <a:pPr indent="457200">
              <a:defRPr i="1" sz="800">
                <a:solidFill>
                  <a:srgbClr val="000000"/>
                </a:solidFill>
                <a:latin typeface="+mj-lt"/>
                <a:ea typeface="+mj-ea"/>
                <a:cs typeface="+mj-cs"/>
                <a:sym typeface="Arial"/>
              </a:defRPr>
            </a:pPr>
            <a:r>
              <a:t>Papazoglou, Zschiesche, Schramm, Schaffner-Bielich, Stoecker, Greiner,  nucl-th/9806087</a:t>
            </a:r>
          </a:p>
          <a:p>
            <a:pPr indent="457200">
              <a:defRPr i="1" sz="800">
                <a:solidFill>
                  <a:srgbClr val="000000"/>
                </a:solidFill>
                <a:latin typeface="+mj-lt"/>
                <a:ea typeface="+mj-ea"/>
                <a:cs typeface="+mj-cs"/>
                <a:sym typeface="Arial"/>
              </a:defRPr>
            </a:pPr>
            <a:r>
              <a:t>Dexheimer, Schramm, 0901.1748</a:t>
            </a:r>
          </a:p>
          <a:p>
            <a:pPr indent="457200">
              <a:defRPr i="1" sz="800">
                <a:solidFill>
                  <a:srgbClr val="000000"/>
                </a:solidFill>
                <a:latin typeface="+mj-lt"/>
                <a:ea typeface="+mj-ea"/>
                <a:cs typeface="+mj-cs"/>
                <a:sym typeface="Arial"/>
              </a:defRPr>
            </a:pPr>
            <a:r>
              <a:t>Steinheimer, Schramm, Stoecker 1009.5239</a:t>
            </a:r>
            <a:br/>
            <a:r>
              <a:t>AM</a:t>
            </a:r>
            <a:r>
              <a:rPr b="1"/>
              <a:t>, </a:t>
            </a:r>
            <a:r>
              <a:t>Steinheimer, Vovchenko, Schramm, Stoecker, 1905.00866</a:t>
            </a:r>
          </a:p>
        </p:txBody>
      </p:sp>
      <p:sp>
        <p:nvSpPr>
          <p:cNvPr id="288" name="Google Shape;173;p29"/>
          <p:cNvSpPr txBox="1"/>
          <p:nvPr/>
        </p:nvSpPr>
        <p:spPr>
          <a:xfrm rot="19076329">
            <a:off x="7051322" y="3820031"/>
            <a:ext cx="1121234" cy="485776"/>
          </a:xfrm>
          <a:prstGeom prst="rect">
            <a:avLst/>
          </a:prstGeom>
          <a:ln w="12700">
            <a:miter lim="400000"/>
          </a:ln>
          <a:extLst>
            <a:ext uri="{C572A759-6A51-4108-AA02-DFA0A04FC94B}">
              <ma14:wrappingTextBoxFlag xmlns:ma14="http://schemas.microsoft.com/office/mac/drawingml/2011/main" val="1"/>
            </a:ext>
          </a:extLst>
        </p:spPr>
        <p:txBody>
          <a:bodyPr lIns="0" tIns="0" rIns="0" bIns="0" anchor="ctr">
            <a:normAutofit fontScale="100000" lnSpcReduction="0"/>
          </a:bodyPr>
          <a:lstStyle>
            <a:lvl1pPr algn="ctr" defTabSz="768094">
              <a:defRPr sz="3000">
                <a:ln w="12700" cap="flat">
                  <a:solidFill>
                    <a:srgbClr val="000000"/>
                  </a:solidFill>
                  <a:prstDash val="solid"/>
                  <a:round/>
                </a:ln>
                <a:latin typeface="Lobster Regular"/>
                <a:ea typeface="Lobster Regular"/>
                <a:cs typeface="Lobster Regular"/>
                <a:sym typeface="Lobster Regular"/>
              </a:defRPr>
            </a:lvl1pPr>
          </a:lstStyle>
          <a:p>
            <a:pPr/>
            <a:r>
              <a:t>CMF</a:t>
            </a:r>
          </a:p>
        </p:txBody>
      </p:sp>
      <p:sp>
        <p:nvSpPr>
          <p:cNvPr id="289" name="Google Shape;234;p32"/>
          <p:cNvSpPr txBox="1"/>
          <p:nvPr/>
        </p:nvSpPr>
        <p:spPr>
          <a:xfrm>
            <a:off x="13365" y="4435840"/>
            <a:ext cx="5835001" cy="5130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100">
                <a:solidFill>
                  <a:srgbClr val="000000"/>
                </a:solidFill>
                <a:latin typeface="Lato Bold"/>
                <a:ea typeface="Lato Bold"/>
                <a:cs typeface="Lato Bold"/>
                <a:sym typeface="Lato Bold"/>
              </a:defRPr>
            </a:pPr>
            <a:r>
              <a:t>AM</a:t>
            </a:r>
            <a:r>
              <a:rPr>
                <a:latin typeface="Lato Regular"/>
                <a:ea typeface="Lato Regular"/>
                <a:cs typeface="Lato Regular"/>
                <a:sym typeface="Lato Regular"/>
              </a:rPr>
              <a:t>, Steinheimer, Vovchenko, Schramm, Stoecker, </a:t>
            </a:r>
            <a:r>
              <a:rPr i="1">
                <a:latin typeface="Lato Regular"/>
                <a:ea typeface="Lato Regular"/>
                <a:cs typeface="Lato Regular"/>
                <a:sym typeface="Lato Regular"/>
              </a:rPr>
              <a:t>Phys. Rev.</a:t>
            </a:r>
            <a:r>
              <a:rPr>
                <a:latin typeface="Lato Regular"/>
                <a:ea typeface="Lato Regular"/>
                <a:cs typeface="Lato Regular"/>
                <a:sym typeface="Lato Regular"/>
              </a:rPr>
              <a:t> C 101, no.3, 034904 (2020)</a:t>
            </a:r>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1" name="Google Shape;240;p33"/>
          <p:cNvSpPr txBox="1"/>
          <p:nvPr>
            <p:ph type="title"/>
          </p:nvPr>
        </p:nvSpPr>
        <p:spPr>
          <a:xfrm>
            <a:off x="392625" y="13950"/>
            <a:ext cx="8358600" cy="535200"/>
          </a:xfrm>
          <a:prstGeom prst="rect">
            <a:avLst/>
          </a:prstGeom>
        </p:spPr>
        <p:txBody>
          <a:bodyPr/>
          <a:lstStyle>
            <a:lvl1pPr defTabSz="841247">
              <a:defRPr sz="2300"/>
            </a:lvl1pPr>
          </a:lstStyle>
          <a:p>
            <a:pPr/>
            <a:r>
              <a:t>Separate EOS for astrophysics</a:t>
            </a:r>
          </a:p>
        </p:txBody>
      </p:sp>
      <p:sp>
        <p:nvSpPr>
          <p:cNvPr id="292" name="Google Shape;241;p33"/>
          <p:cNvSpPr txBox="1"/>
          <p:nvPr>
            <p:ph type="body" sz="quarter" idx="1"/>
          </p:nvPr>
        </p:nvSpPr>
        <p:spPr>
          <a:xfrm>
            <a:off x="8454273" y="4743400"/>
            <a:ext cx="437402" cy="406500"/>
          </a:xfrm>
          <a:prstGeom prst="rect">
            <a:avLst/>
          </a:prstGeom>
        </p:spPr>
        <p:txBody>
          <a:bodyPr/>
          <a:lstStyle>
            <a:lvl1pPr marL="0" indent="0">
              <a:buSzTx/>
              <a:buNone/>
            </a:lvl1pPr>
          </a:lstStyle>
          <a:p>
            <a:pPr/>
            <a:r>
              <a:t>4</a:t>
            </a:r>
          </a:p>
        </p:txBody>
      </p:sp>
      <p:pic>
        <p:nvPicPr>
          <p:cNvPr id="293" name="Google Shape;242;p33" descr="Google Shape;242;p33"/>
          <p:cNvPicPr>
            <a:picLocks noChangeAspect="1"/>
          </p:cNvPicPr>
          <p:nvPr/>
        </p:nvPicPr>
        <p:blipFill>
          <a:blip r:embed="rId2">
            <a:extLst/>
          </a:blip>
          <a:stretch>
            <a:fillRect/>
          </a:stretch>
        </p:blipFill>
        <p:spPr>
          <a:xfrm>
            <a:off x="847100" y="549150"/>
            <a:ext cx="7449802" cy="4601575"/>
          </a:xfrm>
          <a:prstGeom prst="rect">
            <a:avLst/>
          </a:prstGeom>
          <a:ln w="12700">
            <a:miter lim="400000"/>
          </a:ln>
        </p:spPr>
      </p:pic>
    </p:spTree>
  </p:cSld>
  <p:clrMapOvr>
    <a:masterClrMapping/>
  </p:clrMapOvr>
  <p:transition xmlns:p14="http://schemas.microsoft.com/office/powerpoint/2010/main" spd="med" advClick="1"/>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5" name="Google Shape;247;p34"/>
          <p:cNvSpPr txBox="1"/>
          <p:nvPr>
            <p:ph type="title"/>
          </p:nvPr>
        </p:nvSpPr>
        <p:spPr>
          <a:xfrm>
            <a:off x="392625" y="13950"/>
            <a:ext cx="8358600" cy="535200"/>
          </a:xfrm>
          <a:prstGeom prst="rect">
            <a:avLst/>
          </a:prstGeom>
        </p:spPr>
        <p:txBody>
          <a:bodyPr/>
          <a:lstStyle/>
          <a:p>
            <a:pPr defTabSz="841247">
              <a:defRPr strike="sngStrike" sz="2300"/>
            </a:pPr>
            <a:r>
              <a:t>Separate</a:t>
            </a:r>
            <a:r>
              <a:rPr strike="noStrike"/>
              <a:t> </a:t>
            </a:r>
            <a:r>
              <a:rPr strike="noStrike">
                <a:solidFill>
                  <a:srgbClr val="3C78D8"/>
                </a:solidFill>
              </a:rPr>
              <a:t>Universal</a:t>
            </a:r>
            <a:r>
              <a:rPr strike="noStrike"/>
              <a:t> EOS for astrophysics </a:t>
            </a:r>
            <a:r>
              <a:rPr strike="noStrike">
                <a:solidFill>
                  <a:srgbClr val="4A86E8"/>
                </a:solidFill>
              </a:rPr>
              <a:t>and HIC</a:t>
            </a:r>
          </a:p>
        </p:txBody>
      </p:sp>
      <p:sp>
        <p:nvSpPr>
          <p:cNvPr id="296" name="Google Shape;248;p34"/>
          <p:cNvSpPr txBox="1"/>
          <p:nvPr>
            <p:ph type="body" sz="quarter" idx="1"/>
          </p:nvPr>
        </p:nvSpPr>
        <p:spPr>
          <a:xfrm>
            <a:off x="8454273" y="4743400"/>
            <a:ext cx="437402" cy="406500"/>
          </a:xfrm>
          <a:prstGeom prst="rect">
            <a:avLst/>
          </a:prstGeom>
        </p:spPr>
        <p:txBody>
          <a:bodyPr/>
          <a:lstStyle>
            <a:lvl1pPr marL="0" indent="0">
              <a:buSzTx/>
              <a:buNone/>
            </a:lvl1pPr>
          </a:lstStyle>
          <a:p>
            <a:pPr/>
            <a:r>
              <a:t>5</a:t>
            </a:r>
          </a:p>
        </p:txBody>
      </p:sp>
      <p:pic>
        <p:nvPicPr>
          <p:cNvPr id="297" name="Google Shape;249;p34" descr="Google Shape;249;p34"/>
          <p:cNvPicPr>
            <a:picLocks noChangeAspect="1"/>
          </p:cNvPicPr>
          <p:nvPr/>
        </p:nvPicPr>
        <p:blipFill>
          <a:blip r:embed="rId2">
            <a:extLst/>
          </a:blip>
          <a:stretch>
            <a:fillRect/>
          </a:stretch>
        </p:blipFill>
        <p:spPr>
          <a:xfrm>
            <a:off x="847100" y="549150"/>
            <a:ext cx="7449802" cy="4601575"/>
          </a:xfrm>
          <a:prstGeom prst="rect">
            <a:avLst/>
          </a:prstGeom>
          <a:ln w="12700">
            <a:miter lim="400000"/>
          </a:ln>
        </p:spPr>
      </p:pic>
      <p:pic>
        <p:nvPicPr>
          <p:cNvPr id="298" name="Google Shape;250;p34" descr="Google Shape;250;p34"/>
          <p:cNvPicPr>
            <a:picLocks noChangeAspect="1"/>
          </p:cNvPicPr>
          <p:nvPr/>
        </p:nvPicPr>
        <p:blipFill>
          <a:blip r:embed="rId3">
            <a:extLst/>
          </a:blip>
          <a:stretch>
            <a:fillRect/>
          </a:stretch>
        </p:blipFill>
        <p:spPr>
          <a:xfrm>
            <a:off x="4233650" y="1224900"/>
            <a:ext cx="3942825" cy="2754552"/>
          </a:xfrm>
          <a:prstGeom prst="rect">
            <a:avLst/>
          </a:prstGeom>
          <a:ln w="12700">
            <a:miter lim="400000"/>
          </a:ln>
        </p:spPr>
      </p:pic>
      <p:pic>
        <p:nvPicPr>
          <p:cNvPr id="299" name="Google Shape;251;p34" descr="Google Shape;251;p34"/>
          <p:cNvPicPr>
            <a:picLocks noChangeAspect="1"/>
          </p:cNvPicPr>
          <p:nvPr/>
        </p:nvPicPr>
        <p:blipFill>
          <a:blip r:embed="rId4">
            <a:extLst/>
          </a:blip>
          <a:srcRect l="631" t="0" r="641" b="0"/>
          <a:stretch>
            <a:fillRect/>
          </a:stretch>
        </p:blipFill>
        <p:spPr>
          <a:xfrm>
            <a:off x="745950" y="1447038"/>
            <a:ext cx="3163549" cy="2494053"/>
          </a:xfrm>
          <a:prstGeom prst="rect">
            <a:avLst/>
          </a:prstGeom>
          <a:ln w="12700">
            <a:miter lim="400000"/>
          </a:ln>
        </p:spPr>
      </p:pic>
      <p:sp>
        <p:nvSpPr>
          <p:cNvPr id="300" name="Google Shape;252;p34"/>
          <p:cNvSpPr txBox="1"/>
          <p:nvPr/>
        </p:nvSpPr>
        <p:spPr>
          <a:xfrm>
            <a:off x="2427375" y="2400299"/>
            <a:ext cx="1535102" cy="505683"/>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800">
                <a:solidFill>
                  <a:srgbClr val="CC0000"/>
                </a:solidFill>
                <a:latin typeface="Lato Bold"/>
                <a:ea typeface="Lato Bold"/>
                <a:cs typeface="Lato Bold"/>
                <a:sym typeface="Lato Bold"/>
              </a:defRPr>
            </a:pPr>
            <a:r>
              <a:t>CMF n</a:t>
            </a:r>
            <a:r>
              <a:rPr baseline="-25000"/>
              <a:t>B</a:t>
            </a:r>
            <a:r>
              <a:t>=0</a:t>
            </a:r>
          </a:p>
        </p:txBody>
      </p:sp>
      <p:sp>
        <p:nvSpPr>
          <p:cNvPr id="301" name="Google Shape;253;p34"/>
          <p:cNvSpPr txBox="1"/>
          <p:nvPr/>
        </p:nvSpPr>
        <p:spPr>
          <a:xfrm>
            <a:off x="4871799" y="2400300"/>
            <a:ext cx="1535102" cy="462248"/>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defRPr sz="1800">
                <a:solidFill>
                  <a:srgbClr val="0070C0"/>
                </a:solidFill>
                <a:latin typeface="Lato Bold"/>
                <a:ea typeface="Lato Bold"/>
                <a:cs typeface="Lato Bold"/>
                <a:sym typeface="Lato Bold"/>
              </a:defRPr>
            </a:lvl1pPr>
          </a:lstStyle>
          <a:p>
            <a:pPr/>
            <a:r>
              <a:t>CMF T=0</a:t>
            </a:r>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03" name="Google Shape;247;p34"/>
          <p:cNvSpPr txBox="1"/>
          <p:nvPr>
            <p:ph type="title"/>
          </p:nvPr>
        </p:nvSpPr>
        <p:spPr>
          <a:xfrm>
            <a:off x="392625" y="13950"/>
            <a:ext cx="8358600" cy="535200"/>
          </a:xfrm>
          <a:prstGeom prst="rect">
            <a:avLst/>
          </a:prstGeom>
        </p:spPr>
        <p:txBody>
          <a:bodyPr/>
          <a:lstStyle/>
          <a:p>
            <a:pPr defTabSz="841247">
              <a:defRPr strike="sngStrike" sz="2300"/>
            </a:pPr>
            <a:r>
              <a:t>Separate</a:t>
            </a:r>
            <a:r>
              <a:rPr strike="noStrike"/>
              <a:t> </a:t>
            </a:r>
            <a:r>
              <a:rPr strike="noStrike">
                <a:solidFill>
                  <a:srgbClr val="3C78D8"/>
                </a:solidFill>
              </a:rPr>
              <a:t>Universal</a:t>
            </a:r>
            <a:r>
              <a:rPr strike="noStrike"/>
              <a:t> EOS for astrophysics </a:t>
            </a:r>
            <a:r>
              <a:rPr strike="noStrike">
                <a:solidFill>
                  <a:srgbClr val="4A86E8"/>
                </a:solidFill>
              </a:rPr>
              <a:t>and HIC</a:t>
            </a:r>
          </a:p>
        </p:txBody>
      </p:sp>
      <p:sp>
        <p:nvSpPr>
          <p:cNvPr id="304" name="Google Shape;248;p34"/>
          <p:cNvSpPr txBox="1"/>
          <p:nvPr>
            <p:ph type="body" sz="quarter" idx="1"/>
          </p:nvPr>
        </p:nvSpPr>
        <p:spPr>
          <a:xfrm>
            <a:off x="8454273" y="4743400"/>
            <a:ext cx="437402" cy="406500"/>
          </a:xfrm>
          <a:prstGeom prst="rect">
            <a:avLst/>
          </a:prstGeom>
        </p:spPr>
        <p:txBody>
          <a:bodyPr/>
          <a:lstStyle>
            <a:lvl1pPr marL="0" indent="0">
              <a:buSzTx/>
              <a:buNone/>
            </a:lvl1pPr>
          </a:lstStyle>
          <a:p>
            <a:pPr/>
            <a:r>
              <a:t>5</a:t>
            </a:r>
          </a:p>
        </p:txBody>
      </p:sp>
      <p:grpSp>
        <p:nvGrpSpPr>
          <p:cNvPr id="307" name="Google Shape;258;p35"/>
          <p:cNvGrpSpPr/>
          <p:nvPr/>
        </p:nvGrpSpPr>
        <p:grpSpPr>
          <a:xfrm>
            <a:off x="1259097" y="605930"/>
            <a:ext cx="6406742" cy="1877488"/>
            <a:chOff x="-1" y="0"/>
            <a:chExt cx="6406740" cy="1877487"/>
          </a:xfrm>
        </p:grpSpPr>
        <p:pic>
          <p:nvPicPr>
            <p:cNvPr id="305" name="Google Shape;259;p35" descr="Google Shape;259;p35"/>
            <p:cNvPicPr>
              <a:picLocks noChangeAspect="1"/>
            </p:cNvPicPr>
            <p:nvPr/>
          </p:nvPicPr>
          <p:blipFill>
            <a:blip r:embed="rId2">
              <a:extLst/>
            </a:blip>
            <a:srcRect l="307" t="0" r="436" b="0"/>
            <a:stretch>
              <a:fillRect/>
            </a:stretch>
          </p:blipFill>
          <p:spPr>
            <a:xfrm>
              <a:off x="-2" y="0"/>
              <a:ext cx="6406742" cy="1877488"/>
            </a:xfrm>
            <a:prstGeom prst="rect">
              <a:avLst/>
            </a:prstGeom>
            <a:ln w="12700" cap="flat">
              <a:noFill/>
              <a:miter lim="400000"/>
            </a:ln>
            <a:effectLst/>
          </p:spPr>
        </p:pic>
        <p:pic>
          <p:nvPicPr>
            <p:cNvPr id="306" name="Google Shape;260;p35" descr="Google Shape;260;p35"/>
            <p:cNvPicPr>
              <a:picLocks noChangeAspect="1"/>
            </p:cNvPicPr>
            <p:nvPr/>
          </p:nvPicPr>
          <p:blipFill>
            <a:blip r:embed="rId3">
              <a:extLst/>
            </a:blip>
            <a:srcRect l="13158" t="7367" r="9248" b="11403"/>
            <a:stretch>
              <a:fillRect/>
            </a:stretch>
          </p:blipFill>
          <p:spPr>
            <a:xfrm>
              <a:off x="821814" y="127765"/>
              <a:ext cx="5015362" cy="1497293"/>
            </a:xfrm>
            <a:prstGeom prst="rect">
              <a:avLst/>
            </a:prstGeom>
            <a:ln w="12700" cap="flat">
              <a:noFill/>
              <a:miter lim="400000"/>
            </a:ln>
            <a:effectLst/>
          </p:spPr>
        </p:pic>
      </p:grpSp>
      <p:pic>
        <p:nvPicPr>
          <p:cNvPr id="308" name="Google Shape;261;p35" descr="Google Shape;261;p35"/>
          <p:cNvPicPr>
            <a:picLocks noChangeAspect="1"/>
          </p:cNvPicPr>
          <p:nvPr/>
        </p:nvPicPr>
        <p:blipFill>
          <a:blip r:embed="rId4">
            <a:extLst/>
          </a:blip>
          <a:stretch>
            <a:fillRect/>
          </a:stretch>
        </p:blipFill>
        <p:spPr>
          <a:xfrm>
            <a:off x="1318358" y="2834895"/>
            <a:ext cx="6288222" cy="2072530"/>
          </a:xfrm>
          <a:prstGeom prst="rect">
            <a:avLst/>
          </a:prstGeom>
          <a:ln w="12700">
            <a:miter lim="400000"/>
          </a:ln>
        </p:spPr>
      </p:pic>
      <p:sp>
        <p:nvSpPr>
          <p:cNvPr id="309" name="Google Shape;262;p35"/>
          <p:cNvSpPr txBox="1"/>
          <p:nvPr/>
        </p:nvSpPr>
        <p:spPr>
          <a:xfrm>
            <a:off x="1963800" y="2324305"/>
            <a:ext cx="5216400" cy="614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lgn="just">
              <a:defRPr>
                <a:solidFill>
                  <a:srgbClr val="CC0000"/>
                </a:solidFill>
                <a:latin typeface="Lato Bold"/>
                <a:ea typeface="Lato Bold"/>
                <a:cs typeface="Lato Bold"/>
                <a:sym typeface="Lato Bold"/>
              </a:defRPr>
            </a:lvl1pPr>
          </a:lstStyle>
          <a:p>
            <a:pPr/>
            <a:r>
              <a:t>CMF — single equation of state for full hydrodynamic modeling of both heavy ion collisions and neutron star mergers!</a:t>
            </a:r>
          </a:p>
        </p:txBody>
      </p:sp>
      <p:sp>
        <p:nvSpPr>
          <p:cNvPr id="310" name="Google Shape;265;p35"/>
          <p:cNvSpPr txBox="1"/>
          <p:nvPr/>
        </p:nvSpPr>
        <p:spPr>
          <a:xfrm>
            <a:off x="6301487" y="622212"/>
            <a:ext cx="1258802" cy="741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lvl1pPr>
              <a:defRPr sz="1800">
                <a:latin typeface="Lato Bold"/>
                <a:ea typeface="Lato Bold"/>
                <a:cs typeface="Lato Bold"/>
                <a:sym typeface="Lato Bold"/>
              </a:defRPr>
            </a:lvl1pPr>
          </a:lstStyle>
          <a:p>
            <a:pPr/>
            <a:r>
              <a:t>CMF BNSM</a:t>
            </a:r>
          </a:p>
        </p:txBody>
      </p:sp>
      <p:sp>
        <p:nvSpPr>
          <p:cNvPr id="311" name="Google Shape;266;p35"/>
          <p:cNvSpPr txBox="1"/>
          <p:nvPr/>
        </p:nvSpPr>
        <p:spPr>
          <a:xfrm>
            <a:off x="6301487" y="2927206"/>
            <a:ext cx="1258802" cy="741649"/>
          </a:xfrm>
          <a:prstGeom prst="rect">
            <a:avLst/>
          </a:prstGeom>
          <a:ln w="12700">
            <a:miter lim="400000"/>
          </a:ln>
          <a:extLst>
            <a:ext uri="{C572A759-6A51-4108-AA02-DFA0A04FC94B}">
              <ma14:wrappingTextBoxFlag xmlns:ma14="http://schemas.microsoft.com/office/mac/drawingml/2011/main" val="1"/>
            </a:ext>
          </a:extLst>
        </p:spPr>
        <p:txBody>
          <a:bodyPr lIns="91423" tIns="91423" rIns="91423" bIns="91423">
            <a:spAutoFit/>
          </a:bodyPr>
          <a:lstStyle/>
          <a:p>
            <a:pPr>
              <a:defRPr sz="1800">
                <a:latin typeface="Lato Bold"/>
                <a:ea typeface="Lato Bold"/>
                <a:cs typeface="Lato Bold"/>
                <a:sym typeface="Lato Bold"/>
              </a:defRPr>
            </a:pPr>
            <a:r>
              <a:t>CMF </a:t>
            </a:r>
            <a:br/>
            <a:r>
              <a:t> HIC</a:t>
            </a:r>
          </a:p>
        </p:txBody>
      </p:sp>
    </p:spTree>
  </p:cSld>
  <p:clrMapOvr>
    <a:masterClrMapping/>
  </p:clrMapOvr>
  <p:transition xmlns:p14="http://schemas.microsoft.com/office/powerpoint/2010/main" spd="med" advClick="1"/>
</p:sld>
</file>

<file path=ppt/theme/theme1.xml><?xml version="1.0" encoding="utf-8"?>
<a:theme xmlns:a="http://schemas.openxmlformats.org/drawingml/2006/main" xmlns:r="http://schemas.openxmlformats.org/officeDocument/2006/relationships" name="Streamline">
  <a:themeElements>
    <a:clrScheme name="Streamline">
      <a:dk1>
        <a:srgbClr val="FFFFFF"/>
      </a:dk1>
      <a:lt1>
        <a:srgbClr val="FFFFFF"/>
      </a:lt1>
      <a:dk2>
        <a:srgbClr val="A7A7A7"/>
      </a:dk2>
      <a:lt2>
        <a:srgbClr val="535353"/>
      </a:lt2>
      <a:accent1>
        <a:srgbClr val="595959"/>
      </a:accent1>
      <a:accent2>
        <a:srgbClr val="6AA4C8"/>
      </a:accent2>
      <a:accent3>
        <a:srgbClr val="EB5600"/>
      </a:accent3>
      <a:accent4>
        <a:srgbClr val="A2FFE8"/>
      </a:accent4>
      <a:accent5>
        <a:srgbClr val="1C3678"/>
      </a:accent5>
      <a:accent6>
        <a:srgbClr val="FFB8A2"/>
      </a:accent6>
      <a:hlink>
        <a:srgbClr val="0000FF"/>
      </a:hlink>
      <a:folHlink>
        <a:srgbClr val="FF00FF"/>
      </a:folHlink>
    </a:clrScheme>
    <a:fontScheme name="Streamline">
      <a:majorFont>
        <a:latin typeface="Arial"/>
        <a:ea typeface="Arial"/>
        <a:cs typeface="Arial"/>
      </a:majorFont>
      <a:minorFont>
        <a:latin typeface="Helvetica"/>
        <a:ea typeface="Helvetica"/>
        <a:cs typeface="Helvetica"/>
      </a:minorFont>
    </a:fontScheme>
    <a:fmtScheme name="Streamlin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A9988"/>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Streamline">
  <a:themeElements>
    <a:clrScheme name="Streamline">
      <a:dk1>
        <a:srgbClr val="000000"/>
      </a:dk1>
      <a:lt1>
        <a:srgbClr val="FFFFFF"/>
      </a:lt1>
      <a:dk2>
        <a:srgbClr val="A7A7A7"/>
      </a:dk2>
      <a:lt2>
        <a:srgbClr val="535353"/>
      </a:lt2>
      <a:accent1>
        <a:srgbClr val="595959"/>
      </a:accent1>
      <a:accent2>
        <a:srgbClr val="6AA4C8"/>
      </a:accent2>
      <a:accent3>
        <a:srgbClr val="EB5600"/>
      </a:accent3>
      <a:accent4>
        <a:srgbClr val="A2FFE8"/>
      </a:accent4>
      <a:accent5>
        <a:srgbClr val="1C3678"/>
      </a:accent5>
      <a:accent6>
        <a:srgbClr val="FFB8A2"/>
      </a:accent6>
      <a:hlink>
        <a:srgbClr val="0000FF"/>
      </a:hlink>
      <a:folHlink>
        <a:srgbClr val="FF00FF"/>
      </a:folHlink>
    </a:clrScheme>
    <a:fontScheme name="Streamline">
      <a:majorFont>
        <a:latin typeface="Arial"/>
        <a:ea typeface="Arial"/>
        <a:cs typeface="Arial"/>
      </a:majorFont>
      <a:minorFont>
        <a:latin typeface="Helvetica"/>
        <a:ea typeface="Helvetica"/>
        <a:cs typeface="Helvetica"/>
      </a:minorFont>
    </a:fontScheme>
    <a:fmtScheme name="Streamlin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A9988"/>
        </a:solidFill>
        <a:ln w="25400" cap="flat">
          <a:solidFill>
            <a:schemeClr val="accent1"/>
          </a:solidFill>
          <a:prstDash val="solid"/>
          <a:round/>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0" tIns="0" rIns="0" bIns="0"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400" u="none" kumimoji="0" normalizeH="0">
            <a:ln>
              <a:noFill/>
            </a:ln>
            <a:solidFill>
              <a:srgbClr val="FFFFFF"/>
            </a:solidFill>
            <a:effectLst/>
            <a:uFillTx/>
            <a:latin typeface="+mn-lt"/>
            <a:ea typeface="+mn-ea"/>
            <a:cs typeface="+mn-cs"/>
            <a:sym typeface="Helvetica"/>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