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99" r:id="rId1"/>
    <p:sldMasterId id="2147484055" r:id="rId2"/>
  </p:sldMasterIdLst>
  <p:notesMasterIdLst>
    <p:notesMasterId r:id="rId35"/>
  </p:notesMasterIdLst>
  <p:sldIdLst>
    <p:sldId id="505" r:id="rId3"/>
    <p:sldId id="561" r:id="rId4"/>
    <p:sldId id="588" r:id="rId5"/>
    <p:sldId id="669" r:id="rId6"/>
    <p:sldId id="440" r:id="rId7"/>
    <p:sldId id="630" r:id="rId8"/>
    <p:sldId id="555" r:id="rId9"/>
    <p:sldId id="632" r:id="rId10"/>
    <p:sldId id="633" r:id="rId11"/>
    <p:sldId id="684" r:id="rId12"/>
    <p:sldId id="530" r:id="rId13"/>
    <p:sldId id="449" r:id="rId14"/>
    <p:sldId id="718" r:id="rId15"/>
    <p:sldId id="485" r:id="rId16"/>
    <p:sldId id="762" r:id="rId17"/>
    <p:sldId id="781" r:id="rId18"/>
    <p:sldId id="693" r:id="rId19"/>
    <p:sldId id="751" r:id="rId20"/>
    <p:sldId id="482" r:id="rId21"/>
    <p:sldId id="469" r:id="rId22"/>
    <p:sldId id="763" r:id="rId23"/>
    <p:sldId id="764" r:id="rId24"/>
    <p:sldId id="738" r:id="rId25"/>
    <p:sldId id="773" r:id="rId26"/>
    <p:sldId id="739" r:id="rId27"/>
    <p:sldId id="768" r:id="rId28"/>
    <p:sldId id="774" r:id="rId29"/>
    <p:sldId id="778" r:id="rId30"/>
    <p:sldId id="776" r:id="rId31"/>
    <p:sldId id="775" r:id="rId32"/>
    <p:sldId id="740" r:id="rId33"/>
    <p:sldId id="741" r:id="rId3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aron Morsink" initials=""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05AE"/>
    <a:srgbClr val="F3F631"/>
    <a:srgbClr val="A53DFF"/>
    <a:srgbClr val="5FFF70"/>
    <a:srgbClr val="E7B107"/>
    <a:srgbClr val="8F09D0"/>
    <a:srgbClr val="D6102A"/>
    <a:srgbClr val="B0F8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653"/>
    <p:restoredTop sz="95179"/>
  </p:normalViewPr>
  <p:slideViewPr>
    <p:cSldViewPr>
      <p:cViewPr varScale="1">
        <p:scale>
          <a:sx n="127" d="100"/>
          <a:sy n="127" d="100"/>
        </p:scale>
        <p:origin x="384"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2" d="100"/>
        <a:sy n="52" d="100"/>
      </p:scale>
      <p:origin x="0" y="4448"/>
    </p:cViewPr>
  </p:sorterViewPr>
  <p:notesViewPr>
    <p:cSldViewPr>
      <p:cViewPr varScale="1">
        <p:scale>
          <a:sx n="132" d="100"/>
          <a:sy n="132" d="100"/>
        </p:scale>
        <p:origin x="-2208"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20838CC-A148-B447-A7C1-30282C1FF9C8}" type="slidenum">
              <a:rPr lang="en-US"/>
              <a:pPr>
                <a:defRPr/>
              </a:pPr>
              <a:t>‹#›</a:t>
            </a:fld>
            <a:endParaRPr lang="en-US"/>
          </a:p>
        </p:txBody>
      </p:sp>
    </p:spTree>
    <p:extLst>
      <p:ext uri="{BB962C8B-B14F-4D97-AF65-F5344CB8AC3E}">
        <p14:creationId xmlns:p14="http://schemas.microsoft.com/office/powerpoint/2010/main" val="15611168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Brief intro</a:t>
            </a:r>
            <a:r>
              <a:rPr lang="en-US" baseline="0" dirty="0"/>
              <a:t> to states of matter in the neutron star interior.</a:t>
            </a:r>
            <a:endParaRPr lang="en-US" dirty="0"/>
          </a:p>
        </p:txBody>
      </p:sp>
    </p:spTree>
    <p:extLst>
      <p:ext uri="{BB962C8B-B14F-4D97-AF65-F5344CB8AC3E}">
        <p14:creationId xmlns:p14="http://schemas.microsoft.com/office/powerpoint/2010/main" val="2106371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Energy resolution is comparable to (very slightly worse than) CCDs on Chandra and</a:t>
            </a:r>
            <a:r>
              <a:rPr lang="en-US" baseline="0"/>
              <a:t> XMM.</a:t>
            </a:r>
          </a:p>
          <a:p>
            <a:endParaRPr lang="en-US"/>
          </a:p>
          <a:p>
            <a:r>
              <a:rPr lang="en-US"/>
              <a:t>Timing resolution</a:t>
            </a:r>
            <a:r>
              <a:rPr lang="en-US" baseline="0"/>
              <a:t> comparison is based on absolute XMM capability, including clock drifts on orbital &amp; longer timescales.</a:t>
            </a:r>
          </a:p>
          <a:p>
            <a:endParaRPr lang="en-US" baseline="0"/>
          </a:p>
          <a:p>
            <a:r>
              <a:rPr lang="en-US" baseline="0"/>
              <a:t>Sensitivity comparison with XMM is based on “typical” PN background, including low-level flaring that is almost inevitable.</a:t>
            </a:r>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F6986B1-0A42-064B-A626-C7A521D7AFB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188722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Shape 180"/>
          <p:cNvSpPr>
            <a:spLocks noGrp="1" noRot="1" noChangeAspect="1"/>
          </p:cNvSpPr>
          <p:nvPr>
            <p:ph type="sldImg"/>
          </p:nvPr>
        </p:nvSpPr>
        <p:spPr>
          <a:xfrm>
            <a:off x="1143000" y="685800"/>
            <a:ext cx="4572000" cy="3429000"/>
          </a:xfrm>
          <a:prstGeom prst="rect">
            <a:avLst/>
          </a:prstGeom>
        </p:spPr>
        <p:txBody>
          <a:bodyPr/>
          <a:lstStyle/>
          <a:p>
            <a:endParaRPr/>
          </a:p>
        </p:txBody>
      </p:sp>
      <p:sp>
        <p:nvSpPr>
          <p:cNvPr id="181" name="Shape 181"/>
          <p:cNvSpPr>
            <a:spLocks noGrp="1"/>
          </p:cNvSpPr>
          <p:nvPr>
            <p:ph type="body" sz="quarter" idx="1"/>
          </p:nvPr>
        </p:nvSpPr>
        <p:spPr>
          <a:prstGeom prst="rect">
            <a:avLst/>
          </a:prstGeom>
        </p:spPr>
        <p:txBody>
          <a:bodyPr/>
          <a:lstStyle/>
          <a:p>
            <a:pPr marL="457200" indent="-342900" defTabSz="457200">
              <a:lnSpc>
                <a:spcPct val="115000"/>
              </a:lnSpc>
              <a:spcBef>
                <a:spcPts val="1600"/>
              </a:spcBef>
              <a:buClr>
                <a:srgbClr val="1F497D"/>
              </a:buClr>
              <a:buSzPct val="100000"/>
              <a:buChar char="-"/>
              <a:defRPr sz="1800">
                <a:solidFill>
                  <a:srgbClr val="1F497D"/>
                </a:solidFill>
              </a:defRPr>
            </a:pPr>
            <a:r>
              <a:t>One figure of NSX-H (with Wynn Ho’s permission and credit) showing for one value of T, log(g), and 4 or 5 emission angles.</a:t>
            </a:r>
          </a:p>
          <a:p>
            <a:pPr marL="457200" indent="-342900" defTabSz="457200">
              <a:lnSpc>
                <a:spcPct val="115000"/>
              </a:lnSpc>
              <a:spcBef>
                <a:spcPts val="1600"/>
              </a:spcBef>
              <a:buClr>
                <a:srgbClr val="1F497D"/>
              </a:buClr>
              <a:buSzPct val="100000"/>
              <a:buChar char="-"/>
              <a:defRPr sz="1800">
                <a:solidFill>
                  <a:srgbClr val="1F497D"/>
                </a:solidFill>
              </a:defRPr>
            </a:pPr>
            <a:r>
              <a:t>Comments about gravitational settling - lightest element on top</a:t>
            </a:r>
          </a:p>
          <a:p>
            <a:pPr marL="457200" indent="-342900" defTabSz="457200">
              <a:lnSpc>
                <a:spcPct val="115000"/>
              </a:lnSpc>
              <a:spcBef>
                <a:spcPts val="1600"/>
              </a:spcBef>
              <a:buClr>
                <a:srgbClr val="1F497D"/>
              </a:buClr>
              <a:buSzPct val="100000"/>
              <a:buChar char="-"/>
              <a:defRPr sz="1800">
                <a:solidFill>
                  <a:srgbClr val="1F497D"/>
                </a:solidFill>
              </a:defRPr>
            </a:pPr>
            <a:r>
              <a:t>Hydrogen atmosphere most likely</a:t>
            </a:r>
          </a:p>
          <a:p>
            <a:pPr marL="457200" indent="-342900" defTabSz="457200">
              <a:lnSpc>
                <a:spcPct val="115000"/>
              </a:lnSpc>
              <a:spcBef>
                <a:spcPts val="1600"/>
              </a:spcBef>
              <a:buClr>
                <a:srgbClr val="1F497D"/>
              </a:buClr>
              <a:buSzPct val="100000"/>
              <a:buChar char="-"/>
              <a:defRPr sz="1800">
                <a:solidFill>
                  <a:srgbClr val="1F497D"/>
                </a:solidFill>
              </a:defRPr>
            </a:pPr>
            <a:r>
              <a:t>McPhac, NSX-H with either full or partial ionization, and NSX-He</a:t>
            </a:r>
          </a:p>
        </p:txBody>
      </p:sp>
    </p:spTree>
    <p:extLst>
      <p:ext uri="{BB962C8B-B14F-4D97-AF65-F5344CB8AC3E}">
        <p14:creationId xmlns:p14="http://schemas.microsoft.com/office/powerpoint/2010/main" val="4004617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AMS are focusing on family of dual polar cap models, different patterns for each cap. Also looking at parametrizing instrument response uncertainty.</a:t>
            </a:r>
            <a:endParaRPr lang="en-US" dirty="0"/>
          </a:p>
          <a:p>
            <a:endParaRPr lang="en-US" dirty="0"/>
          </a:p>
          <a:p>
            <a:r>
              <a:rPr lang="en-US" baseline="0" dirty="0"/>
              <a:t>Figure shows the different surface patterns we are exploring: ST, CDT, EDT, PDT.</a:t>
            </a:r>
          </a:p>
        </p:txBody>
      </p:sp>
    </p:spTree>
    <p:extLst>
      <p:ext uri="{BB962C8B-B14F-4D97-AF65-F5344CB8AC3E}">
        <p14:creationId xmlns:p14="http://schemas.microsoft.com/office/powerpoint/2010/main" val="20041700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AMS are focusing on family of dual polar cap models, different patterns for each cap. Also looking at parametrizing instrument response uncertainty.</a:t>
            </a:r>
            <a:endParaRPr lang="en-US" dirty="0"/>
          </a:p>
          <a:p>
            <a:endParaRPr lang="en-US" dirty="0"/>
          </a:p>
          <a:p>
            <a:r>
              <a:rPr lang="en-US" baseline="0" dirty="0"/>
              <a:t>Figure shows the different surface patterns we are exploring: ST, CDT, EDT, PDT.</a:t>
            </a:r>
          </a:p>
        </p:txBody>
      </p:sp>
    </p:spTree>
    <p:extLst>
      <p:ext uri="{BB962C8B-B14F-4D97-AF65-F5344CB8AC3E}">
        <p14:creationId xmlns:p14="http://schemas.microsoft.com/office/powerpoint/2010/main" val="11690546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baseline="0" dirty="0"/>
          </a:p>
        </p:txBody>
      </p:sp>
    </p:spTree>
    <p:extLst>
      <p:ext uri="{BB962C8B-B14F-4D97-AF65-F5344CB8AC3E}">
        <p14:creationId xmlns:p14="http://schemas.microsoft.com/office/powerpoint/2010/main" val="70784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a:t>
            </a:r>
            <a:r>
              <a:rPr lang="en-US" baseline="0" dirty="0"/>
              <a:t> briefly now NS studies fit into the more general picture of testing the strong force, link to the follow-on talks by Andrew Steiner (GW, cooling) and Sherry </a:t>
            </a:r>
            <a:r>
              <a:rPr lang="en-US" baseline="0" dirty="0" err="1"/>
              <a:t>Yennello</a:t>
            </a:r>
            <a:r>
              <a:rPr lang="en-US" baseline="0" dirty="0"/>
              <a:t> (lab experiments).</a:t>
            </a:r>
            <a:endParaRPr lang="en-US" dirty="0"/>
          </a:p>
        </p:txBody>
      </p:sp>
    </p:spTree>
    <p:extLst>
      <p:ext uri="{BB962C8B-B14F-4D97-AF65-F5344CB8AC3E}">
        <p14:creationId xmlns:p14="http://schemas.microsoft.com/office/powerpoint/2010/main" val="956717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D1EDD0B-C87F-064B-B38E-A26F88AFC08C}" type="slidenum">
              <a:rPr lang="en-US"/>
              <a:pPr>
                <a:defRPr/>
              </a:pPr>
              <a:t>7</a:t>
            </a:fld>
            <a:endParaRPr lang="en-US"/>
          </a:p>
        </p:txBody>
      </p:sp>
      <p:sp>
        <p:nvSpPr>
          <p:cNvPr id="220162" name="Rectangle 2"/>
          <p:cNvSpPr>
            <a:spLocks noGrp="1" noRot="1" noChangeAspect="1" noChangeArrowheads="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xmlns="" val="1"/>
            </a:ext>
          </a:extLst>
        </p:spPr>
      </p:sp>
      <p:sp>
        <p:nvSpPr>
          <p:cNvPr id="22016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r>
              <a:rPr lang="en-US" dirty="0">
                <a:cs typeface="+mn-cs"/>
              </a:rPr>
              <a:t>v/c = 0.1 (equator) spot </a:t>
            </a:r>
            <a:r>
              <a:rPr lang="en-US" dirty="0" err="1">
                <a:cs typeface="+mn-cs"/>
              </a:rPr>
              <a:t>centre</a:t>
            </a:r>
            <a:r>
              <a:rPr lang="en-US" baseline="0" dirty="0" err="1">
                <a:cs typeface="+mn-cs"/>
              </a:rPr>
              <a:t>s</a:t>
            </a:r>
            <a:r>
              <a:rPr lang="en-US" baseline="0" dirty="0">
                <a:cs typeface="+mn-cs"/>
              </a:rPr>
              <a:t> at pi/4; bolometric flux; same temperature in frame of star; </a:t>
            </a:r>
            <a:r>
              <a:rPr lang="en-US" baseline="0">
                <a:cs typeface="+mn-cs"/>
              </a:rPr>
              <a:t>gravitational redshift.</a:t>
            </a:r>
            <a:endParaRPr lang="en-US" dirty="0">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M/R = 0.15; v/c = 0.1</a:t>
            </a:r>
          </a:p>
        </p:txBody>
      </p:sp>
      <p:sp>
        <p:nvSpPr>
          <p:cNvPr id="4" name="Slide Number Placeholder 3"/>
          <p:cNvSpPr>
            <a:spLocks noGrp="1"/>
          </p:cNvSpPr>
          <p:nvPr>
            <p:ph type="sldNum" sz="quarter" idx="10"/>
          </p:nvPr>
        </p:nvSpPr>
        <p:spPr/>
        <p:txBody>
          <a:bodyPr/>
          <a:lstStyle/>
          <a:p>
            <a:pPr>
              <a:defRPr/>
            </a:pPr>
            <a:fld id="{420838CC-A148-B447-A7C1-30282C1FF9C8}" type="slidenum">
              <a:rPr lang="en-US" smtClean="0"/>
              <a:pPr>
                <a:defRPr/>
              </a:pPr>
              <a:t>8</a:t>
            </a:fld>
            <a:endParaRPr lang="en-US"/>
          </a:p>
        </p:txBody>
      </p:sp>
    </p:spTree>
    <p:extLst>
      <p:ext uri="{BB962C8B-B14F-4D97-AF65-F5344CB8AC3E}">
        <p14:creationId xmlns:p14="http://schemas.microsoft.com/office/powerpoint/2010/main" val="577021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M/R = 0; equatorial spots to show maximum </a:t>
            </a:r>
            <a:r>
              <a:rPr lang="en-US" dirty="0" err="1"/>
              <a:t>doppler</a:t>
            </a:r>
            <a:endParaRPr lang="en-US" dirty="0"/>
          </a:p>
        </p:txBody>
      </p:sp>
      <p:sp>
        <p:nvSpPr>
          <p:cNvPr id="4" name="Slide Number Placeholder 3"/>
          <p:cNvSpPr>
            <a:spLocks noGrp="1"/>
          </p:cNvSpPr>
          <p:nvPr>
            <p:ph type="sldNum" sz="quarter" idx="10"/>
          </p:nvPr>
        </p:nvSpPr>
        <p:spPr/>
        <p:txBody>
          <a:bodyPr/>
          <a:lstStyle/>
          <a:p>
            <a:pPr>
              <a:defRPr/>
            </a:pPr>
            <a:fld id="{420838CC-A148-B447-A7C1-30282C1FF9C8}" type="slidenum">
              <a:rPr lang="en-US" smtClean="0"/>
              <a:pPr>
                <a:defRPr/>
              </a:pPr>
              <a:t>9</a:t>
            </a:fld>
            <a:endParaRPr lang="en-US"/>
          </a:p>
        </p:txBody>
      </p:sp>
    </p:spTree>
    <p:extLst>
      <p:ext uri="{BB962C8B-B14F-4D97-AF65-F5344CB8AC3E}">
        <p14:creationId xmlns:p14="http://schemas.microsoft.com/office/powerpoint/2010/main" val="1977785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A67A79BE-E6A6-3C44-A9C1-900DDC13D627}" type="slidenum">
              <a:rPr lang="en-US" altLang="x-none" sz="1200"/>
              <a:pPr/>
              <a:t>10</a:t>
            </a:fld>
            <a:endParaRPr lang="en-US" altLang="x-none" sz="1200"/>
          </a:p>
        </p:txBody>
      </p:sp>
      <p:sp>
        <p:nvSpPr>
          <p:cNvPr id="2457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45763" name="Rectangle 3"/>
          <p:cNvSpPr>
            <a:spLocks noGrp="1" noChangeArrowheads="1"/>
          </p:cNvSpPr>
          <p:nvPr>
            <p:ph type="body" idx="1"/>
          </p:nvPr>
        </p:nvSpPr>
        <p:spPr/>
        <p:txBody>
          <a:bodyPr/>
          <a:lstStyle/>
          <a:p>
            <a:pPr eaLnBrk="1" hangingPunct="1">
              <a:defRPr/>
            </a:pPr>
            <a:endParaRPr lang="en-US">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Energy resolution is comparable to (very slightly worse than) CCDs on Chandra and</a:t>
            </a:r>
            <a:r>
              <a:rPr lang="en-US" baseline="0"/>
              <a:t> XMM.</a:t>
            </a:r>
          </a:p>
          <a:p>
            <a:endParaRPr lang="en-US"/>
          </a:p>
          <a:p>
            <a:r>
              <a:rPr lang="en-US"/>
              <a:t>Timing resolution</a:t>
            </a:r>
            <a:r>
              <a:rPr lang="en-US" baseline="0"/>
              <a:t> comparison is based on absolute XMM capability, including clock drifts on orbital &amp; longer timescales.</a:t>
            </a:r>
          </a:p>
          <a:p>
            <a:endParaRPr lang="en-US" baseline="0"/>
          </a:p>
          <a:p>
            <a:r>
              <a:rPr lang="en-US" baseline="0"/>
              <a:t>Sensitivity comparison with XMM is based on “typical” PN background, including low-level flaring that is almost inevitable.</a:t>
            </a:r>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F6986B1-0A42-064B-A626-C7A521D7AFB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61608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Energy resolution is comparable to (very slightly worse than) CCDs on Chandra and</a:t>
            </a:r>
            <a:r>
              <a:rPr lang="en-US" baseline="0"/>
              <a:t> XMM.</a:t>
            </a:r>
          </a:p>
          <a:p>
            <a:endParaRPr lang="en-US"/>
          </a:p>
          <a:p>
            <a:r>
              <a:rPr lang="en-US"/>
              <a:t>Timing resolution</a:t>
            </a:r>
            <a:r>
              <a:rPr lang="en-US" baseline="0"/>
              <a:t> comparison is based on absolute XMM capability, including clock drifts on orbital &amp; longer timescales.</a:t>
            </a:r>
          </a:p>
          <a:p>
            <a:endParaRPr lang="en-US" baseline="0"/>
          </a:p>
          <a:p>
            <a:r>
              <a:rPr lang="en-US" baseline="0"/>
              <a:t>Sensitivity comparison with XMM is based on “typical” PN background, including low-level flaring that is almost inevitable.</a:t>
            </a:r>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F6986B1-0A42-064B-A626-C7A521D7AFB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81003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sz="1100" kern="1200" dirty="0">
                <a:solidFill>
                  <a:schemeClr val="tx1"/>
                </a:solidFill>
                <a:effectLst/>
                <a:latin typeface="Gill Sans" charset="0"/>
                <a:ea typeface="ＭＳ Ｐゴシック" charset="0"/>
                <a:cs typeface="ＭＳ Ｐゴシック" charset="0"/>
              </a:rPr>
              <a:t>Overview of essential elements of our analysis process.</a:t>
            </a:r>
            <a:r>
              <a:rPr lang="en-US" sz="1100" kern="1200" baseline="0" dirty="0">
                <a:solidFill>
                  <a:schemeClr val="tx1"/>
                </a:solidFill>
                <a:effectLst/>
                <a:latin typeface="Gill Sans" charset="0"/>
                <a:ea typeface="ＭＳ Ｐゴシック" charset="0"/>
                <a:cs typeface="ＭＳ Ｐゴシック" charset="0"/>
              </a:rPr>
              <a:t>  </a:t>
            </a:r>
          </a:p>
          <a:p>
            <a:pPr marL="0" marR="0" indent="0" algn="l" defTabSz="914400" rtl="0" eaLnBrk="1" fontAlgn="base" latinLnBrk="0" hangingPunct="1">
              <a:lnSpc>
                <a:spcPct val="100000"/>
              </a:lnSpc>
              <a:spcBef>
                <a:spcPct val="0"/>
              </a:spcBef>
              <a:spcAft>
                <a:spcPct val="0"/>
              </a:spcAft>
              <a:buClrTx/>
              <a:buSzTx/>
              <a:buFontTx/>
              <a:buNone/>
              <a:tabLst/>
              <a:defRPr/>
            </a:pPr>
            <a:endParaRPr lang="en-US" sz="1100" kern="1200" baseline="0" dirty="0">
              <a:solidFill>
                <a:schemeClr val="tx1"/>
              </a:solidFill>
              <a:effectLst/>
              <a:latin typeface="Gill Sans" charset="0"/>
              <a:ea typeface="ＭＳ Ｐゴシック" charset="0"/>
              <a:cs typeface="ＭＳ Ｐゴシック" charset="0"/>
            </a:endParaRPr>
          </a:p>
          <a:p>
            <a:pPr marL="0" marR="0" indent="0" algn="l" defTabSz="914400" rtl="0" eaLnBrk="1" fontAlgn="base" latinLnBrk="0" hangingPunct="1">
              <a:lnSpc>
                <a:spcPct val="100000"/>
              </a:lnSpc>
              <a:spcBef>
                <a:spcPct val="0"/>
              </a:spcBef>
              <a:spcAft>
                <a:spcPct val="0"/>
              </a:spcAft>
              <a:buClrTx/>
              <a:buSzTx/>
              <a:buFontTx/>
              <a:buNone/>
              <a:tabLst/>
              <a:defRPr/>
            </a:pPr>
            <a:r>
              <a:rPr lang="en-US" sz="1100" kern="1200" baseline="0" dirty="0">
                <a:solidFill>
                  <a:schemeClr val="tx1"/>
                </a:solidFill>
                <a:effectLst/>
                <a:latin typeface="Gill Sans" charset="0"/>
                <a:ea typeface="ＭＳ Ｐゴシック" charset="0"/>
                <a:cs typeface="ＭＳ Ｐゴシック" charset="0"/>
              </a:rPr>
              <a:t>Data - phase bin -energy channels.  Sources are highly stable, ephemeris used for fold.</a:t>
            </a:r>
            <a:endParaRPr lang="en-US" sz="1100" kern="1200" dirty="0">
              <a:solidFill>
                <a:schemeClr val="tx1"/>
              </a:solidFill>
              <a:effectLst/>
              <a:latin typeface="Gill Sans" charset="0"/>
              <a:ea typeface="ＭＳ Ｐゴシック" charset="0"/>
              <a:cs typeface="ＭＳ Ｐゴシック" charset="0"/>
            </a:endParaRPr>
          </a:p>
          <a:p>
            <a:pPr marL="0" marR="0" indent="0" algn="l" defTabSz="914400" rtl="0" eaLnBrk="1" fontAlgn="base" latinLnBrk="0" hangingPunct="1">
              <a:lnSpc>
                <a:spcPct val="100000"/>
              </a:lnSpc>
              <a:spcBef>
                <a:spcPct val="0"/>
              </a:spcBef>
              <a:spcAft>
                <a:spcPct val="0"/>
              </a:spcAft>
              <a:buClrTx/>
              <a:buSzTx/>
              <a:buFontTx/>
              <a:buNone/>
              <a:tabLst/>
              <a:defRPr/>
            </a:pPr>
            <a:endParaRPr lang="en-US" sz="1100" kern="1200" dirty="0">
              <a:solidFill>
                <a:schemeClr val="tx1"/>
              </a:solidFill>
              <a:effectLst/>
              <a:latin typeface="Gill Sans" charset="0"/>
              <a:ea typeface="ＭＳ Ｐゴシック" charset="0"/>
              <a:cs typeface="ＭＳ Ｐゴシック" charset="0"/>
            </a:endParaRPr>
          </a:p>
          <a:p>
            <a:pPr marL="0" marR="0" indent="0" algn="l" defTabSz="914400" rtl="0" eaLnBrk="1" fontAlgn="base" latinLnBrk="0" hangingPunct="1">
              <a:lnSpc>
                <a:spcPct val="100000"/>
              </a:lnSpc>
              <a:spcBef>
                <a:spcPct val="0"/>
              </a:spcBef>
              <a:spcAft>
                <a:spcPct val="0"/>
              </a:spcAft>
              <a:buClrTx/>
              <a:buSzTx/>
              <a:buFontTx/>
              <a:buNone/>
              <a:tabLst/>
              <a:defRPr/>
            </a:pPr>
            <a:r>
              <a:rPr lang="en-US" sz="1100" kern="1200" dirty="0">
                <a:solidFill>
                  <a:schemeClr val="tx1"/>
                </a:solidFill>
                <a:effectLst/>
                <a:latin typeface="Gill Sans" charset="0"/>
                <a:ea typeface="ＭＳ Ｐゴシック" charset="0"/>
                <a:cs typeface="ＭＳ Ｐゴシック" charset="0"/>
              </a:rPr>
              <a:t>Lightcurve Model: This generates a synthetic pulse profile for a given set of parameters including those setting the exterior space-time (M, R, spin rate), the surface emission pattern (temperature distribution, beaming function or atmosphere model), observer inclination, distance, interstellar hydrogen column density, and background. </a:t>
            </a:r>
          </a:p>
          <a:p>
            <a:pPr marL="0" marR="0" indent="0" algn="l" defTabSz="914400" rtl="0" eaLnBrk="1" fontAlgn="base" latinLnBrk="0" hangingPunct="1">
              <a:lnSpc>
                <a:spcPct val="100000"/>
              </a:lnSpc>
              <a:spcBef>
                <a:spcPct val="0"/>
              </a:spcBef>
              <a:spcAft>
                <a:spcPct val="0"/>
              </a:spcAft>
              <a:buClrTx/>
              <a:buSzTx/>
              <a:buFontTx/>
              <a:buNone/>
              <a:tabLst/>
              <a:defRPr/>
            </a:pPr>
            <a:endParaRPr lang="en-US" sz="1100" kern="1200" dirty="0">
              <a:solidFill>
                <a:schemeClr val="tx1"/>
              </a:solidFill>
              <a:effectLst/>
              <a:latin typeface="Gill Sans" charset="0"/>
              <a:ea typeface="ＭＳ Ｐゴシック" charset="0"/>
              <a:cs typeface="ＭＳ Ｐゴシック" charset="0"/>
            </a:endParaRPr>
          </a:p>
          <a:p>
            <a:pPr marL="0" marR="0" indent="0" algn="l" defTabSz="914400" rtl="0" eaLnBrk="1" fontAlgn="base" latinLnBrk="0" hangingPunct="1">
              <a:lnSpc>
                <a:spcPct val="100000"/>
              </a:lnSpc>
              <a:spcBef>
                <a:spcPct val="0"/>
              </a:spcBef>
              <a:spcAft>
                <a:spcPct val="0"/>
              </a:spcAft>
              <a:buClrTx/>
              <a:buSzTx/>
              <a:buFontTx/>
              <a:buNone/>
              <a:tabLst/>
              <a:defRPr/>
            </a:pPr>
            <a:r>
              <a:rPr lang="en-US" sz="1100" kern="1200" dirty="0">
                <a:solidFill>
                  <a:schemeClr val="tx1"/>
                </a:solidFill>
                <a:effectLst/>
                <a:latin typeface="Gill Sans" charset="0"/>
                <a:ea typeface="ＭＳ Ｐゴシック" charset="0"/>
                <a:cs typeface="ＭＳ Ｐゴシック" charset="0"/>
              </a:rPr>
              <a:t>The Instrument Response Function: This determines how a specific detector would process the model incident signal. The Redistribution Matrix File (RMF) and Auxiliary Response File (ARF) will map, for example, from energy space into detector channels, and take into account the overall efficiency of the detector. </a:t>
            </a:r>
          </a:p>
          <a:p>
            <a:pPr marL="0" marR="0" indent="0" algn="l" defTabSz="914400" rtl="0" eaLnBrk="1" fontAlgn="base" latinLnBrk="0" hangingPunct="1">
              <a:lnSpc>
                <a:spcPct val="100000"/>
              </a:lnSpc>
              <a:spcBef>
                <a:spcPct val="0"/>
              </a:spcBef>
              <a:spcAft>
                <a:spcPct val="0"/>
              </a:spcAft>
              <a:buClrTx/>
              <a:buSzTx/>
              <a:buFontTx/>
              <a:buNone/>
              <a:tabLst/>
              <a:defRPr/>
            </a:pPr>
            <a:endParaRPr lang="en-US" sz="1100" kern="1200" dirty="0">
              <a:solidFill>
                <a:schemeClr val="tx1"/>
              </a:solidFill>
              <a:effectLst/>
              <a:latin typeface="Gill Sans" charset="0"/>
              <a:ea typeface="ＭＳ Ｐゴシック" charset="0"/>
              <a:cs typeface="ＭＳ Ｐゴシック" charset="0"/>
            </a:endParaRPr>
          </a:p>
          <a:p>
            <a:pPr marL="0" marR="0" indent="0" algn="l" defTabSz="914400" rtl="0" eaLnBrk="1" fontAlgn="base" latinLnBrk="0" hangingPunct="1">
              <a:lnSpc>
                <a:spcPct val="100000"/>
              </a:lnSpc>
              <a:spcBef>
                <a:spcPct val="0"/>
              </a:spcBef>
              <a:spcAft>
                <a:spcPct val="0"/>
              </a:spcAft>
              <a:buClrTx/>
              <a:buSzTx/>
              <a:buFontTx/>
              <a:buNone/>
              <a:tabLst/>
              <a:defRPr/>
            </a:pPr>
            <a:r>
              <a:rPr lang="en-US" sz="1100" kern="1200" dirty="0">
                <a:solidFill>
                  <a:schemeClr val="tx1"/>
                </a:solidFill>
                <a:effectLst/>
                <a:latin typeface="Gill Sans" charset="0"/>
                <a:ea typeface="ＭＳ Ｐゴシック" charset="0"/>
                <a:cs typeface="ＭＳ Ｐゴシック" charset="0"/>
              </a:rPr>
              <a:t>An Inference Code: Bayesian inference codes couple likelihood evaluations (evaluating the probability of obtaining the data from the model for a given set of parameters) and a set of priors for those parameters with a sampler that explores the parameter space to determine the posterior probability distributions of the various model parameters. </a:t>
            </a:r>
          </a:p>
          <a:p>
            <a:pPr marL="0" marR="0" indent="0" algn="l" defTabSz="914400" rtl="0" eaLnBrk="1" fontAlgn="base" latinLnBrk="0" hangingPunct="1">
              <a:lnSpc>
                <a:spcPct val="100000"/>
              </a:lnSpc>
              <a:spcBef>
                <a:spcPct val="0"/>
              </a:spcBef>
              <a:spcAft>
                <a:spcPct val="0"/>
              </a:spcAft>
              <a:buClrTx/>
              <a:buSzTx/>
              <a:buFontTx/>
              <a:buNone/>
              <a:tabLst/>
              <a:defRPr/>
            </a:pPr>
            <a:endParaRPr lang="en-US" sz="1100" kern="1200" dirty="0">
              <a:solidFill>
                <a:schemeClr val="tx1"/>
              </a:solidFill>
              <a:effectLst/>
              <a:latin typeface="Gill Sans" charset="0"/>
              <a:ea typeface="ＭＳ Ｐゴシック" charset="0"/>
              <a:cs typeface="ＭＳ Ｐゴシック" charset="0"/>
            </a:endParaRPr>
          </a:p>
          <a:p>
            <a:pPr marL="0" marR="0" indent="0" algn="l" defTabSz="914400" rtl="0" eaLnBrk="1" fontAlgn="base" latinLnBrk="0" hangingPunct="1">
              <a:lnSpc>
                <a:spcPct val="100000"/>
              </a:lnSpc>
              <a:spcBef>
                <a:spcPct val="0"/>
              </a:spcBef>
              <a:spcAft>
                <a:spcPct val="0"/>
              </a:spcAft>
              <a:buClrTx/>
              <a:buSzTx/>
              <a:buFontTx/>
              <a:buNone/>
              <a:tabLst/>
              <a:defRPr/>
            </a:pPr>
            <a:r>
              <a:rPr lang="en-US" sz="1100" kern="1200" dirty="0">
                <a:solidFill>
                  <a:schemeClr val="tx1"/>
                </a:solidFill>
                <a:effectLst/>
                <a:latin typeface="Gill Sans" charset="0"/>
                <a:ea typeface="ＭＳ Ｐゴシック" charset="0"/>
                <a:cs typeface="ＭＳ Ｐゴシック" charset="0"/>
              </a:rPr>
              <a:t>End product</a:t>
            </a:r>
            <a:r>
              <a:rPr lang="en-US" sz="1100" kern="1200" baseline="0" dirty="0">
                <a:solidFill>
                  <a:schemeClr val="tx1"/>
                </a:solidFill>
                <a:effectLst/>
                <a:latin typeface="Gill Sans" charset="0"/>
                <a:ea typeface="ＭＳ Ｐゴシック" charset="0"/>
                <a:cs typeface="ＭＳ Ｐゴシック" charset="0"/>
              </a:rPr>
              <a:t> - either M, R or EOS model parameters.  Focus for now on M, R.</a:t>
            </a:r>
            <a:endParaRPr lang="en-US" sz="1100" kern="1200" dirty="0">
              <a:solidFill>
                <a:schemeClr val="tx1"/>
              </a:solidFill>
              <a:effectLst/>
              <a:latin typeface="Gill Sans" charset="0"/>
              <a:ea typeface="ＭＳ Ｐゴシック" charset="0"/>
              <a:cs typeface="ＭＳ Ｐゴシック" charset="0"/>
            </a:endParaRPr>
          </a:p>
          <a:p>
            <a:pPr marL="0" marR="0" indent="0" algn="l" defTabSz="914400" rtl="0" eaLnBrk="1" fontAlgn="base" latinLnBrk="0" hangingPunct="1">
              <a:lnSpc>
                <a:spcPct val="100000"/>
              </a:lnSpc>
              <a:spcBef>
                <a:spcPct val="0"/>
              </a:spcBef>
              <a:spcAft>
                <a:spcPct val="0"/>
              </a:spcAft>
              <a:buClrTx/>
              <a:buSzTx/>
              <a:buFontTx/>
              <a:buNone/>
              <a:tabLst/>
              <a:defRPr/>
            </a:pPr>
            <a:endParaRPr lang="en-US" sz="1100" kern="1200" dirty="0">
              <a:solidFill>
                <a:schemeClr val="tx1"/>
              </a:solidFill>
              <a:effectLst/>
              <a:latin typeface="Gill Sans" charset="0"/>
              <a:ea typeface="ＭＳ Ｐゴシック" charset="0"/>
              <a:cs typeface="ＭＳ Ｐゴシック" charset="0"/>
            </a:endParaRPr>
          </a:p>
          <a:p>
            <a:pPr marL="0" marR="0" indent="0" algn="l" defTabSz="914400" rtl="0" eaLnBrk="1" fontAlgn="base" latinLnBrk="0" hangingPunct="1">
              <a:lnSpc>
                <a:spcPct val="100000"/>
              </a:lnSpc>
              <a:spcBef>
                <a:spcPct val="0"/>
              </a:spcBef>
              <a:spcAft>
                <a:spcPct val="0"/>
              </a:spcAft>
              <a:buClrTx/>
              <a:buSzTx/>
              <a:buFontTx/>
              <a:buNone/>
              <a:tabLst/>
              <a:defRPr/>
            </a:pPr>
            <a:endParaRPr lang="en-US" sz="1100" kern="1200" dirty="0">
              <a:solidFill>
                <a:schemeClr val="tx1"/>
              </a:solidFill>
              <a:effectLst/>
              <a:latin typeface="Gill Sans" charset="0"/>
              <a:ea typeface="ＭＳ Ｐゴシック" charset="0"/>
              <a:cs typeface="ＭＳ Ｐゴシック" charset="0"/>
            </a:endParaRPr>
          </a:p>
          <a:p>
            <a:pPr marL="0" marR="0" indent="0" algn="l" defTabSz="914400" rtl="0" eaLnBrk="1" fontAlgn="base" latinLnBrk="0" hangingPunct="1">
              <a:lnSpc>
                <a:spcPct val="100000"/>
              </a:lnSpc>
              <a:spcBef>
                <a:spcPct val="0"/>
              </a:spcBef>
              <a:spcAft>
                <a:spcPct val="0"/>
              </a:spcAft>
              <a:buClrTx/>
              <a:buSzTx/>
              <a:buFontTx/>
              <a:buNone/>
              <a:tabLst/>
              <a:defRPr/>
            </a:pPr>
            <a:endParaRPr lang="en-US" sz="1100" kern="1200" dirty="0">
              <a:solidFill>
                <a:schemeClr val="tx1"/>
              </a:solidFill>
              <a:effectLst/>
              <a:latin typeface="Gill Sans" charset="0"/>
              <a:ea typeface="ＭＳ Ｐゴシック" charset="0"/>
              <a:cs typeface="ＭＳ Ｐゴシック" charset="0"/>
            </a:endParaRPr>
          </a:p>
          <a:p>
            <a:pPr marL="0" marR="0" indent="0" algn="l" defTabSz="914400" rtl="0" eaLnBrk="1" fontAlgn="base" latinLnBrk="0" hangingPunct="1">
              <a:lnSpc>
                <a:spcPct val="100000"/>
              </a:lnSpc>
              <a:spcBef>
                <a:spcPct val="0"/>
              </a:spcBef>
              <a:spcAft>
                <a:spcPct val="0"/>
              </a:spcAft>
              <a:buClrTx/>
              <a:buSzTx/>
              <a:buFontTx/>
              <a:buNone/>
              <a:tabLst/>
              <a:defRPr/>
            </a:pPr>
            <a:endParaRPr lang="en-US" sz="1100" kern="1200" dirty="0">
              <a:solidFill>
                <a:schemeClr val="tx1"/>
              </a:solidFill>
              <a:effectLst/>
              <a:latin typeface="Gill Sans" charset="0"/>
              <a:ea typeface="ＭＳ Ｐゴシック" charset="0"/>
              <a:cs typeface="ＭＳ Ｐゴシック" charset="0"/>
            </a:endParaRPr>
          </a:p>
          <a:p>
            <a:pPr marL="0" marR="0" indent="0" algn="l" defTabSz="914400" rtl="0" eaLnBrk="1" fontAlgn="base" latinLnBrk="0" hangingPunct="1">
              <a:lnSpc>
                <a:spcPct val="100000"/>
              </a:lnSpc>
              <a:spcBef>
                <a:spcPct val="0"/>
              </a:spcBef>
              <a:spcAft>
                <a:spcPct val="0"/>
              </a:spcAft>
              <a:buClrTx/>
              <a:buSzTx/>
              <a:buFontTx/>
              <a:buNone/>
              <a:tabLst/>
              <a:defRPr/>
            </a:pPr>
            <a:endParaRPr lang="en-US" sz="1100" kern="1200" dirty="0">
              <a:solidFill>
                <a:schemeClr val="tx1"/>
              </a:solidFill>
              <a:effectLst/>
              <a:latin typeface="Gill Sans" charset="0"/>
              <a:ea typeface="ＭＳ Ｐゴシック" charset="0"/>
              <a:cs typeface="ＭＳ Ｐゴシック" charset="0"/>
            </a:endParaRPr>
          </a:p>
          <a:p>
            <a:pPr eaLnBrk="1" hangingPunct="1">
              <a:defRPr/>
            </a:pPr>
            <a:endParaRPr lang="en-US" dirty="0">
              <a:cs typeface="+mn-cs"/>
            </a:endParaRPr>
          </a:p>
        </p:txBody>
      </p:sp>
      <p:sp>
        <p:nvSpPr>
          <p:cNvPr id="25603" name="Slide Number Placeholder 3"/>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4300">
                <a:solidFill>
                  <a:srgbClr val="FFFFFF"/>
                </a:solidFill>
                <a:latin typeface="Gill Sans" charset="0"/>
                <a:ea typeface="ヒラギノ角ゴ ProN W3" charset="0"/>
                <a:cs typeface="ヒラギノ角ゴ ProN W3" charset="0"/>
                <a:sym typeface="Gill Sans" charset="0"/>
              </a:defRPr>
            </a:lvl1pPr>
            <a:lvl2pPr marL="742950" indent="-285750" eaLnBrk="0" hangingPunct="0">
              <a:defRPr sz="4300">
                <a:solidFill>
                  <a:srgbClr val="FFFFFF"/>
                </a:solidFill>
                <a:latin typeface="Gill Sans" charset="0"/>
                <a:ea typeface="ヒラギノ角ゴ ProN W3" charset="0"/>
                <a:cs typeface="ヒラギノ角ゴ ProN W3" charset="0"/>
                <a:sym typeface="Gill Sans" charset="0"/>
              </a:defRPr>
            </a:lvl2pPr>
            <a:lvl3pPr marL="1143000" indent="-228600" eaLnBrk="0" hangingPunct="0">
              <a:defRPr sz="4300">
                <a:solidFill>
                  <a:srgbClr val="FFFFFF"/>
                </a:solidFill>
                <a:latin typeface="Gill Sans" charset="0"/>
                <a:ea typeface="ヒラギノ角ゴ ProN W3" charset="0"/>
                <a:cs typeface="ヒラギノ角ゴ ProN W3" charset="0"/>
                <a:sym typeface="Gill Sans" charset="0"/>
              </a:defRPr>
            </a:lvl3pPr>
            <a:lvl4pPr marL="1600200" indent="-228600" eaLnBrk="0" hangingPunct="0">
              <a:defRPr sz="4300">
                <a:solidFill>
                  <a:srgbClr val="FFFFFF"/>
                </a:solidFill>
                <a:latin typeface="Gill Sans" charset="0"/>
                <a:ea typeface="ヒラギノ角ゴ ProN W3" charset="0"/>
                <a:cs typeface="ヒラギノ角ゴ ProN W3" charset="0"/>
                <a:sym typeface="Gill Sans" charset="0"/>
              </a:defRPr>
            </a:lvl4pPr>
            <a:lvl5pPr marL="2057400" indent="-228600" eaLnBrk="0" hangingPunct="0">
              <a:defRPr sz="4300">
                <a:solidFill>
                  <a:srgbClr val="FFFFFF"/>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300">
                <a:solidFill>
                  <a:srgbClr val="FFFFFF"/>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300">
                <a:solidFill>
                  <a:srgbClr val="FFFFFF"/>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300">
                <a:solidFill>
                  <a:srgbClr val="FFFFFF"/>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300">
                <a:solidFill>
                  <a:srgbClr val="FFFFFF"/>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fld id="{0545EC52-15ED-6047-94D1-A52796524CDC}" type="slidenum">
              <a:rPr lang="en-US">
                <a:solidFill>
                  <a:srgbClr val="000000"/>
                </a:solidFill>
                <a:latin typeface="Calibri" charset="0"/>
              </a:rPr>
              <a:pPr algn="ctr" eaLnBrk="1" fontAlgn="base" hangingPunct="1">
                <a:spcBef>
                  <a:spcPct val="0"/>
                </a:spcBef>
                <a:spcAft>
                  <a:spcPct val="0"/>
                </a:spcAft>
              </a:pPr>
              <a:t>18</a:t>
            </a:fld>
            <a:endParaRPr lang="en-US">
              <a:solidFill>
                <a:srgbClr val="000000"/>
              </a:solidFill>
              <a:latin typeface="Calibri" charset="0"/>
            </a:endParaRPr>
          </a:p>
        </p:txBody>
      </p:sp>
    </p:spTree>
    <p:extLst>
      <p:ext uri="{BB962C8B-B14F-4D97-AF65-F5344CB8AC3E}">
        <p14:creationId xmlns:p14="http://schemas.microsoft.com/office/powerpoint/2010/main" val="367232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2"/>
            <a:ext cx="7772400" cy="1470025"/>
          </a:xfrm>
        </p:spPr>
        <p:txBody>
          <a:bodyPr/>
          <a:lstStyle/>
          <a:p>
            <a:r>
              <a:rPr lang="en-CA"/>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Sharon Morsink - NICER</a:t>
            </a:r>
          </a:p>
        </p:txBody>
      </p:sp>
      <p:sp>
        <p:nvSpPr>
          <p:cNvPr id="6" name="Slide Number Placeholder 5"/>
          <p:cNvSpPr>
            <a:spLocks noGrp="1"/>
          </p:cNvSpPr>
          <p:nvPr>
            <p:ph type="sldNum" sz="quarter" idx="12"/>
          </p:nvPr>
        </p:nvSpPr>
        <p:spPr/>
        <p:txBody>
          <a:bodyPr/>
          <a:lstStyle>
            <a:lvl1pPr>
              <a:defRPr/>
            </a:lvl1pPr>
          </a:lstStyle>
          <a:p>
            <a:pPr>
              <a:defRPr/>
            </a:pPr>
            <a:fld id="{F04889B7-D5BE-B44E-A0B7-BC6286407B39}" type="slidenum">
              <a:rPr lang="en-US"/>
              <a:pPr>
                <a:defRPr/>
              </a:pPr>
              <a:t>‹#›</a:t>
            </a:fld>
            <a:endParaRPr lang="en-US"/>
          </a:p>
        </p:txBody>
      </p:sp>
    </p:spTree>
    <p:extLst>
      <p:ext uri="{BB962C8B-B14F-4D97-AF65-F5344CB8AC3E}">
        <p14:creationId xmlns:p14="http://schemas.microsoft.com/office/powerpoint/2010/main" val="1447487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Sharon Morsink - NICER</a:t>
            </a:r>
          </a:p>
        </p:txBody>
      </p:sp>
      <p:sp>
        <p:nvSpPr>
          <p:cNvPr id="6" name="Slide Number Placeholder 5"/>
          <p:cNvSpPr>
            <a:spLocks noGrp="1"/>
          </p:cNvSpPr>
          <p:nvPr>
            <p:ph type="sldNum" sz="quarter" idx="12"/>
          </p:nvPr>
        </p:nvSpPr>
        <p:spPr/>
        <p:txBody>
          <a:bodyPr/>
          <a:lstStyle>
            <a:lvl1pPr>
              <a:defRPr/>
            </a:lvl1pPr>
          </a:lstStyle>
          <a:p>
            <a:pPr>
              <a:defRPr/>
            </a:pPr>
            <a:fld id="{E6A2EE28-1D13-504D-AEF5-610C36AD44D3}" type="slidenum">
              <a:rPr lang="en-US"/>
              <a:pPr>
                <a:defRPr/>
              </a:pPr>
              <a:t>‹#›</a:t>
            </a:fld>
            <a:endParaRPr lang="en-US"/>
          </a:p>
        </p:txBody>
      </p:sp>
    </p:spTree>
    <p:extLst>
      <p:ext uri="{BB962C8B-B14F-4D97-AF65-F5344CB8AC3E}">
        <p14:creationId xmlns:p14="http://schemas.microsoft.com/office/powerpoint/2010/main" val="342202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CA"/>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Sharon Morsink - NICER</a:t>
            </a:r>
          </a:p>
        </p:txBody>
      </p:sp>
      <p:sp>
        <p:nvSpPr>
          <p:cNvPr id="6" name="Slide Number Placeholder 5"/>
          <p:cNvSpPr>
            <a:spLocks noGrp="1"/>
          </p:cNvSpPr>
          <p:nvPr>
            <p:ph type="sldNum" sz="quarter" idx="12"/>
          </p:nvPr>
        </p:nvSpPr>
        <p:spPr/>
        <p:txBody>
          <a:bodyPr/>
          <a:lstStyle>
            <a:lvl1pPr>
              <a:defRPr/>
            </a:lvl1pPr>
          </a:lstStyle>
          <a:p>
            <a:pPr>
              <a:defRPr/>
            </a:pPr>
            <a:fld id="{1CFC3DDC-5AEE-3A47-A047-FA36081D9B39}" type="slidenum">
              <a:rPr lang="en-US"/>
              <a:pPr>
                <a:defRPr/>
              </a:pPr>
              <a:t>‹#›</a:t>
            </a:fld>
            <a:endParaRPr lang="en-US"/>
          </a:p>
        </p:txBody>
      </p:sp>
    </p:spTree>
    <p:extLst>
      <p:ext uri="{BB962C8B-B14F-4D97-AF65-F5344CB8AC3E}">
        <p14:creationId xmlns:p14="http://schemas.microsoft.com/office/powerpoint/2010/main" val="274516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CA"/>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pPr>
              <a:defRPr/>
            </a:pPr>
            <a:r>
              <a:rPr lang="en-CA"/>
              <a:t>SQM 2022</a:t>
            </a:r>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pPr>
              <a:defRPr/>
            </a:pPr>
            <a:r>
              <a:rPr lang="en-US"/>
              <a:t>Sharon Morsink - NICER</a:t>
            </a: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pPr>
              <a:defRPr/>
            </a:pPr>
            <a:fld id="{FDA7A679-0542-3F47-8DC4-0D1428E5B983}" type="slidenum">
              <a:rPr lang="en-US"/>
              <a:pPr>
                <a:defRPr/>
              </a:pPr>
              <a:t>‹#›</a:t>
            </a:fld>
            <a:endParaRPr lang="en-US"/>
          </a:p>
        </p:txBody>
      </p:sp>
    </p:spTree>
    <p:extLst>
      <p:ext uri="{BB962C8B-B14F-4D97-AF65-F5344CB8AC3E}">
        <p14:creationId xmlns:p14="http://schemas.microsoft.com/office/powerpoint/2010/main" val="25229275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92579"/>
            <a:ext cx="8229600" cy="4733591"/>
          </a:xfrm>
          <a:prstGeom prst="rect">
            <a:avLst/>
          </a:prstGeom>
        </p:spPr>
        <p:txBody>
          <a:bodyPr/>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Placeholder 6"/>
          <p:cNvSpPr>
            <a:spLocks noGrp="1"/>
          </p:cNvSpPr>
          <p:nvPr>
            <p:ph type="title"/>
          </p:nvPr>
        </p:nvSpPr>
        <p:spPr>
          <a:xfrm>
            <a:off x="2270022" y="210273"/>
            <a:ext cx="6892657" cy="769441"/>
          </a:xfrm>
          <a:prstGeom prst="rect">
            <a:avLst/>
          </a:prstGeom>
        </p:spPr>
        <p:txBody>
          <a:bodyPr wrap="none" rtlCol="0">
            <a:spAutoFit/>
          </a:bodyPr>
          <a:lstStyle/>
          <a:p>
            <a:r>
              <a:rPr lang="en-US"/>
              <a:t>Click to edit Master title style</a:t>
            </a:r>
          </a:p>
        </p:txBody>
      </p:sp>
    </p:spTree>
    <p:extLst>
      <p:ext uri="{BB962C8B-B14F-4D97-AF65-F5344CB8AC3E}">
        <p14:creationId xmlns:p14="http://schemas.microsoft.com/office/powerpoint/2010/main" val="938432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pPr lvl="0">
              <a:spcBef>
                <a:spcPts val="0"/>
              </a:spcBef>
              <a:buNone/>
            </a:pPr>
            <a:fld id="{00000000-1234-1234-1234-123412341234}" type="slidenum">
              <a:rPr lang="en-GB"/>
              <a:t>‹#›</a:t>
            </a:fld>
            <a:endParaRPr lang="en-GB"/>
          </a:p>
        </p:txBody>
      </p:sp>
    </p:spTree>
    <p:extLst>
      <p:ext uri="{BB962C8B-B14F-4D97-AF65-F5344CB8AC3E}">
        <p14:creationId xmlns:p14="http://schemas.microsoft.com/office/powerpoint/2010/main" val="11119978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slides black">
    <p:spTree>
      <p:nvGrpSpPr>
        <p:cNvPr id="1" name=""/>
        <p:cNvGrpSpPr/>
        <p:nvPr/>
      </p:nvGrpSpPr>
      <p:grpSpPr>
        <a:xfrm>
          <a:off x="0" y="0"/>
          <a:ext cx="0" cy="0"/>
          <a:chOff x="0" y="0"/>
          <a:chExt cx="0" cy="0"/>
        </a:xfrm>
      </p:grpSpPr>
      <p:pic>
        <p:nvPicPr>
          <p:cNvPr id="3" name="Immagine 21" descr="banner.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642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Immagine 16" descr="test_07.png"/>
          <p:cNvPicPr>
            <a:picLocks noChangeAspect="1"/>
          </p:cNvPicPr>
          <p:nvPr userDrawn="1"/>
        </p:nvPicPr>
        <p:blipFill>
          <a:blip r:embed="rId3" cstate="screen">
            <a:duotone>
              <a:schemeClr val="bg2">
                <a:shade val="45000"/>
                <a:satMod val="135000"/>
              </a:schemeClr>
              <a:prstClr val="white"/>
            </a:duotone>
            <a:lum bright="-12000"/>
            <a:extLst>
              <a:ext uri="{28A0092B-C50C-407E-A947-70E740481C1C}">
                <a14:useLocalDpi xmlns:a14="http://schemas.microsoft.com/office/drawing/2010/main"/>
              </a:ext>
            </a:extLst>
          </a:blip>
          <a:srcRect/>
          <a:stretch>
            <a:fillRect/>
          </a:stretch>
        </p:blipFill>
        <p:spPr>
          <a:xfrm>
            <a:off x="8094879" y="23247"/>
            <a:ext cx="1049159" cy="343240"/>
          </a:xfrm>
          <a:prstGeom prst="rect">
            <a:avLst/>
          </a:prstGeom>
          <a:ln>
            <a:noFill/>
          </a:ln>
          <a:effectLst/>
        </p:spPr>
      </p:pic>
      <p:pic>
        <p:nvPicPr>
          <p:cNvPr id="5" name="Immagine 22" descr="banner.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rot="10800000">
            <a:off x="0" y="6215062"/>
            <a:ext cx="9144000" cy="642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CasellaDiTesto 11"/>
          <p:cNvSpPr txBox="1"/>
          <p:nvPr userDrawn="1"/>
        </p:nvSpPr>
        <p:spPr>
          <a:xfrm>
            <a:off x="1011288" y="6590129"/>
            <a:ext cx="8096994" cy="128240"/>
          </a:xfrm>
          <a:prstGeom prst="rect">
            <a:avLst/>
          </a:prstGeom>
          <a:noFill/>
        </p:spPr>
        <p:txBody>
          <a:bodyPr lIns="26946" tIns="0" rIns="26946" bIns="0">
            <a:spAutoFit/>
          </a:bodyPr>
          <a:lstStyle/>
          <a:p>
            <a:pPr algn="l" defTabSz="684462" fontAlgn="auto">
              <a:lnSpc>
                <a:spcPts val="975"/>
              </a:lnSpc>
              <a:spcBef>
                <a:spcPts val="0"/>
              </a:spcBef>
              <a:spcAft>
                <a:spcPts val="0"/>
              </a:spcAft>
              <a:defRPr/>
            </a:pPr>
            <a:r>
              <a:rPr lang="en-US" sz="1055" cap="small" dirty="0">
                <a:solidFill>
                  <a:prstClr val="white">
                    <a:lumMod val="75000"/>
                  </a:prstClr>
                </a:solidFill>
                <a:latin typeface="Verdana" panose="020B0604030504040204" pitchFamily="34" charset="0"/>
                <a:ea typeface="Verdana" panose="020B0604030504040204" pitchFamily="34" charset="0"/>
                <a:cs typeface="Verdana" panose="020B0604030504040204" pitchFamily="34" charset="0"/>
              </a:rPr>
              <a:t>probing </a:t>
            </a:r>
            <a:r>
              <a:rPr lang="en-US" sz="1055" cap="small" dirty="0" err="1">
                <a:solidFill>
                  <a:prstClr val="white">
                    <a:lumMod val="75000"/>
                  </a:prstClr>
                </a:solidFill>
                <a:latin typeface="Verdana" panose="020B0604030504040204" pitchFamily="34" charset="0"/>
                <a:ea typeface="Verdana" panose="020B0604030504040204" pitchFamily="34" charset="0"/>
                <a:cs typeface="Verdana" panose="020B0604030504040204" pitchFamily="34" charset="0"/>
              </a:rPr>
              <a:t>spacetime</a:t>
            </a:r>
            <a:r>
              <a:rPr lang="en-US" sz="1055" cap="small" dirty="0">
                <a:solidFill>
                  <a:prstClr val="white">
                    <a:lumMod val="75000"/>
                  </a:prstClr>
                </a:solidFill>
                <a:latin typeface="Verdana" panose="020B0604030504040204" pitchFamily="34" charset="0"/>
                <a:ea typeface="Verdana" panose="020B0604030504040204" pitchFamily="34" charset="0"/>
                <a:cs typeface="Verdana" panose="020B0604030504040204" pitchFamily="34" charset="0"/>
              </a:rPr>
              <a:t> and matter under extreme conditions</a:t>
            </a:r>
          </a:p>
        </p:txBody>
      </p:sp>
      <p:pic>
        <p:nvPicPr>
          <p:cNvPr id="7" name="Immagine 25" descr="icon.png"/>
          <p:cNvPicPr>
            <a:picLocks noChangeAspect="1"/>
          </p:cNvPicPr>
          <p:nvPr userDrawn="1"/>
        </p:nvPicPr>
        <p:blipFill>
          <a:blip r:embed="rId4" cstate="screen">
            <a:lum bright="2000"/>
            <a:grayscl/>
            <a:extLst>
              <a:ext uri="{28A0092B-C50C-407E-A947-70E740481C1C}">
                <a14:useLocalDpi xmlns:a14="http://schemas.microsoft.com/office/drawing/2010/main"/>
              </a:ext>
            </a:extLst>
          </a:blip>
          <a:srcRect/>
          <a:stretch>
            <a:fillRect/>
          </a:stretch>
        </p:blipFill>
        <p:spPr bwMode="auto">
          <a:xfrm>
            <a:off x="106041" y="6369100"/>
            <a:ext cx="454298" cy="4542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Segnaposto testo 12"/>
          <p:cNvSpPr>
            <a:spLocks noGrp="1"/>
          </p:cNvSpPr>
          <p:nvPr>
            <p:ph type="body" sz="quarter" idx="10"/>
          </p:nvPr>
        </p:nvSpPr>
        <p:spPr>
          <a:xfrm>
            <a:off x="106402" y="102017"/>
            <a:ext cx="3078539" cy="210995"/>
          </a:xfrm>
          <a:prstGeom prst="rect">
            <a:avLst/>
          </a:prstGeom>
        </p:spPr>
        <p:txBody>
          <a:bodyPr vert="horz" wrap="square" lIns="0" tIns="0" rIns="0" bIns="0" anchor="ctr" anchorCtr="0">
            <a:spAutoFit/>
          </a:bodyPr>
          <a:lstStyle>
            <a:lvl1pPr marL="0" indent="0" algn="l">
              <a:spcBef>
                <a:spcPts val="0"/>
              </a:spcBef>
              <a:buNone/>
              <a:defRPr sz="1371" cap="small" baseline="0">
                <a:solidFill>
                  <a:srgbClr val="00B0F0"/>
                </a:solidFill>
                <a:latin typeface="Verdana" panose="020B0604030504040204" pitchFamily="34" charset="0"/>
                <a:ea typeface="Verdana" panose="020B0604030504040204" pitchFamily="34" charset="0"/>
                <a:cs typeface="Verdana" panose="020B0604030504040204" pitchFamily="34" charset="0"/>
              </a:defRPr>
            </a:lvl1pPr>
            <a:lvl2pPr>
              <a:defRPr sz="1371">
                <a:solidFill>
                  <a:srgbClr val="00B0F0"/>
                </a:solidFill>
                <a:latin typeface="Gotham Book" pitchFamily="2" charset="0"/>
              </a:defRPr>
            </a:lvl2pPr>
            <a:lvl3pPr>
              <a:defRPr sz="1371">
                <a:solidFill>
                  <a:srgbClr val="00B0F0"/>
                </a:solidFill>
                <a:latin typeface="Gotham Book" pitchFamily="2" charset="0"/>
              </a:defRPr>
            </a:lvl3pPr>
            <a:lvl4pPr>
              <a:defRPr sz="1371">
                <a:solidFill>
                  <a:srgbClr val="00B0F0"/>
                </a:solidFill>
                <a:latin typeface="Gotham Book" pitchFamily="2" charset="0"/>
              </a:defRPr>
            </a:lvl4pPr>
            <a:lvl5pPr>
              <a:defRPr sz="1371">
                <a:solidFill>
                  <a:srgbClr val="00B0F0"/>
                </a:solidFill>
                <a:latin typeface="Gotham Book" pitchFamily="2" charset="0"/>
              </a:defRPr>
            </a:lvl5pPr>
          </a:lstStyle>
          <a:p>
            <a:pPr lvl="0"/>
            <a:r>
              <a:rPr lang="en-GB"/>
              <a:t>Click to edit Master text styles</a:t>
            </a:r>
          </a:p>
        </p:txBody>
      </p:sp>
    </p:spTree>
    <p:extLst>
      <p:ext uri="{BB962C8B-B14F-4D97-AF65-F5344CB8AC3E}">
        <p14:creationId xmlns:p14="http://schemas.microsoft.com/office/powerpoint/2010/main" val="2100669772"/>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92574"/>
            <a:ext cx="8229600" cy="4733591"/>
          </a:xfrm>
          <a:prstGeom prst="rect">
            <a:avLst/>
          </a:prstGeom>
        </p:spPr>
        <p:txBody>
          <a:bodyPr/>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p:cNvSpPr>
            <a:spLocks noGrp="1"/>
          </p:cNvSpPr>
          <p:nvPr>
            <p:ph type="title"/>
          </p:nvPr>
        </p:nvSpPr>
        <p:spPr>
          <a:xfrm>
            <a:off x="2654301" y="274640"/>
            <a:ext cx="6032500" cy="612737"/>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6071332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2"/>
            <a:ext cx="7772400" cy="1470025"/>
          </a:xfrm>
        </p:spPr>
        <p:txBody>
          <a:bodyPr/>
          <a:lstStyle/>
          <a:p>
            <a:r>
              <a:rPr lang="en-CA"/>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Sharon Morsink - NICER</a:t>
            </a:r>
          </a:p>
        </p:txBody>
      </p:sp>
      <p:sp>
        <p:nvSpPr>
          <p:cNvPr id="6" name="Slide Number Placeholder 5"/>
          <p:cNvSpPr>
            <a:spLocks noGrp="1"/>
          </p:cNvSpPr>
          <p:nvPr>
            <p:ph type="sldNum" sz="quarter" idx="12"/>
          </p:nvPr>
        </p:nvSpPr>
        <p:spPr/>
        <p:txBody>
          <a:bodyPr/>
          <a:lstStyle>
            <a:lvl1pPr>
              <a:defRPr/>
            </a:lvl1pPr>
          </a:lstStyle>
          <a:p>
            <a:pPr>
              <a:defRPr/>
            </a:pPr>
            <a:fld id="{FD766686-1082-F44D-8C1C-3FB8E291D788}" type="slidenum">
              <a:rPr lang="en-US"/>
              <a:pPr>
                <a:defRPr/>
              </a:pPr>
              <a:t>‹#›</a:t>
            </a:fld>
            <a:endParaRPr lang="en-US"/>
          </a:p>
        </p:txBody>
      </p:sp>
    </p:spTree>
    <p:extLst>
      <p:ext uri="{BB962C8B-B14F-4D97-AF65-F5344CB8AC3E}">
        <p14:creationId xmlns:p14="http://schemas.microsoft.com/office/powerpoint/2010/main" val="5873636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idx="1"/>
          </p:nvPr>
        </p:nvSpPr>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Sharon Morsink - NICER</a:t>
            </a:r>
          </a:p>
        </p:txBody>
      </p:sp>
      <p:sp>
        <p:nvSpPr>
          <p:cNvPr id="6" name="Slide Number Placeholder 5"/>
          <p:cNvSpPr>
            <a:spLocks noGrp="1"/>
          </p:cNvSpPr>
          <p:nvPr>
            <p:ph type="sldNum" sz="quarter" idx="12"/>
          </p:nvPr>
        </p:nvSpPr>
        <p:spPr/>
        <p:txBody>
          <a:bodyPr/>
          <a:lstStyle>
            <a:lvl1pPr>
              <a:defRPr/>
            </a:lvl1pPr>
          </a:lstStyle>
          <a:p>
            <a:pPr>
              <a:defRPr/>
            </a:pPr>
            <a:fld id="{307BDC94-2780-524C-A5DD-41FD68A371DB}" type="slidenum">
              <a:rPr lang="en-US"/>
              <a:pPr>
                <a:defRPr/>
              </a:pPr>
              <a:t>‹#›</a:t>
            </a:fld>
            <a:endParaRPr lang="en-US"/>
          </a:p>
        </p:txBody>
      </p:sp>
    </p:spTree>
    <p:extLst>
      <p:ext uri="{BB962C8B-B14F-4D97-AF65-F5344CB8AC3E}">
        <p14:creationId xmlns:p14="http://schemas.microsoft.com/office/powerpoint/2010/main" val="22169601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CA"/>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Sharon Morsink - NICER</a:t>
            </a:r>
          </a:p>
        </p:txBody>
      </p:sp>
      <p:sp>
        <p:nvSpPr>
          <p:cNvPr id="6" name="Slide Number Placeholder 5"/>
          <p:cNvSpPr>
            <a:spLocks noGrp="1"/>
          </p:cNvSpPr>
          <p:nvPr>
            <p:ph type="sldNum" sz="quarter" idx="12"/>
          </p:nvPr>
        </p:nvSpPr>
        <p:spPr/>
        <p:txBody>
          <a:bodyPr/>
          <a:lstStyle>
            <a:lvl1pPr>
              <a:defRPr/>
            </a:lvl1pPr>
          </a:lstStyle>
          <a:p>
            <a:pPr>
              <a:defRPr/>
            </a:pPr>
            <a:fld id="{16072DD9-5A64-8047-8247-CBA555073E34}" type="slidenum">
              <a:rPr lang="en-US"/>
              <a:pPr>
                <a:defRPr/>
              </a:pPr>
              <a:t>‹#›</a:t>
            </a:fld>
            <a:endParaRPr lang="en-US"/>
          </a:p>
        </p:txBody>
      </p:sp>
    </p:spTree>
    <p:extLst>
      <p:ext uri="{BB962C8B-B14F-4D97-AF65-F5344CB8AC3E}">
        <p14:creationId xmlns:p14="http://schemas.microsoft.com/office/powerpoint/2010/main" val="863694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idx="1"/>
          </p:nvPr>
        </p:nvSpPr>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Sharon Morsink - NICER</a:t>
            </a:r>
          </a:p>
        </p:txBody>
      </p:sp>
      <p:sp>
        <p:nvSpPr>
          <p:cNvPr id="6" name="Slide Number Placeholder 5"/>
          <p:cNvSpPr>
            <a:spLocks noGrp="1"/>
          </p:cNvSpPr>
          <p:nvPr>
            <p:ph type="sldNum" sz="quarter" idx="12"/>
          </p:nvPr>
        </p:nvSpPr>
        <p:spPr/>
        <p:txBody>
          <a:bodyPr/>
          <a:lstStyle>
            <a:lvl1pPr>
              <a:defRPr/>
            </a:lvl1pPr>
          </a:lstStyle>
          <a:p>
            <a:pPr>
              <a:defRPr/>
            </a:pPr>
            <a:fld id="{09B41424-5C01-2F45-9400-A2E6C3177021}" type="slidenum">
              <a:rPr lang="en-US"/>
              <a:pPr>
                <a:defRPr/>
              </a:pPr>
              <a:t>‹#›</a:t>
            </a:fld>
            <a:endParaRPr lang="en-US"/>
          </a:p>
        </p:txBody>
      </p:sp>
    </p:spTree>
    <p:extLst>
      <p:ext uri="{BB962C8B-B14F-4D97-AF65-F5344CB8AC3E}">
        <p14:creationId xmlns:p14="http://schemas.microsoft.com/office/powerpoint/2010/main" val="36688283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Sharon Morsink - NICER</a:t>
            </a:r>
          </a:p>
        </p:txBody>
      </p:sp>
      <p:sp>
        <p:nvSpPr>
          <p:cNvPr id="7" name="Slide Number Placeholder 5"/>
          <p:cNvSpPr>
            <a:spLocks noGrp="1"/>
          </p:cNvSpPr>
          <p:nvPr>
            <p:ph type="sldNum" sz="quarter" idx="12"/>
          </p:nvPr>
        </p:nvSpPr>
        <p:spPr/>
        <p:txBody>
          <a:bodyPr/>
          <a:lstStyle>
            <a:lvl1pPr>
              <a:defRPr/>
            </a:lvl1pPr>
          </a:lstStyle>
          <a:p>
            <a:pPr>
              <a:defRPr/>
            </a:pPr>
            <a:fld id="{3430428B-FDA8-8744-863C-BC304375D4EF}" type="slidenum">
              <a:rPr lang="en-US"/>
              <a:pPr>
                <a:defRPr/>
              </a:pPr>
              <a:t>‹#›</a:t>
            </a:fld>
            <a:endParaRPr lang="en-US"/>
          </a:p>
        </p:txBody>
      </p:sp>
    </p:spTree>
    <p:extLst>
      <p:ext uri="{BB962C8B-B14F-4D97-AF65-F5344CB8AC3E}">
        <p14:creationId xmlns:p14="http://schemas.microsoft.com/office/powerpoint/2010/main" val="39652732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Text Placeholder 4"/>
          <p:cNvSpPr>
            <a:spLocks noGrp="1"/>
          </p:cNvSpPr>
          <p:nvPr>
            <p:ph type="body" sz="quarter" idx="3"/>
          </p:nvPr>
        </p:nvSpPr>
        <p:spPr>
          <a:xfrm>
            <a:off x="4645033"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8" name="Footer Placeholder 4"/>
          <p:cNvSpPr>
            <a:spLocks noGrp="1"/>
          </p:cNvSpPr>
          <p:nvPr>
            <p:ph type="ftr" sz="quarter" idx="11"/>
          </p:nvPr>
        </p:nvSpPr>
        <p:spPr/>
        <p:txBody>
          <a:bodyPr/>
          <a:lstStyle>
            <a:lvl1pPr>
              <a:defRPr/>
            </a:lvl1pPr>
          </a:lstStyle>
          <a:p>
            <a:pPr>
              <a:defRPr/>
            </a:pPr>
            <a:r>
              <a:rPr lang="en-US"/>
              <a:t>Sharon Morsink - NICER</a:t>
            </a:r>
          </a:p>
        </p:txBody>
      </p:sp>
      <p:sp>
        <p:nvSpPr>
          <p:cNvPr id="9" name="Slide Number Placeholder 5"/>
          <p:cNvSpPr>
            <a:spLocks noGrp="1"/>
          </p:cNvSpPr>
          <p:nvPr>
            <p:ph type="sldNum" sz="quarter" idx="12"/>
          </p:nvPr>
        </p:nvSpPr>
        <p:spPr/>
        <p:txBody>
          <a:bodyPr/>
          <a:lstStyle>
            <a:lvl1pPr>
              <a:defRPr/>
            </a:lvl1pPr>
          </a:lstStyle>
          <a:p>
            <a:pPr>
              <a:defRPr/>
            </a:pPr>
            <a:fld id="{511D5E60-ECBC-A940-A49F-3E1876B590C2}" type="slidenum">
              <a:rPr lang="en-US"/>
              <a:pPr>
                <a:defRPr/>
              </a:pPr>
              <a:t>‹#›</a:t>
            </a:fld>
            <a:endParaRPr lang="en-US"/>
          </a:p>
        </p:txBody>
      </p:sp>
    </p:spTree>
    <p:extLst>
      <p:ext uri="{BB962C8B-B14F-4D97-AF65-F5344CB8AC3E}">
        <p14:creationId xmlns:p14="http://schemas.microsoft.com/office/powerpoint/2010/main" val="35153741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4" name="Footer Placeholder 4"/>
          <p:cNvSpPr>
            <a:spLocks noGrp="1"/>
          </p:cNvSpPr>
          <p:nvPr>
            <p:ph type="ftr" sz="quarter" idx="11"/>
          </p:nvPr>
        </p:nvSpPr>
        <p:spPr/>
        <p:txBody>
          <a:bodyPr/>
          <a:lstStyle>
            <a:lvl1pPr>
              <a:defRPr/>
            </a:lvl1pPr>
          </a:lstStyle>
          <a:p>
            <a:pPr>
              <a:defRPr/>
            </a:pPr>
            <a:r>
              <a:rPr lang="en-US"/>
              <a:t>Sharon Morsink - NICER</a:t>
            </a:r>
          </a:p>
        </p:txBody>
      </p:sp>
      <p:sp>
        <p:nvSpPr>
          <p:cNvPr id="5" name="Slide Number Placeholder 5"/>
          <p:cNvSpPr>
            <a:spLocks noGrp="1"/>
          </p:cNvSpPr>
          <p:nvPr>
            <p:ph type="sldNum" sz="quarter" idx="12"/>
          </p:nvPr>
        </p:nvSpPr>
        <p:spPr/>
        <p:txBody>
          <a:bodyPr/>
          <a:lstStyle>
            <a:lvl1pPr>
              <a:defRPr/>
            </a:lvl1pPr>
          </a:lstStyle>
          <a:p>
            <a:pPr>
              <a:defRPr/>
            </a:pPr>
            <a:fld id="{ED68C93A-A4E9-4942-92E2-5C6D15C2EDAD}" type="slidenum">
              <a:rPr lang="en-US"/>
              <a:pPr>
                <a:defRPr/>
              </a:pPr>
              <a:t>‹#›</a:t>
            </a:fld>
            <a:endParaRPr lang="en-US"/>
          </a:p>
        </p:txBody>
      </p:sp>
    </p:spTree>
    <p:extLst>
      <p:ext uri="{BB962C8B-B14F-4D97-AF65-F5344CB8AC3E}">
        <p14:creationId xmlns:p14="http://schemas.microsoft.com/office/powerpoint/2010/main" val="7292105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3" name="Footer Placeholder 4"/>
          <p:cNvSpPr>
            <a:spLocks noGrp="1"/>
          </p:cNvSpPr>
          <p:nvPr>
            <p:ph type="ftr" sz="quarter" idx="11"/>
          </p:nvPr>
        </p:nvSpPr>
        <p:spPr/>
        <p:txBody>
          <a:bodyPr/>
          <a:lstStyle>
            <a:lvl1pPr>
              <a:defRPr/>
            </a:lvl1pPr>
          </a:lstStyle>
          <a:p>
            <a:pPr>
              <a:defRPr/>
            </a:pPr>
            <a:r>
              <a:rPr lang="en-US"/>
              <a:t>Sharon Morsink - NICER</a:t>
            </a:r>
          </a:p>
        </p:txBody>
      </p:sp>
      <p:sp>
        <p:nvSpPr>
          <p:cNvPr id="4" name="Slide Number Placeholder 5"/>
          <p:cNvSpPr>
            <a:spLocks noGrp="1"/>
          </p:cNvSpPr>
          <p:nvPr>
            <p:ph type="sldNum" sz="quarter" idx="12"/>
          </p:nvPr>
        </p:nvSpPr>
        <p:spPr/>
        <p:txBody>
          <a:bodyPr/>
          <a:lstStyle>
            <a:lvl1pPr>
              <a:defRPr/>
            </a:lvl1pPr>
          </a:lstStyle>
          <a:p>
            <a:pPr>
              <a:defRPr/>
            </a:pPr>
            <a:fld id="{4056C49A-22D8-AC4A-A1B9-91CEEA748D22}" type="slidenum">
              <a:rPr lang="en-US"/>
              <a:pPr>
                <a:defRPr/>
              </a:pPr>
              <a:t>‹#›</a:t>
            </a:fld>
            <a:endParaRPr lang="en-US"/>
          </a:p>
        </p:txBody>
      </p:sp>
    </p:spTree>
    <p:extLst>
      <p:ext uri="{BB962C8B-B14F-4D97-AF65-F5344CB8AC3E}">
        <p14:creationId xmlns:p14="http://schemas.microsoft.com/office/powerpoint/2010/main" val="16361144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0" y="273049"/>
            <a:ext cx="3008313" cy="1162051"/>
          </a:xfrm>
        </p:spPr>
        <p:txBody>
          <a:bodyPr anchor="b"/>
          <a:lstStyle>
            <a:lvl1pPr algn="l">
              <a:defRPr sz="2000" b="1"/>
            </a:lvl1pPr>
          </a:lstStyle>
          <a:p>
            <a:r>
              <a:rPr lang="en-CA"/>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Text Placeholder 3"/>
          <p:cNvSpPr>
            <a:spLocks noGrp="1"/>
          </p:cNvSpPr>
          <p:nvPr>
            <p:ph type="body" sz="half" idx="2"/>
          </p:nvPr>
        </p:nvSpPr>
        <p:spPr>
          <a:xfrm>
            <a:off x="457210"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Sharon Morsink - NICER</a:t>
            </a:r>
          </a:p>
        </p:txBody>
      </p:sp>
      <p:sp>
        <p:nvSpPr>
          <p:cNvPr id="7" name="Slide Number Placeholder 5"/>
          <p:cNvSpPr>
            <a:spLocks noGrp="1"/>
          </p:cNvSpPr>
          <p:nvPr>
            <p:ph type="sldNum" sz="quarter" idx="12"/>
          </p:nvPr>
        </p:nvSpPr>
        <p:spPr/>
        <p:txBody>
          <a:bodyPr/>
          <a:lstStyle>
            <a:lvl1pPr>
              <a:defRPr/>
            </a:lvl1pPr>
          </a:lstStyle>
          <a:p>
            <a:pPr>
              <a:defRPr/>
            </a:pPr>
            <a:fld id="{50BEB374-160A-6D47-980E-71F914C5EF20}" type="slidenum">
              <a:rPr lang="en-US"/>
              <a:pPr>
                <a:defRPr/>
              </a:pPr>
              <a:t>‹#›</a:t>
            </a:fld>
            <a:endParaRPr lang="en-US"/>
          </a:p>
        </p:txBody>
      </p:sp>
    </p:spTree>
    <p:extLst>
      <p:ext uri="{BB962C8B-B14F-4D97-AF65-F5344CB8AC3E}">
        <p14:creationId xmlns:p14="http://schemas.microsoft.com/office/powerpoint/2010/main" val="38230694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CA"/>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43"/>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Sharon Morsink - NICER</a:t>
            </a:r>
          </a:p>
        </p:txBody>
      </p:sp>
      <p:sp>
        <p:nvSpPr>
          <p:cNvPr id="7" name="Slide Number Placeholder 5"/>
          <p:cNvSpPr>
            <a:spLocks noGrp="1"/>
          </p:cNvSpPr>
          <p:nvPr>
            <p:ph type="sldNum" sz="quarter" idx="12"/>
          </p:nvPr>
        </p:nvSpPr>
        <p:spPr/>
        <p:txBody>
          <a:bodyPr/>
          <a:lstStyle>
            <a:lvl1pPr>
              <a:defRPr/>
            </a:lvl1pPr>
          </a:lstStyle>
          <a:p>
            <a:pPr>
              <a:defRPr/>
            </a:pPr>
            <a:fld id="{612A6105-6E16-9A4B-939C-A94440222A80}" type="slidenum">
              <a:rPr lang="en-US"/>
              <a:pPr>
                <a:defRPr/>
              </a:pPr>
              <a:t>‹#›</a:t>
            </a:fld>
            <a:endParaRPr lang="en-US"/>
          </a:p>
        </p:txBody>
      </p:sp>
    </p:spTree>
    <p:extLst>
      <p:ext uri="{BB962C8B-B14F-4D97-AF65-F5344CB8AC3E}">
        <p14:creationId xmlns:p14="http://schemas.microsoft.com/office/powerpoint/2010/main" val="6341388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Sharon Morsink - NICER</a:t>
            </a:r>
          </a:p>
        </p:txBody>
      </p:sp>
      <p:sp>
        <p:nvSpPr>
          <p:cNvPr id="6" name="Slide Number Placeholder 5"/>
          <p:cNvSpPr>
            <a:spLocks noGrp="1"/>
          </p:cNvSpPr>
          <p:nvPr>
            <p:ph type="sldNum" sz="quarter" idx="12"/>
          </p:nvPr>
        </p:nvSpPr>
        <p:spPr/>
        <p:txBody>
          <a:bodyPr/>
          <a:lstStyle>
            <a:lvl1pPr>
              <a:defRPr/>
            </a:lvl1pPr>
          </a:lstStyle>
          <a:p>
            <a:pPr>
              <a:defRPr/>
            </a:pPr>
            <a:fld id="{EE3AD9F8-CAC2-4E46-A483-8F3C0A57BA4B}" type="slidenum">
              <a:rPr lang="en-US"/>
              <a:pPr>
                <a:defRPr/>
              </a:pPr>
              <a:t>‹#›</a:t>
            </a:fld>
            <a:endParaRPr lang="en-US"/>
          </a:p>
        </p:txBody>
      </p:sp>
    </p:spTree>
    <p:extLst>
      <p:ext uri="{BB962C8B-B14F-4D97-AF65-F5344CB8AC3E}">
        <p14:creationId xmlns:p14="http://schemas.microsoft.com/office/powerpoint/2010/main" val="24445798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CA"/>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Sharon Morsink - NICER</a:t>
            </a:r>
          </a:p>
        </p:txBody>
      </p:sp>
      <p:sp>
        <p:nvSpPr>
          <p:cNvPr id="6" name="Slide Number Placeholder 5"/>
          <p:cNvSpPr>
            <a:spLocks noGrp="1"/>
          </p:cNvSpPr>
          <p:nvPr>
            <p:ph type="sldNum" sz="quarter" idx="12"/>
          </p:nvPr>
        </p:nvSpPr>
        <p:spPr/>
        <p:txBody>
          <a:bodyPr/>
          <a:lstStyle>
            <a:lvl1pPr>
              <a:defRPr/>
            </a:lvl1pPr>
          </a:lstStyle>
          <a:p>
            <a:pPr>
              <a:defRPr/>
            </a:pPr>
            <a:fld id="{4EA8BB8C-4944-754C-A370-829CAA3754C8}" type="slidenum">
              <a:rPr lang="en-US"/>
              <a:pPr>
                <a:defRPr/>
              </a:pPr>
              <a:t>‹#›</a:t>
            </a:fld>
            <a:endParaRPr lang="en-US"/>
          </a:p>
        </p:txBody>
      </p:sp>
    </p:spTree>
    <p:extLst>
      <p:ext uri="{BB962C8B-B14F-4D97-AF65-F5344CB8AC3E}">
        <p14:creationId xmlns:p14="http://schemas.microsoft.com/office/powerpoint/2010/main" val="40915953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CA"/>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Date Placeholder 3"/>
          <p:cNvSpPr>
            <a:spLocks noGrp="1"/>
          </p:cNvSpPr>
          <p:nvPr>
            <p:ph type="dt" sz="half" idx="10"/>
          </p:nvPr>
        </p:nvSpPr>
        <p:spPr>
          <a:xfrm>
            <a:off x="685800" y="6248400"/>
            <a:ext cx="1905000" cy="457200"/>
          </a:xfrm>
        </p:spPr>
        <p:txBody>
          <a:bodyPr/>
          <a:lstStyle>
            <a:lvl1pPr>
              <a:defRPr/>
            </a:lvl1pPr>
          </a:lstStyle>
          <a:p>
            <a:pPr>
              <a:defRPr/>
            </a:pPr>
            <a:r>
              <a:rPr lang="en-CA"/>
              <a:t>SQM 2022</a:t>
            </a:r>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pPr>
              <a:defRPr/>
            </a:pPr>
            <a:r>
              <a:rPr lang="en-US"/>
              <a:t>Sharon Morsink - NICER</a:t>
            </a:r>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pPr>
              <a:defRPr/>
            </a:pPr>
            <a:fld id="{AD978BD3-3833-8940-9A04-D20471C3381C}" type="slidenum">
              <a:rPr lang="en-US"/>
              <a:pPr>
                <a:defRPr/>
              </a:pPr>
              <a:t>‹#›</a:t>
            </a:fld>
            <a:endParaRPr lang="en-US"/>
          </a:p>
        </p:txBody>
      </p:sp>
    </p:spTree>
    <p:extLst>
      <p:ext uri="{BB962C8B-B14F-4D97-AF65-F5344CB8AC3E}">
        <p14:creationId xmlns:p14="http://schemas.microsoft.com/office/powerpoint/2010/main" val="33373879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CA"/>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pPr>
              <a:defRPr/>
            </a:pPr>
            <a:r>
              <a:rPr lang="en-CA"/>
              <a:t>SQM 2022</a:t>
            </a:r>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pPr>
              <a:defRPr/>
            </a:pPr>
            <a:r>
              <a:rPr lang="en-US"/>
              <a:t>Sharon Morsink - NICER</a:t>
            </a: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pPr>
              <a:defRPr/>
            </a:pPr>
            <a:fld id="{755BF4F9-0D07-AA43-8302-F9D7D90623E0}" type="slidenum">
              <a:rPr lang="en-US"/>
              <a:pPr>
                <a:defRPr/>
              </a:pPr>
              <a:t>‹#›</a:t>
            </a:fld>
            <a:endParaRPr lang="en-US"/>
          </a:p>
        </p:txBody>
      </p:sp>
    </p:spTree>
    <p:extLst>
      <p:ext uri="{BB962C8B-B14F-4D97-AF65-F5344CB8AC3E}">
        <p14:creationId xmlns:p14="http://schemas.microsoft.com/office/powerpoint/2010/main" val="3188532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CA"/>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Sharon Morsink - NICER</a:t>
            </a:r>
          </a:p>
        </p:txBody>
      </p:sp>
      <p:sp>
        <p:nvSpPr>
          <p:cNvPr id="6" name="Slide Number Placeholder 5"/>
          <p:cNvSpPr>
            <a:spLocks noGrp="1"/>
          </p:cNvSpPr>
          <p:nvPr>
            <p:ph type="sldNum" sz="quarter" idx="12"/>
          </p:nvPr>
        </p:nvSpPr>
        <p:spPr/>
        <p:txBody>
          <a:bodyPr/>
          <a:lstStyle>
            <a:lvl1pPr>
              <a:defRPr/>
            </a:lvl1pPr>
          </a:lstStyle>
          <a:p>
            <a:pPr>
              <a:defRPr/>
            </a:pPr>
            <a:fld id="{FB313829-C67C-0C42-8C4C-44A1C0DB402B}" type="slidenum">
              <a:rPr lang="en-US"/>
              <a:pPr>
                <a:defRPr/>
              </a:pPr>
              <a:t>‹#›</a:t>
            </a:fld>
            <a:endParaRPr lang="en-US"/>
          </a:p>
        </p:txBody>
      </p:sp>
    </p:spTree>
    <p:extLst>
      <p:ext uri="{BB962C8B-B14F-4D97-AF65-F5344CB8AC3E}">
        <p14:creationId xmlns:p14="http://schemas.microsoft.com/office/powerpoint/2010/main" val="3755777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Sharon Morsink - NICER</a:t>
            </a:r>
          </a:p>
        </p:txBody>
      </p:sp>
      <p:sp>
        <p:nvSpPr>
          <p:cNvPr id="7" name="Slide Number Placeholder 5"/>
          <p:cNvSpPr>
            <a:spLocks noGrp="1"/>
          </p:cNvSpPr>
          <p:nvPr>
            <p:ph type="sldNum" sz="quarter" idx="12"/>
          </p:nvPr>
        </p:nvSpPr>
        <p:spPr/>
        <p:txBody>
          <a:bodyPr/>
          <a:lstStyle>
            <a:lvl1pPr>
              <a:defRPr/>
            </a:lvl1pPr>
          </a:lstStyle>
          <a:p>
            <a:pPr>
              <a:defRPr/>
            </a:pPr>
            <a:fld id="{57699F43-593F-6F42-BBF9-E67156EFA54C}" type="slidenum">
              <a:rPr lang="en-US"/>
              <a:pPr>
                <a:defRPr/>
              </a:pPr>
              <a:t>‹#›</a:t>
            </a:fld>
            <a:endParaRPr lang="en-US"/>
          </a:p>
        </p:txBody>
      </p:sp>
    </p:spTree>
    <p:extLst>
      <p:ext uri="{BB962C8B-B14F-4D97-AF65-F5344CB8AC3E}">
        <p14:creationId xmlns:p14="http://schemas.microsoft.com/office/powerpoint/2010/main" val="16391642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Text Placeholder 4"/>
          <p:cNvSpPr>
            <a:spLocks noGrp="1"/>
          </p:cNvSpPr>
          <p:nvPr>
            <p:ph type="body" sz="quarter" idx="3"/>
          </p:nvPr>
        </p:nvSpPr>
        <p:spPr>
          <a:xfrm>
            <a:off x="4645033"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8" name="Footer Placeholder 4"/>
          <p:cNvSpPr>
            <a:spLocks noGrp="1"/>
          </p:cNvSpPr>
          <p:nvPr>
            <p:ph type="ftr" sz="quarter" idx="11"/>
          </p:nvPr>
        </p:nvSpPr>
        <p:spPr/>
        <p:txBody>
          <a:bodyPr/>
          <a:lstStyle>
            <a:lvl1pPr>
              <a:defRPr/>
            </a:lvl1pPr>
          </a:lstStyle>
          <a:p>
            <a:pPr>
              <a:defRPr/>
            </a:pPr>
            <a:r>
              <a:rPr lang="en-US"/>
              <a:t>Sharon Morsink - NICER</a:t>
            </a:r>
          </a:p>
        </p:txBody>
      </p:sp>
      <p:sp>
        <p:nvSpPr>
          <p:cNvPr id="9" name="Slide Number Placeholder 5"/>
          <p:cNvSpPr>
            <a:spLocks noGrp="1"/>
          </p:cNvSpPr>
          <p:nvPr>
            <p:ph type="sldNum" sz="quarter" idx="12"/>
          </p:nvPr>
        </p:nvSpPr>
        <p:spPr/>
        <p:txBody>
          <a:bodyPr/>
          <a:lstStyle>
            <a:lvl1pPr>
              <a:defRPr/>
            </a:lvl1pPr>
          </a:lstStyle>
          <a:p>
            <a:pPr>
              <a:defRPr/>
            </a:pPr>
            <a:fld id="{1A036022-5125-0F4C-9768-A9DFD56A5CBD}" type="slidenum">
              <a:rPr lang="en-US"/>
              <a:pPr>
                <a:defRPr/>
              </a:pPr>
              <a:t>‹#›</a:t>
            </a:fld>
            <a:endParaRPr lang="en-US"/>
          </a:p>
        </p:txBody>
      </p:sp>
    </p:spTree>
    <p:extLst>
      <p:ext uri="{BB962C8B-B14F-4D97-AF65-F5344CB8AC3E}">
        <p14:creationId xmlns:p14="http://schemas.microsoft.com/office/powerpoint/2010/main" val="1318631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4" name="Footer Placeholder 4"/>
          <p:cNvSpPr>
            <a:spLocks noGrp="1"/>
          </p:cNvSpPr>
          <p:nvPr>
            <p:ph type="ftr" sz="quarter" idx="11"/>
          </p:nvPr>
        </p:nvSpPr>
        <p:spPr/>
        <p:txBody>
          <a:bodyPr/>
          <a:lstStyle>
            <a:lvl1pPr>
              <a:defRPr/>
            </a:lvl1pPr>
          </a:lstStyle>
          <a:p>
            <a:pPr>
              <a:defRPr/>
            </a:pPr>
            <a:r>
              <a:rPr lang="en-US"/>
              <a:t>Sharon Morsink - NICER</a:t>
            </a:r>
          </a:p>
        </p:txBody>
      </p:sp>
      <p:sp>
        <p:nvSpPr>
          <p:cNvPr id="5" name="Slide Number Placeholder 5"/>
          <p:cNvSpPr>
            <a:spLocks noGrp="1"/>
          </p:cNvSpPr>
          <p:nvPr>
            <p:ph type="sldNum" sz="quarter" idx="12"/>
          </p:nvPr>
        </p:nvSpPr>
        <p:spPr/>
        <p:txBody>
          <a:bodyPr/>
          <a:lstStyle>
            <a:lvl1pPr>
              <a:defRPr/>
            </a:lvl1pPr>
          </a:lstStyle>
          <a:p>
            <a:pPr>
              <a:defRPr/>
            </a:pPr>
            <a:fld id="{B2BE39CE-20A5-A847-8A96-E0D1C49803F5}" type="slidenum">
              <a:rPr lang="en-US"/>
              <a:pPr>
                <a:defRPr/>
              </a:pPr>
              <a:t>‹#›</a:t>
            </a:fld>
            <a:endParaRPr lang="en-US"/>
          </a:p>
        </p:txBody>
      </p:sp>
    </p:spTree>
    <p:extLst>
      <p:ext uri="{BB962C8B-B14F-4D97-AF65-F5344CB8AC3E}">
        <p14:creationId xmlns:p14="http://schemas.microsoft.com/office/powerpoint/2010/main" val="843710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3" name="Footer Placeholder 4"/>
          <p:cNvSpPr>
            <a:spLocks noGrp="1"/>
          </p:cNvSpPr>
          <p:nvPr>
            <p:ph type="ftr" sz="quarter" idx="11"/>
          </p:nvPr>
        </p:nvSpPr>
        <p:spPr/>
        <p:txBody>
          <a:bodyPr/>
          <a:lstStyle>
            <a:lvl1pPr>
              <a:defRPr/>
            </a:lvl1pPr>
          </a:lstStyle>
          <a:p>
            <a:pPr>
              <a:defRPr/>
            </a:pPr>
            <a:r>
              <a:rPr lang="en-US"/>
              <a:t>Sharon Morsink - NICER</a:t>
            </a:r>
          </a:p>
        </p:txBody>
      </p:sp>
      <p:sp>
        <p:nvSpPr>
          <p:cNvPr id="4" name="Slide Number Placeholder 5"/>
          <p:cNvSpPr>
            <a:spLocks noGrp="1"/>
          </p:cNvSpPr>
          <p:nvPr>
            <p:ph type="sldNum" sz="quarter" idx="12"/>
          </p:nvPr>
        </p:nvSpPr>
        <p:spPr/>
        <p:txBody>
          <a:bodyPr/>
          <a:lstStyle>
            <a:lvl1pPr>
              <a:defRPr/>
            </a:lvl1pPr>
          </a:lstStyle>
          <a:p>
            <a:pPr>
              <a:defRPr/>
            </a:pPr>
            <a:fld id="{43D96A62-CADC-004F-A14A-56FB63D23E5A}" type="slidenum">
              <a:rPr lang="en-US"/>
              <a:pPr>
                <a:defRPr/>
              </a:pPr>
              <a:t>‹#›</a:t>
            </a:fld>
            <a:endParaRPr lang="en-US"/>
          </a:p>
        </p:txBody>
      </p:sp>
    </p:spTree>
    <p:extLst>
      <p:ext uri="{BB962C8B-B14F-4D97-AF65-F5344CB8AC3E}">
        <p14:creationId xmlns:p14="http://schemas.microsoft.com/office/powerpoint/2010/main" val="2797582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0" y="273049"/>
            <a:ext cx="3008313" cy="1162051"/>
          </a:xfrm>
        </p:spPr>
        <p:txBody>
          <a:bodyPr anchor="b"/>
          <a:lstStyle>
            <a:lvl1pPr algn="l">
              <a:defRPr sz="2000" b="1"/>
            </a:lvl1pPr>
          </a:lstStyle>
          <a:p>
            <a:r>
              <a:rPr lang="en-CA"/>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Text Placeholder 3"/>
          <p:cNvSpPr>
            <a:spLocks noGrp="1"/>
          </p:cNvSpPr>
          <p:nvPr>
            <p:ph type="body" sz="half" idx="2"/>
          </p:nvPr>
        </p:nvSpPr>
        <p:spPr>
          <a:xfrm>
            <a:off x="457210"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Sharon Morsink - NICER</a:t>
            </a:r>
          </a:p>
        </p:txBody>
      </p:sp>
      <p:sp>
        <p:nvSpPr>
          <p:cNvPr id="7" name="Slide Number Placeholder 5"/>
          <p:cNvSpPr>
            <a:spLocks noGrp="1"/>
          </p:cNvSpPr>
          <p:nvPr>
            <p:ph type="sldNum" sz="quarter" idx="12"/>
          </p:nvPr>
        </p:nvSpPr>
        <p:spPr/>
        <p:txBody>
          <a:bodyPr/>
          <a:lstStyle>
            <a:lvl1pPr>
              <a:defRPr/>
            </a:lvl1pPr>
          </a:lstStyle>
          <a:p>
            <a:pPr>
              <a:defRPr/>
            </a:pPr>
            <a:fld id="{A823B8D9-0776-534A-A00D-9EBA44CECFC1}" type="slidenum">
              <a:rPr lang="en-US"/>
              <a:pPr>
                <a:defRPr/>
              </a:pPr>
              <a:t>‹#›</a:t>
            </a:fld>
            <a:endParaRPr lang="en-US"/>
          </a:p>
        </p:txBody>
      </p:sp>
    </p:spTree>
    <p:extLst>
      <p:ext uri="{BB962C8B-B14F-4D97-AF65-F5344CB8AC3E}">
        <p14:creationId xmlns:p14="http://schemas.microsoft.com/office/powerpoint/2010/main" val="3955878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CA"/>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43"/>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CA"/>
              <a:t>SQM 2022</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Sharon Morsink - NICER</a:t>
            </a:r>
          </a:p>
        </p:txBody>
      </p:sp>
      <p:sp>
        <p:nvSpPr>
          <p:cNvPr id="7" name="Slide Number Placeholder 5"/>
          <p:cNvSpPr>
            <a:spLocks noGrp="1"/>
          </p:cNvSpPr>
          <p:nvPr>
            <p:ph type="sldNum" sz="quarter" idx="12"/>
          </p:nvPr>
        </p:nvSpPr>
        <p:spPr/>
        <p:txBody>
          <a:bodyPr/>
          <a:lstStyle>
            <a:lvl1pPr>
              <a:defRPr/>
            </a:lvl1pPr>
          </a:lstStyle>
          <a:p>
            <a:pPr>
              <a:defRPr/>
            </a:pPr>
            <a:fld id="{EFE9AF4F-733A-D14E-AE88-C5FF2D9C305E}" type="slidenum">
              <a:rPr lang="en-US"/>
              <a:pPr>
                <a:defRPr/>
              </a:pPr>
              <a:t>‹#›</a:t>
            </a:fld>
            <a:endParaRPr lang="en-US"/>
          </a:p>
        </p:txBody>
      </p:sp>
    </p:spTree>
    <p:extLst>
      <p:ext uri="{BB962C8B-B14F-4D97-AF65-F5344CB8AC3E}">
        <p14:creationId xmlns:p14="http://schemas.microsoft.com/office/powerpoint/2010/main" val="761641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9"/>
            <a:ext cx="8229600" cy="11430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CA"/>
              <a:t>Click to edit Master title style</a:t>
            </a:r>
            <a:endParaRPr lang="en-US"/>
          </a:p>
        </p:txBody>
      </p:sp>
      <p:sp>
        <p:nvSpPr>
          <p:cNvPr id="1027" name="Text Placeholder 2"/>
          <p:cNvSpPr>
            <a:spLocks noGrp="1"/>
          </p:cNvSpPr>
          <p:nvPr>
            <p:ph type="body" idx="1"/>
          </p:nvPr>
        </p:nvSpPr>
        <p:spPr bwMode="auto">
          <a:xfrm>
            <a:off x="457200" y="1600201"/>
            <a:ext cx="8229600" cy="4525963"/>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cs typeface="+mn-cs"/>
              </a:defRPr>
            </a:lvl1pPr>
          </a:lstStyle>
          <a:p>
            <a:pPr>
              <a:defRPr/>
            </a:pPr>
            <a:r>
              <a:rPr lang="en-CA"/>
              <a:t>SQM 2022</a:t>
            </a:r>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cs typeface="+mn-cs"/>
              </a:defRPr>
            </a:lvl1pPr>
          </a:lstStyle>
          <a:p>
            <a:pPr>
              <a:defRPr/>
            </a:pPr>
            <a:r>
              <a:rPr lang="en-US"/>
              <a:t>Sharon Morsink - NICER</a:t>
            </a: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cs typeface="+mn-cs"/>
              </a:defRPr>
            </a:lvl1pPr>
          </a:lstStyle>
          <a:p>
            <a:pPr>
              <a:defRPr/>
            </a:pPr>
            <a:fld id="{43D1DAF6-CABC-F348-B839-4E7C3472B2C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96" r:id="rId1"/>
    <p:sldLayoutId id="2147484297" r:id="rId2"/>
    <p:sldLayoutId id="2147484298" r:id="rId3"/>
    <p:sldLayoutId id="2147484299" r:id="rId4"/>
    <p:sldLayoutId id="2147484300" r:id="rId5"/>
    <p:sldLayoutId id="2147484301" r:id="rId6"/>
    <p:sldLayoutId id="2147484302" r:id="rId7"/>
    <p:sldLayoutId id="2147484303" r:id="rId8"/>
    <p:sldLayoutId id="2147484304" r:id="rId9"/>
    <p:sldLayoutId id="2147484305" r:id="rId10"/>
    <p:sldLayoutId id="2147484306" r:id="rId11"/>
    <p:sldLayoutId id="2147484352" r:id="rId12"/>
    <p:sldLayoutId id="2147484372" r:id="rId13"/>
    <p:sldLayoutId id="2147484373" r:id="rId14"/>
    <p:sldLayoutId id="2147484375" r:id="rId15"/>
    <p:sldLayoutId id="2147484376" r:id="rId16"/>
  </p:sldLayoutIdLst>
  <p:hf sldNum="0" hdr="0" ftr="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362" name="Title Placeholder 1"/>
          <p:cNvSpPr>
            <a:spLocks noGrp="1"/>
          </p:cNvSpPr>
          <p:nvPr>
            <p:ph type="title"/>
          </p:nvPr>
        </p:nvSpPr>
        <p:spPr bwMode="auto">
          <a:xfrm>
            <a:off x="457200" y="274639"/>
            <a:ext cx="8229600" cy="11430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CA"/>
              <a:t>Click to edit Master title style</a:t>
            </a:r>
            <a:endParaRPr lang="en-US"/>
          </a:p>
        </p:txBody>
      </p:sp>
      <p:sp>
        <p:nvSpPr>
          <p:cNvPr id="15363" name="Text Placeholder 2"/>
          <p:cNvSpPr>
            <a:spLocks noGrp="1"/>
          </p:cNvSpPr>
          <p:nvPr>
            <p:ph type="body" idx="1"/>
          </p:nvPr>
        </p:nvSpPr>
        <p:spPr bwMode="auto">
          <a:xfrm>
            <a:off x="457200" y="1600201"/>
            <a:ext cx="8229600" cy="4525963"/>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prstClr val="black">
                    <a:tint val="75000"/>
                  </a:prstClr>
                </a:solidFill>
                <a:cs typeface="+mn-cs"/>
              </a:defRPr>
            </a:lvl1pPr>
          </a:lstStyle>
          <a:p>
            <a:pPr>
              <a:defRPr/>
            </a:pPr>
            <a:r>
              <a:rPr lang="en-CA"/>
              <a:t>SQM 2022</a:t>
            </a:r>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prstClr val="black">
                    <a:tint val="75000"/>
                  </a:prstClr>
                </a:solidFill>
                <a:cs typeface="+mn-cs"/>
              </a:defRPr>
            </a:lvl1pPr>
          </a:lstStyle>
          <a:p>
            <a:pPr>
              <a:defRPr/>
            </a:pPr>
            <a:r>
              <a:rPr lang="en-US"/>
              <a:t>Sharon Morsink - NICER</a:t>
            </a: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prstClr val="black">
                    <a:tint val="75000"/>
                  </a:prstClr>
                </a:solidFill>
                <a:cs typeface="+mn-cs"/>
              </a:defRPr>
            </a:lvl1pPr>
          </a:lstStyle>
          <a:p>
            <a:pPr>
              <a:defRPr/>
            </a:pPr>
            <a:fld id="{6290C835-7EEE-1943-8FC1-F153A23EAEC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307" r:id="rId1"/>
    <p:sldLayoutId id="2147484308" r:id="rId2"/>
    <p:sldLayoutId id="2147484309" r:id="rId3"/>
    <p:sldLayoutId id="2147484310" r:id="rId4"/>
    <p:sldLayoutId id="2147484311" r:id="rId5"/>
    <p:sldLayoutId id="2147484312" r:id="rId6"/>
    <p:sldLayoutId id="2147484313" r:id="rId7"/>
    <p:sldLayoutId id="2147484314" r:id="rId8"/>
    <p:sldLayoutId id="2147484315" r:id="rId9"/>
    <p:sldLayoutId id="2147484316" r:id="rId10"/>
    <p:sldLayoutId id="2147484317" r:id="rId11"/>
    <p:sldLayoutId id="2147484353" r:id="rId12"/>
    <p:sldLayoutId id="2147484354" r:id="rId13"/>
  </p:sldLayoutIdLst>
  <p:hf sldNum="0" hdr="0" ftr="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0.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gif"/><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image" Target="../media/image35.gi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1.gif"/></Relationships>
</file>

<file path=ppt/slides/_rels/slide8.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4.xml"/><Relationship Id="rId1" Type="http://schemas.openxmlformats.org/officeDocument/2006/relationships/slideLayout" Target="../slideLayouts/slideLayout20.xml"/><Relationship Id="rId4" Type="http://schemas.openxmlformats.org/officeDocument/2006/relationships/image" Target="../media/image11.gif"/></Relationships>
</file>

<file path=ppt/slides/_rels/slide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5.xml"/><Relationship Id="rId1" Type="http://schemas.openxmlformats.org/officeDocument/2006/relationships/slideLayout" Target="../slideLayouts/slideLayout20.xml"/><Relationship Id="rId4" Type="http://schemas.openxmlformats.org/officeDocument/2006/relationships/image" Target="../media/image14.gi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Picture 12" descr="schw"/>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687579" y="2309924"/>
            <a:ext cx="1507909" cy="10751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4754" name="Title 3"/>
          <p:cNvSpPr>
            <a:spLocks noGrp="1"/>
          </p:cNvSpPr>
          <p:nvPr>
            <p:ph type="ctrTitle"/>
          </p:nvPr>
        </p:nvSpPr>
        <p:spPr>
          <a:xfrm>
            <a:off x="684213" y="260357"/>
            <a:ext cx="7772400" cy="1470025"/>
          </a:xfrm>
        </p:spPr>
        <p:txBody>
          <a:bodyPr/>
          <a:lstStyle/>
          <a:p>
            <a:r>
              <a:rPr lang="en-US" dirty="0">
                <a:latin typeface="Calibri" charset="0"/>
              </a:rPr>
              <a:t>The Masses and Radii of Neutron Stars Observed by NICER</a:t>
            </a:r>
          </a:p>
        </p:txBody>
      </p:sp>
      <p:sp>
        <p:nvSpPr>
          <p:cNvPr id="74755" name="Subtitle 4"/>
          <p:cNvSpPr>
            <a:spLocks noGrp="1"/>
          </p:cNvSpPr>
          <p:nvPr>
            <p:ph type="subTitle" idx="1"/>
          </p:nvPr>
        </p:nvSpPr>
        <p:spPr>
          <a:xfrm>
            <a:off x="253644" y="3715778"/>
            <a:ext cx="8638836" cy="2915110"/>
          </a:xfrm>
        </p:spPr>
        <p:txBody>
          <a:bodyPr/>
          <a:lstStyle/>
          <a:p>
            <a:pPr algn="l"/>
            <a:r>
              <a:rPr lang="en-US" sz="1600" dirty="0">
                <a:solidFill>
                  <a:schemeClr val="tx1"/>
                </a:solidFill>
                <a:latin typeface="Calibri" charset="0"/>
              </a:rPr>
              <a:t>Sharon </a:t>
            </a:r>
            <a:r>
              <a:rPr lang="en-US" sz="1600" dirty="0" err="1">
                <a:solidFill>
                  <a:schemeClr val="tx1"/>
                </a:solidFill>
                <a:latin typeface="Calibri" charset="0"/>
              </a:rPr>
              <a:t>Morsink</a:t>
            </a:r>
            <a:endParaRPr lang="en-US" sz="1600" dirty="0">
              <a:solidFill>
                <a:schemeClr val="tx1"/>
              </a:solidFill>
              <a:latin typeface="Calibri" charset="0"/>
            </a:endParaRPr>
          </a:p>
          <a:p>
            <a:pPr algn="l"/>
            <a:r>
              <a:rPr lang="en-US" sz="1600" dirty="0">
                <a:solidFill>
                  <a:schemeClr val="tx1"/>
                </a:solidFill>
                <a:latin typeface="Calibri" charset="0"/>
              </a:rPr>
              <a:t>Department of Physics, University of Alberta, Edmonton, Canada</a:t>
            </a:r>
          </a:p>
          <a:p>
            <a:pPr algn="l"/>
            <a:endParaRPr lang="en-US" sz="1600" dirty="0">
              <a:solidFill>
                <a:schemeClr val="tx1"/>
              </a:solidFill>
              <a:latin typeface="Calibri" charset="0"/>
            </a:endParaRPr>
          </a:p>
          <a:p>
            <a:pPr algn="l"/>
            <a:r>
              <a:rPr lang="en-US" sz="1600" dirty="0">
                <a:solidFill>
                  <a:schemeClr val="tx1"/>
                </a:solidFill>
                <a:latin typeface="Calibri" charset="0"/>
              </a:rPr>
              <a:t>NICER Light Curves Working Group: </a:t>
            </a:r>
          </a:p>
          <a:p>
            <a:pPr algn="just"/>
            <a:r>
              <a:rPr lang="en-US" sz="1600" b="1" dirty="0" err="1">
                <a:solidFill>
                  <a:srgbClr val="00051D"/>
                </a:solidFill>
                <a:ea typeface="Cambria Math" panose="02040503050406030204" pitchFamily="18" charset="0"/>
                <a:cs typeface="Arial" panose="020B0604020202020204" pitchFamily="34" charset="0"/>
              </a:rPr>
              <a:t>Slavko</a:t>
            </a:r>
            <a:r>
              <a:rPr lang="en-US" sz="1600" b="1" dirty="0">
                <a:solidFill>
                  <a:srgbClr val="00051D"/>
                </a:solidFill>
                <a:ea typeface="Cambria Math" panose="02040503050406030204" pitchFamily="18" charset="0"/>
                <a:cs typeface="Arial" panose="020B0604020202020204" pitchFamily="34" charset="0"/>
              </a:rPr>
              <a:t> </a:t>
            </a:r>
            <a:r>
              <a:rPr lang="en-US" sz="1600" b="1" dirty="0" err="1">
                <a:solidFill>
                  <a:srgbClr val="00051D"/>
                </a:solidFill>
                <a:ea typeface="Cambria Math" panose="02040503050406030204" pitchFamily="18" charset="0"/>
                <a:cs typeface="Arial" panose="020B0604020202020204" pitchFamily="34" charset="0"/>
              </a:rPr>
              <a:t>Bogdanov</a:t>
            </a:r>
            <a:r>
              <a:rPr lang="en-US" sz="1600" b="1" dirty="0">
                <a:solidFill>
                  <a:srgbClr val="00051D"/>
                </a:solidFill>
                <a:ea typeface="Cambria Math" panose="02040503050406030204" pitchFamily="18" charset="0"/>
                <a:cs typeface="Arial" panose="020B0604020202020204" pitchFamily="34" charset="0"/>
              </a:rPr>
              <a:t> (chair)</a:t>
            </a:r>
            <a:r>
              <a:rPr lang="en-US" sz="1600" dirty="0">
                <a:solidFill>
                  <a:srgbClr val="00051D"/>
                </a:solidFill>
                <a:ea typeface="Cambria Math" panose="02040503050406030204" pitchFamily="18" charset="0"/>
                <a:cs typeface="Arial" panose="020B0604020202020204" pitchFamily="34" charset="0"/>
              </a:rPr>
              <a:t>,</a:t>
            </a:r>
            <a:r>
              <a:rPr lang="en-US" sz="1600" b="1" dirty="0">
                <a:solidFill>
                  <a:srgbClr val="00051D"/>
                </a:solidFill>
                <a:ea typeface="Cambria Math" panose="02040503050406030204" pitchFamily="18" charset="0"/>
                <a:cs typeface="Arial" panose="020B0604020202020204" pitchFamily="34" charset="0"/>
              </a:rPr>
              <a:t> </a:t>
            </a:r>
            <a:r>
              <a:rPr lang="en-US" sz="16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Zaven</a:t>
            </a:r>
            <a:r>
              <a:rPr lang="en-US" sz="16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t>
            </a:r>
            <a:r>
              <a:rPr lang="en-US" sz="16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Arzoumanian</a:t>
            </a:r>
            <a:r>
              <a:rPr lang="en-US" sz="16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Keith </a:t>
            </a:r>
            <a:r>
              <a:rPr lang="en-US" sz="16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Gendreau</a:t>
            </a:r>
            <a:r>
              <a:rPr lang="en-US" sz="16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Anna </a:t>
            </a:r>
            <a:r>
              <a:rPr lang="en-US" sz="16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Bilous</a:t>
            </a:r>
            <a:r>
              <a:rPr lang="en-US" sz="16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t>
            </a:r>
            <a:r>
              <a:rPr lang="en-US" sz="16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Deepto</a:t>
            </a:r>
            <a:r>
              <a:rPr lang="en-US" sz="16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Chakrabarty, </a:t>
            </a:r>
            <a:r>
              <a:rPr lang="en-US" sz="16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Devarshi</a:t>
            </a:r>
            <a:r>
              <a:rPr lang="en-US" sz="16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Choudhury, Alexander </a:t>
            </a:r>
            <a:r>
              <a:rPr lang="en-US" sz="16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Dittmann</a:t>
            </a:r>
            <a:r>
              <a:rPr lang="en-US" sz="16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Sebastien Guillot, Alice Harding, Wynn Ho, Fred Lamb, Jim </a:t>
            </a:r>
            <a:r>
              <a:rPr lang="en-US" sz="16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Lattimer</a:t>
            </a:r>
            <a:r>
              <a:rPr lang="en-US" sz="16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Renee Ludlam, </a:t>
            </a:r>
            <a:r>
              <a:rPr lang="en-US" sz="16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Simin</a:t>
            </a:r>
            <a:r>
              <a:rPr lang="en-US" sz="16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t>
            </a:r>
            <a:r>
              <a:rPr lang="en-US" sz="16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Mahmoodifar</a:t>
            </a:r>
            <a:r>
              <a:rPr lang="en-US" sz="16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Cole Miller, Sharon </a:t>
            </a:r>
            <a:r>
              <a:rPr lang="en-US" sz="16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Morsink</a:t>
            </a:r>
            <a:r>
              <a:rPr lang="en-US" sz="16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Chanda Prescod-Weinstein, Paul Ray,  Ron </a:t>
            </a:r>
            <a:r>
              <a:rPr lang="en-US" sz="16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Remillard</a:t>
            </a:r>
            <a:r>
              <a:rPr lang="en-US" sz="16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Thomas Riley, </a:t>
            </a:r>
            <a:r>
              <a:rPr lang="en-US" sz="16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Tuomo</a:t>
            </a:r>
            <a:r>
              <a:rPr lang="en-US" sz="16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t>
            </a:r>
            <a:r>
              <a:rPr lang="en-US" sz="16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Salmi</a:t>
            </a:r>
            <a:r>
              <a:rPr lang="en-US" sz="16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Tod </a:t>
            </a:r>
            <a:r>
              <a:rPr lang="en-US" sz="16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Strohmayer</a:t>
            </a:r>
            <a:r>
              <a:rPr lang="en-US" sz="16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Serena </a:t>
            </a:r>
            <a:r>
              <a:rPr lang="en-US" sz="16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Vinciguerra</a:t>
            </a:r>
            <a:r>
              <a:rPr lang="en-US" sz="16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Anna Watts, Michael Wolff, Kent Wood.</a:t>
            </a:r>
          </a:p>
          <a:p>
            <a:pPr algn="l"/>
            <a:endParaRPr lang="en-US" sz="2400" dirty="0">
              <a:solidFill>
                <a:schemeClr val="tx1"/>
              </a:solidFill>
              <a:latin typeface="Calibri" charset="0"/>
            </a:endParaRPr>
          </a:p>
        </p:txBody>
      </p:sp>
      <p:pic>
        <p:nvPicPr>
          <p:cNvPr id="74753" name="Picture 2" descr="http://www.metu.edu.tr/system/files/bilge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32252" y="1699963"/>
            <a:ext cx="3400956" cy="22647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3" name="Straight Arrow Connector 12"/>
          <p:cNvCxnSpPr/>
          <p:nvPr/>
        </p:nvCxnSpPr>
        <p:spPr>
          <a:xfrm>
            <a:off x="3239295" y="2811453"/>
            <a:ext cx="122396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3F32B1D5-BB89-EB4E-9B43-E91E21FFDB89}"/>
              </a:ext>
            </a:extLst>
          </p:cNvPr>
          <p:cNvSpPr txBox="1"/>
          <p:nvPr/>
        </p:nvSpPr>
        <p:spPr>
          <a:xfrm>
            <a:off x="253644" y="6477000"/>
            <a:ext cx="6166432" cy="307777"/>
          </a:xfrm>
          <a:prstGeom prst="rect">
            <a:avLst/>
          </a:prstGeom>
          <a:noFill/>
        </p:spPr>
        <p:txBody>
          <a:bodyPr wrap="none" rtlCol="0">
            <a:spAutoFit/>
          </a:bodyPr>
          <a:lstStyle/>
          <a:p>
            <a:r>
              <a:rPr lang="en-US" sz="1400" dirty="0">
                <a:latin typeface="+mn-lt"/>
              </a:rPr>
              <a:t>Strangeness in Quark Matter, Busan, Republic of Korea, June 15 (11pm MDT), 2022</a:t>
            </a:r>
          </a:p>
        </p:txBody>
      </p:sp>
      <p:sp>
        <p:nvSpPr>
          <p:cNvPr id="5" name="Rectangle 4">
            <a:extLst>
              <a:ext uri="{FF2B5EF4-FFF2-40B4-BE49-F238E27FC236}">
                <a16:creationId xmlns:a16="http://schemas.microsoft.com/office/drawing/2014/main" id="{B811BF97-A928-B14F-951C-66D8B8602960}"/>
              </a:ext>
            </a:extLst>
          </p:cNvPr>
          <p:cNvSpPr/>
          <p:nvPr/>
        </p:nvSpPr>
        <p:spPr>
          <a:xfrm>
            <a:off x="2792615" y="2221323"/>
            <a:ext cx="402873" cy="1180259"/>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685800" y="0"/>
            <a:ext cx="7772400" cy="1143000"/>
          </a:xfrm>
        </p:spPr>
        <p:txBody>
          <a:bodyPr/>
          <a:lstStyle/>
          <a:p>
            <a:pPr eaLnBrk="1" hangingPunct="1"/>
            <a:r>
              <a:rPr lang="en-US" altLang="x-none">
                <a:ea typeface="ＭＳ Ｐゴシック" charset="-128"/>
              </a:rPr>
              <a:t>Anisotropic Emission</a:t>
            </a:r>
          </a:p>
        </p:txBody>
      </p:sp>
      <p:sp>
        <p:nvSpPr>
          <p:cNvPr id="222211" name="Rectangle 3"/>
          <p:cNvSpPr>
            <a:spLocks noGrp="1" noChangeArrowheads="1"/>
          </p:cNvSpPr>
          <p:nvPr>
            <p:ph type="body" sz="half" idx="1"/>
          </p:nvPr>
        </p:nvSpPr>
        <p:spPr>
          <a:xfrm>
            <a:off x="228600" y="914400"/>
            <a:ext cx="4953000" cy="5322888"/>
          </a:xfrm>
        </p:spPr>
        <p:txBody>
          <a:bodyPr rtlCol="0">
            <a:normAutofit fontScale="92500" lnSpcReduction="10000"/>
          </a:bodyPr>
          <a:lstStyle/>
          <a:p>
            <a:pPr eaLnBrk="1" fontAlgn="auto" hangingPunct="1">
              <a:lnSpc>
                <a:spcPct val="90000"/>
              </a:lnSpc>
              <a:spcAft>
                <a:spcPts val="0"/>
              </a:spcAft>
              <a:buFontTx/>
              <a:buNone/>
              <a:defRPr/>
            </a:pPr>
            <a:endParaRPr lang="en-US" sz="2400" dirty="0">
              <a:ea typeface="+mn-ea"/>
              <a:cs typeface="+mn-cs"/>
            </a:endParaRPr>
          </a:p>
          <a:p>
            <a:pPr eaLnBrk="1" fontAlgn="auto" hangingPunct="1">
              <a:lnSpc>
                <a:spcPct val="90000"/>
              </a:lnSpc>
              <a:spcAft>
                <a:spcPts val="0"/>
              </a:spcAft>
              <a:buFontTx/>
              <a:buNone/>
              <a:defRPr/>
            </a:pPr>
            <a:endParaRPr lang="en-US" sz="2400" dirty="0">
              <a:ea typeface="+mn-ea"/>
              <a:cs typeface="+mn-cs"/>
            </a:endParaRPr>
          </a:p>
          <a:p>
            <a:pPr eaLnBrk="1" fontAlgn="auto" hangingPunct="1">
              <a:lnSpc>
                <a:spcPct val="90000"/>
              </a:lnSpc>
              <a:spcAft>
                <a:spcPts val="0"/>
              </a:spcAft>
              <a:buFont typeface="Arial"/>
              <a:buChar char="•"/>
              <a:defRPr/>
            </a:pPr>
            <a:r>
              <a:rPr lang="en-US" sz="2400" dirty="0">
                <a:ea typeface="+mn-ea"/>
                <a:cs typeface="+mn-cs"/>
              </a:rPr>
              <a:t>Modulation: Normal beaming (A) gives higher pulsed fraction than anti-beaming (C ) </a:t>
            </a:r>
          </a:p>
          <a:p>
            <a:pPr eaLnBrk="1" fontAlgn="auto" hangingPunct="1">
              <a:lnSpc>
                <a:spcPct val="90000"/>
              </a:lnSpc>
              <a:spcAft>
                <a:spcPts val="0"/>
              </a:spcAft>
              <a:buFont typeface="Arial"/>
              <a:buChar char="•"/>
              <a:defRPr/>
            </a:pPr>
            <a:endParaRPr lang="en-US" sz="2400" dirty="0">
              <a:ea typeface="+mn-ea"/>
              <a:cs typeface="+mn-cs"/>
            </a:endParaRPr>
          </a:p>
          <a:p>
            <a:pPr eaLnBrk="1" fontAlgn="auto" hangingPunct="1">
              <a:lnSpc>
                <a:spcPct val="90000"/>
              </a:lnSpc>
              <a:spcAft>
                <a:spcPts val="0"/>
              </a:spcAft>
              <a:buFont typeface="Arial"/>
              <a:buChar char="•"/>
              <a:defRPr/>
            </a:pPr>
            <a:r>
              <a:rPr lang="en-US" sz="2400" dirty="0">
                <a:ea typeface="+mn-ea"/>
                <a:cs typeface="+mn-cs"/>
              </a:rPr>
              <a:t>timing asymmetries: peak emission occurs earlier for C than for A</a:t>
            </a:r>
          </a:p>
          <a:p>
            <a:pPr eaLnBrk="1" fontAlgn="auto" hangingPunct="1">
              <a:lnSpc>
                <a:spcPct val="90000"/>
              </a:lnSpc>
              <a:spcAft>
                <a:spcPts val="0"/>
              </a:spcAft>
              <a:buFont typeface="Arial"/>
              <a:buChar char="•"/>
              <a:defRPr/>
            </a:pPr>
            <a:endParaRPr lang="en-US" sz="2400" dirty="0">
              <a:ea typeface="+mn-ea"/>
              <a:cs typeface="+mn-cs"/>
            </a:endParaRPr>
          </a:p>
          <a:p>
            <a:pPr eaLnBrk="1" fontAlgn="auto" hangingPunct="1">
              <a:lnSpc>
                <a:spcPct val="90000"/>
              </a:lnSpc>
              <a:spcAft>
                <a:spcPts val="0"/>
              </a:spcAft>
              <a:buFont typeface="Arial"/>
              <a:buChar char="•"/>
              <a:defRPr/>
            </a:pPr>
            <a:r>
              <a:rPr lang="en-US" sz="2400" dirty="0">
                <a:ea typeface="+mn-ea"/>
                <a:cs typeface="+mn-cs"/>
              </a:rPr>
              <a:t>Pulse shape: double-peaks or flattened peaks possible with C</a:t>
            </a:r>
          </a:p>
          <a:p>
            <a:pPr eaLnBrk="1" fontAlgn="auto" hangingPunct="1">
              <a:lnSpc>
                <a:spcPct val="90000"/>
              </a:lnSpc>
              <a:spcAft>
                <a:spcPts val="0"/>
              </a:spcAft>
              <a:buFont typeface="Arial"/>
              <a:buChar char="•"/>
              <a:defRPr/>
            </a:pPr>
            <a:endParaRPr lang="en-US" sz="2400" dirty="0">
              <a:ea typeface="+mn-ea"/>
              <a:cs typeface="+mn-cs"/>
            </a:endParaRPr>
          </a:p>
          <a:p>
            <a:pPr eaLnBrk="1" fontAlgn="auto" hangingPunct="1">
              <a:lnSpc>
                <a:spcPct val="90000"/>
              </a:lnSpc>
              <a:spcAft>
                <a:spcPts val="0"/>
              </a:spcAft>
              <a:buFontTx/>
              <a:buNone/>
              <a:defRPr/>
            </a:pPr>
            <a:r>
              <a:rPr lang="en-US" sz="2400" dirty="0">
                <a:ea typeface="+mn-ea"/>
                <a:cs typeface="+mn-cs"/>
              </a:rPr>
              <a:t>	Anisotropy depends on the photon wavelength. </a:t>
            </a:r>
          </a:p>
          <a:p>
            <a:pPr eaLnBrk="1" fontAlgn="auto" hangingPunct="1">
              <a:lnSpc>
                <a:spcPct val="90000"/>
              </a:lnSpc>
              <a:spcAft>
                <a:spcPts val="0"/>
              </a:spcAft>
              <a:buFontTx/>
              <a:buNone/>
              <a:defRPr/>
            </a:pPr>
            <a:endParaRPr lang="en-US" sz="2400" dirty="0">
              <a:ea typeface="+mn-ea"/>
              <a:cs typeface="+mn-cs"/>
            </a:endParaRPr>
          </a:p>
          <a:p>
            <a:pPr eaLnBrk="1" fontAlgn="auto" hangingPunct="1">
              <a:lnSpc>
                <a:spcPct val="90000"/>
              </a:lnSpc>
              <a:spcAft>
                <a:spcPts val="0"/>
              </a:spcAft>
              <a:buFontTx/>
              <a:buNone/>
              <a:defRPr/>
            </a:pPr>
            <a:r>
              <a:rPr lang="en-US" sz="2400" dirty="0">
                <a:ea typeface="+mn-ea"/>
                <a:cs typeface="+mn-cs"/>
              </a:rPr>
              <a:t>We require phase resolved spectroscopy!</a:t>
            </a:r>
          </a:p>
        </p:txBody>
      </p:sp>
      <p:sp>
        <p:nvSpPr>
          <p:cNvPr id="222216" name="AutoShape 8"/>
          <p:cNvSpPr>
            <a:spLocks noChangeArrowheads="1"/>
          </p:cNvSpPr>
          <p:nvPr/>
        </p:nvSpPr>
        <p:spPr bwMode="auto">
          <a:xfrm>
            <a:off x="5486400" y="2209800"/>
            <a:ext cx="2667000" cy="609600"/>
          </a:xfrm>
          <a:prstGeom prst="can">
            <a:avLst>
              <a:gd name="adj" fmla="val 25000"/>
            </a:avLst>
          </a:prstGeom>
          <a:solidFill>
            <a:srgbClr val="630BEF"/>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17" name="AutoShape 9"/>
          <p:cNvSpPr>
            <a:spLocks noChangeArrowheads="1"/>
          </p:cNvSpPr>
          <p:nvPr/>
        </p:nvSpPr>
        <p:spPr bwMode="auto">
          <a:xfrm>
            <a:off x="5562600" y="3733800"/>
            <a:ext cx="2667000" cy="609600"/>
          </a:xfrm>
          <a:prstGeom prst="can">
            <a:avLst>
              <a:gd name="adj" fmla="val 25000"/>
            </a:avLst>
          </a:prstGeom>
          <a:solidFill>
            <a:srgbClr val="630BEF"/>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18" name="AutoShape 10"/>
          <p:cNvSpPr>
            <a:spLocks noChangeArrowheads="1"/>
          </p:cNvSpPr>
          <p:nvPr/>
        </p:nvSpPr>
        <p:spPr bwMode="auto">
          <a:xfrm>
            <a:off x="5562600" y="5257800"/>
            <a:ext cx="2667000" cy="609600"/>
          </a:xfrm>
          <a:prstGeom prst="can">
            <a:avLst>
              <a:gd name="adj" fmla="val 25000"/>
            </a:avLst>
          </a:prstGeom>
          <a:solidFill>
            <a:srgbClr val="630BEF"/>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19" name="Line 11"/>
          <p:cNvSpPr>
            <a:spLocks noChangeShapeType="1"/>
          </p:cNvSpPr>
          <p:nvPr/>
        </p:nvSpPr>
        <p:spPr bwMode="auto">
          <a:xfrm flipV="1">
            <a:off x="6858000" y="1447800"/>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20" name="Line 12"/>
          <p:cNvSpPr>
            <a:spLocks noChangeShapeType="1"/>
          </p:cNvSpPr>
          <p:nvPr/>
        </p:nvSpPr>
        <p:spPr bwMode="auto">
          <a:xfrm flipH="1" flipV="1">
            <a:off x="6400800" y="1676400"/>
            <a:ext cx="15240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21" name="Line 13"/>
          <p:cNvSpPr>
            <a:spLocks noChangeShapeType="1"/>
          </p:cNvSpPr>
          <p:nvPr/>
        </p:nvSpPr>
        <p:spPr bwMode="auto">
          <a:xfrm flipV="1">
            <a:off x="7162800" y="1676400"/>
            <a:ext cx="7620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22" name="Line 14"/>
          <p:cNvSpPr>
            <a:spLocks noChangeShapeType="1"/>
          </p:cNvSpPr>
          <p:nvPr/>
        </p:nvSpPr>
        <p:spPr bwMode="auto">
          <a:xfrm flipH="1" flipV="1">
            <a:off x="6629400" y="1524000"/>
            <a:ext cx="7620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23" name="Line 15"/>
          <p:cNvSpPr>
            <a:spLocks noChangeShapeType="1"/>
          </p:cNvSpPr>
          <p:nvPr/>
        </p:nvSpPr>
        <p:spPr bwMode="auto">
          <a:xfrm flipV="1">
            <a:off x="7010400" y="1524000"/>
            <a:ext cx="7620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24" name="Text Box 16"/>
          <p:cNvSpPr txBox="1">
            <a:spLocks noChangeArrowheads="1"/>
          </p:cNvSpPr>
          <p:nvPr/>
        </p:nvSpPr>
        <p:spPr bwMode="auto">
          <a:xfrm>
            <a:off x="5699125" y="2917825"/>
            <a:ext cx="25019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a:ea typeface="ＭＳ Ｐゴシック" charset="0"/>
              </a:rPr>
              <a:t>A = Beamed towards the normal</a:t>
            </a:r>
          </a:p>
        </p:txBody>
      </p:sp>
      <p:sp>
        <p:nvSpPr>
          <p:cNvPr id="222225" name="Line 17"/>
          <p:cNvSpPr>
            <a:spLocks noChangeShapeType="1"/>
          </p:cNvSpPr>
          <p:nvPr/>
        </p:nvSpPr>
        <p:spPr bwMode="auto">
          <a:xfrm flipV="1">
            <a:off x="6934200" y="32766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26" name="Line 18"/>
          <p:cNvSpPr>
            <a:spLocks noChangeShapeType="1"/>
          </p:cNvSpPr>
          <p:nvPr/>
        </p:nvSpPr>
        <p:spPr bwMode="auto">
          <a:xfrm flipH="1" flipV="1">
            <a:off x="6324600" y="3429000"/>
            <a:ext cx="3810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27" name="Line 19"/>
          <p:cNvSpPr>
            <a:spLocks noChangeShapeType="1"/>
          </p:cNvSpPr>
          <p:nvPr/>
        </p:nvSpPr>
        <p:spPr bwMode="auto">
          <a:xfrm flipH="1" flipV="1">
            <a:off x="5791200" y="3657600"/>
            <a:ext cx="6858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28" name="Line 20"/>
          <p:cNvSpPr>
            <a:spLocks noChangeShapeType="1"/>
          </p:cNvSpPr>
          <p:nvPr/>
        </p:nvSpPr>
        <p:spPr bwMode="auto">
          <a:xfrm flipV="1">
            <a:off x="7162800" y="3429000"/>
            <a:ext cx="4572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29" name="Line 21"/>
          <p:cNvSpPr>
            <a:spLocks noChangeShapeType="1"/>
          </p:cNvSpPr>
          <p:nvPr/>
        </p:nvSpPr>
        <p:spPr bwMode="auto">
          <a:xfrm flipV="1">
            <a:off x="7467600" y="3657600"/>
            <a:ext cx="7620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30" name="Text Box 22"/>
          <p:cNvSpPr txBox="1">
            <a:spLocks noChangeArrowheads="1"/>
          </p:cNvSpPr>
          <p:nvPr/>
        </p:nvSpPr>
        <p:spPr bwMode="auto">
          <a:xfrm>
            <a:off x="6096000" y="4419600"/>
            <a:ext cx="21336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a:ea typeface="ＭＳ Ｐゴシック" charset="0"/>
              </a:rPr>
              <a:t>B = Isotropic emission</a:t>
            </a:r>
          </a:p>
        </p:txBody>
      </p:sp>
      <p:sp>
        <p:nvSpPr>
          <p:cNvPr id="222231" name="Line 23"/>
          <p:cNvSpPr>
            <a:spLocks noChangeShapeType="1"/>
          </p:cNvSpPr>
          <p:nvPr/>
        </p:nvSpPr>
        <p:spPr bwMode="auto">
          <a:xfrm flipH="1" flipV="1">
            <a:off x="5715000" y="5181600"/>
            <a:ext cx="7620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33" name="Line 25"/>
          <p:cNvSpPr>
            <a:spLocks noChangeShapeType="1"/>
          </p:cNvSpPr>
          <p:nvPr/>
        </p:nvSpPr>
        <p:spPr bwMode="auto">
          <a:xfrm flipH="1" flipV="1">
            <a:off x="6019800" y="5029200"/>
            <a:ext cx="6858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34" name="Line 26"/>
          <p:cNvSpPr>
            <a:spLocks noChangeShapeType="1"/>
          </p:cNvSpPr>
          <p:nvPr/>
        </p:nvSpPr>
        <p:spPr bwMode="auto">
          <a:xfrm flipH="1" flipV="1">
            <a:off x="6324600" y="4953000"/>
            <a:ext cx="6096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35" name="Line 27"/>
          <p:cNvSpPr>
            <a:spLocks noChangeShapeType="1"/>
          </p:cNvSpPr>
          <p:nvPr/>
        </p:nvSpPr>
        <p:spPr bwMode="auto">
          <a:xfrm flipV="1">
            <a:off x="7162800" y="4953000"/>
            <a:ext cx="6858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36" name="Line 28"/>
          <p:cNvSpPr>
            <a:spLocks noChangeShapeType="1"/>
          </p:cNvSpPr>
          <p:nvPr/>
        </p:nvSpPr>
        <p:spPr bwMode="auto">
          <a:xfrm flipV="1">
            <a:off x="7391400" y="5029200"/>
            <a:ext cx="6858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37" name="Line 29"/>
          <p:cNvSpPr>
            <a:spLocks noChangeShapeType="1"/>
          </p:cNvSpPr>
          <p:nvPr/>
        </p:nvSpPr>
        <p:spPr bwMode="auto">
          <a:xfrm flipV="1">
            <a:off x="7620000" y="5181600"/>
            <a:ext cx="6096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222238" name="Text Box 30"/>
          <p:cNvSpPr txBox="1">
            <a:spLocks noChangeArrowheads="1"/>
          </p:cNvSpPr>
          <p:nvPr/>
        </p:nvSpPr>
        <p:spPr bwMode="auto">
          <a:xfrm>
            <a:off x="5867400" y="6019800"/>
            <a:ext cx="25019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a:ea typeface="ＭＳ Ｐゴシック" charset="0"/>
              </a:rPr>
              <a:t>C = Beamed towards the surface</a:t>
            </a:r>
          </a:p>
        </p:txBody>
      </p:sp>
      <p:sp>
        <p:nvSpPr>
          <p:cNvPr id="5" name="Date Placeholder 4">
            <a:extLst>
              <a:ext uri="{FF2B5EF4-FFF2-40B4-BE49-F238E27FC236}">
                <a16:creationId xmlns:a16="http://schemas.microsoft.com/office/drawing/2014/main" id="{BB072504-1E32-F64A-A7E8-99A48A6E0079}"/>
              </a:ext>
            </a:extLst>
          </p:cNvPr>
          <p:cNvSpPr>
            <a:spLocks noGrp="1"/>
          </p:cNvSpPr>
          <p:nvPr>
            <p:ph type="dt" sz="half" idx="10"/>
          </p:nvPr>
        </p:nvSpPr>
        <p:spPr/>
        <p:txBody>
          <a:bodyPr/>
          <a:lstStyle/>
          <a:p>
            <a:pPr>
              <a:defRPr/>
            </a:pPr>
            <a:r>
              <a:rPr lang="en-CA"/>
              <a:t>SQM 2022</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4689" name="Title 1"/>
          <p:cNvSpPr>
            <a:spLocks noGrp="1"/>
          </p:cNvSpPr>
          <p:nvPr>
            <p:ph type="title"/>
          </p:nvPr>
        </p:nvSpPr>
        <p:spPr>
          <a:xfrm>
            <a:off x="468313" y="0"/>
            <a:ext cx="8229600" cy="1143000"/>
          </a:xfrm>
        </p:spPr>
        <p:txBody>
          <a:bodyPr/>
          <a:lstStyle/>
          <a:p>
            <a:r>
              <a:rPr lang="en-US" dirty="0">
                <a:latin typeface="Calibri" charset="0"/>
              </a:rPr>
              <a:t>X-ray Timing Telescopes</a:t>
            </a:r>
          </a:p>
        </p:txBody>
      </p:sp>
      <p:sp>
        <p:nvSpPr>
          <p:cNvPr id="3" name="Content Placeholder 2"/>
          <p:cNvSpPr>
            <a:spLocks noGrp="1"/>
          </p:cNvSpPr>
          <p:nvPr>
            <p:ph idx="1"/>
          </p:nvPr>
        </p:nvSpPr>
        <p:spPr>
          <a:xfrm>
            <a:off x="250825" y="1125537"/>
            <a:ext cx="8686800" cy="4525963"/>
          </a:xfrm>
        </p:spPr>
        <p:txBody>
          <a:bodyPr/>
          <a:lstStyle/>
          <a:p>
            <a:pPr>
              <a:defRPr/>
            </a:pPr>
            <a:r>
              <a:rPr lang="en-US" dirty="0"/>
              <a:t>RXTE – Rossi X-ray Timing Explorer (1995-2012) X-ray timing</a:t>
            </a:r>
          </a:p>
          <a:p>
            <a:pPr>
              <a:defRPr/>
            </a:pPr>
            <a:r>
              <a:rPr lang="en-US" dirty="0"/>
              <a:t>XMM – great energy resolution, +timing mode</a:t>
            </a:r>
          </a:p>
          <a:p>
            <a:pPr>
              <a:defRPr/>
            </a:pPr>
            <a:r>
              <a:rPr lang="en-US" dirty="0" err="1"/>
              <a:t>AstroSAT</a:t>
            </a:r>
            <a:r>
              <a:rPr lang="en-US" dirty="0"/>
              <a:t> – Indian RXTE-like mission</a:t>
            </a:r>
          </a:p>
          <a:p>
            <a:pPr>
              <a:defRPr/>
            </a:pPr>
            <a:r>
              <a:rPr lang="en-US" b="1" dirty="0"/>
              <a:t>NICER – great timing AND spectroscopy </a:t>
            </a:r>
            <a:r>
              <a:rPr lang="mr-IN" b="1" dirty="0"/>
              <a:t>–</a:t>
            </a:r>
            <a:r>
              <a:rPr lang="en-US" b="1" dirty="0"/>
              <a:t> designed for pulse profile observations!!!!</a:t>
            </a:r>
          </a:p>
          <a:p>
            <a:pPr>
              <a:defRPr/>
            </a:pPr>
            <a:r>
              <a:rPr lang="en-US" dirty="0"/>
              <a:t>Future:</a:t>
            </a:r>
          </a:p>
          <a:p>
            <a:pPr lvl="1">
              <a:defRPr/>
            </a:pPr>
            <a:r>
              <a:rPr lang="en-US" dirty="0" err="1"/>
              <a:t>eXTP</a:t>
            </a:r>
            <a:r>
              <a:rPr lang="en-US" dirty="0"/>
              <a:t>, </a:t>
            </a:r>
            <a:r>
              <a:rPr lang="en-US" dirty="0" err="1"/>
              <a:t>StrobeX</a:t>
            </a:r>
            <a:r>
              <a:rPr lang="en-US" dirty="0"/>
              <a:t> = RXTE x 10 + spectra </a:t>
            </a:r>
          </a:p>
          <a:p>
            <a:pPr marL="457200" lvl="1" indent="0">
              <a:buNone/>
              <a:defRPr/>
            </a:pPr>
            <a:r>
              <a:rPr lang="en-US" dirty="0"/>
              <a:t>		+ </a:t>
            </a:r>
            <a:r>
              <a:rPr lang="en-US" dirty="0">
                <a:solidFill>
                  <a:srgbClr val="FF0000"/>
                </a:solidFill>
              </a:rPr>
              <a:t>polarization (</a:t>
            </a:r>
            <a:r>
              <a:rPr lang="en-US" dirty="0" err="1">
                <a:solidFill>
                  <a:srgbClr val="FF0000"/>
                </a:solidFill>
              </a:rPr>
              <a:t>eXTP</a:t>
            </a:r>
            <a:r>
              <a:rPr lang="en-US" dirty="0">
                <a:solidFill>
                  <a:srgbClr val="FF0000"/>
                </a:solidFill>
              </a:rPr>
              <a:t>)</a:t>
            </a:r>
            <a:r>
              <a:rPr lang="en-US" dirty="0"/>
              <a:t>!!!</a:t>
            </a:r>
          </a:p>
          <a:p>
            <a:pPr marL="0" indent="0">
              <a:buFont typeface="Arial" charset="0"/>
              <a:buNone/>
              <a:defRPr/>
            </a:pPr>
            <a:endParaRPr lang="en-US" dirty="0"/>
          </a:p>
          <a:p>
            <a:pPr marL="0" indent="0">
              <a:buFont typeface="Arial" charset="0"/>
              <a:buNone/>
              <a:defRPr/>
            </a:pPr>
            <a:endParaRPr lang="en-US" dirty="0"/>
          </a:p>
          <a:p>
            <a:pPr marL="0" indent="0">
              <a:buFont typeface="Arial" charset="0"/>
              <a:buNone/>
              <a:defRPr/>
            </a:pPr>
            <a:r>
              <a:rPr lang="en-US" dirty="0"/>
              <a:t>		 </a:t>
            </a:r>
          </a:p>
        </p:txBody>
      </p:sp>
      <p:sp>
        <p:nvSpPr>
          <p:cNvPr id="6" name="Date Placeholder 5">
            <a:extLst>
              <a:ext uri="{FF2B5EF4-FFF2-40B4-BE49-F238E27FC236}">
                <a16:creationId xmlns:a16="http://schemas.microsoft.com/office/drawing/2014/main" id="{5D9C4F08-D2C9-0F4E-8B27-04368F7EEE7D}"/>
              </a:ext>
            </a:extLst>
          </p:cNvPr>
          <p:cNvSpPr>
            <a:spLocks noGrp="1"/>
          </p:cNvSpPr>
          <p:nvPr>
            <p:ph type="dt" sz="half" idx="10"/>
          </p:nvPr>
        </p:nvSpPr>
        <p:spPr/>
        <p:txBody>
          <a:bodyPr/>
          <a:lstStyle/>
          <a:p>
            <a:pPr>
              <a:defRPr/>
            </a:pPr>
            <a:r>
              <a:rPr lang="en-CA"/>
              <a:t>SQM 2022</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3485" y="1569603"/>
            <a:ext cx="6897944" cy="4491418"/>
          </a:xfrm>
          <a:prstGeom prst="rect">
            <a:avLst/>
          </a:prstGeom>
        </p:spPr>
      </p:pic>
      <p:sp>
        <p:nvSpPr>
          <p:cNvPr id="7" name="TextBox 6"/>
          <p:cNvSpPr txBox="1"/>
          <p:nvPr/>
        </p:nvSpPr>
        <p:spPr>
          <a:xfrm>
            <a:off x="8945217" y="6705600"/>
            <a:ext cx="359394" cy="523220"/>
          </a:xfrm>
          <a:prstGeom prst="rect">
            <a:avLst/>
          </a:prstGeom>
          <a:noFill/>
        </p:spPr>
        <p:txBody>
          <a:bodyPr wrap="none" rtlCol="0">
            <a:spAutoFit/>
          </a:bodyPr>
          <a:lstStyle/>
          <a:p>
            <a:endParaRPr lang="en-US" dirty="0">
              <a:latin typeface="Cambria Math" panose="02040503050406030204" pitchFamily="18" charset="0"/>
              <a:ea typeface="Cambria Math" panose="02040503050406030204" pitchFamily="18" charset="0"/>
            </a:endParaRPr>
          </a:p>
        </p:txBody>
      </p:sp>
      <p:sp>
        <p:nvSpPr>
          <p:cNvPr id="2" name="Rectangle 1"/>
          <p:cNvSpPr/>
          <p:nvPr/>
        </p:nvSpPr>
        <p:spPr>
          <a:xfrm>
            <a:off x="256374" y="6014296"/>
            <a:ext cx="8868540" cy="400110"/>
          </a:xfrm>
          <a:prstGeom prst="rect">
            <a:avLst/>
          </a:prstGeom>
        </p:spPr>
        <p:txBody>
          <a:bodyPr wrap="square">
            <a:spAutoFit/>
          </a:bodyPr>
          <a:lstStyle/>
          <a:p>
            <a:pPr>
              <a:buNone/>
            </a:pPr>
            <a:r>
              <a:rPr lang="en-US" sz="2000" dirty="0">
                <a:solidFill>
                  <a:schemeClr val="accent4">
                    <a:lumMod val="10000"/>
                  </a:schemeClr>
                </a:solidFill>
                <a:latin typeface="+mn-lt"/>
                <a:ea typeface="Cambria Math" panose="02040503050406030204" pitchFamily="18" charset="0"/>
                <a:cs typeface="Arial" panose="020B0604020202020204" pitchFamily="34" charset="0"/>
              </a:rPr>
              <a:t>PI: Keith </a:t>
            </a:r>
            <a:r>
              <a:rPr lang="en-US" sz="2000" dirty="0" err="1">
                <a:solidFill>
                  <a:schemeClr val="accent4">
                    <a:lumMod val="10000"/>
                  </a:schemeClr>
                </a:solidFill>
                <a:latin typeface="+mn-lt"/>
                <a:ea typeface="Cambria Math" panose="02040503050406030204" pitchFamily="18" charset="0"/>
                <a:cs typeface="Arial" panose="020B0604020202020204" pitchFamily="34" charset="0"/>
              </a:rPr>
              <a:t>Gendreau</a:t>
            </a:r>
            <a:r>
              <a:rPr lang="en-US" sz="2000" dirty="0">
                <a:solidFill>
                  <a:schemeClr val="accent4">
                    <a:lumMod val="10000"/>
                  </a:schemeClr>
                </a:solidFill>
                <a:latin typeface="+mn-lt"/>
                <a:ea typeface="Cambria Math" panose="02040503050406030204" pitchFamily="18" charset="0"/>
                <a:cs typeface="Arial" panose="020B0604020202020204" pitchFamily="34" charset="0"/>
              </a:rPr>
              <a:t>		                       Science Lead: </a:t>
            </a:r>
            <a:r>
              <a:rPr lang="en-US" sz="2000" dirty="0" err="1">
                <a:solidFill>
                  <a:schemeClr val="accent4">
                    <a:lumMod val="10000"/>
                  </a:schemeClr>
                </a:solidFill>
                <a:latin typeface="+mn-lt"/>
                <a:ea typeface="Cambria Math" panose="02040503050406030204" pitchFamily="18" charset="0"/>
                <a:cs typeface="Arial" panose="020B0604020202020204" pitchFamily="34" charset="0"/>
              </a:rPr>
              <a:t>Zaven</a:t>
            </a:r>
            <a:r>
              <a:rPr lang="en-US" sz="2000" dirty="0">
                <a:solidFill>
                  <a:schemeClr val="accent4">
                    <a:lumMod val="10000"/>
                  </a:schemeClr>
                </a:solidFill>
                <a:latin typeface="+mn-lt"/>
                <a:ea typeface="Cambria Math" panose="02040503050406030204" pitchFamily="18" charset="0"/>
                <a:cs typeface="Arial" panose="020B0604020202020204" pitchFamily="34" charset="0"/>
              </a:rPr>
              <a:t> </a:t>
            </a:r>
            <a:r>
              <a:rPr lang="en-US" sz="2000" dirty="0" err="1">
                <a:solidFill>
                  <a:schemeClr val="accent4">
                    <a:lumMod val="10000"/>
                  </a:schemeClr>
                </a:solidFill>
                <a:latin typeface="+mn-lt"/>
                <a:ea typeface="Cambria Math" panose="02040503050406030204" pitchFamily="18" charset="0"/>
                <a:cs typeface="Arial" panose="020B0604020202020204" pitchFamily="34" charset="0"/>
              </a:rPr>
              <a:t>Arzoumanian</a:t>
            </a:r>
            <a:endParaRPr lang="en-US" sz="2000" dirty="0">
              <a:solidFill>
                <a:schemeClr val="accent4">
                  <a:lumMod val="10000"/>
                </a:schemeClr>
              </a:solidFill>
              <a:latin typeface="+mn-lt"/>
              <a:ea typeface="Cambria Math" panose="02040503050406030204" pitchFamily="18" charset="0"/>
              <a:cs typeface="Arial" panose="020B0604020202020204" pitchFamily="34" charset="0"/>
            </a:endParaRPr>
          </a:p>
        </p:txBody>
      </p:sp>
      <p:sp>
        <p:nvSpPr>
          <p:cNvPr id="5" name="Title 1"/>
          <p:cNvSpPr txBox="1">
            <a:spLocks/>
          </p:cNvSpPr>
          <p:nvPr/>
        </p:nvSpPr>
        <p:spPr>
          <a:xfrm>
            <a:off x="0" y="4718"/>
            <a:ext cx="912491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600" b="0" i="0" strike="noStrike" kern="1200" cap="none" spc="0" normalizeH="0" baseline="0" noProof="0" dirty="0">
                <a:ln>
                  <a:noFill/>
                </a:ln>
                <a:solidFill>
                  <a:prstClr val="black"/>
                </a:solidFill>
                <a:effectLst/>
                <a:uLnTx/>
                <a:uFillTx/>
                <a:ea typeface="Cambria Math" panose="02040503050406030204" pitchFamily="18" charset="0"/>
                <a:cs typeface="Arial" panose="020B0604020202020204" pitchFamily="34" charset="0"/>
              </a:rPr>
              <a:t>The Neutron</a:t>
            </a:r>
            <a:r>
              <a:rPr kumimoji="0" lang="en-US" sz="3600" b="0" i="0" strike="noStrike" kern="1200" cap="none" spc="0" normalizeH="0" noProof="0" dirty="0">
                <a:ln>
                  <a:noFill/>
                </a:ln>
                <a:solidFill>
                  <a:prstClr val="black"/>
                </a:solidFill>
                <a:effectLst/>
                <a:uLnTx/>
                <a:uFillTx/>
                <a:ea typeface="Cambria Math" panose="02040503050406030204" pitchFamily="18" charset="0"/>
                <a:cs typeface="Arial" panose="020B0604020202020204" pitchFamily="34" charset="0"/>
              </a:rPr>
              <a:t> Star Interior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600" b="0" i="0" strike="noStrike" kern="1200" cap="none" spc="0" normalizeH="0" noProof="0" dirty="0">
                <a:ln>
                  <a:noFill/>
                </a:ln>
                <a:solidFill>
                  <a:prstClr val="black"/>
                </a:solidFill>
                <a:effectLst/>
                <a:uLnTx/>
                <a:uFillTx/>
                <a:ea typeface="Cambria Math" panose="02040503050406030204" pitchFamily="18" charset="0"/>
                <a:cs typeface="Arial" panose="020B0604020202020204" pitchFamily="34" charset="0"/>
              </a:rPr>
              <a:t>Composition Explorer</a:t>
            </a:r>
            <a:endParaRPr kumimoji="0" lang="en-US" sz="3600" b="0" i="0" strike="noStrike" kern="1200" cap="none" spc="0" normalizeH="0" baseline="0" noProof="0" dirty="0">
              <a:ln>
                <a:noFill/>
              </a:ln>
              <a:solidFill>
                <a:prstClr val="black"/>
              </a:solidFill>
              <a:effectLst/>
              <a:uLnTx/>
              <a:uFillTx/>
              <a:ea typeface="Cambria Math" panose="02040503050406030204" pitchFamily="18" charset="0"/>
              <a:cs typeface="Arial" panose="020B0604020202020204" pitchFamily="34" charset="0"/>
            </a:endParaRPr>
          </a:p>
        </p:txBody>
      </p:sp>
      <p:sp>
        <p:nvSpPr>
          <p:cNvPr id="8" name="Date Placeholder 7">
            <a:extLst>
              <a:ext uri="{FF2B5EF4-FFF2-40B4-BE49-F238E27FC236}">
                <a16:creationId xmlns:a16="http://schemas.microsoft.com/office/drawing/2014/main" id="{656D1D72-3015-6444-969F-53556640015B}"/>
              </a:ext>
            </a:extLst>
          </p:cNvPr>
          <p:cNvSpPr>
            <a:spLocks noGrp="1"/>
          </p:cNvSpPr>
          <p:nvPr>
            <p:ph type="dt" sz="half" idx="10"/>
          </p:nvPr>
        </p:nvSpPr>
        <p:spPr/>
        <p:txBody>
          <a:bodyPr/>
          <a:lstStyle/>
          <a:p>
            <a:pPr>
              <a:defRPr/>
            </a:pPr>
            <a:r>
              <a:rPr lang="en-CA"/>
              <a:t>SQM 2022</a:t>
            </a:r>
            <a:endParaRPr lang="en-US" dirty="0"/>
          </a:p>
        </p:txBody>
      </p:sp>
    </p:spTree>
    <p:extLst>
      <p:ext uri="{BB962C8B-B14F-4D97-AF65-F5344CB8AC3E}">
        <p14:creationId xmlns:p14="http://schemas.microsoft.com/office/powerpoint/2010/main" val="31101930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7762" name="Picture 2" descr="http://www.metu.edu.tr/system/files/bilge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450" y="438156"/>
            <a:ext cx="9182100" cy="6113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Down Arrow 2"/>
          <p:cNvSpPr/>
          <p:nvPr/>
        </p:nvSpPr>
        <p:spPr>
          <a:xfrm rot="19906384">
            <a:off x="1438275" y="2598739"/>
            <a:ext cx="127000" cy="609600"/>
          </a:xfrm>
          <a:prstGeom prst="downArrow">
            <a:avLst>
              <a:gd name="adj1" fmla="val 36104"/>
              <a:gd name="adj2" fmla="val 8273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extBox 1"/>
          <p:cNvSpPr txBox="1"/>
          <p:nvPr/>
        </p:nvSpPr>
        <p:spPr>
          <a:xfrm>
            <a:off x="1301666" y="6461806"/>
            <a:ext cx="4251485" cy="461665"/>
          </a:xfrm>
          <a:prstGeom prst="rect">
            <a:avLst/>
          </a:prstGeom>
          <a:noFill/>
        </p:spPr>
        <p:txBody>
          <a:bodyPr wrap="none" rtlCol="0">
            <a:spAutoFit/>
          </a:bodyPr>
          <a:lstStyle/>
          <a:p>
            <a:r>
              <a:rPr lang="en-US" dirty="0"/>
              <a:t>Installed on the ISS </a:t>
            </a:r>
            <a:r>
              <a:rPr lang="en-US"/>
              <a:t>in June 2017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strain the equation of state of bulk nuclear matter through precise mass and radius measurements."/>
          <p:cNvSpPr txBox="1"/>
          <p:nvPr/>
        </p:nvSpPr>
        <p:spPr>
          <a:xfrm>
            <a:off x="329688" y="1574643"/>
            <a:ext cx="8709595" cy="869982"/>
          </a:xfrm>
          <a:prstGeom prst="rect">
            <a:avLst/>
          </a:prstGeom>
          <a:ln w="25400">
            <a:miter lim="400000"/>
          </a:ln>
          <a:extLst>
            <a:ext uri="{C572A759-6A51-4108-AA02-DFA0A04FC94B}">
              <ma14:wrappingTextBoxFlag xmlns="" xmlns:ma14="http://schemas.microsoft.com/office/mac/drawingml/2011/main" val="1"/>
            </a:ext>
          </a:extLst>
        </p:spPr>
        <p:txBody>
          <a:bodyPr wrap="square" lIns="65024" tIns="65024" rIns="65024" bIns="65024">
            <a:spAutoFit/>
          </a:bodyPr>
          <a:lstStyle/>
          <a:p>
            <a:pPr defTabSz="650240">
              <a:buNone/>
              <a:defRPr sz="6400">
                <a:solidFill>
                  <a:srgbClr val="376092"/>
                </a:solidFill>
                <a:latin typeface="Times"/>
                <a:ea typeface="Times"/>
                <a:cs typeface="Times"/>
                <a:sym typeface="Times"/>
              </a:defRPr>
            </a:pPr>
            <a:r>
              <a:rPr sz="2400" dirty="0">
                <a:solidFill>
                  <a:schemeClr val="tx1"/>
                </a:solidFill>
                <a:latin typeface="+mn-lt"/>
                <a:ea typeface="Cambria Math" panose="02040503050406030204" pitchFamily="18" charset="0"/>
                <a:cs typeface="Arial" panose="020B0604020202020204" pitchFamily="34" charset="0"/>
              </a:rPr>
              <a:t>Constrain the equation of state of bulk nuclear matter through precise mass and radius measurements</a:t>
            </a:r>
            <a:r>
              <a:rPr lang="en-US" sz="2400" dirty="0">
                <a:solidFill>
                  <a:schemeClr val="tx1"/>
                </a:solidFill>
                <a:latin typeface="+mn-lt"/>
                <a:ea typeface="Cambria Math" panose="02040503050406030204" pitchFamily="18" charset="0"/>
                <a:cs typeface="Arial" panose="020B0604020202020204" pitchFamily="34" charset="0"/>
              </a:rPr>
              <a:t> of several neutron stars</a:t>
            </a:r>
            <a:r>
              <a:rPr sz="2400" dirty="0">
                <a:solidFill>
                  <a:schemeClr val="tx1"/>
                </a:solidFill>
                <a:latin typeface="+mn-lt"/>
                <a:ea typeface="Cambria Math" panose="02040503050406030204" pitchFamily="18" charset="0"/>
                <a:cs typeface="Arial" panose="020B0604020202020204" pitchFamily="34" charset="0"/>
              </a:rPr>
              <a:t>.</a:t>
            </a:r>
          </a:p>
        </p:txBody>
      </p:sp>
      <p:pic>
        <p:nvPicPr>
          <p:cNvPr id="10" name="bb0f0f8bca67dda2fbf867ba4cba7a1a--neutron-star-dede.jpg" descr="bb0f0f8bca67dda2fbf867ba4cba7a1a--neutron-star-dede.jpg"/>
          <p:cNvPicPr>
            <a:picLocks noChangeAspect="1"/>
          </p:cNvPicPr>
          <p:nvPr/>
        </p:nvPicPr>
        <p:blipFill>
          <a:blip r:embed="rId2"/>
          <a:stretch>
            <a:fillRect/>
          </a:stretch>
        </p:blipFill>
        <p:spPr>
          <a:xfrm>
            <a:off x="214544" y="3103572"/>
            <a:ext cx="3035386" cy="2943908"/>
          </a:xfrm>
          <a:prstGeom prst="rect">
            <a:avLst/>
          </a:prstGeom>
          <a:ln w="12700">
            <a:miter lim="400000"/>
          </a:ln>
        </p:spPr>
      </p:pic>
      <p:sp>
        <p:nvSpPr>
          <p:cNvPr id="12" name="Ė ≈ 1033–34 erg/s, LX ≈ 1030–31 erg/s…"/>
          <p:cNvSpPr txBox="1"/>
          <p:nvPr/>
        </p:nvSpPr>
        <p:spPr>
          <a:xfrm>
            <a:off x="3449783" y="4362662"/>
            <a:ext cx="5617210" cy="2092881"/>
          </a:xfrm>
          <a:prstGeom prst="rect">
            <a:avLst/>
          </a:prstGeom>
          <a:ln w="25400">
            <a:miter lim="400000"/>
          </a:ln>
          <a:extLst>
            <a:ext uri="{C572A759-6A51-4108-AA02-DFA0A04FC94B}">
              <ma14:wrappingTextBoxFlag xmlns="" xmlns:ma14="http://schemas.microsoft.com/office/mac/drawingml/2011/main" val="1"/>
            </a:ext>
          </a:extLst>
        </p:spPr>
        <p:txBody>
          <a:bodyPr wrap="square" lIns="45720" tIns="45720" rIns="45720" bIns="45720">
            <a:spAutoFit/>
          </a:bodyPr>
          <a:lstStyle/>
          <a:p>
            <a:pPr marL="142875" indent="-142875" defTabSz="243840">
              <a:spcBef>
                <a:spcPts val="300"/>
              </a:spcBef>
              <a:buClr>
                <a:schemeClr val="tx1"/>
              </a:buClr>
              <a:buSzPct val="100000"/>
              <a:buFont typeface="Arial"/>
              <a:buChar char="•"/>
              <a:defRPr>
                <a:latin typeface="Times"/>
                <a:ea typeface="Times"/>
                <a:cs typeface="Times"/>
                <a:sym typeface="Times"/>
              </a:defRPr>
            </a:pPr>
            <a:r>
              <a:rPr sz="2000" dirty="0">
                <a:solidFill>
                  <a:schemeClr val="tx1"/>
                </a:solidFill>
                <a:latin typeface="+mn-lt"/>
                <a:ea typeface="Cambria Math" panose="02040503050406030204" pitchFamily="18" charset="0"/>
                <a:cs typeface="Arial" panose="020B0604020202020204" pitchFamily="34" charset="0"/>
              </a:rPr>
              <a:t>Ė ≈ 10</a:t>
            </a:r>
            <a:r>
              <a:rPr sz="2000" baseline="31250" dirty="0">
                <a:solidFill>
                  <a:schemeClr val="tx1"/>
                </a:solidFill>
                <a:latin typeface="+mn-lt"/>
                <a:ea typeface="Cambria Math" panose="02040503050406030204" pitchFamily="18" charset="0"/>
                <a:cs typeface="Arial" panose="020B0604020202020204" pitchFamily="34" charset="0"/>
              </a:rPr>
              <a:t>33–34</a:t>
            </a:r>
            <a:r>
              <a:rPr sz="2000" dirty="0">
                <a:solidFill>
                  <a:schemeClr val="tx1"/>
                </a:solidFill>
                <a:latin typeface="+mn-lt"/>
                <a:ea typeface="Cambria Math" panose="02040503050406030204" pitchFamily="18" charset="0"/>
                <a:cs typeface="Arial" panose="020B0604020202020204" pitchFamily="34" charset="0"/>
              </a:rPr>
              <a:t> erg/s, L</a:t>
            </a:r>
            <a:r>
              <a:rPr sz="2000" baseline="-13124" dirty="0">
                <a:solidFill>
                  <a:schemeClr val="tx1"/>
                </a:solidFill>
                <a:latin typeface="+mn-lt"/>
                <a:ea typeface="Cambria Math" panose="02040503050406030204" pitchFamily="18" charset="0"/>
                <a:cs typeface="Arial" panose="020B0604020202020204" pitchFamily="34" charset="0"/>
              </a:rPr>
              <a:t>X</a:t>
            </a:r>
            <a:r>
              <a:rPr sz="2000" dirty="0">
                <a:solidFill>
                  <a:schemeClr val="tx1"/>
                </a:solidFill>
                <a:latin typeface="+mn-lt"/>
                <a:ea typeface="Cambria Math" panose="02040503050406030204" pitchFamily="18" charset="0"/>
                <a:cs typeface="Arial" panose="020B0604020202020204" pitchFamily="34" charset="0"/>
              </a:rPr>
              <a:t> ≈ 10</a:t>
            </a:r>
            <a:r>
              <a:rPr sz="2000" baseline="31250" dirty="0">
                <a:solidFill>
                  <a:schemeClr val="tx1"/>
                </a:solidFill>
                <a:latin typeface="+mn-lt"/>
                <a:ea typeface="Cambria Math" panose="02040503050406030204" pitchFamily="18" charset="0"/>
                <a:cs typeface="Arial" panose="020B0604020202020204" pitchFamily="34" charset="0"/>
              </a:rPr>
              <a:t>30–31</a:t>
            </a:r>
            <a:r>
              <a:rPr sz="2000" dirty="0">
                <a:solidFill>
                  <a:schemeClr val="tx1"/>
                </a:solidFill>
                <a:latin typeface="+mn-lt"/>
                <a:ea typeface="Cambria Math" panose="02040503050406030204" pitchFamily="18" charset="0"/>
                <a:cs typeface="Arial" panose="020B0604020202020204" pitchFamily="34" charset="0"/>
              </a:rPr>
              <a:t> erg/s</a:t>
            </a:r>
            <a:endParaRPr sz="2000" baseline="31250" dirty="0">
              <a:solidFill>
                <a:schemeClr val="tx1"/>
              </a:solidFill>
              <a:latin typeface="+mn-lt"/>
              <a:ea typeface="Cambria Math" panose="02040503050406030204" pitchFamily="18" charset="0"/>
              <a:cs typeface="Arial" panose="020B0604020202020204" pitchFamily="34" charset="0"/>
            </a:endParaRPr>
          </a:p>
          <a:p>
            <a:pPr marL="142875" indent="-142875" defTabSz="243840">
              <a:spcBef>
                <a:spcPts val="300"/>
              </a:spcBef>
              <a:buClr>
                <a:schemeClr val="tx1"/>
              </a:buClr>
              <a:buSzPct val="100000"/>
              <a:buFont typeface="Arial"/>
              <a:buChar char="•"/>
              <a:defRPr>
                <a:latin typeface="Times"/>
                <a:ea typeface="Times"/>
                <a:cs typeface="Times"/>
                <a:sym typeface="Times"/>
              </a:defRPr>
            </a:pPr>
            <a:r>
              <a:rPr sz="2000" dirty="0">
                <a:solidFill>
                  <a:schemeClr val="tx1"/>
                </a:solidFill>
                <a:latin typeface="+mn-lt"/>
                <a:ea typeface="Cambria Math" panose="02040503050406030204" pitchFamily="18" charset="0"/>
                <a:cs typeface="Arial" panose="020B0604020202020204" pitchFamily="34" charset="0"/>
              </a:rPr>
              <a:t>Soft, thermal X-ray emission from hot spots</a:t>
            </a:r>
            <a:endParaRPr lang="en-US" sz="2000" dirty="0">
              <a:solidFill>
                <a:schemeClr val="tx1"/>
              </a:solidFill>
              <a:latin typeface="+mn-lt"/>
              <a:ea typeface="Cambria Math" panose="02040503050406030204" pitchFamily="18" charset="0"/>
              <a:cs typeface="Arial" panose="020B0604020202020204" pitchFamily="34" charset="0"/>
            </a:endParaRPr>
          </a:p>
          <a:p>
            <a:pPr marL="142875" indent="-142875" defTabSz="243840">
              <a:spcBef>
                <a:spcPts val="300"/>
              </a:spcBef>
              <a:buClr>
                <a:schemeClr val="tx1"/>
              </a:buClr>
              <a:buSzPct val="100000"/>
              <a:buFont typeface="Arial"/>
              <a:buChar char="•"/>
              <a:defRPr>
                <a:latin typeface="Times"/>
                <a:ea typeface="Times"/>
                <a:cs typeface="Times"/>
                <a:sym typeface="Times"/>
              </a:defRPr>
            </a:pPr>
            <a:r>
              <a:rPr sz="2000" dirty="0">
                <a:solidFill>
                  <a:schemeClr val="tx1"/>
                </a:solidFill>
                <a:latin typeface="+mn-lt"/>
                <a:ea typeface="Cambria Math" panose="02040503050406030204" pitchFamily="18" charset="0"/>
                <a:cs typeface="Arial" panose="020B0604020202020204" pitchFamily="34" charset="0"/>
              </a:rPr>
              <a:t>Non-magnetic (0 G, effectively B &lt; 10</a:t>
            </a:r>
            <a:r>
              <a:rPr sz="2000" baseline="31250" dirty="0">
                <a:solidFill>
                  <a:schemeClr val="tx1"/>
                </a:solidFill>
                <a:latin typeface="+mn-lt"/>
                <a:ea typeface="Cambria Math" panose="02040503050406030204" pitchFamily="18" charset="0"/>
                <a:cs typeface="Arial" panose="020B0604020202020204" pitchFamily="34" charset="0"/>
              </a:rPr>
              <a:t>10</a:t>
            </a:r>
            <a:r>
              <a:rPr sz="2000" dirty="0">
                <a:solidFill>
                  <a:schemeClr val="tx1"/>
                </a:solidFill>
                <a:latin typeface="+mn-lt"/>
                <a:ea typeface="Cambria Math" panose="02040503050406030204" pitchFamily="18" charset="0"/>
                <a:cs typeface="Arial" panose="020B0604020202020204" pitchFamily="34" charset="0"/>
              </a:rPr>
              <a:t> G) </a:t>
            </a:r>
            <a:br>
              <a:rPr sz="2000" dirty="0">
                <a:solidFill>
                  <a:schemeClr val="tx1"/>
                </a:solidFill>
                <a:latin typeface="+mn-lt"/>
                <a:ea typeface="Cambria Math" panose="02040503050406030204" pitchFamily="18" charset="0"/>
                <a:cs typeface="Arial" panose="020B0604020202020204" pitchFamily="34" charset="0"/>
              </a:rPr>
            </a:br>
            <a:r>
              <a:rPr sz="2000" dirty="0">
                <a:solidFill>
                  <a:schemeClr val="tx1"/>
                </a:solidFill>
                <a:latin typeface="+mn-lt"/>
                <a:ea typeface="Cambria Math" panose="02040503050406030204" pitchFamily="18" charset="0"/>
                <a:cs typeface="Arial" panose="020B0604020202020204" pitchFamily="34" charset="0"/>
              </a:rPr>
              <a:t>hydrogen or helium atmosphere</a:t>
            </a:r>
            <a:endParaRPr lang="en-US" sz="2000" dirty="0">
              <a:solidFill>
                <a:schemeClr val="tx1"/>
              </a:solidFill>
              <a:latin typeface="+mn-lt"/>
              <a:ea typeface="Cambria Math" panose="02040503050406030204" pitchFamily="18" charset="0"/>
              <a:cs typeface="Arial" panose="020B0604020202020204" pitchFamily="34" charset="0"/>
            </a:endParaRPr>
          </a:p>
          <a:p>
            <a:pPr marL="142875" indent="-142875" defTabSz="243840">
              <a:spcBef>
                <a:spcPts val="300"/>
              </a:spcBef>
              <a:buClr>
                <a:schemeClr val="tx1"/>
              </a:buClr>
              <a:buSzPct val="100000"/>
              <a:buFont typeface="Arial"/>
              <a:buChar char="•"/>
              <a:defRPr>
                <a:latin typeface="Times"/>
                <a:ea typeface="Times"/>
                <a:cs typeface="Times"/>
                <a:sym typeface="Times"/>
              </a:defRPr>
            </a:pPr>
            <a:r>
              <a:rPr lang="en-US" sz="2000" dirty="0">
                <a:solidFill>
                  <a:srgbClr val="000000"/>
                </a:solidFill>
                <a:latin typeface="+mn-lt"/>
                <a:ea typeface="Cambria Math" panose="02040503050406030204" pitchFamily="18" charset="0"/>
                <a:cs typeface="Arial" panose="020B0604020202020204" pitchFamily="34" charset="0"/>
              </a:rPr>
              <a:t>Non-transient (always “on”) and non-variable</a:t>
            </a:r>
            <a:endParaRPr lang="en-US" sz="2000" dirty="0">
              <a:solidFill>
                <a:schemeClr val="tx1"/>
              </a:solidFill>
              <a:latin typeface="+mn-lt"/>
              <a:ea typeface="Cambria Math" panose="02040503050406030204" pitchFamily="18" charset="0"/>
              <a:cs typeface="Arial" panose="020B0604020202020204" pitchFamily="34" charset="0"/>
            </a:endParaRPr>
          </a:p>
          <a:p>
            <a:pPr defTabSz="243840">
              <a:spcBef>
                <a:spcPts val="300"/>
              </a:spcBef>
              <a:buClr>
                <a:schemeClr val="tx1"/>
              </a:buClr>
              <a:buSzPct val="100000"/>
              <a:buNone/>
              <a:defRPr>
                <a:latin typeface="Times"/>
                <a:ea typeface="Times"/>
                <a:cs typeface="Times"/>
                <a:sym typeface="Times"/>
              </a:defRPr>
            </a:pPr>
            <a:endParaRPr sz="2000" dirty="0">
              <a:solidFill>
                <a:schemeClr val="tx1"/>
              </a:solidFill>
              <a:latin typeface="Cambria Math" panose="02040503050406030204" pitchFamily="18" charset="0"/>
              <a:ea typeface="Cambria Math" panose="02040503050406030204" pitchFamily="18" charset="0"/>
              <a:cs typeface="Arial" panose="020B0604020202020204" pitchFamily="34" charset="0"/>
            </a:endParaRPr>
          </a:p>
        </p:txBody>
      </p:sp>
      <p:sp>
        <p:nvSpPr>
          <p:cNvPr id="13" name="Targeting (mainly) thermal emission from rotation-powered MSPs"/>
          <p:cNvSpPr txBox="1"/>
          <p:nvPr/>
        </p:nvSpPr>
        <p:spPr>
          <a:xfrm>
            <a:off x="3602182" y="3103571"/>
            <a:ext cx="5288558" cy="972574"/>
          </a:xfrm>
          <a:prstGeom prst="rect">
            <a:avLst/>
          </a:prstGeom>
          <a:ln w="25400">
            <a:miter lim="400000"/>
          </a:ln>
          <a:extLst>
            <a:ext uri="{C572A759-6A51-4108-AA02-DFA0A04FC94B}">
              <ma14:wrappingTextBoxFlag xmlns="" xmlns:ma14="http://schemas.microsoft.com/office/mac/drawingml/2011/main" val="1"/>
            </a:ext>
          </a:extLst>
        </p:spPr>
        <p:txBody>
          <a:bodyPr wrap="square" lIns="24384" tIns="24384" rIns="24384" bIns="24384">
            <a:spAutoFit/>
          </a:bodyPr>
          <a:lstStyle>
            <a:lvl1pPr defTabSz="650240">
              <a:defRPr>
                <a:latin typeface="Times"/>
                <a:ea typeface="Times"/>
                <a:cs typeface="Times"/>
                <a:sym typeface="Times"/>
              </a:defRPr>
            </a:lvl1pPr>
          </a:lstStyle>
          <a:p>
            <a:pPr>
              <a:buNone/>
            </a:pPr>
            <a:r>
              <a:rPr sz="2000" dirty="0">
                <a:solidFill>
                  <a:schemeClr val="tx1"/>
                </a:solidFill>
                <a:latin typeface="+mn-lt"/>
                <a:ea typeface="Cambria Math" panose="02040503050406030204" pitchFamily="18" charset="0"/>
                <a:cs typeface="Arial" panose="020B0604020202020204" pitchFamily="34" charset="0"/>
              </a:rPr>
              <a:t>Targeting (mainly) thermal emission from rotation-powered MSPs</a:t>
            </a:r>
            <a:r>
              <a:rPr lang="en-US" sz="2000" dirty="0">
                <a:solidFill>
                  <a:schemeClr val="tx1"/>
                </a:solidFill>
                <a:latin typeface="+mn-lt"/>
                <a:ea typeface="Cambria Math" panose="02040503050406030204" pitchFamily="18" charset="0"/>
                <a:cs typeface="Arial" panose="020B0604020202020204" pitchFamily="34" charset="0"/>
              </a:rPr>
              <a:t> and using the pulse profile modeling technique</a:t>
            </a:r>
            <a:endParaRPr sz="2000" dirty="0">
              <a:solidFill>
                <a:schemeClr val="tx1"/>
              </a:solidFill>
              <a:latin typeface="+mn-lt"/>
              <a:ea typeface="Cambria Math" panose="02040503050406030204" pitchFamily="18" charset="0"/>
              <a:cs typeface="Arial" panose="020B0604020202020204" pitchFamily="34" charset="0"/>
            </a:endParaRPr>
          </a:p>
        </p:txBody>
      </p:sp>
      <p:sp>
        <p:nvSpPr>
          <p:cNvPr id="14" name="NICER’s Key Science Objective"/>
          <p:cNvSpPr txBox="1">
            <a:spLocks noGrp="1"/>
          </p:cNvSpPr>
          <p:nvPr>
            <p:ph type="title"/>
          </p:nvPr>
        </p:nvSpPr>
        <p:spPr>
          <a:xfrm>
            <a:off x="805783" y="476672"/>
            <a:ext cx="7757403" cy="693068"/>
          </a:xfrm>
          <a:prstGeom prst="rect">
            <a:avLst/>
          </a:prstGeom>
        </p:spPr>
        <p:txBody>
          <a:bodyPr lIns="65024" tIns="65024" rIns="65024" bIns="65024" anchor="ctr">
            <a:noAutofit/>
          </a:bodyPr>
          <a:lstStyle>
            <a:lvl1pPr defTabSz="1733973">
              <a:lnSpc>
                <a:spcPct val="90000"/>
              </a:lnSpc>
              <a:defRPr sz="8000" b="1" i="1">
                <a:solidFill>
                  <a:srgbClr val="203659"/>
                </a:solidFill>
                <a:latin typeface="Arial"/>
                <a:ea typeface="Arial"/>
                <a:cs typeface="Arial"/>
                <a:sym typeface="Arial"/>
              </a:defRPr>
            </a:lvl1pPr>
          </a:lstStyle>
          <a:p>
            <a:r>
              <a:rPr sz="3200" b="0" u="sng" dirty="0">
                <a:solidFill>
                  <a:schemeClr val="tx1"/>
                </a:solidFill>
                <a:latin typeface="+mj-lt"/>
                <a:ea typeface="Cambria Math" panose="02040503050406030204" pitchFamily="18" charset="0"/>
              </a:rPr>
              <a:t>NICER</a:t>
            </a:r>
            <a:r>
              <a:rPr lang="en-CA" sz="3200" b="0" i="0" u="sng" dirty="0">
                <a:solidFill>
                  <a:schemeClr val="tx1"/>
                </a:solidFill>
                <a:latin typeface="+mj-lt"/>
                <a:ea typeface="Cambria Math" panose="02040503050406030204" pitchFamily="18" charset="0"/>
              </a:rPr>
              <a:t> '</a:t>
            </a:r>
            <a:r>
              <a:rPr sz="3200" b="0" i="0" u="sng" dirty="0">
                <a:solidFill>
                  <a:schemeClr val="tx1"/>
                </a:solidFill>
                <a:latin typeface="+mj-lt"/>
                <a:ea typeface="Cambria Math" panose="02040503050406030204" pitchFamily="18" charset="0"/>
              </a:rPr>
              <a:t>s Key Science Objective</a:t>
            </a:r>
          </a:p>
        </p:txBody>
      </p:sp>
    </p:spTree>
    <p:extLst>
      <p:ext uri="{BB962C8B-B14F-4D97-AF65-F5344CB8AC3E}">
        <p14:creationId xmlns:p14="http://schemas.microsoft.com/office/powerpoint/2010/main" val="2133835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35696" y="476672"/>
            <a:ext cx="5746894" cy="424732"/>
          </a:xfrm>
        </p:spPr>
        <p:txBody>
          <a:bodyPr>
            <a:noAutofit/>
          </a:bodyPr>
          <a:lstStyle/>
          <a:p>
            <a:r>
              <a:rPr lang="en-US" sz="2400" i="0" dirty="0">
                <a:solidFill>
                  <a:schemeClr val="tx1"/>
                </a:solidFill>
                <a:latin typeface="Avenir Heavy" panose="02000503020000020003" pitchFamily="2" charset="0"/>
              </a:rPr>
              <a:t>NICER Target List for M-R Constraints</a:t>
            </a:r>
          </a:p>
        </p:txBody>
      </p:sp>
      <p:graphicFrame>
        <p:nvGraphicFramePr>
          <p:cNvPr id="10" name="Table"/>
          <p:cNvGraphicFramePr/>
          <p:nvPr>
            <p:extLst>
              <p:ext uri="{D42A27DB-BD31-4B8C-83A1-F6EECF244321}">
                <p14:modId xmlns:p14="http://schemas.microsoft.com/office/powerpoint/2010/main" val="1508434791"/>
              </p:ext>
            </p:extLst>
          </p:nvPr>
        </p:nvGraphicFramePr>
        <p:xfrm>
          <a:off x="656683" y="1041018"/>
          <a:ext cx="8104919" cy="5280520"/>
        </p:xfrm>
        <a:graphic>
          <a:graphicData uri="http://schemas.openxmlformats.org/drawingml/2006/table">
            <a:tbl>
              <a:tblPr bandRow="1">
                <a:tableStyleId>{69CF1AB2-1976-4502-BF36-3FF5EA218861}</a:tableStyleId>
              </a:tblPr>
              <a:tblGrid>
                <a:gridCol w="2017836">
                  <a:extLst>
                    <a:ext uri="{9D8B030D-6E8A-4147-A177-3AD203B41FA5}">
                      <a16:colId xmlns:a16="http://schemas.microsoft.com/office/drawing/2014/main" val="20000"/>
                    </a:ext>
                  </a:extLst>
                </a:gridCol>
                <a:gridCol w="1384856">
                  <a:extLst>
                    <a:ext uri="{9D8B030D-6E8A-4147-A177-3AD203B41FA5}">
                      <a16:colId xmlns:a16="http://schemas.microsoft.com/office/drawing/2014/main" val="20001"/>
                    </a:ext>
                  </a:extLst>
                </a:gridCol>
                <a:gridCol w="1447753">
                  <a:extLst>
                    <a:ext uri="{9D8B030D-6E8A-4147-A177-3AD203B41FA5}">
                      <a16:colId xmlns:a16="http://schemas.microsoft.com/office/drawing/2014/main" val="20002"/>
                    </a:ext>
                  </a:extLst>
                </a:gridCol>
                <a:gridCol w="1479773">
                  <a:extLst>
                    <a:ext uri="{9D8B030D-6E8A-4147-A177-3AD203B41FA5}">
                      <a16:colId xmlns:a16="http://schemas.microsoft.com/office/drawing/2014/main" val="20003"/>
                    </a:ext>
                  </a:extLst>
                </a:gridCol>
                <a:gridCol w="1774701">
                  <a:extLst>
                    <a:ext uri="{9D8B030D-6E8A-4147-A177-3AD203B41FA5}">
                      <a16:colId xmlns:a16="http://schemas.microsoft.com/office/drawing/2014/main" val="20004"/>
                    </a:ext>
                  </a:extLst>
                </a:gridCol>
              </a:tblGrid>
              <a:tr h="660065">
                <a:tc>
                  <a:txBody>
                    <a:bodyPr/>
                    <a:lstStyle/>
                    <a:p>
                      <a:pPr algn="l">
                        <a:defRPr sz="4800"/>
                      </a:pPr>
                      <a:endParaRPr sz="1800" b="0" i="0" dirty="0">
                        <a:latin typeface="Avenir Medium" panose="02000503020000020003" pitchFamily="2" charset="0"/>
                        <a:ea typeface="Cambria Math" panose="02040503050406030204" pitchFamily="18" charset="0"/>
                        <a:cs typeface="Times" panose="02020603050405020304" pitchFamily="18" charset="0"/>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Spin Period (</a:t>
                      </a:r>
                      <a:r>
                        <a:rPr sz="1800" b="0" i="0" dirty="0" err="1">
                          <a:latin typeface="Avenir Medium" panose="02000503020000020003" pitchFamily="2" charset="0"/>
                          <a:cs typeface="Times" panose="02020603050405020304" pitchFamily="18" charset="0"/>
                          <a:sym typeface="Times"/>
                        </a:rPr>
                        <a:t>ms</a:t>
                      </a:r>
                      <a:r>
                        <a:rPr sz="1800" b="0" i="0" dirty="0">
                          <a:latin typeface="Avenir Medium" panose="02000503020000020003" pitchFamily="2" charset="0"/>
                          <a:cs typeface="Times" panose="02020603050405020304" pitchFamily="18" charset="0"/>
                          <a:sym typeface="Times"/>
                        </a:rPr>
                        <a:t>)</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Distance (pc)</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4800">
                          <a:latin typeface="Times"/>
                          <a:ea typeface="Times"/>
                          <a:cs typeface="Times"/>
                          <a:sym typeface="Times"/>
                        </a:defRPr>
                      </a:pPr>
                      <a:r>
                        <a:rPr sz="1800" b="0" i="0" dirty="0">
                          <a:latin typeface="Avenir Medium" panose="02000503020000020003" pitchFamily="2" charset="0"/>
                          <a:cs typeface="Times" panose="02020603050405020304" pitchFamily="18" charset="0"/>
                        </a:rPr>
                        <a:t>Mass</a:t>
                      </a:r>
                      <a:r>
                        <a:rPr lang="en-CA" sz="1800" b="0" i="0" dirty="0">
                          <a:latin typeface="Avenir Medium" panose="02000503020000020003" pitchFamily="2" charset="0"/>
                          <a:cs typeface="Times" panose="02020603050405020304" pitchFamily="18" charset="0"/>
                        </a:rPr>
                        <a:t> *</a:t>
                      </a:r>
                      <a:endParaRPr sz="1800" b="0" i="0" dirty="0">
                        <a:latin typeface="Avenir Medium" panose="02000503020000020003" pitchFamily="2" charset="0"/>
                        <a:cs typeface="Times" panose="02020603050405020304" pitchFamily="18" charset="0"/>
                      </a:endParaRPr>
                    </a:p>
                    <a:p>
                      <a:pPr algn="ctr">
                        <a:defRPr sz="4800">
                          <a:latin typeface="Times"/>
                          <a:ea typeface="Times"/>
                          <a:cs typeface="Times"/>
                          <a:sym typeface="Times"/>
                        </a:defRPr>
                      </a:pPr>
                      <a:r>
                        <a:rPr sz="1800" b="0" i="0" dirty="0">
                          <a:latin typeface="Avenir Medium" panose="02000503020000020003" pitchFamily="2" charset="0"/>
                          <a:cs typeface="Times" panose="02020603050405020304" pitchFamily="18" charset="0"/>
                        </a:rPr>
                        <a:t>(M</a:t>
                      </a:r>
                      <a:r>
                        <a:rPr sz="1800" b="0" i="0" baseline="-12333" dirty="0">
                          <a:latin typeface="Avenir Medium" panose="02000503020000020003" pitchFamily="2" charset="0"/>
                          <a:cs typeface="Times" panose="02020603050405020304" pitchFamily="18" charset="0"/>
                        </a:rPr>
                        <a:t>☉</a:t>
                      </a:r>
                      <a:r>
                        <a:rPr sz="1800" b="0" i="0" dirty="0">
                          <a:latin typeface="Avenir Medium" panose="02000503020000020003" pitchFamily="2" charset="0"/>
                          <a:cs typeface="Times" panose="02020603050405020304" pitchFamily="18" charset="0"/>
                        </a:rPr>
                        <a:t>)</a:t>
                      </a:r>
                      <a:endParaRPr sz="1800" b="0" i="0" dirty="0">
                        <a:latin typeface="Avenir Medium" panose="02000503020000020003" pitchFamily="2" charset="0"/>
                        <a:ea typeface="Cambria Math" panose="02040503050406030204" pitchFamily="18" charset="0"/>
                        <a:cs typeface="Times" panose="02020603050405020304" pitchFamily="18" charset="0"/>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NICER Rate
(photons/</a:t>
                      </a:r>
                      <a:r>
                        <a:rPr sz="1800" b="0" i="0" dirty="0" err="1">
                          <a:latin typeface="Avenir Medium" panose="02000503020000020003" pitchFamily="2" charset="0"/>
                          <a:cs typeface="Times" panose="02020603050405020304" pitchFamily="18" charset="0"/>
                          <a:sym typeface="Times"/>
                        </a:rPr>
                        <a:t>ks</a:t>
                      </a:r>
                      <a:r>
                        <a:rPr sz="1800" b="0" i="0" dirty="0">
                          <a:latin typeface="Avenir Medium" panose="02000503020000020003" pitchFamily="2" charset="0"/>
                          <a:cs typeface="Times" panose="02020603050405020304" pitchFamily="18" charset="0"/>
                          <a:sym typeface="Times"/>
                        </a:rPr>
                        <a:t>)</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660065">
                <a:tc>
                  <a:txBody>
                    <a:bodyPr/>
                    <a:lstStyle/>
                    <a:p>
                      <a:pPr algn="ctr" defTabSz="1733973">
                        <a:spcBef>
                          <a:spcPts val="1100"/>
                        </a:spcBef>
                        <a:defRPr sz="1800"/>
                      </a:pPr>
                      <a:r>
                        <a:rPr sz="1800" b="0" i="0" dirty="0">
                          <a:latin typeface="Avenir Medium" panose="02000503020000020003" pitchFamily="2" charset="0"/>
                          <a:cs typeface="Times" panose="02020603050405020304" pitchFamily="18" charset="0"/>
                          <a:sym typeface="Times"/>
                        </a:rPr>
                        <a:t>PSR J0437−4715</a:t>
                      </a:r>
                      <a:endParaRPr sz="1800" b="0" i="0" dirty="0">
                        <a:solidFill>
                          <a:schemeClr val="accent4"/>
                        </a:solidFill>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5.76</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a:latin typeface="Avenir Medium" panose="02000503020000020003" pitchFamily="2" charset="0"/>
                          <a:cs typeface="Times" panose="02020603050405020304" pitchFamily="18" charset="0"/>
                          <a:sym typeface="Times"/>
                        </a:rPr>
                        <a:t>156.79±0.25</a:t>
                      </a:r>
                      <a:endParaRPr sz="1800" b="0" i="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1.44±0.07</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lang="en-CA" sz="1800" b="0" i="0" dirty="0">
                          <a:latin typeface="Avenir Medium" panose="02000503020000020003" pitchFamily="2" charset="0"/>
                          <a:ea typeface="Cambria Math" panose="02040503050406030204" pitchFamily="18" charset="0"/>
                          <a:cs typeface="Times" panose="02020603050405020304" pitchFamily="18" charset="0"/>
                          <a:sym typeface="Times"/>
                        </a:rPr>
                        <a:t>1319</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660065">
                <a:tc>
                  <a:txBody>
                    <a:bodyPr/>
                    <a:lstStyle/>
                    <a:p>
                      <a:pPr algn="ctr" defTabSz="1733973">
                        <a:spcBef>
                          <a:spcPts val="2200"/>
                        </a:spcBef>
                        <a:defRPr sz="1800"/>
                      </a:pPr>
                      <a:r>
                        <a:rPr sz="1800" b="0" i="0" dirty="0">
                          <a:latin typeface="Avenir Medium" panose="02000503020000020003" pitchFamily="2" charset="0"/>
                          <a:cs typeface="Times" panose="02020603050405020304" pitchFamily="18" charset="0"/>
                          <a:sym typeface="Times"/>
                        </a:rPr>
                        <a:t>PSR J0030+0451</a:t>
                      </a:r>
                      <a:endParaRPr sz="1800" b="0" i="0" dirty="0">
                        <a:solidFill>
                          <a:srgbClr val="376092"/>
                        </a:solidFill>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a:latin typeface="Avenir Medium" panose="02000503020000020003" pitchFamily="2" charset="0"/>
                          <a:cs typeface="Times" panose="02020603050405020304" pitchFamily="18" charset="0"/>
                          <a:sym typeface="Times"/>
                        </a:rPr>
                        <a:t>4.87</a:t>
                      </a:r>
                      <a:endParaRPr sz="1800" b="0" i="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3</a:t>
                      </a:r>
                      <a:r>
                        <a:rPr lang="en-US" sz="1800" b="0" i="0" dirty="0">
                          <a:latin typeface="Avenir Medium" panose="02000503020000020003" pitchFamily="2" charset="0"/>
                          <a:cs typeface="Times" panose="02020603050405020304" pitchFamily="18" charset="0"/>
                          <a:sym typeface="Times"/>
                        </a:rPr>
                        <a:t>25</a:t>
                      </a:r>
                      <a:r>
                        <a:rPr sz="1800" b="0" i="0" dirty="0">
                          <a:latin typeface="Avenir Medium" panose="02000503020000020003" pitchFamily="2" charset="0"/>
                          <a:cs typeface="Times" panose="02020603050405020304" pitchFamily="18" charset="0"/>
                          <a:sym typeface="Times"/>
                        </a:rPr>
                        <a:t>±</a:t>
                      </a:r>
                      <a:r>
                        <a:rPr lang="en-US" sz="1800" b="0" i="0" dirty="0">
                          <a:latin typeface="Avenir Medium" panose="02000503020000020003" pitchFamily="2" charset="0"/>
                          <a:cs typeface="Times" panose="02020603050405020304" pitchFamily="18" charset="0"/>
                          <a:sym typeface="Times"/>
                        </a:rPr>
                        <a:t>9</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4800"/>
                      </a:pPr>
                      <a:r>
                        <a:rPr lang="en-US" sz="1800" b="0" i="0" dirty="0">
                          <a:latin typeface="Avenir Medium" panose="02000503020000020003" pitchFamily="2" charset="0"/>
                          <a:ea typeface="Cambria Math" panose="02040503050406030204" pitchFamily="18" charset="0"/>
                          <a:cs typeface="Times" panose="02020603050405020304" pitchFamily="18" charset="0"/>
                        </a:rPr>
                        <a:t>isolated</a:t>
                      </a:r>
                      <a:endParaRPr sz="1800" b="0" i="0" dirty="0">
                        <a:latin typeface="Avenir Medium" panose="02000503020000020003" pitchFamily="2" charset="0"/>
                        <a:ea typeface="Cambria Math" panose="02040503050406030204" pitchFamily="18" charset="0"/>
                        <a:cs typeface="Times" panose="02020603050405020304" pitchFamily="18" charset="0"/>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314</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660065">
                <a:tc>
                  <a:txBody>
                    <a:bodyPr/>
                    <a:lstStyle/>
                    <a:p>
                      <a:pPr algn="ctr" defTabSz="1733973">
                        <a:spcBef>
                          <a:spcPts val="2200"/>
                        </a:spcBef>
                        <a:defRPr sz="1800"/>
                      </a:pPr>
                      <a:r>
                        <a:rPr sz="1800" b="0" i="0" dirty="0">
                          <a:latin typeface="Avenir Medium" panose="02000503020000020003" pitchFamily="2" charset="0"/>
                          <a:cs typeface="Times" panose="02020603050405020304" pitchFamily="18" charset="0"/>
                          <a:sym typeface="Times"/>
                        </a:rPr>
                        <a:t>PSR J1231−1411</a:t>
                      </a:r>
                      <a:endParaRPr sz="1800" b="0" i="0" dirty="0">
                        <a:solidFill>
                          <a:srgbClr val="376092"/>
                        </a:solidFill>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3.68</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a:latin typeface="Avenir Medium" panose="02000503020000020003" pitchFamily="2" charset="0"/>
                          <a:cs typeface="Times" panose="02020603050405020304" pitchFamily="18" charset="0"/>
                          <a:sym typeface="Times"/>
                        </a:rPr>
                        <a:t>440</a:t>
                      </a:r>
                      <a:endParaRPr sz="1800" b="0" i="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4800"/>
                      </a:pPr>
                      <a:r>
                        <a:rPr lang="en-US" sz="1800" b="0" i="0" dirty="0">
                          <a:latin typeface="Avenir Medium" panose="02000503020000020003" pitchFamily="2" charset="0"/>
                          <a:ea typeface="Cambria Math" panose="02040503050406030204" pitchFamily="18" charset="0"/>
                          <a:cs typeface="Times" panose="02020603050405020304" pitchFamily="18" charset="0"/>
                        </a:rPr>
                        <a:t>?</a:t>
                      </a:r>
                      <a:endParaRPr sz="1800" b="0" i="0" dirty="0">
                        <a:latin typeface="Avenir Medium" panose="02000503020000020003" pitchFamily="2" charset="0"/>
                        <a:ea typeface="Cambria Math" panose="02040503050406030204" pitchFamily="18" charset="0"/>
                        <a:cs typeface="Times" panose="02020603050405020304" pitchFamily="18" charset="0"/>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a:latin typeface="Avenir Medium" panose="02000503020000020003" pitchFamily="2" charset="0"/>
                          <a:cs typeface="Times" panose="02020603050405020304" pitchFamily="18" charset="0"/>
                          <a:sym typeface="Times"/>
                        </a:rPr>
                        <a:t>210</a:t>
                      </a:r>
                      <a:endParaRPr sz="1800" b="0" i="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660065">
                <a:tc>
                  <a:txBody>
                    <a:bodyPr/>
                    <a:lstStyle/>
                    <a:p>
                      <a:pPr algn="ctr" defTabSz="1733973">
                        <a:spcBef>
                          <a:spcPts val="2200"/>
                        </a:spcBef>
                        <a:defRPr sz="1800"/>
                      </a:pPr>
                      <a:r>
                        <a:rPr sz="1800" b="0" i="0" dirty="0">
                          <a:latin typeface="Avenir Medium" panose="02000503020000020003" pitchFamily="2" charset="0"/>
                          <a:cs typeface="Times" panose="02020603050405020304" pitchFamily="18" charset="0"/>
                          <a:sym typeface="Times"/>
                        </a:rPr>
                        <a:t>PSR J2124−3358</a:t>
                      </a:r>
                      <a:endParaRPr sz="1800" b="0" i="0" dirty="0">
                        <a:solidFill>
                          <a:srgbClr val="376092"/>
                        </a:solidFill>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4.93</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4800">
                          <a:latin typeface="Times"/>
                          <a:ea typeface="Times"/>
                          <a:cs typeface="Times"/>
                          <a:sym typeface="Times"/>
                        </a:defRPr>
                      </a:pPr>
                      <a:r>
                        <a:rPr sz="1800" b="0" i="0" dirty="0">
                          <a:latin typeface="Avenir Medium" panose="02000503020000020003" pitchFamily="2" charset="0"/>
                          <a:cs typeface="Times" panose="02020603050405020304" pitchFamily="18" charset="0"/>
                        </a:rPr>
                        <a:t>410</a:t>
                      </a:r>
                      <a:r>
                        <a:rPr sz="1800" b="0" i="0" baseline="-12333" dirty="0">
                          <a:latin typeface="Avenir Medium" panose="02000503020000020003" pitchFamily="2" charset="0"/>
                          <a:cs typeface="Times" panose="02020603050405020304" pitchFamily="18" charset="0"/>
                        </a:rPr>
                        <a:t>-70</a:t>
                      </a:r>
                      <a:r>
                        <a:rPr sz="1800" b="0" i="0" baseline="31333" dirty="0">
                          <a:latin typeface="Avenir Medium" panose="02000503020000020003" pitchFamily="2" charset="0"/>
                          <a:cs typeface="Times" panose="02020603050405020304" pitchFamily="18" charset="0"/>
                        </a:rPr>
                        <a:t>+90</a:t>
                      </a:r>
                      <a:endParaRPr sz="1800" b="0" i="0" baseline="31333" dirty="0">
                        <a:latin typeface="Avenir Medium" panose="02000503020000020003" pitchFamily="2" charset="0"/>
                        <a:ea typeface="Cambria Math" panose="02040503050406030204" pitchFamily="18" charset="0"/>
                        <a:cs typeface="Times" panose="02020603050405020304" pitchFamily="18" charset="0"/>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4800"/>
                      </a:pPr>
                      <a:r>
                        <a:rPr lang="en-US" sz="1800" b="0" i="0" dirty="0">
                          <a:latin typeface="Avenir Medium" panose="02000503020000020003" pitchFamily="2" charset="0"/>
                          <a:ea typeface="Cambria Math" panose="02040503050406030204" pitchFamily="18" charset="0"/>
                          <a:cs typeface="Times" panose="02020603050405020304" pitchFamily="18" charset="0"/>
                        </a:rPr>
                        <a:t>isolated</a:t>
                      </a:r>
                      <a:endParaRPr sz="1800" b="0" i="0" dirty="0">
                        <a:latin typeface="Avenir Medium" panose="02000503020000020003" pitchFamily="2" charset="0"/>
                        <a:ea typeface="Cambria Math" panose="02040503050406030204" pitchFamily="18" charset="0"/>
                        <a:cs typeface="Times" panose="02020603050405020304" pitchFamily="18" charset="0"/>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100</a:t>
                      </a:r>
                      <a:endParaRPr lang="en-US" sz="1800" b="0" i="0" dirty="0">
                        <a:latin typeface="Avenir Medium" panose="02000503020000020003" pitchFamily="2"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41284638"/>
                  </a:ext>
                </a:extLst>
              </a:tr>
              <a:tr h="660065">
                <a:tc>
                  <a:txBody>
                    <a:bodyPr/>
                    <a:lstStyle/>
                    <a:p>
                      <a:pPr algn="ctr" defTabSz="1733973">
                        <a:spcBef>
                          <a:spcPts val="2200"/>
                        </a:spcBef>
                        <a:defRPr sz="1800"/>
                      </a:pPr>
                      <a:r>
                        <a:rPr sz="1800" b="0" i="0" dirty="0">
                          <a:latin typeface="Avenir Medium" panose="02000503020000020003" pitchFamily="2" charset="0"/>
                          <a:cs typeface="Times" panose="02020603050405020304" pitchFamily="18" charset="0"/>
                          <a:sym typeface="Times"/>
                        </a:rPr>
                        <a:t>PSR J</a:t>
                      </a:r>
                      <a:r>
                        <a:rPr lang="en-CA" sz="1800" b="0" i="0" dirty="0">
                          <a:latin typeface="Avenir Medium" panose="02000503020000020003" pitchFamily="2" charset="0"/>
                          <a:cs typeface="Times" panose="02020603050405020304" pitchFamily="18" charset="0"/>
                          <a:sym typeface="Times"/>
                        </a:rPr>
                        <a:t>0</a:t>
                      </a:r>
                      <a:r>
                        <a:rPr sz="1800" b="0" i="0" dirty="0">
                          <a:latin typeface="Avenir Medium" panose="02000503020000020003" pitchFamily="2" charset="0"/>
                          <a:cs typeface="Times" panose="02020603050405020304" pitchFamily="18" charset="0"/>
                          <a:sym typeface="Times"/>
                        </a:rPr>
                        <a:t>614−</a:t>
                      </a:r>
                      <a:r>
                        <a:rPr lang="en-CA" sz="1800" b="0" i="0" dirty="0">
                          <a:latin typeface="Avenir Medium" panose="02000503020000020003" pitchFamily="2" charset="0"/>
                          <a:cs typeface="Times" panose="02020603050405020304" pitchFamily="18" charset="0"/>
                          <a:sym typeface="Times"/>
                        </a:rPr>
                        <a:t>3329</a:t>
                      </a:r>
                      <a:endParaRPr sz="1800" b="0" i="0" dirty="0">
                        <a:solidFill>
                          <a:srgbClr val="376092"/>
                        </a:solidFill>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3.1</a:t>
                      </a:r>
                      <a:r>
                        <a:rPr lang="en-CA" sz="1800" b="0" i="0" dirty="0">
                          <a:latin typeface="Avenir Medium" panose="02000503020000020003" pitchFamily="2" charset="0"/>
                          <a:cs typeface="Times" panose="02020603050405020304" pitchFamily="18" charset="0"/>
                          <a:sym typeface="Times"/>
                        </a:rPr>
                        <a:t>0</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lang="en-CA" sz="1800" b="0" i="0" dirty="0">
                          <a:latin typeface="Avenir Medium" panose="02000503020000020003" pitchFamily="2" charset="0"/>
                          <a:ea typeface="Cambria Math" panose="02040503050406030204" pitchFamily="18" charset="0"/>
                          <a:cs typeface="Times" panose="02020603050405020304" pitchFamily="18" charset="0"/>
                          <a:sym typeface="Times"/>
                        </a:rPr>
                        <a:t>~ 550</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lang="en-CA" sz="1800" b="0" i="0" dirty="0">
                          <a:latin typeface="Avenir Medium" panose="02000503020000020003" pitchFamily="2" charset="0"/>
                          <a:cs typeface="Times" panose="02020603050405020304" pitchFamily="18" charset="0"/>
                          <a:sym typeface="Times"/>
                        </a:rPr>
                        <a:t>?</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lang="en-CA" sz="1800" b="0" i="0" dirty="0">
                          <a:latin typeface="Avenir Medium" panose="02000503020000020003" pitchFamily="2" charset="0"/>
                          <a:cs typeface="Times" panose="02020603050405020304" pitchFamily="18" charset="0"/>
                          <a:sym typeface="Times"/>
                        </a:rPr>
                        <a:t>27</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59576384"/>
                  </a:ext>
                </a:extLst>
              </a:tr>
              <a:tr h="660065">
                <a:tc>
                  <a:txBody>
                    <a:bodyPr/>
                    <a:lstStyle/>
                    <a:p>
                      <a:pPr algn="ctr" defTabSz="1733973">
                        <a:spcBef>
                          <a:spcPts val="2200"/>
                        </a:spcBef>
                        <a:defRPr sz="1800"/>
                      </a:pPr>
                      <a:r>
                        <a:rPr sz="1800" b="0" i="0" dirty="0">
                          <a:latin typeface="Avenir Medium" panose="02000503020000020003" pitchFamily="2" charset="0"/>
                          <a:cs typeface="Times" panose="02020603050405020304" pitchFamily="18" charset="0"/>
                          <a:sym typeface="Times"/>
                        </a:rPr>
                        <a:t>PSR J1614−2230</a:t>
                      </a:r>
                      <a:endParaRPr sz="1800" b="0" i="0" dirty="0">
                        <a:solidFill>
                          <a:srgbClr val="376092"/>
                        </a:solidFill>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3.1</a:t>
                      </a:r>
                      <a:r>
                        <a:rPr lang="en-CA" sz="1800" b="0" i="0" dirty="0">
                          <a:latin typeface="Avenir Medium" panose="02000503020000020003" pitchFamily="2" charset="0"/>
                          <a:cs typeface="Times" panose="02020603050405020304" pitchFamily="18" charset="0"/>
                          <a:sym typeface="Times"/>
                        </a:rPr>
                        <a:t>5</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sz="4800">
                          <a:latin typeface="Times"/>
                          <a:ea typeface="Times"/>
                          <a:cs typeface="Times"/>
                          <a:sym typeface="Times"/>
                        </a:defRPr>
                      </a:pPr>
                      <a:r>
                        <a:rPr lang="en-CA" sz="1800" b="0" i="0" dirty="0">
                          <a:latin typeface="Avenir Medium" panose="02000503020000020003" pitchFamily="2" charset="0"/>
                          <a:cs typeface="Times" panose="02020603050405020304" pitchFamily="18" charset="0"/>
                        </a:rPr>
                        <a:t>670</a:t>
                      </a:r>
                      <a:r>
                        <a:rPr lang="en-CA" sz="1800" b="0" i="0" baseline="-12333" dirty="0">
                          <a:latin typeface="Avenir Medium" panose="02000503020000020003" pitchFamily="2" charset="0"/>
                          <a:cs typeface="Times" panose="02020603050405020304" pitchFamily="18" charset="0"/>
                        </a:rPr>
                        <a:t>-40</a:t>
                      </a:r>
                      <a:r>
                        <a:rPr lang="en-CA" sz="1800" b="0" i="0" baseline="31333" dirty="0">
                          <a:latin typeface="Avenir Medium" panose="02000503020000020003" pitchFamily="2" charset="0"/>
                          <a:cs typeface="Times" panose="02020603050405020304" pitchFamily="18" charset="0"/>
                        </a:rPr>
                        <a:t>+50</a:t>
                      </a:r>
                      <a:endParaRPr lang="en-CA" sz="1800" b="0" i="0" baseline="31333" dirty="0">
                        <a:latin typeface="Avenir Medium" panose="02000503020000020003" pitchFamily="2" charset="0"/>
                        <a:ea typeface="Cambria Math" panose="02040503050406030204" pitchFamily="18" charset="0"/>
                        <a:cs typeface="Times" panose="02020603050405020304" pitchFamily="18" charset="0"/>
                      </a:endParaRPr>
                    </a:p>
                    <a:p>
                      <a:pPr algn="ctr">
                        <a:defRPr sz="4800">
                          <a:latin typeface="Times"/>
                          <a:ea typeface="Times"/>
                          <a:cs typeface="Times"/>
                          <a:sym typeface="Times"/>
                        </a:defRPr>
                      </a:pPr>
                      <a:endParaRPr lang="en-CA" sz="1800" b="0" i="0" baseline="31333" dirty="0">
                        <a:latin typeface="Avenir Medium" panose="02000503020000020003" pitchFamily="2" charset="0"/>
                        <a:ea typeface="Cambria Math" panose="02040503050406030204" pitchFamily="18" charset="0"/>
                        <a:cs typeface="Times" panose="02020603050405020304" pitchFamily="18" charset="0"/>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1.9</a:t>
                      </a:r>
                      <a:r>
                        <a:rPr lang="en-CA" sz="1800" b="0" i="0" dirty="0">
                          <a:latin typeface="Avenir Medium" panose="02000503020000020003" pitchFamily="2" charset="0"/>
                          <a:cs typeface="Times" panose="02020603050405020304" pitchFamily="18" charset="0"/>
                          <a:sym typeface="Times"/>
                        </a:rPr>
                        <a:t>28</a:t>
                      </a:r>
                      <a:r>
                        <a:rPr sz="1800" b="0" i="0" dirty="0">
                          <a:latin typeface="Avenir Medium" panose="02000503020000020003" pitchFamily="2" charset="0"/>
                          <a:cs typeface="Times" panose="02020603050405020304" pitchFamily="18" charset="0"/>
                          <a:sym typeface="Times"/>
                        </a:rPr>
                        <a:t>±0.01</a:t>
                      </a:r>
                      <a:r>
                        <a:rPr lang="en-CA" sz="1800" b="0" i="0" dirty="0">
                          <a:latin typeface="Avenir Medium" panose="02000503020000020003" pitchFamily="2" charset="0"/>
                          <a:cs typeface="Times" panose="02020603050405020304" pitchFamily="18" charset="0"/>
                          <a:sym typeface="Times"/>
                        </a:rPr>
                        <a:t>6</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18</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660065">
                <a:tc>
                  <a:txBody>
                    <a:bodyPr/>
                    <a:lstStyle/>
                    <a:p>
                      <a:pPr algn="ctr" defTabSz="1733973">
                        <a:spcBef>
                          <a:spcPts val="2200"/>
                        </a:spcBef>
                        <a:defRPr sz="1800"/>
                      </a:pPr>
                      <a:r>
                        <a:rPr lang="en-US" sz="1800" b="0" i="0" dirty="0">
                          <a:solidFill>
                            <a:schemeClr val="tx1"/>
                          </a:solidFill>
                          <a:latin typeface="Avenir Medium" panose="02000503020000020003" pitchFamily="2" charset="0"/>
                          <a:ea typeface="Cambria Math" panose="02040503050406030204" pitchFamily="18" charset="0"/>
                          <a:cs typeface="Times" panose="02020603050405020304" pitchFamily="18" charset="0"/>
                          <a:sym typeface="Times"/>
                        </a:rPr>
                        <a:t>PSR J0740+6620</a:t>
                      </a:r>
                      <a:endParaRPr sz="1800" b="0" i="0" dirty="0">
                        <a:solidFill>
                          <a:schemeClr val="tx1"/>
                        </a:solidFill>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lang="en-US" sz="1800" b="0" i="0" dirty="0">
                          <a:latin typeface="Avenir Medium" panose="02000503020000020003" pitchFamily="2" charset="0"/>
                          <a:ea typeface="Cambria Math" panose="02040503050406030204" pitchFamily="18" charset="0"/>
                          <a:cs typeface="Times" panose="02020603050405020304" pitchFamily="18" charset="0"/>
                          <a:sym typeface="Times"/>
                        </a:rPr>
                        <a:t>2.89</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lang="en-US" sz="1800" b="0" i="0" dirty="0">
                          <a:latin typeface="Avenir Medium" panose="02000503020000020003" pitchFamily="2" charset="0"/>
                          <a:ea typeface="Cambria Math" panose="02040503050406030204" pitchFamily="18" charset="0"/>
                          <a:cs typeface="Times" panose="02020603050405020304" pitchFamily="18" charset="0"/>
                          <a:sym typeface="Times"/>
                        </a:rPr>
                        <a:t>1140</a:t>
                      </a:r>
                      <a:r>
                        <a:rPr lang="en-US" sz="1800" b="0" i="0" baseline="-25000" dirty="0">
                          <a:latin typeface="Avenir Medium" panose="02000503020000020003" pitchFamily="2" charset="0"/>
                          <a:ea typeface="Cambria Math" panose="02040503050406030204" pitchFamily="18" charset="0"/>
                          <a:cs typeface="Times" panose="02020603050405020304" pitchFamily="18" charset="0"/>
                          <a:sym typeface="Times"/>
                        </a:rPr>
                        <a:t>-150</a:t>
                      </a:r>
                      <a:r>
                        <a:rPr lang="en-US" sz="1800" b="0" i="0" baseline="30000" dirty="0">
                          <a:latin typeface="Avenir Medium" panose="02000503020000020003" pitchFamily="2" charset="0"/>
                          <a:ea typeface="Cambria Math" panose="02040503050406030204" pitchFamily="18" charset="0"/>
                          <a:cs typeface="Times" panose="02020603050405020304" pitchFamily="18" charset="0"/>
                          <a:sym typeface="Times"/>
                        </a:rPr>
                        <a:t>+170</a:t>
                      </a:r>
                      <a:endParaRPr lang="en-US"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4800"/>
                      </a:pPr>
                      <a:r>
                        <a:rPr lang="en-US" sz="1800" b="0" i="0" dirty="0">
                          <a:latin typeface="Avenir Medium" panose="02000503020000020003" pitchFamily="2" charset="0"/>
                          <a:ea typeface="Cambria Math" panose="02040503050406030204" pitchFamily="18" charset="0"/>
                          <a:cs typeface="Times" panose="02020603050405020304" pitchFamily="18" charset="0"/>
                        </a:rPr>
                        <a:t>2.08</a:t>
                      </a:r>
                      <a:r>
                        <a:rPr lang="en-US" sz="1800" b="0" i="0" dirty="0">
                          <a:latin typeface="Avenir Medium" panose="02000503020000020003" pitchFamily="2" charset="0"/>
                          <a:cs typeface="Times" panose="02020603050405020304" pitchFamily="18" charset="0"/>
                          <a:sym typeface="Times"/>
                        </a:rPr>
                        <a:t>±0.07</a:t>
                      </a:r>
                      <a:endParaRPr sz="1800" b="0" i="0" dirty="0">
                        <a:latin typeface="Avenir Medium" panose="02000503020000020003" pitchFamily="2" charset="0"/>
                        <a:ea typeface="Cambria Math" panose="02040503050406030204" pitchFamily="18" charset="0"/>
                        <a:cs typeface="Times" panose="02020603050405020304" pitchFamily="18" charset="0"/>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lang="en-US" sz="1800" b="0" i="0" dirty="0">
                          <a:latin typeface="Avenir Medium" panose="02000503020000020003" pitchFamily="2" charset="0"/>
                          <a:ea typeface="Cambria Math" panose="02040503050406030204" pitchFamily="18" charset="0"/>
                          <a:cs typeface="Times" panose="02020603050405020304" pitchFamily="18" charset="0"/>
                          <a:sym typeface="Times"/>
                        </a:rPr>
                        <a:t>15</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87592994"/>
                  </a:ext>
                </a:extLst>
              </a:tr>
            </a:tbl>
          </a:graphicData>
        </a:graphic>
      </p:graphicFrame>
      <p:sp>
        <p:nvSpPr>
          <p:cNvPr id="4" name="TextBox 3">
            <a:extLst>
              <a:ext uri="{FF2B5EF4-FFF2-40B4-BE49-F238E27FC236}">
                <a16:creationId xmlns:a16="http://schemas.microsoft.com/office/drawing/2014/main" id="{28A10875-908D-6944-9576-AA473F0AD4A3}"/>
              </a:ext>
            </a:extLst>
          </p:cNvPr>
          <p:cNvSpPr txBox="1"/>
          <p:nvPr/>
        </p:nvSpPr>
        <p:spPr>
          <a:xfrm>
            <a:off x="179512" y="6519446"/>
            <a:ext cx="4324582" cy="338554"/>
          </a:xfrm>
          <a:prstGeom prst="rect">
            <a:avLst/>
          </a:prstGeom>
          <a:noFill/>
        </p:spPr>
        <p:txBody>
          <a:bodyPr wrap="none" rtlCol="0">
            <a:spAutoFit/>
          </a:bodyPr>
          <a:lstStyle/>
          <a:p>
            <a:r>
              <a:rPr lang="en-US" sz="1600" dirty="0">
                <a:latin typeface="+mn-lt"/>
              </a:rPr>
              <a:t>* Masses from radio timing for pulsars in a binary.</a:t>
            </a:r>
          </a:p>
        </p:txBody>
      </p:sp>
    </p:spTree>
    <p:extLst>
      <p:ext uri="{BB962C8B-B14F-4D97-AF65-F5344CB8AC3E}">
        <p14:creationId xmlns:p14="http://schemas.microsoft.com/office/powerpoint/2010/main" val="2023193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35696" y="476672"/>
            <a:ext cx="5746894" cy="424732"/>
          </a:xfrm>
        </p:spPr>
        <p:txBody>
          <a:bodyPr>
            <a:noAutofit/>
          </a:bodyPr>
          <a:lstStyle/>
          <a:p>
            <a:r>
              <a:rPr lang="en-US" sz="2400" i="0" dirty="0">
                <a:solidFill>
                  <a:schemeClr val="tx1"/>
                </a:solidFill>
                <a:latin typeface="Avenir Heavy" panose="02000503020000020003" pitchFamily="2" charset="0"/>
              </a:rPr>
              <a:t>NICER Target List for M-R Constraints</a:t>
            </a:r>
          </a:p>
        </p:txBody>
      </p:sp>
      <p:graphicFrame>
        <p:nvGraphicFramePr>
          <p:cNvPr id="10" name="Table"/>
          <p:cNvGraphicFramePr/>
          <p:nvPr>
            <p:extLst>
              <p:ext uri="{D42A27DB-BD31-4B8C-83A1-F6EECF244321}">
                <p14:modId xmlns:p14="http://schemas.microsoft.com/office/powerpoint/2010/main" val="925655335"/>
              </p:ext>
            </p:extLst>
          </p:nvPr>
        </p:nvGraphicFramePr>
        <p:xfrm>
          <a:off x="656683" y="1041018"/>
          <a:ext cx="8104919" cy="5280520"/>
        </p:xfrm>
        <a:graphic>
          <a:graphicData uri="http://schemas.openxmlformats.org/drawingml/2006/table">
            <a:tbl>
              <a:tblPr bandRow="1">
                <a:tableStyleId>{69CF1AB2-1976-4502-BF36-3FF5EA218861}</a:tableStyleId>
              </a:tblPr>
              <a:tblGrid>
                <a:gridCol w="2017836">
                  <a:extLst>
                    <a:ext uri="{9D8B030D-6E8A-4147-A177-3AD203B41FA5}">
                      <a16:colId xmlns:a16="http://schemas.microsoft.com/office/drawing/2014/main" val="20000"/>
                    </a:ext>
                  </a:extLst>
                </a:gridCol>
                <a:gridCol w="1384856">
                  <a:extLst>
                    <a:ext uri="{9D8B030D-6E8A-4147-A177-3AD203B41FA5}">
                      <a16:colId xmlns:a16="http://schemas.microsoft.com/office/drawing/2014/main" val="20001"/>
                    </a:ext>
                  </a:extLst>
                </a:gridCol>
                <a:gridCol w="1447753">
                  <a:extLst>
                    <a:ext uri="{9D8B030D-6E8A-4147-A177-3AD203B41FA5}">
                      <a16:colId xmlns:a16="http://schemas.microsoft.com/office/drawing/2014/main" val="20002"/>
                    </a:ext>
                  </a:extLst>
                </a:gridCol>
                <a:gridCol w="1479773">
                  <a:extLst>
                    <a:ext uri="{9D8B030D-6E8A-4147-A177-3AD203B41FA5}">
                      <a16:colId xmlns:a16="http://schemas.microsoft.com/office/drawing/2014/main" val="20003"/>
                    </a:ext>
                  </a:extLst>
                </a:gridCol>
                <a:gridCol w="1774701">
                  <a:extLst>
                    <a:ext uri="{9D8B030D-6E8A-4147-A177-3AD203B41FA5}">
                      <a16:colId xmlns:a16="http://schemas.microsoft.com/office/drawing/2014/main" val="20004"/>
                    </a:ext>
                  </a:extLst>
                </a:gridCol>
              </a:tblGrid>
              <a:tr h="660065">
                <a:tc>
                  <a:txBody>
                    <a:bodyPr/>
                    <a:lstStyle/>
                    <a:p>
                      <a:pPr algn="l">
                        <a:defRPr sz="4800"/>
                      </a:pPr>
                      <a:endParaRPr sz="1800" b="0" i="0" dirty="0">
                        <a:latin typeface="Avenir Medium" panose="02000503020000020003" pitchFamily="2" charset="0"/>
                        <a:ea typeface="Cambria Math" panose="02040503050406030204" pitchFamily="18" charset="0"/>
                        <a:cs typeface="Times" panose="02020603050405020304" pitchFamily="18" charset="0"/>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Spin Period (</a:t>
                      </a:r>
                      <a:r>
                        <a:rPr sz="1800" b="0" i="0" dirty="0" err="1">
                          <a:latin typeface="Avenir Medium" panose="02000503020000020003" pitchFamily="2" charset="0"/>
                          <a:cs typeface="Times" panose="02020603050405020304" pitchFamily="18" charset="0"/>
                          <a:sym typeface="Times"/>
                        </a:rPr>
                        <a:t>ms</a:t>
                      </a:r>
                      <a:r>
                        <a:rPr sz="1800" b="0" i="0" dirty="0">
                          <a:latin typeface="Avenir Medium" panose="02000503020000020003" pitchFamily="2" charset="0"/>
                          <a:cs typeface="Times" panose="02020603050405020304" pitchFamily="18" charset="0"/>
                          <a:sym typeface="Times"/>
                        </a:rPr>
                        <a:t>)</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Distance (pc)</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4800">
                          <a:latin typeface="Times"/>
                          <a:ea typeface="Times"/>
                          <a:cs typeface="Times"/>
                          <a:sym typeface="Times"/>
                        </a:defRPr>
                      </a:pPr>
                      <a:r>
                        <a:rPr sz="1800" b="0" i="0" dirty="0">
                          <a:latin typeface="Avenir Medium" panose="02000503020000020003" pitchFamily="2" charset="0"/>
                          <a:cs typeface="Times" panose="02020603050405020304" pitchFamily="18" charset="0"/>
                        </a:rPr>
                        <a:t>Mass</a:t>
                      </a:r>
                      <a:r>
                        <a:rPr lang="en-CA" sz="1800" b="0" i="0" dirty="0">
                          <a:latin typeface="Avenir Medium" panose="02000503020000020003" pitchFamily="2" charset="0"/>
                          <a:cs typeface="Times" panose="02020603050405020304" pitchFamily="18" charset="0"/>
                        </a:rPr>
                        <a:t> *</a:t>
                      </a:r>
                      <a:endParaRPr sz="1800" b="0" i="0" dirty="0">
                        <a:latin typeface="Avenir Medium" panose="02000503020000020003" pitchFamily="2" charset="0"/>
                        <a:cs typeface="Times" panose="02020603050405020304" pitchFamily="18" charset="0"/>
                      </a:endParaRPr>
                    </a:p>
                    <a:p>
                      <a:pPr algn="ctr">
                        <a:defRPr sz="4800">
                          <a:latin typeface="Times"/>
                          <a:ea typeface="Times"/>
                          <a:cs typeface="Times"/>
                          <a:sym typeface="Times"/>
                        </a:defRPr>
                      </a:pPr>
                      <a:r>
                        <a:rPr sz="1800" b="0" i="0" dirty="0">
                          <a:latin typeface="Avenir Medium" panose="02000503020000020003" pitchFamily="2" charset="0"/>
                          <a:cs typeface="Times" panose="02020603050405020304" pitchFamily="18" charset="0"/>
                        </a:rPr>
                        <a:t>(M</a:t>
                      </a:r>
                      <a:r>
                        <a:rPr sz="1800" b="0" i="0" baseline="-12333" dirty="0">
                          <a:latin typeface="Avenir Medium" panose="02000503020000020003" pitchFamily="2" charset="0"/>
                          <a:cs typeface="Times" panose="02020603050405020304" pitchFamily="18" charset="0"/>
                        </a:rPr>
                        <a:t>☉</a:t>
                      </a:r>
                      <a:r>
                        <a:rPr sz="1800" b="0" i="0" dirty="0">
                          <a:latin typeface="Avenir Medium" panose="02000503020000020003" pitchFamily="2" charset="0"/>
                          <a:cs typeface="Times" panose="02020603050405020304" pitchFamily="18" charset="0"/>
                        </a:rPr>
                        <a:t>)</a:t>
                      </a:r>
                      <a:endParaRPr sz="1800" b="0" i="0" dirty="0">
                        <a:latin typeface="Avenir Medium" panose="02000503020000020003" pitchFamily="2" charset="0"/>
                        <a:ea typeface="Cambria Math" panose="02040503050406030204" pitchFamily="18" charset="0"/>
                        <a:cs typeface="Times" panose="02020603050405020304" pitchFamily="18" charset="0"/>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NICER Rate
(photons/</a:t>
                      </a:r>
                      <a:r>
                        <a:rPr sz="1800" b="0" i="0" dirty="0" err="1">
                          <a:latin typeface="Avenir Medium" panose="02000503020000020003" pitchFamily="2" charset="0"/>
                          <a:cs typeface="Times" panose="02020603050405020304" pitchFamily="18" charset="0"/>
                          <a:sym typeface="Times"/>
                        </a:rPr>
                        <a:t>ks</a:t>
                      </a:r>
                      <a:r>
                        <a:rPr sz="1800" b="0" i="0" dirty="0">
                          <a:latin typeface="Avenir Medium" panose="02000503020000020003" pitchFamily="2" charset="0"/>
                          <a:cs typeface="Times" panose="02020603050405020304" pitchFamily="18" charset="0"/>
                          <a:sym typeface="Times"/>
                        </a:rPr>
                        <a:t>)</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660065">
                <a:tc>
                  <a:txBody>
                    <a:bodyPr/>
                    <a:lstStyle/>
                    <a:p>
                      <a:pPr algn="ctr" defTabSz="1733973">
                        <a:spcBef>
                          <a:spcPts val="1100"/>
                        </a:spcBef>
                        <a:defRPr sz="1800"/>
                      </a:pPr>
                      <a:r>
                        <a:rPr sz="1800" b="0" i="0" dirty="0">
                          <a:latin typeface="Avenir Medium" panose="02000503020000020003" pitchFamily="2" charset="0"/>
                          <a:cs typeface="Times" panose="02020603050405020304" pitchFamily="18" charset="0"/>
                          <a:sym typeface="Times"/>
                        </a:rPr>
                        <a:t>PSR J0437−4715</a:t>
                      </a:r>
                      <a:endParaRPr sz="1800" b="0" i="0" dirty="0">
                        <a:solidFill>
                          <a:schemeClr val="accent4"/>
                        </a:solidFill>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5.76</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a:latin typeface="Avenir Medium" panose="02000503020000020003" pitchFamily="2" charset="0"/>
                          <a:cs typeface="Times" panose="02020603050405020304" pitchFamily="18" charset="0"/>
                          <a:sym typeface="Times"/>
                        </a:rPr>
                        <a:t>156.79±0.25</a:t>
                      </a:r>
                      <a:endParaRPr sz="1800" b="0" i="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1.44±0.07</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1</a:t>
                      </a:r>
                      <a:r>
                        <a:rPr lang="en-CA" sz="1800" b="0" i="0" dirty="0">
                          <a:latin typeface="Avenir Medium" panose="02000503020000020003" pitchFamily="2" charset="0"/>
                          <a:cs typeface="Times" panose="02020603050405020304" pitchFamily="18" charset="0"/>
                          <a:sym typeface="Times"/>
                        </a:rPr>
                        <a:t>319</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660065">
                <a:tc>
                  <a:txBody>
                    <a:bodyPr/>
                    <a:lstStyle/>
                    <a:p>
                      <a:pPr algn="ctr" defTabSz="1733973">
                        <a:spcBef>
                          <a:spcPts val="2200"/>
                        </a:spcBef>
                        <a:defRPr sz="1800"/>
                      </a:pPr>
                      <a:r>
                        <a:rPr sz="1800" b="0" i="0" dirty="0">
                          <a:latin typeface="Avenir Medium" panose="02000503020000020003" pitchFamily="2" charset="0"/>
                          <a:cs typeface="Times" panose="02020603050405020304" pitchFamily="18" charset="0"/>
                          <a:sym typeface="Times"/>
                        </a:rPr>
                        <a:t>PSR J0030+0451</a:t>
                      </a:r>
                      <a:endParaRPr sz="1800" b="0" i="0" dirty="0">
                        <a:solidFill>
                          <a:srgbClr val="376092"/>
                        </a:solidFill>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a:latin typeface="Avenir Medium" panose="02000503020000020003" pitchFamily="2" charset="0"/>
                          <a:cs typeface="Times" panose="02020603050405020304" pitchFamily="18" charset="0"/>
                          <a:sym typeface="Times"/>
                        </a:rPr>
                        <a:t>4.87</a:t>
                      </a:r>
                      <a:endParaRPr sz="1800" b="0" i="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3</a:t>
                      </a:r>
                      <a:r>
                        <a:rPr lang="en-US" sz="1800" b="0" i="0" dirty="0">
                          <a:latin typeface="Avenir Medium" panose="02000503020000020003" pitchFamily="2" charset="0"/>
                          <a:cs typeface="Times" panose="02020603050405020304" pitchFamily="18" charset="0"/>
                          <a:sym typeface="Times"/>
                        </a:rPr>
                        <a:t>25</a:t>
                      </a:r>
                      <a:r>
                        <a:rPr sz="1800" b="0" i="0" dirty="0">
                          <a:latin typeface="Avenir Medium" panose="02000503020000020003" pitchFamily="2" charset="0"/>
                          <a:cs typeface="Times" panose="02020603050405020304" pitchFamily="18" charset="0"/>
                          <a:sym typeface="Times"/>
                        </a:rPr>
                        <a:t>±</a:t>
                      </a:r>
                      <a:r>
                        <a:rPr lang="en-US" sz="1800" b="0" i="0" dirty="0">
                          <a:latin typeface="Avenir Medium" panose="02000503020000020003" pitchFamily="2" charset="0"/>
                          <a:cs typeface="Times" panose="02020603050405020304" pitchFamily="18" charset="0"/>
                          <a:sym typeface="Times"/>
                        </a:rPr>
                        <a:t>9</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4800"/>
                      </a:pPr>
                      <a:r>
                        <a:rPr lang="en-US" sz="1800" b="0" i="0" dirty="0">
                          <a:latin typeface="Avenir Medium" panose="02000503020000020003" pitchFamily="2" charset="0"/>
                          <a:ea typeface="Cambria Math" panose="02040503050406030204" pitchFamily="18" charset="0"/>
                          <a:cs typeface="Times" panose="02020603050405020304" pitchFamily="18" charset="0"/>
                        </a:rPr>
                        <a:t>isolated</a:t>
                      </a:r>
                      <a:endParaRPr sz="1800" b="0" i="0" dirty="0">
                        <a:latin typeface="Avenir Medium" panose="02000503020000020003" pitchFamily="2" charset="0"/>
                        <a:ea typeface="Cambria Math" panose="02040503050406030204" pitchFamily="18" charset="0"/>
                        <a:cs typeface="Times" panose="02020603050405020304" pitchFamily="18" charset="0"/>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314</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660065">
                <a:tc>
                  <a:txBody>
                    <a:bodyPr/>
                    <a:lstStyle/>
                    <a:p>
                      <a:pPr algn="ctr" defTabSz="1733973">
                        <a:spcBef>
                          <a:spcPts val="2200"/>
                        </a:spcBef>
                        <a:defRPr sz="1800"/>
                      </a:pPr>
                      <a:r>
                        <a:rPr sz="1800" b="0" i="0" dirty="0">
                          <a:latin typeface="Avenir Medium" panose="02000503020000020003" pitchFamily="2" charset="0"/>
                          <a:cs typeface="Times" panose="02020603050405020304" pitchFamily="18" charset="0"/>
                          <a:sym typeface="Times"/>
                        </a:rPr>
                        <a:t>PSR J1231−1411</a:t>
                      </a:r>
                      <a:endParaRPr sz="1800" b="0" i="0" dirty="0">
                        <a:solidFill>
                          <a:srgbClr val="376092"/>
                        </a:solidFill>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3.68</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a:latin typeface="Avenir Medium" panose="02000503020000020003" pitchFamily="2" charset="0"/>
                          <a:cs typeface="Times" panose="02020603050405020304" pitchFamily="18" charset="0"/>
                          <a:sym typeface="Times"/>
                        </a:rPr>
                        <a:t>440</a:t>
                      </a:r>
                      <a:endParaRPr sz="1800" b="0" i="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4800"/>
                      </a:pPr>
                      <a:r>
                        <a:rPr lang="en-US" sz="1800" b="0" i="0" dirty="0">
                          <a:latin typeface="Avenir Medium" panose="02000503020000020003" pitchFamily="2" charset="0"/>
                          <a:ea typeface="Cambria Math" panose="02040503050406030204" pitchFamily="18" charset="0"/>
                          <a:cs typeface="Times" panose="02020603050405020304" pitchFamily="18" charset="0"/>
                        </a:rPr>
                        <a:t>?</a:t>
                      </a:r>
                      <a:endParaRPr sz="1800" b="0" i="0" dirty="0">
                        <a:latin typeface="Avenir Medium" panose="02000503020000020003" pitchFamily="2" charset="0"/>
                        <a:ea typeface="Cambria Math" panose="02040503050406030204" pitchFamily="18" charset="0"/>
                        <a:cs typeface="Times" panose="02020603050405020304" pitchFamily="18" charset="0"/>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a:latin typeface="Avenir Medium" panose="02000503020000020003" pitchFamily="2" charset="0"/>
                          <a:cs typeface="Times" panose="02020603050405020304" pitchFamily="18" charset="0"/>
                          <a:sym typeface="Times"/>
                        </a:rPr>
                        <a:t>210</a:t>
                      </a:r>
                      <a:endParaRPr sz="1800" b="0" i="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660065">
                <a:tc>
                  <a:txBody>
                    <a:bodyPr/>
                    <a:lstStyle/>
                    <a:p>
                      <a:pPr algn="ctr" defTabSz="1733973">
                        <a:spcBef>
                          <a:spcPts val="2200"/>
                        </a:spcBef>
                        <a:defRPr sz="1800"/>
                      </a:pPr>
                      <a:r>
                        <a:rPr sz="1800" b="0" i="0" dirty="0">
                          <a:latin typeface="Avenir Medium" panose="02000503020000020003" pitchFamily="2" charset="0"/>
                          <a:cs typeface="Times" panose="02020603050405020304" pitchFamily="18" charset="0"/>
                          <a:sym typeface="Times"/>
                        </a:rPr>
                        <a:t>PSR J2124−3358</a:t>
                      </a:r>
                      <a:endParaRPr sz="1800" b="0" i="0" dirty="0">
                        <a:solidFill>
                          <a:srgbClr val="376092"/>
                        </a:solidFill>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4.93</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4800">
                          <a:latin typeface="Times"/>
                          <a:ea typeface="Times"/>
                          <a:cs typeface="Times"/>
                          <a:sym typeface="Times"/>
                        </a:defRPr>
                      </a:pPr>
                      <a:r>
                        <a:rPr sz="1800" b="0" i="0" dirty="0">
                          <a:latin typeface="Avenir Medium" panose="02000503020000020003" pitchFamily="2" charset="0"/>
                          <a:cs typeface="Times" panose="02020603050405020304" pitchFamily="18" charset="0"/>
                        </a:rPr>
                        <a:t>410</a:t>
                      </a:r>
                      <a:r>
                        <a:rPr sz="1800" b="0" i="0" baseline="-12333" dirty="0">
                          <a:latin typeface="Avenir Medium" panose="02000503020000020003" pitchFamily="2" charset="0"/>
                          <a:cs typeface="Times" panose="02020603050405020304" pitchFamily="18" charset="0"/>
                        </a:rPr>
                        <a:t>-70</a:t>
                      </a:r>
                      <a:r>
                        <a:rPr sz="1800" b="0" i="0" baseline="31333" dirty="0">
                          <a:latin typeface="Avenir Medium" panose="02000503020000020003" pitchFamily="2" charset="0"/>
                          <a:cs typeface="Times" panose="02020603050405020304" pitchFamily="18" charset="0"/>
                        </a:rPr>
                        <a:t>+90</a:t>
                      </a:r>
                      <a:endParaRPr sz="1800" b="0" i="0" baseline="31333" dirty="0">
                        <a:latin typeface="Avenir Medium" panose="02000503020000020003" pitchFamily="2" charset="0"/>
                        <a:ea typeface="Cambria Math" panose="02040503050406030204" pitchFamily="18" charset="0"/>
                        <a:cs typeface="Times" panose="02020603050405020304" pitchFamily="18" charset="0"/>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4800"/>
                      </a:pPr>
                      <a:r>
                        <a:rPr lang="en-US" sz="1800" b="0" i="0" dirty="0">
                          <a:latin typeface="Avenir Medium" panose="02000503020000020003" pitchFamily="2" charset="0"/>
                          <a:ea typeface="Cambria Math" panose="02040503050406030204" pitchFamily="18" charset="0"/>
                          <a:cs typeface="Times" panose="02020603050405020304" pitchFamily="18" charset="0"/>
                        </a:rPr>
                        <a:t>isolated</a:t>
                      </a:r>
                      <a:endParaRPr sz="1800" b="0" i="0" dirty="0">
                        <a:latin typeface="Avenir Medium" panose="02000503020000020003" pitchFamily="2" charset="0"/>
                        <a:ea typeface="Cambria Math" panose="02040503050406030204" pitchFamily="18" charset="0"/>
                        <a:cs typeface="Times" panose="02020603050405020304" pitchFamily="18" charset="0"/>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100</a:t>
                      </a:r>
                      <a:endParaRPr lang="en-US" sz="1800" b="0" i="0" dirty="0">
                        <a:latin typeface="Avenir Medium" panose="02000503020000020003" pitchFamily="2"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41284638"/>
                  </a:ext>
                </a:extLst>
              </a:tr>
              <a:tr h="660065">
                <a:tc>
                  <a:txBody>
                    <a:bodyPr/>
                    <a:lstStyle/>
                    <a:p>
                      <a:pPr algn="ctr" defTabSz="1733973">
                        <a:spcBef>
                          <a:spcPts val="2200"/>
                        </a:spcBef>
                        <a:defRPr sz="1800"/>
                      </a:pPr>
                      <a:r>
                        <a:rPr sz="1800" b="0" i="0" dirty="0">
                          <a:latin typeface="Avenir Medium" panose="02000503020000020003" pitchFamily="2" charset="0"/>
                          <a:cs typeface="Times" panose="02020603050405020304" pitchFamily="18" charset="0"/>
                          <a:sym typeface="Times"/>
                        </a:rPr>
                        <a:t>PSR J</a:t>
                      </a:r>
                      <a:r>
                        <a:rPr lang="en-CA" sz="1800" b="0" i="0" dirty="0">
                          <a:latin typeface="Avenir Medium" panose="02000503020000020003" pitchFamily="2" charset="0"/>
                          <a:cs typeface="Times" panose="02020603050405020304" pitchFamily="18" charset="0"/>
                          <a:sym typeface="Times"/>
                        </a:rPr>
                        <a:t>0</a:t>
                      </a:r>
                      <a:r>
                        <a:rPr sz="1800" b="0" i="0" dirty="0">
                          <a:latin typeface="Avenir Medium" panose="02000503020000020003" pitchFamily="2" charset="0"/>
                          <a:cs typeface="Times" panose="02020603050405020304" pitchFamily="18" charset="0"/>
                          <a:sym typeface="Times"/>
                        </a:rPr>
                        <a:t>614−</a:t>
                      </a:r>
                      <a:r>
                        <a:rPr lang="en-CA" sz="1800" b="0" i="0" dirty="0">
                          <a:latin typeface="Avenir Medium" panose="02000503020000020003" pitchFamily="2" charset="0"/>
                          <a:cs typeface="Times" panose="02020603050405020304" pitchFamily="18" charset="0"/>
                          <a:sym typeface="Times"/>
                        </a:rPr>
                        <a:t>3329</a:t>
                      </a:r>
                      <a:endParaRPr sz="1800" b="0" i="0" dirty="0">
                        <a:solidFill>
                          <a:srgbClr val="376092"/>
                        </a:solidFill>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3.1</a:t>
                      </a:r>
                      <a:r>
                        <a:rPr lang="en-CA" sz="1800" b="0" i="0" dirty="0">
                          <a:latin typeface="Avenir Medium" panose="02000503020000020003" pitchFamily="2" charset="0"/>
                          <a:cs typeface="Times" panose="02020603050405020304" pitchFamily="18" charset="0"/>
                          <a:sym typeface="Times"/>
                        </a:rPr>
                        <a:t>0</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lang="en-CA" sz="1800" b="0" i="0" dirty="0">
                          <a:latin typeface="Avenir Medium" panose="02000503020000020003" pitchFamily="2" charset="0"/>
                          <a:ea typeface="Cambria Math" panose="02040503050406030204" pitchFamily="18" charset="0"/>
                          <a:cs typeface="Times" panose="02020603050405020304" pitchFamily="18" charset="0"/>
                          <a:sym typeface="Times"/>
                        </a:rPr>
                        <a:t>~ 550</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lang="en-CA" sz="1800" b="0" i="0" dirty="0">
                          <a:latin typeface="Avenir Medium" panose="02000503020000020003" pitchFamily="2" charset="0"/>
                          <a:cs typeface="Times" panose="02020603050405020304" pitchFamily="18" charset="0"/>
                          <a:sym typeface="Times"/>
                        </a:rPr>
                        <a:t>?</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lang="en-CA" sz="1800" b="0" i="0" dirty="0">
                          <a:latin typeface="Avenir Medium" panose="02000503020000020003" pitchFamily="2" charset="0"/>
                          <a:cs typeface="Times" panose="02020603050405020304" pitchFamily="18" charset="0"/>
                          <a:sym typeface="Times"/>
                        </a:rPr>
                        <a:t>27</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59576384"/>
                  </a:ext>
                </a:extLst>
              </a:tr>
              <a:tr h="660065">
                <a:tc>
                  <a:txBody>
                    <a:bodyPr/>
                    <a:lstStyle/>
                    <a:p>
                      <a:pPr algn="ctr" defTabSz="1733973">
                        <a:spcBef>
                          <a:spcPts val="2200"/>
                        </a:spcBef>
                        <a:defRPr sz="1800"/>
                      </a:pPr>
                      <a:r>
                        <a:rPr sz="1800" b="0" i="0" dirty="0">
                          <a:latin typeface="Avenir Medium" panose="02000503020000020003" pitchFamily="2" charset="0"/>
                          <a:cs typeface="Times" panose="02020603050405020304" pitchFamily="18" charset="0"/>
                          <a:sym typeface="Times"/>
                        </a:rPr>
                        <a:t>PSR J1614−2230</a:t>
                      </a:r>
                      <a:endParaRPr sz="1800" b="0" i="0" dirty="0">
                        <a:solidFill>
                          <a:srgbClr val="376092"/>
                        </a:solidFill>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3.1</a:t>
                      </a:r>
                      <a:r>
                        <a:rPr lang="en-CA" sz="1800" b="0" i="0" dirty="0">
                          <a:latin typeface="Avenir Medium" panose="02000503020000020003" pitchFamily="2" charset="0"/>
                          <a:cs typeface="Times" panose="02020603050405020304" pitchFamily="18" charset="0"/>
                          <a:sym typeface="Times"/>
                        </a:rPr>
                        <a:t>5</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sz="4800">
                          <a:latin typeface="Times"/>
                          <a:ea typeface="Times"/>
                          <a:cs typeface="Times"/>
                          <a:sym typeface="Times"/>
                        </a:defRPr>
                      </a:pPr>
                      <a:r>
                        <a:rPr lang="en-CA" sz="1800" b="0" i="0" dirty="0">
                          <a:latin typeface="Avenir Medium" panose="02000503020000020003" pitchFamily="2" charset="0"/>
                          <a:cs typeface="Times" panose="02020603050405020304" pitchFamily="18" charset="0"/>
                        </a:rPr>
                        <a:t>670</a:t>
                      </a:r>
                      <a:r>
                        <a:rPr lang="en-CA" sz="1800" b="0" i="0" baseline="-12333" dirty="0">
                          <a:latin typeface="Avenir Medium" panose="02000503020000020003" pitchFamily="2" charset="0"/>
                          <a:cs typeface="Times" panose="02020603050405020304" pitchFamily="18" charset="0"/>
                        </a:rPr>
                        <a:t>-40</a:t>
                      </a:r>
                      <a:r>
                        <a:rPr lang="en-CA" sz="1800" b="0" i="0" baseline="31333" dirty="0">
                          <a:latin typeface="Avenir Medium" panose="02000503020000020003" pitchFamily="2" charset="0"/>
                          <a:cs typeface="Times" panose="02020603050405020304" pitchFamily="18" charset="0"/>
                        </a:rPr>
                        <a:t>+50</a:t>
                      </a:r>
                      <a:endParaRPr lang="en-CA" sz="1800" b="0" i="0" baseline="31333" dirty="0">
                        <a:latin typeface="Avenir Medium" panose="02000503020000020003" pitchFamily="2" charset="0"/>
                        <a:ea typeface="Cambria Math" panose="02040503050406030204" pitchFamily="18" charset="0"/>
                        <a:cs typeface="Times" panose="02020603050405020304" pitchFamily="18" charset="0"/>
                      </a:endParaRPr>
                    </a:p>
                    <a:p>
                      <a:pPr algn="ctr">
                        <a:defRPr sz="4800">
                          <a:latin typeface="Times"/>
                          <a:ea typeface="Times"/>
                          <a:cs typeface="Times"/>
                          <a:sym typeface="Times"/>
                        </a:defRPr>
                      </a:pPr>
                      <a:endParaRPr lang="en-CA" sz="1800" b="0" i="0" baseline="31333" dirty="0">
                        <a:latin typeface="Avenir Medium" panose="02000503020000020003" pitchFamily="2" charset="0"/>
                        <a:ea typeface="Cambria Math" panose="02040503050406030204" pitchFamily="18" charset="0"/>
                        <a:cs typeface="Times" panose="02020603050405020304" pitchFamily="18" charset="0"/>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1.9</a:t>
                      </a:r>
                      <a:r>
                        <a:rPr lang="en-CA" sz="1800" b="0" i="0" dirty="0">
                          <a:latin typeface="Avenir Medium" panose="02000503020000020003" pitchFamily="2" charset="0"/>
                          <a:cs typeface="Times" panose="02020603050405020304" pitchFamily="18" charset="0"/>
                          <a:sym typeface="Times"/>
                        </a:rPr>
                        <a:t>28</a:t>
                      </a:r>
                      <a:r>
                        <a:rPr sz="1800" b="0" i="0" dirty="0">
                          <a:latin typeface="Avenir Medium" panose="02000503020000020003" pitchFamily="2" charset="0"/>
                          <a:cs typeface="Times" panose="02020603050405020304" pitchFamily="18" charset="0"/>
                          <a:sym typeface="Times"/>
                        </a:rPr>
                        <a:t>±0.01</a:t>
                      </a:r>
                      <a:r>
                        <a:rPr lang="en-CA" sz="1800" b="0" i="0" dirty="0">
                          <a:latin typeface="Avenir Medium" panose="02000503020000020003" pitchFamily="2" charset="0"/>
                          <a:cs typeface="Times" panose="02020603050405020304" pitchFamily="18" charset="0"/>
                          <a:sym typeface="Times"/>
                        </a:rPr>
                        <a:t>6</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sz="1800" b="0" i="0" dirty="0">
                          <a:latin typeface="Avenir Medium" panose="02000503020000020003" pitchFamily="2" charset="0"/>
                          <a:cs typeface="Times" panose="02020603050405020304" pitchFamily="18" charset="0"/>
                          <a:sym typeface="Times"/>
                        </a:rPr>
                        <a:t>18</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660065">
                <a:tc>
                  <a:txBody>
                    <a:bodyPr/>
                    <a:lstStyle/>
                    <a:p>
                      <a:pPr algn="ctr" defTabSz="1733973">
                        <a:spcBef>
                          <a:spcPts val="2200"/>
                        </a:spcBef>
                        <a:defRPr sz="1800"/>
                      </a:pPr>
                      <a:r>
                        <a:rPr lang="en-US" sz="1800" b="0" i="0" dirty="0">
                          <a:solidFill>
                            <a:schemeClr val="tx1"/>
                          </a:solidFill>
                          <a:latin typeface="Avenir Medium" panose="02000503020000020003" pitchFamily="2" charset="0"/>
                          <a:ea typeface="Cambria Math" panose="02040503050406030204" pitchFamily="18" charset="0"/>
                          <a:cs typeface="Times" panose="02020603050405020304" pitchFamily="18" charset="0"/>
                          <a:sym typeface="Times"/>
                        </a:rPr>
                        <a:t>PSR J0740+6620</a:t>
                      </a:r>
                      <a:endParaRPr sz="1800" b="0" i="0" dirty="0">
                        <a:solidFill>
                          <a:schemeClr val="tx1"/>
                        </a:solidFill>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lang="en-US" sz="1800" b="0" i="0" dirty="0">
                          <a:latin typeface="Avenir Medium" panose="02000503020000020003" pitchFamily="2" charset="0"/>
                          <a:ea typeface="Cambria Math" panose="02040503050406030204" pitchFamily="18" charset="0"/>
                          <a:cs typeface="Times" panose="02020603050405020304" pitchFamily="18" charset="0"/>
                          <a:sym typeface="Times"/>
                        </a:rPr>
                        <a:t>2.89</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lang="en-US" sz="1800" b="0" i="0" dirty="0">
                          <a:latin typeface="Avenir Medium" panose="02000503020000020003" pitchFamily="2" charset="0"/>
                          <a:ea typeface="Cambria Math" panose="02040503050406030204" pitchFamily="18" charset="0"/>
                          <a:cs typeface="Times" panose="02020603050405020304" pitchFamily="18" charset="0"/>
                          <a:sym typeface="Times"/>
                        </a:rPr>
                        <a:t>1140</a:t>
                      </a:r>
                      <a:r>
                        <a:rPr lang="en-US" sz="1800" b="0" i="0" baseline="-25000" dirty="0">
                          <a:latin typeface="Avenir Medium" panose="02000503020000020003" pitchFamily="2" charset="0"/>
                          <a:ea typeface="Cambria Math" panose="02040503050406030204" pitchFamily="18" charset="0"/>
                          <a:cs typeface="Times" panose="02020603050405020304" pitchFamily="18" charset="0"/>
                          <a:sym typeface="Times"/>
                        </a:rPr>
                        <a:t>-150</a:t>
                      </a:r>
                      <a:r>
                        <a:rPr lang="en-US" sz="1800" b="0" i="0" baseline="30000" dirty="0">
                          <a:latin typeface="Avenir Medium" panose="02000503020000020003" pitchFamily="2" charset="0"/>
                          <a:ea typeface="Cambria Math" panose="02040503050406030204" pitchFamily="18" charset="0"/>
                          <a:cs typeface="Times" panose="02020603050405020304" pitchFamily="18" charset="0"/>
                          <a:sym typeface="Times"/>
                        </a:rPr>
                        <a:t>+170</a:t>
                      </a:r>
                      <a:endParaRPr lang="en-US"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4800"/>
                      </a:pPr>
                      <a:r>
                        <a:rPr lang="en-US" sz="1800" b="0" i="0" dirty="0">
                          <a:latin typeface="Avenir Medium" panose="02000503020000020003" pitchFamily="2" charset="0"/>
                          <a:ea typeface="Cambria Math" panose="02040503050406030204" pitchFamily="18" charset="0"/>
                          <a:cs typeface="Times" panose="02020603050405020304" pitchFamily="18" charset="0"/>
                        </a:rPr>
                        <a:t>2.08</a:t>
                      </a:r>
                      <a:r>
                        <a:rPr lang="en-US" sz="1800" b="0" i="0" dirty="0">
                          <a:latin typeface="Avenir Medium" panose="02000503020000020003" pitchFamily="2" charset="0"/>
                          <a:cs typeface="Times" panose="02020603050405020304" pitchFamily="18" charset="0"/>
                          <a:sym typeface="Times"/>
                        </a:rPr>
                        <a:t>±0.07</a:t>
                      </a:r>
                      <a:endParaRPr sz="1800" b="0" i="0" dirty="0">
                        <a:latin typeface="Avenir Medium" panose="02000503020000020003" pitchFamily="2" charset="0"/>
                        <a:ea typeface="Cambria Math" panose="02040503050406030204" pitchFamily="18" charset="0"/>
                        <a:cs typeface="Times" panose="02020603050405020304" pitchFamily="18" charset="0"/>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defRPr sz="1800"/>
                      </a:pPr>
                      <a:r>
                        <a:rPr lang="en-US" sz="1800" b="0" i="0" dirty="0">
                          <a:latin typeface="Avenir Medium" panose="02000503020000020003" pitchFamily="2" charset="0"/>
                          <a:ea typeface="Cambria Math" panose="02040503050406030204" pitchFamily="18" charset="0"/>
                          <a:cs typeface="Times" panose="02020603050405020304" pitchFamily="18" charset="0"/>
                          <a:sym typeface="Times"/>
                        </a:rPr>
                        <a:t>15</a:t>
                      </a:r>
                      <a:endParaRPr sz="1800" b="0" i="0" dirty="0">
                        <a:latin typeface="Avenir Medium" panose="02000503020000020003" pitchFamily="2" charset="0"/>
                        <a:ea typeface="Cambria Math" panose="02040503050406030204" pitchFamily="18" charset="0"/>
                        <a:cs typeface="Times" panose="02020603050405020304" pitchFamily="18" charset="0"/>
                        <a:sym typeface="Times"/>
                      </a:endParaRPr>
                    </a:p>
                  </a:txBody>
                  <a:tcPr marL="0" marR="0" marT="0" marB="0"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87592994"/>
                  </a:ext>
                </a:extLst>
              </a:tr>
            </a:tbl>
          </a:graphicData>
        </a:graphic>
      </p:graphicFrame>
      <p:sp>
        <p:nvSpPr>
          <p:cNvPr id="4" name="TextBox 3">
            <a:extLst>
              <a:ext uri="{FF2B5EF4-FFF2-40B4-BE49-F238E27FC236}">
                <a16:creationId xmlns:a16="http://schemas.microsoft.com/office/drawing/2014/main" id="{28A10875-908D-6944-9576-AA473F0AD4A3}"/>
              </a:ext>
            </a:extLst>
          </p:cNvPr>
          <p:cNvSpPr txBox="1"/>
          <p:nvPr/>
        </p:nvSpPr>
        <p:spPr>
          <a:xfrm>
            <a:off x="179512" y="6519446"/>
            <a:ext cx="4324582" cy="338554"/>
          </a:xfrm>
          <a:prstGeom prst="rect">
            <a:avLst/>
          </a:prstGeom>
          <a:noFill/>
        </p:spPr>
        <p:txBody>
          <a:bodyPr wrap="none" rtlCol="0">
            <a:spAutoFit/>
          </a:bodyPr>
          <a:lstStyle/>
          <a:p>
            <a:r>
              <a:rPr lang="en-US" sz="1600" dirty="0">
                <a:latin typeface="+mn-lt"/>
              </a:rPr>
              <a:t>* Masses from radio timing for pulsars in a binary.</a:t>
            </a:r>
          </a:p>
        </p:txBody>
      </p:sp>
      <p:sp>
        <p:nvSpPr>
          <p:cNvPr id="2" name="TextBox 1">
            <a:extLst>
              <a:ext uri="{FF2B5EF4-FFF2-40B4-BE49-F238E27FC236}">
                <a16:creationId xmlns:a16="http://schemas.microsoft.com/office/drawing/2014/main" id="{EDF6E367-3758-AD45-BDDE-7D0D8D818B62}"/>
              </a:ext>
            </a:extLst>
          </p:cNvPr>
          <p:cNvSpPr txBox="1"/>
          <p:nvPr/>
        </p:nvSpPr>
        <p:spPr>
          <a:xfrm>
            <a:off x="1547664" y="2636912"/>
            <a:ext cx="6628738" cy="307777"/>
          </a:xfrm>
          <a:prstGeom prst="rect">
            <a:avLst/>
          </a:prstGeom>
          <a:noFill/>
        </p:spPr>
        <p:txBody>
          <a:bodyPr wrap="none" rtlCol="0">
            <a:spAutoFit/>
          </a:bodyPr>
          <a:lstStyle/>
          <a:p>
            <a:r>
              <a:rPr lang="en-US" sz="1400" dirty="0" err="1">
                <a:solidFill>
                  <a:srgbClr val="7705AE"/>
                </a:solidFill>
                <a:latin typeface="Segoe Print" panose="02000800000000000000" pitchFamily="2" charset="0"/>
              </a:rPr>
              <a:t>ApJL</a:t>
            </a:r>
            <a:r>
              <a:rPr lang="en-US" sz="1400" dirty="0">
                <a:solidFill>
                  <a:srgbClr val="7705AE"/>
                </a:solidFill>
                <a:latin typeface="Segoe Print" panose="02000800000000000000" pitchFamily="2" charset="0"/>
              </a:rPr>
              <a:t> 2019, inferred mass near 1.4 </a:t>
            </a:r>
            <a:r>
              <a:rPr lang="en-US" sz="1400" dirty="0" err="1">
                <a:solidFill>
                  <a:srgbClr val="7705AE"/>
                </a:solidFill>
                <a:latin typeface="Segoe Print" panose="02000800000000000000" pitchFamily="2" charset="0"/>
              </a:rPr>
              <a:t>M</a:t>
            </a:r>
            <a:r>
              <a:rPr lang="en-US" sz="1400" baseline="-25000" dirty="0" err="1">
                <a:solidFill>
                  <a:srgbClr val="7705AE"/>
                </a:solidFill>
                <a:latin typeface="Segoe Print" panose="02000800000000000000" pitchFamily="2" charset="0"/>
              </a:rPr>
              <a:t>sun</a:t>
            </a:r>
            <a:r>
              <a:rPr lang="en-US" sz="1400" dirty="0">
                <a:solidFill>
                  <a:srgbClr val="7705AE"/>
                </a:solidFill>
                <a:latin typeface="Segoe Print" panose="02000800000000000000" pitchFamily="2" charset="0"/>
              </a:rPr>
              <a:t>, 1.9 </a:t>
            </a:r>
            <a:r>
              <a:rPr lang="en-US" sz="1400" dirty="0" err="1">
                <a:solidFill>
                  <a:srgbClr val="7705AE"/>
                </a:solidFill>
                <a:latin typeface="Segoe Print" panose="02000800000000000000" pitchFamily="2" charset="0"/>
              </a:rPr>
              <a:t>Msec</a:t>
            </a:r>
            <a:r>
              <a:rPr lang="en-US" sz="1400" dirty="0">
                <a:solidFill>
                  <a:srgbClr val="7705AE"/>
                </a:solidFill>
                <a:latin typeface="Segoe Print" panose="02000800000000000000" pitchFamily="2" charset="0"/>
              </a:rPr>
              <a:t> exposure in 2019 </a:t>
            </a:r>
          </a:p>
        </p:txBody>
      </p:sp>
      <p:sp>
        <p:nvSpPr>
          <p:cNvPr id="6" name="TextBox 5">
            <a:extLst>
              <a:ext uri="{FF2B5EF4-FFF2-40B4-BE49-F238E27FC236}">
                <a16:creationId xmlns:a16="http://schemas.microsoft.com/office/drawing/2014/main" id="{AD7D9D55-D986-554B-A7D8-52D06484F580}"/>
              </a:ext>
            </a:extLst>
          </p:cNvPr>
          <p:cNvSpPr txBox="1"/>
          <p:nvPr/>
        </p:nvSpPr>
        <p:spPr>
          <a:xfrm>
            <a:off x="906567" y="5957813"/>
            <a:ext cx="7188186" cy="307777"/>
          </a:xfrm>
          <a:prstGeom prst="rect">
            <a:avLst/>
          </a:prstGeom>
          <a:noFill/>
        </p:spPr>
        <p:txBody>
          <a:bodyPr wrap="none" rtlCol="0">
            <a:spAutoFit/>
          </a:bodyPr>
          <a:lstStyle/>
          <a:p>
            <a:r>
              <a:rPr lang="en-US" sz="1400" dirty="0" err="1">
                <a:solidFill>
                  <a:srgbClr val="7705AE"/>
                </a:solidFill>
                <a:latin typeface="Segoe Print" panose="02000800000000000000" pitchFamily="2" charset="0"/>
              </a:rPr>
              <a:t>ApJL</a:t>
            </a:r>
            <a:r>
              <a:rPr lang="en-US" sz="1400" dirty="0">
                <a:solidFill>
                  <a:srgbClr val="7705AE"/>
                </a:solidFill>
                <a:latin typeface="Segoe Print" panose="02000800000000000000" pitchFamily="2" charset="0"/>
              </a:rPr>
              <a:t> 2021, high mass, denser interior important for supra-nuclear physics!</a:t>
            </a:r>
          </a:p>
        </p:txBody>
      </p:sp>
      <p:sp>
        <p:nvSpPr>
          <p:cNvPr id="7" name="TextBox 6">
            <a:extLst>
              <a:ext uri="{FF2B5EF4-FFF2-40B4-BE49-F238E27FC236}">
                <a16:creationId xmlns:a16="http://schemas.microsoft.com/office/drawing/2014/main" id="{05C52E5A-1CD3-424F-913B-B459A11BED4B}"/>
              </a:ext>
            </a:extLst>
          </p:cNvPr>
          <p:cNvSpPr txBox="1"/>
          <p:nvPr/>
        </p:nvSpPr>
        <p:spPr>
          <a:xfrm>
            <a:off x="1691680" y="1945759"/>
            <a:ext cx="5235729" cy="307777"/>
          </a:xfrm>
          <a:prstGeom prst="rect">
            <a:avLst/>
          </a:prstGeom>
          <a:noFill/>
        </p:spPr>
        <p:txBody>
          <a:bodyPr wrap="none" rtlCol="0">
            <a:spAutoFit/>
          </a:bodyPr>
          <a:lstStyle/>
          <a:p>
            <a:r>
              <a:rPr lang="en-US" sz="1400" dirty="0">
                <a:solidFill>
                  <a:srgbClr val="7705AE"/>
                </a:solidFill>
                <a:latin typeface="Segoe Print" panose="02000800000000000000" pitchFamily="2" charset="0"/>
              </a:rPr>
              <a:t>Expect results later in 2022! Best statistics on this one!</a:t>
            </a:r>
          </a:p>
        </p:txBody>
      </p:sp>
      <p:sp>
        <p:nvSpPr>
          <p:cNvPr id="8" name="TextBox 7">
            <a:extLst>
              <a:ext uri="{FF2B5EF4-FFF2-40B4-BE49-F238E27FC236}">
                <a16:creationId xmlns:a16="http://schemas.microsoft.com/office/drawing/2014/main" id="{EB6CD2C0-5398-E441-BB2F-0C145A99DCEB}"/>
              </a:ext>
            </a:extLst>
          </p:cNvPr>
          <p:cNvSpPr txBox="1"/>
          <p:nvPr/>
        </p:nvSpPr>
        <p:spPr>
          <a:xfrm>
            <a:off x="1398780" y="3298432"/>
            <a:ext cx="6620723" cy="307777"/>
          </a:xfrm>
          <a:prstGeom prst="rect">
            <a:avLst/>
          </a:prstGeom>
          <a:noFill/>
        </p:spPr>
        <p:txBody>
          <a:bodyPr wrap="none" rtlCol="0">
            <a:spAutoFit/>
          </a:bodyPr>
          <a:lstStyle/>
          <a:p>
            <a:r>
              <a:rPr lang="en-US" sz="1400" dirty="0">
                <a:solidFill>
                  <a:srgbClr val="7705AE"/>
                </a:solidFill>
                <a:latin typeface="Segoe Print" panose="02000800000000000000" pitchFamily="2" charset="0"/>
              </a:rPr>
              <a:t>Fermi LAT gamma ray pulsar, X-ray pulsations 1</a:t>
            </a:r>
            <a:r>
              <a:rPr lang="en-US" sz="1400" baseline="30000" dirty="0">
                <a:solidFill>
                  <a:srgbClr val="7705AE"/>
                </a:solidFill>
                <a:latin typeface="Segoe Print" panose="02000800000000000000" pitchFamily="2" charset="0"/>
              </a:rPr>
              <a:t>st</a:t>
            </a:r>
            <a:r>
              <a:rPr lang="en-US" sz="1400" dirty="0">
                <a:solidFill>
                  <a:srgbClr val="7705AE"/>
                </a:solidFill>
                <a:latin typeface="Segoe Print" panose="02000800000000000000" pitchFamily="2" charset="0"/>
              </a:rPr>
              <a:t> detected by NICER!</a:t>
            </a:r>
          </a:p>
        </p:txBody>
      </p:sp>
    </p:spTree>
    <p:extLst>
      <p:ext uri="{BB962C8B-B14F-4D97-AF65-F5344CB8AC3E}">
        <p14:creationId xmlns:p14="http://schemas.microsoft.com/office/powerpoint/2010/main" val="856973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6169" y="-253528"/>
            <a:ext cx="8229600" cy="1143000"/>
          </a:xfrm>
        </p:spPr>
        <p:txBody>
          <a:bodyPr/>
          <a:lstStyle/>
          <a:p>
            <a:r>
              <a:rPr lang="en-US" sz="3600" dirty="0"/>
              <a:t>Pulsar P-</a:t>
            </a:r>
            <a:r>
              <a:rPr lang="en-US" sz="3600" dirty="0" err="1"/>
              <a:t>Pdot</a:t>
            </a:r>
            <a:r>
              <a:rPr lang="en-US" sz="3600" dirty="0"/>
              <a:t> Diagram</a:t>
            </a:r>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03648" y="539451"/>
            <a:ext cx="6277889" cy="6318549"/>
          </a:xfrm>
          <a:prstGeom prst="rect">
            <a:avLst/>
          </a:prstGeom>
        </p:spPr>
      </p:pic>
      <p:sp>
        <p:nvSpPr>
          <p:cNvPr id="4" name="Heart 3"/>
          <p:cNvSpPr/>
          <p:nvPr/>
        </p:nvSpPr>
        <p:spPr>
          <a:xfrm>
            <a:off x="2771800" y="5517232"/>
            <a:ext cx="72008" cy="72008"/>
          </a:xfrm>
          <a:prstGeom prst="hear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Heart 4"/>
          <p:cNvSpPr/>
          <p:nvPr/>
        </p:nvSpPr>
        <p:spPr>
          <a:xfrm>
            <a:off x="2516703" y="5562458"/>
            <a:ext cx="72008" cy="72008"/>
          </a:xfrm>
          <a:prstGeom prst="hear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Heart 5"/>
          <p:cNvSpPr/>
          <p:nvPr/>
        </p:nvSpPr>
        <p:spPr>
          <a:xfrm>
            <a:off x="2671625" y="5553236"/>
            <a:ext cx="72008" cy="72008"/>
          </a:xfrm>
          <a:prstGeom prst="hear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Heart 6"/>
          <p:cNvSpPr/>
          <p:nvPr/>
        </p:nvSpPr>
        <p:spPr>
          <a:xfrm>
            <a:off x="2612799" y="5634466"/>
            <a:ext cx="72008" cy="72008"/>
          </a:xfrm>
          <a:prstGeom prst="hear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Heart 9"/>
          <p:cNvSpPr/>
          <p:nvPr/>
        </p:nvSpPr>
        <p:spPr>
          <a:xfrm>
            <a:off x="2569821" y="5598462"/>
            <a:ext cx="72008" cy="72008"/>
          </a:xfrm>
          <a:prstGeom prst="hear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Heart 10"/>
          <p:cNvSpPr/>
          <p:nvPr/>
        </p:nvSpPr>
        <p:spPr>
          <a:xfrm>
            <a:off x="2605825" y="5445224"/>
            <a:ext cx="72008" cy="72008"/>
          </a:xfrm>
          <a:prstGeom prst="hear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Heart 12"/>
          <p:cNvSpPr/>
          <p:nvPr/>
        </p:nvSpPr>
        <p:spPr>
          <a:xfrm>
            <a:off x="6300192" y="4797152"/>
            <a:ext cx="72008" cy="72008"/>
          </a:xfrm>
          <a:prstGeom prst="hear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6526907" y="4694656"/>
            <a:ext cx="1045543" cy="276999"/>
          </a:xfrm>
          <a:prstGeom prst="rect">
            <a:avLst/>
          </a:prstGeom>
          <a:noFill/>
        </p:spPr>
        <p:txBody>
          <a:bodyPr wrap="none" rtlCol="0">
            <a:spAutoFit/>
          </a:bodyPr>
          <a:lstStyle/>
          <a:p>
            <a:r>
              <a:rPr lang="en-US" sz="1200">
                <a:latin typeface="+mj-lt"/>
              </a:rPr>
              <a:t>NICER Targets</a:t>
            </a:r>
          </a:p>
        </p:txBody>
      </p:sp>
      <p:sp>
        <p:nvSpPr>
          <p:cNvPr id="16" name="TextBox 15"/>
          <p:cNvSpPr txBox="1"/>
          <p:nvPr/>
        </p:nvSpPr>
        <p:spPr>
          <a:xfrm rot="5400000">
            <a:off x="6208828" y="3337572"/>
            <a:ext cx="5019707" cy="369332"/>
          </a:xfrm>
          <a:prstGeom prst="rect">
            <a:avLst/>
          </a:prstGeom>
          <a:noFill/>
        </p:spPr>
        <p:txBody>
          <a:bodyPr wrap="none" rtlCol="0">
            <a:spAutoFit/>
          </a:bodyPr>
          <a:lstStyle/>
          <a:p>
            <a:r>
              <a:rPr lang="en-US" sz="1800" dirty="0">
                <a:latin typeface="+mj-lt"/>
              </a:rPr>
              <a:t>From Essential Pulsar Astronomy by Scott Ransom</a:t>
            </a:r>
          </a:p>
        </p:txBody>
      </p:sp>
      <p:sp>
        <p:nvSpPr>
          <p:cNvPr id="18" name="TextBox 17"/>
          <p:cNvSpPr txBox="1"/>
          <p:nvPr/>
        </p:nvSpPr>
        <p:spPr>
          <a:xfrm>
            <a:off x="7403897" y="6396335"/>
            <a:ext cx="1407758" cy="461665"/>
          </a:xfrm>
          <a:prstGeom prst="rect">
            <a:avLst/>
          </a:prstGeom>
          <a:noFill/>
        </p:spPr>
        <p:txBody>
          <a:bodyPr wrap="none" rtlCol="0">
            <a:spAutoFit/>
          </a:bodyPr>
          <a:lstStyle/>
          <a:p>
            <a:r>
              <a:rPr lang="en-US"/>
              <a:t>Slow spin</a:t>
            </a:r>
          </a:p>
        </p:txBody>
      </p:sp>
      <p:sp>
        <p:nvSpPr>
          <p:cNvPr id="19" name="TextBox 18"/>
          <p:cNvSpPr txBox="1"/>
          <p:nvPr/>
        </p:nvSpPr>
        <p:spPr>
          <a:xfrm>
            <a:off x="179512" y="6396335"/>
            <a:ext cx="1287532" cy="461665"/>
          </a:xfrm>
          <a:prstGeom prst="rect">
            <a:avLst/>
          </a:prstGeom>
          <a:noFill/>
        </p:spPr>
        <p:txBody>
          <a:bodyPr wrap="none" rtlCol="0">
            <a:spAutoFit/>
          </a:bodyPr>
          <a:lstStyle/>
          <a:p>
            <a:r>
              <a:rPr lang="en-US" dirty="0"/>
              <a:t>Fast spin</a:t>
            </a:r>
          </a:p>
        </p:txBody>
      </p:sp>
      <p:sp>
        <p:nvSpPr>
          <p:cNvPr id="20" name="TextBox 19"/>
          <p:cNvSpPr txBox="1"/>
          <p:nvPr/>
        </p:nvSpPr>
        <p:spPr>
          <a:xfrm>
            <a:off x="179512" y="539451"/>
            <a:ext cx="1224136" cy="1200329"/>
          </a:xfrm>
          <a:prstGeom prst="rect">
            <a:avLst/>
          </a:prstGeom>
          <a:noFill/>
        </p:spPr>
        <p:txBody>
          <a:bodyPr wrap="square" rtlCol="0">
            <a:spAutoFit/>
          </a:bodyPr>
          <a:lstStyle/>
          <a:p>
            <a:r>
              <a:rPr lang="en-US"/>
              <a:t>Rapid Change in Spin</a:t>
            </a:r>
          </a:p>
        </p:txBody>
      </p:sp>
      <p:sp>
        <p:nvSpPr>
          <p:cNvPr id="21" name="TextBox 20"/>
          <p:cNvSpPr txBox="1"/>
          <p:nvPr/>
        </p:nvSpPr>
        <p:spPr>
          <a:xfrm>
            <a:off x="297660" y="5130528"/>
            <a:ext cx="1419683" cy="830997"/>
          </a:xfrm>
          <a:prstGeom prst="rect">
            <a:avLst/>
          </a:prstGeom>
          <a:noFill/>
        </p:spPr>
        <p:txBody>
          <a:bodyPr wrap="square" rtlCol="0">
            <a:spAutoFit/>
          </a:bodyPr>
          <a:lstStyle/>
          <a:p>
            <a:r>
              <a:rPr lang="en-US"/>
              <a:t>Stable spin</a:t>
            </a:r>
          </a:p>
        </p:txBody>
      </p:sp>
    </p:spTree>
    <p:extLst>
      <p:ext uri="{BB962C8B-B14F-4D97-AF65-F5344CB8AC3E}">
        <p14:creationId xmlns:p14="http://schemas.microsoft.com/office/powerpoint/2010/main" val="11025543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Rectangle 7"/>
          <p:cNvSpPr/>
          <p:nvPr/>
        </p:nvSpPr>
        <p:spPr>
          <a:xfrm>
            <a:off x="5888396" y="1654047"/>
            <a:ext cx="2936576" cy="2054114"/>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7"/>
          </a:p>
        </p:txBody>
      </p:sp>
      <p:sp>
        <p:nvSpPr>
          <p:cNvPr id="3" name="TextBox 2"/>
          <p:cNvSpPr txBox="1"/>
          <p:nvPr/>
        </p:nvSpPr>
        <p:spPr>
          <a:xfrm>
            <a:off x="-592324" y="4275018"/>
            <a:ext cx="184731" cy="300082"/>
          </a:xfrm>
          <a:prstGeom prst="rect">
            <a:avLst/>
          </a:prstGeom>
          <a:noFill/>
        </p:spPr>
        <p:txBody>
          <a:bodyPr wrap="none" rtlCol="0">
            <a:spAutoFit/>
          </a:bodyPr>
          <a:lstStyle/>
          <a:p>
            <a:pPr fontAlgn="auto">
              <a:spcBef>
                <a:spcPts val="0"/>
              </a:spcBef>
              <a:spcAft>
                <a:spcPts val="0"/>
              </a:spcAft>
            </a:pPr>
            <a:endParaRPr lang="en-US" sz="135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pic>
        <p:nvPicPr>
          <p:cNvPr id="43" name="Picture 42"/>
          <p:cNvPicPr>
            <a:picLocks noChangeAspect="1"/>
          </p:cNvPicPr>
          <p:nvPr/>
        </p:nvPicPr>
        <p:blipFill rotWithShape="1">
          <a:blip r:embed="rId3" cstate="screen">
            <a:extLst>
              <a:ext uri="{28A0092B-C50C-407E-A947-70E740481C1C}">
                <a14:useLocalDpi xmlns:a14="http://schemas.microsoft.com/office/drawing/2010/main"/>
              </a:ext>
            </a:extLst>
          </a:blip>
          <a:srcRect l="-158"/>
          <a:stretch/>
        </p:blipFill>
        <p:spPr>
          <a:xfrm>
            <a:off x="153101" y="3866857"/>
            <a:ext cx="3875377" cy="2690594"/>
          </a:xfrm>
          <a:prstGeom prst="rect">
            <a:avLst/>
          </a:prstGeom>
          <a:noFill/>
          <a:ln w="25400">
            <a:solidFill>
              <a:schemeClr val="tx2"/>
            </a:solidFill>
          </a:ln>
        </p:spPr>
      </p:pic>
      <p:sp>
        <p:nvSpPr>
          <p:cNvPr id="45" name="TextBox 44"/>
          <p:cNvSpPr txBox="1"/>
          <p:nvPr/>
        </p:nvSpPr>
        <p:spPr>
          <a:xfrm>
            <a:off x="153101" y="3857568"/>
            <a:ext cx="3875377" cy="351956"/>
          </a:xfrm>
          <a:prstGeom prst="rect">
            <a:avLst/>
          </a:prstGeom>
          <a:solidFill>
            <a:schemeClr val="bg1"/>
          </a:solidFill>
          <a:ln w="25400">
            <a:solidFill>
              <a:schemeClr val="accent1"/>
            </a:solidFill>
          </a:ln>
        </p:spPr>
        <p:txBody>
          <a:bodyPr wrap="square" rtlCol="0">
            <a:spAutoFit/>
          </a:bodyPr>
          <a:lstStyle/>
          <a:p>
            <a:r>
              <a:rPr lang="en-US" sz="1687" b="1" dirty="0">
                <a:solidFill>
                  <a:prstClr val="black"/>
                </a:solidFill>
                <a:latin typeface="Calibri"/>
                <a:ea typeface="Verdana" panose="020B0604030504040204" pitchFamily="34" charset="0"/>
                <a:cs typeface="Verdana" panose="020B0604030504040204" pitchFamily="34" charset="0"/>
              </a:rPr>
              <a:t>Instrument properties</a:t>
            </a:r>
          </a:p>
        </p:txBody>
      </p:sp>
      <p:grpSp>
        <p:nvGrpSpPr>
          <p:cNvPr id="27" name="Group 26"/>
          <p:cNvGrpSpPr/>
          <p:nvPr/>
        </p:nvGrpSpPr>
        <p:grpSpPr>
          <a:xfrm>
            <a:off x="168807" y="1112419"/>
            <a:ext cx="3848241" cy="2495379"/>
            <a:chOff x="164923" y="1987"/>
            <a:chExt cx="5121411" cy="3308273"/>
          </a:xfrm>
        </p:grpSpPr>
        <p:grpSp>
          <p:nvGrpSpPr>
            <p:cNvPr id="28" name="Group 27"/>
            <p:cNvGrpSpPr/>
            <p:nvPr/>
          </p:nvGrpSpPr>
          <p:grpSpPr>
            <a:xfrm>
              <a:off x="326103" y="498438"/>
              <a:ext cx="4928307" cy="2750538"/>
              <a:chOff x="5931479" y="772343"/>
              <a:chExt cx="6822320" cy="3672409"/>
            </a:xfrm>
          </p:grpSpPr>
          <p:pic>
            <p:nvPicPr>
              <p:cNvPr id="35" name="Picture 3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931479" y="772343"/>
                <a:ext cx="6822320" cy="3240360"/>
              </a:xfrm>
              <a:prstGeom prst="rect">
                <a:avLst/>
              </a:prstGeom>
            </p:spPr>
          </p:pic>
          <p:pic>
            <p:nvPicPr>
              <p:cNvPr id="39" name="Picture 38"/>
              <p:cNvPicPr>
                <a:picLocks noChangeAspect="1"/>
              </p:cNvPicPr>
              <p:nvPr/>
            </p:nvPicPr>
            <p:blipFill rotWithShape="1">
              <a:blip r:embed="rId5" cstate="screen">
                <a:extLst>
                  <a:ext uri="{28A0092B-C50C-407E-A947-70E740481C1C}">
                    <a14:useLocalDpi xmlns:a14="http://schemas.microsoft.com/office/drawing/2010/main"/>
                  </a:ext>
                </a:extLst>
              </a:blip>
              <a:srcRect t="-12500"/>
              <a:stretch/>
            </p:blipFill>
            <p:spPr>
              <a:xfrm>
                <a:off x="6214367" y="3796680"/>
                <a:ext cx="5832649" cy="648072"/>
              </a:xfrm>
              <a:prstGeom prst="rect">
                <a:avLst/>
              </a:prstGeom>
            </p:spPr>
          </p:pic>
        </p:grpSp>
        <p:sp>
          <p:nvSpPr>
            <p:cNvPr id="29" name="TextBox 28"/>
            <p:cNvSpPr txBox="1"/>
            <p:nvPr/>
          </p:nvSpPr>
          <p:spPr>
            <a:xfrm>
              <a:off x="307344" y="1987"/>
              <a:ext cx="4928308" cy="466609"/>
            </a:xfrm>
            <a:prstGeom prst="rect">
              <a:avLst/>
            </a:prstGeom>
            <a:noFill/>
          </p:spPr>
          <p:txBody>
            <a:bodyPr wrap="square" rtlCol="0">
              <a:spAutoFit/>
            </a:bodyPr>
            <a:lstStyle/>
            <a:p>
              <a:pPr fontAlgn="auto">
                <a:spcBef>
                  <a:spcPts val="0"/>
                </a:spcBef>
                <a:spcAft>
                  <a:spcPts val="0"/>
                </a:spcAft>
              </a:pPr>
              <a:r>
                <a:rPr lang="en-US" sz="1687" b="1" dirty="0">
                  <a:solidFill>
                    <a:prstClr val="black"/>
                  </a:solidFill>
                  <a:latin typeface="Calibri"/>
                  <a:ea typeface=""/>
                  <a:cs typeface=""/>
                </a:rPr>
                <a:t>Pulse profile data: Phase, Energy</a:t>
              </a:r>
              <a:endParaRPr lang="en-US" sz="1687" b="1" i="1" dirty="0">
                <a:solidFill>
                  <a:prstClr val="black"/>
                </a:solidFill>
                <a:latin typeface="Calibri"/>
                <a:ea typeface=""/>
                <a:cs typeface=""/>
              </a:endParaRPr>
            </a:p>
          </p:txBody>
        </p:sp>
        <p:sp>
          <p:nvSpPr>
            <p:cNvPr id="30" name="TextBox 29"/>
            <p:cNvSpPr txBox="1"/>
            <p:nvPr/>
          </p:nvSpPr>
          <p:spPr>
            <a:xfrm>
              <a:off x="2061730" y="2958328"/>
              <a:ext cx="1457051" cy="351932"/>
            </a:xfrm>
            <a:prstGeom prst="rect">
              <a:avLst/>
            </a:prstGeom>
            <a:solidFill>
              <a:schemeClr val="bg1"/>
            </a:solidFill>
          </p:spPr>
          <p:txBody>
            <a:bodyPr wrap="square" rtlCol="0">
              <a:spAutoFit/>
            </a:bodyPr>
            <a:lstStyle/>
            <a:p>
              <a:pPr fontAlgn="auto">
                <a:spcBef>
                  <a:spcPts val="0"/>
                </a:spcBef>
                <a:spcAft>
                  <a:spcPts val="0"/>
                </a:spcAft>
              </a:pPr>
              <a:r>
                <a:rPr lang="en-US" sz="1125" dirty="0">
                  <a:solidFill>
                    <a:prstClr val="black"/>
                  </a:solidFill>
                  <a:latin typeface="Calibri"/>
                  <a:ea typeface=""/>
                  <a:cs typeface=""/>
                </a:rPr>
                <a:t>Phase (cycles)</a:t>
              </a:r>
            </a:p>
          </p:txBody>
        </p:sp>
        <p:sp>
          <p:nvSpPr>
            <p:cNvPr id="31" name="TextBox 30"/>
            <p:cNvSpPr txBox="1"/>
            <p:nvPr/>
          </p:nvSpPr>
          <p:spPr>
            <a:xfrm rot="16200000">
              <a:off x="-375400" y="1394631"/>
              <a:ext cx="1433928" cy="353282"/>
            </a:xfrm>
            <a:prstGeom prst="rect">
              <a:avLst/>
            </a:prstGeom>
            <a:solidFill>
              <a:schemeClr val="bg1"/>
            </a:solidFill>
          </p:spPr>
          <p:txBody>
            <a:bodyPr wrap="square" rtlCol="0">
              <a:spAutoFit/>
            </a:bodyPr>
            <a:lstStyle/>
            <a:p>
              <a:pPr fontAlgn="auto">
                <a:spcBef>
                  <a:spcPts val="0"/>
                </a:spcBef>
                <a:spcAft>
                  <a:spcPts val="0"/>
                </a:spcAft>
              </a:pPr>
              <a:r>
                <a:rPr lang="en-US" sz="1125" dirty="0">
                  <a:solidFill>
                    <a:prstClr val="black"/>
                  </a:solidFill>
                  <a:latin typeface="Calibri"/>
                  <a:ea typeface=""/>
                  <a:cs typeface=""/>
                </a:rPr>
                <a:t>Energy (</a:t>
              </a:r>
              <a:r>
                <a:rPr lang="en-US" sz="1125" dirty="0" err="1">
                  <a:solidFill>
                    <a:prstClr val="black"/>
                  </a:solidFill>
                  <a:latin typeface="Calibri"/>
                  <a:ea typeface=""/>
                  <a:cs typeface=""/>
                </a:rPr>
                <a:t>keV</a:t>
              </a:r>
              <a:r>
                <a:rPr lang="en-US" sz="1125" dirty="0">
                  <a:solidFill>
                    <a:prstClr val="black"/>
                  </a:solidFill>
                  <a:latin typeface="Calibri"/>
                  <a:ea typeface=""/>
                  <a:cs typeface=""/>
                </a:rPr>
                <a:t>)</a:t>
              </a:r>
            </a:p>
          </p:txBody>
        </p:sp>
        <p:sp>
          <p:nvSpPr>
            <p:cNvPr id="32" name="TextBox 31"/>
            <p:cNvSpPr txBox="1"/>
            <p:nvPr/>
          </p:nvSpPr>
          <p:spPr>
            <a:xfrm rot="16200000">
              <a:off x="4663260" y="1314253"/>
              <a:ext cx="892866" cy="353282"/>
            </a:xfrm>
            <a:prstGeom prst="rect">
              <a:avLst/>
            </a:prstGeom>
            <a:solidFill>
              <a:schemeClr val="bg1"/>
            </a:solidFill>
          </p:spPr>
          <p:txBody>
            <a:bodyPr wrap="square" rtlCol="0">
              <a:spAutoFit/>
            </a:bodyPr>
            <a:lstStyle/>
            <a:p>
              <a:pPr fontAlgn="auto">
                <a:spcBef>
                  <a:spcPts val="0"/>
                </a:spcBef>
                <a:spcAft>
                  <a:spcPts val="0"/>
                </a:spcAft>
              </a:pPr>
              <a:r>
                <a:rPr lang="en-US" sz="1125">
                  <a:solidFill>
                    <a:prstClr val="black"/>
                  </a:solidFill>
                  <a:latin typeface="Calibri"/>
                  <a:ea typeface=""/>
                  <a:cs typeface=""/>
                </a:rPr>
                <a:t>Counts</a:t>
              </a:r>
              <a:endParaRPr lang="en-US" sz="1125" dirty="0">
                <a:solidFill>
                  <a:prstClr val="black"/>
                </a:solidFill>
                <a:latin typeface="Calibri"/>
                <a:ea typeface=""/>
                <a:cs typeface=""/>
              </a:endParaRPr>
            </a:p>
          </p:txBody>
        </p:sp>
      </p:grpSp>
      <p:sp>
        <p:nvSpPr>
          <p:cNvPr id="40" name="Frame 39"/>
          <p:cNvSpPr/>
          <p:nvPr/>
        </p:nvSpPr>
        <p:spPr>
          <a:xfrm>
            <a:off x="116506" y="1015116"/>
            <a:ext cx="3905927" cy="2574025"/>
          </a:xfrm>
          <a:prstGeom prst="frame">
            <a:avLst>
              <a:gd name="adj1" fmla="val 522"/>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endParaRPr lang="en-US" sz="1350">
              <a:solidFill>
                <a:prstClr val="black"/>
              </a:solidFill>
            </a:endParaRPr>
          </a:p>
        </p:txBody>
      </p:sp>
      <p:grpSp>
        <p:nvGrpSpPr>
          <p:cNvPr id="38" name="Group 37"/>
          <p:cNvGrpSpPr/>
          <p:nvPr/>
        </p:nvGrpSpPr>
        <p:grpSpPr>
          <a:xfrm>
            <a:off x="4368646" y="4274092"/>
            <a:ext cx="2480901" cy="1132180"/>
            <a:chOff x="4886818" y="1153193"/>
            <a:chExt cx="2585937" cy="3360831"/>
          </a:xfrm>
          <a:noFill/>
        </p:grpSpPr>
        <p:sp>
          <p:nvSpPr>
            <p:cNvPr id="26" name="TextBox 25"/>
            <p:cNvSpPr txBox="1"/>
            <p:nvPr/>
          </p:nvSpPr>
          <p:spPr>
            <a:xfrm>
              <a:off x="4886818" y="1242683"/>
              <a:ext cx="2460747" cy="3271341"/>
            </a:xfrm>
            <a:prstGeom prst="rect">
              <a:avLst/>
            </a:prstGeom>
            <a:grpFill/>
            <a:ln>
              <a:noFill/>
            </a:ln>
          </p:spPr>
          <p:txBody>
            <a:bodyPr wrap="square" rtlCol="0">
              <a:spAutoFit/>
            </a:bodyPr>
            <a:lstStyle/>
            <a:p>
              <a:r>
                <a:rPr lang="en-US" sz="1687" b="1" dirty="0">
                  <a:solidFill>
                    <a:prstClr val="black"/>
                  </a:solidFill>
                  <a:latin typeface="Calibri"/>
                  <a:ea typeface="Verdana" panose="020B0604030504040204" pitchFamily="34" charset="0"/>
                  <a:cs typeface="Verdana" panose="020B0604030504040204" pitchFamily="34" charset="0"/>
                </a:rPr>
                <a:t>Inference code: Likelihood calculation,  </a:t>
              </a:r>
            </a:p>
            <a:p>
              <a:r>
                <a:rPr lang="en-US" sz="1687" b="1" dirty="0">
                  <a:solidFill>
                    <a:prstClr val="black"/>
                  </a:solidFill>
                  <a:latin typeface="Calibri"/>
                  <a:ea typeface="Verdana" panose="020B0604030504040204" pitchFamily="34" charset="0"/>
                  <a:cs typeface="Verdana" panose="020B0604030504040204" pitchFamily="34" charset="0"/>
                </a:rPr>
                <a:t>statistical sampling</a:t>
              </a:r>
            </a:p>
            <a:p>
              <a:endParaRPr lang="en-US" sz="1500" b="1" dirty="0">
                <a:solidFill>
                  <a:prstClr val="black"/>
                </a:solidFill>
                <a:latin typeface="Calibri"/>
                <a:ea typeface="Verdana" panose="020B0604030504040204" pitchFamily="34" charset="0"/>
                <a:cs typeface="Verdana" panose="020B0604030504040204" pitchFamily="34" charset="0"/>
              </a:endParaRPr>
            </a:p>
          </p:txBody>
        </p:sp>
        <p:sp>
          <p:nvSpPr>
            <p:cNvPr id="50" name="Frame 49"/>
            <p:cNvSpPr/>
            <p:nvPr/>
          </p:nvSpPr>
          <p:spPr>
            <a:xfrm>
              <a:off x="4886818" y="1153193"/>
              <a:ext cx="2585937" cy="2944775"/>
            </a:xfrm>
            <a:prstGeom prst="frame">
              <a:avLst>
                <a:gd name="adj1" fmla="val 522"/>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endParaRPr lang="en-US" sz="1350">
                <a:solidFill>
                  <a:prstClr val="black"/>
                </a:solidFill>
              </a:endParaRPr>
            </a:p>
          </p:txBody>
        </p:sp>
      </p:grpSp>
      <p:sp>
        <p:nvSpPr>
          <p:cNvPr id="55" name="Bent-Up Arrow 54"/>
          <p:cNvSpPr/>
          <p:nvPr/>
        </p:nvSpPr>
        <p:spPr>
          <a:xfrm rot="10800000" flipH="1">
            <a:off x="4035180" y="1486883"/>
            <a:ext cx="724843" cy="2787209"/>
          </a:xfrm>
          <a:prstGeom prst="bentUpArrow">
            <a:avLst>
              <a:gd name="adj1" fmla="val 19530"/>
              <a:gd name="adj2" fmla="val 23559"/>
              <a:gd name="adj3" fmla="val 386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endParaRPr lang="en-US" sz="1350">
              <a:solidFill>
                <a:prstClr val="white"/>
              </a:solidFill>
            </a:endParaRPr>
          </a:p>
        </p:txBody>
      </p:sp>
      <p:sp>
        <p:nvSpPr>
          <p:cNvPr id="34" name="TextBox 33"/>
          <p:cNvSpPr txBox="1"/>
          <p:nvPr/>
        </p:nvSpPr>
        <p:spPr>
          <a:xfrm>
            <a:off x="6391601" y="5713599"/>
            <a:ext cx="2374980" cy="646331"/>
          </a:xfrm>
          <a:prstGeom prst="rect">
            <a:avLst/>
          </a:prstGeom>
          <a:solidFill>
            <a:schemeClr val="bg1"/>
          </a:solidFill>
          <a:ln w="25400">
            <a:solidFill>
              <a:schemeClr val="accent6">
                <a:lumMod val="75000"/>
              </a:schemeClr>
            </a:solidFill>
          </a:ln>
        </p:spPr>
        <p:txBody>
          <a:bodyPr wrap="square" rtlCol="0">
            <a:spAutoFit/>
          </a:bodyPr>
          <a:lstStyle/>
          <a:p>
            <a:r>
              <a:rPr lang="en-US" sz="1800" b="1" dirty="0">
                <a:solidFill>
                  <a:prstClr val="black"/>
                </a:solidFill>
                <a:latin typeface="Calibri"/>
                <a:ea typeface="Verdana" panose="020B0604030504040204" pitchFamily="34" charset="0"/>
                <a:cs typeface="Verdana" panose="020B0604030504040204" pitchFamily="34" charset="0"/>
              </a:rPr>
              <a:t>Mass-radius</a:t>
            </a:r>
          </a:p>
          <a:p>
            <a:r>
              <a:rPr lang="en-US" sz="1800" b="1" dirty="0">
                <a:solidFill>
                  <a:prstClr val="black"/>
                </a:solidFill>
                <a:latin typeface="Calibri"/>
                <a:ea typeface="Verdana" panose="020B0604030504040204" pitchFamily="34" charset="0"/>
                <a:cs typeface="Verdana" panose="020B0604030504040204" pitchFamily="34" charset="0"/>
              </a:rPr>
              <a:t>EOS (nuclear physics)</a:t>
            </a:r>
          </a:p>
        </p:txBody>
      </p:sp>
      <p:sp>
        <p:nvSpPr>
          <p:cNvPr id="48" name="Bent-Up Arrow 47"/>
          <p:cNvSpPr/>
          <p:nvPr/>
        </p:nvSpPr>
        <p:spPr>
          <a:xfrm rot="10800000" flipH="1">
            <a:off x="6849547" y="4675949"/>
            <a:ext cx="1633092" cy="1037648"/>
          </a:xfrm>
          <a:prstGeom prst="bentUpArrow">
            <a:avLst>
              <a:gd name="adj1" fmla="val 19150"/>
              <a:gd name="adj2" fmla="val 24639"/>
              <a:gd name="adj3" fmla="val 30586"/>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endParaRPr lang="en-US" sz="1350">
              <a:solidFill>
                <a:prstClr val="white"/>
              </a:solidFill>
            </a:endParaRPr>
          </a:p>
        </p:txBody>
      </p:sp>
      <p:sp>
        <p:nvSpPr>
          <p:cNvPr id="51" name="Frame 50"/>
          <p:cNvSpPr/>
          <p:nvPr/>
        </p:nvSpPr>
        <p:spPr>
          <a:xfrm>
            <a:off x="5665493" y="1023916"/>
            <a:ext cx="3319091" cy="2756543"/>
          </a:xfrm>
          <a:prstGeom prst="frame">
            <a:avLst>
              <a:gd name="adj1" fmla="val 522"/>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endParaRPr lang="en-US" sz="1350">
              <a:solidFill>
                <a:prstClr val="black"/>
              </a:solidFill>
            </a:endParaRPr>
          </a:p>
        </p:txBody>
      </p:sp>
      <p:sp>
        <p:nvSpPr>
          <p:cNvPr id="52" name="TextBox 51"/>
          <p:cNvSpPr txBox="1"/>
          <p:nvPr/>
        </p:nvSpPr>
        <p:spPr>
          <a:xfrm>
            <a:off x="5783386" y="1069752"/>
            <a:ext cx="3247876" cy="611578"/>
          </a:xfrm>
          <a:prstGeom prst="rect">
            <a:avLst/>
          </a:prstGeom>
          <a:noFill/>
        </p:spPr>
        <p:txBody>
          <a:bodyPr wrap="square" rtlCol="0">
            <a:spAutoFit/>
          </a:bodyPr>
          <a:lstStyle/>
          <a:p>
            <a:pPr fontAlgn="auto">
              <a:spcBef>
                <a:spcPts val="0"/>
              </a:spcBef>
              <a:spcAft>
                <a:spcPts val="0"/>
              </a:spcAft>
            </a:pPr>
            <a:r>
              <a:rPr lang="en-US" sz="1687" b="1" dirty="0">
                <a:solidFill>
                  <a:prstClr val="black"/>
                </a:solidFill>
                <a:latin typeface="Calibri"/>
                <a:ea typeface=""/>
                <a:cs typeface=""/>
              </a:rPr>
              <a:t>Lightcurve model: </a:t>
            </a:r>
          </a:p>
          <a:p>
            <a:pPr fontAlgn="auto">
              <a:spcBef>
                <a:spcPts val="0"/>
              </a:spcBef>
              <a:spcAft>
                <a:spcPts val="0"/>
              </a:spcAft>
            </a:pPr>
            <a:r>
              <a:rPr lang="en-US" sz="1687" b="1" dirty="0">
                <a:solidFill>
                  <a:prstClr val="black"/>
                </a:solidFill>
                <a:latin typeface="Calibri"/>
                <a:ea typeface=""/>
                <a:cs typeface=""/>
              </a:rPr>
              <a:t>Emission, Relativistic ray-tracing</a:t>
            </a:r>
            <a:endParaRPr lang="en-US" sz="1687" b="1" i="1" dirty="0">
              <a:solidFill>
                <a:prstClr val="black"/>
              </a:solidFill>
              <a:latin typeface="Calibri"/>
              <a:ea typeface=""/>
              <a:cs typeface=""/>
            </a:endParaRPr>
          </a:p>
        </p:txBody>
      </p:sp>
      <p:sp>
        <p:nvSpPr>
          <p:cNvPr id="33" name="Title 1"/>
          <p:cNvSpPr txBox="1">
            <a:spLocks/>
          </p:cNvSpPr>
          <p:nvPr/>
        </p:nvSpPr>
        <p:spPr>
          <a:xfrm>
            <a:off x="256627" y="194980"/>
            <a:ext cx="8809729" cy="820136"/>
          </a:xfrm>
          <a:prstGeom prst="rect">
            <a:avLst/>
          </a:prstGeom>
        </p:spPr>
        <p:txBody>
          <a:bodyPr/>
          <a:lstStyle>
            <a:lvl1pPr algn="ctr" defTabSz="1295725" rtl="0" eaLnBrk="0" fontAlgn="base" hangingPunct="0">
              <a:spcBef>
                <a:spcPct val="0"/>
              </a:spcBef>
              <a:spcAft>
                <a:spcPct val="0"/>
              </a:spcAft>
              <a:defRPr sz="6300" kern="1200">
                <a:solidFill>
                  <a:schemeClr val="tx1"/>
                </a:solidFill>
                <a:latin typeface="+mj-lt"/>
                <a:ea typeface="ＭＳ Ｐゴシック" charset="0"/>
                <a:cs typeface="ＭＳ Ｐゴシック" charset="0"/>
              </a:defRPr>
            </a:lvl1pPr>
            <a:lvl2pPr algn="ctr" defTabSz="1295725" rtl="0" eaLnBrk="0" fontAlgn="base" hangingPunct="0">
              <a:spcBef>
                <a:spcPct val="0"/>
              </a:spcBef>
              <a:spcAft>
                <a:spcPct val="0"/>
              </a:spcAft>
              <a:defRPr sz="6300">
                <a:solidFill>
                  <a:schemeClr val="tx1"/>
                </a:solidFill>
                <a:latin typeface="Calibri" charset="0"/>
                <a:ea typeface="ＭＳ Ｐゴシック" charset="0"/>
                <a:cs typeface="ＭＳ Ｐゴシック" charset="0"/>
              </a:defRPr>
            </a:lvl2pPr>
            <a:lvl3pPr algn="ctr" defTabSz="1295725" rtl="0" eaLnBrk="0" fontAlgn="base" hangingPunct="0">
              <a:spcBef>
                <a:spcPct val="0"/>
              </a:spcBef>
              <a:spcAft>
                <a:spcPct val="0"/>
              </a:spcAft>
              <a:defRPr sz="6300">
                <a:solidFill>
                  <a:schemeClr val="tx1"/>
                </a:solidFill>
                <a:latin typeface="Calibri" charset="0"/>
                <a:ea typeface="ＭＳ Ｐゴシック" charset="0"/>
                <a:cs typeface="ＭＳ Ｐゴシック" charset="0"/>
              </a:defRPr>
            </a:lvl3pPr>
            <a:lvl4pPr algn="ctr" defTabSz="1295725" rtl="0" eaLnBrk="0" fontAlgn="base" hangingPunct="0">
              <a:spcBef>
                <a:spcPct val="0"/>
              </a:spcBef>
              <a:spcAft>
                <a:spcPct val="0"/>
              </a:spcAft>
              <a:defRPr sz="6300">
                <a:solidFill>
                  <a:schemeClr val="tx1"/>
                </a:solidFill>
                <a:latin typeface="Calibri" charset="0"/>
                <a:ea typeface="ＭＳ Ｐゴシック" charset="0"/>
                <a:cs typeface="ＭＳ Ｐゴシック" charset="0"/>
              </a:defRPr>
            </a:lvl4pPr>
            <a:lvl5pPr algn="ctr" defTabSz="1295725" rtl="0" eaLnBrk="0" fontAlgn="base" hangingPunct="0">
              <a:spcBef>
                <a:spcPct val="0"/>
              </a:spcBef>
              <a:spcAft>
                <a:spcPct val="0"/>
              </a:spcAft>
              <a:defRPr sz="6300">
                <a:solidFill>
                  <a:schemeClr val="tx1"/>
                </a:solidFill>
                <a:latin typeface="Calibri" charset="0"/>
                <a:ea typeface="ＭＳ Ｐゴシック" charset="0"/>
                <a:cs typeface="ＭＳ Ｐゴシック" charset="0"/>
              </a:defRPr>
            </a:lvl5pPr>
            <a:lvl6pPr marL="456657" algn="ctr" defTabSz="1297046" rtl="0" fontAlgn="base">
              <a:spcBef>
                <a:spcPct val="0"/>
              </a:spcBef>
              <a:spcAft>
                <a:spcPct val="0"/>
              </a:spcAft>
              <a:defRPr sz="6300">
                <a:solidFill>
                  <a:schemeClr val="tx1"/>
                </a:solidFill>
                <a:latin typeface="Calibri" charset="0"/>
                <a:ea typeface="ＭＳ Ｐゴシック" charset="0"/>
                <a:cs typeface="ＭＳ Ｐゴシック" charset="0"/>
              </a:defRPr>
            </a:lvl6pPr>
            <a:lvl7pPr marL="913321" algn="ctr" defTabSz="1297046" rtl="0" fontAlgn="base">
              <a:spcBef>
                <a:spcPct val="0"/>
              </a:spcBef>
              <a:spcAft>
                <a:spcPct val="0"/>
              </a:spcAft>
              <a:defRPr sz="6300">
                <a:solidFill>
                  <a:schemeClr val="tx1"/>
                </a:solidFill>
                <a:latin typeface="Calibri" charset="0"/>
                <a:ea typeface="ＭＳ Ｐゴシック" charset="0"/>
                <a:cs typeface="ＭＳ Ｐゴシック" charset="0"/>
              </a:defRPr>
            </a:lvl7pPr>
            <a:lvl8pPr marL="1369983" algn="ctr" defTabSz="1297046" rtl="0" fontAlgn="base">
              <a:spcBef>
                <a:spcPct val="0"/>
              </a:spcBef>
              <a:spcAft>
                <a:spcPct val="0"/>
              </a:spcAft>
              <a:defRPr sz="6300">
                <a:solidFill>
                  <a:schemeClr val="tx1"/>
                </a:solidFill>
                <a:latin typeface="Calibri" charset="0"/>
                <a:ea typeface="ＭＳ Ｐゴシック" charset="0"/>
                <a:cs typeface="ＭＳ Ｐゴシック" charset="0"/>
              </a:defRPr>
            </a:lvl8pPr>
            <a:lvl9pPr marL="1826648" algn="ctr" defTabSz="1297046" rtl="0" fontAlgn="base">
              <a:spcBef>
                <a:spcPct val="0"/>
              </a:spcBef>
              <a:spcAft>
                <a:spcPct val="0"/>
              </a:spcAft>
              <a:defRPr sz="6300">
                <a:solidFill>
                  <a:schemeClr val="tx1"/>
                </a:solidFill>
                <a:latin typeface="Calibri" charset="0"/>
                <a:ea typeface="ＭＳ Ｐゴシック" charset="0"/>
                <a:cs typeface="ＭＳ Ｐゴシック" charset="0"/>
              </a:defRPr>
            </a:lvl9pPr>
          </a:lstStyle>
          <a:p>
            <a:r>
              <a:rPr lang="en-US" sz="3797" b="1" dirty="0">
                <a:solidFill>
                  <a:prstClr val="black"/>
                </a:solidFill>
                <a:latin typeface="Avenir Heavy" charset="0"/>
                <a:ea typeface="Avenir Heavy" charset="0"/>
                <a:cs typeface="Avenir Heavy" charset="0"/>
              </a:rPr>
              <a:t>The Pulse Profile Modelling process</a:t>
            </a:r>
          </a:p>
        </p:txBody>
      </p:sp>
      <p:sp>
        <p:nvSpPr>
          <p:cNvPr id="36" name="Bent-Up Arrow 35"/>
          <p:cNvSpPr/>
          <p:nvPr/>
        </p:nvSpPr>
        <p:spPr>
          <a:xfrm rot="10800000">
            <a:off x="5045854" y="1486882"/>
            <a:ext cx="625683" cy="2757061"/>
          </a:xfrm>
          <a:prstGeom prst="bentUpArrow">
            <a:avLst>
              <a:gd name="adj1" fmla="val 24336"/>
              <a:gd name="adj2" fmla="val 29981"/>
              <a:gd name="adj3" fmla="val 412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endParaRPr lang="en-US" sz="1350">
              <a:solidFill>
                <a:prstClr val="white"/>
              </a:solidFill>
            </a:endParaRPr>
          </a:p>
        </p:txBody>
      </p:sp>
      <p:pic>
        <p:nvPicPr>
          <p:cNvPr id="7" name="Picture 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342825" y="1699883"/>
            <a:ext cx="1992615" cy="2008278"/>
          </a:xfrm>
          <a:prstGeom prst="ellipse">
            <a:avLst/>
          </a:prstGeom>
        </p:spPr>
      </p:pic>
      <p:sp>
        <p:nvSpPr>
          <p:cNvPr id="37" name="Bent-Up Arrow 36"/>
          <p:cNvSpPr/>
          <p:nvPr/>
        </p:nvSpPr>
        <p:spPr>
          <a:xfrm>
            <a:off x="4044839" y="5296261"/>
            <a:ext cx="840606" cy="1190563"/>
          </a:xfrm>
          <a:prstGeom prst="bentUpArrow">
            <a:avLst>
              <a:gd name="adj1" fmla="val 18026"/>
              <a:gd name="adj2" fmla="val 21520"/>
              <a:gd name="adj3" fmla="val 3295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endParaRPr lang="en-US" sz="1350">
              <a:solidFill>
                <a:prstClr val="white"/>
              </a:solidFill>
            </a:endParaRPr>
          </a:p>
        </p:txBody>
      </p:sp>
    </p:spTree>
    <p:extLst>
      <p:ext uri="{BB962C8B-B14F-4D97-AF65-F5344CB8AC3E}">
        <p14:creationId xmlns:p14="http://schemas.microsoft.com/office/powerpoint/2010/main" val="18718987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Shape 82" descr="Shape 8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597638" y="1189858"/>
            <a:ext cx="5022189" cy="4145161"/>
          </a:xfrm>
          <a:prstGeom prst="rect">
            <a:avLst/>
          </a:prstGeom>
          <a:ln w="12700">
            <a:miter lim="400000"/>
          </a:ln>
        </p:spPr>
      </p:pic>
      <p:sp>
        <p:nvSpPr>
          <p:cNvPr id="10" name="Shape 83"/>
          <p:cNvSpPr txBox="1">
            <a:spLocks noGrp="1"/>
          </p:cNvSpPr>
          <p:nvPr>
            <p:ph type="title"/>
          </p:nvPr>
        </p:nvSpPr>
        <p:spPr>
          <a:xfrm>
            <a:off x="337337" y="461916"/>
            <a:ext cx="8520601" cy="572700"/>
          </a:xfrm>
          <a:prstGeom prst="rect">
            <a:avLst/>
          </a:prstGeom>
        </p:spPr>
        <p:txBody>
          <a:bodyPr>
            <a:noAutofit/>
          </a:bodyPr>
          <a:lstStyle>
            <a:lvl1pPr defTabSz="1109472">
              <a:defRPr sz="7280" b="1" i="1">
                <a:latin typeface="Arial"/>
                <a:ea typeface="Arial"/>
                <a:cs typeface="Arial"/>
                <a:sym typeface="Arial"/>
              </a:defRPr>
            </a:lvl1pPr>
          </a:lstStyle>
          <a:p>
            <a:r>
              <a:rPr sz="2800" i="0" dirty="0">
                <a:solidFill>
                  <a:schemeClr val="tx1"/>
                </a:solidFill>
                <a:latin typeface="+mj-lt"/>
                <a:ea typeface="Cambria Math" panose="02040503050406030204" pitchFamily="18" charset="0"/>
              </a:rPr>
              <a:t>Model Geometry and Relativistic Effects</a:t>
            </a:r>
          </a:p>
        </p:txBody>
      </p:sp>
      <p:sp>
        <p:nvSpPr>
          <p:cNvPr id="11" name="Shape 84"/>
          <p:cNvSpPr txBox="1">
            <a:spLocks/>
          </p:cNvSpPr>
          <p:nvPr/>
        </p:nvSpPr>
        <p:spPr>
          <a:xfrm>
            <a:off x="363699" y="4486608"/>
            <a:ext cx="4736591" cy="1576353"/>
          </a:xfrm>
          <a:prstGeom prst="rect">
            <a:avLst/>
          </a:prstGeom>
        </p:spPr>
        <p:txBody>
          <a:bodyPr/>
          <a:lstStyle>
            <a:lvl1pPr marL="342900" indent="-342900" algn="l" defTabSz="457200" rtl="0" eaLnBrk="1" latinLnBrk="0" hangingPunct="1">
              <a:spcBef>
                <a:spcPct val="20000"/>
              </a:spcBef>
              <a:buFont typeface="Arial"/>
              <a:buChar char="•"/>
              <a:defRPr sz="2800" b="0" i="0" kern="1200">
                <a:solidFill>
                  <a:schemeClr val="accent1">
                    <a:lumMod val="75000"/>
                  </a:schemeClr>
                </a:solidFill>
                <a:latin typeface="Arial"/>
                <a:ea typeface="+mn-ea"/>
                <a:cs typeface="Arial"/>
              </a:defRPr>
            </a:lvl1pPr>
            <a:lvl2pPr marL="742950" indent="-285750" algn="l" defTabSz="457200" rtl="0" eaLnBrk="1" latinLnBrk="0" hangingPunct="1">
              <a:spcBef>
                <a:spcPct val="20000"/>
              </a:spcBef>
              <a:buFont typeface="Arial"/>
              <a:buChar char="–"/>
              <a:defRPr sz="2800" b="0" i="0" kern="1200">
                <a:solidFill>
                  <a:schemeClr val="accent1">
                    <a:lumMod val="75000"/>
                  </a:schemeClr>
                </a:solidFill>
                <a:latin typeface="Arial"/>
                <a:ea typeface="+mn-ea"/>
                <a:cs typeface="Arial"/>
              </a:defRPr>
            </a:lvl2pPr>
            <a:lvl3pPr marL="1143000" indent="-228600" algn="l" defTabSz="457200" rtl="0" eaLnBrk="1" latinLnBrk="0" hangingPunct="1">
              <a:spcBef>
                <a:spcPct val="20000"/>
              </a:spcBef>
              <a:buFont typeface="Arial"/>
              <a:buChar char="•"/>
              <a:defRPr sz="2400" b="0" i="0" kern="1200">
                <a:solidFill>
                  <a:schemeClr val="accent1">
                    <a:lumMod val="75000"/>
                  </a:schemeClr>
                </a:solidFill>
                <a:latin typeface="Arial"/>
                <a:ea typeface="+mn-ea"/>
                <a:cs typeface="Arial"/>
              </a:defRPr>
            </a:lvl3pPr>
            <a:lvl4pPr marL="1600200" indent="-228600" algn="l" defTabSz="457200" rtl="0" eaLnBrk="1" latinLnBrk="0" hangingPunct="1">
              <a:spcBef>
                <a:spcPct val="20000"/>
              </a:spcBef>
              <a:buFont typeface="Arial"/>
              <a:buChar char="–"/>
              <a:defRPr sz="2000" b="0" i="0" kern="1200">
                <a:solidFill>
                  <a:schemeClr val="accent1">
                    <a:lumMod val="75000"/>
                  </a:schemeClr>
                </a:solidFill>
                <a:latin typeface="Arial"/>
                <a:ea typeface="+mn-ea"/>
                <a:cs typeface="Arial"/>
              </a:defRPr>
            </a:lvl4pPr>
            <a:lvl5pPr marL="2057400" indent="-228600" algn="l" defTabSz="457200" rtl="0" eaLnBrk="1" latinLnBrk="0" hangingPunct="1">
              <a:spcBef>
                <a:spcPct val="20000"/>
              </a:spcBef>
              <a:buFont typeface="Arial"/>
              <a:buChar char="»"/>
              <a:defRPr sz="2000" b="0" i="0" kern="1200">
                <a:solidFill>
                  <a:schemeClr val="accent1">
                    <a:lumMod val="7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57914" indent="-157914" fontAlgn="auto">
              <a:spcAft>
                <a:spcPts val="0"/>
              </a:spcAft>
              <a:buClrTx/>
              <a:buSzTx/>
              <a:buFontTx/>
              <a:buChar char="•"/>
              <a:defRPr sz="4200"/>
            </a:pPr>
            <a:r>
              <a:rPr lang="en-US" sz="1800" dirty="0">
                <a:solidFill>
                  <a:schemeClr val="tx1"/>
                </a:solidFill>
                <a:latin typeface="+mn-lt"/>
                <a:ea typeface="Cambria Math" panose="02040503050406030204" pitchFamily="18" charset="0"/>
              </a:rPr>
              <a:t>Spot </a:t>
            </a:r>
            <a:r>
              <a:rPr lang="en-US" sz="1800" dirty="0">
                <a:solidFill>
                  <a:srgbClr val="002060"/>
                </a:solidFill>
                <a:latin typeface="+mn-lt"/>
                <a:ea typeface="Cambria Math" panose="02040503050406030204" pitchFamily="18" charset="0"/>
              </a:rPr>
              <a:t>co-latitudes</a:t>
            </a:r>
            <a:r>
              <a:rPr lang="en-US" sz="1800" dirty="0">
                <a:solidFill>
                  <a:schemeClr val="tx1"/>
                </a:solidFill>
                <a:latin typeface="+mn-lt"/>
                <a:ea typeface="Cambria Math" panose="02040503050406030204" pitchFamily="18" charset="0"/>
              </a:rPr>
              <a:t> θ</a:t>
            </a:r>
            <a:r>
              <a:rPr lang="en-US" sz="1800" baseline="-13238" dirty="0">
                <a:solidFill>
                  <a:schemeClr val="tx1"/>
                </a:solidFill>
                <a:latin typeface="+mn-lt"/>
                <a:ea typeface="Cambria Math" panose="02040503050406030204" pitchFamily="18" charset="0"/>
              </a:rPr>
              <a:t>c1  </a:t>
            </a:r>
            <a:r>
              <a:rPr lang="en-US" sz="1800" dirty="0">
                <a:solidFill>
                  <a:schemeClr val="tx1"/>
                </a:solidFill>
                <a:latin typeface="+mn-lt"/>
                <a:ea typeface="Cambria Math" panose="02040503050406030204" pitchFamily="18" charset="0"/>
              </a:rPr>
              <a:t>,</a:t>
            </a:r>
            <a:r>
              <a:rPr lang="en-US" sz="1800" baseline="-13238" dirty="0">
                <a:solidFill>
                  <a:schemeClr val="tx1"/>
                </a:solidFill>
                <a:latin typeface="+mn-lt"/>
                <a:ea typeface="Cambria Math" panose="02040503050406030204" pitchFamily="18" charset="0"/>
              </a:rPr>
              <a:t>  </a:t>
            </a:r>
            <a:r>
              <a:rPr lang="en-US" sz="1800" dirty="0">
                <a:solidFill>
                  <a:schemeClr val="tx1"/>
                </a:solidFill>
                <a:latin typeface="+mn-lt"/>
                <a:ea typeface="Cambria Math" panose="02040503050406030204" pitchFamily="18" charset="0"/>
              </a:rPr>
              <a:t>θ</a:t>
            </a:r>
            <a:r>
              <a:rPr lang="en-US" sz="1800" baseline="-13238" dirty="0">
                <a:solidFill>
                  <a:schemeClr val="tx1"/>
                </a:solidFill>
                <a:latin typeface="+mn-lt"/>
                <a:ea typeface="Cambria Math" panose="02040503050406030204" pitchFamily="18" charset="0"/>
              </a:rPr>
              <a:t>c2</a:t>
            </a:r>
            <a:r>
              <a:rPr lang="en-US" sz="1800" dirty="0">
                <a:solidFill>
                  <a:schemeClr val="tx1"/>
                </a:solidFill>
                <a:latin typeface="+mn-lt"/>
                <a:ea typeface="Cambria Math" panose="02040503050406030204" pitchFamily="18" charset="0"/>
              </a:rPr>
              <a:t>, …</a:t>
            </a:r>
          </a:p>
          <a:p>
            <a:pPr marL="157914" indent="-157914" fontAlgn="auto">
              <a:spcAft>
                <a:spcPts val="0"/>
              </a:spcAft>
              <a:buClrTx/>
              <a:buSzTx/>
              <a:buFontTx/>
              <a:buChar char="•"/>
              <a:defRPr sz="4200"/>
            </a:pPr>
            <a:r>
              <a:rPr lang="en-US" sz="1800" dirty="0">
                <a:solidFill>
                  <a:schemeClr val="tx1"/>
                </a:solidFill>
                <a:latin typeface="+mn-lt"/>
                <a:ea typeface="Cambria Math" panose="02040503050406030204" pitchFamily="18" charset="0"/>
              </a:rPr>
              <a:t>Relative phase of the spots</a:t>
            </a:r>
          </a:p>
          <a:p>
            <a:pPr marL="157914" indent="-157914" fontAlgn="auto">
              <a:spcAft>
                <a:spcPts val="0"/>
              </a:spcAft>
              <a:buClrTx/>
              <a:buSzTx/>
              <a:buFontTx/>
              <a:buChar char="•"/>
              <a:defRPr sz="4200"/>
            </a:pPr>
            <a:r>
              <a:rPr lang="en-US" sz="1800" dirty="0">
                <a:solidFill>
                  <a:schemeClr val="tx1"/>
                </a:solidFill>
                <a:latin typeface="+mn-lt"/>
                <a:ea typeface="Cambria Math" panose="02040503050406030204" pitchFamily="18" charset="0"/>
              </a:rPr>
              <a:t>Spot angular radii ρ</a:t>
            </a:r>
            <a:r>
              <a:rPr lang="en-US" sz="1800" baseline="-13238" dirty="0">
                <a:solidFill>
                  <a:schemeClr val="tx1"/>
                </a:solidFill>
                <a:latin typeface="+mn-lt"/>
                <a:ea typeface="Cambria Math" panose="02040503050406030204" pitchFamily="18" charset="0"/>
              </a:rPr>
              <a:t>1,2 </a:t>
            </a:r>
          </a:p>
          <a:p>
            <a:pPr marL="157914" indent="-157914" fontAlgn="auto">
              <a:spcAft>
                <a:spcPts val="0"/>
              </a:spcAft>
              <a:buClrTx/>
              <a:buSzTx/>
              <a:buFontTx/>
              <a:buChar char="•"/>
              <a:defRPr sz="4200"/>
            </a:pPr>
            <a:r>
              <a:rPr lang="en-US" sz="1800" dirty="0">
                <a:solidFill>
                  <a:schemeClr val="tx1"/>
                </a:solidFill>
                <a:latin typeface="+mn-lt"/>
                <a:ea typeface="Cambria Math" panose="02040503050406030204" pitchFamily="18" charset="0"/>
              </a:rPr>
              <a:t>Observer inclination ζ</a:t>
            </a:r>
          </a:p>
          <a:p>
            <a:pPr marL="157914" indent="-157914" fontAlgn="auto">
              <a:spcAft>
                <a:spcPts val="0"/>
              </a:spcAft>
              <a:buClrTx/>
              <a:buSzTx/>
              <a:buFontTx/>
              <a:buChar char="•"/>
              <a:defRPr sz="4200"/>
            </a:pPr>
            <a:r>
              <a:rPr lang="en-US" sz="1800" dirty="0">
                <a:solidFill>
                  <a:schemeClr val="tx1"/>
                </a:solidFill>
                <a:latin typeface="+mn-lt"/>
                <a:ea typeface="Cambria Math" panose="02040503050406030204" pitchFamily="18" charset="0"/>
              </a:rPr>
              <a:t>Relation between ψ and α depends on M/R</a:t>
            </a:r>
          </a:p>
        </p:txBody>
      </p:sp>
      <p:sp>
        <p:nvSpPr>
          <p:cNvPr id="12" name="Rotating star…"/>
          <p:cNvSpPr txBox="1"/>
          <p:nvPr/>
        </p:nvSpPr>
        <p:spPr>
          <a:xfrm>
            <a:off x="485796" y="1691798"/>
            <a:ext cx="4614494" cy="2531462"/>
          </a:xfrm>
          <a:prstGeom prst="rect">
            <a:avLst/>
          </a:prstGeom>
          <a:ln w="25400">
            <a:miter lim="400000"/>
          </a:ln>
          <a:extLst>
            <a:ext uri="{C572A759-6A51-4108-AA02-DFA0A04FC94B}">
              <ma14:wrappingTextBoxFlag xmlns="" xmlns:ma14="http://schemas.microsoft.com/office/mac/drawingml/2011/main" val="1"/>
            </a:ext>
          </a:extLst>
        </p:spPr>
        <p:txBody>
          <a:bodyPr lIns="19050" tIns="19050" rIns="19050" bIns="19050" anchor="ctr">
            <a:spAutoFit/>
          </a:bodyPr>
          <a:lstStyle/>
          <a:p>
            <a:pPr marL="171450" indent="-171450" defTabSz="219075">
              <a:buClr>
                <a:schemeClr val="tx1"/>
              </a:buClr>
              <a:buSzPct val="125000"/>
              <a:buFont typeface="Wingdings" panose="05000000000000000000" pitchFamily="2" charset="2"/>
              <a:buChar char="§"/>
              <a:defRPr>
                <a:latin typeface="Times"/>
                <a:ea typeface="Times"/>
                <a:cs typeface="Times"/>
                <a:sym typeface="Times"/>
              </a:defRPr>
            </a:pPr>
            <a:r>
              <a:rPr lang="en-US" sz="1800" dirty="0">
                <a:solidFill>
                  <a:schemeClr val="tx1"/>
                </a:solidFill>
                <a:latin typeface="+mn-lt"/>
                <a:ea typeface="Cambria Math" panose="02040503050406030204" pitchFamily="18" charset="0"/>
              </a:rPr>
              <a:t>R</a:t>
            </a:r>
            <a:r>
              <a:rPr sz="1800" dirty="0">
                <a:solidFill>
                  <a:schemeClr val="tx1"/>
                </a:solidFill>
                <a:latin typeface="+mn-lt"/>
                <a:ea typeface="Cambria Math" panose="02040503050406030204" pitchFamily="18" charset="0"/>
              </a:rPr>
              <a:t>otating star</a:t>
            </a:r>
            <a:r>
              <a:rPr lang="en-CA" sz="1800" dirty="0">
                <a:solidFill>
                  <a:schemeClr val="tx1"/>
                </a:solidFill>
                <a:latin typeface="+mn-lt"/>
                <a:ea typeface="Cambria Math" panose="02040503050406030204" pitchFamily="18" charset="0"/>
              </a:rPr>
              <a:t> with oblate shape</a:t>
            </a:r>
            <a:endParaRPr sz="1800" dirty="0">
              <a:solidFill>
                <a:schemeClr val="tx1"/>
              </a:solidFill>
              <a:latin typeface="+mn-lt"/>
              <a:ea typeface="Cambria Math" panose="02040503050406030204" pitchFamily="18" charset="0"/>
            </a:endParaRPr>
          </a:p>
          <a:p>
            <a:pPr marL="171450" indent="-171450" defTabSz="219075">
              <a:buClr>
                <a:schemeClr val="tx1"/>
              </a:buClr>
              <a:buSzPct val="125000"/>
              <a:buFont typeface="Wingdings" panose="05000000000000000000" pitchFamily="2" charset="2"/>
              <a:buChar char="§"/>
              <a:defRPr>
                <a:latin typeface="Times"/>
                <a:ea typeface="Times"/>
                <a:cs typeface="Times"/>
                <a:sym typeface="Times"/>
              </a:defRPr>
            </a:pPr>
            <a:r>
              <a:rPr lang="en-US" sz="1800" dirty="0">
                <a:solidFill>
                  <a:schemeClr val="tx1"/>
                </a:solidFill>
                <a:latin typeface="+mn-lt"/>
                <a:ea typeface="Cambria Math" panose="02040503050406030204" pitchFamily="18" charset="0"/>
              </a:rPr>
              <a:t>Two or more X</a:t>
            </a:r>
            <a:r>
              <a:rPr sz="1800" dirty="0">
                <a:solidFill>
                  <a:schemeClr val="tx1"/>
                </a:solidFill>
                <a:latin typeface="+mn-lt"/>
                <a:ea typeface="Cambria Math" panose="02040503050406030204" pitchFamily="18" charset="0"/>
              </a:rPr>
              <a:t>-ray emitting </a:t>
            </a:r>
            <a:r>
              <a:rPr lang="en-US" sz="1800" dirty="0">
                <a:solidFill>
                  <a:schemeClr val="tx1"/>
                </a:solidFill>
                <a:latin typeface="+mn-lt"/>
                <a:ea typeface="Cambria Math" panose="02040503050406030204" pitchFamily="18" charset="0"/>
              </a:rPr>
              <a:t>"</a:t>
            </a:r>
            <a:r>
              <a:rPr sz="1800" dirty="0">
                <a:solidFill>
                  <a:schemeClr val="tx1"/>
                </a:solidFill>
                <a:latin typeface="+mn-lt"/>
                <a:ea typeface="Cambria Math" panose="02040503050406030204" pitchFamily="18" charset="0"/>
              </a:rPr>
              <a:t>hot-spots</a:t>
            </a:r>
            <a:r>
              <a:rPr lang="en-US" sz="1800" dirty="0">
                <a:solidFill>
                  <a:schemeClr val="tx1"/>
                </a:solidFill>
                <a:latin typeface="+mn-lt"/>
                <a:ea typeface="Cambria Math" panose="02040503050406030204" pitchFamily="18" charset="0"/>
              </a:rPr>
              <a:t>"</a:t>
            </a:r>
            <a:endParaRPr sz="1800" dirty="0">
              <a:solidFill>
                <a:schemeClr val="tx1"/>
              </a:solidFill>
              <a:latin typeface="+mn-lt"/>
              <a:ea typeface="Cambria Math" panose="02040503050406030204" pitchFamily="18" charset="0"/>
            </a:endParaRPr>
          </a:p>
          <a:p>
            <a:pPr marL="171450" indent="-171450" defTabSz="219075">
              <a:buClr>
                <a:schemeClr val="tx1"/>
              </a:buClr>
              <a:buSzPct val="125000"/>
              <a:buFont typeface="Wingdings" panose="05000000000000000000" pitchFamily="2" charset="2"/>
              <a:buChar char="§"/>
              <a:defRPr>
                <a:latin typeface="Times"/>
                <a:ea typeface="Times"/>
                <a:cs typeface="Times"/>
                <a:sym typeface="Times"/>
              </a:defRPr>
            </a:pPr>
            <a:r>
              <a:rPr sz="1800" dirty="0">
                <a:solidFill>
                  <a:schemeClr val="tx1"/>
                </a:solidFill>
                <a:latin typeface="+mn-lt"/>
                <a:ea typeface="Cambria Math" panose="02040503050406030204" pitchFamily="18" charset="0"/>
              </a:rPr>
              <a:t> Relativistic effects:</a:t>
            </a:r>
          </a:p>
          <a:p>
            <a:pPr marL="171450" indent="-171450" defTabSz="219075">
              <a:buClr>
                <a:schemeClr val="tx1"/>
              </a:buClr>
              <a:buFont typeface="Wingdings" panose="05000000000000000000" pitchFamily="2" charset="2"/>
              <a:buChar char="§"/>
              <a:defRPr>
                <a:latin typeface="Times"/>
                <a:ea typeface="Times"/>
                <a:cs typeface="Times"/>
                <a:sym typeface="Times"/>
              </a:defRPr>
            </a:pPr>
            <a:r>
              <a:rPr sz="1800" dirty="0">
                <a:solidFill>
                  <a:schemeClr val="tx1"/>
                </a:solidFill>
                <a:latin typeface="+mn-lt"/>
                <a:ea typeface="Cambria Math" panose="02040503050406030204" pitchFamily="18" charset="0"/>
              </a:rPr>
              <a:t>     Light bending in a Schwarzschild </a:t>
            </a:r>
            <a:r>
              <a:rPr lang="en-US" sz="1800" dirty="0">
                <a:solidFill>
                  <a:schemeClr val="tx1"/>
                </a:solidFill>
                <a:latin typeface="+mn-lt"/>
                <a:ea typeface="Cambria Math" panose="02040503050406030204" pitchFamily="18" charset="0"/>
              </a:rPr>
              <a:t>			   				</a:t>
            </a:r>
            <a:r>
              <a:rPr sz="1800" dirty="0">
                <a:solidFill>
                  <a:schemeClr val="tx1"/>
                </a:solidFill>
                <a:latin typeface="+mn-lt"/>
                <a:ea typeface="Cambria Math" panose="02040503050406030204" pitchFamily="18" charset="0"/>
              </a:rPr>
              <a:t>geometry</a:t>
            </a:r>
          </a:p>
          <a:p>
            <a:pPr marL="171450" indent="-171450" defTabSz="219075">
              <a:buClr>
                <a:schemeClr val="tx1"/>
              </a:buClr>
              <a:buFont typeface="Wingdings" panose="05000000000000000000" pitchFamily="2" charset="2"/>
              <a:buChar char="§"/>
              <a:defRPr>
                <a:latin typeface="Times"/>
                <a:ea typeface="Times"/>
                <a:cs typeface="Times"/>
                <a:sym typeface="Times"/>
              </a:defRPr>
            </a:pPr>
            <a:r>
              <a:rPr sz="1800" dirty="0">
                <a:solidFill>
                  <a:schemeClr val="tx1"/>
                </a:solidFill>
                <a:latin typeface="+mn-lt"/>
                <a:ea typeface="Cambria Math" panose="02040503050406030204" pitchFamily="18" charset="0"/>
              </a:rPr>
              <a:t>     Gravitational redshift</a:t>
            </a:r>
          </a:p>
          <a:p>
            <a:pPr marL="171450" indent="-171450" defTabSz="219075">
              <a:buClr>
                <a:schemeClr val="tx1"/>
              </a:buClr>
              <a:buFont typeface="Wingdings" panose="05000000000000000000" pitchFamily="2" charset="2"/>
              <a:buChar char="§"/>
              <a:defRPr>
                <a:latin typeface="Times"/>
                <a:ea typeface="Times"/>
                <a:cs typeface="Times"/>
                <a:sym typeface="Times"/>
              </a:defRPr>
            </a:pPr>
            <a:r>
              <a:rPr sz="1800" dirty="0">
                <a:solidFill>
                  <a:schemeClr val="tx1"/>
                </a:solidFill>
                <a:latin typeface="+mn-lt"/>
                <a:ea typeface="Cambria Math" panose="02040503050406030204" pitchFamily="18" charset="0"/>
              </a:rPr>
              <a:t>     Doppler shifts</a:t>
            </a:r>
          </a:p>
          <a:p>
            <a:pPr marL="171450" indent="-171450" defTabSz="219075">
              <a:buClr>
                <a:schemeClr val="tx1"/>
              </a:buClr>
              <a:buFont typeface="Wingdings" panose="05000000000000000000" pitchFamily="2" charset="2"/>
              <a:buChar char="§"/>
              <a:defRPr>
                <a:latin typeface="Times"/>
                <a:ea typeface="Times"/>
                <a:cs typeface="Times"/>
                <a:sym typeface="Times"/>
              </a:defRPr>
            </a:pPr>
            <a:r>
              <a:rPr sz="1800" dirty="0">
                <a:solidFill>
                  <a:schemeClr val="tx1"/>
                </a:solidFill>
                <a:latin typeface="+mn-lt"/>
                <a:ea typeface="Cambria Math" panose="02040503050406030204" pitchFamily="18" charset="0"/>
              </a:rPr>
              <a:t>     Relativistic aberration</a:t>
            </a:r>
            <a:endParaRPr lang="en-US" sz="1800" dirty="0">
              <a:solidFill>
                <a:schemeClr val="tx1"/>
              </a:solidFill>
              <a:latin typeface="+mn-lt"/>
              <a:ea typeface="Cambria Math" panose="02040503050406030204" pitchFamily="18" charset="0"/>
            </a:endParaRPr>
          </a:p>
          <a:p>
            <a:pPr marL="171450" indent="-171450" defTabSz="219075">
              <a:buClr>
                <a:schemeClr val="tx1"/>
              </a:buClr>
              <a:buFont typeface="Wingdings" panose="05000000000000000000" pitchFamily="2" charset="2"/>
              <a:buChar char="§"/>
              <a:defRPr>
                <a:latin typeface="Times"/>
                <a:ea typeface="Times"/>
                <a:cs typeface="Times"/>
                <a:sym typeface="Times"/>
              </a:defRPr>
            </a:pPr>
            <a:r>
              <a:rPr lang="en-US" sz="1800" dirty="0">
                <a:solidFill>
                  <a:schemeClr val="tx1"/>
                </a:solidFill>
                <a:latin typeface="+mn-lt"/>
                <a:ea typeface="Cambria Math" panose="02040503050406030204" pitchFamily="18" charset="0"/>
              </a:rPr>
              <a:t>     Propagation time differences</a:t>
            </a:r>
          </a:p>
        </p:txBody>
      </p:sp>
      <p:sp>
        <p:nvSpPr>
          <p:cNvPr id="13" name="(Miller &amp; Lamb 1998; Beloborodov 2002; Poutanen &amp; Gierlinski 2003; Poutanen &amp; Beloborodov 2006; Morsink et al. 2007; Lo et al. 2013; Miller &amp; Lamb 2015; Bogdanov; Ozel &amp; Psaltis et al. ; Strohmayer &amp; Mahmoodifar; Watts et al. , … )"/>
          <p:cNvSpPr txBox="1"/>
          <p:nvPr/>
        </p:nvSpPr>
        <p:spPr>
          <a:xfrm>
            <a:off x="5161338" y="4881868"/>
            <a:ext cx="3759930" cy="1077218"/>
          </a:xfrm>
          <a:prstGeom prst="rect">
            <a:avLst/>
          </a:prstGeom>
          <a:ln w="25400">
            <a:miter lim="400000"/>
          </a:ln>
          <a:extLst>
            <a:ext uri="{C572A759-6A51-4108-AA02-DFA0A04FC94B}">
              <ma14:wrappingTextBoxFlag xmlns="" xmlns:ma14="http://schemas.microsoft.com/office/mac/drawingml/2011/main" val="1"/>
            </a:ext>
          </a:extLst>
        </p:spPr>
        <p:txBody>
          <a:bodyPr lIns="19050" tIns="19050" rIns="19050" bIns="19050" anchor="ctr">
            <a:spAutoFit/>
          </a:bodyPr>
          <a:lstStyle>
            <a:lvl1pPr defTabSz="584200">
              <a:defRPr sz="3600">
                <a:latin typeface="Times"/>
                <a:ea typeface="Times"/>
                <a:cs typeface="Times"/>
                <a:sym typeface="Times"/>
              </a:defRPr>
            </a:lvl1pPr>
          </a:lstStyle>
          <a:p>
            <a:pPr>
              <a:buNone/>
            </a:pPr>
            <a:r>
              <a:rPr sz="1350" dirty="0">
                <a:solidFill>
                  <a:schemeClr val="tx1"/>
                </a:solidFill>
                <a:latin typeface="+mn-lt"/>
                <a:ea typeface="Cambria Math" panose="02040503050406030204" pitchFamily="18" charset="0"/>
              </a:rPr>
              <a:t>(Miller &amp; Lamb 1998; </a:t>
            </a:r>
            <a:r>
              <a:rPr sz="1350" dirty="0" err="1">
                <a:solidFill>
                  <a:schemeClr val="tx1"/>
                </a:solidFill>
                <a:latin typeface="+mn-lt"/>
                <a:ea typeface="Cambria Math" panose="02040503050406030204" pitchFamily="18" charset="0"/>
              </a:rPr>
              <a:t>Beloborodov</a:t>
            </a:r>
            <a:r>
              <a:rPr sz="1350" dirty="0">
                <a:solidFill>
                  <a:schemeClr val="tx1"/>
                </a:solidFill>
                <a:latin typeface="+mn-lt"/>
                <a:ea typeface="Cambria Math" panose="02040503050406030204" pitchFamily="18" charset="0"/>
              </a:rPr>
              <a:t> 2002; </a:t>
            </a:r>
            <a:r>
              <a:rPr sz="1350" dirty="0" err="1">
                <a:solidFill>
                  <a:schemeClr val="tx1"/>
                </a:solidFill>
                <a:latin typeface="+mn-lt"/>
                <a:ea typeface="Cambria Math" panose="02040503050406030204" pitchFamily="18" charset="0"/>
              </a:rPr>
              <a:t>Poutanen</a:t>
            </a:r>
            <a:r>
              <a:rPr sz="1350" dirty="0">
                <a:solidFill>
                  <a:schemeClr val="tx1"/>
                </a:solidFill>
                <a:latin typeface="+mn-lt"/>
                <a:ea typeface="Cambria Math" panose="02040503050406030204" pitchFamily="18" charset="0"/>
              </a:rPr>
              <a:t> &amp; </a:t>
            </a:r>
            <a:r>
              <a:rPr sz="1350" dirty="0" err="1">
                <a:solidFill>
                  <a:schemeClr val="tx1"/>
                </a:solidFill>
                <a:latin typeface="+mn-lt"/>
                <a:ea typeface="Cambria Math" panose="02040503050406030204" pitchFamily="18" charset="0"/>
              </a:rPr>
              <a:t>Gierlinski</a:t>
            </a:r>
            <a:r>
              <a:rPr sz="1350" dirty="0">
                <a:solidFill>
                  <a:schemeClr val="tx1"/>
                </a:solidFill>
                <a:latin typeface="+mn-lt"/>
                <a:ea typeface="Cambria Math" panose="02040503050406030204" pitchFamily="18" charset="0"/>
              </a:rPr>
              <a:t> 2003; </a:t>
            </a:r>
            <a:r>
              <a:rPr sz="1350" dirty="0" err="1">
                <a:solidFill>
                  <a:schemeClr val="tx1"/>
                </a:solidFill>
                <a:latin typeface="+mn-lt"/>
                <a:ea typeface="Cambria Math" panose="02040503050406030204" pitchFamily="18" charset="0"/>
              </a:rPr>
              <a:t>Poutanen</a:t>
            </a:r>
            <a:r>
              <a:rPr sz="1350" dirty="0">
                <a:solidFill>
                  <a:schemeClr val="tx1"/>
                </a:solidFill>
                <a:latin typeface="+mn-lt"/>
                <a:ea typeface="Cambria Math" panose="02040503050406030204" pitchFamily="18" charset="0"/>
              </a:rPr>
              <a:t> &amp; </a:t>
            </a:r>
            <a:r>
              <a:rPr sz="1350" dirty="0" err="1">
                <a:solidFill>
                  <a:schemeClr val="tx1"/>
                </a:solidFill>
                <a:latin typeface="+mn-lt"/>
                <a:ea typeface="Cambria Math" panose="02040503050406030204" pitchFamily="18" charset="0"/>
              </a:rPr>
              <a:t>Beloborodov</a:t>
            </a:r>
            <a:r>
              <a:rPr sz="1350" dirty="0">
                <a:solidFill>
                  <a:schemeClr val="tx1"/>
                </a:solidFill>
                <a:latin typeface="+mn-lt"/>
                <a:ea typeface="Cambria Math" panose="02040503050406030204" pitchFamily="18" charset="0"/>
              </a:rPr>
              <a:t> 2006; </a:t>
            </a:r>
            <a:r>
              <a:rPr sz="1350" dirty="0" err="1">
                <a:solidFill>
                  <a:schemeClr val="tx1"/>
                </a:solidFill>
                <a:latin typeface="+mn-lt"/>
                <a:ea typeface="Cambria Math" panose="02040503050406030204" pitchFamily="18" charset="0"/>
              </a:rPr>
              <a:t>Morsink</a:t>
            </a:r>
            <a:r>
              <a:rPr sz="1350" dirty="0">
                <a:solidFill>
                  <a:schemeClr val="tx1"/>
                </a:solidFill>
                <a:latin typeface="+mn-lt"/>
                <a:ea typeface="Cambria Math" panose="02040503050406030204" pitchFamily="18" charset="0"/>
              </a:rPr>
              <a:t> et al. 2007; Lo et al. 2013; Miller &amp; Lamb 2015; Bogdanov; </a:t>
            </a:r>
            <a:r>
              <a:rPr sz="1350" dirty="0" err="1">
                <a:solidFill>
                  <a:schemeClr val="tx1"/>
                </a:solidFill>
                <a:latin typeface="+mn-lt"/>
                <a:ea typeface="Cambria Math" panose="02040503050406030204" pitchFamily="18" charset="0"/>
              </a:rPr>
              <a:t>Ozel</a:t>
            </a:r>
            <a:r>
              <a:rPr sz="1350" dirty="0">
                <a:solidFill>
                  <a:schemeClr val="tx1"/>
                </a:solidFill>
                <a:latin typeface="+mn-lt"/>
                <a:ea typeface="Cambria Math" panose="02040503050406030204" pitchFamily="18" charset="0"/>
              </a:rPr>
              <a:t> &amp; </a:t>
            </a:r>
            <a:r>
              <a:rPr sz="1350" dirty="0" err="1">
                <a:solidFill>
                  <a:schemeClr val="tx1"/>
                </a:solidFill>
                <a:latin typeface="+mn-lt"/>
                <a:ea typeface="Cambria Math" panose="02040503050406030204" pitchFamily="18" charset="0"/>
              </a:rPr>
              <a:t>Psaltis</a:t>
            </a:r>
            <a:r>
              <a:rPr sz="1350" dirty="0">
                <a:solidFill>
                  <a:schemeClr val="tx1"/>
                </a:solidFill>
                <a:latin typeface="+mn-lt"/>
                <a:ea typeface="Cambria Math" panose="02040503050406030204" pitchFamily="18" charset="0"/>
              </a:rPr>
              <a:t> et al. ; </a:t>
            </a:r>
            <a:r>
              <a:rPr sz="1350" dirty="0" err="1">
                <a:solidFill>
                  <a:schemeClr val="tx1"/>
                </a:solidFill>
                <a:latin typeface="+mn-lt"/>
                <a:ea typeface="Cambria Math" panose="02040503050406030204" pitchFamily="18" charset="0"/>
              </a:rPr>
              <a:t>Strohmayer</a:t>
            </a:r>
            <a:r>
              <a:rPr sz="1350" dirty="0">
                <a:solidFill>
                  <a:schemeClr val="tx1"/>
                </a:solidFill>
                <a:latin typeface="+mn-lt"/>
                <a:ea typeface="Cambria Math" panose="02040503050406030204" pitchFamily="18" charset="0"/>
              </a:rPr>
              <a:t> &amp; </a:t>
            </a:r>
            <a:r>
              <a:rPr sz="1350" dirty="0" err="1">
                <a:solidFill>
                  <a:schemeClr val="tx1"/>
                </a:solidFill>
                <a:latin typeface="+mn-lt"/>
                <a:ea typeface="Cambria Math" panose="02040503050406030204" pitchFamily="18" charset="0"/>
              </a:rPr>
              <a:t>Mahmoodifar</a:t>
            </a:r>
            <a:r>
              <a:rPr sz="1350" dirty="0">
                <a:solidFill>
                  <a:schemeClr val="tx1"/>
                </a:solidFill>
                <a:latin typeface="+mn-lt"/>
                <a:ea typeface="Cambria Math" panose="02040503050406030204" pitchFamily="18" charset="0"/>
              </a:rPr>
              <a:t>; Watts et al. , … )</a:t>
            </a:r>
          </a:p>
        </p:txBody>
      </p:sp>
    </p:spTree>
    <p:extLst>
      <p:ext uri="{BB962C8B-B14F-4D97-AF65-F5344CB8AC3E}">
        <p14:creationId xmlns:p14="http://schemas.microsoft.com/office/powerpoint/2010/main" val="3030333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eutron_star_V3_300dpi.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897088"/>
            <a:ext cx="9144000" cy="5837074"/>
          </a:xfrm>
          <a:prstGeom prst="rect">
            <a:avLst/>
          </a:prstGeom>
        </p:spPr>
      </p:pic>
      <p:sp>
        <p:nvSpPr>
          <p:cNvPr id="4" name="Shape 143"/>
          <p:cNvSpPr txBox="1">
            <a:spLocks/>
          </p:cNvSpPr>
          <p:nvPr/>
        </p:nvSpPr>
        <p:spPr bwMode="auto">
          <a:xfrm>
            <a:off x="0" y="188640"/>
            <a:ext cx="9144000" cy="810091"/>
          </a:xfrm>
          <a:prstGeom prst="rect">
            <a:avLst/>
          </a:prstGeom>
          <a:solidFill>
            <a:schemeClr val="bg1"/>
          </a:solidFill>
          <a:ln>
            <a:noFill/>
          </a:ln>
          <a:effectLst/>
          <a:extLst>
            <a:ext uri="{FAA26D3D-D897-4be2-8F04-BA451C77F1D7}">
              <ma14:placeholderFlag xmlns:ma14="http://schemas.microsoft.com/office/mac/drawingml/2011/main" xmlns="" val="1"/>
            </a:ext>
            <a:ext uri="{91240B29-F687-4f45-9708-019B960494DF}">
              <a14:hiddenLine xmlns="" xmlns:a14="http://schemas.microsoft.com/office/drawing/2010/main" w="12700">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35646" tIns="35646" rIns="35646" bIns="35646" numCol="1" anchor="ctr" anchorCtr="0" compatLnSpc="1">
            <a:prstTxWarp prst="textNoShape">
              <a:avLst/>
            </a:prstTxWarp>
          </a:bodyPr>
          <a:lstStyle>
            <a:lvl1pPr marL="756505" indent="-490062" algn="l" defTabSz="379729" rtl="0" eaLnBrk="0" fontAlgn="base" hangingPunct="0">
              <a:spcBef>
                <a:spcPts val="3800"/>
              </a:spcBef>
              <a:spcAft>
                <a:spcPct val="0"/>
              </a:spcAft>
              <a:buSzPct val="171000"/>
              <a:buFont typeface="Gill Sans" charset="0"/>
              <a:buChar char="•"/>
              <a:defRPr sz="3314" spc="530">
                <a:solidFill>
                  <a:schemeClr val="tx1"/>
                </a:solidFill>
                <a:latin typeface="Avenir Heavy"/>
                <a:ea typeface="Avenir Heavy"/>
                <a:cs typeface="Avenir Heavy"/>
                <a:sym typeface="Avenir Heavy"/>
              </a:defRPr>
            </a:lvl1pPr>
            <a:lvl2pPr marL="1200573" indent="-490062" algn="l" rtl="0" eaLnBrk="0" fontAlgn="base" hangingPunct="0">
              <a:spcBef>
                <a:spcPts val="3800"/>
              </a:spcBef>
              <a:spcAft>
                <a:spcPct val="0"/>
              </a:spcAft>
              <a:buSzPct val="171000"/>
              <a:buFont typeface="Gill Sans" charset="0"/>
              <a:buChar char="•"/>
              <a:defRPr sz="3100">
                <a:solidFill>
                  <a:schemeClr val="tx1"/>
                </a:solidFill>
                <a:latin typeface="+mn-lt"/>
                <a:ea typeface="+mn-ea"/>
                <a:cs typeface="+mn-cs"/>
                <a:sym typeface="Gill Sans" charset="0"/>
              </a:defRPr>
            </a:lvl2pPr>
            <a:lvl3pPr marL="1644641" indent="-490062" algn="l" rtl="0" eaLnBrk="0" fontAlgn="base" hangingPunct="0">
              <a:spcBef>
                <a:spcPts val="3800"/>
              </a:spcBef>
              <a:spcAft>
                <a:spcPct val="0"/>
              </a:spcAft>
              <a:buSzPct val="171000"/>
              <a:buFont typeface="Gill Sans" charset="0"/>
              <a:buChar char="•"/>
              <a:defRPr sz="3100">
                <a:solidFill>
                  <a:schemeClr val="tx1"/>
                </a:solidFill>
                <a:latin typeface="+mn-lt"/>
                <a:ea typeface="+mn-ea"/>
                <a:cs typeface="+mn-cs"/>
                <a:sym typeface="Gill Sans" charset="0"/>
              </a:defRPr>
            </a:lvl3pPr>
            <a:lvl4pPr marL="2088708" indent="-490062" algn="l" rtl="0" eaLnBrk="0" fontAlgn="base" hangingPunct="0">
              <a:spcBef>
                <a:spcPts val="3800"/>
              </a:spcBef>
              <a:spcAft>
                <a:spcPct val="0"/>
              </a:spcAft>
              <a:buSzPct val="171000"/>
              <a:buFont typeface="Gill Sans" charset="0"/>
              <a:buChar char="•"/>
              <a:defRPr sz="3100">
                <a:solidFill>
                  <a:schemeClr val="tx1"/>
                </a:solidFill>
                <a:latin typeface="+mn-lt"/>
                <a:ea typeface="+mn-ea"/>
                <a:cs typeface="+mn-cs"/>
                <a:sym typeface="Gill Sans" charset="0"/>
              </a:defRPr>
            </a:lvl4pPr>
            <a:lvl5pPr marL="2531190" indent="-490062" algn="l" rtl="0" eaLnBrk="0" fontAlgn="base" hangingPunct="0">
              <a:spcBef>
                <a:spcPts val="3800"/>
              </a:spcBef>
              <a:spcAft>
                <a:spcPct val="0"/>
              </a:spcAft>
              <a:buSzPct val="171000"/>
              <a:buFont typeface="Gill Sans" charset="0"/>
              <a:buChar char="•"/>
              <a:defRPr sz="3100">
                <a:solidFill>
                  <a:schemeClr val="tx1"/>
                </a:solidFill>
                <a:latin typeface="+mn-lt"/>
                <a:ea typeface="+mn-ea"/>
                <a:cs typeface="+mn-cs"/>
                <a:sym typeface="Gill Sans" charset="0"/>
              </a:defRPr>
            </a:lvl5pPr>
            <a:lvl6pPr marL="2989942" indent="-492767" algn="l" rtl="0" fontAlgn="base">
              <a:spcBef>
                <a:spcPts val="3800"/>
              </a:spcBef>
              <a:spcAft>
                <a:spcPct val="0"/>
              </a:spcAft>
              <a:buSzPct val="171000"/>
              <a:buFont typeface="Gill Sans" charset="0"/>
              <a:buChar char="•"/>
              <a:defRPr sz="3100">
                <a:solidFill>
                  <a:schemeClr val="tx1"/>
                </a:solidFill>
                <a:latin typeface="+mn-lt"/>
                <a:ea typeface="+mn-ea"/>
                <a:cs typeface="+mn-cs"/>
                <a:sym typeface="Gill Sans" charset="0"/>
              </a:defRPr>
            </a:lvl6pPr>
            <a:lvl7pPr marL="3446286" indent="-492767" algn="l" rtl="0" fontAlgn="base">
              <a:spcBef>
                <a:spcPts val="3800"/>
              </a:spcBef>
              <a:spcAft>
                <a:spcPct val="0"/>
              </a:spcAft>
              <a:buSzPct val="171000"/>
              <a:buFont typeface="Gill Sans" charset="0"/>
              <a:buChar char="•"/>
              <a:defRPr sz="3100">
                <a:solidFill>
                  <a:schemeClr val="tx1"/>
                </a:solidFill>
                <a:latin typeface="+mn-lt"/>
                <a:ea typeface="+mn-ea"/>
                <a:cs typeface="+mn-cs"/>
                <a:sym typeface="Gill Sans" charset="0"/>
              </a:defRPr>
            </a:lvl7pPr>
            <a:lvl8pPr marL="3902625" indent="-492767" algn="l" rtl="0" fontAlgn="base">
              <a:spcBef>
                <a:spcPts val="3800"/>
              </a:spcBef>
              <a:spcAft>
                <a:spcPct val="0"/>
              </a:spcAft>
              <a:buSzPct val="171000"/>
              <a:buFont typeface="Gill Sans" charset="0"/>
              <a:buChar char="•"/>
              <a:defRPr sz="3100">
                <a:solidFill>
                  <a:schemeClr val="tx1"/>
                </a:solidFill>
                <a:latin typeface="+mn-lt"/>
                <a:ea typeface="+mn-ea"/>
                <a:cs typeface="+mn-cs"/>
                <a:sym typeface="Gill Sans" charset="0"/>
              </a:defRPr>
            </a:lvl8pPr>
            <a:lvl9pPr marL="4358951" indent="-492767" algn="l" rtl="0" fontAlgn="base">
              <a:spcBef>
                <a:spcPts val="3800"/>
              </a:spcBef>
              <a:spcAft>
                <a:spcPct val="0"/>
              </a:spcAft>
              <a:buSzPct val="171000"/>
              <a:buFont typeface="Gill Sans" charset="0"/>
              <a:buChar char="•"/>
              <a:defRPr sz="3100">
                <a:solidFill>
                  <a:schemeClr val="tx1"/>
                </a:solidFill>
                <a:latin typeface="+mn-lt"/>
                <a:ea typeface="+mn-ea"/>
                <a:cs typeface="+mn-cs"/>
                <a:sym typeface="Gill Sans" charset="0"/>
              </a:defRPr>
            </a:lvl9pPr>
          </a:lstStyle>
          <a:p>
            <a:pPr marL="0" indent="0" algn="ctr" defTabSz="642915" eaLnBrk="1" fontAlgn="auto" hangingPunct="1">
              <a:spcBef>
                <a:spcPts val="0"/>
              </a:spcBef>
              <a:spcAft>
                <a:spcPts val="0"/>
              </a:spcAft>
              <a:buClrTx/>
              <a:buSzTx/>
              <a:buNone/>
              <a:defRPr/>
            </a:pPr>
            <a:r>
              <a:rPr lang="en-US" sz="3797" kern="0" spc="0" dirty="0"/>
              <a:t>The neutron star interior</a:t>
            </a:r>
          </a:p>
        </p:txBody>
      </p:sp>
      <p:sp>
        <p:nvSpPr>
          <p:cNvPr id="5" name="TextBox 4"/>
          <p:cNvSpPr txBox="1"/>
          <p:nvPr/>
        </p:nvSpPr>
        <p:spPr>
          <a:xfrm>
            <a:off x="6038507" y="6217852"/>
            <a:ext cx="1854098" cy="276999"/>
          </a:xfrm>
          <a:prstGeom prst="rect">
            <a:avLst/>
          </a:prstGeom>
          <a:solidFill>
            <a:srgbClr val="000000"/>
          </a:solidFill>
        </p:spPr>
        <p:txBody>
          <a:bodyPr wrap="none" rtlCol="0">
            <a:spAutoFit/>
          </a:bodyPr>
          <a:lstStyle/>
          <a:p>
            <a:pPr algn="ctr" defTabSz="642915">
              <a:spcBef>
                <a:spcPct val="0"/>
              </a:spcBef>
              <a:buClrTx/>
              <a:buSzTx/>
              <a:buNone/>
            </a:pPr>
            <a:r>
              <a:rPr lang="en-US" sz="1200" dirty="0">
                <a:solidFill>
                  <a:srgbClr val="FFFFFF"/>
                </a:solidFill>
                <a:latin typeface="Arial" panose="020B0604020202020204" pitchFamily="34" charset="0"/>
                <a:ea typeface="ヒラギノ角ゴ ProN W3" charset="0"/>
                <a:cs typeface="Arial" panose="020B0604020202020204" pitchFamily="34" charset="0"/>
                <a:sym typeface="Gill Sans" charset="0"/>
              </a:rPr>
              <a:t>Figure: Watts et al. 2016</a:t>
            </a:r>
          </a:p>
        </p:txBody>
      </p:sp>
      <p:sp>
        <p:nvSpPr>
          <p:cNvPr id="7" name="Date Placeholder 6">
            <a:extLst>
              <a:ext uri="{FF2B5EF4-FFF2-40B4-BE49-F238E27FC236}">
                <a16:creationId xmlns:a16="http://schemas.microsoft.com/office/drawing/2014/main" id="{DEE33CC6-D6D7-154C-A9BB-6CDFC2FF480D}"/>
              </a:ext>
            </a:extLst>
          </p:cNvPr>
          <p:cNvSpPr>
            <a:spLocks noGrp="1"/>
          </p:cNvSpPr>
          <p:nvPr>
            <p:ph type="dt" sz="half" idx="10"/>
          </p:nvPr>
        </p:nvSpPr>
        <p:spPr/>
        <p:txBody>
          <a:bodyPr/>
          <a:lstStyle/>
          <a:p>
            <a:pPr>
              <a:defRPr/>
            </a:pPr>
            <a:r>
              <a:rPr lang="en-CA"/>
              <a:t>SQM 2022</a:t>
            </a:r>
            <a:endParaRPr lang="en-US"/>
          </a:p>
        </p:txBody>
      </p:sp>
    </p:spTree>
    <p:extLst>
      <p:ext uri="{BB962C8B-B14F-4D97-AF65-F5344CB8AC3E}">
        <p14:creationId xmlns:p14="http://schemas.microsoft.com/office/powerpoint/2010/main" val="34042438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96"/>
          <p:cNvSpPr txBox="1">
            <a:spLocks noGrp="1"/>
          </p:cNvSpPr>
          <p:nvPr>
            <p:ph type="title"/>
          </p:nvPr>
        </p:nvSpPr>
        <p:spPr>
          <a:xfrm>
            <a:off x="0" y="75485"/>
            <a:ext cx="9144000" cy="966421"/>
          </a:xfrm>
          <a:prstGeom prst="rect">
            <a:avLst/>
          </a:prstGeom>
        </p:spPr>
        <p:txBody>
          <a:bodyPr>
            <a:noAutofit/>
          </a:bodyPr>
          <a:lstStyle>
            <a:lvl1pPr defTabSz="768095">
              <a:defRPr sz="7308" b="1" i="1">
                <a:latin typeface="Arial"/>
                <a:ea typeface="Arial"/>
                <a:cs typeface="Arial"/>
                <a:sym typeface="Arial"/>
              </a:defRPr>
            </a:lvl1pPr>
          </a:lstStyle>
          <a:p>
            <a:r>
              <a:rPr sz="3200" b="0" i="0" u="sng" dirty="0">
                <a:solidFill>
                  <a:schemeClr val="tx1"/>
                </a:solidFill>
                <a:latin typeface="Cambria Math" panose="02040503050406030204" pitchFamily="18" charset="0"/>
                <a:ea typeface="Cambria Math" panose="02040503050406030204" pitchFamily="18" charset="0"/>
                <a:cs typeface="Arial" panose="020B0604020202020204" pitchFamily="34" charset="0"/>
              </a:rPr>
              <a:t>Hot Spot Model Atmospheres</a:t>
            </a:r>
          </a:p>
        </p:txBody>
      </p:sp>
      <p:pic>
        <p:nvPicPr>
          <p:cNvPr id="172" name="Shape 97" descr="Shape 9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57908" y="1750789"/>
            <a:ext cx="4752499" cy="4219580"/>
          </a:xfrm>
          <a:prstGeom prst="rect">
            <a:avLst/>
          </a:prstGeom>
          <a:ln w="12700">
            <a:miter lim="400000"/>
          </a:ln>
        </p:spPr>
      </p:pic>
      <p:sp>
        <p:nvSpPr>
          <p:cNvPr id="173" name="Shape 98"/>
          <p:cNvSpPr txBox="1"/>
          <p:nvPr/>
        </p:nvSpPr>
        <p:spPr>
          <a:xfrm>
            <a:off x="4831080" y="2072157"/>
            <a:ext cx="4082262" cy="3139291"/>
          </a:xfrm>
          <a:prstGeom prst="rect">
            <a:avLst/>
          </a:prstGeom>
          <a:ln w="25400">
            <a:miter lim="400000"/>
          </a:ln>
          <a:extLst>
            <a:ext uri="{C572A759-6A51-4108-AA02-DFA0A04FC94B}">
              <ma14:wrappingTextBoxFlag xmlns:ma14="http://schemas.microsoft.com/office/mac/drawingml/2011/main" xmlns="" val="1"/>
            </a:ext>
          </a:extLst>
        </p:spPr>
        <p:txBody>
          <a:bodyPr wrap="square" lIns="91425" tIns="91425" rIns="91425" bIns="91425">
            <a:spAutoFit/>
          </a:bodyPr>
          <a:lstStyle/>
          <a:p>
            <a:pPr marL="285750" indent="-285750" fontAlgn="auto" hangingPunct="0">
              <a:spcBef>
                <a:spcPts val="0"/>
              </a:spcBef>
              <a:spcAft>
                <a:spcPts val="0"/>
              </a:spcAft>
              <a:buClrTx/>
              <a:buSzTx/>
              <a:buFont typeface="Arial" panose="020B0604020202020204" pitchFamily="34" charset="0"/>
              <a:buChar char="•"/>
              <a:defRPr>
                <a:latin typeface="Times"/>
                <a:ea typeface="Times"/>
                <a:cs typeface="Times"/>
                <a:sym typeface="Times"/>
              </a:defRPr>
            </a:pPr>
            <a:r>
              <a:rPr lang="en-US" sz="1600"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rPr>
              <a:t>Surface likely covered by light element atmosphere (see </a:t>
            </a:r>
            <a:r>
              <a:rPr lang="en-US" sz="1600" kern="0" dirty="0" err="1">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rPr>
              <a:t>Zavlin</a:t>
            </a:r>
            <a:r>
              <a:rPr lang="en-US" sz="1600"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rPr>
              <a:t>, Pavlov, &amp; </a:t>
            </a:r>
            <a:r>
              <a:rPr lang="en-US" sz="1600" kern="0" dirty="0" err="1">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rPr>
              <a:t>Shibanov</a:t>
            </a:r>
            <a:r>
              <a:rPr lang="en-US" sz="1600"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rPr>
              <a:t> 1996)</a:t>
            </a:r>
          </a:p>
          <a:p>
            <a:pPr marL="285750" indent="-285750" fontAlgn="auto" hangingPunct="0">
              <a:spcBef>
                <a:spcPts val="0"/>
              </a:spcBef>
              <a:spcAft>
                <a:spcPts val="0"/>
              </a:spcAft>
              <a:buClrTx/>
              <a:buSzTx/>
              <a:buFont typeface="Arial" panose="020B0604020202020204" pitchFamily="34" charset="0"/>
              <a:buChar char="•"/>
              <a:defRPr>
                <a:latin typeface="Times"/>
                <a:ea typeface="Times"/>
                <a:cs typeface="Times"/>
                <a:sym typeface="Times"/>
              </a:defRPr>
            </a:pPr>
            <a:endParaRPr lang="en-US" sz="1600"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endParaRPr>
          </a:p>
          <a:p>
            <a:pPr marL="285750" indent="-285750" fontAlgn="auto" hangingPunct="0">
              <a:spcBef>
                <a:spcPts val="0"/>
              </a:spcBef>
              <a:spcAft>
                <a:spcPts val="0"/>
              </a:spcAft>
              <a:buClrTx/>
              <a:buSzTx/>
              <a:buFont typeface="Arial" panose="020B0604020202020204" pitchFamily="34" charset="0"/>
              <a:buChar char="•"/>
              <a:defRPr>
                <a:latin typeface="Times"/>
                <a:ea typeface="Times"/>
                <a:cs typeface="Times"/>
                <a:sym typeface="Times"/>
              </a:defRPr>
            </a:pPr>
            <a:r>
              <a:rPr lang="en-US" sz="1600"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rPr>
              <a:t>The </a:t>
            </a:r>
            <a:r>
              <a:rPr sz="1600"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rPr>
              <a:t>NICER team employs NSX </a:t>
            </a:r>
            <a:r>
              <a:rPr lang="en-US" sz="1600"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rPr>
              <a:t>non-magnetic </a:t>
            </a:r>
            <a:r>
              <a:rPr sz="1600"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rPr>
              <a:t>atmosphere models, H and He, for </a:t>
            </a:r>
            <a:r>
              <a:rPr lang="en-US" sz="1600"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rPr>
              <a:t>pulse profile</a:t>
            </a:r>
            <a:r>
              <a:rPr sz="1600"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rPr>
              <a:t> fitting (Ho &amp; Lai 2001; Ho &amp; </a:t>
            </a:r>
            <a:r>
              <a:rPr sz="1600" kern="0" dirty="0" err="1">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rPr>
              <a:t>Heinke</a:t>
            </a:r>
            <a:r>
              <a:rPr sz="1600"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rPr>
              <a:t> 2009)</a:t>
            </a:r>
            <a:endParaRPr lang="en-CA" sz="1600"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endParaRPr>
          </a:p>
          <a:p>
            <a:pPr marL="285750" indent="-285750" fontAlgn="auto" hangingPunct="0">
              <a:spcBef>
                <a:spcPts val="0"/>
              </a:spcBef>
              <a:spcAft>
                <a:spcPts val="0"/>
              </a:spcAft>
              <a:buClrTx/>
              <a:buSzTx/>
              <a:buFont typeface="Arial" panose="020B0604020202020204" pitchFamily="34" charset="0"/>
              <a:buChar char="•"/>
              <a:defRPr>
                <a:latin typeface="Times"/>
                <a:ea typeface="Times"/>
                <a:cs typeface="Times"/>
                <a:sym typeface="Times"/>
              </a:defRPr>
            </a:pPr>
            <a:endParaRPr lang="en-CA" sz="1600"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endParaRPr>
          </a:p>
          <a:p>
            <a:pPr marL="285750" indent="-285750" fontAlgn="auto">
              <a:spcBef>
                <a:spcPts val="0"/>
              </a:spcBef>
              <a:spcAft>
                <a:spcPts val="0"/>
              </a:spcAft>
              <a:buFont typeface="Arial" panose="020B0604020202020204" pitchFamily="34" charset="0"/>
              <a:buChar char="•"/>
              <a:defRPr>
                <a:latin typeface="Times"/>
                <a:ea typeface="Times"/>
                <a:cs typeface="Times"/>
                <a:sym typeface="Times"/>
              </a:defRPr>
            </a:pPr>
            <a:r>
              <a:rPr lang="en-GB" sz="1600" dirty="0">
                <a:ea typeface="Times"/>
                <a:cs typeface="Times"/>
                <a:sym typeface="Times"/>
              </a:rPr>
              <a:t>Variation of surface gravity due to rotation (</a:t>
            </a:r>
            <a:r>
              <a:rPr lang="en-GB" sz="1600" dirty="0" err="1">
                <a:ea typeface="Times"/>
                <a:cs typeface="Times"/>
                <a:sym typeface="Times"/>
              </a:rPr>
              <a:t>AlGendy</a:t>
            </a:r>
            <a:r>
              <a:rPr lang="en-GB" sz="1600" dirty="0">
                <a:ea typeface="Times"/>
                <a:cs typeface="Times"/>
                <a:sym typeface="Times"/>
              </a:rPr>
              <a:t> &amp; </a:t>
            </a:r>
            <a:r>
              <a:rPr lang="en-GB" sz="1600" dirty="0" err="1">
                <a:ea typeface="Times"/>
                <a:cs typeface="Times"/>
                <a:sym typeface="Times"/>
              </a:rPr>
              <a:t>Morsink</a:t>
            </a:r>
            <a:r>
              <a:rPr lang="en-GB" sz="1600" dirty="0">
                <a:ea typeface="Times"/>
                <a:cs typeface="Times"/>
                <a:sym typeface="Times"/>
              </a:rPr>
              <a:t> 2014)</a:t>
            </a:r>
          </a:p>
          <a:p>
            <a:pPr marL="285750" indent="-285750" fontAlgn="auto" hangingPunct="0">
              <a:spcBef>
                <a:spcPts val="0"/>
              </a:spcBef>
              <a:spcAft>
                <a:spcPts val="0"/>
              </a:spcAft>
              <a:buClrTx/>
              <a:buSzTx/>
              <a:buFont typeface="Arial" panose="020B0604020202020204" pitchFamily="34" charset="0"/>
              <a:buChar char="•"/>
              <a:defRPr>
                <a:latin typeface="Times"/>
                <a:ea typeface="Times"/>
                <a:cs typeface="Times"/>
                <a:sym typeface="Times"/>
              </a:defRPr>
            </a:pPr>
            <a:endParaRPr sz="1600"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endParaRPr>
          </a:p>
        </p:txBody>
      </p:sp>
      <p:sp>
        <p:nvSpPr>
          <p:cNvPr id="174" name="Emission normal to surface"/>
          <p:cNvSpPr txBox="1"/>
          <p:nvPr/>
        </p:nvSpPr>
        <p:spPr>
          <a:xfrm>
            <a:off x="5005466" y="4907984"/>
            <a:ext cx="3052668" cy="461635"/>
          </a:xfrm>
          <a:prstGeom prst="rect">
            <a:avLst/>
          </a:prstGeom>
          <a:ln w="25400">
            <a:miter lim="400000"/>
          </a:ln>
          <a:extLst>
            <a:ext uri="{C572A759-6A51-4108-AA02-DFA0A04FC94B}">
              <ma14:wrappingTextBoxFlag xmlns:ma14="http://schemas.microsoft.com/office/mac/drawingml/2011/main" xmlns="" val="1"/>
            </a:ext>
          </a:extLst>
        </p:spPr>
        <p:txBody>
          <a:bodyPr lIns="91425" tIns="91425" rIns="91425" bIns="91425">
            <a:spAutoFit/>
          </a:bodyPr>
          <a:lstStyle>
            <a:lvl1pPr>
              <a:defRPr>
                <a:latin typeface="Times"/>
                <a:ea typeface="Times"/>
                <a:cs typeface="Times"/>
                <a:sym typeface="Times"/>
              </a:defRPr>
            </a:lvl1pPr>
          </a:lstStyle>
          <a:p>
            <a:pPr defTabSz="457200" fontAlgn="auto" hangingPunct="0">
              <a:spcBef>
                <a:spcPts val="0"/>
              </a:spcBef>
              <a:spcAft>
                <a:spcPts val="0"/>
              </a:spcAft>
              <a:buClrTx/>
              <a:buSzTx/>
              <a:buNone/>
            </a:pPr>
            <a:r>
              <a:rPr sz="1800" kern="0" dirty="0">
                <a:solidFill>
                  <a:srgbClr val="000000"/>
                </a:solidFill>
                <a:latin typeface="Cambria Math" panose="02040503050406030204" pitchFamily="18" charset="0"/>
                <a:ea typeface="Cambria Math" panose="02040503050406030204" pitchFamily="18" charset="0"/>
                <a:cs typeface="Arial" panose="020B0604020202020204" pitchFamily="34" charset="0"/>
              </a:rPr>
              <a:t>Emission normal to surface</a:t>
            </a:r>
          </a:p>
        </p:txBody>
      </p:sp>
      <p:sp>
        <p:nvSpPr>
          <p:cNvPr id="175" name="Shape 100"/>
          <p:cNvSpPr txBox="1"/>
          <p:nvPr/>
        </p:nvSpPr>
        <p:spPr>
          <a:xfrm>
            <a:off x="1093376" y="2207074"/>
            <a:ext cx="1515086" cy="427010"/>
          </a:xfrm>
          <a:prstGeom prst="rect">
            <a:avLst/>
          </a:prstGeom>
          <a:ln w="25400">
            <a:miter lim="400000"/>
          </a:ln>
          <a:extLst>
            <a:ext uri="{C572A759-6A51-4108-AA02-DFA0A04FC94B}">
              <ma14:wrappingTextBoxFlag xmlns:ma14="http://schemas.microsoft.com/office/mac/drawingml/2011/main" xmlns="" val="1"/>
            </a:ext>
          </a:extLst>
        </p:spPr>
        <p:txBody>
          <a:bodyPr wrap="square" lIns="91425" tIns="91425" rIns="91425" bIns="91425">
            <a:spAutoFit/>
          </a:bodyPr>
          <a:lstStyle>
            <a:lvl1pPr>
              <a:defRPr sz="4200"/>
            </a:lvl1pPr>
          </a:lstStyle>
          <a:p>
            <a:pPr defTabSz="457200" fontAlgn="auto" hangingPunct="0">
              <a:spcBef>
                <a:spcPts val="0"/>
              </a:spcBef>
              <a:spcAft>
                <a:spcPts val="0"/>
              </a:spcAft>
              <a:buClrTx/>
              <a:buSzTx/>
              <a:buNone/>
            </a:pPr>
            <a:r>
              <a:rPr sz="1575"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Arial"/>
              </a:rPr>
              <a:t>log(g) = 14.2</a:t>
            </a:r>
          </a:p>
        </p:txBody>
      </p:sp>
      <p:sp>
        <p:nvSpPr>
          <p:cNvPr id="176" name="Shape 101"/>
          <p:cNvSpPr/>
          <p:nvPr/>
        </p:nvSpPr>
        <p:spPr>
          <a:xfrm flipH="1" flipV="1">
            <a:off x="3751567" y="3974969"/>
            <a:ext cx="1152300" cy="1103700"/>
          </a:xfrm>
          <a:prstGeom prst="line">
            <a:avLst/>
          </a:prstGeom>
          <a:ln w="25400">
            <a:solidFill>
              <a:srgbClr val="1F497D"/>
            </a:solidFill>
            <a:tailEnd type="triangle"/>
          </a:ln>
        </p:spPr>
        <p:txBody>
          <a:bodyPr lIns="45720" tIns="45720" rIns="45720" bIns="45720"/>
          <a:lstStyle/>
          <a:p>
            <a:pPr defTabSz="457200" fontAlgn="auto" hangingPunct="0">
              <a:spcBef>
                <a:spcPts val="0"/>
              </a:spcBef>
              <a:spcAft>
                <a:spcPts val="0"/>
              </a:spcAft>
              <a:buClrTx/>
              <a:buSzTx/>
              <a:buNone/>
            </a:pPr>
            <a:endParaRPr sz="1800" kern="0">
              <a:solidFill>
                <a:srgbClr val="000000"/>
              </a:solidFill>
              <a:latin typeface="Cambria Math" panose="02040503050406030204" pitchFamily="18" charset="0"/>
              <a:ea typeface="Cambria Math" panose="02040503050406030204" pitchFamily="18" charset="0"/>
              <a:cs typeface="Arial" panose="020B0604020202020204" pitchFamily="34" charset="0"/>
              <a:sym typeface="Arial"/>
            </a:endParaRPr>
          </a:p>
        </p:txBody>
      </p:sp>
      <p:sp>
        <p:nvSpPr>
          <p:cNvPr id="177" name="Shape 102"/>
          <p:cNvSpPr txBox="1"/>
          <p:nvPr/>
        </p:nvSpPr>
        <p:spPr>
          <a:xfrm>
            <a:off x="4992767" y="5399994"/>
            <a:ext cx="2849468" cy="738633"/>
          </a:xfrm>
          <a:prstGeom prst="rect">
            <a:avLst/>
          </a:prstGeom>
          <a:ln w="25400">
            <a:miter lim="400000"/>
          </a:ln>
          <a:extLst>
            <a:ext uri="{C572A759-6A51-4108-AA02-DFA0A04FC94B}">
              <ma14:wrappingTextBoxFlag xmlns:ma14="http://schemas.microsoft.com/office/mac/drawingml/2011/main" xmlns="" val="1"/>
            </a:ext>
          </a:extLst>
        </p:spPr>
        <p:txBody>
          <a:bodyPr lIns="91425" tIns="91425" rIns="91425" bIns="91425">
            <a:spAutoFit/>
          </a:bodyPr>
          <a:lstStyle>
            <a:lvl1pPr>
              <a:defRPr>
                <a:latin typeface="Times"/>
                <a:ea typeface="Times"/>
                <a:cs typeface="Times"/>
                <a:sym typeface="Times"/>
              </a:defRPr>
            </a:lvl1pPr>
          </a:lstStyle>
          <a:p>
            <a:pPr defTabSz="457200" fontAlgn="auto" hangingPunct="0">
              <a:spcBef>
                <a:spcPts val="0"/>
              </a:spcBef>
              <a:spcAft>
                <a:spcPts val="0"/>
              </a:spcAft>
              <a:buClrTx/>
              <a:buSzTx/>
              <a:buNone/>
            </a:pPr>
            <a:r>
              <a:rPr sz="1800" kern="0">
                <a:solidFill>
                  <a:srgbClr val="000000"/>
                </a:solidFill>
                <a:latin typeface="Cambria Math" panose="02040503050406030204" pitchFamily="18" charset="0"/>
                <a:ea typeface="Cambria Math" panose="02040503050406030204" pitchFamily="18" charset="0"/>
                <a:cs typeface="Arial" panose="020B0604020202020204" pitchFamily="34" charset="0"/>
              </a:rPr>
              <a:t>Emission tangent to surface</a:t>
            </a:r>
          </a:p>
        </p:txBody>
      </p:sp>
      <p:sp>
        <p:nvSpPr>
          <p:cNvPr id="178" name="Shape 103"/>
          <p:cNvSpPr/>
          <p:nvPr/>
        </p:nvSpPr>
        <p:spPr>
          <a:xfrm flipH="1" flipV="1">
            <a:off x="3642367" y="4711644"/>
            <a:ext cx="1261500" cy="863700"/>
          </a:xfrm>
          <a:prstGeom prst="line">
            <a:avLst/>
          </a:prstGeom>
          <a:ln w="25400">
            <a:solidFill>
              <a:srgbClr val="1F497D"/>
            </a:solidFill>
            <a:tailEnd type="triangle"/>
          </a:ln>
        </p:spPr>
        <p:txBody>
          <a:bodyPr lIns="45720" tIns="45720" rIns="45720" bIns="45720"/>
          <a:lstStyle/>
          <a:p>
            <a:pPr defTabSz="457200" fontAlgn="auto" hangingPunct="0">
              <a:spcBef>
                <a:spcPts val="0"/>
              </a:spcBef>
              <a:spcAft>
                <a:spcPts val="0"/>
              </a:spcAft>
              <a:buClrTx/>
              <a:buSzTx/>
              <a:buNone/>
            </a:pPr>
            <a:endParaRPr sz="1800" kern="0">
              <a:solidFill>
                <a:srgbClr val="000000"/>
              </a:solidFill>
              <a:latin typeface="Cambria Math" panose="02040503050406030204" pitchFamily="18" charset="0"/>
              <a:ea typeface="Cambria Math" panose="02040503050406030204" pitchFamily="18" charset="0"/>
              <a:cs typeface="Arial" panose="020B0604020202020204" pitchFamily="34" charset="0"/>
              <a:sym typeface="Arial"/>
            </a:endParaRPr>
          </a:p>
        </p:txBody>
      </p:sp>
      <p:sp>
        <p:nvSpPr>
          <p:cNvPr id="179" name="Hydrogen"/>
          <p:cNvSpPr txBox="1"/>
          <p:nvPr/>
        </p:nvSpPr>
        <p:spPr>
          <a:xfrm>
            <a:off x="3017738" y="2258996"/>
            <a:ext cx="906658" cy="323165"/>
          </a:xfrm>
          <a:prstGeom prst="rect">
            <a:avLst/>
          </a:prstGeom>
          <a:ln w="25400">
            <a:miter lim="400000"/>
          </a:ln>
          <a:extLst>
            <a:ext uri="{C572A759-6A51-4108-AA02-DFA0A04FC94B}">
              <ma14:wrappingTextBoxFlag xmlns:ma14="http://schemas.microsoft.com/office/mac/drawingml/2011/main" xmlns="" val="1"/>
            </a:ext>
          </a:extLst>
        </p:spPr>
        <p:txBody>
          <a:bodyPr wrap="none" lIns="45720" tIns="45720" rIns="45720" bIns="45720">
            <a:spAutoFit/>
          </a:bodyPr>
          <a:lstStyle>
            <a:lvl1pPr>
              <a:defRPr sz="4000" b="1">
                <a:latin typeface="+mn-lt"/>
                <a:ea typeface="+mn-ea"/>
                <a:cs typeface="+mn-cs"/>
                <a:sym typeface="Helvetica"/>
              </a:defRPr>
            </a:lvl1pPr>
          </a:lstStyle>
          <a:p>
            <a:pPr defTabSz="457200" fontAlgn="auto" hangingPunct="0">
              <a:spcBef>
                <a:spcPts val="0"/>
              </a:spcBef>
              <a:spcAft>
                <a:spcPts val="0"/>
              </a:spcAft>
              <a:buClrTx/>
              <a:buSzTx/>
              <a:buNone/>
            </a:pPr>
            <a:r>
              <a:rPr sz="1500" b="0" kern="0" dirty="0">
                <a:solidFill>
                  <a:srgbClr val="000000"/>
                </a:solidFill>
                <a:latin typeface="Cambria Math" panose="02040503050406030204" pitchFamily="18" charset="0"/>
                <a:ea typeface="Cambria Math" panose="02040503050406030204" pitchFamily="18" charset="0"/>
                <a:cs typeface="Arial" panose="020B0604020202020204" pitchFamily="34" charset="0"/>
              </a:rPr>
              <a:t>Hydrogen</a:t>
            </a:r>
          </a:p>
        </p:txBody>
      </p:sp>
      <p:sp>
        <p:nvSpPr>
          <p:cNvPr id="11" name="Shape 98">
            <a:extLst>
              <a:ext uri="{FF2B5EF4-FFF2-40B4-BE49-F238E27FC236}">
                <a16:creationId xmlns:a16="http://schemas.microsoft.com/office/drawing/2014/main" id="{11BB1B5B-B2EF-42AD-A8EB-7FDA5D041693}"/>
              </a:ext>
            </a:extLst>
          </p:cNvPr>
          <p:cNvSpPr txBox="1"/>
          <p:nvPr/>
        </p:nvSpPr>
        <p:spPr>
          <a:xfrm>
            <a:off x="358238" y="1059426"/>
            <a:ext cx="8427523" cy="738633"/>
          </a:xfrm>
          <a:prstGeom prst="rect">
            <a:avLst/>
          </a:prstGeom>
          <a:ln w="25400">
            <a:miter lim="400000"/>
          </a:ln>
          <a:extLst>
            <a:ext uri="{C572A759-6A51-4108-AA02-DFA0A04FC94B}">
              <ma14:wrappingTextBoxFlag xmlns:ma14="http://schemas.microsoft.com/office/mac/drawingml/2011/main" xmlns="" val="1"/>
            </a:ext>
          </a:extLst>
        </p:spPr>
        <p:txBody>
          <a:bodyPr wrap="square" lIns="91425" tIns="91425" rIns="91425" bIns="91425">
            <a:spAutoFit/>
          </a:bodyPr>
          <a:lstStyle/>
          <a:p>
            <a:pPr marL="285750" indent="-285750" fontAlgn="auto" hangingPunct="0">
              <a:spcBef>
                <a:spcPts val="0"/>
              </a:spcBef>
              <a:spcAft>
                <a:spcPts val="0"/>
              </a:spcAft>
              <a:buClrTx/>
              <a:buSzTx/>
              <a:defRPr>
                <a:latin typeface="Times"/>
                <a:ea typeface="Times"/>
                <a:cs typeface="Times"/>
                <a:sym typeface="Times"/>
              </a:defRPr>
            </a:pPr>
            <a:r>
              <a:rPr lang="en-US" sz="1800"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rPr>
              <a:t>Magnetic polar caps of MSPs are heated by energetic return current from magnetosphere </a:t>
            </a:r>
            <a:endParaRPr sz="1800" kern="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Times"/>
            </a:endParaRPr>
          </a:p>
        </p:txBody>
      </p:sp>
    </p:spTree>
    <p:extLst>
      <p:ext uri="{BB962C8B-B14F-4D97-AF65-F5344CB8AC3E}">
        <p14:creationId xmlns:p14="http://schemas.microsoft.com/office/powerpoint/2010/main" val="4840779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67136" y="138010"/>
            <a:ext cx="8809729" cy="820136"/>
          </a:xfrm>
          <a:prstGeom prst="rect">
            <a:avLst/>
          </a:prstGeom>
        </p:spPr>
        <p:txBody>
          <a:bodyPr/>
          <a:lstStyle>
            <a:lvl1pPr algn="ctr" defTabSz="1295725" rtl="0" eaLnBrk="0" fontAlgn="base" hangingPunct="0">
              <a:spcBef>
                <a:spcPct val="0"/>
              </a:spcBef>
              <a:spcAft>
                <a:spcPct val="0"/>
              </a:spcAft>
              <a:defRPr sz="6300" kern="1200">
                <a:solidFill>
                  <a:schemeClr val="tx1"/>
                </a:solidFill>
                <a:latin typeface="+mj-lt"/>
                <a:ea typeface="ＭＳ Ｐゴシック" charset="0"/>
                <a:cs typeface="ＭＳ Ｐゴシック" charset="0"/>
              </a:defRPr>
            </a:lvl1pPr>
            <a:lvl2pPr algn="ctr" defTabSz="1295725" rtl="0" eaLnBrk="0" fontAlgn="base" hangingPunct="0">
              <a:spcBef>
                <a:spcPct val="0"/>
              </a:spcBef>
              <a:spcAft>
                <a:spcPct val="0"/>
              </a:spcAft>
              <a:defRPr sz="6300">
                <a:solidFill>
                  <a:schemeClr val="tx1"/>
                </a:solidFill>
                <a:latin typeface="Calibri" charset="0"/>
                <a:ea typeface="ＭＳ Ｐゴシック" charset="0"/>
                <a:cs typeface="ＭＳ Ｐゴシック" charset="0"/>
              </a:defRPr>
            </a:lvl2pPr>
            <a:lvl3pPr algn="ctr" defTabSz="1295725" rtl="0" eaLnBrk="0" fontAlgn="base" hangingPunct="0">
              <a:spcBef>
                <a:spcPct val="0"/>
              </a:spcBef>
              <a:spcAft>
                <a:spcPct val="0"/>
              </a:spcAft>
              <a:defRPr sz="6300">
                <a:solidFill>
                  <a:schemeClr val="tx1"/>
                </a:solidFill>
                <a:latin typeface="Calibri" charset="0"/>
                <a:ea typeface="ＭＳ Ｐゴシック" charset="0"/>
                <a:cs typeface="ＭＳ Ｐゴシック" charset="0"/>
              </a:defRPr>
            </a:lvl3pPr>
            <a:lvl4pPr algn="ctr" defTabSz="1295725" rtl="0" eaLnBrk="0" fontAlgn="base" hangingPunct="0">
              <a:spcBef>
                <a:spcPct val="0"/>
              </a:spcBef>
              <a:spcAft>
                <a:spcPct val="0"/>
              </a:spcAft>
              <a:defRPr sz="6300">
                <a:solidFill>
                  <a:schemeClr val="tx1"/>
                </a:solidFill>
                <a:latin typeface="Calibri" charset="0"/>
                <a:ea typeface="ＭＳ Ｐゴシック" charset="0"/>
                <a:cs typeface="ＭＳ Ｐゴシック" charset="0"/>
              </a:defRPr>
            </a:lvl4pPr>
            <a:lvl5pPr algn="ctr" defTabSz="1295725" rtl="0" eaLnBrk="0" fontAlgn="base" hangingPunct="0">
              <a:spcBef>
                <a:spcPct val="0"/>
              </a:spcBef>
              <a:spcAft>
                <a:spcPct val="0"/>
              </a:spcAft>
              <a:defRPr sz="6300">
                <a:solidFill>
                  <a:schemeClr val="tx1"/>
                </a:solidFill>
                <a:latin typeface="Calibri" charset="0"/>
                <a:ea typeface="ＭＳ Ｐゴシック" charset="0"/>
                <a:cs typeface="ＭＳ Ｐゴシック" charset="0"/>
              </a:defRPr>
            </a:lvl5pPr>
            <a:lvl6pPr marL="456657" algn="ctr" defTabSz="1297046" rtl="0" fontAlgn="base">
              <a:spcBef>
                <a:spcPct val="0"/>
              </a:spcBef>
              <a:spcAft>
                <a:spcPct val="0"/>
              </a:spcAft>
              <a:defRPr sz="6300">
                <a:solidFill>
                  <a:schemeClr val="tx1"/>
                </a:solidFill>
                <a:latin typeface="Calibri" charset="0"/>
                <a:ea typeface="ＭＳ Ｐゴシック" charset="0"/>
                <a:cs typeface="ＭＳ Ｐゴシック" charset="0"/>
              </a:defRPr>
            </a:lvl6pPr>
            <a:lvl7pPr marL="913321" algn="ctr" defTabSz="1297046" rtl="0" fontAlgn="base">
              <a:spcBef>
                <a:spcPct val="0"/>
              </a:spcBef>
              <a:spcAft>
                <a:spcPct val="0"/>
              </a:spcAft>
              <a:defRPr sz="6300">
                <a:solidFill>
                  <a:schemeClr val="tx1"/>
                </a:solidFill>
                <a:latin typeface="Calibri" charset="0"/>
                <a:ea typeface="ＭＳ Ｐゴシック" charset="0"/>
                <a:cs typeface="ＭＳ Ｐゴシック" charset="0"/>
              </a:defRPr>
            </a:lvl7pPr>
            <a:lvl8pPr marL="1369983" algn="ctr" defTabSz="1297046" rtl="0" fontAlgn="base">
              <a:spcBef>
                <a:spcPct val="0"/>
              </a:spcBef>
              <a:spcAft>
                <a:spcPct val="0"/>
              </a:spcAft>
              <a:defRPr sz="6300">
                <a:solidFill>
                  <a:schemeClr val="tx1"/>
                </a:solidFill>
                <a:latin typeface="Calibri" charset="0"/>
                <a:ea typeface="ＭＳ Ｐゴシック" charset="0"/>
                <a:cs typeface="ＭＳ Ｐゴシック" charset="0"/>
              </a:defRPr>
            </a:lvl8pPr>
            <a:lvl9pPr marL="1826648" algn="ctr" defTabSz="1297046" rtl="0" fontAlgn="base">
              <a:spcBef>
                <a:spcPct val="0"/>
              </a:spcBef>
              <a:spcAft>
                <a:spcPct val="0"/>
              </a:spcAft>
              <a:defRPr sz="6300">
                <a:solidFill>
                  <a:schemeClr val="tx1"/>
                </a:solidFill>
                <a:latin typeface="Calibri" charset="0"/>
                <a:ea typeface="ＭＳ Ｐゴシック" charset="0"/>
                <a:cs typeface="ＭＳ Ｐゴシック" charset="0"/>
              </a:defRPr>
            </a:lvl9pPr>
          </a:lstStyle>
          <a:p>
            <a:pPr defTabSz="911024">
              <a:buClrTx/>
              <a:buSzTx/>
              <a:buNone/>
            </a:pPr>
            <a:r>
              <a:rPr lang="en-US" sz="3797" b="1" u="sng" dirty="0">
                <a:solidFill>
                  <a:prstClr val="black"/>
                </a:solidFill>
                <a:latin typeface="Avenir Heavy" charset="0"/>
                <a:ea typeface="Avenir Heavy" charset="0"/>
                <a:cs typeface="Avenir Heavy" charset="0"/>
                <a:sym typeface="Gill Sans" charset="0"/>
              </a:rPr>
              <a:t>Amsterdam Spot Shapes</a:t>
            </a:r>
          </a:p>
        </p:txBody>
      </p:sp>
      <p:sp>
        <p:nvSpPr>
          <p:cNvPr id="4" name="TextBox 3"/>
          <p:cNvSpPr txBox="1"/>
          <p:nvPr/>
        </p:nvSpPr>
        <p:spPr>
          <a:xfrm>
            <a:off x="319028" y="760853"/>
            <a:ext cx="8505945" cy="416673"/>
          </a:xfrm>
          <a:prstGeom prst="rect">
            <a:avLst/>
          </a:prstGeom>
          <a:noFill/>
        </p:spPr>
        <p:txBody>
          <a:bodyPr wrap="square" lIns="91396" tIns="45698" rIns="91396" bIns="45698">
            <a:spAutoFit/>
          </a:bodyPr>
          <a:lstStyle/>
          <a:p>
            <a:pPr marL="321457" indent="-321457" defTabSz="913930" fontAlgn="auto">
              <a:lnSpc>
                <a:spcPct val="110000"/>
              </a:lnSpc>
              <a:spcBef>
                <a:spcPts val="0"/>
              </a:spcBef>
              <a:spcAft>
                <a:spcPts val="0"/>
              </a:spcAft>
              <a:buClrTx/>
              <a:buSzTx/>
              <a:buFont typeface="Arial"/>
              <a:buChar char="•"/>
              <a:defRPr/>
            </a:pPr>
            <a:r>
              <a:rPr lang="en-US" sz="1969" dirty="0">
                <a:solidFill>
                  <a:prstClr val="black"/>
                </a:solidFill>
                <a:latin typeface="Avenir Book"/>
                <a:cs typeface="Avenir Book"/>
                <a:sym typeface="Gill Sans" charset="0"/>
              </a:rPr>
              <a:t>Two-cap models of increasing surface pattern complexity.</a:t>
            </a:r>
          </a:p>
        </p:txBody>
      </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00218" y="1748936"/>
            <a:ext cx="2025225" cy="4146027"/>
          </a:xfrm>
          <a:prstGeom prst="rect">
            <a:avLst/>
          </a:prstGeom>
        </p:spPr>
      </p:pic>
      <p:pic>
        <p:nvPicPr>
          <p:cNvPr id="3" name="Picture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417593" y="1796725"/>
            <a:ext cx="2126486" cy="4050450"/>
          </a:xfrm>
          <a:prstGeom prst="rect">
            <a:avLst/>
          </a:prstGeom>
        </p:spPr>
      </p:pic>
      <p:pic>
        <p:nvPicPr>
          <p:cNvPr id="11" name="Picture 10"/>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636230" y="1701148"/>
            <a:ext cx="2075856" cy="4146027"/>
          </a:xfrm>
          <a:prstGeom prst="rect">
            <a:avLst/>
          </a:prstGeom>
        </p:spPr>
      </p:pic>
      <p:pic>
        <p:nvPicPr>
          <p:cNvPr id="12" name="Picture 11"/>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769762" y="1701147"/>
            <a:ext cx="2075856" cy="4101081"/>
          </a:xfrm>
          <a:prstGeom prst="rect">
            <a:avLst/>
          </a:prstGeom>
        </p:spPr>
      </p:pic>
      <p:sp>
        <p:nvSpPr>
          <p:cNvPr id="13" name="Rectangle 12"/>
          <p:cNvSpPr/>
          <p:nvPr/>
        </p:nvSpPr>
        <p:spPr>
          <a:xfrm>
            <a:off x="300217" y="1235062"/>
            <a:ext cx="8676648" cy="51664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2915">
              <a:spcBef>
                <a:spcPct val="0"/>
              </a:spcBef>
              <a:buClrTx/>
              <a:buSzTx/>
              <a:buNone/>
            </a:pPr>
            <a:endParaRPr lang="en-US" sz="3023">
              <a:solidFill>
                <a:prstClr val="white"/>
              </a:solidFill>
              <a:latin typeface="Calibri"/>
              <a:sym typeface="Gill Sans" charset="0"/>
            </a:endParaRPr>
          </a:p>
        </p:txBody>
      </p:sp>
      <p:sp>
        <p:nvSpPr>
          <p:cNvPr id="17" name="TextBox 16"/>
          <p:cNvSpPr txBox="1"/>
          <p:nvPr/>
        </p:nvSpPr>
        <p:spPr>
          <a:xfrm>
            <a:off x="3083561" y="1302638"/>
            <a:ext cx="3105338" cy="308674"/>
          </a:xfrm>
          <a:prstGeom prst="rect">
            <a:avLst/>
          </a:prstGeom>
          <a:noFill/>
        </p:spPr>
        <p:txBody>
          <a:bodyPr wrap="none" rtlCol="0">
            <a:spAutoFit/>
          </a:bodyPr>
          <a:lstStyle/>
          <a:p>
            <a:pPr algn="ctr" defTabSz="642915">
              <a:spcBef>
                <a:spcPct val="0"/>
              </a:spcBef>
              <a:buClrTx/>
              <a:buSzTx/>
              <a:buNone/>
            </a:pPr>
            <a:r>
              <a:rPr lang="en-US" sz="1406" i="1" dirty="0">
                <a:solidFill>
                  <a:prstClr val="black"/>
                </a:solidFill>
                <a:latin typeface="Verdana" panose="020B0604030504040204" pitchFamily="34" charset="0"/>
                <a:ea typeface="Verdana" panose="020B0604030504040204" pitchFamily="34" charset="0"/>
                <a:cs typeface="Verdana" panose="020B0604030504040204" pitchFamily="34" charset="0"/>
                <a:sym typeface="Gill Sans" charset="0"/>
              </a:rPr>
              <a:t>Northern rotational hemisphere </a:t>
            </a:r>
          </a:p>
        </p:txBody>
      </p:sp>
      <p:sp>
        <p:nvSpPr>
          <p:cNvPr id="18" name="TextBox 17"/>
          <p:cNvSpPr txBox="1"/>
          <p:nvPr/>
        </p:nvSpPr>
        <p:spPr>
          <a:xfrm>
            <a:off x="3083136" y="6038088"/>
            <a:ext cx="3130986" cy="308674"/>
          </a:xfrm>
          <a:prstGeom prst="rect">
            <a:avLst/>
          </a:prstGeom>
          <a:noFill/>
        </p:spPr>
        <p:txBody>
          <a:bodyPr wrap="none" rtlCol="0">
            <a:spAutoFit/>
          </a:bodyPr>
          <a:lstStyle/>
          <a:p>
            <a:pPr algn="ctr" defTabSz="642915">
              <a:spcBef>
                <a:spcPct val="0"/>
              </a:spcBef>
              <a:buClrTx/>
              <a:buSzTx/>
              <a:buNone/>
            </a:pPr>
            <a:r>
              <a:rPr lang="en-US" sz="1406" i="1" dirty="0">
                <a:solidFill>
                  <a:prstClr val="black"/>
                </a:solidFill>
                <a:latin typeface="Verdana" panose="020B0604030504040204" pitchFamily="34" charset="0"/>
                <a:ea typeface="Verdana" panose="020B0604030504040204" pitchFamily="34" charset="0"/>
                <a:cs typeface="Verdana" panose="020B0604030504040204" pitchFamily="34" charset="0"/>
                <a:sym typeface="Gill Sans" charset="0"/>
              </a:rPr>
              <a:t>Southern rotational hemisphere </a:t>
            </a:r>
          </a:p>
        </p:txBody>
      </p:sp>
      <p:cxnSp>
        <p:nvCxnSpPr>
          <p:cNvPr id="20" name="Straight Connector 19"/>
          <p:cNvCxnSpPr/>
          <p:nvPr/>
        </p:nvCxnSpPr>
        <p:spPr>
          <a:xfrm>
            <a:off x="2325443" y="2247675"/>
            <a:ext cx="0" cy="318972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544080" y="2298306"/>
            <a:ext cx="0" cy="3189729"/>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703471" y="2298306"/>
            <a:ext cx="0" cy="3189729"/>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B993EB1-16D1-41DE-978C-1713BAE02513}"/>
              </a:ext>
            </a:extLst>
          </p:cNvPr>
          <p:cNvSpPr txBox="1"/>
          <p:nvPr/>
        </p:nvSpPr>
        <p:spPr>
          <a:xfrm>
            <a:off x="4932040" y="6593045"/>
            <a:ext cx="5254712" cy="307777"/>
          </a:xfrm>
          <a:prstGeom prst="rect">
            <a:avLst/>
          </a:prstGeom>
          <a:noFill/>
        </p:spPr>
        <p:txBody>
          <a:bodyPr wrap="square" rtlCol="0">
            <a:spAutoFit/>
          </a:bodyPr>
          <a:lstStyle/>
          <a:p>
            <a:pPr algn="ctr" fontAlgn="auto">
              <a:spcBef>
                <a:spcPts val="0"/>
              </a:spcBef>
              <a:spcAft>
                <a:spcPts val="0"/>
              </a:spcAft>
              <a:buClrTx/>
              <a:buSzTx/>
              <a:buFontTx/>
              <a:buNone/>
            </a:pPr>
            <a:r>
              <a:rPr lang="en-US" sz="1400" dirty="0">
                <a:solidFill>
                  <a:prstClr val="black"/>
                </a:solidFill>
                <a:latin typeface="Avenir Medium" panose="02000503020000020003" pitchFamily="2" charset="0"/>
                <a:ea typeface="Cambria Math" panose="02040503050406030204" pitchFamily="18" charset="0"/>
                <a:cs typeface="Arial" panose="020B0604020202020204" pitchFamily="34" charset="0"/>
              </a:rPr>
              <a:t>Courtesy of Tom Riley &amp; Anna Watts</a:t>
            </a:r>
          </a:p>
        </p:txBody>
      </p:sp>
      <p:sp>
        <p:nvSpPr>
          <p:cNvPr id="9" name="Date Placeholder 8">
            <a:extLst>
              <a:ext uri="{FF2B5EF4-FFF2-40B4-BE49-F238E27FC236}">
                <a16:creationId xmlns:a16="http://schemas.microsoft.com/office/drawing/2014/main" id="{1E12FA15-0DBD-0E4E-8307-B9E983FF8341}"/>
              </a:ext>
            </a:extLst>
          </p:cNvPr>
          <p:cNvSpPr>
            <a:spLocks noGrp="1"/>
          </p:cNvSpPr>
          <p:nvPr>
            <p:ph type="dt" sz="half" idx="10"/>
          </p:nvPr>
        </p:nvSpPr>
        <p:spPr/>
        <p:txBody>
          <a:bodyPr/>
          <a:lstStyle/>
          <a:p>
            <a:pPr>
              <a:defRPr/>
            </a:pPr>
            <a:r>
              <a:rPr lang="en-CA"/>
              <a:t>SQM 2022</a:t>
            </a:r>
            <a:endParaRPr lang="en-US"/>
          </a:p>
        </p:txBody>
      </p:sp>
    </p:spTree>
    <p:extLst>
      <p:ext uri="{BB962C8B-B14F-4D97-AF65-F5344CB8AC3E}">
        <p14:creationId xmlns:p14="http://schemas.microsoft.com/office/powerpoint/2010/main" val="12751676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67136" y="138010"/>
            <a:ext cx="8809729" cy="820136"/>
          </a:xfrm>
          <a:prstGeom prst="rect">
            <a:avLst/>
          </a:prstGeom>
        </p:spPr>
        <p:txBody>
          <a:bodyPr/>
          <a:lstStyle>
            <a:lvl1pPr algn="ctr" defTabSz="1295725" rtl="0" eaLnBrk="0" fontAlgn="base" hangingPunct="0">
              <a:spcBef>
                <a:spcPct val="0"/>
              </a:spcBef>
              <a:spcAft>
                <a:spcPct val="0"/>
              </a:spcAft>
              <a:defRPr sz="6300" kern="1200">
                <a:solidFill>
                  <a:schemeClr val="tx1"/>
                </a:solidFill>
                <a:latin typeface="+mj-lt"/>
                <a:ea typeface="ＭＳ Ｐゴシック" charset="0"/>
                <a:cs typeface="ＭＳ Ｐゴシック" charset="0"/>
              </a:defRPr>
            </a:lvl1pPr>
            <a:lvl2pPr algn="ctr" defTabSz="1295725" rtl="0" eaLnBrk="0" fontAlgn="base" hangingPunct="0">
              <a:spcBef>
                <a:spcPct val="0"/>
              </a:spcBef>
              <a:spcAft>
                <a:spcPct val="0"/>
              </a:spcAft>
              <a:defRPr sz="6300">
                <a:solidFill>
                  <a:schemeClr val="tx1"/>
                </a:solidFill>
                <a:latin typeface="Calibri" charset="0"/>
                <a:ea typeface="ＭＳ Ｐゴシック" charset="0"/>
                <a:cs typeface="ＭＳ Ｐゴシック" charset="0"/>
              </a:defRPr>
            </a:lvl2pPr>
            <a:lvl3pPr algn="ctr" defTabSz="1295725" rtl="0" eaLnBrk="0" fontAlgn="base" hangingPunct="0">
              <a:spcBef>
                <a:spcPct val="0"/>
              </a:spcBef>
              <a:spcAft>
                <a:spcPct val="0"/>
              </a:spcAft>
              <a:defRPr sz="6300">
                <a:solidFill>
                  <a:schemeClr val="tx1"/>
                </a:solidFill>
                <a:latin typeface="Calibri" charset="0"/>
                <a:ea typeface="ＭＳ Ｐゴシック" charset="0"/>
                <a:cs typeface="ＭＳ Ｐゴシック" charset="0"/>
              </a:defRPr>
            </a:lvl3pPr>
            <a:lvl4pPr algn="ctr" defTabSz="1295725" rtl="0" eaLnBrk="0" fontAlgn="base" hangingPunct="0">
              <a:spcBef>
                <a:spcPct val="0"/>
              </a:spcBef>
              <a:spcAft>
                <a:spcPct val="0"/>
              </a:spcAft>
              <a:defRPr sz="6300">
                <a:solidFill>
                  <a:schemeClr val="tx1"/>
                </a:solidFill>
                <a:latin typeface="Calibri" charset="0"/>
                <a:ea typeface="ＭＳ Ｐゴシック" charset="0"/>
                <a:cs typeface="ＭＳ Ｐゴシック" charset="0"/>
              </a:defRPr>
            </a:lvl4pPr>
            <a:lvl5pPr algn="ctr" defTabSz="1295725" rtl="0" eaLnBrk="0" fontAlgn="base" hangingPunct="0">
              <a:spcBef>
                <a:spcPct val="0"/>
              </a:spcBef>
              <a:spcAft>
                <a:spcPct val="0"/>
              </a:spcAft>
              <a:defRPr sz="6300">
                <a:solidFill>
                  <a:schemeClr val="tx1"/>
                </a:solidFill>
                <a:latin typeface="Calibri" charset="0"/>
                <a:ea typeface="ＭＳ Ｐゴシック" charset="0"/>
                <a:cs typeface="ＭＳ Ｐゴシック" charset="0"/>
              </a:defRPr>
            </a:lvl5pPr>
            <a:lvl6pPr marL="456657" algn="ctr" defTabSz="1297046" rtl="0" fontAlgn="base">
              <a:spcBef>
                <a:spcPct val="0"/>
              </a:spcBef>
              <a:spcAft>
                <a:spcPct val="0"/>
              </a:spcAft>
              <a:defRPr sz="6300">
                <a:solidFill>
                  <a:schemeClr val="tx1"/>
                </a:solidFill>
                <a:latin typeface="Calibri" charset="0"/>
                <a:ea typeface="ＭＳ Ｐゴシック" charset="0"/>
                <a:cs typeface="ＭＳ Ｐゴシック" charset="0"/>
              </a:defRPr>
            </a:lvl6pPr>
            <a:lvl7pPr marL="913321" algn="ctr" defTabSz="1297046" rtl="0" fontAlgn="base">
              <a:spcBef>
                <a:spcPct val="0"/>
              </a:spcBef>
              <a:spcAft>
                <a:spcPct val="0"/>
              </a:spcAft>
              <a:defRPr sz="6300">
                <a:solidFill>
                  <a:schemeClr val="tx1"/>
                </a:solidFill>
                <a:latin typeface="Calibri" charset="0"/>
                <a:ea typeface="ＭＳ Ｐゴシック" charset="0"/>
                <a:cs typeface="ＭＳ Ｐゴシック" charset="0"/>
              </a:defRPr>
            </a:lvl7pPr>
            <a:lvl8pPr marL="1369983" algn="ctr" defTabSz="1297046" rtl="0" fontAlgn="base">
              <a:spcBef>
                <a:spcPct val="0"/>
              </a:spcBef>
              <a:spcAft>
                <a:spcPct val="0"/>
              </a:spcAft>
              <a:defRPr sz="6300">
                <a:solidFill>
                  <a:schemeClr val="tx1"/>
                </a:solidFill>
                <a:latin typeface="Calibri" charset="0"/>
                <a:ea typeface="ＭＳ Ｐゴシック" charset="0"/>
                <a:cs typeface="ＭＳ Ｐゴシック" charset="0"/>
              </a:defRPr>
            </a:lvl8pPr>
            <a:lvl9pPr marL="1826648" algn="ctr" defTabSz="1297046" rtl="0" fontAlgn="base">
              <a:spcBef>
                <a:spcPct val="0"/>
              </a:spcBef>
              <a:spcAft>
                <a:spcPct val="0"/>
              </a:spcAft>
              <a:defRPr sz="6300">
                <a:solidFill>
                  <a:schemeClr val="tx1"/>
                </a:solidFill>
                <a:latin typeface="Calibri" charset="0"/>
                <a:ea typeface="ＭＳ Ｐゴシック" charset="0"/>
                <a:cs typeface="ＭＳ Ｐゴシック" charset="0"/>
              </a:defRPr>
            </a:lvl9pPr>
          </a:lstStyle>
          <a:p>
            <a:pPr defTabSz="911024">
              <a:buClrTx/>
              <a:buSzTx/>
              <a:buNone/>
            </a:pPr>
            <a:r>
              <a:rPr lang="en-US" sz="3797" b="1" dirty="0">
                <a:solidFill>
                  <a:prstClr val="black"/>
                </a:solidFill>
                <a:latin typeface="Avenir Heavy" charset="0"/>
                <a:ea typeface="Avenir Heavy" charset="0"/>
                <a:cs typeface="Avenir Heavy" charset="0"/>
                <a:sym typeface="Gill Sans" charset="0"/>
              </a:rPr>
              <a:t>Illinois-Maryland Spot Shapes</a:t>
            </a:r>
          </a:p>
        </p:txBody>
      </p:sp>
      <p:sp>
        <p:nvSpPr>
          <p:cNvPr id="4" name="TextBox 3"/>
          <p:cNvSpPr txBox="1"/>
          <p:nvPr/>
        </p:nvSpPr>
        <p:spPr>
          <a:xfrm>
            <a:off x="430456" y="791453"/>
            <a:ext cx="9144000" cy="416673"/>
          </a:xfrm>
          <a:prstGeom prst="rect">
            <a:avLst/>
          </a:prstGeom>
          <a:noFill/>
        </p:spPr>
        <p:txBody>
          <a:bodyPr wrap="square" lIns="91396" tIns="45698" rIns="91396" bIns="45698">
            <a:spAutoFit/>
          </a:bodyPr>
          <a:lstStyle/>
          <a:p>
            <a:pPr defTabSz="913930" fontAlgn="auto">
              <a:lnSpc>
                <a:spcPct val="110000"/>
              </a:lnSpc>
              <a:spcBef>
                <a:spcPts val="0"/>
              </a:spcBef>
              <a:spcAft>
                <a:spcPts val="0"/>
              </a:spcAft>
              <a:buClrTx/>
              <a:buSzTx/>
              <a:defRPr/>
            </a:pPr>
            <a:r>
              <a:rPr lang="en-US" sz="1969" dirty="0">
                <a:solidFill>
                  <a:prstClr val="black"/>
                </a:solidFill>
                <a:latin typeface="Avenir Book"/>
                <a:cs typeface="Avenir Book"/>
                <a:sym typeface="Gill Sans" charset="0"/>
              </a:rPr>
              <a:t>Two or more hot spots, allowing for elongated spots with arbitrary overlap</a:t>
            </a:r>
          </a:p>
        </p:txBody>
      </p:sp>
      <p:sp>
        <p:nvSpPr>
          <p:cNvPr id="13" name="Rectangle 12"/>
          <p:cNvSpPr/>
          <p:nvPr/>
        </p:nvSpPr>
        <p:spPr>
          <a:xfrm>
            <a:off x="300217" y="1278607"/>
            <a:ext cx="8676648" cy="51664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42915">
              <a:spcBef>
                <a:spcPct val="0"/>
              </a:spcBef>
              <a:buClrTx/>
              <a:buSzTx/>
              <a:buNone/>
            </a:pPr>
            <a:endParaRPr lang="en-US" sz="3023">
              <a:solidFill>
                <a:prstClr val="white"/>
              </a:solidFill>
              <a:latin typeface="Calibri"/>
              <a:sym typeface="Gill Sans" charset="0"/>
            </a:endParaRPr>
          </a:p>
        </p:txBody>
      </p:sp>
      <p:pic>
        <p:nvPicPr>
          <p:cNvPr id="7" name="Picture 6">
            <a:extLst>
              <a:ext uri="{FF2B5EF4-FFF2-40B4-BE49-F238E27FC236}">
                <a16:creationId xmlns:a16="http://schemas.microsoft.com/office/drawing/2014/main" id="{227A4F20-B951-4F0F-8EFE-9D9CF4F53A9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68580" y="1634001"/>
            <a:ext cx="4463146" cy="4463146"/>
          </a:xfrm>
          <a:prstGeom prst="rect">
            <a:avLst/>
          </a:prstGeom>
        </p:spPr>
      </p:pic>
      <p:sp>
        <p:nvSpPr>
          <p:cNvPr id="16" name="TextBox 15">
            <a:extLst>
              <a:ext uri="{FF2B5EF4-FFF2-40B4-BE49-F238E27FC236}">
                <a16:creationId xmlns:a16="http://schemas.microsoft.com/office/drawing/2014/main" id="{FBFD59EB-6AA2-40D4-9558-CEB791B8BD43}"/>
              </a:ext>
            </a:extLst>
          </p:cNvPr>
          <p:cNvSpPr txBox="1"/>
          <p:nvPr/>
        </p:nvSpPr>
        <p:spPr>
          <a:xfrm>
            <a:off x="4149050" y="6121589"/>
            <a:ext cx="5094515" cy="307777"/>
          </a:xfrm>
          <a:prstGeom prst="rect">
            <a:avLst/>
          </a:prstGeom>
          <a:noFill/>
        </p:spPr>
        <p:txBody>
          <a:bodyPr wrap="square" rtlCol="0">
            <a:spAutoFit/>
          </a:bodyPr>
          <a:lstStyle/>
          <a:p>
            <a:pPr algn="ctr" fontAlgn="auto">
              <a:spcBef>
                <a:spcPts val="0"/>
              </a:spcBef>
              <a:spcAft>
                <a:spcPts val="0"/>
              </a:spcAft>
              <a:buClrTx/>
              <a:buSzTx/>
              <a:buFontTx/>
              <a:buNone/>
            </a:pPr>
            <a:r>
              <a:rPr lang="en-US" sz="1400" dirty="0">
                <a:solidFill>
                  <a:prstClr val="black"/>
                </a:solidFill>
                <a:latin typeface="Avenir Medium" panose="02000503020000020003" pitchFamily="2" charset="0"/>
                <a:ea typeface="Cambria Math" panose="02040503050406030204" pitchFamily="18" charset="0"/>
                <a:cs typeface="Arial" panose="020B0604020202020204" pitchFamily="34" charset="0"/>
              </a:rPr>
              <a:t>Courtesy of  Alex </a:t>
            </a:r>
            <a:r>
              <a:rPr lang="en-US" sz="1400" dirty="0" err="1">
                <a:solidFill>
                  <a:prstClr val="black"/>
                </a:solidFill>
                <a:latin typeface="Avenir Medium" panose="02000503020000020003" pitchFamily="2" charset="0"/>
                <a:ea typeface="Cambria Math" panose="02040503050406030204" pitchFamily="18" charset="0"/>
                <a:cs typeface="Arial" panose="020B0604020202020204" pitchFamily="34" charset="0"/>
              </a:rPr>
              <a:t>Dittmann</a:t>
            </a:r>
            <a:r>
              <a:rPr lang="en-US" sz="1400" dirty="0">
                <a:solidFill>
                  <a:prstClr val="black"/>
                </a:solidFill>
                <a:latin typeface="Avenir Medium" panose="02000503020000020003" pitchFamily="2" charset="0"/>
                <a:ea typeface="Cambria Math" panose="02040503050406030204" pitchFamily="18" charset="0"/>
                <a:cs typeface="Arial" panose="020B0604020202020204" pitchFamily="34" charset="0"/>
              </a:rPr>
              <a:t>, Fred Lamb, &amp; Cole Miller</a:t>
            </a:r>
          </a:p>
        </p:txBody>
      </p:sp>
      <p:sp>
        <p:nvSpPr>
          <p:cNvPr id="8" name="Date Placeholder 7">
            <a:extLst>
              <a:ext uri="{FF2B5EF4-FFF2-40B4-BE49-F238E27FC236}">
                <a16:creationId xmlns:a16="http://schemas.microsoft.com/office/drawing/2014/main" id="{D1D4F307-A501-BB45-9871-475E89D8A516}"/>
              </a:ext>
            </a:extLst>
          </p:cNvPr>
          <p:cNvSpPr>
            <a:spLocks noGrp="1"/>
          </p:cNvSpPr>
          <p:nvPr>
            <p:ph type="dt" sz="half" idx="10"/>
          </p:nvPr>
        </p:nvSpPr>
        <p:spPr>
          <a:xfrm>
            <a:off x="457200" y="6376243"/>
            <a:ext cx="2133600" cy="365125"/>
          </a:xfrm>
        </p:spPr>
        <p:txBody>
          <a:bodyPr/>
          <a:lstStyle/>
          <a:p>
            <a:pPr>
              <a:defRPr/>
            </a:pPr>
            <a:r>
              <a:rPr lang="en-CA"/>
              <a:t>SQM 2022</a:t>
            </a:r>
            <a:endParaRPr lang="en-US" dirty="0"/>
          </a:p>
        </p:txBody>
      </p:sp>
    </p:spTree>
    <p:extLst>
      <p:ext uri="{BB962C8B-B14F-4D97-AF65-F5344CB8AC3E}">
        <p14:creationId xmlns:p14="http://schemas.microsoft.com/office/powerpoint/2010/main" val="8052960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NICER Data Analysis Parameters</a:t>
            </a:r>
          </a:p>
        </p:txBody>
      </p:sp>
      <p:sp>
        <p:nvSpPr>
          <p:cNvPr id="3" name="Text Placeholder 2"/>
          <p:cNvSpPr>
            <a:spLocks noGrp="1"/>
          </p:cNvSpPr>
          <p:nvPr>
            <p:ph type="body" idx="1"/>
          </p:nvPr>
        </p:nvSpPr>
        <p:spPr/>
        <p:txBody>
          <a:bodyPr/>
          <a:lstStyle/>
          <a:p>
            <a:r>
              <a:rPr lang="en-US" sz="2800" dirty="0"/>
              <a:t>Up to 4 spots at arbitrary locations, sizes, &amp; temperatures; mimic complex shapes</a:t>
            </a:r>
          </a:p>
          <a:p>
            <a:r>
              <a:rPr lang="en-US" sz="2800" dirty="0"/>
              <a:t>Hydrogen atmosphere (with He possible)</a:t>
            </a:r>
          </a:p>
          <a:p>
            <a:r>
              <a:rPr lang="en-US" sz="2800" dirty="0"/>
              <a:t>Mass, radius, observer inclination, distance with reasonably large range of priors</a:t>
            </a:r>
          </a:p>
          <a:p>
            <a:r>
              <a:rPr lang="en-US" sz="2800" dirty="0"/>
              <a:t>Effects due to rotation introduced using oblate approximation</a:t>
            </a:r>
          </a:p>
          <a:p>
            <a:r>
              <a:rPr lang="en-US" sz="2800" dirty="0"/>
              <a:t>ISM extinction</a:t>
            </a:r>
          </a:p>
          <a:p>
            <a:r>
              <a:rPr lang="en-US" sz="2800" dirty="0"/>
              <a:t>Filtering/Background/Instrument Response</a:t>
            </a:r>
          </a:p>
          <a:p>
            <a:r>
              <a:rPr lang="en-US" sz="2800" dirty="0"/>
              <a:t>Bayesian parameter estimation using multiple codes (based on MCMC and/or nested sampling)</a:t>
            </a:r>
          </a:p>
        </p:txBody>
      </p:sp>
    </p:spTree>
    <p:extLst>
      <p:ext uri="{BB962C8B-B14F-4D97-AF65-F5344CB8AC3E}">
        <p14:creationId xmlns:p14="http://schemas.microsoft.com/office/powerpoint/2010/main" val="519248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1D47F-6EDB-3D4B-AB42-F59A6FEF5C42}"/>
              </a:ext>
            </a:extLst>
          </p:cNvPr>
          <p:cNvSpPr>
            <a:spLocks noGrp="1"/>
          </p:cNvSpPr>
          <p:nvPr>
            <p:ph type="title"/>
          </p:nvPr>
        </p:nvSpPr>
        <p:spPr/>
        <p:txBody>
          <a:bodyPr/>
          <a:lstStyle/>
          <a:p>
            <a:r>
              <a:rPr lang="en-US" dirty="0"/>
              <a:t>J0030 </a:t>
            </a:r>
            <a:r>
              <a:rPr lang="en-US" dirty="0" err="1"/>
              <a:t>Lightcurve</a:t>
            </a:r>
            <a:r>
              <a:rPr lang="en-US" dirty="0"/>
              <a:t> (2019 dataset)</a:t>
            </a:r>
          </a:p>
        </p:txBody>
      </p:sp>
      <p:pic>
        <p:nvPicPr>
          <p:cNvPr id="1026" name="Picture 2" descr="https://lh4.googleusercontent.com/FmcjSZYelf58raoFYzZm0XL1AYtzQlYLS3khWFl4E4Lq89S2dp5P7cQzJu2C4uPEf-JRBuiMdOFKfJv14IFC-1O_r_mn32RXshalhsoc9Bi9elFV9FLqDHdgNewR_IkHpJwEAoY60ds">
            <a:extLst>
              <a:ext uri="{FF2B5EF4-FFF2-40B4-BE49-F238E27FC236}">
                <a16:creationId xmlns:a16="http://schemas.microsoft.com/office/drawing/2014/main" id="{1C86573F-BB0D-1B44-B4A4-61ACBDD98208}"/>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2009530" y="1600200"/>
            <a:ext cx="5124940" cy="452596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335B33E-89D0-3740-AA0C-772F3D61D757}"/>
              </a:ext>
            </a:extLst>
          </p:cNvPr>
          <p:cNvSpPr txBox="1"/>
          <p:nvPr/>
        </p:nvSpPr>
        <p:spPr>
          <a:xfrm>
            <a:off x="251520" y="5895330"/>
            <a:ext cx="3125279" cy="461665"/>
          </a:xfrm>
          <a:prstGeom prst="rect">
            <a:avLst/>
          </a:prstGeom>
          <a:noFill/>
        </p:spPr>
        <p:txBody>
          <a:bodyPr wrap="none" rtlCol="0">
            <a:spAutoFit/>
          </a:bodyPr>
          <a:lstStyle/>
          <a:p>
            <a:r>
              <a:rPr lang="en-US" dirty="0" err="1"/>
              <a:t>Bogdanov</a:t>
            </a:r>
            <a:r>
              <a:rPr lang="en-US" dirty="0"/>
              <a:t>+, </a:t>
            </a:r>
            <a:r>
              <a:rPr lang="en-US" dirty="0" err="1"/>
              <a:t>ApJL</a:t>
            </a:r>
            <a:r>
              <a:rPr lang="en-US" dirty="0"/>
              <a:t> 2019</a:t>
            </a:r>
          </a:p>
        </p:txBody>
      </p:sp>
      <p:sp>
        <p:nvSpPr>
          <p:cNvPr id="7" name="Date Placeholder 6">
            <a:extLst>
              <a:ext uri="{FF2B5EF4-FFF2-40B4-BE49-F238E27FC236}">
                <a16:creationId xmlns:a16="http://schemas.microsoft.com/office/drawing/2014/main" id="{584B9CD4-CD53-5A48-B84C-41EE367213E2}"/>
              </a:ext>
            </a:extLst>
          </p:cNvPr>
          <p:cNvSpPr>
            <a:spLocks noGrp="1"/>
          </p:cNvSpPr>
          <p:nvPr>
            <p:ph type="dt" sz="half" idx="10"/>
          </p:nvPr>
        </p:nvSpPr>
        <p:spPr/>
        <p:txBody>
          <a:bodyPr/>
          <a:lstStyle/>
          <a:p>
            <a:pPr>
              <a:defRPr/>
            </a:pPr>
            <a:r>
              <a:rPr lang="en-CA"/>
              <a:t>SQM 2022</a:t>
            </a:r>
            <a:endParaRPr lang="en-US"/>
          </a:p>
        </p:txBody>
      </p:sp>
      <p:sp>
        <p:nvSpPr>
          <p:cNvPr id="8" name="TextBox 7">
            <a:extLst>
              <a:ext uri="{FF2B5EF4-FFF2-40B4-BE49-F238E27FC236}">
                <a16:creationId xmlns:a16="http://schemas.microsoft.com/office/drawing/2014/main" id="{4221E4A0-D39A-0047-8914-172A42439B63}"/>
              </a:ext>
            </a:extLst>
          </p:cNvPr>
          <p:cNvSpPr txBox="1"/>
          <p:nvPr/>
        </p:nvSpPr>
        <p:spPr>
          <a:xfrm>
            <a:off x="1814159" y="5503236"/>
            <a:ext cx="671979" cy="276999"/>
          </a:xfrm>
          <a:prstGeom prst="rect">
            <a:avLst/>
          </a:prstGeom>
          <a:noFill/>
        </p:spPr>
        <p:txBody>
          <a:bodyPr wrap="none" rtlCol="0">
            <a:spAutoFit/>
          </a:bodyPr>
          <a:lstStyle/>
          <a:p>
            <a:r>
              <a:rPr lang="en-US" sz="1200" dirty="0"/>
              <a:t>0.3 </a:t>
            </a:r>
            <a:r>
              <a:rPr lang="en-US" sz="1200" dirty="0" err="1"/>
              <a:t>keV</a:t>
            </a:r>
            <a:endParaRPr lang="en-US" sz="1200" dirty="0"/>
          </a:p>
        </p:txBody>
      </p:sp>
      <p:sp>
        <p:nvSpPr>
          <p:cNvPr id="10" name="TextBox 9">
            <a:extLst>
              <a:ext uri="{FF2B5EF4-FFF2-40B4-BE49-F238E27FC236}">
                <a16:creationId xmlns:a16="http://schemas.microsoft.com/office/drawing/2014/main" id="{A423A20A-7C26-CD4A-8A99-E046471F94EF}"/>
              </a:ext>
            </a:extLst>
          </p:cNvPr>
          <p:cNvSpPr txBox="1"/>
          <p:nvPr/>
        </p:nvSpPr>
        <p:spPr>
          <a:xfrm>
            <a:off x="1814158" y="3702868"/>
            <a:ext cx="671979" cy="276999"/>
          </a:xfrm>
          <a:prstGeom prst="rect">
            <a:avLst/>
          </a:prstGeom>
          <a:noFill/>
        </p:spPr>
        <p:txBody>
          <a:bodyPr wrap="none" rtlCol="0">
            <a:spAutoFit/>
          </a:bodyPr>
          <a:lstStyle/>
          <a:p>
            <a:r>
              <a:rPr lang="en-US" sz="1200" dirty="0"/>
              <a:t>3.0 </a:t>
            </a:r>
            <a:r>
              <a:rPr lang="en-US" sz="1200" dirty="0" err="1"/>
              <a:t>keV</a:t>
            </a:r>
            <a:endParaRPr lang="en-US" sz="1200" dirty="0"/>
          </a:p>
        </p:txBody>
      </p:sp>
      <p:sp>
        <p:nvSpPr>
          <p:cNvPr id="9" name="Rectangle 8">
            <a:extLst>
              <a:ext uri="{FF2B5EF4-FFF2-40B4-BE49-F238E27FC236}">
                <a16:creationId xmlns:a16="http://schemas.microsoft.com/office/drawing/2014/main" id="{332F104B-1097-B041-95C4-2D28D7B762B3}"/>
              </a:ext>
            </a:extLst>
          </p:cNvPr>
          <p:cNvSpPr/>
          <p:nvPr/>
        </p:nvSpPr>
        <p:spPr>
          <a:xfrm>
            <a:off x="2081538" y="4365104"/>
            <a:ext cx="402230" cy="113813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8712828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805" y="90930"/>
            <a:ext cx="8520600" cy="763600"/>
          </a:xfrm>
        </p:spPr>
        <p:txBody>
          <a:bodyPr/>
          <a:lstStyle/>
          <a:p>
            <a:r>
              <a:rPr lang="en-US" dirty="0"/>
              <a:t>First Results on J0030</a:t>
            </a:r>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505846" y="1052736"/>
                <a:ext cx="8520600" cy="5544616"/>
              </a:xfrm>
            </p:spPr>
            <p:txBody>
              <a:bodyPr/>
              <a:lstStyle/>
              <a:p>
                <a:r>
                  <a:rPr lang="en-US" sz="2800" dirty="0"/>
                  <a:t>No independent radio mass measurement</a:t>
                </a:r>
              </a:p>
              <a:p>
                <a:r>
                  <a:rPr lang="en-US" sz="2800" dirty="0"/>
                  <a:t>Two independent analyses (crescents or ovals) Riley+ (</a:t>
                </a:r>
                <a:r>
                  <a:rPr lang="en-US" sz="2800" dirty="0" err="1"/>
                  <a:t>ApJL</a:t>
                </a:r>
                <a:r>
                  <a:rPr lang="en-US" sz="2800" dirty="0"/>
                  <a:t> 2019) and Miller+ (</a:t>
                </a:r>
                <a:r>
                  <a:rPr lang="en-US" sz="2800" dirty="0" err="1"/>
                  <a:t>ApJL</a:t>
                </a:r>
                <a:r>
                  <a:rPr lang="en-US" sz="2800" dirty="0"/>
                  <a:t> 2019) </a:t>
                </a:r>
              </a:p>
              <a:p>
                <a:endParaRPr lang="en-US" sz="2800" dirty="0"/>
              </a:p>
              <a:p>
                <a:pPr marL="0" indent="0">
                  <a:buNone/>
                </a:pPr>
                <a:r>
                  <a:rPr lang="en-US" sz="2800" dirty="0"/>
                  <a:t>M = </a:t>
                </a:r>
                <a14:m>
                  <m:oMath xmlns:m="http://schemas.openxmlformats.org/officeDocument/2006/math">
                    <m:sSubSup>
                      <m:sSubSupPr>
                        <m:ctrlPr>
                          <a:rPr lang="en-US" sz="2800" b="0" i="1" smtClean="0">
                            <a:latin typeface="Cambria Math" panose="02040503050406030204" pitchFamily="18" charset="0"/>
                          </a:rPr>
                        </m:ctrlPr>
                      </m:sSubSupPr>
                      <m:e>
                        <m:r>
                          <a:rPr lang="en-CA" sz="2800" b="0" i="1" smtClean="0">
                            <a:latin typeface="Cambria Math" charset="0"/>
                          </a:rPr>
                          <m:t>1.34</m:t>
                        </m:r>
                      </m:e>
                      <m:sub>
                        <m:r>
                          <a:rPr lang="en-CA" sz="2800" b="0" i="1" smtClean="0">
                            <a:latin typeface="Cambria Math" charset="0"/>
                          </a:rPr>
                          <m:t>−0.16</m:t>
                        </m:r>
                      </m:sub>
                      <m:sup>
                        <m:r>
                          <a:rPr lang="en-CA" sz="2800" b="0" i="1" smtClean="0">
                            <a:latin typeface="Cambria Math" charset="0"/>
                          </a:rPr>
                          <m:t>+0.15</m:t>
                        </m:r>
                      </m:sup>
                    </m:sSubSup>
                  </m:oMath>
                </a14:m>
                <a:r>
                  <a:rPr lang="en-US" sz="2800" dirty="0"/>
                  <a:t> </a:t>
                </a:r>
                <a:r>
                  <a:rPr lang="en-US" sz="2800" dirty="0" err="1"/>
                  <a:t>M</a:t>
                </a:r>
                <a:r>
                  <a:rPr lang="en-US" sz="2800" baseline="-25000" dirty="0" err="1"/>
                  <a:t>sun</a:t>
                </a:r>
                <a:r>
                  <a:rPr lang="en-US" sz="2800" baseline="-25000" dirty="0"/>
                  <a:t> </a:t>
                </a:r>
                <a:r>
                  <a:rPr lang="en-US" sz="2800" dirty="0"/>
                  <a:t>  R = </a:t>
                </a:r>
                <a14:m>
                  <m:oMath xmlns:m="http://schemas.openxmlformats.org/officeDocument/2006/math">
                    <m:sSubSup>
                      <m:sSubSupPr>
                        <m:ctrlPr>
                          <a:rPr lang="en-US" sz="2800" i="1" smtClean="0">
                            <a:latin typeface="Cambria Math" panose="02040503050406030204" pitchFamily="18" charset="0"/>
                          </a:rPr>
                        </m:ctrlPr>
                      </m:sSubSupPr>
                      <m:e>
                        <m:r>
                          <a:rPr lang="en-CA" sz="2800" b="0" i="1" smtClean="0">
                            <a:latin typeface="Cambria Math" charset="0"/>
                          </a:rPr>
                          <m:t>12.71</m:t>
                        </m:r>
                      </m:e>
                      <m:sub>
                        <m:r>
                          <a:rPr lang="en-CA" sz="2800" b="0" i="1" smtClean="0">
                            <a:latin typeface="Cambria Math" charset="0"/>
                          </a:rPr>
                          <m:t>−1.19 </m:t>
                        </m:r>
                      </m:sub>
                      <m:sup>
                        <m:r>
                          <a:rPr lang="en-CA" sz="2800" b="0" i="1" smtClean="0">
                            <a:latin typeface="Cambria Math" charset="0"/>
                          </a:rPr>
                          <m:t>+1.14</m:t>
                        </m:r>
                      </m:sup>
                    </m:sSubSup>
                  </m:oMath>
                </a14:m>
                <a:r>
                  <a:rPr lang="en-US" sz="2800" dirty="0"/>
                  <a:t>km   (Riley+)</a:t>
                </a:r>
              </a:p>
              <a:p>
                <a:pPr marL="0" indent="0">
                  <a:buNone/>
                </a:pPr>
                <a:r>
                  <a:rPr lang="en-US" sz="2800" dirty="0"/>
                  <a:t>M = </a:t>
                </a:r>
                <a14:m>
                  <m:oMath xmlns:m="http://schemas.openxmlformats.org/officeDocument/2006/math">
                    <m:sSubSup>
                      <m:sSubSupPr>
                        <m:ctrlPr>
                          <a:rPr lang="en-US" sz="2800" i="1">
                            <a:latin typeface="Cambria Math" panose="02040503050406030204" pitchFamily="18" charset="0"/>
                          </a:rPr>
                        </m:ctrlPr>
                      </m:sSubSupPr>
                      <m:e>
                        <m:r>
                          <a:rPr lang="en-CA" sz="2800" i="1">
                            <a:latin typeface="Cambria Math" charset="0"/>
                          </a:rPr>
                          <m:t>1.</m:t>
                        </m:r>
                        <m:r>
                          <a:rPr lang="en-CA" sz="2800" b="0" i="1" smtClean="0">
                            <a:latin typeface="Cambria Math" charset="0"/>
                          </a:rPr>
                          <m:t>4</m:t>
                        </m:r>
                        <m:r>
                          <a:rPr lang="en-CA" sz="2800" i="1">
                            <a:latin typeface="Cambria Math" charset="0"/>
                          </a:rPr>
                          <m:t>4</m:t>
                        </m:r>
                      </m:e>
                      <m:sub>
                        <m:r>
                          <a:rPr lang="en-CA" sz="2800" i="1">
                            <a:latin typeface="Cambria Math" charset="0"/>
                          </a:rPr>
                          <m:t>−0.1</m:t>
                        </m:r>
                        <m:r>
                          <a:rPr lang="en-CA" sz="2800" b="0" i="1" smtClean="0">
                            <a:latin typeface="Cambria Math" charset="0"/>
                          </a:rPr>
                          <m:t>4</m:t>
                        </m:r>
                      </m:sub>
                      <m:sup>
                        <m:r>
                          <a:rPr lang="en-CA" sz="2800" i="1">
                            <a:latin typeface="Cambria Math" charset="0"/>
                          </a:rPr>
                          <m:t>+0.15</m:t>
                        </m:r>
                      </m:sup>
                    </m:sSubSup>
                  </m:oMath>
                </a14:m>
                <a:r>
                  <a:rPr lang="en-US" sz="2800" dirty="0"/>
                  <a:t> </a:t>
                </a:r>
                <a:r>
                  <a:rPr lang="en-US" sz="2800" dirty="0" err="1"/>
                  <a:t>M</a:t>
                </a:r>
                <a:r>
                  <a:rPr lang="en-US" sz="2800" baseline="-25000" dirty="0" err="1"/>
                  <a:t>sun</a:t>
                </a:r>
                <a:r>
                  <a:rPr lang="en-US" sz="2800" baseline="-25000" dirty="0"/>
                  <a:t> </a:t>
                </a:r>
                <a:r>
                  <a:rPr lang="en-US" sz="2800" dirty="0"/>
                  <a:t>  R = </a:t>
                </a:r>
                <a14:m>
                  <m:oMath xmlns:m="http://schemas.openxmlformats.org/officeDocument/2006/math">
                    <m:sSubSup>
                      <m:sSubSupPr>
                        <m:ctrlPr>
                          <a:rPr lang="en-US" sz="2800" i="1">
                            <a:latin typeface="Cambria Math" panose="02040503050406030204" pitchFamily="18" charset="0"/>
                          </a:rPr>
                        </m:ctrlPr>
                      </m:sSubSupPr>
                      <m:e>
                        <m:r>
                          <a:rPr lang="en-CA" sz="2800" b="0" i="1" smtClean="0">
                            <a:latin typeface="Cambria Math" charset="0"/>
                          </a:rPr>
                          <m:t>13.02</m:t>
                        </m:r>
                      </m:e>
                      <m:sub>
                        <m:r>
                          <a:rPr lang="en-CA" sz="2800" i="1">
                            <a:latin typeface="Cambria Math" charset="0"/>
                          </a:rPr>
                          <m:t>−1.</m:t>
                        </m:r>
                        <m:r>
                          <a:rPr lang="en-CA" sz="2800" b="0" i="1" smtClean="0">
                            <a:latin typeface="Cambria Math" charset="0"/>
                          </a:rPr>
                          <m:t>06</m:t>
                        </m:r>
                        <m:r>
                          <a:rPr lang="en-CA" sz="2800" i="1">
                            <a:latin typeface="Cambria Math" charset="0"/>
                          </a:rPr>
                          <m:t> </m:t>
                        </m:r>
                      </m:sub>
                      <m:sup>
                        <m:r>
                          <a:rPr lang="en-CA" sz="2800" i="1">
                            <a:latin typeface="Cambria Math" charset="0"/>
                          </a:rPr>
                          <m:t>+1.</m:t>
                        </m:r>
                        <m:r>
                          <a:rPr lang="en-CA" sz="2800" b="0" i="1" smtClean="0">
                            <a:latin typeface="Cambria Math" charset="0"/>
                          </a:rPr>
                          <m:t>2</m:t>
                        </m:r>
                        <m:r>
                          <a:rPr lang="en-CA" sz="2800" i="1">
                            <a:latin typeface="Cambria Math" charset="0"/>
                          </a:rPr>
                          <m:t>4</m:t>
                        </m:r>
                      </m:sup>
                    </m:sSubSup>
                  </m:oMath>
                </a14:m>
                <a:r>
                  <a:rPr lang="en-US" sz="2800" dirty="0"/>
                  <a:t>km  (Miller+)</a:t>
                </a:r>
              </a:p>
              <a:p>
                <a:endParaRPr lang="en-US" sz="2800" dirty="0"/>
              </a:p>
              <a:p>
                <a:r>
                  <a:rPr lang="en-US" sz="2800" dirty="0"/>
                  <a:t>Similar observer inclinations, and spot locations</a:t>
                </a:r>
              </a:p>
              <a:p>
                <a:r>
                  <a:rPr lang="en-US" sz="2800" dirty="0"/>
                  <a:t>Differences in M, R values show systematics in modelling choices</a:t>
                </a:r>
              </a:p>
              <a:p>
                <a:r>
                  <a:rPr lang="en-US" sz="2800" dirty="0"/>
                  <a:t>Updated values (more observing time, improved background) expected later in 2022</a:t>
                </a:r>
              </a:p>
              <a:p>
                <a:pPr marL="0" indent="0">
                  <a:buNone/>
                </a:pPr>
                <a:endParaRPr lang="en-US" dirty="0"/>
              </a:p>
              <a:p>
                <a:pPr marL="0" indent="0">
                  <a:buNone/>
                </a:pPr>
                <a:endParaRPr lang="en-US" dirty="0"/>
              </a:p>
              <a:p>
                <a:endParaRPr lang="en-US"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505846" y="1052736"/>
                <a:ext cx="8520600" cy="5544616"/>
              </a:xfrm>
              <a:blipFill>
                <a:blip r:embed="rId2"/>
                <a:stretch>
                  <a:fillRect l="-1488" t="-229"/>
                </a:stretch>
              </a:blipFill>
            </p:spPr>
            <p:txBody>
              <a:bodyPr/>
              <a:lstStyle/>
              <a:p>
                <a:r>
                  <a:rPr lang="en-US">
                    <a:noFill/>
                  </a:rPr>
                  <a:t> </a:t>
                </a:r>
              </a:p>
            </p:txBody>
          </p:sp>
        </mc:Fallback>
      </mc:AlternateContent>
    </p:spTree>
    <p:extLst>
      <p:ext uri="{BB962C8B-B14F-4D97-AF65-F5344CB8AC3E}">
        <p14:creationId xmlns:p14="http://schemas.microsoft.com/office/powerpoint/2010/main" val="306540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157" y="21695"/>
            <a:ext cx="8229600" cy="1143000"/>
          </a:xfrm>
        </p:spPr>
        <p:txBody>
          <a:bodyPr/>
          <a:lstStyle/>
          <a:p>
            <a:r>
              <a:rPr lang="en-US" dirty="0"/>
              <a:t>Inferred Spot Geometries</a:t>
            </a:r>
            <a:endParaRPr lang="en-US" sz="2800" dirty="0"/>
          </a:p>
        </p:txBody>
      </p:sp>
      <p:pic>
        <p:nvPicPr>
          <p:cNvPr id="12" name="Picture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31323" y="1248140"/>
            <a:ext cx="3862917" cy="2172891"/>
          </a:xfrm>
          <a:prstGeom prst="rect">
            <a:avLst/>
          </a:prstGeom>
        </p:spPr>
      </p:pic>
      <p:cxnSp>
        <p:nvCxnSpPr>
          <p:cNvPr id="14" name="Straight Arrow Connector 13"/>
          <p:cNvCxnSpPr/>
          <p:nvPr/>
        </p:nvCxnSpPr>
        <p:spPr>
          <a:xfrm>
            <a:off x="3419872" y="1314873"/>
            <a:ext cx="1018456" cy="57606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195736" y="947721"/>
            <a:ext cx="1289135" cy="461665"/>
          </a:xfrm>
          <a:prstGeom prst="rect">
            <a:avLst/>
          </a:prstGeom>
          <a:noFill/>
        </p:spPr>
        <p:txBody>
          <a:bodyPr wrap="none" rtlCol="0">
            <a:spAutoFit/>
          </a:bodyPr>
          <a:lstStyle/>
          <a:p>
            <a:r>
              <a:rPr lang="en-US" dirty="0">
                <a:latin typeface="+mn-lt"/>
              </a:rPr>
              <a:t>observer</a:t>
            </a:r>
          </a:p>
        </p:txBody>
      </p:sp>
      <p:sp>
        <p:nvSpPr>
          <p:cNvPr id="5" name="TextBox 4">
            <a:extLst>
              <a:ext uri="{FF2B5EF4-FFF2-40B4-BE49-F238E27FC236}">
                <a16:creationId xmlns:a16="http://schemas.microsoft.com/office/drawing/2014/main" id="{970631F6-DEA5-5A47-B705-1BFEEFB8FB0E}"/>
              </a:ext>
            </a:extLst>
          </p:cNvPr>
          <p:cNvSpPr txBox="1"/>
          <p:nvPr/>
        </p:nvSpPr>
        <p:spPr>
          <a:xfrm>
            <a:off x="4628941" y="3082477"/>
            <a:ext cx="4468442" cy="338554"/>
          </a:xfrm>
          <a:prstGeom prst="rect">
            <a:avLst/>
          </a:prstGeom>
          <a:noFill/>
        </p:spPr>
        <p:txBody>
          <a:bodyPr wrap="square" rtlCol="0">
            <a:spAutoFit/>
          </a:bodyPr>
          <a:lstStyle/>
          <a:p>
            <a:r>
              <a:rPr lang="en-US" sz="1600" dirty="0">
                <a:solidFill>
                  <a:schemeClr val="bg1"/>
                </a:solidFill>
                <a:latin typeface="+mn-lt"/>
              </a:rPr>
              <a:t>Riley+2019                      Miller+2019</a:t>
            </a:r>
          </a:p>
        </p:txBody>
      </p:sp>
      <p:pic>
        <p:nvPicPr>
          <p:cNvPr id="7" name="Picture 6">
            <a:extLst>
              <a:ext uri="{FF2B5EF4-FFF2-40B4-BE49-F238E27FC236}">
                <a16:creationId xmlns:a16="http://schemas.microsoft.com/office/drawing/2014/main" id="{F56763E7-AE69-684E-8031-9B1CA480E7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2157" y="2684019"/>
            <a:ext cx="3321950" cy="3336207"/>
          </a:xfrm>
          <a:prstGeom prst="rect">
            <a:avLst/>
          </a:prstGeom>
        </p:spPr>
      </p:pic>
      <p:sp>
        <p:nvSpPr>
          <p:cNvPr id="9" name="TextBox 8">
            <a:extLst>
              <a:ext uri="{FF2B5EF4-FFF2-40B4-BE49-F238E27FC236}">
                <a16:creationId xmlns:a16="http://schemas.microsoft.com/office/drawing/2014/main" id="{4673FB9E-1123-2A48-8BBA-A5512A8E405A}"/>
              </a:ext>
            </a:extLst>
          </p:cNvPr>
          <p:cNvSpPr txBox="1"/>
          <p:nvPr/>
        </p:nvSpPr>
        <p:spPr>
          <a:xfrm>
            <a:off x="3829568" y="3973264"/>
            <a:ext cx="5214900" cy="1938992"/>
          </a:xfrm>
          <a:prstGeom prst="rect">
            <a:avLst/>
          </a:prstGeom>
          <a:noFill/>
        </p:spPr>
        <p:txBody>
          <a:bodyPr wrap="square" rtlCol="0">
            <a:spAutoFit/>
          </a:bodyPr>
          <a:lstStyle/>
          <a:p>
            <a:pPr marL="342900" indent="-342900">
              <a:buFont typeface="Arial" panose="020B0604020202020204" pitchFamily="34" charset="0"/>
              <a:buChar char="•"/>
            </a:pPr>
            <a:r>
              <a:rPr lang="en-US" dirty="0">
                <a:latin typeface="+mn-lt"/>
              </a:rPr>
              <a:t>Non-dipole magnetic field</a:t>
            </a:r>
          </a:p>
          <a:p>
            <a:pPr marL="342900" indent="-342900">
              <a:buFont typeface="Arial" panose="020B0604020202020204" pitchFamily="34" charset="0"/>
              <a:buChar char="•"/>
            </a:pPr>
            <a:r>
              <a:rPr lang="en-US" dirty="0">
                <a:latin typeface="+mn-lt"/>
              </a:rPr>
              <a:t>Example: Offset dipole + quadrupole</a:t>
            </a:r>
          </a:p>
          <a:p>
            <a:pPr marL="342900" indent="-342900">
              <a:buFont typeface="Arial" panose="020B0604020202020204" pitchFamily="34" charset="0"/>
              <a:buChar char="•"/>
            </a:pPr>
            <a:r>
              <a:rPr lang="en-US" dirty="0" err="1">
                <a:latin typeface="+mn-lt"/>
              </a:rPr>
              <a:t>Kalapotharakos</a:t>
            </a:r>
            <a:r>
              <a:rPr lang="en-US" dirty="0">
                <a:latin typeface="+mn-lt"/>
              </a:rPr>
              <a:t>, </a:t>
            </a:r>
            <a:r>
              <a:rPr lang="en-US" dirty="0" err="1">
                <a:latin typeface="+mn-lt"/>
              </a:rPr>
              <a:t>Wadiasingh</a:t>
            </a:r>
            <a:r>
              <a:rPr lang="en-US" dirty="0">
                <a:latin typeface="+mn-lt"/>
              </a:rPr>
              <a:t>, Harding, &amp; </a:t>
            </a:r>
            <a:r>
              <a:rPr lang="en-US" dirty="0" err="1">
                <a:latin typeface="+mn-lt"/>
              </a:rPr>
              <a:t>Kazanas</a:t>
            </a:r>
            <a:r>
              <a:rPr lang="en-US" dirty="0">
                <a:latin typeface="+mn-lt"/>
              </a:rPr>
              <a:t> </a:t>
            </a:r>
            <a:r>
              <a:rPr lang="en-US" dirty="0" err="1">
                <a:latin typeface="+mn-lt"/>
              </a:rPr>
              <a:t>ApJ</a:t>
            </a:r>
            <a:r>
              <a:rPr lang="en-US" dirty="0">
                <a:latin typeface="+mn-lt"/>
              </a:rPr>
              <a:t> (2021)</a:t>
            </a:r>
          </a:p>
          <a:p>
            <a:pPr marL="342900" indent="-342900">
              <a:buFont typeface="Arial" panose="020B0604020202020204" pitchFamily="34" charset="0"/>
              <a:buChar char="•"/>
            </a:pPr>
            <a:endParaRPr lang="en-US" dirty="0"/>
          </a:p>
        </p:txBody>
      </p:sp>
      <p:sp>
        <p:nvSpPr>
          <p:cNvPr id="11" name="Date Placeholder 10">
            <a:extLst>
              <a:ext uri="{FF2B5EF4-FFF2-40B4-BE49-F238E27FC236}">
                <a16:creationId xmlns:a16="http://schemas.microsoft.com/office/drawing/2014/main" id="{523D2417-4C31-5A4C-A970-7D0D023EA2FC}"/>
              </a:ext>
            </a:extLst>
          </p:cNvPr>
          <p:cNvSpPr>
            <a:spLocks noGrp="1"/>
          </p:cNvSpPr>
          <p:nvPr>
            <p:ph type="dt" sz="half" idx="10"/>
          </p:nvPr>
        </p:nvSpPr>
        <p:spPr/>
        <p:txBody>
          <a:bodyPr/>
          <a:lstStyle/>
          <a:p>
            <a:pPr>
              <a:defRPr/>
            </a:pPr>
            <a:r>
              <a:rPr lang="en-CA"/>
              <a:t>SQM 2022</a:t>
            </a:r>
            <a:endParaRPr lang="en-US"/>
          </a:p>
        </p:txBody>
      </p:sp>
      <p:sp>
        <p:nvSpPr>
          <p:cNvPr id="13" name="Rectangle 12">
            <a:extLst>
              <a:ext uri="{FF2B5EF4-FFF2-40B4-BE49-F238E27FC236}">
                <a16:creationId xmlns:a16="http://schemas.microsoft.com/office/drawing/2014/main" id="{0785F1E1-DDB2-1D40-B332-FC3D779E2D9E}"/>
              </a:ext>
            </a:extLst>
          </p:cNvPr>
          <p:cNvSpPr/>
          <p:nvPr/>
        </p:nvSpPr>
        <p:spPr>
          <a:xfrm>
            <a:off x="511866" y="5912256"/>
            <a:ext cx="1842364" cy="307777"/>
          </a:xfrm>
          <a:prstGeom prst="rect">
            <a:avLst/>
          </a:prstGeom>
        </p:spPr>
        <p:txBody>
          <a:bodyPr wrap="none">
            <a:spAutoFit/>
          </a:bodyPr>
          <a:lstStyle/>
          <a:p>
            <a:r>
              <a:rPr lang="en-US" sz="1400" dirty="0" err="1">
                <a:latin typeface="+mn-lt"/>
              </a:rPr>
              <a:t>Kalapotharakos</a:t>
            </a:r>
            <a:r>
              <a:rPr lang="en-US" sz="1400" dirty="0">
                <a:latin typeface="+mn-lt"/>
              </a:rPr>
              <a:t> + 2021</a:t>
            </a:r>
          </a:p>
        </p:txBody>
      </p:sp>
    </p:spTree>
    <p:extLst>
      <p:ext uri="{BB962C8B-B14F-4D97-AF65-F5344CB8AC3E}">
        <p14:creationId xmlns:p14="http://schemas.microsoft.com/office/powerpoint/2010/main" val="10882228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0AB48B3-767F-5D44-928F-9CB37FED8C14}"/>
              </a:ext>
            </a:extLst>
          </p:cNvPr>
          <p:cNvSpPr>
            <a:spLocks noGrp="1"/>
          </p:cNvSpPr>
          <p:nvPr>
            <p:ph type="title"/>
          </p:nvPr>
        </p:nvSpPr>
        <p:spPr/>
        <p:txBody>
          <a:bodyPr/>
          <a:lstStyle/>
          <a:p>
            <a:r>
              <a:rPr lang="en-US" dirty="0"/>
              <a:t>PSR J0740 </a:t>
            </a:r>
            <a:r>
              <a:rPr lang="en-US" dirty="0" err="1"/>
              <a:t>Lightcurve</a:t>
            </a:r>
            <a:endParaRPr lang="en-US" dirty="0"/>
          </a:p>
        </p:txBody>
      </p:sp>
      <p:pic>
        <p:nvPicPr>
          <p:cNvPr id="2050" name="Picture 2" descr="https://lh4.googleusercontent.com/HrxthQ-TbjfPaYXW_AEhqlXkXeu0f5ZWTDBK--BeQXYbiacN-Rix_nnEX2LfnqhsQDW5ni-U8Q1DtDUXQeXOhnXNK7n8LbFpgLcxtXQA3nXHN35wX-iFVQEKoIrzJexOG8VsFkljLig">
            <a:extLst>
              <a:ext uri="{FF2B5EF4-FFF2-40B4-BE49-F238E27FC236}">
                <a16:creationId xmlns:a16="http://schemas.microsoft.com/office/drawing/2014/main" id="{29FA0227-8179-AA4F-B550-2D25A375461E}"/>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827584" y="1567950"/>
            <a:ext cx="5316843" cy="452596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D7DD11F-125F-E348-ACAE-22421352274A}"/>
              </a:ext>
            </a:extLst>
          </p:cNvPr>
          <p:cNvSpPr txBox="1"/>
          <p:nvPr/>
        </p:nvSpPr>
        <p:spPr>
          <a:xfrm>
            <a:off x="323528" y="6039525"/>
            <a:ext cx="2564805" cy="461665"/>
          </a:xfrm>
          <a:prstGeom prst="rect">
            <a:avLst/>
          </a:prstGeom>
          <a:noFill/>
        </p:spPr>
        <p:txBody>
          <a:bodyPr wrap="none" rtlCol="0">
            <a:spAutoFit/>
          </a:bodyPr>
          <a:lstStyle/>
          <a:p>
            <a:r>
              <a:rPr lang="en-US" dirty="0"/>
              <a:t>Wolff+ </a:t>
            </a:r>
            <a:r>
              <a:rPr lang="en-US" dirty="0" err="1"/>
              <a:t>ApJL</a:t>
            </a:r>
            <a:r>
              <a:rPr lang="en-US" dirty="0"/>
              <a:t> 2021</a:t>
            </a:r>
          </a:p>
        </p:txBody>
      </p:sp>
      <p:sp>
        <p:nvSpPr>
          <p:cNvPr id="11" name="Date Placeholder 10">
            <a:extLst>
              <a:ext uri="{FF2B5EF4-FFF2-40B4-BE49-F238E27FC236}">
                <a16:creationId xmlns:a16="http://schemas.microsoft.com/office/drawing/2014/main" id="{34C85F30-1819-8041-BCD8-7A915AFBC615}"/>
              </a:ext>
            </a:extLst>
          </p:cNvPr>
          <p:cNvSpPr>
            <a:spLocks noGrp="1"/>
          </p:cNvSpPr>
          <p:nvPr>
            <p:ph type="dt" sz="half" idx="10"/>
          </p:nvPr>
        </p:nvSpPr>
        <p:spPr/>
        <p:txBody>
          <a:bodyPr/>
          <a:lstStyle/>
          <a:p>
            <a:pPr>
              <a:defRPr/>
            </a:pPr>
            <a:r>
              <a:rPr lang="en-CA"/>
              <a:t>SQM 2022</a:t>
            </a:r>
            <a:endParaRPr lang="en-US"/>
          </a:p>
        </p:txBody>
      </p:sp>
      <p:sp>
        <p:nvSpPr>
          <p:cNvPr id="14" name="TextBox 13">
            <a:extLst>
              <a:ext uri="{FF2B5EF4-FFF2-40B4-BE49-F238E27FC236}">
                <a16:creationId xmlns:a16="http://schemas.microsoft.com/office/drawing/2014/main" id="{D9D2A3E9-C2EB-3445-9A6A-0E242699EA9B}"/>
              </a:ext>
            </a:extLst>
          </p:cNvPr>
          <p:cNvSpPr txBox="1"/>
          <p:nvPr/>
        </p:nvSpPr>
        <p:spPr>
          <a:xfrm>
            <a:off x="714889" y="3692431"/>
            <a:ext cx="671979" cy="276999"/>
          </a:xfrm>
          <a:prstGeom prst="rect">
            <a:avLst/>
          </a:prstGeom>
          <a:noFill/>
        </p:spPr>
        <p:txBody>
          <a:bodyPr wrap="none" rtlCol="0">
            <a:spAutoFit/>
          </a:bodyPr>
          <a:lstStyle/>
          <a:p>
            <a:r>
              <a:rPr lang="en-US" sz="1200" dirty="0"/>
              <a:t>2.0 </a:t>
            </a:r>
            <a:r>
              <a:rPr lang="en-US" sz="1200" dirty="0" err="1"/>
              <a:t>keV</a:t>
            </a:r>
            <a:endParaRPr lang="en-US" sz="1200" dirty="0"/>
          </a:p>
        </p:txBody>
      </p:sp>
      <p:sp>
        <p:nvSpPr>
          <p:cNvPr id="15" name="Rectangle 14">
            <a:extLst>
              <a:ext uri="{FF2B5EF4-FFF2-40B4-BE49-F238E27FC236}">
                <a16:creationId xmlns:a16="http://schemas.microsoft.com/office/drawing/2014/main" id="{4A7AA7F2-D2CC-3546-9D2F-425096E7DC84}"/>
              </a:ext>
            </a:extLst>
          </p:cNvPr>
          <p:cNvSpPr/>
          <p:nvPr/>
        </p:nvSpPr>
        <p:spPr>
          <a:xfrm>
            <a:off x="755576" y="4141429"/>
            <a:ext cx="687764" cy="161961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TextBox 12">
            <a:extLst>
              <a:ext uri="{FF2B5EF4-FFF2-40B4-BE49-F238E27FC236}">
                <a16:creationId xmlns:a16="http://schemas.microsoft.com/office/drawing/2014/main" id="{E2C75E08-44C8-C043-988C-F0D83A59C243}"/>
              </a:ext>
            </a:extLst>
          </p:cNvPr>
          <p:cNvSpPr txBox="1"/>
          <p:nvPr/>
        </p:nvSpPr>
        <p:spPr>
          <a:xfrm>
            <a:off x="771361" y="5581373"/>
            <a:ext cx="671979" cy="276999"/>
          </a:xfrm>
          <a:prstGeom prst="rect">
            <a:avLst/>
          </a:prstGeom>
          <a:noFill/>
        </p:spPr>
        <p:txBody>
          <a:bodyPr wrap="none" rtlCol="0">
            <a:spAutoFit/>
          </a:bodyPr>
          <a:lstStyle/>
          <a:p>
            <a:r>
              <a:rPr lang="en-US" sz="1200" dirty="0"/>
              <a:t>0.3 </a:t>
            </a:r>
            <a:r>
              <a:rPr lang="en-US" sz="1200" dirty="0" err="1"/>
              <a:t>keV</a:t>
            </a:r>
            <a:endParaRPr lang="en-US" sz="1200" dirty="0"/>
          </a:p>
        </p:txBody>
      </p:sp>
      <p:sp>
        <p:nvSpPr>
          <p:cNvPr id="12" name="TextBox 11">
            <a:extLst>
              <a:ext uri="{FF2B5EF4-FFF2-40B4-BE49-F238E27FC236}">
                <a16:creationId xmlns:a16="http://schemas.microsoft.com/office/drawing/2014/main" id="{F1354C3F-19CD-A444-93B2-F845107EBD12}"/>
              </a:ext>
            </a:extLst>
          </p:cNvPr>
          <p:cNvSpPr txBox="1"/>
          <p:nvPr/>
        </p:nvSpPr>
        <p:spPr>
          <a:xfrm>
            <a:off x="6110756" y="2276872"/>
            <a:ext cx="2772816" cy="1200329"/>
          </a:xfrm>
          <a:prstGeom prst="rect">
            <a:avLst/>
          </a:prstGeom>
          <a:noFill/>
        </p:spPr>
        <p:txBody>
          <a:bodyPr wrap="square" rtlCol="0">
            <a:spAutoFit/>
          </a:bodyPr>
          <a:lstStyle/>
          <a:p>
            <a:r>
              <a:rPr lang="en-US" dirty="0">
                <a:latin typeface="+mn-lt"/>
              </a:rPr>
              <a:t>X-ray pulsations detected at 15 𝞼 significance! </a:t>
            </a:r>
          </a:p>
        </p:txBody>
      </p:sp>
    </p:spTree>
    <p:extLst>
      <p:ext uri="{BB962C8B-B14F-4D97-AF65-F5344CB8AC3E}">
        <p14:creationId xmlns:p14="http://schemas.microsoft.com/office/powerpoint/2010/main" val="26028156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0AB48B3-767F-5D44-928F-9CB37FED8C14}"/>
              </a:ext>
            </a:extLst>
          </p:cNvPr>
          <p:cNvSpPr>
            <a:spLocks noGrp="1"/>
          </p:cNvSpPr>
          <p:nvPr>
            <p:ph type="title"/>
          </p:nvPr>
        </p:nvSpPr>
        <p:spPr/>
        <p:txBody>
          <a:bodyPr/>
          <a:lstStyle/>
          <a:p>
            <a:r>
              <a:rPr lang="en-US" sz="4000" dirty="0"/>
              <a:t>XMM Image of Region Near PSR J0740</a:t>
            </a:r>
          </a:p>
        </p:txBody>
      </p:sp>
      <p:pic>
        <p:nvPicPr>
          <p:cNvPr id="5" name="Content Placeholder 4">
            <a:extLst>
              <a:ext uri="{FF2B5EF4-FFF2-40B4-BE49-F238E27FC236}">
                <a16:creationId xmlns:a16="http://schemas.microsoft.com/office/drawing/2014/main" id="{BFA37D3D-D216-944D-B0B5-1B6D99B810A9}"/>
              </a:ext>
            </a:extLst>
          </p:cNvPr>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329959" y="2060848"/>
            <a:ext cx="4506762" cy="3199457"/>
          </a:xfrm>
        </p:spPr>
      </p:pic>
      <p:sp>
        <p:nvSpPr>
          <p:cNvPr id="7" name="Content Placeholder 6">
            <a:extLst>
              <a:ext uri="{FF2B5EF4-FFF2-40B4-BE49-F238E27FC236}">
                <a16:creationId xmlns:a16="http://schemas.microsoft.com/office/drawing/2014/main" id="{B40B3F00-52FC-8649-AF4B-AE835E377434}"/>
              </a:ext>
            </a:extLst>
          </p:cNvPr>
          <p:cNvSpPr>
            <a:spLocks noGrp="1"/>
          </p:cNvSpPr>
          <p:nvPr>
            <p:ph sz="half" idx="2"/>
          </p:nvPr>
        </p:nvSpPr>
        <p:spPr>
          <a:xfrm>
            <a:off x="4860032" y="1771699"/>
            <a:ext cx="4038600" cy="4525963"/>
          </a:xfrm>
        </p:spPr>
        <p:txBody>
          <a:bodyPr/>
          <a:lstStyle/>
          <a:p>
            <a:r>
              <a:rPr lang="en-US" dirty="0"/>
              <a:t>NICER is a “one-pixel” telescope</a:t>
            </a:r>
          </a:p>
          <a:p>
            <a:r>
              <a:rPr lang="en-US" dirty="0"/>
              <a:t>No information about location of </a:t>
            </a:r>
            <a:r>
              <a:rPr lang="en-US" dirty="0" err="1"/>
              <a:t>unpulsed</a:t>
            </a:r>
            <a:r>
              <a:rPr lang="en-US" dirty="0"/>
              <a:t> emission</a:t>
            </a:r>
          </a:p>
          <a:p>
            <a:r>
              <a:rPr lang="en-US" dirty="0"/>
              <a:t>J0740 is very faint</a:t>
            </a:r>
          </a:p>
          <a:p>
            <a:r>
              <a:rPr lang="en-US" dirty="0"/>
              <a:t>Bright (harder) Active Galactic Nucleus and diffuse background </a:t>
            </a:r>
          </a:p>
        </p:txBody>
      </p:sp>
      <p:sp>
        <p:nvSpPr>
          <p:cNvPr id="8" name="TextBox 7">
            <a:extLst>
              <a:ext uri="{FF2B5EF4-FFF2-40B4-BE49-F238E27FC236}">
                <a16:creationId xmlns:a16="http://schemas.microsoft.com/office/drawing/2014/main" id="{CD7DD11F-125F-E348-ACAE-22421352274A}"/>
              </a:ext>
            </a:extLst>
          </p:cNvPr>
          <p:cNvSpPr txBox="1"/>
          <p:nvPr/>
        </p:nvSpPr>
        <p:spPr>
          <a:xfrm>
            <a:off x="341801" y="5791852"/>
            <a:ext cx="2564805" cy="461665"/>
          </a:xfrm>
          <a:prstGeom prst="rect">
            <a:avLst/>
          </a:prstGeom>
          <a:noFill/>
        </p:spPr>
        <p:txBody>
          <a:bodyPr wrap="none" rtlCol="0">
            <a:spAutoFit/>
          </a:bodyPr>
          <a:lstStyle/>
          <a:p>
            <a:r>
              <a:rPr lang="en-US" dirty="0"/>
              <a:t>Wolff+ </a:t>
            </a:r>
            <a:r>
              <a:rPr lang="en-US" dirty="0" err="1"/>
              <a:t>ApJL</a:t>
            </a:r>
            <a:r>
              <a:rPr lang="en-US" dirty="0"/>
              <a:t> 2021</a:t>
            </a:r>
          </a:p>
        </p:txBody>
      </p:sp>
      <p:sp>
        <p:nvSpPr>
          <p:cNvPr id="10" name="TextBox 9">
            <a:extLst>
              <a:ext uri="{FF2B5EF4-FFF2-40B4-BE49-F238E27FC236}">
                <a16:creationId xmlns:a16="http://schemas.microsoft.com/office/drawing/2014/main" id="{6C6EE3E2-0CB5-004F-B4D8-CC3FA207A585}"/>
              </a:ext>
            </a:extLst>
          </p:cNvPr>
          <p:cNvSpPr txBox="1"/>
          <p:nvPr/>
        </p:nvSpPr>
        <p:spPr>
          <a:xfrm>
            <a:off x="1043608" y="2564904"/>
            <a:ext cx="516745" cy="307777"/>
          </a:xfrm>
          <a:prstGeom prst="rect">
            <a:avLst/>
          </a:prstGeom>
          <a:noFill/>
        </p:spPr>
        <p:txBody>
          <a:bodyPr wrap="none" rtlCol="0">
            <a:spAutoFit/>
          </a:bodyPr>
          <a:lstStyle/>
          <a:p>
            <a:r>
              <a:rPr lang="en-US" sz="1400" dirty="0">
                <a:solidFill>
                  <a:schemeClr val="bg1"/>
                </a:solidFill>
                <a:latin typeface="+mn-lt"/>
              </a:rPr>
              <a:t>AGN</a:t>
            </a:r>
          </a:p>
        </p:txBody>
      </p:sp>
      <p:sp>
        <p:nvSpPr>
          <p:cNvPr id="13" name="Date Placeholder 12">
            <a:extLst>
              <a:ext uri="{FF2B5EF4-FFF2-40B4-BE49-F238E27FC236}">
                <a16:creationId xmlns:a16="http://schemas.microsoft.com/office/drawing/2014/main" id="{D08D2D43-F3A2-B144-9DFF-38D30292F7D3}"/>
              </a:ext>
            </a:extLst>
          </p:cNvPr>
          <p:cNvSpPr>
            <a:spLocks noGrp="1"/>
          </p:cNvSpPr>
          <p:nvPr>
            <p:ph type="dt" sz="half" idx="10"/>
          </p:nvPr>
        </p:nvSpPr>
        <p:spPr/>
        <p:txBody>
          <a:bodyPr/>
          <a:lstStyle/>
          <a:p>
            <a:pPr>
              <a:defRPr/>
            </a:pPr>
            <a:r>
              <a:rPr lang="en-CA"/>
              <a:t>SQM 2022</a:t>
            </a:r>
            <a:endParaRPr lang="en-US"/>
          </a:p>
        </p:txBody>
      </p:sp>
    </p:spTree>
    <p:extLst>
      <p:ext uri="{BB962C8B-B14F-4D97-AF65-F5344CB8AC3E}">
        <p14:creationId xmlns:p14="http://schemas.microsoft.com/office/powerpoint/2010/main" val="15198286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8926BB2A-7A12-B642-8DE0-8887F0DE063C}"/>
              </a:ext>
            </a:extLst>
          </p:cNvPr>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4648200" y="2133600"/>
            <a:ext cx="3810000" cy="3810000"/>
          </a:xfrm>
        </p:spPr>
      </p:pic>
      <p:pic>
        <p:nvPicPr>
          <p:cNvPr id="49" name="Picture 48">
            <a:extLst>
              <a:ext uri="{FF2B5EF4-FFF2-40B4-BE49-F238E27FC236}">
                <a16:creationId xmlns:a16="http://schemas.microsoft.com/office/drawing/2014/main" id="{962D412E-8878-C840-B453-944AC25AF8E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3236" y="2133600"/>
            <a:ext cx="3846628" cy="3846628"/>
          </a:xfrm>
          <a:prstGeom prst="rect">
            <a:avLst/>
          </a:prstGeom>
        </p:spPr>
      </p:pic>
      <p:sp>
        <p:nvSpPr>
          <p:cNvPr id="2" name="Title 1">
            <a:extLst>
              <a:ext uri="{FF2B5EF4-FFF2-40B4-BE49-F238E27FC236}">
                <a16:creationId xmlns:a16="http://schemas.microsoft.com/office/drawing/2014/main" id="{F6A5CD53-331D-BD40-8BCD-49D955807DE8}"/>
              </a:ext>
            </a:extLst>
          </p:cNvPr>
          <p:cNvSpPr>
            <a:spLocks noGrp="1"/>
          </p:cNvSpPr>
          <p:nvPr>
            <p:ph type="title"/>
          </p:nvPr>
        </p:nvSpPr>
        <p:spPr>
          <a:xfrm>
            <a:off x="699250" y="439454"/>
            <a:ext cx="7772400" cy="1143000"/>
          </a:xfrm>
        </p:spPr>
        <p:txBody>
          <a:bodyPr/>
          <a:lstStyle/>
          <a:p>
            <a:r>
              <a:rPr lang="en-US" dirty="0"/>
              <a:t>Effect of Adding Information about XMM Background</a:t>
            </a:r>
          </a:p>
        </p:txBody>
      </p:sp>
      <p:sp>
        <p:nvSpPr>
          <p:cNvPr id="20" name="Rectangle 19">
            <a:extLst>
              <a:ext uri="{FF2B5EF4-FFF2-40B4-BE49-F238E27FC236}">
                <a16:creationId xmlns:a16="http://schemas.microsoft.com/office/drawing/2014/main" id="{C304BC56-CF11-F94B-B1A1-E1742CBD9BDB}"/>
              </a:ext>
            </a:extLst>
          </p:cNvPr>
          <p:cNvSpPr/>
          <p:nvPr/>
        </p:nvSpPr>
        <p:spPr>
          <a:xfrm>
            <a:off x="541784" y="4038600"/>
            <a:ext cx="7990656" cy="212670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21" name="TextBox 20">
            <a:extLst>
              <a:ext uri="{FF2B5EF4-FFF2-40B4-BE49-F238E27FC236}">
                <a16:creationId xmlns:a16="http://schemas.microsoft.com/office/drawing/2014/main" id="{D1D96081-AC2A-AC45-91E8-53A860C8B3D0}"/>
              </a:ext>
            </a:extLst>
          </p:cNvPr>
          <p:cNvSpPr txBox="1"/>
          <p:nvPr/>
        </p:nvSpPr>
        <p:spPr>
          <a:xfrm>
            <a:off x="731980" y="4149966"/>
            <a:ext cx="3782380" cy="1631216"/>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mn-lt"/>
              </a:rPr>
              <a:t>Some of </a:t>
            </a:r>
            <a:r>
              <a:rPr lang="en-US" sz="2000" dirty="0" err="1">
                <a:latin typeface="+mn-lt"/>
              </a:rPr>
              <a:t>unpulsed</a:t>
            </a:r>
            <a:r>
              <a:rPr lang="en-US" sz="2000" dirty="0">
                <a:latin typeface="+mn-lt"/>
              </a:rPr>
              <a:t> signal comes from the spot pattern</a:t>
            </a:r>
          </a:p>
          <a:p>
            <a:pPr marL="342900" indent="-342900">
              <a:buFont typeface="Arial" panose="020B0604020202020204" pitchFamily="34" charset="0"/>
              <a:buChar char="•"/>
            </a:pPr>
            <a:r>
              <a:rPr lang="en-US" sz="2000" dirty="0">
                <a:latin typeface="+mn-lt"/>
              </a:rPr>
              <a:t>Inferred </a:t>
            </a:r>
            <a:r>
              <a:rPr lang="en-US" sz="2000" dirty="0" err="1">
                <a:latin typeface="+mn-lt"/>
              </a:rPr>
              <a:t>unpulsed</a:t>
            </a:r>
            <a:r>
              <a:rPr lang="en-US" sz="2000" dirty="0">
                <a:latin typeface="+mn-lt"/>
              </a:rPr>
              <a:t> background is small</a:t>
            </a:r>
          </a:p>
          <a:p>
            <a:pPr marL="342900" indent="-342900">
              <a:buFont typeface="Arial" panose="020B0604020202020204" pitchFamily="34" charset="0"/>
              <a:buChar char="•"/>
            </a:pPr>
            <a:r>
              <a:rPr lang="en-US" sz="2000" dirty="0">
                <a:latin typeface="+mn-lt"/>
              </a:rPr>
              <a:t>Smaller radius, larger spots</a:t>
            </a:r>
          </a:p>
        </p:txBody>
      </p:sp>
      <p:sp>
        <p:nvSpPr>
          <p:cNvPr id="26" name="TextBox 25">
            <a:extLst>
              <a:ext uri="{FF2B5EF4-FFF2-40B4-BE49-F238E27FC236}">
                <a16:creationId xmlns:a16="http://schemas.microsoft.com/office/drawing/2014/main" id="{ED0E9B19-0BF4-674C-8B00-DF518E584880}"/>
              </a:ext>
            </a:extLst>
          </p:cNvPr>
          <p:cNvSpPr txBox="1"/>
          <p:nvPr/>
        </p:nvSpPr>
        <p:spPr>
          <a:xfrm>
            <a:off x="4702501" y="4179513"/>
            <a:ext cx="3782380" cy="1631216"/>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mn-lt"/>
              </a:rPr>
              <a:t>Less </a:t>
            </a:r>
            <a:r>
              <a:rPr lang="en-US" sz="2000" dirty="0" err="1">
                <a:latin typeface="+mn-lt"/>
              </a:rPr>
              <a:t>unpulsed</a:t>
            </a:r>
            <a:r>
              <a:rPr lang="en-US" sz="2000" dirty="0">
                <a:latin typeface="+mn-lt"/>
              </a:rPr>
              <a:t> signal comes from the spot pattern</a:t>
            </a:r>
          </a:p>
          <a:p>
            <a:pPr marL="342900" indent="-342900">
              <a:buFont typeface="Arial" panose="020B0604020202020204" pitchFamily="34" charset="0"/>
              <a:buChar char="•"/>
            </a:pPr>
            <a:r>
              <a:rPr lang="en-US" sz="2000" dirty="0">
                <a:latin typeface="+mn-lt"/>
              </a:rPr>
              <a:t>Inferred </a:t>
            </a:r>
            <a:r>
              <a:rPr lang="en-US" sz="2000" dirty="0" err="1">
                <a:latin typeface="+mn-lt"/>
              </a:rPr>
              <a:t>unpulsed</a:t>
            </a:r>
            <a:r>
              <a:rPr lang="en-US" sz="2000" dirty="0">
                <a:latin typeface="+mn-lt"/>
              </a:rPr>
              <a:t> background is larger</a:t>
            </a:r>
          </a:p>
          <a:p>
            <a:pPr marL="342900" indent="-342900">
              <a:buFont typeface="Arial" panose="020B0604020202020204" pitchFamily="34" charset="0"/>
              <a:buChar char="•"/>
            </a:pPr>
            <a:r>
              <a:rPr lang="en-US" sz="2000" dirty="0">
                <a:latin typeface="+mn-lt"/>
              </a:rPr>
              <a:t>Larger radius, smaller spots</a:t>
            </a:r>
          </a:p>
        </p:txBody>
      </p:sp>
      <p:sp>
        <p:nvSpPr>
          <p:cNvPr id="36" name="TextBox 35">
            <a:extLst>
              <a:ext uri="{FF2B5EF4-FFF2-40B4-BE49-F238E27FC236}">
                <a16:creationId xmlns:a16="http://schemas.microsoft.com/office/drawing/2014/main" id="{3D8BD0D8-B526-6C45-8AB4-30F11A966103}"/>
              </a:ext>
            </a:extLst>
          </p:cNvPr>
          <p:cNvSpPr txBox="1"/>
          <p:nvPr/>
        </p:nvSpPr>
        <p:spPr>
          <a:xfrm>
            <a:off x="1774007" y="3622781"/>
            <a:ext cx="1668021" cy="461665"/>
          </a:xfrm>
          <a:prstGeom prst="rect">
            <a:avLst/>
          </a:prstGeom>
          <a:noFill/>
        </p:spPr>
        <p:txBody>
          <a:bodyPr wrap="none" rtlCol="0">
            <a:spAutoFit/>
          </a:bodyPr>
          <a:lstStyle/>
          <a:p>
            <a:r>
              <a:rPr lang="en-US" dirty="0">
                <a:solidFill>
                  <a:schemeClr val="bg1"/>
                </a:solidFill>
                <a:latin typeface="+mn-lt"/>
              </a:rPr>
              <a:t>NICER ONLY</a:t>
            </a:r>
          </a:p>
        </p:txBody>
      </p:sp>
      <p:sp>
        <p:nvSpPr>
          <p:cNvPr id="38" name="TextBox 37">
            <a:extLst>
              <a:ext uri="{FF2B5EF4-FFF2-40B4-BE49-F238E27FC236}">
                <a16:creationId xmlns:a16="http://schemas.microsoft.com/office/drawing/2014/main" id="{B92D1D09-1E09-0F4D-8C0A-FAB2F44ABCFE}"/>
              </a:ext>
            </a:extLst>
          </p:cNvPr>
          <p:cNvSpPr txBox="1"/>
          <p:nvPr/>
        </p:nvSpPr>
        <p:spPr>
          <a:xfrm>
            <a:off x="5630229" y="3639964"/>
            <a:ext cx="1919115" cy="461665"/>
          </a:xfrm>
          <a:prstGeom prst="rect">
            <a:avLst/>
          </a:prstGeom>
          <a:noFill/>
        </p:spPr>
        <p:txBody>
          <a:bodyPr wrap="none" rtlCol="0">
            <a:spAutoFit/>
          </a:bodyPr>
          <a:lstStyle/>
          <a:p>
            <a:r>
              <a:rPr lang="en-US" dirty="0">
                <a:solidFill>
                  <a:schemeClr val="bg1"/>
                </a:solidFill>
                <a:latin typeface="+mn-lt"/>
              </a:rPr>
              <a:t>NICER + XMM</a:t>
            </a:r>
          </a:p>
        </p:txBody>
      </p:sp>
      <p:sp>
        <p:nvSpPr>
          <p:cNvPr id="39" name="Cloud 38">
            <a:extLst>
              <a:ext uri="{FF2B5EF4-FFF2-40B4-BE49-F238E27FC236}">
                <a16:creationId xmlns:a16="http://schemas.microsoft.com/office/drawing/2014/main" id="{1DAE896C-181B-4A4C-94D5-4C1F913EE5AB}"/>
              </a:ext>
            </a:extLst>
          </p:cNvPr>
          <p:cNvSpPr/>
          <p:nvPr/>
        </p:nvSpPr>
        <p:spPr>
          <a:xfrm>
            <a:off x="1115616" y="2649860"/>
            <a:ext cx="504056" cy="36004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Cloud 39">
            <a:extLst>
              <a:ext uri="{FF2B5EF4-FFF2-40B4-BE49-F238E27FC236}">
                <a16:creationId xmlns:a16="http://schemas.microsoft.com/office/drawing/2014/main" id="{579B3220-C291-224B-8527-4D31A857B847}"/>
              </a:ext>
            </a:extLst>
          </p:cNvPr>
          <p:cNvSpPr/>
          <p:nvPr/>
        </p:nvSpPr>
        <p:spPr>
          <a:xfrm>
            <a:off x="3298012" y="3157403"/>
            <a:ext cx="288032" cy="279298"/>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Cloud 40">
            <a:extLst>
              <a:ext uri="{FF2B5EF4-FFF2-40B4-BE49-F238E27FC236}">
                <a16:creationId xmlns:a16="http://schemas.microsoft.com/office/drawing/2014/main" id="{0A0E95F0-9BB0-1F43-96AD-F684F7233671}"/>
              </a:ext>
            </a:extLst>
          </p:cNvPr>
          <p:cNvSpPr/>
          <p:nvPr/>
        </p:nvSpPr>
        <p:spPr>
          <a:xfrm>
            <a:off x="4932040" y="2484760"/>
            <a:ext cx="698189" cy="540798"/>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Cloud 41">
            <a:extLst>
              <a:ext uri="{FF2B5EF4-FFF2-40B4-BE49-F238E27FC236}">
                <a16:creationId xmlns:a16="http://schemas.microsoft.com/office/drawing/2014/main" id="{229BD405-92D1-9646-A30B-03DF80963208}"/>
              </a:ext>
            </a:extLst>
          </p:cNvPr>
          <p:cNvSpPr/>
          <p:nvPr/>
        </p:nvSpPr>
        <p:spPr>
          <a:xfrm>
            <a:off x="7164288" y="2446014"/>
            <a:ext cx="504056" cy="36004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Cloud 42">
            <a:extLst>
              <a:ext uri="{FF2B5EF4-FFF2-40B4-BE49-F238E27FC236}">
                <a16:creationId xmlns:a16="http://schemas.microsoft.com/office/drawing/2014/main" id="{19397D56-66C4-5E43-AE8D-6EA453CDC2C4}"/>
              </a:ext>
            </a:extLst>
          </p:cNvPr>
          <p:cNvSpPr/>
          <p:nvPr/>
        </p:nvSpPr>
        <p:spPr>
          <a:xfrm>
            <a:off x="5513473" y="3249550"/>
            <a:ext cx="504056" cy="36004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Cloud 43">
            <a:extLst>
              <a:ext uri="{FF2B5EF4-FFF2-40B4-BE49-F238E27FC236}">
                <a16:creationId xmlns:a16="http://schemas.microsoft.com/office/drawing/2014/main" id="{3D2BEE79-9EC8-FC40-A026-82592CC62BB6}"/>
              </a:ext>
            </a:extLst>
          </p:cNvPr>
          <p:cNvSpPr/>
          <p:nvPr/>
        </p:nvSpPr>
        <p:spPr>
          <a:xfrm>
            <a:off x="7472085" y="3107658"/>
            <a:ext cx="682157" cy="545776"/>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Date Placeholder 45">
            <a:extLst>
              <a:ext uri="{FF2B5EF4-FFF2-40B4-BE49-F238E27FC236}">
                <a16:creationId xmlns:a16="http://schemas.microsoft.com/office/drawing/2014/main" id="{0F6D98EA-9ED5-CD47-93B8-6CAE053E65CD}"/>
              </a:ext>
            </a:extLst>
          </p:cNvPr>
          <p:cNvSpPr>
            <a:spLocks noGrp="1"/>
          </p:cNvSpPr>
          <p:nvPr>
            <p:ph type="dt" sz="half" idx="10"/>
          </p:nvPr>
        </p:nvSpPr>
        <p:spPr/>
        <p:txBody>
          <a:bodyPr/>
          <a:lstStyle/>
          <a:p>
            <a:pPr>
              <a:defRPr/>
            </a:pPr>
            <a:r>
              <a:rPr lang="en-CA"/>
              <a:t>SQM 2022</a:t>
            </a:r>
            <a:endParaRPr lang="en-US" dirty="0"/>
          </a:p>
        </p:txBody>
      </p:sp>
      <p:sp>
        <p:nvSpPr>
          <p:cNvPr id="47" name="TextBox 46">
            <a:extLst>
              <a:ext uri="{FF2B5EF4-FFF2-40B4-BE49-F238E27FC236}">
                <a16:creationId xmlns:a16="http://schemas.microsoft.com/office/drawing/2014/main" id="{7377B935-522F-2C4D-B64B-8926EBBA7163}"/>
              </a:ext>
            </a:extLst>
          </p:cNvPr>
          <p:cNvSpPr txBox="1"/>
          <p:nvPr/>
        </p:nvSpPr>
        <p:spPr>
          <a:xfrm>
            <a:off x="340944" y="5865167"/>
            <a:ext cx="8309711" cy="461665"/>
          </a:xfrm>
          <a:prstGeom prst="rect">
            <a:avLst/>
          </a:prstGeom>
          <a:noFill/>
        </p:spPr>
        <p:txBody>
          <a:bodyPr wrap="none" rtlCol="0">
            <a:spAutoFit/>
          </a:bodyPr>
          <a:lstStyle/>
          <a:p>
            <a:r>
              <a:rPr lang="en-US" dirty="0">
                <a:latin typeface="+mn-lt"/>
              </a:rPr>
              <a:t>Adding XMM background information INCREASES inferred radius.</a:t>
            </a:r>
          </a:p>
        </p:txBody>
      </p:sp>
    </p:spTree>
    <p:extLst>
      <p:ext uri="{BB962C8B-B14F-4D97-AF65-F5344CB8AC3E}">
        <p14:creationId xmlns:p14="http://schemas.microsoft.com/office/powerpoint/2010/main" val="405273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82421" y="804986"/>
            <a:ext cx="7543963" cy="5613700"/>
          </a:xfrm>
          <a:prstGeom prst="rect">
            <a:avLst/>
          </a:prstGeom>
        </p:spPr>
      </p:pic>
      <p:sp>
        <p:nvSpPr>
          <p:cNvPr id="6" name="TextBox 5"/>
          <p:cNvSpPr txBox="1"/>
          <p:nvPr/>
        </p:nvSpPr>
        <p:spPr>
          <a:xfrm>
            <a:off x="7236296" y="6311534"/>
            <a:ext cx="1654619" cy="430887"/>
          </a:xfrm>
          <a:prstGeom prst="rect">
            <a:avLst/>
          </a:prstGeom>
          <a:solidFill>
            <a:schemeClr val="bg1"/>
          </a:solidFill>
        </p:spPr>
        <p:txBody>
          <a:bodyPr wrap="none" rtlCol="0">
            <a:spAutoFit/>
          </a:bodyPr>
          <a:lstStyle/>
          <a:p>
            <a:pPr algn="ctr" defTabSz="642915">
              <a:spcBef>
                <a:spcPct val="0"/>
              </a:spcBef>
              <a:buClrTx/>
              <a:buSzTx/>
              <a:buNone/>
            </a:pPr>
            <a:r>
              <a:rPr lang="en-US" sz="110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Gill Sans" charset="0"/>
              </a:rPr>
              <a:t>Concept: G. </a:t>
            </a:r>
            <a:r>
              <a:rPr lang="en-US" sz="1100" dirty="0" err="1">
                <a:solidFill>
                  <a:srgbClr val="000000"/>
                </a:solidFill>
                <a:latin typeface="Cambria Math" panose="02040503050406030204" pitchFamily="18" charset="0"/>
                <a:ea typeface="Cambria Math" panose="02040503050406030204" pitchFamily="18" charset="0"/>
                <a:cs typeface="Arial" panose="020B0604020202020204" pitchFamily="34" charset="0"/>
                <a:sym typeface="Gill Sans" charset="0"/>
              </a:rPr>
              <a:t>Baym</a:t>
            </a:r>
            <a:endParaRPr lang="en-US" sz="110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Gill Sans" charset="0"/>
            </a:endParaRPr>
          </a:p>
          <a:p>
            <a:pPr algn="ctr" defTabSz="642915">
              <a:spcBef>
                <a:spcPct val="0"/>
              </a:spcBef>
              <a:buClrTx/>
              <a:buSzTx/>
              <a:buNone/>
            </a:pPr>
            <a:r>
              <a:rPr lang="en-US" sz="1100" dirty="0">
                <a:solidFill>
                  <a:srgbClr val="000000"/>
                </a:solidFill>
                <a:latin typeface="Cambria Math" panose="02040503050406030204" pitchFamily="18" charset="0"/>
                <a:ea typeface="Cambria Math" panose="02040503050406030204" pitchFamily="18" charset="0"/>
                <a:cs typeface="Arial" panose="020B0604020202020204" pitchFamily="34" charset="0"/>
                <a:sym typeface="Gill Sans" charset="0"/>
              </a:rPr>
              <a:t>Figure: Watts et al. 2016</a:t>
            </a:r>
          </a:p>
        </p:txBody>
      </p:sp>
      <p:sp>
        <p:nvSpPr>
          <p:cNvPr id="7" name="Title 2">
            <a:extLst>
              <a:ext uri="{FF2B5EF4-FFF2-40B4-BE49-F238E27FC236}">
                <a16:creationId xmlns:a16="http://schemas.microsoft.com/office/drawing/2014/main" id="{0E571A8D-7467-A34A-B082-C20D68B05DE0}"/>
              </a:ext>
            </a:extLst>
          </p:cNvPr>
          <p:cNvSpPr>
            <a:spLocks noGrp="1"/>
          </p:cNvSpPr>
          <p:nvPr>
            <p:ph type="title"/>
          </p:nvPr>
        </p:nvSpPr>
        <p:spPr>
          <a:xfrm>
            <a:off x="467544" y="188640"/>
            <a:ext cx="8229600" cy="1143000"/>
          </a:xfrm>
        </p:spPr>
        <p:txBody>
          <a:bodyPr/>
          <a:lstStyle/>
          <a:p>
            <a:r>
              <a:rPr lang="en-US" sz="3600" dirty="0">
                <a:latin typeface="Calibri" charset="0"/>
              </a:rPr>
              <a:t>Possible Phase Diagram for Dense Matter </a:t>
            </a:r>
          </a:p>
        </p:txBody>
      </p:sp>
    </p:spTree>
    <p:extLst>
      <p:ext uri="{BB962C8B-B14F-4D97-AF65-F5344CB8AC3E}">
        <p14:creationId xmlns:p14="http://schemas.microsoft.com/office/powerpoint/2010/main" val="5700399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A2795-9E87-4049-922E-8FD4CD1AA61C}"/>
              </a:ext>
            </a:extLst>
          </p:cNvPr>
          <p:cNvSpPr>
            <a:spLocks noGrp="1"/>
          </p:cNvSpPr>
          <p:nvPr>
            <p:ph type="title"/>
          </p:nvPr>
        </p:nvSpPr>
        <p:spPr/>
        <p:txBody>
          <a:bodyPr/>
          <a:lstStyle/>
          <a:p>
            <a:r>
              <a:rPr lang="en-US" dirty="0"/>
              <a:t>First Results on J0740</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E840889-8397-1144-A18A-E24E01ED9B7B}"/>
                  </a:ext>
                </a:extLst>
              </p:cNvPr>
              <p:cNvSpPr>
                <a:spLocks noGrp="1"/>
              </p:cNvSpPr>
              <p:nvPr>
                <p:ph idx="1"/>
              </p:nvPr>
            </p:nvSpPr>
            <p:spPr>
              <a:xfrm>
                <a:off x="457200" y="1484784"/>
                <a:ext cx="8229600" cy="4525963"/>
              </a:xfrm>
            </p:spPr>
            <p:txBody>
              <a:bodyPr/>
              <a:lstStyle/>
              <a:p>
                <a:r>
                  <a:rPr lang="en-US" sz="2800" dirty="0"/>
                  <a:t>Mass measurement from </a:t>
                </a:r>
                <a:r>
                  <a:rPr lang="en-US" sz="2800" dirty="0" err="1"/>
                  <a:t>NANOGrav</a:t>
                </a:r>
                <a:r>
                  <a:rPr lang="en-US" sz="2800" dirty="0"/>
                  <a:t> + CHIME:	      M = 2.08±0.07 M</a:t>
                </a:r>
                <a:r>
                  <a:rPr lang="en-US" sz="2800" baseline="-25000" dirty="0"/>
                  <a:t>⦿ </a:t>
                </a:r>
                <a:r>
                  <a:rPr lang="en-US" sz="2800" dirty="0"/>
                  <a:t>  (Shapiro Delay, Fonseca+2021)</a:t>
                </a:r>
                <a:endParaRPr lang="en-US" sz="2800" baseline="-25000" dirty="0"/>
              </a:p>
              <a:p>
                <a:r>
                  <a:rPr lang="en-US" sz="2800" dirty="0"/>
                  <a:t>Inclination close to 90 degrees (from radio </a:t>
                </a:r>
                <a:r>
                  <a:rPr lang="en-US" sz="2800" dirty="0" err="1"/>
                  <a:t>obs</a:t>
                </a:r>
                <a:r>
                  <a:rPr lang="en-US" sz="2800" dirty="0"/>
                  <a:t>)</a:t>
                </a:r>
                <a:endParaRPr lang="en-US" sz="2800" baseline="-25000" dirty="0"/>
              </a:p>
              <a:p>
                <a:r>
                  <a:rPr lang="en-US" sz="2800" dirty="0"/>
                  <a:t>2 Circular spots, closer to dipole than J0030 </a:t>
                </a:r>
              </a:p>
              <a:p>
                <a:r>
                  <a:rPr lang="en-US" sz="2800" dirty="0"/>
                  <a:t>Different treatments of XMM background/normalizations/priors:</a:t>
                </a:r>
              </a:p>
              <a:p>
                <a:pPr marL="0" indent="0">
                  <a:buNone/>
                </a:pPr>
                <a:r>
                  <a:rPr lang="en-US" sz="2800" dirty="0"/>
                  <a:t>			R = </a:t>
                </a:r>
                <a14:m>
                  <m:oMath xmlns:m="http://schemas.openxmlformats.org/officeDocument/2006/math">
                    <m:sSubSup>
                      <m:sSubSupPr>
                        <m:ctrlPr>
                          <a:rPr lang="en-US" sz="2800" i="1">
                            <a:latin typeface="Cambria Math" panose="02040503050406030204" pitchFamily="18" charset="0"/>
                          </a:rPr>
                        </m:ctrlPr>
                      </m:sSubSupPr>
                      <m:e>
                        <m:r>
                          <a:rPr lang="en-CA" sz="2800" i="1">
                            <a:latin typeface="Cambria Math" panose="02040503050406030204" pitchFamily="18" charset="0"/>
                          </a:rPr>
                          <m:t>12.</m:t>
                        </m:r>
                        <m:r>
                          <a:rPr lang="en-CA" sz="2800" b="0" i="1" smtClean="0">
                            <a:latin typeface="Cambria Math" panose="02040503050406030204" pitchFamily="18" charset="0"/>
                          </a:rPr>
                          <m:t>4</m:t>
                        </m:r>
                      </m:e>
                      <m:sub>
                        <m:r>
                          <a:rPr lang="en-CA" sz="2800" i="1">
                            <a:latin typeface="Cambria Math" panose="02040503050406030204" pitchFamily="18" charset="0"/>
                          </a:rPr>
                          <m:t>−</m:t>
                        </m:r>
                        <m:r>
                          <a:rPr lang="en-CA" sz="2800" b="0" i="1" smtClean="0">
                            <a:latin typeface="Cambria Math" panose="02040503050406030204" pitchFamily="18" charset="0"/>
                          </a:rPr>
                          <m:t>1.0</m:t>
                        </m:r>
                        <m:r>
                          <a:rPr lang="en-CA" sz="2800" i="1">
                            <a:latin typeface="Cambria Math" panose="02040503050406030204" pitchFamily="18" charset="0"/>
                          </a:rPr>
                          <m:t> </m:t>
                        </m:r>
                      </m:sub>
                      <m:sup>
                        <m:r>
                          <a:rPr lang="en-CA" sz="2800" i="1">
                            <a:latin typeface="Cambria Math" panose="02040503050406030204" pitchFamily="18" charset="0"/>
                          </a:rPr>
                          <m:t>+1.</m:t>
                        </m:r>
                        <m:r>
                          <a:rPr lang="en-CA" sz="2800" b="0" i="1" smtClean="0">
                            <a:latin typeface="Cambria Math" panose="02040503050406030204" pitchFamily="18" charset="0"/>
                          </a:rPr>
                          <m:t>3</m:t>
                        </m:r>
                      </m:sup>
                    </m:sSubSup>
                  </m:oMath>
                </a14:m>
                <a:r>
                  <a:rPr lang="en-US" sz="2800" dirty="0"/>
                  <a:t>km   (Riley+ </a:t>
                </a:r>
                <a:r>
                  <a:rPr lang="en-US" sz="2800" dirty="0" err="1"/>
                  <a:t>ApJL</a:t>
                </a:r>
                <a:r>
                  <a:rPr lang="en-US" sz="2800" dirty="0"/>
                  <a:t> 2021)</a:t>
                </a:r>
              </a:p>
              <a:p>
                <a:pPr marL="0" indent="0">
                  <a:buNone/>
                </a:pPr>
                <a:r>
                  <a:rPr lang="en-US" sz="2800" dirty="0"/>
                  <a:t>			R = </a:t>
                </a:r>
                <a14:m>
                  <m:oMath xmlns:m="http://schemas.openxmlformats.org/officeDocument/2006/math">
                    <m:sSubSup>
                      <m:sSubSupPr>
                        <m:ctrlPr>
                          <a:rPr lang="en-US" sz="2800" i="1">
                            <a:latin typeface="Cambria Math" panose="02040503050406030204" pitchFamily="18" charset="0"/>
                          </a:rPr>
                        </m:ctrlPr>
                      </m:sSubSupPr>
                      <m:e>
                        <m:r>
                          <a:rPr lang="en-CA" sz="2800" i="1">
                            <a:latin typeface="Cambria Math" panose="02040503050406030204" pitchFamily="18" charset="0"/>
                          </a:rPr>
                          <m:t>1</m:t>
                        </m:r>
                        <m:r>
                          <a:rPr lang="en-CA" sz="2800" b="0" i="1" smtClean="0">
                            <a:latin typeface="Cambria Math" panose="02040503050406030204" pitchFamily="18" charset="0"/>
                          </a:rPr>
                          <m:t>3.7</m:t>
                        </m:r>
                      </m:e>
                      <m:sub>
                        <m:r>
                          <a:rPr lang="en-CA" sz="2800" i="1">
                            <a:latin typeface="Cambria Math" panose="02040503050406030204" pitchFamily="18" charset="0"/>
                          </a:rPr>
                          <m:t>−</m:t>
                        </m:r>
                        <m:r>
                          <a:rPr lang="en-CA" sz="2800" b="0" i="1" smtClean="0">
                            <a:latin typeface="Cambria Math" panose="02040503050406030204" pitchFamily="18" charset="0"/>
                          </a:rPr>
                          <m:t>1.5</m:t>
                        </m:r>
                        <m:r>
                          <a:rPr lang="en-CA" sz="2800" i="1">
                            <a:latin typeface="Cambria Math" panose="02040503050406030204" pitchFamily="18" charset="0"/>
                          </a:rPr>
                          <m:t> </m:t>
                        </m:r>
                      </m:sub>
                      <m:sup>
                        <m:r>
                          <a:rPr lang="en-CA" sz="2800" i="1">
                            <a:latin typeface="Cambria Math" panose="02040503050406030204" pitchFamily="18" charset="0"/>
                          </a:rPr>
                          <m:t>+</m:t>
                        </m:r>
                        <m:r>
                          <a:rPr lang="en-CA" sz="2800" b="0" i="1" smtClean="0">
                            <a:latin typeface="Cambria Math" panose="02040503050406030204" pitchFamily="18" charset="0"/>
                          </a:rPr>
                          <m:t>2.6</m:t>
                        </m:r>
                      </m:sup>
                    </m:sSubSup>
                  </m:oMath>
                </a14:m>
                <a:r>
                  <a:rPr lang="en-US" sz="2800" dirty="0"/>
                  <a:t>km   (Miller+ </a:t>
                </a:r>
                <a:r>
                  <a:rPr lang="en-US" sz="2800" dirty="0" err="1"/>
                  <a:t>ApJL</a:t>
                </a:r>
                <a:r>
                  <a:rPr lang="en-US" sz="2800" dirty="0"/>
                  <a:t> 2021)</a:t>
                </a:r>
              </a:p>
              <a:p>
                <a:r>
                  <a:rPr lang="en-US" b="1" dirty="0"/>
                  <a:t>1-sigma lower limits on radius: </a:t>
                </a:r>
              </a:p>
              <a:p>
                <a:pPr marL="457200" lvl="1" indent="0">
                  <a:buNone/>
                </a:pPr>
                <a:r>
                  <a:rPr lang="en-US" b="1" dirty="0"/>
                  <a:t>R</a:t>
                </a:r>
                <a:r>
                  <a:rPr lang="en-US" b="1" baseline="-25000" dirty="0"/>
                  <a:t>1𝞼</a:t>
                </a:r>
                <a:r>
                  <a:rPr lang="en-US" b="1" dirty="0"/>
                  <a:t>= 11.4 km (Riley+); R</a:t>
                </a:r>
                <a:r>
                  <a:rPr lang="en-US" b="1" baseline="-25000" dirty="0"/>
                  <a:t>1𝞼</a:t>
                </a:r>
                <a:r>
                  <a:rPr lang="en-US" b="1" dirty="0"/>
                  <a:t> = 12.2 km (Miller+)</a:t>
                </a:r>
              </a:p>
            </p:txBody>
          </p:sp>
        </mc:Choice>
        <mc:Fallback xmlns="">
          <p:sp>
            <p:nvSpPr>
              <p:cNvPr id="3" name="Content Placeholder 2">
                <a:extLst>
                  <a:ext uri="{FF2B5EF4-FFF2-40B4-BE49-F238E27FC236}">
                    <a16:creationId xmlns:a16="http://schemas.microsoft.com/office/drawing/2014/main" id="{6E840889-8397-1144-A18A-E24E01ED9B7B}"/>
                  </a:ext>
                </a:extLst>
              </p:cNvPr>
              <p:cNvSpPr>
                <a:spLocks noGrp="1" noRot="1" noChangeAspect="1" noMove="1" noResize="1" noEditPoints="1" noAdjustHandles="1" noChangeArrowheads="1" noChangeShapeType="1" noTextEdit="1"/>
              </p:cNvSpPr>
              <p:nvPr>
                <p:ph idx="1"/>
              </p:nvPr>
            </p:nvSpPr>
            <p:spPr>
              <a:xfrm>
                <a:off x="457200" y="1484784"/>
                <a:ext cx="8229600" cy="4525963"/>
              </a:xfrm>
              <a:blipFill>
                <a:blip r:embed="rId2"/>
                <a:stretch>
                  <a:fillRect l="-1852" t="-1401" b="-15406"/>
                </a:stretch>
              </a:blipFill>
            </p:spPr>
            <p:txBody>
              <a:bodyPr/>
              <a:lstStyle/>
              <a:p>
                <a:r>
                  <a:rPr lang="en-US">
                    <a:noFill/>
                  </a:rPr>
                  <a:t> </a:t>
                </a:r>
              </a:p>
            </p:txBody>
          </p:sp>
        </mc:Fallback>
      </mc:AlternateContent>
      <p:sp>
        <p:nvSpPr>
          <p:cNvPr id="7" name="Date Placeholder 6">
            <a:extLst>
              <a:ext uri="{FF2B5EF4-FFF2-40B4-BE49-F238E27FC236}">
                <a16:creationId xmlns:a16="http://schemas.microsoft.com/office/drawing/2014/main" id="{917F228E-3489-8445-91A8-57891076D935}"/>
              </a:ext>
            </a:extLst>
          </p:cNvPr>
          <p:cNvSpPr>
            <a:spLocks noGrp="1"/>
          </p:cNvSpPr>
          <p:nvPr>
            <p:ph type="dt" sz="half" idx="10"/>
          </p:nvPr>
        </p:nvSpPr>
        <p:spPr>
          <a:xfrm>
            <a:off x="107504" y="6492874"/>
            <a:ext cx="2133600" cy="365125"/>
          </a:xfrm>
        </p:spPr>
        <p:txBody>
          <a:bodyPr/>
          <a:lstStyle/>
          <a:p>
            <a:pPr>
              <a:defRPr/>
            </a:pPr>
            <a:r>
              <a:rPr lang="en-CA"/>
              <a:t>SQM 2022</a:t>
            </a:r>
            <a:endParaRPr lang="en-US" dirty="0"/>
          </a:p>
        </p:txBody>
      </p:sp>
    </p:spTree>
    <p:extLst>
      <p:ext uri="{BB962C8B-B14F-4D97-AF65-F5344CB8AC3E}">
        <p14:creationId xmlns:p14="http://schemas.microsoft.com/office/powerpoint/2010/main" val="17720167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00" y="66301"/>
            <a:ext cx="8520600" cy="763600"/>
          </a:xfrm>
        </p:spPr>
        <p:txBody>
          <a:bodyPr/>
          <a:lstStyle/>
          <a:p>
            <a:r>
              <a:rPr lang="en-US" dirty="0"/>
              <a:t>Next: J0437</a:t>
            </a:r>
          </a:p>
        </p:txBody>
      </p:sp>
      <p:sp>
        <p:nvSpPr>
          <p:cNvPr id="3" name="Text Placeholder 2"/>
          <p:cNvSpPr>
            <a:spLocks noGrp="1"/>
          </p:cNvSpPr>
          <p:nvPr>
            <p:ph type="body" idx="1"/>
          </p:nvPr>
        </p:nvSpPr>
        <p:spPr>
          <a:xfrm>
            <a:off x="311700" y="829901"/>
            <a:ext cx="8520600" cy="4555200"/>
          </a:xfrm>
        </p:spPr>
        <p:txBody>
          <a:bodyPr/>
          <a:lstStyle/>
          <a:p>
            <a:r>
              <a:rPr lang="en-US" dirty="0"/>
              <a:t>We expect best radius measurement </a:t>
            </a:r>
          </a:p>
          <a:p>
            <a:r>
              <a:rPr lang="en-US" dirty="0"/>
              <a:t>Precisely known value of mass and observer’s viewing angle from radio observations</a:t>
            </a:r>
          </a:p>
          <a:p>
            <a:r>
              <a:rPr lang="en-US" dirty="0"/>
              <a:t>Complication of contamination from background AGN in same field of view</a:t>
            </a:r>
          </a:p>
          <a:p>
            <a:r>
              <a:rPr lang="en-US" dirty="0"/>
              <a:t>Results from J0437 and other pulsars in 2022</a:t>
            </a:r>
          </a:p>
        </p:txBody>
      </p:sp>
      <p:pic>
        <p:nvPicPr>
          <p:cNvPr id="4" name="Picture 3" descr="j0437_nicer_2d_prof_v2.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55776" y="3992913"/>
            <a:ext cx="3778125" cy="2784375"/>
          </a:xfrm>
          <a:prstGeom prst="rect">
            <a:avLst/>
          </a:prstGeom>
        </p:spPr>
      </p:pic>
    </p:spTree>
    <p:extLst>
      <p:ext uri="{BB962C8B-B14F-4D97-AF65-F5344CB8AC3E}">
        <p14:creationId xmlns:p14="http://schemas.microsoft.com/office/powerpoint/2010/main" val="20812406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02456D-97DC-0743-8AFA-40956A0F8BF8}"/>
              </a:ext>
            </a:extLst>
          </p:cNvPr>
          <p:cNvSpPr>
            <a:spLocks noGrp="1"/>
          </p:cNvSpPr>
          <p:nvPr>
            <p:ph type="title"/>
          </p:nvPr>
        </p:nvSpPr>
        <p:spPr>
          <a:xfrm>
            <a:off x="457200" y="-10657"/>
            <a:ext cx="8229600" cy="1143000"/>
          </a:xfrm>
        </p:spPr>
        <p:txBody>
          <a:bodyPr/>
          <a:lstStyle/>
          <a:p>
            <a:r>
              <a:rPr lang="en-US" dirty="0">
                <a:ea typeface="Avenir Heavy" charset="0"/>
                <a:cs typeface="Avenir Heavy" charset="0"/>
              </a:rPr>
              <a:t>NICER Results on Core Science</a:t>
            </a:r>
            <a:endParaRPr lang="en-US" dirty="0"/>
          </a:p>
        </p:txBody>
      </p:sp>
      <p:sp>
        <p:nvSpPr>
          <p:cNvPr id="2" name="Text Placeholder 1"/>
          <p:cNvSpPr>
            <a:spLocks noGrp="1"/>
          </p:cNvSpPr>
          <p:nvPr>
            <p:ph idx="1"/>
          </p:nvPr>
        </p:nvSpPr>
        <p:spPr>
          <a:xfrm>
            <a:off x="457200" y="1239755"/>
            <a:ext cx="8229600" cy="4525963"/>
          </a:xfrm>
        </p:spPr>
        <p:txBody>
          <a:bodyPr>
            <a:noAutofit/>
          </a:bodyPr>
          <a:lstStyle/>
          <a:p>
            <a:pPr defTabSz="410751">
              <a:spcAft>
                <a:spcPts val="0"/>
              </a:spcAft>
            </a:pPr>
            <a:r>
              <a:rPr lang="en-US" sz="2400" dirty="0">
                <a:ea typeface="Avenir Heavy" charset="0"/>
                <a:cs typeface="Avenir Heavy" charset="0"/>
              </a:rPr>
              <a:t>First precise measurement of mass through pulse-profile modelling (J0030)</a:t>
            </a:r>
          </a:p>
          <a:p>
            <a:pPr defTabSz="410751">
              <a:spcAft>
                <a:spcPts val="0"/>
              </a:spcAft>
            </a:pPr>
            <a:r>
              <a:rPr lang="en-US" sz="2400" dirty="0">
                <a:ea typeface="Avenir Heavy" charset="0"/>
                <a:cs typeface="Avenir Heavy" charset="0"/>
              </a:rPr>
              <a:t>Radius inferred for 2 pulsars (J0030, J0740) with masses that differ by 0.5 </a:t>
            </a:r>
            <a:r>
              <a:rPr lang="en-US" sz="2400" dirty="0" err="1">
                <a:ea typeface="Avenir Heavy" charset="0"/>
                <a:cs typeface="Avenir Heavy" charset="0"/>
              </a:rPr>
              <a:t>M</a:t>
            </a:r>
            <a:r>
              <a:rPr lang="en-US" sz="2400" baseline="-25000" dirty="0" err="1">
                <a:ea typeface="Avenir Heavy" charset="0"/>
                <a:cs typeface="Avenir Heavy" charset="0"/>
              </a:rPr>
              <a:t>sun</a:t>
            </a:r>
            <a:endParaRPr lang="en-US" sz="2400" dirty="0">
              <a:ea typeface="Avenir Heavy" charset="0"/>
              <a:cs typeface="Avenir Heavy" charset="0"/>
            </a:endParaRPr>
          </a:p>
          <a:p>
            <a:pPr defTabSz="410751">
              <a:spcAft>
                <a:spcPts val="0"/>
              </a:spcAft>
            </a:pPr>
            <a:r>
              <a:rPr lang="en-US" sz="2400" dirty="0">
                <a:ea typeface="Avenir Heavy" charset="0"/>
                <a:cs typeface="Avenir Heavy" charset="0"/>
              </a:rPr>
              <a:t>Later this year</a:t>
            </a:r>
          </a:p>
          <a:p>
            <a:pPr lvl="1" defTabSz="410751">
              <a:spcAft>
                <a:spcPts val="0"/>
              </a:spcAft>
            </a:pPr>
            <a:r>
              <a:rPr lang="en-US" sz="2400" dirty="0">
                <a:ea typeface="Avenir Heavy" charset="0"/>
                <a:cs typeface="Avenir Heavy" charset="0"/>
              </a:rPr>
              <a:t>New results for J0437 (with precise radio prior for mass, inclination, distance)</a:t>
            </a:r>
          </a:p>
          <a:p>
            <a:pPr lvl="1" defTabSz="410751">
              <a:spcAft>
                <a:spcPts val="0"/>
              </a:spcAft>
            </a:pPr>
            <a:r>
              <a:rPr lang="en-US" sz="2400" dirty="0">
                <a:ea typeface="Avenir Heavy" charset="0"/>
                <a:cs typeface="Avenir Heavy" charset="0"/>
              </a:rPr>
              <a:t>Updated mass &amp; radius results for J0030 &amp; J0740 with improved precision</a:t>
            </a:r>
          </a:p>
        </p:txBody>
      </p:sp>
      <p:sp>
        <p:nvSpPr>
          <p:cNvPr id="9" name="TextBox 8"/>
          <p:cNvSpPr txBox="1"/>
          <p:nvPr/>
        </p:nvSpPr>
        <p:spPr>
          <a:xfrm>
            <a:off x="106295" y="4982650"/>
            <a:ext cx="8931410" cy="1892826"/>
          </a:xfrm>
          <a:prstGeom prst="rect">
            <a:avLst/>
          </a:prstGeom>
          <a:noFill/>
        </p:spPr>
        <p:txBody>
          <a:bodyPr wrap="square" rtlCol="0">
            <a:spAutoFit/>
          </a:bodyPr>
          <a:lstStyle/>
          <a:p>
            <a:r>
              <a:rPr lang="en-US" sz="1400" i="1" dirty="0">
                <a:latin typeface="+mn-lt"/>
                <a:ea typeface="Avenir Roman" charset="0"/>
                <a:cs typeface="Avenir Roman" charset="0"/>
              </a:rPr>
              <a:t>THE NICER LIGHTCURVE MODELING WORKING GROUP</a:t>
            </a:r>
          </a:p>
          <a:p>
            <a:pPr algn="just">
              <a:buNone/>
            </a:pPr>
            <a:r>
              <a:rPr lang="en-US" sz="1400" b="1" dirty="0" err="1">
                <a:solidFill>
                  <a:srgbClr val="00051D"/>
                </a:solidFill>
                <a:latin typeface="+mn-lt"/>
                <a:ea typeface="Cambria Math" panose="02040503050406030204" pitchFamily="18" charset="0"/>
                <a:cs typeface="Arial" panose="020B0604020202020204" pitchFamily="34" charset="0"/>
              </a:rPr>
              <a:t>Slavko</a:t>
            </a:r>
            <a:r>
              <a:rPr lang="en-US" sz="1400" b="1" dirty="0">
                <a:solidFill>
                  <a:srgbClr val="00051D"/>
                </a:solidFill>
                <a:latin typeface="+mn-lt"/>
                <a:ea typeface="Cambria Math" panose="02040503050406030204" pitchFamily="18" charset="0"/>
                <a:cs typeface="Arial" panose="020B0604020202020204" pitchFamily="34" charset="0"/>
              </a:rPr>
              <a:t> </a:t>
            </a:r>
            <a:r>
              <a:rPr lang="en-US" sz="1400" b="1" dirty="0" err="1">
                <a:solidFill>
                  <a:srgbClr val="00051D"/>
                </a:solidFill>
                <a:latin typeface="+mn-lt"/>
                <a:ea typeface="Cambria Math" panose="02040503050406030204" pitchFamily="18" charset="0"/>
                <a:cs typeface="Arial" panose="020B0604020202020204" pitchFamily="34" charset="0"/>
              </a:rPr>
              <a:t>Bogdanov</a:t>
            </a:r>
            <a:r>
              <a:rPr lang="en-US" sz="1400" b="1" dirty="0">
                <a:solidFill>
                  <a:srgbClr val="00051D"/>
                </a:solidFill>
                <a:latin typeface="+mn-lt"/>
                <a:ea typeface="Cambria Math" panose="02040503050406030204" pitchFamily="18" charset="0"/>
                <a:cs typeface="Arial" panose="020B0604020202020204" pitchFamily="34" charset="0"/>
              </a:rPr>
              <a:t> (chair)</a:t>
            </a:r>
            <a:r>
              <a:rPr lang="en-US" sz="1400" dirty="0">
                <a:solidFill>
                  <a:srgbClr val="00051D"/>
                </a:solidFill>
                <a:latin typeface="+mn-lt"/>
                <a:ea typeface="Cambria Math" panose="02040503050406030204" pitchFamily="18" charset="0"/>
                <a:cs typeface="Arial" panose="020B0604020202020204" pitchFamily="34" charset="0"/>
              </a:rPr>
              <a:t>,</a:t>
            </a:r>
            <a:r>
              <a:rPr lang="en-US" sz="1400" b="1" dirty="0">
                <a:solidFill>
                  <a:srgbClr val="00051D"/>
                </a:solidFill>
                <a:latin typeface="+mn-lt"/>
                <a:ea typeface="Cambria Math" panose="02040503050406030204" pitchFamily="18" charset="0"/>
                <a:cs typeface="Arial" panose="020B0604020202020204" pitchFamily="34" charset="0"/>
              </a:rPr>
              <a:t>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Zaven</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Arzoumanian</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Keith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Gendreau</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Anna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Bilous</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Deepto</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Chakrabarty,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Devarshi</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Choudhury, Alexander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Dittmann</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Sebastien Guillot, Alice Harding, Wynn Ho, Fred Lamb, Jim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Lattimer</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Renee Ludlam,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Simin</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Mahmoodifar</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Cole Miller, Sharon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Morsink</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Chanda Prescod-Weinstein, Paul Ray,  Ron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Remillard</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Thomas Riley,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Tuomo</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Salmi</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Tod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Strohmayer</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Serena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Vinciguerra</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Anna Watts, Michael Wolff, Kent Wood.</a:t>
            </a:r>
          </a:p>
          <a:p>
            <a:pPr algn="just">
              <a:buNone/>
            </a:pPr>
            <a:endParaRPr lang="en-US" sz="500" dirty="0">
              <a:solidFill>
                <a:srgbClr val="00051D"/>
              </a:solidFill>
              <a:latin typeface="Cambria Math" panose="02040503050406030204" pitchFamily="18" charset="0"/>
              <a:ea typeface="Cambria Math" panose="02040503050406030204" pitchFamily="18" charset="0"/>
              <a:cs typeface="Arial" panose="020B0604020202020204" pitchFamily="34" charset="0"/>
            </a:endParaRPr>
          </a:p>
          <a:p>
            <a:pPr algn="just">
              <a:buNone/>
            </a:pP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With thanks to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Teru</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Enoto</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Andrea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Lommen</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Matthew Kerr, Michi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Bauböck</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Feryal</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Özel</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Craig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Markwardt</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Dimitrios</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a:t>
            </a:r>
            <a:r>
              <a:rPr lang="en-US" sz="1400" dirty="0" err="1">
                <a:solidFill>
                  <a:srgbClr val="00051D"/>
                </a:solidFill>
                <a:latin typeface="Cambria Math" panose="02040503050406030204" pitchFamily="18" charset="0"/>
                <a:ea typeface="Cambria Math" panose="02040503050406030204" pitchFamily="18" charset="0"/>
                <a:cs typeface="Arial" panose="020B0604020202020204" pitchFamily="34" charset="0"/>
              </a:rPr>
              <a:t>Psaltis</a:t>
            </a:r>
            <a:r>
              <a:rPr lang="en-US" sz="1400" dirty="0">
                <a:solidFill>
                  <a:srgbClr val="00051D"/>
                </a:solidFill>
                <a:latin typeface="Cambria Math" panose="02040503050406030204" pitchFamily="18" charset="0"/>
                <a:ea typeface="Cambria Math" panose="02040503050406030204" pitchFamily="18" charset="0"/>
                <a:cs typeface="Arial" panose="020B0604020202020204" pitchFamily="34" charset="0"/>
              </a:rPr>
              <a:t>, Jack Steiner, &amp; others</a:t>
            </a:r>
          </a:p>
          <a:p>
            <a:endParaRPr lang="en-US" sz="1400" dirty="0">
              <a:solidFill>
                <a:srgbClr val="00051D"/>
              </a:solidFill>
              <a:latin typeface="+mn-lt"/>
              <a:ea typeface="Cambria Math" panose="02040503050406030204" pitchFamily="18" charset="0"/>
              <a:cs typeface="Arial" panose="020B0604020202020204" pitchFamily="34" charset="0"/>
            </a:endParaRPr>
          </a:p>
        </p:txBody>
      </p:sp>
    </p:spTree>
    <p:extLst>
      <p:ext uri="{BB962C8B-B14F-4D97-AF65-F5344CB8AC3E}">
        <p14:creationId xmlns:p14="http://schemas.microsoft.com/office/powerpoint/2010/main" val="467526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altLang="x-none" sz="3600">
                <a:ea typeface="ＭＳ Ｐゴシック" charset="-128"/>
              </a:rPr>
              <a:t>Equations of State vs Mass-Radius Curves</a:t>
            </a:r>
          </a:p>
        </p:txBody>
      </p:sp>
      <p:pic>
        <p:nvPicPr>
          <p:cNvPr id="30722" name="Picture 2" descr="eos.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9050" y="1557338"/>
            <a:ext cx="8991600" cy="494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e Placeholder 4">
            <a:extLst>
              <a:ext uri="{FF2B5EF4-FFF2-40B4-BE49-F238E27FC236}">
                <a16:creationId xmlns:a16="http://schemas.microsoft.com/office/drawing/2014/main" id="{F1384B2C-9507-134F-9146-C7234CE19D1A}"/>
              </a:ext>
            </a:extLst>
          </p:cNvPr>
          <p:cNvSpPr>
            <a:spLocks noGrp="1"/>
          </p:cNvSpPr>
          <p:nvPr>
            <p:ph type="dt" sz="half" idx="10"/>
          </p:nvPr>
        </p:nvSpPr>
        <p:spPr/>
        <p:txBody>
          <a:bodyPr/>
          <a:lstStyle/>
          <a:p>
            <a:pPr>
              <a:defRPr/>
            </a:pPr>
            <a:r>
              <a:rPr lang="en-CA"/>
              <a:t>SQM 2022</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3.mpifr-bonn.mpg.de/staff/pfreire/images/Graph-R-M-with-pulsars.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8400" y="973323"/>
            <a:ext cx="9076100" cy="555202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p:cNvSpPr txBox="1">
            <a:spLocks/>
          </p:cNvSpPr>
          <p:nvPr/>
        </p:nvSpPr>
        <p:spPr>
          <a:xfrm>
            <a:off x="781050" y="4718"/>
            <a:ext cx="7886700" cy="118677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200" b="0" u="sng" strike="noStrike" kern="1200" cap="none" spc="0" normalizeH="0" baseline="0" noProof="0" dirty="0">
                <a:ln>
                  <a:noFill/>
                </a:ln>
                <a:solidFill>
                  <a:prstClr val="black"/>
                </a:solidFill>
                <a:effectLst/>
                <a:uLnTx/>
                <a:uFillTx/>
                <a:latin typeface="Cambria Math" panose="02040503050406030204" pitchFamily="18" charset="0"/>
                <a:ea typeface="Cambria Math" panose="02040503050406030204" pitchFamily="18" charset="0"/>
              </a:rPr>
              <a:t>The neutron star mass-radius relation</a:t>
            </a:r>
          </a:p>
        </p:txBody>
      </p:sp>
      <p:sp>
        <p:nvSpPr>
          <p:cNvPr id="4" name="Rectangle 3"/>
          <p:cNvSpPr/>
          <p:nvPr/>
        </p:nvSpPr>
        <p:spPr>
          <a:xfrm>
            <a:off x="7523783" y="6458310"/>
            <a:ext cx="1417696"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a:ln>
                  <a:noFill/>
                </a:ln>
                <a:solidFill>
                  <a:prstClr val="black"/>
                </a:solidFill>
                <a:effectLst/>
                <a:uLnTx/>
                <a:uFillTx/>
                <a:latin typeface="Cambria Math" panose="02040503050406030204" pitchFamily="18" charset="0"/>
                <a:ea typeface="Cambria Math" panose="02040503050406030204" pitchFamily="18" charset="0"/>
              </a:rPr>
              <a:t>Credit: N. </a:t>
            </a:r>
            <a:r>
              <a:rPr kumimoji="0" lang="en-US" sz="1600" u="none" strike="noStrike" kern="1200" cap="none" spc="0" normalizeH="0" baseline="0" noProof="0" dirty="0" err="1">
                <a:ln>
                  <a:noFill/>
                </a:ln>
                <a:solidFill>
                  <a:prstClr val="black"/>
                </a:solidFill>
                <a:effectLst/>
                <a:uLnTx/>
                <a:uFillTx/>
                <a:latin typeface="Cambria Math" panose="02040503050406030204" pitchFamily="18" charset="0"/>
                <a:ea typeface="Cambria Math" panose="02040503050406030204" pitchFamily="18" charset="0"/>
              </a:rPr>
              <a:t>Wex</a:t>
            </a:r>
            <a:endParaRPr kumimoji="0" lang="en-US" sz="1600" u="none" strike="noStrike" kern="1200" cap="none" spc="0" normalizeH="0" baseline="0" noProof="0" dirty="0">
              <a:ln>
                <a:noFill/>
              </a:ln>
              <a:solidFill>
                <a:prstClr val="black"/>
              </a:solidFill>
              <a:effectLst/>
              <a:uLnTx/>
              <a:uFillTx/>
              <a:latin typeface="Cambria Math" panose="02040503050406030204" pitchFamily="18" charset="0"/>
              <a:ea typeface="Cambria Math" panose="02040503050406030204" pitchFamily="18" charset="0"/>
            </a:endParaRPr>
          </a:p>
        </p:txBody>
      </p:sp>
      <p:sp>
        <p:nvSpPr>
          <p:cNvPr id="2" name="Rectangle 1">
            <a:extLst>
              <a:ext uri="{FF2B5EF4-FFF2-40B4-BE49-F238E27FC236}">
                <a16:creationId xmlns:a16="http://schemas.microsoft.com/office/drawing/2014/main" id="{9D136CCB-311A-4281-B0EF-F60E2B9F6962}"/>
              </a:ext>
            </a:extLst>
          </p:cNvPr>
          <p:cNvSpPr/>
          <p:nvPr/>
        </p:nvSpPr>
        <p:spPr>
          <a:xfrm>
            <a:off x="748039" y="2492896"/>
            <a:ext cx="8020648" cy="138538"/>
          </a:xfrm>
          <a:prstGeom prst="rect">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Math" panose="02040503050406030204" pitchFamily="18" charset="0"/>
              <a:ea typeface="Cambria Math" panose="02040503050406030204" pitchFamily="18" charset="0"/>
            </a:endParaRPr>
          </a:p>
        </p:txBody>
      </p:sp>
      <p:sp>
        <p:nvSpPr>
          <p:cNvPr id="5" name="TextBox 4">
            <a:extLst>
              <a:ext uri="{FF2B5EF4-FFF2-40B4-BE49-F238E27FC236}">
                <a16:creationId xmlns:a16="http://schemas.microsoft.com/office/drawing/2014/main" id="{64004918-3B44-4138-8A36-097F5DFC284F}"/>
              </a:ext>
            </a:extLst>
          </p:cNvPr>
          <p:cNvSpPr txBox="1"/>
          <p:nvPr/>
        </p:nvSpPr>
        <p:spPr>
          <a:xfrm>
            <a:off x="779629" y="2303294"/>
            <a:ext cx="1122423" cy="261610"/>
          </a:xfrm>
          <a:prstGeom prst="rect">
            <a:avLst/>
          </a:prstGeom>
          <a:noFill/>
        </p:spPr>
        <p:txBody>
          <a:bodyPr wrap="none" rtlCol="0">
            <a:spAutoFit/>
          </a:bodyPr>
          <a:lstStyle/>
          <a:p>
            <a:pPr>
              <a:buNone/>
            </a:pPr>
            <a:r>
              <a:rPr lang="en-US" sz="1100" dirty="0">
                <a:solidFill>
                  <a:srgbClr val="002060"/>
                </a:solidFill>
                <a:latin typeface="+mn-lt"/>
                <a:ea typeface="Cambria Math" panose="02040503050406030204" pitchFamily="18" charset="0"/>
              </a:rPr>
              <a:t>PSR J0740+6620</a:t>
            </a:r>
          </a:p>
        </p:txBody>
      </p:sp>
      <p:sp>
        <p:nvSpPr>
          <p:cNvPr id="7" name="Rectangle 6">
            <a:extLst>
              <a:ext uri="{FF2B5EF4-FFF2-40B4-BE49-F238E27FC236}">
                <a16:creationId xmlns:a16="http://schemas.microsoft.com/office/drawing/2014/main" id="{44E0C283-8CA5-E14A-AB8C-16F05A42E0E6}"/>
              </a:ext>
            </a:extLst>
          </p:cNvPr>
          <p:cNvSpPr/>
          <p:nvPr/>
        </p:nvSpPr>
        <p:spPr>
          <a:xfrm>
            <a:off x="745219" y="3553915"/>
            <a:ext cx="8004270" cy="264058"/>
          </a:xfrm>
          <a:prstGeom prst="rect">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Math" panose="02040503050406030204" pitchFamily="18" charset="0"/>
              <a:ea typeface="Cambria Math" panose="02040503050406030204" pitchFamily="18" charset="0"/>
            </a:endParaRPr>
          </a:p>
        </p:txBody>
      </p:sp>
      <p:sp>
        <p:nvSpPr>
          <p:cNvPr id="8" name="TextBox 7">
            <a:extLst>
              <a:ext uri="{FF2B5EF4-FFF2-40B4-BE49-F238E27FC236}">
                <a16:creationId xmlns:a16="http://schemas.microsoft.com/office/drawing/2014/main" id="{34002E05-DE1A-F140-B7EF-161B692079FF}"/>
              </a:ext>
            </a:extLst>
          </p:cNvPr>
          <p:cNvSpPr txBox="1"/>
          <p:nvPr/>
        </p:nvSpPr>
        <p:spPr>
          <a:xfrm>
            <a:off x="781050" y="3626597"/>
            <a:ext cx="1095172" cy="261610"/>
          </a:xfrm>
          <a:prstGeom prst="rect">
            <a:avLst/>
          </a:prstGeom>
          <a:noFill/>
        </p:spPr>
        <p:txBody>
          <a:bodyPr wrap="none" rtlCol="0">
            <a:spAutoFit/>
          </a:bodyPr>
          <a:lstStyle/>
          <a:p>
            <a:pPr>
              <a:buNone/>
            </a:pPr>
            <a:r>
              <a:rPr lang="en-US" sz="1100" dirty="0">
                <a:solidFill>
                  <a:srgbClr val="002060"/>
                </a:solidFill>
                <a:latin typeface="+mn-lt"/>
                <a:ea typeface="Cambria Math" panose="02040503050406030204" pitchFamily="18" charset="0"/>
              </a:rPr>
              <a:t>PSR J0437-4715</a:t>
            </a:r>
          </a:p>
        </p:txBody>
      </p:sp>
      <p:sp>
        <p:nvSpPr>
          <p:cNvPr id="10" name="Date Placeholder 9">
            <a:extLst>
              <a:ext uri="{FF2B5EF4-FFF2-40B4-BE49-F238E27FC236}">
                <a16:creationId xmlns:a16="http://schemas.microsoft.com/office/drawing/2014/main" id="{EA67B5FF-DB48-CF45-A273-C48E6FC2C193}"/>
              </a:ext>
            </a:extLst>
          </p:cNvPr>
          <p:cNvSpPr>
            <a:spLocks noGrp="1"/>
          </p:cNvSpPr>
          <p:nvPr>
            <p:ph type="dt" sz="half" idx="10"/>
          </p:nvPr>
        </p:nvSpPr>
        <p:spPr/>
        <p:txBody>
          <a:bodyPr/>
          <a:lstStyle/>
          <a:p>
            <a:pPr>
              <a:defRPr/>
            </a:pPr>
            <a:r>
              <a:rPr lang="en-CA"/>
              <a:t>SQM 2022</a:t>
            </a:r>
            <a:endParaRPr lang="en-US"/>
          </a:p>
        </p:txBody>
      </p:sp>
    </p:spTree>
    <p:extLst>
      <p:ext uri="{BB962C8B-B14F-4D97-AF65-F5344CB8AC3E}">
        <p14:creationId xmlns:p14="http://schemas.microsoft.com/office/powerpoint/2010/main" val="26099847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How to measure Radius with X-rays?</a:t>
            </a:r>
          </a:p>
        </p:txBody>
      </p:sp>
      <p:sp>
        <p:nvSpPr>
          <p:cNvPr id="3" name="Content Placeholder 2"/>
          <p:cNvSpPr>
            <a:spLocks noGrp="1"/>
          </p:cNvSpPr>
          <p:nvPr>
            <p:ph idx="1"/>
          </p:nvPr>
        </p:nvSpPr>
        <p:spPr/>
        <p:txBody>
          <a:bodyPr/>
          <a:lstStyle/>
          <a:p>
            <a:pPr marL="0" indent="0">
              <a:buNone/>
            </a:pPr>
            <a:r>
              <a:rPr lang="en-US" dirty="0"/>
              <a:t>View X-rays emitted by the surface</a:t>
            </a:r>
          </a:p>
          <a:p>
            <a:r>
              <a:rPr lang="en-US" dirty="0"/>
              <a:t>Types of Methods:</a:t>
            </a:r>
          </a:p>
          <a:p>
            <a:pPr lvl="1"/>
            <a:r>
              <a:rPr lang="en-US" dirty="0"/>
              <a:t>Non-pulsed emission </a:t>
            </a:r>
            <a:r>
              <a:rPr lang="en-CA" dirty="0"/>
              <a:t>from whole surface = measure surface area; Quiescent LMXBs, X-ray Bursts (Chandra, XMM, Athena)</a:t>
            </a:r>
          </a:p>
          <a:p>
            <a:pPr lvl="1"/>
            <a:r>
              <a:rPr lang="en-CA" dirty="0"/>
              <a:t>Pulsed emission </a:t>
            </a:r>
            <a:r>
              <a:rPr lang="mr-IN" dirty="0"/>
              <a:t>–</a:t>
            </a:r>
            <a:r>
              <a:rPr lang="en-CA" dirty="0"/>
              <a:t> look for effects of gravitational field (</a:t>
            </a:r>
            <a:r>
              <a:rPr lang="en-CA" dirty="0" err="1"/>
              <a:t>ie</a:t>
            </a:r>
            <a:r>
              <a:rPr lang="en-CA" dirty="0"/>
              <a:t> mass and radius) on time variations of flux; millisecond period X-ray pulsars</a:t>
            </a:r>
          </a:p>
        </p:txBody>
      </p:sp>
      <p:sp>
        <p:nvSpPr>
          <p:cNvPr id="7" name="Date Placeholder 6">
            <a:extLst>
              <a:ext uri="{FF2B5EF4-FFF2-40B4-BE49-F238E27FC236}">
                <a16:creationId xmlns:a16="http://schemas.microsoft.com/office/drawing/2014/main" id="{05CBCB9F-73B6-3944-A58F-4B68B649BC93}"/>
              </a:ext>
            </a:extLst>
          </p:cNvPr>
          <p:cNvSpPr>
            <a:spLocks noGrp="1"/>
          </p:cNvSpPr>
          <p:nvPr>
            <p:ph type="dt" sz="half" idx="10"/>
          </p:nvPr>
        </p:nvSpPr>
        <p:spPr/>
        <p:txBody>
          <a:bodyPr/>
          <a:lstStyle/>
          <a:p>
            <a:pPr>
              <a:defRPr/>
            </a:pPr>
            <a:r>
              <a:rPr lang="en-CA"/>
              <a:t>SQM 2022</a:t>
            </a:r>
            <a:endParaRPr lang="en-US"/>
          </a:p>
        </p:txBody>
      </p:sp>
    </p:spTree>
    <p:extLst>
      <p:ext uri="{BB962C8B-B14F-4D97-AF65-F5344CB8AC3E}">
        <p14:creationId xmlns:p14="http://schemas.microsoft.com/office/powerpoint/2010/main" val="1879469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02" name="Rectangle 3"/>
          <p:cNvSpPr>
            <a:spLocks noGrp="1" noChangeArrowheads="1"/>
          </p:cNvSpPr>
          <p:nvPr>
            <p:ph type="title"/>
          </p:nvPr>
        </p:nvSpPr>
        <p:spPr>
          <a:xfrm>
            <a:off x="457200" y="9439"/>
            <a:ext cx="8229600" cy="1143000"/>
          </a:xfrm>
        </p:spPr>
        <p:txBody>
          <a:bodyPr/>
          <a:lstStyle/>
          <a:p>
            <a:pPr eaLnBrk="1" hangingPunct="1"/>
            <a:r>
              <a:rPr lang="en-US" sz="3600" dirty="0">
                <a:latin typeface="Calibri" charset="0"/>
              </a:rPr>
              <a:t>Dependence of Pulse Profiles on M/R</a:t>
            </a:r>
            <a:endParaRPr lang="en-US" dirty="0">
              <a:latin typeface="Calibri" charset="0"/>
            </a:endParaRPr>
          </a:p>
        </p:txBody>
      </p:sp>
      <p:pic>
        <p:nvPicPr>
          <p:cNvPr id="26" name="Content Placeholder 25">
            <a:extLst>
              <a:ext uri="{FF2B5EF4-FFF2-40B4-BE49-F238E27FC236}">
                <a16:creationId xmlns:a16="http://schemas.microsoft.com/office/drawing/2014/main" id="{5C262ACE-9E60-8A4A-B088-7EC7AC85A280}"/>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457200" y="1843881"/>
            <a:ext cx="4038600" cy="4038600"/>
          </a:xfrm>
        </p:spPr>
      </p:pic>
      <p:pic>
        <p:nvPicPr>
          <p:cNvPr id="28" name="Content Placeholder 27">
            <a:extLst>
              <a:ext uri="{FF2B5EF4-FFF2-40B4-BE49-F238E27FC236}">
                <a16:creationId xmlns:a16="http://schemas.microsoft.com/office/drawing/2014/main" id="{A4AE59F7-C056-FA40-B68D-85FC979B7FC6}"/>
              </a:ext>
            </a:extLst>
          </p:cNvPr>
          <p:cNvPicPr>
            <a:picLocks noGrp="1" noChangeAspect="1"/>
          </p:cNvPicPr>
          <p:nvPr>
            <p:ph sz="half" idx="2"/>
          </p:nvPr>
        </p:nvPicPr>
        <p:blipFill>
          <a:blip r:embed="rId4" cstate="screen">
            <a:extLst>
              <a:ext uri="{28A0092B-C50C-407E-A947-70E740481C1C}">
                <a14:useLocalDpi xmlns:a14="http://schemas.microsoft.com/office/drawing/2010/main"/>
              </a:ext>
            </a:extLst>
          </a:blip>
          <a:stretch>
            <a:fillRect/>
          </a:stretch>
        </p:blipFill>
        <p:spPr>
          <a:xfrm>
            <a:off x="4648200" y="1843881"/>
            <a:ext cx="4038600" cy="4038600"/>
          </a:xfrm>
        </p:spPr>
      </p:pic>
      <p:sp>
        <p:nvSpPr>
          <p:cNvPr id="102404" name="Text Box 7"/>
          <p:cNvSpPr txBox="1">
            <a:spLocks noChangeArrowheads="1"/>
          </p:cNvSpPr>
          <p:nvPr/>
        </p:nvSpPr>
        <p:spPr bwMode="auto">
          <a:xfrm>
            <a:off x="1331640" y="6165304"/>
            <a:ext cx="2279791" cy="4001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2000" dirty="0">
                <a:latin typeface="Arial" charset="0"/>
              </a:rPr>
              <a:t>Newtonian Gravity</a:t>
            </a:r>
          </a:p>
        </p:txBody>
      </p:sp>
      <p:sp>
        <p:nvSpPr>
          <p:cNvPr id="102405" name="Text Box 8"/>
          <p:cNvSpPr txBox="1">
            <a:spLocks noChangeArrowheads="1"/>
          </p:cNvSpPr>
          <p:nvPr/>
        </p:nvSpPr>
        <p:spPr bwMode="auto">
          <a:xfrm>
            <a:off x="4920052" y="6165304"/>
            <a:ext cx="3538148" cy="4001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2000" dirty="0">
                <a:latin typeface="Arial" charset="0"/>
              </a:rPr>
              <a:t>General Relativity M/R = 0.25</a:t>
            </a:r>
          </a:p>
        </p:txBody>
      </p:sp>
      <p:sp>
        <p:nvSpPr>
          <p:cNvPr id="219147" name="Text Box 11"/>
          <p:cNvSpPr txBox="1">
            <a:spLocks noChangeArrowheads="1"/>
          </p:cNvSpPr>
          <p:nvPr/>
        </p:nvSpPr>
        <p:spPr bwMode="auto">
          <a:xfrm>
            <a:off x="480854" y="990329"/>
            <a:ext cx="8377775" cy="1015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defRPr/>
            </a:pPr>
            <a:r>
              <a:rPr lang="en-US" dirty="0">
                <a:latin typeface="+mn-lt"/>
                <a:cs typeface="+mn-cs"/>
              </a:rPr>
              <a:t>M/R = </a:t>
            </a:r>
            <a:r>
              <a:rPr lang="ja-JP" altLang="en-US" dirty="0">
                <a:latin typeface="+mn-lt"/>
                <a:cs typeface="+mn-cs"/>
              </a:rPr>
              <a:t>“</a:t>
            </a:r>
            <a:r>
              <a:rPr lang="en-US" dirty="0">
                <a:latin typeface="+mn-lt"/>
                <a:cs typeface="+mn-cs"/>
              </a:rPr>
              <a:t>compactness</a:t>
            </a:r>
            <a:r>
              <a:rPr lang="ja-JP" altLang="en-US" dirty="0">
                <a:latin typeface="+mn-lt"/>
                <a:cs typeface="+mn-cs"/>
              </a:rPr>
              <a:t>”</a:t>
            </a:r>
            <a:r>
              <a:rPr lang="en-US" dirty="0">
                <a:latin typeface="+mn-lt"/>
                <a:cs typeface="+mn-cs"/>
              </a:rPr>
              <a:t> affects light-bending </a:t>
            </a:r>
          </a:p>
          <a:p>
            <a:pPr>
              <a:defRPr/>
            </a:pPr>
            <a:r>
              <a:rPr lang="en-US" dirty="0">
                <a:latin typeface="+mn-lt"/>
                <a:cs typeface="+mn-cs"/>
              </a:rPr>
              <a:t>Larger M/R → less modulation</a:t>
            </a:r>
          </a:p>
          <a:p>
            <a:pPr lvl="1">
              <a:defRPr/>
            </a:pPr>
            <a:endParaRPr lang="en-US" sz="1200" dirty="0">
              <a:cs typeface="+mn-cs"/>
            </a:endParaRPr>
          </a:p>
        </p:txBody>
      </p:sp>
      <p:sp>
        <p:nvSpPr>
          <p:cNvPr id="31" name="Date Placeholder 30">
            <a:extLst>
              <a:ext uri="{FF2B5EF4-FFF2-40B4-BE49-F238E27FC236}">
                <a16:creationId xmlns:a16="http://schemas.microsoft.com/office/drawing/2014/main" id="{A19FF5A8-DBDE-BC46-A5A2-A0C56CE6C7FE}"/>
              </a:ext>
            </a:extLst>
          </p:cNvPr>
          <p:cNvSpPr>
            <a:spLocks noGrp="1"/>
          </p:cNvSpPr>
          <p:nvPr>
            <p:ph type="dt" sz="half" idx="10"/>
          </p:nvPr>
        </p:nvSpPr>
        <p:spPr>
          <a:xfrm>
            <a:off x="174026" y="6483112"/>
            <a:ext cx="2133600" cy="365125"/>
          </a:xfrm>
        </p:spPr>
        <p:txBody>
          <a:bodyPr/>
          <a:lstStyle/>
          <a:p>
            <a:pPr>
              <a:defRPr/>
            </a:pPr>
            <a:r>
              <a:rPr lang="en-CA"/>
              <a:t>SQM 2022</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Effect of Observer’s Viewing Angle</a:t>
            </a:r>
          </a:p>
        </p:txBody>
      </p:sp>
      <p:pic>
        <p:nvPicPr>
          <p:cNvPr id="19" name="Content Placeholder 18">
            <a:extLst>
              <a:ext uri="{FF2B5EF4-FFF2-40B4-BE49-F238E27FC236}">
                <a16:creationId xmlns:a16="http://schemas.microsoft.com/office/drawing/2014/main" id="{4539748C-D663-0341-9BF1-8367518D018E}"/>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457200" y="1843881"/>
            <a:ext cx="4038600" cy="4038600"/>
          </a:xfrm>
        </p:spPr>
      </p:pic>
      <p:pic>
        <p:nvPicPr>
          <p:cNvPr id="21" name="Content Placeholder 20">
            <a:extLst>
              <a:ext uri="{FF2B5EF4-FFF2-40B4-BE49-F238E27FC236}">
                <a16:creationId xmlns:a16="http://schemas.microsoft.com/office/drawing/2014/main" id="{C35954D9-04C2-DB4E-ABE1-A11EFACFA25C}"/>
              </a:ext>
            </a:extLst>
          </p:cNvPr>
          <p:cNvPicPr>
            <a:picLocks noGrp="1" noChangeAspect="1"/>
          </p:cNvPicPr>
          <p:nvPr>
            <p:ph sz="half" idx="2"/>
          </p:nvPr>
        </p:nvPicPr>
        <p:blipFill>
          <a:blip r:embed="rId4" cstate="screen">
            <a:extLst>
              <a:ext uri="{28A0092B-C50C-407E-A947-70E740481C1C}">
                <a14:useLocalDpi xmlns:a14="http://schemas.microsoft.com/office/drawing/2010/main"/>
              </a:ext>
            </a:extLst>
          </a:blip>
          <a:stretch>
            <a:fillRect/>
          </a:stretch>
        </p:blipFill>
        <p:spPr>
          <a:xfrm>
            <a:off x="4648200" y="1843881"/>
            <a:ext cx="4038600" cy="4038600"/>
          </a:xfrm>
        </p:spPr>
      </p:pic>
      <p:sp>
        <p:nvSpPr>
          <p:cNvPr id="11" name="Text Placeholder 4"/>
          <p:cNvSpPr txBox="1">
            <a:spLocks/>
          </p:cNvSpPr>
          <p:nvPr/>
        </p:nvSpPr>
        <p:spPr bwMode="auto">
          <a:xfrm>
            <a:off x="5213648" y="6057367"/>
            <a:ext cx="3810000" cy="72772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eaLnBrk="1" fontAlgn="auto" hangingPunct="1">
              <a:spcBef>
                <a:spcPts val="0"/>
              </a:spcBef>
              <a:spcAft>
                <a:spcPts val="0"/>
              </a:spcAft>
              <a:buFontTx/>
              <a:buNone/>
            </a:pPr>
            <a:r>
              <a:rPr lang="en-US" sz="2000" dirty="0"/>
              <a:t>90 </a:t>
            </a:r>
            <a:r>
              <a:rPr lang="en-US" sz="2000" dirty="0" err="1"/>
              <a:t>deg</a:t>
            </a:r>
            <a:r>
              <a:rPr lang="en-US" sz="2000" dirty="0"/>
              <a:t> from Spin Axis</a:t>
            </a:r>
          </a:p>
        </p:txBody>
      </p:sp>
      <p:sp>
        <p:nvSpPr>
          <p:cNvPr id="22" name="Text Placeholder 4">
            <a:extLst>
              <a:ext uri="{FF2B5EF4-FFF2-40B4-BE49-F238E27FC236}">
                <a16:creationId xmlns:a16="http://schemas.microsoft.com/office/drawing/2014/main" id="{CC4ADAAE-A2F6-E14C-AB8A-8D963D8F0BF9}"/>
              </a:ext>
            </a:extLst>
          </p:cNvPr>
          <p:cNvSpPr txBox="1">
            <a:spLocks/>
          </p:cNvSpPr>
          <p:nvPr/>
        </p:nvSpPr>
        <p:spPr bwMode="auto">
          <a:xfrm>
            <a:off x="1403648" y="6057367"/>
            <a:ext cx="3810000" cy="72772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eaLnBrk="1" fontAlgn="auto" hangingPunct="1">
              <a:spcBef>
                <a:spcPts val="0"/>
              </a:spcBef>
              <a:spcAft>
                <a:spcPts val="0"/>
              </a:spcAft>
              <a:buFontTx/>
              <a:buNone/>
            </a:pPr>
            <a:r>
              <a:rPr lang="en-US" sz="2000" dirty="0"/>
              <a:t>30 </a:t>
            </a:r>
            <a:r>
              <a:rPr lang="en-US" sz="2000" dirty="0" err="1"/>
              <a:t>deg</a:t>
            </a:r>
            <a:r>
              <a:rPr lang="en-US" sz="2000" dirty="0"/>
              <a:t> from Spin Axis</a:t>
            </a:r>
          </a:p>
        </p:txBody>
      </p:sp>
      <p:sp>
        <p:nvSpPr>
          <p:cNvPr id="25" name="Date Placeholder 24">
            <a:extLst>
              <a:ext uri="{FF2B5EF4-FFF2-40B4-BE49-F238E27FC236}">
                <a16:creationId xmlns:a16="http://schemas.microsoft.com/office/drawing/2014/main" id="{4EF96695-E9E8-DD4E-9DA7-5860AEABB724}"/>
              </a:ext>
            </a:extLst>
          </p:cNvPr>
          <p:cNvSpPr>
            <a:spLocks noGrp="1"/>
          </p:cNvSpPr>
          <p:nvPr>
            <p:ph type="dt" sz="half" idx="10"/>
          </p:nvPr>
        </p:nvSpPr>
        <p:spPr/>
        <p:txBody>
          <a:bodyPr/>
          <a:lstStyle/>
          <a:p>
            <a:pPr>
              <a:defRPr/>
            </a:pPr>
            <a:r>
              <a:rPr lang="en-CA"/>
              <a:t>SQM 2022</a:t>
            </a:r>
            <a:endParaRPr lang="en-US"/>
          </a:p>
        </p:txBody>
      </p:sp>
    </p:spTree>
    <p:extLst>
      <p:ext uri="{BB962C8B-B14F-4D97-AF65-F5344CB8AC3E}">
        <p14:creationId xmlns:p14="http://schemas.microsoft.com/office/powerpoint/2010/main" val="785583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Effect of Rotational Speed ∝ R </a:t>
            </a:r>
            <a:r>
              <a:rPr lang="en-US" sz="4000" dirty="0" err="1"/>
              <a:t>sini</a:t>
            </a:r>
            <a:r>
              <a:rPr lang="en-US" sz="4000" dirty="0"/>
              <a:t> </a:t>
            </a:r>
            <a:r>
              <a:rPr lang="en-US" sz="4000" dirty="0" err="1"/>
              <a:t>sinθ</a:t>
            </a:r>
            <a:r>
              <a:rPr lang="en-US" sz="4000" dirty="0"/>
              <a:t> </a:t>
            </a:r>
          </a:p>
        </p:txBody>
      </p:sp>
      <p:pic>
        <p:nvPicPr>
          <p:cNvPr id="11" name="Content Placeholder 10">
            <a:extLst>
              <a:ext uri="{FF2B5EF4-FFF2-40B4-BE49-F238E27FC236}">
                <a16:creationId xmlns:a16="http://schemas.microsoft.com/office/drawing/2014/main" id="{56CD8C3D-A95D-FB40-8778-071671F378D2}"/>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457200" y="1843881"/>
            <a:ext cx="4038600" cy="4038600"/>
          </a:xfrm>
        </p:spPr>
      </p:pic>
      <p:pic>
        <p:nvPicPr>
          <p:cNvPr id="19" name="Content Placeholder 18">
            <a:extLst>
              <a:ext uri="{FF2B5EF4-FFF2-40B4-BE49-F238E27FC236}">
                <a16:creationId xmlns:a16="http://schemas.microsoft.com/office/drawing/2014/main" id="{7C79FCB9-35DD-0C4F-BADE-E7D298893AFF}"/>
              </a:ext>
            </a:extLst>
          </p:cNvPr>
          <p:cNvPicPr>
            <a:picLocks noGrp="1" noChangeAspect="1"/>
          </p:cNvPicPr>
          <p:nvPr>
            <p:ph sz="half" idx="2"/>
          </p:nvPr>
        </p:nvPicPr>
        <p:blipFill>
          <a:blip r:embed="rId4" cstate="screen">
            <a:extLst>
              <a:ext uri="{28A0092B-C50C-407E-A947-70E740481C1C}">
                <a14:useLocalDpi xmlns:a14="http://schemas.microsoft.com/office/drawing/2010/main"/>
              </a:ext>
            </a:extLst>
          </a:blip>
          <a:stretch>
            <a:fillRect/>
          </a:stretch>
        </p:blipFill>
        <p:spPr>
          <a:xfrm>
            <a:off x="4648200" y="1843881"/>
            <a:ext cx="4038600" cy="4038600"/>
          </a:xfrm>
        </p:spPr>
      </p:pic>
      <p:sp>
        <p:nvSpPr>
          <p:cNvPr id="9" name="TextBox 8"/>
          <p:cNvSpPr txBox="1"/>
          <p:nvPr/>
        </p:nvSpPr>
        <p:spPr>
          <a:xfrm>
            <a:off x="611560" y="6077890"/>
            <a:ext cx="7604198" cy="461665"/>
          </a:xfrm>
          <a:prstGeom prst="rect">
            <a:avLst/>
          </a:prstGeom>
          <a:noFill/>
        </p:spPr>
        <p:txBody>
          <a:bodyPr wrap="none" rtlCol="0">
            <a:spAutoFit/>
          </a:bodyPr>
          <a:lstStyle/>
          <a:p>
            <a:r>
              <a:rPr lang="en-US" dirty="0">
                <a:latin typeface="+mn-lt"/>
              </a:rPr>
              <a:t>                v/c = 0.01 	 	               v/c = 0.2  (harmonics)</a:t>
            </a:r>
          </a:p>
        </p:txBody>
      </p:sp>
      <p:sp>
        <p:nvSpPr>
          <p:cNvPr id="22" name="Date Placeholder 21">
            <a:extLst>
              <a:ext uri="{FF2B5EF4-FFF2-40B4-BE49-F238E27FC236}">
                <a16:creationId xmlns:a16="http://schemas.microsoft.com/office/drawing/2014/main" id="{74F01A3C-31C3-D14F-8C23-0406DC9149DD}"/>
              </a:ext>
            </a:extLst>
          </p:cNvPr>
          <p:cNvSpPr>
            <a:spLocks noGrp="1"/>
          </p:cNvSpPr>
          <p:nvPr>
            <p:ph type="dt" sz="half" idx="10"/>
          </p:nvPr>
        </p:nvSpPr>
        <p:spPr/>
        <p:txBody>
          <a:bodyPr/>
          <a:lstStyle/>
          <a:p>
            <a:pPr>
              <a:defRPr/>
            </a:pPr>
            <a:r>
              <a:rPr lang="en-CA"/>
              <a:t>SQM 2022</a:t>
            </a:r>
            <a:endParaRPr lang="en-US"/>
          </a:p>
        </p:txBody>
      </p:sp>
    </p:spTree>
    <p:extLst>
      <p:ext uri="{BB962C8B-B14F-4D97-AF65-F5344CB8AC3E}">
        <p14:creationId xmlns:p14="http://schemas.microsoft.com/office/powerpoint/2010/main" val="1806457803"/>
      </p:ext>
    </p:extLst>
  </p:cSld>
  <p:clrMapOvr>
    <a:masterClrMapping/>
  </p:clrMapOvr>
</p:sld>
</file>

<file path=ppt/theme/theme1.xml><?xml version="1.0" encoding="utf-8"?>
<a:theme xmlns:a="http://schemas.openxmlformats.org/drawingml/2006/main" name="Office Theme">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18314</TotalTime>
  <Words>2480</Words>
  <Application>Microsoft Macintosh PowerPoint</Application>
  <PresentationFormat>On-screen Show (4:3)</PresentationFormat>
  <Paragraphs>357</Paragraphs>
  <Slides>32</Slides>
  <Notes>14</Notes>
  <HiddenSlides>0</HiddenSlides>
  <MMClips>0</MMClips>
  <ScaleCrop>false</ScaleCrop>
  <HeadingPairs>
    <vt:vector size="6" baseType="variant">
      <vt:variant>
        <vt:lpstr>Fonts Used</vt:lpstr>
      </vt:variant>
      <vt:variant>
        <vt:i4>17</vt:i4>
      </vt:variant>
      <vt:variant>
        <vt:lpstr>Theme</vt:lpstr>
      </vt:variant>
      <vt:variant>
        <vt:i4>2</vt:i4>
      </vt:variant>
      <vt:variant>
        <vt:lpstr>Slide Titles</vt:lpstr>
      </vt:variant>
      <vt:variant>
        <vt:i4>32</vt:i4>
      </vt:variant>
    </vt:vector>
  </HeadingPairs>
  <TitlesOfParts>
    <vt:vector size="51" baseType="lpstr">
      <vt:lpstr>ＭＳ Ｐゴシック</vt:lpstr>
      <vt:lpstr>ヒラギノ角ゴ ProN W3</vt:lpstr>
      <vt:lpstr>Arial</vt:lpstr>
      <vt:lpstr>Avenir Book</vt:lpstr>
      <vt:lpstr>Avenir Heavy</vt:lpstr>
      <vt:lpstr>Avenir Medium</vt:lpstr>
      <vt:lpstr>Avenir Roman</vt:lpstr>
      <vt:lpstr>Calibri</vt:lpstr>
      <vt:lpstr>Cambria Math</vt:lpstr>
      <vt:lpstr>Gill Sans</vt:lpstr>
      <vt:lpstr>Gotham Book</vt:lpstr>
      <vt:lpstr>Helvetica</vt:lpstr>
      <vt:lpstr>Mangal</vt:lpstr>
      <vt:lpstr>Segoe Print</vt:lpstr>
      <vt:lpstr>Times</vt:lpstr>
      <vt:lpstr>Verdana</vt:lpstr>
      <vt:lpstr>Wingdings</vt:lpstr>
      <vt:lpstr>Office Theme</vt:lpstr>
      <vt:lpstr>1_Office Theme</vt:lpstr>
      <vt:lpstr>The Masses and Radii of Neutron Stars Observed by NICER</vt:lpstr>
      <vt:lpstr>PowerPoint Presentation</vt:lpstr>
      <vt:lpstr>Possible Phase Diagram for Dense Matter </vt:lpstr>
      <vt:lpstr>Equations of State vs Mass-Radius Curves</vt:lpstr>
      <vt:lpstr>PowerPoint Presentation</vt:lpstr>
      <vt:lpstr>How to measure Radius with X-rays?</vt:lpstr>
      <vt:lpstr>Dependence of Pulse Profiles on M/R</vt:lpstr>
      <vt:lpstr>Effect of Observer’s Viewing Angle</vt:lpstr>
      <vt:lpstr>Effect of Rotational Speed ∝ R sini sinθ </vt:lpstr>
      <vt:lpstr>Anisotropic Emission</vt:lpstr>
      <vt:lpstr>X-ray Timing Telescopes</vt:lpstr>
      <vt:lpstr>PowerPoint Presentation</vt:lpstr>
      <vt:lpstr>PowerPoint Presentation</vt:lpstr>
      <vt:lpstr>NICER 's Key Science Objective</vt:lpstr>
      <vt:lpstr>NICER Target List for M-R Constraints</vt:lpstr>
      <vt:lpstr>NICER Target List for M-R Constraints</vt:lpstr>
      <vt:lpstr>Pulsar P-Pdot Diagram</vt:lpstr>
      <vt:lpstr>PowerPoint Presentation</vt:lpstr>
      <vt:lpstr>Model Geometry and Relativistic Effects</vt:lpstr>
      <vt:lpstr>Hot Spot Model Atmospheres</vt:lpstr>
      <vt:lpstr>PowerPoint Presentation</vt:lpstr>
      <vt:lpstr>PowerPoint Presentation</vt:lpstr>
      <vt:lpstr>NICER Data Analysis Parameters</vt:lpstr>
      <vt:lpstr>J0030 Lightcurve (2019 dataset)</vt:lpstr>
      <vt:lpstr>First Results on J0030</vt:lpstr>
      <vt:lpstr>Inferred Spot Geometries</vt:lpstr>
      <vt:lpstr>PSR J0740 Lightcurve</vt:lpstr>
      <vt:lpstr>XMM Image of Region Near PSR J0740</vt:lpstr>
      <vt:lpstr>Effect of Adding Information about XMM Background</vt:lpstr>
      <vt:lpstr>First Results on J0740</vt:lpstr>
      <vt:lpstr>Next: J0437</vt:lpstr>
      <vt:lpstr>NICER Results on Core Science</vt:lpstr>
    </vt:vector>
  </TitlesOfParts>
  <Company>University of Alberta</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Sharon Morsink</dc:creator>
  <cp:lastModifiedBy>Microsoft Office User</cp:lastModifiedBy>
  <cp:revision>472</cp:revision>
  <dcterms:created xsi:type="dcterms:W3CDTF">2004-10-17T16:09:48Z</dcterms:created>
  <dcterms:modified xsi:type="dcterms:W3CDTF">2022-06-16T01:44:11Z</dcterms:modified>
</cp:coreProperties>
</file>